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68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80" r:id="rId10"/>
    <p:sldId id="276" r:id="rId11"/>
    <p:sldId id="277" r:id="rId12"/>
    <p:sldId id="278" r:id="rId13"/>
    <p:sldId id="279" r:id="rId14"/>
    <p:sldId id="281" r:id="rId15"/>
    <p:sldId id="283" r:id="rId16"/>
    <p:sldId id="282" r:id="rId17"/>
    <p:sldId id="284" r:id="rId18"/>
    <p:sldId id="285" r:id="rId19"/>
    <p:sldId id="286" r:id="rId20"/>
    <p:sldId id="287" r:id="rId21"/>
    <p:sldId id="288" r:id="rId22"/>
    <p:sldId id="289" r:id="rId23"/>
  </p:sldIdLst>
  <p:sldSz cx="14630400" cy="8229600"/>
  <p:notesSz cx="8229600" cy="14630400"/>
  <p:embeddedFontLst>
    <p:embeddedFont>
      <p:font typeface="AMX" panose="020B0604020202020204" charset="0"/>
      <p:regular r:id="rId26"/>
      <p:bold r:id="rId27"/>
      <p:italic r:id="rId28"/>
      <p:boldItalic r:id="rId29"/>
    </p:embeddedFont>
    <p:embeddedFont>
      <p:font typeface="Sora Light" panose="020B0604020202020204" charset="0"/>
      <p:regular r:id="rId30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D2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5033" autoAdjust="0"/>
  </p:normalViewPr>
  <p:slideViewPr>
    <p:cSldViewPr snapToGrid="0" snapToObjects="1">
      <p:cViewPr varScale="1">
        <p:scale>
          <a:sx n="63" d="100"/>
          <a:sy n="63" d="100"/>
        </p:scale>
        <p:origin x="87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38" d="100"/>
          <a:sy n="38" d="100"/>
        </p:scale>
        <p:origin x="351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8AB8B982-E40A-A321-AEB6-1A83A30F45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3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3DECC74-E94F-5235-0916-D1F7D1E330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660900" y="0"/>
            <a:ext cx="3567113" cy="733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2F6E3D-3F8F-40CF-9219-B70611EF502A}" type="datetimeFigureOut">
              <a:rPr lang="pt-BR" smtClean="0"/>
              <a:t>02/03/2026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7B15A74-FA12-5DDF-B3A4-49DF7F32FD3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3896975"/>
            <a:ext cx="3565525" cy="733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2F65458-2714-E937-1895-3E5AF845B3E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660900" y="13896975"/>
            <a:ext cx="3567113" cy="733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091F8-8D3B-41D7-8E88-2FBB37F9B9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95679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0814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r>
              <a:rPr lang="pt-BR" dirty="0"/>
              <a:t>MENCIONAR QUAIS SÃO OS GANHOS COM A VENDA DE ACESSÓRIOS EM LOJA</a:t>
            </a:r>
          </a:p>
        </p:txBody>
      </p:sp>
    </p:spTree>
    <p:extLst>
      <p:ext uri="{BB962C8B-B14F-4D97-AF65-F5344CB8AC3E}">
        <p14:creationId xmlns:p14="http://schemas.microsoft.com/office/powerpoint/2010/main" val="3017754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D7580-6F0D-0AF2-FAC4-70235A2D2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072506F-6BC7-AB1D-2076-A4F2B2A2DD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4565C23-AD65-4397-E824-897B6371B8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73481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MENCIONAR QUAIS SÃO OS GANHOS COM A VENDA DE ACESSÓRIOS EM LOJA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65976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CAPAS: São </a:t>
            </a:r>
            <a:r>
              <a:rPr lang="en-US" dirty="0" err="1"/>
              <a:t>campeãs</a:t>
            </a:r>
            <a:r>
              <a:rPr lang="en-US" dirty="0"/>
              <a:t> de </a:t>
            </a:r>
            <a:r>
              <a:rPr lang="en-US" dirty="0" err="1"/>
              <a:t>venda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serem</a:t>
            </a:r>
            <a:r>
              <a:rPr lang="en-US" dirty="0"/>
              <a:t> um item de </a:t>
            </a:r>
            <a:r>
              <a:rPr lang="en-US" dirty="0" err="1"/>
              <a:t>proteção</a:t>
            </a:r>
            <a:r>
              <a:rPr lang="en-US" dirty="0"/>
              <a:t> </a:t>
            </a:r>
            <a:r>
              <a:rPr lang="en-US" dirty="0" err="1"/>
              <a:t>básica</a:t>
            </a:r>
            <a:r>
              <a:rPr lang="en-US" dirty="0"/>
              <a:t>.</a:t>
            </a:r>
          </a:p>
          <a:p>
            <a:r>
              <a:rPr lang="en-US" dirty="0"/>
              <a:t>PELÍCULAS: </a:t>
            </a:r>
            <a:r>
              <a:rPr lang="en-US" dirty="0" err="1"/>
              <a:t>Também</a:t>
            </a:r>
            <a:r>
              <a:rPr lang="en-US" dirty="0"/>
              <a:t> um item </a:t>
            </a:r>
            <a:r>
              <a:rPr lang="en-US" dirty="0" err="1"/>
              <a:t>essencial</a:t>
            </a:r>
            <a:r>
              <a:rPr lang="en-US" dirty="0"/>
              <a:t>,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clientes</a:t>
            </a:r>
            <a:r>
              <a:rPr lang="en-US" dirty="0"/>
              <a:t> </a:t>
            </a:r>
            <a:r>
              <a:rPr lang="en-US" dirty="0" err="1"/>
              <a:t>preferem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conta</a:t>
            </a:r>
            <a:r>
              <a:rPr lang="en-US" dirty="0"/>
              <a:t> da </a:t>
            </a:r>
            <a:r>
              <a:rPr lang="en-US" dirty="0" err="1"/>
              <a:t>aplicação</a:t>
            </a:r>
            <a:r>
              <a:rPr lang="en-US" dirty="0"/>
              <a:t> </a:t>
            </a:r>
            <a:r>
              <a:rPr lang="en-US" dirty="0" err="1"/>
              <a:t>profissional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propria </a:t>
            </a:r>
            <a:r>
              <a:rPr lang="en-US" dirty="0" err="1"/>
              <a:t>loja</a:t>
            </a:r>
            <a:r>
              <a:rPr lang="en-US" dirty="0"/>
              <a:t>.</a:t>
            </a:r>
          </a:p>
          <a:p>
            <a:r>
              <a:rPr lang="en-US" dirty="0"/>
              <a:t>CARREGADORES: Com a </a:t>
            </a:r>
            <a:r>
              <a:rPr lang="en-US" dirty="0" err="1"/>
              <a:t>evolução</a:t>
            </a:r>
            <a:r>
              <a:rPr lang="en-US" dirty="0"/>
              <a:t> dos </a:t>
            </a:r>
            <a:r>
              <a:rPr lang="en-US" dirty="0" err="1"/>
              <a:t>aparelhos</a:t>
            </a:r>
            <a:r>
              <a:rPr lang="en-US" dirty="0"/>
              <a:t> e a </a:t>
            </a:r>
            <a:r>
              <a:rPr lang="en-US" dirty="0" err="1"/>
              <a:t>retirada</a:t>
            </a:r>
            <a:r>
              <a:rPr lang="en-US" dirty="0"/>
              <a:t> das </a:t>
            </a:r>
            <a:r>
              <a:rPr lang="en-US" dirty="0" err="1"/>
              <a:t>fontes</a:t>
            </a:r>
            <a:r>
              <a:rPr lang="en-US" dirty="0"/>
              <a:t> de </a:t>
            </a:r>
            <a:r>
              <a:rPr lang="en-US" dirty="0" err="1"/>
              <a:t>carregamento</a:t>
            </a:r>
            <a:r>
              <a:rPr lang="en-US" dirty="0"/>
              <a:t> da </a:t>
            </a:r>
            <a:r>
              <a:rPr lang="en-US" dirty="0" err="1"/>
              <a:t>caixa</a:t>
            </a:r>
            <a:r>
              <a:rPr lang="en-US" dirty="0"/>
              <a:t>, a </a:t>
            </a:r>
            <a:r>
              <a:rPr lang="en-US" dirty="0" err="1"/>
              <a:t>procura</a:t>
            </a:r>
            <a:r>
              <a:rPr lang="en-US" dirty="0"/>
              <a:t> </a:t>
            </a:r>
            <a:r>
              <a:rPr lang="en-US" dirty="0" err="1"/>
              <a:t>cresceu</a:t>
            </a:r>
            <a:r>
              <a:rPr lang="en-US" dirty="0"/>
              <a:t> </a:t>
            </a:r>
            <a:r>
              <a:rPr lang="en-US" dirty="0" err="1"/>
              <a:t>exponencialmente</a:t>
            </a:r>
            <a:r>
              <a:rPr lang="en-US" dirty="0"/>
              <a:t>.</a:t>
            </a:r>
          </a:p>
          <a:p>
            <a:r>
              <a:rPr lang="en-US" dirty="0"/>
              <a:t>FONE DE OUVIDO: Fones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fio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vez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procurados</a:t>
            </a:r>
            <a:r>
              <a:rPr lang="en-US" dirty="0"/>
              <a:t>. Por </a:t>
            </a:r>
            <a:r>
              <a:rPr lang="en-US" dirty="0" err="1"/>
              <a:t>sua</a:t>
            </a:r>
            <a:r>
              <a:rPr lang="en-US" dirty="0"/>
              <a:t> </a:t>
            </a:r>
            <a:r>
              <a:rPr lang="en-US" dirty="0" err="1"/>
              <a:t>qualidade</a:t>
            </a:r>
            <a:r>
              <a:rPr lang="en-US" dirty="0"/>
              <a:t>, </a:t>
            </a:r>
            <a:r>
              <a:rPr lang="en-US" dirty="0" err="1"/>
              <a:t>conforto</a:t>
            </a:r>
            <a:r>
              <a:rPr lang="en-US" dirty="0"/>
              <a:t> e </a:t>
            </a:r>
            <a:r>
              <a:rPr lang="en-US" dirty="0" err="1"/>
              <a:t>integração</a:t>
            </a:r>
            <a:r>
              <a:rPr lang="en-US" dirty="0"/>
              <a:t> com smartphones, notebooks, tablets, etc.</a:t>
            </a:r>
          </a:p>
          <a:p>
            <a:r>
              <a:rPr lang="en-US" dirty="0"/>
              <a:t>SMARTWATCHS: </a:t>
            </a:r>
            <a:r>
              <a:rPr lang="en-US" dirty="0" err="1"/>
              <a:t>Permitem</a:t>
            </a:r>
            <a:r>
              <a:rPr lang="en-US" dirty="0"/>
              <a:t> </a:t>
            </a:r>
            <a:r>
              <a:rPr lang="en-US" dirty="0" err="1"/>
              <a:t>controle</a:t>
            </a:r>
            <a:r>
              <a:rPr lang="en-US" dirty="0"/>
              <a:t> de </a:t>
            </a:r>
            <a:r>
              <a:rPr lang="en-US" dirty="0" err="1"/>
              <a:t>atividades</a:t>
            </a:r>
            <a:r>
              <a:rPr lang="en-US" dirty="0"/>
              <a:t> </a:t>
            </a:r>
            <a:r>
              <a:rPr lang="en-US" dirty="0" err="1"/>
              <a:t>físicas</a:t>
            </a:r>
            <a:r>
              <a:rPr lang="en-US" dirty="0"/>
              <a:t>, </a:t>
            </a:r>
            <a:r>
              <a:rPr lang="en-US" dirty="0" err="1"/>
              <a:t>notificações</a:t>
            </a:r>
            <a:r>
              <a:rPr lang="en-US" dirty="0"/>
              <a:t> e </a:t>
            </a:r>
            <a:r>
              <a:rPr lang="en-US" dirty="0" err="1"/>
              <a:t>até</a:t>
            </a:r>
            <a:r>
              <a:rPr lang="en-US" dirty="0"/>
              <a:t> </a:t>
            </a:r>
            <a:r>
              <a:rPr lang="en-US" dirty="0" err="1"/>
              <a:t>chamadas</a:t>
            </a:r>
            <a:r>
              <a:rPr lang="en-US" dirty="0"/>
              <a:t>. </a:t>
            </a:r>
            <a:r>
              <a:rPr lang="en-US" dirty="0" err="1"/>
              <a:t>Compatibilidade</a:t>
            </a:r>
            <a:r>
              <a:rPr lang="en-US" dirty="0"/>
              <a:t> com o Claro Sync. </a:t>
            </a:r>
            <a:r>
              <a:rPr lang="en-US" dirty="0" err="1"/>
              <a:t>Potencial</a:t>
            </a:r>
            <a:r>
              <a:rPr lang="en-US" dirty="0"/>
              <a:t> de </a:t>
            </a:r>
            <a:r>
              <a:rPr lang="en-US" dirty="0" err="1"/>
              <a:t>venda</a:t>
            </a:r>
            <a:r>
              <a:rPr lang="en-US" dirty="0"/>
              <a:t> </a:t>
            </a:r>
            <a:r>
              <a:rPr lang="en-US" dirty="0" err="1"/>
              <a:t>quando</a:t>
            </a:r>
            <a:r>
              <a:rPr lang="en-US" dirty="0"/>
              <a:t> </a:t>
            </a:r>
            <a:r>
              <a:rPr lang="en-US" dirty="0" err="1"/>
              <a:t>bem</a:t>
            </a:r>
            <a:r>
              <a:rPr lang="en-US" dirty="0"/>
              <a:t> </a:t>
            </a:r>
            <a:r>
              <a:rPr lang="en-US" dirty="0" err="1"/>
              <a:t>apresentado</a:t>
            </a:r>
            <a:r>
              <a:rPr lang="en-US" dirty="0"/>
              <a:t> com bundles.</a:t>
            </a:r>
            <a:br>
              <a:rPr lang="en-US" dirty="0"/>
            </a:br>
            <a:r>
              <a:rPr lang="en-US" dirty="0"/>
              <a:t>CABOS: São </a:t>
            </a:r>
            <a:r>
              <a:rPr lang="en-US" dirty="0" err="1"/>
              <a:t>acessórios</a:t>
            </a:r>
            <a:r>
              <a:rPr lang="en-US" dirty="0"/>
              <a:t> de </a:t>
            </a:r>
            <a:r>
              <a:rPr lang="en-US" dirty="0" err="1"/>
              <a:t>baixo</a:t>
            </a:r>
            <a:r>
              <a:rPr lang="en-US" dirty="0"/>
              <a:t> valor, mas </a:t>
            </a:r>
            <a:r>
              <a:rPr lang="en-US" dirty="0" err="1"/>
              <a:t>alta</a:t>
            </a:r>
            <a:r>
              <a:rPr lang="en-US" dirty="0"/>
              <a:t> </a:t>
            </a:r>
            <a:r>
              <a:rPr lang="en-US" dirty="0" err="1"/>
              <a:t>frequência</a:t>
            </a:r>
            <a:r>
              <a:rPr lang="en-US" dirty="0"/>
              <a:t> de </a:t>
            </a:r>
            <a:r>
              <a:rPr lang="en-US" dirty="0" err="1"/>
              <a:t>compra</a:t>
            </a:r>
            <a:r>
              <a:rPr lang="en-US" dirty="0"/>
              <a:t>. </a:t>
            </a:r>
            <a:r>
              <a:rPr lang="en-US" dirty="0" err="1"/>
              <a:t>Muitos</a:t>
            </a:r>
            <a:r>
              <a:rPr lang="en-US" dirty="0"/>
              <a:t> </a:t>
            </a:r>
            <a:r>
              <a:rPr lang="en-US" dirty="0" err="1"/>
              <a:t>clientes</a:t>
            </a:r>
            <a:r>
              <a:rPr lang="en-US" dirty="0"/>
              <a:t> </a:t>
            </a:r>
            <a:r>
              <a:rPr lang="en-US" dirty="0" err="1"/>
              <a:t>perdem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danificam</a:t>
            </a:r>
            <a:r>
              <a:rPr lang="en-US" dirty="0"/>
              <a:t> </a:t>
            </a:r>
            <a:r>
              <a:rPr lang="en-US" dirty="0" err="1"/>
              <a:t>regularmente</a:t>
            </a:r>
            <a:r>
              <a:rPr lang="en-US" dirty="0"/>
              <a:t>, </a:t>
            </a:r>
            <a:r>
              <a:rPr lang="en-US" dirty="0" err="1"/>
              <a:t>criando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demanada</a:t>
            </a:r>
            <a:r>
              <a:rPr lang="en-US" dirty="0"/>
              <a:t> </a:t>
            </a:r>
            <a:r>
              <a:rPr lang="en-US" dirty="0" err="1"/>
              <a:t>constante</a:t>
            </a:r>
            <a:r>
              <a:rPr lang="en-US" dirty="0"/>
              <a:t>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45344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u="sng" dirty="0"/>
              <a:t>Vantagem econômica:</a:t>
            </a:r>
            <a:r>
              <a:rPr lang="pt-BR" dirty="0"/>
              <a:t> </a:t>
            </a:r>
            <a:r>
              <a:rPr lang="en-US" sz="12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Bundles </a:t>
            </a:r>
            <a:r>
              <a:rPr lang="en-US" sz="1200" dirty="0" err="1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incluem</a:t>
            </a:r>
            <a:r>
              <a:rPr lang="en-US" sz="12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sz="1200" dirty="0" err="1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itens</a:t>
            </a:r>
            <a:r>
              <a:rPr lang="en-US" sz="12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sz="1200" dirty="0" err="1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que</a:t>
            </a:r>
            <a:r>
              <a:rPr lang="en-US" sz="12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se </a:t>
            </a:r>
            <a:r>
              <a:rPr lang="en-US" sz="1200" dirty="0" err="1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complementam</a:t>
            </a:r>
            <a:r>
              <a:rPr lang="en-US" sz="12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, </a:t>
            </a:r>
            <a:r>
              <a:rPr lang="en-US" sz="1200" dirty="0" err="1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como</a:t>
            </a:r>
            <a:r>
              <a:rPr lang="en-US" sz="12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smartphone e smartwatch, com </a:t>
            </a:r>
            <a:r>
              <a:rPr lang="en-US" sz="1200" dirty="0" err="1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foco</a:t>
            </a:r>
            <a:r>
              <a:rPr lang="en-US" sz="12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no </a:t>
            </a:r>
            <a:r>
              <a:rPr lang="en-US" sz="1200" dirty="0" err="1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desconto</a:t>
            </a:r>
            <a:r>
              <a:rPr lang="en-US" sz="12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sz="1200" dirty="0" err="1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progressivo</a:t>
            </a:r>
            <a:r>
              <a:rPr lang="en-US" sz="12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sz="1200" dirty="0" err="1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ou</a:t>
            </a:r>
            <a:r>
              <a:rPr lang="en-US" sz="12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sz="1200" dirty="0" err="1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promocional</a:t>
            </a:r>
            <a:r>
              <a:rPr lang="en-US" sz="12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.</a:t>
            </a:r>
            <a:endParaRPr lang="pt-BR" sz="1200" dirty="0">
              <a:solidFill>
                <a:srgbClr val="3B3535"/>
              </a:solidFill>
              <a:latin typeface="Sora Light" pitchFamily="34" charset="0"/>
              <a:ea typeface="Sora Light" pitchFamily="34" charset="-122"/>
              <a:cs typeface="Sora Light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u="sng" dirty="0">
                <a:solidFill>
                  <a:srgbClr val="3B3535"/>
                </a:solidFill>
                <a:latin typeface="Sora Light" pitchFamily="34" charset="0"/>
                <a:cs typeface="Sora Light" pitchFamily="34" charset="-120"/>
              </a:rPr>
              <a:t>Praticidade:</a:t>
            </a:r>
            <a:r>
              <a:rPr lang="pt-BR" sz="1200" dirty="0">
                <a:solidFill>
                  <a:srgbClr val="3B3535"/>
                </a:solidFill>
                <a:latin typeface="Sora Light" pitchFamily="34" charset="0"/>
                <a:cs typeface="Sora Light" pitchFamily="34" charset="-120"/>
              </a:rPr>
              <a:t> </a:t>
            </a:r>
            <a:r>
              <a:rPr lang="en-US" sz="1200" dirty="0">
                <a:solidFill>
                  <a:srgbClr val="3B3535"/>
                </a:solidFill>
                <a:latin typeface="Sora Light" pitchFamily="34" charset="0"/>
                <a:cs typeface="Sora Light" pitchFamily="34" charset="-120"/>
              </a:rPr>
              <a:t>O </a:t>
            </a:r>
            <a:r>
              <a:rPr lang="en-US" sz="1200" dirty="0" err="1">
                <a:solidFill>
                  <a:srgbClr val="3B3535"/>
                </a:solidFill>
                <a:latin typeface="Sora Light" pitchFamily="34" charset="0"/>
                <a:cs typeface="Sora Light" pitchFamily="34" charset="-120"/>
              </a:rPr>
              <a:t>cliente</a:t>
            </a:r>
            <a:r>
              <a:rPr lang="en-US" sz="1200" dirty="0">
                <a:solidFill>
                  <a:srgbClr val="3B3535"/>
                </a:solidFill>
                <a:latin typeface="Sora Light" pitchFamily="34" charset="0"/>
                <a:cs typeface="Sora Light" pitchFamily="34" charset="-120"/>
              </a:rPr>
              <a:t> </a:t>
            </a:r>
            <a:r>
              <a:rPr lang="en-US" sz="1200" dirty="0" err="1">
                <a:solidFill>
                  <a:srgbClr val="3B3535"/>
                </a:solidFill>
                <a:latin typeface="Sora Light" pitchFamily="34" charset="0"/>
                <a:cs typeface="Sora Light" pitchFamily="34" charset="-120"/>
              </a:rPr>
              <a:t>não</a:t>
            </a:r>
            <a:r>
              <a:rPr lang="en-US" sz="1200" dirty="0">
                <a:solidFill>
                  <a:srgbClr val="3B3535"/>
                </a:solidFill>
                <a:latin typeface="Sora Light" pitchFamily="34" charset="0"/>
                <a:cs typeface="Sora Light" pitchFamily="34" charset="-120"/>
              </a:rPr>
              <a:t> </a:t>
            </a:r>
            <a:r>
              <a:rPr lang="en-US" sz="1200" dirty="0" err="1">
                <a:solidFill>
                  <a:srgbClr val="3B3535"/>
                </a:solidFill>
                <a:latin typeface="Sora Light" pitchFamily="34" charset="0"/>
                <a:cs typeface="Sora Light" pitchFamily="34" charset="-120"/>
              </a:rPr>
              <a:t>precisa</a:t>
            </a:r>
            <a:r>
              <a:rPr lang="en-US" sz="1200" dirty="0">
                <a:solidFill>
                  <a:srgbClr val="3B3535"/>
                </a:solidFill>
                <a:latin typeface="Sora Light" pitchFamily="34" charset="0"/>
                <a:cs typeface="Sora Light" pitchFamily="34" charset="-120"/>
              </a:rPr>
              <a:t> </a:t>
            </a:r>
            <a:r>
              <a:rPr lang="en-US" sz="1200" dirty="0" err="1">
                <a:solidFill>
                  <a:srgbClr val="3B3535"/>
                </a:solidFill>
                <a:latin typeface="Sora Light" pitchFamily="34" charset="0"/>
                <a:cs typeface="Sora Light" pitchFamily="34" charset="-120"/>
              </a:rPr>
              <a:t>escolher</a:t>
            </a:r>
            <a:r>
              <a:rPr lang="en-US" sz="1200" dirty="0">
                <a:solidFill>
                  <a:srgbClr val="3B3535"/>
                </a:solidFill>
                <a:latin typeface="Sora Light" pitchFamily="34" charset="0"/>
                <a:cs typeface="Sora Light" pitchFamily="34" charset="-120"/>
              </a:rPr>
              <a:t> item </a:t>
            </a:r>
            <a:r>
              <a:rPr lang="en-US" sz="1200" dirty="0" err="1">
                <a:solidFill>
                  <a:srgbClr val="3B3535"/>
                </a:solidFill>
                <a:latin typeface="Sora Light" pitchFamily="34" charset="0"/>
                <a:cs typeface="Sora Light" pitchFamily="34" charset="-120"/>
              </a:rPr>
              <a:t>por</a:t>
            </a:r>
            <a:r>
              <a:rPr lang="en-US" sz="1200" dirty="0">
                <a:solidFill>
                  <a:srgbClr val="3B3535"/>
                </a:solidFill>
                <a:latin typeface="Sora Light" pitchFamily="34" charset="0"/>
                <a:cs typeface="Sora Light" pitchFamily="34" charset="-120"/>
              </a:rPr>
              <a:t> item - </a:t>
            </a:r>
            <a:r>
              <a:rPr lang="en-US" sz="1200" dirty="0" err="1">
                <a:solidFill>
                  <a:srgbClr val="3B3535"/>
                </a:solidFill>
                <a:latin typeface="Sora Light" pitchFamily="34" charset="0"/>
                <a:cs typeface="Sora Light" pitchFamily="34" charset="-120"/>
              </a:rPr>
              <a:t>já</a:t>
            </a:r>
            <a:r>
              <a:rPr lang="en-US" sz="1200" dirty="0">
                <a:solidFill>
                  <a:srgbClr val="3B3535"/>
                </a:solidFill>
                <a:latin typeface="Sora Light" pitchFamily="34" charset="0"/>
                <a:cs typeface="Sora Light" pitchFamily="34" charset="-120"/>
              </a:rPr>
              <a:t> </a:t>
            </a:r>
            <a:r>
              <a:rPr lang="en-US" sz="1200" dirty="0" err="1">
                <a:solidFill>
                  <a:srgbClr val="3B3535"/>
                </a:solidFill>
                <a:latin typeface="Sora Light" pitchFamily="34" charset="0"/>
                <a:cs typeface="Sora Light" pitchFamily="34" charset="-120"/>
              </a:rPr>
              <a:t>oferecemos</a:t>
            </a:r>
            <a:r>
              <a:rPr lang="en-US" sz="1200" dirty="0">
                <a:solidFill>
                  <a:srgbClr val="3B3535"/>
                </a:solidFill>
                <a:latin typeface="Sora Light" pitchFamily="34" charset="0"/>
                <a:cs typeface="Sora Light" pitchFamily="34" charset="-120"/>
              </a:rPr>
              <a:t> a </a:t>
            </a:r>
            <a:r>
              <a:rPr lang="en-US" sz="1200" dirty="0" err="1">
                <a:solidFill>
                  <a:srgbClr val="3B3535"/>
                </a:solidFill>
                <a:latin typeface="Sora Light" pitchFamily="34" charset="0"/>
                <a:cs typeface="Sora Light" pitchFamily="34" charset="-120"/>
              </a:rPr>
              <a:t>solução</a:t>
            </a:r>
            <a:r>
              <a:rPr lang="en-US" sz="1200" dirty="0">
                <a:solidFill>
                  <a:srgbClr val="3B3535"/>
                </a:solidFill>
                <a:latin typeface="Sora Light" pitchFamily="34" charset="0"/>
                <a:cs typeface="Sora Light" pitchFamily="34" charset="-120"/>
              </a:rPr>
              <a:t> completa </a:t>
            </a:r>
            <a:r>
              <a:rPr lang="en-US" sz="1200" dirty="0" err="1">
                <a:solidFill>
                  <a:srgbClr val="3B3535"/>
                </a:solidFill>
                <a:latin typeface="Sora Light" pitchFamily="34" charset="0"/>
                <a:cs typeface="Sora Light" pitchFamily="34" charset="-120"/>
              </a:rPr>
              <a:t>pronta</a:t>
            </a:r>
            <a:r>
              <a:rPr lang="en-US" sz="1200" dirty="0">
                <a:solidFill>
                  <a:srgbClr val="3B3535"/>
                </a:solidFill>
                <a:latin typeface="Sora Light" pitchFamily="34" charset="0"/>
                <a:cs typeface="Sora Light" pitchFamily="34" charset="-12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B3535"/>
                </a:solidFill>
                <a:latin typeface="Sora Light" pitchFamily="34" charset="0"/>
                <a:cs typeface="Sora Light" pitchFamily="34" charset="-120"/>
              </a:rPr>
              <a:t>Valor </a:t>
            </a:r>
            <a:r>
              <a:rPr lang="en-US" sz="1200" dirty="0" err="1">
                <a:solidFill>
                  <a:srgbClr val="3B3535"/>
                </a:solidFill>
                <a:latin typeface="Sora Light" pitchFamily="34" charset="0"/>
                <a:cs typeface="Sora Light" pitchFamily="34" charset="-120"/>
              </a:rPr>
              <a:t>percebido</a:t>
            </a:r>
            <a:r>
              <a:rPr lang="en-US" sz="1200" dirty="0">
                <a:solidFill>
                  <a:srgbClr val="3B3535"/>
                </a:solidFill>
                <a:latin typeface="Sora Light" pitchFamily="34" charset="0"/>
                <a:cs typeface="Sora Light" pitchFamily="34" charset="-120"/>
              </a:rPr>
              <a:t>: Ao </a:t>
            </a:r>
            <a:r>
              <a:rPr lang="en-US" sz="1200" dirty="0" err="1">
                <a:solidFill>
                  <a:srgbClr val="3B3535"/>
                </a:solidFill>
                <a:latin typeface="Sora Light" pitchFamily="34" charset="0"/>
                <a:cs typeface="Sora Light" pitchFamily="34" charset="-120"/>
              </a:rPr>
              <a:t>agrupar</a:t>
            </a:r>
            <a:r>
              <a:rPr lang="en-US" sz="1200" dirty="0">
                <a:solidFill>
                  <a:srgbClr val="3B3535"/>
                </a:solidFill>
                <a:latin typeface="Sora Light" pitchFamily="34" charset="0"/>
                <a:cs typeface="Sora Light" pitchFamily="34" charset="-120"/>
              </a:rPr>
              <a:t> </a:t>
            </a:r>
            <a:r>
              <a:rPr lang="en-US" sz="1200" dirty="0" err="1">
                <a:solidFill>
                  <a:srgbClr val="3B3535"/>
                </a:solidFill>
                <a:latin typeface="Sora Light" pitchFamily="34" charset="0"/>
                <a:cs typeface="Sora Light" pitchFamily="34" charset="-120"/>
              </a:rPr>
              <a:t>produtos</a:t>
            </a:r>
            <a:r>
              <a:rPr lang="en-US" sz="1200" dirty="0">
                <a:solidFill>
                  <a:srgbClr val="3B3535"/>
                </a:solidFill>
                <a:latin typeface="Sora Light" pitchFamily="34" charset="0"/>
                <a:cs typeface="Sora Light" pitchFamily="34" charset="-120"/>
              </a:rPr>
              <a:t>, </a:t>
            </a:r>
            <a:r>
              <a:rPr lang="en-US" sz="1200" dirty="0" err="1">
                <a:solidFill>
                  <a:srgbClr val="3B3535"/>
                </a:solidFill>
                <a:latin typeface="Sora Light" pitchFamily="34" charset="0"/>
                <a:cs typeface="Sora Light" pitchFamily="34" charset="-120"/>
              </a:rPr>
              <a:t>criamos</a:t>
            </a:r>
            <a:r>
              <a:rPr lang="en-US" sz="1200" dirty="0">
                <a:solidFill>
                  <a:srgbClr val="3B3535"/>
                </a:solidFill>
                <a:latin typeface="Sora Light" pitchFamily="34" charset="0"/>
                <a:cs typeface="Sora Light" pitchFamily="34" charset="-120"/>
              </a:rPr>
              <a:t> a </a:t>
            </a:r>
            <a:r>
              <a:rPr lang="en-US" sz="1200" dirty="0" err="1">
                <a:solidFill>
                  <a:srgbClr val="3B3535"/>
                </a:solidFill>
                <a:latin typeface="Sora Light" pitchFamily="34" charset="0"/>
                <a:cs typeface="Sora Light" pitchFamily="34" charset="-120"/>
              </a:rPr>
              <a:t>percepção</a:t>
            </a:r>
            <a:r>
              <a:rPr lang="en-US" sz="1200" dirty="0">
                <a:solidFill>
                  <a:srgbClr val="3B3535"/>
                </a:solidFill>
                <a:latin typeface="Sora Light" pitchFamily="34" charset="0"/>
                <a:cs typeface="Sora Light" pitchFamily="34" charset="-120"/>
              </a:rPr>
              <a:t> de </a:t>
            </a:r>
            <a:r>
              <a:rPr lang="en-US" sz="1200" dirty="0" err="1">
                <a:solidFill>
                  <a:srgbClr val="3B3535"/>
                </a:solidFill>
                <a:latin typeface="Sora Light" pitchFamily="34" charset="0"/>
                <a:cs typeface="Sora Light" pitchFamily="34" charset="-120"/>
              </a:rPr>
              <a:t>que</a:t>
            </a:r>
            <a:r>
              <a:rPr lang="en-US" sz="1200" dirty="0">
                <a:solidFill>
                  <a:srgbClr val="3B3535"/>
                </a:solidFill>
                <a:latin typeface="Sora Light" pitchFamily="34" charset="0"/>
                <a:cs typeface="Sora Light" pitchFamily="34" charset="-120"/>
              </a:rPr>
              <a:t> </a:t>
            </a:r>
            <a:r>
              <a:rPr lang="en-US" sz="1200" dirty="0" err="1">
                <a:solidFill>
                  <a:srgbClr val="3B3535"/>
                </a:solidFill>
                <a:latin typeface="Sora Light" pitchFamily="34" charset="0"/>
                <a:cs typeface="Sora Light" pitchFamily="34" charset="-120"/>
              </a:rPr>
              <a:t>estamos</a:t>
            </a:r>
            <a:r>
              <a:rPr lang="en-US" sz="1200" dirty="0">
                <a:solidFill>
                  <a:srgbClr val="3B3535"/>
                </a:solidFill>
                <a:latin typeface="Sora Light" pitchFamily="34" charset="0"/>
                <a:cs typeface="Sora Light" pitchFamily="34" charset="-120"/>
              </a:rPr>
              <a:t> </a:t>
            </a:r>
            <a:r>
              <a:rPr lang="en-US" sz="1200" dirty="0" err="1">
                <a:solidFill>
                  <a:srgbClr val="3B3535"/>
                </a:solidFill>
                <a:latin typeface="Sora Light" pitchFamily="34" charset="0"/>
                <a:cs typeface="Sora Light" pitchFamily="34" charset="-120"/>
              </a:rPr>
              <a:t>oferecendo</a:t>
            </a:r>
            <a:r>
              <a:rPr lang="en-US" sz="1200" dirty="0">
                <a:solidFill>
                  <a:srgbClr val="3B3535"/>
                </a:solidFill>
                <a:latin typeface="Sora Light" pitchFamily="34" charset="0"/>
                <a:cs typeface="Sora Light" pitchFamily="34" charset="-120"/>
              </a:rPr>
              <a:t> algo especial e </a:t>
            </a:r>
            <a:r>
              <a:rPr lang="en-US" sz="1200" dirty="0" err="1">
                <a:solidFill>
                  <a:srgbClr val="3B3535"/>
                </a:solidFill>
                <a:latin typeface="Sora Light" pitchFamily="34" charset="0"/>
                <a:cs typeface="Sora Light" pitchFamily="34" charset="-120"/>
              </a:rPr>
              <a:t>exclusivo</a:t>
            </a:r>
            <a:r>
              <a:rPr lang="en-US" sz="1200" dirty="0">
                <a:solidFill>
                  <a:srgbClr val="3B3535"/>
                </a:solidFill>
                <a:latin typeface="Sora Light" pitchFamily="34" charset="0"/>
                <a:cs typeface="Sora Light" pitchFamily="34" charset="-120"/>
              </a:rPr>
              <a:t>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73341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7E4BA-C667-C2E5-17CE-1674C1696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4239B17-B579-AC5D-4293-C82F991DE8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3B921C4-BD41-45CC-E364-55116DBE7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86946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70C15-A61D-8374-AA26-44B80F2B9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ACA83F5-31AE-6C9A-D939-4F7258318F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CE45DF9-4FB2-5645-50D2-645F7A56F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89925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9A70E9-C000-2EB8-B571-DC08DA074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170FF49-5AEB-73E0-AC83-04EC6D9C3D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993FF4F-2268-2DDA-E177-B6FF2987A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07760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D7525-E207-65F2-93C9-4D07CE127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D08D8CE-B2BF-4324-6EFA-57FF193E57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C3C0010-7DAC-6390-73C8-03E0F6C21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232925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0E38F-006A-755C-BF78-43AF2EB34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DECDD19-83F7-4EE7-5FA5-358851AC79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853F77A-3318-09E9-A958-6F9591D21A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07523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B0191254-8FE7-B67B-BA50-F15D02A07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521" y="-2990"/>
            <a:ext cx="14630400" cy="823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1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7.jpeg"/><Relationship Id="rId4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9.png"/><Relationship Id="rId7" Type="http://schemas.openxmlformats.org/officeDocument/2006/relationships/image" Target="../media/image4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5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9.png"/><Relationship Id="rId7" Type="http://schemas.openxmlformats.org/officeDocument/2006/relationships/image" Target="../media/image5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5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9.png"/><Relationship Id="rId7" Type="http://schemas.openxmlformats.org/officeDocument/2006/relationships/image" Target="../media/image5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11.svg"/><Relationship Id="rId10" Type="http://schemas.openxmlformats.org/officeDocument/2006/relationships/image" Target="../media/image60.png"/><Relationship Id="rId4" Type="http://schemas.openxmlformats.org/officeDocument/2006/relationships/image" Target="../media/image10.png"/><Relationship Id="rId9" Type="http://schemas.openxmlformats.org/officeDocument/2006/relationships/image" Target="../media/image5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2.jpeg"/><Relationship Id="rId4" Type="http://schemas.openxmlformats.org/officeDocument/2006/relationships/image" Target="../media/image1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4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6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9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0.jpeg"/><Relationship Id="rId4" Type="http://schemas.openxmlformats.org/officeDocument/2006/relationships/image" Target="../media/image11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1.jpeg"/><Relationship Id="rId4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jpeg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1.svg"/><Relationship Id="rId10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9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1.svg"/><Relationship Id="rId10" Type="http://schemas.openxmlformats.org/officeDocument/2006/relationships/image" Target="../media/image24.png"/><Relationship Id="rId4" Type="http://schemas.openxmlformats.org/officeDocument/2006/relationships/image" Target="../media/image10.png"/><Relationship Id="rId9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png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0.png"/><Relationship Id="rId7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11.sv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gBESTOYM0ik&amp;list=PLFuppb-V4HEktcBWw9WCGNMt6AcTIJADW&amp;index=76" TargetMode="External"/><Relationship Id="rId13" Type="http://schemas.openxmlformats.org/officeDocument/2006/relationships/image" Target="../media/image38.png"/><Relationship Id="rId3" Type="http://schemas.openxmlformats.org/officeDocument/2006/relationships/image" Target="../media/image10.png"/><Relationship Id="rId7" Type="http://schemas.openxmlformats.org/officeDocument/2006/relationships/image" Target="../media/image35.png"/><Relationship Id="rId12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openxmlformats.org/officeDocument/2006/relationships/hyperlink" Target="https://www.youtube.com/watch?v=BiP9PYI_Kb4" TargetMode="External"/><Relationship Id="rId4" Type="http://schemas.openxmlformats.org/officeDocument/2006/relationships/image" Target="../media/image11.svg"/><Relationship Id="rId9" Type="http://schemas.openxmlformats.org/officeDocument/2006/relationships/image" Target="../media/image36.png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3" Type="http://schemas.openxmlformats.org/officeDocument/2006/relationships/image" Target="../media/image9.png"/><Relationship Id="rId7" Type="http://schemas.openxmlformats.org/officeDocument/2006/relationships/image" Target="../media/image40.sv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11.svg"/><Relationship Id="rId10" Type="http://schemas.openxmlformats.org/officeDocument/2006/relationships/image" Target="../media/image43.png"/><Relationship Id="rId4" Type="http://schemas.openxmlformats.org/officeDocument/2006/relationships/image" Target="../media/image10.png"/><Relationship Id="rId9" Type="http://schemas.openxmlformats.org/officeDocument/2006/relationships/image" Target="../media/image4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O conteúdo gerado por IA pode estar incorreto.">
            <a:extLst>
              <a:ext uri="{FF2B5EF4-FFF2-40B4-BE49-F238E27FC236}">
                <a16:creationId xmlns:a16="http://schemas.microsoft.com/office/drawing/2014/main" id="{E3C04C5C-E16B-9790-C260-4B4D57041EA7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</a:blip>
          <a:stretch>
            <a:fillRect/>
          </a:stretch>
        </p:blipFill>
        <p:spPr>
          <a:xfrm>
            <a:off x="-46300" y="-27953"/>
            <a:ext cx="2286000" cy="1920240"/>
          </a:xfrm>
          <a:prstGeom prst="rect">
            <a:avLst/>
          </a:prstGeom>
        </p:spPr>
      </p:pic>
      <p:pic>
        <p:nvPicPr>
          <p:cNvPr id="8" name="Imagem 7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075998EC-8145-A8CD-6D0B-13FE074CC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475" y="7117080"/>
            <a:ext cx="1950720" cy="1112520"/>
          </a:xfrm>
          <a:prstGeom prst="rect">
            <a:avLst/>
          </a:prstGeom>
        </p:spPr>
      </p:pic>
      <p:pic>
        <p:nvPicPr>
          <p:cNvPr id="24" name="Imagem 23" descr="Desenho com traços pretos em fundo branco&#10;&#10;O conteúdo gerado por IA pode estar incorreto.">
            <a:extLst>
              <a:ext uri="{FF2B5EF4-FFF2-40B4-BE49-F238E27FC236}">
                <a16:creationId xmlns:a16="http://schemas.microsoft.com/office/drawing/2014/main" id="{8BBDA6A0-7674-9EA4-74DD-4A04ADF486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4559" y="0"/>
            <a:ext cx="2435841" cy="996923"/>
          </a:xfrm>
          <a:prstGeom prst="rect">
            <a:avLst/>
          </a:prstGeom>
        </p:spPr>
      </p:pic>
      <p:pic>
        <p:nvPicPr>
          <p:cNvPr id="26" name="Imagem 25" descr="Logotipo">
            <a:extLst>
              <a:ext uri="{FF2B5EF4-FFF2-40B4-BE49-F238E27FC236}">
                <a16:creationId xmlns:a16="http://schemas.microsoft.com/office/drawing/2014/main" id="{64F6526D-CD54-8CE3-6DFE-EC57380CE2B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791" t="21561" r="25696" b="3226"/>
          <a:stretch>
            <a:fillRect/>
          </a:stretch>
        </p:blipFill>
        <p:spPr>
          <a:xfrm>
            <a:off x="4363656" y="2164466"/>
            <a:ext cx="5914663" cy="5158106"/>
          </a:xfrm>
          <a:prstGeom prst="rect">
            <a:avLst/>
          </a:prstGeom>
        </p:spPr>
      </p:pic>
      <p:pic>
        <p:nvPicPr>
          <p:cNvPr id="19" name="Picture 4" descr="Claro – Wikipédia, a enciclopédia livre">
            <a:extLst>
              <a:ext uri="{FF2B5EF4-FFF2-40B4-BE49-F238E27FC236}">
                <a16:creationId xmlns:a16="http://schemas.microsoft.com/office/drawing/2014/main" id="{B63B02CC-524E-AD80-9B73-DBD6DAA033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961" b="49760"/>
          <a:stretch>
            <a:fillRect/>
          </a:stretch>
        </p:blipFill>
        <p:spPr bwMode="auto">
          <a:xfrm rot="21334099">
            <a:off x="8703025" y="1148669"/>
            <a:ext cx="1575294" cy="159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laro – Wikipédia, a enciclopédia livre">
            <a:extLst>
              <a:ext uri="{FF2B5EF4-FFF2-40B4-BE49-F238E27FC236}">
                <a16:creationId xmlns:a16="http://schemas.microsoft.com/office/drawing/2014/main" id="{CD0D5914-76ED-0FCE-1FE4-57F5825D1A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22" t="49569" b="21185"/>
          <a:stretch>
            <a:fillRect/>
          </a:stretch>
        </p:blipFill>
        <p:spPr bwMode="auto">
          <a:xfrm>
            <a:off x="9164415" y="2797649"/>
            <a:ext cx="988592" cy="75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laro – Wikipédia, a enciclopédia livre">
            <a:extLst>
              <a:ext uri="{FF2B5EF4-FFF2-40B4-BE49-F238E27FC236}">
                <a16:creationId xmlns:a16="http://schemas.microsoft.com/office/drawing/2014/main" id="{B1557C32-F287-6BA4-8A1F-3999607DDC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33" r="21666" b="63770"/>
          <a:stretch>
            <a:fillRect/>
          </a:stretch>
        </p:blipFill>
        <p:spPr bwMode="auto">
          <a:xfrm>
            <a:off x="7994810" y="1215341"/>
            <a:ext cx="409518" cy="108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46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FDDED-8030-3E30-AB73-1F5DFB6CC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1924EA7C-0F21-1D42-F06F-A4BC04282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41" y="129652"/>
            <a:ext cx="1229952" cy="461009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DDBDC3FF-35B6-F1B9-D4F4-8EEE6454E9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536596" y="139288"/>
            <a:ext cx="942363" cy="34267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DB81C78-2EA8-2D0D-57B0-7AD7AA83A4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58" r="21958"/>
          <a:stretch/>
        </p:blipFill>
        <p:spPr>
          <a:xfrm>
            <a:off x="400560" y="1192893"/>
            <a:ext cx="5524851" cy="6360317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9E803E78-B36D-BFFD-00A7-B722F4B8B2C4}"/>
              </a:ext>
            </a:extLst>
          </p:cNvPr>
          <p:cNvSpPr txBox="1"/>
          <p:nvPr/>
        </p:nvSpPr>
        <p:spPr>
          <a:xfrm>
            <a:off x="6126653" y="316998"/>
            <a:ext cx="73578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Qual o momento de fazer</a:t>
            </a:r>
          </a:p>
          <a:p>
            <a:r>
              <a:rPr lang="pt-BR" sz="4400" b="1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a oferta dos Acessórios?</a:t>
            </a:r>
          </a:p>
        </p:txBody>
      </p:sp>
      <p:cxnSp>
        <p:nvCxnSpPr>
          <p:cNvPr id="20" name="Conector Reto 30">
            <a:extLst>
              <a:ext uri="{FF2B5EF4-FFF2-40B4-BE49-F238E27FC236}">
                <a16:creationId xmlns:a16="http://schemas.microsoft.com/office/drawing/2014/main" id="{DC0B5919-5CA4-F1AB-0921-7BAD3C6EE342}"/>
              </a:ext>
            </a:extLst>
          </p:cNvPr>
          <p:cNvCxnSpPr>
            <a:cxnSpLocks/>
          </p:cNvCxnSpPr>
          <p:nvPr/>
        </p:nvCxnSpPr>
        <p:spPr>
          <a:xfrm>
            <a:off x="6126653" y="1821823"/>
            <a:ext cx="7237872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0E6CB942-41CF-0FC7-1DD6-3BB5CD436AD2}"/>
              </a:ext>
            </a:extLst>
          </p:cNvPr>
          <p:cNvSpPr txBox="1"/>
          <p:nvPr/>
        </p:nvSpPr>
        <p:spPr>
          <a:xfrm>
            <a:off x="6300274" y="2380639"/>
            <a:ext cx="758934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Não espere o cliente finalizar o pagamento para oferecer o acessório. E para fazer a oferta de forma eficaz, o foco deve ser na </a:t>
            </a:r>
            <a:r>
              <a:rPr lang="pt-BR" sz="28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venda consultiva</a:t>
            </a:r>
            <a:r>
              <a:rPr lang="pt-BR" sz="28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, durante o atendimento, transformando o acessório em uma solução para a necessidade do cliente, e não apenas em um item adicional.</a:t>
            </a:r>
          </a:p>
          <a:p>
            <a:pPr algn="just"/>
            <a:endParaRPr lang="pt-BR" sz="2800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r>
              <a:rPr lang="pt-BR" sz="28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Vamos ver algumas estratégias práticas para aplicar no dia a dia em loja?</a:t>
            </a:r>
          </a:p>
        </p:txBody>
      </p:sp>
    </p:spTree>
    <p:extLst>
      <p:ext uri="{BB962C8B-B14F-4D97-AF65-F5344CB8AC3E}">
        <p14:creationId xmlns:p14="http://schemas.microsoft.com/office/powerpoint/2010/main" val="132482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0C285-0165-9E41-FCA8-CB367063A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89A1C0CF-CFC6-88FD-FFD3-5D4AAAABF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41" y="129652"/>
            <a:ext cx="1229952" cy="461009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E06B7F24-A0DB-7562-BEFA-FF136E165B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536596" y="139288"/>
            <a:ext cx="942363" cy="342677"/>
          </a:xfrm>
          <a:prstGeom prst="rect">
            <a:avLst/>
          </a:prstGeom>
        </p:spPr>
      </p:pic>
      <p:sp>
        <p:nvSpPr>
          <p:cNvPr id="14" name="Retângulo Arredondado 31">
            <a:extLst>
              <a:ext uri="{FF2B5EF4-FFF2-40B4-BE49-F238E27FC236}">
                <a16:creationId xmlns:a16="http://schemas.microsoft.com/office/drawing/2014/main" id="{7BDA39C1-4216-7ED2-A094-52E25D685B99}"/>
              </a:ext>
            </a:extLst>
          </p:cNvPr>
          <p:cNvSpPr/>
          <p:nvPr/>
        </p:nvSpPr>
        <p:spPr>
          <a:xfrm>
            <a:off x="886558" y="2589499"/>
            <a:ext cx="6438900" cy="47892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A oferta deve ser integrada ao processo de escolha do aparelho. Demonstre segurança ao apresentar um smartphone, mencione como ele fica protegido com uma capa e película.</a:t>
            </a:r>
          </a:p>
          <a:p>
            <a:pPr algn="just"/>
            <a:endParaRPr lang="pt-BR" sz="2000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Use o contexto do cliente: se ele mencionou que viaja muito, ofereça carregadores veiculares ou </a:t>
            </a:r>
            <a:r>
              <a:rPr lang="pt-BR" sz="2000" dirty="0" err="1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power</a:t>
            </a:r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banks. Se está trocando porque deixou cair, é o momento propício para ofertar o seguro de proteção móvel.</a:t>
            </a:r>
          </a:p>
          <a:p>
            <a:pPr algn="just"/>
            <a:endParaRPr lang="pt-BR" sz="2000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r>
              <a:rPr lang="pt-BR" sz="2000" i="1" dirty="0" err="1">
                <a:solidFill>
                  <a:srgbClr val="FF0000"/>
                </a:solidFill>
                <a:latin typeface="AMX" panose="020B0604020202020204" charset="0"/>
              </a:rPr>
              <a:t>Ex</a:t>
            </a:r>
            <a:r>
              <a:rPr lang="pt-BR" sz="2000" i="1" dirty="0">
                <a:solidFill>
                  <a:srgbClr val="FF0000"/>
                </a:solidFill>
                <a:latin typeface="AMX" panose="020B0604020202020204" charset="0"/>
              </a:rPr>
              <a:t>: “Para garantir que seu novo investimento saia da loja 100% protegido, te recomendo esse kit de proteção."</a:t>
            </a:r>
            <a:endParaRPr lang="pt-BR" sz="2000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452469A5-CF00-70B7-71D0-D43262651603}"/>
              </a:ext>
            </a:extLst>
          </p:cNvPr>
          <p:cNvGrpSpPr/>
          <p:nvPr/>
        </p:nvGrpSpPr>
        <p:grpSpPr>
          <a:xfrm>
            <a:off x="2014418" y="1017753"/>
            <a:ext cx="4132382" cy="1305931"/>
            <a:chOff x="2306518" y="1098007"/>
            <a:chExt cx="4132382" cy="1305931"/>
          </a:xfrm>
        </p:grpSpPr>
        <p:sp>
          <p:nvSpPr>
            <p:cNvPr id="6" name="Retângulo Arredondado 47">
              <a:extLst>
                <a:ext uri="{FF2B5EF4-FFF2-40B4-BE49-F238E27FC236}">
                  <a16:creationId xmlns:a16="http://schemas.microsoft.com/office/drawing/2014/main" id="{6ACFC5E6-7638-C5BC-F89D-5555D93DBCD3}"/>
                </a:ext>
              </a:extLst>
            </p:cNvPr>
            <p:cNvSpPr/>
            <p:nvPr/>
          </p:nvSpPr>
          <p:spPr>
            <a:xfrm>
              <a:off x="2306518" y="1193800"/>
              <a:ext cx="4132382" cy="1210138"/>
            </a:xfrm>
            <a:prstGeom prst="round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3AA23595-D4C4-D159-A06A-F68F4CA48C71}"/>
                </a:ext>
              </a:extLst>
            </p:cNvPr>
            <p:cNvSpPr txBox="1"/>
            <p:nvPr/>
          </p:nvSpPr>
          <p:spPr>
            <a:xfrm>
              <a:off x="2420817" y="1923574"/>
              <a:ext cx="395458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000" dirty="0">
                  <a:solidFill>
                    <a:schemeClr val="bg1"/>
                  </a:solidFill>
                  <a:latin typeface="AMX" pitchFamily="2" charset="77"/>
                </a:rPr>
                <a:t>Oferta Complementar (Add-on)</a:t>
              </a:r>
              <a:endParaRPr lang="pt-BR" sz="2000" dirty="0">
                <a:solidFill>
                  <a:schemeClr val="bg1"/>
                </a:solidFill>
              </a:endParaRPr>
            </a:p>
          </p:txBody>
        </p:sp>
        <p:pic>
          <p:nvPicPr>
            <p:cNvPr id="17" name="Gráfico 16" descr="Sala de reuniões estrutura de tópicos">
              <a:extLst>
                <a:ext uri="{FF2B5EF4-FFF2-40B4-BE49-F238E27FC236}">
                  <a16:creationId xmlns:a16="http://schemas.microsoft.com/office/drawing/2014/main" id="{2299310E-9AA0-FA68-C4EE-D898B60C7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865363" y="1098007"/>
              <a:ext cx="1014692" cy="1014692"/>
            </a:xfrm>
            <a:prstGeom prst="rect">
              <a:avLst/>
            </a:prstGeom>
          </p:spPr>
        </p:pic>
      </p:grpSp>
      <p:sp>
        <p:nvSpPr>
          <p:cNvPr id="30" name="Retângulo Arredondado 31">
            <a:extLst>
              <a:ext uri="{FF2B5EF4-FFF2-40B4-BE49-F238E27FC236}">
                <a16:creationId xmlns:a16="http://schemas.microsoft.com/office/drawing/2014/main" id="{D188A63F-EE47-A86D-2265-60731B74E53C}"/>
              </a:ext>
            </a:extLst>
          </p:cNvPr>
          <p:cNvSpPr/>
          <p:nvPr/>
        </p:nvSpPr>
        <p:spPr>
          <a:xfrm>
            <a:off x="7592158" y="2589499"/>
            <a:ext cx="6438900" cy="47892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Os </a:t>
            </a:r>
            <a:r>
              <a:rPr lang="pt-BR" sz="2000" dirty="0" err="1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bundles</a:t>
            </a:r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são pacotes de produtos agrupados para serem vendidos como uma unidade única. É uma estratégia que visa oferecer conveniência e, geralmente, um preço total reduzido em comparação à compra dos itens separadamente.</a:t>
            </a:r>
          </a:p>
          <a:p>
            <a:pPr algn="just"/>
            <a:endParaRPr lang="pt-BR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endParaRPr lang="pt-BR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endParaRPr lang="pt-BR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endParaRPr lang="pt-BR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endParaRPr lang="pt-BR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endParaRPr lang="pt-BR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endParaRPr lang="pt-BR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endParaRPr lang="pt-BR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endParaRPr lang="pt-BR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endParaRPr lang="pt-BR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</p:txBody>
      </p: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3C3E8C56-575B-5C54-4472-E643C4D6C44F}"/>
              </a:ext>
            </a:extLst>
          </p:cNvPr>
          <p:cNvGrpSpPr/>
          <p:nvPr/>
        </p:nvGrpSpPr>
        <p:grpSpPr>
          <a:xfrm>
            <a:off x="8720018" y="1043937"/>
            <a:ext cx="4132382" cy="1279747"/>
            <a:chOff x="8720018" y="1043937"/>
            <a:chExt cx="4132382" cy="1279747"/>
          </a:xfrm>
        </p:grpSpPr>
        <p:sp>
          <p:nvSpPr>
            <p:cNvPr id="32" name="Retângulo Arredondado 47">
              <a:extLst>
                <a:ext uri="{FF2B5EF4-FFF2-40B4-BE49-F238E27FC236}">
                  <a16:creationId xmlns:a16="http://schemas.microsoft.com/office/drawing/2014/main" id="{A5479561-6FDA-071C-D366-1D1620A223C4}"/>
                </a:ext>
              </a:extLst>
            </p:cNvPr>
            <p:cNvSpPr/>
            <p:nvPr/>
          </p:nvSpPr>
          <p:spPr>
            <a:xfrm>
              <a:off x="8720018" y="1113546"/>
              <a:ext cx="4132382" cy="1210138"/>
            </a:xfrm>
            <a:prstGeom prst="round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891A3E85-C602-6DF0-ECAE-BD3BF35A768F}"/>
                </a:ext>
              </a:extLst>
            </p:cNvPr>
            <p:cNvSpPr txBox="1"/>
            <p:nvPr/>
          </p:nvSpPr>
          <p:spPr>
            <a:xfrm>
              <a:off x="8834317" y="1843320"/>
              <a:ext cx="395458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000" dirty="0">
                  <a:solidFill>
                    <a:schemeClr val="bg1"/>
                  </a:solidFill>
                  <a:latin typeface="AMX" pitchFamily="2" charset="77"/>
                </a:rPr>
                <a:t>Oferta de </a:t>
              </a:r>
              <a:r>
                <a:rPr lang="pt-BR" sz="2000" dirty="0" err="1">
                  <a:solidFill>
                    <a:schemeClr val="bg1"/>
                  </a:solidFill>
                  <a:latin typeface="AMX" pitchFamily="2" charset="77"/>
                </a:rPr>
                <a:t>Bundles</a:t>
              </a:r>
              <a:endParaRPr lang="pt-BR" sz="2000" dirty="0">
                <a:solidFill>
                  <a:schemeClr val="bg1"/>
                </a:solidFill>
              </a:endParaRPr>
            </a:p>
          </p:txBody>
        </p:sp>
        <p:pic>
          <p:nvPicPr>
            <p:cNvPr id="36" name="Gráfico 35" descr="Fluxograma circular com preenchimento sólido">
              <a:extLst>
                <a:ext uri="{FF2B5EF4-FFF2-40B4-BE49-F238E27FC236}">
                  <a16:creationId xmlns:a16="http://schemas.microsoft.com/office/drawing/2014/main" id="{E25DEB70-71EB-F985-7203-BFCC2D294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329009" y="1043937"/>
              <a:ext cx="914400" cy="914400"/>
            </a:xfrm>
            <a:prstGeom prst="rect">
              <a:avLst/>
            </a:prstGeom>
          </p:spPr>
        </p:pic>
      </p:grpSp>
      <p:sp>
        <p:nvSpPr>
          <p:cNvPr id="39" name="Seta: Divisa 38">
            <a:extLst>
              <a:ext uri="{FF2B5EF4-FFF2-40B4-BE49-F238E27FC236}">
                <a16:creationId xmlns:a16="http://schemas.microsoft.com/office/drawing/2014/main" id="{B1514CF3-EFD0-4219-0539-16E4B925F948}"/>
              </a:ext>
            </a:extLst>
          </p:cNvPr>
          <p:cNvSpPr/>
          <p:nvPr/>
        </p:nvSpPr>
        <p:spPr>
          <a:xfrm>
            <a:off x="8318500" y="4521200"/>
            <a:ext cx="5308600" cy="69850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MX" panose="020B0604020202020204" charset="0"/>
              </a:rPr>
              <a:t>Vantagem Econômica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40" name="Seta: Divisa 39">
            <a:extLst>
              <a:ext uri="{FF2B5EF4-FFF2-40B4-BE49-F238E27FC236}">
                <a16:creationId xmlns:a16="http://schemas.microsoft.com/office/drawing/2014/main" id="{9570B126-5634-37C3-DE74-D7B60DE10345}"/>
              </a:ext>
            </a:extLst>
          </p:cNvPr>
          <p:cNvSpPr/>
          <p:nvPr/>
        </p:nvSpPr>
        <p:spPr>
          <a:xfrm>
            <a:off x="8318500" y="5485515"/>
            <a:ext cx="5308600" cy="69850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MX" panose="020B0604020202020204" charset="0"/>
              </a:rPr>
              <a:t>Praticidade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41" name="Seta: Divisa 40">
            <a:extLst>
              <a:ext uri="{FF2B5EF4-FFF2-40B4-BE49-F238E27FC236}">
                <a16:creationId xmlns:a16="http://schemas.microsoft.com/office/drawing/2014/main" id="{8C464C93-73EE-D6A1-6F06-C8328F8E6986}"/>
              </a:ext>
            </a:extLst>
          </p:cNvPr>
          <p:cNvSpPr/>
          <p:nvPr/>
        </p:nvSpPr>
        <p:spPr>
          <a:xfrm>
            <a:off x="8304196" y="6391745"/>
            <a:ext cx="5308600" cy="69850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MX" panose="020B0604020202020204" charset="0"/>
              </a:rPr>
              <a:t>Valor Percebido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00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0" grpId="0" animBg="1"/>
      <p:bldP spid="39" grpId="0" animBg="1"/>
      <p:bldP spid="40" grpId="0" animBg="1"/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324BD-9A4B-B021-7BB3-6C6FE1D43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CF547B8A-A630-C1AC-3CFE-77E3D9D9D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41" y="129652"/>
            <a:ext cx="1229952" cy="461009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B6C598E0-6AA8-A4FB-357E-9C6B47B109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536596" y="139288"/>
            <a:ext cx="942363" cy="342677"/>
          </a:xfrm>
          <a:prstGeom prst="rect">
            <a:avLst/>
          </a:prstGeom>
        </p:spPr>
      </p:pic>
      <p:sp>
        <p:nvSpPr>
          <p:cNvPr id="14" name="Retângulo Arredondado 31">
            <a:extLst>
              <a:ext uri="{FF2B5EF4-FFF2-40B4-BE49-F238E27FC236}">
                <a16:creationId xmlns:a16="http://schemas.microsoft.com/office/drawing/2014/main" id="{F1A45DF2-E9C0-E4D2-3E9B-29A5B91CEA87}"/>
              </a:ext>
            </a:extLst>
          </p:cNvPr>
          <p:cNvSpPr/>
          <p:nvPr/>
        </p:nvSpPr>
        <p:spPr>
          <a:xfrm>
            <a:off x="886558" y="2360898"/>
            <a:ext cx="6438900" cy="532260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Crie pacotes para oferecer, que facilitem a decisão do cliente e aumentem o ticket médio da compra. Exemplos práticos:</a:t>
            </a:r>
          </a:p>
          <a:p>
            <a:pPr algn="just"/>
            <a:endParaRPr lang="pt-BR" sz="2000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r>
              <a:rPr lang="pt-BR" sz="20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KIT ESSENCIAL:</a:t>
            </a:r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Capa + Película + Carregador de Parede (especialmente para aparelhos que não vêm com fonte).</a:t>
            </a:r>
          </a:p>
          <a:p>
            <a:pPr algn="just"/>
            <a:endParaRPr lang="pt-BR" sz="2000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r>
              <a:rPr lang="pt-BR" sz="20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KIT ÁUDIO:</a:t>
            </a:r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Fone de ouvido Bluetooth + Caixa de som JBL (aproveitando o novo conceito das nossas lojas que foca em experimentação).</a:t>
            </a:r>
          </a:p>
          <a:p>
            <a:pPr algn="just"/>
            <a:endParaRPr lang="pt-BR" sz="2000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r>
              <a:rPr lang="pt-BR" sz="20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KIT CASA CONECTADA:</a:t>
            </a:r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Câmera Wi-Fi + Lâmpadas inteligentes + Wi-Fi Claro (integrando todos os serviços).</a:t>
            </a:r>
          </a:p>
          <a:p>
            <a:pPr algn="just"/>
            <a:endParaRPr lang="pt-BR" sz="2000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</p:txBody>
      </p:sp>
      <p:sp>
        <p:nvSpPr>
          <p:cNvPr id="30" name="Retângulo Arredondado 31">
            <a:extLst>
              <a:ext uri="{FF2B5EF4-FFF2-40B4-BE49-F238E27FC236}">
                <a16:creationId xmlns:a16="http://schemas.microsoft.com/office/drawing/2014/main" id="{D6871ACD-4E58-2EF2-A030-0D55F5ADD30C}"/>
              </a:ext>
            </a:extLst>
          </p:cNvPr>
          <p:cNvSpPr/>
          <p:nvPr/>
        </p:nvSpPr>
        <p:spPr>
          <a:xfrm>
            <a:off x="7592158" y="2360899"/>
            <a:ext cx="6438900" cy="5322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As novas Lojas Claro são projetadas para o cliente tocar e testar os produtos.</a:t>
            </a:r>
          </a:p>
          <a:p>
            <a:pPr algn="just"/>
            <a:endParaRPr lang="pt-BR" sz="2000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Deixe o cliente ouvir a qualidade do fone ou ver como um smartwatch se conecta ao plano Claro Sync.</a:t>
            </a:r>
          </a:p>
          <a:p>
            <a:pPr algn="just"/>
            <a:endParaRPr lang="pt-BR" sz="2000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Demonstre como as lâmpadas e câmeras da Casa Conectada funcionam via Wi-Fi.</a:t>
            </a:r>
          </a:p>
          <a:p>
            <a:pPr algn="just"/>
            <a:endParaRPr lang="pt-BR" sz="2000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r>
              <a:rPr lang="pt-BR" sz="20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A experiência sensorial vende mais que palavras.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79270706-5066-BA81-C7E0-03EA13D78A53}"/>
              </a:ext>
            </a:extLst>
          </p:cNvPr>
          <p:cNvGrpSpPr/>
          <p:nvPr/>
        </p:nvGrpSpPr>
        <p:grpSpPr>
          <a:xfrm>
            <a:off x="2014418" y="884946"/>
            <a:ext cx="4132382" cy="1210138"/>
            <a:chOff x="2014418" y="1113546"/>
            <a:chExt cx="4132382" cy="1210138"/>
          </a:xfrm>
        </p:grpSpPr>
        <p:sp>
          <p:nvSpPr>
            <p:cNvPr id="6" name="Retângulo Arredondado 47">
              <a:extLst>
                <a:ext uri="{FF2B5EF4-FFF2-40B4-BE49-F238E27FC236}">
                  <a16:creationId xmlns:a16="http://schemas.microsoft.com/office/drawing/2014/main" id="{066961B0-1AF1-C2CA-95E2-5480358A1D0A}"/>
                </a:ext>
              </a:extLst>
            </p:cNvPr>
            <p:cNvSpPr/>
            <p:nvPr/>
          </p:nvSpPr>
          <p:spPr>
            <a:xfrm>
              <a:off x="2014418" y="1113546"/>
              <a:ext cx="4132382" cy="1210138"/>
            </a:xfrm>
            <a:prstGeom prst="round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538A6D16-4E66-7F13-CE46-D69C67197CA4}"/>
                </a:ext>
              </a:extLst>
            </p:cNvPr>
            <p:cNvSpPr txBox="1"/>
            <p:nvPr/>
          </p:nvSpPr>
          <p:spPr>
            <a:xfrm>
              <a:off x="2128717" y="1843320"/>
              <a:ext cx="395458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000" dirty="0">
                  <a:solidFill>
                    <a:schemeClr val="bg1"/>
                  </a:solidFill>
                  <a:latin typeface="AMX" pitchFamily="2" charset="77"/>
                </a:rPr>
                <a:t>Criação de Combos</a:t>
              </a:r>
              <a:endParaRPr lang="pt-BR" sz="2000" dirty="0">
                <a:solidFill>
                  <a:schemeClr val="bg1"/>
                </a:solidFill>
              </a:endParaRPr>
            </a:p>
          </p:txBody>
        </p:sp>
        <p:pic>
          <p:nvPicPr>
            <p:cNvPr id="5" name="Gráfico 4" descr="Inventário correto estrutura de tópicos">
              <a:extLst>
                <a:ext uri="{FF2B5EF4-FFF2-40B4-BE49-F238E27FC236}">
                  <a16:creationId xmlns:a16="http://schemas.microsoft.com/office/drawing/2014/main" id="{FAAD1796-5290-98A1-851F-27E159618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691304" y="1156744"/>
              <a:ext cx="778609" cy="778609"/>
            </a:xfrm>
            <a:prstGeom prst="rect">
              <a:avLst/>
            </a:prstGeom>
          </p:spPr>
        </p:pic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EC792CD9-B069-8742-513B-47C15096DF3E}"/>
              </a:ext>
            </a:extLst>
          </p:cNvPr>
          <p:cNvGrpSpPr/>
          <p:nvPr/>
        </p:nvGrpSpPr>
        <p:grpSpPr>
          <a:xfrm>
            <a:off x="8720018" y="884946"/>
            <a:ext cx="4132382" cy="1210138"/>
            <a:chOff x="8720018" y="1113546"/>
            <a:chExt cx="4132382" cy="1210138"/>
          </a:xfrm>
        </p:grpSpPr>
        <p:sp>
          <p:nvSpPr>
            <p:cNvPr id="32" name="Retângulo Arredondado 47">
              <a:extLst>
                <a:ext uri="{FF2B5EF4-FFF2-40B4-BE49-F238E27FC236}">
                  <a16:creationId xmlns:a16="http://schemas.microsoft.com/office/drawing/2014/main" id="{C1804C4D-5B00-B4A9-32E7-6D831B6D4D2A}"/>
                </a:ext>
              </a:extLst>
            </p:cNvPr>
            <p:cNvSpPr/>
            <p:nvPr/>
          </p:nvSpPr>
          <p:spPr>
            <a:xfrm>
              <a:off x="8720018" y="1113546"/>
              <a:ext cx="4132382" cy="1210138"/>
            </a:xfrm>
            <a:prstGeom prst="round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E2F14F73-BC10-A50C-14D9-A6CB99C126F4}"/>
                </a:ext>
              </a:extLst>
            </p:cNvPr>
            <p:cNvSpPr txBox="1"/>
            <p:nvPr/>
          </p:nvSpPr>
          <p:spPr>
            <a:xfrm>
              <a:off x="8834317" y="1843320"/>
              <a:ext cx="395458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000" dirty="0">
                  <a:solidFill>
                    <a:schemeClr val="bg1"/>
                  </a:solidFill>
                  <a:latin typeface="AMX" pitchFamily="2" charset="77"/>
                </a:rPr>
                <a:t>Experiência e Degustação</a:t>
              </a:r>
              <a:endParaRPr lang="pt-BR" sz="2000" dirty="0">
                <a:solidFill>
                  <a:schemeClr val="bg1"/>
                </a:solidFill>
              </a:endParaRPr>
            </a:p>
          </p:txBody>
        </p:sp>
        <p:pic>
          <p:nvPicPr>
            <p:cNvPr id="10" name="Gráfico 9" descr="Tela sensível ao toque estrutura de tópicos">
              <a:extLst>
                <a:ext uri="{FF2B5EF4-FFF2-40B4-BE49-F238E27FC236}">
                  <a16:creationId xmlns:a16="http://schemas.microsoft.com/office/drawing/2014/main" id="{145F6CE4-B6D9-F1FF-D50F-742E2C612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303609" y="1152990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666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32BD9-B9BD-EA91-0274-E6F2F6B0E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0025B4D3-187D-54D3-D3B1-1CC8B92DA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41" y="129652"/>
            <a:ext cx="1229952" cy="461009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F880CA28-EF17-C9FA-1851-218D493361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536596" y="139288"/>
            <a:ext cx="942363" cy="342677"/>
          </a:xfrm>
          <a:prstGeom prst="rect">
            <a:avLst/>
          </a:prstGeom>
        </p:spPr>
      </p:pic>
      <p:sp>
        <p:nvSpPr>
          <p:cNvPr id="29" name="Retângulo Arredondado 31">
            <a:extLst>
              <a:ext uri="{FF2B5EF4-FFF2-40B4-BE49-F238E27FC236}">
                <a16:creationId xmlns:a16="http://schemas.microsoft.com/office/drawing/2014/main" id="{F7A02596-EDE3-4CF3-7A1C-BAA9479D333E}"/>
              </a:ext>
            </a:extLst>
          </p:cNvPr>
          <p:cNvSpPr/>
          <p:nvPr/>
        </p:nvSpPr>
        <p:spPr>
          <a:xfrm>
            <a:off x="9804400" y="2360898"/>
            <a:ext cx="4622800" cy="532260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Lembre o cliente que ele tem a praticidade de parcelar os acessórios junto com o aparelho, facilitando o orçamento dele.</a:t>
            </a:r>
          </a:p>
          <a:p>
            <a:pPr algn="just"/>
            <a:endParaRPr lang="pt-BR" sz="2000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r>
              <a:rPr lang="pt-BR" sz="2000" i="1" dirty="0">
                <a:solidFill>
                  <a:srgbClr val="FF0000"/>
                </a:solidFill>
                <a:latin typeface="AMX" panose="020B0604020202020204" charset="0"/>
              </a:rPr>
              <a:t>"Você pode parcelar tudo em até 12 vezes sem juros no cartão.“</a:t>
            </a:r>
          </a:p>
          <a:p>
            <a:pPr algn="just"/>
            <a:endParaRPr lang="pt-BR" sz="2000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Além disso, destaque que a compra na loja tem garantia, suporte técnico imediato e a possibilidade de troca no caso de defeito - algo que não acontece com compras em marketplaces desconhecidos.</a:t>
            </a:r>
          </a:p>
        </p:txBody>
      </p:sp>
      <p:sp>
        <p:nvSpPr>
          <p:cNvPr id="37" name="Retângulo Arredondado 31">
            <a:extLst>
              <a:ext uri="{FF2B5EF4-FFF2-40B4-BE49-F238E27FC236}">
                <a16:creationId xmlns:a16="http://schemas.microsoft.com/office/drawing/2014/main" id="{FA06332F-C084-4E67-61C6-FB2F68611CEB}"/>
              </a:ext>
            </a:extLst>
          </p:cNvPr>
          <p:cNvSpPr/>
          <p:nvPr/>
        </p:nvSpPr>
        <p:spPr>
          <a:xfrm>
            <a:off x="4991101" y="2360898"/>
            <a:ext cx="4622800" cy="532260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Se o cliente está comprando um aparelho de alto valor, o custo de uma película de qualidade torna-se um investimento baixo pela segurança que oferece.</a:t>
            </a:r>
          </a:p>
          <a:p>
            <a:pPr algn="just"/>
            <a:endParaRPr lang="pt-BR" sz="2000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r>
              <a:rPr lang="pt-BR" sz="2000" i="1" dirty="0">
                <a:solidFill>
                  <a:srgbClr val="FF0000"/>
                </a:solidFill>
                <a:latin typeface="AMX" panose="020B0604020202020204" charset="0"/>
              </a:rPr>
              <a:t>"Seu novo smartphone vai custar R$ 2.500. Com menos de 5% desse valor, você garante que ele fique protegido por anos. Não faz sentido investir tanto no aparelho e deixá-lo sem proteção, não é mesmo?"</a:t>
            </a:r>
          </a:p>
        </p:txBody>
      </p:sp>
      <p:sp>
        <p:nvSpPr>
          <p:cNvPr id="42" name="Retângulo Arredondado 31">
            <a:extLst>
              <a:ext uri="{FF2B5EF4-FFF2-40B4-BE49-F238E27FC236}">
                <a16:creationId xmlns:a16="http://schemas.microsoft.com/office/drawing/2014/main" id="{4591A331-022F-4EC9-B467-5D1719C6E697}"/>
              </a:ext>
            </a:extLst>
          </p:cNvPr>
          <p:cNvSpPr/>
          <p:nvPr/>
        </p:nvSpPr>
        <p:spPr>
          <a:xfrm>
            <a:off x="151441" y="2283396"/>
            <a:ext cx="4622800" cy="532260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Evite frases prontas e foque em ouvir o cliente para entender o que ele realmente precisa.</a:t>
            </a:r>
          </a:p>
          <a:p>
            <a:pPr algn="just"/>
            <a:endParaRPr lang="pt-BR" sz="2000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Faça perguntas abertas como: </a:t>
            </a:r>
            <a:r>
              <a:rPr lang="pt-BR" sz="2000" i="1" dirty="0">
                <a:solidFill>
                  <a:srgbClr val="FF0000"/>
                </a:solidFill>
                <a:latin typeface="AMX" panose="020B0604020202020204" charset="0"/>
              </a:rPr>
              <a:t>"Como você usa seu celular no dia a dia?"</a:t>
            </a:r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ou </a:t>
            </a:r>
            <a:r>
              <a:rPr lang="pt-BR" sz="2000" i="1" dirty="0">
                <a:solidFill>
                  <a:srgbClr val="FF0000"/>
                </a:solidFill>
                <a:latin typeface="AMX" panose="020B0604020202020204" charset="0"/>
              </a:rPr>
              <a:t>"O que mais te preocupa com seu aparelho?".</a:t>
            </a:r>
          </a:p>
          <a:p>
            <a:pPr algn="just"/>
            <a:endParaRPr lang="pt-BR" sz="2000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A partir das respostas, você identifica as necessidades e apresenta os acessórios como soluções.</a:t>
            </a:r>
          </a:p>
        </p:txBody>
      </p: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CFA83750-78B1-1830-E21E-4D666EF7D75A}"/>
              </a:ext>
            </a:extLst>
          </p:cNvPr>
          <p:cNvGrpSpPr/>
          <p:nvPr/>
        </p:nvGrpSpPr>
        <p:grpSpPr>
          <a:xfrm>
            <a:off x="836001" y="850642"/>
            <a:ext cx="3253679" cy="1210138"/>
            <a:chOff x="1273889" y="928144"/>
            <a:chExt cx="3253679" cy="1210138"/>
          </a:xfrm>
        </p:grpSpPr>
        <p:sp>
          <p:nvSpPr>
            <p:cNvPr id="44" name="Retângulo Arredondado 47">
              <a:extLst>
                <a:ext uri="{FF2B5EF4-FFF2-40B4-BE49-F238E27FC236}">
                  <a16:creationId xmlns:a16="http://schemas.microsoft.com/office/drawing/2014/main" id="{6A43AE40-0D8E-1A19-92A7-B79F0C4EB1C0}"/>
                </a:ext>
              </a:extLst>
            </p:cNvPr>
            <p:cNvSpPr/>
            <p:nvPr/>
          </p:nvSpPr>
          <p:spPr>
            <a:xfrm>
              <a:off x="1273889" y="928144"/>
              <a:ext cx="3253679" cy="1210138"/>
            </a:xfrm>
            <a:prstGeom prst="round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id="{E1724818-129D-4DB5-BDD2-303A39D2F971}"/>
                </a:ext>
              </a:extLst>
            </p:cNvPr>
            <p:cNvSpPr txBox="1"/>
            <p:nvPr/>
          </p:nvSpPr>
          <p:spPr>
            <a:xfrm>
              <a:off x="1363884" y="1657918"/>
              <a:ext cx="311368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000" dirty="0">
                  <a:solidFill>
                    <a:schemeClr val="bg1"/>
                  </a:solidFill>
                  <a:latin typeface="AMX" pitchFamily="2" charset="77"/>
                </a:rPr>
                <a:t>Abordagem Natural</a:t>
              </a:r>
              <a:endParaRPr lang="pt-BR" sz="2000" dirty="0">
                <a:solidFill>
                  <a:schemeClr val="bg1"/>
                </a:solidFill>
              </a:endParaRPr>
            </a:p>
          </p:txBody>
        </p:sp>
        <p:pic>
          <p:nvPicPr>
            <p:cNvPr id="46" name="Gráfico 45" descr="Contorno de rosto sorridente com preenchimento sólido">
              <a:extLst>
                <a:ext uri="{FF2B5EF4-FFF2-40B4-BE49-F238E27FC236}">
                  <a16:creationId xmlns:a16="http://schemas.microsoft.com/office/drawing/2014/main" id="{3066C761-7546-87D7-D8AA-188BA0237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539727" y="1000936"/>
              <a:ext cx="762000" cy="762000"/>
            </a:xfrm>
            <a:prstGeom prst="rect">
              <a:avLst/>
            </a:prstGeom>
          </p:spPr>
        </p:pic>
      </p:grpSp>
      <p:grpSp>
        <p:nvGrpSpPr>
          <p:cNvPr id="53" name="Agrupar 52">
            <a:extLst>
              <a:ext uri="{FF2B5EF4-FFF2-40B4-BE49-F238E27FC236}">
                <a16:creationId xmlns:a16="http://schemas.microsoft.com/office/drawing/2014/main" id="{75532FC5-8F6E-5598-2273-AE00E8C057AE}"/>
              </a:ext>
            </a:extLst>
          </p:cNvPr>
          <p:cNvGrpSpPr/>
          <p:nvPr/>
        </p:nvGrpSpPr>
        <p:grpSpPr>
          <a:xfrm>
            <a:off x="10488960" y="928144"/>
            <a:ext cx="3253679" cy="1210138"/>
            <a:chOff x="10488960" y="928144"/>
            <a:chExt cx="3253679" cy="1210138"/>
          </a:xfrm>
        </p:grpSpPr>
        <p:sp>
          <p:nvSpPr>
            <p:cNvPr id="34" name="Retângulo Arredondado 47">
              <a:extLst>
                <a:ext uri="{FF2B5EF4-FFF2-40B4-BE49-F238E27FC236}">
                  <a16:creationId xmlns:a16="http://schemas.microsoft.com/office/drawing/2014/main" id="{F3F51336-3069-C12F-D02E-0729E9A7DC64}"/>
                </a:ext>
              </a:extLst>
            </p:cNvPr>
            <p:cNvSpPr/>
            <p:nvPr/>
          </p:nvSpPr>
          <p:spPr>
            <a:xfrm>
              <a:off x="10488960" y="928144"/>
              <a:ext cx="3253679" cy="1210138"/>
            </a:xfrm>
            <a:prstGeom prst="round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15A77B5B-07CA-08CE-D32A-29A28D9EA2CE}"/>
                </a:ext>
              </a:extLst>
            </p:cNvPr>
            <p:cNvSpPr txBox="1"/>
            <p:nvPr/>
          </p:nvSpPr>
          <p:spPr>
            <a:xfrm>
              <a:off x="10578955" y="1657918"/>
              <a:ext cx="311368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000" dirty="0">
                  <a:solidFill>
                    <a:schemeClr val="bg1"/>
                  </a:solidFill>
                  <a:latin typeface="AMX" pitchFamily="2" charset="77"/>
                </a:rPr>
                <a:t>Conveniência Pagamento</a:t>
              </a:r>
              <a:endParaRPr lang="pt-BR" sz="2000" dirty="0">
                <a:solidFill>
                  <a:schemeClr val="bg1"/>
                </a:solidFill>
              </a:endParaRPr>
            </a:p>
          </p:txBody>
        </p:sp>
        <p:pic>
          <p:nvPicPr>
            <p:cNvPr id="48" name="Gráfico 47" descr="Cartão de crédito estrutura de tópicos">
              <a:extLst>
                <a:ext uri="{FF2B5EF4-FFF2-40B4-BE49-F238E27FC236}">
                  <a16:creationId xmlns:a16="http://schemas.microsoft.com/office/drawing/2014/main" id="{A42D85A3-ED9B-67DC-DA90-8FFD089D5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760199" y="989632"/>
              <a:ext cx="812799" cy="812799"/>
            </a:xfrm>
            <a:prstGeom prst="rect">
              <a:avLst/>
            </a:prstGeom>
          </p:spPr>
        </p:pic>
      </p:grpSp>
      <p:grpSp>
        <p:nvGrpSpPr>
          <p:cNvPr id="52" name="Agrupar 51">
            <a:extLst>
              <a:ext uri="{FF2B5EF4-FFF2-40B4-BE49-F238E27FC236}">
                <a16:creationId xmlns:a16="http://schemas.microsoft.com/office/drawing/2014/main" id="{985DC99A-140F-757B-0BDC-ABBBF1522BB1}"/>
              </a:ext>
            </a:extLst>
          </p:cNvPr>
          <p:cNvGrpSpPr/>
          <p:nvPr/>
        </p:nvGrpSpPr>
        <p:grpSpPr>
          <a:xfrm>
            <a:off x="5675661" y="928144"/>
            <a:ext cx="3253679" cy="1210138"/>
            <a:chOff x="5675661" y="928144"/>
            <a:chExt cx="3253679" cy="1210138"/>
          </a:xfrm>
        </p:grpSpPr>
        <p:sp>
          <p:nvSpPr>
            <p:cNvPr id="39" name="Retângulo Arredondado 47">
              <a:extLst>
                <a:ext uri="{FF2B5EF4-FFF2-40B4-BE49-F238E27FC236}">
                  <a16:creationId xmlns:a16="http://schemas.microsoft.com/office/drawing/2014/main" id="{28AE6EF6-B4C3-8C7B-8F3B-F75791BD9FA3}"/>
                </a:ext>
              </a:extLst>
            </p:cNvPr>
            <p:cNvSpPr/>
            <p:nvPr/>
          </p:nvSpPr>
          <p:spPr>
            <a:xfrm>
              <a:off x="5675661" y="928144"/>
              <a:ext cx="3253679" cy="1210138"/>
            </a:xfrm>
            <a:prstGeom prst="round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1F98DAA4-DA43-CBA4-41D9-F1B0547ECD96}"/>
                </a:ext>
              </a:extLst>
            </p:cNvPr>
            <p:cNvSpPr txBox="1"/>
            <p:nvPr/>
          </p:nvSpPr>
          <p:spPr>
            <a:xfrm>
              <a:off x="5765656" y="1657918"/>
              <a:ext cx="311368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000" dirty="0">
                  <a:solidFill>
                    <a:schemeClr val="bg1"/>
                  </a:solidFill>
                  <a:latin typeface="AMX" pitchFamily="2" charset="77"/>
                </a:rPr>
                <a:t>Ancoragem de Preço</a:t>
              </a:r>
              <a:endParaRPr lang="pt-BR" sz="2000" dirty="0">
                <a:solidFill>
                  <a:schemeClr val="bg1"/>
                </a:solidFill>
              </a:endParaRPr>
            </a:p>
          </p:txBody>
        </p:sp>
        <p:pic>
          <p:nvPicPr>
            <p:cNvPr id="51" name="Gráfico 50" descr="Ancorar estrutura de tópicos">
              <a:extLst>
                <a:ext uri="{FF2B5EF4-FFF2-40B4-BE49-F238E27FC236}">
                  <a16:creationId xmlns:a16="http://schemas.microsoft.com/office/drawing/2014/main" id="{7EC3F4D0-EB45-6684-146E-D7135B185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845300" y="950131"/>
              <a:ext cx="825500" cy="825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75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7" grpId="0" animBg="1"/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CBCAA4-DCD6-33B8-A576-01AB8296F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4E58FBA5-11BB-24B5-B030-D1A88CCA4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41" y="129652"/>
            <a:ext cx="1229952" cy="461009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039FAED7-F81B-440A-A4D7-9E359A43D2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536596" y="139288"/>
            <a:ext cx="942363" cy="342677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F525CEB8-3F89-77FB-F2C1-BAF41329B555}"/>
              </a:ext>
            </a:extLst>
          </p:cNvPr>
          <p:cNvSpPr txBox="1"/>
          <p:nvPr/>
        </p:nvSpPr>
        <p:spPr>
          <a:xfrm>
            <a:off x="6126653" y="316998"/>
            <a:ext cx="73578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Como lidar com as</a:t>
            </a:r>
          </a:p>
          <a:p>
            <a:r>
              <a:rPr lang="pt-BR" sz="4400" b="1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objeções dos clientes?</a:t>
            </a:r>
          </a:p>
        </p:txBody>
      </p:sp>
      <p:cxnSp>
        <p:nvCxnSpPr>
          <p:cNvPr id="20" name="Conector Reto 30">
            <a:extLst>
              <a:ext uri="{FF2B5EF4-FFF2-40B4-BE49-F238E27FC236}">
                <a16:creationId xmlns:a16="http://schemas.microsoft.com/office/drawing/2014/main" id="{336391CC-E006-0F25-3A92-AF465F6B48D4}"/>
              </a:ext>
            </a:extLst>
          </p:cNvPr>
          <p:cNvCxnSpPr>
            <a:cxnSpLocks/>
          </p:cNvCxnSpPr>
          <p:nvPr/>
        </p:nvCxnSpPr>
        <p:spPr>
          <a:xfrm>
            <a:off x="6126653" y="1821823"/>
            <a:ext cx="7237872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C76D951C-B4DA-3A96-0952-C05508410E00}"/>
              </a:ext>
            </a:extLst>
          </p:cNvPr>
          <p:cNvSpPr txBox="1"/>
          <p:nvPr/>
        </p:nvSpPr>
        <p:spPr>
          <a:xfrm>
            <a:off x="6300274" y="2380639"/>
            <a:ext cx="758934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0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Ouça ativamente, demonstre empatia e faça perguntas abertas para entender a verdadeira causa </a:t>
            </a:r>
            <a:r>
              <a:rPr lang="pt-BR" sz="30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(preço, necessidade ou confiança).</a:t>
            </a:r>
          </a:p>
          <a:p>
            <a:pPr algn="just"/>
            <a:endParaRPr lang="pt-BR" sz="3000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r>
              <a:rPr lang="pt-BR" sz="30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O foco da venda de acessórios deve ser em </a:t>
            </a:r>
            <a:r>
              <a:rPr lang="pt-BR" sz="30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segurança, conveniência</a:t>
            </a:r>
            <a:r>
              <a:rPr lang="pt-BR" sz="30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e </a:t>
            </a:r>
            <a:r>
              <a:rPr lang="pt-BR" sz="30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custo-benefício a longo prazo.</a:t>
            </a:r>
            <a:endParaRPr lang="pt-BR" sz="3000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endParaRPr lang="pt-BR" sz="3000" b="1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r>
              <a:rPr lang="pt-BR" sz="30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Vamos ver os principais argumentos para cada tipo de objeção?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F6AFD3A-E5B3-6DB1-70CF-86D01BD3FA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" b="20764"/>
          <a:stretch/>
        </p:blipFill>
        <p:spPr>
          <a:xfrm>
            <a:off x="378059" y="1040273"/>
            <a:ext cx="5504447" cy="643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02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45DF4-4E73-6CF9-657B-61A747D04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FBB829FE-5379-4824-DF54-0FF679906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41" y="111745"/>
            <a:ext cx="1229952" cy="461009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931289E8-2F63-C7F0-4011-C13DC6FAD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536596" y="139288"/>
            <a:ext cx="942363" cy="342677"/>
          </a:xfrm>
          <a:prstGeom prst="rect">
            <a:avLst/>
          </a:prstGeom>
        </p:spPr>
      </p:pic>
      <p:sp>
        <p:nvSpPr>
          <p:cNvPr id="14" name="Retângulo Arredondado 31">
            <a:extLst>
              <a:ext uri="{FF2B5EF4-FFF2-40B4-BE49-F238E27FC236}">
                <a16:creationId xmlns:a16="http://schemas.microsoft.com/office/drawing/2014/main" id="{1A46DC8B-BFF5-88A3-7DC1-7641B3AFEB53}"/>
              </a:ext>
            </a:extLst>
          </p:cNvPr>
          <p:cNvSpPr/>
          <p:nvPr/>
        </p:nvSpPr>
        <p:spPr>
          <a:xfrm>
            <a:off x="591312" y="2901696"/>
            <a:ext cx="13447776" cy="458419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4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Argumento de Valor:</a:t>
            </a:r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"Entendo que o preço inicial parece menor, mas vamos pensar no risco. Acessórios 'piratas' podem danificar a bateria ou até queimar o conector do seu aparelho novo. Vale o risco de estragar seu novo smartphone de R$ 5.000 por causa de uma economia de R$ 35 na parcela?"</a:t>
            </a:r>
          </a:p>
          <a:p>
            <a:pPr algn="just"/>
            <a:endParaRPr lang="pt-BR" sz="2400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r>
              <a:rPr lang="pt-BR" sz="24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Certificação Anatel:</a:t>
            </a:r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"Reforce que todos os produtos da Claro são homologados e têm garantia. Acessórios sem certificação, carregadores por exemplo, podem causar superaquecimento e acidentes domésticos."</a:t>
            </a:r>
          </a:p>
          <a:p>
            <a:pPr algn="just"/>
            <a:endParaRPr lang="pt-BR" sz="2400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r>
              <a:rPr lang="pt-BR" sz="24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Custo por uso:</a:t>
            </a:r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"Um cabo original dura 01 ano ou mais, enquanto o paralelo você trocará 03 ou mais vezes. No fim, o barato sai caro."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CB812615-E07A-B4A2-6ECE-08F891B743E8}"/>
              </a:ext>
            </a:extLst>
          </p:cNvPr>
          <p:cNvGrpSpPr/>
          <p:nvPr/>
        </p:nvGrpSpPr>
        <p:grpSpPr>
          <a:xfrm>
            <a:off x="4090416" y="901493"/>
            <a:ext cx="6449568" cy="1541508"/>
            <a:chOff x="4090416" y="901493"/>
            <a:chExt cx="6449568" cy="1541508"/>
          </a:xfrm>
        </p:grpSpPr>
        <p:sp>
          <p:nvSpPr>
            <p:cNvPr id="6" name="Retângulo Arredondado 47">
              <a:extLst>
                <a:ext uri="{FF2B5EF4-FFF2-40B4-BE49-F238E27FC236}">
                  <a16:creationId xmlns:a16="http://schemas.microsoft.com/office/drawing/2014/main" id="{B0BA49FA-C2B1-7B29-C7EF-41C588D81238}"/>
                </a:ext>
              </a:extLst>
            </p:cNvPr>
            <p:cNvSpPr/>
            <p:nvPr/>
          </p:nvSpPr>
          <p:spPr>
            <a:xfrm>
              <a:off x="4090416" y="901493"/>
              <a:ext cx="6449568" cy="1541508"/>
            </a:xfrm>
            <a:prstGeom prst="round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6F0CF52B-7A19-83D5-DBC2-47FD9991A943}"/>
                </a:ext>
              </a:extLst>
            </p:cNvPr>
            <p:cNvSpPr txBox="1"/>
            <p:nvPr/>
          </p:nvSpPr>
          <p:spPr>
            <a:xfrm>
              <a:off x="4216973" y="1939055"/>
              <a:ext cx="617207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400" dirty="0">
                  <a:solidFill>
                    <a:schemeClr val="bg1"/>
                  </a:solidFill>
                  <a:latin typeface="AMX" pitchFamily="2" charset="77"/>
                </a:rPr>
                <a:t>“No Mercado Livre / </a:t>
              </a:r>
              <a:r>
                <a:rPr lang="pt-BR" sz="2400" dirty="0" err="1">
                  <a:solidFill>
                    <a:schemeClr val="bg1"/>
                  </a:solidFill>
                  <a:latin typeface="AMX" pitchFamily="2" charset="77"/>
                </a:rPr>
                <a:t>Shopee</a:t>
              </a:r>
              <a:r>
                <a:rPr lang="pt-BR" sz="2400" dirty="0">
                  <a:solidFill>
                    <a:schemeClr val="bg1"/>
                  </a:solidFill>
                  <a:latin typeface="AMX" pitchFamily="2" charset="77"/>
                </a:rPr>
                <a:t> é mais barato”</a:t>
              </a:r>
              <a:endParaRPr lang="pt-BR" sz="2400" dirty="0">
                <a:solidFill>
                  <a:schemeClr val="bg1"/>
                </a:solidFill>
              </a:endParaRPr>
            </a:p>
          </p:txBody>
        </p:sp>
        <p:pic>
          <p:nvPicPr>
            <p:cNvPr id="7" name="Gráfico 6" descr="Quiosque estrutura de tópicos">
              <a:extLst>
                <a:ext uri="{FF2B5EF4-FFF2-40B4-BE49-F238E27FC236}">
                  <a16:creationId xmlns:a16="http://schemas.microsoft.com/office/drawing/2014/main" id="{22B26FBB-7166-B568-F4AF-012CF2EF6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845808" y="963074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195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B57CC-884F-3FF0-C66C-A8EFEF106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6492EC36-F65E-3727-C592-EF95C7A16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41" y="111745"/>
            <a:ext cx="1229952" cy="461009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126BDECA-F737-7C35-F018-3206A8FBF0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536596" y="139288"/>
            <a:ext cx="942363" cy="342677"/>
          </a:xfrm>
          <a:prstGeom prst="rect">
            <a:avLst/>
          </a:prstGeom>
        </p:spPr>
      </p:pic>
      <p:sp>
        <p:nvSpPr>
          <p:cNvPr id="14" name="Retângulo Arredondado 31">
            <a:extLst>
              <a:ext uri="{FF2B5EF4-FFF2-40B4-BE49-F238E27FC236}">
                <a16:creationId xmlns:a16="http://schemas.microsoft.com/office/drawing/2014/main" id="{748F87E7-9647-DAB2-FFEE-DFF927DB30AE}"/>
              </a:ext>
            </a:extLst>
          </p:cNvPr>
          <p:cNvSpPr/>
          <p:nvPr/>
        </p:nvSpPr>
        <p:spPr>
          <a:xfrm>
            <a:off x="591312" y="3194304"/>
            <a:ext cx="13447776" cy="429158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4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Proteção imediata:</a:t>
            </a:r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“Se você sair daqui sem a capa ou película e seu celular cair na calçada, o prejuízo do conserto da tela é imediato. Vamos já sair com ele protegido?”</a:t>
            </a:r>
          </a:p>
          <a:p>
            <a:pPr algn="just"/>
            <a:endParaRPr lang="pt-BR" sz="2400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r>
              <a:rPr lang="pt-BR" sz="24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Praticidade:</a:t>
            </a:r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“Aqui você já sai com a película aplicada por um profissional e o acessório testado. Evita o tempo de espera e o risco de o produto chegar errado ou quebrado pelo correio.”</a:t>
            </a:r>
          </a:p>
          <a:p>
            <a:pPr algn="just"/>
            <a:endParaRPr lang="pt-BR" sz="2400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r>
              <a:rPr lang="pt-BR" sz="24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Urgência:</a:t>
            </a:r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“Prefere seu aparelho protegido agora ou só quando você voltar? E se acontecer algo antes?”</a:t>
            </a:r>
          </a:p>
          <a:p>
            <a:pPr algn="just"/>
            <a:endParaRPr lang="pt-BR" sz="2400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</p:txBody>
      </p: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58FEA5C3-ABAA-38C0-84BE-B23996A4CF0A}"/>
              </a:ext>
            </a:extLst>
          </p:cNvPr>
          <p:cNvGrpSpPr/>
          <p:nvPr/>
        </p:nvGrpSpPr>
        <p:grpSpPr>
          <a:xfrm>
            <a:off x="4090416" y="901493"/>
            <a:ext cx="6449568" cy="1541508"/>
            <a:chOff x="4090416" y="901493"/>
            <a:chExt cx="6449568" cy="1541508"/>
          </a:xfrm>
        </p:grpSpPr>
        <p:sp>
          <p:nvSpPr>
            <p:cNvPr id="6" name="Retângulo Arredondado 47">
              <a:extLst>
                <a:ext uri="{FF2B5EF4-FFF2-40B4-BE49-F238E27FC236}">
                  <a16:creationId xmlns:a16="http://schemas.microsoft.com/office/drawing/2014/main" id="{4C9782B9-7F1B-21FF-4794-01AC2E419070}"/>
                </a:ext>
              </a:extLst>
            </p:cNvPr>
            <p:cNvSpPr/>
            <p:nvPr/>
          </p:nvSpPr>
          <p:spPr>
            <a:xfrm>
              <a:off x="4090416" y="901493"/>
              <a:ext cx="6449568" cy="1541508"/>
            </a:xfrm>
            <a:prstGeom prst="round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7DBF7A02-3638-8C9F-71E1-EC9C986909E8}"/>
                </a:ext>
              </a:extLst>
            </p:cNvPr>
            <p:cNvSpPr txBox="1"/>
            <p:nvPr/>
          </p:nvSpPr>
          <p:spPr>
            <a:xfrm>
              <a:off x="4216973" y="1939055"/>
              <a:ext cx="617207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400" dirty="0">
                  <a:solidFill>
                    <a:schemeClr val="bg1"/>
                  </a:solidFill>
                  <a:latin typeface="AMX" pitchFamily="2" charset="77"/>
                </a:rPr>
                <a:t>“Vou pensar / Volto depois”</a:t>
              </a:r>
              <a:endParaRPr lang="pt-BR" sz="2400" dirty="0">
                <a:solidFill>
                  <a:schemeClr val="bg1"/>
                </a:solidFill>
              </a:endParaRPr>
            </a:p>
          </p:txBody>
        </p:sp>
        <p:grpSp>
          <p:nvGrpSpPr>
            <p:cNvPr id="24" name="Gráfico 22" descr="Usuário estrutura de tópicos">
              <a:extLst>
                <a:ext uri="{FF2B5EF4-FFF2-40B4-BE49-F238E27FC236}">
                  <a16:creationId xmlns:a16="http://schemas.microsoft.com/office/drawing/2014/main" id="{CBEB007E-55AD-AD63-6FBD-40D70D6AEFC9}"/>
                </a:ext>
              </a:extLst>
            </p:cNvPr>
            <p:cNvGrpSpPr/>
            <p:nvPr/>
          </p:nvGrpSpPr>
          <p:grpSpPr>
            <a:xfrm>
              <a:off x="6947714" y="1137815"/>
              <a:ext cx="710588" cy="754999"/>
              <a:chOff x="6947714" y="1137815"/>
              <a:chExt cx="710588" cy="754999"/>
            </a:xfrm>
            <a:solidFill>
              <a:srgbClr val="DA291C"/>
            </a:solidFill>
          </p:grpSpPr>
          <p:sp>
            <p:nvSpPr>
              <p:cNvPr id="25" name="Forma Livre: Forma 24">
                <a:extLst>
                  <a:ext uri="{FF2B5EF4-FFF2-40B4-BE49-F238E27FC236}">
                    <a16:creationId xmlns:a16="http://schemas.microsoft.com/office/drawing/2014/main" id="{6695D5A7-00E3-BFE5-B2A2-D1FD4B9E6D15}"/>
                  </a:ext>
                </a:extLst>
              </p:cNvPr>
              <p:cNvSpPr/>
              <p:nvPr/>
            </p:nvSpPr>
            <p:spPr>
              <a:xfrm>
                <a:off x="7125361" y="1137815"/>
                <a:ext cx="355294" cy="355294"/>
              </a:xfrm>
              <a:custGeom>
                <a:avLst/>
                <a:gdLst>
                  <a:gd name="csX0" fmla="*/ 177647 w 355294"/>
                  <a:gd name="csY0" fmla="*/ 22206 h 355294"/>
                  <a:gd name="csX1" fmla="*/ 333088 w 355294"/>
                  <a:gd name="csY1" fmla="*/ 177647 h 355294"/>
                  <a:gd name="csX2" fmla="*/ 177647 w 355294"/>
                  <a:gd name="csY2" fmla="*/ 333088 h 355294"/>
                  <a:gd name="csX3" fmla="*/ 22206 w 355294"/>
                  <a:gd name="csY3" fmla="*/ 177647 h 355294"/>
                  <a:gd name="csX4" fmla="*/ 177647 w 355294"/>
                  <a:gd name="csY4" fmla="*/ 22206 h 355294"/>
                  <a:gd name="csX5" fmla="*/ 177647 w 355294"/>
                  <a:gd name="csY5" fmla="*/ 0 h 355294"/>
                  <a:gd name="csX6" fmla="*/ 0 w 355294"/>
                  <a:gd name="csY6" fmla="*/ 177647 h 355294"/>
                  <a:gd name="csX7" fmla="*/ 177647 w 355294"/>
                  <a:gd name="csY7" fmla="*/ 355294 h 355294"/>
                  <a:gd name="csX8" fmla="*/ 355294 w 355294"/>
                  <a:gd name="csY8" fmla="*/ 177647 h 355294"/>
                  <a:gd name="csX9" fmla="*/ 177647 w 355294"/>
                  <a:gd name="csY9" fmla="*/ 0 h 35529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</a:cxnLst>
                <a:rect l="l" t="t" r="r" b="b"/>
                <a:pathLst>
                  <a:path w="355294" h="355294">
                    <a:moveTo>
                      <a:pt x="177647" y="22206"/>
                    </a:moveTo>
                    <a:cubicBezTo>
                      <a:pt x="263495" y="22206"/>
                      <a:pt x="333088" y="91799"/>
                      <a:pt x="333088" y="177647"/>
                    </a:cubicBezTo>
                    <a:cubicBezTo>
                      <a:pt x="333088" y="263495"/>
                      <a:pt x="263495" y="333088"/>
                      <a:pt x="177647" y="333088"/>
                    </a:cubicBezTo>
                    <a:cubicBezTo>
                      <a:pt x="91799" y="333088"/>
                      <a:pt x="22206" y="263495"/>
                      <a:pt x="22206" y="177647"/>
                    </a:cubicBezTo>
                    <a:cubicBezTo>
                      <a:pt x="22291" y="91835"/>
                      <a:pt x="91835" y="22291"/>
                      <a:pt x="177647" y="22206"/>
                    </a:cubicBezTo>
                    <a:moveTo>
                      <a:pt x="177647" y="0"/>
                    </a:moveTo>
                    <a:cubicBezTo>
                      <a:pt x="79535" y="0"/>
                      <a:pt x="0" y="79535"/>
                      <a:pt x="0" y="177647"/>
                    </a:cubicBezTo>
                    <a:cubicBezTo>
                      <a:pt x="0" y="275759"/>
                      <a:pt x="79535" y="355294"/>
                      <a:pt x="177647" y="355294"/>
                    </a:cubicBezTo>
                    <a:cubicBezTo>
                      <a:pt x="275759" y="355294"/>
                      <a:pt x="355294" y="275759"/>
                      <a:pt x="355294" y="177647"/>
                    </a:cubicBezTo>
                    <a:cubicBezTo>
                      <a:pt x="355294" y="79535"/>
                      <a:pt x="275759" y="0"/>
                      <a:pt x="177647" y="0"/>
                    </a:cubicBezTo>
                    <a:close/>
                  </a:path>
                </a:pathLst>
              </a:custGeom>
              <a:solidFill>
                <a:srgbClr val="DA291C"/>
              </a:solidFill>
              <a:ln w="732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" name="Forma Livre: Forma 25">
                <a:extLst>
                  <a:ext uri="{FF2B5EF4-FFF2-40B4-BE49-F238E27FC236}">
                    <a16:creationId xmlns:a16="http://schemas.microsoft.com/office/drawing/2014/main" id="{A0FA1A27-454D-B961-48D2-C00882640F6C}"/>
                  </a:ext>
                </a:extLst>
              </p:cNvPr>
              <p:cNvSpPr/>
              <p:nvPr/>
            </p:nvSpPr>
            <p:spPr>
              <a:xfrm>
                <a:off x="6947714" y="1537520"/>
                <a:ext cx="710588" cy="355294"/>
              </a:xfrm>
              <a:custGeom>
                <a:avLst/>
                <a:gdLst>
                  <a:gd name="csX0" fmla="*/ 710588 w 710588"/>
                  <a:gd name="csY0" fmla="*/ 355294 h 355294"/>
                  <a:gd name="csX1" fmla="*/ 688382 w 710588"/>
                  <a:gd name="csY1" fmla="*/ 355294 h 355294"/>
                  <a:gd name="csX2" fmla="*/ 688382 w 710588"/>
                  <a:gd name="csY2" fmla="*/ 183198 h 355294"/>
                  <a:gd name="csX3" fmla="*/ 658127 w 710588"/>
                  <a:gd name="csY3" fmla="*/ 123032 h 355294"/>
                  <a:gd name="csX4" fmla="*/ 494225 w 710588"/>
                  <a:gd name="csY4" fmla="*/ 43301 h 355294"/>
                  <a:gd name="csX5" fmla="*/ 355294 w 710588"/>
                  <a:gd name="csY5" fmla="*/ 22206 h 355294"/>
                  <a:gd name="csX6" fmla="*/ 216241 w 710588"/>
                  <a:gd name="csY6" fmla="*/ 43301 h 355294"/>
                  <a:gd name="csX7" fmla="*/ 52051 w 710588"/>
                  <a:gd name="csY7" fmla="*/ 123243 h 355294"/>
                  <a:gd name="csX8" fmla="*/ 22206 w 710588"/>
                  <a:gd name="csY8" fmla="*/ 183198 h 355294"/>
                  <a:gd name="csX9" fmla="*/ 22206 w 710588"/>
                  <a:gd name="csY9" fmla="*/ 355294 h 355294"/>
                  <a:gd name="csX10" fmla="*/ 0 w 710588"/>
                  <a:gd name="csY10" fmla="*/ 355294 h 355294"/>
                  <a:gd name="csX11" fmla="*/ 0 w 710588"/>
                  <a:gd name="csY11" fmla="*/ 183198 h 355294"/>
                  <a:gd name="csX12" fmla="*/ 38594 w 710588"/>
                  <a:gd name="csY12" fmla="*/ 105689 h 355294"/>
                  <a:gd name="csX13" fmla="*/ 210256 w 710588"/>
                  <a:gd name="csY13" fmla="*/ 21951 h 355294"/>
                  <a:gd name="csX14" fmla="*/ 355294 w 710588"/>
                  <a:gd name="csY14" fmla="*/ 0 h 355294"/>
                  <a:gd name="csX15" fmla="*/ 500465 w 710588"/>
                  <a:gd name="csY15" fmla="*/ 21973 h 355294"/>
                  <a:gd name="csX16" fmla="*/ 672094 w 710588"/>
                  <a:gd name="csY16" fmla="*/ 105756 h 355294"/>
                  <a:gd name="csX17" fmla="*/ 710588 w 710588"/>
                  <a:gd name="csY17" fmla="*/ 183198 h 35529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</a:cxnLst>
                <a:rect l="l" t="t" r="r" b="b"/>
                <a:pathLst>
                  <a:path w="710588" h="355294">
                    <a:moveTo>
                      <a:pt x="710588" y="355294"/>
                    </a:moveTo>
                    <a:lnTo>
                      <a:pt x="688382" y="355294"/>
                    </a:lnTo>
                    <a:lnTo>
                      <a:pt x="688382" y="183198"/>
                    </a:lnTo>
                    <a:cubicBezTo>
                      <a:pt x="687854" y="159615"/>
                      <a:pt x="676743" y="137520"/>
                      <a:pt x="658127" y="123032"/>
                    </a:cubicBezTo>
                    <a:cubicBezTo>
                      <a:pt x="609432" y="85668"/>
                      <a:pt x="553679" y="58547"/>
                      <a:pt x="494225" y="43301"/>
                    </a:cubicBezTo>
                    <a:cubicBezTo>
                      <a:pt x="449210" y="29449"/>
                      <a:pt x="402392" y="22340"/>
                      <a:pt x="355294" y="22206"/>
                    </a:cubicBezTo>
                    <a:cubicBezTo>
                      <a:pt x="308211" y="23023"/>
                      <a:pt x="261448" y="30118"/>
                      <a:pt x="216241" y="43301"/>
                    </a:cubicBezTo>
                    <a:cubicBezTo>
                      <a:pt x="157407" y="60533"/>
                      <a:pt x="101901" y="87559"/>
                      <a:pt x="52051" y="123243"/>
                    </a:cubicBezTo>
                    <a:cubicBezTo>
                      <a:pt x="33622" y="137747"/>
                      <a:pt x="22669" y="159751"/>
                      <a:pt x="22206" y="183198"/>
                    </a:cubicBezTo>
                    <a:lnTo>
                      <a:pt x="22206" y="355294"/>
                    </a:lnTo>
                    <a:lnTo>
                      <a:pt x="0" y="355294"/>
                    </a:lnTo>
                    <a:lnTo>
                      <a:pt x="0" y="183198"/>
                    </a:lnTo>
                    <a:cubicBezTo>
                      <a:pt x="551" y="152872"/>
                      <a:pt x="14726" y="124405"/>
                      <a:pt x="38594" y="105689"/>
                    </a:cubicBezTo>
                    <a:cubicBezTo>
                      <a:pt x="90683" y="68296"/>
                      <a:pt x="148723" y="39984"/>
                      <a:pt x="210256" y="21951"/>
                    </a:cubicBezTo>
                    <a:cubicBezTo>
                      <a:pt x="257409" y="8212"/>
                      <a:pt x="306187" y="829"/>
                      <a:pt x="355294" y="0"/>
                    </a:cubicBezTo>
                    <a:cubicBezTo>
                      <a:pt x="404503" y="121"/>
                      <a:pt x="453424" y="7526"/>
                      <a:pt x="500465" y="21973"/>
                    </a:cubicBezTo>
                    <a:cubicBezTo>
                      <a:pt x="562747" y="38021"/>
                      <a:pt x="621131" y="66521"/>
                      <a:pt x="672094" y="105756"/>
                    </a:cubicBezTo>
                    <a:cubicBezTo>
                      <a:pt x="695914" y="124471"/>
                      <a:pt x="710051" y="152910"/>
                      <a:pt x="710588" y="183198"/>
                    </a:cubicBezTo>
                    <a:close/>
                  </a:path>
                </a:pathLst>
              </a:custGeom>
              <a:solidFill>
                <a:srgbClr val="DA291C"/>
              </a:solidFill>
              <a:ln w="732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874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54776-D38D-0CC7-6BC1-798D7903D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9D8FFE99-D90C-76D3-C2F1-FAE32C10A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41" y="111745"/>
            <a:ext cx="1229952" cy="461009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C97DCA08-55FE-5A64-461A-18E1E45823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536596" y="139288"/>
            <a:ext cx="942363" cy="342677"/>
          </a:xfrm>
          <a:prstGeom prst="rect">
            <a:avLst/>
          </a:prstGeom>
        </p:spPr>
      </p:pic>
      <p:sp>
        <p:nvSpPr>
          <p:cNvPr id="14" name="Retângulo Arredondado 31">
            <a:extLst>
              <a:ext uri="{FF2B5EF4-FFF2-40B4-BE49-F238E27FC236}">
                <a16:creationId xmlns:a16="http://schemas.microsoft.com/office/drawing/2014/main" id="{39CF10E1-E9A7-AA69-F72D-F569DAE536D2}"/>
              </a:ext>
            </a:extLst>
          </p:cNvPr>
          <p:cNvSpPr/>
          <p:nvPr/>
        </p:nvSpPr>
        <p:spPr>
          <a:xfrm>
            <a:off x="591312" y="3206496"/>
            <a:ext cx="13447776" cy="429158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4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Parcelamento:</a:t>
            </a:r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"Você pode parcelar os acessórios junto com o parcelamento do seu smartphone. Assim, você sai da loja totalmente protegido.”</a:t>
            </a:r>
          </a:p>
          <a:p>
            <a:pPr algn="just"/>
            <a:endParaRPr lang="pt-BR" sz="2400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r>
              <a:rPr lang="pt-BR" sz="24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Claro Clube:</a:t>
            </a:r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"Use os pontos ou descontos exclusivos do programa Claro Clube para reduzir o preço final. Você já acumulou pontos que podem ser usados exatamente para isso."</a:t>
            </a:r>
          </a:p>
          <a:p>
            <a:pPr algn="just"/>
            <a:endParaRPr lang="pt-BR" sz="2400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r>
              <a:rPr lang="pt-BR" sz="24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Investimento X Despesa:</a:t>
            </a:r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"Pense como investimento: R$ 100 em proteção hoje evita R$ 800 em conserto da tela na semana que vem."</a:t>
            </a:r>
          </a:p>
          <a:p>
            <a:pPr algn="just"/>
            <a:endParaRPr lang="pt-BR" sz="2400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60D77A43-8597-3230-D986-93E3DE2F570E}"/>
              </a:ext>
            </a:extLst>
          </p:cNvPr>
          <p:cNvGrpSpPr/>
          <p:nvPr/>
        </p:nvGrpSpPr>
        <p:grpSpPr>
          <a:xfrm>
            <a:off x="4090416" y="901493"/>
            <a:ext cx="6449568" cy="1541508"/>
            <a:chOff x="4090416" y="901493"/>
            <a:chExt cx="6449568" cy="1541508"/>
          </a:xfrm>
        </p:grpSpPr>
        <p:sp>
          <p:nvSpPr>
            <p:cNvPr id="6" name="Retângulo Arredondado 47">
              <a:extLst>
                <a:ext uri="{FF2B5EF4-FFF2-40B4-BE49-F238E27FC236}">
                  <a16:creationId xmlns:a16="http://schemas.microsoft.com/office/drawing/2014/main" id="{EBD75100-C299-8DD0-C672-235ECD0B9ED2}"/>
                </a:ext>
              </a:extLst>
            </p:cNvPr>
            <p:cNvSpPr/>
            <p:nvPr/>
          </p:nvSpPr>
          <p:spPr>
            <a:xfrm>
              <a:off x="4090416" y="901493"/>
              <a:ext cx="6449568" cy="1541508"/>
            </a:xfrm>
            <a:prstGeom prst="round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A628C7C3-7CD3-0668-2297-98C5E013377C}"/>
                </a:ext>
              </a:extLst>
            </p:cNvPr>
            <p:cNvSpPr txBox="1"/>
            <p:nvPr/>
          </p:nvSpPr>
          <p:spPr>
            <a:xfrm>
              <a:off x="4216973" y="1939055"/>
              <a:ext cx="617207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400" dirty="0">
                  <a:solidFill>
                    <a:schemeClr val="bg1"/>
                  </a:solidFill>
                  <a:latin typeface="AMX" pitchFamily="2" charset="77"/>
                </a:rPr>
                <a:t>“Não tenho dinheiro agora”</a:t>
              </a:r>
              <a:endParaRPr lang="pt-BR" sz="2400" dirty="0">
                <a:solidFill>
                  <a:schemeClr val="bg1"/>
                </a:solidFill>
              </a:endParaRPr>
            </a:p>
          </p:txBody>
        </p:sp>
        <p:grpSp>
          <p:nvGrpSpPr>
            <p:cNvPr id="9" name="Gráfico 6" descr="Carteira estrutura de tópicos">
              <a:extLst>
                <a:ext uri="{FF2B5EF4-FFF2-40B4-BE49-F238E27FC236}">
                  <a16:creationId xmlns:a16="http://schemas.microsoft.com/office/drawing/2014/main" id="{74B5507E-17DF-7C86-B0FD-4BB7FF33AF46}"/>
                </a:ext>
              </a:extLst>
            </p:cNvPr>
            <p:cNvGrpSpPr/>
            <p:nvPr/>
          </p:nvGrpSpPr>
          <p:grpSpPr>
            <a:xfrm>
              <a:off x="6914388" y="1164561"/>
              <a:ext cx="822960" cy="685800"/>
              <a:chOff x="6914388" y="1164561"/>
              <a:chExt cx="822960" cy="685800"/>
            </a:xfrm>
            <a:solidFill>
              <a:srgbClr val="DA291C"/>
            </a:solidFill>
          </p:grpSpPr>
          <p:sp>
            <p:nvSpPr>
              <p:cNvPr id="10" name="Forma Livre: Forma 9">
                <a:extLst>
                  <a:ext uri="{FF2B5EF4-FFF2-40B4-BE49-F238E27FC236}">
                    <a16:creationId xmlns:a16="http://schemas.microsoft.com/office/drawing/2014/main" id="{57C3E356-0997-A839-3EFD-6C179F0F3A3A}"/>
                  </a:ext>
                </a:extLst>
              </p:cNvPr>
              <p:cNvSpPr/>
              <p:nvPr/>
            </p:nvSpPr>
            <p:spPr>
              <a:xfrm>
                <a:off x="6914388" y="1164561"/>
                <a:ext cx="822960" cy="685800"/>
              </a:xfrm>
              <a:custGeom>
                <a:avLst/>
                <a:gdLst>
                  <a:gd name="csX0" fmla="*/ 777240 w 822960"/>
                  <a:gd name="csY0" fmla="*/ 285750 h 685800"/>
                  <a:gd name="csX1" fmla="*/ 777240 w 822960"/>
                  <a:gd name="csY1" fmla="*/ 148590 h 685800"/>
                  <a:gd name="csX2" fmla="*/ 731520 w 822960"/>
                  <a:gd name="csY2" fmla="*/ 102870 h 685800"/>
                  <a:gd name="csX3" fmla="*/ 62865 w 822960"/>
                  <a:gd name="csY3" fmla="*/ 102870 h 685800"/>
                  <a:gd name="csX4" fmla="*/ 22860 w 822960"/>
                  <a:gd name="csY4" fmla="*/ 62865 h 685800"/>
                  <a:gd name="csX5" fmla="*/ 62865 w 822960"/>
                  <a:gd name="csY5" fmla="*/ 22860 h 685800"/>
                  <a:gd name="csX6" fmla="*/ 674370 w 822960"/>
                  <a:gd name="csY6" fmla="*/ 22860 h 685800"/>
                  <a:gd name="csX7" fmla="*/ 708660 w 822960"/>
                  <a:gd name="csY7" fmla="*/ 57150 h 685800"/>
                  <a:gd name="csX8" fmla="*/ 708660 w 822960"/>
                  <a:gd name="csY8" fmla="*/ 80010 h 685800"/>
                  <a:gd name="csX9" fmla="*/ 731520 w 822960"/>
                  <a:gd name="csY9" fmla="*/ 80010 h 685800"/>
                  <a:gd name="csX10" fmla="*/ 731520 w 822960"/>
                  <a:gd name="csY10" fmla="*/ 57150 h 685800"/>
                  <a:gd name="csX11" fmla="*/ 674370 w 822960"/>
                  <a:gd name="csY11" fmla="*/ 0 h 685800"/>
                  <a:gd name="csX12" fmla="*/ 62865 w 822960"/>
                  <a:gd name="csY12" fmla="*/ 0 h 685800"/>
                  <a:gd name="csX13" fmla="*/ 0 w 822960"/>
                  <a:gd name="csY13" fmla="*/ 57150 h 685800"/>
                  <a:gd name="csX14" fmla="*/ 0 w 822960"/>
                  <a:gd name="csY14" fmla="*/ 582930 h 685800"/>
                  <a:gd name="csX15" fmla="*/ 102870 w 822960"/>
                  <a:gd name="csY15" fmla="*/ 685800 h 685800"/>
                  <a:gd name="csX16" fmla="*/ 720090 w 822960"/>
                  <a:gd name="csY16" fmla="*/ 685800 h 685800"/>
                  <a:gd name="csX17" fmla="*/ 777240 w 822960"/>
                  <a:gd name="csY17" fmla="*/ 628650 h 685800"/>
                  <a:gd name="csX18" fmla="*/ 777240 w 822960"/>
                  <a:gd name="csY18" fmla="*/ 514350 h 685800"/>
                  <a:gd name="csX19" fmla="*/ 822960 w 822960"/>
                  <a:gd name="csY19" fmla="*/ 468630 h 685800"/>
                  <a:gd name="csX20" fmla="*/ 822960 w 822960"/>
                  <a:gd name="csY20" fmla="*/ 331470 h 685800"/>
                  <a:gd name="csX21" fmla="*/ 777240 w 822960"/>
                  <a:gd name="csY21" fmla="*/ 285750 h 685800"/>
                  <a:gd name="csX22" fmla="*/ 754380 w 822960"/>
                  <a:gd name="csY22" fmla="*/ 628650 h 685800"/>
                  <a:gd name="csX23" fmla="*/ 720090 w 822960"/>
                  <a:gd name="csY23" fmla="*/ 662940 h 685800"/>
                  <a:gd name="csX24" fmla="*/ 102870 w 822960"/>
                  <a:gd name="csY24" fmla="*/ 662940 h 685800"/>
                  <a:gd name="csX25" fmla="*/ 22860 w 822960"/>
                  <a:gd name="csY25" fmla="*/ 582930 h 685800"/>
                  <a:gd name="csX26" fmla="*/ 22860 w 822960"/>
                  <a:gd name="csY26" fmla="*/ 111317 h 685800"/>
                  <a:gd name="csX27" fmla="*/ 62865 w 822960"/>
                  <a:gd name="csY27" fmla="*/ 125730 h 685800"/>
                  <a:gd name="csX28" fmla="*/ 731520 w 822960"/>
                  <a:gd name="csY28" fmla="*/ 125730 h 685800"/>
                  <a:gd name="csX29" fmla="*/ 754380 w 822960"/>
                  <a:gd name="csY29" fmla="*/ 148590 h 685800"/>
                  <a:gd name="csX30" fmla="*/ 754380 w 822960"/>
                  <a:gd name="csY30" fmla="*/ 285750 h 685800"/>
                  <a:gd name="csX31" fmla="*/ 662940 w 822960"/>
                  <a:gd name="csY31" fmla="*/ 285750 h 685800"/>
                  <a:gd name="csX32" fmla="*/ 548640 w 822960"/>
                  <a:gd name="csY32" fmla="*/ 400050 h 685800"/>
                  <a:gd name="csX33" fmla="*/ 662940 w 822960"/>
                  <a:gd name="csY33" fmla="*/ 514350 h 685800"/>
                  <a:gd name="csX34" fmla="*/ 754380 w 822960"/>
                  <a:gd name="csY34" fmla="*/ 514350 h 685800"/>
                  <a:gd name="csX35" fmla="*/ 800100 w 822960"/>
                  <a:gd name="csY35" fmla="*/ 468630 h 685800"/>
                  <a:gd name="csX36" fmla="*/ 777240 w 822960"/>
                  <a:gd name="csY36" fmla="*/ 491490 h 685800"/>
                  <a:gd name="csX37" fmla="*/ 662940 w 822960"/>
                  <a:gd name="csY37" fmla="*/ 491490 h 685800"/>
                  <a:gd name="csX38" fmla="*/ 571500 w 822960"/>
                  <a:gd name="csY38" fmla="*/ 400050 h 685800"/>
                  <a:gd name="csX39" fmla="*/ 662940 w 822960"/>
                  <a:gd name="csY39" fmla="*/ 308610 h 685800"/>
                  <a:gd name="csX40" fmla="*/ 777240 w 822960"/>
                  <a:gd name="csY40" fmla="*/ 308610 h 685800"/>
                  <a:gd name="csX41" fmla="*/ 800100 w 822960"/>
                  <a:gd name="csY41" fmla="*/ 331470 h 68580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</a:cxnLst>
                <a:rect l="l" t="t" r="r" b="b"/>
                <a:pathLst>
                  <a:path w="822960" h="685800">
                    <a:moveTo>
                      <a:pt x="777240" y="285750"/>
                    </a:moveTo>
                    <a:lnTo>
                      <a:pt x="777240" y="148590"/>
                    </a:lnTo>
                    <a:cubicBezTo>
                      <a:pt x="777240" y="123340"/>
                      <a:pt x="756770" y="102870"/>
                      <a:pt x="731520" y="102870"/>
                    </a:cubicBezTo>
                    <a:lnTo>
                      <a:pt x="62865" y="102870"/>
                    </a:lnTo>
                    <a:cubicBezTo>
                      <a:pt x="40771" y="102870"/>
                      <a:pt x="22860" y="84959"/>
                      <a:pt x="22860" y="62865"/>
                    </a:cubicBezTo>
                    <a:cubicBezTo>
                      <a:pt x="22860" y="40771"/>
                      <a:pt x="40771" y="22860"/>
                      <a:pt x="62865" y="22860"/>
                    </a:cubicBezTo>
                    <a:lnTo>
                      <a:pt x="674370" y="22860"/>
                    </a:lnTo>
                    <a:cubicBezTo>
                      <a:pt x="693308" y="22860"/>
                      <a:pt x="708660" y="38212"/>
                      <a:pt x="708660" y="57150"/>
                    </a:cubicBezTo>
                    <a:lnTo>
                      <a:pt x="708660" y="80010"/>
                    </a:lnTo>
                    <a:lnTo>
                      <a:pt x="731520" y="80010"/>
                    </a:lnTo>
                    <a:lnTo>
                      <a:pt x="731520" y="57150"/>
                    </a:lnTo>
                    <a:cubicBezTo>
                      <a:pt x="731482" y="25602"/>
                      <a:pt x="705918" y="38"/>
                      <a:pt x="674370" y="0"/>
                    </a:cubicBezTo>
                    <a:lnTo>
                      <a:pt x="62865" y="0"/>
                    </a:lnTo>
                    <a:cubicBezTo>
                      <a:pt x="30320" y="22"/>
                      <a:pt x="3114" y="24755"/>
                      <a:pt x="0" y="57150"/>
                    </a:cubicBezTo>
                    <a:lnTo>
                      <a:pt x="0" y="582930"/>
                    </a:lnTo>
                    <a:cubicBezTo>
                      <a:pt x="70" y="639714"/>
                      <a:pt x="46085" y="685730"/>
                      <a:pt x="102870" y="685800"/>
                    </a:cubicBezTo>
                    <a:lnTo>
                      <a:pt x="720090" y="685800"/>
                    </a:lnTo>
                    <a:cubicBezTo>
                      <a:pt x="751638" y="685762"/>
                      <a:pt x="777202" y="660198"/>
                      <a:pt x="777240" y="628650"/>
                    </a:cubicBezTo>
                    <a:lnTo>
                      <a:pt x="777240" y="514350"/>
                    </a:lnTo>
                    <a:cubicBezTo>
                      <a:pt x="802490" y="514350"/>
                      <a:pt x="822960" y="493880"/>
                      <a:pt x="822960" y="468630"/>
                    </a:cubicBezTo>
                    <a:lnTo>
                      <a:pt x="822960" y="331470"/>
                    </a:lnTo>
                    <a:cubicBezTo>
                      <a:pt x="822960" y="306220"/>
                      <a:pt x="802490" y="285750"/>
                      <a:pt x="777240" y="285750"/>
                    </a:cubicBezTo>
                    <a:close/>
                    <a:moveTo>
                      <a:pt x="754380" y="628650"/>
                    </a:moveTo>
                    <a:cubicBezTo>
                      <a:pt x="754380" y="647588"/>
                      <a:pt x="739028" y="662940"/>
                      <a:pt x="720090" y="662940"/>
                    </a:cubicBezTo>
                    <a:lnTo>
                      <a:pt x="102870" y="662940"/>
                    </a:lnTo>
                    <a:cubicBezTo>
                      <a:pt x="58702" y="662890"/>
                      <a:pt x="22910" y="627098"/>
                      <a:pt x="22860" y="582930"/>
                    </a:cubicBezTo>
                    <a:lnTo>
                      <a:pt x="22860" y="111317"/>
                    </a:lnTo>
                    <a:cubicBezTo>
                      <a:pt x="34105" y="120641"/>
                      <a:pt x="48256" y="125740"/>
                      <a:pt x="62865" y="125730"/>
                    </a:cubicBezTo>
                    <a:lnTo>
                      <a:pt x="731520" y="125730"/>
                    </a:lnTo>
                    <a:cubicBezTo>
                      <a:pt x="744146" y="125730"/>
                      <a:pt x="754380" y="135964"/>
                      <a:pt x="754380" y="148590"/>
                    </a:cubicBezTo>
                    <a:lnTo>
                      <a:pt x="754380" y="285750"/>
                    </a:lnTo>
                    <a:lnTo>
                      <a:pt x="662940" y="285750"/>
                    </a:lnTo>
                    <a:cubicBezTo>
                      <a:pt x="599813" y="285750"/>
                      <a:pt x="548640" y="336924"/>
                      <a:pt x="548640" y="400050"/>
                    </a:cubicBezTo>
                    <a:cubicBezTo>
                      <a:pt x="548640" y="463176"/>
                      <a:pt x="599813" y="514350"/>
                      <a:pt x="662940" y="514350"/>
                    </a:cubicBezTo>
                    <a:lnTo>
                      <a:pt x="754380" y="514350"/>
                    </a:lnTo>
                    <a:close/>
                    <a:moveTo>
                      <a:pt x="800100" y="468630"/>
                    </a:moveTo>
                    <a:cubicBezTo>
                      <a:pt x="800100" y="481256"/>
                      <a:pt x="789866" y="491490"/>
                      <a:pt x="777240" y="491490"/>
                    </a:cubicBezTo>
                    <a:lnTo>
                      <a:pt x="662940" y="491490"/>
                    </a:lnTo>
                    <a:cubicBezTo>
                      <a:pt x="612439" y="491490"/>
                      <a:pt x="571500" y="450551"/>
                      <a:pt x="571500" y="400050"/>
                    </a:cubicBezTo>
                    <a:cubicBezTo>
                      <a:pt x="571500" y="349549"/>
                      <a:pt x="612439" y="308610"/>
                      <a:pt x="662940" y="308610"/>
                    </a:cubicBezTo>
                    <a:lnTo>
                      <a:pt x="777240" y="308610"/>
                    </a:lnTo>
                    <a:cubicBezTo>
                      <a:pt x="789866" y="308610"/>
                      <a:pt x="800100" y="318844"/>
                      <a:pt x="800100" y="331470"/>
                    </a:cubicBezTo>
                    <a:close/>
                  </a:path>
                </a:pathLst>
              </a:custGeom>
              <a:solidFill>
                <a:srgbClr val="DA291C"/>
              </a:solidFill>
              <a:ln w="877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" name="Forma Livre: Forma 10">
                <a:extLst>
                  <a:ext uri="{FF2B5EF4-FFF2-40B4-BE49-F238E27FC236}">
                    <a16:creationId xmlns:a16="http://schemas.microsoft.com/office/drawing/2014/main" id="{5B1D6594-86B0-3E58-F4EA-81A33B6A613B}"/>
                  </a:ext>
                </a:extLst>
              </p:cNvPr>
              <p:cNvSpPr/>
              <p:nvPr/>
            </p:nvSpPr>
            <p:spPr>
              <a:xfrm>
                <a:off x="7554468" y="1518891"/>
                <a:ext cx="91440" cy="91440"/>
              </a:xfrm>
              <a:custGeom>
                <a:avLst/>
                <a:gdLst>
                  <a:gd name="csX0" fmla="*/ 45720 w 91440"/>
                  <a:gd name="csY0" fmla="*/ 0 h 91440"/>
                  <a:gd name="csX1" fmla="*/ 0 w 91440"/>
                  <a:gd name="csY1" fmla="*/ 45720 h 91440"/>
                  <a:gd name="csX2" fmla="*/ 45720 w 91440"/>
                  <a:gd name="csY2" fmla="*/ 91440 h 91440"/>
                  <a:gd name="csX3" fmla="*/ 91440 w 91440"/>
                  <a:gd name="csY3" fmla="*/ 45720 h 91440"/>
                  <a:gd name="csX4" fmla="*/ 45720 w 91440"/>
                  <a:gd name="csY4" fmla="*/ 0 h 91440"/>
                  <a:gd name="csX5" fmla="*/ 45720 w 91440"/>
                  <a:gd name="csY5" fmla="*/ 68580 h 91440"/>
                  <a:gd name="csX6" fmla="*/ 22860 w 91440"/>
                  <a:gd name="csY6" fmla="*/ 45720 h 91440"/>
                  <a:gd name="csX7" fmla="*/ 45720 w 91440"/>
                  <a:gd name="csY7" fmla="*/ 22860 h 91440"/>
                  <a:gd name="csX8" fmla="*/ 68580 w 91440"/>
                  <a:gd name="csY8" fmla="*/ 45720 h 91440"/>
                  <a:gd name="csX9" fmla="*/ 45720 w 91440"/>
                  <a:gd name="csY9" fmla="*/ 68580 h 91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</a:cxnLst>
                <a:rect l="l" t="t" r="r" b="b"/>
                <a:pathLst>
                  <a:path w="91440" h="91440">
                    <a:moveTo>
                      <a:pt x="45720" y="0"/>
                    </a:moveTo>
                    <a:cubicBezTo>
                      <a:pt x="20470" y="0"/>
                      <a:pt x="0" y="20470"/>
                      <a:pt x="0" y="45720"/>
                    </a:cubicBezTo>
                    <a:cubicBezTo>
                      <a:pt x="0" y="70970"/>
                      <a:pt x="20470" y="91440"/>
                      <a:pt x="45720" y="91440"/>
                    </a:cubicBezTo>
                    <a:cubicBezTo>
                      <a:pt x="70970" y="91440"/>
                      <a:pt x="91440" y="70970"/>
                      <a:pt x="91440" y="45720"/>
                    </a:cubicBezTo>
                    <a:cubicBezTo>
                      <a:pt x="91440" y="20470"/>
                      <a:pt x="70970" y="0"/>
                      <a:pt x="45720" y="0"/>
                    </a:cubicBezTo>
                    <a:close/>
                    <a:moveTo>
                      <a:pt x="45720" y="68580"/>
                    </a:moveTo>
                    <a:cubicBezTo>
                      <a:pt x="33094" y="68580"/>
                      <a:pt x="22860" y="58346"/>
                      <a:pt x="22860" y="45720"/>
                    </a:cubicBezTo>
                    <a:cubicBezTo>
                      <a:pt x="22860" y="33094"/>
                      <a:pt x="33094" y="22860"/>
                      <a:pt x="45720" y="22860"/>
                    </a:cubicBezTo>
                    <a:cubicBezTo>
                      <a:pt x="58346" y="22860"/>
                      <a:pt x="68580" y="33094"/>
                      <a:pt x="68580" y="45720"/>
                    </a:cubicBezTo>
                    <a:cubicBezTo>
                      <a:pt x="68580" y="58346"/>
                      <a:pt x="58346" y="68580"/>
                      <a:pt x="45720" y="68580"/>
                    </a:cubicBezTo>
                    <a:close/>
                  </a:path>
                </a:pathLst>
              </a:custGeom>
              <a:solidFill>
                <a:srgbClr val="DA291C"/>
              </a:solidFill>
              <a:ln w="877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0770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FC898D-13A4-791E-2EC4-DC976D951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77A04A89-079C-AB74-76F0-8779DCD6E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41" y="111745"/>
            <a:ext cx="1229952" cy="461009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872AE320-F0A3-A200-082D-D5B03B0E4A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536596" y="139288"/>
            <a:ext cx="942363" cy="342677"/>
          </a:xfrm>
          <a:prstGeom prst="rect">
            <a:avLst/>
          </a:prstGeom>
        </p:spPr>
      </p:pic>
      <p:sp>
        <p:nvSpPr>
          <p:cNvPr id="14" name="Retângulo Arredondado 31">
            <a:extLst>
              <a:ext uri="{FF2B5EF4-FFF2-40B4-BE49-F238E27FC236}">
                <a16:creationId xmlns:a16="http://schemas.microsoft.com/office/drawing/2014/main" id="{B3C61A50-9385-24F4-4499-795847CA7426}"/>
              </a:ext>
            </a:extLst>
          </p:cNvPr>
          <p:cNvSpPr/>
          <p:nvPr/>
        </p:nvSpPr>
        <p:spPr>
          <a:xfrm>
            <a:off x="591312" y="3206496"/>
            <a:ext cx="13447776" cy="429158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4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Tecnologia de Carregamento:</a:t>
            </a:r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"Seu carregador antigo é de 10W, mas seu novo aparelho suporta carregamento super rápido de 25W ou 45W. Usando o antigo, você vai demorar mais que o dobro do tempo para carregar.“</a:t>
            </a:r>
          </a:p>
          <a:p>
            <a:pPr algn="just"/>
            <a:endParaRPr lang="pt-BR" sz="2400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r>
              <a:rPr lang="pt-BR" sz="24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Compatibilidade de Entrada:</a:t>
            </a:r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"Lembre o cliente sobre a mudança de padrões (como USB-C em ambas as pontas), que pode tornar os acessórios antigos obsoletos para o novo modelo."</a:t>
            </a:r>
          </a:p>
          <a:p>
            <a:pPr algn="just"/>
            <a:endParaRPr lang="pt-BR" sz="2400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r>
              <a:rPr lang="pt-BR" sz="24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Qualidade:</a:t>
            </a:r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"Seu acessório antigo pode ter anos de uso e já estar desgastado. Um novo, de qualidade, garante segurança e desempenho máximo."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93ECCA85-8F89-EDFE-6BC9-D5BA333337E7}"/>
              </a:ext>
            </a:extLst>
          </p:cNvPr>
          <p:cNvGrpSpPr/>
          <p:nvPr/>
        </p:nvGrpSpPr>
        <p:grpSpPr>
          <a:xfrm>
            <a:off x="4090416" y="901493"/>
            <a:ext cx="6449568" cy="1541508"/>
            <a:chOff x="4090416" y="901493"/>
            <a:chExt cx="6449568" cy="1541508"/>
          </a:xfrm>
        </p:grpSpPr>
        <p:sp>
          <p:nvSpPr>
            <p:cNvPr id="6" name="Retângulo Arredondado 47">
              <a:extLst>
                <a:ext uri="{FF2B5EF4-FFF2-40B4-BE49-F238E27FC236}">
                  <a16:creationId xmlns:a16="http://schemas.microsoft.com/office/drawing/2014/main" id="{ECED6605-4AEA-5C03-3C50-331F8D77AF0B}"/>
                </a:ext>
              </a:extLst>
            </p:cNvPr>
            <p:cNvSpPr/>
            <p:nvPr/>
          </p:nvSpPr>
          <p:spPr>
            <a:xfrm>
              <a:off x="4090416" y="901493"/>
              <a:ext cx="6449568" cy="1541508"/>
            </a:xfrm>
            <a:prstGeom prst="round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27CD2BCB-FF97-BD51-B184-2903BF5F3049}"/>
                </a:ext>
              </a:extLst>
            </p:cNvPr>
            <p:cNvSpPr txBox="1"/>
            <p:nvPr/>
          </p:nvSpPr>
          <p:spPr>
            <a:xfrm>
              <a:off x="4216973" y="1939055"/>
              <a:ext cx="617207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400" dirty="0">
                  <a:solidFill>
                    <a:schemeClr val="bg1"/>
                  </a:solidFill>
                  <a:latin typeface="AMX" pitchFamily="2" charset="77"/>
                </a:rPr>
                <a:t>“Já tenho um em casa”</a:t>
              </a:r>
              <a:endParaRPr lang="pt-BR" sz="2400" dirty="0">
                <a:solidFill>
                  <a:schemeClr val="bg1"/>
                </a:solidFill>
              </a:endParaRPr>
            </a:p>
          </p:txBody>
        </p:sp>
        <p:pic>
          <p:nvPicPr>
            <p:cNvPr id="12" name="Gráfico 11" descr="Início estrutura de tópicos">
              <a:extLst>
                <a:ext uri="{FF2B5EF4-FFF2-40B4-BE49-F238E27FC236}">
                  <a16:creationId xmlns:a16="http://schemas.microsoft.com/office/drawing/2014/main" id="{100C6F76-AC94-41A1-B415-E8D2CD9B3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845808" y="1005961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102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EE223-A563-E61C-1CAA-F07970F83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49DE0C68-F34E-CFE6-C61C-011C4213F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41" y="129652"/>
            <a:ext cx="1229952" cy="461009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24FF6F33-C1EE-E525-B665-294DAC450B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536596" y="139288"/>
            <a:ext cx="942363" cy="342677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BE684FA5-0CA4-B384-AB4F-F61E0F53C371}"/>
              </a:ext>
            </a:extLst>
          </p:cNvPr>
          <p:cNvSpPr txBox="1"/>
          <p:nvPr/>
        </p:nvSpPr>
        <p:spPr>
          <a:xfrm>
            <a:off x="415832" y="1256798"/>
            <a:ext cx="73578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Vamos para o</a:t>
            </a:r>
          </a:p>
          <a:p>
            <a:r>
              <a:rPr lang="pt-BR" sz="4400" b="1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Fechamento da Venda?</a:t>
            </a:r>
          </a:p>
        </p:txBody>
      </p:sp>
      <p:cxnSp>
        <p:nvCxnSpPr>
          <p:cNvPr id="9" name="Conector Reto 30">
            <a:extLst>
              <a:ext uri="{FF2B5EF4-FFF2-40B4-BE49-F238E27FC236}">
                <a16:creationId xmlns:a16="http://schemas.microsoft.com/office/drawing/2014/main" id="{EE3B19A0-0422-5035-F42E-1A0AE274F47B}"/>
              </a:ext>
            </a:extLst>
          </p:cNvPr>
          <p:cNvCxnSpPr>
            <a:cxnSpLocks/>
          </p:cNvCxnSpPr>
          <p:nvPr/>
        </p:nvCxnSpPr>
        <p:spPr>
          <a:xfrm>
            <a:off x="77328" y="2837823"/>
            <a:ext cx="7237872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m 3">
            <a:extLst>
              <a:ext uri="{FF2B5EF4-FFF2-40B4-BE49-F238E27FC236}">
                <a16:creationId xmlns:a16="http://schemas.microsoft.com/office/drawing/2014/main" id="{A816B449-D8C1-B408-FD81-B697A069BF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461201" y="927636"/>
            <a:ext cx="5753367" cy="6374328"/>
          </a:xfrm>
          <a:prstGeom prst="rect">
            <a:avLst/>
          </a:prstGeom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03DB56D2-C9A5-ACA6-9A2D-ED7FBEB85AF5}"/>
              </a:ext>
            </a:extLst>
          </p:cNvPr>
          <p:cNvGrpSpPr/>
          <p:nvPr/>
        </p:nvGrpSpPr>
        <p:grpSpPr>
          <a:xfrm>
            <a:off x="589453" y="3244239"/>
            <a:ext cx="7589347" cy="4022943"/>
            <a:chOff x="589453" y="3244239"/>
            <a:chExt cx="7589347" cy="4022943"/>
          </a:xfrm>
        </p:grpSpPr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F125A391-0B7C-AB38-B68A-A870B96EF49F}"/>
                </a:ext>
              </a:extLst>
            </p:cNvPr>
            <p:cNvSpPr txBox="1"/>
            <p:nvPr/>
          </p:nvSpPr>
          <p:spPr>
            <a:xfrm>
              <a:off x="589453" y="4158639"/>
              <a:ext cx="7589347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2800" dirty="0">
                  <a:solidFill>
                    <a:schemeClr val="bg2">
                      <a:lumMod val="25000"/>
                    </a:schemeClr>
                  </a:solidFill>
                  <a:latin typeface="AMX" panose="020B0604020202020204" charset="0"/>
                </a:rPr>
                <a:t>Mas antes vamos reforçar um ponto muito importante!</a:t>
              </a:r>
            </a:p>
            <a:p>
              <a:pPr algn="just"/>
              <a:endParaRPr lang="pt-BR" sz="28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endParaRPr>
            </a:p>
            <a:p>
              <a:pPr algn="just"/>
              <a:r>
                <a:rPr lang="pt-BR" sz="2800" dirty="0">
                  <a:solidFill>
                    <a:schemeClr val="bg2">
                      <a:lumMod val="25000"/>
                    </a:schemeClr>
                  </a:solidFill>
                  <a:latin typeface="AMX" panose="020B0604020202020204" charset="0"/>
                </a:rPr>
                <a:t>A venda casada é vedada por lei, conforme o Artigo 39, Inciso I, do Código de Defesa do Consumidor. E esta prática também não é permitida em nossas lojas.</a:t>
              </a:r>
            </a:p>
          </p:txBody>
        </p:sp>
        <p:pic>
          <p:nvPicPr>
            <p:cNvPr id="6" name="Gráfico 5" descr="Aviso estrutura de tópicos">
              <a:extLst>
                <a:ext uri="{FF2B5EF4-FFF2-40B4-BE49-F238E27FC236}">
                  <a16:creationId xmlns:a16="http://schemas.microsoft.com/office/drawing/2014/main" id="{4E4A1902-D1AA-352C-8B7D-96B838E7D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835400" y="3244239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543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B545B4AA-DCB4-DC6E-C246-61CD07659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41" y="129652"/>
            <a:ext cx="1229952" cy="461009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5A0E1C10-7ABF-6C2A-1145-3A0D1CC46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536596" y="139288"/>
            <a:ext cx="942363" cy="34267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828DAE4-1913-9A97-921E-1F29A9F03E9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452"/>
          <a:stretch>
            <a:fillRect/>
          </a:stretch>
        </p:blipFill>
        <p:spPr>
          <a:xfrm>
            <a:off x="-25051" y="772886"/>
            <a:ext cx="5588813" cy="7456714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E7C1508-B9EC-7AD9-177C-9260369C0882}"/>
              </a:ext>
            </a:extLst>
          </p:cNvPr>
          <p:cNvSpPr txBox="1"/>
          <p:nvPr/>
        </p:nvSpPr>
        <p:spPr>
          <a:xfrm>
            <a:off x="5953032" y="850398"/>
            <a:ext cx="73578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Por que vender acessórios</a:t>
            </a:r>
          </a:p>
          <a:p>
            <a:r>
              <a:rPr lang="pt-BR" sz="4400" b="1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nas Lojas Claro?</a:t>
            </a:r>
          </a:p>
        </p:txBody>
      </p:sp>
      <p:cxnSp>
        <p:nvCxnSpPr>
          <p:cNvPr id="9" name="Conector Reto 30">
            <a:extLst>
              <a:ext uri="{FF2B5EF4-FFF2-40B4-BE49-F238E27FC236}">
                <a16:creationId xmlns:a16="http://schemas.microsoft.com/office/drawing/2014/main" id="{377B978F-C3FC-30A3-EBEF-B46DDF825A86}"/>
              </a:ext>
            </a:extLst>
          </p:cNvPr>
          <p:cNvCxnSpPr>
            <a:cxnSpLocks/>
          </p:cNvCxnSpPr>
          <p:nvPr/>
        </p:nvCxnSpPr>
        <p:spPr>
          <a:xfrm>
            <a:off x="5953032" y="2355223"/>
            <a:ext cx="7237872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094C0A4-86F3-031D-3C4C-A9AA6A7079F9}"/>
              </a:ext>
            </a:extLst>
          </p:cNvPr>
          <p:cNvSpPr txBox="1"/>
          <p:nvPr/>
        </p:nvSpPr>
        <p:spPr>
          <a:xfrm>
            <a:off x="6126653" y="2914039"/>
            <a:ext cx="758934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Você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já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deve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ter se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perguntado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por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que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vendemos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acessórios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nas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nossas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lojas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? A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resposta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é simples, mas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poderosa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: é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uma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estratégia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fundamental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que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vai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muito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além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de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apenas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aumentar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as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vendas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. A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venda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de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acessórios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representa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uma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oportunidade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única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de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ampliar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a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rentabilidade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da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loja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enquanto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melhoramos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significativamente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a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experiência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de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compra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dos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nossos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clientes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.</a:t>
            </a:r>
            <a:endParaRPr lang="pt-BR" sz="2800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4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238A8-C5D2-8838-9F31-4482FB8F3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287DA1F5-88C0-A94F-2DD5-F3F60F87E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41" y="129652"/>
            <a:ext cx="1229952" cy="461009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62E1BF30-5ED5-8060-B278-BA9D145F2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536596" y="139288"/>
            <a:ext cx="942363" cy="34267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F39AD70-4D9E-6EC1-E0F9-634D5215ACD6}"/>
              </a:ext>
            </a:extLst>
          </p:cNvPr>
          <p:cNvSpPr txBox="1"/>
          <p:nvPr/>
        </p:nvSpPr>
        <p:spPr>
          <a:xfrm>
            <a:off x="1752600" y="173218"/>
            <a:ext cx="11518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Dicas para o fechamento da sua venda!</a:t>
            </a:r>
          </a:p>
        </p:txBody>
      </p:sp>
      <p:cxnSp>
        <p:nvCxnSpPr>
          <p:cNvPr id="8" name="Conector Reto 30">
            <a:extLst>
              <a:ext uri="{FF2B5EF4-FFF2-40B4-BE49-F238E27FC236}">
                <a16:creationId xmlns:a16="http://schemas.microsoft.com/office/drawing/2014/main" id="{290E0698-D5B4-4271-FCAF-8269F271EF93}"/>
              </a:ext>
            </a:extLst>
          </p:cNvPr>
          <p:cNvCxnSpPr>
            <a:cxnSpLocks/>
          </p:cNvCxnSpPr>
          <p:nvPr/>
        </p:nvCxnSpPr>
        <p:spPr>
          <a:xfrm>
            <a:off x="2279650" y="944604"/>
            <a:ext cx="10071100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tângulo Arredondado 31">
            <a:extLst>
              <a:ext uri="{FF2B5EF4-FFF2-40B4-BE49-F238E27FC236}">
                <a16:creationId xmlns:a16="http://schemas.microsoft.com/office/drawing/2014/main" id="{61EDB96C-8DA6-F8E9-42B2-7A2A9A3DCF2B}"/>
              </a:ext>
            </a:extLst>
          </p:cNvPr>
          <p:cNvSpPr/>
          <p:nvPr/>
        </p:nvSpPr>
        <p:spPr>
          <a:xfrm>
            <a:off x="195891" y="1120714"/>
            <a:ext cx="4598184" cy="3184584"/>
          </a:xfrm>
          <a:prstGeom prst="roundRect">
            <a:avLst/>
          </a:prstGeom>
          <a:noFill/>
          <a:ln>
            <a:solidFill>
              <a:srgbClr val="DA29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VENDA LÓGICA</a:t>
            </a:r>
          </a:p>
          <a:p>
            <a:pPr algn="just"/>
            <a:endParaRPr lang="pt-BR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Também conhecida como venda racional, convença o cliente através de fatos , dados e exemplos de que uma solução é viável e necessária. Use números: </a:t>
            </a:r>
            <a:r>
              <a:rPr lang="pt-BR" i="1" dirty="0">
                <a:solidFill>
                  <a:srgbClr val="FF0000"/>
                </a:solidFill>
                <a:latin typeface="AMX" panose="020B0604020202020204" charset="0"/>
              </a:rPr>
              <a:t>"Seu aparelho custa R$ 3.000. Um kit de proteção completo custa R$ 150 - menos de 6% do valor total. Não faz sentido proteger 94% do investimento e deixar 6% exposto?“.</a:t>
            </a:r>
          </a:p>
        </p:txBody>
      </p:sp>
      <p:sp>
        <p:nvSpPr>
          <p:cNvPr id="9" name="Retângulo Arredondado 31">
            <a:extLst>
              <a:ext uri="{FF2B5EF4-FFF2-40B4-BE49-F238E27FC236}">
                <a16:creationId xmlns:a16="http://schemas.microsoft.com/office/drawing/2014/main" id="{F44BA1F0-1C49-F141-8DE1-C6EA3F364B3D}"/>
              </a:ext>
            </a:extLst>
          </p:cNvPr>
          <p:cNvSpPr/>
          <p:nvPr/>
        </p:nvSpPr>
        <p:spPr>
          <a:xfrm>
            <a:off x="5016108" y="1120714"/>
            <a:ext cx="4598184" cy="3184584"/>
          </a:xfrm>
          <a:prstGeom prst="roundRect">
            <a:avLst/>
          </a:prstGeom>
          <a:noFill/>
          <a:ln>
            <a:solidFill>
              <a:srgbClr val="DA29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CRIE CONEXÃO</a:t>
            </a:r>
          </a:p>
          <a:p>
            <a:pPr algn="just"/>
            <a:endParaRPr lang="pt-BR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Use gatilhos mentais como necessidade, urgência e exclusividade.</a:t>
            </a:r>
          </a:p>
          <a:p>
            <a:pPr algn="just"/>
            <a:endParaRPr lang="pt-BR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r>
              <a:rPr lang="pt-BR" i="1" dirty="0">
                <a:solidFill>
                  <a:srgbClr val="FF0000"/>
                </a:solidFill>
                <a:latin typeface="AMX" panose="020B0604020202020204" charset="0"/>
              </a:rPr>
              <a:t>"Essa promoção de kit de proteção está disponível só hoje"</a:t>
            </a: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ou </a:t>
            </a:r>
            <a:r>
              <a:rPr lang="pt-BR" i="1" dirty="0">
                <a:solidFill>
                  <a:srgbClr val="FF0000"/>
                </a:solidFill>
                <a:latin typeface="AMX" panose="020B0604020202020204" charset="0"/>
              </a:rPr>
              <a:t>"Só temos 3 unidades desse fone com essa cor"</a:t>
            </a: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criem senso de escassez e importância.</a:t>
            </a:r>
          </a:p>
          <a:p>
            <a:pPr algn="just"/>
            <a:endParaRPr lang="pt-BR" i="1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endParaRPr lang="pt-BR" i="1" dirty="0">
              <a:solidFill>
                <a:srgbClr val="FF0000"/>
              </a:solidFill>
              <a:latin typeface="AMX" panose="020B0604020202020204" charset="0"/>
            </a:endParaRPr>
          </a:p>
        </p:txBody>
      </p:sp>
      <p:sp>
        <p:nvSpPr>
          <p:cNvPr id="11" name="Retângulo Arredondado 31">
            <a:extLst>
              <a:ext uri="{FF2B5EF4-FFF2-40B4-BE49-F238E27FC236}">
                <a16:creationId xmlns:a16="http://schemas.microsoft.com/office/drawing/2014/main" id="{05017D35-8D99-AA71-1324-C4ACDCCF8420}"/>
              </a:ext>
            </a:extLst>
          </p:cNvPr>
          <p:cNvSpPr/>
          <p:nvPr/>
        </p:nvSpPr>
        <p:spPr>
          <a:xfrm>
            <a:off x="9836325" y="1120714"/>
            <a:ext cx="4598184" cy="3184584"/>
          </a:xfrm>
          <a:prstGeom prst="roundRect">
            <a:avLst/>
          </a:prstGeom>
          <a:noFill/>
          <a:ln>
            <a:solidFill>
              <a:srgbClr val="DA29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FOCO NA</a:t>
            </a:r>
          </a:p>
          <a:p>
            <a:pPr algn="ctr"/>
            <a:r>
              <a:rPr lang="pt-BR" sz="20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DIFERENÇA IRRISÓRIA</a:t>
            </a:r>
          </a:p>
          <a:p>
            <a:pPr algn="just"/>
            <a:endParaRPr lang="pt-BR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Esta é uma das técnicas mais poderosa.</a:t>
            </a:r>
          </a:p>
          <a:p>
            <a:pPr algn="just"/>
            <a:endParaRPr lang="pt-BR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Aplique a estratégia </a:t>
            </a:r>
            <a:r>
              <a:rPr lang="pt-BR" i="1" dirty="0">
                <a:solidFill>
                  <a:srgbClr val="FF0000"/>
                </a:solidFill>
                <a:latin typeface="AMX" panose="020B0604020202020204" charset="0"/>
              </a:rPr>
              <a:t>"por mais R$ X na sua parcela"</a:t>
            </a: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você leva esse kit de acessórios e deixa seu novo aparelho 100% protegido.</a:t>
            </a:r>
          </a:p>
          <a:p>
            <a:pPr algn="just"/>
            <a:endParaRPr lang="pt-BR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</p:txBody>
      </p:sp>
      <p:sp>
        <p:nvSpPr>
          <p:cNvPr id="13" name="Retângulo Arredondado 31">
            <a:extLst>
              <a:ext uri="{FF2B5EF4-FFF2-40B4-BE49-F238E27FC236}">
                <a16:creationId xmlns:a16="http://schemas.microsoft.com/office/drawing/2014/main" id="{577AA8ED-E227-6FFE-20F0-A662BF552094}"/>
              </a:ext>
            </a:extLst>
          </p:cNvPr>
          <p:cNvSpPr/>
          <p:nvPr/>
        </p:nvSpPr>
        <p:spPr>
          <a:xfrm>
            <a:off x="195891" y="5664202"/>
            <a:ext cx="4598184" cy="243574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0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Para Proteção:</a:t>
            </a:r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"Seu aparelho vai sair em 12 parcelas de R$ 250. Por mais R$ 25 por mês (menos de R$ 0,85 por dia), você leva esse kit completo de capa, película e carregador e sai da loja com tudo protegido."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19DCC4D-544D-9217-3E36-DDA5E11A477E}"/>
              </a:ext>
            </a:extLst>
          </p:cNvPr>
          <p:cNvSpPr txBox="1"/>
          <p:nvPr/>
        </p:nvSpPr>
        <p:spPr>
          <a:xfrm>
            <a:off x="1381393" y="4704404"/>
            <a:ext cx="11518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Exemplos práticos de gatilhos e diferença irrisória</a:t>
            </a:r>
          </a:p>
        </p:txBody>
      </p:sp>
      <p:cxnSp>
        <p:nvCxnSpPr>
          <p:cNvPr id="19" name="Conector Reto 30">
            <a:extLst>
              <a:ext uri="{FF2B5EF4-FFF2-40B4-BE49-F238E27FC236}">
                <a16:creationId xmlns:a16="http://schemas.microsoft.com/office/drawing/2014/main" id="{C2DF461F-EAA3-DF21-9BB6-9C19CC8D6D74}"/>
              </a:ext>
            </a:extLst>
          </p:cNvPr>
          <p:cNvCxnSpPr>
            <a:cxnSpLocks/>
          </p:cNvCxnSpPr>
          <p:nvPr/>
        </p:nvCxnSpPr>
        <p:spPr>
          <a:xfrm>
            <a:off x="1381393" y="5412290"/>
            <a:ext cx="11147157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tângulo Arredondado 31">
            <a:extLst>
              <a:ext uri="{FF2B5EF4-FFF2-40B4-BE49-F238E27FC236}">
                <a16:creationId xmlns:a16="http://schemas.microsoft.com/office/drawing/2014/main" id="{0F11540C-AA8F-3FE9-2558-EF998C3FD12B}"/>
              </a:ext>
            </a:extLst>
          </p:cNvPr>
          <p:cNvSpPr/>
          <p:nvPr/>
        </p:nvSpPr>
        <p:spPr>
          <a:xfrm>
            <a:off x="5016108" y="5664202"/>
            <a:ext cx="4598184" cy="239218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0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Para Smartwatch:</a:t>
            </a:r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"Seu plano é R$ 309 mensais. Por mais R$ 124 por mês, você leva esse smartwatch lindo para acompanhar seus treinos na academia, monitorar sua saúde e ainda controlar seu smartphone."</a:t>
            </a:r>
          </a:p>
        </p:txBody>
      </p:sp>
      <p:sp>
        <p:nvSpPr>
          <p:cNvPr id="21" name="Retângulo Arredondado 31">
            <a:extLst>
              <a:ext uri="{FF2B5EF4-FFF2-40B4-BE49-F238E27FC236}">
                <a16:creationId xmlns:a16="http://schemas.microsoft.com/office/drawing/2014/main" id="{BB6121AB-7912-A9D3-7815-49F3ADE895FB}"/>
              </a:ext>
            </a:extLst>
          </p:cNvPr>
          <p:cNvSpPr/>
          <p:nvPr/>
        </p:nvSpPr>
        <p:spPr>
          <a:xfrm>
            <a:off x="9836325" y="5664202"/>
            <a:ext cx="4598184" cy="236106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0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Para Casa Conectada:</a:t>
            </a:r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“Sua Banda Larga é R$ 99 mensais. Por mais R$ 25 por mês, você leva essa câmera Wi-Fi para compor sua casa conectada e poder falar e ver o seu pet enquanto você não está em casa."</a:t>
            </a:r>
          </a:p>
        </p:txBody>
      </p:sp>
    </p:spTree>
    <p:extLst>
      <p:ext uri="{BB962C8B-B14F-4D97-AF65-F5344CB8AC3E}">
        <p14:creationId xmlns:p14="http://schemas.microsoft.com/office/powerpoint/2010/main" val="244469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  <p:bldP spid="9" grpId="0" animBg="1"/>
      <p:bldP spid="11" grpId="0" animBg="1"/>
      <p:bldP spid="13" grpId="0" animBg="1"/>
      <p:bldP spid="16" grpId="0"/>
      <p:bldP spid="20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4CAF6-D7E2-0E44-3A49-F9370F42A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03C123B8-85CD-27AE-75EC-092F2931F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41" y="129652"/>
            <a:ext cx="1229952" cy="461009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390A2357-E40A-BACD-5F8D-A2EEA9DFF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536596" y="139288"/>
            <a:ext cx="942363" cy="342677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DCCE68E7-C82B-ED85-79C2-B2D2D01D2E86}"/>
              </a:ext>
            </a:extLst>
          </p:cNvPr>
          <p:cNvSpPr txBox="1"/>
          <p:nvPr/>
        </p:nvSpPr>
        <p:spPr>
          <a:xfrm>
            <a:off x="622623" y="697998"/>
            <a:ext cx="49539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Ponto de Atenção</a:t>
            </a:r>
          </a:p>
        </p:txBody>
      </p:sp>
      <p:cxnSp>
        <p:nvCxnSpPr>
          <p:cNvPr id="9" name="Conector Reto 30">
            <a:extLst>
              <a:ext uri="{FF2B5EF4-FFF2-40B4-BE49-F238E27FC236}">
                <a16:creationId xmlns:a16="http://schemas.microsoft.com/office/drawing/2014/main" id="{3BE796D0-82EB-EF6D-8E0E-0AA7CE6C089A}"/>
              </a:ext>
            </a:extLst>
          </p:cNvPr>
          <p:cNvCxnSpPr>
            <a:cxnSpLocks/>
          </p:cNvCxnSpPr>
          <p:nvPr/>
        </p:nvCxnSpPr>
        <p:spPr>
          <a:xfrm>
            <a:off x="151441" y="1467439"/>
            <a:ext cx="5550859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EDB542B-36BD-2580-6BB4-95F1BACF8B0B}"/>
              </a:ext>
            </a:extLst>
          </p:cNvPr>
          <p:cNvSpPr txBox="1"/>
          <p:nvPr/>
        </p:nvSpPr>
        <p:spPr>
          <a:xfrm>
            <a:off x="437053" y="1732939"/>
            <a:ext cx="823704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6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Finalização Eficaz: </a:t>
            </a:r>
            <a:r>
              <a:rPr lang="pt-BR" sz="26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Depois de apresentar a oferta, faça a pergunta de fechamento direta: "Então vamos incluir esse kit de proteção para você sair daqui 100% seguro?”</a:t>
            </a:r>
          </a:p>
          <a:p>
            <a:pPr algn="just"/>
            <a:endParaRPr lang="pt-BR" sz="2600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r>
              <a:rPr lang="pt-BR" sz="26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Lembre-se:</a:t>
            </a:r>
            <a:r>
              <a:rPr lang="pt-BR" sz="26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O cliente quer ser ajudado a tomar a decisão certa, não ser pressionado. Sua função é apresentar as opções, mostrar os benefícios e facilitar a escolha. Quando você foca no valor e na proteção, o cliente entende que está fazendo um bom negócio, não apenas comprando mais um item.</a:t>
            </a:r>
          </a:p>
          <a:p>
            <a:pPr algn="just"/>
            <a:endParaRPr lang="pt-BR" sz="2600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r>
              <a:rPr lang="pt-BR" sz="2600" i="1" dirty="0">
                <a:solidFill>
                  <a:srgbClr val="FF0000"/>
                </a:solidFill>
                <a:latin typeface="AMX" panose="020B0604020202020204" charset="0"/>
              </a:rPr>
              <a:t>Pratique essas técnicas diariamente e você verá suas vendas de acessórios aumentarem significativamente!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C02A705-A708-3E47-1962-22AD8ADB28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3842" y="906980"/>
            <a:ext cx="4953935" cy="64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79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9C593-790B-C9D7-B5D2-0B6491A35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FC14AE67-FAFF-C847-6885-94DE24453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41" y="129652"/>
            <a:ext cx="1229952" cy="461009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659761AC-58BB-4662-89B4-2194573D0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536596" y="139288"/>
            <a:ext cx="942363" cy="342677"/>
          </a:xfrm>
          <a:prstGeom prst="rect">
            <a:avLst/>
          </a:prstGeom>
        </p:spPr>
      </p:pic>
      <p:pic>
        <p:nvPicPr>
          <p:cNvPr id="4" name="Picture 1" descr="shutterstock_163737929.jpg">
            <a:extLst>
              <a:ext uri="{FF2B5EF4-FFF2-40B4-BE49-F238E27FC236}">
                <a16:creationId xmlns:a16="http://schemas.microsoft.com/office/drawing/2014/main" id="{35A80F9D-3520-4B86-D3A2-5AD28CDFD2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004" y="1106917"/>
            <a:ext cx="4972592" cy="6534587"/>
          </a:xfrm>
          <a:prstGeom prst="rect">
            <a:avLst/>
          </a:prstGeom>
        </p:spPr>
      </p:pic>
      <p:sp>
        <p:nvSpPr>
          <p:cNvPr id="12" name="CaixaDeTexto 6">
            <a:extLst>
              <a:ext uri="{FF2B5EF4-FFF2-40B4-BE49-F238E27FC236}">
                <a16:creationId xmlns:a16="http://schemas.microsoft.com/office/drawing/2014/main" id="{08476C3A-F18C-186B-9BF3-E4A81C8D2438}"/>
              </a:ext>
            </a:extLst>
          </p:cNvPr>
          <p:cNvSpPr txBox="1"/>
          <p:nvPr/>
        </p:nvSpPr>
        <p:spPr>
          <a:xfrm>
            <a:off x="6291429" y="1876821"/>
            <a:ext cx="38558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CONTE COM</a:t>
            </a:r>
          </a:p>
          <a:p>
            <a:pPr marL="0" marR="0" lvl="0" indent="0" algn="l" defTabSz="3429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GENTE</a:t>
            </a:r>
            <a:endParaRPr kumimoji="0" lang="pt-BR" sz="44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CaixaDeTexto 6">
            <a:extLst>
              <a:ext uri="{FF2B5EF4-FFF2-40B4-BE49-F238E27FC236}">
                <a16:creationId xmlns:a16="http://schemas.microsoft.com/office/drawing/2014/main" id="{3216336E-22AC-6D9F-69F9-C88A1F97F7CB}"/>
              </a:ext>
            </a:extLst>
          </p:cNvPr>
          <p:cNvSpPr txBox="1"/>
          <p:nvPr/>
        </p:nvSpPr>
        <p:spPr>
          <a:xfrm>
            <a:off x="6253328" y="3591390"/>
            <a:ext cx="49725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ESTAMOS CONTANDO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MUITO COM VOCÊ!</a:t>
            </a:r>
            <a:endParaRPr kumimoji="0" lang="pt-BR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17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8FBDF-02DE-6CA9-CC50-B2B2D6B30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EC567858-050A-03F5-6A10-B7696EF3C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41" y="129652"/>
            <a:ext cx="1229952" cy="461009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2FFEBA0A-BFF3-B3DF-21C8-FB5927FF3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536596" y="139288"/>
            <a:ext cx="942363" cy="342677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8034D5AF-15A5-93D1-4217-003D05D22E91}"/>
              </a:ext>
            </a:extLst>
          </p:cNvPr>
          <p:cNvSpPr txBox="1"/>
          <p:nvPr/>
        </p:nvSpPr>
        <p:spPr>
          <a:xfrm>
            <a:off x="542832" y="892187"/>
            <a:ext cx="7589347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5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Ao procurar um plano ou um novo smartphone na loja, o cliente está adquirindo uma solução completa de comunicação e conectividade.</a:t>
            </a:r>
          </a:p>
          <a:p>
            <a:pPr algn="just"/>
            <a:r>
              <a:rPr lang="pt-BR" sz="25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Os acessórios desempenham um papel importante nesse contexto, pois complementam o investimento do cliente ao oferecer proteção, ampliar funcionalidades e enriquecer a experiência de compra.</a:t>
            </a:r>
          </a:p>
          <a:p>
            <a:pPr algn="just"/>
            <a:r>
              <a:rPr lang="pt-BR" sz="25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Além disso, os acessórios são considerados produtos de alta rotatividade e com excelente margem de lucro, tornando cada atendimento uma oportunidade de negócio para a loja e o vendedor.</a:t>
            </a:r>
          </a:p>
          <a:p>
            <a:pPr algn="just"/>
            <a:endParaRPr lang="pt-BR" sz="2500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r>
              <a:rPr lang="pt-BR" sz="25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A venda de acessórios traz múltiplos benefícios que vão desde o aumento direto da receita até a construção de relacionamento de longo prazo com os clientes.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1058567-3E87-BCB8-920D-96AC296050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r="37245"/>
          <a:stretch/>
        </p:blipFill>
        <p:spPr>
          <a:xfrm>
            <a:off x="8356638" y="909735"/>
            <a:ext cx="5879997" cy="641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4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E9E2F-429E-173F-4A3D-B3CED3734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A4D10FB0-083D-EA0C-EDB3-571F7653B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41" y="129652"/>
            <a:ext cx="1229952" cy="461009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8C021367-8C6B-5F42-89C6-C061F0C681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536596" y="139288"/>
            <a:ext cx="942363" cy="342677"/>
          </a:xfrm>
          <a:prstGeom prst="rect">
            <a:avLst/>
          </a:prstGeom>
        </p:spPr>
      </p:pic>
      <p:sp>
        <p:nvSpPr>
          <p:cNvPr id="14" name="Retângulo Arredondado 31">
            <a:extLst>
              <a:ext uri="{FF2B5EF4-FFF2-40B4-BE49-F238E27FC236}">
                <a16:creationId xmlns:a16="http://schemas.microsoft.com/office/drawing/2014/main" id="{CEEA8FDD-78EB-D01B-5B93-D94C6F883A9A}"/>
              </a:ext>
            </a:extLst>
          </p:cNvPr>
          <p:cNvSpPr/>
          <p:nvPr/>
        </p:nvSpPr>
        <p:spPr>
          <a:xfrm>
            <a:off x="191529" y="1527874"/>
            <a:ext cx="4598184" cy="5438983"/>
          </a:xfrm>
          <a:prstGeom prst="roundRect">
            <a:avLst/>
          </a:prstGeom>
          <a:noFill/>
          <a:ln>
            <a:solidFill>
              <a:srgbClr val="DA29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AUMENTO DA LUCRATIVIDADE</a:t>
            </a:r>
          </a:p>
          <a:p>
            <a:pPr algn="just"/>
            <a:endParaRPr lang="pt-BR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A venda de acessórios representa uma fonte significativa de lucro, além da venda de aparelhos e serviços. O mercado de acessórios é altamente lucrativo e está em expansão, impulsionado pelo aumento do uso de smartphones globalmente. No Brasil, com aproximadamente 272 milhões de aparelhos celulares ativos e a estimativa de que um a cada três brasileiros possui um smartphone, há uma demanda contínua e em crescimento por acessórios, fortalecendo essa oportunidade de negócios.</a:t>
            </a:r>
            <a:endParaRPr lang="pt-BR" dirty="0"/>
          </a:p>
        </p:txBody>
      </p:sp>
      <p:sp>
        <p:nvSpPr>
          <p:cNvPr id="23" name="Retângulo Arredondado 31">
            <a:extLst>
              <a:ext uri="{FF2B5EF4-FFF2-40B4-BE49-F238E27FC236}">
                <a16:creationId xmlns:a16="http://schemas.microsoft.com/office/drawing/2014/main" id="{DD0D0FC1-85CB-4AE6-8338-B286BB23A2F5}"/>
              </a:ext>
            </a:extLst>
          </p:cNvPr>
          <p:cNvSpPr/>
          <p:nvPr/>
        </p:nvSpPr>
        <p:spPr>
          <a:xfrm>
            <a:off x="4975801" y="1527874"/>
            <a:ext cx="4598184" cy="5438983"/>
          </a:xfrm>
          <a:prstGeom prst="roundRect">
            <a:avLst/>
          </a:prstGeom>
          <a:noFill/>
          <a:ln>
            <a:solidFill>
              <a:srgbClr val="DA29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TICKET MÉDIO ELEVADO</a:t>
            </a:r>
            <a:endParaRPr lang="pt-BR" b="1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endParaRPr lang="pt-BR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Acessórios funcionam como produtos de venda por impulso ou complementares. Oferecer itens como capas, películas e carregadores junto com a venda de um smartphone aumenta significativamente o valor final da compra por cliente. Um cliente que compra apenas um aparelho gera uma receita, mas o mesmo cliente que leva também uma capa, película e carregador pode triplicar o valor da transação sem nenhum esforço adicional de atendimento.</a:t>
            </a:r>
          </a:p>
          <a:p>
            <a:pPr algn="just"/>
            <a:endParaRPr lang="pt-BR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endParaRPr lang="pt-BR" dirty="0"/>
          </a:p>
        </p:txBody>
      </p:sp>
      <p:sp>
        <p:nvSpPr>
          <p:cNvPr id="24" name="Retângulo Arredondado 31">
            <a:extLst>
              <a:ext uri="{FF2B5EF4-FFF2-40B4-BE49-F238E27FC236}">
                <a16:creationId xmlns:a16="http://schemas.microsoft.com/office/drawing/2014/main" id="{6DBF4CFF-F967-9888-1112-31CEA8ECB9C1}"/>
              </a:ext>
            </a:extLst>
          </p:cNvPr>
          <p:cNvSpPr/>
          <p:nvPr/>
        </p:nvSpPr>
        <p:spPr>
          <a:xfrm>
            <a:off x="9760073" y="1527874"/>
            <a:ext cx="4598184" cy="5438983"/>
          </a:xfrm>
          <a:prstGeom prst="roundRect">
            <a:avLst/>
          </a:prstGeom>
          <a:noFill/>
          <a:ln>
            <a:solidFill>
              <a:srgbClr val="DA29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FIDELIZAÇÃO E SUPORTE</a:t>
            </a:r>
            <a:endParaRPr lang="pt-BR" b="1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endParaRPr lang="pt-BR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Além de vender planos e serviços, o vendedor orienta o cliente sobre a melhor solução de uso, qualidade e garantia. Ter acessórios à disposição completa a jornada do cliente, evitando que ele busque a concorrência para proteger ou carregar seu novo aparelho. Isso cria uma experiência completa e diferenciada que fideliza o cliente à Claro.</a:t>
            </a:r>
          </a:p>
          <a:p>
            <a:pPr algn="just"/>
            <a:endParaRPr lang="pt-BR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endParaRPr lang="pt-BR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endParaRPr lang="pt-BR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endParaRPr lang="pt-BR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endParaRPr lang="pt-BR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</p:txBody>
      </p:sp>
      <p:pic>
        <p:nvPicPr>
          <p:cNvPr id="25" name="Gráfico 24">
            <a:extLst>
              <a:ext uri="{FF2B5EF4-FFF2-40B4-BE49-F238E27FC236}">
                <a16:creationId xmlns:a16="http://schemas.microsoft.com/office/drawing/2014/main" id="{2DE3FDE4-E978-3E6A-3604-8843D30AD2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08375" y="882526"/>
            <a:ext cx="564491" cy="564491"/>
          </a:xfrm>
          <a:prstGeom prst="rect">
            <a:avLst/>
          </a:prstGeom>
        </p:spPr>
      </p:pic>
      <p:pic>
        <p:nvPicPr>
          <p:cNvPr id="29" name="Gráfico 28" descr="Sacola de compras estrutura de tópicos">
            <a:extLst>
              <a:ext uri="{FF2B5EF4-FFF2-40B4-BE49-F238E27FC236}">
                <a16:creationId xmlns:a16="http://schemas.microsoft.com/office/drawing/2014/main" id="{D88D3379-7AED-6A5A-C893-526C0ACEFE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73796" y="764209"/>
            <a:ext cx="682808" cy="682808"/>
          </a:xfrm>
          <a:prstGeom prst="rect">
            <a:avLst/>
          </a:prstGeom>
        </p:spPr>
      </p:pic>
      <p:pic>
        <p:nvPicPr>
          <p:cNvPr id="33" name="Gráfico 32" descr="Aperto de mão estrutura de tópicos">
            <a:extLst>
              <a:ext uri="{FF2B5EF4-FFF2-40B4-BE49-F238E27FC236}">
                <a16:creationId xmlns:a16="http://schemas.microsoft.com/office/drawing/2014/main" id="{75B93896-202E-E62F-4F8C-12B750921C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654420" y="760026"/>
            <a:ext cx="809490" cy="80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4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D524B3-FE5D-CD99-B80A-3A1FE316D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1AABAE91-E8A3-C2BB-1969-96C72698A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41" y="129652"/>
            <a:ext cx="1229952" cy="461009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36F5ACFE-A7A8-E20D-48F3-65E0C8490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536596" y="139288"/>
            <a:ext cx="942363" cy="342677"/>
          </a:xfrm>
          <a:prstGeom prst="rect">
            <a:avLst/>
          </a:prstGeom>
        </p:spPr>
      </p:pic>
      <p:sp>
        <p:nvSpPr>
          <p:cNvPr id="14" name="Retângulo Arredondado 31">
            <a:extLst>
              <a:ext uri="{FF2B5EF4-FFF2-40B4-BE49-F238E27FC236}">
                <a16:creationId xmlns:a16="http://schemas.microsoft.com/office/drawing/2014/main" id="{36B5CE0A-5333-D0D1-A974-2AD9C8EB4533}"/>
              </a:ext>
            </a:extLst>
          </p:cNvPr>
          <p:cNvSpPr/>
          <p:nvPr/>
        </p:nvSpPr>
        <p:spPr>
          <a:xfrm>
            <a:off x="191529" y="2142469"/>
            <a:ext cx="4598184" cy="4393241"/>
          </a:xfrm>
          <a:prstGeom prst="roundRect">
            <a:avLst/>
          </a:prstGeom>
          <a:noFill/>
          <a:ln>
            <a:solidFill>
              <a:srgbClr val="DA29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DIVERSIFICAÇÃO DO PORTIFÓLIO</a:t>
            </a:r>
          </a:p>
          <a:p>
            <a:pPr algn="just"/>
            <a:endParaRPr lang="pt-BR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As nossas lojas oferecem desde fones de ouvido, películas, </a:t>
            </a:r>
            <a:r>
              <a:rPr lang="pt-BR" dirty="0" err="1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smartwatches</a:t>
            </a: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e caixas de som, integrando tecnologia e proximidade para tornar a experiência de compra mais sensorial e humana. Esse mix completo de produtos transforma a loja em um destino único para todas as necessidades de conectividade do cliente.</a:t>
            </a:r>
          </a:p>
          <a:p>
            <a:pPr algn="just"/>
            <a:endParaRPr lang="pt-BR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</p:txBody>
      </p:sp>
      <p:sp>
        <p:nvSpPr>
          <p:cNvPr id="23" name="Retângulo Arredondado 31">
            <a:extLst>
              <a:ext uri="{FF2B5EF4-FFF2-40B4-BE49-F238E27FC236}">
                <a16:creationId xmlns:a16="http://schemas.microsoft.com/office/drawing/2014/main" id="{AA675F11-B97F-4443-5FA5-6766878877D4}"/>
              </a:ext>
            </a:extLst>
          </p:cNvPr>
          <p:cNvSpPr/>
          <p:nvPr/>
        </p:nvSpPr>
        <p:spPr>
          <a:xfrm>
            <a:off x="4975801" y="2142469"/>
            <a:ext cx="4598184" cy="4393241"/>
          </a:xfrm>
          <a:prstGeom prst="roundRect">
            <a:avLst/>
          </a:prstGeom>
          <a:noFill/>
          <a:ln>
            <a:solidFill>
              <a:srgbClr val="DA29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CONVENIÊNCIA</a:t>
            </a:r>
            <a:endParaRPr lang="pt-BR" b="1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endParaRPr lang="pt-BR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A disponibilidade imediata de itens essenciais, como películas, carregadores, é um diferencial para atender às necessidades urgentes dos clientes no dia a dia. Ele não precisa esperar dias para receber o produto pelos correios - ele sai da loja já equipado e protegido.</a:t>
            </a:r>
          </a:p>
          <a:p>
            <a:pPr algn="just"/>
            <a:endParaRPr lang="pt-BR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endParaRPr lang="pt-BR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</p:txBody>
      </p:sp>
      <p:sp>
        <p:nvSpPr>
          <p:cNvPr id="24" name="Retângulo Arredondado 31">
            <a:extLst>
              <a:ext uri="{FF2B5EF4-FFF2-40B4-BE49-F238E27FC236}">
                <a16:creationId xmlns:a16="http://schemas.microsoft.com/office/drawing/2014/main" id="{F7B16EC6-E34D-C334-FCF9-731753564955}"/>
              </a:ext>
            </a:extLst>
          </p:cNvPr>
          <p:cNvSpPr/>
          <p:nvPr/>
        </p:nvSpPr>
        <p:spPr>
          <a:xfrm>
            <a:off x="9760073" y="2142469"/>
            <a:ext cx="4598184" cy="4393241"/>
          </a:xfrm>
          <a:prstGeom prst="roundRect">
            <a:avLst/>
          </a:prstGeom>
          <a:noFill/>
          <a:ln>
            <a:solidFill>
              <a:srgbClr val="DA29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RESULTADOS</a:t>
            </a:r>
            <a:endParaRPr lang="pt-BR" b="1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endParaRPr lang="pt-BR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A venda de acessórios representa uma oportunidade concreta de alavancar a meta de receita e milhas/pontos. Cada acessório vendido contribui diretamente para o desempenho da loja e do vendedor.</a:t>
            </a:r>
          </a:p>
          <a:p>
            <a:pPr algn="just"/>
            <a:endParaRPr lang="pt-BR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endParaRPr lang="pt-BR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endParaRPr lang="pt-BR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endParaRPr lang="pt-BR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</p:txBody>
      </p:sp>
      <p:pic>
        <p:nvPicPr>
          <p:cNvPr id="5" name="Gráfico 4" descr="Pesquisar inventário estrutura de tópicos">
            <a:extLst>
              <a:ext uri="{FF2B5EF4-FFF2-40B4-BE49-F238E27FC236}">
                <a16:creationId xmlns:a16="http://schemas.microsoft.com/office/drawing/2014/main" id="{A471F627-93E4-F229-57CA-FB47BF0C1E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13207" y="1374621"/>
            <a:ext cx="754827" cy="754827"/>
          </a:xfrm>
          <a:prstGeom prst="rect">
            <a:avLst/>
          </a:prstGeom>
        </p:spPr>
      </p:pic>
      <p:pic>
        <p:nvPicPr>
          <p:cNvPr id="9" name="Gráfico 8" descr="Gráfico de barras com tendência ascendente estrutura de tópicos">
            <a:extLst>
              <a:ext uri="{FF2B5EF4-FFF2-40B4-BE49-F238E27FC236}">
                <a16:creationId xmlns:a16="http://schemas.microsoft.com/office/drawing/2014/main" id="{E21F41D2-FA80-E4E8-C3FC-8CE6176195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695009" y="1374621"/>
            <a:ext cx="728312" cy="728312"/>
          </a:xfrm>
          <a:prstGeom prst="rect">
            <a:avLst/>
          </a:prstGeom>
        </p:spPr>
      </p:pic>
      <p:pic>
        <p:nvPicPr>
          <p:cNvPr id="11" name="Gráfico 10" descr="Comércio eletrônico estrutura de tópicos">
            <a:extLst>
              <a:ext uri="{FF2B5EF4-FFF2-40B4-BE49-F238E27FC236}">
                <a16:creationId xmlns:a16="http://schemas.microsoft.com/office/drawing/2014/main" id="{4461C54E-DBD1-B6E8-FF78-276845252F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951044" y="1320172"/>
            <a:ext cx="728312" cy="72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93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40039-FC8A-A608-F6D6-F52D48CE2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5A9E7B00-6667-59F5-6CA8-9265317C1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41" y="129652"/>
            <a:ext cx="1229952" cy="461009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27BAB802-94D3-42C0-DE4B-BAD281683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536596" y="139288"/>
            <a:ext cx="942363" cy="342677"/>
          </a:xfrm>
          <a:prstGeom prst="rect">
            <a:avLst/>
          </a:prstGeom>
        </p:spPr>
      </p:pic>
      <p:pic>
        <p:nvPicPr>
          <p:cNvPr id="6" name="Image 0" descr="preencoded.png">
            <a:extLst>
              <a:ext uri="{FF2B5EF4-FFF2-40B4-BE49-F238E27FC236}">
                <a16:creationId xmlns:a16="http://schemas.microsoft.com/office/drawing/2014/main" id="{8FDA8D53-32B4-B79F-71F5-FC5F5CCB13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560" y="2227982"/>
            <a:ext cx="5258836" cy="377363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B7ABE975-4939-9BFF-173E-AB502EB54F59}"/>
              </a:ext>
            </a:extLst>
          </p:cNvPr>
          <p:cNvSpPr txBox="1"/>
          <p:nvPr/>
        </p:nvSpPr>
        <p:spPr>
          <a:xfrm>
            <a:off x="5953032" y="256812"/>
            <a:ext cx="7357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Casa Conectada Claro</a:t>
            </a:r>
          </a:p>
        </p:txBody>
      </p:sp>
      <p:cxnSp>
        <p:nvCxnSpPr>
          <p:cNvPr id="8" name="Conector Reto 30">
            <a:extLst>
              <a:ext uri="{FF2B5EF4-FFF2-40B4-BE49-F238E27FC236}">
                <a16:creationId xmlns:a16="http://schemas.microsoft.com/office/drawing/2014/main" id="{A86D881D-899A-D085-9C6A-D678D403262B}"/>
              </a:ext>
            </a:extLst>
          </p:cNvPr>
          <p:cNvCxnSpPr>
            <a:cxnSpLocks/>
          </p:cNvCxnSpPr>
          <p:nvPr/>
        </p:nvCxnSpPr>
        <p:spPr>
          <a:xfrm>
            <a:off x="5953032" y="989068"/>
            <a:ext cx="7237872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DA59732-D28F-C72D-4190-631CE0F2ADF2}"/>
              </a:ext>
            </a:extLst>
          </p:cNvPr>
          <p:cNvSpPr txBox="1"/>
          <p:nvPr/>
        </p:nvSpPr>
        <p:spPr>
          <a:xfrm>
            <a:off x="6085872" y="1192893"/>
            <a:ext cx="8143968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6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A Claro oferece um mix completo de produtos e serviços. E pensando cada vez mais na experiência dos clientes, temos a </a:t>
            </a:r>
            <a:r>
              <a:rPr lang="pt-BR" sz="26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Casa Conectada</a:t>
            </a:r>
            <a:r>
              <a:rPr lang="pt-BR" sz="26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Claro.</a:t>
            </a:r>
          </a:p>
          <a:p>
            <a:pPr algn="just"/>
            <a:endParaRPr lang="pt-BR" sz="2600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r>
              <a:rPr lang="pt-BR" sz="26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É o ecossistema de soluções focado em automação residencial e monitoramento, integrando serviços de internet de alta velocidade com dispositivos inteligentes. Tecnologias que facilitam a rotina e ajudam a cuidar da casa, da família e dos pets com segurança e praticidade.</a:t>
            </a:r>
          </a:p>
          <a:p>
            <a:pPr algn="just"/>
            <a:endParaRPr lang="pt-BR" sz="2600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  <a:p>
            <a:pPr algn="just"/>
            <a:r>
              <a:rPr lang="pt-BR" sz="26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Com os produtos da Casa Conectada da Claro, você transforma sua residência em um ambiente inteligente e automatizado, proporcionando mais segurança para a sua família, economia de energia e um conforto personalizado que se adapta ao seu estilo de vida.</a:t>
            </a:r>
          </a:p>
          <a:p>
            <a:pPr algn="just"/>
            <a:endParaRPr lang="pt-BR" sz="2600" dirty="0" err="1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26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F4B19-F2A0-8F25-B7D1-DFB5C2369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13413069-A89D-D48C-DB9B-F050E2EB5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41" y="129652"/>
            <a:ext cx="1229952" cy="461009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47E20747-BF7B-4137-E836-324119F97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536596" y="139288"/>
            <a:ext cx="942363" cy="34267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2087509-8618-49D9-84C1-E7EAD46842AC}"/>
              </a:ext>
            </a:extLst>
          </p:cNvPr>
          <p:cNvSpPr txBox="1"/>
          <p:nvPr/>
        </p:nvSpPr>
        <p:spPr>
          <a:xfrm>
            <a:off x="5967366" y="236718"/>
            <a:ext cx="2503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Portifólio</a:t>
            </a:r>
          </a:p>
        </p:txBody>
      </p:sp>
      <p:cxnSp>
        <p:nvCxnSpPr>
          <p:cNvPr id="8" name="Conector Reto 30">
            <a:extLst>
              <a:ext uri="{FF2B5EF4-FFF2-40B4-BE49-F238E27FC236}">
                <a16:creationId xmlns:a16="http://schemas.microsoft.com/office/drawing/2014/main" id="{CEFF22B3-37FC-BF2E-D7F1-ED11C7A2E3D9}"/>
              </a:ext>
            </a:extLst>
          </p:cNvPr>
          <p:cNvCxnSpPr>
            <a:cxnSpLocks/>
          </p:cNvCxnSpPr>
          <p:nvPr/>
        </p:nvCxnSpPr>
        <p:spPr>
          <a:xfrm>
            <a:off x="5381532" y="944604"/>
            <a:ext cx="3675202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37C4C54-E0F5-0B26-8B90-5C5599FF39D0}"/>
              </a:ext>
            </a:extLst>
          </p:cNvPr>
          <p:cNvSpPr txBox="1"/>
          <p:nvPr/>
        </p:nvSpPr>
        <p:spPr>
          <a:xfrm>
            <a:off x="151441" y="2984500"/>
            <a:ext cx="39725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Fone de ouvido </a:t>
            </a:r>
            <a:r>
              <a:rPr lang="pt-BR" sz="1600" dirty="0" err="1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on-ear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sem fio, posicionado como uma solução de entrada de alta qualidade da JBL, custo-benefício, longa duração de bateria e a assinatura sonora de graves intensos.</a:t>
            </a:r>
          </a:p>
        </p:txBody>
      </p:sp>
      <p:pic>
        <p:nvPicPr>
          <p:cNvPr id="12" name="Imagem 11" descr="Fone de ouvido em fundo preto&#10;&#10;O conteúdo gerado por IA pode estar incorreto.">
            <a:extLst>
              <a:ext uri="{FF2B5EF4-FFF2-40B4-BE49-F238E27FC236}">
                <a16:creationId xmlns:a16="http://schemas.microsoft.com/office/drawing/2014/main" id="{BE8E26B3-E74F-98E8-A854-7903D917BD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305" y="901700"/>
            <a:ext cx="2082800" cy="2082800"/>
          </a:xfrm>
          <a:prstGeom prst="rect">
            <a:avLst/>
          </a:prstGeom>
        </p:spPr>
      </p:pic>
      <p:pic>
        <p:nvPicPr>
          <p:cNvPr id="14" name="Imagem 13" descr="Logotipo&#10;&#10;O conteúdo gerado por IA pode estar incorreto.">
            <a:extLst>
              <a:ext uri="{FF2B5EF4-FFF2-40B4-BE49-F238E27FC236}">
                <a16:creationId xmlns:a16="http://schemas.microsoft.com/office/drawing/2014/main" id="{AACEE276-F5AE-529A-6AEE-0045E66FE06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7469" b="28549"/>
          <a:stretch>
            <a:fillRect/>
          </a:stretch>
        </p:blipFill>
        <p:spPr>
          <a:xfrm>
            <a:off x="5422083" y="1144489"/>
            <a:ext cx="3136900" cy="1379655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7445A8A0-B980-DECC-EE10-6CA8DE85FCD7}"/>
              </a:ext>
            </a:extLst>
          </p:cNvPr>
          <p:cNvSpPr txBox="1"/>
          <p:nvPr/>
        </p:nvSpPr>
        <p:spPr>
          <a:xfrm>
            <a:off x="5143969" y="2952630"/>
            <a:ext cx="39725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Caixa de Som, com som profissional aprimorado, design icônico em formato cilíndrico, resistente à água e poeira, com capacidade para até 12 horas de reprodução e tecnologia AI </a:t>
            </a:r>
            <a:r>
              <a:rPr lang="pt-BR" sz="1600" dirty="0" err="1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Sound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 </a:t>
            </a:r>
            <a:r>
              <a:rPr lang="pt-BR" sz="1600" dirty="0" err="1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Boost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.</a:t>
            </a:r>
          </a:p>
        </p:txBody>
      </p:sp>
      <p:pic>
        <p:nvPicPr>
          <p:cNvPr id="17" name="Imagem 16" descr="Relógio de ponteiros&#10;&#10;O conteúdo gerado por IA pode estar incorreto.">
            <a:extLst>
              <a:ext uri="{FF2B5EF4-FFF2-40B4-BE49-F238E27FC236}">
                <a16:creationId xmlns:a16="http://schemas.microsoft.com/office/drawing/2014/main" id="{1CCFC041-EC90-2398-B326-AAA98C64DE6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577" t="21495" r="51717" b="23885"/>
          <a:stretch>
            <a:fillRect/>
          </a:stretch>
        </p:blipFill>
        <p:spPr>
          <a:xfrm>
            <a:off x="11191195" y="1001064"/>
            <a:ext cx="1755147" cy="1666503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B8CE858C-FBA3-1AB2-B5E7-D258E6D188A6}"/>
              </a:ext>
            </a:extLst>
          </p:cNvPr>
          <p:cNvSpPr txBox="1"/>
          <p:nvPr/>
        </p:nvSpPr>
        <p:spPr>
          <a:xfrm>
            <a:off x="10199997" y="2952629"/>
            <a:ext cx="39725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Smartwatch é um dispositivo vestível (</a:t>
            </a:r>
            <a:r>
              <a:rPr lang="pt-BR" sz="1600" dirty="0" err="1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wearable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) com formato de relógio que vai muito além de mostrar as horas. Ele funciona como uma extensão do smartphone, exibe notificações, monitora a saúde e atividades físicas.</a:t>
            </a:r>
          </a:p>
        </p:txBody>
      </p:sp>
      <p:pic>
        <p:nvPicPr>
          <p:cNvPr id="22" name="Imagem 21" descr="Caixa de som preta em fundo branco&#10;&#10;O conteúdo gerado por IA pode estar incorreto.">
            <a:extLst>
              <a:ext uri="{FF2B5EF4-FFF2-40B4-BE49-F238E27FC236}">
                <a16:creationId xmlns:a16="http://schemas.microsoft.com/office/drawing/2014/main" id="{B0ACF687-BF33-375D-01AB-9E9D693F2D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1795" y="4649136"/>
            <a:ext cx="1867310" cy="1835273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98F163A2-DC98-6033-A671-5122C1F949E4}"/>
              </a:ext>
            </a:extLst>
          </p:cNvPr>
          <p:cNvSpPr txBox="1"/>
          <p:nvPr/>
        </p:nvSpPr>
        <p:spPr>
          <a:xfrm>
            <a:off x="151441" y="6484409"/>
            <a:ext cx="42789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A Alexa é a assistente virtual, que utiliza inteligência artificial e reconhecimento de voz para facilitar o dia a dia. Executa comandos para controlar casas inteligentes, tocar música, definir alarmes, responder perguntas e gerenciar rotinas.</a:t>
            </a:r>
          </a:p>
        </p:txBody>
      </p:sp>
      <p:pic>
        <p:nvPicPr>
          <p:cNvPr id="25" name="Imagem 24" descr="Controle remoto preto sobre fundo branco&#10;&#10;O conteúdo gerado por IA pode estar incorreto.">
            <a:extLst>
              <a:ext uri="{FF2B5EF4-FFF2-40B4-BE49-F238E27FC236}">
                <a16:creationId xmlns:a16="http://schemas.microsoft.com/office/drawing/2014/main" id="{F83DD4C3-C1D6-B671-8458-6F6EF2EBD22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8720" t="9596" r="17436" b="5655"/>
          <a:stretch>
            <a:fillRect/>
          </a:stretch>
        </p:blipFill>
        <p:spPr>
          <a:xfrm>
            <a:off x="6758042" y="4453761"/>
            <a:ext cx="922182" cy="2030648"/>
          </a:xfrm>
          <a:prstGeom prst="rect">
            <a:avLst/>
          </a:prstGeom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C32615B0-0C29-DA2D-0C12-411D468554D1}"/>
              </a:ext>
            </a:extLst>
          </p:cNvPr>
          <p:cNvSpPr txBox="1"/>
          <p:nvPr/>
        </p:nvSpPr>
        <p:spPr>
          <a:xfrm>
            <a:off x="4989935" y="6503339"/>
            <a:ext cx="42789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Fechadura inteligente é um dispositivo de controle de acesso de alta tecnologia que substitui o sistema de chaves mecânicas tradicionais por métodos digitais, oferecendo maior segurança, conveniência e conectividade.</a:t>
            </a:r>
          </a:p>
        </p:txBody>
      </p:sp>
      <p:pic>
        <p:nvPicPr>
          <p:cNvPr id="28" name="Imagem 27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4101F3E5-C45E-931F-5617-633B32164B0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20080" b="16666"/>
          <a:stretch>
            <a:fillRect/>
          </a:stretch>
        </p:blipFill>
        <p:spPr>
          <a:xfrm>
            <a:off x="10828285" y="4707805"/>
            <a:ext cx="2715951" cy="1717933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E5A5C876-87C8-546F-F6F5-65404DED29D0}"/>
              </a:ext>
            </a:extLst>
          </p:cNvPr>
          <p:cNvSpPr txBox="1"/>
          <p:nvPr/>
        </p:nvSpPr>
        <p:spPr>
          <a:xfrm>
            <a:off x="9558528" y="6484409"/>
            <a:ext cx="49204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Robô aspirador inteligente 3 em 1 (varre, aspira e passa pano) projetado para automação residencial. Destaca-se pela tecnologia de navegação a laser para mapeamento em 2D/3D, com até 2 horas de autonomia, ideal para pelos, poeira, cantos difíceis e limpeza sob móveis.</a:t>
            </a:r>
          </a:p>
        </p:txBody>
      </p:sp>
    </p:spTree>
    <p:extLst>
      <p:ext uri="{BB962C8B-B14F-4D97-AF65-F5344CB8AC3E}">
        <p14:creationId xmlns:p14="http://schemas.microsoft.com/office/powerpoint/2010/main" val="277743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5" grpId="0"/>
      <p:bldP spid="18" grpId="0"/>
      <p:bldP spid="23" grpId="0"/>
      <p:bldP spid="26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CC7B2-C652-B0F4-1DCA-8BD1007F0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D502A9B9-B432-1D1B-555E-705CBE677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41" y="129652"/>
            <a:ext cx="1229952" cy="461009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8B9F4A2E-899C-0AB4-7BFC-FD8E799CCC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536596" y="139288"/>
            <a:ext cx="942363" cy="34267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46EC88A-298D-BACC-B687-759D373C99AB}"/>
              </a:ext>
            </a:extLst>
          </p:cNvPr>
          <p:cNvSpPr txBox="1"/>
          <p:nvPr/>
        </p:nvSpPr>
        <p:spPr>
          <a:xfrm>
            <a:off x="5967366" y="236718"/>
            <a:ext cx="2503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Portifólio</a:t>
            </a:r>
          </a:p>
        </p:txBody>
      </p:sp>
      <p:cxnSp>
        <p:nvCxnSpPr>
          <p:cNvPr id="8" name="Conector Reto 30">
            <a:extLst>
              <a:ext uri="{FF2B5EF4-FFF2-40B4-BE49-F238E27FC236}">
                <a16:creationId xmlns:a16="http://schemas.microsoft.com/office/drawing/2014/main" id="{8D9167DA-2594-F6AC-85E3-B954ED8879C8}"/>
              </a:ext>
            </a:extLst>
          </p:cNvPr>
          <p:cNvCxnSpPr>
            <a:cxnSpLocks/>
          </p:cNvCxnSpPr>
          <p:nvPr/>
        </p:nvCxnSpPr>
        <p:spPr>
          <a:xfrm>
            <a:off x="5381532" y="944604"/>
            <a:ext cx="3675202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D9F7F5B-37E0-3E18-4F28-66D6A1483130}"/>
              </a:ext>
            </a:extLst>
          </p:cNvPr>
          <p:cNvSpPr txBox="1"/>
          <p:nvPr/>
        </p:nvSpPr>
        <p:spPr>
          <a:xfrm>
            <a:off x="151440" y="2926663"/>
            <a:ext cx="42789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Projetor com uma solução de entretenimento doméstica "tudo-em-um" (</a:t>
            </a:r>
            <a:r>
              <a:rPr lang="pt-BR" sz="1600" dirty="0" err="1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all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-</a:t>
            </a:r>
            <a:r>
              <a:rPr lang="pt-BR" sz="1600" dirty="0" err="1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in-one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), focada na portabilidade, simplicidade de uso e alta qualidade de imagem através de tecnologia laser, projetando até 150 polegadas.</a:t>
            </a:r>
          </a:p>
        </p:txBody>
      </p:sp>
      <p:pic>
        <p:nvPicPr>
          <p:cNvPr id="30" name="Imagem 29" descr="Projetor em cima de uma superfície branca&#10;&#10;O conteúdo gerado por IA pode estar incorreto.">
            <a:extLst>
              <a:ext uri="{FF2B5EF4-FFF2-40B4-BE49-F238E27FC236}">
                <a16:creationId xmlns:a16="http://schemas.microsoft.com/office/drawing/2014/main" id="{0044A0EA-F2AD-43A5-A1F8-CE65632DE66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292" t="10135"/>
          <a:stretch>
            <a:fillRect/>
          </a:stretch>
        </p:blipFill>
        <p:spPr>
          <a:xfrm>
            <a:off x="1284670" y="1296279"/>
            <a:ext cx="2149953" cy="1630383"/>
          </a:xfrm>
          <a:prstGeom prst="rect">
            <a:avLst/>
          </a:prstGeom>
        </p:spPr>
      </p:pic>
      <p:pic>
        <p:nvPicPr>
          <p:cNvPr id="6" name="Imagem 5" descr="Imagem em preto e branco de computador">
            <a:extLst>
              <a:ext uri="{FF2B5EF4-FFF2-40B4-BE49-F238E27FC236}">
                <a16:creationId xmlns:a16="http://schemas.microsoft.com/office/drawing/2014/main" id="{091D2915-3AAE-17F0-F194-EE38CEFE49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1" t="23214" r="49543" b="6057"/>
          <a:stretch>
            <a:fillRect/>
          </a:stretch>
        </p:blipFill>
        <p:spPr>
          <a:xfrm>
            <a:off x="6113670" y="1065413"/>
            <a:ext cx="2149953" cy="1861250"/>
          </a:xfrm>
          <a:prstGeom prst="rect">
            <a:avLst/>
          </a:prstGeom>
          <a:ln>
            <a:noFill/>
          </a:ln>
          <a:effectLst>
            <a:outerShdw blurRad="50800" dist="88900" dir="8100000" algn="tr" rotWithShape="0">
              <a:prstClr val="black">
                <a:alpha val="25000"/>
              </a:prstClr>
            </a:outerShdw>
          </a:effec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D0016D0F-7917-35B1-B696-DFD3E1B85744}"/>
              </a:ext>
            </a:extLst>
          </p:cNvPr>
          <p:cNvSpPr txBox="1"/>
          <p:nvPr/>
        </p:nvSpPr>
        <p:spPr>
          <a:xfrm>
            <a:off x="4743591" y="2926662"/>
            <a:ext cx="48901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Notebook ultrafino, focado em portabilidade, produtividade no dia a dia e custo-benefício. Ideal para estudantes e profissionais que precisam de um equipamento leve (aprox. 1.6 kg) e ágil para trabalho de escritório, estudos e consumo de mídia.</a:t>
            </a:r>
          </a:p>
        </p:txBody>
      </p:sp>
      <p:pic>
        <p:nvPicPr>
          <p:cNvPr id="13" name="Imagem 12" descr="Ícone&#10;&#10;O conteúdo gerado por IA pode estar incorreto.">
            <a:extLst>
              <a:ext uri="{FF2B5EF4-FFF2-40B4-BE49-F238E27FC236}">
                <a16:creationId xmlns:a16="http://schemas.microsoft.com/office/drawing/2014/main" id="{2F833958-3B51-5680-1EF6-D3A16B38148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6165" t="8554" r="15859" b="10684"/>
          <a:stretch>
            <a:fillRect/>
          </a:stretch>
        </p:blipFill>
        <p:spPr>
          <a:xfrm>
            <a:off x="11728988" y="4551463"/>
            <a:ext cx="1247902" cy="1858947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EDE464E2-A87E-518D-C0C9-C56976EDEEEE}"/>
              </a:ext>
            </a:extLst>
          </p:cNvPr>
          <p:cNvSpPr txBox="1"/>
          <p:nvPr/>
        </p:nvSpPr>
        <p:spPr>
          <a:xfrm>
            <a:off x="9975788" y="6410410"/>
            <a:ext cx="4455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Películas são soluções de proteção para telas de smartphones, tablets, etc. Elas se posicionam como uma opção de alta resistência contra impactos e riscos, oferecendo opções funcionais como privacidade (</a:t>
            </a:r>
            <a:r>
              <a:rPr lang="pt-BR" sz="1600" dirty="0" err="1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Anti-Spy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) e fosca (Matte).</a:t>
            </a:r>
          </a:p>
        </p:txBody>
      </p:sp>
      <p:pic>
        <p:nvPicPr>
          <p:cNvPr id="4" name="Imagem 3">
            <a:hlinkClick r:id="rId8"/>
            <a:extLst>
              <a:ext uri="{FF2B5EF4-FFF2-40B4-BE49-F238E27FC236}">
                <a16:creationId xmlns:a16="http://schemas.microsoft.com/office/drawing/2014/main" id="{C376D245-6E17-6298-8FB9-E70B31FF61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48935" y="953200"/>
            <a:ext cx="1274845" cy="203464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D4C2568-3636-BD78-69C3-74D97FF265F2}"/>
              </a:ext>
            </a:extLst>
          </p:cNvPr>
          <p:cNvSpPr txBox="1"/>
          <p:nvPr/>
        </p:nvSpPr>
        <p:spPr>
          <a:xfrm>
            <a:off x="9946866" y="2932698"/>
            <a:ext cx="42789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A Lâmpada Inteligente é um dispositivo de iluminação LED de alta tecnologia, projetado para automação residencial, permitindo o controle remoto da iluminação através de smartphones ou comandos de voz.</a:t>
            </a:r>
          </a:p>
        </p:txBody>
      </p:sp>
      <p:pic>
        <p:nvPicPr>
          <p:cNvPr id="11" name="Imagem 10">
            <a:hlinkClick r:id="rId10"/>
            <a:extLst>
              <a:ext uri="{FF2B5EF4-FFF2-40B4-BE49-F238E27FC236}">
                <a16:creationId xmlns:a16="http://schemas.microsoft.com/office/drawing/2014/main" id="{E015E97E-1EFD-2578-C07C-A48F6880DE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93918" l="9910" r="89940">
                        <a14:foregroundMark x1="51502" y1="92928" x2="60811" y2="93918"/>
                      </a14:backgroundRemoval>
                    </a14:imgEffect>
                  </a14:imgLayer>
                </a14:imgProps>
              </a:ext>
            </a:extLst>
          </a:blip>
          <a:srcRect l="17297" r="14205"/>
          <a:stretch>
            <a:fillRect/>
          </a:stretch>
        </p:blipFill>
        <p:spPr>
          <a:xfrm>
            <a:off x="1555572" y="4551463"/>
            <a:ext cx="1333932" cy="2067309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85B9BF8A-969B-3A7D-BF86-A2A624EB6A44}"/>
              </a:ext>
            </a:extLst>
          </p:cNvPr>
          <p:cNvSpPr txBox="1"/>
          <p:nvPr/>
        </p:nvSpPr>
        <p:spPr>
          <a:xfrm>
            <a:off x="132096" y="6656631"/>
            <a:ext cx="4455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O Alimentador Inteligente para Pets é um dispositivo de automação residencial projetado para gerenciar a alimentação de cães e gatos remotamente, por meio de um aplicativo de smartphone conectado à rede Wi-Fi.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56655978-84B1-2F00-0E48-F19819B2D86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180" b="89980" l="9818" r="91445">
                        <a14:foregroundMark x1="17672" y1="64008" x2="43759" y2="65031"/>
                        <a14:foregroundMark x1="19495" y1="54601" x2="56241" y2="55010"/>
                        <a14:foregroundMark x1="67602" y1="33947" x2="70407" y2="35174"/>
                        <a14:foregroundMark x1="69004" y1="19018" x2="70827" y2="8180"/>
                        <a14:foregroundMark x1="62553" y1="8998" x2="65778" y2="8384"/>
                        <a14:foregroundMark x1="74474" y1="10838" x2="75596" y2="10429"/>
                        <a14:foregroundMark x1="68724" y1="26380" x2="69425" y2="19836"/>
                        <a14:foregroundMark x1="66199" y1="33538" x2="73492" y2="35174"/>
                        <a14:foregroundMark x1="77700" y1="24949" x2="81487" y2="24335"/>
                        <a14:foregroundMark x1="80645" y1="25562" x2="91164" y2="25767"/>
                        <a14:foregroundMark x1="91445" y1="37014" x2="90743" y2="45603"/>
                        <a14:foregroundMark x1="9818" y1="23517" x2="15007" y2="23722"/>
                        <a14:foregroundMark x1="19495" y1="24540" x2="38289" y2="25562"/>
                        <a14:foregroundMark x1="70547" y1="9611" x2="73212" y2="92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0866" y="5002103"/>
            <a:ext cx="2357230" cy="1616669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5D2FBD7D-24FB-D054-73C1-C2ABA8105493}"/>
              </a:ext>
            </a:extLst>
          </p:cNvPr>
          <p:cNvSpPr txBox="1"/>
          <p:nvPr/>
        </p:nvSpPr>
        <p:spPr>
          <a:xfrm>
            <a:off x="5053942" y="6623276"/>
            <a:ext cx="4455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O Bebedouro Inteligente Wi-Fi para Pets refere-se a uma fonte de água automática de última geração, projetada para cães e gatos, que se conecta à internet doméstica e é gerenciada por aplicativos de smartphone.</a:t>
            </a:r>
          </a:p>
        </p:txBody>
      </p:sp>
    </p:spTree>
    <p:extLst>
      <p:ext uri="{BB962C8B-B14F-4D97-AF65-F5344CB8AC3E}">
        <p14:creationId xmlns:p14="http://schemas.microsoft.com/office/powerpoint/2010/main" val="22787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9" grpId="0"/>
      <p:bldP spid="16" grpId="0"/>
      <p:bldP spid="5" grpId="0"/>
      <p:bldP spid="12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43C53-3853-8F24-9DE2-25B34B8B0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FDCCA609-647B-65C5-E6F4-E2215ED20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41" y="129652"/>
            <a:ext cx="1229952" cy="461009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BDD43936-A859-0CA9-1EF8-6F87611450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536596" y="139288"/>
            <a:ext cx="942363" cy="34267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B4D43DC-4A96-36B9-AAD5-6E883113AC1E}"/>
              </a:ext>
            </a:extLst>
          </p:cNvPr>
          <p:cNvSpPr txBox="1"/>
          <p:nvPr/>
        </p:nvSpPr>
        <p:spPr>
          <a:xfrm>
            <a:off x="4212328" y="140834"/>
            <a:ext cx="6738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Acessórios mais vendidos</a:t>
            </a:r>
          </a:p>
        </p:txBody>
      </p:sp>
      <p:cxnSp>
        <p:nvCxnSpPr>
          <p:cNvPr id="5" name="Conector Reto 30">
            <a:extLst>
              <a:ext uri="{FF2B5EF4-FFF2-40B4-BE49-F238E27FC236}">
                <a16:creationId xmlns:a16="http://schemas.microsoft.com/office/drawing/2014/main" id="{21AA74DB-E25C-4EA3-07AA-00EBE97F9B02}"/>
              </a:ext>
            </a:extLst>
          </p:cNvPr>
          <p:cNvCxnSpPr>
            <a:cxnSpLocks/>
          </p:cNvCxnSpPr>
          <p:nvPr/>
        </p:nvCxnSpPr>
        <p:spPr>
          <a:xfrm flipV="1">
            <a:off x="3966820" y="1068162"/>
            <a:ext cx="6984348" cy="2437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9" name="Agrupar 48">
            <a:extLst>
              <a:ext uri="{FF2B5EF4-FFF2-40B4-BE49-F238E27FC236}">
                <a16:creationId xmlns:a16="http://schemas.microsoft.com/office/drawing/2014/main" id="{FB46D81E-4D0E-913C-C0E2-8F5C81982F48}"/>
              </a:ext>
            </a:extLst>
          </p:cNvPr>
          <p:cNvGrpSpPr/>
          <p:nvPr/>
        </p:nvGrpSpPr>
        <p:grpSpPr>
          <a:xfrm>
            <a:off x="5400170" y="1971166"/>
            <a:ext cx="3830060" cy="2143634"/>
            <a:chOff x="5400170" y="1502147"/>
            <a:chExt cx="3830060" cy="2143634"/>
          </a:xfrm>
        </p:grpSpPr>
        <p:sp>
          <p:nvSpPr>
            <p:cNvPr id="18" name="Retângulo Arredondado 31">
              <a:extLst>
                <a:ext uri="{FF2B5EF4-FFF2-40B4-BE49-F238E27FC236}">
                  <a16:creationId xmlns:a16="http://schemas.microsoft.com/office/drawing/2014/main" id="{AA412577-095B-7141-7E97-CB6EF2E04F0A}"/>
                </a:ext>
              </a:extLst>
            </p:cNvPr>
            <p:cNvSpPr/>
            <p:nvPr/>
          </p:nvSpPr>
          <p:spPr>
            <a:xfrm>
              <a:off x="5400170" y="2690842"/>
              <a:ext cx="3830060" cy="954939"/>
            </a:xfrm>
            <a:prstGeom prst="roundRect">
              <a:avLst/>
            </a:prstGeom>
            <a:noFill/>
            <a:ln>
              <a:solidFill>
                <a:srgbClr val="DA29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3200" b="1" dirty="0">
                  <a:solidFill>
                    <a:schemeClr val="bg2">
                      <a:lumMod val="25000"/>
                    </a:schemeClr>
                  </a:solidFill>
                  <a:latin typeface="AMX" panose="020B0604020202020204" charset="0"/>
                </a:rPr>
                <a:t>PELÍCULAS</a:t>
              </a:r>
              <a:endParaRPr lang="pt-BR" sz="10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endParaRPr>
            </a:p>
          </p:txBody>
        </p:sp>
        <p:sp>
          <p:nvSpPr>
            <p:cNvPr id="26" name="Retângulo: Cantos Arredondados 25">
              <a:extLst>
                <a:ext uri="{FF2B5EF4-FFF2-40B4-BE49-F238E27FC236}">
                  <a16:creationId xmlns:a16="http://schemas.microsoft.com/office/drawing/2014/main" id="{8D0B624A-456F-FB57-7BC2-E92A42545A57}"/>
                </a:ext>
              </a:extLst>
            </p:cNvPr>
            <p:cNvSpPr/>
            <p:nvPr/>
          </p:nvSpPr>
          <p:spPr>
            <a:xfrm>
              <a:off x="7053071" y="1502147"/>
              <a:ext cx="578059" cy="1062402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7E64C67A-5700-A648-7454-F807C89604D5}"/>
              </a:ext>
            </a:extLst>
          </p:cNvPr>
          <p:cNvGrpSpPr/>
          <p:nvPr/>
        </p:nvGrpSpPr>
        <p:grpSpPr>
          <a:xfrm>
            <a:off x="10033925" y="2012456"/>
            <a:ext cx="3830060" cy="2102344"/>
            <a:chOff x="10033925" y="1543437"/>
            <a:chExt cx="3830060" cy="2102344"/>
          </a:xfrm>
        </p:grpSpPr>
        <p:sp>
          <p:nvSpPr>
            <p:cNvPr id="27" name="Retângulo Arredondado 31">
              <a:extLst>
                <a:ext uri="{FF2B5EF4-FFF2-40B4-BE49-F238E27FC236}">
                  <a16:creationId xmlns:a16="http://schemas.microsoft.com/office/drawing/2014/main" id="{4EDEED86-048D-3559-1FAD-B48C1D974567}"/>
                </a:ext>
              </a:extLst>
            </p:cNvPr>
            <p:cNvSpPr/>
            <p:nvPr/>
          </p:nvSpPr>
          <p:spPr>
            <a:xfrm>
              <a:off x="10033925" y="2690842"/>
              <a:ext cx="3830060" cy="954939"/>
            </a:xfrm>
            <a:prstGeom prst="roundRect">
              <a:avLst/>
            </a:prstGeom>
            <a:noFill/>
            <a:ln>
              <a:solidFill>
                <a:srgbClr val="DA29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3200" b="1" dirty="0">
                  <a:solidFill>
                    <a:schemeClr val="bg2">
                      <a:lumMod val="25000"/>
                    </a:schemeClr>
                  </a:solidFill>
                  <a:latin typeface="AMX" panose="020B0604020202020204" charset="0"/>
                </a:rPr>
                <a:t>CARREGADORES</a:t>
              </a:r>
              <a:endParaRPr lang="pt-BR" sz="10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endParaRPr>
            </a:p>
          </p:txBody>
        </p:sp>
        <p:pic>
          <p:nvPicPr>
            <p:cNvPr id="31" name="Gráfico 30" descr="Carregamento da bateria estrutura de tópicos">
              <a:extLst>
                <a:ext uri="{FF2B5EF4-FFF2-40B4-BE49-F238E27FC236}">
                  <a16:creationId xmlns:a16="http://schemas.microsoft.com/office/drawing/2014/main" id="{5AD10D5B-3E6B-E4C5-3593-C12AF061B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404610" y="1543437"/>
              <a:ext cx="1189726" cy="1189726"/>
            </a:xfrm>
            <a:prstGeom prst="rect">
              <a:avLst/>
            </a:prstGeom>
          </p:spPr>
        </p:pic>
      </p:grpSp>
      <p:grpSp>
        <p:nvGrpSpPr>
          <p:cNvPr id="52" name="Agrupar 51">
            <a:extLst>
              <a:ext uri="{FF2B5EF4-FFF2-40B4-BE49-F238E27FC236}">
                <a16:creationId xmlns:a16="http://schemas.microsoft.com/office/drawing/2014/main" id="{14383ED0-1AB7-D539-FD7E-9BC7CF742727}"/>
              </a:ext>
            </a:extLst>
          </p:cNvPr>
          <p:cNvGrpSpPr/>
          <p:nvPr/>
        </p:nvGrpSpPr>
        <p:grpSpPr>
          <a:xfrm>
            <a:off x="5400170" y="5065428"/>
            <a:ext cx="3830060" cy="2094105"/>
            <a:chOff x="5400170" y="4596409"/>
            <a:chExt cx="3830060" cy="2094105"/>
          </a:xfrm>
        </p:grpSpPr>
        <p:sp>
          <p:nvSpPr>
            <p:cNvPr id="35" name="Retângulo Arredondado 31">
              <a:extLst>
                <a:ext uri="{FF2B5EF4-FFF2-40B4-BE49-F238E27FC236}">
                  <a16:creationId xmlns:a16="http://schemas.microsoft.com/office/drawing/2014/main" id="{CF104874-3ED2-FDE0-B0F5-39E0AE790D1A}"/>
                </a:ext>
              </a:extLst>
            </p:cNvPr>
            <p:cNvSpPr/>
            <p:nvPr/>
          </p:nvSpPr>
          <p:spPr>
            <a:xfrm>
              <a:off x="5400170" y="5735575"/>
              <a:ext cx="3830060" cy="954939"/>
            </a:xfrm>
            <a:prstGeom prst="roundRect">
              <a:avLst/>
            </a:prstGeom>
            <a:noFill/>
            <a:ln>
              <a:solidFill>
                <a:srgbClr val="DA29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3200" b="1" dirty="0">
                  <a:solidFill>
                    <a:schemeClr val="bg2">
                      <a:lumMod val="25000"/>
                    </a:schemeClr>
                  </a:solidFill>
                  <a:latin typeface="AMX" panose="020B0604020202020204" charset="0"/>
                </a:rPr>
                <a:t>SMARTWATCH</a:t>
              </a:r>
              <a:endParaRPr lang="pt-BR" sz="10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endParaRPr>
            </a:p>
          </p:txBody>
        </p:sp>
        <p:pic>
          <p:nvPicPr>
            <p:cNvPr id="42" name="Gráfico 41" descr="Relógio estrutura de tópicos">
              <a:extLst>
                <a:ext uri="{FF2B5EF4-FFF2-40B4-BE49-F238E27FC236}">
                  <a16:creationId xmlns:a16="http://schemas.microsoft.com/office/drawing/2014/main" id="{577B494C-4193-0093-A6C8-9BB36238E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833440" y="4596409"/>
              <a:ext cx="1062401" cy="1062401"/>
            </a:xfrm>
            <a:prstGeom prst="rect">
              <a:avLst/>
            </a:prstGeom>
          </p:spPr>
        </p:pic>
      </p:grp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D659936C-CCEA-6B16-C51A-CBFD3147863F}"/>
              </a:ext>
            </a:extLst>
          </p:cNvPr>
          <p:cNvGrpSpPr/>
          <p:nvPr/>
        </p:nvGrpSpPr>
        <p:grpSpPr>
          <a:xfrm>
            <a:off x="766417" y="1953900"/>
            <a:ext cx="3830060" cy="2164849"/>
            <a:chOff x="766417" y="1484881"/>
            <a:chExt cx="3830060" cy="2164849"/>
          </a:xfrm>
        </p:grpSpPr>
        <p:sp>
          <p:nvSpPr>
            <p:cNvPr id="11" name="Retângulo Arredondado 31">
              <a:extLst>
                <a:ext uri="{FF2B5EF4-FFF2-40B4-BE49-F238E27FC236}">
                  <a16:creationId xmlns:a16="http://schemas.microsoft.com/office/drawing/2014/main" id="{D363DF3D-9C00-96DE-3067-06C7EF892033}"/>
                </a:ext>
              </a:extLst>
            </p:cNvPr>
            <p:cNvSpPr/>
            <p:nvPr/>
          </p:nvSpPr>
          <p:spPr>
            <a:xfrm>
              <a:off x="766417" y="2694791"/>
              <a:ext cx="3830060" cy="954939"/>
            </a:xfrm>
            <a:prstGeom prst="roundRect">
              <a:avLst/>
            </a:prstGeom>
            <a:noFill/>
            <a:ln>
              <a:solidFill>
                <a:srgbClr val="DA29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3200" b="1" dirty="0">
                  <a:solidFill>
                    <a:schemeClr val="bg2">
                      <a:lumMod val="25000"/>
                    </a:schemeClr>
                  </a:solidFill>
                  <a:latin typeface="AMX" panose="020B0604020202020204" charset="0"/>
                </a:rPr>
                <a:t>CAPAS</a:t>
              </a:r>
              <a:endParaRPr lang="pt-BR" sz="32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endParaRPr>
            </a:p>
          </p:txBody>
        </p:sp>
        <p:sp>
          <p:nvSpPr>
            <p:cNvPr id="43" name="Retângulo: Cantos Arredondados 42">
              <a:extLst>
                <a:ext uri="{FF2B5EF4-FFF2-40B4-BE49-F238E27FC236}">
                  <a16:creationId xmlns:a16="http://schemas.microsoft.com/office/drawing/2014/main" id="{AB313EFE-CEEA-4204-20C4-26F4B2066B7A}"/>
                </a:ext>
              </a:extLst>
            </p:cNvPr>
            <p:cNvSpPr/>
            <p:nvPr/>
          </p:nvSpPr>
          <p:spPr>
            <a:xfrm>
              <a:off x="2419318" y="1484881"/>
              <a:ext cx="578059" cy="1062402"/>
            </a:xfrm>
            <a:prstGeom prst="roundRect">
              <a:avLst>
                <a:gd name="adj" fmla="val 0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51" name="Agrupar 50">
            <a:extLst>
              <a:ext uri="{FF2B5EF4-FFF2-40B4-BE49-F238E27FC236}">
                <a16:creationId xmlns:a16="http://schemas.microsoft.com/office/drawing/2014/main" id="{056ECE25-F2D5-0188-D649-6FA85487E9B4}"/>
              </a:ext>
            </a:extLst>
          </p:cNvPr>
          <p:cNvGrpSpPr/>
          <p:nvPr/>
        </p:nvGrpSpPr>
        <p:grpSpPr>
          <a:xfrm>
            <a:off x="766417" y="5032086"/>
            <a:ext cx="3830060" cy="2131396"/>
            <a:chOff x="766417" y="4563067"/>
            <a:chExt cx="3830060" cy="2131396"/>
          </a:xfrm>
        </p:grpSpPr>
        <p:sp>
          <p:nvSpPr>
            <p:cNvPr id="32" name="Retângulo Arredondado 31">
              <a:extLst>
                <a:ext uri="{FF2B5EF4-FFF2-40B4-BE49-F238E27FC236}">
                  <a16:creationId xmlns:a16="http://schemas.microsoft.com/office/drawing/2014/main" id="{B4933E9B-0A88-FAA9-AE0C-91DAE837552D}"/>
                </a:ext>
              </a:extLst>
            </p:cNvPr>
            <p:cNvSpPr/>
            <p:nvPr/>
          </p:nvSpPr>
          <p:spPr>
            <a:xfrm>
              <a:off x="766417" y="5739524"/>
              <a:ext cx="3830060" cy="954939"/>
            </a:xfrm>
            <a:prstGeom prst="roundRect">
              <a:avLst/>
            </a:prstGeom>
            <a:noFill/>
            <a:ln>
              <a:solidFill>
                <a:srgbClr val="DA29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3200" b="1" dirty="0">
                  <a:solidFill>
                    <a:schemeClr val="bg2">
                      <a:lumMod val="25000"/>
                    </a:schemeClr>
                  </a:solidFill>
                  <a:latin typeface="AMX" panose="020B0604020202020204" charset="0"/>
                </a:rPr>
                <a:t>FONE OUVIDO</a:t>
              </a:r>
              <a:endParaRPr lang="pt-BR" sz="32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endParaRPr>
            </a:p>
          </p:txBody>
        </p:sp>
        <p:pic>
          <p:nvPicPr>
            <p:cNvPr id="45" name="Gráfico 44" descr="Fones de ouvido estrutura de tópicos">
              <a:extLst>
                <a:ext uri="{FF2B5EF4-FFF2-40B4-BE49-F238E27FC236}">
                  <a16:creationId xmlns:a16="http://schemas.microsoft.com/office/drawing/2014/main" id="{26ADC0C4-36D6-D946-954A-B20E421DB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141466" y="4563067"/>
              <a:ext cx="1190793" cy="1190793"/>
            </a:xfrm>
            <a:prstGeom prst="rect">
              <a:avLst/>
            </a:prstGeom>
          </p:spPr>
        </p:pic>
      </p:grpSp>
      <p:grpSp>
        <p:nvGrpSpPr>
          <p:cNvPr id="53" name="Agrupar 52">
            <a:extLst>
              <a:ext uri="{FF2B5EF4-FFF2-40B4-BE49-F238E27FC236}">
                <a16:creationId xmlns:a16="http://schemas.microsoft.com/office/drawing/2014/main" id="{72AC5D99-14F5-670A-7367-E86C1B03A092}"/>
              </a:ext>
            </a:extLst>
          </p:cNvPr>
          <p:cNvGrpSpPr/>
          <p:nvPr/>
        </p:nvGrpSpPr>
        <p:grpSpPr>
          <a:xfrm>
            <a:off x="10033925" y="5165979"/>
            <a:ext cx="3830060" cy="1993554"/>
            <a:chOff x="10033925" y="4696960"/>
            <a:chExt cx="3830060" cy="1993554"/>
          </a:xfrm>
        </p:grpSpPr>
        <p:sp>
          <p:nvSpPr>
            <p:cNvPr id="37" name="Retângulo Arredondado 31">
              <a:extLst>
                <a:ext uri="{FF2B5EF4-FFF2-40B4-BE49-F238E27FC236}">
                  <a16:creationId xmlns:a16="http://schemas.microsoft.com/office/drawing/2014/main" id="{01C9B5FA-5AF4-0F02-F533-1204E1F2A446}"/>
                </a:ext>
              </a:extLst>
            </p:cNvPr>
            <p:cNvSpPr/>
            <p:nvPr/>
          </p:nvSpPr>
          <p:spPr>
            <a:xfrm>
              <a:off x="10033925" y="5735575"/>
              <a:ext cx="3830060" cy="954939"/>
            </a:xfrm>
            <a:prstGeom prst="roundRect">
              <a:avLst/>
            </a:prstGeom>
            <a:noFill/>
            <a:ln>
              <a:solidFill>
                <a:srgbClr val="DA29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3200" b="1" dirty="0">
                  <a:solidFill>
                    <a:schemeClr val="bg2">
                      <a:lumMod val="25000"/>
                    </a:schemeClr>
                  </a:solidFill>
                  <a:latin typeface="AMX" panose="020B0604020202020204" charset="0"/>
                </a:rPr>
                <a:t>CABOS</a:t>
              </a:r>
              <a:endParaRPr lang="pt-BR" sz="1000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endParaRPr>
            </a:p>
          </p:txBody>
        </p:sp>
        <p:pic>
          <p:nvPicPr>
            <p:cNvPr id="47" name="Gráfico 46" descr="USB estrutura de tópicos">
              <a:extLst>
                <a:ext uri="{FF2B5EF4-FFF2-40B4-BE49-F238E27FC236}">
                  <a16:creationId xmlns:a16="http://schemas.microsoft.com/office/drawing/2014/main" id="{3543E49F-ECE8-22DE-9AE9-C0110603D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1462347" y="4696960"/>
              <a:ext cx="1062400" cy="1062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384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594</TotalTime>
  <Words>2894</Words>
  <Application>Microsoft Office PowerPoint</Application>
  <PresentationFormat>Personalizar</PresentationFormat>
  <Paragraphs>188</Paragraphs>
  <Slides>22</Slides>
  <Notes>10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7" baseType="lpstr">
      <vt:lpstr>AMX</vt:lpstr>
      <vt:lpstr>Arial</vt:lpstr>
      <vt:lpstr>Aptos</vt:lpstr>
      <vt:lpstr>Sora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ROGER LUIS CARDOSO DA SILVA</cp:lastModifiedBy>
  <cp:revision>40</cp:revision>
  <dcterms:created xsi:type="dcterms:W3CDTF">2026-02-05T00:04:01Z</dcterms:created>
  <dcterms:modified xsi:type="dcterms:W3CDTF">2026-03-02T12:21:08Z</dcterms:modified>
</cp:coreProperties>
</file>