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1301" r:id="rId5"/>
    <p:sldId id="1273" r:id="rId6"/>
    <p:sldId id="1274" r:id="rId7"/>
    <p:sldId id="1275" r:id="rId8"/>
    <p:sldId id="1281" r:id="rId9"/>
    <p:sldId id="1352" r:id="rId10"/>
    <p:sldId id="1325" r:id="rId11"/>
    <p:sldId id="1277" r:id="rId12"/>
    <p:sldId id="1302" r:id="rId13"/>
    <p:sldId id="1279" r:id="rId14"/>
    <p:sldId id="1283" r:id="rId15"/>
    <p:sldId id="1348" r:id="rId16"/>
    <p:sldId id="1357" r:id="rId17"/>
    <p:sldId id="1284" r:id="rId18"/>
    <p:sldId id="1346" r:id="rId19"/>
    <p:sldId id="1287" r:id="rId20"/>
    <p:sldId id="1291" r:id="rId21"/>
    <p:sldId id="1292" r:id="rId22"/>
    <p:sldId id="1361" r:id="rId23"/>
    <p:sldId id="1310" r:id="rId24"/>
    <p:sldId id="1312" r:id="rId25"/>
    <p:sldId id="1217" r:id="rId26"/>
    <p:sldId id="1362" r:id="rId27"/>
    <p:sldId id="1363" r:id="rId28"/>
    <p:sldId id="1349" r:id="rId29"/>
    <p:sldId id="1313" r:id="rId30"/>
    <p:sldId id="1300" r:id="rId31"/>
    <p:sldId id="1314" r:id="rId32"/>
    <p:sldId id="1360" r:id="rId33"/>
    <p:sldId id="1359" r:id="rId34"/>
    <p:sldId id="1375" r:id="rId35"/>
    <p:sldId id="1374" r:id="rId36"/>
    <p:sldId id="1376" r:id="rId37"/>
    <p:sldId id="1377" r:id="rId38"/>
    <p:sldId id="1315" r:id="rId39"/>
    <p:sldId id="1366" r:id="rId40"/>
    <p:sldId id="1378" r:id="rId41"/>
    <p:sldId id="1379" r:id="rId42"/>
    <p:sldId id="1319" r:id="rId43"/>
    <p:sldId id="1318" r:id="rId44"/>
    <p:sldId id="1350" r:id="rId45"/>
    <p:sldId id="1320" r:id="rId46"/>
    <p:sldId id="1321" r:id="rId47"/>
    <p:sldId id="1323" r:id="rId48"/>
    <p:sldId id="1322" r:id="rId49"/>
    <p:sldId id="1326" r:id="rId50"/>
    <p:sldId id="1364" r:id="rId51"/>
    <p:sldId id="1365" r:id="rId52"/>
    <p:sldId id="1329" r:id="rId53"/>
    <p:sldId id="1342" r:id="rId54"/>
    <p:sldId id="1337" r:id="rId55"/>
    <p:sldId id="1351" r:id="rId56"/>
    <p:sldId id="1355" r:id="rId57"/>
    <p:sldId id="1354" r:id="rId58"/>
    <p:sldId id="1339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3B43"/>
    <a:srgbClr val="E4E4E4"/>
    <a:srgbClr val="AF272F"/>
    <a:srgbClr val="D6291C"/>
    <a:srgbClr val="E85D52"/>
    <a:srgbClr val="E54337"/>
    <a:srgbClr val="9E2930"/>
    <a:srgbClr val="DA291C"/>
    <a:srgbClr val="E43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A998C-D5DC-0E4F-87F8-A3CF4F7960FE}" v="8" dt="2026-05-06T12:54:35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 autoAdjust="0"/>
    <p:restoredTop sz="88856" autoAdjust="0"/>
  </p:normalViewPr>
  <p:slideViewPr>
    <p:cSldViewPr snapToGrid="0">
      <p:cViewPr varScale="1">
        <p:scale>
          <a:sx n="103" d="100"/>
          <a:sy n="103" d="100"/>
        </p:scale>
        <p:origin x="68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84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F4E7-FAD2-4647-8906-E26341934885}" type="datetimeFigureOut">
              <a:rPr lang="pt-BR" smtClean="0"/>
              <a:t>28/05/2026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8D6E9-7293-45A1-A027-6FB283E65FDD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4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E8974-67A8-3734-C902-6604CA58B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2C4319-A565-CD13-8336-AAC2D9885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E3B569-D64C-D3FD-297B-FCF453C3C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Claro </a:t>
            </a:r>
            <a:r>
              <a:rPr lang="pt-BR" dirty="0" err="1"/>
              <a:t>Multi</a:t>
            </a:r>
            <a:r>
              <a:rPr lang="pt-BR" dirty="0"/>
              <a:t> — A Principal Oferta</a:t>
            </a:r>
          </a:p>
          <a:p>
            <a:r>
              <a:rPr lang="pt-BR" dirty="0"/>
              <a:t>É o serviço que entrega a melhor combinação para o cliente, reunindo valor, praticidade, tecnologia e economia em uma única solução.</a:t>
            </a:r>
          </a:p>
          <a:p>
            <a:r>
              <a:rPr lang="pt-BR" dirty="0"/>
              <a:t>Por isso, ele precisa ser sempre a primeira oferta apresentada ao cliente!</a:t>
            </a:r>
          </a:p>
          <a:p>
            <a:r>
              <a:rPr lang="pt-BR" dirty="0"/>
              <a:t>Por Que Começar Pelo Claro </a:t>
            </a:r>
            <a:r>
              <a:rPr lang="pt-BR" dirty="0" err="1"/>
              <a:t>Multi</a:t>
            </a:r>
            <a:r>
              <a:rPr lang="pt-BR" dirty="0"/>
              <a:t>?</a:t>
            </a:r>
          </a:p>
          <a:p>
            <a:r>
              <a:rPr lang="pt-BR" dirty="0"/>
              <a:t>O Claro </a:t>
            </a:r>
            <a:r>
              <a:rPr lang="pt-BR" dirty="0" err="1"/>
              <a:t>Multi</a:t>
            </a:r>
            <a:r>
              <a:rPr lang="pt-BR" dirty="0"/>
              <a:t> entrega mais economia ao cliente, combinando serviços de forma inteligente e vantajosa.</a:t>
            </a:r>
          </a:p>
          <a:p>
            <a:r>
              <a:rPr lang="pt-BR" dirty="0"/>
              <a:t>Além disso, é uma solução mais tecnológica, preparada para o momento atual, com foco em alta velocidade, conectividade dentro e fora de casa e integração com serviços digitais.</a:t>
            </a:r>
          </a:p>
          <a:p>
            <a:r>
              <a:rPr lang="pt-BR" dirty="0"/>
              <a:t>Também traz mais comodidade, concentrando tudo em uma única fatura, facilitando o dia a dia do cliente.</a:t>
            </a:r>
          </a:p>
          <a:p>
            <a:r>
              <a:rPr lang="pt-BR" dirty="0"/>
              <a:t>Mais Benefícios Para o Cliente</a:t>
            </a:r>
          </a:p>
          <a:p>
            <a:r>
              <a:rPr lang="pt-BR" dirty="0"/>
              <a:t>Clientes Claro </a:t>
            </a:r>
            <a:r>
              <a:rPr lang="pt-BR" dirty="0" err="1"/>
              <a:t>Multi</a:t>
            </a:r>
            <a:r>
              <a:rPr lang="pt-BR" dirty="0"/>
              <a:t> têm acesso a condições mais competitivas e a um conjunto de vantagens exclusivas.</a:t>
            </a:r>
          </a:p>
          <a:p>
            <a:r>
              <a:rPr lang="pt-BR" dirty="0"/>
              <a:t>• Quem escolhe Claro </a:t>
            </a:r>
            <a:r>
              <a:rPr lang="pt-BR" dirty="0" err="1"/>
              <a:t>Multi</a:t>
            </a:r>
            <a:r>
              <a:rPr lang="pt-BR" dirty="0"/>
              <a:t> paga mais barato na internet fixa.</a:t>
            </a:r>
          </a:p>
          <a:p>
            <a:r>
              <a:rPr lang="pt-BR" dirty="0"/>
              <a:t>• Paga mais barato no plano móvel (Claro pós).</a:t>
            </a:r>
          </a:p>
          <a:p>
            <a:r>
              <a:rPr lang="pt-BR" dirty="0"/>
              <a:t>• Tem condição diferenciada para incluir o Claro TV+, com preço mais baixo na combinação.</a:t>
            </a:r>
          </a:p>
          <a:p>
            <a:r>
              <a:rPr lang="pt-BR" dirty="0"/>
              <a:t>• Pode incluir telefone fixo por um valor reduzido.</a:t>
            </a:r>
          </a:p>
          <a:p>
            <a:r>
              <a:rPr lang="pt-BR" dirty="0"/>
              <a:t>Além disso:</a:t>
            </a:r>
          </a:p>
          <a:p>
            <a:r>
              <a:rPr lang="pt-BR" dirty="0"/>
              <a:t>• Participa de programas como Claro </a:t>
            </a:r>
            <a:r>
              <a:rPr lang="pt-BR" dirty="0" err="1"/>
              <a:t>Up</a:t>
            </a:r>
            <a:r>
              <a:rPr lang="pt-BR" dirty="0"/>
              <a:t> e Claro Troca, com mais vantagens.</a:t>
            </a:r>
          </a:p>
          <a:p>
            <a:r>
              <a:rPr lang="pt-BR" dirty="0"/>
              <a:t>• Tem acesso a ofertas de smartphones mais agressivas e competitivas.</a:t>
            </a:r>
          </a:p>
          <a:p>
            <a:r>
              <a:rPr lang="pt-BR" dirty="0"/>
              <a:t>• Pode compartilhar o plano com a família por meio de linhas adicionais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DCCEE9-EA86-513F-BB12-1279EEAC2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965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A326F-EEC3-C5AC-7AEF-F7938B22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69B711-E659-EAC5-2D80-CD05AEE2D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3E7084-B047-A527-12D6-7207C1EF3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F29599-E920-AF94-66D9-E4BCBE4D1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75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70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964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25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As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“Giga velocidades”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velocidades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superiores as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tradicionais de 350 Mega, 500Mega, etc. Ou seja 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são superiores a 1.000Mega </a:t>
            </a:r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também chamadas de Giga.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</a:t>
            </a:r>
            <a:r>
              <a:rPr lang="pt-BR" sz="12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</a:t>
            </a:r>
            <a:r>
              <a:rPr lang="pt-BR" sz="1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Mesh7 </a:t>
            </a:r>
            <a:r>
              <a:rPr lang="pt-BR" sz="1200" dirty="0"/>
              <a:t>é um Sistema com vários pontos de Wi-Fi espalhados pela casa.</a:t>
            </a:r>
          </a:p>
          <a:p>
            <a:r>
              <a:rPr lang="pt-BR" sz="1200" dirty="0"/>
              <a:t>Serve para expandir o sinal em todos os pontos da Claro resolvendo interferências caudadas por espelhos, portas etc.</a:t>
            </a: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sz="12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059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554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70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Comece reforçando que não é apenas mudança de portfólio, mas de posicionamento. </a:t>
            </a:r>
          </a:p>
          <a:p>
            <a:r>
              <a:rPr lang="pt-BR" dirty="0"/>
              <a:t>Traga exemplos práticos: casa com vários dispositivos, streaming, jogos, home office. </a:t>
            </a:r>
          </a:p>
          <a:p>
            <a:r>
              <a:rPr lang="pt-BR" dirty="0"/>
              <a:t>Destaque a mudança de papel do vendedor: de “ofertador de plano” para “consultor de solução”. </a:t>
            </a:r>
          </a:p>
          <a:p>
            <a:r>
              <a:rPr lang="pt-BR" b="1" dirty="0"/>
              <a:t>Pergunta para engajar:</a:t>
            </a:r>
            <a:endParaRPr lang="pt-BR" dirty="0"/>
          </a:p>
          <a:p>
            <a:r>
              <a:rPr lang="pt-BR" dirty="0"/>
              <a:t>“Hoje, vocês sentem que os clientes já demandam mais velocidade e estabilidade?”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6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Mostre como a nova organização facilita a conversa com o cliente. </a:t>
            </a:r>
          </a:p>
          <a:p>
            <a:r>
              <a:rPr lang="pt-BR" dirty="0"/>
              <a:t>Oriente o uso de perguntas diagnósticas: </a:t>
            </a:r>
          </a:p>
          <a:p>
            <a:pPr lvl="1"/>
            <a:r>
              <a:rPr lang="pt-BR" dirty="0"/>
              <a:t>“Quantas pessoas usam a internet na sua casa?” </a:t>
            </a:r>
          </a:p>
          <a:p>
            <a:pPr lvl="1"/>
            <a:r>
              <a:rPr lang="pt-BR" dirty="0"/>
              <a:t>“Vocês usam para trabalho, jogos ou streaming?” </a:t>
            </a:r>
          </a:p>
          <a:p>
            <a:r>
              <a:rPr lang="pt-BR" dirty="0"/>
              <a:t>Reforce o ganho prático: menos dúvida, mais assertividade na venda. </a:t>
            </a:r>
          </a:p>
          <a:p>
            <a:r>
              <a:rPr lang="pt-BR" b="1" dirty="0"/>
              <a:t>Dica final:</a:t>
            </a:r>
            <a:endParaRPr lang="pt-BR" dirty="0"/>
          </a:p>
          <a:p>
            <a:r>
              <a:rPr lang="pt-BR" dirty="0"/>
              <a:t>“Quanto mais simples para o cliente entender, mais rápida e segura é a decisão de compra.”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14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E84F-A69C-1D86-F074-5729733A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E5D2E-C148-DA8E-907C-DACDB573A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856ACE-FEA2-AD4A-F556-8EDDB123E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FF1B3-7D8A-DC17-AD71-DEFF639E6F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108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3D1F-B09C-7F82-5A0E-57C995FA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5D4CF9-D8A6-2492-9822-4E4C4AF19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87434F-3AF3-05A4-6726-9A6067FA9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95B0D6C-D6C8-0EC4-C4CD-C688C00F6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1254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3A696-E440-1FB4-65D7-CFC6F3446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59C8A-B88C-6494-9C1C-A8323B758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95C5C-7FAE-39D2-3EC7-D662D5986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7842C-DED9-5F79-2BDE-4E7822A5E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8D6E9-7293-45A1-A027-6FB283E65FD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029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561703"/>
            <a:ext cx="12192000" cy="7439243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7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29"/>
            <a:ext cx="12295163" cy="69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Índice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21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0" y="529058"/>
            <a:ext cx="12192000" cy="63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43D30">
                  <a:shade val="30000"/>
                  <a:satMod val="115000"/>
                </a:srgbClr>
              </a:gs>
              <a:gs pos="50000">
                <a:srgbClr val="E43D30">
                  <a:shade val="67500"/>
                  <a:satMod val="115000"/>
                </a:srgbClr>
              </a:gs>
              <a:gs pos="100000">
                <a:srgbClr val="E43D3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3"/>
          <a:stretch/>
        </p:blipFill>
        <p:spPr>
          <a:xfrm>
            <a:off x="195943" y="0"/>
            <a:ext cx="11991703" cy="6857999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08AC2D-728D-9371-94D1-406FF2EA28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3EC9CE7-1CBE-B58D-7D21-10C1FB4A0A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673634-7685-76D8-2E9F-691EC64E7E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621B9A3-39EF-8F4D-5EBC-C1C540F114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FB4BF1-E106-E64F-FCCD-CD19830BA0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728B1D-5FF2-656A-E190-6D8DD41F8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" b="447"/>
          <a:stretch/>
        </p:blipFill>
        <p:spPr>
          <a:xfrm>
            <a:off x="-1" y="0"/>
            <a:ext cx="12398045" cy="6858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7E2422D3-B3F7-EE98-3E9F-B9E278EE36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499D3F3B-EA7A-09EB-2328-0A4A09BA82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71" y="288102"/>
            <a:ext cx="1302215" cy="58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770"/>
            <a:ext cx="12192000" cy="6877540"/>
          </a:xfrm>
          <a:prstGeom prst="rect">
            <a:avLst/>
          </a:prstGeom>
          <a:gradFill flip="none" rotWithShape="1">
            <a:gsLst>
              <a:gs pos="0">
                <a:srgbClr val="AF272F">
                  <a:shade val="30000"/>
                  <a:satMod val="115000"/>
                </a:srgbClr>
              </a:gs>
              <a:gs pos="50000">
                <a:srgbClr val="AF272F">
                  <a:shade val="67500"/>
                  <a:satMod val="115000"/>
                </a:srgbClr>
              </a:gs>
              <a:gs pos="100000">
                <a:srgbClr val="AF272F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0"/>
            <a:ext cx="12210757" cy="6868550"/>
          </a:xfrm>
          <a:prstGeom prst="rect">
            <a:avLst/>
          </a:prstGeom>
        </p:spPr>
      </p:pic>
      <p:pic>
        <p:nvPicPr>
          <p:cNvPr id="6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28683" y="376331"/>
            <a:ext cx="884547" cy="305454"/>
          </a:xfrm>
          <a:prstGeom prst="rect">
            <a:avLst/>
          </a:prstGeom>
        </p:spPr>
      </p:pic>
      <p:pic>
        <p:nvPicPr>
          <p:cNvPr id="8" name="Imagem 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83612C2-E612-C7EF-7E8B-2EE772FAA7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768" y="376331"/>
            <a:ext cx="950701" cy="3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6C5C2E5-8B64-708D-54D8-98E371FF8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1" y="215675"/>
            <a:ext cx="1060793" cy="65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3EB976-7664-8E8B-C566-DC5F1B398F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97" y="368702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8" r:id="rId3"/>
    <p:sldLayoutId id="2147483665" r:id="rId4"/>
    <p:sldLayoutId id="2147483667" r:id="rId5"/>
    <p:sldLayoutId id="2147483664" r:id="rId6"/>
    <p:sldLayoutId id="2147483670" r:id="rId7"/>
    <p:sldLayoutId id="2147483666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sv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5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F6C389-22E7-A876-D492-9B328A366D7D}"/>
              </a:ext>
            </a:extLst>
          </p:cNvPr>
          <p:cNvSpPr txBox="1"/>
          <p:nvPr/>
        </p:nvSpPr>
        <p:spPr>
          <a:xfrm>
            <a:off x="2327312" y="2300878"/>
            <a:ext cx="753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NOVAS VELOCIDADES DE BANDA LARGA</a:t>
            </a:r>
          </a:p>
        </p:txBody>
      </p:sp>
    </p:spTree>
    <p:extLst>
      <p:ext uri="{BB962C8B-B14F-4D97-AF65-F5344CB8AC3E}">
        <p14:creationId xmlns:p14="http://schemas.microsoft.com/office/powerpoint/2010/main" val="60687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FA2C-CD35-6BAC-9ABA-E598E496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8">
            <a:extLst>
              <a:ext uri="{FF2B5EF4-FFF2-40B4-BE49-F238E27FC236}">
                <a16:creationId xmlns:a16="http://schemas.microsoft.com/office/drawing/2014/main" id="{A538DB45-D57E-DA65-69F9-6DF93DB7743F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A4132D6F-B38E-191B-9D16-F0944CEA3FF7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69CEE9-285D-4F8C-0C0F-A1F20D68F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05C562-C580-80D1-A71D-E79632B228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F2D4B73D-99FF-562C-5B24-6A39B73A61E7}"/>
              </a:ext>
            </a:extLst>
          </p:cNvPr>
          <p:cNvCxnSpPr>
            <a:cxnSpLocks/>
          </p:cNvCxnSpPr>
          <p:nvPr/>
        </p:nvCxnSpPr>
        <p:spPr>
          <a:xfrm>
            <a:off x="5162096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: Cantos Arredondados 8">
            <a:extLst>
              <a:ext uri="{FF2B5EF4-FFF2-40B4-BE49-F238E27FC236}">
                <a16:creationId xmlns:a16="http://schemas.microsoft.com/office/drawing/2014/main" id="{A36B605A-3371-6B23-A710-B43B9D2ADF16}"/>
              </a:ext>
            </a:extLst>
          </p:cNvPr>
          <p:cNvSpPr/>
          <p:nvPr/>
        </p:nvSpPr>
        <p:spPr>
          <a:xfrm>
            <a:off x="5840886" y="3280529"/>
            <a:ext cx="3312080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Download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para baixar os diversos conteúdos da internet.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de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Upload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 é utilizada para o cliente, por exemplo, enviar arquivos para internet.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EC0A00AE-0BF0-83CF-1BBB-66EFC1AE9755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B458540E-268C-A33B-5F93-50DE44E2C281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406F3907-E89B-ACAE-AFC1-C066A25556E8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274410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80A0C-809E-CDE1-5DB8-83DDB3BA5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3">
            <a:extLst>
              <a:ext uri="{FF2B5EF4-FFF2-40B4-BE49-F238E27FC236}">
                <a16:creationId xmlns:a16="http://schemas.microsoft.com/office/drawing/2014/main" id="{C989FF4D-01F5-599D-A520-BFBF5174023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862A887D-DA69-A4E1-F0CE-E4992F154E70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8A950DE0-9358-646A-1861-E3D5F51B62E7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EF28D461-9A60-3DE1-4DEA-6F45D35F757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6" name="Retângulo: Cantos Arredondados 7">
            <a:extLst>
              <a:ext uri="{FF2B5EF4-FFF2-40B4-BE49-F238E27FC236}">
                <a16:creationId xmlns:a16="http://schemas.microsoft.com/office/drawing/2014/main" id="{A8B3C0BB-BF78-0073-46FA-0701AAB119E6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741C42-B4E9-1C92-9823-3572C4FD8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C13CF3-E580-372F-59F5-81B853F8D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17" name="Retângulo: Cantos Arredondados 8">
            <a:extLst>
              <a:ext uri="{FF2B5EF4-FFF2-40B4-BE49-F238E27FC236}">
                <a16:creationId xmlns:a16="http://schemas.microsoft.com/office/drawing/2014/main" id="{2651EF8A-1AD4-B7BF-1D33-73F155ECFF19}"/>
              </a:ext>
            </a:extLst>
          </p:cNvPr>
          <p:cNvSpPr/>
          <p:nvPr/>
        </p:nvSpPr>
        <p:spPr>
          <a:xfrm>
            <a:off x="5887291" y="3657601"/>
            <a:ext cx="3576337" cy="23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IMPORTANTE.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velocidade simétrica significa que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a taxa de upload (envio de dados)</a:t>
            </a:r>
            <a:b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é exatamente igual à de download (recebimento). Graças à tecnologia </a:t>
            </a:r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, nos planos de 5 Giga e 10 Giga, o upload e o download são iguais (Upload = Download), eliminando gargalos no envio de arquivos pesados, backups na nuvem e transmissões em tempo real. 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BA1150D-0DC3-DC38-D1C2-DB8D0927CAC7}"/>
              </a:ext>
            </a:extLst>
          </p:cNvPr>
          <p:cNvCxnSpPr>
            <a:cxnSpLocks/>
          </p:cNvCxnSpPr>
          <p:nvPr/>
        </p:nvCxnSpPr>
        <p:spPr>
          <a:xfrm>
            <a:off x="5693693" y="3577471"/>
            <a:ext cx="3870721" cy="2381167"/>
          </a:xfrm>
          <a:prstGeom prst="bentConnector3">
            <a:avLst>
              <a:gd name="adj1" fmla="val 100234"/>
            </a:avLst>
          </a:prstGeom>
          <a:ln>
            <a:solidFill>
              <a:srgbClr val="E5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23EC-FCD3-4F5B-8317-DEEBA5042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460624" y="2863493"/>
            <a:ext cx="2692339" cy="20572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3001354" y="3037813"/>
            <a:ext cx="2692339" cy="21518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9841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3001354" y="2461827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Velocidades Simétricas </a:t>
            </a:r>
          </a:p>
        </p:txBody>
      </p:sp>
      <p:sp>
        <p:nvSpPr>
          <p:cNvPr id="1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460626" y="2461826"/>
            <a:ext cx="2692339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 </a:t>
            </a:r>
          </a:p>
        </p:txBody>
      </p:sp>
      <p:sp>
        <p:nvSpPr>
          <p:cNvPr id="18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6620376" y="3348994"/>
            <a:ext cx="2372837" cy="143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Giga Velocidade garante baixa latência ideal para aplicações modernas que exigem respostas rápidas e confiáveis.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6" y="1101347"/>
            <a:ext cx="703211" cy="3955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9606" y="1101347"/>
            <a:ext cx="703211" cy="395556"/>
          </a:xfrm>
          <a:prstGeom prst="rect">
            <a:avLst/>
          </a:prstGeom>
        </p:spPr>
      </p:pic>
      <p:sp>
        <p:nvSpPr>
          <p:cNvPr id="27" name="Retângulo: Cantos Arredondados 7">
            <a:extLst>
              <a:ext uri="{FF2B5EF4-FFF2-40B4-BE49-F238E27FC236}">
                <a16:creationId xmlns:a16="http://schemas.microsoft.com/office/drawing/2014/main" id="{CA8882C0-EB4A-D613-33B9-AD685C120529}"/>
              </a:ext>
            </a:extLst>
          </p:cNvPr>
          <p:cNvSpPr/>
          <p:nvPr/>
        </p:nvSpPr>
        <p:spPr>
          <a:xfrm>
            <a:off x="3222270" y="3311416"/>
            <a:ext cx="2210013" cy="18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Oferece velocidades de upload e download simétricas de 5 e 10 Gbps, suportando demandas modernas de alta capacidade. </a:t>
            </a:r>
          </a:p>
        </p:txBody>
      </p:sp>
    </p:spTree>
    <p:extLst>
      <p:ext uri="{BB962C8B-B14F-4D97-AF65-F5344CB8AC3E}">
        <p14:creationId xmlns:p14="http://schemas.microsoft.com/office/powerpoint/2010/main" val="32539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023621" y="1038152"/>
            <a:ext cx="10336454" cy="5371979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55360F-7F29-82D0-548E-748783DD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t="13652" r="9817" b="8254"/>
          <a:stretch>
            <a:fillRect/>
          </a:stretch>
        </p:blipFill>
        <p:spPr>
          <a:xfrm>
            <a:off x="1413657" y="892546"/>
            <a:ext cx="9385873" cy="5278803"/>
          </a:xfrm>
          <a:prstGeom prst="rect">
            <a:avLst/>
          </a:prstGeom>
        </p:spPr>
      </p:pic>
      <p:sp>
        <p:nvSpPr>
          <p:cNvPr id="2" name="Retângulo 3">
            <a:extLst>
              <a:ext uri="{FF2B5EF4-FFF2-40B4-BE49-F238E27FC236}">
                <a16:creationId xmlns:a16="http://schemas.microsoft.com/office/drawing/2014/main" id="{ECFC9C2D-AE29-13BC-5CA3-128290DB9F3D}"/>
              </a:ext>
            </a:extLst>
          </p:cNvPr>
          <p:cNvSpPr/>
          <p:nvPr/>
        </p:nvSpPr>
        <p:spPr>
          <a:xfrm>
            <a:off x="1263430" y="2445928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B18859AC-F51A-5F0F-4CE0-94E0E18C0242}"/>
              </a:ext>
            </a:extLst>
          </p:cNvPr>
          <p:cNvSpPr/>
          <p:nvPr/>
        </p:nvSpPr>
        <p:spPr>
          <a:xfrm>
            <a:off x="4886401" y="2937018"/>
            <a:ext cx="2419198" cy="1156942"/>
          </a:xfrm>
          <a:prstGeom prst="roundRect">
            <a:avLst>
              <a:gd name="adj" fmla="val 12416"/>
            </a:avLst>
          </a:prstGeom>
          <a:solidFill>
            <a:srgbClr val="DA291C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7">
            <a:extLst>
              <a:ext uri="{FF2B5EF4-FFF2-40B4-BE49-F238E27FC236}">
                <a16:creationId xmlns:a16="http://schemas.microsoft.com/office/drawing/2014/main" id="{B37FD833-25F7-DF4C-116A-D73679AC56E5}"/>
              </a:ext>
            </a:extLst>
          </p:cNvPr>
          <p:cNvSpPr/>
          <p:nvPr/>
        </p:nvSpPr>
        <p:spPr>
          <a:xfrm>
            <a:off x="4955764" y="3002883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Baixa Latência</a:t>
            </a:r>
          </a:p>
        </p:txBody>
      </p:sp>
      <p:sp>
        <p:nvSpPr>
          <p:cNvPr id="6" name="Retângulo: Cantos Arredondados 7">
            <a:extLst>
              <a:ext uri="{FF2B5EF4-FFF2-40B4-BE49-F238E27FC236}">
                <a16:creationId xmlns:a16="http://schemas.microsoft.com/office/drawing/2014/main" id="{ACC5AFD2-F53F-5A7F-5A97-189BB91028C6}"/>
              </a:ext>
            </a:extLst>
          </p:cNvPr>
          <p:cNvSpPr/>
          <p:nvPr/>
        </p:nvSpPr>
        <p:spPr>
          <a:xfrm>
            <a:off x="4955764" y="3471461"/>
            <a:ext cx="2280473" cy="529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20367ED-4022-DF72-50D8-42FE7FD7372A}"/>
              </a:ext>
            </a:extLst>
          </p:cNvPr>
          <p:cNvSpPr/>
          <p:nvPr/>
        </p:nvSpPr>
        <p:spPr>
          <a:xfrm>
            <a:off x="1298112" y="2421985"/>
            <a:ext cx="2644204" cy="1148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Jogos online competitivos</a:t>
            </a:r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Reduz o atraso para uma jogabilidade fluida e reativa, onde cada milissegundo conta.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40331886-4E17-7A04-2E27-C36BF4164D41}"/>
              </a:ext>
            </a:extLst>
          </p:cNvPr>
          <p:cNvSpPr/>
          <p:nvPr/>
        </p:nvSpPr>
        <p:spPr>
          <a:xfrm>
            <a:off x="1298112" y="4778460"/>
            <a:ext cx="2678886" cy="1156942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7">
            <a:extLst>
              <a:ext uri="{FF2B5EF4-FFF2-40B4-BE49-F238E27FC236}">
                <a16:creationId xmlns:a16="http://schemas.microsoft.com/office/drawing/2014/main" id="{B14C9175-CD8A-42EB-E25C-B48F4D2814F7}"/>
              </a:ext>
            </a:extLst>
          </p:cNvPr>
          <p:cNvSpPr/>
          <p:nvPr/>
        </p:nvSpPr>
        <p:spPr>
          <a:xfrm>
            <a:off x="1343552" y="4838732"/>
            <a:ext cx="2644204" cy="1036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Streaming de vídeo 4K/8K.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Permite ver filmes e séries na máxima qualidade de imagem sem pausas ou travamentos.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4C4E8867-0246-518B-5753-D193AC5EC6EC}"/>
              </a:ext>
            </a:extLst>
          </p:cNvPr>
          <p:cNvSpPr/>
          <p:nvPr/>
        </p:nvSpPr>
        <p:spPr>
          <a:xfrm>
            <a:off x="8572266" y="2456686"/>
            <a:ext cx="2567077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7">
            <a:extLst>
              <a:ext uri="{FF2B5EF4-FFF2-40B4-BE49-F238E27FC236}">
                <a16:creationId xmlns:a16="http://schemas.microsoft.com/office/drawing/2014/main" id="{25899C83-C22B-D35B-3348-49535DA4D817}"/>
              </a:ext>
            </a:extLst>
          </p:cNvPr>
          <p:cNvSpPr/>
          <p:nvPr/>
        </p:nvSpPr>
        <p:spPr>
          <a:xfrm>
            <a:off x="8629166" y="2562861"/>
            <a:ext cx="2510177" cy="105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Videochamadas em alta definição.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Garante conversas nítidas e sem atrasos, essenciais para o trabalho e contato pessoal.</a:t>
            </a: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C8C2AB5-B592-8137-4CED-A3E8D732A275}"/>
              </a:ext>
            </a:extLst>
          </p:cNvPr>
          <p:cNvSpPr/>
          <p:nvPr/>
        </p:nvSpPr>
        <p:spPr>
          <a:xfrm>
            <a:off x="8718279" y="4748069"/>
            <a:ext cx="2294821" cy="1232806"/>
          </a:xfrm>
          <a:prstGeom prst="roundRect">
            <a:avLst>
              <a:gd name="adj" fmla="val 3466"/>
            </a:avLst>
          </a:prstGeom>
          <a:solidFill>
            <a:srgbClr val="EAEAEA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7">
            <a:extLst>
              <a:ext uri="{FF2B5EF4-FFF2-40B4-BE49-F238E27FC236}">
                <a16:creationId xmlns:a16="http://schemas.microsoft.com/office/drawing/2014/main" id="{BFCBAB36-D9F4-565E-0296-67B6DE690D78}"/>
              </a:ext>
            </a:extLst>
          </p:cNvPr>
          <p:cNvSpPr/>
          <p:nvPr/>
        </p:nvSpPr>
        <p:spPr>
          <a:xfrm>
            <a:off x="8750553" y="4855309"/>
            <a:ext cx="2263575" cy="1059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Realidade virtual e aumentada (VR/VA).</a:t>
            </a:r>
          </a:p>
          <a:p>
            <a:r>
              <a:rPr lang="pt-BR" sz="1400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Proporciona experiências imersivas e realistas, eliminando atrasos.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5970A750-77F5-C9FF-5734-39738F3E05EF}"/>
              </a:ext>
            </a:extLst>
          </p:cNvPr>
          <p:cNvCxnSpPr>
            <a:cxnSpLocks/>
          </p:cNvCxnSpPr>
          <p:nvPr/>
        </p:nvCxnSpPr>
        <p:spPr>
          <a:xfrm>
            <a:off x="5048179" y="3490715"/>
            <a:ext cx="211682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8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" grpId="0"/>
      <p:bldP spid="6" grpId="0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9"/>
            <a:ext cx="4804146" cy="236981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5942" y="2293454"/>
            <a:ext cx="425099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14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que é o Wi-Fi 7?</a:t>
            </a:r>
          </a:p>
          <a:p>
            <a:pPr>
              <a:buNone/>
            </a:pPr>
            <a:endParaRPr lang="pt-BR" sz="1400" b="1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 geração do Wi-Fi;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Desenvolvido para entregar: velocidades ultrarrápidas, baixa latência e maior capacidade de dispositivos conectados;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Ideal para ambientes residenciais, corporativos e industriais.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7AFC1D-0335-BDA7-D6E5-C5D44C16F83D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A693DB71-CAC5-7BC3-4E7C-59CB8D9D9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84279" y="1290086"/>
            <a:ext cx="2272730" cy="818703"/>
          </a:xfrm>
          <a:prstGeom prst="flowChartAlternateProcess">
            <a:avLst/>
          </a:prstGeom>
          <a:solidFill>
            <a:srgbClr val="E54337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O que é</a:t>
            </a:r>
          </a:p>
        </p:txBody>
      </p:sp>
      <p:sp>
        <p:nvSpPr>
          <p:cNvPr id="2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62339" y="2108788"/>
            <a:ext cx="4804146" cy="428238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Gráfico 3">
            <a:extLst>
              <a:ext uri="{FF2B5EF4-FFF2-40B4-BE49-F238E27FC236}">
                <a16:creationId xmlns:a16="http://schemas.microsoft.com/office/drawing/2014/main" id="{B287F7AF-DC4C-2CDF-4D22-69D613ACD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39" y="2229778"/>
            <a:ext cx="296239" cy="296239"/>
          </a:xfrm>
          <a:prstGeom prst="rect">
            <a:avLst/>
          </a:prstGeom>
        </p:spPr>
      </p:pic>
      <p:sp>
        <p:nvSpPr>
          <p:cNvPr id="9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8693755" y="1290086"/>
            <a:ext cx="2272730" cy="818703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MX" pitchFamily="2" charset="0"/>
              </a:rPr>
              <a:t>Benefícios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A2F24ED-B656-156A-05BA-BACEA469624C}"/>
              </a:ext>
            </a:extLst>
          </p:cNvPr>
          <p:cNvSpPr txBox="1"/>
          <p:nvPr/>
        </p:nvSpPr>
        <p:spPr>
          <a:xfrm>
            <a:off x="669937" y="1231626"/>
            <a:ext cx="47843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WI-FI 7: A REVOLUÇÃO DA CONECTIVIDADE SEM FIO. 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471BC0A0-FC42-A2D4-BF06-AF1B9216D9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373615"/>
            <a:ext cx="801927" cy="451084"/>
          </a:xfrm>
          <a:prstGeom prst="rect">
            <a:avLst/>
          </a:prstGeom>
        </p:spPr>
      </p:pic>
      <p:sp>
        <p:nvSpPr>
          <p:cNvPr id="4" name="Rectangle 21">
            <a:extLst>
              <a:ext uri="{FF2B5EF4-FFF2-40B4-BE49-F238E27FC236}">
                <a16:creationId xmlns:a16="http://schemas.microsoft.com/office/drawing/2014/main" id="{012442BA-D340-150A-4DDF-3FEA1A06A0A3}"/>
              </a:ext>
            </a:extLst>
          </p:cNvPr>
          <p:cNvSpPr/>
          <p:nvPr/>
        </p:nvSpPr>
        <p:spPr>
          <a:xfrm>
            <a:off x="6203330" y="2286032"/>
            <a:ext cx="4734580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pt-BR" sz="1400" b="1" dirty="0">
                <a:latin typeface="AMX" pitchFamily="2" charset="0"/>
                <a:cs typeface="Segoe UI" panose="020B0502040204020203" pitchFamily="34" charset="0"/>
              </a:rPr>
              <a:t>Benefícios do Wi-Fi 7</a:t>
            </a:r>
          </a:p>
          <a:p>
            <a:pPr>
              <a:buNone/>
            </a:pPr>
            <a:endParaRPr lang="pt-BR" sz="1400" b="1" dirty="0">
              <a:latin typeface="AMX" pitchFamily="2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Velocidades ultrarrápidas: muito superiores às gerações anteriores;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Latência ultrabaixa: melhor desempenho para jogos online, videoconferências e aplicações em tempo real;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Maior capacidade de rede: suporta muitos dispositivos conectados simultaneamente sem perda de qualidade;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Rede exclusiva para IoT: mais flexibilidade e melhor aproveitamento do espectro;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Compatibilidade com Wi-Fi anterior: funcionamento garantido com dispositivos mais antigos, sem ruptura;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Desempenho: Ideal para ambientes de alta densidade de rede e IoT;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  <a:cs typeface="Segoe UI" panose="020B0502040204020203" pitchFamily="34" charset="0"/>
              </a:rPr>
              <a:t>Para garantir a entrega da giga velocidade, é necessário também atualizar o Wi-Fi e a Claro já entrega essa evolução com o Wi-Fi 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MX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5">
            <a:extLst>
              <a:ext uri="{FF2B5EF4-FFF2-40B4-BE49-F238E27FC236}">
                <a16:creationId xmlns:a16="http://schemas.microsoft.com/office/drawing/2014/main" id="{915E9995-2E19-27FB-D92E-CCC1E639F857}"/>
              </a:ext>
            </a:extLst>
          </p:cNvPr>
          <p:cNvSpPr txBox="1"/>
          <p:nvPr/>
        </p:nvSpPr>
        <p:spPr>
          <a:xfrm>
            <a:off x="2987740" y="5380055"/>
            <a:ext cx="5713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Com o Wi-Fi 7, além das redes 2,4 GHz e 5 GHz,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passa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 existir a nova faixa de 6 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 Essa tecnologia permite utilizar e somar as redes ao mesmo tempo,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a estabilidade e a eficiência da conexão.</a:t>
            </a: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140030" y="304064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EVOLUÇÃO DA CONECTIVIDADE</a:t>
            </a:r>
          </a:p>
        </p:txBody>
      </p:sp>
      <p:cxnSp>
        <p:nvCxnSpPr>
          <p:cNvPr id="18" name="Elbow Connector 17"/>
          <p:cNvCxnSpPr>
            <a:cxnSpLocks/>
            <a:endCxn id="13" idx="2"/>
          </p:cNvCxnSpPr>
          <p:nvPr/>
        </p:nvCxnSpPr>
        <p:spPr>
          <a:xfrm rot="10800000">
            <a:off x="2892353" y="5266168"/>
            <a:ext cx="5575466" cy="1314216"/>
          </a:xfrm>
          <a:prstGeom prst="bentConnector2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1" y="4349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471" y="434981"/>
            <a:ext cx="703211" cy="39555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DD19653-6D1A-B26F-FA54-F85CECE0C488}"/>
              </a:ext>
            </a:extLst>
          </p:cNvPr>
          <p:cNvGrpSpPr/>
          <p:nvPr/>
        </p:nvGrpSpPr>
        <p:grpSpPr>
          <a:xfrm>
            <a:off x="1763883" y="2024766"/>
            <a:ext cx="8067431" cy="610062"/>
            <a:chOff x="2191586" y="2311210"/>
            <a:chExt cx="8067431" cy="610062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10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5 </a:t>
              </a:r>
            </a:p>
          </p:txBody>
        </p:sp>
        <p:sp>
          <p:nvSpPr>
            <p:cNvPr id="40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até 600M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2DF45B0-FD67-2BCA-05AE-2FF92331313D}"/>
              </a:ext>
            </a:extLst>
          </p:cNvPr>
          <p:cNvGrpSpPr/>
          <p:nvPr/>
        </p:nvGrpSpPr>
        <p:grpSpPr>
          <a:xfrm>
            <a:off x="1763883" y="3990812"/>
            <a:ext cx="8067431" cy="1275356"/>
            <a:chOff x="2191586" y="3303665"/>
            <a:chExt cx="8067431" cy="1275356"/>
          </a:xfrm>
        </p:grpSpPr>
        <p:sp>
          <p:nvSpPr>
            <p:cNvPr id="1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4255772" y="3314175"/>
              <a:ext cx="3130092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6 GHz  |  5 GHz   </a:t>
              </a:r>
            </a:p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2,4 GHz  |  2,4 GHz (IoT)</a:t>
              </a:r>
            </a:p>
          </p:txBody>
        </p:sp>
        <p:sp>
          <p:nvSpPr>
            <p:cNvPr id="13" name="Fluxograma: Processo Alternativo 10">
              <a:extLst>
                <a:ext uri="{FF2B5EF4-FFF2-40B4-BE49-F238E27FC236}">
                  <a16:creationId xmlns:a16="http://schemas.microsoft.com/office/drawing/2014/main" id="{9737A86C-090C-A01F-92D9-0B6B6DEFFB9B}"/>
                </a:ext>
              </a:extLst>
            </p:cNvPr>
            <p:cNvSpPr/>
            <p:nvPr/>
          </p:nvSpPr>
          <p:spPr>
            <a:xfrm>
              <a:off x="2191586" y="3303665"/>
              <a:ext cx="2256939" cy="1275356"/>
            </a:xfrm>
            <a:prstGeom prst="flowChartAlternateProcess">
              <a:avLst/>
            </a:prstGeom>
            <a:solidFill>
              <a:srgbClr val="E54337"/>
            </a:solidFill>
            <a:ln w="12700">
              <a:noFill/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AMX" pitchFamily="2" charset="0"/>
                </a:rPr>
                <a:t>Wi-Fi 7</a:t>
              </a:r>
            </a:p>
          </p:txBody>
        </p:sp>
        <p:sp>
          <p:nvSpPr>
            <p:cNvPr id="41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7353538" y="3314217"/>
              <a:ext cx="2905479" cy="1250583"/>
            </a:xfrm>
            <a:prstGeom prst="roundRect">
              <a:avLst>
                <a:gd name="adj" fmla="val 0"/>
              </a:avLst>
            </a:prstGeom>
            <a:solidFill>
              <a:srgbClr val="AF272F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pt-BR" dirty="0">
                  <a:solidFill>
                    <a:schemeClr val="bg1"/>
                  </a:solidFill>
                  <a:latin typeface="AMX" pitchFamily="2" charset="0"/>
                </a:rPr>
                <a:t>5 Giga  |  10 Giga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7385863" y="3324659"/>
              <a:ext cx="0" cy="1245172"/>
            </a:xfrm>
            <a:prstGeom prst="line">
              <a:avLst/>
            </a:prstGeom>
            <a:ln w="12700">
              <a:solidFill>
                <a:srgbClr val="E85D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10211E11-735E-03F3-D6DD-8132F3711D17}"/>
              </a:ext>
            </a:extLst>
          </p:cNvPr>
          <p:cNvGrpSpPr/>
          <p:nvPr/>
        </p:nvGrpSpPr>
        <p:grpSpPr>
          <a:xfrm>
            <a:off x="1763883" y="1101953"/>
            <a:ext cx="8067430" cy="565994"/>
            <a:chOff x="2191586" y="1767613"/>
            <a:chExt cx="8067430" cy="565994"/>
          </a:xfrm>
        </p:grpSpPr>
        <p:sp>
          <p:nvSpPr>
            <p:cNvPr id="5" name="Retângulo 3">
              <a:extLst>
                <a:ext uri="{FF2B5EF4-FFF2-40B4-BE49-F238E27FC236}">
                  <a16:creationId xmlns:a16="http://schemas.microsoft.com/office/drawing/2014/main" id="{C3CFAEA3-F942-73CD-3687-2E977CCA5243}"/>
                </a:ext>
              </a:extLst>
            </p:cNvPr>
            <p:cNvSpPr/>
            <p:nvPr/>
          </p:nvSpPr>
          <p:spPr>
            <a:xfrm>
              <a:off x="4259336" y="1767613"/>
              <a:ext cx="3126528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Frequências Rede Wi-Fi</a:t>
              </a:r>
            </a:p>
          </p:txBody>
        </p:sp>
        <p:sp>
          <p:nvSpPr>
            <p:cNvPr id="6" name="Retângulo 3">
              <a:extLst>
                <a:ext uri="{FF2B5EF4-FFF2-40B4-BE49-F238E27FC236}">
                  <a16:creationId xmlns:a16="http://schemas.microsoft.com/office/drawing/2014/main" id="{961B1299-7F8E-36DE-2724-C74C5616D3FA}"/>
                </a:ext>
              </a:extLst>
            </p:cNvPr>
            <p:cNvSpPr/>
            <p:nvPr/>
          </p:nvSpPr>
          <p:spPr>
            <a:xfrm>
              <a:off x="2191586" y="1767613"/>
              <a:ext cx="2256938" cy="565994"/>
            </a:xfrm>
            <a:prstGeom prst="roundRect">
              <a:avLst>
                <a:gd name="adj" fmla="val 16670"/>
              </a:avLst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Tecnologia Wi-Fi</a:t>
              </a:r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3555EE6-36A4-7F72-01C9-5219F5C26A4E}"/>
                </a:ext>
              </a:extLst>
            </p:cNvPr>
            <p:cNvSpPr/>
            <p:nvPr/>
          </p:nvSpPr>
          <p:spPr>
            <a:xfrm>
              <a:off x="7196675" y="1767613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Banda Larga</a:t>
              </a:r>
            </a:p>
          </p:txBody>
        </p:sp>
      </p:grpSp>
      <p:sp>
        <p:nvSpPr>
          <p:cNvPr id="7" name="Seta: Divisa 6">
            <a:extLst>
              <a:ext uri="{FF2B5EF4-FFF2-40B4-BE49-F238E27FC236}">
                <a16:creationId xmlns:a16="http://schemas.microsoft.com/office/drawing/2014/main" id="{9389B7DF-FA1A-D359-4C54-DFD58E08D780}"/>
              </a:ext>
            </a:extLst>
          </p:cNvPr>
          <p:cNvSpPr/>
          <p:nvPr/>
        </p:nvSpPr>
        <p:spPr>
          <a:xfrm rot="5400000">
            <a:off x="2830783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4" name="Seta: Divisa 13">
            <a:extLst>
              <a:ext uri="{FF2B5EF4-FFF2-40B4-BE49-F238E27FC236}">
                <a16:creationId xmlns:a16="http://schemas.microsoft.com/office/drawing/2014/main" id="{05D9BB99-2F84-4302-35CD-34C92C3C30B6}"/>
              </a:ext>
            </a:extLst>
          </p:cNvPr>
          <p:cNvSpPr/>
          <p:nvPr/>
        </p:nvSpPr>
        <p:spPr>
          <a:xfrm rot="5400000">
            <a:off x="5257194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5" name="Seta: Divisa 14">
            <a:extLst>
              <a:ext uri="{FF2B5EF4-FFF2-40B4-BE49-F238E27FC236}">
                <a16:creationId xmlns:a16="http://schemas.microsoft.com/office/drawing/2014/main" id="{56DA7557-F077-C538-BD54-530ABA48D57E}"/>
              </a:ext>
            </a:extLst>
          </p:cNvPr>
          <p:cNvSpPr/>
          <p:nvPr/>
        </p:nvSpPr>
        <p:spPr>
          <a:xfrm rot="5400000">
            <a:off x="8198048" y="1767901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7" name="Seta: Divisa 16">
            <a:extLst>
              <a:ext uri="{FF2B5EF4-FFF2-40B4-BE49-F238E27FC236}">
                <a16:creationId xmlns:a16="http://schemas.microsoft.com/office/drawing/2014/main" id="{A5C1C366-4F57-371F-08A3-6111FACD76F8}"/>
              </a:ext>
            </a:extLst>
          </p:cNvPr>
          <p:cNvSpPr/>
          <p:nvPr/>
        </p:nvSpPr>
        <p:spPr>
          <a:xfrm rot="5400000">
            <a:off x="2840722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19" name="Seta: Divisa 18">
            <a:extLst>
              <a:ext uri="{FF2B5EF4-FFF2-40B4-BE49-F238E27FC236}">
                <a16:creationId xmlns:a16="http://schemas.microsoft.com/office/drawing/2014/main" id="{F4C1501D-E094-7A2D-7545-7698D0954369}"/>
              </a:ext>
            </a:extLst>
          </p:cNvPr>
          <p:cNvSpPr/>
          <p:nvPr/>
        </p:nvSpPr>
        <p:spPr>
          <a:xfrm rot="5400000">
            <a:off x="5267133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0" name="Seta: Divisa 19">
            <a:extLst>
              <a:ext uri="{FF2B5EF4-FFF2-40B4-BE49-F238E27FC236}">
                <a16:creationId xmlns:a16="http://schemas.microsoft.com/office/drawing/2014/main" id="{9BD2AFE4-6876-86B7-2D03-5BE9870A46C8}"/>
              </a:ext>
            </a:extLst>
          </p:cNvPr>
          <p:cNvSpPr/>
          <p:nvPr/>
        </p:nvSpPr>
        <p:spPr>
          <a:xfrm rot="5400000">
            <a:off x="8207987" y="2746328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0918852-AFAB-7EAE-FE32-7A967E04F98B}"/>
              </a:ext>
            </a:extLst>
          </p:cNvPr>
          <p:cNvGrpSpPr/>
          <p:nvPr/>
        </p:nvGrpSpPr>
        <p:grpSpPr>
          <a:xfrm>
            <a:off x="1763882" y="2974191"/>
            <a:ext cx="8067431" cy="610062"/>
            <a:chOff x="2191586" y="2311210"/>
            <a:chExt cx="8067431" cy="610062"/>
          </a:xfrm>
        </p:grpSpPr>
        <p:sp>
          <p:nvSpPr>
            <p:cNvPr id="24" name="Retângulo 3">
              <a:extLst>
                <a:ext uri="{FF2B5EF4-FFF2-40B4-BE49-F238E27FC236}">
                  <a16:creationId xmlns:a16="http://schemas.microsoft.com/office/drawing/2014/main" id="{B2017AE9-65CC-8189-92D7-5D1802C25695}"/>
                </a:ext>
              </a:extLst>
            </p:cNvPr>
            <p:cNvSpPr/>
            <p:nvPr/>
          </p:nvSpPr>
          <p:spPr>
            <a:xfrm>
              <a:off x="4166381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5 GHz e 2,4 GHz</a:t>
              </a:r>
            </a:p>
          </p:txBody>
        </p:sp>
        <p:sp>
          <p:nvSpPr>
            <p:cNvPr id="25" name="Fluxograma: Processo Alternativo 10">
              <a:extLst>
                <a:ext uri="{FF2B5EF4-FFF2-40B4-BE49-F238E27FC236}">
                  <a16:creationId xmlns:a16="http://schemas.microsoft.com/office/drawing/2014/main" id="{CB542CE7-BE61-7800-A65F-7703D2A4405C}"/>
                </a:ext>
              </a:extLst>
            </p:cNvPr>
            <p:cNvSpPr/>
            <p:nvPr/>
          </p:nvSpPr>
          <p:spPr>
            <a:xfrm>
              <a:off x="2191586" y="2311210"/>
              <a:ext cx="2256939" cy="610062"/>
            </a:xfrm>
            <a:prstGeom prst="flowChartAlternateProcess">
              <a:avLst/>
            </a:prstGeom>
            <a:solidFill>
              <a:srgbClr val="A7A8AA"/>
            </a:solidFill>
            <a:ln w="12700">
              <a:solidFill>
                <a:srgbClr val="A7A8AA"/>
              </a:solidFill>
            </a:ln>
            <a:effectLst>
              <a:outerShdw blurRad="177800" dist="139700" dir="2700000" sx="95000" sy="95000" algn="tl" rotWithShape="0">
                <a:schemeClr val="bg2">
                  <a:lumMod val="25000"/>
                  <a:alpha val="3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AMX" pitchFamily="2" charset="0"/>
                </a:rPr>
                <a:t>Wi-Fi 6 </a:t>
              </a:r>
            </a:p>
          </p:txBody>
        </p:sp>
        <p:sp>
          <p:nvSpPr>
            <p:cNvPr id="26" name="Retângulo 3">
              <a:extLst>
                <a:ext uri="{FF2B5EF4-FFF2-40B4-BE49-F238E27FC236}">
                  <a16:creationId xmlns:a16="http://schemas.microsoft.com/office/drawing/2014/main" id="{DBBD8589-BAF5-77B5-7E3D-5810734B7E15}"/>
                </a:ext>
              </a:extLst>
            </p:cNvPr>
            <p:cNvSpPr/>
            <p:nvPr/>
          </p:nvSpPr>
          <p:spPr>
            <a:xfrm>
              <a:off x="7196676" y="2328630"/>
              <a:ext cx="3062341" cy="565994"/>
            </a:xfrm>
            <a:prstGeom prst="roundRect">
              <a:avLst>
                <a:gd name="adj" fmla="val 6467"/>
              </a:avLst>
            </a:prstGeom>
            <a:solidFill>
              <a:schemeClr val="bg1"/>
            </a:solidFill>
            <a:ln>
              <a:solidFill>
                <a:srgbClr val="A7A8A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302926"/>
                  </a:solidFill>
                  <a:latin typeface="AMX" pitchFamily="2" charset="0"/>
                </a:rPr>
                <a:t>Planos de 750M a 1 Giga</a:t>
              </a:r>
            </a:p>
          </p:txBody>
        </p:sp>
      </p:grpSp>
      <p:sp>
        <p:nvSpPr>
          <p:cNvPr id="27" name="Seta: Divisa 26">
            <a:extLst>
              <a:ext uri="{FF2B5EF4-FFF2-40B4-BE49-F238E27FC236}">
                <a16:creationId xmlns:a16="http://schemas.microsoft.com/office/drawing/2014/main" id="{D454E902-6E81-8840-8DA5-F49BF60A4D3D}"/>
              </a:ext>
            </a:extLst>
          </p:cNvPr>
          <p:cNvSpPr/>
          <p:nvPr/>
        </p:nvSpPr>
        <p:spPr>
          <a:xfrm rot="5400000">
            <a:off x="2840721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8" name="Seta: Divisa 27">
            <a:extLst>
              <a:ext uri="{FF2B5EF4-FFF2-40B4-BE49-F238E27FC236}">
                <a16:creationId xmlns:a16="http://schemas.microsoft.com/office/drawing/2014/main" id="{CF023501-2D06-3881-2F18-EE3889C2DD4B}"/>
              </a:ext>
            </a:extLst>
          </p:cNvPr>
          <p:cNvSpPr/>
          <p:nvPr/>
        </p:nvSpPr>
        <p:spPr>
          <a:xfrm rot="5400000">
            <a:off x="5267132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9" name="Seta: Divisa 28">
            <a:extLst>
              <a:ext uri="{FF2B5EF4-FFF2-40B4-BE49-F238E27FC236}">
                <a16:creationId xmlns:a16="http://schemas.microsoft.com/office/drawing/2014/main" id="{09E2D99F-272E-7ADA-1039-0F90B49B2D84}"/>
              </a:ext>
            </a:extLst>
          </p:cNvPr>
          <p:cNvSpPr/>
          <p:nvPr/>
        </p:nvSpPr>
        <p:spPr>
          <a:xfrm rot="5400000">
            <a:off x="8207986" y="3695753"/>
            <a:ext cx="182219" cy="156911"/>
          </a:xfrm>
          <a:prstGeom prst="chevron">
            <a:avLst/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pt-BR" dirty="0">
              <a:solidFill>
                <a:schemeClr val="bg1"/>
              </a:solidFill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DFC2014-BB3B-699D-4CF5-7CFAD5920FD0}"/>
              </a:ext>
            </a:extLst>
          </p:cNvPr>
          <p:cNvSpPr/>
          <p:nvPr/>
        </p:nvSpPr>
        <p:spPr>
          <a:xfrm>
            <a:off x="1687537" y="3715007"/>
            <a:ext cx="2274659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F7DBF8C-45AC-0822-823D-2BEDC5D6E6A8}"/>
              </a:ext>
            </a:extLst>
          </p:cNvPr>
          <p:cNvSpPr txBox="1"/>
          <p:nvPr/>
        </p:nvSpPr>
        <p:spPr>
          <a:xfrm>
            <a:off x="2397022" y="1506438"/>
            <a:ext cx="750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NOSSOS COMBINADOS:</a:t>
            </a:r>
          </a:p>
        </p:txBody>
      </p:sp>
      <p:sp>
        <p:nvSpPr>
          <p:cNvPr id="10" name="CaixaDeTexto 17">
            <a:extLst>
              <a:ext uri="{FF2B5EF4-FFF2-40B4-BE49-F238E27FC236}">
                <a16:creationId xmlns:a16="http://schemas.microsoft.com/office/drawing/2014/main" id="{7C60508A-E3EF-F474-E3C7-780A5E6EA23F}"/>
              </a:ext>
            </a:extLst>
          </p:cNvPr>
          <p:cNvSpPr txBox="1"/>
          <p:nvPr/>
        </p:nvSpPr>
        <p:spPr>
          <a:xfrm>
            <a:off x="1917489" y="4370624"/>
            <a:ext cx="181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Manter a câmera ligada.</a:t>
            </a:r>
          </a:p>
        </p:txBody>
      </p:sp>
      <p:sp>
        <p:nvSpPr>
          <p:cNvPr id="6" name="Oval 2">
            <a:extLst>
              <a:ext uri="{FF2B5EF4-FFF2-40B4-BE49-F238E27FC236}">
                <a16:creationId xmlns:a16="http://schemas.microsoft.com/office/drawing/2014/main" id="{AD83B20C-6CB6-A103-43AB-3AB273E8C6B5}"/>
              </a:ext>
            </a:extLst>
          </p:cNvPr>
          <p:cNvSpPr/>
          <p:nvPr/>
        </p:nvSpPr>
        <p:spPr>
          <a:xfrm>
            <a:off x="2147716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5C492340-8C0B-867E-3BE5-C7D9A5F39FDB}"/>
              </a:ext>
            </a:extLst>
          </p:cNvPr>
          <p:cNvSpPr/>
          <p:nvPr/>
        </p:nvSpPr>
        <p:spPr>
          <a:xfrm>
            <a:off x="5053029" y="3715007"/>
            <a:ext cx="2085941" cy="148351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5" name="CaixaDeTexto 17">
            <a:extLst>
              <a:ext uri="{FF2B5EF4-FFF2-40B4-BE49-F238E27FC236}">
                <a16:creationId xmlns:a16="http://schemas.microsoft.com/office/drawing/2014/main" id="{EB376B87-3A96-7FDC-27FC-AC21F198EA66}"/>
              </a:ext>
            </a:extLst>
          </p:cNvPr>
          <p:cNvSpPr txBox="1"/>
          <p:nvPr/>
        </p:nvSpPr>
        <p:spPr>
          <a:xfrm>
            <a:off x="5527234" y="4370624"/>
            <a:ext cx="113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Desligar o áudio.</a:t>
            </a:r>
          </a:p>
        </p:txBody>
      </p:sp>
      <p:sp>
        <p:nvSpPr>
          <p:cNvPr id="16" name="Oval 2">
            <a:extLst>
              <a:ext uri="{FF2B5EF4-FFF2-40B4-BE49-F238E27FC236}">
                <a16:creationId xmlns:a16="http://schemas.microsoft.com/office/drawing/2014/main" id="{43359BBE-C749-F3B5-D64E-FD4FC9476785}"/>
              </a:ext>
            </a:extLst>
          </p:cNvPr>
          <p:cNvSpPr/>
          <p:nvPr/>
        </p:nvSpPr>
        <p:spPr>
          <a:xfrm>
            <a:off x="5418850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3">
            <a:extLst>
              <a:ext uri="{FF2B5EF4-FFF2-40B4-BE49-F238E27FC236}">
                <a16:creationId xmlns:a16="http://schemas.microsoft.com/office/drawing/2014/main" id="{F1D0D927-D191-2E49-5446-C584D92E3EB8}"/>
              </a:ext>
            </a:extLst>
          </p:cNvPr>
          <p:cNvSpPr/>
          <p:nvPr/>
        </p:nvSpPr>
        <p:spPr>
          <a:xfrm>
            <a:off x="8126265" y="3715007"/>
            <a:ext cx="2481739" cy="173407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46C08D5-7C7D-EBE2-C758-65AB9115B951}"/>
              </a:ext>
            </a:extLst>
          </p:cNvPr>
          <p:cNvSpPr txBox="1"/>
          <p:nvPr/>
        </p:nvSpPr>
        <p:spPr>
          <a:xfrm>
            <a:off x="8229804" y="4370624"/>
            <a:ext cx="227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Levantar a 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mão e aguardar </a:t>
            </a:r>
          </a:p>
          <a:p>
            <a:pPr algn="ctr"/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(em caso de dúvida).</a:t>
            </a:r>
          </a:p>
        </p:txBody>
      </p:sp>
      <p:sp>
        <p:nvSpPr>
          <p:cNvPr id="19" name="Oval 2">
            <a:extLst>
              <a:ext uri="{FF2B5EF4-FFF2-40B4-BE49-F238E27FC236}">
                <a16:creationId xmlns:a16="http://schemas.microsoft.com/office/drawing/2014/main" id="{5D272CA3-D834-23E4-0C26-BFD969AD04E5}"/>
              </a:ext>
            </a:extLst>
          </p:cNvPr>
          <p:cNvSpPr/>
          <p:nvPr/>
        </p:nvSpPr>
        <p:spPr>
          <a:xfrm>
            <a:off x="8689984" y="2892489"/>
            <a:ext cx="1340423" cy="1340423"/>
          </a:xfrm>
          <a:prstGeom prst="ellipse">
            <a:avLst/>
          </a:prstGeom>
          <a:solidFill>
            <a:srgbClr val="E54337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1" name="Imagem 20" descr="Ícone&#10;&#10;O conteúdo gerado por IA pode estar incorreto.">
            <a:extLst>
              <a:ext uri="{FF2B5EF4-FFF2-40B4-BE49-F238E27FC236}">
                <a16:creationId xmlns:a16="http://schemas.microsoft.com/office/drawing/2014/main" id="{93B9E953-216F-5232-6C2B-74D08983B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22184" r="1670" b="20777"/>
          <a:stretch>
            <a:fillRect/>
          </a:stretch>
        </p:blipFill>
        <p:spPr>
          <a:xfrm>
            <a:off x="2291002" y="3221799"/>
            <a:ext cx="1056788" cy="666020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C617E752-FBEA-0DF7-7531-93E07C350D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6107" y="3062808"/>
            <a:ext cx="999784" cy="999784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C355A8F-DAEA-1DC8-98F5-7B173AED2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62" y="2969652"/>
            <a:ext cx="1167655" cy="11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0" grpId="0"/>
      <p:bldP spid="6" grpId="0" animBg="1"/>
      <p:bldP spid="14" grpId="0" animBg="1"/>
      <p:bldP spid="15" grpId="0"/>
      <p:bldP spid="16" grpId="0" animBg="1"/>
      <p:bldP spid="17" grpId="0" animBg="1"/>
      <p:bldP spid="18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86264" y="3748962"/>
            <a:ext cx="43467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As soluções são pensadas para atender diferentes perfis, garantindo conexões mais confiáveis, operações contínuas e proteção de dados.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5075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A TECNOLOGIA POR TRÁS DA INOVAÇÃO.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518896"/>
            <a:ext cx="418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Mais produtividade, estabilidade e segurança no dia a dia.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3052" y="1507788"/>
            <a:ext cx="5087559" cy="3685536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0"/>
          <a:stretch/>
        </p:blipFill>
        <p:spPr>
          <a:xfrm>
            <a:off x="6374035" y="1644288"/>
            <a:ext cx="4891123" cy="34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7">
            <a:extLst>
              <a:ext uri="{FF2B5EF4-FFF2-40B4-BE49-F238E27FC236}">
                <a16:creationId xmlns:a16="http://schemas.microsoft.com/office/drawing/2014/main" id="{16C63D46-5B04-5E20-AE6F-E03E37620A21}"/>
              </a:ext>
            </a:extLst>
          </p:cNvPr>
          <p:cNvSpPr txBox="1"/>
          <p:nvPr/>
        </p:nvSpPr>
        <p:spPr>
          <a:xfrm>
            <a:off x="666456" y="3914920"/>
            <a:ext cx="321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São faixas (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2,4GHz (IoT)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,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5,0GHz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 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6,0GHz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) que o roteador utiliza para enviar e receber dados definindo características de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</a:rPr>
              <a:t>alcance, velocidade e interferência</a:t>
            </a:r>
            <a:r>
              <a:rPr lang="pt-BR" dirty="0">
                <a:solidFill>
                  <a:srgbClr val="302926"/>
                </a:solidFill>
                <a:latin typeface="AMX" pitchFamily="2" charset="0"/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666456" y="1213598"/>
            <a:ext cx="3210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PRINCIPAIS RECURSOS UTILIZADOS NAS REDES WI-FI.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4320072" y="874643"/>
            <a:ext cx="7179501" cy="530222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C28075-A7B1-FE6E-0940-0BD741A8B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08" y="987696"/>
            <a:ext cx="6746034" cy="50370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656C0D03-4E7B-9D9A-6190-604F37BE7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1" y="1294102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B58F8B9-270D-8DC8-578F-86445962505E}"/>
              </a:ext>
            </a:extLst>
          </p:cNvPr>
          <p:cNvSpPr txBox="1"/>
          <p:nvPr/>
        </p:nvSpPr>
        <p:spPr>
          <a:xfrm>
            <a:off x="785447" y="2329872"/>
            <a:ext cx="531411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Conectando Conceitos.</a:t>
            </a:r>
          </a:p>
          <a:p>
            <a:endParaRPr lang="pt-BR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Antes de seguir com o conteúdo, vamos reforçar alguns conceitos importantes praticando a associação entre soluções, tecnologias e seus principais atributos.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6254"/>
            <a:ext cx="809624" cy="80962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F19869AE-D43D-AE3F-365E-5B7A131568C9}"/>
              </a:ext>
            </a:extLst>
          </p:cNvPr>
          <p:cNvSpPr/>
          <p:nvPr/>
        </p:nvSpPr>
        <p:spPr>
          <a:xfrm>
            <a:off x="6446996" y="1688123"/>
            <a:ext cx="4703086" cy="3443714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Foto preta e branca de homem de terno e gravata&#10;&#10;O conteúdo gerado por IA pode estar incorreto.">
            <a:extLst>
              <a:ext uri="{FF2B5EF4-FFF2-40B4-BE49-F238E27FC236}">
                <a16:creationId xmlns:a16="http://schemas.microsoft.com/office/drawing/2014/main" id="{A3C003E5-2912-426A-3B6B-7992A57BA8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10294"/>
          <a:stretch>
            <a:fillRect/>
          </a:stretch>
        </p:blipFill>
        <p:spPr>
          <a:xfrm>
            <a:off x="6649740" y="1813174"/>
            <a:ext cx="4322981" cy="31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3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177484" y="1040725"/>
            <a:ext cx="8207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AMX" pitchFamily="2" charset="0"/>
                <a:cs typeface="Segoe UI" panose="020B0502040204020203" pitchFamily="34" charset="0"/>
              </a:rPr>
              <a:t>A evolução da banda larga trouxe novos padrões de conexão. Conecte as características abaixo para a tecnologia ou solução correspondente: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292257" cy="750090"/>
          </a:xfrm>
          <a:prstGeom prst="bentConnector3">
            <a:avLst>
              <a:gd name="adj1" fmla="val 123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565097" y="2143369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565097" y="4168333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7565097" y="5180815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1163416" y="3121490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214336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1163416" y="5180815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1163417" y="42026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565097" y="3118283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</p:spTree>
    <p:extLst>
      <p:ext uri="{BB962C8B-B14F-4D97-AF65-F5344CB8AC3E}">
        <p14:creationId xmlns:p14="http://schemas.microsoft.com/office/powerpoint/2010/main" val="1706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3" grpId="0" animBg="1"/>
      <p:bldP spid="10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744165" y="3277786"/>
            <a:ext cx="2858592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6</a:t>
            </a:r>
          </a:p>
        </p:txBody>
      </p:sp>
      <p:sp>
        <p:nvSpPr>
          <p:cNvPr id="20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744165" y="5337110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Giga Velocidade</a:t>
            </a:r>
          </a:p>
        </p:txBody>
      </p:sp>
      <p:sp>
        <p:nvSpPr>
          <p:cNvPr id="21" name="Retângulo 2">
            <a:extLst>
              <a:ext uri="{FF2B5EF4-FFF2-40B4-BE49-F238E27FC236}">
                <a16:creationId xmlns:a16="http://schemas.microsoft.com/office/drawing/2014/main" id="{CDC31D94-004B-5EDE-1421-092E6D45B7FD}"/>
              </a:ext>
            </a:extLst>
          </p:cNvPr>
          <p:cNvSpPr/>
          <p:nvPr/>
        </p:nvSpPr>
        <p:spPr>
          <a:xfrm>
            <a:off x="6744165" y="4367614"/>
            <a:ext cx="285859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2,4 GHz (IoT)</a:t>
            </a:r>
          </a:p>
        </p:txBody>
      </p:sp>
      <p:sp>
        <p:nvSpPr>
          <p:cNvPr id="25" name="Retângulo 9">
            <a:extLst>
              <a:ext uri="{FF2B5EF4-FFF2-40B4-BE49-F238E27FC236}">
                <a16:creationId xmlns:a16="http://schemas.microsoft.com/office/drawing/2014/main" id="{86DE4FBC-21D3-044A-9E36-1B2AFE098626}"/>
              </a:ext>
            </a:extLst>
          </p:cNvPr>
          <p:cNvSpPr/>
          <p:nvPr/>
        </p:nvSpPr>
        <p:spPr>
          <a:xfrm>
            <a:off x="2083320" y="3280994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 e 5 GHz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2083321" y="2302873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Opera nas frequências de 2,4 GHz, 2,4 GHz (IoT), 5GHz e 6,0GHz</a:t>
            </a:r>
          </a:p>
        </p:txBody>
      </p:sp>
      <p:sp>
        <p:nvSpPr>
          <p:cNvPr id="28" name="Retângulo 12">
            <a:extLst>
              <a:ext uri="{FF2B5EF4-FFF2-40B4-BE49-F238E27FC236}">
                <a16:creationId xmlns:a16="http://schemas.microsoft.com/office/drawing/2014/main" id="{EC55DB49-CB39-21AF-8161-29B9EDA26BCE}"/>
              </a:ext>
            </a:extLst>
          </p:cNvPr>
          <p:cNvSpPr/>
          <p:nvPr/>
        </p:nvSpPr>
        <p:spPr>
          <a:xfrm>
            <a:off x="2083320" y="5340319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Velocidades simétricas</a:t>
            </a:r>
          </a:p>
        </p:txBody>
      </p:sp>
      <p:sp>
        <p:nvSpPr>
          <p:cNvPr id="29" name="Retângulo 13">
            <a:extLst>
              <a:ext uri="{FF2B5EF4-FFF2-40B4-BE49-F238E27FC236}">
                <a16:creationId xmlns:a16="http://schemas.microsoft.com/office/drawing/2014/main" id="{2D2A528C-FFF9-25BC-8D08-0C9A8172E8BC}"/>
              </a:ext>
            </a:extLst>
          </p:cNvPr>
          <p:cNvSpPr/>
          <p:nvPr/>
        </p:nvSpPr>
        <p:spPr>
          <a:xfrm>
            <a:off x="2083321" y="4362198"/>
            <a:ext cx="4660609" cy="64633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302926"/>
                </a:solidFill>
                <a:latin typeface="AMX" pitchFamily="2" charset="0"/>
              </a:rPr>
              <a:t>Faixa exclusiva para equipamentos de casa conectada (IoT)</a:t>
            </a:r>
          </a:p>
        </p:txBody>
      </p:sp>
      <p:sp>
        <p:nvSpPr>
          <p:cNvPr id="30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743930" y="2302872"/>
            <a:ext cx="2859063" cy="646331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Wi-Fi 7</a:t>
            </a:r>
          </a:p>
        </p:txBody>
      </p:sp>
      <p:sp>
        <p:nvSpPr>
          <p:cNvPr id="26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</p:spTree>
    <p:extLst>
      <p:ext uri="{BB962C8B-B14F-4D97-AF65-F5344CB8AC3E}">
        <p14:creationId xmlns:p14="http://schemas.microsoft.com/office/powerpoint/2010/main" val="1400213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82C8E5F-FB78-47A5-1F89-4DD9E2B23545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Foto em preto e branco de pessoa com a mão na boca&#10;&#10;O conteúdo gerado por IA pode estar incorreto.">
            <a:extLst>
              <a:ext uri="{FF2B5EF4-FFF2-40B4-BE49-F238E27FC236}">
                <a16:creationId xmlns:a16="http://schemas.microsoft.com/office/drawing/2014/main" id="{604182E0-357C-F958-5058-7559FF479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3704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0E44A0B-4D39-EEE8-DB89-429E0F87F3F2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0B73E0-491C-7E3A-D51E-8E17F142D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B5280B3-8FCF-EBD7-3396-BDBA67940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828835"/>
            <a:ext cx="39219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os conceitos reforçados, é hora de avançar para o próximo tópico e ampliar a compreensão sobre as soluções apresentadas.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84784"/>
            <a:ext cx="4552160" cy="3312367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B2AA0E-E879-69FC-BDE5-1987ED21D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t="9963" r="27642" b="8895"/>
          <a:stretch>
            <a:fillRect/>
          </a:stretch>
        </p:blipFill>
        <p:spPr>
          <a:xfrm>
            <a:off x="1393117" y="2027872"/>
            <a:ext cx="4161453" cy="29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4756162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31208" y="3464154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portfólio de soluções da Claro, entendendo como cada velocidade de Banda Larga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B4D98424-EC58-8716-5060-5CCE5FEFD4DE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368268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2058859"/>
            <a:ext cx="3481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DE SOLUÇÕES.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76821" y="3502353"/>
            <a:ext cx="388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Entregando a melhor velocidade para cada necessidade.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91199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88" y="1806590"/>
            <a:ext cx="4908103" cy="32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7316A-11F7-F40F-5B4C-E4A3C12A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ixaDeTexto 8">
            <a:extLst>
              <a:ext uri="{FF2B5EF4-FFF2-40B4-BE49-F238E27FC236}">
                <a16:creationId xmlns:a16="http://schemas.microsoft.com/office/drawing/2014/main" id="{E4CACB04-3465-A396-8B41-241A2BAEA04B}"/>
              </a:ext>
            </a:extLst>
          </p:cNvPr>
          <p:cNvSpPr txBox="1"/>
          <p:nvPr/>
        </p:nvSpPr>
        <p:spPr>
          <a:xfrm>
            <a:off x="886263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NOVO MOMENTO DA CLARO FIBRA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ED91750B-FE35-DB6C-66E4-E7A756191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25" name="CaixaDeTexto 7">
            <a:extLst>
              <a:ext uri="{FF2B5EF4-FFF2-40B4-BE49-F238E27FC236}">
                <a16:creationId xmlns:a16="http://schemas.microsoft.com/office/drawing/2014/main" id="{4C288678-F5EB-37FF-FF4E-B337E87CA655}"/>
              </a:ext>
            </a:extLst>
          </p:cNvPr>
          <p:cNvSpPr txBox="1"/>
          <p:nvPr/>
        </p:nvSpPr>
        <p:spPr>
          <a:xfrm>
            <a:off x="880255" y="1843969"/>
            <a:ext cx="94102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entrando em uma nova era.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do que evolução de planos, é uma transformação na forma de conectar o cliente.</a:t>
            </a:r>
          </a:p>
        </p:txBody>
      </p:sp>
      <p:sp>
        <p:nvSpPr>
          <p:cNvPr id="26" name="Retângulo 3">
            <a:extLst>
              <a:ext uri="{FF2B5EF4-FFF2-40B4-BE49-F238E27FC236}">
                <a16:creationId xmlns:a16="http://schemas.microsoft.com/office/drawing/2014/main" id="{69D38BCD-EF97-300F-2126-892A655559C7}"/>
              </a:ext>
            </a:extLst>
          </p:cNvPr>
          <p:cNvSpPr/>
          <p:nvPr/>
        </p:nvSpPr>
        <p:spPr>
          <a:xfrm>
            <a:off x="1557001" y="2855657"/>
            <a:ext cx="345720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Oval 15">
            <a:extLst>
              <a:ext uri="{FF2B5EF4-FFF2-40B4-BE49-F238E27FC236}">
                <a16:creationId xmlns:a16="http://schemas.microsoft.com/office/drawing/2014/main" id="{0D71AA7A-9411-D472-14DB-1EA23E2F1DFA}"/>
              </a:ext>
            </a:extLst>
          </p:cNvPr>
          <p:cNvSpPr/>
          <p:nvPr/>
        </p:nvSpPr>
        <p:spPr>
          <a:xfrm>
            <a:off x="900261" y="287968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14">
            <a:extLst>
              <a:ext uri="{FF2B5EF4-FFF2-40B4-BE49-F238E27FC236}">
                <a16:creationId xmlns:a16="http://schemas.microsoft.com/office/drawing/2014/main" id="{756FC648-F85A-98AB-281D-4A5036850EA2}"/>
              </a:ext>
            </a:extLst>
          </p:cNvPr>
          <p:cNvSpPr txBox="1"/>
          <p:nvPr/>
        </p:nvSpPr>
        <p:spPr>
          <a:xfrm>
            <a:off x="1830400" y="2985948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Era das Giga velocidades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performance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estabilidade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capacidade de conexão 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989AE7BF-7980-6D52-D3BA-6A955DA95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4342" y="2976723"/>
            <a:ext cx="589473" cy="589473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1D95171C-9537-C07F-C368-3D4A160544F5}"/>
              </a:ext>
            </a:extLst>
          </p:cNvPr>
          <p:cNvSpPr/>
          <p:nvPr/>
        </p:nvSpPr>
        <p:spPr>
          <a:xfrm>
            <a:off x="1536995" y="4611618"/>
            <a:ext cx="3596875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5330ABA7-5006-5771-D0D4-57D4ACB7C2CA}"/>
              </a:ext>
            </a:extLst>
          </p:cNvPr>
          <p:cNvSpPr/>
          <p:nvPr/>
        </p:nvSpPr>
        <p:spPr>
          <a:xfrm>
            <a:off x="880255" y="4635647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05E875DA-C232-9AFB-CB1F-6500AF240038}"/>
              </a:ext>
            </a:extLst>
          </p:cNvPr>
          <p:cNvSpPr txBox="1"/>
          <p:nvPr/>
        </p:nvSpPr>
        <p:spPr>
          <a:xfrm>
            <a:off x="1810394" y="4741909"/>
            <a:ext cx="3203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Evolução do portfólio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com velocidades que acompanham as novas demandas digitais dentro de casa.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45B93843-6E4C-2B0E-061F-9D3DE5D4B6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337" y="4747649"/>
            <a:ext cx="552658" cy="552658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33506C9F-C393-00EA-0740-F7FEA8358B85}"/>
              </a:ext>
            </a:extLst>
          </p:cNvPr>
          <p:cNvSpPr/>
          <p:nvPr/>
        </p:nvSpPr>
        <p:spPr>
          <a:xfrm>
            <a:off x="6173062" y="2855657"/>
            <a:ext cx="3974790" cy="141816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ED526DA7-5CA5-B9FB-51B8-DBA7252A13AB}"/>
              </a:ext>
            </a:extLst>
          </p:cNvPr>
          <p:cNvSpPr/>
          <p:nvPr/>
        </p:nvSpPr>
        <p:spPr>
          <a:xfrm>
            <a:off x="5516322" y="2879686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B3BB1124-EE80-68CA-2E2A-FCDCB0027BA4}"/>
              </a:ext>
            </a:extLst>
          </p:cNvPr>
          <p:cNvSpPr txBox="1"/>
          <p:nvPr/>
        </p:nvSpPr>
        <p:spPr>
          <a:xfrm>
            <a:off x="6446461" y="2985948"/>
            <a:ext cx="34727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Novo mindset do vendedor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Não vendemos apenas internet.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Oferecemos soluções completas para o dia a dia do cliente virtual.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423A8B70-5E56-F645-81D6-8003E1FE8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926" y="2965408"/>
            <a:ext cx="604843" cy="60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4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 animBg="1"/>
      <p:bldP spid="27" grpId="0" animBg="1"/>
      <p:bldP spid="28" grpId="0"/>
      <p:bldP spid="30" grpId="0" animBg="1"/>
      <p:bldP spid="31" grpId="0" animBg="1"/>
      <p:bldP spid="32" grpId="0"/>
      <p:bldP spid="34" grpId="0" animBg="1"/>
      <p:bldP spid="35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012874" y="1419881"/>
            <a:ext cx="554725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Seja bem-vindo ao treinamento</a:t>
            </a:r>
            <a:b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22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Novas Velocidades de Banda Larga.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avanço acelerado da digitalização transformou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forma de se conectar, trabalhar e utilizar serviços, elevando a demanda por uma internet cada vez mais rápida, estável e confiável.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treinamento, vamos explorar os conceitos, tecnologias e soluções que sustentam essa nova realidade, conectando inovação, desempenho e experiência para atender às novas exigências do</a:t>
            </a:r>
            <a:b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cenário digital. </a:t>
            </a:r>
          </a:p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Afinal, velocidades acima de 1 Giga deixaram</a:t>
            </a:r>
            <a:b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de ser luxo e se tornaram uma necessidade real.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" y="1529702"/>
            <a:ext cx="954987" cy="537180"/>
          </a:xfrm>
          <a:prstGeom prst="rect">
            <a:avLst/>
          </a:prstGeom>
        </p:spPr>
      </p:pic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916848" y="1372714"/>
            <a:ext cx="4104684" cy="4448371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 descr="Mulher segurando celular pousando para foto&#10;&#10;O conteúdo gerado por IA pode estar incorreto.">
            <a:extLst>
              <a:ext uri="{FF2B5EF4-FFF2-40B4-BE49-F238E27FC236}">
                <a16:creationId xmlns:a16="http://schemas.microsoft.com/office/drawing/2014/main" id="{3F736490-2E79-13D1-1688-3A3F6061D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" t="3145" r="565" b="9118"/>
          <a:stretch>
            <a:fillRect/>
          </a:stretch>
        </p:blipFill>
        <p:spPr>
          <a:xfrm>
            <a:off x="7093737" y="1529702"/>
            <a:ext cx="3750906" cy="410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897EE-B21F-9097-2DA3-F6D70437F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2E77F0FF-4BBA-ABEB-1FED-C92ACE93AA16}"/>
              </a:ext>
            </a:extLst>
          </p:cNvPr>
          <p:cNvSpPr/>
          <p:nvPr/>
        </p:nvSpPr>
        <p:spPr>
          <a:xfrm>
            <a:off x="2275303" y="2431467"/>
            <a:ext cx="2942259" cy="23772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748BD211-9731-8A03-C909-39F2C7CDA398}"/>
              </a:ext>
            </a:extLst>
          </p:cNvPr>
          <p:cNvSpPr/>
          <p:nvPr/>
        </p:nvSpPr>
        <p:spPr>
          <a:xfrm>
            <a:off x="1618562" y="2455496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14">
            <a:extLst>
              <a:ext uri="{FF2B5EF4-FFF2-40B4-BE49-F238E27FC236}">
                <a16:creationId xmlns:a16="http://schemas.microsoft.com/office/drawing/2014/main" id="{1FF55116-60AD-682B-B369-1B1F7789B17B}"/>
              </a:ext>
            </a:extLst>
          </p:cNvPr>
          <p:cNvSpPr txBox="1"/>
          <p:nvPr/>
        </p:nvSpPr>
        <p:spPr>
          <a:xfrm>
            <a:off x="2548701" y="2561758"/>
            <a:ext cx="253832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Portfólio simplificado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Velocidades organizadas de forma clara: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250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500 Mega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Giga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10 Giga</a:t>
            </a:r>
          </a:p>
        </p:txBody>
      </p:sp>
      <p:pic>
        <p:nvPicPr>
          <p:cNvPr id="29" name="Picture 1">
            <a:extLst>
              <a:ext uri="{FF2B5EF4-FFF2-40B4-BE49-F238E27FC236}">
                <a16:creationId xmlns:a16="http://schemas.microsoft.com/office/drawing/2014/main" id="{E5300A29-C8C1-F4E8-6645-5F7C5944F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3144" y="2503981"/>
            <a:ext cx="663332" cy="663332"/>
          </a:xfrm>
          <a:prstGeom prst="rect">
            <a:avLst/>
          </a:prstGeom>
        </p:spPr>
      </p:pic>
      <p:sp>
        <p:nvSpPr>
          <p:cNvPr id="30" name="Retângulo 3">
            <a:extLst>
              <a:ext uri="{FF2B5EF4-FFF2-40B4-BE49-F238E27FC236}">
                <a16:creationId xmlns:a16="http://schemas.microsoft.com/office/drawing/2014/main" id="{9681943E-B314-28AB-BFCF-EBC178766397}"/>
              </a:ext>
            </a:extLst>
          </p:cNvPr>
          <p:cNvSpPr/>
          <p:nvPr/>
        </p:nvSpPr>
        <p:spPr>
          <a:xfrm>
            <a:off x="6364940" y="2432683"/>
            <a:ext cx="3980216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Oval 15">
            <a:extLst>
              <a:ext uri="{FF2B5EF4-FFF2-40B4-BE49-F238E27FC236}">
                <a16:creationId xmlns:a16="http://schemas.microsoft.com/office/drawing/2014/main" id="{F2F24051-4EB0-BB55-1CE1-62806867910F}"/>
              </a:ext>
            </a:extLst>
          </p:cNvPr>
          <p:cNvSpPr/>
          <p:nvPr/>
        </p:nvSpPr>
        <p:spPr>
          <a:xfrm>
            <a:off x="5708200" y="2456712"/>
            <a:ext cx="797637" cy="797637"/>
          </a:xfrm>
          <a:prstGeom prst="ellipse">
            <a:avLst/>
          </a:prstGeom>
          <a:solidFill>
            <a:srgbClr val="D6291C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8141A30E-A38C-8FC8-6B18-F347C6EF0AEB}"/>
              </a:ext>
            </a:extLst>
          </p:cNvPr>
          <p:cNvSpPr txBox="1"/>
          <p:nvPr/>
        </p:nvSpPr>
        <p:spPr>
          <a:xfrm>
            <a:off x="6638339" y="2562974"/>
            <a:ext cx="35968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 cliente escolhe?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Perfil de uso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Quantidade de dispositivos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✔ Nível de exigência de performance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DC2A349F-4AE7-E12E-BAC7-A10F91104E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8274" y="2529473"/>
            <a:ext cx="613564" cy="613564"/>
          </a:xfrm>
          <a:prstGeom prst="rect">
            <a:avLst/>
          </a:prstGeom>
        </p:spPr>
      </p:pic>
      <p:sp>
        <p:nvSpPr>
          <p:cNvPr id="34" name="Retângulo 3">
            <a:extLst>
              <a:ext uri="{FF2B5EF4-FFF2-40B4-BE49-F238E27FC236}">
                <a16:creationId xmlns:a16="http://schemas.microsoft.com/office/drawing/2014/main" id="{F292FA4B-E5B1-EC48-073E-E9BAA8518841}"/>
              </a:ext>
            </a:extLst>
          </p:cNvPr>
          <p:cNvSpPr/>
          <p:nvPr/>
        </p:nvSpPr>
        <p:spPr>
          <a:xfrm>
            <a:off x="6364941" y="4139769"/>
            <a:ext cx="3106236" cy="133100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Oval 15">
            <a:extLst>
              <a:ext uri="{FF2B5EF4-FFF2-40B4-BE49-F238E27FC236}">
                <a16:creationId xmlns:a16="http://schemas.microsoft.com/office/drawing/2014/main" id="{C7200DD2-6408-F354-BDE2-C9BFC60945A9}"/>
              </a:ext>
            </a:extLst>
          </p:cNvPr>
          <p:cNvSpPr/>
          <p:nvPr/>
        </p:nvSpPr>
        <p:spPr>
          <a:xfrm>
            <a:off x="5708200" y="4163797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14">
            <a:extLst>
              <a:ext uri="{FF2B5EF4-FFF2-40B4-BE49-F238E27FC236}">
                <a16:creationId xmlns:a16="http://schemas.microsoft.com/office/drawing/2014/main" id="{5D3EECC5-622A-339F-B71A-C0ADD435F2A1}"/>
              </a:ext>
            </a:extLst>
          </p:cNvPr>
          <p:cNvSpPr txBox="1"/>
          <p:nvPr/>
        </p:nvSpPr>
        <p:spPr>
          <a:xfrm>
            <a:off x="6638339" y="4270059"/>
            <a:ext cx="3980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Benefícios diretos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entender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explicar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Mais fácil de vender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D2F213A9-2988-7584-3073-7EBD808DD6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236" y="4236559"/>
            <a:ext cx="572110" cy="572110"/>
          </a:xfrm>
          <a:prstGeom prst="rect">
            <a:avLst/>
          </a:prstGeom>
        </p:spPr>
      </p:pic>
      <p:sp>
        <p:nvSpPr>
          <p:cNvPr id="38" name="CaixaDeTexto 10">
            <a:extLst>
              <a:ext uri="{FF2B5EF4-FFF2-40B4-BE49-F238E27FC236}">
                <a16:creationId xmlns:a16="http://schemas.microsoft.com/office/drawing/2014/main" id="{0FDDE863-7B18-D688-E4C7-9487C6B07009}"/>
              </a:ext>
            </a:extLst>
          </p:cNvPr>
          <p:cNvSpPr txBox="1"/>
          <p:nvPr/>
        </p:nvSpPr>
        <p:spPr>
          <a:xfrm>
            <a:off x="2040379" y="1041664"/>
            <a:ext cx="8111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MAIS CLAREZA, MAIS FACILIDADE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83DF43B3-7205-A4F8-8CE5-03FB6B71F9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21" y="1172581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C11F5135-AA8C-5726-A714-80D3AC6D6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3180" y="1172581"/>
            <a:ext cx="703211" cy="3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0" grpId="0" animBg="1"/>
      <p:bldP spid="31" grpId="0" animBg="1"/>
      <p:bldP spid="32" grpId="0"/>
      <p:bldP spid="34" grpId="0" animBg="1"/>
      <p:bldP spid="35" grpId="0" animBg="1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8AD6-681F-DD29-AC2B-FDECAA414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EB23FDE3-52A5-9D28-D519-3F4BD0E1A035}"/>
              </a:ext>
            </a:extLst>
          </p:cNvPr>
          <p:cNvSpPr txBox="1"/>
          <p:nvPr/>
        </p:nvSpPr>
        <p:spPr>
          <a:xfrm>
            <a:off x="869588" y="2087261"/>
            <a:ext cx="4908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VALOR ATRATIVO NO MULTI. 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12E12AB5-C32F-35F3-5E59-7BD3C7FAEB28}"/>
              </a:ext>
            </a:extLst>
          </p:cNvPr>
          <p:cNvSpPr txBox="1"/>
          <p:nvPr/>
        </p:nvSpPr>
        <p:spPr>
          <a:xfrm>
            <a:off x="869588" y="3429000"/>
            <a:ext cx="443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Cliente não quer soluções isoladas.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FE0E8-0FE4-F853-6643-C669488479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915"/>
            <a:ext cx="809624" cy="809624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B104C4AE-8AEE-5683-305B-E443A018C4CC}"/>
              </a:ext>
            </a:extLst>
          </p:cNvPr>
          <p:cNvSpPr/>
          <p:nvPr/>
        </p:nvSpPr>
        <p:spPr>
          <a:xfrm>
            <a:off x="5979211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05FB0-2772-014A-DA3D-755460E67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3256" r="8383" b="3808"/>
          <a:stretch>
            <a:fillRect/>
          </a:stretch>
        </p:blipFill>
        <p:spPr>
          <a:xfrm>
            <a:off x="6096000" y="1806589"/>
            <a:ext cx="4908103" cy="3253591"/>
          </a:xfrm>
          <a:prstGeom prst="rect">
            <a:avLst/>
          </a:prstGeom>
        </p:spPr>
      </p:pic>
      <p:sp>
        <p:nvSpPr>
          <p:cNvPr id="3" name="CaixaDeTexto 8">
            <a:extLst>
              <a:ext uri="{FF2B5EF4-FFF2-40B4-BE49-F238E27FC236}">
                <a16:creationId xmlns:a16="http://schemas.microsoft.com/office/drawing/2014/main" id="{72B21BF2-8D1C-3499-38D0-40754F234B52}"/>
              </a:ext>
            </a:extLst>
          </p:cNvPr>
          <p:cNvSpPr txBox="1"/>
          <p:nvPr/>
        </p:nvSpPr>
        <p:spPr>
          <a:xfrm>
            <a:off x="869588" y="3955826"/>
            <a:ext cx="4602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QUER TUDO FUNCIONANDO JUNTO!</a:t>
            </a:r>
          </a:p>
        </p:txBody>
      </p:sp>
    </p:spTree>
    <p:extLst>
      <p:ext uri="{BB962C8B-B14F-4D97-AF65-F5344CB8AC3E}">
        <p14:creationId xmlns:p14="http://schemas.microsoft.com/office/powerpoint/2010/main" val="3108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B1CE9-2226-6615-24F4-DD92EC6E9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aixaDeTexto 10">
            <a:extLst>
              <a:ext uri="{FF2B5EF4-FFF2-40B4-BE49-F238E27FC236}">
                <a16:creationId xmlns:a16="http://schemas.microsoft.com/office/drawing/2014/main" id="{288AD6CC-DAB3-F9F3-8A58-DCFDA256A50A}"/>
              </a:ext>
            </a:extLst>
          </p:cNvPr>
          <p:cNvSpPr txBox="1"/>
          <p:nvPr/>
        </p:nvSpPr>
        <p:spPr>
          <a:xfrm>
            <a:off x="649605" y="1013426"/>
            <a:ext cx="108927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A NOVA GERAÇÃO DO MULTI</a:t>
            </a:r>
          </a:p>
          <a:p>
            <a:pPr algn="ctr"/>
            <a:r>
              <a:rPr lang="pt-BR" sz="3600" b="1" dirty="0">
                <a:solidFill>
                  <a:srgbClr val="B73B43"/>
                </a:solidFill>
                <a:latin typeface="AMX Black" pitchFamily="2" charset="0"/>
                <a:ea typeface="Segoe UI Black" panose="020B0A02040204020203" pitchFamily="34" charset="0"/>
              </a:rPr>
              <a:t>MULTI AINDA MAIS TECNOLÓGICO INTEGRA:</a:t>
            </a:r>
          </a:p>
        </p:txBody>
      </p:sp>
      <p:pic>
        <p:nvPicPr>
          <p:cNvPr id="39" name="Picture 31">
            <a:extLst>
              <a:ext uri="{FF2B5EF4-FFF2-40B4-BE49-F238E27FC236}">
                <a16:creationId xmlns:a16="http://schemas.microsoft.com/office/drawing/2014/main" id="{EFE56AA9-9C09-459D-0732-E188A0778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27" y="1189084"/>
            <a:ext cx="703211" cy="395556"/>
          </a:xfrm>
          <a:prstGeom prst="rect">
            <a:avLst/>
          </a:prstGeom>
        </p:spPr>
      </p:pic>
      <p:pic>
        <p:nvPicPr>
          <p:cNvPr id="40" name="Picture 32">
            <a:extLst>
              <a:ext uri="{FF2B5EF4-FFF2-40B4-BE49-F238E27FC236}">
                <a16:creationId xmlns:a16="http://schemas.microsoft.com/office/drawing/2014/main" id="{2F089173-2793-0C57-86DC-0DC530A6A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4035" y="1189084"/>
            <a:ext cx="703211" cy="395556"/>
          </a:xfrm>
          <a:prstGeom prst="rect">
            <a:avLst/>
          </a:prstGeom>
        </p:spPr>
      </p:pic>
      <p:sp>
        <p:nvSpPr>
          <p:cNvPr id="10" name="Retângulo 3">
            <a:extLst>
              <a:ext uri="{FF2B5EF4-FFF2-40B4-BE49-F238E27FC236}">
                <a16:creationId xmlns:a16="http://schemas.microsoft.com/office/drawing/2014/main" id="{4FBDF8E4-325E-4769-03A5-F750DAD8E44B}"/>
              </a:ext>
            </a:extLst>
          </p:cNvPr>
          <p:cNvSpPr/>
          <p:nvPr/>
        </p:nvSpPr>
        <p:spPr>
          <a:xfrm>
            <a:off x="2275303" y="2942455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E98E834-B0D2-6C21-4351-D57073D49E23}"/>
              </a:ext>
            </a:extLst>
          </p:cNvPr>
          <p:cNvGrpSpPr/>
          <p:nvPr/>
        </p:nvGrpSpPr>
        <p:grpSpPr>
          <a:xfrm>
            <a:off x="1618562" y="2992429"/>
            <a:ext cx="797637" cy="797637"/>
            <a:chOff x="1618562" y="3994669"/>
            <a:chExt cx="797637" cy="797637"/>
          </a:xfrm>
        </p:grpSpPr>
        <p:sp>
          <p:nvSpPr>
            <p:cNvPr id="11" name="Oval 15">
              <a:extLst>
                <a:ext uri="{FF2B5EF4-FFF2-40B4-BE49-F238E27FC236}">
                  <a16:creationId xmlns:a16="http://schemas.microsoft.com/office/drawing/2014/main" id="{16562C00-4978-50DD-DF04-A2CF4454583E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2" name="Picture 1" descr="Wi-Fi de Home Office estrutura de tópicos">
              <a:extLst>
                <a:ext uri="{FF2B5EF4-FFF2-40B4-BE49-F238E27FC236}">
                  <a16:creationId xmlns:a16="http://schemas.microsoft.com/office/drawing/2014/main" id="{85A37332-E892-DB87-65DE-60DD65BAD7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712198" y="4106776"/>
              <a:ext cx="585556" cy="585556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7064B-5FC0-C0C8-FA39-D472A9F725ED}"/>
              </a:ext>
            </a:extLst>
          </p:cNvPr>
          <p:cNvSpPr txBox="1"/>
          <p:nvPr/>
        </p:nvSpPr>
        <p:spPr>
          <a:xfrm>
            <a:off x="2480781" y="3378777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Casa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D507966-3217-C70A-8BE0-BBE901C12113}"/>
              </a:ext>
            </a:extLst>
          </p:cNvPr>
          <p:cNvSpPr txBox="1"/>
          <p:nvPr/>
        </p:nvSpPr>
        <p:spPr>
          <a:xfrm>
            <a:off x="2480782" y="3034386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Fibra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14" name="Retângulo 3">
            <a:extLst>
              <a:ext uri="{FF2B5EF4-FFF2-40B4-BE49-F238E27FC236}">
                <a16:creationId xmlns:a16="http://schemas.microsoft.com/office/drawing/2014/main" id="{D3F41075-C017-C056-1603-4DB3121A0C2B}"/>
              </a:ext>
            </a:extLst>
          </p:cNvPr>
          <p:cNvSpPr/>
          <p:nvPr/>
        </p:nvSpPr>
        <p:spPr>
          <a:xfrm>
            <a:off x="6364940" y="2968400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D3F4DF7-B218-FBF8-5A60-0A6E0C0B6A38}"/>
              </a:ext>
            </a:extLst>
          </p:cNvPr>
          <p:cNvGrpSpPr/>
          <p:nvPr/>
        </p:nvGrpSpPr>
        <p:grpSpPr>
          <a:xfrm>
            <a:off x="5708200" y="2992429"/>
            <a:ext cx="797637" cy="797637"/>
            <a:chOff x="5708200" y="4010299"/>
            <a:chExt cx="797637" cy="797637"/>
          </a:xfrm>
        </p:grpSpPr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447F9A3F-772D-95D3-90FD-662C53C625CC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" name="Picture 1" descr="Carregar estrutura de tópicos">
              <a:extLst>
                <a:ext uri="{FF2B5EF4-FFF2-40B4-BE49-F238E27FC236}">
                  <a16:creationId xmlns:a16="http://schemas.microsoft.com/office/drawing/2014/main" id="{EC9CABD5-4F78-4B46-D791-ED7CD90778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798274" y="4083060"/>
              <a:ext cx="613564" cy="613564"/>
            </a:xfrm>
            <a:prstGeom prst="rect">
              <a:avLst/>
            </a:prstGeom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38F776-1F0B-B2D5-4450-C7F5D0943A58}"/>
              </a:ext>
            </a:extLst>
          </p:cNvPr>
          <p:cNvSpPr txBox="1"/>
          <p:nvPr/>
        </p:nvSpPr>
        <p:spPr>
          <a:xfrm>
            <a:off x="6595911" y="3191192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Armazenamento em Nuvem</a:t>
            </a:r>
          </a:p>
        </p:txBody>
      </p:sp>
      <p:sp>
        <p:nvSpPr>
          <p:cNvPr id="44" name="Retângulo 3">
            <a:extLst>
              <a:ext uri="{FF2B5EF4-FFF2-40B4-BE49-F238E27FC236}">
                <a16:creationId xmlns:a16="http://schemas.microsoft.com/office/drawing/2014/main" id="{4635787E-3727-AA29-A310-158DF2C959E0}"/>
              </a:ext>
            </a:extLst>
          </p:cNvPr>
          <p:cNvSpPr/>
          <p:nvPr/>
        </p:nvSpPr>
        <p:spPr>
          <a:xfrm>
            <a:off x="2275303" y="4164504"/>
            <a:ext cx="2942259" cy="89758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45B4D391-D655-7D3B-0820-FA2E44EC6820}"/>
              </a:ext>
            </a:extLst>
          </p:cNvPr>
          <p:cNvGrpSpPr/>
          <p:nvPr/>
        </p:nvGrpSpPr>
        <p:grpSpPr>
          <a:xfrm>
            <a:off x="1618562" y="4214478"/>
            <a:ext cx="797637" cy="797637"/>
            <a:chOff x="1618562" y="3994669"/>
            <a:chExt cx="797637" cy="797637"/>
          </a:xfrm>
        </p:grpSpPr>
        <p:sp>
          <p:nvSpPr>
            <p:cNvPr id="46" name="Oval 15">
              <a:extLst>
                <a:ext uri="{FF2B5EF4-FFF2-40B4-BE49-F238E27FC236}">
                  <a16:creationId xmlns:a16="http://schemas.microsoft.com/office/drawing/2014/main" id="{A0A93BCB-C7B2-4499-D5C6-12E763CE15FA}"/>
                </a:ext>
              </a:extLst>
            </p:cNvPr>
            <p:cNvSpPr/>
            <p:nvPr/>
          </p:nvSpPr>
          <p:spPr>
            <a:xfrm>
              <a:off x="1618562" y="3994669"/>
              <a:ext cx="797637" cy="797637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47" name="Picture 1" descr="Smartphone estrutura de tópicos">
              <a:extLst>
                <a:ext uri="{FF2B5EF4-FFF2-40B4-BE49-F238E27FC236}">
                  <a16:creationId xmlns:a16="http://schemas.microsoft.com/office/drawing/2014/main" id="{ADB1BB8C-9AF4-2793-C78A-7B6139448AE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900000">
              <a:off x="1729808" y="4112976"/>
              <a:ext cx="554372" cy="554372"/>
            </a:xfrm>
            <a:prstGeom prst="rect">
              <a:avLst/>
            </a:prstGeom>
          </p:spPr>
        </p:pic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29BB32D1-FF9A-56A1-C789-5B3760D28B5A}"/>
              </a:ext>
            </a:extLst>
          </p:cNvPr>
          <p:cNvSpPr txBox="1"/>
          <p:nvPr/>
        </p:nvSpPr>
        <p:spPr>
          <a:xfrm>
            <a:off x="2480781" y="4600826"/>
            <a:ext cx="1824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/>
              <a:t>5G/Celular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8278793-EC08-6048-968C-A789A1806A56}"/>
              </a:ext>
            </a:extLst>
          </p:cNvPr>
          <p:cNvSpPr txBox="1"/>
          <p:nvPr/>
        </p:nvSpPr>
        <p:spPr>
          <a:xfrm>
            <a:off x="2480782" y="4256435"/>
            <a:ext cx="180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Móvel</a:t>
            </a:r>
            <a:endParaRPr lang="pt-BR" sz="2000" b="1" noProof="0" dirty="0">
              <a:solidFill>
                <a:srgbClr val="262626"/>
              </a:solidFill>
              <a:latin typeface="AMX Black" pitchFamily="2" charset="0"/>
            </a:endParaRPr>
          </a:p>
        </p:txBody>
      </p:sp>
      <p:sp>
        <p:nvSpPr>
          <p:cNvPr id="50" name="Retângulo 3">
            <a:extLst>
              <a:ext uri="{FF2B5EF4-FFF2-40B4-BE49-F238E27FC236}">
                <a16:creationId xmlns:a16="http://schemas.microsoft.com/office/drawing/2014/main" id="{D6AF1A29-4898-F8DC-5264-7D3C753751CD}"/>
              </a:ext>
            </a:extLst>
          </p:cNvPr>
          <p:cNvSpPr/>
          <p:nvPr/>
        </p:nvSpPr>
        <p:spPr>
          <a:xfrm>
            <a:off x="6364940" y="4190449"/>
            <a:ext cx="3778918" cy="8456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456FACA-BD4A-8571-31B1-FC5C2DDC975E}"/>
              </a:ext>
            </a:extLst>
          </p:cNvPr>
          <p:cNvGrpSpPr/>
          <p:nvPr/>
        </p:nvGrpSpPr>
        <p:grpSpPr>
          <a:xfrm>
            <a:off x="5708200" y="4214478"/>
            <a:ext cx="797637" cy="797637"/>
            <a:chOff x="5708200" y="4010299"/>
            <a:chExt cx="797637" cy="797637"/>
          </a:xfrm>
        </p:grpSpPr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9E2515C3-309C-40B0-57B8-42BF80D1635B}"/>
                </a:ext>
              </a:extLst>
            </p:cNvPr>
            <p:cNvSpPr/>
            <p:nvPr/>
          </p:nvSpPr>
          <p:spPr>
            <a:xfrm>
              <a:off x="5708200" y="4010299"/>
              <a:ext cx="797637" cy="797637"/>
            </a:xfrm>
            <a:prstGeom prst="ellipse">
              <a:avLst/>
            </a:prstGeom>
            <a:solidFill>
              <a:srgbClr val="D6291C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53" name="Picture 1" descr="Televisão estrutura de tópicos">
              <a:extLst>
                <a:ext uri="{FF2B5EF4-FFF2-40B4-BE49-F238E27FC236}">
                  <a16:creationId xmlns:a16="http://schemas.microsoft.com/office/drawing/2014/main" id="{B17B7A31-2B91-5815-6543-F5B9FE0A14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827770" y="4134365"/>
              <a:ext cx="566666" cy="566666"/>
            </a:xfrm>
            <a:prstGeom prst="rect">
              <a:avLst/>
            </a:prstGeom>
          </p:spPr>
        </p:pic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B4782F8B-1659-D8FC-FD38-F9266C4920CD}"/>
              </a:ext>
            </a:extLst>
          </p:cNvPr>
          <p:cNvSpPr txBox="1"/>
          <p:nvPr/>
        </p:nvSpPr>
        <p:spPr>
          <a:xfrm>
            <a:off x="6595911" y="4413241"/>
            <a:ext cx="347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262626"/>
                </a:solidFill>
                <a:latin typeface="AMX Black" pitchFamily="2" charset="0"/>
              </a:rPr>
              <a:t>+ Conteúdo com Claro tv+</a:t>
            </a:r>
          </a:p>
        </p:txBody>
      </p:sp>
    </p:spTree>
    <p:extLst>
      <p:ext uri="{BB962C8B-B14F-4D97-AF65-F5344CB8AC3E}">
        <p14:creationId xmlns:p14="http://schemas.microsoft.com/office/powerpoint/2010/main" val="19325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  <p:bldP spid="4" grpId="0"/>
      <p:bldP spid="5" grpId="0"/>
      <p:bldP spid="14" grpId="0" animBg="1"/>
      <p:bldP spid="8" grpId="0"/>
      <p:bldP spid="44" grpId="0" animBg="1"/>
      <p:bldP spid="48" grpId="0"/>
      <p:bldP spid="49" grpId="0"/>
      <p:bldP spid="50" grpId="0" animBg="1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AD3F7-7D85-F44C-3EE2-5945B128D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15D6732B-C0B9-14EE-2943-19F0CEDD02B6}"/>
              </a:ext>
            </a:extLst>
          </p:cNvPr>
          <p:cNvSpPr txBox="1"/>
          <p:nvPr/>
        </p:nvSpPr>
        <p:spPr>
          <a:xfrm>
            <a:off x="876821" y="2637567"/>
            <a:ext cx="516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FACILITA A VIDA DIGITAL DO CLIENTE!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83435A4C-6BAF-F657-46F6-3274C5375323}"/>
              </a:ext>
            </a:extLst>
          </p:cNvPr>
          <p:cNvSpPr txBox="1"/>
          <p:nvPr/>
        </p:nvSpPr>
        <p:spPr>
          <a:xfrm>
            <a:off x="876821" y="3895840"/>
            <a:ext cx="5045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Claro </a:t>
            </a:r>
            <a:r>
              <a:rPr lang="pt-BR" b="1" dirty="0" err="1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Multi</a:t>
            </a:r>
            <a:r>
              <a:rPr lang="pt-BR" b="1" dirty="0">
                <a:solidFill>
                  <a:schemeClr val="bg1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se adapta ao cliente, oferecendo sempre a melhor combinação entre tecnologia, praticidade e custo-benefício.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8EA1B1-1CA1-6E44-02F6-EA80147D5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9623"/>
            <a:ext cx="809624" cy="80962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392BC92-A0AF-6770-8286-EE8C8C8C67CC}"/>
              </a:ext>
            </a:extLst>
          </p:cNvPr>
          <p:cNvSpPr txBox="1"/>
          <p:nvPr/>
        </p:nvSpPr>
        <p:spPr>
          <a:xfrm>
            <a:off x="876821" y="1994848"/>
            <a:ext cx="5045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F5F5F5"/>
                </a:solidFill>
              </a:rPr>
              <a:t>Vai além da conectividade:</a:t>
            </a:r>
          </a:p>
        </p:txBody>
      </p:sp>
      <p:sp>
        <p:nvSpPr>
          <p:cNvPr id="3" name="Retângulo 3">
            <a:extLst>
              <a:ext uri="{FF2B5EF4-FFF2-40B4-BE49-F238E27FC236}">
                <a16:creationId xmlns:a16="http://schemas.microsoft.com/office/drawing/2014/main" id="{3515D5EC-3D27-B24D-94B9-E32E6EAB38B6}"/>
              </a:ext>
            </a:extLst>
          </p:cNvPr>
          <p:cNvSpPr/>
          <p:nvPr/>
        </p:nvSpPr>
        <p:spPr>
          <a:xfrm>
            <a:off x="6280844" y="1649096"/>
            <a:ext cx="5155189" cy="3516290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55C7356-D76B-B31B-3A83-9D8F640B42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1" t="3240" r="3657" b="4230"/>
          <a:stretch>
            <a:fillRect/>
          </a:stretch>
        </p:blipFill>
        <p:spPr>
          <a:xfrm>
            <a:off x="6397633" y="1806589"/>
            <a:ext cx="4908103" cy="32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F55B-E4E8-0201-2AB6-BEC245E5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3">
            <a:extLst>
              <a:ext uri="{FF2B5EF4-FFF2-40B4-BE49-F238E27FC236}">
                <a16:creationId xmlns:a16="http://schemas.microsoft.com/office/drawing/2014/main" id="{CEB7CFA6-8240-E771-A47A-9E7465956734}"/>
              </a:ext>
            </a:extLst>
          </p:cNvPr>
          <p:cNvSpPr/>
          <p:nvPr/>
        </p:nvSpPr>
        <p:spPr>
          <a:xfrm>
            <a:off x="3117444" y="2557328"/>
            <a:ext cx="3344446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15">
            <a:extLst>
              <a:ext uri="{FF2B5EF4-FFF2-40B4-BE49-F238E27FC236}">
                <a16:creationId xmlns:a16="http://schemas.microsoft.com/office/drawing/2014/main" id="{648ECB63-8E59-417E-60C0-26487FCF18B5}"/>
              </a:ext>
            </a:extLst>
          </p:cNvPr>
          <p:cNvSpPr/>
          <p:nvPr/>
        </p:nvSpPr>
        <p:spPr>
          <a:xfrm>
            <a:off x="2460702" y="2581357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9" name="Picture 1" descr="Dinheiro estrutura de tópicos">
            <a:extLst>
              <a:ext uri="{FF2B5EF4-FFF2-40B4-BE49-F238E27FC236}">
                <a16:creationId xmlns:a16="http://schemas.microsoft.com/office/drawing/2014/main" id="{90319D5C-6B87-0D9F-A09E-39FF3CF8ED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562154" y="2639818"/>
            <a:ext cx="592160" cy="5921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4905C7B-5CA7-E7D2-B02D-441A8E99675B}"/>
              </a:ext>
            </a:extLst>
          </p:cNvPr>
          <p:cNvSpPr txBox="1"/>
          <p:nvPr/>
        </p:nvSpPr>
        <p:spPr>
          <a:xfrm>
            <a:off x="3534307" y="2749438"/>
            <a:ext cx="33444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A principal oferta!</a:t>
            </a:r>
          </a:p>
        </p:txBody>
      </p:sp>
      <p:sp>
        <p:nvSpPr>
          <p:cNvPr id="30" name="CaixaDeTexto 8">
            <a:extLst>
              <a:ext uri="{FF2B5EF4-FFF2-40B4-BE49-F238E27FC236}">
                <a16:creationId xmlns:a16="http://schemas.microsoft.com/office/drawing/2014/main" id="{308F1476-FD58-C7BD-AFCC-2AAEBA87217E}"/>
              </a:ext>
            </a:extLst>
          </p:cNvPr>
          <p:cNvSpPr txBox="1"/>
          <p:nvPr/>
        </p:nvSpPr>
        <p:spPr>
          <a:xfrm>
            <a:off x="993840" y="1237989"/>
            <a:ext cx="8286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 QUE COMEÇAR PELO CLARO MULTI?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DFD5AB09-BFF9-93F2-97A3-6FA937E2F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4" y="1304833"/>
            <a:ext cx="801927" cy="451084"/>
          </a:xfrm>
          <a:prstGeom prst="rect">
            <a:avLst/>
          </a:prstGeom>
        </p:spPr>
      </p:pic>
      <p:sp>
        <p:nvSpPr>
          <p:cNvPr id="32" name="Retângulo 3">
            <a:extLst>
              <a:ext uri="{FF2B5EF4-FFF2-40B4-BE49-F238E27FC236}">
                <a16:creationId xmlns:a16="http://schemas.microsoft.com/office/drawing/2014/main" id="{4E157FB6-EFA9-BBC3-66E1-AAC6448C4869}"/>
              </a:ext>
            </a:extLst>
          </p:cNvPr>
          <p:cNvSpPr/>
          <p:nvPr/>
        </p:nvSpPr>
        <p:spPr>
          <a:xfrm>
            <a:off x="5416890" y="4059505"/>
            <a:ext cx="4547381" cy="78433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1CA85B38-A503-4140-A11E-8D94CBC0CF49}"/>
              </a:ext>
            </a:extLst>
          </p:cNvPr>
          <p:cNvSpPr/>
          <p:nvPr/>
        </p:nvSpPr>
        <p:spPr>
          <a:xfrm>
            <a:off x="4760149" y="4083534"/>
            <a:ext cx="797637" cy="797637"/>
          </a:xfrm>
          <a:prstGeom prst="ellipse">
            <a:avLst/>
          </a:prstGeom>
          <a:solidFill>
            <a:srgbClr val="E85D52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Picture 1" descr="Faixa de Opções estrutura de tópicos">
            <a:extLst>
              <a:ext uri="{FF2B5EF4-FFF2-40B4-BE49-F238E27FC236}">
                <a16:creationId xmlns:a16="http://schemas.microsoft.com/office/drawing/2014/main" id="{13DCE80B-7D0E-F851-8875-BA6E2B5358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824731" y="4161515"/>
            <a:ext cx="663332" cy="663332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8324FF44-0B86-1C91-89D6-AA6C83F78973}"/>
              </a:ext>
            </a:extLst>
          </p:cNvPr>
          <p:cNvSpPr txBox="1"/>
          <p:nvPr/>
        </p:nvSpPr>
        <p:spPr>
          <a:xfrm>
            <a:off x="5833754" y="4251615"/>
            <a:ext cx="40011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Mais benefícios para o cliente!</a:t>
            </a:r>
          </a:p>
        </p:txBody>
      </p:sp>
    </p:spTree>
    <p:extLst>
      <p:ext uri="{BB962C8B-B14F-4D97-AF65-F5344CB8AC3E}">
        <p14:creationId xmlns:p14="http://schemas.microsoft.com/office/powerpoint/2010/main" val="42629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9" grpId="0"/>
      <p:bldP spid="30" grpId="0"/>
      <p:bldP spid="32" grpId="0" animBg="1"/>
      <p:bldP spid="33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237989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739462" y="1230174"/>
            <a:ext cx="3216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302926"/>
                </a:solidFill>
                <a:latin typeface="AMX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Velocidades</a:t>
            </a:r>
          </a:p>
        </p:txBody>
      </p:sp>
      <p:graphicFrame>
        <p:nvGraphicFramePr>
          <p:cNvPr id="8" name="Tabela 2">
            <a:extLst>
              <a:ext uri="{FF2B5EF4-FFF2-40B4-BE49-F238E27FC236}">
                <a16:creationId xmlns:a16="http://schemas.microsoft.com/office/drawing/2014/main" id="{209E99E1-BADE-C390-7D5C-B0FDF8CFA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702008"/>
              </p:ext>
            </p:extLst>
          </p:nvPr>
        </p:nvGraphicFramePr>
        <p:xfrm>
          <a:off x="943675" y="1968939"/>
          <a:ext cx="8580337" cy="345037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234600">
                  <a:extLst>
                    <a:ext uri="{9D8B030D-6E8A-4147-A177-3AD203B41FA5}">
                      <a16:colId xmlns:a16="http://schemas.microsoft.com/office/drawing/2014/main" val="2842539875"/>
                    </a:ext>
                  </a:extLst>
                </a:gridCol>
                <a:gridCol w="1388671">
                  <a:extLst>
                    <a:ext uri="{9D8B030D-6E8A-4147-A177-3AD203B41FA5}">
                      <a16:colId xmlns:a16="http://schemas.microsoft.com/office/drawing/2014/main" val="3497194942"/>
                    </a:ext>
                  </a:extLst>
                </a:gridCol>
                <a:gridCol w="1504393">
                  <a:extLst>
                    <a:ext uri="{9D8B030D-6E8A-4147-A177-3AD203B41FA5}">
                      <a16:colId xmlns:a16="http://schemas.microsoft.com/office/drawing/2014/main" val="2578233219"/>
                    </a:ext>
                  </a:extLst>
                </a:gridCol>
                <a:gridCol w="1168798">
                  <a:extLst>
                    <a:ext uri="{9D8B030D-6E8A-4147-A177-3AD203B41FA5}">
                      <a16:colId xmlns:a16="http://schemas.microsoft.com/office/drawing/2014/main" val="5708842"/>
                    </a:ext>
                  </a:extLst>
                </a:gridCol>
                <a:gridCol w="1157227">
                  <a:extLst>
                    <a:ext uri="{9D8B030D-6E8A-4147-A177-3AD203B41FA5}">
                      <a16:colId xmlns:a16="http://schemas.microsoft.com/office/drawing/2014/main" val="3389172951"/>
                    </a:ext>
                  </a:extLst>
                </a:gridCol>
                <a:gridCol w="1126648">
                  <a:extLst>
                    <a:ext uri="{9D8B030D-6E8A-4147-A177-3AD203B41FA5}">
                      <a16:colId xmlns:a16="http://schemas.microsoft.com/office/drawing/2014/main" val="528079344"/>
                    </a:ext>
                  </a:extLst>
                </a:gridCol>
              </a:tblGrid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Escolha seu plano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250 MEGA*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AF27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06881"/>
                  </a:ext>
                </a:extLst>
              </a:tr>
              <a:tr h="722687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download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93005"/>
                  </a:ext>
                </a:extLst>
              </a:tr>
              <a:tr h="729572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Velocidade de upload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125 MEGA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250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500 MEGA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5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10 GIGA</a:t>
                      </a:r>
                    </a:p>
                  </a:txBody>
                  <a:tcPr marL="85942" marR="85942" marT="42971" marB="4297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267636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Modem com WI-FI</a:t>
                      </a:r>
                    </a:p>
                  </a:txBody>
                  <a:tcPr marL="85942" marR="85942" marT="42971" marB="4297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>
                          <a:solidFill>
                            <a:srgbClr val="302926"/>
                          </a:solidFill>
                          <a:latin typeface="AMX" pitchFamily="2" charset="0"/>
                        </a:rPr>
                        <a:t>SIM</a:t>
                      </a:r>
                    </a:p>
                  </a:txBody>
                  <a:tcPr marL="85942" marR="85942" marT="42971" marB="42971"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83331"/>
                  </a:ext>
                </a:extLst>
              </a:tr>
              <a:tr h="634274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1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Tecnologia Wi-Fi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5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6​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200" dirty="0">
                          <a:solidFill>
                            <a:srgbClr val="302926"/>
                          </a:solidFill>
                          <a:latin typeface="AMX" pitchFamily="2" charset="0"/>
                          <a:ea typeface="+mn-ea"/>
                          <a:cs typeface="+mn-cs"/>
                        </a:rPr>
                        <a:t>WI-FI 7​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650"/>
                        </a:lnSpc>
                        <a:buNone/>
                      </a:pPr>
                      <a:r>
                        <a:rPr lang="pt-BR" sz="1400" b="0" i="0" dirty="0">
                          <a:solidFill>
                            <a:srgbClr val="302926"/>
                          </a:solidFill>
                          <a:effectLst/>
                          <a:latin typeface="AMX" pitchFamily="2" charset="0"/>
                        </a:rPr>
                        <a:t>WI-FI 7</a:t>
                      </a:r>
                      <a:r>
                        <a:rPr lang="pt-BR" sz="1400" b="0" i="0" dirty="0">
                          <a:solidFill>
                            <a:srgbClr val="FFFFFF"/>
                          </a:solidFill>
                          <a:effectLst/>
                          <a:latin typeface="AMX" pitchFamily="2" charset="0"/>
                        </a:rPr>
                        <a:t>​</a:t>
                      </a:r>
                      <a:endParaRPr lang="pt-BR" b="0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58038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 flipV="1">
            <a:off x="5695218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243006" y="1830579"/>
            <a:ext cx="2382051" cy="3650460"/>
          </a:xfrm>
          <a:prstGeom prst="rect">
            <a:avLst/>
          </a:prstGeom>
          <a:noFill/>
          <a:ln w="28575">
            <a:solidFill>
              <a:srgbClr val="E85D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DD373DF4-2311-02ED-36A9-7A94A85C6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04833"/>
            <a:ext cx="801927" cy="451084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BC54594-CFF7-FD15-057B-285CB9FF98B7}"/>
              </a:ext>
            </a:extLst>
          </p:cNvPr>
          <p:cNvSpPr/>
          <p:nvPr/>
        </p:nvSpPr>
        <p:spPr>
          <a:xfrm>
            <a:off x="886264" y="5481039"/>
            <a:ext cx="4062731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*Uso casual, para ver e-mails e noticias.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C1CBBE9-CB6B-4BBD-C582-A4376FBA1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25" y="381380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2622209" y="3600075"/>
            <a:ext cx="6947583" cy="1262931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1.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Acesse a lista de NODES e veja a disponibilidade do produto, na prática consulte o CEP, se aparecer o produto o endereço é elegível.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63FB839B-5D62-44E7-5F43-9BFA132E1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E3ED5EC-1D08-960C-61B6-C83B026D6334}"/>
              </a:ext>
            </a:extLst>
          </p:cNvPr>
          <p:cNvGrpSpPr/>
          <p:nvPr/>
        </p:nvGrpSpPr>
        <p:grpSpPr>
          <a:xfrm>
            <a:off x="2773278" y="2322228"/>
            <a:ext cx="6645444" cy="988085"/>
            <a:chOff x="5285113" y="2201457"/>
            <a:chExt cx="6645444" cy="988085"/>
          </a:xfrm>
        </p:grpSpPr>
        <p:sp>
          <p:nvSpPr>
            <p:cNvPr id="9" name="CaixaDeTexto 17">
              <a:extLst>
                <a:ext uri="{FF2B5EF4-FFF2-40B4-BE49-F238E27FC236}">
                  <a16:creationId xmlns:a16="http://schemas.microsoft.com/office/drawing/2014/main" id="{0182D857-73D5-E40C-0272-4157BD89FB2D}"/>
                </a:ext>
              </a:extLst>
            </p:cNvPr>
            <p:cNvSpPr txBox="1"/>
            <p:nvPr/>
          </p:nvSpPr>
          <p:spPr>
            <a:xfrm>
              <a:off x="5344102" y="2266212"/>
              <a:ext cx="65864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As novas velocidades de 5 Giga e 10 Giga, impulsionadas pela tecnologia </a:t>
              </a:r>
              <a:r>
                <a:rPr lang="pt-BR" b="1" dirty="0">
                  <a:latin typeface="AMX" pitchFamily="2" charset="0"/>
                  <a:cs typeface="Segoe UI" panose="020B0502040204020203" pitchFamily="34" charset="0"/>
                </a:rPr>
                <a:t>Giga Velocidade</a:t>
              </a:r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, chegam primeiro aos grandes centros para revolucionar a conectividade de alta performance.</a:t>
              </a:r>
            </a:p>
          </p:txBody>
        </p:sp>
        <p:cxnSp>
          <p:nvCxnSpPr>
            <p:cNvPr id="10" name="Elbow Connector 15">
              <a:extLst>
                <a:ext uri="{FF2B5EF4-FFF2-40B4-BE49-F238E27FC236}">
                  <a16:creationId xmlns:a16="http://schemas.microsoft.com/office/drawing/2014/main" id="{E9E08E99-D21B-13E2-D507-6E9D5A6EB2B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85113" y="2201457"/>
              <a:ext cx="6251123" cy="923330"/>
            </a:xfrm>
            <a:prstGeom prst="bentConnector3">
              <a:avLst>
                <a:gd name="adj1" fmla="val 100018"/>
              </a:avLst>
            </a:prstGeom>
            <a:ln>
              <a:solidFill>
                <a:srgbClr val="AF27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97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5DDC-9611-DA92-C88A-C26D525F0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7ABE85D-35F1-85E8-3F1D-96477174DC54}"/>
              </a:ext>
            </a:extLst>
          </p:cNvPr>
          <p:cNvGrpSpPr/>
          <p:nvPr/>
        </p:nvGrpSpPr>
        <p:grpSpPr>
          <a:xfrm>
            <a:off x="2815306" y="2136114"/>
            <a:ext cx="6631324" cy="1058795"/>
            <a:chOff x="5312017" y="2158088"/>
            <a:chExt cx="5496034" cy="1298714"/>
          </a:xfrm>
        </p:grpSpPr>
        <p:sp>
          <p:nvSpPr>
            <p:cNvPr id="13" name="CaixaDeTexto 17">
              <a:extLst>
                <a:ext uri="{FF2B5EF4-FFF2-40B4-BE49-F238E27FC236}">
                  <a16:creationId xmlns:a16="http://schemas.microsoft.com/office/drawing/2014/main" id="{8A17D7A6-C521-C1D5-CC3D-602997658464}"/>
                </a:ext>
              </a:extLst>
            </p:cNvPr>
            <p:cNvSpPr txBox="1"/>
            <p:nvPr/>
          </p:nvSpPr>
          <p:spPr>
            <a:xfrm>
              <a:off x="5378497" y="2256473"/>
              <a:ext cx="54295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As novas velocidades de 5 Giga e 10 Giga, impulsionadas pela tecnologia </a:t>
              </a:r>
              <a:r>
                <a:rPr lang="pt-BR" b="1" dirty="0">
                  <a:latin typeface="AMX" pitchFamily="2" charset="0"/>
                  <a:cs typeface="Segoe UI" panose="020B0502040204020203" pitchFamily="34" charset="0"/>
                </a:rPr>
                <a:t>Giga Velocidade</a:t>
              </a:r>
              <a:r>
                <a:rPr lang="pt-BR" dirty="0">
                  <a:latin typeface="AMX" pitchFamily="2" charset="0"/>
                  <a:cs typeface="Segoe UI" panose="020B0502040204020203" pitchFamily="34" charset="0"/>
                </a:rPr>
                <a:t>, chegam primeiro aos grandes centros para revolucionar a conectividade de alta performance.</a:t>
              </a:r>
            </a:p>
          </p:txBody>
        </p: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B21F0B01-FE12-DBB7-56B0-F739EB96396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312017" y="2158088"/>
              <a:ext cx="5205324" cy="1059485"/>
            </a:xfrm>
            <a:prstGeom prst="bentConnector3">
              <a:avLst>
                <a:gd name="adj1" fmla="val 100063"/>
              </a:avLst>
            </a:prstGeom>
            <a:ln>
              <a:solidFill>
                <a:srgbClr val="AF27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Fluxograma: Processo Alternativo 10">
            <a:extLst>
              <a:ext uri="{FF2B5EF4-FFF2-40B4-BE49-F238E27FC236}">
                <a16:creationId xmlns:a16="http://schemas.microsoft.com/office/drawing/2014/main" id="{41364B57-32CA-879F-8C3C-DF718553252F}"/>
              </a:ext>
            </a:extLst>
          </p:cNvPr>
          <p:cNvSpPr/>
          <p:nvPr/>
        </p:nvSpPr>
        <p:spPr>
          <a:xfrm>
            <a:off x="2505635" y="3450843"/>
            <a:ext cx="7180730" cy="27398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Dica:</a:t>
            </a:r>
          </a:p>
          <a:p>
            <a:pPr>
              <a:spcAft>
                <a:spcPts val="600"/>
              </a:spcAft>
            </a:pPr>
            <a:r>
              <a:rPr lang="pt-BR" b="1" dirty="0">
                <a:solidFill>
                  <a:schemeClr val="bg1"/>
                </a:solidFill>
                <a:latin typeface="AMX" pitchFamily="2" charset="0"/>
              </a:rPr>
              <a:t>2. Instalação: </a:t>
            </a:r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Para as Giga Velocidades, é necessário apenas realizar a liberação da fibra no endereço. Por esse motivo, a instalação não ocorre no mesmo dia da compra. Utilizei o script abaixo para explicar esse processo ao cliente.</a:t>
            </a:r>
          </a:p>
          <a:p>
            <a:pPr>
              <a:spcAft>
                <a:spcPts val="600"/>
              </a:spcAft>
            </a:pPr>
            <a:r>
              <a:rPr lang="pt-BR" b="1" i="1" dirty="0" err="1"/>
              <a:t>Sr</a:t>
            </a:r>
            <a:r>
              <a:rPr lang="pt-BR" b="1" i="1" dirty="0"/>
              <a:t>(a)., a instalação das velocidades Giga exige uma liberação da fibra no seu endereço, por isso não pode ser feita no mesmo dia. Posso verificar a disponibilidade para amanhã?</a:t>
            </a:r>
            <a:endParaRPr lang="pt-BR" b="1" dirty="0">
              <a:solidFill>
                <a:schemeClr val="bg1"/>
              </a:solidFill>
              <a:latin typeface="AMX" pitchFamily="2" charset="0"/>
            </a:endParaRPr>
          </a:p>
        </p:txBody>
      </p:sp>
      <p:sp>
        <p:nvSpPr>
          <p:cNvPr id="23" name="CaixaDeTexto 8">
            <a:extLst>
              <a:ext uri="{FF2B5EF4-FFF2-40B4-BE49-F238E27FC236}">
                <a16:creationId xmlns:a16="http://schemas.microsoft.com/office/drawing/2014/main" id="{46AAE0C4-261B-792D-852C-C5EF14697104}"/>
              </a:ext>
            </a:extLst>
          </p:cNvPr>
          <p:cNvSpPr txBox="1"/>
          <p:nvPr/>
        </p:nvSpPr>
        <p:spPr>
          <a:xfrm>
            <a:off x="886264" y="1101355"/>
            <a:ext cx="5777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ONDE O FUTURO COMEÇA</a:t>
            </a:r>
          </a:p>
        </p:txBody>
      </p:sp>
      <p:pic>
        <p:nvPicPr>
          <p:cNvPr id="33" name="Picture 13">
            <a:extLst>
              <a:ext uri="{FF2B5EF4-FFF2-40B4-BE49-F238E27FC236}">
                <a16:creationId xmlns:a16="http://schemas.microsoft.com/office/drawing/2014/main" id="{CD1EFC2E-EA37-907F-81C2-028197618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168200"/>
            <a:ext cx="801927" cy="4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lock Arc 2">
            <a:extLst>
              <a:ext uri="{FF2B5EF4-FFF2-40B4-BE49-F238E27FC236}">
                <a16:creationId xmlns:a16="http://schemas.microsoft.com/office/drawing/2014/main" id="{D2934D0F-87F6-4043-A10E-942F0FBF6576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46" name="CaixaDeTexto 10">
            <a:extLst>
              <a:ext uri="{FF2B5EF4-FFF2-40B4-BE49-F238E27FC236}">
                <a16:creationId xmlns:a16="http://schemas.microsoft.com/office/drawing/2014/main" id="{9DBA6242-886A-FA42-503D-7AFE41C4B7A3}"/>
              </a:ext>
            </a:extLst>
          </p:cNvPr>
          <p:cNvSpPr txBox="1"/>
          <p:nvPr/>
        </p:nvSpPr>
        <p:spPr>
          <a:xfrm>
            <a:off x="620469" y="1514566"/>
            <a:ext cx="34336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Preciso de equipamentos especiais para usar 5 Giga ou 10 Giga?</a:t>
            </a:r>
          </a:p>
        </p:txBody>
      </p:sp>
      <p:pic>
        <p:nvPicPr>
          <p:cNvPr id="47" name="Picture 31">
            <a:extLst>
              <a:ext uri="{FF2B5EF4-FFF2-40B4-BE49-F238E27FC236}">
                <a16:creationId xmlns:a16="http://schemas.microsoft.com/office/drawing/2014/main" id="{241067A6-2AA5-8289-EA3A-8613C8133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1594638"/>
            <a:ext cx="703211" cy="395556"/>
          </a:xfrm>
          <a:prstGeom prst="rect">
            <a:avLst/>
          </a:prstGeom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BB68AAC8-DCB2-E0EF-79A4-1B2ACCF8C7EB}"/>
              </a:ext>
            </a:extLst>
          </p:cNvPr>
          <p:cNvGrpSpPr/>
          <p:nvPr/>
        </p:nvGrpSpPr>
        <p:grpSpPr>
          <a:xfrm>
            <a:off x="5057446" y="931542"/>
            <a:ext cx="6724009" cy="1335693"/>
            <a:chOff x="5225863" y="2607609"/>
            <a:chExt cx="6717438" cy="1335693"/>
          </a:xfrm>
        </p:grpSpPr>
        <p:sp>
          <p:nvSpPr>
            <p:cNvPr id="49" name="Retângulo: Cantos Arredondados 48">
              <a:extLst>
                <a:ext uri="{FF2B5EF4-FFF2-40B4-BE49-F238E27FC236}">
                  <a16:creationId xmlns:a16="http://schemas.microsoft.com/office/drawing/2014/main" id="{5C63075D-17E9-8BC9-4729-F2EFA2C393C2}"/>
                </a:ext>
              </a:extLst>
            </p:cNvPr>
            <p:cNvSpPr/>
            <p:nvPr/>
          </p:nvSpPr>
          <p:spPr>
            <a:xfrm>
              <a:off x="5225863" y="2607609"/>
              <a:ext cx="6717438" cy="13356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E22702D6-BC14-08A6-2187-D98A28FB0D5B}"/>
                </a:ext>
              </a:extLst>
            </p:cNvPr>
            <p:cNvSpPr txBox="1"/>
            <p:nvPr/>
          </p:nvSpPr>
          <p:spPr>
            <a:xfrm>
              <a:off x="5426355" y="2697621"/>
              <a:ext cx="6146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Smartphones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iPhone 16 Pro ou superior, Samsung Galaxy S24 Ultra ou superior, Motorola Edge/</a:t>
              </a:r>
              <a:r>
                <a:rPr lang="pt-BR" sz="2000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Razr</a:t>
              </a:r>
              <a:r>
                <a:rPr lang="pt-BR" sz="20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50 Ultra ou superior, entre outros;</a:t>
              </a:r>
              <a:endParaRPr lang="pt-BR" sz="2000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1" name="Group 23">
            <a:extLst>
              <a:ext uri="{FF2B5EF4-FFF2-40B4-BE49-F238E27FC236}">
                <a16:creationId xmlns:a16="http://schemas.microsoft.com/office/drawing/2014/main" id="{6E4C73DA-4E20-B3CC-F42E-29258990A095}"/>
              </a:ext>
            </a:extLst>
          </p:cNvPr>
          <p:cNvGrpSpPr/>
          <p:nvPr/>
        </p:nvGrpSpPr>
        <p:grpSpPr>
          <a:xfrm>
            <a:off x="4360365" y="1188518"/>
            <a:ext cx="814332" cy="814332"/>
            <a:chOff x="4210318" y="1055099"/>
            <a:chExt cx="727230" cy="727230"/>
          </a:xfrm>
        </p:grpSpPr>
        <p:sp>
          <p:nvSpPr>
            <p:cNvPr id="52" name="Oval 4">
              <a:extLst>
                <a:ext uri="{FF2B5EF4-FFF2-40B4-BE49-F238E27FC236}">
                  <a16:creationId xmlns:a16="http://schemas.microsoft.com/office/drawing/2014/main" id="{1F5BAA69-33B0-7BCF-556D-221818BCC63E}"/>
                </a:ext>
              </a:extLst>
            </p:cNvPr>
            <p:cNvSpPr/>
            <p:nvPr/>
          </p:nvSpPr>
          <p:spPr>
            <a:xfrm>
              <a:off x="4210318" y="1055099"/>
              <a:ext cx="727230" cy="727230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dirty="0"/>
            </a:p>
          </p:txBody>
        </p:sp>
        <p:pic>
          <p:nvPicPr>
            <p:cNvPr id="53" name="Picture 17" descr="Smartphone estrutura de tópicos">
              <a:extLst>
                <a:ext uri="{FF2B5EF4-FFF2-40B4-BE49-F238E27FC236}">
                  <a16:creationId xmlns:a16="http://schemas.microsoft.com/office/drawing/2014/main" id="{6FD6B608-E429-E64A-D07E-1CE59D7352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4306920" y="1124905"/>
              <a:ext cx="557213" cy="557213"/>
            </a:xfrm>
            <a:prstGeom prst="rect">
              <a:avLst/>
            </a:prstGeom>
          </p:spPr>
        </p:pic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AC59A889-4697-3F01-7436-C2356E6D5FB6}"/>
              </a:ext>
            </a:extLst>
          </p:cNvPr>
          <p:cNvGrpSpPr/>
          <p:nvPr/>
        </p:nvGrpSpPr>
        <p:grpSpPr>
          <a:xfrm>
            <a:off x="5253388" y="2809457"/>
            <a:ext cx="6528068" cy="1064202"/>
            <a:chOff x="5219483" y="2607610"/>
            <a:chExt cx="6528068" cy="1064202"/>
          </a:xfrm>
        </p:grpSpPr>
        <p:sp>
          <p:nvSpPr>
            <p:cNvPr id="55" name="Retângulo: Cantos Arredondados 54">
              <a:extLst>
                <a:ext uri="{FF2B5EF4-FFF2-40B4-BE49-F238E27FC236}">
                  <a16:creationId xmlns:a16="http://schemas.microsoft.com/office/drawing/2014/main" id="{D7A80972-78B1-C068-D9FD-DEA0F383426E}"/>
                </a:ext>
              </a:extLst>
            </p:cNvPr>
            <p:cNvSpPr/>
            <p:nvPr/>
          </p:nvSpPr>
          <p:spPr>
            <a:xfrm>
              <a:off x="5219483" y="2607610"/>
              <a:ext cx="6528068" cy="106420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C8C65A1D-ECAC-CD34-61FF-A9CEF4BE3979}"/>
                </a:ext>
              </a:extLst>
            </p:cNvPr>
            <p:cNvSpPr txBox="1"/>
            <p:nvPr/>
          </p:nvSpPr>
          <p:spPr>
            <a:xfrm>
              <a:off x="5426355" y="2697621"/>
              <a:ext cx="5499393" cy="840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Tablets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iPad Pro/Air M4 ou superior, Samsung Galaxy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Tab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S10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Utra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, entre outros;</a:t>
              </a:r>
              <a:endParaRPr lang="pt-BR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7" name="Group 24">
            <a:extLst>
              <a:ext uri="{FF2B5EF4-FFF2-40B4-BE49-F238E27FC236}">
                <a16:creationId xmlns:a16="http://schemas.microsoft.com/office/drawing/2014/main" id="{09293198-2DE3-8E7F-D875-D200B4E19BC0}"/>
              </a:ext>
            </a:extLst>
          </p:cNvPr>
          <p:cNvGrpSpPr/>
          <p:nvPr/>
        </p:nvGrpSpPr>
        <p:grpSpPr>
          <a:xfrm>
            <a:off x="4600061" y="2934392"/>
            <a:ext cx="814332" cy="814332"/>
            <a:chOff x="4649530" y="1872237"/>
            <a:chExt cx="727230" cy="727230"/>
          </a:xfrm>
        </p:grpSpPr>
        <p:sp>
          <p:nvSpPr>
            <p:cNvPr id="58" name="Oval 6">
              <a:extLst>
                <a:ext uri="{FF2B5EF4-FFF2-40B4-BE49-F238E27FC236}">
                  <a16:creationId xmlns:a16="http://schemas.microsoft.com/office/drawing/2014/main" id="{BCFDE7D6-9DAB-F88E-477E-5A119F19737B}"/>
                </a:ext>
              </a:extLst>
            </p:cNvPr>
            <p:cNvSpPr/>
            <p:nvPr/>
          </p:nvSpPr>
          <p:spPr>
            <a:xfrm>
              <a:off x="4649530" y="1872237"/>
              <a:ext cx="727230" cy="727230"/>
            </a:xfrm>
            <a:prstGeom prst="ellipse">
              <a:avLst/>
            </a:prstGeom>
            <a:solidFill>
              <a:srgbClr val="E54337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 dirty="0"/>
            </a:p>
          </p:txBody>
        </p:sp>
        <p:pic>
          <p:nvPicPr>
            <p:cNvPr id="59" name="Picture 18" descr="Tablet estrutura de tópicos">
              <a:extLst>
                <a:ext uri="{FF2B5EF4-FFF2-40B4-BE49-F238E27FC236}">
                  <a16:creationId xmlns:a16="http://schemas.microsoft.com/office/drawing/2014/main" id="{6354EF5C-D438-A3F1-4167-B06F7801610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3191" b="3191"/>
            <a:stretch/>
          </p:blipFill>
          <p:spPr>
            <a:xfrm>
              <a:off x="4697017" y="1932642"/>
              <a:ext cx="636362" cy="595745"/>
            </a:xfrm>
            <a:prstGeom prst="rect">
              <a:avLst/>
            </a:prstGeom>
          </p:spPr>
        </p:pic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27BE70AB-F40A-158E-E483-DDE7FAEB5691}"/>
              </a:ext>
            </a:extLst>
          </p:cNvPr>
          <p:cNvGrpSpPr/>
          <p:nvPr/>
        </p:nvGrpSpPr>
        <p:grpSpPr>
          <a:xfrm>
            <a:off x="5140956" y="4893844"/>
            <a:ext cx="6528070" cy="1064203"/>
            <a:chOff x="5219481" y="2607609"/>
            <a:chExt cx="6528070" cy="1064203"/>
          </a:xfrm>
        </p:grpSpPr>
        <p:sp>
          <p:nvSpPr>
            <p:cNvPr id="61" name="Retângulo: Cantos Arredondados 60">
              <a:extLst>
                <a:ext uri="{FF2B5EF4-FFF2-40B4-BE49-F238E27FC236}">
                  <a16:creationId xmlns:a16="http://schemas.microsoft.com/office/drawing/2014/main" id="{6C9842F7-7FEC-E8E3-E7DB-71DDFDC10701}"/>
                </a:ext>
              </a:extLst>
            </p:cNvPr>
            <p:cNvSpPr/>
            <p:nvPr/>
          </p:nvSpPr>
          <p:spPr>
            <a:xfrm>
              <a:off x="5219481" y="2607609"/>
              <a:ext cx="6528069" cy="106420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88C118FD-B60E-6213-8384-CAD5AC67BD54}"/>
                </a:ext>
              </a:extLst>
            </p:cNvPr>
            <p:cNvSpPr txBox="1"/>
            <p:nvPr/>
          </p:nvSpPr>
          <p:spPr>
            <a:xfrm>
              <a:off x="5426355" y="2697621"/>
              <a:ext cx="6321196" cy="840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Notebooks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Apple Macbook Air/Pro M4 ou superior, Dell Pro/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Alienware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16 ou superior, Asus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Rog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</a:t>
              </a:r>
              <a:r>
                <a:rPr lang="pt-BR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Strix</a:t>
              </a:r>
              <a:r>
                <a:rPr lang="pt-BR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ou superior, entre outros.</a:t>
              </a:r>
              <a:endParaRPr lang="pt-BR" kern="12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3" name="Group 25">
            <a:extLst>
              <a:ext uri="{FF2B5EF4-FFF2-40B4-BE49-F238E27FC236}">
                <a16:creationId xmlns:a16="http://schemas.microsoft.com/office/drawing/2014/main" id="{7CCF8CD0-E194-1970-D778-57E546DE2C8E}"/>
              </a:ext>
            </a:extLst>
          </p:cNvPr>
          <p:cNvGrpSpPr/>
          <p:nvPr/>
        </p:nvGrpSpPr>
        <p:grpSpPr>
          <a:xfrm>
            <a:off x="4437778" y="5021839"/>
            <a:ext cx="814332" cy="814332"/>
            <a:chOff x="4830489" y="2891120"/>
            <a:chExt cx="727230" cy="727230"/>
          </a:xfrm>
        </p:grpSpPr>
        <p:sp>
          <p:nvSpPr>
            <p:cNvPr id="64" name="Oval 9">
              <a:extLst>
                <a:ext uri="{FF2B5EF4-FFF2-40B4-BE49-F238E27FC236}">
                  <a16:creationId xmlns:a16="http://schemas.microsoft.com/office/drawing/2014/main" id="{D79F3385-89F1-35AB-DA92-290670B4210C}"/>
                </a:ext>
              </a:extLst>
            </p:cNvPr>
            <p:cNvSpPr/>
            <p:nvPr/>
          </p:nvSpPr>
          <p:spPr>
            <a:xfrm>
              <a:off x="4830489" y="2891120"/>
              <a:ext cx="727230" cy="72723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65" name="Picture 19" descr="Laptop estrutura de tópicos">
              <a:extLst>
                <a:ext uri="{FF2B5EF4-FFF2-40B4-BE49-F238E27FC236}">
                  <a16:creationId xmlns:a16="http://schemas.microsoft.com/office/drawing/2014/main" id="{53376C99-A7E4-2717-272B-71B33BD0A0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894189" y="2933472"/>
              <a:ext cx="599832" cy="599832"/>
            </a:xfrm>
            <a:prstGeom prst="rect">
              <a:avLst/>
            </a:prstGeom>
          </p:spPr>
        </p:pic>
      </p:grpSp>
      <p:sp>
        <p:nvSpPr>
          <p:cNvPr id="66" name="CaixaDeTexto 17">
            <a:extLst>
              <a:ext uri="{FF2B5EF4-FFF2-40B4-BE49-F238E27FC236}">
                <a16:creationId xmlns:a16="http://schemas.microsoft.com/office/drawing/2014/main" id="{75E78B01-A260-77D2-1C2D-F00867C4F1EB}"/>
              </a:ext>
            </a:extLst>
          </p:cNvPr>
          <p:cNvSpPr txBox="1"/>
          <p:nvPr/>
        </p:nvSpPr>
        <p:spPr>
          <a:xfrm>
            <a:off x="620469" y="3464472"/>
            <a:ext cx="4017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  <a:cs typeface="Segoe UI" panose="020B0502040204020203" pitchFamily="34" charset="0"/>
              </a:rPr>
              <a:t>Sim. Para obter a melhor experiência com as Giga Velocidades, você precisa de roteadores, cabos, placas de rede além de dispositivos compatíveis             com a nova tecnologia de rede sem             fio (Wi-Fi 7).  Exemplos:</a:t>
            </a:r>
          </a:p>
        </p:txBody>
      </p:sp>
    </p:spTree>
    <p:extLst>
      <p:ext uri="{BB962C8B-B14F-4D97-AF65-F5344CB8AC3E}">
        <p14:creationId xmlns:p14="http://schemas.microsoft.com/office/powerpoint/2010/main" val="246214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886264" y="1435885"/>
            <a:ext cx="9410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Veja quais são os serviços oferecidos de acordo com a velocidade de internet contratada: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CFA9DC09-00A2-CB70-7EB1-D4B8753FA70D}"/>
              </a:ext>
            </a:extLst>
          </p:cNvPr>
          <p:cNvSpPr txBox="1"/>
          <p:nvPr/>
        </p:nvSpPr>
        <p:spPr>
          <a:xfrm>
            <a:off x="886264" y="892494"/>
            <a:ext cx="5113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 CONSUMO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5B8D421B-0ED3-B6A1-4F7E-05187BAED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959338"/>
            <a:ext cx="801927" cy="451084"/>
          </a:xfrm>
          <a:prstGeom prst="rect">
            <a:avLst/>
          </a:prstGeom>
        </p:spPr>
      </p:pic>
      <p:sp>
        <p:nvSpPr>
          <p:cNvPr id="9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68626" y="2182483"/>
            <a:ext cx="9410273" cy="386332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2470500" y="2350315"/>
            <a:ext cx="13398" cy="3485845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tângulo: Cantos Arredondados 8">
            <a:extLst>
              <a:ext uri="{FF2B5EF4-FFF2-40B4-BE49-F238E27FC236}">
                <a16:creationId xmlns:a16="http://schemas.microsoft.com/office/drawing/2014/main" id="{CA4EF0AE-EE9C-19C1-6DF2-63997342C37C}"/>
              </a:ext>
            </a:extLst>
          </p:cNvPr>
          <p:cNvSpPr/>
          <p:nvPr/>
        </p:nvSpPr>
        <p:spPr>
          <a:xfrm>
            <a:off x="968626" y="6026508"/>
            <a:ext cx="7517407" cy="428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i="1" dirty="0">
                <a:solidFill>
                  <a:schemeClr val="tx1"/>
                </a:solidFill>
                <a:latin typeface="AMX" pitchFamily="2" charset="0"/>
                <a:cs typeface="Segoe UI" panose="020B0502040204020203" pitchFamily="34" charset="0"/>
              </a:rPr>
              <a:t>*O benefício Globoplay sem custo adicional nas velocidades de 250 Mega ou superior.</a:t>
            </a:r>
          </a:p>
        </p:txBody>
      </p: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4340F3BB-A665-083A-FE74-328FB4BAD3DD}"/>
              </a:ext>
            </a:extLst>
          </p:cNvPr>
          <p:cNvGrpSpPr/>
          <p:nvPr/>
        </p:nvGrpSpPr>
        <p:grpSpPr>
          <a:xfrm>
            <a:off x="1339882" y="3061390"/>
            <a:ext cx="7880780" cy="594231"/>
            <a:chOff x="1339882" y="3061390"/>
            <a:chExt cx="7880780" cy="594231"/>
          </a:xfrm>
        </p:grpSpPr>
        <p:sp>
          <p:nvSpPr>
            <p:cNvPr id="11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061390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500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MEGA</a:t>
              </a:r>
            </a:p>
          </p:txBody>
        </p:sp>
        <p:grpSp>
          <p:nvGrpSpPr>
            <p:cNvPr id="163" name="Group 78">
              <a:extLst>
                <a:ext uri="{FF2B5EF4-FFF2-40B4-BE49-F238E27FC236}">
                  <a16:creationId xmlns:a16="http://schemas.microsoft.com/office/drawing/2014/main" id="{4E7147C2-595E-F282-0EF5-B071A448B388}"/>
                </a:ext>
              </a:extLst>
            </p:cNvPr>
            <p:cNvGrpSpPr/>
            <p:nvPr/>
          </p:nvGrpSpPr>
          <p:grpSpPr>
            <a:xfrm>
              <a:off x="2594550" y="3163377"/>
              <a:ext cx="1066249" cy="390255"/>
              <a:chOff x="9517000" y="2842271"/>
              <a:chExt cx="1980865" cy="725010"/>
            </a:xfrm>
          </p:grpSpPr>
          <p:sp>
            <p:nvSpPr>
              <p:cNvPr id="182" name="Fluxograma: Processo Alternativo 10">
                <a:extLst>
                  <a:ext uri="{FF2B5EF4-FFF2-40B4-BE49-F238E27FC236}">
                    <a16:creationId xmlns:a16="http://schemas.microsoft.com/office/drawing/2014/main" id="{6CAE0799-15B0-7AD5-25B7-58EE37B88000}"/>
                  </a:ext>
                </a:extLst>
              </p:cNvPr>
              <p:cNvSpPr/>
              <p:nvPr/>
            </p:nvSpPr>
            <p:spPr>
              <a:xfrm>
                <a:off x="9517000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3" name="Picture 80">
                <a:extLst>
                  <a:ext uri="{FF2B5EF4-FFF2-40B4-BE49-F238E27FC236}">
                    <a16:creationId xmlns:a16="http://schemas.microsoft.com/office/drawing/2014/main" id="{BC5407CD-2826-05CC-561C-71C39DBBE3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  <p:grpSp>
          <p:nvGrpSpPr>
            <p:cNvPr id="164" name="Group 81">
              <a:extLst>
                <a:ext uri="{FF2B5EF4-FFF2-40B4-BE49-F238E27FC236}">
                  <a16:creationId xmlns:a16="http://schemas.microsoft.com/office/drawing/2014/main" id="{F649BF1C-CD4E-F091-4DB9-169FC641D770}"/>
                </a:ext>
              </a:extLst>
            </p:cNvPr>
            <p:cNvGrpSpPr/>
            <p:nvPr/>
          </p:nvGrpSpPr>
          <p:grpSpPr>
            <a:xfrm>
              <a:off x="6614876" y="3163377"/>
              <a:ext cx="1066249" cy="390255"/>
              <a:chOff x="3086615" y="2842271"/>
              <a:chExt cx="1980865" cy="725010"/>
            </a:xfrm>
          </p:grpSpPr>
          <p:sp>
            <p:nvSpPr>
              <p:cNvPr id="180" name="Fluxograma: Processo Alternativo 10">
                <a:extLst>
                  <a:ext uri="{FF2B5EF4-FFF2-40B4-BE49-F238E27FC236}">
                    <a16:creationId xmlns:a16="http://schemas.microsoft.com/office/drawing/2014/main" id="{54554E5F-3DDD-D5B1-72AF-67390773961F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1" name="Picture 83">
                <a:extLst>
                  <a:ext uri="{FF2B5EF4-FFF2-40B4-BE49-F238E27FC236}">
                    <a16:creationId xmlns:a16="http://schemas.microsoft.com/office/drawing/2014/main" id="{D0281C50-DF7E-3AAE-15FD-6F9E42D1B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  <p:grpSp>
          <p:nvGrpSpPr>
            <p:cNvPr id="165" name="Group 84">
              <a:extLst>
                <a:ext uri="{FF2B5EF4-FFF2-40B4-BE49-F238E27FC236}">
                  <a16:creationId xmlns:a16="http://schemas.microsoft.com/office/drawing/2014/main" id="{47270740-BB0D-33FE-614A-980B25678A12}"/>
                </a:ext>
              </a:extLst>
            </p:cNvPr>
            <p:cNvGrpSpPr/>
            <p:nvPr/>
          </p:nvGrpSpPr>
          <p:grpSpPr>
            <a:xfrm>
              <a:off x="3967128" y="3142506"/>
              <a:ext cx="1066250" cy="431997"/>
              <a:chOff x="5243434" y="2800538"/>
              <a:chExt cx="1980865" cy="802559"/>
            </a:xfrm>
          </p:grpSpPr>
          <p:sp>
            <p:nvSpPr>
              <p:cNvPr id="178" name="Fluxograma: Processo Alternativo 10">
                <a:extLst>
                  <a:ext uri="{FF2B5EF4-FFF2-40B4-BE49-F238E27FC236}">
                    <a16:creationId xmlns:a16="http://schemas.microsoft.com/office/drawing/2014/main" id="{931BEC44-3E1F-C8A4-625B-9C98F29AA13F}"/>
                  </a:ext>
                </a:extLst>
              </p:cNvPr>
              <p:cNvSpPr/>
              <p:nvPr/>
            </p:nvSpPr>
            <p:spPr>
              <a:xfrm>
                <a:off x="5243434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79" name="Picture 86">
                <a:extLst>
                  <a:ext uri="{FF2B5EF4-FFF2-40B4-BE49-F238E27FC236}">
                    <a16:creationId xmlns:a16="http://schemas.microsoft.com/office/drawing/2014/main" id="{B3142DB9-760B-33E7-0823-F03EF7985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  <p:grpSp>
          <p:nvGrpSpPr>
            <p:cNvPr id="166" name="Group 87">
              <a:extLst>
                <a:ext uri="{FF2B5EF4-FFF2-40B4-BE49-F238E27FC236}">
                  <a16:creationId xmlns:a16="http://schemas.microsoft.com/office/drawing/2014/main" id="{DC74ADF9-A460-771C-FCA4-0586595DAD2D}"/>
                </a:ext>
              </a:extLst>
            </p:cNvPr>
            <p:cNvGrpSpPr/>
            <p:nvPr/>
          </p:nvGrpSpPr>
          <p:grpSpPr>
            <a:xfrm>
              <a:off x="5247569" y="3163377"/>
              <a:ext cx="1066249" cy="390255"/>
              <a:chOff x="7402871" y="2836284"/>
              <a:chExt cx="1980865" cy="725010"/>
            </a:xfrm>
          </p:grpSpPr>
          <p:sp>
            <p:nvSpPr>
              <p:cNvPr id="176" name="Fluxograma: Processo Alternativo 10">
                <a:extLst>
                  <a:ext uri="{FF2B5EF4-FFF2-40B4-BE49-F238E27FC236}">
                    <a16:creationId xmlns:a16="http://schemas.microsoft.com/office/drawing/2014/main" id="{0AC08B2D-88DD-00B5-6981-0FCB66A299D2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177" name="Picture 89">
                <a:extLst>
                  <a:ext uri="{FF2B5EF4-FFF2-40B4-BE49-F238E27FC236}">
                    <a16:creationId xmlns:a16="http://schemas.microsoft.com/office/drawing/2014/main" id="{DEA985B5-EDFC-DC25-52EB-89612CE27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  <p:sp>
          <p:nvSpPr>
            <p:cNvPr id="168" name="Plus 104">
              <a:extLst>
                <a:ext uri="{FF2B5EF4-FFF2-40B4-BE49-F238E27FC236}">
                  <a16:creationId xmlns:a16="http://schemas.microsoft.com/office/drawing/2014/main" id="{119B431A-3904-B337-1DC4-1908DF2BAC4C}"/>
                </a:ext>
              </a:extLst>
            </p:cNvPr>
            <p:cNvSpPr/>
            <p:nvPr/>
          </p:nvSpPr>
          <p:spPr>
            <a:xfrm>
              <a:off x="3759007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9" name="Plus 110">
              <a:extLst>
                <a:ext uri="{FF2B5EF4-FFF2-40B4-BE49-F238E27FC236}">
                  <a16:creationId xmlns:a16="http://schemas.microsoft.com/office/drawing/2014/main" id="{49B5219D-6C80-CC55-3562-24FAF396FA09}"/>
                </a:ext>
              </a:extLst>
            </p:cNvPr>
            <p:cNvSpPr/>
            <p:nvPr/>
          </p:nvSpPr>
          <p:spPr>
            <a:xfrm>
              <a:off x="503944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0" name="Plus 116">
              <a:extLst>
                <a:ext uri="{FF2B5EF4-FFF2-40B4-BE49-F238E27FC236}">
                  <a16:creationId xmlns:a16="http://schemas.microsoft.com/office/drawing/2014/main" id="{541F583B-F65D-E97C-2AC9-57576F12516B}"/>
                </a:ext>
              </a:extLst>
            </p:cNvPr>
            <p:cNvSpPr/>
            <p:nvPr/>
          </p:nvSpPr>
          <p:spPr>
            <a:xfrm>
              <a:off x="6319888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1" name="Plus 122">
              <a:extLst>
                <a:ext uri="{FF2B5EF4-FFF2-40B4-BE49-F238E27FC236}">
                  <a16:creationId xmlns:a16="http://schemas.microsoft.com/office/drawing/2014/main" id="{6C324D60-09DB-BD71-D83B-4396DC63C478}"/>
                </a:ext>
              </a:extLst>
            </p:cNvPr>
            <p:cNvSpPr/>
            <p:nvPr/>
          </p:nvSpPr>
          <p:spPr>
            <a:xfrm>
              <a:off x="7773524" y="3255319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72" name="Gráfico 171">
              <a:extLst>
                <a:ext uri="{FF2B5EF4-FFF2-40B4-BE49-F238E27FC236}">
                  <a16:creationId xmlns:a16="http://schemas.microsoft.com/office/drawing/2014/main" id="{DBFAEE26-25D6-EBA7-B63D-8AAE2BEBC7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23125" y="3261464"/>
              <a:ext cx="954878" cy="200228"/>
            </a:xfrm>
            <a:prstGeom prst="rect">
              <a:avLst/>
            </a:prstGeom>
          </p:spPr>
        </p:pic>
        <p:sp>
          <p:nvSpPr>
            <p:cNvPr id="207" name="CaixaDeTexto 206">
              <a:extLst>
                <a:ext uri="{FF2B5EF4-FFF2-40B4-BE49-F238E27FC236}">
                  <a16:creationId xmlns:a16="http://schemas.microsoft.com/office/drawing/2014/main" id="{F2628B21-A3CD-73E4-ADFE-600D8375C970}"/>
                </a:ext>
              </a:extLst>
            </p:cNvPr>
            <p:cNvSpPr txBox="1"/>
            <p:nvPr/>
          </p:nvSpPr>
          <p:spPr>
            <a:xfrm>
              <a:off x="8911122" y="309236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1" name="Agrupar 220">
            <a:extLst>
              <a:ext uri="{FF2B5EF4-FFF2-40B4-BE49-F238E27FC236}">
                <a16:creationId xmlns:a16="http://schemas.microsoft.com/office/drawing/2014/main" id="{933719D5-D08B-1EB1-A345-19904FC8D78E}"/>
              </a:ext>
            </a:extLst>
          </p:cNvPr>
          <p:cNvGrpSpPr/>
          <p:nvPr/>
        </p:nvGrpSpPr>
        <p:grpSpPr>
          <a:xfrm>
            <a:off x="1339882" y="3798982"/>
            <a:ext cx="9077803" cy="594231"/>
            <a:chOff x="1339882" y="3798982"/>
            <a:chExt cx="9077803" cy="594231"/>
          </a:xfrm>
        </p:grpSpPr>
        <p:sp>
          <p:nvSpPr>
            <p:cNvPr id="13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3798982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40" name="Agrupar 139">
              <a:extLst>
                <a:ext uri="{FF2B5EF4-FFF2-40B4-BE49-F238E27FC236}">
                  <a16:creationId xmlns:a16="http://schemas.microsoft.com/office/drawing/2014/main" id="{02EB1C93-BE23-A825-394A-7921598925FA}"/>
                </a:ext>
              </a:extLst>
            </p:cNvPr>
            <p:cNvGrpSpPr/>
            <p:nvPr/>
          </p:nvGrpSpPr>
          <p:grpSpPr>
            <a:xfrm>
              <a:off x="2594550" y="3898146"/>
              <a:ext cx="7581643" cy="431997"/>
              <a:chOff x="2594550" y="5333556"/>
              <a:chExt cx="7581643" cy="431997"/>
            </a:xfrm>
          </p:grpSpPr>
          <p:grpSp>
            <p:nvGrpSpPr>
              <p:cNvPr id="141" name="Group 78">
                <a:extLst>
                  <a:ext uri="{FF2B5EF4-FFF2-40B4-BE49-F238E27FC236}">
                    <a16:creationId xmlns:a16="http://schemas.microsoft.com/office/drawing/2014/main" id="{1A69822C-047E-419B-F820-B4089C875CA3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60" name="Fluxograma: Processo Alternativo 10">
                  <a:extLst>
                    <a:ext uri="{FF2B5EF4-FFF2-40B4-BE49-F238E27FC236}">
                      <a16:creationId xmlns:a16="http://schemas.microsoft.com/office/drawing/2014/main" id="{D379EAB6-447E-0529-132C-B5CC8B50CC0A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61" name="Picture 80">
                  <a:extLst>
                    <a:ext uri="{FF2B5EF4-FFF2-40B4-BE49-F238E27FC236}">
                      <a16:creationId xmlns:a16="http://schemas.microsoft.com/office/drawing/2014/main" id="{73A6F7F6-CD18-A2F9-4D4A-B93BBEA54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81">
                <a:extLst>
                  <a:ext uri="{FF2B5EF4-FFF2-40B4-BE49-F238E27FC236}">
                    <a16:creationId xmlns:a16="http://schemas.microsoft.com/office/drawing/2014/main" id="{625F613A-1496-F1BA-1963-FB2835E5F3BA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58" name="Fluxograma: Processo Alternativo 10">
                  <a:extLst>
                    <a:ext uri="{FF2B5EF4-FFF2-40B4-BE49-F238E27FC236}">
                      <a16:creationId xmlns:a16="http://schemas.microsoft.com/office/drawing/2014/main" id="{7FAE450C-9B52-CC1D-B936-83197E3C0C88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9" name="Picture 83">
                  <a:extLst>
                    <a:ext uri="{FF2B5EF4-FFF2-40B4-BE49-F238E27FC236}">
                      <a16:creationId xmlns:a16="http://schemas.microsoft.com/office/drawing/2014/main" id="{9FDCAD47-210F-63D2-0A72-850D7D468A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43" name="Group 84">
                <a:extLst>
                  <a:ext uri="{FF2B5EF4-FFF2-40B4-BE49-F238E27FC236}">
                    <a16:creationId xmlns:a16="http://schemas.microsoft.com/office/drawing/2014/main" id="{4234C246-84D2-9DA3-2D8E-3E786D0B1D07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56" name="Fluxograma: Processo Alternativo 10">
                  <a:extLst>
                    <a:ext uri="{FF2B5EF4-FFF2-40B4-BE49-F238E27FC236}">
                      <a16:creationId xmlns:a16="http://schemas.microsoft.com/office/drawing/2014/main" id="{77C0E521-6045-1A38-F13F-673C13F4C4F8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7" name="Picture 86">
                  <a:extLst>
                    <a:ext uri="{FF2B5EF4-FFF2-40B4-BE49-F238E27FC236}">
                      <a16:creationId xmlns:a16="http://schemas.microsoft.com/office/drawing/2014/main" id="{729435AC-C803-FCB1-BBAA-A5F59E58B6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44" name="Group 87">
                <a:extLst>
                  <a:ext uri="{FF2B5EF4-FFF2-40B4-BE49-F238E27FC236}">
                    <a16:creationId xmlns:a16="http://schemas.microsoft.com/office/drawing/2014/main" id="{5CE7F707-F489-36E7-9315-081D73156C89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54" name="Fluxograma: Processo Alternativo 10">
                  <a:extLst>
                    <a:ext uri="{FF2B5EF4-FFF2-40B4-BE49-F238E27FC236}">
                      <a16:creationId xmlns:a16="http://schemas.microsoft.com/office/drawing/2014/main" id="{C003126F-9D7A-57B4-4B49-A6191ECBDC26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55" name="Picture 89">
                  <a:extLst>
                    <a:ext uri="{FF2B5EF4-FFF2-40B4-BE49-F238E27FC236}">
                      <a16:creationId xmlns:a16="http://schemas.microsoft.com/office/drawing/2014/main" id="{6103FB22-F0F1-988E-F6AC-FD419DA5B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45" name="Group 93">
                <a:extLst>
                  <a:ext uri="{FF2B5EF4-FFF2-40B4-BE49-F238E27FC236}">
                    <a16:creationId xmlns:a16="http://schemas.microsoft.com/office/drawing/2014/main" id="{B173F7D6-C12B-6D30-E32D-56F6696C12A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52" name="Fluxograma: Processo Alternativo 10">
                  <a:extLst>
                    <a:ext uri="{FF2B5EF4-FFF2-40B4-BE49-F238E27FC236}">
                      <a16:creationId xmlns:a16="http://schemas.microsoft.com/office/drawing/2014/main" id="{C1E2B33B-BE1A-3834-00CA-F4797F43B05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53" name="Picture 95">
                  <a:extLst>
                    <a:ext uri="{FF2B5EF4-FFF2-40B4-BE49-F238E27FC236}">
                      <a16:creationId xmlns:a16="http://schemas.microsoft.com/office/drawing/2014/main" id="{911C5A6A-CAEF-7C23-073C-74FE78813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46" name="Plus 104">
                <a:extLst>
                  <a:ext uri="{FF2B5EF4-FFF2-40B4-BE49-F238E27FC236}">
                    <a16:creationId xmlns:a16="http://schemas.microsoft.com/office/drawing/2014/main" id="{08111701-315F-8172-25DE-9FD678281670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7" name="Plus 110">
                <a:extLst>
                  <a:ext uri="{FF2B5EF4-FFF2-40B4-BE49-F238E27FC236}">
                    <a16:creationId xmlns:a16="http://schemas.microsoft.com/office/drawing/2014/main" id="{C04458F8-3D9B-B2C1-D85B-3787ADD2733C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8" name="Plus 116">
                <a:extLst>
                  <a:ext uri="{FF2B5EF4-FFF2-40B4-BE49-F238E27FC236}">
                    <a16:creationId xmlns:a16="http://schemas.microsoft.com/office/drawing/2014/main" id="{40D17E26-4C06-5E7D-3D3D-1B1EF65D76BA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9" name="Plus 122">
                <a:extLst>
                  <a:ext uri="{FF2B5EF4-FFF2-40B4-BE49-F238E27FC236}">
                    <a16:creationId xmlns:a16="http://schemas.microsoft.com/office/drawing/2014/main" id="{735B6A51-DD9F-5112-72C5-B179D2551E94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50" name="Gráfico 149">
                <a:extLst>
                  <a:ext uri="{FF2B5EF4-FFF2-40B4-BE49-F238E27FC236}">
                    <a16:creationId xmlns:a16="http://schemas.microsoft.com/office/drawing/2014/main" id="{CA939688-4810-397E-94A1-F0E695F37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51" name="Plus 122">
                <a:extLst>
                  <a:ext uri="{FF2B5EF4-FFF2-40B4-BE49-F238E27FC236}">
                    <a16:creationId xmlns:a16="http://schemas.microsoft.com/office/drawing/2014/main" id="{813B0211-0481-31BC-CF90-30BCC3CFD1F6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9" name="CaixaDeTexto 208">
              <a:extLst>
                <a:ext uri="{FF2B5EF4-FFF2-40B4-BE49-F238E27FC236}">
                  <a16:creationId xmlns:a16="http://schemas.microsoft.com/office/drawing/2014/main" id="{19ADBACD-1EBC-DE5A-AA96-84C2FBC82B50}"/>
                </a:ext>
              </a:extLst>
            </p:cNvPr>
            <p:cNvSpPr txBox="1"/>
            <p:nvPr/>
          </p:nvSpPr>
          <p:spPr>
            <a:xfrm>
              <a:off x="10108145" y="3850834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2" name="Agrupar 221">
            <a:extLst>
              <a:ext uri="{FF2B5EF4-FFF2-40B4-BE49-F238E27FC236}">
                <a16:creationId xmlns:a16="http://schemas.microsoft.com/office/drawing/2014/main" id="{B103CCAC-C4DE-9381-0ACA-F74B51D2A699}"/>
              </a:ext>
            </a:extLst>
          </p:cNvPr>
          <p:cNvGrpSpPr/>
          <p:nvPr/>
        </p:nvGrpSpPr>
        <p:grpSpPr>
          <a:xfrm>
            <a:off x="1339882" y="4533818"/>
            <a:ext cx="9077803" cy="594231"/>
            <a:chOff x="1339882" y="4533818"/>
            <a:chExt cx="9077803" cy="594231"/>
          </a:xfrm>
        </p:grpSpPr>
        <p:sp>
          <p:nvSpPr>
            <p:cNvPr id="14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4533818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5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74B064EB-33A6-90C5-6F33-F7ADEF2783A7}"/>
                </a:ext>
              </a:extLst>
            </p:cNvPr>
            <p:cNvGrpSpPr/>
            <p:nvPr/>
          </p:nvGrpSpPr>
          <p:grpSpPr>
            <a:xfrm>
              <a:off x="2594550" y="4614934"/>
              <a:ext cx="7581643" cy="431997"/>
              <a:chOff x="2594550" y="5333556"/>
              <a:chExt cx="7581643" cy="431997"/>
            </a:xfrm>
          </p:grpSpPr>
          <p:grpSp>
            <p:nvGrpSpPr>
              <p:cNvPr id="112" name="Group 78">
                <a:extLst>
                  <a:ext uri="{FF2B5EF4-FFF2-40B4-BE49-F238E27FC236}">
                    <a16:creationId xmlns:a16="http://schemas.microsoft.com/office/drawing/2014/main" id="{D87F1930-1CD0-E829-EC39-8207BB8311F9}"/>
                  </a:ext>
                </a:extLst>
              </p:cNvPr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138" name="Fluxograma: Processo Alternativo 10">
                  <a:extLst>
                    <a:ext uri="{FF2B5EF4-FFF2-40B4-BE49-F238E27FC236}">
                      <a16:creationId xmlns:a16="http://schemas.microsoft.com/office/drawing/2014/main" id="{B4007850-0B92-B8CD-3E53-717974CA469E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9" name="Picture 80">
                  <a:extLst>
                    <a:ext uri="{FF2B5EF4-FFF2-40B4-BE49-F238E27FC236}">
                      <a16:creationId xmlns:a16="http://schemas.microsoft.com/office/drawing/2014/main" id="{920C43CE-AC75-AE45-B2A5-F6EB7E12F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14" name="Group 81">
                <a:extLst>
                  <a:ext uri="{FF2B5EF4-FFF2-40B4-BE49-F238E27FC236}">
                    <a16:creationId xmlns:a16="http://schemas.microsoft.com/office/drawing/2014/main" id="{20D1EE49-3E4D-C534-EC62-6A481D99D203}"/>
                  </a:ext>
                </a:extLst>
              </p:cNvPr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136" name="Fluxograma: Processo Alternativo 10">
                  <a:extLst>
                    <a:ext uri="{FF2B5EF4-FFF2-40B4-BE49-F238E27FC236}">
                      <a16:creationId xmlns:a16="http://schemas.microsoft.com/office/drawing/2014/main" id="{04BCE1C1-70F7-0B86-25F0-D4656A60856F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7" name="Picture 83">
                  <a:extLst>
                    <a:ext uri="{FF2B5EF4-FFF2-40B4-BE49-F238E27FC236}">
                      <a16:creationId xmlns:a16="http://schemas.microsoft.com/office/drawing/2014/main" id="{F944BFED-62FD-C9EB-4011-FF29A1D9AB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84">
                <a:extLst>
                  <a:ext uri="{FF2B5EF4-FFF2-40B4-BE49-F238E27FC236}">
                    <a16:creationId xmlns:a16="http://schemas.microsoft.com/office/drawing/2014/main" id="{80C63F6F-D35E-01D3-7548-AB9EFEA04E2D}"/>
                  </a:ext>
                </a:extLst>
              </p:cNvPr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134" name="Fluxograma: Processo Alternativo 10">
                  <a:extLst>
                    <a:ext uri="{FF2B5EF4-FFF2-40B4-BE49-F238E27FC236}">
                      <a16:creationId xmlns:a16="http://schemas.microsoft.com/office/drawing/2014/main" id="{A95E52FB-2202-E32D-F065-1743CDBE98F0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5" name="Picture 86">
                  <a:extLst>
                    <a:ext uri="{FF2B5EF4-FFF2-40B4-BE49-F238E27FC236}">
                      <a16:creationId xmlns:a16="http://schemas.microsoft.com/office/drawing/2014/main" id="{08DBCC8C-F3D4-0819-E50D-FEEF3F18D6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87">
                <a:extLst>
                  <a:ext uri="{FF2B5EF4-FFF2-40B4-BE49-F238E27FC236}">
                    <a16:creationId xmlns:a16="http://schemas.microsoft.com/office/drawing/2014/main" id="{F2E71EEF-D497-D259-6092-BAC468725731}"/>
                  </a:ext>
                </a:extLst>
              </p:cNvPr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132" name="Fluxograma: Processo Alternativo 10">
                  <a:extLst>
                    <a:ext uri="{FF2B5EF4-FFF2-40B4-BE49-F238E27FC236}">
                      <a16:creationId xmlns:a16="http://schemas.microsoft.com/office/drawing/2014/main" id="{C11115FF-6B99-0866-03A4-C72DD23B1011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133" name="Picture 89">
                  <a:extLst>
                    <a:ext uri="{FF2B5EF4-FFF2-40B4-BE49-F238E27FC236}">
                      <a16:creationId xmlns:a16="http://schemas.microsoft.com/office/drawing/2014/main" id="{40E2A238-F4DF-5FAE-F559-72E4142E2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93">
                <a:extLst>
                  <a:ext uri="{FF2B5EF4-FFF2-40B4-BE49-F238E27FC236}">
                    <a16:creationId xmlns:a16="http://schemas.microsoft.com/office/drawing/2014/main" id="{72274A05-1291-C413-EF84-77E11BF26D97}"/>
                  </a:ext>
                </a:extLst>
              </p:cNvPr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130" name="Fluxograma: Processo Alternativo 10">
                  <a:extLst>
                    <a:ext uri="{FF2B5EF4-FFF2-40B4-BE49-F238E27FC236}">
                      <a16:creationId xmlns:a16="http://schemas.microsoft.com/office/drawing/2014/main" id="{CC388016-1083-989D-C6D9-4427EA333014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131" name="Picture 95">
                  <a:extLst>
                    <a:ext uri="{FF2B5EF4-FFF2-40B4-BE49-F238E27FC236}">
                      <a16:creationId xmlns:a16="http://schemas.microsoft.com/office/drawing/2014/main" id="{E8A54123-2D7E-9D58-F371-EF339D25EE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24" name="Plus 104">
                <a:extLst>
                  <a:ext uri="{FF2B5EF4-FFF2-40B4-BE49-F238E27FC236}">
                    <a16:creationId xmlns:a16="http://schemas.microsoft.com/office/drawing/2014/main" id="{3A9900CA-2949-F470-1651-D48E55E1BE35}"/>
                  </a:ext>
                </a:extLst>
              </p:cNvPr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Plus 110">
                <a:extLst>
                  <a:ext uri="{FF2B5EF4-FFF2-40B4-BE49-F238E27FC236}">
                    <a16:creationId xmlns:a16="http://schemas.microsoft.com/office/drawing/2014/main" id="{3E08A76D-A04A-600E-A72B-6C0CFF9A7BBA}"/>
                  </a:ext>
                </a:extLst>
              </p:cNvPr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6" name="Plus 116">
                <a:extLst>
                  <a:ext uri="{FF2B5EF4-FFF2-40B4-BE49-F238E27FC236}">
                    <a16:creationId xmlns:a16="http://schemas.microsoft.com/office/drawing/2014/main" id="{EB9B229C-C255-FEF3-186A-ED5C99BDC1EB}"/>
                  </a:ext>
                </a:extLst>
              </p:cNvPr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Plus 122">
                <a:extLst>
                  <a:ext uri="{FF2B5EF4-FFF2-40B4-BE49-F238E27FC236}">
                    <a16:creationId xmlns:a16="http://schemas.microsoft.com/office/drawing/2014/main" id="{1FB7702E-B3E5-DCDD-6DBB-4C443063FB7E}"/>
                  </a:ext>
                </a:extLst>
              </p:cNvPr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28" name="Gráfico 127">
                <a:extLst>
                  <a:ext uri="{FF2B5EF4-FFF2-40B4-BE49-F238E27FC236}">
                    <a16:creationId xmlns:a16="http://schemas.microsoft.com/office/drawing/2014/main" id="{C4F28D4E-9A24-6222-F925-BFA601F3C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129" name="Plus 122">
                <a:extLst>
                  <a:ext uri="{FF2B5EF4-FFF2-40B4-BE49-F238E27FC236}">
                    <a16:creationId xmlns:a16="http://schemas.microsoft.com/office/drawing/2014/main" id="{532FFE4E-D663-9F7E-2B89-B1B35DECD417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4" name="CaixaDeTexto 213">
              <a:extLst>
                <a:ext uri="{FF2B5EF4-FFF2-40B4-BE49-F238E27FC236}">
                  <a16:creationId xmlns:a16="http://schemas.microsoft.com/office/drawing/2014/main" id="{503B6DB7-DBD7-01E9-6025-6BEC7EB12C93}"/>
                </a:ext>
              </a:extLst>
            </p:cNvPr>
            <p:cNvSpPr txBox="1"/>
            <p:nvPr/>
          </p:nvSpPr>
          <p:spPr>
            <a:xfrm>
              <a:off x="10108145" y="4569083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23" name="Agrupar 222">
            <a:extLst>
              <a:ext uri="{FF2B5EF4-FFF2-40B4-BE49-F238E27FC236}">
                <a16:creationId xmlns:a16="http://schemas.microsoft.com/office/drawing/2014/main" id="{9F3C28CC-AF43-173A-B3CC-7C36775E1EFD}"/>
              </a:ext>
            </a:extLst>
          </p:cNvPr>
          <p:cNvGrpSpPr/>
          <p:nvPr/>
        </p:nvGrpSpPr>
        <p:grpSpPr>
          <a:xfrm>
            <a:off x="1339882" y="5252439"/>
            <a:ext cx="9077803" cy="594231"/>
            <a:chOff x="1339882" y="5252439"/>
            <a:chExt cx="9077803" cy="594231"/>
          </a:xfrm>
        </p:grpSpPr>
        <p:sp>
          <p:nvSpPr>
            <p:cNvPr id="15" name="Retângulo 3">
              <a:extLst>
                <a:ext uri="{FF2B5EF4-FFF2-40B4-BE49-F238E27FC236}">
                  <a16:creationId xmlns:a16="http://schemas.microsoft.com/office/drawing/2014/main" id="{35CA785A-9603-DC0F-C905-F67C20F6C79D}"/>
                </a:ext>
              </a:extLst>
            </p:cNvPr>
            <p:cNvSpPr/>
            <p:nvPr/>
          </p:nvSpPr>
          <p:spPr>
            <a:xfrm>
              <a:off x="1339882" y="5252439"/>
              <a:ext cx="972282" cy="594231"/>
            </a:xfrm>
            <a:prstGeom prst="roundRect">
              <a:avLst>
                <a:gd name="adj" fmla="val 8466"/>
              </a:avLst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MX" pitchFamily="2" charset="0"/>
                </a:rPr>
                <a:t>10</a:t>
              </a:r>
              <a:r>
                <a:rPr lang="pt-BR" sz="2400" dirty="0">
                  <a:latin typeface="AMX" pitchFamily="2" charset="0"/>
                </a:rPr>
                <a:t> </a:t>
              </a:r>
            </a:p>
            <a:p>
              <a:pPr algn="ctr"/>
              <a:r>
                <a:rPr lang="pt-BR" sz="1200" dirty="0">
                  <a:latin typeface="AMX" pitchFamily="2" charset="0"/>
                </a:rPr>
                <a:t>GIGA</a:t>
              </a:r>
            </a:p>
          </p:txBody>
        </p: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FB68FF66-7156-8628-BFCF-C4AACE31DAD3}"/>
                </a:ext>
              </a:extLst>
            </p:cNvPr>
            <p:cNvGrpSpPr/>
            <p:nvPr/>
          </p:nvGrpSpPr>
          <p:grpSpPr>
            <a:xfrm>
              <a:off x="2594550" y="5333556"/>
              <a:ext cx="7581643" cy="431997"/>
              <a:chOff x="2594550" y="5333556"/>
              <a:chExt cx="7581643" cy="431997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2594550" y="5354427"/>
                <a:ext cx="1066249" cy="390255"/>
                <a:chOff x="9517000" y="2842271"/>
                <a:chExt cx="1980865" cy="725010"/>
              </a:xfrm>
            </p:grpSpPr>
            <p:sp>
              <p:nvSpPr>
                <p:cNvPr id="80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1"/>
              <p:cNvGrpSpPr/>
              <p:nvPr/>
            </p:nvGrpSpPr>
            <p:grpSpPr>
              <a:xfrm>
                <a:off x="6614876" y="5354427"/>
                <a:ext cx="1066249" cy="390255"/>
                <a:chOff x="3086615" y="2842271"/>
                <a:chExt cx="1980865" cy="725010"/>
              </a:xfrm>
            </p:grpSpPr>
            <p:sp>
              <p:nvSpPr>
                <p:cNvPr id="83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3086615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3" r="5971"/>
                <a:stretch/>
              </p:blipFill>
              <p:spPr>
                <a:xfrm>
                  <a:off x="3130637" y="2883936"/>
                  <a:ext cx="1903194" cy="578542"/>
                </a:xfrm>
                <a:prstGeom prst="rect">
                  <a:avLst/>
                </a:prstGeom>
              </p:spPr>
            </p:pic>
          </p:grpSp>
          <p:grpSp>
            <p:nvGrpSpPr>
              <p:cNvPr id="85" name="Group 84"/>
              <p:cNvGrpSpPr/>
              <p:nvPr/>
            </p:nvGrpSpPr>
            <p:grpSpPr>
              <a:xfrm>
                <a:off x="3967128" y="5333556"/>
                <a:ext cx="1066250" cy="431997"/>
                <a:chOff x="5243434" y="2800538"/>
                <a:chExt cx="1980865" cy="802559"/>
              </a:xfrm>
            </p:grpSpPr>
            <p:sp>
              <p:nvSpPr>
                <p:cNvPr id="86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7" name="Picture 8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7"/>
              <p:cNvGrpSpPr/>
              <p:nvPr/>
            </p:nvGrpSpPr>
            <p:grpSpPr>
              <a:xfrm>
                <a:off x="5247569" y="5354427"/>
                <a:ext cx="1066249" cy="390255"/>
                <a:chOff x="7402871" y="2836284"/>
                <a:chExt cx="1980865" cy="725010"/>
              </a:xfrm>
            </p:grpSpPr>
            <p:sp>
              <p:nvSpPr>
                <p:cNvPr id="89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7402871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defTabSz="10223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pt-BR" dirty="0">
                    <a:latin typeface="AMX" pitchFamily="2" charset="0"/>
                  </a:endParaRPr>
                </a:p>
              </p:txBody>
            </p:sp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2583" y="3018509"/>
                  <a:ext cx="1659773" cy="408304"/>
                </a:xfrm>
                <a:prstGeom prst="rect">
                  <a:avLst/>
                </a:prstGeom>
              </p:spPr>
            </p:pic>
          </p:grpSp>
          <p:grpSp>
            <p:nvGrpSpPr>
              <p:cNvPr id="94" name="Group 93"/>
              <p:cNvGrpSpPr/>
              <p:nvPr/>
            </p:nvGrpSpPr>
            <p:grpSpPr>
              <a:xfrm>
                <a:off x="7952361" y="5354427"/>
                <a:ext cx="1066249" cy="390255"/>
                <a:chOff x="943576" y="2842271"/>
                <a:chExt cx="1980865" cy="725010"/>
              </a:xfrm>
            </p:grpSpPr>
            <p:sp>
              <p:nvSpPr>
                <p:cNvPr id="95" name="Fluxograma: Processo Alternativo 10">
                  <a:extLst>
                    <a:ext uri="{FF2B5EF4-FFF2-40B4-BE49-F238E27FC236}">
                      <a16:creationId xmlns:a16="http://schemas.microsoft.com/office/drawing/2014/main" id="{9737A86C-090C-A01F-92D9-0B6B6DEFFB9B}"/>
                    </a:ext>
                  </a:extLst>
                </p:cNvPr>
                <p:cNvSpPr/>
                <p:nvPr/>
              </p:nvSpPr>
              <p:spPr>
                <a:xfrm>
                  <a:off x="943576" y="2842271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8114" y="2954947"/>
                  <a:ext cx="1605206" cy="481766"/>
                </a:xfrm>
                <a:prstGeom prst="rect">
                  <a:avLst/>
                </a:prstGeom>
              </p:spPr>
            </p:pic>
          </p:grpSp>
          <p:sp>
            <p:nvSpPr>
              <p:cNvPr id="105" name="Plus 104"/>
              <p:cNvSpPr/>
              <p:nvPr/>
            </p:nvSpPr>
            <p:spPr>
              <a:xfrm>
                <a:off x="3759007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Plus 110"/>
              <p:cNvSpPr/>
              <p:nvPr/>
            </p:nvSpPr>
            <p:spPr>
              <a:xfrm>
                <a:off x="503944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Plus 116"/>
              <p:cNvSpPr/>
              <p:nvPr/>
            </p:nvSpPr>
            <p:spPr>
              <a:xfrm>
                <a:off x="6319888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Plus 122"/>
              <p:cNvSpPr/>
              <p:nvPr/>
            </p:nvSpPr>
            <p:spPr>
              <a:xfrm>
                <a:off x="777352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A2E75314-E06E-7CF4-7C23-63DEF766C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21315" y="5452514"/>
                <a:ext cx="954878" cy="200228"/>
              </a:xfrm>
              <a:prstGeom prst="rect">
                <a:avLst/>
              </a:prstGeom>
            </p:spPr>
          </p:pic>
          <p:sp>
            <p:nvSpPr>
              <p:cNvPr id="8" name="Plus 122">
                <a:extLst>
                  <a:ext uri="{FF2B5EF4-FFF2-40B4-BE49-F238E27FC236}">
                    <a16:creationId xmlns:a16="http://schemas.microsoft.com/office/drawing/2014/main" id="{C57F4EEC-C5AB-C852-6F19-82416ED4B514}"/>
                  </a:ext>
                </a:extLst>
              </p:cNvPr>
              <p:cNvSpPr/>
              <p:nvPr/>
            </p:nvSpPr>
            <p:spPr>
              <a:xfrm>
                <a:off x="8971714" y="5446369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17" name="CaixaDeTexto 216">
              <a:extLst>
                <a:ext uri="{FF2B5EF4-FFF2-40B4-BE49-F238E27FC236}">
                  <a16:creationId xmlns:a16="http://schemas.microsoft.com/office/drawing/2014/main" id="{E5D6CD4B-EA2F-8CC8-2CC8-E90BF075E049}"/>
                </a:ext>
              </a:extLst>
            </p:cNvPr>
            <p:cNvSpPr txBox="1"/>
            <p:nvPr/>
          </p:nvSpPr>
          <p:spPr>
            <a:xfrm>
              <a:off x="10108145" y="5283410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A462F4-C33F-D134-9BA3-B79B845C6A8D}"/>
              </a:ext>
            </a:extLst>
          </p:cNvPr>
          <p:cNvGrpSpPr/>
          <p:nvPr/>
        </p:nvGrpSpPr>
        <p:grpSpPr>
          <a:xfrm>
            <a:off x="1339882" y="2342768"/>
            <a:ext cx="5146704" cy="594231"/>
            <a:chOff x="1339882" y="2342768"/>
            <a:chExt cx="5146704" cy="594231"/>
          </a:xfrm>
        </p:grpSpPr>
        <p:grpSp>
          <p:nvGrpSpPr>
            <p:cNvPr id="219" name="Agrupar 218">
              <a:extLst>
                <a:ext uri="{FF2B5EF4-FFF2-40B4-BE49-F238E27FC236}">
                  <a16:creationId xmlns:a16="http://schemas.microsoft.com/office/drawing/2014/main" id="{95C80F33-E872-B3CF-23B0-3E5257D068A9}"/>
                </a:ext>
              </a:extLst>
            </p:cNvPr>
            <p:cNvGrpSpPr/>
            <p:nvPr/>
          </p:nvGrpSpPr>
          <p:grpSpPr>
            <a:xfrm>
              <a:off x="1339882" y="2342768"/>
              <a:ext cx="3693496" cy="594231"/>
              <a:chOff x="1339882" y="2342768"/>
              <a:chExt cx="3693496" cy="594231"/>
            </a:xfrm>
          </p:grpSpPr>
          <p:sp>
            <p:nvSpPr>
              <p:cNvPr id="10" name="Retângulo 3">
                <a:extLst>
                  <a:ext uri="{FF2B5EF4-FFF2-40B4-BE49-F238E27FC236}">
                    <a16:creationId xmlns:a16="http://schemas.microsoft.com/office/drawing/2014/main" id="{35CA785A-9603-DC0F-C905-F67C20F6C79D}"/>
                  </a:ext>
                </a:extLst>
              </p:cNvPr>
              <p:cNvSpPr/>
              <p:nvPr/>
            </p:nvSpPr>
            <p:spPr>
              <a:xfrm>
                <a:off x="1339882" y="2342768"/>
                <a:ext cx="972282" cy="594231"/>
              </a:xfrm>
              <a:prstGeom prst="roundRect">
                <a:avLst>
                  <a:gd name="adj" fmla="val 8466"/>
                </a:avLst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400" b="1" dirty="0">
                    <a:latin typeface="AMX" pitchFamily="2" charset="0"/>
                  </a:rPr>
                  <a:t>250</a:t>
                </a:r>
                <a:r>
                  <a:rPr lang="pt-BR" sz="2400" dirty="0">
                    <a:latin typeface="AMX" pitchFamily="2" charset="0"/>
                  </a:rPr>
                  <a:t> </a:t>
                </a:r>
              </a:p>
              <a:p>
                <a:pPr algn="ctr"/>
                <a:r>
                  <a:rPr lang="pt-BR" sz="1200" dirty="0">
                    <a:latin typeface="AMX" pitchFamily="2" charset="0"/>
                  </a:rPr>
                  <a:t>MEGA</a:t>
                </a:r>
              </a:p>
            </p:txBody>
          </p:sp>
          <p:grpSp>
            <p:nvGrpSpPr>
              <p:cNvPr id="185" name="Group 78">
                <a:extLst>
                  <a:ext uri="{FF2B5EF4-FFF2-40B4-BE49-F238E27FC236}">
                    <a16:creationId xmlns:a16="http://schemas.microsoft.com/office/drawing/2014/main" id="{6F8614DD-CF0C-0558-32C4-44BF3DCF6B4B}"/>
                  </a:ext>
                </a:extLst>
              </p:cNvPr>
              <p:cNvGrpSpPr/>
              <p:nvPr/>
            </p:nvGrpSpPr>
            <p:grpSpPr>
              <a:xfrm>
                <a:off x="2594550" y="2444755"/>
                <a:ext cx="1066249" cy="390255"/>
                <a:chOff x="9517000" y="2842271"/>
                <a:chExt cx="1980865" cy="725010"/>
              </a:xfrm>
            </p:grpSpPr>
            <p:sp>
              <p:nvSpPr>
                <p:cNvPr id="204" name="Fluxograma: Processo Alternativo 10">
                  <a:extLst>
                    <a:ext uri="{FF2B5EF4-FFF2-40B4-BE49-F238E27FC236}">
                      <a16:creationId xmlns:a16="http://schemas.microsoft.com/office/drawing/2014/main" id="{E94F9D97-171B-D223-3762-EBEF66540D49}"/>
                    </a:ext>
                  </a:extLst>
                </p:cNvPr>
                <p:cNvSpPr/>
                <p:nvPr/>
              </p:nvSpPr>
              <p:spPr>
                <a:xfrm>
                  <a:off x="9517000" y="2842271"/>
                  <a:ext cx="1980865" cy="725010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205" name="Picture 80">
                  <a:extLst>
                    <a:ext uri="{FF2B5EF4-FFF2-40B4-BE49-F238E27FC236}">
                      <a16:creationId xmlns:a16="http://schemas.microsoft.com/office/drawing/2014/main" id="{0B12E83B-AF72-B99D-AC75-9B86B359FF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45" r="6638"/>
                <a:stretch/>
              </p:blipFill>
              <p:spPr>
                <a:xfrm>
                  <a:off x="9536206" y="2893366"/>
                  <a:ext cx="1913672" cy="568456"/>
                </a:xfrm>
                <a:prstGeom prst="rect">
                  <a:avLst/>
                </a:prstGeom>
              </p:spPr>
            </p:pic>
          </p:grpSp>
          <p:grpSp>
            <p:nvGrpSpPr>
              <p:cNvPr id="187" name="Group 84">
                <a:extLst>
                  <a:ext uri="{FF2B5EF4-FFF2-40B4-BE49-F238E27FC236}">
                    <a16:creationId xmlns:a16="http://schemas.microsoft.com/office/drawing/2014/main" id="{D63C1BCC-AAEF-BB7A-54AA-64506B4E3BEB}"/>
                  </a:ext>
                </a:extLst>
              </p:cNvPr>
              <p:cNvGrpSpPr/>
              <p:nvPr/>
            </p:nvGrpSpPr>
            <p:grpSpPr>
              <a:xfrm>
                <a:off x="3967128" y="2423884"/>
                <a:ext cx="1066250" cy="431997"/>
                <a:chOff x="5243434" y="2800538"/>
                <a:chExt cx="1980865" cy="802559"/>
              </a:xfrm>
            </p:grpSpPr>
            <p:sp>
              <p:nvSpPr>
                <p:cNvPr id="200" name="Fluxograma: Processo Alternativo 10">
                  <a:extLst>
                    <a:ext uri="{FF2B5EF4-FFF2-40B4-BE49-F238E27FC236}">
                      <a16:creationId xmlns:a16="http://schemas.microsoft.com/office/drawing/2014/main" id="{C06545AF-D5D9-38E5-3684-CEFD64040402}"/>
                    </a:ext>
                  </a:extLst>
                </p:cNvPr>
                <p:cNvSpPr/>
                <p:nvPr/>
              </p:nvSpPr>
              <p:spPr>
                <a:xfrm>
                  <a:off x="5243434" y="2836284"/>
                  <a:ext cx="1980865" cy="72501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000" b="1" dirty="0">
                    <a:solidFill>
                      <a:schemeClr val="bg1"/>
                    </a:solidFill>
                    <a:latin typeface="AMX" pitchFamily="2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201" name="Picture 86">
                  <a:extLst>
                    <a:ext uri="{FF2B5EF4-FFF2-40B4-BE49-F238E27FC236}">
                      <a16:creationId xmlns:a16="http://schemas.microsoft.com/office/drawing/2014/main" id="{B2D2E08E-F109-8714-E795-4F2EA49026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48651" y="2800538"/>
                  <a:ext cx="1748956" cy="802559"/>
                </a:xfrm>
                <a:prstGeom prst="rect">
                  <a:avLst/>
                </a:prstGeom>
              </p:spPr>
            </p:pic>
          </p:grpSp>
          <p:sp>
            <p:nvSpPr>
              <p:cNvPr id="190" name="Plus 104">
                <a:extLst>
                  <a:ext uri="{FF2B5EF4-FFF2-40B4-BE49-F238E27FC236}">
                    <a16:creationId xmlns:a16="http://schemas.microsoft.com/office/drawing/2014/main" id="{4BD0902C-1D88-A927-55FA-16E52CE9F30E}"/>
                  </a:ext>
                </a:extLst>
              </p:cNvPr>
              <p:cNvSpPr/>
              <p:nvPr/>
            </p:nvSpPr>
            <p:spPr>
              <a:xfrm>
                <a:off x="3759007" y="2536697"/>
                <a:ext cx="202052" cy="206374"/>
              </a:xfrm>
              <a:prstGeom prst="mathPlus">
                <a:avLst/>
              </a:prstGeom>
              <a:solidFill>
                <a:srgbClr val="AF27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Plus 122">
              <a:extLst>
                <a:ext uri="{FF2B5EF4-FFF2-40B4-BE49-F238E27FC236}">
                  <a16:creationId xmlns:a16="http://schemas.microsoft.com/office/drawing/2014/main" id="{23A9086F-8C02-43BA-30D5-18560220054A}"/>
                </a:ext>
              </a:extLst>
            </p:cNvPr>
            <p:cNvSpPr/>
            <p:nvPr/>
          </p:nvSpPr>
          <p:spPr>
            <a:xfrm>
              <a:off x="5039448" y="2533696"/>
              <a:ext cx="202052" cy="206374"/>
            </a:xfrm>
            <a:prstGeom prst="mathPlus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A7F63C50-F7A1-1AA4-6955-F2815073DF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89049" y="2539841"/>
              <a:ext cx="954878" cy="200228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3927892-FE63-77B7-69C0-B4EA43364266}"/>
                </a:ext>
              </a:extLst>
            </p:cNvPr>
            <p:cNvSpPr txBox="1"/>
            <p:nvPr/>
          </p:nvSpPr>
          <p:spPr>
            <a:xfrm>
              <a:off x="6177046" y="2370737"/>
              <a:ext cx="3095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MX" pitchFamily="2" charset="0"/>
                  <a:cs typeface="Segoe UI" panose="020B0502040204020203" pitchFamily="34" charset="0"/>
                </a:rPr>
                <a:t>*</a:t>
              </a:r>
              <a:endParaRPr lang="pt-BR" sz="1400" dirty="0">
                <a:latin typeface="AMX" pitchFamily="2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0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6" grpId="0"/>
      <p:bldP spid="99" grpId="0" animBg="1"/>
      <p:bldP spid="2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10000"/>
                <a:alpha val="33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1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2888351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3462793" y="1230174"/>
            <a:ext cx="413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latin typeface="AMX" pitchFamily="2" charset="0"/>
              </a:rPr>
              <a:t>Serviços exclusivos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418549" y="1357082"/>
            <a:ext cx="0" cy="346586"/>
          </a:xfrm>
          <a:prstGeom prst="line">
            <a:avLst/>
          </a:prstGeom>
          <a:ln w="19050">
            <a:solidFill>
              <a:srgbClr val="302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914400" y="1832800"/>
            <a:ext cx="61432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Conheça como a Claro potencializa a sua experiência digital com soluções pensadas para você.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126BD59-1D7B-8CD9-6C5A-E9BAF615B5C1}"/>
              </a:ext>
            </a:extLst>
          </p:cNvPr>
          <p:cNvGrpSpPr/>
          <p:nvPr/>
        </p:nvGrpSpPr>
        <p:grpSpPr>
          <a:xfrm>
            <a:off x="8192298" y="2836814"/>
            <a:ext cx="1981702" cy="2405590"/>
            <a:chOff x="8370389" y="2842271"/>
            <a:chExt cx="1981702" cy="2405590"/>
          </a:xfrm>
        </p:grpSpPr>
        <p:sp>
          <p:nvSpPr>
            <p:cNvPr id="47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8371226" y="3555731"/>
              <a:ext cx="1980865" cy="169213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5">
              <a:extLst>
                <a:ext uri="{FF2B5EF4-FFF2-40B4-BE49-F238E27FC236}">
                  <a16:creationId xmlns:a16="http://schemas.microsoft.com/office/drawing/2014/main" id="{706EA3D0-BE86-C540-BAF0-03B9A758BA06}"/>
                </a:ext>
              </a:extLst>
            </p:cNvPr>
            <p:cNvSpPr txBox="1"/>
            <p:nvPr/>
          </p:nvSpPr>
          <p:spPr>
            <a:xfrm>
              <a:off x="8390811" y="3691059"/>
              <a:ext cx="1932966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video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São muitos filmes,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séries, documentários,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shows, conteúdos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infantis e muito mais.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8370389" y="2842271"/>
              <a:ext cx="1979824" cy="725010"/>
              <a:chOff x="9521855" y="2842271"/>
              <a:chExt cx="1979824" cy="725010"/>
            </a:xfrm>
          </p:grpSpPr>
          <p:sp>
            <p:nvSpPr>
              <p:cNvPr id="48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521855" y="2842271"/>
                <a:ext cx="1979824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5" r="6638"/>
              <a:stretch/>
            </p:blipFill>
            <p:spPr>
              <a:xfrm>
                <a:off x="9536206" y="2893366"/>
                <a:ext cx="1913672" cy="568456"/>
              </a:xfrm>
              <a:prstGeom prst="rect">
                <a:avLst/>
              </a:prstGeom>
            </p:spPr>
          </p:pic>
        </p:grp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7DDD6CE-F6AE-A407-41A2-4CD4470D7816}"/>
              </a:ext>
            </a:extLst>
          </p:cNvPr>
          <p:cNvGrpSpPr/>
          <p:nvPr/>
        </p:nvGrpSpPr>
        <p:grpSpPr>
          <a:xfrm>
            <a:off x="2038410" y="2842271"/>
            <a:ext cx="1989846" cy="2833717"/>
            <a:chOff x="2313683" y="2842271"/>
            <a:chExt cx="1989846" cy="2833717"/>
          </a:xfrm>
        </p:grpSpPr>
        <p:sp>
          <p:nvSpPr>
            <p:cNvPr id="42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2319807" y="3555731"/>
              <a:ext cx="1980865" cy="2120257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1">
              <a:extLst>
                <a:ext uri="{FF2B5EF4-FFF2-40B4-BE49-F238E27FC236}">
                  <a16:creationId xmlns:a16="http://schemas.microsoft.com/office/drawing/2014/main" id="{14BA0651-9861-F522-927D-4CF3BEEBEEF5}"/>
                </a:ext>
              </a:extLst>
            </p:cNvPr>
            <p:cNvSpPr txBox="1"/>
            <p:nvPr/>
          </p:nvSpPr>
          <p:spPr>
            <a:xfrm>
              <a:off x="2410699" y="3671707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Claro banca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Serviço fácil de usar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contém as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principais revistas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jornais do país para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você ler onde e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quando quiser.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2313683" y="2842271"/>
              <a:ext cx="1989846" cy="725010"/>
              <a:chOff x="3086615" y="2842271"/>
              <a:chExt cx="1980865" cy="725010"/>
            </a:xfrm>
          </p:grpSpPr>
          <p:sp>
            <p:nvSpPr>
              <p:cNvPr id="43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3086615" y="2842271"/>
                <a:ext cx="1980865" cy="72501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43" r="5971"/>
              <a:stretch/>
            </p:blipFill>
            <p:spPr>
              <a:xfrm>
                <a:off x="3130637" y="2883936"/>
                <a:ext cx="1903194" cy="578542"/>
              </a:xfrm>
              <a:prstGeom prst="rect">
                <a:avLst/>
              </a:prstGeom>
            </p:spPr>
          </p:pic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8A9D2EE-2A9A-9C27-5B3A-F4E6E0DD2F07}"/>
              </a:ext>
            </a:extLst>
          </p:cNvPr>
          <p:cNvGrpSpPr/>
          <p:nvPr/>
        </p:nvGrpSpPr>
        <p:grpSpPr>
          <a:xfrm>
            <a:off x="-11677" y="2842271"/>
            <a:ext cx="1985103" cy="2121992"/>
            <a:chOff x="173105" y="2842271"/>
            <a:chExt cx="1985103" cy="2121992"/>
          </a:xfrm>
        </p:grpSpPr>
        <p:sp>
          <p:nvSpPr>
            <p:cNvPr id="39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173105" y="3555731"/>
              <a:ext cx="1980865" cy="1408532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9">
              <a:extLst>
                <a:ext uri="{FF2B5EF4-FFF2-40B4-BE49-F238E27FC236}">
                  <a16:creationId xmlns:a16="http://schemas.microsoft.com/office/drawing/2014/main" id="{F39E09B4-29E2-3639-E50B-2F0A76474D45}"/>
                </a:ext>
              </a:extLst>
            </p:cNvPr>
            <p:cNvSpPr txBox="1"/>
            <p:nvPr/>
          </p:nvSpPr>
          <p:spPr>
            <a:xfrm>
              <a:off x="207667" y="3653043"/>
              <a:ext cx="19117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Bussu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Maior rede social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para aprendizado de idiomas do mundo.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77343" y="2842271"/>
              <a:ext cx="1980865" cy="725010"/>
              <a:chOff x="943576" y="2842271"/>
              <a:chExt cx="1980865" cy="725010"/>
            </a:xfrm>
          </p:grpSpPr>
          <p:sp>
            <p:nvSpPr>
              <p:cNvPr id="41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943576" y="2842271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114" y="2954947"/>
                <a:ext cx="1605206" cy="481766"/>
              </a:xfrm>
              <a:prstGeom prst="rect">
                <a:avLst/>
              </a:prstGeom>
            </p:spPr>
          </p:pic>
        </p:grp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94785DE-2442-C5AD-569F-C999530B9171}"/>
              </a:ext>
            </a:extLst>
          </p:cNvPr>
          <p:cNvGrpSpPr/>
          <p:nvPr/>
        </p:nvGrpSpPr>
        <p:grpSpPr>
          <a:xfrm>
            <a:off x="4076079" y="2836284"/>
            <a:ext cx="1996747" cy="2849053"/>
            <a:chOff x="4477274" y="2800538"/>
            <a:chExt cx="1996747" cy="2849053"/>
          </a:xfrm>
        </p:grpSpPr>
        <p:sp>
          <p:nvSpPr>
            <p:cNvPr id="44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4479246" y="3545792"/>
              <a:ext cx="1980865" cy="2103799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2">
              <a:extLst>
                <a:ext uri="{FF2B5EF4-FFF2-40B4-BE49-F238E27FC236}">
                  <a16:creationId xmlns:a16="http://schemas.microsoft.com/office/drawing/2014/main" id="{C9573A57-536E-B410-7610-73FEF2F3EE9D}"/>
                </a:ext>
              </a:extLst>
            </p:cNvPr>
            <p:cNvSpPr txBox="1"/>
            <p:nvPr/>
          </p:nvSpPr>
          <p:spPr>
            <a:xfrm>
              <a:off x="4575303" y="3682590"/>
              <a:ext cx="179574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Skeelo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digital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que reúne os livros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mais vendidos em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forma de áudio book com diversas categorias.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4477274" y="2800538"/>
              <a:ext cx="1996747" cy="802559"/>
              <a:chOff x="5232760" y="2800538"/>
              <a:chExt cx="1996747" cy="802559"/>
            </a:xfrm>
          </p:grpSpPr>
          <p:sp>
            <p:nvSpPr>
              <p:cNvPr id="45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5232760" y="2836284"/>
                <a:ext cx="1996747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 b="1" dirty="0">
                  <a:solidFill>
                    <a:schemeClr val="bg1"/>
                  </a:solidFill>
                  <a:latin typeface="AMX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8651" y="2800538"/>
                <a:ext cx="1748956" cy="802559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1B5E246-6E97-7A27-1654-C8BB1277FBD9}"/>
              </a:ext>
            </a:extLst>
          </p:cNvPr>
          <p:cNvGrpSpPr/>
          <p:nvPr/>
        </p:nvGrpSpPr>
        <p:grpSpPr>
          <a:xfrm>
            <a:off x="6134199" y="2836284"/>
            <a:ext cx="1981702" cy="2625304"/>
            <a:chOff x="6619845" y="2836284"/>
            <a:chExt cx="1981702" cy="2625304"/>
          </a:xfrm>
        </p:grpSpPr>
        <p:sp>
          <p:nvSpPr>
            <p:cNvPr id="46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 rot="10800000">
              <a:off x="6619845" y="3545792"/>
              <a:ext cx="1980865" cy="1915796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302926"/>
                </a:solidFill>
              </a:endParaRPr>
            </a:p>
          </p:txBody>
        </p:sp>
        <p:sp>
          <p:nvSpPr>
            <p:cNvPr id="21" name="CaixaDeTexto 16">
              <a:extLst>
                <a:ext uri="{FF2B5EF4-FFF2-40B4-BE49-F238E27FC236}">
                  <a16:creationId xmlns:a16="http://schemas.microsoft.com/office/drawing/2014/main" id="{0D9B569B-D806-B882-DB0F-63D0572310FF}"/>
                </a:ext>
              </a:extLst>
            </p:cNvPr>
            <p:cNvSpPr txBox="1"/>
            <p:nvPr/>
          </p:nvSpPr>
          <p:spPr>
            <a:xfrm>
              <a:off x="6688125" y="3680273"/>
              <a:ext cx="184778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Proteção Digital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É um programa de segurança (Antivírus)  para proteger o seu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dispositivo contra</a:t>
              </a: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ataques virtuais.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620682" y="2836284"/>
              <a:ext cx="1980865" cy="725010"/>
              <a:chOff x="7402871" y="2836284"/>
              <a:chExt cx="1980865" cy="725010"/>
            </a:xfrm>
          </p:grpSpPr>
          <p:sp>
            <p:nvSpPr>
              <p:cNvPr id="49" name="Fluxograma: Processo Alternativo 10">
                <a:extLst>
                  <a:ext uri="{FF2B5EF4-FFF2-40B4-BE49-F238E27FC236}">
                    <a16:creationId xmlns:a16="http://schemas.microsoft.com/office/drawing/2014/main" id="{9737A86C-090C-A01F-92D9-0B6B6DEFFB9B}"/>
                  </a:ext>
                </a:extLst>
              </p:cNvPr>
              <p:cNvSpPr/>
              <p:nvPr/>
            </p:nvSpPr>
            <p:spPr>
              <a:xfrm>
                <a:off x="7402871" y="2836284"/>
                <a:ext cx="1980865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583" y="3018509"/>
                <a:ext cx="1659773" cy="408304"/>
              </a:xfrm>
              <a:prstGeom prst="rect">
                <a:avLst/>
              </a:prstGeom>
            </p:spPr>
          </p:pic>
        </p:grpSp>
      </p:grpSp>
      <p:sp>
        <p:nvSpPr>
          <p:cNvPr id="3" name="CaixaDeTexto 8">
            <a:extLst>
              <a:ext uri="{FF2B5EF4-FFF2-40B4-BE49-F238E27FC236}">
                <a16:creationId xmlns:a16="http://schemas.microsoft.com/office/drawing/2014/main" id="{8FC9E8F3-0EAB-4428-D907-07D1C163D472}"/>
              </a:ext>
            </a:extLst>
          </p:cNvPr>
          <p:cNvSpPr txBox="1"/>
          <p:nvPr/>
        </p:nvSpPr>
        <p:spPr>
          <a:xfrm>
            <a:off x="886265" y="1237989"/>
            <a:ext cx="2532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PORTFÓLIO</a:t>
            </a: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2B93AF7B-A801-500C-3B51-039C4102F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" y="1317405"/>
            <a:ext cx="801927" cy="451084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EEC4BCF-D55A-5E83-920F-145829F9DABA}"/>
              </a:ext>
            </a:extLst>
          </p:cNvPr>
          <p:cNvGrpSpPr/>
          <p:nvPr/>
        </p:nvGrpSpPr>
        <p:grpSpPr>
          <a:xfrm>
            <a:off x="10236534" y="2836284"/>
            <a:ext cx="1980866" cy="2625304"/>
            <a:chOff x="10164350" y="2836284"/>
            <a:chExt cx="1980866" cy="2625304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A17EBD9-0ED2-ECAB-C829-774414590312}"/>
                </a:ext>
              </a:extLst>
            </p:cNvPr>
            <p:cNvGrpSpPr/>
            <p:nvPr/>
          </p:nvGrpSpPr>
          <p:grpSpPr>
            <a:xfrm>
              <a:off x="10164350" y="2836284"/>
              <a:ext cx="1980866" cy="2625304"/>
              <a:chOff x="6619845" y="2836284"/>
              <a:chExt cx="1980866" cy="2625304"/>
            </a:xfrm>
          </p:grpSpPr>
          <p:sp>
            <p:nvSpPr>
              <p:cNvPr id="28" name="Retângulo 3">
                <a:extLst>
                  <a:ext uri="{FF2B5EF4-FFF2-40B4-BE49-F238E27FC236}">
                    <a16:creationId xmlns:a16="http://schemas.microsoft.com/office/drawing/2014/main" id="{6085E96F-CBF7-6280-D070-214F78F4FB39}"/>
                  </a:ext>
                </a:extLst>
              </p:cNvPr>
              <p:cNvSpPr/>
              <p:nvPr/>
            </p:nvSpPr>
            <p:spPr>
              <a:xfrm rot="10800000">
                <a:off x="6619845" y="3545792"/>
                <a:ext cx="1980865" cy="1915796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AF27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rgbClr val="302926"/>
                  </a:solidFill>
                </a:endParaRPr>
              </a:p>
            </p:txBody>
          </p:sp>
          <p:sp>
            <p:nvSpPr>
              <p:cNvPr id="31" name="Fluxograma: Processo Alternativo 10">
                <a:extLst>
                  <a:ext uri="{FF2B5EF4-FFF2-40B4-BE49-F238E27FC236}">
                    <a16:creationId xmlns:a16="http://schemas.microsoft.com/office/drawing/2014/main" id="{F45F4772-6134-1A7C-D29D-38E1DFEAFDE8}"/>
                  </a:ext>
                </a:extLst>
              </p:cNvPr>
              <p:cNvSpPr/>
              <p:nvPr/>
            </p:nvSpPr>
            <p:spPr>
              <a:xfrm>
                <a:off x="6620683" y="2836284"/>
                <a:ext cx="1980028" cy="72501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pt-BR" dirty="0">
                  <a:latin typeface="AMX" pitchFamily="2" charset="0"/>
                </a:endParaRPr>
              </a:p>
            </p:txBody>
          </p:sp>
        </p:grpSp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5B6A52AB-D9A8-E5A6-475F-664467CEB4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53890" y="3049630"/>
              <a:ext cx="1650354" cy="346062"/>
            </a:xfrm>
            <a:prstGeom prst="rect">
              <a:avLst/>
            </a:prstGeom>
          </p:spPr>
        </p:pic>
        <p:sp>
          <p:nvSpPr>
            <p:cNvPr id="35" name="CaixaDeTexto 15">
              <a:extLst>
                <a:ext uri="{FF2B5EF4-FFF2-40B4-BE49-F238E27FC236}">
                  <a16:creationId xmlns:a16="http://schemas.microsoft.com/office/drawing/2014/main" id="{0E9054FF-0465-BEEA-4E53-834DEB3D675E}"/>
                </a:ext>
              </a:extLst>
            </p:cNvPr>
            <p:cNvSpPr txBox="1"/>
            <p:nvPr/>
          </p:nvSpPr>
          <p:spPr>
            <a:xfrm>
              <a:off x="10223501" y="3688082"/>
              <a:ext cx="185407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 dirty="0">
                  <a:solidFill>
                    <a:srgbClr val="302926"/>
                  </a:solidFill>
                  <a:latin typeface="AMX" pitchFamily="2" charset="0"/>
                </a:rPr>
                <a:t>Globoplay</a:t>
              </a:r>
            </a:p>
            <a:p>
              <a:pPr algn="ctr"/>
              <a:endParaRPr lang="pt-BR" sz="1400" dirty="0">
                <a:solidFill>
                  <a:srgbClr val="302926"/>
                </a:solidFill>
                <a:latin typeface="AMX" pitchFamily="2" charset="0"/>
              </a:endParaRPr>
            </a:p>
            <a:p>
              <a:pPr algn="ctr"/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Plataforma tem produções originais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e exclusivas, além </a:t>
              </a:r>
              <a:b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</a:br>
              <a:r>
                <a:rPr lang="pt-BR" sz="1400" dirty="0">
                  <a:solidFill>
                    <a:srgbClr val="302926"/>
                  </a:solidFill>
                  <a:latin typeface="AMX" pitchFamily="2" charset="0"/>
                </a:rPr>
                <a:t>de outros filmes, séries e infantis.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36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807ED-664F-8B1A-8DA6-ECEEBBCAB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9CEC394C-56E0-8FFF-F0BB-92667EF23479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364E28-0485-7101-DCD8-0318048C6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1429" r="3672" b="3268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34BD55-1B31-9E0C-8C40-9F9C5BFE1AB5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EBAED4D6-349A-12E5-718F-51D87F5DF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1DE4AEE-D178-9362-4DFB-098471635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6089779" y="2484888"/>
            <a:ext cx="51095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 um portfólio diversificado e inovador, a Claro se posiciona como parceira na vida digital dos seus clientes.</a:t>
            </a:r>
          </a:p>
          <a:p>
            <a:pPr>
              <a:buNone/>
            </a:pPr>
            <a:endParaRPr lang="pt-BR" sz="2000" dirty="0">
              <a:solidFill>
                <a:srgbClr val="302926"/>
              </a:solidFill>
              <a:latin typeface="AMX" pitchFamily="2" charset="0"/>
              <a:cs typeface="Segoe UI" panose="020B0502040204020203" pitchFamily="34" charset="0"/>
            </a:endParaRPr>
          </a:p>
          <a:p>
            <a:pPr>
              <a:buNone/>
            </a:pPr>
            <a:r>
              <a:rPr lang="pt-BR" sz="20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Na próxima etapa, vamos conhecer o perfil dos nossos clientes e entender como personalizar ainda mais essa experiência.</a:t>
            </a:r>
          </a:p>
        </p:txBody>
      </p:sp>
      <p:sp>
        <p:nvSpPr>
          <p:cNvPr id="1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171059" y="1805940"/>
            <a:ext cx="4552160" cy="3588892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4D8AF5-E00E-C78A-0EA3-31394E62C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r="4386"/>
          <a:stretch/>
        </p:blipFill>
        <p:spPr>
          <a:xfrm>
            <a:off x="1339600" y="1906160"/>
            <a:ext cx="4236098" cy="33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28630"/>
            <a:ext cx="8164356" cy="1643370"/>
            <a:chOff x="1965574" y="2935573"/>
            <a:chExt cx="8164356" cy="2257156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304123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46750" y="2935573"/>
              <a:ext cx="2583180" cy="507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182862" y="3412306"/>
            <a:ext cx="76987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irá conhecer o perfil dos clientes da Claro, entendendo como cada tecnologia se integra para atender diferentes necessidades de forma prática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7A8AA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84158BA8-B406-DEB4-BA94-AD03990BB7CB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304787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6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9" grpId="0"/>
      <p:bldP spid="20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858128" y="2274838"/>
            <a:ext cx="417526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Cada cliente possui necessidades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e comportamentos diferentes.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Ao compreender o perfil de</a:t>
            </a:r>
            <a:br>
              <a:rPr lang="pt-BR" sz="2000" dirty="0">
                <a:solidFill>
                  <a:schemeClr val="bg1"/>
                </a:solidFill>
                <a:latin typeface="AMX" pitchFamily="2" charset="0"/>
              </a:rPr>
            </a:br>
            <a:r>
              <a:rPr lang="pt-BR" sz="2000" dirty="0">
                <a:solidFill>
                  <a:schemeClr val="bg1"/>
                </a:solidFill>
                <a:latin typeface="AMX" pitchFamily="2" charset="0"/>
              </a:rPr>
              <a:t>quem atendemos, conseguimos direcionar a conversa, apresentar soluções mais adequadas e construir uma relação de confiança que favorece a decisão de compra.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858128" y="1331001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756182" y="1750979"/>
            <a:ext cx="5252936" cy="3326859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60" y="1846587"/>
            <a:ext cx="4983144" cy="3145369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5185C7C-F8CE-B0DE-FB1C-E4B367339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15082"/>
            <a:ext cx="814957" cy="4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7">
            <a:extLst>
              <a:ext uri="{FF2B5EF4-FFF2-40B4-BE49-F238E27FC236}">
                <a16:creationId xmlns:a16="http://schemas.microsoft.com/office/drawing/2014/main" id="{09E2DB07-1ED8-61EF-07DA-986CE24F8D0B}"/>
              </a:ext>
            </a:extLst>
          </p:cNvPr>
          <p:cNvSpPr txBox="1"/>
          <p:nvPr/>
        </p:nvSpPr>
        <p:spPr>
          <a:xfrm>
            <a:off x="1495982" y="1718927"/>
            <a:ext cx="9200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definir o plano ideal para o cliente, o foco não deve estar na quantidade de pessoas na casa, mas sim em duas variáveis principais: tipo de uso e quantidade de dispositivos.</a:t>
            </a:r>
          </a:p>
        </p:txBody>
      </p:sp>
      <p:sp>
        <p:nvSpPr>
          <p:cNvPr id="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14770"/>
            <a:ext cx="7691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AMX Black" pitchFamily="2" charset="0"/>
                <a:ea typeface="Segoe UI Black" panose="020B0A02040204020203" pitchFamily="34" charset="0"/>
              </a:rPr>
              <a:t>VARIÁVEIS DETERMINANTES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5" y="1145687"/>
            <a:ext cx="703211" cy="39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0855" y="1145687"/>
            <a:ext cx="703211" cy="395556"/>
          </a:xfrm>
          <a:prstGeom prst="rect">
            <a:avLst/>
          </a:prstGeom>
        </p:spPr>
      </p:pic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8" y="4365756"/>
            <a:ext cx="3884950" cy="1332750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513749" y="2733389"/>
            <a:ext cx="3884950" cy="1331001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Oval 15"/>
          <p:cNvSpPr/>
          <p:nvPr/>
        </p:nvSpPr>
        <p:spPr>
          <a:xfrm>
            <a:off x="857009" y="275741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787148" y="2863680"/>
            <a:ext cx="3457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Tipo de uso: 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Que atividades são realizadas (streaming 4K, jogos online, trabalho remoto, redes sociais)?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1787148" y="4488859"/>
            <a:ext cx="3895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2. Quantidade de dispositivos:</a:t>
            </a:r>
          </a:p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Quantos aparelhos (smartphones, computadores, tablets, IoT) estarão conectados simultaneamente?</a:t>
            </a:r>
          </a:p>
        </p:txBody>
      </p:sp>
      <p:sp>
        <p:nvSpPr>
          <p:cNvPr id="21" name="Oval 20"/>
          <p:cNvSpPr/>
          <p:nvPr/>
        </p:nvSpPr>
        <p:spPr>
          <a:xfrm>
            <a:off x="852811" y="4341128"/>
            <a:ext cx="797637" cy="797637"/>
          </a:xfrm>
          <a:prstGeom prst="ellipse">
            <a:avLst/>
          </a:prstGeom>
          <a:solidFill>
            <a:srgbClr val="AF272F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">
            <a:extLst>
              <a:ext uri="{FF2B5EF4-FFF2-40B4-BE49-F238E27FC236}">
                <a16:creationId xmlns:a16="http://schemas.microsoft.com/office/drawing/2014/main" id="{A819FF3B-5376-A6DC-7020-D0D9256E8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109" y="2615556"/>
            <a:ext cx="5105772" cy="3403848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900814" y="2547709"/>
            <a:ext cx="5310617" cy="3558972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3" y="2854455"/>
            <a:ext cx="589473" cy="589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65" y="4447764"/>
            <a:ext cx="584367" cy="5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1" grpId="0" animBg="1"/>
      <p:bldP spid="13" grpId="0" animBg="1"/>
      <p:bldP spid="16" grpId="0" animBg="1"/>
      <p:bldP spid="18" grpId="0"/>
      <p:bldP spid="19" grpId="0"/>
      <p:bldP spid="21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54660" y="2523900"/>
            <a:ext cx="58367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Até 2030, as casas conectadas tendem a se tornar cada vez mais comuns, impulsionadas pela IoT, pelo consumo de vídeos em alta qualidade, pelos jogos online e pelas experiências em realidade virtual e aumentada, aumentando a demanda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por conexões mais rápidas e estáveis.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Sua conexão está preparada para essa</a:t>
            </a:r>
            <a:br>
              <a:rPr lang="pt-BR" sz="2000" b="1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nova realidade?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54660" y="1757899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903446" y="1751427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59" y="1848191"/>
            <a:ext cx="4552370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C7A6-7496-52D7-1A74-BFD6C81EE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lock Arc 2">
            <a:extLst>
              <a:ext uri="{FF2B5EF4-FFF2-40B4-BE49-F238E27FC236}">
                <a16:creationId xmlns:a16="http://schemas.microsoft.com/office/drawing/2014/main" id="{4A131E5B-C964-2473-7A49-34004EB8BC01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D2D46BE-0989-93C3-A43F-14245DE5190E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B1AAE9-5CC6-E97D-100A-FFD5EDAF7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D0EF3BA-664F-24BB-6842-5FB125D3464A}"/>
              </a:ext>
            </a:extLst>
          </p:cNvPr>
          <p:cNvGrpSpPr/>
          <p:nvPr/>
        </p:nvGrpSpPr>
        <p:grpSpPr>
          <a:xfrm>
            <a:off x="5057446" y="954252"/>
            <a:ext cx="6724009" cy="1335693"/>
            <a:chOff x="5225863" y="2607609"/>
            <a:chExt cx="6717438" cy="1335693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8F8056D-4877-CD5F-B262-3C2B5B0B2092}"/>
                </a:ext>
              </a:extLst>
            </p:cNvPr>
            <p:cNvSpPr/>
            <p:nvPr/>
          </p:nvSpPr>
          <p:spPr>
            <a:xfrm>
              <a:off x="5225863" y="2607609"/>
              <a:ext cx="6717438" cy="1335693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03A69C1-8925-4C9B-1CCF-7EF107F1EE6D}"/>
                </a:ext>
              </a:extLst>
            </p:cNvPr>
            <p:cNvSpPr txBox="1"/>
            <p:nvPr/>
          </p:nvSpPr>
          <p:spPr>
            <a:xfrm>
              <a:off x="5426355" y="2697621"/>
              <a:ext cx="6146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25</a:t>
              </a:r>
              <a:r>
                <a:rPr lang="pt-BR" sz="2000" b="1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0 Mega – Diversão e Home Office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Recomendado para home office, videoconferências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entretenimento online, especialmente para apps </a:t>
              </a:r>
              <a:b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</a:t>
              </a:r>
              <a:r>
                <a:rPr lang="pt-BR" sz="2000" kern="1200" dirty="0" err="1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streaminge</a:t>
              </a:r>
              <a:r>
                <a:rPr lang="pt-BR" sz="2000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 vídeos online.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403B99-8408-E36E-725B-4BAED01A468E}"/>
              </a:ext>
            </a:extLst>
          </p:cNvPr>
          <p:cNvGrpSpPr/>
          <p:nvPr/>
        </p:nvGrpSpPr>
        <p:grpSpPr>
          <a:xfrm>
            <a:off x="4360365" y="1188518"/>
            <a:ext cx="814332" cy="814332"/>
            <a:chOff x="4210318" y="1055099"/>
            <a:chExt cx="727230" cy="7272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454A42-9860-2E45-8F67-57EB5F9C862A}"/>
                </a:ext>
              </a:extLst>
            </p:cNvPr>
            <p:cNvSpPr/>
            <p:nvPr/>
          </p:nvSpPr>
          <p:spPr>
            <a:xfrm>
              <a:off x="4210318" y="1055099"/>
              <a:ext cx="727230" cy="727230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8D4C4C-A51F-5615-FE5C-052D3DE96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920" y="1124905"/>
              <a:ext cx="557213" cy="557213"/>
            </a:xfrm>
            <a:prstGeom prst="rect">
              <a:avLst/>
            </a:prstGeom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5C1717C2-9AD7-5FDF-A1DE-E98BA5E040A2}"/>
              </a:ext>
            </a:extLst>
          </p:cNvPr>
          <p:cNvGrpSpPr/>
          <p:nvPr/>
        </p:nvGrpSpPr>
        <p:grpSpPr>
          <a:xfrm>
            <a:off x="5253388" y="2498858"/>
            <a:ext cx="6528068" cy="1720469"/>
            <a:chOff x="5219483" y="2607609"/>
            <a:chExt cx="6528068" cy="1720469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4597130E-4248-7C85-0C5F-C27D2459B745}"/>
                </a:ext>
              </a:extLst>
            </p:cNvPr>
            <p:cNvSpPr/>
            <p:nvPr/>
          </p:nvSpPr>
          <p:spPr>
            <a:xfrm>
              <a:off x="5219483" y="2607609"/>
              <a:ext cx="6528068" cy="172046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39116520-1F97-51D0-FF19-381949EE21EF}"/>
                </a:ext>
              </a:extLst>
            </p:cNvPr>
            <p:cNvSpPr txBox="1"/>
            <p:nvPr/>
          </p:nvSpPr>
          <p:spPr>
            <a:xfrm>
              <a:off x="5426355" y="2697621"/>
              <a:ext cx="5499393" cy="1588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500 Mega – Usuário Exigente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Voltado para quem busca internet de alta velocidade, possibilita assistir filmes e séries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em 4K, jogos casuais online e rotina intensa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trabalho remoto. O 500 Mega garante mais conexões simultâneas ideal para casas conectadas.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390914-29C5-43CD-48C9-9E05922D17AB}"/>
              </a:ext>
            </a:extLst>
          </p:cNvPr>
          <p:cNvGrpSpPr/>
          <p:nvPr/>
        </p:nvGrpSpPr>
        <p:grpSpPr>
          <a:xfrm>
            <a:off x="4600061" y="2934392"/>
            <a:ext cx="814332" cy="814332"/>
            <a:chOff x="4649530" y="1872237"/>
            <a:chExt cx="727230" cy="7272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3A8E02-334A-799C-C769-9C65C05E1373}"/>
                </a:ext>
              </a:extLst>
            </p:cNvPr>
            <p:cNvSpPr/>
            <p:nvPr/>
          </p:nvSpPr>
          <p:spPr>
            <a:xfrm>
              <a:off x="4649530" y="1872237"/>
              <a:ext cx="727230" cy="727230"/>
            </a:xfrm>
            <a:prstGeom prst="ellipse">
              <a:avLst/>
            </a:prstGeom>
            <a:solidFill>
              <a:srgbClr val="E54337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068774-15CB-48CA-512C-CA75AEAD9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8" t="19156" r="18062" b="19853"/>
            <a:stretch/>
          </p:blipFill>
          <p:spPr>
            <a:xfrm>
              <a:off x="4764194" y="1995661"/>
              <a:ext cx="491937" cy="460538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966EE37-4B20-0F18-F914-17A1B126B82B}"/>
              </a:ext>
            </a:extLst>
          </p:cNvPr>
          <p:cNvGrpSpPr/>
          <p:nvPr/>
        </p:nvGrpSpPr>
        <p:grpSpPr>
          <a:xfrm>
            <a:off x="5140956" y="4448942"/>
            <a:ext cx="6528070" cy="1960127"/>
            <a:chOff x="5219481" y="2607609"/>
            <a:chExt cx="6528070" cy="1960127"/>
          </a:xfrm>
        </p:grpSpPr>
        <p:sp>
          <p:nvSpPr>
            <p:cNvPr id="34" name="Retângulo: Cantos Arredondados 33">
              <a:extLst>
                <a:ext uri="{FF2B5EF4-FFF2-40B4-BE49-F238E27FC236}">
                  <a16:creationId xmlns:a16="http://schemas.microsoft.com/office/drawing/2014/main" id="{C6E4407D-2436-C125-54C3-4D198C8CDDA2}"/>
                </a:ext>
              </a:extLst>
            </p:cNvPr>
            <p:cNvSpPr/>
            <p:nvPr/>
          </p:nvSpPr>
          <p:spPr>
            <a:xfrm>
              <a:off x="5219481" y="2607609"/>
              <a:ext cx="6528069" cy="196012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A03BFE85-4107-E9F8-6434-20ABA20DFC90}"/>
                </a:ext>
              </a:extLst>
            </p:cNvPr>
            <p:cNvSpPr txBox="1"/>
            <p:nvPr/>
          </p:nvSpPr>
          <p:spPr>
            <a:xfrm>
              <a:off x="5426355" y="2697621"/>
              <a:ext cx="6321196" cy="183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 Giga – Família Digital Avançada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famílias digitais com alto consumo de internet: jogos online, streaming em 4K, reuniões de trabalho e muitas dispositivos conectados simultaneamente. O 1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Giga garante mais velocidade em todos os dispositivos, perfeito para as famílias que ultrapassaram o uso básico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buscam alto desempenho.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65F20D-2D1A-1941-DF1E-572074368229}"/>
              </a:ext>
            </a:extLst>
          </p:cNvPr>
          <p:cNvGrpSpPr/>
          <p:nvPr/>
        </p:nvGrpSpPr>
        <p:grpSpPr>
          <a:xfrm>
            <a:off x="4437778" y="5021839"/>
            <a:ext cx="814332" cy="814332"/>
            <a:chOff x="4830489" y="2891120"/>
            <a:chExt cx="727230" cy="727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192A7D-68BB-4E49-CFF3-F569BA3C58A7}"/>
                </a:ext>
              </a:extLst>
            </p:cNvPr>
            <p:cNvSpPr/>
            <p:nvPr/>
          </p:nvSpPr>
          <p:spPr>
            <a:xfrm>
              <a:off x="4830489" y="2891120"/>
              <a:ext cx="727230" cy="72723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  <a:effectLst>
              <a:outerShdw blurRad="88900" dist="101600" dir="2700000" sx="94000" sy="94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1E6979-F44C-93B8-E244-264E7F269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887" y="3017923"/>
              <a:ext cx="468161" cy="468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47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416CB-F69C-17FB-B33D-5638980E5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ck Arc 2">
            <a:extLst>
              <a:ext uri="{FF2B5EF4-FFF2-40B4-BE49-F238E27FC236}">
                <a16:creationId xmlns:a16="http://schemas.microsoft.com/office/drawing/2014/main" id="{BA00D450-FBA6-D29B-FC0D-225C475732DE}"/>
              </a:ext>
            </a:extLst>
          </p:cNvPr>
          <p:cNvSpPr/>
          <p:nvPr/>
        </p:nvSpPr>
        <p:spPr>
          <a:xfrm rot="21157550">
            <a:off x="-3870286" y="-1242795"/>
            <a:ext cx="9020774" cy="9638142"/>
          </a:xfrm>
          <a:prstGeom prst="blockArc">
            <a:avLst>
              <a:gd name="adj1" fmla="val 18342752"/>
              <a:gd name="adj2" fmla="val 3264882"/>
              <a:gd name="adj3" fmla="val 632"/>
            </a:avLst>
          </a:prstGeom>
          <a:solidFill>
            <a:srgbClr val="AF272F"/>
          </a:solidFill>
          <a:ln>
            <a:solidFill>
              <a:srgbClr val="AF272F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/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id="{0E2D5D9B-1B24-93F6-C396-A3491B875D93}"/>
              </a:ext>
            </a:extLst>
          </p:cNvPr>
          <p:cNvSpPr txBox="1"/>
          <p:nvPr/>
        </p:nvSpPr>
        <p:spPr>
          <a:xfrm>
            <a:off x="620469" y="2607609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PERFIS DE CONSUMO – VELOCIDADES DE BANDA LARGA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2AFE30-6547-DFD0-C934-56E2A48718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2687681"/>
            <a:ext cx="703211" cy="395556"/>
          </a:xfrm>
          <a:prstGeom prst="rect">
            <a:avLst/>
          </a:prstGeom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EC417DC-0CC6-0A6D-DB7C-6DAD632E921C}"/>
              </a:ext>
            </a:extLst>
          </p:cNvPr>
          <p:cNvGrpSpPr/>
          <p:nvPr/>
        </p:nvGrpSpPr>
        <p:grpSpPr>
          <a:xfrm>
            <a:off x="5262750" y="1095350"/>
            <a:ext cx="6518706" cy="2204756"/>
            <a:chOff x="5228845" y="2607609"/>
            <a:chExt cx="6518706" cy="2204756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A8BD28DB-21E3-D998-E1E5-CD3802E5417A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94B5BAC-D1CB-DE8E-6BD8-60626FB048DC}"/>
                </a:ext>
              </a:extLst>
            </p:cNvPr>
            <p:cNvSpPr txBox="1"/>
            <p:nvPr/>
          </p:nvSpPr>
          <p:spPr>
            <a:xfrm>
              <a:off x="5506394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5 Giga – Criadores e Profissionais Digitais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Ideal para pessoas que criam conteúdos e realizam transmissões online ao vivo ou que necessitam enviar grandes arquivos para backup na nuvem. O 5 Giga entrega download e upload simétricos ultrarrápidos, essenciais para quem depende de internet no mundo digital. Também é indicado para casas inteligentes com grande quantidade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dispositivos conectados ao mesmo tempo.</a:t>
              </a:r>
            </a:p>
          </p:txBody>
        </p:sp>
      </p:grpSp>
      <p:grpSp>
        <p:nvGrpSpPr>
          <p:cNvPr id="4" name="Group 26">
            <a:extLst>
              <a:ext uri="{FF2B5EF4-FFF2-40B4-BE49-F238E27FC236}">
                <a16:creationId xmlns:a16="http://schemas.microsoft.com/office/drawing/2014/main" id="{F4AB0A9A-98F4-A3E9-AE21-E0437F6C36B1}"/>
              </a:ext>
            </a:extLst>
          </p:cNvPr>
          <p:cNvGrpSpPr/>
          <p:nvPr/>
        </p:nvGrpSpPr>
        <p:grpSpPr>
          <a:xfrm>
            <a:off x="4640115" y="1793277"/>
            <a:ext cx="814332" cy="814332"/>
            <a:chOff x="4733452" y="3880274"/>
            <a:chExt cx="727230" cy="727230"/>
          </a:xfrm>
        </p:grpSpPr>
        <p:sp>
          <p:nvSpPr>
            <p:cNvPr id="6" name="Oval 11">
              <a:extLst>
                <a:ext uri="{FF2B5EF4-FFF2-40B4-BE49-F238E27FC236}">
                  <a16:creationId xmlns:a16="http://schemas.microsoft.com/office/drawing/2014/main" id="{3557B11A-439D-DAA1-4609-7C88B1AB27FF}"/>
                </a:ext>
              </a:extLst>
            </p:cNvPr>
            <p:cNvSpPr/>
            <p:nvPr/>
          </p:nvSpPr>
          <p:spPr>
            <a:xfrm>
              <a:off x="4733452" y="3880274"/>
              <a:ext cx="727230" cy="727230"/>
            </a:xfrm>
            <a:prstGeom prst="ellipse">
              <a:avLst/>
            </a:prstGeom>
            <a:solidFill>
              <a:srgbClr val="9E2930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9C3D4FC7-6096-FF27-C245-13FDE8B2A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791" y="3961087"/>
              <a:ext cx="557213" cy="557213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418DE2C-DF38-D97D-AB39-7B80A9F5583B}"/>
              </a:ext>
            </a:extLst>
          </p:cNvPr>
          <p:cNvGrpSpPr/>
          <p:nvPr/>
        </p:nvGrpSpPr>
        <p:grpSpPr>
          <a:xfrm>
            <a:off x="5262750" y="3742756"/>
            <a:ext cx="6518706" cy="2204756"/>
            <a:chOff x="5228845" y="2607609"/>
            <a:chExt cx="6518706" cy="220475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4D6D999F-CA53-5827-731B-412A27790125}"/>
                </a:ext>
              </a:extLst>
            </p:cNvPr>
            <p:cNvSpPr/>
            <p:nvPr/>
          </p:nvSpPr>
          <p:spPr>
            <a:xfrm>
              <a:off x="5228845" y="2607609"/>
              <a:ext cx="6518706" cy="2204756"/>
            </a:xfrm>
            <a:prstGeom prst="roundRect">
              <a:avLst/>
            </a:prstGeom>
            <a:solidFill>
              <a:srgbClr val="E4E4E4"/>
            </a:solidFill>
            <a:ln>
              <a:solidFill>
                <a:srgbClr val="B73B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AE4EE14-24A7-B943-55B6-616ABA5042E0}"/>
                </a:ext>
              </a:extLst>
            </p:cNvPr>
            <p:cNvSpPr txBox="1"/>
            <p:nvPr/>
          </p:nvSpPr>
          <p:spPr>
            <a:xfrm>
              <a:off x="5523811" y="2697621"/>
              <a:ext cx="6223740" cy="2086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b="1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10 Giga – Cliente Premium e Visionário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Para o cliente que não abre mão do que há de melhor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e mais inovador! O 10 Giga é para quem exige o máximo em performance e estabilidade com download e upload ultrarrápidos possibilita transferir grandes volumes de dados, realizar streaming em 8K, realizar jogos com usos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de realidade virtual e aumentada. É o plano mais inovador </a:t>
              </a:r>
              <a:b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</a:br>
              <a:r>
                <a:rPr lang="pt-BR" kern="1200" dirty="0">
                  <a:solidFill>
                    <a:srgbClr val="302926"/>
                  </a:solidFill>
                  <a:latin typeface="AMX" pitchFamily="2" charset="0"/>
                  <a:cs typeface="Segoe UI" panose="020B0502040204020203" pitchFamily="34" charset="0"/>
                </a:rPr>
                <a:t>é que antecipa o futuro da conectividade!</a:t>
              </a:r>
            </a:p>
          </p:txBody>
        </p:sp>
      </p:grpSp>
      <p:grpSp>
        <p:nvGrpSpPr>
          <p:cNvPr id="17" name="Group 27">
            <a:extLst>
              <a:ext uri="{FF2B5EF4-FFF2-40B4-BE49-F238E27FC236}">
                <a16:creationId xmlns:a16="http://schemas.microsoft.com/office/drawing/2014/main" id="{CAF122CB-FA0A-3389-26C9-E97C4B564829}"/>
              </a:ext>
            </a:extLst>
          </p:cNvPr>
          <p:cNvGrpSpPr/>
          <p:nvPr/>
        </p:nvGrpSpPr>
        <p:grpSpPr>
          <a:xfrm>
            <a:off x="4640115" y="4435254"/>
            <a:ext cx="814332" cy="814332"/>
            <a:chOff x="4337063" y="4980654"/>
            <a:chExt cx="727230" cy="727230"/>
          </a:xfrm>
        </p:grpSpPr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ADC160D5-E714-D1CF-94A9-3B92440367C7}"/>
                </a:ext>
              </a:extLst>
            </p:cNvPr>
            <p:cNvSpPr/>
            <p:nvPr/>
          </p:nvSpPr>
          <p:spPr>
            <a:xfrm>
              <a:off x="4337063" y="4980654"/>
              <a:ext cx="727230" cy="727230"/>
            </a:xfrm>
            <a:prstGeom prst="ellipse">
              <a:avLst/>
            </a:prstGeom>
            <a:solidFill>
              <a:srgbClr val="812428"/>
            </a:solidFill>
            <a:ln>
              <a:noFill/>
            </a:ln>
            <a:effectLst>
              <a:outerShdw blurRad="88900" dist="101600" dir="2700000" sx="95000" sy="95000" algn="tl" rotWithShape="0">
                <a:schemeClr val="bg2">
                  <a:lumMod val="25000"/>
                  <a:alpha val="39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EB34388-D1D7-D4F8-959C-9078F7C05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50"/>
            <a:stretch/>
          </p:blipFill>
          <p:spPr>
            <a:xfrm>
              <a:off x="4395735" y="5048208"/>
              <a:ext cx="613358" cy="449284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6036DCBF-5ABF-2E77-F89F-934F3486A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4" y="6168331"/>
            <a:ext cx="996964" cy="3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7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DBED5301-82FE-9A82-6319-D336D41B28EA}"/>
              </a:ext>
            </a:extLst>
          </p:cNvPr>
          <p:cNvSpPr txBox="1"/>
          <p:nvPr/>
        </p:nvSpPr>
        <p:spPr>
          <a:xfrm>
            <a:off x="5965171" y="2566463"/>
            <a:ext cx="57744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Os perfis de consumo de Claro fibra variam conforme o uso, a quantidade de dispositivos conectados e o nível de exigência do cliente, indo do entretenimento e home office até a criação de conteúdo e experiências digitais avançadas.</a:t>
            </a:r>
          </a:p>
          <a:p>
            <a:endParaRPr lang="pt-BR" sz="2000" dirty="0">
              <a:solidFill>
                <a:srgbClr val="302926"/>
              </a:solidFill>
              <a:latin typeface="AMX" pitchFamily="2" charset="0"/>
            </a:endParaRPr>
          </a:p>
          <a:p>
            <a:r>
              <a:rPr lang="pt-BR" sz="2000" b="1" dirty="0">
                <a:solidFill>
                  <a:srgbClr val="302926"/>
                </a:solidFill>
                <a:latin typeface="AMX" pitchFamily="2" charset="0"/>
              </a:rPr>
              <a:t>Qual dessas velocidades realmente acompanha o estilo de vida do seu cliente?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A30B2803-EFB0-A573-2C27-9DA4AB195911}"/>
              </a:ext>
            </a:extLst>
          </p:cNvPr>
          <p:cNvSpPr txBox="1"/>
          <p:nvPr/>
        </p:nvSpPr>
        <p:spPr>
          <a:xfrm>
            <a:off x="5965171" y="1692585"/>
            <a:ext cx="491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871913" y="1616841"/>
            <a:ext cx="4776280" cy="3677056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26" y="1713605"/>
            <a:ext cx="4552369" cy="34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4D1E1-EB7B-00B9-3D9F-849688EE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65574" y="2904565"/>
            <a:ext cx="8164356" cy="2210643"/>
            <a:chOff x="1965574" y="2904565"/>
            <a:chExt cx="8164356" cy="2210643"/>
          </a:xfrm>
        </p:grpSpPr>
        <p:sp>
          <p:nvSpPr>
            <p:cNvPr id="8" name="Retângulo 3">
              <a:extLst>
                <a:ext uri="{FF2B5EF4-FFF2-40B4-BE49-F238E27FC236}">
                  <a16:creationId xmlns:a16="http://schemas.microsoft.com/office/drawing/2014/main" id="{D651F80D-7FEB-1EA8-E4D0-382B69533970}"/>
                </a:ext>
              </a:extLst>
            </p:cNvPr>
            <p:cNvSpPr/>
            <p:nvPr/>
          </p:nvSpPr>
          <p:spPr>
            <a:xfrm>
              <a:off x="1965574" y="3226602"/>
              <a:ext cx="8164356" cy="1888606"/>
            </a:xfrm>
            <a:prstGeom prst="roundRect">
              <a:avLst>
                <a:gd name="adj" fmla="val 60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965574" y="2904565"/>
              <a:ext cx="2583180" cy="507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Fluxograma: Processo Alternativo 12">
            <a:extLst>
              <a:ext uri="{FF2B5EF4-FFF2-40B4-BE49-F238E27FC236}">
                <a16:creationId xmlns:a16="http://schemas.microsoft.com/office/drawing/2014/main" id="{594F6362-E7A9-42AE-19AE-2C2CD97A3558}"/>
              </a:ext>
            </a:extLst>
          </p:cNvPr>
          <p:cNvSpPr/>
          <p:nvPr/>
        </p:nvSpPr>
        <p:spPr>
          <a:xfrm>
            <a:off x="7546750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Perfil</a:t>
            </a:r>
          </a:p>
        </p:txBody>
      </p:sp>
      <p:sp>
        <p:nvSpPr>
          <p:cNvPr id="19" name="Fluxograma: Processo Alternativo 11">
            <a:extLst>
              <a:ext uri="{FF2B5EF4-FFF2-40B4-BE49-F238E27FC236}">
                <a16:creationId xmlns:a16="http://schemas.microsoft.com/office/drawing/2014/main" id="{02355C1C-91C9-82DA-508F-D017904A5143}"/>
              </a:ext>
            </a:extLst>
          </p:cNvPr>
          <p:cNvSpPr/>
          <p:nvPr/>
        </p:nvSpPr>
        <p:spPr>
          <a:xfrm>
            <a:off x="4756162" y="2348920"/>
            <a:ext cx="2583180" cy="759690"/>
          </a:xfrm>
          <a:prstGeom prst="flowChartAlternateProcess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bg1">
                    <a:lumMod val="65000"/>
                  </a:schemeClr>
                </a:solidFill>
                <a:latin typeface="AMX" pitchFamily="2" charset="0"/>
                <a:cs typeface="Segoe UI" panose="020B0502040204020203" pitchFamily="34" charset="0"/>
              </a:rPr>
              <a:t>Portfólio</a:t>
            </a:r>
          </a:p>
        </p:txBody>
      </p:sp>
      <p:sp>
        <p:nvSpPr>
          <p:cNvPr id="9" name="CaixaDeTexto 4">
            <a:extLst>
              <a:ext uri="{FF2B5EF4-FFF2-40B4-BE49-F238E27FC236}">
                <a16:creationId xmlns:a16="http://schemas.microsoft.com/office/drawing/2014/main" id="{C9C60AD9-D68C-D013-AD0F-4C915A0B78AA}"/>
              </a:ext>
            </a:extLst>
          </p:cNvPr>
          <p:cNvSpPr txBox="1"/>
          <p:nvPr/>
        </p:nvSpPr>
        <p:spPr>
          <a:xfrm>
            <a:off x="2469300" y="3445695"/>
            <a:ext cx="70385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Neste tópico, você vai compreender os fundamentos das novas velocidades de banda larga, explorando o que é a </a:t>
            </a: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como essa tecnologia funciona, a evolução do Wi-Fi 7, além dos principais recursos e inovações que tornam possível à Claro oferecer uma conectividade mais rápida, estável e eficiente.</a:t>
            </a:r>
          </a:p>
        </p:txBody>
      </p:sp>
      <p:sp>
        <p:nvSpPr>
          <p:cNvPr id="2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965574" y="2348920"/>
            <a:ext cx="2583180" cy="759690"/>
          </a:xfrm>
          <a:prstGeom prst="flowChartAlternateProcess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AF272F"/>
                </a:solidFill>
                <a:latin typeface="AMX" pitchFamily="2" charset="0"/>
                <a:cs typeface="Segoe UI" panose="020B0502040204020203" pitchFamily="34" charset="0"/>
              </a:rPr>
              <a:t>Conceito</a:t>
            </a:r>
          </a:p>
        </p:txBody>
      </p:sp>
      <p:sp>
        <p:nvSpPr>
          <p:cNvPr id="2" name="CaixaDeTexto 8">
            <a:extLst>
              <a:ext uri="{FF2B5EF4-FFF2-40B4-BE49-F238E27FC236}">
                <a16:creationId xmlns:a16="http://schemas.microsoft.com/office/drawing/2014/main" id="{FDDF9F1C-12F6-8EC0-AA77-1F00175E2977}"/>
              </a:ext>
            </a:extLst>
          </p:cNvPr>
          <p:cNvSpPr txBox="1"/>
          <p:nvPr/>
        </p:nvSpPr>
        <p:spPr>
          <a:xfrm>
            <a:off x="2828002" y="1089234"/>
            <a:ext cx="652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O QUE VOCÊ VERÁ AQUI</a:t>
            </a:r>
          </a:p>
        </p:txBody>
      </p:sp>
    </p:spTree>
    <p:extLst>
      <p:ext uri="{BB962C8B-B14F-4D97-AF65-F5344CB8AC3E}">
        <p14:creationId xmlns:p14="http://schemas.microsoft.com/office/powerpoint/2010/main" val="4897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37BE0449-D519-C68E-9006-9283B29BFD10}"/>
              </a:ext>
            </a:extLst>
          </p:cNvPr>
          <p:cNvSpPr txBox="1"/>
          <p:nvPr/>
        </p:nvSpPr>
        <p:spPr>
          <a:xfrm>
            <a:off x="1202197" y="991297"/>
            <a:ext cx="924620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latin typeface="AMX" pitchFamily="2" charset="0"/>
                <a:cs typeface="Segoe UI" panose="020B0502040204020203" pitchFamily="34" charset="0"/>
              </a:rPr>
              <a:t>Desafio do Consultor de Conectividade.</a:t>
            </a:r>
          </a:p>
          <a:p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Leia o depoimento de cada cliente e conecte o plano de Claro fibra que melhor </a:t>
            </a:r>
            <a:br>
              <a:rPr lang="pt-BR" sz="1600" dirty="0"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resolve a sua necessidade principal, considerando o diferencial de cada tecnologia.</a:t>
            </a:r>
          </a:p>
        </p:txBody>
      </p:sp>
      <p:cxnSp>
        <p:nvCxnSpPr>
          <p:cNvPr id="9" name="Elbow Connector 8"/>
          <p:cNvCxnSpPr/>
          <p:nvPr/>
        </p:nvCxnSpPr>
        <p:spPr>
          <a:xfrm>
            <a:off x="1107144" y="1040725"/>
            <a:ext cx="8543483" cy="886929"/>
          </a:xfrm>
          <a:prstGeom prst="bentConnector3">
            <a:avLst>
              <a:gd name="adj1" fmla="val 101"/>
            </a:avLst>
          </a:prstGeom>
          <a:ln>
            <a:solidFill>
              <a:srgbClr val="E43D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7317123" y="2272371"/>
            <a:ext cx="3106566" cy="878602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7317122" y="4961929"/>
            <a:ext cx="3106567" cy="84530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6" y="2143368"/>
            <a:ext cx="5209391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7317082" y="3602639"/>
            <a:ext cx="3107078" cy="88582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18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3491263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19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163417" y="4839158"/>
            <a:ext cx="5209390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7141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12" grpId="0" animBg="1"/>
      <p:bldP spid="5" grpId="0" animBg="1"/>
      <p:bldP spid="18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650A-B924-12D1-7090-E8BB3CCA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3522888" y="871350"/>
            <a:ext cx="4784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/>
              <a:t>GABARITO</a:t>
            </a:r>
          </a:p>
        </p:txBody>
      </p:sp>
      <p:sp>
        <p:nvSpPr>
          <p:cNvPr id="20" name="Retângulo 3">
            <a:extLst>
              <a:ext uri="{FF2B5EF4-FFF2-40B4-BE49-F238E27FC236}">
                <a16:creationId xmlns:a16="http://schemas.microsoft.com/office/drawing/2014/main" id="{35CA785A-9603-DC0F-C905-F67C20F6C79D}"/>
              </a:ext>
            </a:extLst>
          </p:cNvPr>
          <p:cNvSpPr/>
          <p:nvPr/>
        </p:nvSpPr>
        <p:spPr>
          <a:xfrm>
            <a:off x="6602615" y="4845195"/>
            <a:ext cx="3409321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1 Giga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Família Digital Avançada</a:t>
            </a:r>
          </a:p>
        </p:txBody>
      </p:sp>
      <p:sp>
        <p:nvSpPr>
          <p:cNvPr id="21" name="Retângulo 5">
            <a:extLst>
              <a:ext uri="{FF2B5EF4-FFF2-40B4-BE49-F238E27FC236}">
                <a16:creationId xmlns:a16="http://schemas.microsoft.com/office/drawing/2014/main" id="{4C9BFEDF-F5FB-F78C-2E28-F14A6940D329}"/>
              </a:ext>
            </a:extLst>
          </p:cNvPr>
          <p:cNvSpPr/>
          <p:nvPr/>
        </p:nvSpPr>
        <p:spPr>
          <a:xfrm>
            <a:off x="6602615" y="3485226"/>
            <a:ext cx="3409322" cy="1142254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latin typeface="AMX" pitchFamily="2" charset="0"/>
                <a:cs typeface="Segoe UI" panose="020B0502040204020203" pitchFamily="34" charset="0"/>
              </a:rPr>
              <a:t>10 Giga</a:t>
            </a:r>
          </a:p>
          <a:p>
            <a:pPr algn="ctr"/>
            <a:r>
              <a:rPr lang="pt-BR" sz="1600" dirty="0">
                <a:latin typeface="AMX" pitchFamily="2" charset="0"/>
                <a:cs typeface="Segoe UI" panose="020B0502040204020203" pitchFamily="34" charset="0"/>
              </a:rPr>
              <a:t>Cliente Premium e Visionário</a:t>
            </a:r>
          </a:p>
        </p:txBody>
      </p:sp>
      <p:sp>
        <p:nvSpPr>
          <p:cNvPr id="27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214336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Produção sem interrupções.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Trabalho com criação de conteúdo, envio arquivos pesados diariamente para a nuvem e faço uploads frequentes de vídeos em alta resolução, sem margem para lentidão ou instabilidade.</a:t>
            </a:r>
          </a:p>
        </p:txBody>
      </p:sp>
      <p:sp>
        <p:nvSpPr>
          <p:cNvPr id="29" name="Retângulo 4">
            <a:extLst>
              <a:ext uri="{FF2B5EF4-FFF2-40B4-BE49-F238E27FC236}">
                <a16:creationId xmlns:a16="http://schemas.microsoft.com/office/drawing/2014/main" id="{0A1E86F2-7D51-BAD7-AE71-46B4BA0E7B9B}"/>
              </a:ext>
            </a:extLst>
          </p:cNvPr>
          <p:cNvSpPr/>
          <p:nvPr/>
        </p:nvSpPr>
        <p:spPr>
          <a:xfrm>
            <a:off x="6602574" y="2143368"/>
            <a:ext cx="3409883" cy="1130180"/>
          </a:xfrm>
          <a:prstGeom prst="round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5 Giga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latin typeface="AMX" pitchFamily="2" charset="0"/>
              </a:rPr>
              <a:t>Criadores e Profissionais Digitais</a:t>
            </a:r>
          </a:p>
        </p:txBody>
      </p:sp>
      <p:sp>
        <p:nvSpPr>
          <p:cNvPr id="30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3491263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Pronto para o que vem a seguir.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Adoto novas tecnologias, utilizo realidade virtual e aumentada e quero estar preparado para experiências avançadas, como transmissões em 8K e aplicações de altíssimo desempenho.</a:t>
            </a:r>
          </a:p>
        </p:txBody>
      </p:sp>
      <p:sp>
        <p:nvSpPr>
          <p:cNvPr id="31" name="Retângulo 11">
            <a:extLst>
              <a:ext uri="{FF2B5EF4-FFF2-40B4-BE49-F238E27FC236}">
                <a16:creationId xmlns:a16="http://schemas.microsoft.com/office/drawing/2014/main" id="{91AB7405-CBD3-1B71-59C3-BF7270D1F282}"/>
              </a:ext>
            </a:extLst>
          </p:cNvPr>
          <p:cNvSpPr/>
          <p:nvPr/>
        </p:nvSpPr>
        <p:spPr>
          <a:xfrm>
            <a:off x="1399592" y="4839158"/>
            <a:ext cx="5202983" cy="1136217"/>
          </a:xfrm>
          <a:prstGeom prst="roundRect">
            <a:avLst>
              <a:gd name="adj" fmla="val 10790"/>
            </a:avLst>
          </a:prstGeom>
          <a:solidFill>
            <a:schemeClr val="bg1"/>
          </a:solidFill>
          <a:ln w="19050"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302926"/>
                </a:solidFill>
                <a:latin typeface="AMX" pitchFamily="2" charset="0"/>
              </a:rPr>
              <a:t>Todos conectados ao mesmo tempo.</a:t>
            </a:r>
          </a:p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Vários dispositivos ligados simultaneamente, com jogos online, videoconferências e streaming em 4K acontecendo sem travamentos ou perda de qualidade.</a:t>
            </a:r>
          </a:p>
        </p:txBody>
      </p:sp>
    </p:spTree>
    <p:extLst>
      <p:ext uri="{BB962C8B-B14F-4D97-AF65-F5344CB8AC3E}">
        <p14:creationId xmlns:p14="http://schemas.microsoft.com/office/powerpoint/2010/main" val="4053907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9A693-0E8C-A0C2-F313-9C041948D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3">
            <a:extLst>
              <a:ext uri="{FF2B5EF4-FFF2-40B4-BE49-F238E27FC236}">
                <a16:creationId xmlns:a16="http://schemas.microsoft.com/office/drawing/2014/main" id="{E1615AB7-813F-E56C-951C-FA2AE2B1D240}"/>
              </a:ext>
            </a:extLst>
          </p:cNvPr>
          <p:cNvSpPr/>
          <p:nvPr/>
        </p:nvSpPr>
        <p:spPr>
          <a:xfrm>
            <a:off x="3574630" y="2351313"/>
            <a:ext cx="5042740" cy="3526973"/>
          </a:xfrm>
          <a:prstGeom prst="roundRect">
            <a:avLst>
              <a:gd name="adj" fmla="val 4126"/>
            </a:avLst>
          </a:prstGeom>
          <a:noFill/>
          <a:ln w="1905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5E85553-F7ED-9365-1AD2-669E1B46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" t="8428" r="2584" b="4265"/>
          <a:stretch>
            <a:fillRect/>
          </a:stretch>
        </p:blipFill>
        <p:spPr>
          <a:xfrm>
            <a:off x="3759774" y="2472612"/>
            <a:ext cx="4672453" cy="324705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63559A6-34BA-E041-C498-5D049A79F773}"/>
              </a:ext>
            </a:extLst>
          </p:cNvPr>
          <p:cNvSpPr txBox="1"/>
          <p:nvPr/>
        </p:nvSpPr>
        <p:spPr>
          <a:xfrm>
            <a:off x="3438943" y="1452794"/>
            <a:ext cx="531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Alguma dúvida até aqui?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2A6FB5-40FC-483F-49B8-99DE4EA49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85" y="1340369"/>
            <a:ext cx="809624" cy="809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9A179-4612-261C-E917-1E3B1D219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580046" y="1340369"/>
            <a:ext cx="809624" cy="80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6271C-14BC-922F-982F-26562F498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47E61A23-E212-55F3-2B87-6CC73C5304A0}"/>
              </a:ext>
            </a:extLst>
          </p:cNvPr>
          <p:cNvSpPr txBox="1"/>
          <p:nvPr/>
        </p:nvSpPr>
        <p:spPr>
          <a:xfrm>
            <a:off x="620469" y="1067567"/>
            <a:ext cx="4147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WI-FI MESH: EVOLUÇÃO PARA GIGA VELOCIDADE.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28E9B3-F740-296C-F25B-4FF38D167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84" y="1147639"/>
            <a:ext cx="703211" cy="39555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C774D021-F368-2D02-4EE4-3E91F5C8523B}"/>
              </a:ext>
            </a:extLst>
          </p:cNvPr>
          <p:cNvSpPr txBox="1"/>
          <p:nvPr/>
        </p:nvSpPr>
        <p:spPr>
          <a:xfrm>
            <a:off x="620469" y="2652572"/>
            <a:ext cx="2962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exige um novo modem para melhorar o alcance. E por isso, contamos com o Wi-Fi </a:t>
            </a:r>
            <a:r>
              <a:rPr lang="pt-BR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 também com a tecnologia Wi-Fi 7.</a:t>
            </a:r>
          </a:p>
        </p:txBody>
      </p:sp>
      <p:sp>
        <p:nvSpPr>
          <p:cNvPr id="29" name="Fluxograma: Processo Alternativo 10">
            <a:extLst>
              <a:ext uri="{FF2B5EF4-FFF2-40B4-BE49-F238E27FC236}">
                <a16:creationId xmlns:a16="http://schemas.microsoft.com/office/drawing/2014/main" id="{C0303E03-7312-353B-6EEA-D05B7282AF83}"/>
              </a:ext>
            </a:extLst>
          </p:cNvPr>
          <p:cNvSpPr/>
          <p:nvPr/>
        </p:nvSpPr>
        <p:spPr>
          <a:xfrm>
            <a:off x="620469" y="4706169"/>
            <a:ext cx="2129443" cy="918493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Novo modem com tecnologia Wi-Fi 7 e rede Wi-Fi </a:t>
            </a:r>
            <a:r>
              <a:rPr lang="pt-BR" sz="1600" b="1" dirty="0" err="1">
                <a:solidFill>
                  <a:schemeClr val="bg1"/>
                </a:solidFill>
                <a:latin typeface="AMX" pitchFamily="2" charset="0"/>
              </a:rPr>
              <a:t>Mesh</a:t>
            </a:r>
            <a:r>
              <a:rPr lang="pt-BR" sz="1600" b="1" dirty="0">
                <a:solidFill>
                  <a:schemeClr val="bg1"/>
                </a:solidFill>
                <a:latin typeface="AMX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18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10D82-60F6-FE8F-CEB9-D786193A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68EBA7AA-0E8A-4116-4424-1C8E9EDB82F1}"/>
              </a:ext>
            </a:extLst>
          </p:cNvPr>
          <p:cNvSpPr txBox="1"/>
          <p:nvPr/>
        </p:nvSpPr>
        <p:spPr>
          <a:xfrm>
            <a:off x="1040866" y="1372714"/>
            <a:ext cx="479076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pt-BR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Estamos chegando ao final do treinamento das Novas Velocidades de Banda Larga!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Vimos o que é Giga Velocidade, e como funciona essa tecnologia;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evolução com o Wi-Fi 7, oferecendo uma conectividade mais rápida, estável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O portfólio de soluções da Claro, com a possibilidade de atender diferentes necessidades de forma prática e eficiente;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Como oferecer a solução ideal para cada perfil de cliente, de acordo com suas necessidades e forma de uso.</a:t>
            </a:r>
          </a:p>
          <a:p>
            <a:pPr>
              <a:spcBef>
                <a:spcPts val="1200"/>
              </a:spcBef>
              <a:buNone/>
            </a:pPr>
            <a:r>
              <a:rPr lang="pt-BR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Agora é com vocês!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9EDE1-54B4-A3E5-0A01-349BCC73F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798"/>
            <a:ext cx="954987" cy="537180"/>
          </a:xfrm>
          <a:prstGeom prst="rect">
            <a:avLst/>
          </a:prstGeom>
        </p:spPr>
      </p:pic>
      <p:sp>
        <p:nvSpPr>
          <p:cNvPr id="17" name="Retângulo 3">
            <a:extLst>
              <a:ext uri="{FF2B5EF4-FFF2-40B4-BE49-F238E27FC236}">
                <a16:creationId xmlns:a16="http://schemas.microsoft.com/office/drawing/2014/main" id="{B24A1156-6526-0FF6-BE1B-43D273F66D4C}"/>
              </a:ext>
            </a:extLst>
          </p:cNvPr>
          <p:cNvSpPr/>
          <p:nvPr/>
        </p:nvSpPr>
        <p:spPr>
          <a:xfrm>
            <a:off x="7036586" y="1372714"/>
            <a:ext cx="3984946" cy="4616648"/>
          </a:xfrm>
          <a:prstGeom prst="roundRect">
            <a:avLst>
              <a:gd name="adj" fmla="val 4126"/>
            </a:avLst>
          </a:prstGeom>
          <a:noFill/>
          <a:ln w="12700">
            <a:solidFill>
              <a:srgbClr val="E85D5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79B00-2A41-C073-0E66-D245B17BC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4885" r="199" b="1287"/>
          <a:stretch>
            <a:fillRect/>
          </a:stretch>
        </p:blipFill>
        <p:spPr>
          <a:xfrm>
            <a:off x="7195732" y="1549100"/>
            <a:ext cx="3666653" cy="427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>
            <a:extLst>
              <a:ext uri="{FF2B5EF4-FFF2-40B4-BE49-F238E27FC236}">
                <a16:creationId xmlns:a16="http://schemas.microsoft.com/office/drawing/2014/main" id="{C7A63D6F-6ABC-D824-2E1A-A08024003E84}"/>
              </a:ext>
            </a:extLst>
          </p:cNvPr>
          <p:cNvSpPr txBox="1"/>
          <p:nvPr/>
        </p:nvSpPr>
        <p:spPr>
          <a:xfrm>
            <a:off x="3319049" y="2074009"/>
            <a:ext cx="62336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Esse conhecimento fortalece a abordagem de vendas e contribui para uma experiência mais completa e personalizada ao cliente.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Agora que você está por dentro de todos os benefícios, está mais preparado(a) para oferecer a maior velocidadedo Brasil a todos os nossos clientes!</a:t>
            </a:r>
          </a:p>
          <a:p>
            <a:endParaRPr lang="pt-BR" sz="2000" dirty="0">
              <a:solidFill>
                <a:schemeClr val="bg1"/>
              </a:solidFill>
              <a:latin typeface="AMX" pitchFamily="2" charset="0"/>
              <a:cs typeface="Segoe UI" panose="020B0502040204020203" pitchFamily="34" charset="0"/>
            </a:endParaRPr>
          </a:p>
          <a:p>
            <a:r>
              <a:rPr lang="pt-BR" sz="2000" dirty="0">
                <a:solidFill>
                  <a:schemeClr val="bg1"/>
                </a:solidFill>
                <a:latin typeface="AMX" pitchFamily="2" charset="0"/>
                <a:cs typeface="Segoe UI" panose="020B0502040204020203" pitchFamily="34" charset="0"/>
              </a:rPr>
              <a:t>Obrigado e até a próxima!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169085" y="2157137"/>
            <a:ext cx="0" cy="26942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B1EAD-D7E8-0B3B-6864-2EFFBA4DB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0">
            <a:extLst>
              <a:ext uri="{FF2B5EF4-FFF2-40B4-BE49-F238E27FC236}">
                <a16:creationId xmlns:a16="http://schemas.microsoft.com/office/drawing/2014/main" id="{3DBEF2A0-F24F-B555-4ECB-1AF3BA48A4A3}"/>
              </a:ext>
            </a:extLst>
          </p:cNvPr>
          <p:cNvSpPr txBox="1"/>
          <p:nvPr/>
        </p:nvSpPr>
        <p:spPr>
          <a:xfrm>
            <a:off x="6172473" y="1561523"/>
            <a:ext cx="40925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A PROCURA POR VELOCIDADE JÁ NÃO É UMA OPÇÃO.</a:t>
            </a:r>
            <a:b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</a:br>
            <a:r>
              <a:rPr lang="pt-BR" sz="2800" b="1" dirty="0">
                <a:latin typeface="AMX Black" pitchFamily="2" charset="0"/>
                <a:ea typeface="Segoe UI Black" panose="020B0A02040204020203" pitchFamily="34" charset="0"/>
              </a:rPr>
              <a:t>É UMA NECESSIDADE.</a:t>
            </a:r>
          </a:p>
        </p:txBody>
      </p:sp>
      <p:sp>
        <p:nvSpPr>
          <p:cNvPr id="2" name="Retângulo 3">
            <a:extLst>
              <a:ext uri="{FF2B5EF4-FFF2-40B4-BE49-F238E27FC236}">
                <a16:creationId xmlns:a16="http://schemas.microsoft.com/office/drawing/2014/main" id="{AFCE35B2-DC3D-AB3B-6519-C1F9C2A2DD31}"/>
              </a:ext>
            </a:extLst>
          </p:cNvPr>
          <p:cNvSpPr/>
          <p:nvPr/>
        </p:nvSpPr>
        <p:spPr>
          <a:xfrm>
            <a:off x="733254" y="1576873"/>
            <a:ext cx="5202089" cy="3903836"/>
          </a:xfrm>
          <a:prstGeom prst="roundRect">
            <a:avLst>
              <a:gd name="adj" fmla="val 1824"/>
            </a:avLst>
          </a:prstGeom>
          <a:noFill/>
          <a:ln>
            <a:solidFill>
              <a:srgbClr val="AF272F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6B8C1E-8161-4AB4-B1E7-14F49A1083FD}"/>
              </a:ext>
            </a:extLst>
          </p:cNvPr>
          <p:cNvSpPr txBox="1"/>
          <p:nvPr/>
        </p:nvSpPr>
        <p:spPr>
          <a:xfrm>
            <a:off x="6172473" y="3528193"/>
            <a:ext cx="57309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Velocidades acima de 1 Giga deixaram de</a:t>
            </a:r>
            <a:br>
              <a:rPr lang="pt-BR" sz="20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ser luxo e tornaram-se uma necessidade real.</a:t>
            </a:r>
          </a:p>
          <a:p>
            <a:r>
              <a:rPr lang="pt-BR" sz="2000" dirty="0">
                <a:solidFill>
                  <a:srgbClr val="302926"/>
                </a:solidFill>
                <a:latin typeface="AMX" pitchFamily="2" charset="0"/>
              </a:rPr>
              <a:t>O avanço acelerado da digitalização transformou a forma de se conectar, trabalhar e utilizar serviços, elevando a demanda por uma internet cada vez mais rápida, estável e confiável.</a:t>
            </a:r>
          </a:p>
        </p:txBody>
      </p:sp>
      <p:pic>
        <p:nvPicPr>
          <p:cNvPr id="5" name="Imagem 4" descr="Pessoas na cozinha&#10;&#10;O conteúdo gerado por IA pode estar incorreto.">
            <a:extLst>
              <a:ext uri="{FF2B5EF4-FFF2-40B4-BE49-F238E27FC236}">
                <a16:creationId xmlns:a16="http://schemas.microsoft.com/office/drawing/2014/main" id="{6C6C56A0-675B-551A-A1B6-E06E5CF2D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05" y="1721120"/>
            <a:ext cx="4879957" cy="36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10">
            <a:extLst>
              <a:ext uri="{FF2B5EF4-FFF2-40B4-BE49-F238E27FC236}">
                <a16:creationId xmlns:a16="http://schemas.microsoft.com/office/drawing/2014/main" id="{58329F35-703F-1ACE-95D9-BB63A09A06ED}"/>
              </a:ext>
            </a:extLst>
          </p:cNvPr>
          <p:cNvSpPr txBox="1"/>
          <p:nvPr/>
        </p:nvSpPr>
        <p:spPr>
          <a:xfrm>
            <a:off x="2250359" y="1041664"/>
            <a:ext cx="76912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AMX Black" pitchFamily="2" charset="0"/>
                <a:ea typeface="Segoe UI Black" panose="020B0A02040204020203" pitchFamily="34" charset="0"/>
              </a:rPr>
              <a:t>TENDÊNCIAS GLOBAIS DE CASAS CONECTADAS ATÉ 2030</a:t>
            </a:r>
          </a:p>
        </p:txBody>
      </p:sp>
      <p:sp>
        <p:nvSpPr>
          <p:cNvPr id="1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2885668"/>
            <a:ext cx="4041066" cy="1278925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Expansão dos dispositivos inteligentes integrados à inteligência artificial. Uso crescente de lâmpadas, tomadas, TVs, aspiradores e outros aparelhos conectados.</a:t>
            </a:r>
          </a:p>
        </p:txBody>
      </p:sp>
      <p:sp>
        <p:nvSpPr>
          <p:cNvPr id="13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3" y="2451656"/>
            <a:ext cx="3050467" cy="517538"/>
          </a:xfrm>
          <a:prstGeom prst="flowChartAlternateProcess">
            <a:avLst/>
          </a:prstGeom>
          <a:solidFill>
            <a:srgbClr val="E85D52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IoT (Internet das Coisas)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28" y="1172581"/>
            <a:ext cx="703211" cy="39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0288" y="1172581"/>
            <a:ext cx="703211" cy="395556"/>
          </a:xfrm>
          <a:prstGeom prst="rect">
            <a:avLst/>
          </a:prstGeom>
        </p:spPr>
      </p:pic>
      <p:sp>
        <p:nvSpPr>
          <p:cNvPr id="27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26233" y="2843860"/>
            <a:ext cx="3916250" cy="1048957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Popularização do streaming em 4K/HDR e 8K. Avanço dos vídeos imersivos com realidade aumentada e virtual.</a:t>
            </a:r>
          </a:p>
        </p:txBody>
      </p:sp>
      <p:sp>
        <p:nvSpPr>
          <p:cNvPr id="28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226234" y="2418900"/>
            <a:ext cx="1403292" cy="517538"/>
          </a:xfrm>
          <a:prstGeom prst="flowChartAlternateProcess">
            <a:avLst/>
          </a:prstGeom>
          <a:solidFill>
            <a:srgbClr val="DA291C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Vídeo</a:t>
            </a:r>
          </a:p>
        </p:txBody>
      </p:sp>
      <p:sp>
        <p:nvSpPr>
          <p:cNvPr id="29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712034" y="4895705"/>
            <a:ext cx="4041066" cy="1110109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Novas plataformas de jogos em nuvem, transmissões ao vivo de partidas e experiências com realidade virtual.</a:t>
            </a:r>
          </a:p>
        </p:txBody>
      </p:sp>
      <p:sp>
        <p:nvSpPr>
          <p:cNvPr id="30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1712034" y="4461693"/>
            <a:ext cx="2107492" cy="517538"/>
          </a:xfrm>
          <a:prstGeom prst="flowChartAlternateProcess">
            <a:avLst/>
          </a:prstGeom>
          <a:solidFill>
            <a:srgbClr val="AF272F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Games Online</a:t>
            </a:r>
          </a:p>
        </p:txBody>
      </p:sp>
      <p:sp>
        <p:nvSpPr>
          <p:cNvPr id="31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179961" y="4867492"/>
            <a:ext cx="4603653" cy="1138322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solidFill>
              <a:srgbClr val="AF27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Novos hardwares e maior acessibilidade, ampliando aplicações em realidade virtual, aumentada e mista</a:t>
            </a:r>
            <a:br>
              <a:rPr lang="pt-BR" sz="1400" dirty="0">
                <a:solidFill>
                  <a:srgbClr val="302926"/>
                </a:solidFill>
                <a:latin typeface="AMX" pitchFamily="2" charset="0"/>
              </a:rPr>
            </a:br>
            <a:r>
              <a:rPr lang="pt-BR" sz="1400" dirty="0">
                <a:solidFill>
                  <a:srgbClr val="302926"/>
                </a:solidFill>
                <a:latin typeface="AMX" pitchFamily="2" charset="0"/>
              </a:rPr>
              <a:t>no dia a dia.</a:t>
            </a:r>
          </a:p>
        </p:txBody>
      </p:sp>
      <p:sp>
        <p:nvSpPr>
          <p:cNvPr id="34" name="Fluxograma: Processo Alternativo 10">
            <a:extLst>
              <a:ext uri="{FF2B5EF4-FFF2-40B4-BE49-F238E27FC236}">
                <a16:creationId xmlns:a16="http://schemas.microsoft.com/office/drawing/2014/main" id="{9737A86C-090C-A01F-92D9-0B6B6DEFFB9B}"/>
              </a:ext>
            </a:extLst>
          </p:cNvPr>
          <p:cNvSpPr/>
          <p:nvPr/>
        </p:nvSpPr>
        <p:spPr>
          <a:xfrm>
            <a:off x="6179960" y="4434509"/>
            <a:ext cx="4700121" cy="517538"/>
          </a:xfrm>
          <a:prstGeom prst="flowChartAlternateProcess">
            <a:avLst/>
          </a:prstGeom>
          <a:solidFill>
            <a:srgbClr val="902025"/>
          </a:solidFill>
          <a:ln w="12700">
            <a:noFill/>
          </a:ln>
          <a:effectLst>
            <a:outerShdw blurRad="177800" dist="139700" dir="2700000" sx="95000" sy="95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latin typeface="AMX" pitchFamily="2" charset="0"/>
              </a:rPr>
              <a:t>VR &amp; AR (Realidade Virtual e Aumentada)</a:t>
            </a:r>
          </a:p>
        </p:txBody>
      </p:sp>
      <p:sp>
        <p:nvSpPr>
          <p:cNvPr id="35" name="Oval 34"/>
          <p:cNvSpPr/>
          <p:nvPr/>
        </p:nvSpPr>
        <p:spPr>
          <a:xfrm>
            <a:off x="4340665" y="2412515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Oval 35"/>
          <p:cNvSpPr/>
          <p:nvPr/>
        </p:nvSpPr>
        <p:spPr>
          <a:xfrm>
            <a:off x="3421533" y="4412439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Oval 36"/>
          <p:cNvSpPr/>
          <p:nvPr/>
        </p:nvSpPr>
        <p:spPr>
          <a:xfrm>
            <a:off x="7161570" y="2356768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Oval 37"/>
          <p:cNvSpPr/>
          <p:nvPr/>
        </p:nvSpPr>
        <p:spPr>
          <a:xfrm>
            <a:off x="10425448" y="4378816"/>
            <a:ext cx="611423" cy="57967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" dist="76200" dir="2700000" sx="96000" sy="96000" algn="tl" rotWithShape="0">
              <a:schemeClr val="bg2">
                <a:lumMod val="2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153" y="2472211"/>
            <a:ext cx="476428" cy="4764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10" y="2408472"/>
            <a:ext cx="476428" cy="4764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52" y="4453424"/>
            <a:ext cx="476428" cy="4764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093" y="4421138"/>
            <a:ext cx="537487" cy="53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339614" y="3454761"/>
            <a:ext cx="4187922" cy="2236176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1220503" y="3454762"/>
            <a:ext cx="4187922" cy="1884494"/>
          </a:xfrm>
          <a:prstGeom prst="roundRect">
            <a:avLst>
              <a:gd name="adj" fmla="val 6467"/>
            </a:avLst>
          </a:prstGeom>
          <a:solidFill>
            <a:schemeClr val="bg1"/>
          </a:solidFill>
          <a:ln>
            <a:noFill/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762831" y="1323838"/>
            <a:ext cx="6647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AMX Black" pitchFamily="2" charset="0"/>
                <a:ea typeface="Segoe UI Black" panose="020B0A02040204020203" pitchFamily="34" charset="0"/>
              </a:rPr>
              <a:t>O QUE É GIGA VELOCIDADE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233" y="3431733"/>
            <a:ext cx="797637" cy="797637"/>
            <a:chOff x="3186903" y="2368813"/>
            <a:chExt cx="797637" cy="797637"/>
          </a:xfrm>
        </p:grpSpPr>
        <p:sp>
          <p:nvSpPr>
            <p:cNvPr id="3" name="Oval 2"/>
            <p:cNvSpPr/>
            <p:nvPr/>
          </p:nvSpPr>
          <p:spPr>
            <a:xfrm>
              <a:off x="3186903" y="2368813"/>
              <a:ext cx="797637" cy="797637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B60E32F-ED55-3DF5-CEC3-05F779F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019" y="2448260"/>
              <a:ext cx="641177" cy="641177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2AB83CB-3445-7C8C-415A-A9B515487442}"/>
              </a:ext>
            </a:extLst>
          </p:cNvPr>
          <p:cNvSpPr txBox="1"/>
          <p:nvPr/>
        </p:nvSpPr>
        <p:spPr>
          <a:xfrm>
            <a:off x="1424849" y="3604110"/>
            <a:ext cx="38768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é uma evolução que amplia a velocidade e a capacidade da banda larga. Com taxas de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5 e 10 Gbps de upload e download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, ela garante mais desempenho e suporte às novas formas de uso da internet.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6B9FBC-3A33-3EC8-0ADA-C588AE00B964}"/>
              </a:ext>
            </a:extLst>
          </p:cNvPr>
          <p:cNvSpPr txBox="1"/>
          <p:nvPr/>
        </p:nvSpPr>
        <p:spPr>
          <a:xfrm>
            <a:off x="6561613" y="3553220"/>
            <a:ext cx="38205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A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Giga Velocidade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refere-se a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conexões a partir de 1 Gbps e reflete uma tendência do mercado, na qual velocidades acima de 1 Giga se tornam cada vez mais comuns, exigindo tecnologias como XGS-PON, Wi-Fi 7</a:t>
            </a:r>
            <a:b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</a:b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e 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Wi-Fi </a:t>
            </a:r>
            <a:r>
              <a:rPr lang="pt-BR" sz="1600" b="1" dirty="0" err="1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Mesh</a:t>
            </a:r>
            <a:r>
              <a:rPr lang="pt-BR" sz="1600" b="1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 7 </a:t>
            </a:r>
            <a:r>
              <a:rPr lang="pt-BR" sz="1600" dirty="0">
                <a:solidFill>
                  <a:srgbClr val="302926"/>
                </a:solidFill>
                <a:latin typeface="AMX" pitchFamily="2" charset="0"/>
                <a:cs typeface="Segoe UI" panose="020B0502040204020203" pitchFamily="34" charset="0"/>
              </a:rPr>
              <a:t>para entregar alto desempenho em todo o ambiente.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766052" y="3454761"/>
            <a:ext cx="783366" cy="755754"/>
            <a:chOff x="7839334" y="2419865"/>
            <a:chExt cx="707946" cy="763685"/>
          </a:xfrm>
        </p:grpSpPr>
        <p:sp>
          <p:nvSpPr>
            <p:cNvPr id="24" name="Oval 23"/>
            <p:cNvSpPr/>
            <p:nvPr/>
          </p:nvSpPr>
          <p:spPr>
            <a:xfrm>
              <a:off x="7839334" y="2419865"/>
              <a:ext cx="707946" cy="763685"/>
            </a:xfrm>
            <a:prstGeom prst="ellipse">
              <a:avLst/>
            </a:prstGeom>
            <a:solidFill>
              <a:srgbClr val="E85D52"/>
            </a:solidFill>
            <a:ln>
              <a:noFill/>
            </a:ln>
            <a:effectLst>
              <a:outerShdw blurRad="76200" dist="76200" dir="2700000" sx="96000" sy="96000" algn="tl" rotWithShape="0">
                <a:schemeClr val="bg2">
                  <a:lumMod val="2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1C1290BF-742F-17B0-CFAA-0F3819C15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598" y="2511728"/>
              <a:ext cx="654066" cy="654066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7" y="1257477"/>
            <a:ext cx="809624" cy="80962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620ED5-777B-EDA6-2E30-618B1444ADC0}"/>
              </a:ext>
            </a:extLst>
          </p:cNvPr>
          <p:cNvSpPr txBox="1"/>
          <p:nvPr/>
        </p:nvSpPr>
        <p:spPr>
          <a:xfrm>
            <a:off x="762832" y="2125604"/>
            <a:ext cx="8873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MX" pitchFamily="2" charset="0"/>
              </a:rPr>
              <a:t>O aumento do uso de aplicações em nuvem, streaming, jogos e múltiplos dispositivos conectados impulsionou a necessidade de conexões mais rápidas e estáveis.</a:t>
            </a:r>
          </a:p>
        </p:txBody>
      </p:sp>
    </p:spTree>
    <p:extLst>
      <p:ext uri="{BB962C8B-B14F-4D97-AF65-F5344CB8AC3E}">
        <p14:creationId xmlns:p14="http://schemas.microsoft.com/office/powerpoint/2010/main" val="15878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5" grpId="0"/>
      <p:bldP spid="15" grpId="0"/>
      <p:bldP spid="19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A1D09C6-2B16-9B16-CF00-D4549650DD03}"/>
              </a:ext>
            </a:extLst>
          </p:cNvPr>
          <p:cNvSpPr txBox="1"/>
          <p:nvPr/>
        </p:nvSpPr>
        <p:spPr>
          <a:xfrm>
            <a:off x="886264" y="2518336"/>
            <a:ext cx="3630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302926"/>
                </a:solidFill>
                <a:latin typeface="AMX Black" pitchFamily="2" charset="0"/>
                <a:ea typeface="Segoe UI Black" panose="020B0A02040204020203" pitchFamily="34" charset="0"/>
              </a:rPr>
              <a:t>DIFERENCIAIS DA GIGA VELOCIDADE</a:t>
            </a:r>
          </a:p>
        </p:txBody>
      </p:sp>
      <p:sp>
        <p:nvSpPr>
          <p:cNvPr id="30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446330" y="4086601"/>
            <a:ext cx="6998451" cy="756000"/>
          </a:xfrm>
          <a:prstGeom prst="roundRect">
            <a:avLst>
              <a:gd name="adj" fmla="val 44669"/>
            </a:avLst>
          </a:prstGeom>
          <a:solidFill>
            <a:srgbClr val="AF272F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Perfeito para casas conectadas, streaming e dispositivos IoT.</a:t>
            </a:r>
          </a:p>
        </p:txBody>
      </p:sp>
      <p:sp>
        <p:nvSpPr>
          <p:cNvPr id="16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5854912" y="3385640"/>
            <a:ext cx="6661027" cy="756000"/>
          </a:xfrm>
          <a:prstGeom prst="roundRect">
            <a:avLst>
              <a:gd name="adj" fmla="val 46446"/>
            </a:avLst>
          </a:prstGeom>
          <a:solidFill>
            <a:srgbClr val="DA291C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Baixa latência, ideal para atividades que demandam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menor atraso/delay na conexão.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5F51DA5-A7BE-2403-17F4-596AC619E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" y="2630623"/>
            <a:ext cx="801928" cy="451084"/>
          </a:xfrm>
          <a:prstGeom prst="rect">
            <a:avLst/>
          </a:prstGeom>
        </p:spPr>
      </p:pic>
      <p:sp>
        <p:nvSpPr>
          <p:cNvPr id="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264725" y="2684679"/>
            <a:ext cx="6251213" cy="756000"/>
          </a:xfrm>
          <a:prstGeom prst="roundRect">
            <a:avLst>
              <a:gd name="adj" fmla="val 46446"/>
            </a:avLst>
          </a:prstGeom>
          <a:solidFill>
            <a:srgbClr val="E54337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Conteúdos 4K e 8K.</a:t>
            </a:r>
          </a:p>
        </p:txBody>
      </p:sp>
      <p:sp>
        <p:nvSpPr>
          <p:cNvPr id="33" name="Retângulo 3">
            <a:extLst>
              <a:ext uri="{FF2B5EF4-FFF2-40B4-BE49-F238E27FC236}">
                <a16:creationId xmlns:a16="http://schemas.microsoft.com/office/drawing/2014/main" id="{D651F80D-7FEB-1EA8-E4D0-382B69533970}"/>
              </a:ext>
            </a:extLst>
          </p:cNvPr>
          <p:cNvSpPr/>
          <p:nvPr/>
        </p:nvSpPr>
        <p:spPr>
          <a:xfrm>
            <a:off x="6674538" y="1983718"/>
            <a:ext cx="5841401" cy="756000"/>
          </a:xfrm>
          <a:prstGeom prst="roundRect">
            <a:avLst>
              <a:gd name="adj" fmla="val 46446"/>
            </a:avLst>
          </a:prstGeom>
          <a:solidFill>
            <a:srgbClr val="E85D52"/>
          </a:solidFill>
          <a:ln>
            <a:solidFill>
              <a:srgbClr val="E54337"/>
            </a:solidFill>
          </a:ln>
          <a:effectLst>
            <a:outerShdw blurRad="177800" dist="139700" dir="2700000" sx="99000" sy="99000" algn="tl" rotWithShape="0">
              <a:schemeClr val="bg2">
                <a:lumMod val="25000"/>
                <a:alpha val="3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bg1"/>
                </a:solidFill>
              </a:rPr>
              <a:t>Altas velocidades.</a:t>
            </a:r>
          </a:p>
        </p:txBody>
      </p:sp>
    </p:spTree>
    <p:extLst>
      <p:ext uri="{BB962C8B-B14F-4D97-AF65-F5344CB8AC3E}">
        <p14:creationId xmlns:p14="http://schemas.microsoft.com/office/powerpoint/2010/main" val="41402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  <p:bldP spid="16" grpId="0" animBg="1"/>
      <p:bldP spid="3" grpId="0" animBg="1"/>
      <p:bldP spid="33" grpId="0" animBg="1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1.xml><?xml version="1.0" encoding="utf-8"?>
<ds:datastoreItem xmlns:ds="http://schemas.openxmlformats.org/officeDocument/2006/customXml" ds:itemID="{E9C7865D-70F3-43CE-9BEB-44A2D47BE4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9519B9-B4BF-471C-8A79-21E908FFA6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121849-4437-4D97-8050-36BB5475C8C5}">
  <ds:schemaRefs>
    <ds:schemaRef ds:uri="81d509b4-a50c-4eb4-9c41-c741e6a75022"/>
    <ds:schemaRef ds:uri="http://schemas.openxmlformats.org/package/2006/metadata/core-properties"/>
    <ds:schemaRef ds:uri="05ec3496-d55f-4088-b91d-c078abc80e92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Reframe_Modelo_PPT_DI</Template>
  <TotalTime>10551</TotalTime>
  <Words>3787</Words>
  <Application>Microsoft Macintosh PowerPoint</Application>
  <PresentationFormat>Widescreen</PresentationFormat>
  <Paragraphs>417</Paragraphs>
  <Slides>55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2" baseType="lpstr">
      <vt:lpstr>AMX</vt:lpstr>
      <vt:lpstr>AMX Black</vt:lpstr>
      <vt:lpstr>Aptos</vt:lpstr>
      <vt:lpstr>Arial</vt:lpstr>
      <vt:lpstr>Calibri</vt:lpstr>
      <vt:lpstr>Times New Roman</vt:lpstr>
      <vt:lpstr>Template-DI-oficial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Débora Neves</dc:creator>
  <cp:lastModifiedBy>Thiago Lima</cp:lastModifiedBy>
  <cp:revision>459</cp:revision>
  <dcterms:created xsi:type="dcterms:W3CDTF">2025-01-06T18:07:00Z</dcterms:created>
  <dcterms:modified xsi:type="dcterms:W3CDTF">2026-05-28T17:57:55Z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830D11A151C34AB0AF1FA525302B10B5_13</vt:lpwstr>
  </property>
  <property fmtid="{D5CDD505-2E9C-101B-9397-08002B2CF9AE}" pid="3" name="KSOProductBuildVer">
    <vt:lpwstr>1046-12.2.0.19805</vt:lpwstr>
  </property>
  <property fmtid="{D5CDD505-2E9C-101B-9397-08002B2CF9AE}" pid="4" name="ContentTypeId">
    <vt:lpwstr>0x01010030BAA0BFA4660643A687B2FDCEE2805C</vt:lpwstr>
  </property>
  <property fmtid="{D5CDD505-2E9C-101B-9397-08002B2CF9AE}" pid="5" name="MediaServiceImageTags">
    <vt:lpwstr/>
  </property>
</Properties>
</file>