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52"/>
  </p:notesMasterIdLst>
  <p:sldIdLst>
    <p:sldId id="257" r:id="rId5"/>
    <p:sldId id="258" r:id="rId6"/>
    <p:sldId id="256" r:id="rId7"/>
    <p:sldId id="266" r:id="rId8"/>
    <p:sldId id="2147470840" r:id="rId9"/>
    <p:sldId id="2142533300" r:id="rId10"/>
    <p:sldId id="2147470841" r:id="rId11"/>
    <p:sldId id="2147470847" r:id="rId12"/>
    <p:sldId id="2147470884" r:id="rId13"/>
    <p:sldId id="2147470845" r:id="rId14"/>
    <p:sldId id="2147470828" r:id="rId15"/>
    <p:sldId id="2147470885" r:id="rId16"/>
    <p:sldId id="2147470848" r:id="rId17"/>
    <p:sldId id="2147470849" r:id="rId18"/>
    <p:sldId id="2147470878" r:id="rId19"/>
    <p:sldId id="2147470879" r:id="rId20"/>
    <p:sldId id="2147470881" r:id="rId21"/>
    <p:sldId id="2147470850" r:id="rId22"/>
    <p:sldId id="2147470851" r:id="rId23"/>
    <p:sldId id="2147470852" r:id="rId24"/>
    <p:sldId id="2147470886" r:id="rId25"/>
    <p:sldId id="2147470887" r:id="rId26"/>
    <p:sldId id="2147470888" r:id="rId27"/>
    <p:sldId id="2147470889" r:id="rId28"/>
    <p:sldId id="2147470890" r:id="rId29"/>
    <p:sldId id="2147470893" r:id="rId30"/>
    <p:sldId id="2147470859" r:id="rId31"/>
    <p:sldId id="2147470860" r:id="rId32"/>
    <p:sldId id="2147470892" r:id="rId33"/>
    <p:sldId id="2147470891" r:id="rId34"/>
    <p:sldId id="2147470898" r:id="rId35"/>
    <p:sldId id="2147470861" r:id="rId36"/>
    <p:sldId id="259" r:id="rId37"/>
    <p:sldId id="2147470875" r:id="rId38"/>
    <p:sldId id="2147470833" r:id="rId39"/>
    <p:sldId id="2147470834" r:id="rId40"/>
    <p:sldId id="2147470883" r:id="rId41"/>
    <p:sldId id="2147470882" r:id="rId42"/>
    <p:sldId id="2147470871" r:id="rId43"/>
    <p:sldId id="2147470784" r:id="rId44"/>
    <p:sldId id="2147470895" r:id="rId45"/>
    <p:sldId id="2147470873" r:id="rId46"/>
    <p:sldId id="2147470896" r:id="rId47"/>
    <p:sldId id="2147470785" r:id="rId48"/>
    <p:sldId id="2147470897" r:id="rId49"/>
    <p:sldId id="2147470874" r:id="rId50"/>
    <p:sldId id="2147470818" r:id="rId5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70CA59A-3B38-44EC-968F-42A6921DBB11}">
          <p14:sldIdLst>
            <p14:sldId id="257"/>
            <p14:sldId id="258"/>
          </p14:sldIdLst>
        </p14:section>
        <p14:section name="intro" id="{1AEDFFFF-B0A7-4F18-A68C-852D17C1FC35}">
          <p14:sldIdLst>
            <p14:sldId id="256"/>
            <p14:sldId id="266"/>
            <p14:sldId id="2147470840"/>
            <p14:sldId id="2142533300"/>
            <p14:sldId id="2147470841"/>
            <p14:sldId id="2147470847"/>
          </p14:sldIdLst>
        </p14:section>
        <p14:section name="Validação de dados" id="{76A6B84D-B5E4-42E9-AE77-EEF37C28FBB5}">
          <p14:sldIdLst>
            <p14:sldId id="2147470884"/>
            <p14:sldId id="2147470845"/>
            <p14:sldId id="2147470828"/>
          </p14:sldIdLst>
        </p14:section>
        <p14:section name="Fechamento da venda" id="{39C01BCF-92B0-4221-92B1-A5BEB1B6AEC7}">
          <p14:sldIdLst>
            <p14:sldId id="2147470885"/>
            <p14:sldId id="2147470848"/>
            <p14:sldId id="2147470849"/>
            <p14:sldId id="2147470878"/>
            <p14:sldId id="2147470879"/>
            <p14:sldId id="2147470881"/>
            <p14:sldId id="2147470850"/>
            <p14:sldId id="2147470851"/>
            <p14:sldId id="2147470852"/>
          </p14:sldIdLst>
        </p14:section>
        <p14:section name="Indicadores" id="{257717B2-768D-485D-874E-340144D60F7D}">
          <p14:sldIdLst>
            <p14:sldId id="2147470886"/>
            <p14:sldId id="2147470887"/>
            <p14:sldId id="2147470888"/>
            <p14:sldId id="2147470889"/>
            <p14:sldId id="2147470890"/>
          </p14:sldIdLst>
        </p14:section>
        <p14:section name="Minha Claro" id="{8A3CF59A-B276-4F49-848B-A9CC5DF91454}">
          <p14:sldIdLst>
            <p14:sldId id="2147470893"/>
            <p14:sldId id="2147470859"/>
            <p14:sldId id="2147470860"/>
            <p14:sldId id="2147470892"/>
            <p14:sldId id="2147470891"/>
            <p14:sldId id="2147470898"/>
          </p14:sldIdLst>
        </p14:section>
        <p14:section name="Principais ferramentas" id="{088BADAD-74CD-4146-822E-565D92785597}">
          <p14:sldIdLst>
            <p14:sldId id="2147470861"/>
            <p14:sldId id="259"/>
            <p14:sldId id="2147470875"/>
            <p14:sldId id="2147470833"/>
            <p14:sldId id="2147470834"/>
            <p14:sldId id="2147470883"/>
            <p14:sldId id="2147470882"/>
          </p14:sldIdLst>
        </p14:section>
        <p14:section name="Estudos de caso" id="{E08FB324-6586-45D2-B663-BAFE9845C67C}">
          <p14:sldIdLst>
            <p14:sldId id="2147470871"/>
            <p14:sldId id="2147470784"/>
            <p14:sldId id="2147470895"/>
            <p14:sldId id="2147470873"/>
            <p14:sldId id="2147470896"/>
            <p14:sldId id="2147470785"/>
            <p14:sldId id="2147470897"/>
            <p14:sldId id="2147470874"/>
            <p14:sldId id="21474708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20A00"/>
    <a:srgbClr val="7F7F7F"/>
    <a:srgbClr val="BFBFBF"/>
    <a:srgbClr val="595959"/>
    <a:srgbClr val="841E20"/>
    <a:srgbClr val="465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 autoAdjust="0"/>
    <p:restoredTop sz="79805" autoAdjust="0"/>
  </p:normalViewPr>
  <p:slideViewPr>
    <p:cSldViewPr snapToGrid="0">
      <p:cViewPr varScale="1">
        <p:scale>
          <a:sx n="86" d="100"/>
          <a:sy n="86" d="100"/>
        </p:scale>
        <p:origin x="1752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18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44E2B58-C24C-409D-8566-F916659104D0}">
      <dgm:prSet custT="1"/>
      <dgm:spPr/>
      <dgm:t>
        <a:bodyPr/>
        <a:lstStyle/>
        <a:p>
          <a:r>
            <a:rPr lang="pt-BR" sz="2400" b="1" dirty="0"/>
            <a:t>Silêncio do cliente</a:t>
          </a:r>
          <a:endParaRPr lang="pt-BR" sz="2400" dirty="0"/>
        </a:p>
      </dgm:t>
    </dgm:pt>
    <dgm:pt modelId="{A0BBE94F-69D4-4085-9E18-46331321768A}" type="parTrans" cxnId="{A7AF22C9-C3C0-4229-98C3-04602740CBC5}">
      <dgm:prSet/>
      <dgm:spPr/>
      <dgm:t>
        <a:bodyPr/>
        <a:lstStyle/>
        <a:p>
          <a:endParaRPr lang="pt-BR"/>
        </a:p>
      </dgm:t>
    </dgm:pt>
    <dgm:pt modelId="{82271A09-ED17-4498-962B-742E1CF53595}" type="sibTrans" cxnId="{A7AF22C9-C3C0-4229-98C3-04602740CBC5}">
      <dgm:prSet/>
      <dgm:spPr/>
      <dgm:t>
        <a:bodyPr/>
        <a:lstStyle/>
        <a:p>
          <a:endParaRPr lang="pt-BR"/>
        </a:p>
      </dgm:t>
    </dgm:pt>
    <dgm:pt modelId="{B5934ABB-B812-4695-9FF4-ECA38A2560CD}">
      <dgm:prSet custT="1"/>
      <dgm:spPr/>
      <dgm:t>
        <a:bodyPr/>
        <a:lstStyle/>
        <a:p>
          <a:r>
            <a:rPr lang="pt-BR" sz="2000" b="1" dirty="0">
              <a:solidFill>
                <a:srgbClr val="F20A00"/>
              </a:solidFill>
            </a:rPr>
            <a:t>AÇÃO: </a:t>
          </a:r>
          <a:r>
            <a:rPr lang="pt-BR" sz="2000" b="1" dirty="0">
              <a:solidFill>
                <a:schemeClr val="bg2">
                  <a:lumMod val="10000"/>
                </a:schemeClr>
              </a:solidFill>
            </a:rPr>
            <a:t>Retome do valor da oferta</a:t>
          </a:r>
        </a:p>
        <a:p>
          <a:r>
            <a:rPr lang="pt-BR" sz="2000" b="1" dirty="0">
              <a:solidFill>
                <a:schemeClr val="bg2">
                  <a:lumMod val="10000"/>
                </a:schemeClr>
              </a:solidFill>
            </a:rPr>
            <a:t> Convide para a decisão</a:t>
          </a: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4A1034B4-0C96-43F7-860D-14137507E87E}" type="pres">
      <dgm:prSet presAssocID="{B44E2B58-C24C-409D-8566-F916659104D0}" presName="linNode" presStyleCnt="0"/>
      <dgm:spPr/>
    </dgm:pt>
    <dgm:pt modelId="{A7121380-7D52-4CC1-8685-2CD7B5B39D0E}" type="pres">
      <dgm:prSet presAssocID="{B44E2B58-C24C-409D-8566-F916659104D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86DDEF4-B2D0-4F0F-A6EE-4D42AC3C0F51}" type="pres">
      <dgm:prSet presAssocID="{82271A09-ED17-4498-962B-742E1CF53595}" presName="sp" presStyleCnt="0"/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F5D68200-8A61-48D6-A050-62BA62C09C0C}" type="presOf" srcId="{B44E2B58-C24C-409D-8566-F916659104D0}" destId="{A7121380-7D52-4CC1-8685-2CD7B5B39D0E}" srcOrd="0" destOrd="0" presId="urn:microsoft.com/office/officeart/2005/8/layout/vList5"/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A7AF22C9-C3C0-4229-98C3-04602740CBC5}" srcId="{7B82E5BA-006B-41CB-9D7A-658CFF736CE7}" destId="{B44E2B58-C24C-409D-8566-F916659104D0}" srcOrd="0" destOrd="0" parTransId="{A0BBE94F-69D4-4085-9E18-46331321768A}" sibTransId="{82271A09-ED17-4498-962B-742E1CF53595}"/>
    <dgm:cxn modelId="{7B8FC7E0-1E3C-4E3E-A5D1-EA64E9B51585}" srcId="{7B82E5BA-006B-41CB-9D7A-658CFF736CE7}" destId="{B5934ABB-B812-4695-9FF4-ECA38A2560CD}" srcOrd="1" destOrd="0" parTransId="{97282E4D-FEC8-4801-8808-663317C06388}" sibTransId="{5434F09E-8619-4942-A7A6-83D08F397C78}"/>
    <dgm:cxn modelId="{C72765A3-1A9D-45A0-A1C9-186E7C2873A7}" type="presParOf" srcId="{64E36BF5-3959-4D33-8527-5B3DA1FB6354}" destId="{4A1034B4-0C96-43F7-860D-14137507E87E}" srcOrd="0" destOrd="0" presId="urn:microsoft.com/office/officeart/2005/8/layout/vList5"/>
    <dgm:cxn modelId="{028A92B2-C9F5-4B17-853B-E6C5402B75F4}" type="presParOf" srcId="{4A1034B4-0C96-43F7-860D-14137507E87E}" destId="{A7121380-7D52-4CC1-8685-2CD7B5B39D0E}" srcOrd="0" destOrd="0" presId="urn:microsoft.com/office/officeart/2005/8/layout/vList5"/>
    <dgm:cxn modelId="{40C32C9F-7080-48B7-A4D6-F832934CB905}" type="presParOf" srcId="{64E36BF5-3959-4D33-8527-5B3DA1FB6354}" destId="{E86DDEF4-B2D0-4F0F-A6EE-4D42AC3C0F51}" srcOrd="1" destOrd="0" presId="urn:microsoft.com/office/officeart/2005/8/layout/vList5"/>
    <dgm:cxn modelId="{0C66137B-7A1D-4BF8-9435-027AB972A62D}" type="presParOf" srcId="{64E36BF5-3959-4D33-8527-5B3DA1FB6354}" destId="{AB4E8CD9-31F2-4CC2-B4FA-83A805C82E8C}" srcOrd="2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44E2B58-C24C-409D-8566-F916659104D0}">
      <dgm:prSet custT="1"/>
      <dgm:spPr/>
      <dgm:t>
        <a:bodyPr/>
        <a:lstStyle/>
        <a:p>
          <a:r>
            <a:rPr lang="pt-BR" sz="2400" b="1" dirty="0"/>
            <a:t>Objeção de preço</a:t>
          </a:r>
          <a:endParaRPr lang="pt-BR" sz="2400" dirty="0"/>
        </a:p>
      </dgm:t>
    </dgm:pt>
    <dgm:pt modelId="{A0BBE94F-69D4-4085-9E18-46331321768A}" type="parTrans" cxnId="{A7AF22C9-C3C0-4229-98C3-04602740CBC5}">
      <dgm:prSet/>
      <dgm:spPr/>
      <dgm:t>
        <a:bodyPr/>
        <a:lstStyle/>
        <a:p>
          <a:endParaRPr lang="pt-BR"/>
        </a:p>
      </dgm:t>
    </dgm:pt>
    <dgm:pt modelId="{82271A09-ED17-4498-962B-742E1CF53595}" type="sibTrans" cxnId="{A7AF22C9-C3C0-4229-98C3-04602740CBC5}">
      <dgm:prSet/>
      <dgm:spPr/>
      <dgm:t>
        <a:bodyPr/>
        <a:lstStyle/>
        <a:p>
          <a:endParaRPr lang="pt-BR"/>
        </a:p>
      </dgm:t>
    </dgm:pt>
    <dgm:pt modelId="{B5934ABB-B812-4695-9FF4-ECA38A2560CD}">
      <dgm:prSet/>
      <dgm:spPr/>
      <dgm:t>
        <a:bodyPr/>
        <a:lstStyle/>
        <a:p>
          <a:r>
            <a:rPr lang="pt-BR" b="1" dirty="0">
              <a:solidFill>
                <a:srgbClr val="F20A00"/>
              </a:solidFill>
            </a:rPr>
            <a:t>AÇÃO: </a:t>
          </a:r>
          <a:r>
            <a:rPr lang="pt-BR" b="1" dirty="0">
              <a:solidFill>
                <a:schemeClr val="bg2">
                  <a:lumMod val="10000"/>
                </a:schemeClr>
              </a:solidFill>
            </a:rPr>
            <a:t>Reforce benefícios</a:t>
          </a:r>
          <a:br>
            <a:rPr lang="pt-BR" b="1" dirty="0">
              <a:solidFill>
                <a:schemeClr val="bg2">
                  <a:lumMod val="10000"/>
                </a:schemeClr>
              </a:solidFill>
            </a:rPr>
          </a:br>
          <a:r>
            <a:rPr lang="pt-BR" b="1" dirty="0">
              <a:solidFill>
                <a:schemeClr val="bg2">
                  <a:lumMod val="10000"/>
                </a:schemeClr>
              </a:solidFill>
            </a:rPr>
            <a:t>Traga comparação de valor</a:t>
          </a: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4A1034B4-0C96-43F7-860D-14137507E87E}" type="pres">
      <dgm:prSet presAssocID="{B44E2B58-C24C-409D-8566-F916659104D0}" presName="linNode" presStyleCnt="0"/>
      <dgm:spPr/>
    </dgm:pt>
    <dgm:pt modelId="{A7121380-7D52-4CC1-8685-2CD7B5B39D0E}" type="pres">
      <dgm:prSet presAssocID="{B44E2B58-C24C-409D-8566-F916659104D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86DDEF4-B2D0-4F0F-A6EE-4D42AC3C0F51}" type="pres">
      <dgm:prSet presAssocID="{82271A09-ED17-4498-962B-742E1CF53595}" presName="sp" presStyleCnt="0"/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F5D68200-8A61-48D6-A050-62BA62C09C0C}" type="presOf" srcId="{B44E2B58-C24C-409D-8566-F916659104D0}" destId="{A7121380-7D52-4CC1-8685-2CD7B5B39D0E}" srcOrd="0" destOrd="0" presId="urn:microsoft.com/office/officeart/2005/8/layout/vList5"/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A7AF22C9-C3C0-4229-98C3-04602740CBC5}" srcId="{7B82E5BA-006B-41CB-9D7A-658CFF736CE7}" destId="{B44E2B58-C24C-409D-8566-F916659104D0}" srcOrd="0" destOrd="0" parTransId="{A0BBE94F-69D4-4085-9E18-46331321768A}" sibTransId="{82271A09-ED17-4498-962B-742E1CF53595}"/>
    <dgm:cxn modelId="{7B8FC7E0-1E3C-4E3E-A5D1-EA64E9B51585}" srcId="{7B82E5BA-006B-41CB-9D7A-658CFF736CE7}" destId="{B5934ABB-B812-4695-9FF4-ECA38A2560CD}" srcOrd="1" destOrd="0" parTransId="{97282E4D-FEC8-4801-8808-663317C06388}" sibTransId="{5434F09E-8619-4942-A7A6-83D08F397C78}"/>
    <dgm:cxn modelId="{C72765A3-1A9D-45A0-A1C9-186E7C2873A7}" type="presParOf" srcId="{64E36BF5-3959-4D33-8527-5B3DA1FB6354}" destId="{4A1034B4-0C96-43F7-860D-14137507E87E}" srcOrd="0" destOrd="0" presId="urn:microsoft.com/office/officeart/2005/8/layout/vList5"/>
    <dgm:cxn modelId="{028A92B2-C9F5-4B17-853B-E6C5402B75F4}" type="presParOf" srcId="{4A1034B4-0C96-43F7-860D-14137507E87E}" destId="{A7121380-7D52-4CC1-8685-2CD7B5B39D0E}" srcOrd="0" destOrd="0" presId="urn:microsoft.com/office/officeart/2005/8/layout/vList5"/>
    <dgm:cxn modelId="{40C32C9F-7080-48B7-A4D6-F832934CB905}" type="presParOf" srcId="{64E36BF5-3959-4D33-8527-5B3DA1FB6354}" destId="{E86DDEF4-B2D0-4F0F-A6EE-4D42AC3C0F51}" srcOrd="1" destOrd="0" presId="urn:microsoft.com/office/officeart/2005/8/layout/vList5"/>
    <dgm:cxn modelId="{0C66137B-7A1D-4BF8-9435-027AB972A62D}" type="presParOf" srcId="{64E36BF5-3959-4D33-8527-5B3DA1FB6354}" destId="{AB4E8CD9-31F2-4CC2-B4FA-83A805C82E8C}" srcOrd="2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44E2B58-C24C-409D-8566-F916659104D0}">
      <dgm:prSet custT="1"/>
      <dgm:spPr/>
      <dgm:t>
        <a:bodyPr/>
        <a:lstStyle/>
        <a:p>
          <a:pPr algn="ctr"/>
          <a:r>
            <a:rPr lang="pt-BR" sz="2400" b="1" dirty="0"/>
            <a:t>Comparação com a concorrência</a:t>
          </a:r>
          <a:endParaRPr lang="pt-BR" sz="2400" dirty="0"/>
        </a:p>
      </dgm:t>
    </dgm:pt>
    <dgm:pt modelId="{A0BBE94F-69D4-4085-9E18-46331321768A}" type="parTrans" cxnId="{A7AF22C9-C3C0-4229-98C3-04602740CBC5}">
      <dgm:prSet/>
      <dgm:spPr/>
      <dgm:t>
        <a:bodyPr/>
        <a:lstStyle/>
        <a:p>
          <a:endParaRPr lang="pt-BR"/>
        </a:p>
      </dgm:t>
    </dgm:pt>
    <dgm:pt modelId="{82271A09-ED17-4498-962B-742E1CF53595}" type="sibTrans" cxnId="{A7AF22C9-C3C0-4229-98C3-04602740CBC5}">
      <dgm:prSet/>
      <dgm:spPr/>
      <dgm:t>
        <a:bodyPr/>
        <a:lstStyle/>
        <a:p>
          <a:endParaRPr lang="pt-BR"/>
        </a:p>
      </dgm:t>
    </dgm:pt>
    <dgm:pt modelId="{B5934ABB-B812-4695-9FF4-ECA38A2560CD}">
      <dgm:prSet custT="1"/>
      <dgm:spPr/>
      <dgm:t>
        <a:bodyPr/>
        <a:lstStyle/>
        <a:p>
          <a:r>
            <a:rPr lang="pt-BR" sz="2000" b="1" dirty="0">
              <a:solidFill>
                <a:srgbClr val="F20A00"/>
              </a:solidFill>
            </a:rPr>
            <a:t>AÇÃO: </a:t>
          </a:r>
          <a:r>
            <a:rPr lang="pt-BR" sz="2000" b="1" dirty="0">
              <a:solidFill>
                <a:schemeClr val="bg2">
                  <a:lumMod val="10000"/>
                </a:schemeClr>
              </a:solidFill>
            </a:rPr>
            <a:t>Destaque diferenciais</a:t>
          </a:r>
          <a:br>
            <a:rPr lang="pt-BR" sz="2000" b="1" dirty="0">
              <a:solidFill>
                <a:schemeClr val="bg2">
                  <a:lumMod val="10000"/>
                </a:schemeClr>
              </a:solidFill>
            </a:rPr>
          </a:br>
          <a:r>
            <a:rPr lang="pt-BR" sz="2000" b="1" dirty="0">
              <a:solidFill>
                <a:schemeClr val="bg2">
                  <a:lumMod val="10000"/>
                </a:schemeClr>
              </a:solidFill>
            </a:rPr>
            <a:t>Reforce segurança e confiança na escolha</a:t>
          </a: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4A1034B4-0C96-43F7-860D-14137507E87E}" type="pres">
      <dgm:prSet presAssocID="{B44E2B58-C24C-409D-8566-F916659104D0}" presName="linNode" presStyleCnt="0"/>
      <dgm:spPr/>
    </dgm:pt>
    <dgm:pt modelId="{A7121380-7D52-4CC1-8685-2CD7B5B39D0E}" type="pres">
      <dgm:prSet presAssocID="{B44E2B58-C24C-409D-8566-F916659104D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86DDEF4-B2D0-4F0F-A6EE-4D42AC3C0F51}" type="pres">
      <dgm:prSet presAssocID="{82271A09-ED17-4498-962B-742E1CF53595}" presName="sp" presStyleCnt="0"/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F5D68200-8A61-48D6-A050-62BA62C09C0C}" type="presOf" srcId="{B44E2B58-C24C-409D-8566-F916659104D0}" destId="{A7121380-7D52-4CC1-8685-2CD7B5B39D0E}" srcOrd="0" destOrd="0" presId="urn:microsoft.com/office/officeart/2005/8/layout/vList5"/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A7AF22C9-C3C0-4229-98C3-04602740CBC5}" srcId="{7B82E5BA-006B-41CB-9D7A-658CFF736CE7}" destId="{B44E2B58-C24C-409D-8566-F916659104D0}" srcOrd="0" destOrd="0" parTransId="{A0BBE94F-69D4-4085-9E18-46331321768A}" sibTransId="{82271A09-ED17-4498-962B-742E1CF53595}"/>
    <dgm:cxn modelId="{7B8FC7E0-1E3C-4E3E-A5D1-EA64E9B51585}" srcId="{7B82E5BA-006B-41CB-9D7A-658CFF736CE7}" destId="{B5934ABB-B812-4695-9FF4-ECA38A2560CD}" srcOrd="1" destOrd="0" parTransId="{97282E4D-FEC8-4801-8808-663317C06388}" sibTransId="{5434F09E-8619-4942-A7A6-83D08F397C78}"/>
    <dgm:cxn modelId="{C72765A3-1A9D-45A0-A1C9-186E7C2873A7}" type="presParOf" srcId="{64E36BF5-3959-4D33-8527-5B3DA1FB6354}" destId="{4A1034B4-0C96-43F7-860D-14137507E87E}" srcOrd="0" destOrd="0" presId="urn:microsoft.com/office/officeart/2005/8/layout/vList5"/>
    <dgm:cxn modelId="{028A92B2-C9F5-4B17-853B-E6C5402B75F4}" type="presParOf" srcId="{4A1034B4-0C96-43F7-860D-14137507E87E}" destId="{A7121380-7D52-4CC1-8685-2CD7B5B39D0E}" srcOrd="0" destOrd="0" presId="urn:microsoft.com/office/officeart/2005/8/layout/vList5"/>
    <dgm:cxn modelId="{40C32C9F-7080-48B7-A4D6-F832934CB905}" type="presParOf" srcId="{64E36BF5-3959-4D33-8527-5B3DA1FB6354}" destId="{E86DDEF4-B2D0-4F0F-A6EE-4D42AC3C0F51}" srcOrd="1" destOrd="0" presId="urn:microsoft.com/office/officeart/2005/8/layout/vList5"/>
    <dgm:cxn modelId="{0C66137B-7A1D-4BF8-9435-027AB972A62D}" type="presParOf" srcId="{64E36BF5-3959-4D33-8527-5B3DA1FB6354}" destId="{AB4E8CD9-31F2-4CC2-B4FA-83A805C82E8C}" srcOrd="2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5934ABB-B812-4695-9FF4-ECA38A2560CD}">
      <dgm:prSet custT="1"/>
      <dgm:spPr/>
      <dgm:t>
        <a:bodyPr/>
        <a:lstStyle/>
        <a:p>
          <a:r>
            <a:rPr lang="pt-BR" sz="3200" b="1" dirty="0">
              <a:solidFill>
                <a:schemeClr val="bg1"/>
              </a:solidFill>
            </a:rPr>
            <a:t>Reforço de Benefícios</a:t>
          </a: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7B8FC7E0-1E3C-4E3E-A5D1-EA64E9B51585}" srcId="{7B82E5BA-006B-41CB-9D7A-658CFF736CE7}" destId="{B5934ABB-B812-4695-9FF4-ECA38A2560CD}" srcOrd="0" destOrd="0" parTransId="{97282E4D-FEC8-4801-8808-663317C06388}" sibTransId="{5434F09E-8619-4942-A7A6-83D08F397C78}"/>
    <dgm:cxn modelId="{0C66137B-7A1D-4BF8-9435-027AB972A62D}" type="presParOf" srcId="{64E36BF5-3959-4D33-8527-5B3DA1FB6354}" destId="{AB4E8CD9-31F2-4CC2-B4FA-83A805C82E8C}" srcOrd="0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5934ABB-B812-4695-9FF4-ECA38A2560CD}">
      <dgm:prSet custT="1"/>
      <dgm:spPr/>
      <dgm:t>
        <a:bodyPr/>
        <a:lstStyle/>
        <a:p>
          <a:r>
            <a:rPr lang="pt-BR" sz="3200" b="1" dirty="0">
              <a:solidFill>
                <a:schemeClr val="bg1"/>
              </a:solidFill>
            </a:rPr>
            <a:t>Senso de Urgência</a:t>
          </a: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7B8FC7E0-1E3C-4E3E-A5D1-EA64E9B51585}" srcId="{7B82E5BA-006B-41CB-9D7A-658CFF736CE7}" destId="{B5934ABB-B812-4695-9FF4-ECA38A2560CD}" srcOrd="0" destOrd="0" parTransId="{97282E4D-FEC8-4801-8808-663317C06388}" sibTransId="{5434F09E-8619-4942-A7A6-83D08F397C78}"/>
    <dgm:cxn modelId="{0C66137B-7A1D-4BF8-9435-027AB972A62D}" type="presParOf" srcId="{64E36BF5-3959-4D33-8527-5B3DA1FB6354}" destId="{AB4E8CD9-31F2-4CC2-B4FA-83A805C82E8C}" srcOrd="0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82E5BA-006B-41CB-9D7A-658CFF736CE7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5934ABB-B812-4695-9FF4-ECA38A2560CD}">
      <dgm:prSet custT="1"/>
      <dgm:spPr/>
      <dgm:t>
        <a:bodyPr/>
        <a:lstStyle/>
        <a:p>
          <a:r>
            <a:rPr lang="pt-BR" sz="3200" b="1" dirty="0">
              <a:solidFill>
                <a:schemeClr val="bg1"/>
              </a:solidFill>
            </a:rPr>
            <a:t>Valor Percebido</a:t>
          </a:r>
          <a:endParaRPr lang="pt-BR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97282E4D-FEC8-4801-8808-663317C06388}" type="parTrans" cxnId="{7B8FC7E0-1E3C-4E3E-A5D1-EA64E9B51585}">
      <dgm:prSet/>
      <dgm:spPr/>
      <dgm:t>
        <a:bodyPr/>
        <a:lstStyle/>
        <a:p>
          <a:endParaRPr lang="pt-BR"/>
        </a:p>
      </dgm:t>
    </dgm:pt>
    <dgm:pt modelId="{5434F09E-8619-4942-A7A6-83D08F397C78}" type="sibTrans" cxnId="{7B8FC7E0-1E3C-4E3E-A5D1-EA64E9B51585}">
      <dgm:prSet/>
      <dgm:spPr/>
      <dgm:t>
        <a:bodyPr/>
        <a:lstStyle/>
        <a:p>
          <a:endParaRPr lang="pt-BR"/>
        </a:p>
      </dgm:t>
    </dgm:pt>
    <dgm:pt modelId="{64E36BF5-3959-4D33-8527-5B3DA1FB6354}" type="pres">
      <dgm:prSet presAssocID="{7B82E5BA-006B-41CB-9D7A-658CFF736CE7}" presName="Name0" presStyleCnt="0">
        <dgm:presLayoutVars>
          <dgm:dir/>
          <dgm:animLvl val="lvl"/>
          <dgm:resizeHandles val="exact"/>
        </dgm:presLayoutVars>
      </dgm:prSet>
      <dgm:spPr/>
    </dgm:pt>
    <dgm:pt modelId="{AB4E8CD9-31F2-4CC2-B4FA-83A805C82E8C}" type="pres">
      <dgm:prSet presAssocID="{B5934ABB-B812-4695-9FF4-ECA38A2560CD}" presName="linNode" presStyleCnt="0"/>
      <dgm:spPr/>
    </dgm:pt>
    <dgm:pt modelId="{BB97BFAC-D60D-4C9F-9F99-727C8B2A3090}" type="pres">
      <dgm:prSet presAssocID="{B5934ABB-B812-4695-9FF4-ECA38A2560CD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BF13383-1E52-43FB-916B-5E404AAF4B3A}" type="presOf" srcId="{7B82E5BA-006B-41CB-9D7A-658CFF736CE7}" destId="{64E36BF5-3959-4D33-8527-5B3DA1FB6354}" srcOrd="0" destOrd="0" presId="urn:microsoft.com/office/officeart/2005/8/layout/vList5"/>
    <dgm:cxn modelId="{58851685-5DDF-47BC-9A07-6B0B58A68C7D}" type="presOf" srcId="{B5934ABB-B812-4695-9FF4-ECA38A2560CD}" destId="{BB97BFAC-D60D-4C9F-9F99-727C8B2A3090}" srcOrd="0" destOrd="0" presId="urn:microsoft.com/office/officeart/2005/8/layout/vList5"/>
    <dgm:cxn modelId="{7B8FC7E0-1E3C-4E3E-A5D1-EA64E9B51585}" srcId="{7B82E5BA-006B-41CB-9D7A-658CFF736CE7}" destId="{B5934ABB-B812-4695-9FF4-ECA38A2560CD}" srcOrd="0" destOrd="0" parTransId="{97282E4D-FEC8-4801-8808-663317C06388}" sibTransId="{5434F09E-8619-4942-A7A6-83D08F397C78}"/>
    <dgm:cxn modelId="{0C66137B-7A1D-4BF8-9435-027AB972A62D}" type="presParOf" srcId="{64E36BF5-3959-4D33-8527-5B3DA1FB6354}" destId="{AB4E8CD9-31F2-4CC2-B4FA-83A805C82E8C}" srcOrd="0" destOrd="0" presId="urn:microsoft.com/office/officeart/2005/8/layout/vList5"/>
    <dgm:cxn modelId="{7DBE9616-23FD-4BCB-A2C8-88DCACBAF697}" type="presParOf" srcId="{AB4E8CD9-31F2-4CC2-B4FA-83A805C82E8C}" destId="{BB97BFAC-D60D-4C9F-9F99-727C8B2A30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B2DF3F8-7EAF-428B-A506-C65582EE9A1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E60F235-D4E8-4783-A2AC-02A71FDD2E97}">
      <dgm:prSet phldrT="[Texto]" phldr="0" custT="1"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r>
            <a:rPr lang="pt-BR" sz="3000" b="1" dirty="0">
              <a:solidFill>
                <a:srgbClr val="C00000"/>
              </a:solidFill>
            </a:rPr>
            <a:t>Campanha:</a:t>
          </a:r>
          <a:br>
            <a:rPr lang="pt-BR" sz="3000" b="1" dirty="0">
              <a:solidFill>
                <a:srgbClr val="C00000"/>
              </a:solidFill>
            </a:rPr>
          </a:br>
          <a:r>
            <a:rPr lang="pt-BR" sz="3000" b="1" dirty="0">
              <a:solidFill>
                <a:srgbClr val="C00000"/>
              </a:solidFill>
            </a:rPr>
            <a:t>MPLAY BL</a:t>
          </a:r>
        </a:p>
      </dgm:t>
    </dgm:pt>
    <dgm:pt modelId="{411BA6A6-2428-4234-A8DC-C1F0E21C7361}" type="parTrans" cxnId="{3C0D901C-FD94-4254-A98E-9D9A62060500}">
      <dgm:prSet/>
      <dgm:spPr/>
      <dgm:t>
        <a:bodyPr/>
        <a:lstStyle/>
        <a:p>
          <a:endParaRPr lang="pt-BR"/>
        </a:p>
      </dgm:t>
    </dgm:pt>
    <dgm:pt modelId="{D2E71E04-27CF-4719-BA27-D4A58B78E298}" type="sibTrans" cxnId="{3C0D901C-FD94-4254-A98E-9D9A62060500}">
      <dgm:prSet/>
      <dgm:spPr/>
      <dgm:t>
        <a:bodyPr/>
        <a:lstStyle/>
        <a:p>
          <a:endParaRPr lang="pt-BR"/>
        </a:p>
      </dgm:t>
    </dgm:pt>
    <dgm:pt modelId="{4E214151-E9C5-43BE-B3C6-69ECDC459E30}">
      <dgm:prSet phldrT="[Texto]"/>
      <dgm:spPr>
        <a:solidFill>
          <a:schemeClr val="bg2"/>
        </a:solidFill>
        <a:ln>
          <a:solidFill>
            <a:schemeClr val="accent2"/>
          </a:solidFill>
        </a:ln>
      </dgm:spPr>
      <dgm:t>
        <a:bodyPr/>
        <a:lstStyle/>
        <a:p>
          <a:r>
            <a:rPr lang="pt-BR" b="1" dirty="0">
              <a:solidFill>
                <a:schemeClr val="accent2"/>
              </a:solidFill>
            </a:rPr>
            <a:t>Campanha:</a:t>
          </a:r>
          <a:br>
            <a:rPr lang="pt-BR" b="1" dirty="0">
              <a:solidFill>
                <a:schemeClr val="accent2"/>
              </a:solidFill>
            </a:rPr>
          </a:br>
          <a:r>
            <a:rPr lang="pt-BR" b="1" dirty="0">
              <a:solidFill>
                <a:schemeClr val="accent2"/>
              </a:solidFill>
            </a:rPr>
            <a:t>Rentabilização CM</a:t>
          </a:r>
        </a:p>
      </dgm:t>
    </dgm:pt>
    <dgm:pt modelId="{CB303770-D0B2-44FB-A986-3E932131DE70}" type="parTrans" cxnId="{5FACAD2C-91BD-4523-965A-F075857BF866}">
      <dgm:prSet/>
      <dgm:spPr/>
      <dgm:t>
        <a:bodyPr/>
        <a:lstStyle/>
        <a:p>
          <a:endParaRPr lang="pt-BR"/>
        </a:p>
      </dgm:t>
    </dgm:pt>
    <dgm:pt modelId="{092BA819-05E4-414E-80CA-F38C39214762}" type="sibTrans" cxnId="{5FACAD2C-91BD-4523-965A-F075857BF866}">
      <dgm:prSet/>
      <dgm:spPr/>
      <dgm:t>
        <a:bodyPr/>
        <a:lstStyle/>
        <a:p>
          <a:endParaRPr lang="pt-BR"/>
        </a:p>
      </dgm:t>
    </dgm:pt>
    <dgm:pt modelId="{229C77AB-D5E0-4DDD-84D3-7E4232E7C018}">
      <dgm:prSet phldrT="[Texto]"/>
      <dgm:spPr>
        <a:solidFill>
          <a:schemeClr val="bg2"/>
        </a:solidFill>
        <a:ln>
          <a:solidFill>
            <a:srgbClr val="FFC000"/>
          </a:solidFill>
        </a:ln>
      </dgm:spPr>
      <dgm:t>
        <a:bodyPr/>
        <a:lstStyle/>
        <a:p>
          <a:r>
            <a:rPr lang="pt-BR" b="1" dirty="0">
              <a:solidFill>
                <a:schemeClr val="accent4"/>
              </a:solidFill>
            </a:rPr>
            <a:t>Campanha:</a:t>
          </a:r>
          <a:br>
            <a:rPr lang="pt-BR" b="1" dirty="0">
              <a:solidFill>
                <a:schemeClr val="accent4"/>
              </a:solidFill>
            </a:rPr>
          </a:br>
          <a:r>
            <a:rPr lang="pt-BR" b="1" dirty="0">
              <a:solidFill>
                <a:schemeClr val="accent4"/>
              </a:solidFill>
            </a:rPr>
            <a:t>Rentabilização TV</a:t>
          </a:r>
        </a:p>
      </dgm:t>
    </dgm:pt>
    <dgm:pt modelId="{52C8603B-A6DA-4805-B1AD-F39554830EEE}" type="parTrans" cxnId="{885486DE-3AC0-4671-BF57-584E9C1CDEDA}">
      <dgm:prSet/>
      <dgm:spPr/>
      <dgm:t>
        <a:bodyPr/>
        <a:lstStyle/>
        <a:p>
          <a:endParaRPr lang="pt-BR"/>
        </a:p>
      </dgm:t>
    </dgm:pt>
    <dgm:pt modelId="{16EDFEED-79F1-438D-B833-C038A2DC855E}" type="sibTrans" cxnId="{885486DE-3AC0-4671-BF57-584E9C1CDEDA}">
      <dgm:prSet/>
      <dgm:spPr/>
      <dgm:t>
        <a:bodyPr/>
        <a:lstStyle/>
        <a:p>
          <a:endParaRPr lang="pt-BR"/>
        </a:p>
      </dgm:t>
    </dgm:pt>
    <dgm:pt modelId="{9012146C-072E-41DA-A9D3-1235564C5218}">
      <dgm:prSet phldrT="[Texto]"/>
      <dgm:spPr>
        <a:solidFill>
          <a:schemeClr val="bg2"/>
        </a:solidFill>
        <a:ln>
          <a:solidFill>
            <a:srgbClr val="FFC000"/>
          </a:solidFill>
        </a:ln>
      </dgm:spPr>
      <dgm:t>
        <a:bodyPr/>
        <a:lstStyle/>
        <a:p>
          <a:pPr>
            <a:buNone/>
          </a:pPr>
          <a:r>
            <a:rPr lang="pt-BR" b="1" dirty="0">
              <a:solidFill>
                <a:schemeClr val="tx1"/>
              </a:solidFill>
            </a:rPr>
            <a:t>Foco:</a:t>
          </a:r>
          <a:r>
            <a:rPr lang="pt-BR" dirty="0">
              <a:solidFill>
                <a:schemeClr val="tx1"/>
              </a:solidFill>
            </a:rPr>
            <a:t> Venda de TV para base Residencial</a:t>
          </a:r>
        </a:p>
      </dgm:t>
    </dgm:pt>
    <dgm:pt modelId="{B8FE5A7A-B1F2-4559-803D-57F65AD08483}" type="parTrans" cxnId="{F1026997-A23F-4432-9543-7E194275AE22}">
      <dgm:prSet/>
      <dgm:spPr/>
      <dgm:t>
        <a:bodyPr/>
        <a:lstStyle/>
        <a:p>
          <a:endParaRPr lang="pt-BR"/>
        </a:p>
      </dgm:t>
    </dgm:pt>
    <dgm:pt modelId="{A6D25249-DD72-4833-A4D2-9AA1DAA2BD2D}" type="sibTrans" cxnId="{F1026997-A23F-4432-9543-7E194275AE22}">
      <dgm:prSet/>
      <dgm:spPr/>
      <dgm:t>
        <a:bodyPr/>
        <a:lstStyle/>
        <a:p>
          <a:endParaRPr lang="pt-BR"/>
        </a:p>
      </dgm:t>
    </dgm:pt>
    <dgm:pt modelId="{598DA1F1-5423-4D97-B1EA-3CF938DFFCDC}">
      <dgm:prSet phldrT="[Texto]" custT="1"/>
      <dgm:spPr>
        <a:solidFill>
          <a:schemeClr val="bg2"/>
        </a:solidFill>
        <a:ln>
          <a:solidFill>
            <a:srgbClr val="FFC000"/>
          </a:solidFill>
        </a:ln>
      </dgm:spPr>
      <dgm:t>
        <a:bodyPr/>
        <a:lstStyle/>
        <a:p>
          <a:pPr>
            <a:buNone/>
          </a:pPr>
          <a:r>
            <a:rPr lang="pt-BR" sz="2300" b="1" dirty="0">
              <a:solidFill>
                <a:schemeClr val="tx1"/>
              </a:solidFill>
            </a:rPr>
            <a:t>O vilão:</a:t>
          </a:r>
          <a:r>
            <a:rPr lang="pt-BR" sz="2300" dirty="0">
              <a:solidFill>
                <a:schemeClr val="tx1"/>
              </a:solidFill>
            </a:rPr>
            <a:t> </a:t>
          </a:r>
          <a:r>
            <a:rPr lang="pt-BR" sz="2800" b="1" dirty="0" err="1">
              <a:solidFill>
                <a:schemeClr val="tx1"/>
              </a:solidFill>
            </a:rPr>
            <a:t>Churn</a:t>
          </a:r>
          <a:r>
            <a:rPr lang="pt-BR" sz="2300" dirty="0">
              <a:solidFill>
                <a:schemeClr val="tx1"/>
              </a:solidFill>
            </a:rPr>
            <a:t> (Cancelamento em até 120 dias)</a:t>
          </a:r>
        </a:p>
      </dgm:t>
    </dgm:pt>
    <dgm:pt modelId="{F46A75F1-4E11-471A-89CD-E93FD12708B2}" type="parTrans" cxnId="{169C6EAE-0E55-4442-8DDC-49E86171B011}">
      <dgm:prSet/>
      <dgm:spPr/>
      <dgm:t>
        <a:bodyPr/>
        <a:lstStyle/>
        <a:p>
          <a:endParaRPr lang="pt-BR"/>
        </a:p>
      </dgm:t>
    </dgm:pt>
    <dgm:pt modelId="{B68E68A6-F040-4DD7-AA5F-2813675008A1}" type="sibTrans" cxnId="{169C6EAE-0E55-4442-8DDC-49E86171B011}">
      <dgm:prSet/>
      <dgm:spPr/>
      <dgm:t>
        <a:bodyPr/>
        <a:lstStyle/>
        <a:p>
          <a:endParaRPr lang="pt-BR"/>
        </a:p>
      </dgm:t>
    </dgm:pt>
    <dgm:pt modelId="{AA08ED78-FF76-4B3D-A159-7C00D9C4C171}">
      <dgm:prSet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pPr>
            <a:buNone/>
          </a:pPr>
          <a:r>
            <a:rPr lang="pt-BR" b="1" dirty="0">
              <a:solidFill>
                <a:schemeClr val="tx1">
                  <a:lumMod val="95000"/>
                  <a:lumOff val="5000"/>
                </a:schemeClr>
              </a:solidFill>
            </a:rPr>
            <a:t>Foco:</a:t>
          </a:r>
          <a:r>
            <a:rPr lang="pt-BR" dirty="0">
              <a:solidFill>
                <a:schemeClr val="tx1">
                  <a:lumMod val="95000"/>
                  <a:lumOff val="5000"/>
                </a:schemeClr>
              </a:solidFill>
            </a:rPr>
            <a:t> Venda de Banda Larga + Migração Celular</a:t>
          </a:r>
        </a:p>
      </dgm:t>
    </dgm:pt>
    <dgm:pt modelId="{9420A74C-61CD-40CF-B119-0D6C6DD32B77}" type="parTrans" cxnId="{7381C174-4DD8-4F51-A760-6DBEC5E0CC61}">
      <dgm:prSet/>
      <dgm:spPr/>
      <dgm:t>
        <a:bodyPr/>
        <a:lstStyle/>
        <a:p>
          <a:endParaRPr lang="pt-BR"/>
        </a:p>
      </dgm:t>
    </dgm:pt>
    <dgm:pt modelId="{17E54840-6B18-4872-B9DD-52EFAEF03FB0}" type="sibTrans" cxnId="{7381C174-4DD8-4F51-A760-6DBEC5E0CC61}">
      <dgm:prSet/>
      <dgm:spPr/>
      <dgm:t>
        <a:bodyPr/>
        <a:lstStyle/>
        <a:p>
          <a:endParaRPr lang="pt-BR"/>
        </a:p>
      </dgm:t>
    </dgm:pt>
    <dgm:pt modelId="{42A021F8-B028-4250-AB6E-277ABAB77D6C}">
      <dgm:prSet custT="1"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pPr>
            <a:buNone/>
          </a:pPr>
          <a:r>
            <a:rPr lang="pt-BR" sz="2000" b="1" dirty="0">
              <a:solidFill>
                <a:schemeClr val="tx1">
                  <a:lumMod val="95000"/>
                  <a:lumOff val="5000"/>
                </a:schemeClr>
              </a:solidFill>
            </a:rPr>
            <a:t>O vilão:</a:t>
          </a:r>
          <a:r>
            <a:rPr lang="pt-BR" sz="2000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pt-BR" sz="2800" b="1" dirty="0">
              <a:solidFill>
                <a:schemeClr val="tx1">
                  <a:lumMod val="95000"/>
                  <a:lumOff val="5000"/>
                </a:schemeClr>
              </a:solidFill>
            </a:rPr>
            <a:t>Quebra de Agenda</a:t>
          </a:r>
          <a:r>
            <a:rPr lang="pt-BR" sz="2800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pt-BR" sz="2000" dirty="0">
              <a:solidFill>
                <a:schemeClr val="tx1">
                  <a:lumMod val="95000"/>
                  <a:lumOff val="5000"/>
                </a:schemeClr>
              </a:solidFill>
            </a:rPr>
            <a:t>(Venda feita, mas não instalada)</a:t>
          </a:r>
        </a:p>
      </dgm:t>
    </dgm:pt>
    <dgm:pt modelId="{A637840C-E3A9-401A-8202-13946C7764F8}" type="parTrans" cxnId="{F0A1E715-B4AF-40E1-BDE1-6ABE8BDE1E82}">
      <dgm:prSet/>
      <dgm:spPr/>
      <dgm:t>
        <a:bodyPr/>
        <a:lstStyle/>
        <a:p>
          <a:endParaRPr lang="pt-BR"/>
        </a:p>
      </dgm:t>
    </dgm:pt>
    <dgm:pt modelId="{D78E0CAD-DCC1-45D9-992E-C36664C90C70}" type="sibTrans" cxnId="{F0A1E715-B4AF-40E1-BDE1-6ABE8BDE1E82}">
      <dgm:prSet/>
      <dgm:spPr/>
      <dgm:t>
        <a:bodyPr/>
        <a:lstStyle/>
        <a:p>
          <a:endParaRPr lang="pt-BR"/>
        </a:p>
      </dgm:t>
    </dgm:pt>
    <dgm:pt modelId="{D5E9A50D-413E-4B0E-B7BA-4D975C391FB5}">
      <dgm:prSet/>
      <dgm:spPr>
        <a:solidFill>
          <a:schemeClr val="bg2"/>
        </a:solidFill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solidFill>
                <a:schemeClr val="tx1"/>
              </a:solidFill>
            </a:rPr>
            <a:t>Foco: Venda de Móvel para base Residencial</a:t>
          </a:r>
        </a:p>
      </dgm:t>
    </dgm:pt>
    <dgm:pt modelId="{60700467-0F91-4150-AAB6-840C2ACAA1AD}" type="sibTrans" cxnId="{D8106D17-33E9-481B-AF34-E3052849778F}">
      <dgm:prSet/>
      <dgm:spPr/>
      <dgm:t>
        <a:bodyPr/>
        <a:lstStyle/>
        <a:p>
          <a:endParaRPr lang="pt-BR"/>
        </a:p>
      </dgm:t>
    </dgm:pt>
    <dgm:pt modelId="{7ADAADC1-101B-4565-AC7F-8CB40D4E0BE5}" type="parTrans" cxnId="{D8106D17-33E9-481B-AF34-E3052849778F}">
      <dgm:prSet/>
      <dgm:spPr/>
      <dgm:t>
        <a:bodyPr/>
        <a:lstStyle/>
        <a:p>
          <a:endParaRPr lang="pt-BR"/>
        </a:p>
      </dgm:t>
    </dgm:pt>
    <dgm:pt modelId="{73562EB1-8472-4B4D-ABD5-4374B491FFE7}">
      <dgm:prSet custT="1"/>
      <dgm:spPr>
        <a:solidFill>
          <a:schemeClr val="bg2"/>
        </a:solidFill>
        <a:ln>
          <a:solidFill>
            <a:schemeClr val="accent2"/>
          </a:solidFill>
        </a:ln>
      </dgm:spPr>
      <dgm:t>
        <a:bodyPr/>
        <a:lstStyle/>
        <a:p>
          <a:pPr>
            <a:buNone/>
          </a:pPr>
          <a:r>
            <a:rPr lang="pt-BR" sz="2300" b="1" dirty="0">
              <a:solidFill>
                <a:schemeClr val="tx1"/>
              </a:solidFill>
            </a:rPr>
            <a:t>O vilão:</a:t>
          </a:r>
          <a:r>
            <a:rPr lang="pt-BR" sz="2300" dirty="0">
              <a:solidFill>
                <a:schemeClr val="tx1"/>
              </a:solidFill>
            </a:rPr>
            <a:t> </a:t>
          </a:r>
          <a:r>
            <a:rPr lang="pt-BR" sz="2800" b="1" dirty="0">
              <a:solidFill>
                <a:schemeClr val="tx1"/>
              </a:solidFill>
            </a:rPr>
            <a:t>Silentes</a:t>
          </a:r>
          <a:r>
            <a:rPr lang="pt-BR" sz="2300" dirty="0">
              <a:solidFill>
                <a:schemeClr val="tx1"/>
              </a:solidFill>
            </a:rPr>
            <a:t> (O famoso "Chip de Gaveta")</a:t>
          </a:r>
        </a:p>
      </dgm:t>
    </dgm:pt>
    <dgm:pt modelId="{D8B4F28E-CF0D-49B9-BA90-4B8E77D18C2C}" type="parTrans" cxnId="{C6CE3740-B190-474E-82F3-3BB7F4E5042D}">
      <dgm:prSet/>
      <dgm:spPr/>
      <dgm:t>
        <a:bodyPr/>
        <a:lstStyle/>
        <a:p>
          <a:endParaRPr lang="pt-BR"/>
        </a:p>
      </dgm:t>
    </dgm:pt>
    <dgm:pt modelId="{B4336BA7-3B1E-4192-83D5-FA40D7DB042C}" type="sibTrans" cxnId="{C6CE3740-B190-474E-82F3-3BB7F4E5042D}">
      <dgm:prSet/>
      <dgm:spPr/>
      <dgm:t>
        <a:bodyPr/>
        <a:lstStyle/>
        <a:p>
          <a:endParaRPr lang="pt-BR"/>
        </a:p>
      </dgm:t>
    </dgm:pt>
    <dgm:pt modelId="{342E641C-738E-45B2-8446-B3C398B8CC63}" type="pres">
      <dgm:prSet presAssocID="{DB2DF3F8-7EAF-428B-A506-C65582EE9A1E}" presName="theList" presStyleCnt="0">
        <dgm:presLayoutVars>
          <dgm:dir/>
          <dgm:animLvl val="lvl"/>
          <dgm:resizeHandles val="exact"/>
        </dgm:presLayoutVars>
      </dgm:prSet>
      <dgm:spPr/>
    </dgm:pt>
    <dgm:pt modelId="{6B8C610A-D97E-43B6-A833-89B43B8845BE}" type="pres">
      <dgm:prSet presAssocID="{CE60F235-D4E8-4783-A2AC-02A71FDD2E97}" presName="compNode" presStyleCnt="0"/>
      <dgm:spPr/>
    </dgm:pt>
    <dgm:pt modelId="{2524919A-AAF3-4987-963F-3E2A097C99E0}" type="pres">
      <dgm:prSet presAssocID="{CE60F235-D4E8-4783-A2AC-02A71FDD2E97}" presName="aNode" presStyleLbl="bgShp" presStyleIdx="0" presStyleCnt="3"/>
      <dgm:spPr/>
    </dgm:pt>
    <dgm:pt modelId="{EF02D8B8-EA6E-4C4C-91BF-04049598C934}" type="pres">
      <dgm:prSet presAssocID="{CE60F235-D4E8-4783-A2AC-02A71FDD2E97}" presName="textNode" presStyleLbl="bgShp" presStyleIdx="0" presStyleCnt="3"/>
      <dgm:spPr/>
    </dgm:pt>
    <dgm:pt modelId="{5A89621D-12C1-4D6D-AEF0-43E3E2F6CAE3}" type="pres">
      <dgm:prSet presAssocID="{CE60F235-D4E8-4783-A2AC-02A71FDD2E97}" presName="compChildNode" presStyleCnt="0"/>
      <dgm:spPr/>
    </dgm:pt>
    <dgm:pt modelId="{AA79BC55-C442-482A-820E-B3BC52F14AF0}" type="pres">
      <dgm:prSet presAssocID="{CE60F235-D4E8-4783-A2AC-02A71FDD2E97}" presName="theInnerList" presStyleCnt="0"/>
      <dgm:spPr/>
    </dgm:pt>
    <dgm:pt modelId="{A186BB14-C643-45C6-83FF-B51BDDB961A4}" type="pres">
      <dgm:prSet presAssocID="{AA08ED78-FF76-4B3D-A159-7C00D9C4C171}" presName="childNode" presStyleLbl="node1" presStyleIdx="0" presStyleCnt="6">
        <dgm:presLayoutVars>
          <dgm:bulletEnabled val="1"/>
        </dgm:presLayoutVars>
      </dgm:prSet>
      <dgm:spPr/>
    </dgm:pt>
    <dgm:pt modelId="{6849EAA2-C159-4BE2-AED1-C888200F14BB}" type="pres">
      <dgm:prSet presAssocID="{AA08ED78-FF76-4B3D-A159-7C00D9C4C171}" presName="aSpace2" presStyleCnt="0"/>
      <dgm:spPr/>
    </dgm:pt>
    <dgm:pt modelId="{EA3E2808-BF3A-48E6-91E4-F63FD5F9BCF6}" type="pres">
      <dgm:prSet presAssocID="{42A021F8-B028-4250-AB6E-277ABAB77D6C}" presName="childNode" presStyleLbl="node1" presStyleIdx="1" presStyleCnt="6">
        <dgm:presLayoutVars>
          <dgm:bulletEnabled val="1"/>
        </dgm:presLayoutVars>
      </dgm:prSet>
      <dgm:spPr/>
    </dgm:pt>
    <dgm:pt modelId="{7D17BF1A-7B5D-4E47-A492-60D277EC4D75}" type="pres">
      <dgm:prSet presAssocID="{CE60F235-D4E8-4783-A2AC-02A71FDD2E97}" presName="aSpace" presStyleCnt="0"/>
      <dgm:spPr/>
    </dgm:pt>
    <dgm:pt modelId="{B3C14EA0-8710-43D9-B147-BBDC664273CE}" type="pres">
      <dgm:prSet presAssocID="{4E214151-E9C5-43BE-B3C6-69ECDC459E30}" presName="compNode" presStyleCnt="0"/>
      <dgm:spPr/>
    </dgm:pt>
    <dgm:pt modelId="{3F766AFD-7C38-4A85-AB48-29F3956C9BA9}" type="pres">
      <dgm:prSet presAssocID="{4E214151-E9C5-43BE-B3C6-69ECDC459E30}" presName="aNode" presStyleLbl="bgShp" presStyleIdx="1" presStyleCnt="3"/>
      <dgm:spPr/>
    </dgm:pt>
    <dgm:pt modelId="{D9AD2A9C-6DB7-4FD2-B3E9-1406ACD0925C}" type="pres">
      <dgm:prSet presAssocID="{4E214151-E9C5-43BE-B3C6-69ECDC459E30}" presName="textNode" presStyleLbl="bgShp" presStyleIdx="1" presStyleCnt="3"/>
      <dgm:spPr/>
    </dgm:pt>
    <dgm:pt modelId="{03D89C8C-BDD1-4DE3-9011-70F4B9596D27}" type="pres">
      <dgm:prSet presAssocID="{4E214151-E9C5-43BE-B3C6-69ECDC459E30}" presName="compChildNode" presStyleCnt="0"/>
      <dgm:spPr/>
    </dgm:pt>
    <dgm:pt modelId="{1A63E5A1-CC7B-4E88-BE62-07194E9857B5}" type="pres">
      <dgm:prSet presAssocID="{4E214151-E9C5-43BE-B3C6-69ECDC459E30}" presName="theInnerList" presStyleCnt="0"/>
      <dgm:spPr/>
    </dgm:pt>
    <dgm:pt modelId="{BCD64442-4C11-4440-AB20-141C2604109A}" type="pres">
      <dgm:prSet presAssocID="{D5E9A50D-413E-4B0E-B7BA-4D975C391FB5}" presName="childNode" presStyleLbl="node1" presStyleIdx="2" presStyleCnt="6">
        <dgm:presLayoutVars>
          <dgm:bulletEnabled val="1"/>
        </dgm:presLayoutVars>
      </dgm:prSet>
      <dgm:spPr/>
    </dgm:pt>
    <dgm:pt modelId="{74781CF8-FF3B-48EA-849C-DAB8F20FF7F3}" type="pres">
      <dgm:prSet presAssocID="{D5E9A50D-413E-4B0E-B7BA-4D975C391FB5}" presName="aSpace2" presStyleCnt="0"/>
      <dgm:spPr/>
    </dgm:pt>
    <dgm:pt modelId="{BB6CBF95-0674-415E-9166-0704104D0EBC}" type="pres">
      <dgm:prSet presAssocID="{73562EB1-8472-4B4D-ABD5-4374B491FFE7}" presName="childNode" presStyleLbl="node1" presStyleIdx="3" presStyleCnt="6">
        <dgm:presLayoutVars>
          <dgm:bulletEnabled val="1"/>
        </dgm:presLayoutVars>
      </dgm:prSet>
      <dgm:spPr/>
    </dgm:pt>
    <dgm:pt modelId="{AB922631-A008-4344-9CDC-35578D853133}" type="pres">
      <dgm:prSet presAssocID="{4E214151-E9C5-43BE-B3C6-69ECDC459E30}" presName="aSpace" presStyleCnt="0"/>
      <dgm:spPr/>
    </dgm:pt>
    <dgm:pt modelId="{653DBFD7-5099-474E-85B4-0C5C02722866}" type="pres">
      <dgm:prSet presAssocID="{229C77AB-D5E0-4DDD-84D3-7E4232E7C018}" presName="compNode" presStyleCnt="0"/>
      <dgm:spPr/>
    </dgm:pt>
    <dgm:pt modelId="{17406D3E-920D-484B-B377-A6536864C0AE}" type="pres">
      <dgm:prSet presAssocID="{229C77AB-D5E0-4DDD-84D3-7E4232E7C018}" presName="aNode" presStyleLbl="bgShp" presStyleIdx="2" presStyleCnt="3"/>
      <dgm:spPr/>
    </dgm:pt>
    <dgm:pt modelId="{2384BE62-5A86-42C7-A2EA-7F0C3BDA833E}" type="pres">
      <dgm:prSet presAssocID="{229C77AB-D5E0-4DDD-84D3-7E4232E7C018}" presName="textNode" presStyleLbl="bgShp" presStyleIdx="2" presStyleCnt="3"/>
      <dgm:spPr/>
    </dgm:pt>
    <dgm:pt modelId="{4F4D8365-D36B-4B0A-A552-30B901A034D2}" type="pres">
      <dgm:prSet presAssocID="{229C77AB-D5E0-4DDD-84D3-7E4232E7C018}" presName="compChildNode" presStyleCnt="0"/>
      <dgm:spPr/>
    </dgm:pt>
    <dgm:pt modelId="{ECF9D595-FAB6-46FC-97E8-0E001B4ECE25}" type="pres">
      <dgm:prSet presAssocID="{229C77AB-D5E0-4DDD-84D3-7E4232E7C018}" presName="theInnerList" presStyleCnt="0"/>
      <dgm:spPr/>
    </dgm:pt>
    <dgm:pt modelId="{E6412231-394F-496E-BD9E-8C10A062ED67}" type="pres">
      <dgm:prSet presAssocID="{9012146C-072E-41DA-A9D3-1235564C5218}" presName="childNode" presStyleLbl="node1" presStyleIdx="4" presStyleCnt="6">
        <dgm:presLayoutVars>
          <dgm:bulletEnabled val="1"/>
        </dgm:presLayoutVars>
      </dgm:prSet>
      <dgm:spPr/>
    </dgm:pt>
    <dgm:pt modelId="{934C2BBD-4BEE-411A-B90B-CE2F86DE59DA}" type="pres">
      <dgm:prSet presAssocID="{9012146C-072E-41DA-A9D3-1235564C5218}" presName="aSpace2" presStyleCnt="0"/>
      <dgm:spPr/>
    </dgm:pt>
    <dgm:pt modelId="{B3C11B95-C47F-4381-9CB1-628D49FA696B}" type="pres">
      <dgm:prSet presAssocID="{598DA1F1-5423-4D97-B1EA-3CF938DFFCD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F0A1E715-B4AF-40E1-BDE1-6ABE8BDE1E82}" srcId="{CE60F235-D4E8-4783-A2AC-02A71FDD2E97}" destId="{42A021F8-B028-4250-AB6E-277ABAB77D6C}" srcOrd="1" destOrd="0" parTransId="{A637840C-E3A9-401A-8202-13946C7764F8}" sibTransId="{D78E0CAD-DCC1-45D9-992E-C36664C90C70}"/>
    <dgm:cxn modelId="{D8106D17-33E9-481B-AF34-E3052849778F}" srcId="{4E214151-E9C5-43BE-B3C6-69ECDC459E30}" destId="{D5E9A50D-413E-4B0E-B7BA-4D975C391FB5}" srcOrd="0" destOrd="0" parTransId="{7ADAADC1-101B-4565-AC7F-8CB40D4E0BE5}" sibTransId="{60700467-0F91-4150-AAB6-840C2ACAA1AD}"/>
    <dgm:cxn modelId="{3C0D901C-FD94-4254-A98E-9D9A62060500}" srcId="{DB2DF3F8-7EAF-428B-A506-C65582EE9A1E}" destId="{CE60F235-D4E8-4783-A2AC-02A71FDD2E97}" srcOrd="0" destOrd="0" parTransId="{411BA6A6-2428-4234-A8DC-C1F0E21C7361}" sibTransId="{D2E71E04-27CF-4719-BA27-D4A58B78E298}"/>
    <dgm:cxn modelId="{5FACAD2C-91BD-4523-965A-F075857BF866}" srcId="{DB2DF3F8-7EAF-428B-A506-C65582EE9A1E}" destId="{4E214151-E9C5-43BE-B3C6-69ECDC459E30}" srcOrd="1" destOrd="0" parTransId="{CB303770-D0B2-44FB-A986-3E932131DE70}" sibTransId="{092BA819-05E4-414E-80CA-F38C39214762}"/>
    <dgm:cxn modelId="{0F69BA36-2956-49F2-B2B3-997E9E810481}" type="presOf" srcId="{4E214151-E9C5-43BE-B3C6-69ECDC459E30}" destId="{D9AD2A9C-6DB7-4FD2-B3E9-1406ACD0925C}" srcOrd="1" destOrd="0" presId="urn:microsoft.com/office/officeart/2005/8/layout/lProcess2"/>
    <dgm:cxn modelId="{C6CE3740-B190-474E-82F3-3BB7F4E5042D}" srcId="{4E214151-E9C5-43BE-B3C6-69ECDC459E30}" destId="{73562EB1-8472-4B4D-ABD5-4374B491FFE7}" srcOrd="1" destOrd="0" parTransId="{D8B4F28E-CF0D-49B9-BA90-4B8E77D18C2C}" sibTransId="{B4336BA7-3B1E-4192-83D5-FA40D7DB042C}"/>
    <dgm:cxn modelId="{B73DAD60-BB9B-447F-A8CB-A3B0A5AFCB9F}" type="presOf" srcId="{9012146C-072E-41DA-A9D3-1235564C5218}" destId="{E6412231-394F-496E-BD9E-8C10A062ED67}" srcOrd="0" destOrd="0" presId="urn:microsoft.com/office/officeart/2005/8/layout/lProcess2"/>
    <dgm:cxn modelId="{0B156967-6606-40EE-9189-FAB6C44022C4}" type="presOf" srcId="{598DA1F1-5423-4D97-B1EA-3CF938DFFCDC}" destId="{B3C11B95-C47F-4381-9CB1-628D49FA696B}" srcOrd="0" destOrd="0" presId="urn:microsoft.com/office/officeart/2005/8/layout/lProcess2"/>
    <dgm:cxn modelId="{ED78D669-5042-4FDE-B168-1604551A12F8}" type="presOf" srcId="{CE60F235-D4E8-4783-A2AC-02A71FDD2E97}" destId="{EF02D8B8-EA6E-4C4C-91BF-04049598C934}" srcOrd="1" destOrd="0" presId="urn:microsoft.com/office/officeart/2005/8/layout/lProcess2"/>
    <dgm:cxn modelId="{7381C174-4DD8-4F51-A760-6DBEC5E0CC61}" srcId="{CE60F235-D4E8-4783-A2AC-02A71FDD2E97}" destId="{AA08ED78-FF76-4B3D-A159-7C00D9C4C171}" srcOrd="0" destOrd="0" parTransId="{9420A74C-61CD-40CF-B119-0D6C6DD32B77}" sibTransId="{17E54840-6B18-4872-B9DD-52EFAEF03FB0}"/>
    <dgm:cxn modelId="{D7813B83-027B-4253-A9E4-881385659625}" type="presOf" srcId="{229C77AB-D5E0-4DDD-84D3-7E4232E7C018}" destId="{17406D3E-920D-484B-B377-A6536864C0AE}" srcOrd="0" destOrd="0" presId="urn:microsoft.com/office/officeart/2005/8/layout/lProcess2"/>
    <dgm:cxn modelId="{75DFCF85-3B30-4C0F-B196-D80D45D109A5}" type="presOf" srcId="{42A021F8-B028-4250-AB6E-277ABAB77D6C}" destId="{EA3E2808-BF3A-48E6-91E4-F63FD5F9BCF6}" srcOrd="0" destOrd="0" presId="urn:microsoft.com/office/officeart/2005/8/layout/lProcess2"/>
    <dgm:cxn modelId="{9B99238F-FE73-4040-BFA6-57E125D85626}" type="presOf" srcId="{4E214151-E9C5-43BE-B3C6-69ECDC459E30}" destId="{3F766AFD-7C38-4A85-AB48-29F3956C9BA9}" srcOrd="0" destOrd="0" presId="urn:microsoft.com/office/officeart/2005/8/layout/lProcess2"/>
    <dgm:cxn modelId="{F1026997-A23F-4432-9543-7E194275AE22}" srcId="{229C77AB-D5E0-4DDD-84D3-7E4232E7C018}" destId="{9012146C-072E-41DA-A9D3-1235564C5218}" srcOrd="0" destOrd="0" parTransId="{B8FE5A7A-B1F2-4559-803D-57F65AD08483}" sibTransId="{A6D25249-DD72-4833-A4D2-9AA1DAA2BD2D}"/>
    <dgm:cxn modelId="{D1D779A6-1BB1-4423-99DD-BF5486734380}" type="presOf" srcId="{D5E9A50D-413E-4B0E-B7BA-4D975C391FB5}" destId="{BCD64442-4C11-4440-AB20-141C2604109A}" srcOrd="0" destOrd="0" presId="urn:microsoft.com/office/officeart/2005/8/layout/lProcess2"/>
    <dgm:cxn modelId="{6495EAA9-8AB9-4486-943A-E669D46A06C8}" type="presOf" srcId="{229C77AB-D5E0-4DDD-84D3-7E4232E7C018}" destId="{2384BE62-5A86-42C7-A2EA-7F0C3BDA833E}" srcOrd="1" destOrd="0" presId="urn:microsoft.com/office/officeart/2005/8/layout/lProcess2"/>
    <dgm:cxn modelId="{169C6EAE-0E55-4442-8DDC-49E86171B011}" srcId="{229C77AB-D5E0-4DDD-84D3-7E4232E7C018}" destId="{598DA1F1-5423-4D97-B1EA-3CF938DFFCDC}" srcOrd="1" destOrd="0" parTransId="{F46A75F1-4E11-471A-89CD-E93FD12708B2}" sibTransId="{B68E68A6-F040-4DD7-AA5F-2813675008A1}"/>
    <dgm:cxn modelId="{D52C47B3-2042-492A-B89B-97FCC475EEB1}" type="presOf" srcId="{AA08ED78-FF76-4B3D-A159-7C00D9C4C171}" destId="{A186BB14-C643-45C6-83FF-B51BDDB961A4}" srcOrd="0" destOrd="0" presId="urn:microsoft.com/office/officeart/2005/8/layout/lProcess2"/>
    <dgm:cxn modelId="{61313DB9-D97B-4C83-A08F-DDE9AA15ADEE}" type="presOf" srcId="{CE60F235-D4E8-4783-A2AC-02A71FDD2E97}" destId="{2524919A-AAF3-4987-963F-3E2A097C99E0}" srcOrd="0" destOrd="0" presId="urn:microsoft.com/office/officeart/2005/8/layout/lProcess2"/>
    <dgm:cxn modelId="{642125DD-5EE2-4140-BA48-402E9F58CE7C}" type="presOf" srcId="{73562EB1-8472-4B4D-ABD5-4374B491FFE7}" destId="{BB6CBF95-0674-415E-9166-0704104D0EBC}" srcOrd="0" destOrd="0" presId="urn:microsoft.com/office/officeart/2005/8/layout/lProcess2"/>
    <dgm:cxn modelId="{701CA5DD-FF3D-41D2-AC73-B8ACA23D668A}" type="presOf" srcId="{DB2DF3F8-7EAF-428B-A506-C65582EE9A1E}" destId="{342E641C-738E-45B2-8446-B3C398B8CC63}" srcOrd="0" destOrd="0" presId="urn:microsoft.com/office/officeart/2005/8/layout/lProcess2"/>
    <dgm:cxn modelId="{885486DE-3AC0-4671-BF57-584E9C1CDEDA}" srcId="{DB2DF3F8-7EAF-428B-A506-C65582EE9A1E}" destId="{229C77AB-D5E0-4DDD-84D3-7E4232E7C018}" srcOrd="2" destOrd="0" parTransId="{52C8603B-A6DA-4805-B1AD-F39554830EEE}" sibTransId="{16EDFEED-79F1-438D-B833-C038A2DC855E}"/>
    <dgm:cxn modelId="{C31DD29E-300D-486E-B5AD-4CAAE04DE1AD}" type="presParOf" srcId="{342E641C-738E-45B2-8446-B3C398B8CC63}" destId="{6B8C610A-D97E-43B6-A833-89B43B8845BE}" srcOrd="0" destOrd="0" presId="urn:microsoft.com/office/officeart/2005/8/layout/lProcess2"/>
    <dgm:cxn modelId="{839C2131-D80D-4D9D-85D0-360F96D87FB1}" type="presParOf" srcId="{6B8C610A-D97E-43B6-A833-89B43B8845BE}" destId="{2524919A-AAF3-4987-963F-3E2A097C99E0}" srcOrd="0" destOrd="0" presId="urn:microsoft.com/office/officeart/2005/8/layout/lProcess2"/>
    <dgm:cxn modelId="{F1FC577C-48F0-4248-9224-8D682EE6D6C7}" type="presParOf" srcId="{6B8C610A-D97E-43B6-A833-89B43B8845BE}" destId="{EF02D8B8-EA6E-4C4C-91BF-04049598C934}" srcOrd="1" destOrd="0" presId="urn:microsoft.com/office/officeart/2005/8/layout/lProcess2"/>
    <dgm:cxn modelId="{9AB29EEE-81DE-488E-8086-89227C982AA8}" type="presParOf" srcId="{6B8C610A-D97E-43B6-A833-89B43B8845BE}" destId="{5A89621D-12C1-4D6D-AEF0-43E3E2F6CAE3}" srcOrd="2" destOrd="0" presId="urn:microsoft.com/office/officeart/2005/8/layout/lProcess2"/>
    <dgm:cxn modelId="{1B63AB03-E334-495F-BFCE-E72165BB03AA}" type="presParOf" srcId="{5A89621D-12C1-4D6D-AEF0-43E3E2F6CAE3}" destId="{AA79BC55-C442-482A-820E-B3BC52F14AF0}" srcOrd="0" destOrd="0" presId="urn:microsoft.com/office/officeart/2005/8/layout/lProcess2"/>
    <dgm:cxn modelId="{C3D2B0A0-E600-4486-8655-BCDAB5FEE8C3}" type="presParOf" srcId="{AA79BC55-C442-482A-820E-B3BC52F14AF0}" destId="{A186BB14-C643-45C6-83FF-B51BDDB961A4}" srcOrd="0" destOrd="0" presId="urn:microsoft.com/office/officeart/2005/8/layout/lProcess2"/>
    <dgm:cxn modelId="{F3668F22-6371-49F5-9618-73D6DC8E6729}" type="presParOf" srcId="{AA79BC55-C442-482A-820E-B3BC52F14AF0}" destId="{6849EAA2-C159-4BE2-AED1-C888200F14BB}" srcOrd="1" destOrd="0" presId="urn:microsoft.com/office/officeart/2005/8/layout/lProcess2"/>
    <dgm:cxn modelId="{CAD1E4CE-A49D-4E3B-AA7E-17145FD68FD1}" type="presParOf" srcId="{AA79BC55-C442-482A-820E-B3BC52F14AF0}" destId="{EA3E2808-BF3A-48E6-91E4-F63FD5F9BCF6}" srcOrd="2" destOrd="0" presId="urn:microsoft.com/office/officeart/2005/8/layout/lProcess2"/>
    <dgm:cxn modelId="{88141C68-E043-4293-BDDC-29024FA6CA1E}" type="presParOf" srcId="{342E641C-738E-45B2-8446-B3C398B8CC63}" destId="{7D17BF1A-7B5D-4E47-A492-60D277EC4D75}" srcOrd="1" destOrd="0" presId="urn:microsoft.com/office/officeart/2005/8/layout/lProcess2"/>
    <dgm:cxn modelId="{31C239B3-149C-442B-B796-17FDD4D76CF2}" type="presParOf" srcId="{342E641C-738E-45B2-8446-B3C398B8CC63}" destId="{B3C14EA0-8710-43D9-B147-BBDC664273CE}" srcOrd="2" destOrd="0" presId="urn:microsoft.com/office/officeart/2005/8/layout/lProcess2"/>
    <dgm:cxn modelId="{4F4A21CE-FEEA-48DB-93B5-199A6381877A}" type="presParOf" srcId="{B3C14EA0-8710-43D9-B147-BBDC664273CE}" destId="{3F766AFD-7C38-4A85-AB48-29F3956C9BA9}" srcOrd="0" destOrd="0" presId="urn:microsoft.com/office/officeart/2005/8/layout/lProcess2"/>
    <dgm:cxn modelId="{1FB9F674-B68C-4995-8767-11CB5BF4CFF4}" type="presParOf" srcId="{B3C14EA0-8710-43D9-B147-BBDC664273CE}" destId="{D9AD2A9C-6DB7-4FD2-B3E9-1406ACD0925C}" srcOrd="1" destOrd="0" presId="urn:microsoft.com/office/officeart/2005/8/layout/lProcess2"/>
    <dgm:cxn modelId="{2FED529E-FE08-4D1B-B266-757D8E86222F}" type="presParOf" srcId="{B3C14EA0-8710-43D9-B147-BBDC664273CE}" destId="{03D89C8C-BDD1-4DE3-9011-70F4B9596D27}" srcOrd="2" destOrd="0" presId="urn:microsoft.com/office/officeart/2005/8/layout/lProcess2"/>
    <dgm:cxn modelId="{8D1F77C0-E5B1-4690-974A-FB8FF9C4BB4C}" type="presParOf" srcId="{03D89C8C-BDD1-4DE3-9011-70F4B9596D27}" destId="{1A63E5A1-CC7B-4E88-BE62-07194E9857B5}" srcOrd="0" destOrd="0" presId="urn:microsoft.com/office/officeart/2005/8/layout/lProcess2"/>
    <dgm:cxn modelId="{3BD44394-C08E-46ED-85AC-BF1B7F52667B}" type="presParOf" srcId="{1A63E5A1-CC7B-4E88-BE62-07194E9857B5}" destId="{BCD64442-4C11-4440-AB20-141C2604109A}" srcOrd="0" destOrd="0" presId="urn:microsoft.com/office/officeart/2005/8/layout/lProcess2"/>
    <dgm:cxn modelId="{C4C5DD59-050C-4F8F-848C-FE57A2ACE723}" type="presParOf" srcId="{1A63E5A1-CC7B-4E88-BE62-07194E9857B5}" destId="{74781CF8-FF3B-48EA-849C-DAB8F20FF7F3}" srcOrd="1" destOrd="0" presId="urn:microsoft.com/office/officeart/2005/8/layout/lProcess2"/>
    <dgm:cxn modelId="{AC3AD0BD-363C-4089-A339-204C05373363}" type="presParOf" srcId="{1A63E5A1-CC7B-4E88-BE62-07194E9857B5}" destId="{BB6CBF95-0674-415E-9166-0704104D0EBC}" srcOrd="2" destOrd="0" presId="urn:microsoft.com/office/officeart/2005/8/layout/lProcess2"/>
    <dgm:cxn modelId="{701851C9-B488-487E-B11C-E058B2FC966E}" type="presParOf" srcId="{342E641C-738E-45B2-8446-B3C398B8CC63}" destId="{AB922631-A008-4344-9CDC-35578D853133}" srcOrd="3" destOrd="0" presId="urn:microsoft.com/office/officeart/2005/8/layout/lProcess2"/>
    <dgm:cxn modelId="{294B8C77-B4A3-46FB-963C-5F9E53DB6589}" type="presParOf" srcId="{342E641C-738E-45B2-8446-B3C398B8CC63}" destId="{653DBFD7-5099-474E-85B4-0C5C02722866}" srcOrd="4" destOrd="0" presId="urn:microsoft.com/office/officeart/2005/8/layout/lProcess2"/>
    <dgm:cxn modelId="{E1BC5EB1-D073-4D93-B8E8-25130AFA066F}" type="presParOf" srcId="{653DBFD7-5099-474E-85B4-0C5C02722866}" destId="{17406D3E-920D-484B-B377-A6536864C0AE}" srcOrd="0" destOrd="0" presId="urn:microsoft.com/office/officeart/2005/8/layout/lProcess2"/>
    <dgm:cxn modelId="{7B321D6C-4211-4EFA-A9FE-18E2B4EC6D2D}" type="presParOf" srcId="{653DBFD7-5099-474E-85B4-0C5C02722866}" destId="{2384BE62-5A86-42C7-A2EA-7F0C3BDA833E}" srcOrd="1" destOrd="0" presId="urn:microsoft.com/office/officeart/2005/8/layout/lProcess2"/>
    <dgm:cxn modelId="{358BE530-BC5E-4602-8AC7-691ABCA9A1A5}" type="presParOf" srcId="{653DBFD7-5099-474E-85B4-0C5C02722866}" destId="{4F4D8365-D36B-4B0A-A552-30B901A034D2}" srcOrd="2" destOrd="0" presId="urn:microsoft.com/office/officeart/2005/8/layout/lProcess2"/>
    <dgm:cxn modelId="{E66A1738-C651-4538-A967-32581F68EDB7}" type="presParOf" srcId="{4F4D8365-D36B-4B0A-A552-30B901A034D2}" destId="{ECF9D595-FAB6-46FC-97E8-0E001B4ECE25}" srcOrd="0" destOrd="0" presId="urn:microsoft.com/office/officeart/2005/8/layout/lProcess2"/>
    <dgm:cxn modelId="{A9654D77-68F4-4C58-B658-46B6A82D96B3}" type="presParOf" srcId="{ECF9D595-FAB6-46FC-97E8-0E001B4ECE25}" destId="{E6412231-394F-496E-BD9E-8C10A062ED67}" srcOrd="0" destOrd="0" presId="urn:microsoft.com/office/officeart/2005/8/layout/lProcess2"/>
    <dgm:cxn modelId="{C5380BF9-71D0-431A-9C52-326246CD50A4}" type="presParOf" srcId="{ECF9D595-FAB6-46FC-97E8-0E001B4ECE25}" destId="{934C2BBD-4BEE-411A-B90B-CE2F86DE59DA}" srcOrd="1" destOrd="0" presId="urn:microsoft.com/office/officeart/2005/8/layout/lProcess2"/>
    <dgm:cxn modelId="{9A0F29BD-1A0B-43EB-85EF-1A5C9D7AFECC}" type="presParOf" srcId="{ECF9D595-FAB6-46FC-97E8-0E001B4ECE25}" destId="{B3C11B95-C47F-4381-9CB1-628D49FA696B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21380-7D52-4CC1-8685-2CD7B5B39D0E}">
      <dsp:nvSpPr>
        <dsp:cNvPr id="0" name=""/>
        <dsp:cNvSpPr/>
      </dsp:nvSpPr>
      <dsp:spPr>
        <a:xfrm>
          <a:off x="2002296" y="40"/>
          <a:ext cx="2252583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Silêncio do cliente</a:t>
          </a:r>
          <a:endParaRPr lang="pt-BR" sz="2400" kern="1200" dirty="0"/>
        </a:p>
      </dsp:txBody>
      <dsp:txXfrm>
        <a:off x="2080371" y="78115"/>
        <a:ext cx="2096433" cy="1443214"/>
      </dsp:txXfrm>
    </dsp:sp>
    <dsp:sp modelId="{BB97BFAC-D60D-4C9F-9F99-727C8B2A3090}">
      <dsp:nvSpPr>
        <dsp:cNvPr id="0" name=""/>
        <dsp:cNvSpPr/>
      </dsp:nvSpPr>
      <dsp:spPr>
        <a:xfrm>
          <a:off x="2002296" y="1679372"/>
          <a:ext cx="2252583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srgbClr val="F20A00"/>
              </a:solidFill>
            </a:rPr>
            <a:t>AÇÃO: </a:t>
          </a:r>
          <a:r>
            <a:rPr lang="pt-BR" sz="2000" b="1" kern="1200" dirty="0">
              <a:solidFill>
                <a:schemeClr val="bg2">
                  <a:lumMod val="10000"/>
                </a:schemeClr>
              </a:solidFill>
            </a:rPr>
            <a:t>Retome do valor da oferta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schemeClr val="bg2">
                  <a:lumMod val="10000"/>
                </a:schemeClr>
              </a:solidFill>
            </a:rPr>
            <a:t> Convide para a decisão</a:t>
          </a:r>
        </a:p>
      </dsp:txBody>
      <dsp:txXfrm>
        <a:off x="2080371" y="1757447"/>
        <a:ext cx="2096433" cy="1443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21380-7D52-4CC1-8685-2CD7B5B39D0E}">
      <dsp:nvSpPr>
        <dsp:cNvPr id="0" name=""/>
        <dsp:cNvSpPr/>
      </dsp:nvSpPr>
      <dsp:spPr>
        <a:xfrm>
          <a:off x="2071965" y="40"/>
          <a:ext cx="2330960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Objeção de preço</a:t>
          </a:r>
          <a:endParaRPr lang="pt-BR" sz="2400" kern="1200" dirty="0"/>
        </a:p>
      </dsp:txBody>
      <dsp:txXfrm>
        <a:off x="2150040" y="78115"/>
        <a:ext cx="2174810" cy="1443214"/>
      </dsp:txXfrm>
    </dsp:sp>
    <dsp:sp modelId="{BB97BFAC-D60D-4C9F-9F99-727C8B2A3090}">
      <dsp:nvSpPr>
        <dsp:cNvPr id="0" name=""/>
        <dsp:cNvSpPr/>
      </dsp:nvSpPr>
      <dsp:spPr>
        <a:xfrm>
          <a:off x="2071965" y="1679372"/>
          <a:ext cx="2330960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b="1" kern="1200" dirty="0">
              <a:solidFill>
                <a:srgbClr val="F20A00"/>
              </a:solidFill>
            </a:rPr>
            <a:t>AÇÃO: </a:t>
          </a:r>
          <a:r>
            <a:rPr lang="pt-BR" sz="2100" b="1" kern="1200" dirty="0">
              <a:solidFill>
                <a:schemeClr val="bg2">
                  <a:lumMod val="10000"/>
                </a:schemeClr>
              </a:solidFill>
            </a:rPr>
            <a:t>Reforce benefícios</a:t>
          </a:r>
          <a:br>
            <a:rPr lang="pt-BR" sz="2100" b="1" kern="1200" dirty="0">
              <a:solidFill>
                <a:schemeClr val="bg2">
                  <a:lumMod val="10000"/>
                </a:schemeClr>
              </a:solidFill>
            </a:rPr>
          </a:br>
          <a:r>
            <a:rPr lang="pt-BR" sz="2100" b="1" kern="1200" dirty="0">
              <a:solidFill>
                <a:schemeClr val="bg2">
                  <a:lumMod val="10000"/>
                </a:schemeClr>
              </a:solidFill>
            </a:rPr>
            <a:t>Traga comparação de valor</a:t>
          </a:r>
        </a:p>
      </dsp:txBody>
      <dsp:txXfrm>
        <a:off x="2150040" y="1757447"/>
        <a:ext cx="2174810" cy="14432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21380-7D52-4CC1-8685-2CD7B5B39D0E}">
      <dsp:nvSpPr>
        <dsp:cNvPr id="0" name=""/>
        <dsp:cNvSpPr/>
      </dsp:nvSpPr>
      <dsp:spPr>
        <a:xfrm>
          <a:off x="2071965" y="40"/>
          <a:ext cx="2330961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Comparação com a concorrência</a:t>
          </a:r>
          <a:endParaRPr lang="pt-BR" sz="2400" kern="1200" dirty="0"/>
        </a:p>
      </dsp:txBody>
      <dsp:txXfrm>
        <a:off x="2150040" y="78115"/>
        <a:ext cx="2174811" cy="1443214"/>
      </dsp:txXfrm>
    </dsp:sp>
    <dsp:sp modelId="{BB97BFAC-D60D-4C9F-9F99-727C8B2A3090}">
      <dsp:nvSpPr>
        <dsp:cNvPr id="0" name=""/>
        <dsp:cNvSpPr/>
      </dsp:nvSpPr>
      <dsp:spPr>
        <a:xfrm>
          <a:off x="2071965" y="1679372"/>
          <a:ext cx="2330961" cy="15993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srgbClr val="F20A00"/>
              </a:solidFill>
            </a:rPr>
            <a:t>AÇÃO: </a:t>
          </a:r>
          <a:r>
            <a:rPr lang="pt-BR" sz="2000" b="1" kern="1200" dirty="0">
              <a:solidFill>
                <a:schemeClr val="bg2">
                  <a:lumMod val="10000"/>
                </a:schemeClr>
              </a:solidFill>
            </a:rPr>
            <a:t>Destaque diferenciais</a:t>
          </a:r>
          <a:br>
            <a:rPr lang="pt-BR" sz="2000" b="1" kern="1200" dirty="0">
              <a:solidFill>
                <a:schemeClr val="bg2">
                  <a:lumMod val="10000"/>
                </a:schemeClr>
              </a:solidFill>
            </a:rPr>
          </a:br>
          <a:r>
            <a:rPr lang="pt-BR" sz="2000" b="1" kern="1200" dirty="0">
              <a:solidFill>
                <a:schemeClr val="bg2">
                  <a:lumMod val="10000"/>
                </a:schemeClr>
              </a:solidFill>
            </a:rPr>
            <a:t>Reforce segurança e confiança na escolha</a:t>
          </a:r>
        </a:p>
      </dsp:txBody>
      <dsp:txXfrm>
        <a:off x="2150040" y="1757447"/>
        <a:ext cx="2174811" cy="14432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7BFAC-D60D-4C9F-9F99-727C8B2A3090}">
      <dsp:nvSpPr>
        <dsp:cNvPr id="0" name=""/>
        <dsp:cNvSpPr/>
      </dsp:nvSpPr>
      <dsp:spPr>
        <a:xfrm>
          <a:off x="2002296" y="0"/>
          <a:ext cx="2252583" cy="32787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solidFill>
                <a:schemeClr val="bg1"/>
              </a:solidFill>
            </a:rPr>
            <a:t>Reforço de Benefícios</a:t>
          </a:r>
        </a:p>
      </dsp:txBody>
      <dsp:txXfrm>
        <a:off x="2112258" y="109962"/>
        <a:ext cx="2032659" cy="30588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7BFAC-D60D-4C9F-9F99-727C8B2A3090}">
      <dsp:nvSpPr>
        <dsp:cNvPr id="0" name=""/>
        <dsp:cNvSpPr/>
      </dsp:nvSpPr>
      <dsp:spPr>
        <a:xfrm>
          <a:off x="2071965" y="0"/>
          <a:ext cx="2330960" cy="32787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solidFill>
                <a:schemeClr val="bg1"/>
              </a:solidFill>
            </a:rPr>
            <a:t>Senso de Urgência</a:t>
          </a:r>
        </a:p>
      </dsp:txBody>
      <dsp:txXfrm>
        <a:off x="2185753" y="113788"/>
        <a:ext cx="2103384" cy="30512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7BFAC-D60D-4C9F-9F99-727C8B2A3090}">
      <dsp:nvSpPr>
        <dsp:cNvPr id="0" name=""/>
        <dsp:cNvSpPr/>
      </dsp:nvSpPr>
      <dsp:spPr>
        <a:xfrm>
          <a:off x="2071965" y="0"/>
          <a:ext cx="2330961" cy="32787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solidFill>
                <a:schemeClr val="bg1"/>
              </a:solidFill>
            </a:rPr>
            <a:t>Valor Percebido</a:t>
          </a:r>
          <a:endParaRPr lang="pt-BR" sz="20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2185753" y="113788"/>
        <a:ext cx="2103385" cy="30512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4919A-AAF3-4987-963F-3E2A097C99E0}">
      <dsp:nvSpPr>
        <dsp:cNvPr id="0" name=""/>
        <dsp:cNvSpPr/>
      </dsp:nvSpPr>
      <dsp:spPr>
        <a:xfrm>
          <a:off x="992" y="0"/>
          <a:ext cx="2579687" cy="5418667"/>
        </a:xfrm>
        <a:prstGeom prst="roundRect">
          <a:avLst>
            <a:gd name="adj" fmla="val 10000"/>
          </a:avLst>
        </a:prstGeom>
        <a:solidFill>
          <a:schemeClr val="bg2"/>
        </a:solidFill>
        <a:ln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>
              <a:solidFill>
                <a:srgbClr val="C00000"/>
              </a:solidFill>
            </a:rPr>
            <a:t>Campanha:</a:t>
          </a:r>
          <a:br>
            <a:rPr lang="pt-BR" sz="3000" b="1" kern="1200" dirty="0">
              <a:solidFill>
                <a:srgbClr val="C00000"/>
              </a:solidFill>
            </a:rPr>
          </a:br>
          <a:r>
            <a:rPr lang="pt-BR" sz="3000" b="1" kern="1200" dirty="0">
              <a:solidFill>
                <a:srgbClr val="C00000"/>
              </a:solidFill>
            </a:rPr>
            <a:t>MPLAY BL</a:t>
          </a:r>
        </a:p>
      </dsp:txBody>
      <dsp:txXfrm>
        <a:off x="992" y="0"/>
        <a:ext cx="2579687" cy="1625600"/>
      </dsp:txXfrm>
    </dsp:sp>
    <dsp:sp modelId="{A186BB14-C643-45C6-83FF-B51BDDB961A4}">
      <dsp:nvSpPr>
        <dsp:cNvPr id="0" name=""/>
        <dsp:cNvSpPr/>
      </dsp:nvSpPr>
      <dsp:spPr>
        <a:xfrm>
          <a:off x="258960" y="1627187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1" kern="1200" dirty="0">
              <a:solidFill>
                <a:schemeClr val="tx1">
                  <a:lumMod val="95000"/>
                  <a:lumOff val="5000"/>
                </a:schemeClr>
              </a:solidFill>
            </a:rPr>
            <a:t>Foco:</a:t>
          </a:r>
          <a:r>
            <a:rPr lang="pt-BR" sz="2300" kern="1200" dirty="0">
              <a:solidFill>
                <a:schemeClr val="tx1">
                  <a:lumMod val="95000"/>
                  <a:lumOff val="5000"/>
                </a:schemeClr>
              </a:solidFill>
            </a:rPr>
            <a:t> Venda de Banda Larga + Migração Celular</a:t>
          </a:r>
        </a:p>
      </dsp:txBody>
      <dsp:txXfrm>
        <a:off x="306812" y="1675039"/>
        <a:ext cx="1968045" cy="1538098"/>
      </dsp:txXfrm>
    </dsp:sp>
    <dsp:sp modelId="{EA3E2808-BF3A-48E6-91E4-F63FD5F9BCF6}">
      <dsp:nvSpPr>
        <dsp:cNvPr id="0" name=""/>
        <dsp:cNvSpPr/>
      </dsp:nvSpPr>
      <dsp:spPr>
        <a:xfrm>
          <a:off x="258960" y="3512343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schemeClr val="tx1">
                  <a:lumMod val="95000"/>
                  <a:lumOff val="5000"/>
                </a:schemeClr>
              </a:solidFill>
            </a:rPr>
            <a:t>O vilão:</a:t>
          </a:r>
          <a:r>
            <a:rPr lang="pt-BR" sz="2000" kern="1200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pt-BR" sz="2800" b="1" kern="1200" dirty="0">
              <a:solidFill>
                <a:schemeClr val="tx1">
                  <a:lumMod val="95000"/>
                  <a:lumOff val="5000"/>
                </a:schemeClr>
              </a:solidFill>
            </a:rPr>
            <a:t>Quebra de Agenda</a:t>
          </a:r>
          <a:r>
            <a:rPr lang="pt-BR" sz="2800" kern="1200" dirty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pt-BR" sz="2000" kern="1200" dirty="0">
              <a:solidFill>
                <a:schemeClr val="tx1">
                  <a:lumMod val="95000"/>
                  <a:lumOff val="5000"/>
                </a:schemeClr>
              </a:solidFill>
            </a:rPr>
            <a:t>(Venda feita, mas não instalada)</a:t>
          </a:r>
        </a:p>
      </dsp:txBody>
      <dsp:txXfrm>
        <a:off x="306812" y="3560195"/>
        <a:ext cx="1968045" cy="1538098"/>
      </dsp:txXfrm>
    </dsp:sp>
    <dsp:sp modelId="{3F766AFD-7C38-4A85-AB48-29F3956C9BA9}">
      <dsp:nvSpPr>
        <dsp:cNvPr id="0" name=""/>
        <dsp:cNvSpPr/>
      </dsp:nvSpPr>
      <dsp:spPr>
        <a:xfrm>
          <a:off x="2774156" y="0"/>
          <a:ext cx="2579687" cy="5418667"/>
        </a:xfrm>
        <a:prstGeom prst="roundRect">
          <a:avLst>
            <a:gd name="adj" fmla="val 10000"/>
          </a:avLst>
        </a:prstGeom>
        <a:solidFill>
          <a:schemeClr val="bg2"/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>
              <a:solidFill>
                <a:schemeClr val="accent2"/>
              </a:solidFill>
            </a:rPr>
            <a:t>Campanha:</a:t>
          </a:r>
          <a:br>
            <a:rPr lang="pt-BR" sz="3000" b="1" kern="1200" dirty="0">
              <a:solidFill>
                <a:schemeClr val="accent2"/>
              </a:solidFill>
            </a:rPr>
          </a:br>
          <a:r>
            <a:rPr lang="pt-BR" sz="3000" b="1" kern="1200" dirty="0">
              <a:solidFill>
                <a:schemeClr val="accent2"/>
              </a:solidFill>
            </a:rPr>
            <a:t>Rentabilização CM</a:t>
          </a:r>
        </a:p>
      </dsp:txBody>
      <dsp:txXfrm>
        <a:off x="2774156" y="0"/>
        <a:ext cx="2579687" cy="1625600"/>
      </dsp:txXfrm>
    </dsp:sp>
    <dsp:sp modelId="{BCD64442-4C11-4440-AB20-141C2604109A}">
      <dsp:nvSpPr>
        <dsp:cNvPr id="0" name=""/>
        <dsp:cNvSpPr/>
      </dsp:nvSpPr>
      <dsp:spPr>
        <a:xfrm>
          <a:off x="3032125" y="1627187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chemeClr val="tx1"/>
              </a:solidFill>
            </a:rPr>
            <a:t>Foco: Venda de Móvel para base Residencial</a:t>
          </a:r>
        </a:p>
      </dsp:txBody>
      <dsp:txXfrm>
        <a:off x="3079977" y="1675039"/>
        <a:ext cx="1968045" cy="1538098"/>
      </dsp:txXfrm>
    </dsp:sp>
    <dsp:sp modelId="{BB6CBF95-0674-415E-9166-0704104D0EBC}">
      <dsp:nvSpPr>
        <dsp:cNvPr id="0" name=""/>
        <dsp:cNvSpPr/>
      </dsp:nvSpPr>
      <dsp:spPr>
        <a:xfrm>
          <a:off x="3032125" y="3512343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1" kern="1200" dirty="0">
              <a:solidFill>
                <a:schemeClr val="tx1"/>
              </a:solidFill>
            </a:rPr>
            <a:t>O vilão:</a:t>
          </a:r>
          <a:r>
            <a:rPr lang="pt-BR" sz="2300" kern="1200" dirty="0">
              <a:solidFill>
                <a:schemeClr val="tx1"/>
              </a:solidFill>
            </a:rPr>
            <a:t> </a:t>
          </a:r>
          <a:r>
            <a:rPr lang="pt-BR" sz="2800" b="1" kern="1200" dirty="0">
              <a:solidFill>
                <a:schemeClr val="tx1"/>
              </a:solidFill>
            </a:rPr>
            <a:t>Silentes</a:t>
          </a:r>
          <a:r>
            <a:rPr lang="pt-BR" sz="2300" kern="1200" dirty="0">
              <a:solidFill>
                <a:schemeClr val="tx1"/>
              </a:solidFill>
            </a:rPr>
            <a:t> (O famoso "Chip de Gaveta")</a:t>
          </a:r>
        </a:p>
      </dsp:txBody>
      <dsp:txXfrm>
        <a:off x="3079977" y="3560195"/>
        <a:ext cx="1968045" cy="1538098"/>
      </dsp:txXfrm>
    </dsp:sp>
    <dsp:sp modelId="{17406D3E-920D-484B-B377-A6536864C0AE}">
      <dsp:nvSpPr>
        <dsp:cNvPr id="0" name=""/>
        <dsp:cNvSpPr/>
      </dsp:nvSpPr>
      <dsp:spPr>
        <a:xfrm>
          <a:off x="5547320" y="0"/>
          <a:ext cx="2579687" cy="5418667"/>
        </a:xfrm>
        <a:prstGeom prst="roundRect">
          <a:avLst>
            <a:gd name="adj" fmla="val 10000"/>
          </a:avLst>
        </a:prstGeom>
        <a:solidFill>
          <a:schemeClr val="bg2"/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>
              <a:solidFill>
                <a:schemeClr val="accent4"/>
              </a:solidFill>
            </a:rPr>
            <a:t>Campanha:</a:t>
          </a:r>
          <a:br>
            <a:rPr lang="pt-BR" sz="3000" b="1" kern="1200" dirty="0">
              <a:solidFill>
                <a:schemeClr val="accent4"/>
              </a:solidFill>
            </a:rPr>
          </a:br>
          <a:r>
            <a:rPr lang="pt-BR" sz="3000" b="1" kern="1200" dirty="0">
              <a:solidFill>
                <a:schemeClr val="accent4"/>
              </a:solidFill>
            </a:rPr>
            <a:t>Rentabilização TV</a:t>
          </a:r>
        </a:p>
      </dsp:txBody>
      <dsp:txXfrm>
        <a:off x="5547320" y="0"/>
        <a:ext cx="2579687" cy="1625600"/>
      </dsp:txXfrm>
    </dsp:sp>
    <dsp:sp modelId="{E6412231-394F-496E-BD9E-8C10A062ED67}">
      <dsp:nvSpPr>
        <dsp:cNvPr id="0" name=""/>
        <dsp:cNvSpPr/>
      </dsp:nvSpPr>
      <dsp:spPr>
        <a:xfrm>
          <a:off x="5805289" y="1627187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1" kern="1200" dirty="0">
              <a:solidFill>
                <a:schemeClr val="tx1"/>
              </a:solidFill>
            </a:rPr>
            <a:t>Foco:</a:t>
          </a:r>
          <a:r>
            <a:rPr lang="pt-BR" sz="2300" kern="1200" dirty="0">
              <a:solidFill>
                <a:schemeClr val="tx1"/>
              </a:solidFill>
            </a:rPr>
            <a:t> Venda de TV para base Residencial</a:t>
          </a:r>
        </a:p>
      </dsp:txBody>
      <dsp:txXfrm>
        <a:off x="5853141" y="1675039"/>
        <a:ext cx="1968045" cy="1538098"/>
      </dsp:txXfrm>
    </dsp:sp>
    <dsp:sp modelId="{B3C11B95-C47F-4381-9CB1-628D49FA696B}">
      <dsp:nvSpPr>
        <dsp:cNvPr id="0" name=""/>
        <dsp:cNvSpPr/>
      </dsp:nvSpPr>
      <dsp:spPr>
        <a:xfrm>
          <a:off x="5805289" y="3512343"/>
          <a:ext cx="2063749" cy="1633802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1" kern="1200" dirty="0">
              <a:solidFill>
                <a:schemeClr val="tx1"/>
              </a:solidFill>
            </a:rPr>
            <a:t>O vilão:</a:t>
          </a:r>
          <a:r>
            <a:rPr lang="pt-BR" sz="2300" kern="1200" dirty="0">
              <a:solidFill>
                <a:schemeClr val="tx1"/>
              </a:solidFill>
            </a:rPr>
            <a:t> </a:t>
          </a:r>
          <a:r>
            <a:rPr lang="pt-BR" sz="2800" b="1" kern="1200" dirty="0" err="1">
              <a:solidFill>
                <a:schemeClr val="tx1"/>
              </a:solidFill>
            </a:rPr>
            <a:t>Churn</a:t>
          </a:r>
          <a:r>
            <a:rPr lang="pt-BR" sz="2300" kern="1200" dirty="0">
              <a:solidFill>
                <a:schemeClr val="tx1"/>
              </a:solidFill>
            </a:rPr>
            <a:t> (Cancelamento em até 120 dias)</a:t>
          </a:r>
        </a:p>
      </dsp:txBody>
      <dsp:txXfrm>
        <a:off x="5853141" y="3560195"/>
        <a:ext cx="1968045" cy="1538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6921C-8EA8-43B7-86DE-0451D9F0F190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E0C54-4C66-4258-B682-7BBF04D3E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374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Facilitador: Agora será o momento de fazer os combinados, como ligar a câmera, desligar o microfone e solicitar para que quando estiverem com alguma dúvida, que clique em levantar a mão ou acenar na plataforma. 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81900-88CB-4469-8DB0-54D52E77605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126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Facilitador:</a:t>
            </a:r>
            <a:endParaRPr lang="pt-BR" dirty="0"/>
          </a:p>
          <a:p>
            <a:r>
              <a:rPr lang="pt-BR" dirty="0"/>
              <a:t>O fechamento é o momento de guiar o cliente com segurança até a decisão. </a:t>
            </a:r>
          </a:p>
          <a:p>
            <a:r>
              <a:rPr lang="pt-BR" dirty="0"/>
              <a:t>Não é apenas “passar dados”, mas saber conduzir a decisão final.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231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No momento do fechamento, cada cliente reage de um jeito.</a:t>
            </a:r>
            <a:br>
              <a:rPr lang="pt-BR" dirty="0"/>
            </a:br>
            <a:r>
              <a:rPr lang="pt-BR" dirty="0"/>
              <a:t>E mais importante do que ter uma resposta pronta é saber conduzir a conversa.</a:t>
            </a:r>
          </a:p>
          <a:p>
            <a:r>
              <a:rPr lang="pt-BR" dirty="0"/>
              <a:t>Pense assim: você escuta, interpreta e responde com intenção.</a:t>
            </a:r>
          </a:p>
          <a:p>
            <a:r>
              <a:rPr lang="pt-BR" dirty="0"/>
              <a:t>Vamos ver como isso acontece na prática: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2344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4599C-020C-304A-9CF5-88AD4E378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0C200F8-8B91-0BBA-95D5-274768C1B4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1FA4819-7DD6-7F4A-BA7D-8BABE2EAB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Facilitador:</a:t>
            </a:r>
          </a:p>
          <a:p>
            <a:br>
              <a:rPr lang="pt-BR" b="1" dirty="0"/>
            </a:br>
            <a:r>
              <a:rPr lang="pt-BR" b="1" dirty="0"/>
              <a:t>Se o cliente fica em silêncio</a:t>
            </a:r>
            <a:br>
              <a:rPr lang="pt-BR" dirty="0"/>
            </a:br>
            <a:r>
              <a:rPr lang="pt-BR" dirty="0"/>
              <a:t>Esse silêncio geralmente significa que ele está pensando ou ainda não se sentiu seguro.</a:t>
            </a:r>
            <a:br>
              <a:rPr lang="pt-BR" dirty="0"/>
            </a:br>
            <a:r>
              <a:rPr lang="pt-BR" dirty="0"/>
              <a:t>Retome o valor da oferta:</a:t>
            </a:r>
          </a:p>
          <a:p>
            <a:r>
              <a:rPr lang="pt-BR" dirty="0"/>
              <a:t>“Faz sentido pra você essa solução considerando o que você me contou?”</a:t>
            </a:r>
          </a:p>
          <a:p>
            <a:r>
              <a:rPr lang="pt-BR" dirty="0"/>
              <a:t>Convide para a decisão:</a:t>
            </a:r>
          </a:p>
          <a:p>
            <a:r>
              <a:rPr lang="pt-BR" dirty="0"/>
              <a:t>“Podemos seguir com a contratação?”</a:t>
            </a:r>
          </a:p>
          <a:p>
            <a:endParaRPr lang="pt-BR" b="1" dirty="0"/>
          </a:p>
          <a:p>
            <a:r>
              <a:rPr lang="pt-BR" b="1" dirty="0"/>
              <a:t>Se o cliente questiona o preço</a:t>
            </a:r>
            <a:br>
              <a:rPr lang="pt-BR" dirty="0"/>
            </a:br>
            <a:r>
              <a:rPr lang="pt-BR" dirty="0"/>
              <a:t>Reforce benefícios:</a:t>
            </a:r>
          </a:p>
          <a:p>
            <a:r>
              <a:rPr lang="pt-BR" dirty="0"/>
              <a:t>“Entendo seu ponto. Hoje você leva [benefício principal], além de [vantagem adicional], que garantem mais economia no dia a dia.”</a:t>
            </a:r>
          </a:p>
          <a:p>
            <a:r>
              <a:rPr lang="pt-BR" dirty="0"/>
              <a:t>Traga comparação de valor:</a:t>
            </a:r>
          </a:p>
          <a:p>
            <a:r>
              <a:rPr lang="pt-BR" dirty="0"/>
              <a:t>“No final, o custo-benefício compensa pelo que está incluso.”</a:t>
            </a:r>
          </a:p>
          <a:p>
            <a:endParaRPr lang="pt-BR" dirty="0"/>
          </a:p>
          <a:p>
            <a:r>
              <a:rPr lang="pt-BR" b="1" dirty="0"/>
              <a:t>Se ele compara com a concorrência</a:t>
            </a:r>
            <a:br>
              <a:rPr lang="pt-BR" dirty="0"/>
            </a:br>
            <a:r>
              <a:rPr lang="pt-BR" dirty="0"/>
              <a:t>Destaque diferenciais:</a:t>
            </a:r>
          </a:p>
          <a:p>
            <a:r>
              <a:rPr lang="pt-BR" dirty="0"/>
              <a:t>“Além do preço, aqui você tem [diferencial relevante], que faz diferença na sua experiência.”</a:t>
            </a:r>
          </a:p>
          <a:p>
            <a:r>
              <a:rPr lang="pt-BR" dirty="0"/>
              <a:t>Reforce segurança e confiança na escolha.</a:t>
            </a:r>
          </a:p>
          <a:p>
            <a:br>
              <a:rPr lang="pt-BR" dirty="0"/>
            </a:br>
            <a:r>
              <a:rPr lang="pt-BR" dirty="0"/>
              <a:t>Você não está respondendo objeções . Está ajudando o cliente a tomar uma decisão com mais clareza e confiança.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33FF2F-FD9B-ABC3-5992-E9904CF1C2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517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4ED74-CE18-52C9-1A0B-E3316E911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41ACAF8-892B-9721-E88D-4589629C84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1E02A88-054B-CA81-D56D-8B1A3F3927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Facilitador:</a:t>
            </a:r>
          </a:p>
          <a:p>
            <a:r>
              <a:rPr lang="pt-BR" dirty="0"/>
              <a:t>Na hora do fechamento, mais do que seguir um roteiro precisamos saber puxar alguns recursos que ajudam o cliente a decidir.</a:t>
            </a:r>
          </a:p>
          <a:p>
            <a:r>
              <a:rPr lang="pt-BR" dirty="0"/>
              <a:t>Por exemplo, </a:t>
            </a:r>
            <a:r>
              <a:rPr lang="pt-BR" b="1" dirty="0"/>
              <a:t>retomar/reforçar </a:t>
            </a:r>
            <a:r>
              <a:rPr lang="pt-BR" dirty="0"/>
              <a:t>os benefícios.</a:t>
            </a:r>
            <a:br>
              <a:rPr lang="pt-BR" dirty="0"/>
            </a:br>
            <a:r>
              <a:rPr lang="pt-BR" dirty="0"/>
              <a:t>Trazer de volta aquilo que fez sentido para o cliente ao longo da conversa:</a:t>
            </a:r>
            <a:br>
              <a:rPr lang="pt-BR" dirty="0"/>
            </a:br>
            <a:r>
              <a:rPr lang="pt-BR" i="1" dirty="0"/>
              <a:t>‘Lembra que você comentou sobre [necessidade]? Esse plano atende exatamente isso.’</a:t>
            </a:r>
            <a:endParaRPr lang="pt-BR" dirty="0"/>
          </a:p>
          <a:p>
            <a:endParaRPr lang="pt-BR" dirty="0"/>
          </a:p>
          <a:p>
            <a:r>
              <a:rPr lang="pt-BR" dirty="0"/>
              <a:t>Outro ponto é trabalhar o </a:t>
            </a:r>
            <a:r>
              <a:rPr lang="pt-BR" b="1" dirty="0"/>
              <a:t>senso de urgência,</a:t>
            </a:r>
            <a:r>
              <a:rPr lang="pt-BR" dirty="0"/>
              <a:t> mas com naturalidade.</a:t>
            </a:r>
            <a:br>
              <a:rPr lang="pt-BR" dirty="0"/>
            </a:br>
            <a:r>
              <a:rPr lang="pt-BR" dirty="0"/>
              <a:t>Não é pressionar, é mostrar contexto:</a:t>
            </a:r>
            <a:br>
              <a:rPr lang="pt-BR" dirty="0"/>
            </a:br>
            <a:r>
              <a:rPr lang="pt-BR" i="1" dirty="0"/>
              <a:t>‘Essa condição é válida até [prazo]’</a:t>
            </a:r>
            <a:r>
              <a:rPr lang="pt-BR" dirty="0"/>
              <a:t> ou </a:t>
            </a:r>
            <a:r>
              <a:rPr lang="pt-BR" i="1" dirty="0"/>
              <a:t>‘Essa oferta está disponível agora’.</a:t>
            </a:r>
          </a:p>
          <a:p>
            <a:endParaRPr lang="pt-BR" dirty="0"/>
          </a:p>
          <a:p>
            <a:r>
              <a:rPr lang="pt-BR" dirty="0"/>
              <a:t>E, principalmente, retomar o valor percebido.</a:t>
            </a:r>
            <a:br>
              <a:rPr lang="pt-BR" dirty="0"/>
            </a:br>
            <a:r>
              <a:rPr lang="pt-BR" dirty="0"/>
              <a:t>Ou seja, conectar tudo o que foi apresentado com o que o cliente realmente precisa:</a:t>
            </a:r>
            <a:br>
              <a:rPr lang="pt-BR" dirty="0"/>
            </a:br>
            <a:r>
              <a:rPr lang="pt-BR" i="1" dirty="0"/>
              <a:t>‘Pensando no seu dia a dia, essa solução acaba trazendo mais praticidade e economia pra você.’</a:t>
            </a:r>
          </a:p>
          <a:p>
            <a:endParaRPr lang="pt-BR" dirty="0"/>
          </a:p>
          <a:p>
            <a:r>
              <a:rPr lang="pt-BR" dirty="0"/>
              <a:t>Percebem? São ajustes simples na condução, mas que fazem muita diferença no resultado final.</a:t>
            </a:r>
          </a:p>
          <a:p>
            <a:br>
              <a:rPr lang="pt-BR" b="1" dirty="0"/>
            </a:b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E8B13BF-28C6-1B46-ED88-854862B8BA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1418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Faciltiador</a:t>
            </a:r>
            <a:r>
              <a:rPr lang="pt-BR" dirty="0"/>
              <a:t>:</a:t>
            </a:r>
            <a:br>
              <a:rPr lang="pt-BR" dirty="0"/>
            </a:br>
            <a:r>
              <a:rPr lang="pt-BR" dirty="0"/>
              <a:t>O objetivo é que você sinta que está finalizando um acordo de confiança com o cliente, e não apenas lendo termos contratuais.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336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Facilitador:</a:t>
            </a:r>
          </a:p>
          <a:p>
            <a:endParaRPr lang="pt-BR" b="1" dirty="0"/>
          </a:p>
          <a:p>
            <a:r>
              <a:rPr lang="pt-BR" b="0" dirty="0"/>
              <a:t>Aqui vamos conduzir o cliente por quatro marcos, transformando cada ponto técnico em benefício e segurança. Assim, não só seguimos o processo: fortalecemos a decisão do cliente, evitamos cancelamentos e garantimos uma instalação sem imprevistos. Vamos ver como transformar técnica em valor?</a:t>
            </a:r>
          </a:p>
          <a:p>
            <a:endParaRPr lang="pt-BR" b="1" dirty="0"/>
          </a:p>
          <a:p>
            <a:r>
              <a:rPr lang="pt-BR" b="1" dirty="0"/>
              <a:t>Ponto 1: Selando o acordo</a:t>
            </a:r>
          </a:p>
          <a:p>
            <a:r>
              <a:rPr lang="pt-BR" b="0" dirty="0"/>
              <a:t>“Só para alinhar: plano [X] por [valor]. É isso que garante sua ultravelocidade, certo?”</a:t>
            </a:r>
          </a:p>
          <a:p>
            <a:r>
              <a:rPr lang="pt-BR" b="0" dirty="0"/>
              <a:t>Cobre: </a:t>
            </a:r>
            <a:r>
              <a:rPr lang="pt-BR" b="1" dirty="0"/>
              <a:t>produto e valor.</a:t>
            </a:r>
          </a:p>
          <a:p>
            <a:endParaRPr lang="pt-BR" b="0" dirty="0"/>
          </a:p>
          <a:p>
            <a:r>
              <a:rPr lang="pt-BR" b="1" dirty="0"/>
              <a:t>Ponto 2: Transparência e tempo</a:t>
            </a:r>
          </a:p>
          <a:p>
            <a:r>
              <a:rPr lang="pt-BR" b="0" dirty="0"/>
              <a:t>“Sem surpresas: o valor promocional vale por [X] meses e o reajuste é só daqui a um ano.”</a:t>
            </a:r>
          </a:p>
          <a:p>
            <a:r>
              <a:rPr lang="pt-BR" b="0" dirty="0"/>
              <a:t>Cobre: </a:t>
            </a:r>
            <a:r>
              <a:rPr lang="pt-BR" b="1" dirty="0"/>
              <a:t>promoção e reajuste.</a:t>
            </a:r>
          </a:p>
          <a:p>
            <a:endParaRPr lang="pt-BR" b="1" dirty="0"/>
          </a:p>
          <a:p>
            <a:r>
              <a:rPr lang="pt-BR" b="1" dirty="0"/>
              <a:t>Ponto 3: Preparando a chegada</a:t>
            </a:r>
          </a:p>
          <a:p>
            <a:r>
              <a:rPr lang="pt-BR" b="0" dirty="0"/>
              <a:t>“Fatura por [e-mail/app] e instalação em [data]. Tenha um documento em mãos para ativar na hora, ok?”</a:t>
            </a:r>
          </a:p>
          <a:p>
            <a:r>
              <a:rPr lang="pt-BR" b="0" dirty="0"/>
              <a:t>Cobre: </a:t>
            </a:r>
            <a:r>
              <a:rPr lang="pt-BR" b="1" dirty="0"/>
              <a:t>faturamento, instalação e documentação.</a:t>
            </a:r>
          </a:p>
          <a:p>
            <a:endParaRPr lang="pt-BR" b="0" dirty="0"/>
          </a:p>
          <a:p>
            <a:r>
              <a:rPr lang="pt-BR" b="1" dirty="0"/>
              <a:t>Ponto 4</a:t>
            </a:r>
            <a:r>
              <a:rPr lang="pt-BR" b="0" dirty="0"/>
              <a:t>: </a:t>
            </a:r>
            <a:r>
              <a:rPr lang="pt-BR" b="1" dirty="0"/>
              <a:t>Parceria confirmada</a:t>
            </a:r>
          </a:p>
          <a:p>
            <a:r>
              <a:rPr lang="pt-BR" b="0" dirty="0"/>
              <a:t>“Ficou alguma dúvida? Quero que tudo esteja claro para uma ótima experiência desde o início.”</a:t>
            </a:r>
          </a:p>
          <a:p>
            <a:r>
              <a:rPr lang="pt-BR" b="0" dirty="0"/>
              <a:t>Cobre: </a:t>
            </a:r>
            <a:r>
              <a:rPr lang="pt-BR" b="1" dirty="0"/>
              <a:t>alinhamento final.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981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ABEB4-D91B-F2BD-A643-21F564E66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EF828E6-C3C9-A3F2-49ED-58701D9AE1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1289E78-DEC7-C1A3-34BD-A9F33022D9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srgbClr val="FF0000"/>
                </a:solidFill>
              </a:rPr>
              <a:t>Data e período da instalação </a:t>
            </a:r>
          </a:p>
          <a:p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Informe que no </a:t>
            </a:r>
            <a:r>
              <a:rPr lang="pt-BR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dia da instalação</a:t>
            </a:r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 cliente ou representante maior de 18 anos deve ter em mãos e </a:t>
            </a:r>
            <a:r>
              <a:rPr lang="pt-BR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apresentar ao técnico</a:t>
            </a:r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Documento com foto (RG ou CNH)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Comprovante de enderenço (se possível a conta de energia elétrica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 técnico irá tirar uma foto dos documentos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sz="1200" b="1" dirty="0">
                <a:solidFill>
                  <a:srgbClr val="FF0000"/>
                </a:solidFill>
              </a:rPr>
              <a:t>O cliente mora em condomínio ou prédio?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Informe a ele sobre a obrigatoriedade de autorização de acesso junto ao síndico/porteiro.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Agende a instalação no período que respeite os horários de permissão do condomínio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6D3A26-8442-26FA-1416-9FD3D4978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031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6C990-C659-7DF6-0D1A-80065C923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C95DECC-B69B-FEB5-143A-26258F3DF5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EFCE3A-E154-7CF7-1994-7958471F5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EE5A014-CAB4-D820-A227-122BE23FCB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5816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A3E59-4A14-7644-2705-F4EAC13CC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75045D8-2917-C97B-3452-B6883D5F63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2D4D88F-25FC-83B3-E2B1-109E6CC47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Faciltiador</a:t>
            </a:r>
            <a:r>
              <a:rPr lang="pt-BR" dirty="0"/>
              <a:t>:</a:t>
            </a:r>
            <a:br>
              <a:rPr lang="pt-BR" dirty="0"/>
            </a:br>
            <a:r>
              <a:rPr lang="pt-BR" dirty="0"/>
              <a:t>Muitas vezes, a gente foca apenas no 'sim' do cliente, mas o nosso resultado real depende do que acontece </a:t>
            </a:r>
            <a:r>
              <a:rPr lang="pt-BR" i="1" dirty="0"/>
              <a:t>depois</a:t>
            </a:r>
            <a:r>
              <a:rPr lang="pt-BR" dirty="0"/>
              <a:t> que a gente desliga o telefone. </a:t>
            </a:r>
          </a:p>
          <a:p>
            <a:r>
              <a:rPr lang="pt-BR" dirty="0"/>
              <a:t>Se a venda não instala, se o chip fica na gaveta ou se o cliente cancela em poucos meses, quem perde mais é você, que gastou sua energia em um resultado que não se sustenta.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3A123CC-9D05-4E61-2548-8B8904422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2275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115C6-73FC-8793-C328-BE9CD5E05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60D266F-3505-3240-69DA-96CBE6BF56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FED2E31-1630-76A5-C217-AE6F9BFF3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Faciltiador</a:t>
            </a:r>
            <a:r>
              <a:rPr lang="pt-BR" dirty="0"/>
              <a:t>:</a:t>
            </a:r>
            <a:br>
              <a:rPr lang="pt-BR" dirty="0"/>
            </a:br>
            <a:r>
              <a:rPr lang="pt-BR" sz="1200" dirty="0"/>
              <a:t>Entenda esses indicadores e comece a trabalhar de forma mais inteligente.</a:t>
            </a:r>
          </a:p>
          <a:p>
            <a:endParaRPr lang="pt-B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Quebra de Agenda</a:t>
            </a:r>
            <a:r>
              <a:rPr lang="pt-B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B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(Venda feita, mas não instalada)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400" b="1" dirty="0">
                <a:solidFill>
                  <a:schemeClr val="tx1"/>
                </a:solidFill>
              </a:rPr>
              <a:t>Silentes</a:t>
            </a:r>
            <a:r>
              <a:rPr lang="pt-BR" sz="1200" dirty="0">
                <a:solidFill>
                  <a:schemeClr val="tx1"/>
                </a:solidFill>
              </a:rPr>
              <a:t> (O famoso "Chip de Gaveta")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400" b="1" dirty="0" err="1">
                <a:solidFill>
                  <a:schemeClr val="tx1"/>
                </a:solidFill>
              </a:rPr>
              <a:t>Churn</a:t>
            </a:r>
            <a:r>
              <a:rPr lang="pt-BR" sz="1200" dirty="0">
                <a:solidFill>
                  <a:schemeClr val="tx1"/>
                </a:solidFill>
              </a:rPr>
              <a:t> (Cancelamento em até 120 dias)</a:t>
            </a: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31987D-3BB9-1AA2-2828-0E0CB8F382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917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3220A-7F5A-5D12-3C67-B01474760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AFC19E6-3D2B-9B13-B54D-1B62FE2471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872C97A-E96C-6AD1-2852-A1BE350EB9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1EBF1A0-DAB8-95D1-B2B5-CBA9507660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28800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3E39A-C4AF-8939-46A1-6811EBBE7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1832C92-4520-2891-2057-07E3CEFC2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183BCA4-E483-94AC-10DC-13EECE6D33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</a:t>
            </a:r>
            <a:br>
              <a:rPr lang="pt-BR" dirty="0"/>
            </a:br>
            <a:r>
              <a:rPr lang="pt-BR" b="1" dirty="0"/>
              <a:t>Campanha: MPLAY BL</a:t>
            </a:r>
          </a:p>
          <a:p>
            <a:r>
              <a:rPr lang="pt-BR" b="1" dirty="0"/>
              <a:t>Foco:</a:t>
            </a:r>
            <a:r>
              <a:rPr lang="pt-BR" dirty="0"/>
              <a:t> Venda de Banda Larga + Migração Celular </a:t>
            </a:r>
          </a:p>
          <a:p>
            <a:r>
              <a:rPr lang="pt-BR" b="1" dirty="0"/>
              <a:t>O vilão:</a:t>
            </a:r>
            <a:r>
              <a:rPr lang="pt-BR" dirty="0"/>
              <a:t> </a:t>
            </a:r>
            <a:r>
              <a:rPr lang="pt-BR" b="1" dirty="0"/>
              <a:t>Quebra de Agenda</a:t>
            </a:r>
            <a:r>
              <a:rPr lang="pt-BR" dirty="0"/>
              <a:t> (Venda feita, mas não instalada)</a:t>
            </a:r>
          </a:p>
          <a:p>
            <a:r>
              <a:rPr lang="pt-BR" b="1" dirty="0"/>
              <a:t>O impacto:</a:t>
            </a:r>
            <a:r>
              <a:rPr lang="pt-BR" dirty="0"/>
              <a:t> Você gastou saliva, o cliente aceitou, mas o dinheiro não entra se o técnico encontrar a porta fechada.</a:t>
            </a:r>
          </a:p>
          <a:p>
            <a:r>
              <a:rPr lang="pt-BR" b="1" dirty="0"/>
              <a:t>Como vencer:</a:t>
            </a:r>
            <a:endParaRPr lang="pt-BR" dirty="0"/>
          </a:p>
          <a:p>
            <a:pPr lvl="1"/>
            <a:r>
              <a:rPr lang="pt-BR" b="1" dirty="0"/>
              <a:t>Confirmação dupla:</a:t>
            </a:r>
            <a:r>
              <a:rPr lang="pt-BR" dirty="0"/>
              <a:t> Valide o endereço e peça um ponto de referência (</a:t>
            </a:r>
            <a:r>
              <a:rPr lang="pt-BR" dirty="0" err="1"/>
              <a:t>ex</a:t>
            </a:r>
            <a:r>
              <a:rPr lang="pt-BR" dirty="0"/>
              <a:t>: "ao lado da padaria X").</a:t>
            </a:r>
          </a:p>
          <a:p>
            <a:pPr lvl="1"/>
            <a:r>
              <a:rPr lang="pt-BR" b="1" dirty="0"/>
              <a:t>O "Pacto" do horário:</a:t>
            </a:r>
            <a:r>
              <a:rPr lang="pt-BR" dirty="0"/>
              <a:t> Não apenas agende, peça para o cliente anotar. </a:t>
            </a:r>
            <a:r>
              <a:rPr lang="pt-BR" i="1" dirty="0"/>
              <a:t>"Sr. Cliente, reserve esse horário na sua agenda. O técnico está indo exclusivamente para sua casa."</a:t>
            </a:r>
            <a:endParaRPr lang="pt-BR" dirty="0"/>
          </a:p>
          <a:p>
            <a:pPr lvl="1"/>
            <a:r>
              <a:rPr lang="pt-BR" b="1" dirty="0"/>
              <a:t>Ajustar o olhar:</a:t>
            </a:r>
            <a:r>
              <a:rPr lang="pt-BR" dirty="0"/>
              <a:t> Certifique-se de que há um responsável (+18 anos) no local.</a:t>
            </a:r>
          </a:p>
          <a:p>
            <a:endParaRPr lang="pt-BR" b="1" dirty="0"/>
          </a:p>
          <a:p>
            <a:r>
              <a:rPr lang="pt-BR" b="1" dirty="0"/>
              <a:t>Campanha: Rentabilização CM</a:t>
            </a:r>
          </a:p>
          <a:p>
            <a:r>
              <a:rPr lang="pt-BR" b="1" dirty="0"/>
              <a:t>Foco:</a:t>
            </a:r>
            <a:r>
              <a:rPr lang="pt-BR" dirty="0"/>
              <a:t> Venda de Móvel para base Residencial </a:t>
            </a:r>
          </a:p>
          <a:p>
            <a:r>
              <a:rPr lang="pt-BR" b="1" dirty="0"/>
              <a:t>O vilão:</a:t>
            </a:r>
            <a:r>
              <a:rPr lang="pt-BR" dirty="0"/>
              <a:t> </a:t>
            </a:r>
            <a:r>
              <a:rPr lang="pt-BR" b="1" dirty="0"/>
              <a:t>Silentes</a:t>
            </a:r>
            <a:r>
              <a:rPr lang="pt-BR" dirty="0"/>
              <a:t> (O famoso "Chip de Gaveta")</a:t>
            </a:r>
          </a:p>
          <a:p>
            <a:r>
              <a:rPr lang="pt-BR" b="1" dirty="0"/>
              <a:t>O impacto:</a:t>
            </a:r>
            <a:r>
              <a:rPr lang="pt-BR" dirty="0"/>
              <a:t> Vender por "intubação" é prejuízo. Se o chip não trafegar dados ou voz, a venda é auditada e o bônus cai.</a:t>
            </a:r>
          </a:p>
          <a:p>
            <a:r>
              <a:rPr lang="pt-BR" b="1" dirty="0"/>
              <a:t>Como vencer:</a:t>
            </a:r>
            <a:endParaRPr lang="pt-BR" dirty="0"/>
          </a:p>
          <a:p>
            <a:pPr lvl="1"/>
            <a:r>
              <a:rPr lang="pt-BR" b="1" dirty="0"/>
              <a:t>Venda com Propósito:</a:t>
            </a:r>
            <a:r>
              <a:rPr lang="pt-BR" dirty="0"/>
              <a:t> Identifique quem vai usar o chip (filho, cônjuge, trabalho).</a:t>
            </a:r>
          </a:p>
          <a:p>
            <a:pPr lvl="1"/>
            <a:r>
              <a:rPr lang="pt-BR" b="1" dirty="0"/>
              <a:t>Ativação Imediata:</a:t>
            </a:r>
            <a:r>
              <a:rPr lang="pt-BR" dirty="0"/>
              <a:t> Oriente o cliente a inserir o chip no aparelho assim que receber.</a:t>
            </a:r>
          </a:p>
          <a:p>
            <a:pPr lvl="1"/>
            <a:r>
              <a:rPr lang="pt-BR" b="1" dirty="0"/>
              <a:t>Reenquadre o valor:</a:t>
            </a:r>
            <a:r>
              <a:rPr lang="pt-BR" dirty="0"/>
              <a:t> Não é "um chip grátis", é "sua família conectada com o desconto que consegui na sua internet".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r>
              <a:rPr lang="pt-BR" b="1" dirty="0"/>
              <a:t>Campanha: Rentabilização TV</a:t>
            </a:r>
          </a:p>
          <a:p>
            <a:r>
              <a:rPr lang="pt-BR" b="1" dirty="0"/>
              <a:t>Foco:</a:t>
            </a:r>
            <a:r>
              <a:rPr lang="pt-BR" dirty="0"/>
              <a:t> Venda de TV para base Residencial </a:t>
            </a:r>
          </a:p>
          <a:p>
            <a:r>
              <a:rPr lang="pt-BR" b="1" dirty="0"/>
              <a:t>O vilão:</a:t>
            </a:r>
            <a:r>
              <a:rPr lang="pt-BR" dirty="0"/>
              <a:t> </a:t>
            </a:r>
            <a:r>
              <a:rPr lang="pt-BR" b="1" dirty="0" err="1"/>
              <a:t>Churn</a:t>
            </a:r>
            <a:r>
              <a:rPr lang="pt-BR" dirty="0"/>
              <a:t> (Cancelamento em até 120 dias)</a:t>
            </a:r>
          </a:p>
          <a:p>
            <a:r>
              <a:rPr lang="pt-BR" b="1" dirty="0"/>
              <a:t>O impacto:</a:t>
            </a:r>
            <a:r>
              <a:rPr lang="pt-BR" dirty="0"/>
              <a:t> O </a:t>
            </a:r>
            <a:r>
              <a:rPr lang="pt-BR" dirty="0" err="1"/>
              <a:t>Churn</a:t>
            </a:r>
            <a:r>
              <a:rPr lang="pt-BR" dirty="0"/>
              <a:t> é o balde furado. Se o cliente cancela rápido, sua performance de qualidade despenca e o canal perde saúde.</a:t>
            </a:r>
          </a:p>
          <a:p>
            <a:r>
              <a:rPr lang="pt-BR" b="1" dirty="0"/>
              <a:t>Como vencer:</a:t>
            </a:r>
            <a:endParaRPr lang="pt-BR" dirty="0"/>
          </a:p>
          <a:p>
            <a:pPr lvl="1"/>
            <a:r>
              <a:rPr lang="pt-BR" b="1" dirty="0"/>
              <a:t>Transparência Total:</a:t>
            </a:r>
            <a:r>
              <a:rPr lang="pt-BR" dirty="0"/>
              <a:t> Garanta que o cliente entendeu o valor da fatura após os descontos. Sem sustos, sem cancelamentos.</a:t>
            </a:r>
          </a:p>
          <a:p>
            <a:pPr lvl="1"/>
            <a:r>
              <a:rPr lang="pt-BR" b="1" dirty="0"/>
              <a:t>Degustação de Valor:</a:t>
            </a:r>
            <a:r>
              <a:rPr lang="pt-BR" dirty="0"/>
              <a:t> Venda os canais preferidos dele. </a:t>
            </a:r>
            <a:r>
              <a:rPr lang="pt-BR" i="1" dirty="0"/>
              <a:t>"O senhor gosta de esportes? Então terá o canal X para ver todos os jogos."</a:t>
            </a:r>
            <a:endParaRPr lang="pt-BR" dirty="0"/>
          </a:p>
          <a:p>
            <a:pPr lvl="1"/>
            <a:r>
              <a:rPr lang="pt-BR" b="1" dirty="0"/>
              <a:t>Vacina de Pós-Venda:</a:t>
            </a:r>
            <a:r>
              <a:rPr lang="pt-BR" dirty="0"/>
              <a:t> Explique como acessar os apps da TV. Cliente que aprende a usar o conteúdo cria o hábito e não cancela.</a:t>
            </a:r>
          </a:p>
          <a:p>
            <a:pPr lvl="1"/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4BCB45-5993-94A2-2130-EF1FE80A1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9714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4D8CB-E9DA-6EEC-12F2-C4B3A1435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B1EA46D-6598-123F-D615-867BA7B90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3254BF9-479E-05BE-B60A-1A6D8B859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</a:t>
            </a:r>
            <a:r>
              <a:rPr lang="pt-BR" b="1" dirty="0"/>
              <a:t>O recado é simples: venda de qualidade não gera retrabalho, gera lucro.</a:t>
            </a:r>
          </a:p>
          <a:p>
            <a:r>
              <a:rPr lang="pt-BR" dirty="0"/>
              <a:t>Cada vez que você garante um bom agendamento ou explica com clareza o valor de um chip ou pacote de TV, você protege a sua comissão. </a:t>
            </a:r>
          </a:p>
          <a:p>
            <a:r>
              <a:rPr lang="pt-BR" dirty="0"/>
              <a:t>Não é só sobre registrar no sistema, é sobre criar conexões que realmente se sustentam.</a:t>
            </a:r>
          </a:p>
          <a:p>
            <a:r>
              <a:rPr lang="pt-BR" dirty="0"/>
              <a:t>Então, siga com esse foco: encantar na prática, mas garantir o resultado até o final.</a:t>
            </a:r>
          </a:p>
          <a:p>
            <a:endParaRPr lang="pt-BR" dirty="0" err="1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F06EF75-F03D-1B17-7B33-3C443E2DCC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228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60095-C728-1C5E-0D0B-164CEA067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F0FEF3B-F4F7-99DE-0F8F-2A8EEE0DC6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4DDE9EB-79A0-E26D-6F9E-730F956F60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413F480-4B32-1428-CF62-9341A7877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4482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92788-1F91-5346-FDA6-B81F44C19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6909DCD-0967-E899-697A-9D696A394A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1989D6D-4B69-1329-5A0D-4F39C5E36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A unificação do app </a:t>
            </a:r>
            <a:r>
              <a:rPr lang="pt-BR" b="1" dirty="0"/>
              <a:t>Minha Claro</a:t>
            </a:r>
            <a:r>
              <a:rPr lang="pt-BR" dirty="0"/>
              <a:t> marca um passo estratégico na simplificação da jornada do cliente, consolidando serviços residenciais e móveis em uma plataforma única e intuitiva. </a:t>
            </a:r>
          </a:p>
          <a:p>
            <a:r>
              <a:rPr lang="pt-BR" dirty="0"/>
              <a:t>Vamos conferir os pilares dessa transformação!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C50EB4-C355-6A8A-E431-1137354824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4489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CF6F8-D051-01D1-3CFF-3750A56CE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2EF0DB8-A67B-1BE3-EBEE-A7B8B1BE19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78B4FBC-C04D-DBF3-6B82-E836B8EBD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</a:t>
            </a:r>
            <a:br>
              <a:rPr lang="pt-BR" dirty="0"/>
            </a:br>
            <a:br>
              <a:rPr lang="pt-BR" dirty="0"/>
            </a:br>
            <a:r>
              <a:rPr lang="pt-BR" dirty="0"/>
              <a:t>Sob uma marca única, a distinção entre serviços fixos e móveis desaparece no ambiente digital, permitindo que todas as informações e soluções convivam em um só lugar. </a:t>
            </a:r>
          </a:p>
          <a:p>
            <a:r>
              <a:rPr lang="pt-BR" dirty="0"/>
              <a:t>Essa integração traz a conveniência de um </a:t>
            </a:r>
            <a:r>
              <a:rPr lang="pt-BR" b="1" dirty="0"/>
              <a:t>login e senha únicos</a:t>
            </a:r>
            <a:r>
              <a:rPr lang="pt-BR" dirty="0"/>
              <a:t> para todas as plataformas.</a:t>
            </a:r>
          </a:p>
          <a:p>
            <a:endParaRPr lang="pt-BR" b="1" dirty="0"/>
          </a:p>
          <a:p>
            <a:r>
              <a:rPr lang="pt-BR" b="1" dirty="0"/>
              <a:t>Tudo na palma da mão (Funcionalidades)</a:t>
            </a:r>
          </a:p>
          <a:p>
            <a:r>
              <a:rPr lang="pt-BR" dirty="0"/>
              <a:t>O novo aplicativo centraliza as ferramentas mais essenciais para o dia a dia, promovendo autonomia e agilidade: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b="1" dirty="0"/>
              <a:t>Gestão financeira:</a:t>
            </a:r>
            <a:r>
              <a:rPr lang="pt-BR" dirty="0"/>
              <a:t> Acesso rápido a faturas (detalhado e histórico), segunda via e pagamentos facilitados via PIX ou código de barras.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b="1" dirty="0"/>
              <a:t>Suporte técnico inteligente:</a:t>
            </a:r>
            <a:r>
              <a:rPr lang="pt-BR" dirty="0"/>
              <a:t> Consulta de sinal, ferramentas de autodiagnóstico, gestão do Wi-Fi e controle total sobre visitas técnicas (agendamento e cancelamento).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b="1" dirty="0"/>
              <a:t>Consumo e benefícios:</a:t>
            </a:r>
            <a:r>
              <a:rPr lang="pt-BR" dirty="0"/>
              <a:t> Acompanhamento de dados em tempo real, compra de pacotes, ativação de assinaturas (como Globoplay) e acesso direto ao Claro clube.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21B4AF4-3C86-2D9D-FCF6-51DA3058F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33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80FA7-EEAB-7F82-EEAA-7641EF64D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A193424-5724-4978-F2B2-1B4A6D317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0787D-2AAE-FC94-3C7D-AA0812392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Menos complicação, mais controle na sua mão. Tudo que você precisa, agora em um só lugar.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8C308F2-71AB-D94B-A5F2-CC96D7740C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66143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4EDD8-7899-66E3-7EFA-3656E4787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D149012-D985-4F96-3CB1-2B35F86A4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0AFBB77-F1C6-C13D-81B9-1982F5E77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 o time de vendas e atendimento, a unificação traz benefícios diretos na produtividade:</a:t>
            </a:r>
          </a:p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Atendimento mais rápido: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 todas as informações reunidas em uma única tela, o esforço é reduzido, permitindo atender mais clientes de forma eficiente.</a:t>
            </a:r>
          </a:p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Oportunidades de </a:t>
            </a:r>
            <a:r>
              <a:rPr lang="pt-BR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cross-selling</a:t>
            </a:r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variedade de produtos em um só lugar facilita a oferta de serviços complementares, melhorando a experiência e aumentando as vendas.</a:t>
            </a:r>
          </a:p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Retenção e fidelização: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Clientes envolvidos em múltiplos serviços dentro de um ecossistema completo têm menor probabilidade de migrar para a concorrência.</a:t>
            </a:r>
          </a:p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Redução de demandas: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Indicar o app promove a fluidez do autoatendimento e evita o congestionamento dos canais de suporte humano.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12520EA-F2E6-A76D-679E-7050D1A83B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2704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606C6-2C50-C20C-DD32-3321A2C0D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3E14F10-52B1-975D-D2DE-59B041E33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E887C41-A83E-BF0B-8D56-721066DB3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6F4F2A-0A47-2E81-2046-104F00F77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4106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17875-6542-D82B-B80B-695359FEF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B639B6A-472A-B39E-2FBF-A6054B923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434CB77-4686-DE7A-F03D-0EAD79708F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59D2D2C-0C8E-63D6-E45F-B69E9E7BF3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4334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213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8C16E-A029-B9CA-F333-2E5A0DE25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65A90D-2022-C7F1-520B-4044426BD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A6D9E1E-2E55-6FE1-96E9-8284E2B7A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961103-8A1E-D75E-2BCA-7A81F1350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0891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lnSpc>
                <a:spcPts val="1569"/>
              </a:lnSpc>
            </a:pPr>
            <a:r>
              <a:rPr lang="pt-BR" sz="1200" dirty="0">
                <a:latin typeface="+mn-lt"/>
                <a:ea typeface="Segoe UI"/>
                <a:cs typeface="Segoe UI"/>
              </a:rPr>
              <a:t>Simplificar a apresentação dos sistemas, mantendo apenas:</a:t>
            </a:r>
            <a:r>
              <a:rPr lang="pt-BR" sz="1200" dirty="0">
                <a:latin typeface="+mn-lt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+mn-lt"/>
                <a:ea typeface="Aptos"/>
                <a:cs typeface="Aptos"/>
              </a:rPr>
              <a:t>Ativação Simplificada </a:t>
            </a: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+mn-lt"/>
                <a:ea typeface="Aptos"/>
                <a:cs typeface="Aptos"/>
              </a:rPr>
              <a:t>Solar </a:t>
            </a:r>
          </a:p>
          <a:p>
            <a:endParaRPr lang="pt-BR" dirty="0">
              <a:latin typeface="Segoe UI"/>
              <a:ea typeface="Segoe UI"/>
              <a:cs typeface="Segoe UI"/>
            </a:endParaRP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 err="1">
                <a:latin typeface="+mn-lt"/>
                <a:ea typeface="Aptos"/>
                <a:cs typeface="Aptos"/>
              </a:rPr>
              <a:t>NetSales</a:t>
            </a:r>
            <a:r>
              <a:rPr lang="pt-BR" sz="1200" dirty="0">
                <a:latin typeface="+mn-lt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+mn-lt"/>
                <a:ea typeface="Aptos"/>
                <a:cs typeface="Aptos"/>
              </a:rPr>
              <a:t>Ache Aqui </a:t>
            </a:r>
          </a:p>
          <a:p>
            <a:pPr rtl="0">
              <a:lnSpc>
                <a:spcPts val="1569"/>
              </a:lnSpc>
            </a:pPr>
            <a:r>
              <a:rPr lang="pt-BR" sz="1200" dirty="0">
                <a:latin typeface="+mn-lt"/>
                <a:ea typeface="Segoe UI"/>
                <a:cs typeface="Segoe UI"/>
              </a:rPr>
              <a:t>Para o Ache Aqui, incluir destaque como nova plataforma, reforçando seu uso como ferramenta de apoio com inteligência artificial para ganho de agilidade e assertividade no atendimento.</a:t>
            </a:r>
            <a:r>
              <a:rPr lang="pt-BR" sz="1200" dirty="0">
                <a:latin typeface="+mn-lt"/>
                <a:ea typeface="Aptos"/>
                <a:cs typeface="Aptos"/>
              </a:rPr>
              <a:t> 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0891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9223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6DAE2-519C-9527-985E-CE9915887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1D5F7C4-AE7D-816D-ED74-74C3CFA31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1BEBB64-CA5E-E353-2A3B-776DC76A4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B4ED66-B2BD-E72F-03B8-60700CD26F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9582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Objetivo:</a:t>
            </a:r>
            <a:r>
              <a:rPr lang="pt-BR" dirty="0"/>
              <a:t> Demonstrar a transição da oferta móvel para a residencial com foco no fechamento preventivo (</a:t>
            </a:r>
            <a:r>
              <a:rPr lang="pt-BR" b="1" dirty="0"/>
              <a:t>evitar Quebra).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1610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8962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Objetivo: </a:t>
            </a:r>
            <a:r>
              <a:rPr lang="pt-BR" dirty="0"/>
              <a:t>Evitar o "Chip de Gaveta" </a:t>
            </a:r>
            <a:r>
              <a:rPr lang="pt-BR" b="1" dirty="0"/>
              <a:t>(Silentes) </a:t>
            </a:r>
            <a:r>
              <a:rPr lang="pt-BR" dirty="0"/>
              <a:t>através da venda com propósito e ativação imediata.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9379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945B6-0D1D-5B63-9CD3-CD161A7AC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07A74F2-34BA-4A16-C7D2-2216B43556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63423A7-824C-E933-E534-414535204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Objetivo:</a:t>
            </a:r>
            <a:r>
              <a:rPr lang="pt-BR" dirty="0"/>
              <a:t> Reduzir o </a:t>
            </a:r>
            <a:r>
              <a:rPr lang="pt-BR" b="1" dirty="0" err="1"/>
              <a:t>Churn</a:t>
            </a:r>
            <a:r>
              <a:rPr lang="pt-BR" b="1" dirty="0"/>
              <a:t> </a:t>
            </a:r>
            <a:r>
              <a:rPr lang="pt-BR" dirty="0"/>
              <a:t>de 120 dias através da degustação de valor e transparência total.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4BBA550-5752-9D7B-1656-7466016908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417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86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9A913-583A-311F-8A55-0A0C8EB6D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9AE1370-AEA9-6F4F-CF48-C3013FF17C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B55F9AF-E443-7449-14F3-57E966DA92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CDB75D3-2A99-269C-791F-A74F273F40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005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7A93F-C7D4-C078-AD8B-EAAAB1D52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767E1C0-4122-FEC7-170C-C709595695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0498DD9-80AF-9320-3F2C-9442E77BC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E9FE5A-462F-6468-4829-747F089124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504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Independentemente do canal, sendo ativo ou receptivo, alguns dados precisam ser validados, vamos ver?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887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007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02274-EE86-BE4F-9CF9-429FD4333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C6793F4-FE9E-C606-0203-72DD59A34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1822FC3-A25F-8A43-079F-F659745962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A1AA14-A144-A778-FD3C-7D2F85EB3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30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údo 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CONTEÚDO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487634E-55EB-B744-8A79-93992C58EF53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353250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enção/D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FC5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ATENÇÃO/DICA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2D61EB0-37FB-7A46-A6D1-685A8F4D1FBB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1744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ivid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ATIVIDADE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89C1FE3-6E09-FD4E-8B76-038EC4C8EB72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38923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flexão/Provoc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REFLEXÃO/PROVOCAÇÃO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0242395-3098-E54B-9722-8FD1FF0B2781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311199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ali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0073B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AVALIAÇÃO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46AB77B-C6FF-F643-B5E1-44FE81D53AEE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77264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í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83C04A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VÍDEO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46AB77B-C6FF-F643-B5E1-44FE81D53AEE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05839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1">
            <a:extLst>
              <a:ext uri="{FF2B5EF4-FFF2-40B4-BE49-F238E27FC236}">
                <a16:creationId xmlns:a16="http://schemas.microsoft.com/office/drawing/2014/main" id="{85BD5931-498B-5E42-AC38-1408C6742447}"/>
              </a:ext>
            </a:extLst>
          </p:cNvPr>
          <p:cNvSpPr/>
          <p:nvPr/>
        </p:nvSpPr>
        <p:spPr>
          <a:xfrm>
            <a:off x="2001591" y="410855"/>
            <a:ext cx="10190409" cy="1678105"/>
          </a:xfrm>
          <a:prstGeom prst="rect">
            <a:avLst/>
          </a:prstGeom>
          <a:solidFill>
            <a:schemeClr val="lt1"/>
          </a:solidFill>
          <a:ln w="12700" cap="flat" cmpd="sng">
            <a:noFill/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24;p1">
            <a:extLst>
              <a:ext uri="{FF2B5EF4-FFF2-40B4-BE49-F238E27FC236}">
                <a16:creationId xmlns:a16="http://schemas.microsoft.com/office/drawing/2014/main" id="{0AA3B1F3-77C7-D24E-8FDC-CA06EBB7550B}"/>
              </a:ext>
            </a:extLst>
          </p:cNvPr>
          <p:cNvSpPr txBox="1"/>
          <p:nvPr/>
        </p:nvSpPr>
        <p:spPr>
          <a:xfrm>
            <a:off x="2240225" y="0"/>
            <a:ext cx="9969235" cy="423565"/>
          </a:xfrm>
          <a:prstGeom prst="rect">
            <a:avLst/>
          </a:prstGeom>
          <a:solidFill>
            <a:srgbClr val="000023"/>
          </a:solidFill>
          <a:ln w="12700" cap="flat" cmpd="sng">
            <a:solidFill>
              <a:srgbClr val="42404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41;p1">
            <a:extLst>
              <a:ext uri="{FF2B5EF4-FFF2-40B4-BE49-F238E27FC236}">
                <a16:creationId xmlns:a16="http://schemas.microsoft.com/office/drawing/2014/main" id="{E9D89D99-077A-0C42-959A-F6B684D694DA}"/>
              </a:ext>
            </a:extLst>
          </p:cNvPr>
          <p:cNvSpPr/>
          <p:nvPr/>
        </p:nvSpPr>
        <p:spPr>
          <a:xfrm>
            <a:off x="0" y="0"/>
            <a:ext cx="2257685" cy="1761743"/>
          </a:xfrm>
          <a:prstGeom prst="rect">
            <a:avLst/>
          </a:prstGeom>
          <a:solidFill>
            <a:srgbClr val="4652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5877454-9A4C-3447-9244-E9EBF60EB6D0}"/>
              </a:ext>
            </a:extLst>
          </p:cNvPr>
          <p:cNvSpPr/>
          <p:nvPr/>
        </p:nvSpPr>
        <p:spPr>
          <a:xfrm>
            <a:off x="8850086" y="579612"/>
            <a:ext cx="3341914" cy="46088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E085D49-2233-0241-B38E-99879CA474D6}"/>
              </a:ext>
            </a:extLst>
          </p:cNvPr>
          <p:cNvSpPr/>
          <p:nvPr/>
        </p:nvSpPr>
        <p:spPr>
          <a:xfrm>
            <a:off x="8850086" y="1129470"/>
            <a:ext cx="3341914" cy="46088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22;p1">
            <a:extLst>
              <a:ext uri="{FF2B5EF4-FFF2-40B4-BE49-F238E27FC236}">
                <a16:creationId xmlns:a16="http://schemas.microsoft.com/office/drawing/2014/main" id="{519D55DF-2E0D-E142-9861-246459E009A9}"/>
              </a:ext>
            </a:extLst>
          </p:cNvPr>
          <p:cNvSpPr/>
          <p:nvPr/>
        </p:nvSpPr>
        <p:spPr>
          <a:xfrm>
            <a:off x="0" y="1761743"/>
            <a:ext cx="12192001" cy="419404"/>
          </a:xfrm>
          <a:prstGeom prst="rect">
            <a:avLst/>
          </a:prstGeom>
          <a:solidFill>
            <a:srgbClr val="000023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6;p1">
            <a:extLst>
              <a:ext uri="{FF2B5EF4-FFF2-40B4-BE49-F238E27FC236}">
                <a16:creationId xmlns:a16="http://schemas.microsoft.com/office/drawing/2014/main" id="{8FD8C9A1-3C19-42E3-8D8A-DA22E4832AF8}"/>
              </a:ext>
            </a:extLst>
          </p:cNvPr>
          <p:cNvSpPr txBox="1"/>
          <p:nvPr/>
        </p:nvSpPr>
        <p:spPr>
          <a:xfrm>
            <a:off x="2358723" y="16329"/>
            <a:ext cx="1822225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"/>
              <a:buFont typeface="Verdana"/>
              <a:buNone/>
            </a:pPr>
            <a:r>
              <a:rPr lang="en-US" sz="16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Informações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8;p1">
            <a:extLst>
              <a:ext uri="{FF2B5EF4-FFF2-40B4-BE49-F238E27FC236}">
                <a16:creationId xmlns:a16="http://schemas.microsoft.com/office/drawing/2014/main" id="{1A545E01-1791-47C8-B8B3-9BCCAFEAAD17}"/>
              </a:ext>
            </a:extLst>
          </p:cNvPr>
          <p:cNvSpPr txBox="1"/>
          <p:nvPr/>
        </p:nvSpPr>
        <p:spPr>
          <a:xfrm>
            <a:off x="2358722" y="451007"/>
            <a:ext cx="5893211" cy="121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Treinamento</a:t>
            </a:r>
            <a:r>
              <a:rPr lang="en-US" sz="1600" b="0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>
              <a:lnSpc>
                <a:spcPct val="150000"/>
              </a:lnSpc>
              <a:buClr>
                <a:schemeClr val="dk1"/>
              </a:buClr>
              <a:buSzPts val="250"/>
            </a:pPr>
            <a:r>
              <a:rPr lang="en-US" sz="1600" b="1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DI:                                           </a:t>
            </a:r>
            <a:r>
              <a:rPr lang="en-US" sz="1600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1600" b="1" i="0" u="none" strike="noStrike" cap="none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Revisado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 por: 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ts val="250"/>
            </a:pPr>
            <a:r>
              <a:rPr lang="en-US" sz="1600" b="1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Data:</a:t>
            </a:r>
            <a:endParaRPr lang="en-US" sz="1600" b="1" i="0" u="none" strike="noStrike" cap="none" dirty="0">
              <a:solidFill>
                <a:srgbClr val="42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8;p1">
            <a:extLst>
              <a:ext uri="{FF2B5EF4-FFF2-40B4-BE49-F238E27FC236}">
                <a16:creationId xmlns:a16="http://schemas.microsoft.com/office/drawing/2014/main" id="{07FDADD0-D96A-4354-AC7B-6138430E09A2}"/>
              </a:ext>
            </a:extLst>
          </p:cNvPr>
          <p:cNvSpPr txBox="1"/>
          <p:nvPr/>
        </p:nvSpPr>
        <p:spPr>
          <a:xfrm>
            <a:off x="9007308" y="530625"/>
            <a:ext cx="1361010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i="0" u="none" strike="noStrike" cap="none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Versão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600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</a:p>
        </p:txBody>
      </p:sp>
      <p:sp>
        <p:nvSpPr>
          <p:cNvPr id="12" name="Google Shape;28;p1">
            <a:extLst>
              <a:ext uri="{FF2B5EF4-FFF2-40B4-BE49-F238E27FC236}">
                <a16:creationId xmlns:a16="http://schemas.microsoft.com/office/drawing/2014/main" id="{FB67B374-8421-4A20-ACD1-938905421C48}"/>
              </a:ext>
            </a:extLst>
          </p:cNvPr>
          <p:cNvSpPr txBox="1"/>
          <p:nvPr/>
        </p:nvSpPr>
        <p:spPr>
          <a:xfrm>
            <a:off x="9007308" y="1111980"/>
            <a:ext cx="2429318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Solução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lang="en-US" sz="1600" i="0" u="none" strike="noStrike" cap="none" dirty="0">
              <a:solidFill>
                <a:srgbClr val="42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3D86EB75-0686-4395-8F4E-D9AC230E16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9255" y="742526"/>
            <a:ext cx="1948203" cy="30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17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inel G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tângulo 44">
            <a:extLst>
              <a:ext uri="{FF2B5EF4-FFF2-40B4-BE49-F238E27FC236}">
                <a16:creationId xmlns:a16="http://schemas.microsoft.com/office/drawing/2014/main" id="{F050191B-5EAA-CBF4-348C-83A6E16A321A}"/>
              </a:ext>
            </a:extLst>
          </p:cNvPr>
          <p:cNvSpPr/>
          <p:nvPr userDrawn="1"/>
        </p:nvSpPr>
        <p:spPr>
          <a:xfrm>
            <a:off x="0" y="4055056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1239E64F-7484-C569-388D-30494E1D965A}"/>
              </a:ext>
            </a:extLst>
          </p:cNvPr>
          <p:cNvSpPr/>
          <p:nvPr userDrawn="1"/>
        </p:nvSpPr>
        <p:spPr>
          <a:xfrm>
            <a:off x="0" y="2228680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3AAA136E-2886-B1DE-3354-F5F5D939EB69}"/>
              </a:ext>
            </a:extLst>
          </p:cNvPr>
          <p:cNvSpPr/>
          <p:nvPr userDrawn="1"/>
        </p:nvSpPr>
        <p:spPr>
          <a:xfrm>
            <a:off x="0" y="3131987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CDA2E466-59F8-1144-8B0F-20C54A886FCC}"/>
              </a:ext>
            </a:extLst>
          </p:cNvPr>
          <p:cNvSpPr/>
          <p:nvPr userDrawn="1"/>
        </p:nvSpPr>
        <p:spPr>
          <a:xfrm>
            <a:off x="0" y="1322651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2FC2CC4-3EEE-147B-2DDA-36B083034046}"/>
              </a:ext>
            </a:extLst>
          </p:cNvPr>
          <p:cNvSpPr txBox="1"/>
          <p:nvPr userDrawn="1"/>
        </p:nvSpPr>
        <p:spPr>
          <a:xfrm>
            <a:off x="787400" y="5705650"/>
            <a:ext cx="1036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Pasta do Projeto:                                                                                                                                                 </a:t>
            </a:r>
            <a:r>
              <a:rPr lang="pt-BR" sz="2000" b="0" dirty="0"/>
              <a:t>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91C83430-CA85-0107-5B48-93CB6779C96D}"/>
              </a:ext>
            </a:extLst>
          </p:cNvPr>
          <p:cNvSpPr/>
          <p:nvPr userDrawn="1"/>
        </p:nvSpPr>
        <p:spPr>
          <a:xfrm>
            <a:off x="-1" y="-818147"/>
            <a:ext cx="12192001" cy="818147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C6F80F1-564A-ABF5-6597-D95B005AAB53}"/>
              </a:ext>
            </a:extLst>
          </p:cNvPr>
          <p:cNvSpPr txBox="1"/>
          <p:nvPr userDrawn="1"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PAINEL GERAL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1B34E3D9-6335-62CA-2965-58387B57D5F9}"/>
              </a:ext>
            </a:extLst>
          </p:cNvPr>
          <p:cNvSpPr txBox="1"/>
          <p:nvPr userDrawn="1"/>
        </p:nvSpPr>
        <p:spPr>
          <a:xfrm>
            <a:off x="787400" y="1465264"/>
            <a:ext cx="10617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Entregas: </a:t>
            </a:r>
            <a:r>
              <a:rPr lang="pt-BR" sz="2000" b="0" dirty="0">
                <a:solidFill>
                  <a:schemeClr val="bg1">
                    <a:lumMod val="75000"/>
                  </a:schemeClr>
                </a:solidFill>
              </a:rPr>
              <a:t>                                                                                                         </a:t>
            </a:r>
            <a:r>
              <a:rPr lang="pt-BR" sz="2000" b="0" dirty="0"/>
              <a:t>. (Teams, Online, PPT, APP...)</a:t>
            </a:r>
          </a:p>
          <a:p>
            <a:endParaRPr lang="pt-BR" sz="2000" b="0" dirty="0"/>
          </a:p>
          <a:p>
            <a:endParaRPr lang="pt-BR" sz="2000" b="0" dirty="0"/>
          </a:p>
          <a:p>
            <a:r>
              <a:rPr lang="pt-BR" sz="2000" b="1" dirty="0"/>
              <a:t>Materiais Complementares:                                                                        </a:t>
            </a:r>
            <a:r>
              <a:rPr lang="pt-BR" sz="2000" b="0" dirty="0"/>
              <a:t>. (PDF, Manual, Infográfico...)</a:t>
            </a:r>
          </a:p>
          <a:p>
            <a:endParaRPr lang="pt-BR" sz="2000" b="0" dirty="0"/>
          </a:p>
          <a:p>
            <a:endParaRPr lang="pt-BR" sz="2000" b="1" dirty="0"/>
          </a:p>
          <a:p>
            <a:r>
              <a:rPr lang="pt-BR" sz="2000" b="1" dirty="0"/>
              <a:t>Atividades Externas:                                                                                      </a:t>
            </a:r>
            <a:r>
              <a:rPr lang="pt-BR" sz="2000" b="0" dirty="0"/>
              <a:t>. (Miro, </a:t>
            </a:r>
            <a:r>
              <a:rPr lang="pt-BR" sz="2000" b="0" dirty="0" err="1"/>
              <a:t>Kahoot</a:t>
            </a:r>
            <a:r>
              <a:rPr lang="pt-BR" sz="2000" b="0" dirty="0"/>
              <a:t>, </a:t>
            </a:r>
            <a:r>
              <a:rPr lang="pt-BR" sz="2000" b="0" dirty="0" err="1"/>
              <a:t>Wordwall</a:t>
            </a:r>
            <a:r>
              <a:rPr lang="pt-BR" sz="2000" b="0" dirty="0"/>
              <a:t>...)</a:t>
            </a:r>
          </a:p>
          <a:p>
            <a:endParaRPr lang="pt-BR" sz="2000" b="0" dirty="0"/>
          </a:p>
          <a:p>
            <a:endParaRPr lang="pt-BR" sz="2000" b="0" dirty="0"/>
          </a:p>
          <a:p>
            <a:r>
              <a:rPr lang="pt-BR" sz="2000" b="1" dirty="0"/>
              <a:t>Materiais Gráficos:                                                                                         </a:t>
            </a:r>
            <a:r>
              <a:rPr lang="pt-BR" sz="2000" b="0" dirty="0"/>
              <a:t>. (Figurinhas, Filtros, Cartas...)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DE14872B-6962-DACB-669F-1FA35378E689}"/>
              </a:ext>
            </a:extLst>
          </p:cNvPr>
          <p:cNvSpPr txBox="1"/>
          <p:nvPr userDrawn="1"/>
        </p:nvSpPr>
        <p:spPr>
          <a:xfrm>
            <a:off x="787400" y="385275"/>
            <a:ext cx="1036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Projeto:                                                                                             </a:t>
            </a:r>
            <a:r>
              <a:rPr lang="pt-BR" sz="2000" b="0" dirty="0">
                <a:solidFill>
                  <a:schemeClr val="tx1"/>
                </a:solidFill>
              </a:rPr>
              <a:t>.</a:t>
            </a:r>
            <a:endParaRPr lang="pt-BR" sz="3200" b="0" dirty="0">
              <a:solidFill>
                <a:schemeClr val="tx1"/>
              </a:solidFill>
            </a:endParaRPr>
          </a:p>
        </p:txBody>
      </p:sp>
      <p:sp>
        <p:nvSpPr>
          <p:cNvPr id="47" name="Google Shape;22;p1">
            <a:extLst>
              <a:ext uri="{FF2B5EF4-FFF2-40B4-BE49-F238E27FC236}">
                <a16:creationId xmlns:a16="http://schemas.microsoft.com/office/drawing/2014/main" id="{D525187D-4D1B-B410-5D8A-C0E7065C2348}"/>
              </a:ext>
            </a:extLst>
          </p:cNvPr>
          <p:cNvSpPr/>
          <p:nvPr userDrawn="1"/>
        </p:nvSpPr>
        <p:spPr>
          <a:xfrm>
            <a:off x="0" y="6457890"/>
            <a:ext cx="12192001" cy="400110"/>
          </a:xfrm>
          <a:prstGeom prst="rect">
            <a:avLst/>
          </a:prstGeom>
          <a:solidFill>
            <a:srgbClr val="000023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A94F8234-6A04-64F9-BF5D-980952B40D9B}"/>
              </a:ext>
            </a:extLst>
          </p:cNvPr>
          <p:cNvCxnSpPr>
            <a:cxnSpLocks/>
          </p:cNvCxnSpPr>
          <p:nvPr userDrawn="1"/>
        </p:nvCxnSpPr>
        <p:spPr>
          <a:xfrm>
            <a:off x="1841500" y="1791525"/>
            <a:ext cx="6070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1D9E5B12-878A-7B73-D933-18BE54C4BC15}"/>
              </a:ext>
            </a:extLst>
          </p:cNvPr>
          <p:cNvCxnSpPr>
            <a:cxnSpLocks/>
          </p:cNvCxnSpPr>
          <p:nvPr userDrawn="1"/>
        </p:nvCxnSpPr>
        <p:spPr>
          <a:xfrm>
            <a:off x="3784600" y="2711855"/>
            <a:ext cx="4127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49022D0F-7CC9-A05F-ED3F-374A655FB468}"/>
              </a:ext>
            </a:extLst>
          </p:cNvPr>
          <p:cNvCxnSpPr>
            <a:cxnSpLocks/>
          </p:cNvCxnSpPr>
          <p:nvPr userDrawn="1"/>
        </p:nvCxnSpPr>
        <p:spPr>
          <a:xfrm>
            <a:off x="3035300" y="3615162"/>
            <a:ext cx="4876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D5708494-C8BA-E173-4D9F-070F44213643}"/>
              </a:ext>
            </a:extLst>
          </p:cNvPr>
          <p:cNvCxnSpPr>
            <a:cxnSpLocks/>
          </p:cNvCxnSpPr>
          <p:nvPr userDrawn="1"/>
        </p:nvCxnSpPr>
        <p:spPr>
          <a:xfrm>
            <a:off x="2861635" y="4533763"/>
            <a:ext cx="5050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>
            <a:extLst>
              <a:ext uri="{FF2B5EF4-FFF2-40B4-BE49-F238E27FC236}">
                <a16:creationId xmlns:a16="http://schemas.microsoft.com/office/drawing/2014/main" id="{73E6C1F5-F508-B66D-FC02-41D9D7454B4F}"/>
              </a:ext>
            </a:extLst>
          </p:cNvPr>
          <p:cNvCxnSpPr>
            <a:cxnSpLocks/>
          </p:cNvCxnSpPr>
          <p:nvPr userDrawn="1"/>
        </p:nvCxnSpPr>
        <p:spPr>
          <a:xfrm>
            <a:off x="2264735" y="868450"/>
            <a:ext cx="85302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>
            <a:extLst>
              <a:ext uri="{FF2B5EF4-FFF2-40B4-BE49-F238E27FC236}">
                <a16:creationId xmlns:a16="http://schemas.microsoft.com/office/drawing/2014/main" id="{73B4D285-9BC4-D87A-83A6-165E434D5090}"/>
              </a:ext>
            </a:extLst>
          </p:cNvPr>
          <p:cNvCxnSpPr>
            <a:cxnSpLocks/>
          </p:cNvCxnSpPr>
          <p:nvPr userDrawn="1"/>
        </p:nvCxnSpPr>
        <p:spPr>
          <a:xfrm>
            <a:off x="2705100" y="6080359"/>
            <a:ext cx="823801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FFF295A2-E02B-CF71-B691-B456F5AE3D0F}"/>
              </a:ext>
            </a:extLst>
          </p:cNvPr>
          <p:cNvSpPr txBox="1"/>
          <p:nvPr userDrawn="1"/>
        </p:nvSpPr>
        <p:spPr>
          <a:xfrm>
            <a:off x="787400" y="4974586"/>
            <a:ext cx="7340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/>
              <a:t>Será necessário gerar QR CODE?      </a:t>
            </a:r>
            <a:r>
              <a:rPr lang="pt-BR" sz="2000" b="0" dirty="0"/>
              <a:t>(    ) Sim.       (    ) Não.</a:t>
            </a:r>
          </a:p>
        </p:txBody>
      </p:sp>
    </p:spTree>
    <p:extLst>
      <p:ext uri="{BB962C8B-B14F-4D97-AF65-F5344CB8AC3E}">
        <p14:creationId xmlns:p14="http://schemas.microsoft.com/office/powerpoint/2010/main" val="365388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C2ABFE8-2ABD-6654-6ED6-9D70E7DA24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A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157F66-E81A-E781-F28E-3E3CF30DE5E4}"/>
              </a:ext>
            </a:extLst>
          </p:cNvPr>
          <p:cNvCxnSpPr/>
          <p:nvPr userDrawn="1"/>
        </p:nvCxnSpPr>
        <p:spPr>
          <a:xfrm>
            <a:off x="217283" y="506994"/>
            <a:ext cx="11724238" cy="0"/>
          </a:xfrm>
          <a:prstGeom prst="line">
            <a:avLst/>
          </a:prstGeom>
          <a:ln>
            <a:solidFill>
              <a:srgbClr val="000000">
                <a:alpha val="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BD235D0-BCAF-4F6B-A717-1B3DEE18C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4751" y="182384"/>
            <a:ext cx="625473" cy="222232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7D76319E-C37C-3F8A-53FA-8B94BEC1E7E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7283" y="174948"/>
            <a:ext cx="687591" cy="248297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B762E194-2244-EC9A-4023-607D20D9780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556951" y="141297"/>
            <a:ext cx="1078099" cy="28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78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65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12F1C0-ABAF-044B-148B-676D854BA46E}"/>
              </a:ext>
            </a:extLst>
          </p:cNvPr>
          <p:cNvSpPr txBox="1"/>
          <p:nvPr/>
        </p:nvSpPr>
        <p:spPr>
          <a:xfrm>
            <a:off x="2993922" y="2708595"/>
            <a:ext cx="62041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/>
              <a:t>TLV Rentabilização 360°</a:t>
            </a:r>
          </a:p>
          <a:p>
            <a:pPr algn="ctr"/>
            <a:endParaRPr lang="pt-BR" sz="3600" b="1" dirty="0"/>
          </a:p>
          <a:p>
            <a:pPr algn="ctr"/>
            <a:r>
              <a:rPr lang="pt-BR" sz="3600" b="1" dirty="0"/>
              <a:t>MÓDULO 3</a:t>
            </a:r>
          </a:p>
          <a:p>
            <a:pPr algn="ctr"/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203773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2818B67-58C8-1DD0-869F-036D9AD211D2}"/>
              </a:ext>
            </a:extLst>
          </p:cNvPr>
          <p:cNvSpPr txBox="1"/>
          <p:nvPr/>
        </p:nvSpPr>
        <p:spPr>
          <a:xfrm>
            <a:off x="250738" y="3236495"/>
            <a:ext cx="63146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Quais são os </a:t>
            </a:r>
            <a:r>
              <a:rPr lang="pt-BR" sz="3600" b="1" dirty="0">
                <a:solidFill>
                  <a:srgbClr val="FF0000"/>
                </a:solidFill>
              </a:rPr>
              <a:t>dados</a:t>
            </a:r>
            <a:r>
              <a:rPr lang="pt-BR" sz="3600" b="1" dirty="0"/>
              <a:t> que precisamos </a:t>
            </a:r>
            <a:r>
              <a:rPr lang="pt-BR" sz="3600" b="1" dirty="0">
                <a:solidFill>
                  <a:srgbClr val="FF0000"/>
                </a:solidFill>
              </a:rPr>
              <a:t>validar</a:t>
            </a:r>
            <a:r>
              <a:rPr lang="pt-BR" sz="3600" b="1" dirty="0"/>
              <a:t>? 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26CCAF85-73DB-5E36-192F-C1B3FB311E45}"/>
              </a:ext>
            </a:extLst>
          </p:cNvPr>
          <p:cNvGrpSpPr/>
          <p:nvPr/>
        </p:nvGrpSpPr>
        <p:grpSpPr>
          <a:xfrm>
            <a:off x="8089866" y="102239"/>
            <a:ext cx="3134257" cy="3134256"/>
            <a:chOff x="9744458" y="3468058"/>
            <a:chExt cx="3166971" cy="3166971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4F47749F-5E20-4FF5-441A-29656013C94B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6FAE2137-CE2D-1A12-73D8-2320F7941589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CAFB423-F3CF-7C5F-E31D-504C4418BE62}"/>
              </a:ext>
            </a:extLst>
          </p:cNvPr>
          <p:cNvGrpSpPr/>
          <p:nvPr/>
        </p:nvGrpSpPr>
        <p:grpSpPr>
          <a:xfrm>
            <a:off x="8106347" y="3439461"/>
            <a:ext cx="3134257" cy="3134256"/>
            <a:chOff x="9744458" y="3468058"/>
            <a:chExt cx="3166971" cy="3166971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EFF265E7-67ED-3CB3-EB65-8695C1E21E36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>
                <a:solidFill>
                  <a:schemeClr val="lt1">
                    <a:alpha val="25000"/>
                  </a:schemeClr>
                </a:solidFill>
              </a:endParaRPr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F832800A-1F10-57B0-7333-311ABD1AB412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>
                <a:solidFill>
                  <a:schemeClr val="lt1">
                    <a:alpha val="25000"/>
                  </a:schemeClr>
                </a:solidFill>
              </a:endParaRP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F2F0585-8D21-B4B9-F9CE-95D450450DCE}"/>
              </a:ext>
            </a:extLst>
          </p:cNvPr>
          <p:cNvSpPr txBox="1"/>
          <p:nvPr/>
        </p:nvSpPr>
        <p:spPr>
          <a:xfrm>
            <a:off x="9049401" y="1192313"/>
            <a:ext cx="121518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Canal 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F569AD4-FEEF-C850-186B-C420E7387539}"/>
              </a:ext>
            </a:extLst>
          </p:cNvPr>
          <p:cNvSpPr txBox="1"/>
          <p:nvPr/>
        </p:nvSpPr>
        <p:spPr>
          <a:xfrm>
            <a:off x="8728256" y="4529535"/>
            <a:ext cx="1890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0000"/>
                </a:solidFill>
              </a:rPr>
              <a:t>Canal Receptivo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CA75B2B4-BF30-A2D8-7415-A25C9AA96F68}"/>
              </a:ext>
            </a:extLst>
          </p:cNvPr>
          <p:cNvSpPr txBox="1"/>
          <p:nvPr/>
        </p:nvSpPr>
        <p:spPr>
          <a:xfrm>
            <a:off x="-2286000" y="386524"/>
            <a:ext cx="2029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Animar ou ressaltar o canal ativo</a:t>
            </a:r>
          </a:p>
        </p:txBody>
      </p:sp>
    </p:spTree>
    <p:extLst>
      <p:ext uri="{BB962C8B-B14F-4D97-AF65-F5344CB8AC3E}">
        <p14:creationId xmlns:p14="http://schemas.microsoft.com/office/powerpoint/2010/main" val="2448472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Terminação 1">
            <a:extLst>
              <a:ext uri="{FF2B5EF4-FFF2-40B4-BE49-F238E27FC236}">
                <a16:creationId xmlns:a16="http://schemas.microsoft.com/office/drawing/2014/main" id="{5BF45D35-F50A-4B34-5FE4-AFF8FCA743CE}"/>
              </a:ext>
            </a:extLst>
          </p:cNvPr>
          <p:cNvSpPr/>
          <p:nvPr/>
        </p:nvSpPr>
        <p:spPr>
          <a:xfrm>
            <a:off x="3617495" y="91442"/>
            <a:ext cx="4465802" cy="725362"/>
          </a:xfrm>
          <a:prstGeom prst="flowChartTermina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TELEVENDAS ATIVO | RECEPTIVO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B98A7EF-2261-9EA6-45E3-70D3C2F513C4}"/>
              </a:ext>
            </a:extLst>
          </p:cNvPr>
          <p:cNvSpPr txBox="1"/>
          <p:nvPr/>
        </p:nvSpPr>
        <p:spPr>
          <a:xfrm>
            <a:off x="1167384" y="938177"/>
            <a:ext cx="9857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Após a abordagem e o aceite do cliente em prosseguir com a </a:t>
            </a:r>
          </a:p>
          <a:p>
            <a:pPr algn="ctr"/>
            <a:r>
              <a:rPr lang="pt-BR" dirty="0"/>
              <a:t>venda, é obrigatório validar os dados pessoais</a:t>
            </a: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A217DEB1-511D-5F24-76E6-800A132B4C63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7607211" y="2766663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D832944A-4714-4069-24A1-01D0E672D67F}"/>
              </a:ext>
            </a:extLst>
          </p:cNvPr>
          <p:cNvCxnSpPr>
            <a:cxnSpLocks/>
          </p:cNvCxnSpPr>
          <p:nvPr/>
        </p:nvCxnSpPr>
        <p:spPr>
          <a:xfrm>
            <a:off x="7607211" y="3775327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022CA601-87FC-500F-55EF-EB662EE1C588}"/>
              </a:ext>
            </a:extLst>
          </p:cNvPr>
          <p:cNvCxnSpPr>
            <a:cxnSpLocks/>
          </p:cNvCxnSpPr>
          <p:nvPr/>
        </p:nvCxnSpPr>
        <p:spPr>
          <a:xfrm>
            <a:off x="7607211" y="4783991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C44A5EA2-F3F3-BA80-97B3-48DFA3DA44CC}"/>
              </a:ext>
            </a:extLst>
          </p:cNvPr>
          <p:cNvCxnSpPr>
            <a:cxnSpLocks/>
          </p:cNvCxnSpPr>
          <p:nvPr/>
        </p:nvCxnSpPr>
        <p:spPr>
          <a:xfrm>
            <a:off x="7607211" y="5763978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13">
            <a:extLst>
              <a:ext uri="{FF2B5EF4-FFF2-40B4-BE49-F238E27FC236}">
                <a16:creationId xmlns:a16="http://schemas.microsoft.com/office/drawing/2014/main" id="{83C9C1DB-750D-CAF8-3539-DD0211237B47}"/>
              </a:ext>
            </a:extLst>
          </p:cNvPr>
          <p:cNvCxnSpPr>
            <a:cxnSpLocks/>
          </p:cNvCxnSpPr>
          <p:nvPr/>
        </p:nvCxnSpPr>
        <p:spPr>
          <a:xfrm>
            <a:off x="3617495" y="2745578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8">
            <a:extLst>
              <a:ext uri="{FF2B5EF4-FFF2-40B4-BE49-F238E27FC236}">
                <a16:creationId xmlns:a16="http://schemas.microsoft.com/office/drawing/2014/main" id="{E5B1C831-28D4-275E-24B1-4308E0EAA557}"/>
              </a:ext>
            </a:extLst>
          </p:cNvPr>
          <p:cNvCxnSpPr>
            <a:cxnSpLocks/>
          </p:cNvCxnSpPr>
          <p:nvPr/>
        </p:nvCxnSpPr>
        <p:spPr>
          <a:xfrm>
            <a:off x="3617495" y="3754242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9">
            <a:extLst>
              <a:ext uri="{FF2B5EF4-FFF2-40B4-BE49-F238E27FC236}">
                <a16:creationId xmlns:a16="http://schemas.microsoft.com/office/drawing/2014/main" id="{6407DCFE-4142-71EC-00F2-0A97D718113E}"/>
              </a:ext>
            </a:extLst>
          </p:cNvPr>
          <p:cNvCxnSpPr>
            <a:cxnSpLocks/>
          </p:cNvCxnSpPr>
          <p:nvPr/>
        </p:nvCxnSpPr>
        <p:spPr>
          <a:xfrm>
            <a:off x="3617495" y="4762906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20">
            <a:extLst>
              <a:ext uri="{FF2B5EF4-FFF2-40B4-BE49-F238E27FC236}">
                <a16:creationId xmlns:a16="http://schemas.microsoft.com/office/drawing/2014/main" id="{36E5DCFC-C4EE-12D7-9792-2FEC612E8E8D}"/>
              </a:ext>
            </a:extLst>
          </p:cNvPr>
          <p:cNvCxnSpPr>
            <a:cxnSpLocks/>
          </p:cNvCxnSpPr>
          <p:nvPr/>
        </p:nvCxnSpPr>
        <p:spPr>
          <a:xfrm>
            <a:off x="3617495" y="5742893"/>
            <a:ext cx="80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uxograma: Terminação 8">
            <a:extLst>
              <a:ext uri="{FF2B5EF4-FFF2-40B4-BE49-F238E27FC236}">
                <a16:creationId xmlns:a16="http://schemas.microsoft.com/office/drawing/2014/main" id="{54F8470A-4AB2-18AD-F049-6BC00AE72C27}"/>
              </a:ext>
            </a:extLst>
          </p:cNvPr>
          <p:cNvSpPr/>
          <p:nvPr/>
        </p:nvSpPr>
        <p:spPr>
          <a:xfrm>
            <a:off x="4205643" y="2351214"/>
            <a:ext cx="3401568" cy="830898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Nome completo</a:t>
            </a:r>
          </a:p>
        </p:txBody>
      </p:sp>
      <p:sp>
        <p:nvSpPr>
          <p:cNvPr id="10" name="Fluxograma: Terminação 9">
            <a:extLst>
              <a:ext uri="{FF2B5EF4-FFF2-40B4-BE49-F238E27FC236}">
                <a16:creationId xmlns:a16="http://schemas.microsoft.com/office/drawing/2014/main" id="{E07A24BD-A403-6EC1-EB1E-3E077F1ED2A9}"/>
              </a:ext>
            </a:extLst>
          </p:cNvPr>
          <p:cNvSpPr/>
          <p:nvPr/>
        </p:nvSpPr>
        <p:spPr>
          <a:xfrm>
            <a:off x="4193211" y="3359878"/>
            <a:ext cx="3401568" cy="830898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Telefone de contato com DDD</a:t>
            </a:r>
          </a:p>
        </p:txBody>
      </p:sp>
      <p:sp>
        <p:nvSpPr>
          <p:cNvPr id="11" name="Fluxograma: Terminação 10">
            <a:extLst>
              <a:ext uri="{FF2B5EF4-FFF2-40B4-BE49-F238E27FC236}">
                <a16:creationId xmlns:a16="http://schemas.microsoft.com/office/drawing/2014/main" id="{5D5FB874-841C-AC56-0E5D-CF85D8369AAF}"/>
              </a:ext>
            </a:extLst>
          </p:cNvPr>
          <p:cNvSpPr/>
          <p:nvPr/>
        </p:nvSpPr>
        <p:spPr>
          <a:xfrm>
            <a:off x="4193211" y="4368542"/>
            <a:ext cx="3401568" cy="830898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Endereço de cadastro/instalação</a:t>
            </a:r>
          </a:p>
        </p:txBody>
      </p:sp>
      <p:sp>
        <p:nvSpPr>
          <p:cNvPr id="12" name="Fluxograma: Terminação 11">
            <a:extLst>
              <a:ext uri="{FF2B5EF4-FFF2-40B4-BE49-F238E27FC236}">
                <a16:creationId xmlns:a16="http://schemas.microsoft.com/office/drawing/2014/main" id="{B6541AC2-8785-B9B8-737F-2F408CE67326}"/>
              </a:ext>
            </a:extLst>
          </p:cNvPr>
          <p:cNvSpPr/>
          <p:nvPr/>
        </p:nvSpPr>
        <p:spPr>
          <a:xfrm>
            <a:off x="4205643" y="5348529"/>
            <a:ext cx="3401568" cy="830898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CPF – apenas últimos 5 dígitos</a:t>
            </a:r>
          </a:p>
        </p:txBody>
      </p:sp>
      <p:sp>
        <p:nvSpPr>
          <p:cNvPr id="3" name="Fluxograma: Terminação 21">
            <a:extLst>
              <a:ext uri="{FF2B5EF4-FFF2-40B4-BE49-F238E27FC236}">
                <a16:creationId xmlns:a16="http://schemas.microsoft.com/office/drawing/2014/main" id="{23E2E5A2-792E-FFE7-F3A0-B244243FB4B9}"/>
              </a:ext>
            </a:extLst>
          </p:cNvPr>
          <p:cNvSpPr/>
          <p:nvPr/>
        </p:nvSpPr>
        <p:spPr>
          <a:xfrm>
            <a:off x="378309" y="2351214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Vendedor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4" name="Fluxograma: Terminação 22">
            <a:extLst>
              <a:ext uri="{FF2B5EF4-FFF2-40B4-BE49-F238E27FC236}">
                <a16:creationId xmlns:a16="http://schemas.microsoft.com/office/drawing/2014/main" id="{09A25A2E-5655-EF4F-D18D-ECAE65ECA678}"/>
              </a:ext>
            </a:extLst>
          </p:cNvPr>
          <p:cNvSpPr/>
          <p:nvPr/>
        </p:nvSpPr>
        <p:spPr>
          <a:xfrm>
            <a:off x="365877" y="3359878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Vendedor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5" name="Fluxograma: Terminação 23">
            <a:extLst>
              <a:ext uri="{FF2B5EF4-FFF2-40B4-BE49-F238E27FC236}">
                <a16:creationId xmlns:a16="http://schemas.microsoft.com/office/drawing/2014/main" id="{5C0666D4-E260-7F43-E745-C4CE86E75BE4}"/>
              </a:ext>
            </a:extLst>
          </p:cNvPr>
          <p:cNvSpPr/>
          <p:nvPr/>
        </p:nvSpPr>
        <p:spPr>
          <a:xfrm>
            <a:off x="365877" y="4368542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Vendedor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6" name="Fluxograma: Terminação 24">
            <a:extLst>
              <a:ext uri="{FF2B5EF4-FFF2-40B4-BE49-F238E27FC236}">
                <a16:creationId xmlns:a16="http://schemas.microsoft.com/office/drawing/2014/main" id="{481D7AC5-9435-FA2E-E62E-E2C3027A94AC}"/>
              </a:ext>
            </a:extLst>
          </p:cNvPr>
          <p:cNvSpPr/>
          <p:nvPr/>
        </p:nvSpPr>
        <p:spPr>
          <a:xfrm>
            <a:off x="378309" y="5348529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Cliente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17" name="Fluxograma: Terminação 1">
            <a:extLst>
              <a:ext uri="{FF2B5EF4-FFF2-40B4-BE49-F238E27FC236}">
                <a16:creationId xmlns:a16="http://schemas.microsoft.com/office/drawing/2014/main" id="{09E430BB-BAED-90B1-4A63-44AF56D6D156}"/>
              </a:ext>
            </a:extLst>
          </p:cNvPr>
          <p:cNvSpPr/>
          <p:nvPr/>
        </p:nvSpPr>
        <p:spPr>
          <a:xfrm>
            <a:off x="365877" y="1590385"/>
            <a:ext cx="3401568" cy="818145"/>
          </a:xfrm>
          <a:prstGeom prst="flowChartTermina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ATIVO</a:t>
            </a:r>
          </a:p>
        </p:txBody>
      </p:sp>
      <p:sp>
        <p:nvSpPr>
          <p:cNvPr id="18" name="Fluxograma: Terminação 1">
            <a:extLst>
              <a:ext uri="{FF2B5EF4-FFF2-40B4-BE49-F238E27FC236}">
                <a16:creationId xmlns:a16="http://schemas.microsoft.com/office/drawing/2014/main" id="{F0FD813D-C473-4E0C-BAB0-ADC728FFE0C9}"/>
              </a:ext>
            </a:extLst>
          </p:cNvPr>
          <p:cNvSpPr/>
          <p:nvPr/>
        </p:nvSpPr>
        <p:spPr>
          <a:xfrm>
            <a:off x="8424557" y="1533069"/>
            <a:ext cx="3401568" cy="818145"/>
          </a:xfrm>
          <a:prstGeom prst="flowChartTermina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RECEPTIVO</a:t>
            </a:r>
          </a:p>
        </p:txBody>
      </p:sp>
      <p:sp>
        <p:nvSpPr>
          <p:cNvPr id="26" name="Fluxograma: Terminação 21">
            <a:extLst>
              <a:ext uri="{FF2B5EF4-FFF2-40B4-BE49-F238E27FC236}">
                <a16:creationId xmlns:a16="http://schemas.microsoft.com/office/drawing/2014/main" id="{3B45BC6A-F04D-B0C3-D536-6FC8EE7724E4}"/>
              </a:ext>
            </a:extLst>
          </p:cNvPr>
          <p:cNvSpPr/>
          <p:nvPr/>
        </p:nvSpPr>
        <p:spPr>
          <a:xfrm>
            <a:off x="8412123" y="2351214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Cliente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27" name="Fluxograma: Terminação 22">
            <a:extLst>
              <a:ext uri="{FF2B5EF4-FFF2-40B4-BE49-F238E27FC236}">
                <a16:creationId xmlns:a16="http://schemas.microsoft.com/office/drawing/2014/main" id="{D3A4CCE5-EB7E-C0F5-F9CC-7AFAB6A776EE}"/>
              </a:ext>
            </a:extLst>
          </p:cNvPr>
          <p:cNvSpPr/>
          <p:nvPr/>
        </p:nvSpPr>
        <p:spPr>
          <a:xfrm>
            <a:off x="8399691" y="3359878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Cliente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28" name="Fluxograma: Terminação 23">
            <a:extLst>
              <a:ext uri="{FF2B5EF4-FFF2-40B4-BE49-F238E27FC236}">
                <a16:creationId xmlns:a16="http://schemas.microsoft.com/office/drawing/2014/main" id="{886BD234-B0EA-1013-C9B2-385ACB62F203}"/>
              </a:ext>
            </a:extLst>
          </p:cNvPr>
          <p:cNvSpPr/>
          <p:nvPr/>
        </p:nvSpPr>
        <p:spPr>
          <a:xfrm>
            <a:off x="8399691" y="4368542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Cliente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  <p:sp>
        <p:nvSpPr>
          <p:cNvPr id="29" name="Fluxograma: Terminação 24">
            <a:extLst>
              <a:ext uri="{FF2B5EF4-FFF2-40B4-BE49-F238E27FC236}">
                <a16:creationId xmlns:a16="http://schemas.microsoft.com/office/drawing/2014/main" id="{E69E766E-FA8E-DA27-F299-521145CA7784}"/>
              </a:ext>
            </a:extLst>
          </p:cNvPr>
          <p:cNvSpPr/>
          <p:nvPr/>
        </p:nvSpPr>
        <p:spPr>
          <a:xfrm>
            <a:off x="8412123" y="5348529"/>
            <a:ext cx="3401568" cy="830898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Cliente</a:t>
            </a:r>
            <a:r>
              <a:rPr lang="pt-BR" dirty="0">
                <a:solidFill>
                  <a:schemeClr val="tx1"/>
                </a:solidFill>
              </a:rPr>
              <a:t> deve verbalizar</a:t>
            </a:r>
          </a:p>
        </p:txBody>
      </p:sp>
    </p:spTree>
    <p:extLst>
      <p:ext uri="{BB962C8B-B14F-4D97-AF65-F5344CB8AC3E}">
        <p14:creationId xmlns:p14="http://schemas.microsoft.com/office/powerpoint/2010/main" val="279675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E323-C6C9-8DF6-3EFB-1DA306EBE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28897C85-1451-F321-7DC8-426CD2AD6F53}"/>
              </a:ext>
            </a:extLst>
          </p:cNvPr>
          <p:cNvSpPr/>
          <p:nvPr/>
        </p:nvSpPr>
        <p:spPr>
          <a:xfrm>
            <a:off x="3487117" y="224093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A554E460-EBD9-553C-A365-5E0644E6D0D8}"/>
              </a:ext>
            </a:extLst>
          </p:cNvPr>
          <p:cNvSpPr/>
          <p:nvPr/>
        </p:nvSpPr>
        <p:spPr>
          <a:xfrm>
            <a:off x="3037669" y="111405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8F250423-6581-D22A-55E3-FE671ABD66EB}"/>
              </a:ext>
            </a:extLst>
          </p:cNvPr>
          <p:cNvSpPr/>
          <p:nvPr/>
        </p:nvSpPr>
        <p:spPr>
          <a:xfrm>
            <a:off x="252658" y="1613740"/>
            <a:ext cx="2560286" cy="248534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Processos e orientações sistêmicas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3DA4826-FF17-2A13-897F-7421D53794BF}"/>
              </a:ext>
            </a:extLst>
          </p:cNvPr>
          <p:cNvSpPr/>
          <p:nvPr/>
        </p:nvSpPr>
        <p:spPr>
          <a:xfrm>
            <a:off x="2588220" y="113161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288BE8E9-35EB-A921-B22A-4145CFD82484}"/>
              </a:ext>
            </a:extLst>
          </p:cNvPr>
          <p:cNvSpPr/>
          <p:nvPr/>
        </p:nvSpPr>
        <p:spPr>
          <a:xfrm>
            <a:off x="3037669" y="2240934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3A86BC-1E96-4859-1084-1EF293C803E8}"/>
              </a:ext>
            </a:extLst>
          </p:cNvPr>
          <p:cNvSpPr txBox="1"/>
          <p:nvPr/>
        </p:nvSpPr>
        <p:spPr>
          <a:xfrm>
            <a:off x="3564615" y="135558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Validação dos dados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A506F-61A0-E33C-5756-03049DB349DF}"/>
              </a:ext>
            </a:extLst>
          </p:cNvPr>
          <p:cNvSpPr txBox="1"/>
          <p:nvPr/>
        </p:nvSpPr>
        <p:spPr>
          <a:xfrm>
            <a:off x="3936570" y="248247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Fechamento da venda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9A16270E-D61A-827B-5A06-06CCB44EE7CD}"/>
              </a:ext>
            </a:extLst>
          </p:cNvPr>
          <p:cNvSpPr/>
          <p:nvPr/>
        </p:nvSpPr>
        <p:spPr>
          <a:xfrm>
            <a:off x="2812944" y="4325678"/>
            <a:ext cx="7439189" cy="9376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E469B90A-A08A-A6D5-795F-3485907DC34D}"/>
              </a:ext>
            </a:extLst>
          </p:cNvPr>
          <p:cNvSpPr/>
          <p:nvPr/>
        </p:nvSpPr>
        <p:spPr>
          <a:xfrm>
            <a:off x="2363496" y="4325679"/>
            <a:ext cx="898901" cy="937648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73B38CC-325B-F9C2-A593-D022397A276E}"/>
              </a:ext>
            </a:extLst>
          </p:cNvPr>
          <p:cNvSpPr txBox="1"/>
          <p:nvPr/>
        </p:nvSpPr>
        <p:spPr>
          <a:xfrm>
            <a:off x="3339890" y="462965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Incentivo Minha Claro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6D37BB7-05D6-00CB-0B78-B2E5F837404C}"/>
              </a:ext>
            </a:extLst>
          </p:cNvPr>
          <p:cNvSpPr/>
          <p:nvPr/>
        </p:nvSpPr>
        <p:spPr>
          <a:xfrm>
            <a:off x="3339890" y="328658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A9253871-8BA7-76C4-64FD-E04D84403E69}"/>
              </a:ext>
            </a:extLst>
          </p:cNvPr>
          <p:cNvSpPr/>
          <p:nvPr/>
        </p:nvSpPr>
        <p:spPr>
          <a:xfrm>
            <a:off x="2890442" y="328658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BF1E923-D912-02AA-CAC1-FC41D9B54881}"/>
              </a:ext>
            </a:extLst>
          </p:cNvPr>
          <p:cNvSpPr txBox="1"/>
          <p:nvPr/>
        </p:nvSpPr>
        <p:spPr>
          <a:xfrm>
            <a:off x="3866841" y="3556062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1133220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318D8-208B-73DE-DA41-9DD77A56A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50D81A8-BFAC-80E8-4FFC-59BAA2E85A7F}"/>
              </a:ext>
            </a:extLst>
          </p:cNvPr>
          <p:cNvSpPr txBox="1"/>
          <p:nvPr/>
        </p:nvSpPr>
        <p:spPr>
          <a:xfrm>
            <a:off x="171088" y="843677"/>
            <a:ext cx="1184982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b="1" dirty="0"/>
              <a:t>Fechamento</a:t>
            </a:r>
          </a:p>
          <a:p>
            <a:endParaRPr lang="pt-BR" sz="3600" b="1" dirty="0"/>
          </a:p>
          <a:p>
            <a:r>
              <a:rPr lang="pt-BR" sz="3600" b="1" dirty="0">
                <a:solidFill>
                  <a:srgbClr val="FF0000"/>
                </a:solidFill>
              </a:rPr>
              <a:t>Guia, não pressão.</a:t>
            </a:r>
          </a:p>
          <a:p>
            <a:r>
              <a:rPr lang="pt-BR" sz="2800" dirty="0"/>
              <a:t>Transformando informações técnicas em uma conclusão natural e segura.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AFF5D3BD-73E2-AB39-B9DE-6AF715CBC680}"/>
              </a:ext>
            </a:extLst>
          </p:cNvPr>
          <p:cNvSpPr/>
          <p:nvPr/>
        </p:nvSpPr>
        <p:spPr>
          <a:xfrm>
            <a:off x="-2576945" y="631767"/>
            <a:ext cx="2576945" cy="3192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Visual: Uma imagem de alta qualidade de um aperto de mãos virtual ou um ícone de "</a:t>
            </a:r>
            <a:r>
              <a:rPr lang="pt-BR" dirty="0" err="1"/>
              <a:t>check</a:t>
            </a:r>
            <a:r>
              <a:rPr lang="pt-BR" dirty="0"/>
              <a:t>" estilizado em tons de vermelho.</a:t>
            </a:r>
          </a:p>
        </p:txBody>
      </p:sp>
    </p:spTree>
    <p:extLst>
      <p:ext uri="{BB962C8B-B14F-4D97-AF65-F5344CB8AC3E}">
        <p14:creationId xmlns:p14="http://schemas.microsoft.com/office/powerpoint/2010/main" val="90712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145B5-D00C-B9EE-9D5B-636233208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7F82527-03C4-6FD0-6D8C-3AC5AF22EE17}"/>
              </a:ext>
            </a:extLst>
          </p:cNvPr>
          <p:cNvSpPr txBox="1"/>
          <p:nvPr/>
        </p:nvSpPr>
        <p:spPr>
          <a:xfrm>
            <a:off x="470194" y="1972639"/>
            <a:ext cx="72839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b="1" dirty="0"/>
              <a:t>Vamos ver como </a:t>
            </a:r>
            <a:r>
              <a:rPr lang="pt-BR" sz="5400" b="1" dirty="0">
                <a:solidFill>
                  <a:srgbClr val="F20A00"/>
                </a:solidFill>
              </a:rPr>
              <a:t>agir</a:t>
            </a:r>
            <a:r>
              <a:rPr lang="pt-BR" sz="5400" b="1" dirty="0"/>
              <a:t> em </a:t>
            </a:r>
            <a:r>
              <a:rPr lang="pt-BR" sz="5400" b="1" dirty="0">
                <a:solidFill>
                  <a:srgbClr val="F20A00"/>
                </a:solidFill>
              </a:rPr>
              <a:t>diferentes cenários?</a:t>
            </a:r>
          </a:p>
        </p:txBody>
      </p:sp>
    </p:spTree>
    <p:extLst>
      <p:ext uri="{BB962C8B-B14F-4D97-AF65-F5344CB8AC3E}">
        <p14:creationId xmlns:p14="http://schemas.microsoft.com/office/powerpoint/2010/main" val="1362159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B9285-ED89-FE73-F3BD-410BD51C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6A63CFC-A0E2-6123-E1CF-FD29B352F5FB}"/>
              </a:ext>
            </a:extLst>
          </p:cNvPr>
          <p:cNvSpPr txBox="1"/>
          <p:nvPr/>
        </p:nvSpPr>
        <p:spPr>
          <a:xfrm>
            <a:off x="539862" y="609491"/>
            <a:ext cx="72839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b="1" dirty="0"/>
              <a:t>Atendimento em ação </a:t>
            </a:r>
            <a:endParaRPr lang="pt-BR" sz="5400" b="1" dirty="0">
              <a:solidFill>
                <a:srgbClr val="F20A00"/>
              </a:solidFill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4B38CA0E-D395-FF3A-E7F9-4854729E33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5365067"/>
              </p:ext>
            </p:extLst>
          </p:nvPr>
        </p:nvGraphicFramePr>
        <p:xfrm>
          <a:off x="-365830" y="2508066"/>
          <a:ext cx="6257177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402F4CF0-8CF9-A483-6181-64F975EEE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8178362"/>
              </p:ext>
            </p:extLst>
          </p:nvPr>
        </p:nvGraphicFramePr>
        <p:xfrm>
          <a:off x="3382775" y="2508063"/>
          <a:ext cx="6474891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C268B181-1571-9326-2954-2BF6CCFC78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8214793"/>
              </p:ext>
            </p:extLst>
          </p:nvPr>
        </p:nvGraphicFramePr>
        <p:xfrm>
          <a:off x="7214982" y="2508067"/>
          <a:ext cx="6474892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212104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6CD2E-48E9-399E-752C-C72167076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3CF6961-FB41-381B-4337-DBF84824448D}"/>
              </a:ext>
            </a:extLst>
          </p:cNvPr>
          <p:cNvSpPr txBox="1"/>
          <p:nvPr/>
        </p:nvSpPr>
        <p:spPr>
          <a:xfrm>
            <a:off x="539862" y="609491"/>
            <a:ext cx="109450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b="1" dirty="0"/>
              <a:t>As alavancas da venda (estratégias)</a:t>
            </a:r>
            <a:endParaRPr lang="pt-BR" sz="5400" b="1" dirty="0">
              <a:solidFill>
                <a:srgbClr val="F20A00"/>
              </a:solidFill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CF14C97C-779C-5411-AB25-BAE18F955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4223296"/>
              </p:ext>
            </p:extLst>
          </p:nvPr>
        </p:nvGraphicFramePr>
        <p:xfrm>
          <a:off x="-365830" y="2508066"/>
          <a:ext cx="6257177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E3BC732-77DB-43AF-7A3B-592FD36C9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273027"/>
              </p:ext>
            </p:extLst>
          </p:nvPr>
        </p:nvGraphicFramePr>
        <p:xfrm>
          <a:off x="3382775" y="2508063"/>
          <a:ext cx="6474891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389207EC-0976-7380-A8AB-6C2BB6A428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287523"/>
              </p:ext>
            </p:extLst>
          </p:nvPr>
        </p:nvGraphicFramePr>
        <p:xfrm>
          <a:off x="7214982" y="2508067"/>
          <a:ext cx="6474892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83450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145B5-D00C-B9EE-9D5B-636233208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7F82527-03C4-6FD0-6D8C-3AC5AF22EE17}"/>
              </a:ext>
            </a:extLst>
          </p:cNvPr>
          <p:cNvSpPr txBox="1"/>
          <p:nvPr/>
        </p:nvSpPr>
        <p:spPr>
          <a:xfrm>
            <a:off x="470194" y="1972639"/>
            <a:ext cx="728391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Na hora do </a:t>
            </a:r>
            <a:r>
              <a:rPr lang="pt-BR" sz="3600" b="1" dirty="0">
                <a:solidFill>
                  <a:srgbClr val="FF0000"/>
                </a:solidFill>
              </a:rPr>
              <a:t>fechamento da venda</a:t>
            </a:r>
            <a:r>
              <a:rPr lang="pt-BR" sz="3600" b="1" dirty="0"/>
              <a:t>, é preciso se atentar ao </a:t>
            </a:r>
            <a:r>
              <a:rPr lang="pt-BR" sz="3600" b="1" dirty="0" err="1">
                <a:solidFill>
                  <a:srgbClr val="FF0000"/>
                </a:solidFill>
              </a:rPr>
              <a:t>check-list</a:t>
            </a:r>
            <a:r>
              <a:rPr lang="pt-BR" sz="3600" b="1" dirty="0"/>
              <a:t> de </a:t>
            </a:r>
            <a:r>
              <a:rPr lang="pt-BR" sz="3600" b="1" dirty="0">
                <a:solidFill>
                  <a:srgbClr val="FF0000"/>
                </a:solidFill>
              </a:rPr>
              <a:t>informações</a:t>
            </a:r>
            <a:r>
              <a:rPr lang="pt-BR" sz="3600" b="1" dirty="0"/>
              <a:t> que precisamos passar para o cliente.</a:t>
            </a:r>
            <a:endParaRPr lang="pt-B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54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áfico 4" descr="Caixa de seleção marcada com preenchimento sólido">
            <a:extLst>
              <a:ext uri="{FF2B5EF4-FFF2-40B4-BE49-F238E27FC236}">
                <a16:creationId xmlns:a16="http://schemas.microsoft.com/office/drawing/2014/main" id="{0DAFB0E9-14BE-E62F-F1E9-A6255BC812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63835" y="4758162"/>
            <a:ext cx="338362" cy="338362"/>
          </a:xfrm>
          <a:prstGeom prst="rect">
            <a:avLst/>
          </a:prstGeom>
        </p:spPr>
      </p:pic>
      <p:pic>
        <p:nvPicPr>
          <p:cNvPr id="6" name="Gráfico 5" descr="Caixa de seleção marcada com preenchimento sólido">
            <a:extLst>
              <a:ext uri="{FF2B5EF4-FFF2-40B4-BE49-F238E27FC236}">
                <a16:creationId xmlns:a16="http://schemas.microsoft.com/office/drawing/2014/main" id="{8624F2D0-CA3F-75FB-4F0A-0ECE0CD38F0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18571" y="4710815"/>
            <a:ext cx="338362" cy="338362"/>
          </a:xfrm>
          <a:prstGeom prst="rect">
            <a:avLst/>
          </a:prstGeom>
        </p:spPr>
      </p:pic>
      <p:pic>
        <p:nvPicPr>
          <p:cNvPr id="7" name="Gráfico 6" descr="Caixa de seleção marcada com preenchimento sólido">
            <a:extLst>
              <a:ext uri="{FF2B5EF4-FFF2-40B4-BE49-F238E27FC236}">
                <a16:creationId xmlns:a16="http://schemas.microsoft.com/office/drawing/2014/main" id="{6359FA11-AE1F-2CCE-63E7-63E5ABD47C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3243" y="4980289"/>
            <a:ext cx="338362" cy="338362"/>
          </a:xfrm>
          <a:prstGeom prst="rect">
            <a:avLst/>
          </a:prstGeom>
        </p:spPr>
      </p:pic>
      <p:pic>
        <p:nvPicPr>
          <p:cNvPr id="8" name="Gráfico 7" descr="Caixa de seleção marcada com preenchimento sólido">
            <a:extLst>
              <a:ext uri="{FF2B5EF4-FFF2-40B4-BE49-F238E27FC236}">
                <a16:creationId xmlns:a16="http://schemas.microsoft.com/office/drawing/2014/main" id="{6A226641-DD0B-57DB-846A-D7BC55E0A5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13715" y="4753716"/>
            <a:ext cx="338362" cy="338362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8A2BB6EE-DE7A-ECA6-E943-31118D875688}"/>
              </a:ext>
            </a:extLst>
          </p:cNvPr>
          <p:cNvSpPr txBox="1"/>
          <p:nvPr/>
        </p:nvSpPr>
        <p:spPr>
          <a:xfrm>
            <a:off x="579922" y="489713"/>
            <a:ext cx="96735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Selando o </a:t>
            </a:r>
            <a:r>
              <a:rPr lang="pt-BR" sz="3600" b="1" dirty="0">
                <a:solidFill>
                  <a:srgbClr val="FF0000"/>
                </a:solidFill>
              </a:rPr>
              <a:t>compromisso</a:t>
            </a:r>
            <a:r>
              <a:rPr lang="pt-BR" sz="3600" b="1" dirty="0"/>
              <a:t> com </a:t>
            </a:r>
            <a:r>
              <a:rPr lang="pt-BR" sz="3600" b="1" dirty="0">
                <a:solidFill>
                  <a:srgbClr val="FF0000"/>
                </a:solidFill>
              </a:rPr>
              <a:t>transparência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5C27538-6C54-9B29-4CA0-6992A8C4041E}"/>
              </a:ext>
            </a:extLst>
          </p:cNvPr>
          <p:cNvCxnSpPr>
            <a:cxnSpLocks/>
          </p:cNvCxnSpPr>
          <p:nvPr/>
        </p:nvCxnSpPr>
        <p:spPr>
          <a:xfrm flipH="1" flipV="1">
            <a:off x="1377696" y="3170723"/>
            <a:ext cx="9692640" cy="12192"/>
          </a:xfrm>
          <a:prstGeom prst="line">
            <a:avLst/>
          </a:prstGeom>
          <a:ln w="76200">
            <a:solidFill>
              <a:srgbClr val="F20A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117D13-608B-E424-58C3-B51D6972A754}"/>
              </a:ext>
            </a:extLst>
          </p:cNvPr>
          <p:cNvSpPr txBox="1"/>
          <p:nvPr/>
        </p:nvSpPr>
        <p:spPr>
          <a:xfrm>
            <a:off x="1402080" y="1798789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1. O que </a:t>
            </a:r>
          </a:p>
          <a:p>
            <a:pPr algn="ctr"/>
            <a:r>
              <a:rPr lang="pt-BR" b="1" dirty="0"/>
              <a:t>combinamos?</a:t>
            </a:r>
            <a:endParaRPr lang="pt-BR" dirty="0"/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D307CDB9-2776-E8CD-41A0-B075F0FDD08C}"/>
              </a:ext>
            </a:extLst>
          </p:cNvPr>
          <p:cNvCxnSpPr>
            <a:cxnSpLocks/>
          </p:cNvCxnSpPr>
          <p:nvPr/>
        </p:nvCxnSpPr>
        <p:spPr>
          <a:xfrm>
            <a:off x="2602992" y="2553074"/>
            <a:ext cx="0" cy="13238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7B4F71C-B991-4344-1978-926618F1CFE5}"/>
              </a:ext>
            </a:extLst>
          </p:cNvPr>
          <p:cNvSpPr txBox="1"/>
          <p:nvPr/>
        </p:nvSpPr>
        <p:spPr>
          <a:xfrm>
            <a:off x="1377696" y="4125848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Valor e produto contratado.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88D3D91-61AA-D7BD-7ED7-728341938D8D}"/>
              </a:ext>
            </a:extLst>
          </p:cNvPr>
          <p:cNvSpPr txBox="1"/>
          <p:nvPr/>
        </p:nvSpPr>
        <p:spPr>
          <a:xfrm>
            <a:off x="3645408" y="1802571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2. Sem surpresas no futuro.</a:t>
            </a:r>
            <a:endParaRPr lang="pt-BR" dirty="0"/>
          </a:p>
        </p:txBody>
      </p: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7980F53D-1D8B-8E11-874B-0B930A36AE99}"/>
              </a:ext>
            </a:extLst>
          </p:cNvPr>
          <p:cNvCxnSpPr>
            <a:cxnSpLocks/>
          </p:cNvCxnSpPr>
          <p:nvPr/>
        </p:nvCxnSpPr>
        <p:spPr>
          <a:xfrm>
            <a:off x="4882896" y="2532537"/>
            <a:ext cx="0" cy="13238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FA7E40B-ACA6-51A4-A437-D51538640122}"/>
              </a:ext>
            </a:extLst>
          </p:cNvPr>
          <p:cNvSpPr txBox="1"/>
          <p:nvPr/>
        </p:nvSpPr>
        <p:spPr>
          <a:xfrm>
            <a:off x="3797808" y="4125847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Período promocional e Reajuste anual.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F9C285A-6831-B8EE-BF08-82BB8B0FCAE1}"/>
              </a:ext>
            </a:extLst>
          </p:cNvPr>
          <p:cNvSpPr txBox="1"/>
          <p:nvPr/>
        </p:nvSpPr>
        <p:spPr>
          <a:xfrm>
            <a:off x="6332744" y="1831602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3. Tudo pronto para a visita?</a:t>
            </a:r>
            <a:endParaRPr lang="pt-BR" dirty="0"/>
          </a:p>
        </p:txBody>
      </p: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36210CA5-98D4-9576-6451-9E6D95CD7D8F}"/>
              </a:ext>
            </a:extLst>
          </p:cNvPr>
          <p:cNvCxnSpPr>
            <a:cxnSpLocks/>
          </p:cNvCxnSpPr>
          <p:nvPr/>
        </p:nvCxnSpPr>
        <p:spPr>
          <a:xfrm>
            <a:off x="7582424" y="2532536"/>
            <a:ext cx="0" cy="13238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5CCEDA20-D33C-7D7E-314D-13456DB64F7A}"/>
              </a:ext>
            </a:extLst>
          </p:cNvPr>
          <p:cNvSpPr txBox="1"/>
          <p:nvPr/>
        </p:nvSpPr>
        <p:spPr>
          <a:xfrm>
            <a:off x="6357128" y="4125847"/>
            <a:ext cx="24505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Pagamento, faturamento, instalação e documentação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B74924D3-128D-63ED-1093-D0910EB7179B}"/>
              </a:ext>
            </a:extLst>
          </p:cNvPr>
          <p:cNvSpPr txBox="1"/>
          <p:nvPr/>
        </p:nvSpPr>
        <p:spPr>
          <a:xfrm>
            <a:off x="8916448" y="4125847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Alinhamento final de expectativas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C4A62557-10D4-9692-456C-9C089780ADB9}"/>
              </a:ext>
            </a:extLst>
          </p:cNvPr>
          <p:cNvSpPr txBox="1"/>
          <p:nvPr/>
        </p:nvSpPr>
        <p:spPr>
          <a:xfrm>
            <a:off x="8783336" y="1874014"/>
            <a:ext cx="24505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4. Dúvidas zero, confiança total.</a:t>
            </a:r>
            <a:endParaRPr lang="pt-BR" dirty="0"/>
          </a:p>
        </p:txBody>
      </p: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8E0D6EC1-8FB0-28DD-F858-5701F9F97330}"/>
              </a:ext>
            </a:extLst>
          </p:cNvPr>
          <p:cNvCxnSpPr>
            <a:cxnSpLocks/>
          </p:cNvCxnSpPr>
          <p:nvPr/>
        </p:nvCxnSpPr>
        <p:spPr>
          <a:xfrm>
            <a:off x="10008632" y="2520345"/>
            <a:ext cx="0" cy="13238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áfico 36" descr="Bolas de Harvey 0% com preenchimento sólido">
            <a:extLst>
              <a:ext uri="{FF2B5EF4-FFF2-40B4-BE49-F238E27FC236}">
                <a16:creationId xmlns:a16="http://schemas.microsoft.com/office/drawing/2014/main" id="{CE6652C1-AD70-584F-E2C9-5490741FC5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18571" y="2992623"/>
            <a:ext cx="403662" cy="403662"/>
          </a:xfrm>
          <a:prstGeom prst="rect">
            <a:avLst/>
          </a:prstGeom>
        </p:spPr>
      </p:pic>
      <p:pic>
        <p:nvPicPr>
          <p:cNvPr id="38" name="Gráfico 37" descr="Bolas de Harvey 0% com preenchimento sólido">
            <a:extLst>
              <a:ext uri="{FF2B5EF4-FFF2-40B4-BE49-F238E27FC236}">
                <a16:creationId xmlns:a16="http://schemas.microsoft.com/office/drawing/2014/main" id="{B703A3F4-850D-DC92-B65A-556AF7733ED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06455" y="2993927"/>
            <a:ext cx="403662" cy="403662"/>
          </a:xfrm>
          <a:prstGeom prst="rect">
            <a:avLst/>
          </a:prstGeom>
        </p:spPr>
      </p:pic>
      <p:pic>
        <p:nvPicPr>
          <p:cNvPr id="39" name="Gráfico 38" descr="Bolas de Harvey 0% com preenchimento sólido">
            <a:extLst>
              <a:ext uri="{FF2B5EF4-FFF2-40B4-BE49-F238E27FC236}">
                <a16:creationId xmlns:a16="http://schemas.microsoft.com/office/drawing/2014/main" id="{1F65F429-57A7-D08C-FC1A-28C9C801604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80593" y="2995231"/>
            <a:ext cx="403662" cy="401054"/>
          </a:xfrm>
          <a:prstGeom prst="rect">
            <a:avLst/>
          </a:prstGeom>
        </p:spPr>
      </p:pic>
      <p:pic>
        <p:nvPicPr>
          <p:cNvPr id="40" name="Gráfico 39" descr="Bolas de Harvey 0% com preenchimento sólido">
            <a:extLst>
              <a:ext uri="{FF2B5EF4-FFF2-40B4-BE49-F238E27FC236}">
                <a16:creationId xmlns:a16="http://schemas.microsoft.com/office/drawing/2014/main" id="{1E7AD02D-7B02-3B3C-DEA5-483C3A5954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98535" y="3009489"/>
            <a:ext cx="403662" cy="40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54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C4DE4-9385-31D8-0AFF-38981BCE2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D9CFCC66-9A88-23A2-3D24-4203767F338E}"/>
              </a:ext>
            </a:extLst>
          </p:cNvPr>
          <p:cNvSpPr/>
          <p:nvPr/>
        </p:nvSpPr>
        <p:spPr>
          <a:xfrm>
            <a:off x="822960" y="1972636"/>
            <a:ext cx="5273040" cy="3641779"/>
          </a:xfrm>
          <a:prstGeom prst="roundRect">
            <a:avLst/>
          </a:prstGeom>
          <a:ln>
            <a:solidFill>
              <a:srgbClr val="F20A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7CA4D318-C029-1A1F-AD18-54D15CC0A2DD}"/>
              </a:ext>
            </a:extLst>
          </p:cNvPr>
          <p:cNvSpPr/>
          <p:nvPr/>
        </p:nvSpPr>
        <p:spPr>
          <a:xfrm>
            <a:off x="1582313" y="1405708"/>
            <a:ext cx="3840480" cy="113385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994AE95-6674-EA56-252C-544910580B52}"/>
              </a:ext>
            </a:extLst>
          </p:cNvPr>
          <p:cNvSpPr txBox="1"/>
          <p:nvPr/>
        </p:nvSpPr>
        <p:spPr>
          <a:xfrm>
            <a:off x="1378498" y="1708567"/>
            <a:ext cx="42481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</a:rPr>
              <a:t>Período de permanência e valor da multa 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FA09773D-DFF0-7453-64F3-C97AE4BD7BB6}"/>
              </a:ext>
            </a:extLst>
          </p:cNvPr>
          <p:cNvSpPr/>
          <p:nvPr/>
        </p:nvSpPr>
        <p:spPr>
          <a:xfrm>
            <a:off x="6360775" y="1972636"/>
            <a:ext cx="5273040" cy="3641779"/>
          </a:xfrm>
          <a:prstGeom prst="roundRect">
            <a:avLst/>
          </a:prstGeom>
          <a:ln>
            <a:solidFill>
              <a:srgbClr val="F20A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04CD710-D559-37D5-F386-9298EC1E8A94}"/>
              </a:ext>
            </a:extLst>
          </p:cNvPr>
          <p:cNvSpPr/>
          <p:nvPr/>
        </p:nvSpPr>
        <p:spPr>
          <a:xfrm>
            <a:off x="7077055" y="1556167"/>
            <a:ext cx="3840480" cy="98339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362C895-1404-D6FF-A8F7-2E1A6B125423}"/>
              </a:ext>
            </a:extLst>
          </p:cNvPr>
          <p:cNvSpPr txBox="1"/>
          <p:nvPr/>
        </p:nvSpPr>
        <p:spPr>
          <a:xfrm>
            <a:off x="8010144" y="1708567"/>
            <a:ext cx="19743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</a:rPr>
              <a:t>Reajuste anual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B5AD897-F544-E971-2181-59E28B565C7D}"/>
              </a:ext>
            </a:extLst>
          </p:cNvPr>
          <p:cNvSpPr txBox="1"/>
          <p:nvPr/>
        </p:nvSpPr>
        <p:spPr>
          <a:xfrm>
            <a:off x="995372" y="3118108"/>
            <a:ext cx="492821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O cliente pode optar sem fidelidade, mas, pode perder algumas condições. </a:t>
            </a:r>
          </a:p>
          <a:p>
            <a:pPr algn="ctr"/>
            <a:endParaRPr lang="pt-BR" b="1" dirty="0"/>
          </a:p>
          <a:p>
            <a:pPr algn="ctr"/>
            <a:r>
              <a:rPr lang="pt-BR" b="1" dirty="0"/>
              <a:t>Não se esqueça de conferir a política vigente!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935680A9-154D-C968-966D-FB0E31843235}"/>
              </a:ext>
            </a:extLst>
          </p:cNvPr>
          <p:cNvCxnSpPr/>
          <p:nvPr/>
        </p:nvCxnSpPr>
        <p:spPr>
          <a:xfrm>
            <a:off x="1167384" y="4318437"/>
            <a:ext cx="45841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30BA827-DCE8-06F1-A91E-7F80A8ED4682}"/>
              </a:ext>
            </a:extLst>
          </p:cNvPr>
          <p:cNvSpPr txBox="1"/>
          <p:nvPr/>
        </p:nvSpPr>
        <p:spPr>
          <a:xfrm>
            <a:off x="6533187" y="2803633"/>
            <a:ext cx="4928216" cy="1290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/>
              <a:t>Telefone Fixo</a:t>
            </a:r>
          </a:p>
          <a:p>
            <a:pPr>
              <a:lnSpc>
                <a:spcPct val="150000"/>
              </a:lnSpc>
            </a:pPr>
            <a:r>
              <a:rPr lang="pt-BR" b="1" dirty="0"/>
              <a:t>Banda larga e TV</a:t>
            </a:r>
          </a:p>
          <a:p>
            <a:pPr>
              <a:lnSpc>
                <a:spcPct val="150000"/>
              </a:lnSpc>
            </a:pPr>
            <a:r>
              <a:rPr lang="pt-BR" b="1" dirty="0"/>
              <a:t>Móvel 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5213129-9A6C-D3EA-854A-B9D7378D0F48}"/>
              </a:ext>
            </a:extLst>
          </p:cNvPr>
          <p:cNvSpPr txBox="1"/>
          <p:nvPr/>
        </p:nvSpPr>
        <p:spPr>
          <a:xfrm>
            <a:off x="6440824" y="4093730"/>
            <a:ext cx="4928216" cy="1290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/>
              <a:t>Quando for os produtos empacotados, não se esqueça de informar que o reajuste é realizado em 12 meses!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3A741202-7506-AD36-947F-4D31B58152CC}"/>
              </a:ext>
            </a:extLst>
          </p:cNvPr>
          <p:cNvCxnSpPr>
            <a:cxnSpLocks/>
          </p:cNvCxnSpPr>
          <p:nvPr/>
        </p:nvCxnSpPr>
        <p:spPr>
          <a:xfrm>
            <a:off x="8145980" y="3074909"/>
            <a:ext cx="555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7B51C94A-E8D7-18FF-9DEF-54D0D6E0C6B3}"/>
              </a:ext>
            </a:extLst>
          </p:cNvPr>
          <p:cNvCxnSpPr>
            <a:cxnSpLocks/>
          </p:cNvCxnSpPr>
          <p:nvPr/>
        </p:nvCxnSpPr>
        <p:spPr>
          <a:xfrm>
            <a:off x="8382762" y="3458837"/>
            <a:ext cx="379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39C0D399-91BB-3012-49EB-F87C9AD1F2BA}"/>
              </a:ext>
            </a:extLst>
          </p:cNvPr>
          <p:cNvCxnSpPr>
            <a:cxnSpLocks/>
          </p:cNvCxnSpPr>
          <p:nvPr/>
        </p:nvCxnSpPr>
        <p:spPr>
          <a:xfrm>
            <a:off x="7387028" y="3881917"/>
            <a:ext cx="13752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1CC90AB8-533C-A3D8-2FBF-4AD99A491F5D}"/>
              </a:ext>
            </a:extLst>
          </p:cNvPr>
          <p:cNvSpPr txBox="1"/>
          <p:nvPr/>
        </p:nvSpPr>
        <p:spPr>
          <a:xfrm>
            <a:off x="8701739" y="2751376"/>
            <a:ext cx="2759664" cy="1320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1400" dirty="0"/>
              <a:t>Índice IST</a:t>
            </a:r>
          </a:p>
          <a:p>
            <a:r>
              <a:rPr lang="pt-BR" sz="1400" dirty="0"/>
              <a:t>Índice IGPM contado à partir da instalação </a:t>
            </a:r>
          </a:p>
          <a:p>
            <a:pPr>
              <a:lnSpc>
                <a:spcPct val="200000"/>
              </a:lnSpc>
            </a:pPr>
            <a:r>
              <a:rPr lang="pt-BR" sz="1400" dirty="0"/>
              <a:t>Índice IGPDI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E0B9A03D-09F7-4E16-5774-C1E96C46A310}"/>
              </a:ext>
            </a:extLst>
          </p:cNvPr>
          <p:cNvSpPr txBox="1"/>
          <p:nvPr/>
        </p:nvSpPr>
        <p:spPr>
          <a:xfrm>
            <a:off x="579922" y="489713"/>
            <a:ext cx="72839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Mais algumas informações</a:t>
            </a:r>
            <a:endParaRPr lang="pt-B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81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7581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93ED4-881A-98BC-2FEA-78E677051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D5916B4-F311-391E-16F8-FFBB2481859C}"/>
              </a:ext>
            </a:extLst>
          </p:cNvPr>
          <p:cNvSpPr txBox="1"/>
          <p:nvPr/>
        </p:nvSpPr>
        <p:spPr>
          <a:xfrm>
            <a:off x="1006804" y="1738422"/>
            <a:ext cx="15256574" cy="824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b="1" dirty="0">
                <a:solidFill>
                  <a:srgbClr val="FF0000"/>
                </a:solidFill>
              </a:rPr>
              <a:t>Data e período da instalação </a:t>
            </a:r>
          </a:p>
        </p:txBody>
      </p:sp>
      <p:pic>
        <p:nvPicPr>
          <p:cNvPr id="8" name="Gráfico 7" descr="Caixa de seleção marcada com preenchimento sólido">
            <a:extLst>
              <a:ext uri="{FF2B5EF4-FFF2-40B4-BE49-F238E27FC236}">
                <a16:creationId xmlns:a16="http://schemas.microsoft.com/office/drawing/2014/main" id="{A5337036-7650-7089-B672-9FBA23B58E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922" y="2113636"/>
            <a:ext cx="502150" cy="50215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CBDECC55-B6A6-481B-6342-0649D565155D}"/>
              </a:ext>
            </a:extLst>
          </p:cNvPr>
          <p:cNvSpPr txBox="1"/>
          <p:nvPr/>
        </p:nvSpPr>
        <p:spPr>
          <a:xfrm>
            <a:off x="579922" y="489713"/>
            <a:ext cx="72839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E quando há </a:t>
            </a:r>
            <a:r>
              <a:rPr lang="pt-BR" sz="3600" b="1" dirty="0">
                <a:solidFill>
                  <a:srgbClr val="FF0000"/>
                </a:solidFill>
              </a:rPr>
              <a:t>instalação</a:t>
            </a:r>
            <a:r>
              <a:rPr lang="pt-BR" sz="3600" b="1" dirty="0"/>
              <a:t>? </a:t>
            </a:r>
            <a:endParaRPr lang="pt-BR" sz="3600" b="1" dirty="0">
              <a:solidFill>
                <a:srgbClr val="FF0000"/>
              </a:solidFill>
            </a:endParaRP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DFFC9F35-20DF-3F0D-6467-2C9C5630BED9}"/>
              </a:ext>
            </a:extLst>
          </p:cNvPr>
          <p:cNvSpPr txBox="1"/>
          <p:nvPr/>
        </p:nvSpPr>
        <p:spPr>
          <a:xfrm>
            <a:off x="1047909" y="2938092"/>
            <a:ext cx="15256574" cy="824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b="1" dirty="0">
                <a:solidFill>
                  <a:srgbClr val="FF0000"/>
                </a:solidFill>
              </a:rPr>
              <a:t>O cliente mora em condomínio ou prédio? </a:t>
            </a:r>
          </a:p>
        </p:txBody>
      </p:sp>
      <p:pic>
        <p:nvPicPr>
          <p:cNvPr id="42" name="Gráfico 41" descr="Caixa de seleção marcada com preenchimento sólido">
            <a:extLst>
              <a:ext uri="{FF2B5EF4-FFF2-40B4-BE49-F238E27FC236}">
                <a16:creationId xmlns:a16="http://schemas.microsoft.com/office/drawing/2014/main" id="{A98ABBA0-F102-619C-8769-B5BBE65CA7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922" y="3261443"/>
            <a:ext cx="502150" cy="50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000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5561E-106D-4BB5-58A4-DFC190388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91BF2591-BFA6-9A59-FF0A-25BA9225CC66}"/>
              </a:ext>
            </a:extLst>
          </p:cNvPr>
          <p:cNvSpPr/>
          <p:nvPr/>
        </p:nvSpPr>
        <p:spPr>
          <a:xfrm>
            <a:off x="3487117" y="224093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A1A39E15-5A5F-4DBF-4787-37CB01FC2043}"/>
              </a:ext>
            </a:extLst>
          </p:cNvPr>
          <p:cNvSpPr/>
          <p:nvPr/>
        </p:nvSpPr>
        <p:spPr>
          <a:xfrm>
            <a:off x="3037669" y="111405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994A6E58-5C27-FD02-A23B-DFFAB0703E66}"/>
              </a:ext>
            </a:extLst>
          </p:cNvPr>
          <p:cNvSpPr/>
          <p:nvPr/>
        </p:nvSpPr>
        <p:spPr>
          <a:xfrm>
            <a:off x="252658" y="1613740"/>
            <a:ext cx="2560286" cy="248534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Processos e orientações sistêmicas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E64144E9-CC27-2D56-5C0A-58F45B5659A2}"/>
              </a:ext>
            </a:extLst>
          </p:cNvPr>
          <p:cNvSpPr/>
          <p:nvPr/>
        </p:nvSpPr>
        <p:spPr>
          <a:xfrm>
            <a:off x="2588220" y="113161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DDEAF40-E80A-C197-4930-A45DE531B2E5}"/>
              </a:ext>
            </a:extLst>
          </p:cNvPr>
          <p:cNvSpPr/>
          <p:nvPr/>
        </p:nvSpPr>
        <p:spPr>
          <a:xfrm>
            <a:off x="3037669" y="2240934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50B4230-1AE8-F9D1-09B6-6446CF03EF35}"/>
              </a:ext>
            </a:extLst>
          </p:cNvPr>
          <p:cNvSpPr txBox="1"/>
          <p:nvPr/>
        </p:nvSpPr>
        <p:spPr>
          <a:xfrm>
            <a:off x="3564615" y="135558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Validação dos dados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A27A355-6889-A352-0E54-6F68655BDD6F}"/>
              </a:ext>
            </a:extLst>
          </p:cNvPr>
          <p:cNvSpPr txBox="1"/>
          <p:nvPr/>
        </p:nvSpPr>
        <p:spPr>
          <a:xfrm>
            <a:off x="3936570" y="248247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Fechamento da venda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BB7ADE1-06FE-7C84-1346-3FF6DFD66647}"/>
              </a:ext>
            </a:extLst>
          </p:cNvPr>
          <p:cNvSpPr/>
          <p:nvPr/>
        </p:nvSpPr>
        <p:spPr>
          <a:xfrm>
            <a:off x="2812944" y="4325678"/>
            <a:ext cx="7439189" cy="9376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7D3032E-2FE4-6B6F-2BA7-DB57127C415A}"/>
              </a:ext>
            </a:extLst>
          </p:cNvPr>
          <p:cNvSpPr/>
          <p:nvPr/>
        </p:nvSpPr>
        <p:spPr>
          <a:xfrm>
            <a:off x="2363496" y="4325679"/>
            <a:ext cx="898901" cy="937648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9035687-AF27-D0A7-11B2-A5EAD73D300A}"/>
              </a:ext>
            </a:extLst>
          </p:cNvPr>
          <p:cNvSpPr txBox="1"/>
          <p:nvPr/>
        </p:nvSpPr>
        <p:spPr>
          <a:xfrm>
            <a:off x="3339890" y="462965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Incentivo Minha Claro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195E8779-4628-EA07-B6C3-603EEAFE1A41}"/>
              </a:ext>
            </a:extLst>
          </p:cNvPr>
          <p:cNvSpPr/>
          <p:nvPr/>
        </p:nvSpPr>
        <p:spPr>
          <a:xfrm>
            <a:off x="3339890" y="328658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C634F41C-A33C-C5B6-7E24-32CBB35D1136}"/>
              </a:ext>
            </a:extLst>
          </p:cNvPr>
          <p:cNvSpPr/>
          <p:nvPr/>
        </p:nvSpPr>
        <p:spPr>
          <a:xfrm>
            <a:off x="2890442" y="328658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EFB10ED-753E-89D9-2959-14F1B7BBE7BB}"/>
              </a:ext>
            </a:extLst>
          </p:cNvPr>
          <p:cNvSpPr txBox="1"/>
          <p:nvPr/>
        </p:nvSpPr>
        <p:spPr>
          <a:xfrm>
            <a:off x="3866841" y="3556062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3981399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5F3E-0A7C-D5CD-736E-62808B6FB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53C5B1F-55AE-C377-242E-B82347B43576}"/>
              </a:ext>
            </a:extLst>
          </p:cNvPr>
          <p:cNvSpPr txBox="1"/>
          <p:nvPr/>
        </p:nvSpPr>
        <p:spPr>
          <a:xfrm>
            <a:off x="470193" y="1972639"/>
            <a:ext cx="1028489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A </a:t>
            </a:r>
            <a:r>
              <a:rPr lang="pt-BR" sz="3600" b="1" dirty="0">
                <a:solidFill>
                  <a:srgbClr val="FF0000"/>
                </a:solidFill>
              </a:rPr>
              <a:t>diferença</a:t>
            </a:r>
            <a:r>
              <a:rPr lang="pt-BR" sz="3600" b="1" dirty="0"/>
              <a:t> entre </a:t>
            </a:r>
            <a:r>
              <a:rPr lang="pt-BR" sz="3600" b="1" dirty="0">
                <a:solidFill>
                  <a:srgbClr val="FF0000"/>
                </a:solidFill>
              </a:rPr>
              <a:t>vender</a:t>
            </a:r>
            <a:r>
              <a:rPr lang="pt-BR" sz="3600" b="1" dirty="0"/>
              <a:t> e </a:t>
            </a:r>
            <a:r>
              <a:rPr lang="pt-BR" sz="3600" b="1" dirty="0">
                <a:solidFill>
                  <a:srgbClr val="FF0000"/>
                </a:solidFill>
              </a:rPr>
              <a:t>lucrar</a:t>
            </a:r>
          </a:p>
          <a:p>
            <a:endParaRPr lang="pt-BR" sz="3600" b="1" dirty="0">
              <a:solidFill>
                <a:srgbClr val="FF0000"/>
              </a:solidFill>
            </a:endParaRPr>
          </a:p>
          <a:p>
            <a:r>
              <a:rPr lang="pt-BR" sz="2800" dirty="0"/>
              <a:t>Aqui o foco não é só bater metas mas também </a:t>
            </a:r>
            <a:r>
              <a:rPr lang="pt-BR" sz="2800" b="1" dirty="0"/>
              <a:t>transformar</a:t>
            </a:r>
            <a:r>
              <a:rPr lang="pt-BR" sz="2800" dirty="0"/>
              <a:t> cada minuto do seu esforço em </a:t>
            </a:r>
            <a:r>
              <a:rPr lang="pt-BR" sz="2800" b="1" dirty="0"/>
              <a:t>dinheiro no bolso</a:t>
            </a:r>
            <a:r>
              <a:rPr lang="pt-BR" sz="2800" dirty="0"/>
              <a:t>!</a:t>
            </a:r>
            <a:endParaRPr lang="pt-B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741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219D-02E1-1C18-DCD2-688724353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B7D91CC-483F-1BE6-51DE-2064206B01A7}"/>
              </a:ext>
            </a:extLst>
          </p:cNvPr>
          <p:cNvSpPr txBox="1"/>
          <p:nvPr/>
        </p:nvSpPr>
        <p:spPr>
          <a:xfrm>
            <a:off x="470193" y="1972639"/>
            <a:ext cx="1028489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Os </a:t>
            </a:r>
            <a:r>
              <a:rPr lang="pt-BR" sz="3600" b="1" dirty="0">
                <a:solidFill>
                  <a:srgbClr val="FF0000"/>
                </a:solidFill>
              </a:rPr>
              <a:t>3 indicadores </a:t>
            </a:r>
            <a:r>
              <a:rPr lang="pt-BR" sz="3600" b="1" dirty="0"/>
              <a:t>que definem seu bônus</a:t>
            </a:r>
          </a:p>
          <a:p>
            <a:endParaRPr lang="pt-BR" sz="3600" b="1" dirty="0">
              <a:solidFill>
                <a:srgbClr val="FF0000"/>
              </a:solidFill>
            </a:endParaRPr>
          </a:p>
          <a:p>
            <a:r>
              <a:rPr lang="pt-BR" sz="2800" dirty="0"/>
              <a:t>Ajuste seu olhar para: Quebra de Agenda; Silentes e </a:t>
            </a:r>
            <a:r>
              <a:rPr lang="pt-BR" sz="2800" dirty="0" err="1"/>
              <a:t>Churn</a:t>
            </a:r>
            <a:r>
              <a:rPr lang="pt-BR" sz="2800" dirty="0"/>
              <a:t>.  </a:t>
            </a:r>
            <a:endParaRPr lang="pt-B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599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9123E-0206-142A-5650-AE06E6285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E76D58C-1E46-C9F7-7129-CC0DB1B579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65084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35506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CC1D6-B5D8-047F-260C-E652EDB2D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67CE675-1E7C-C90E-1944-5ADAF9B8C8E7}"/>
              </a:ext>
            </a:extLst>
          </p:cNvPr>
          <p:cNvSpPr txBox="1"/>
          <p:nvPr/>
        </p:nvSpPr>
        <p:spPr>
          <a:xfrm>
            <a:off x="470193" y="1972639"/>
            <a:ext cx="102848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Quem foca no </a:t>
            </a:r>
            <a:r>
              <a:rPr lang="pt-BR" sz="3600" b="1" dirty="0">
                <a:solidFill>
                  <a:srgbClr val="FF0000"/>
                </a:solidFill>
              </a:rPr>
              <a:t>indicador, protege o bônus</a:t>
            </a:r>
            <a:r>
              <a:rPr lang="pt-BR" sz="3600" b="1" dirty="0"/>
              <a:t>. Quem só foca na venda, trabalha dobrado.</a:t>
            </a:r>
            <a:endParaRPr lang="pt-B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705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C01E4-798B-FA78-2EF7-2522FBB0B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0E7A2186-0F0B-57BF-FC77-4962D8BFB757}"/>
              </a:ext>
            </a:extLst>
          </p:cNvPr>
          <p:cNvSpPr/>
          <p:nvPr/>
        </p:nvSpPr>
        <p:spPr>
          <a:xfrm>
            <a:off x="3487117" y="224093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FE646561-C140-5CB7-E672-6FAEF54F3067}"/>
              </a:ext>
            </a:extLst>
          </p:cNvPr>
          <p:cNvSpPr/>
          <p:nvPr/>
        </p:nvSpPr>
        <p:spPr>
          <a:xfrm>
            <a:off x="3037669" y="111405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ED20DC75-7462-6333-8090-82A6D1C96288}"/>
              </a:ext>
            </a:extLst>
          </p:cNvPr>
          <p:cNvSpPr/>
          <p:nvPr/>
        </p:nvSpPr>
        <p:spPr>
          <a:xfrm>
            <a:off x="252658" y="1613740"/>
            <a:ext cx="2560286" cy="248534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Processos e orientações sistêmicas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D4BDAA9-9E91-CCDA-0493-8639917CF6EA}"/>
              </a:ext>
            </a:extLst>
          </p:cNvPr>
          <p:cNvSpPr/>
          <p:nvPr/>
        </p:nvSpPr>
        <p:spPr>
          <a:xfrm>
            <a:off x="2588220" y="113161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0C440A4-0854-F091-32B6-24C110D9E297}"/>
              </a:ext>
            </a:extLst>
          </p:cNvPr>
          <p:cNvSpPr/>
          <p:nvPr/>
        </p:nvSpPr>
        <p:spPr>
          <a:xfrm>
            <a:off x="3037669" y="2240934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EFEC0BB-D74D-8B02-25ED-DBA0458537D1}"/>
              </a:ext>
            </a:extLst>
          </p:cNvPr>
          <p:cNvSpPr txBox="1"/>
          <p:nvPr/>
        </p:nvSpPr>
        <p:spPr>
          <a:xfrm>
            <a:off x="3564615" y="135558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Validação dos dados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8DE7472-FC0B-8F32-B745-E6DFBA8925A6}"/>
              </a:ext>
            </a:extLst>
          </p:cNvPr>
          <p:cNvSpPr txBox="1"/>
          <p:nvPr/>
        </p:nvSpPr>
        <p:spPr>
          <a:xfrm>
            <a:off x="3936570" y="248247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Fechamento da venda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4658452-2110-3EA9-5ACA-51884D4C0B33}"/>
              </a:ext>
            </a:extLst>
          </p:cNvPr>
          <p:cNvSpPr/>
          <p:nvPr/>
        </p:nvSpPr>
        <p:spPr>
          <a:xfrm>
            <a:off x="2812944" y="4325678"/>
            <a:ext cx="7439189" cy="9376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45790E48-3451-3C37-3449-54658E92A59C}"/>
              </a:ext>
            </a:extLst>
          </p:cNvPr>
          <p:cNvSpPr/>
          <p:nvPr/>
        </p:nvSpPr>
        <p:spPr>
          <a:xfrm>
            <a:off x="2363496" y="4325679"/>
            <a:ext cx="898901" cy="937648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E33CC8E-71A7-2EA8-A4B9-0C3285953B7C}"/>
              </a:ext>
            </a:extLst>
          </p:cNvPr>
          <p:cNvSpPr txBox="1"/>
          <p:nvPr/>
        </p:nvSpPr>
        <p:spPr>
          <a:xfrm>
            <a:off x="3339890" y="462965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Incentivo Minha Claro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3CDBA08A-D1CD-C103-6567-C1C35F0FD2A5}"/>
              </a:ext>
            </a:extLst>
          </p:cNvPr>
          <p:cNvSpPr/>
          <p:nvPr/>
        </p:nvSpPr>
        <p:spPr>
          <a:xfrm>
            <a:off x="3339890" y="328658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17F6CFA7-19CA-61AE-36D3-77819B4981E7}"/>
              </a:ext>
            </a:extLst>
          </p:cNvPr>
          <p:cNvSpPr/>
          <p:nvPr/>
        </p:nvSpPr>
        <p:spPr>
          <a:xfrm>
            <a:off x="2890442" y="328658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22869D6-4214-F21D-C979-830E87C1DEE9}"/>
              </a:ext>
            </a:extLst>
          </p:cNvPr>
          <p:cNvSpPr txBox="1"/>
          <p:nvPr/>
        </p:nvSpPr>
        <p:spPr>
          <a:xfrm>
            <a:off x="3866841" y="3556062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3640908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3910D-3183-1A2D-5E1C-67313A058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79DFB60A-4ECC-6E92-DB18-48E9E6A024D3}"/>
              </a:ext>
            </a:extLst>
          </p:cNvPr>
          <p:cNvSpPr txBox="1"/>
          <p:nvPr/>
        </p:nvSpPr>
        <p:spPr>
          <a:xfrm>
            <a:off x="546358" y="2614242"/>
            <a:ext cx="105153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A Nova Experiência Unificada: </a:t>
            </a:r>
            <a:r>
              <a:rPr lang="pt-BR" sz="3600" b="1" dirty="0">
                <a:solidFill>
                  <a:srgbClr val="FF0000"/>
                </a:solidFill>
              </a:rPr>
              <a:t>APP Minha Claro</a:t>
            </a:r>
          </a:p>
          <a:p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Acabou a divisão entre móvel e residencial. É um app só, uma experiência só. O cliente é Claro, ponto.</a:t>
            </a:r>
          </a:p>
        </p:txBody>
      </p:sp>
    </p:spTree>
    <p:extLst>
      <p:ext uri="{BB962C8B-B14F-4D97-AF65-F5344CB8AC3E}">
        <p14:creationId xmlns:p14="http://schemas.microsoft.com/office/powerpoint/2010/main" val="9572257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61AD4-D228-1140-77C0-71A6E87F4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B2621F27-9F20-3771-C06C-30C5242EA513}"/>
              </a:ext>
            </a:extLst>
          </p:cNvPr>
          <p:cNvSpPr/>
          <p:nvPr/>
        </p:nvSpPr>
        <p:spPr>
          <a:xfrm>
            <a:off x="508001" y="1849342"/>
            <a:ext cx="10134600" cy="3641779"/>
          </a:xfrm>
          <a:prstGeom prst="roundRect">
            <a:avLst/>
          </a:prstGeom>
          <a:ln>
            <a:solidFill>
              <a:srgbClr val="F20A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52C88A8-F9ED-F656-D8E1-C9E941B28B53}"/>
              </a:ext>
            </a:extLst>
          </p:cNvPr>
          <p:cNvSpPr txBox="1"/>
          <p:nvPr/>
        </p:nvSpPr>
        <p:spPr>
          <a:xfrm>
            <a:off x="3949700" y="2539564"/>
            <a:ext cx="757174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Tudo na palma da mão (funcionalidades);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Gestão financeira;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Suporte técnico inteligente;</a:t>
            </a:r>
            <a:endParaRPr lang="pt-BR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Consumo e benefícios.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28C75FC-9F2D-D4AF-1C16-5B2B834E29B8}"/>
              </a:ext>
            </a:extLst>
          </p:cNvPr>
          <p:cNvSpPr txBox="1"/>
          <p:nvPr/>
        </p:nvSpPr>
        <p:spPr>
          <a:xfrm>
            <a:off x="298345" y="328601"/>
            <a:ext cx="94204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Ecossistema Integrado e Identidade Única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B4420E8-724F-EFDD-3DF2-783ED4A491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687" y="2171631"/>
            <a:ext cx="2550313" cy="2997200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76628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93EB3-8D4F-1A50-B2CC-1CBCD5E29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79412816-A1ED-E0E0-6C8D-46BAA280EF3D}"/>
              </a:ext>
            </a:extLst>
          </p:cNvPr>
          <p:cNvSpPr txBox="1"/>
          <p:nvPr/>
        </p:nvSpPr>
        <p:spPr>
          <a:xfrm>
            <a:off x="682836" y="2218456"/>
            <a:ext cx="768324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dirty="0"/>
              <a:t>O Objetivo: Consolidar a Claro como uma </a:t>
            </a:r>
            <a:r>
              <a:rPr lang="pt-BR" sz="3600" b="1" dirty="0">
                <a:solidFill>
                  <a:srgbClr val="FF0000"/>
                </a:solidFill>
              </a:rPr>
              <a:t>solução completa</a:t>
            </a:r>
            <a:r>
              <a:rPr lang="pt-BR" sz="3600" dirty="0"/>
              <a:t> de telecomunicações, entregando mais </a:t>
            </a:r>
            <a:r>
              <a:rPr lang="pt-BR" sz="3600" b="1" dirty="0">
                <a:solidFill>
                  <a:srgbClr val="FF0000"/>
                </a:solidFill>
              </a:rPr>
              <a:t>inovação, eficiência e facilidade</a:t>
            </a:r>
            <a:r>
              <a:rPr lang="pt-BR" sz="3600" dirty="0"/>
              <a:t> para o cliente em cada interação.</a:t>
            </a:r>
            <a:endParaRPr lang="pt-BR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Gráfico 2" descr="Na mosca com preenchimento sólido">
            <a:extLst>
              <a:ext uri="{FF2B5EF4-FFF2-40B4-BE49-F238E27FC236}">
                <a16:creationId xmlns:a16="http://schemas.microsoft.com/office/drawing/2014/main" id="{BD342E21-AA79-B71F-B5A7-399A25AE6D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836" y="1094834"/>
            <a:ext cx="914400" cy="9144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7CFA123-99B3-D7FC-1442-7BAE11E27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8333" y="1094834"/>
            <a:ext cx="1196444" cy="118120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0E960EB-AA7A-B90C-7A27-384054B920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8816" y="2826968"/>
            <a:ext cx="1165961" cy="120406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063044B9-79B0-3298-181F-20E1F766E8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97851" y="4581964"/>
            <a:ext cx="1226926" cy="123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99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29D01D7B-A2C3-C517-A0FE-9DE08E7CE7FC}"/>
              </a:ext>
            </a:extLst>
          </p:cNvPr>
          <p:cNvSpPr txBox="1"/>
          <p:nvPr/>
        </p:nvSpPr>
        <p:spPr>
          <a:xfrm>
            <a:off x="4153546" y="2178783"/>
            <a:ext cx="80384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MX Black" pitchFamily="2" charset="77"/>
              </a:rPr>
              <a:t>Olá</a:t>
            </a:r>
            <a:r>
              <a:rPr lang="en-US" sz="3200" b="1" dirty="0">
                <a:latin typeface="AMX Black" pitchFamily="2" charset="77"/>
              </a:rPr>
              <a:t>, </a:t>
            </a:r>
            <a:r>
              <a:rPr lang="en-US" sz="3200" b="1" dirty="0" err="1">
                <a:latin typeface="AMX Black" pitchFamily="2" charset="77"/>
              </a:rPr>
              <a:t>sejam</a:t>
            </a:r>
            <a:r>
              <a:rPr lang="en-US" sz="3200" b="1" dirty="0">
                <a:latin typeface="AMX Black" pitchFamily="2" charset="77"/>
              </a:rPr>
              <a:t> </a:t>
            </a:r>
            <a:r>
              <a:rPr lang="en-US" sz="3200" b="1" dirty="0" err="1">
                <a:latin typeface="AMX Black" pitchFamily="2" charset="77"/>
              </a:rPr>
              <a:t>bem-vindos</a:t>
            </a:r>
            <a:r>
              <a:rPr lang="en-US" sz="3200" b="1" dirty="0">
                <a:latin typeface="AMX Black" pitchFamily="2" charset="77"/>
              </a:rPr>
              <a:t> de volta </a:t>
            </a:r>
            <a:r>
              <a:rPr lang="en-US" sz="3200" b="1" dirty="0" err="1">
                <a:latin typeface="AMX Black" pitchFamily="2" charset="77"/>
              </a:rPr>
              <a:t>ao</a:t>
            </a:r>
            <a:r>
              <a:rPr lang="en-US" sz="3200" b="1" dirty="0">
                <a:latin typeface="AMX Black" pitchFamily="2" charset="77"/>
              </a:rPr>
              <a:t> </a:t>
            </a:r>
            <a:r>
              <a:rPr lang="en-US" sz="3200" b="1" dirty="0" err="1">
                <a:latin typeface="AMX Black" pitchFamily="2" charset="77"/>
              </a:rPr>
              <a:t>treinamento</a:t>
            </a:r>
            <a:r>
              <a:rPr lang="en-US" sz="3200" b="1" dirty="0">
                <a:latin typeface="AMX Black" pitchFamily="2" charset="77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MX Black" pitchFamily="2" charset="77"/>
              </a:rPr>
              <a:t>TLV </a:t>
            </a:r>
            <a:r>
              <a:rPr lang="en-US" sz="3200" b="1" dirty="0" err="1">
                <a:solidFill>
                  <a:srgbClr val="C00000"/>
                </a:solidFill>
                <a:latin typeface="AMX Black" pitchFamily="2" charset="77"/>
              </a:rPr>
              <a:t>Rentabilização</a:t>
            </a:r>
            <a:r>
              <a:rPr lang="en-US" sz="3200" b="1" dirty="0">
                <a:solidFill>
                  <a:srgbClr val="C00000"/>
                </a:solidFill>
                <a:latin typeface="AMX Black" pitchFamily="2" charset="77"/>
              </a:rPr>
              <a:t> 360º</a:t>
            </a:r>
            <a:r>
              <a:rPr lang="en-US" sz="3200" b="1" dirty="0">
                <a:latin typeface="AMX Black" pitchFamily="2" charset="77"/>
              </a:rPr>
              <a:t>!</a:t>
            </a:r>
          </a:p>
        </p:txBody>
      </p:sp>
      <p:pic>
        <p:nvPicPr>
          <p:cNvPr id="4" name="Gráfico 3" descr="Seta circular com preenchimento sólido">
            <a:extLst>
              <a:ext uri="{FF2B5EF4-FFF2-40B4-BE49-F238E27FC236}">
                <a16:creationId xmlns:a16="http://schemas.microsoft.com/office/drawing/2014/main" id="{F085A784-2630-99B1-D3CC-6D4D0E96BD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18907" y="4356315"/>
            <a:ext cx="2621797" cy="262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6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4552 0 L -4.79167E-6 0 " pathEditMode="relative" rAng="0" ptsTypes="AA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02A01-76D8-3285-8F3A-0AAAF5BE2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2157221C-93E6-1490-1407-1136ED837B2E}"/>
              </a:ext>
            </a:extLst>
          </p:cNvPr>
          <p:cNvSpPr txBox="1"/>
          <p:nvPr/>
        </p:nvSpPr>
        <p:spPr>
          <a:xfrm>
            <a:off x="737426" y="2120949"/>
            <a:ext cx="1051534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Impacto na performance do </a:t>
            </a:r>
            <a:r>
              <a:rPr lang="pt-BR" sz="3600" b="1" dirty="0">
                <a:solidFill>
                  <a:srgbClr val="FF0000"/>
                </a:solidFill>
              </a:rPr>
              <a:t>Vendedor</a:t>
            </a:r>
            <a:r>
              <a:rPr lang="pt-BR" sz="3600" b="1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Atendimento mais rápido;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Oportunidades de </a:t>
            </a:r>
            <a:r>
              <a:rPr lang="pt-BR" sz="3200" b="1" dirty="0" err="1">
                <a:solidFill>
                  <a:schemeClr val="bg1">
                    <a:lumMod val="50000"/>
                  </a:schemeClr>
                </a:solidFill>
              </a:rPr>
              <a:t>cross-selling</a:t>
            </a:r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Retenção e fidelização: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Redução de demandas.</a:t>
            </a:r>
          </a:p>
        </p:txBody>
      </p:sp>
    </p:spTree>
    <p:extLst>
      <p:ext uri="{BB962C8B-B14F-4D97-AF65-F5344CB8AC3E}">
        <p14:creationId xmlns:p14="http://schemas.microsoft.com/office/powerpoint/2010/main" val="28250971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5B6BB-01FA-33B4-7DF8-392C75EC9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4EBBB2F-75EE-62C8-7765-55E1E7772AFA}"/>
              </a:ext>
            </a:extLst>
          </p:cNvPr>
          <p:cNvSpPr txBox="1"/>
          <p:nvPr/>
        </p:nvSpPr>
        <p:spPr>
          <a:xfrm>
            <a:off x="737426" y="2120949"/>
            <a:ext cx="105153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Essa mudança não apenas melhora a jornada do cliente, mas </a:t>
            </a:r>
            <a:r>
              <a:rPr lang="pt-BR" sz="3600" b="1" dirty="0">
                <a:solidFill>
                  <a:srgbClr val="FF0000"/>
                </a:solidFill>
              </a:rPr>
              <a:t>otimiza o ambiente de trabalho</a:t>
            </a:r>
            <a:r>
              <a:rPr lang="pt-BR" sz="3600" b="1" dirty="0"/>
              <a:t>, tornando-o mais </a:t>
            </a:r>
            <a:r>
              <a:rPr lang="pt-BR" sz="3600" b="1" dirty="0">
                <a:solidFill>
                  <a:srgbClr val="FF0000"/>
                </a:solidFill>
              </a:rPr>
              <a:t>eficiente e produtivo</a:t>
            </a:r>
            <a:r>
              <a:rPr lang="pt-BR" sz="3600" b="1" dirty="0"/>
              <a:t>.</a:t>
            </a:r>
            <a:endParaRPr lang="pt-BR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9354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2F7BE-62EB-4853-7131-C2D79F8CC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5FB97760-A4E0-33B4-830D-9DF68F86468E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F2D51D97-D489-5CE7-F8B5-9AFEC8B4098F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6FE09D30-BE7B-8DA3-34DB-6EFE46FC4D44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49788520-67DF-37A0-C961-BD523899ED6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049EF0AC-6BAE-2107-8EC3-F84D872652B5}"/>
              </a:ext>
            </a:extLst>
          </p:cNvPr>
          <p:cNvSpPr txBox="1"/>
          <p:nvPr/>
        </p:nvSpPr>
        <p:spPr>
          <a:xfrm>
            <a:off x="2523526" y="2510628"/>
            <a:ext cx="3331436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Processos e orientações sistêmicas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CE97EBFB-8631-8F7F-399C-38A9DB4B7542}"/>
              </a:ext>
            </a:extLst>
          </p:cNvPr>
          <p:cNvSpPr txBox="1"/>
          <p:nvPr/>
        </p:nvSpPr>
        <p:spPr>
          <a:xfrm>
            <a:off x="3201513" y="3658407"/>
            <a:ext cx="2382258" cy="369332"/>
          </a:xfrm>
          <a:prstGeom prst="rect">
            <a:avLst/>
          </a:prstGeom>
          <a:solidFill>
            <a:srgbClr val="2D2926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Principais ferramentas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C3EB560D-EF6F-9B7C-29A9-30FA23E63CCA}"/>
              </a:ext>
            </a:extLst>
          </p:cNvPr>
          <p:cNvSpPr txBox="1"/>
          <p:nvPr/>
        </p:nvSpPr>
        <p:spPr>
          <a:xfrm>
            <a:off x="4121169" y="5010042"/>
            <a:ext cx="1746777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Estudos de caso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F15CDE1-4815-A0FE-4429-1C13A8C7EDBE}"/>
              </a:ext>
            </a:extLst>
          </p:cNvPr>
          <p:cNvSpPr txBox="1"/>
          <p:nvPr/>
        </p:nvSpPr>
        <p:spPr>
          <a:xfrm>
            <a:off x="7814799" y="3147676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454156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8F755-418F-0297-9D8E-AF2FEAF06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538B8C5-E0E1-FD4D-E78D-8BADCE8C9933}"/>
              </a:ext>
            </a:extLst>
          </p:cNvPr>
          <p:cNvSpPr txBox="1"/>
          <p:nvPr/>
        </p:nvSpPr>
        <p:spPr>
          <a:xfrm>
            <a:off x="546358" y="2614242"/>
            <a:ext cx="94204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Quais são as </a:t>
            </a:r>
            <a:r>
              <a:rPr lang="pt-BR" sz="3600" b="1" dirty="0">
                <a:solidFill>
                  <a:srgbClr val="C00000"/>
                </a:solidFill>
              </a:rPr>
              <a:t>principais ferramentas </a:t>
            </a:r>
            <a:r>
              <a:rPr lang="pt-BR" sz="3600" b="1" dirty="0"/>
              <a:t>usadas na </a:t>
            </a:r>
            <a:r>
              <a:rPr lang="pt-BR" sz="3600" b="1" dirty="0">
                <a:solidFill>
                  <a:srgbClr val="C00000"/>
                </a:solidFill>
              </a:rPr>
              <a:t>Rentabilização</a:t>
            </a:r>
            <a:r>
              <a:rPr lang="pt-BR" sz="3600" b="1" dirty="0"/>
              <a:t>?</a:t>
            </a:r>
            <a:endParaRPr lang="pt-BR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67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250CF419-44FA-5BF3-FD0C-F3A43D970682}"/>
              </a:ext>
            </a:extLst>
          </p:cNvPr>
          <p:cNvSpPr/>
          <p:nvPr/>
        </p:nvSpPr>
        <p:spPr>
          <a:xfrm>
            <a:off x="3494942" y="2763756"/>
            <a:ext cx="2350576" cy="96864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/>
              <a:t>Net Sales 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28CA08D2-5979-63E6-FA25-2CCDAAFE4A18}"/>
              </a:ext>
            </a:extLst>
          </p:cNvPr>
          <p:cNvSpPr/>
          <p:nvPr/>
        </p:nvSpPr>
        <p:spPr>
          <a:xfrm>
            <a:off x="6114314" y="1404843"/>
            <a:ext cx="2350576" cy="96864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Solar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037C6D06-B7D2-4E9C-61A2-8C2B8DF0C6DE}"/>
              </a:ext>
            </a:extLst>
          </p:cNvPr>
          <p:cNvSpPr/>
          <p:nvPr/>
        </p:nvSpPr>
        <p:spPr>
          <a:xfrm>
            <a:off x="6114314" y="2763756"/>
            <a:ext cx="2350576" cy="96864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Ache Aqui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881CAE3-515E-B445-19F2-39040AB378CC}"/>
              </a:ext>
            </a:extLst>
          </p:cNvPr>
          <p:cNvSpPr/>
          <p:nvPr/>
        </p:nvSpPr>
        <p:spPr>
          <a:xfrm>
            <a:off x="3494942" y="1404843"/>
            <a:ext cx="2350576" cy="96864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Ativação Simplificada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47ECD55-E5F2-C052-570A-CEBC13FA1455}"/>
              </a:ext>
            </a:extLst>
          </p:cNvPr>
          <p:cNvSpPr txBox="1"/>
          <p:nvPr/>
        </p:nvSpPr>
        <p:spPr>
          <a:xfrm>
            <a:off x="847418" y="368243"/>
            <a:ext cx="112451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Principais</a:t>
            </a:r>
            <a:r>
              <a:rPr lang="pt-BR" sz="3600" b="1" dirty="0">
                <a:solidFill>
                  <a:srgbClr val="C00000"/>
                </a:solidFill>
              </a:rPr>
              <a:t> ferramentas </a:t>
            </a:r>
            <a:r>
              <a:rPr lang="pt-BR" sz="3600" b="1" dirty="0"/>
              <a:t>usadas na </a:t>
            </a:r>
            <a:r>
              <a:rPr lang="pt-BR" sz="3600" b="1" dirty="0">
                <a:solidFill>
                  <a:srgbClr val="C00000"/>
                </a:solidFill>
              </a:rPr>
              <a:t>Rentabilização:</a:t>
            </a:r>
            <a:endParaRPr lang="pt-BR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0539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48CC6-9F63-BA31-E25C-7ADB913E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B472C6-F572-6399-8DDD-9DFA81E9E473}"/>
              </a:ext>
            </a:extLst>
          </p:cNvPr>
          <p:cNvSpPr txBox="1"/>
          <p:nvPr/>
        </p:nvSpPr>
        <p:spPr>
          <a:xfrm>
            <a:off x="397042" y="2171797"/>
            <a:ext cx="4379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Procedimentos possíveis: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Upgrade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Troca de plano </a:t>
            </a:r>
            <a:r>
              <a:rPr lang="pt-BR" i="1" dirty="0"/>
              <a:t>controle</a:t>
            </a:r>
            <a:r>
              <a:rPr lang="pt-BR" dirty="0"/>
              <a:t> para </a:t>
            </a:r>
            <a:r>
              <a:rPr lang="pt-BR" i="1" dirty="0"/>
              <a:t>pós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0331E28-9CF8-7B04-0C34-43CC117045CD}"/>
              </a:ext>
            </a:extLst>
          </p:cNvPr>
          <p:cNvSpPr txBox="1"/>
          <p:nvPr/>
        </p:nvSpPr>
        <p:spPr>
          <a:xfrm>
            <a:off x="397042" y="493295"/>
            <a:ext cx="9857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Ativação Simplificada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E57EF18-AE27-52F2-646C-8F2D8752CA61}"/>
              </a:ext>
            </a:extLst>
          </p:cNvPr>
          <p:cNvSpPr txBox="1"/>
          <p:nvPr/>
        </p:nvSpPr>
        <p:spPr>
          <a:xfrm>
            <a:off x="397042" y="1299976"/>
            <a:ext cx="98572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Função principal: Regularizar migração móvel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E2776FD-0130-63F6-5ED4-6E9CA41A22E8}"/>
              </a:ext>
            </a:extLst>
          </p:cNvPr>
          <p:cNvSpPr txBox="1"/>
          <p:nvPr/>
        </p:nvSpPr>
        <p:spPr>
          <a:xfrm>
            <a:off x="400411" y="3782282"/>
            <a:ext cx="58574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Ações específicas realizadas pela célula: </a:t>
            </a:r>
          </a:p>
          <a:p>
            <a:r>
              <a:rPr lang="pt-BR" dirty="0"/>
              <a:t>Ativar migração do plano móvel 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C97DC681-28E6-AE8E-1834-E9E6185F58C2}"/>
              </a:ext>
            </a:extLst>
          </p:cNvPr>
          <p:cNvSpPr/>
          <p:nvPr/>
        </p:nvSpPr>
        <p:spPr>
          <a:xfrm>
            <a:off x="5105365" y="6312965"/>
            <a:ext cx="1255162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/>
              <a:t>Net Sales 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8C3E168-8751-D7AE-12D9-048371237863}"/>
              </a:ext>
            </a:extLst>
          </p:cNvPr>
          <p:cNvSpPr/>
          <p:nvPr/>
        </p:nvSpPr>
        <p:spPr>
          <a:xfrm>
            <a:off x="6371262" y="6312103"/>
            <a:ext cx="1183481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Solar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F3D5890D-6AD5-61C2-2BA3-115FDD3BE9D0}"/>
              </a:ext>
            </a:extLst>
          </p:cNvPr>
          <p:cNvSpPr/>
          <p:nvPr/>
        </p:nvSpPr>
        <p:spPr>
          <a:xfrm>
            <a:off x="7573559" y="6312965"/>
            <a:ext cx="1472777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Ache Aqui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BCCEFB30-E6CA-26DA-A2B3-016559CB7DE7}"/>
              </a:ext>
            </a:extLst>
          </p:cNvPr>
          <p:cNvSpPr/>
          <p:nvPr/>
        </p:nvSpPr>
        <p:spPr>
          <a:xfrm>
            <a:off x="3632588" y="6312968"/>
            <a:ext cx="1472777" cy="46166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Ativação Simplificada </a:t>
            </a:r>
          </a:p>
        </p:txBody>
      </p:sp>
    </p:spTree>
    <p:extLst>
      <p:ext uri="{BB962C8B-B14F-4D97-AF65-F5344CB8AC3E}">
        <p14:creationId xmlns:p14="http://schemas.microsoft.com/office/powerpoint/2010/main" val="40878157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AD394-8843-3E92-78CB-A2922FA13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F852EB8-BDA0-6CF7-510E-F8E3E09F9556}"/>
              </a:ext>
            </a:extLst>
          </p:cNvPr>
          <p:cNvSpPr txBox="1"/>
          <p:nvPr/>
        </p:nvSpPr>
        <p:spPr>
          <a:xfrm>
            <a:off x="397042" y="2171797"/>
            <a:ext cx="4379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Procedimentos possíveis: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Adicionar produtos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Atualizar contrato do cliente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Ver produtos que o cliente já possui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Preencher o agregado informativo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721E3A-9837-BF83-05AE-1C15FFA143FD}"/>
              </a:ext>
            </a:extLst>
          </p:cNvPr>
          <p:cNvSpPr txBox="1"/>
          <p:nvPr/>
        </p:nvSpPr>
        <p:spPr>
          <a:xfrm>
            <a:off x="397042" y="493295"/>
            <a:ext cx="9857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Net Sales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72951A3-6FA0-675D-5FB7-E6D0DD341846}"/>
              </a:ext>
            </a:extLst>
          </p:cNvPr>
          <p:cNvSpPr txBox="1"/>
          <p:nvPr/>
        </p:nvSpPr>
        <p:spPr>
          <a:xfrm>
            <a:off x="397042" y="1299976"/>
            <a:ext cx="98572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Função principal: Cadastro da venda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3F4DDD0-CBCF-779D-A850-CB3451A26505}"/>
              </a:ext>
            </a:extLst>
          </p:cNvPr>
          <p:cNvSpPr txBox="1"/>
          <p:nvPr/>
        </p:nvSpPr>
        <p:spPr>
          <a:xfrm>
            <a:off x="400411" y="3782282"/>
            <a:ext cx="58574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Ações específicas realizadas pela célula: </a:t>
            </a:r>
          </a:p>
          <a:p>
            <a:r>
              <a:rPr lang="pt-BR" dirty="0"/>
              <a:t>Aquisição de mais linhas </a:t>
            </a:r>
          </a:p>
          <a:p>
            <a:r>
              <a:rPr lang="pt-BR" dirty="0"/>
              <a:t>Cadastro de novos produtos | </a:t>
            </a:r>
            <a:r>
              <a:rPr lang="pt-BR" i="1" dirty="0"/>
              <a:t>TV, internet e fone 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F57653EF-E79B-25BB-E820-3E0A7CD38516}"/>
              </a:ext>
            </a:extLst>
          </p:cNvPr>
          <p:cNvSpPr/>
          <p:nvPr/>
        </p:nvSpPr>
        <p:spPr>
          <a:xfrm>
            <a:off x="6390078" y="6312964"/>
            <a:ext cx="1183481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Solar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64D00E05-B256-DF00-C1F8-D6ABD2DD0C00}"/>
              </a:ext>
            </a:extLst>
          </p:cNvPr>
          <p:cNvSpPr/>
          <p:nvPr/>
        </p:nvSpPr>
        <p:spPr>
          <a:xfrm>
            <a:off x="7573559" y="6312965"/>
            <a:ext cx="1472777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Ache Aqui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77B73A07-C53B-85B6-313E-2B6EF819D65B}"/>
              </a:ext>
            </a:extLst>
          </p:cNvPr>
          <p:cNvSpPr/>
          <p:nvPr/>
        </p:nvSpPr>
        <p:spPr>
          <a:xfrm>
            <a:off x="3632588" y="6312968"/>
            <a:ext cx="1472777" cy="46166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Ativação Simplificada 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9D0A2C51-45EC-77BE-E69D-85DC9E4022D7}"/>
              </a:ext>
            </a:extLst>
          </p:cNvPr>
          <p:cNvSpPr/>
          <p:nvPr/>
        </p:nvSpPr>
        <p:spPr>
          <a:xfrm>
            <a:off x="5105365" y="6312963"/>
            <a:ext cx="1284713" cy="48856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Net Sales</a:t>
            </a:r>
          </a:p>
        </p:txBody>
      </p:sp>
    </p:spTree>
    <p:extLst>
      <p:ext uri="{BB962C8B-B14F-4D97-AF65-F5344CB8AC3E}">
        <p14:creationId xmlns:p14="http://schemas.microsoft.com/office/powerpoint/2010/main" val="40981609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520FF-D347-3BED-D340-4B237B99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E98187C-A4B0-C3C5-82E5-849A6B3ADED3}"/>
              </a:ext>
            </a:extLst>
          </p:cNvPr>
          <p:cNvSpPr txBox="1"/>
          <p:nvPr/>
        </p:nvSpPr>
        <p:spPr>
          <a:xfrm>
            <a:off x="397042" y="2171797"/>
            <a:ext cx="4379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Procedimentos possíveis: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Agilizar as análises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Aumentar a assertividade na tomada de decisão</a:t>
            </a:r>
            <a:endParaRPr lang="pt-BR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E41261-E426-78F3-F5FB-595C131C0FF6}"/>
              </a:ext>
            </a:extLst>
          </p:cNvPr>
          <p:cNvSpPr txBox="1"/>
          <p:nvPr/>
        </p:nvSpPr>
        <p:spPr>
          <a:xfrm>
            <a:off x="397042" y="493295"/>
            <a:ext cx="9857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Solar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89482E-A17F-6DD7-0CFB-7E41FFE9DC24}"/>
              </a:ext>
            </a:extLst>
          </p:cNvPr>
          <p:cNvSpPr txBox="1"/>
          <p:nvPr/>
        </p:nvSpPr>
        <p:spPr>
          <a:xfrm>
            <a:off x="397041" y="1299976"/>
            <a:ext cx="115766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Função principal: Integra, em um único sistema, as operações de venda e atendimento.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0018E1E-B0D0-4F6C-76C2-B0B690A8B131}"/>
              </a:ext>
            </a:extLst>
          </p:cNvPr>
          <p:cNvSpPr txBox="1"/>
          <p:nvPr/>
        </p:nvSpPr>
        <p:spPr>
          <a:xfrm>
            <a:off x="400411" y="3782282"/>
            <a:ext cx="58574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Ações específicas realizadas pela célula: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Reúne serviços móveis e residenciais no mesmo ambiente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Centraliza as principais informações dos clientes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Facilita o acesso rápido aos dados durante o atendimento</a:t>
            </a:r>
            <a:endParaRPr lang="pt-BR" b="1" dirty="0"/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1632A0F-8977-E195-5D1E-11DFB6B58A72}"/>
              </a:ext>
            </a:extLst>
          </p:cNvPr>
          <p:cNvSpPr/>
          <p:nvPr/>
        </p:nvSpPr>
        <p:spPr>
          <a:xfrm>
            <a:off x="7573559" y="6312965"/>
            <a:ext cx="1472777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Ache Aqui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8B4408B6-6088-0B8D-D774-9BB4F537CE12}"/>
              </a:ext>
            </a:extLst>
          </p:cNvPr>
          <p:cNvSpPr/>
          <p:nvPr/>
        </p:nvSpPr>
        <p:spPr>
          <a:xfrm>
            <a:off x="3632588" y="6312968"/>
            <a:ext cx="1472777" cy="46166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Ativação Simplificada 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85E88652-B231-80D9-C9AE-E9A079D34CF8}"/>
              </a:ext>
            </a:extLst>
          </p:cNvPr>
          <p:cNvSpPr/>
          <p:nvPr/>
        </p:nvSpPr>
        <p:spPr>
          <a:xfrm>
            <a:off x="5105365" y="6312963"/>
            <a:ext cx="1284713" cy="48856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Net Sales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0E9E073C-DF3E-6225-0C82-5FFC3AC0BC60}"/>
              </a:ext>
            </a:extLst>
          </p:cNvPr>
          <p:cNvSpPr/>
          <p:nvPr/>
        </p:nvSpPr>
        <p:spPr>
          <a:xfrm>
            <a:off x="6390078" y="6286070"/>
            <a:ext cx="1284713" cy="48856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Solar</a:t>
            </a:r>
          </a:p>
        </p:txBody>
      </p:sp>
    </p:spTree>
    <p:extLst>
      <p:ext uri="{BB962C8B-B14F-4D97-AF65-F5344CB8AC3E}">
        <p14:creationId xmlns:p14="http://schemas.microsoft.com/office/powerpoint/2010/main" val="7769269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BA258-CAD3-3450-F6BA-92050AD61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C2A199-2247-63F0-7A34-5FD823395626}"/>
              </a:ext>
            </a:extLst>
          </p:cNvPr>
          <p:cNvSpPr txBox="1"/>
          <p:nvPr/>
        </p:nvSpPr>
        <p:spPr>
          <a:xfrm>
            <a:off x="397042" y="2171797"/>
            <a:ext cx="66357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Procedimentos possíveis: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Consultar informações sobre produtos e serviços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Ganhar agilidade na busca por respostas confiáveis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Verificar regras, condições e elegibilidade de ofertas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39C812-3ACC-C012-957D-68554AFDDA8A}"/>
              </a:ext>
            </a:extLst>
          </p:cNvPr>
          <p:cNvSpPr txBox="1"/>
          <p:nvPr/>
        </p:nvSpPr>
        <p:spPr>
          <a:xfrm>
            <a:off x="397042" y="493295"/>
            <a:ext cx="9857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/>
              <a:t>Ache Aqui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5DBCADC-71FD-522A-A6BF-6CC9A22AD1C4}"/>
              </a:ext>
            </a:extLst>
          </p:cNvPr>
          <p:cNvSpPr txBox="1"/>
          <p:nvPr/>
        </p:nvSpPr>
        <p:spPr>
          <a:xfrm>
            <a:off x="397042" y="1299976"/>
            <a:ext cx="98572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Função principal: Apoio ao atendimento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4D4C6FD-3906-0CB3-F73E-A82342AF9757}"/>
              </a:ext>
            </a:extLst>
          </p:cNvPr>
          <p:cNvSpPr txBox="1"/>
          <p:nvPr/>
        </p:nvSpPr>
        <p:spPr>
          <a:xfrm>
            <a:off x="400411" y="3782282"/>
            <a:ext cx="71731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Ações específicas realizadas pela célula:</a:t>
            </a:r>
          </a:p>
          <a:p>
            <a:r>
              <a:rPr lang="pt-BR" dirty="0"/>
              <a:t>Ferramenta de apoio com inteligência artificial para ganho de agilidade e assertividade no atendimento.</a:t>
            </a:r>
            <a:r>
              <a:rPr lang="pt-BR" b="1" dirty="0"/>
              <a:t> </a:t>
            </a:r>
          </a:p>
          <a:p>
            <a:endParaRPr lang="pt-BR" i="1" dirty="0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34D18FC5-BEEC-88E9-E299-84DAF871F098}"/>
              </a:ext>
            </a:extLst>
          </p:cNvPr>
          <p:cNvSpPr/>
          <p:nvPr/>
        </p:nvSpPr>
        <p:spPr>
          <a:xfrm>
            <a:off x="6390078" y="6312964"/>
            <a:ext cx="1183481" cy="4616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Solar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409B6DFE-5A23-9594-B79D-B2C11BA6B59B}"/>
              </a:ext>
            </a:extLst>
          </p:cNvPr>
          <p:cNvSpPr/>
          <p:nvPr/>
        </p:nvSpPr>
        <p:spPr>
          <a:xfrm>
            <a:off x="3632588" y="6312968"/>
            <a:ext cx="1472777" cy="46166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Ativação Simplificada 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F99255B6-43BF-B90A-702C-EEAA70F69DDE}"/>
              </a:ext>
            </a:extLst>
          </p:cNvPr>
          <p:cNvSpPr/>
          <p:nvPr/>
        </p:nvSpPr>
        <p:spPr>
          <a:xfrm>
            <a:off x="5105365" y="6312963"/>
            <a:ext cx="1284713" cy="48856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Net Sales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820BAEA9-BDF9-D428-4388-ED8E801BDF9F}"/>
              </a:ext>
            </a:extLst>
          </p:cNvPr>
          <p:cNvSpPr/>
          <p:nvPr/>
        </p:nvSpPr>
        <p:spPr>
          <a:xfrm>
            <a:off x="7573559" y="6286224"/>
            <a:ext cx="1472777" cy="48856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Ache Aqui</a:t>
            </a:r>
          </a:p>
        </p:txBody>
      </p:sp>
    </p:spTree>
    <p:extLst>
      <p:ext uri="{BB962C8B-B14F-4D97-AF65-F5344CB8AC3E}">
        <p14:creationId xmlns:p14="http://schemas.microsoft.com/office/powerpoint/2010/main" val="8928570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099E-12C6-B253-B340-FDE653EE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0BC31EC-DA4E-462A-3F4A-FFAC64020F38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BA5DF21F-CCF6-07CA-CAC6-797B7654E00A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EAF9213A-58D6-3CA5-5BD4-8C0D6FD81DDF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78785536-EFB8-26C6-7361-7A28FA5E597D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2CBAAE00-293A-A262-91F1-69C74E9C7268}"/>
              </a:ext>
            </a:extLst>
          </p:cNvPr>
          <p:cNvSpPr txBox="1"/>
          <p:nvPr/>
        </p:nvSpPr>
        <p:spPr>
          <a:xfrm>
            <a:off x="2523526" y="2300253"/>
            <a:ext cx="3331436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Processos e orientações sistêmicas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D71D977D-7AD3-FD57-B3EA-5A77DC26DC41}"/>
              </a:ext>
            </a:extLst>
          </p:cNvPr>
          <p:cNvSpPr txBox="1"/>
          <p:nvPr/>
        </p:nvSpPr>
        <p:spPr>
          <a:xfrm>
            <a:off x="3199501" y="3501166"/>
            <a:ext cx="238225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Principais ferramentas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B27B95DC-E4DD-ED6C-D0B4-31E6D8E7FBE6}"/>
              </a:ext>
            </a:extLst>
          </p:cNvPr>
          <p:cNvSpPr txBox="1"/>
          <p:nvPr/>
        </p:nvSpPr>
        <p:spPr>
          <a:xfrm>
            <a:off x="3942959" y="4700297"/>
            <a:ext cx="174677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Estudos de caso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E77566F-2B88-E5BE-1329-2C5A7EF7A186}"/>
              </a:ext>
            </a:extLst>
          </p:cNvPr>
          <p:cNvSpPr txBox="1"/>
          <p:nvPr/>
        </p:nvSpPr>
        <p:spPr>
          <a:xfrm>
            <a:off x="7814799" y="3147676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3111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>
            <a:extLst>
              <a:ext uri="{FF2B5EF4-FFF2-40B4-BE49-F238E27FC236}">
                <a16:creationId xmlns:a16="http://schemas.microsoft.com/office/drawing/2014/main" id="{8397DE4B-4020-C22C-3E39-812AFCD9CAA2}"/>
              </a:ext>
            </a:extLst>
          </p:cNvPr>
          <p:cNvSpPr txBox="1"/>
          <p:nvPr/>
        </p:nvSpPr>
        <p:spPr>
          <a:xfrm>
            <a:off x="5268691" y="3618652"/>
            <a:ext cx="1654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Desligar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o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áudio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.​</a:t>
            </a:r>
          </a:p>
        </p:txBody>
      </p:sp>
      <p:grpSp>
        <p:nvGrpSpPr>
          <p:cNvPr id="4" name="Group 24">
            <a:extLst>
              <a:ext uri="{FF2B5EF4-FFF2-40B4-BE49-F238E27FC236}">
                <a16:creationId xmlns:a16="http://schemas.microsoft.com/office/drawing/2014/main" id="{B7243EC1-EBBC-DC3F-AFA9-13914DA91A21}"/>
              </a:ext>
            </a:extLst>
          </p:cNvPr>
          <p:cNvGrpSpPr/>
          <p:nvPr/>
        </p:nvGrpSpPr>
        <p:grpSpPr>
          <a:xfrm>
            <a:off x="5808430" y="2678123"/>
            <a:ext cx="692069" cy="857479"/>
            <a:chOff x="5808430" y="2678123"/>
            <a:chExt cx="692069" cy="857479"/>
          </a:xfrm>
        </p:grpSpPr>
        <p:sp>
          <p:nvSpPr>
            <p:cNvPr id="5" name="Oval 19">
              <a:extLst>
                <a:ext uri="{FF2B5EF4-FFF2-40B4-BE49-F238E27FC236}">
                  <a16:creationId xmlns:a16="http://schemas.microsoft.com/office/drawing/2014/main" id="{EFEBBF07-CBD1-8491-B946-E06871223F0A}"/>
                </a:ext>
              </a:extLst>
            </p:cNvPr>
            <p:cNvSpPr/>
            <p:nvPr/>
          </p:nvSpPr>
          <p:spPr>
            <a:xfrm>
              <a:off x="5838925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12">
              <a:extLst>
                <a:ext uri="{FF2B5EF4-FFF2-40B4-BE49-F238E27FC236}">
                  <a16:creationId xmlns:a16="http://schemas.microsoft.com/office/drawing/2014/main" id="{5CDDFBD0-3DF4-E2A7-0958-7EE45C71838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808430" y="2678123"/>
              <a:ext cx="575139" cy="750876"/>
            </a:xfrm>
            <a:prstGeom prst="rect">
              <a:avLst/>
            </a:prstGeom>
          </p:spPr>
        </p:pic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ABCBCD11-704A-AE98-302A-2494F78BF990}"/>
              </a:ext>
            </a:extLst>
          </p:cNvPr>
          <p:cNvGrpSpPr/>
          <p:nvPr/>
        </p:nvGrpSpPr>
        <p:grpSpPr>
          <a:xfrm>
            <a:off x="8304182" y="2678121"/>
            <a:ext cx="802357" cy="857481"/>
            <a:chOff x="8304182" y="2678121"/>
            <a:chExt cx="802357" cy="857481"/>
          </a:xfrm>
        </p:grpSpPr>
        <p:sp>
          <p:nvSpPr>
            <p:cNvPr id="8" name="Oval 20">
              <a:extLst>
                <a:ext uri="{FF2B5EF4-FFF2-40B4-BE49-F238E27FC236}">
                  <a16:creationId xmlns:a16="http://schemas.microsoft.com/office/drawing/2014/main" id="{B62667A2-FB29-4450-3EA3-B5ADA58EB934}"/>
                </a:ext>
              </a:extLst>
            </p:cNvPr>
            <p:cNvSpPr/>
            <p:nvPr/>
          </p:nvSpPr>
          <p:spPr>
            <a:xfrm>
              <a:off x="8444965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Graphic 16">
              <a:extLst>
                <a:ext uri="{FF2B5EF4-FFF2-40B4-BE49-F238E27FC236}">
                  <a16:creationId xmlns:a16="http://schemas.microsoft.com/office/drawing/2014/main" id="{7CADC4D3-B284-DC59-6098-0AC7D60EF9C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04182" y="2678121"/>
              <a:ext cx="594442" cy="750874"/>
            </a:xfrm>
            <a:prstGeom prst="rect">
              <a:avLst/>
            </a:prstGeom>
          </p:spPr>
        </p:pic>
      </p:grpSp>
      <p:sp>
        <p:nvSpPr>
          <p:cNvPr id="10" name="TextBox 21">
            <a:extLst>
              <a:ext uri="{FF2B5EF4-FFF2-40B4-BE49-F238E27FC236}">
                <a16:creationId xmlns:a16="http://schemas.microsoft.com/office/drawing/2014/main" id="{38EAC6C4-2FD6-0656-64C1-FC6E39587D53}"/>
              </a:ext>
            </a:extLst>
          </p:cNvPr>
          <p:cNvSpPr txBox="1"/>
          <p:nvPr/>
        </p:nvSpPr>
        <p:spPr>
          <a:xfrm>
            <a:off x="2405033" y="3618652"/>
            <a:ext cx="2318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Manter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a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câmera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ligada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.</a:t>
            </a: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25493B72-1151-ADEF-E79C-D72D4CE345CB}"/>
              </a:ext>
            </a:extLst>
          </p:cNvPr>
          <p:cNvSpPr txBox="1"/>
          <p:nvPr/>
        </p:nvSpPr>
        <p:spPr>
          <a:xfrm>
            <a:off x="7322848" y="3618652"/>
            <a:ext cx="2557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Levantar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a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mão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e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aguardar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 </a:t>
            </a:r>
          </a:p>
          <a:p>
            <a:pPr algn="ctr"/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(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em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caso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de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dúvida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).​</a:t>
            </a:r>
          </a:p>
        </p:txBody>
      </p:sp>
      <p:grpSp>
        <p:nvGrpSpPr>
          <p:cNvPr id="12" name="Group 23">
            <a:extLst>
              <a:ext uri="{FF2B5EF4-FFF2-40B4-BE49-F238E27FC236}">
                <a16:creationId xmlns:a16="http://schemas.microsoft.com/office/drawing/2014/main" id="{580A314E-E3F1-C800-9A20-BB5E52823EA1}"/>
              </a:ext>
            </a:extLst>
          </p:cNvPr>
          <p:cNvGrpSpPr/>
          <p:nvPr/>
        </p:nvGrpSpPr>
        <p:grpSpPr>
          <a:xfrm>
            <a:off x="3240511" y="2678121"/>
            <a:ext cx="754532" cy="857481"/>
            <a:chOff x="3240511" y="2678121"/>
            <a:chExt cx="754532" cy="857481"/>
          </a:xfrm>
        </p:grpSpPr>
        <p:sp>
          <p:nvSpPr>
            <p:cNvPr id="13" name="Oval 17">
              <a:extLst>
                <a:ext uri="{FF2B5EF4-FFF2-40B4-BE49-F238E27FC236}">
                  <a16:creationId xmlns:a16="http://schemas.microsoft.com/office/drawing/2014/main" id="{21C297AC-247D-91D7-1CCB-CA38D4A74960}"/>
                </a:ext>
              </a:extLst>
            </p:cNvPr>
            <p:cNvSpPr/>
            <p:nvPr/>
          </p:nvSpPr>
          <p:spPr>
            <a:xfrm>
              <a:off x="3333469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4">
              <a:extLst>
                <a:ext uri="{FF2B5EF4-FFF2-40B4-BE49-F238E27FC236}">
                  <a16:creationId xmlns:a16="http://schemas.microsoft.com/office/drawing/2014/main" id="{E8F028B6-A701-A83D-C0D1-E4920C39E5B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240511" y="2678121"/>
              <a:ext cx="647306" cy="750875"/>
            </a:xfrm>
            <a:prstGeom prst="rect">
              <a:avLst/>
            </a:prstGeom>
          </p:spPr>
        </p:pic>
      </p:grpSp>
      <p:sp>
        <p:nvSpPr>
          <p:cNvPr id="15" name="TextBox 6">
            <a:extLst>
              <a:ext uri="{FF2B5EF4-FFF2-40B4-BE49-F238E27FC236}">
                <a16:creationId xmlns:a16="http://schemas.microsoft.com/office/drawing/2014/main" id="{08DEF5C1-7208-55B6-5021-4796C7386FC6}"/>
              </a:ext>
            </a:extLst>
          </p:cNvPr>
          <p:cNvSpPr txBox="1"/>
          <p:nvPr/>
        </p:nvSpPr>
        <p:spPr>
          <a:xfrm>
            <a:off x="4712209" y="1445331"/>
            <a:ext cx="276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EA5A4B"/>
                </a:solidFill>
                <a:latin typeface="AMX Black" pitchFamily="2" charset="77"/>
              </a:rPr>
              <a:t>Combinados</a:t>
            </a:r>
            <a:r>
              <a:rPr lang="en-US" sz="3200" b="1" dirty="0">
                <a:solidFill>
                  <a:srgbClr val="EA5A4B"/>
                </a:solidFill>
                <a:latin typeface="AMX Black" pitchFamily="2" charset="77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336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1" nodeType="withEffect">
                                  <p:stCondLst>
                                    <p:cond delay="35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 0.41875 L 0 0 " pathEditMode="relative" rAng="0" ptsTypes="AA">
                                      <p:cBhvr>
                                        <p:cTn id="3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1" grpId="1"/>
      <p:bldP spid="15" grpId="0"/>
      <p:bldP spid="1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4A1782F-289A-3543-6DBB-C90C44D09464}"/>
              </a:ext>
            </a:extLst>
          </p:cNvPr>
          <p:cNvSpPr txBox="1"/>
          <p:nvPr/>
        </p:nvSpPr>
        <p:spPr>
          <a:xfrm>
            <a:off x="347799" y="3073390"/>
            <a:ext cx="8986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Chegou a hora de colocar em prática o que vimos durante todo o nosso treinamento.</a:t>
            </a:r>
          </a:p>
        </p:txBody>
      </p:sp>
    </p:spTree>
    <p:extLst>
      <p:ext uri="{BB962C8B-B14F-4D97-AF65-F5344CB8AC3E}">
        <p14:creationId xmlns:p14="http://schemas.microsoft.com/office/powerpoint/2010/main" val="5627237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537F2-E5A6-6DF2-EACE-9691EA5AE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F264B55-58D2-E50A-63E0-35297787E00F}"/>
              </a:ext>
            </a:extLst>
          </p:cNvPr>
          <p:cNvSpPr txBox="1"/>
          <p:nvPr/>
        </p:nvSpPr>
        <p:spPr>
          <a:xfrm>
            <a:off x="766117" y="799409"/>
            <a:ext cx="1086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Simulação de Venda: </a:t>
            </a:r>
            <a:r>
              <a:rPr lang="pt-BR" sz="3600" b="1" dirty="0" err="1"/>
              <a:t>MPlay</a:t>
            </a:r>
            <a:r>
              <a:rPr lang="pt-BR" sz="3600" b="1" dirty="0"/>
              <a:t> BL (Móvel + Banda Larga)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A16F9FF-CBFF-98A7-C178-7391F8EBE967}"/>
              </a:ext>
            </a:extLst>
          </p:cNvPr>
          <p:cNvSpPr/>
          <p:nvPr/>
        </p:nvSpPr>
        <p:spPr>
          <a:xfrm>
            <a:off x="97618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D74930E-F4ED-CDB7-01D5-971677C4073B}"/>
              </a:ext>
            </a:extLst>
          </p:cNvPr>
          <p:cNvSpPr/>
          <p:nvPr/>
        </p:nvSpPr>
        <p:spPr>
          <a:xfrm>
            <a:off x="434597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DC7190A-F6CE-CE3A-C3A2-67B6A1A20E09}"/>
              </a:ext>
            </a:extLst>
          </p:cNvPr>
          <p:cNvSpPr/>
          <p:nvPr/>
        </p:nvSpPr>
        <p:spPr>
          <a:xfrm>
            <a:off x="7715765" y="2137718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.</a:t>
            </a:r>
          </a:p>
        </p:txBody>
      </p:sp>
      <p:pic>
        <p:nvPicPr>
          <p:cNvPr id="9" name="Gráfico 8" descr="Microfone de rádio com preenchimento sólido">
            <a:extLst>
              <a:ext uri="{FF2B5EF4-FFF2-40B4-BE49-F238E27FC236}">
                <a16:creationId xmlns:a16="http://schemas.microsoft.com/office/drawing/2014/main" id="{B887E7D6-AAE3-F525-64D7-DF6CDAC8A5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5357" y="3157152"/>
            <a:ext cx="914400" cy="914400"/>
          </a:xfrm>
          <a:prstGeom prst="rect">
            <a:avLst/>
          </a:prstGeom>
        </p:spPr>
      </p:pic>
      <p:pic>
        <p:nvPicPr>
          <p:cNvPr id="10" name="Gráfico 9" descr="Microfone de rádio com preenchimento sólido">
            <a:extLst>
              <a:ext uri="{FF2B5EF4-FFF2-40B4-BE49-F238E27FC236}">
                <a16:creationId xmlns:a16="http://schemas.microsoft.com/office/drawing/2014/main" id="{66176FFF-D69F-16E2-A17F-7EC8BB30DB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25148" y="3141707"/>
            <a:ext cx="914400" cy="914400"/>
          </a:xfrm>
          <a:prstGeom prst="rect">
            <a:avLst/>
          </a:prstGeom>
        </p:spPr>
      </p:pic>
      <p:pic>
        <p:nvPicPr>
          <p:cNvPr id="11" name="Gráfico 10" descr="Microfone de rádio com preenchimento sólido">
            <a:extLst>
              <a:ext uri="{FF2B5EF4-FFF2-40B4-BE49-F238E27FC236}">
                <a16:creationId xmlns:a16="http://schemas.microsoft.com/office/drawing/2014/main" id="{BCC31CE4-32EC-EF40-18F3-BC46CD0623E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764" y="3157152"/>
            <a:ext cx="914400" cy="9144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C83719D-1501-EFDA-26B6-33F32D18A9C9}"/>
              </a:ext>
            </a:extLst>
          </p:cNvPr>
          <p:cNvSpPr/>
          <p:nvPr/>
        </p:nvSpPr>
        <p:spPr>
          <a:xfrm>
            <a:off x="2069757" y="324056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1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AC735F34-8BAB-2658-75AB-0E96FF079563}"/>
              </a:ext>
            </a:extLst>
          </p:cNvPr>
          <p:cNvSpPr/>
          <p:nvPr/>
        </p:nvSpPr>
        <p:spPr>
          <a:xfrm>
            <a:off x="5439548" y="3225115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2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D79DB47B-AFDB-23C6-FE6E-1A1D0E077ED1}"/>
              </a:ext>
            </a:extLst>
          </p:cNvPr>
          <p:cNvSpPr/>
          <p:nvPr/>
        </p:nvSpPr>
        <p:spPr>
          <a:xfrm>
            <a:off x="8809339" y="320967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3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D819C967-8BC2-F441-6DC6-9E014430FAA9}"/>
              </a:ext>
            </a:extLst>
          </p:cNvPr>
          <p:cNvSpPr/>
          <p:nvPr/>
        </p:nvSpPr>
        <p:spPr>
          <a:xfrm>
            <a:off x="8817700" y="0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</a:t>
            </a:r>
          </a:p>
          <a:p>
            <a:pPr algn="ctr"/>
            <a:r>
              <a:rPr lang="pt-BR" dirty="0"/>
              <a:t>Aguardando ligações de sucesso e insucesso </a:t>
            </a:r>
          </a:p>
        </p:txBody>
      </p:sp>
    </p:spTree>
    <p:extLst>
      <p:ext uri="{BB962C8B-B14F-4D97-AF65-F5344CB8AC3E}">
        <p14:creationId xmlns:p14="http://schemas.microsoft.com/office/powerpoint/2010/main" val="4472593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AD879-CFC4-142E-56B8-5317F98D7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3">
            <a:extLst>
              <a:ext uri="{FF2B5EF4-FFF2-40B4-BE49-F238E27FC236}">
                <a16:creationId xmlns:a16="http://schemas.microsoft.com/office/drawing/2014/main" id="{A219AB7E-C621-D5C2-34E4-A34CE936EE40}"/>
              </a:ext>
            </a:extLst>
          </p:cNvPr>
          <p:cNvSpPr txBox="1"/>
          <p:nvPr/>
        </p:nvSpPr>
        <p:spPr>
          <a:xfrm>
            <a:off x="766899" y="3119289"/>
            <a:ext cx="787690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A atendente rentabilizou o cliente? Vendeu?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Resolveu o problema do cliente?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Defendeu o produto e a marca?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Entrou no site da concorrência para fazer comparativos dos planos?</a:t>
            </a:r>
          </a:p>
        </p:txBody>
      </p:sp>
      <p:sp>
        <p:nvSpPr>
          <p:cNvPr id="4" name="CaixaDeTexto 10">
            <a:extLst>
              <a:ext uri="{FF2B5EF4-FFF2-40B4-BE49-F238E27FC236}">
                <a16:creationId xmlns:a16="http://schemas.microsoft.com/office/drawing/2014/main" id="{8FE08FE9-8C0B-B538-36B7-38E776181812}"/>
              </a:ext>
            </a:extLst>
          </p:cNvPr>
          <p:cNvSpPr txBox="1"/>
          <p:nvPr/>
        </p:nvSpPr>
        <p:spPr>
          <a:xfrm>
            <a:off x="768156" y="2391219"/>
            <a:ext cx="36339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Em grupos, discutam: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C03F275-DE5C-D1CF-21A0-E12AAEA85333}"/>
              </a:ext>
            </a:extLst>
          </p:cNvPr>
          <p:cNvSpPr txBox="1"/>
          <p:nvPr/>
        </p:nvSpPr>
        <p:spPr>
          <a:xfrm>
            <a:off x="766899" y="1313385"/>
            <a:ext cx="636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ATIVIDADE</a:t>
            </a:r>
          </a:p>
        </p:txBody>
      </p:sp>
      <p:pic>
        <p:nvPicPr>
          <p:cNvPr id="7" name="Gráfico 6" descr="Volume estrutura de tópicos">
            <a:extLst>
              <a:ext uri="{FF2B5EF4-FFF2-40B4-BE49-F238E27FC236}">
                <a16:creationId xmlns:a16="http://schemas.microsoft.com/office/drawing/2014/main" id="{8EFE0B87-4D4C-152E-697A-F0974097D6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0701" y="559575"/>
            <a:ext cx="914400" cy="9144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07A3EE0E-A6FE-38CE-4C69-5691E9087308}"/>
              </a:ext>
            </a:extLst>
          </p:cNvPr>
          <p:cNvSpPr/>
          <p:nvPr/>
        </p:nvSpPr>
        <p:spPr>
          <a:xfrm>
            <a:off x="8823551" y="0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</a:t>
            </a:r>
          </a:p>
          <a:p>
            <a:pPr algn="ctr"/>
            <a:r>
              <a:rPr lang="pt-BR" dirty="0"/>
              <a:t>Aguardando ligações de sucesso e insucesso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66A38C1-4ABE-7F01-7B34-01B01C89015B}"/>
              </a:ext>
            </a:extLst>
          </p:cNvPr>
          <p:cNvSpPr txBox="1"/>
          <p:nvPr/>
        </p:nvSpPr>
        <p:spPr>
          <a:xfrm>
            <a:off x="4705350" y="5386241"/>
            <a:ext cx="6096000" cy="1600438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1569"/>
              </a:lnSpc>
            </a:pPr>
            <a:r>
              <a:rPr lang="pt-BR" sz="1200" dirty="0">
                <a:latin typeface="Aptos"/>
                <a:ea typeface="Segoe UI"/>
                <a:cs typeface="Segoe UI"/>
              </a:rPr>
              <a:t>Atualizar o formato das atividades com base em ligações reais.</a:t>
            </a:r>
            <a:r>
              <a:rPr sz="1200" dirty="0">
                <a:latin typeface="Aptos"/>
                <a:ea typeface="Aptos"/>
                <a:cs typeface="Aptos"/>
              </a:rPr>
              <a:t> </a:t>
            </a:r>
          </a:p>
          <a:p>
            <a:pPr marL="228600" indent="-22860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Aptos"/>
                <a:ea typeface="Aptos"/>
                <a:cs typeface="Aptos"/>
              </a:rPr>
              <a:t>Gustavo enviará 3 ligações de cada campanha.</a:t>
            </a:r>
            <a:r>
              <a:rPr sz="1200" dirty="0">
                <a:latin typeface="Aptos"/>
                <a:ea typeface="Aptos"/>
                <a:cs typeface="Aptos"/>
              </a:rPr>
              <a:t> </a:t>
            </a:r>
            <a:r>
              <a:rPr lang="pt-BR" sz="1200" dirty="0">
                <a:latin typeface="Aptos"/>
                <a:ea typeface="Aptos"/>
                <a:cs typeface="Aptos"/>
              </a:rPr>
              <a:t> - ele está de férias, mas já está ciente, podem deixar o slide formatado apenas para anexarmos as ligações.</a:t>
            </a:r>
            <a:endParaRPr sz="1200" dirty="0">
              <a:latin typeface="Aptos"/>
              <a:ea typeface="Aptos"/>
              <a:cs typeface="Aptos"/>
            </a:endParaRP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Aptos"/>
                <a:ea typeface="Aptos"/>
                <a:cs typeface="Aptos"/>
              </a:rPr>
              <a:t>As ligações da mesma campanha devem ser agrupadas no mesmo slide.</a:t>
            </a:r>
            <a:r>
              <a:rPr sz="1200" dirty="0">
                <a:latin typeface="Aptos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ts val="1569"/>
              </a:lnSpc>
              <a:buFont typeface="Symbol"/>
              <a:buChar char="•"/>
            </a:pPr>
            <a:r>
              <a:rPr lang="pt-BR" sz="1200" dirty="0">
                <a:latin typeface="Aptos"/>
                <a:ea typeface="Aptos"/>
                <a:cs typeface="Aptos"/>
              </a:rPr>
              <a:t>Evitar distribuir ligações de uma mesma campanha em slides diferentes.</a:t>
            </a:r>
            <a:r>
              <a:rPr sz="1200" dirty="0">
                <a:latin typeface="Aptos"/>
                <a:ea typeface="Aptos"/>
                <a:cs typeface="Aptos"/>
              </a:rPr>
              <a:t> </a:t>
            </a:r>
          </a:p>
          <a:p>
            <a:pPr rtl="0">
              <a:lnSpc>
                <a:spcPts val="1569"/>
              </a:lnSpc>
            </a:pPr>
            <a:r>
              <a:rPr lang="pt-BR" sz="1200" dirty="0">
                <a:latin typeface="Aptos"/>
                <a:ea typeface="Segoe UI"/>
                <a:cs typeface="Segoe UI"/>
              </a:rPr>
              <a:t>Objetivo: permitir análise comparativa e enriquecer a discussão em sala.</a:t>
            </a:r>
            <a:r>
              <a:rPr sz="1200" dirty="0">
                <a:latin typeface="Aptos"/>
                <a:ea typeface="Aptos"/>
                <a:cs typeface="Aptos"/>
              </a:rPr>
              <a:t> 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63087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DF8F1-F298-A290-5E48-4D82E52CE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6E4C711E-6ABE-20B6-0199-5A717AC5B306}"/>
              </a:ext>
            </a:extLst>
          </p:cNvPr>
          <p:cNvSpPr txBox="1"/>
          <p:nvPr/>
        </p:nvSpPr>
        <p:spPr>
          <a:xfrm>
            <a:off x="766117" y="799409"/>
            <a:ext cx="10861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Simulação de Venda: Rentabilização CM (Móvel para Base Residencial)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F89D24F-F6E6-EDD0-2561-B33C9DE71179}"/>
              </a:ext>
            </a:extLst>
          </p:cNvPr>
          <p:cNvSpPr/>
          <p:nvPr/>
        </p:nvSpPr>
        <p:spPr>
          <a:xfrm>
            <a:off x="97618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B8DC64A-AA7E-03C2-D82E-A6BC1CC206AC}"/>
              </a:ext>
            </a:extLst>
          </p:cNvPr>
          <p:cNvSpPr/>
          <p:nvPr/>
        </p:nvSpPr>
        <p:spPr>
          <a:xfrm>
            <a:off x="434597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3602FDC-5909-711F-C041-0CF84A297E48}"/>
              </a:ext>
            </a:extLst>
          </p:cNvPr>
          <p:cNvSpPr/>
          <p:nvPr/>
        </p:nvSpPr>
        <p:spPr>
          <a:xfrm>
            <a:off x="7715765" y="2137718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.</a:t>
            </a:r>
          </a:p>
        </p:txBody>
      </p:sp>
      <p:pic>
        <p:nvPicPr>
          <p:cNvPr id="9" name="Gráfico 8" descr="Microfone de rádio com preenchimento sólido">
            <a:extLst>
              <a:ext uri="{FF2B5EF4-FFF2-40B4-BE49-F238E27FC236}">
                <a16:creationId xmlns:a16="http://schemas.microsoft.com/office/drawing/2014/main" id="{08AF87E3-9B33-9372-F789-8C9145F1C8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5357" y="3157152"/>
            <a:ext cx="914400" cy="914400"/>
          </a:xfrm>
          <a:prstGeom prst="rect">
            <a:avLst/>
          </a:prstGeom>
        </p:spPr>
      </p:pic>
      <p:pic>
        <p:nvPicPr>
          <p:cNvPr id="10" name="Gráfico 9" descr="Microfone de rádio com preenchimento sólido">
            <a:extLst>
              <a:ext uri="{FF2B5EF4-FFF2-40B4-BE49-F238E27FC236}">
                <a16:creationId xmlns:a16="http://schemas.microsoft.com/office/drawing/2014/main" id="{025038C0-C750-971E-C776-2983C751C6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25148" y="3141707"/>
            <a:ext cx="914400" cy="914400"/>
          </a:xfrm>
          <a:prstGeom prst="rect">
            <a:avLst/>
          </a:prstGeom>
        </p:spPr>
      </p:pic>
      <p:pic>
        <p:nvPicPr>
          <p:cNvPr id="11" name="Gráfico 10" descr="Microfone de rádio com preenchimento sólido">
            <a:extLst>
              <a:ext uri="{FF2B5EF4-FFF2-40B4-BE49-F238E27FC236}">
                <a16:creationId xmlns:a16="http://schemas.microsoft.com/office/drawing/2014/main" id="{35F3A4ED-ACA2-17A2-D2B6-D3458E9B44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764" y="3157152"/>
            <a:ext cx="914400" cy="9144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F94A0F0B-DE3E-4291-D31E-6FBFEF708DBE}"/>
              </a:ext>
            </a:extLst>
          </p:cNvPr>
          <p:cNvSpPr/>
          <p:nvPr/>
        </p:nvSpPr>
        <p:spPr>
          <a:xfrm>
            <a:off x="2069757" y="324056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1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C464D20-8EE6-465A-B6A7-2A8D7B4F9647}"/>
              </a:ext>
            </a:extLst>
          </p:cNvPr>
          <p:cNvSpPr/>
          <p:nvPr/>
        </p:nvSpPr>
        <p:spPr>
          <a:xfrm>
            <a:off x="5439548" y="3225115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2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0608D9D-FFFF-019D-1E1D-4153BBFE23E5}"/>
              </a:ext>
            </a:extLst>
          </p:cNvPr>
          <p:cNvSpPr/>
          <p:nvPr/>
        </p:nvSpPr>
        <p:spPr>
          <a:xfrm>
            <a:off x="8809339" y="320967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3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9B8EC8A-048C-0203-F2E6-0305F9D64023}"/>
              </a:ext>
            </a:extLst>
          </p:cNvPr>
          <p:cNvSpPr/>
          <p:nvPr/>
        </p:nvSpPr>
        <p:spPr>
          <a:xfrm>
            <a:off x="8817700" y="46944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</a:t>
            </a:r>
          </a:p>
          <a:p>
            <a:pPr algn="ctr"/>
            <a:r>
              <a:rPr lang="pt-BR" dirty="0"/>
              <a:t>Aguardando ligações de sucesso e insucesso </a:t>
            </a:r>
          </a:p>
        </p:txBody>
      </p:sp>
    </p:spTree>
    <p:extLst>
      <p:ext uri="{BB962C8B-B14F-4D97-AF65-F5344CB8AC3E}">
        <p14:creationId xmlns:p14="http://schemas.microsoft.com/office/powerpoint/2010/main" val="5078438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D764F-5139-7810-7B2B-BD9514EA0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8">
            <a:extLst>
              <a:ext uri="{FF2B5EF4-FFF2-40B4-BE49-F238E27FC236}">
                <a16:creationId xmlns:a16="http://schemas.microsoft.com/office/drawing/2014/main" id="{0D19AB6E-619D-2664-F969-50C3BBC0820A}"/>
              </a:ext>
            </a:extLst>
          </p:cNvPr>
          <p:cNvSpPr txBox="1"/>
          <p:nvPr/>
        </p:nvSpPr>
        <p:spPr>
          <a:xfrm>
            <a:off x="766899" y="2469375"/>
            <a:ext cx="420515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Então... Qual foi o problema deste atendimento?!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138190-4E74-53F4-D728-C81D1A3BA81C}"/>
              </a:ext>
            </a:extLst>
          </p:cNvPr>
          <p:cNvSpPr txBox="1"/>
          <p:nvPr/>
        </p:nvSpPr>
        <p:spPr>
          <a:xfrm>
            <a:off x="766899" y="1016775"/>
            <a:ext cx="636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ATIVIDADE</a:t>
            </a:r>
          </a:p>
        </p:txBody>
      </p:sp>
      <p:pic>
        <p:nvPicPr>
          <p:cNvPr id="7" name="Gráfico 6" descr="Volume estrutura de tópicos">
            <a:extLst>
              <a:ext uri="{FF2B5EF4-FFF2-40B4-BE49-F238E27FC236}">
                <a16:creationId xmlns:a16="http://schemas.microsoft.com/office/drawing/2014/main" id="{80C8246B-9728-0095-9468-548C5F8287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10651" y="748706"/>
            <a:ext cx="914400" cy="9144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E123BC18-167F-9B0A-4A88-7A021DF57139}"/>
              </a:ext>
            </a:extLst>
          </p:cNvPr>
          <p:cNvSpPr/>
          <p:nvPr/>
        </p:nvSpPr>
        <p:spPr>
          <a:xfrm>
            <a:off x="8817700" y="0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Aguardando ligações de sucesso e insucesso </a:t>
            </a:r>
          </a:p>
        </p:txBody>
      </p:sp>
    </p:spTree>
    <p:extLst>
      <p:ext uri="{BB962C8B-B14F-4D97-AF65-F5344CB8AC3E}">
        <p14:creationId xmlns:p14="http://schemas.microsoft.com/office/powerpoint/2010/main" val="41969109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5ACFC-0A77-0A15-6443-BBE9C0526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8C3D996-07FB-9659-2E28-F9855EC0940F}"/>
              </a:ext>
            </a:extLst>
          </p:cNvPr>
          <p:cNvSpPr txBox="1"/>
          <p:nvPr/>
        </p:nvSpPr>
        <p:spPr>
          <a:xfrm>
            <a:off x="766117" y="799409"/>
            <a:ext cx="10861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Simulação de Venda: Rentabilização TV (TV para Base Residencial)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58FCB74-3BDC-7FED-1818-73A8DD26F746}"/>
              </a:ext>
            </a:extLst>
          </p:cNvPr>
          <p:cNvSpPr/>
          <p:nvPr/>
        </p:nvSpPr>
        <p:spPr>
          <a:xfrm>
            <a:off x="97618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4E3A18C-A88E-A854-EC45-6F500DEFA4CF}"/>
              </a:ext>
            </a:extLst>
          </p:cNvPr>
          <p:cNvSpPr/>
          <p:nvPr/>
        </p:nvSpPr>
        <p:spPr>
          <a:xfrm>
            <a:off x="4345974" y="2137719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0FC78EB-10B3-A5DD-7063-3AEBEA563F82}"/>
              </a:ext>
            </a:extLst>
          </p:cNvPr>
          <p:cNvSpPr/>
          <p:nvPr/>
        </p:nvSpPr>
        <p:spPr>
          <a:xfrm>
            <a:off x="7715765" y="2137718"/>
            <a:ext cx="3101547" cy="32745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.</a:t>
            </a:r>
          </a:p>
        </p:txBody>
      </p:sp>
      <p:pic>
        <p:nvPicPr>
          <p:cNvPr id="9" name="Gráfico 8" descr="Microfone de rádio com preenchimento sólido">
            <a:extLst>
              <a:ext uri="{FF2B5EF4-FFF2-40B4-BE49-F238E27FC236}">
                <a16:creationId xmlns:a16="http://schemas.microsoft.com/office/drawing/2014/main" id="{7B5F3832-1143-BAD1-11C1-EFAC88269B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5357" y="3157152"/>
            <a:ext cx="914400" cy="914400"/>
          </a:xfrm>
          <a:prstGeom prst="rect">
            <a:avLst/>
          </a:prstGeom>
        </p:spPr>
      </p:pic>
      <p:pic>
        <p:nvPicPr>
          <p:cNvPr id="10" name="Gráfico 9" descr="Microfone de rádio com preenchimento sólido">
            <a:extLst>
              <a:ext uri="{FF2B5EF4-FFF2-40B4-BE49-F238E27FC236}">
                <a16:creationId xmlns:a16="http://schemas.microsoft.com/office/drawing/2014/main" id="{B91C35B3-27A6-1831-9A49-24B63AB340B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25148" y="3141707"/>
            <a:ext cx="914400" cy="914400"/>
          </a:xfrm>
          <a:prstGeom prst="rect">
            <a:avLst/>
          </a:prstGeom>
        </p:spPr>
      </p:pic>
      <p:pic>
        <p:nvPicPr>
          <p:cNvPr id="11" name="Gráfico 10" descr="Microfone de rádio com preenchimento sólido">
            <a:extLst>
              <a:ext uri="{FF2B5EF4-FFF2-40B4-BE49-F238E27FC236}">
                <a16:creationId xmlns:a16="http://schemas.microsoft.com/office/drawing/2014/main" id="{21ED40BD-C8FD-E341-B6FD-E412D68272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764" y="3157152"/>
            <a:ext cx="914400" cy="9144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AF4F3A6-08F2-605F-FF19-FC10D67F8318}"/>
              </a:ext>
            </a:extLst>
          </p:cNvPr>
          <p:cNvSpPr/>
          <p:nvPr/>
        </p:nvSpPr>
        <p:spPr>
          <a:xfrm>
            <a:off x="2069757" y="324056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1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C31E292-6AD1-73F9-F245-9DEB4DE468FA}"/>
              </a:ext>
            </a:extLst>
          </p:cNvPr>
          <p:cNvSpPr/>
          <p:nvPr/>
        </p:nvSpPr>
        <p:spPr>
          <a:xfrm>
            <a:off x="5439548" y="3225115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2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AD27A9F-617C-AE37-F086-E11BAC2F37D6}"/>
              </a:ext>
            </a:extLst>
          </p:cNvPr>
          <p:cNvSpPr/>
          <p:nvPr/>
        </p:nvSpPr>
        <p:spPr>
          <a:xfrm>
            <a:off x="8809339" y="3209670"/>
            <a:ext cx="1816443" cy="747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20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Espaço para a ligação 3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74361AC-8702-1913-4E2B-6FE9EFCDB940}"/>
              </a:ext>
            </a:extLst>
          </p:cNvPr>
          <p:cNvSpPr/>
          <p:nvPr/>
        </p:nvSpPr>
        <p:spPr>
          <a:xfrm>
            <a:off x="8253406" y="2330547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</a:t>
            </a:r>
          </a:p>
          <a:p>
            <a:pPr algn="ctr"/>
            <a:r>
              <a:rPr lang="pt-BR" dirty="0"/>
              <a:t>Aguardando ligações de sucesso e insucesso </a:t>
            </a:r>
          </a:p>
        </p:txBody>
      </p:sp>
    </p:spTree>
    <p:extLst>
      <p:ext uri="{BB962C8B-B14F-4D97-AF65-F5344CB8AC3E}">
        <p14:creationId xmlns:p14="http://schemas.microsoft.com/office/powerpoint/2010/main" val="23245442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AD458-02E9-3C4E-8380-ABD69E615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3">
            <a:extLst>
              <a:ext uri="{FF2B5EF4-FFF2-40B4-BE49-F238E27FC236}">
                <a16:creationId xmlns:a16="http://schemas.microsoft.com/office/drawing/2014/main" id="{C5382033-DA96-3BDC-342B-DE836682443C}"/>
              </a:ext>
            </a:extLst>
          </p:cNvPr>
          <p:cNvSpPr txBox="1"/>
          <p:nvPr/>
        </p:nvSpPr>
        <p:spPr>
          <a:xfrm>
            <a:off x="766899" y="3084948"/>
            <a:ext cx="787690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Qual seria o melhor produto/serviço para esse cliente?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Quais seriam as ferramentas que usaria nesse atendimento?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Qual seria o processo ideal desse atendimento? </a:t>
            </a:r>
          </a:p>
        </p:txBody>
      </p:sp>
      <p:sp>
        <p:nvSpPr>
          <p:cNvPr id="4" name="CaixaDeTexto 10">
            <a:extLst>
              <a:ext uri="{FF2B5EF4-FFF2-40B4-BE49-F238E27FC236}">
                <a16:creationId xmlns:a16="http://schemas.microsoft.com/office/drawing/2014/main" id="{15947098-B197-BF3E-CB1F-57240D1236D3}"/>
              </a:ext>
            </a:extLst>
          </p:cNvPr>
          <p:cNvSpPr txBox="1"/>
          <p:nvPr/>
        </p:nvSpPr>
        <p:spPr>
          <a:xfrm>
            <a:off x="768156" y="2391219"/>
            <a:ext cx="36339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500" dirty="0">
                <a:latin typeface="Segoe UI" panose="020B0502040204020203" pitchFamily="34" charset="0"/>
                <a:cs typeface="Segoe UI" panose="020B0502040204020203" pitchFamily="34" charset="0"/>
              </a:rPr>
              <a:t>Em grupos, discutam: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A80A76C-D6E1-B6FC-2631-50B6F5E555BF}"/>
              </a:ext>
            </a:extLst>
          </p:cNvPr>
          <p:cNvSpPr txBox="1"/>
          <p:nvPr/>
        </p:nvSpPr>
        <p:spPr>
          <a:xfrm>
            <a:off x="766899" y="1016775"/>
            <a:ext cx="636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/>
              <a:t>ATIVIDADE</a:t>
            </a:r>
          </a:p>
        </p:txBody>
      </p:sp>
      <p:pic>
        <p:nvPicPr>
          <p:cNvPr id="7" name="Gráfico 6" descr="Volume estrutura de tópicos">
            <a:extLst>
              <a:ext uri="{FF2B5EF4-FFF2-40B4-BE49-F238E27FC236}">
                <a16:creationId xmlns:a16="http://schemas.microsoft.com/office/drawing/2014/main" id="{C6E70DBC-51D1-2AF4-0DD2-D36F74052E1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510701" y="559575"/>
            <a:ext cx="914400" cy="9144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D430CE8-CDB0-EBD3-1B55-F1559F656C8F}"/>
              </a:ext>
            </a:extLst>
          </p:cNvPr>
          <p:cNvSpPr/>
          <p:nvPr/>
        </p:nvSpPr>
        <p:spPr>
          <a:xfrm>
            <a:off x="8823551" y="0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Exemplo de atividade Aguardando ligações de sucesso e insucesso </a:t>
            </a:r>
          </a:p>
        </p:txBody>
      </p:sp>
    </p:spTree>
    <p:extLst>
      <p:ext uri="{BB962C8B-B14F-4D97-AF65-F5344CB8AC3E}">
        <p14:creationId xmlns:p14="http://schemas.microsoft.com/office/powerpoint/2010/main" val="16428510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0">
            <a:extLst>
              <a:ext uri="{FF2B5EF4-FFF2-40B4-BE49-F238E27FC236}">
                <a16:creationId xmlns:a16="http://schemas.microsoft.com/office/drawing/2014/main" id="{D91ACD74-BF56-484E-A249-7AC3B7AB630B}"/>
              </a:ext>
            </a:extLst>
          </p:cNvPr>
          <p:cNvSpPr txBox="1"/>
          <p:nvPr/>
        </p:nvSpPr>
        <p:spPr>
          <a:xfrm>
            <a:off x="711062" y="1567823"/>
            <a:ext cx="84331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C218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Chegamos ao final do treinamento! </a:t>
            </a:r>
          </a:p>
        </p:txBody>
      </p:sp>
      <p:sp>
        <p:nvSpPr>
          <p:cNvPr id="4" name="CaixaDeTexto 12">
            <a:extLst>
              <a:ext uri="{FF2B5EF4-FFF2-40B4-BE49-F238E27FC236}">
                <a16:creationId xmlns:a16="http://schemas.microsoft.com/office/drawing/2014/main" id="{793C44AE-B3F9-40D5-8B91-C536B20DD245}"/>
              </a:ext>
            </a:extLst>
          </p:cNvPr>
          <p:cNvSpPr txBox="1"/>
          <p:nvPr/>
        </p:nvSpPr>
        <p:spPr>
          <a:xfrm>
            <a:off x="711062" y="3427257"/>
            <a:ext cx="69942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>
                <a:srgbClr val="EA212D"/>
              </a:buClr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Nesse treinamento você conferiu o seu papel na Rentabilização, nossa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identidade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comportamento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de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vendas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, que alinhados com o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conhecimento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dos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produtos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e nossos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sistemas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resultam em uma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experiência </a:t>
            </a:r>
            <a:r>
              <a:rPr lang="pt-BR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Multi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5B7E3BBD-1801-4513-A9A3-431A1194EA75}"/>
              </a:ext>
            </a:extLst>
          </p:cNvPr>
          <p:cNvSpPr txBox="1"/>
          <p:nvPr/>
        </p:nvSpPr>
        <p:spPr>
          <a:xfrm>
            <a:off x="711062" y="2413337"/>
            <a:ext cx="72772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>
                <a:srgbClr val="EA212D"/>
              </a:buClr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Hoje falamos sobre os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processos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ferramentas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 utilizados pela célula de rentabilização. </a:t>
            </a: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65650A41-2D8F-19C8-6350-BF57E4600E7E}"/>
              </a:ext>
            </a:extLst>
          </p:cNvPr>
          <p:cNvSpPr txBox="1"/>
          <p:nvPr/>
        </p:nvSpPr>
        <p:spPr>
          <a:xfrm>
            <a:off x="711062" y="5056731"/>
            <a:ext cx="84331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C218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Até breve! </a:t>
            </a:r>
            <a:endParaRPr lang="pt-BR" sz="2400" dirty="0">
              <a:solidFill>
                <a:srgbClr val="C2184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53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6E683-C769-61AB-78BA-021AF1E66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2DFA9429-E997-6EC4-F0AB-99DBBA8C3511}"/>
              </a:ext>
            </a:extLst>
          </p:cNvPr>
          <p:cNvSpPr txBox="1"/>
          <p:nvPr/>
        </p:nvSpPr>
        <p:spPr>
          <a:xfrm>
            <a:off x="276348" y="359282"/>
            <a:ext cx="6832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Nossa trilha de aprendizado: </a:t>
            </a:r>
          </a:p>
        </p:txBody>
      </p:sp>
      <p:sp>
        <p:nvSpPr>
          <p:cNvPr id="7" name="AutoShape 2" descr="Com a Claro você se conecta com o que mais ama - Conecta + vc">
            <a:extLst>
              <a:ext uri="{FF2B5EF4-FFF2-40B4-BE49-F238E27FC236}">
                <a16:creationId xmlns:a16="http://schemas.microsoft.com/office/drawing/2014/main" id="{31CF73CE-9619-80AF-41D6-929CA30D7C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890CB8F-500A-F33E-719C-6378F1D000DC}"/>
              </a:ext>
            </a:extLst>
          </p:cNvPr>
          <p:cNvSpPr txBox="1"/>
          <p:nvPr/>
        </p:nvSpPr>
        <p:spPr>
          <a:xfrm>
            <a:off x="276348" y="1074434"/>
            <a:ext cx="113553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i="0" u="none" strike="noStrike" dirty="0">
                <a:solidFill>
                  <a:srgbClr val="000000"/>
                </a:solidFill>
                <a:effectLst/>
              </a:rPr>
              <a:t>Este treinamento é dividido em 3 módulos.</a:t>
            </a:r>
          </a:p>
          <a:p>
            <a:r>
              <a:rPr lang="pt-BR" sz="2400" b="0" i="0" u="none" strike="noStrike" dirty="0">
                <a:solidFill>
                  <a:srgbClr val="000000"/>
                </a:solidFill>
                <a:effectLst/>
              </a:rPr>
              <a:t>Em cada um, vamos tratar assuntos complementares que te ajudarão a realizar um atendimento de excelência!</a:t>
            </a:r>
            <a:endParaRPr lang="pt-BR" sz="2400" dirty="0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6755451" y="2174259"/>
            <a:ext cx="6552427" cy="6552425"/>
            <a:chOff x="9744458" y="3468058"/>
            <a:chExt cx="3166971" cy="3166971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2F2FD5E-D1CA-B703-F40B-CCA47CBC849F}"/>
              </a:ext>
            </a:extLst>
          </p:cNvPr>
          <p:cNvSpPr txBox="1"/>
          <p:nvPr/>
        </p:nvSpPr>
        <p:spPr>
          <a:xfrm>
            <a:off x="8097957" y="4559096"/>
            <a:ext cx="36521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RENTABILIZAÇÃO 360º</a:t>
            </a:r>
            <a:endParaRPr lang="pt-BR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4EFCEEF-957D-1877-DC05-20805D869E89}"/>
              </a:ext>
            </a:extLst>
          </p:cNvPr>
          <p:cNvSpPr txBox="1"/>
          <p:nvPr/>
        </p:nvSpPr>
        <p:spPr>
          <a:xfrm>
            <a:off x="4746918" y="2397806"/>
            <a:ext cx="33249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D0A9C4-A4D6-2A07-D393-A73C36174B4C}"/>
              </a:ext>
            </a:extLst>
          </p:cNvPr>
          <p:cNvSpPr txBox="1"/>
          <p:nvPr/>
        </p:nvSpPr>
        <p:spPr>
          <a:xfrm>
            <a:off x="3719295" y="3745797"/>
            <a:ext cx="26670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Entregar soluções personalizadas</a:t>
            </a:r>
            <a:endParaRPr lang="pt-BR" sz="2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5069BAC-E621-0C0F-0C8D-1CC331D8D3D9}"/>
              </a:ext>
            </a:extLst>
          </p:cNvPr>
          <p:cNvSpPr txBox="1"/>
          <p:nvPr/>
        </p:nvSpPr>
        <p:spPr>
          <a:xfrm>
            <a:off x="4164607" y="5450471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3687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5D2D6-7107-91AF-CB08-D3E039B59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4B662E28-8C6B-15D8-31F1-0057CAF2B48C}"/>
              </a:ext>
            </a:extLst>
          </p:cNvPr>
          <p:cNvSpPr txBox="1"/>
          <p:nvPr/>
        </p:nvSpPr>
        <p:spPr>
          <a:xfrm>
            <a:off x="276348" y="359282"/>
            <a:ext cx="6832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Nossa trilha de aprendizado: </a:t>
            </a:r>
          </a:p>
        </p:txBody>
      </p:sp>
      <p:sp>
        <p:nvSpPr>
          <p:cNvPr id="7" name="AutoShape 2" descr="Com a Claro você se conecta com o que mais ama - Conecta + vc">
            <a:extLst>
              <a:ext uri="{FF2B5EF4-FFF2-40B4-BE49-F238E27FC236}">
                <a16:creationId xmlns:a16="http://schemas.microsoft.com/office/drawing/2014/main" id="{B4AA1162-A36C-2362-5637-CDEA6D3373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9919D76A-F911-994C-08FE-263829D3EF87}"/>
              </a:ext>
            </a:extLst>
          </p:cNvPr>
          <p:cNvSpPr/>
          <p:nvPr/>
        </p:nvSpPr>
        <p:spPr>
          <a:xfrm>
            <a:off x="2264190" y="5834388"/>
            <a:ext cx="1750973" cy="52322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304E9F8-685B-50E4-5C67-F01E9E5357EA}"/>
              </a:ext>
            </a:extLst>
          </p:cNvPr>
          <p:cNvSpPr txBox="1"/>
          <p:nvPr/>
        </p:nvSpPr>
        <p:spPr>
          <a:xfrm>
            <a:off x="56589" y="5478462"/>
            <a:ext cx="2256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bg2">
                    <a:lumMod val="50000"/>
                  </a:schemeClr>
                </a:solidFill>
              </a:rPr>
              <a:t>Estamos aqui!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40B1D72-AAE5-CA05-086F-04B87935648A}"/>
              </a:ext>
            </a:extLst>
          </p:cNvPr>
          <p:cNvSpPr txBox="1"/>
          <p:nvPr/>
        </p:nvSpPr>
        <p:spPr>
          <a:xfrm>
            <a:off x="265912" y="1136304"/>
            <a:ext cx="113553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i="0" u="none" strike="noStrike" dirty="0">
                <a:solidFill>
                  <a:srgbClr val="000000"/>
                </a:solidFill>
                <a:effectLst/>
              </a:rPr>
              <a:t>Este treinamento é dividido em 3 módulos.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</a:rPr>
              <a:t>Em cada um, vamos tratar assuntos complementares que te ajudarão a realizar um atendimento de excelência!</a:t>
            </a:r>
            <a:endParaRPr lang="pt-BR" sz="2400" dirty="0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6C315B3E-E2AF-2CBE-5D52-66C532EFBA68}"/>
              </a:ext>
            </a:extLst>
          </p:cNvPr>
          <p:cNvGrpSpPr/>
          <p:nvPr/>
        </p:nvGrpSpPr>
        <p:grpSpPr>
          <a:xfrm>
            <a:off x="6755451" y="2174259"/>
            <a:ext cx="6552427" cy="6552425"/>
            <a:chOff x="9744458" y="3468058"/>
            <a:chExt cx="3166971" cy="3166971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B4477DE5-4B82-049C-BDC8-5D13EAB722D5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99CC71FC-3617-7673-7DB8-0069BA66C886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CF930C59-0A83-54E9-C3EC-9462AE9D9D0D}"/>
              </a:ext>
            </a:extLst>
          </p:cNvPr>
          <p:cNvSpPr txBox="1"/>
          <p:nvPr/>
        </p:nvSpPr>
        <p:spPr>
          <a:xfrm>
            <a:off x="8097957" y="4559096"/>
            <a:ext cx="36521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RENTABILIZAÇÃO 360º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BA69BB-45A5-5445-F42D-17E301D7213F}"/>
              </a:ext>
            </a:extLst>
          </p:cNvPr>
          <p:cNvSpPr txBox="1"/>
          <p:nvPr/>
        </p:nvSpPr>
        <p:spPr>
          <a:xfrm>
            <a:off x="4746918" y="2397806"/>
            <a:ext cx="33249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A8F5B0-1DED-E0A8-9243-872D28E4E136}"/>
              </a:ext>
            </a:extLst>
          </p:cNvPr>
          <p:cNvSpPr txBox="1"/>
          <p:nvPr/>
        </p:nvSpPr>
        <p:spPr>
          <a:xfrm>
            <a:off x="3719295" y="3745797"/>
            <a:ext cx="26670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Entregar soluções personalizadas</a:t>
            </a:r>
            <a:endParaRPr lang="pt-BR" sz="2800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46683D4-AD69-2F34-6056-C047719192E5}"/>
              </a:ext>
            </a:extLst>
          </p:cNvPr>
          <p:cNvSpPr txBox="1"/>
          <p:nvPr/>
        </p:nvSpPr>
        <p:spPr>
          <a:xfrm>
            <a:off x="4164607" y="5450471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1097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177DA17-E3A1-8DF9-85BA-7E558C026D3F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50F9E133-9711-6066-1C3B-42D81BB41795}"/>
              </a:ext>
            </a:extLst>
          </p:cNvPr>
          <p:cNvSpPr txBox="1"/>
          <p:nvPr/>
        </p:nvSpPr>
        <p:spPr>
          <a:xfrm>
            <a:off x="2523526" y="2447726"/>
            <a:ext cx="333143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Processos e orientações sistêmicas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71528F21-8DFA-A62A-742C-69B3B5BE38F2}"/>
              </a:ext>
            </a:extLst>
          </p:cNvPr>
          <p:cNvSpPr txBox="1"/>
          <p:nvPr/>
        </p:nvSpPr>
        <p:spPr>
          <a:xfrm>
            <a:off x="3175543" y="3624730"/>
            <a:ext cx="238225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Principais ferramentas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21D90216-766F-6EFB-0663-A675A5731F44}"/>
              </a:ext>
            </a:extLst>
          </p:cNvPr>
          <p:cNvSpPr txBox="1"/>
          <p:nvPr/>
        </p:nvSpPr>
        <p:spPr>
          <a:xfrm>
            <a:off x="3946444" y="4589368"/>
            <a:ext cx="1746777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Estudos de caso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9AF788F-AFBC-5639-AAD7-D445AA8F39B1}"/>
              </a:ext>
            </a:extLst>
          </p:cNvPr>
          <p:cNvSpPr txBox="1"/>
          <p:nvPr/>
        </p:nvSpPr>
        <p:spPr>
          <a:xfrm>
            <a:off x="7814799" y="3147676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46166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9D3CB-653E-EC84-F6D0-0B96253FC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A4F5EF85-07CE-FC27-40BC-B40854587CE6}"/>
              </a:ext>
            </a:extLst>
          </p:cNvPr>
          <p:cNvSpPr/>
          <p:nvPr/>
        </p:nvSpPr>
        <p:spPr>
          <a:xfrm>
            <a:off x="3487117" y="224093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893193C9-F9D8-9946-12B6-310408F0EA9D}"/>
              </a:ext>
            </a:extLst>
          </p:cNvPr>
          <p:cNvSpPr/>
          <p:nvPr/>
        </p:nvSpPr>
        <p:spPr>
          <a:xfrm>
            <a:off x="3037669" y="111405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3AC3BC1-86FA-683C-6BFA-8DB2793334A4}"/>
              </a:ext>
            </a:extLst>
          </p:cNvPr>
          <p:cNvSpPr/>
          <p:nvPr/>
        </p:nvSpPr>
        <p:spPr>
          <a:xfrm>
            <a:off x="252658" y="1613740"/>
            <a:ext cx="2560286" cy="248534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Processos e orientações sistêmicas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C9A23C24-6F26-DF25-7023-886F88D24D73}"/>
              </a:ext>
            </a:extLst>
          </p:cNvPr>
          <p:cNvSpPr/>
          <p:nvPr/>
        </p:nvSpPr>
        <p:spPr>
          <a:xfrm>
            <a:off x="2588220" y="113161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C8E75C6-267F-BD1E-ACA0-15867C62E0DE}"/>
              </a:ext>
            </a:extLst>
          </p:cNvPr>
          <p:cNvSpPr/>
          <p:nvPr/>
        </p:nvSpPr>
        <p:spPr>
          <a:xfrm>
            <a:off x="3037669" y="2240934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54777F7-FD10-6AF6-37D5-0F54F6D97129}"/>
              </a:ext>
            </a:extLst>
          </p:cNvPr>
          <p:cNvSpPr txBox="1"/>
          <p:nvPr/>
        </p:nvSpPr>
        <p:spPr>
          <a:xfrm>
            <a:off x="3564615" y="135558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Validação dos dados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7D8633A-DAE3-C3C1-7092-D829D82832BB}"/>
              </a:ext>
            </a:extLst>
          </p:cNvPr>
          <p:cNvSpPr txBox="1"/>
          <p:nvPr/>
        </p:nvSpPr>
        <p:spPr>
          <a:xfrm>
            <a:off x="3936570" y="248247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Fechamento da venda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7F0E53C6-6B12-CB98-ED2C-CE4B45DE016C}"/>
              </a:ext>
            </a:extLst>
          </p:cNvPr>
          <p:cNvSpPr/>
          <p:nvPr/>
        </p:nvSpPr>
        <p:spPr>
          <a:xfrm>
            <a:off x="2812944" y="4325678"/>
            <a:ext cx="7439189" cy="9376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2A0E1A2-0F1B-B530-9049-0099B52FA0F7}"/>
              </a:ext>
            </a:extLst>
          </p:cNvPr>
          <p:cNvSpPr/>
          <p:nvPr/>
        </p:nvSpPr>
        <p:spPr>
          <a:xfrm>
            <a:off x="2363496" y="4325679"/>
            <a:ext cx="898901" cy="937648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134AD47-4931-9BEE-0FD9-025CD0F809DD}"/>
              </a:ext>
            </a:extLst>
          </p:cNvPr>
          <p:cNvSpPr txBox="1"/>
          <p:nvPr/>
        </p:nvSpPr>
        <p:spPr>
          <a:xfrm>
            <a:off x="3339890" y="4629654"/>
            <a:ext cx="9856922" cy="40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Incentivo Minha Claro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DEDBE48C-89BC-EC57-6237-52AEC4EAE2C8}"/>
              </a:ext>
            </a:extLst>
          </p:cNvPr>
          <p:cNvSpPr/>
          <p:nvPr/>
        </p:nvSpPr>
        <p:spPr>
          <a:xfrm>
            <a:off x="3339890" y="328658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02188411-B49C-490A-3315-EA903A151F31}"/>
              </a:ext>
            </a:extLst>
          </p:cNvPr>
          <p:cNvSpPr/>
          <p:nvPr/>
        </p:nvSpPr>
        <p:spPr>
          <a:xfrm>
            <a:off x="2890442" y="328658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692F195-8225-3F86-624A-AE37538882FF}"/>
              </a:ext>
            </a:extLst>
          </p:cNvPr>
          <p:cNvSpPr txBox="1"/>
          <p:nvPr/>
        </p:nvSpPr>
        <p:spPr>
          <a:xfrm>
            <a:off x="3866841" y="3556062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355295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475B8-E98D-9D1B-4E19-D2CB80572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DE8B11CE-8C23-E5EB-93D0-05B021EDE386}"/>
              </a:ext>
            </a:extLst>
          </p:cNvPr>
          <p:cNvSpPr/>
          <p:nvPr/>
        </p:nvSpPr>
        <p:spPr>
          <a:xfrm>
            <a:off x="3487117" y="224093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4C580181-C482-CCBB-AD5B-50DD968377F6}"/>
              </a:ext>
            </a:extLst>
          </p:cNvPr>
          <p:cNvSpPr/>
          <p:nvPr/>
        </p:nvSpPr>
        <p:spPr>
          <a:xfrm>
            <a:off x="3037669" y="111405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B03623E-52A5-1960-CEC0-E6CC63EC8614}"/>
              </a:ext>
            </a:extLst>
          </p:cNvPr>
          <p:cNvSpPr/>
          <p:nvPr/>
        </p:nvSpPr>
        <p:spPr>
          <a:xfrm>
            <a:off x="252658" y="1613740"/>
            <a:ext cx="2560286" cy="248534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Processos e orientações sistêmicas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A98EC93-49FC-466B-E173-E57B2B5F27CD}"/>
              </a:ext>
            </a:extLst>
          </p:cNvPr>
          <p:cNvSpPr/>
          <p:nvPr/>
        </p:nvSpPr>
        <p:spPr>
          <a:xfrm>
            <a:off x="2588220" y="113161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A353CE39-7590-9FBE-FF11-D62D44BAAC5B}"/>
              </a:ext>
            </a:extLst>
          </p:cNvPr>
          <p:cNvSpPr/>
          <p:nvPr/>
        </p:nvSpPr>
        <p:spPr>
          <a:xfrm>
            <a:off x="3037669" y="2240934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94179CC-FF53-6041-8019-C1CF52F50156}"/>
              </a:ext>
            </a:extLst>
          </p:cNvPr>
          <p:cNvSpPr txBox="1"/>
          <p:nvPr/>
        </p:nvSpPr>
        <p:spPr>
          <a:xfrm>
            <a:off x="3564615" y="135558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Validação dos dados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2D30A49-921D-1F91-FD1F-5E5A744A1AB2}"/>
              </a:ext>
            </a:extLst>
          </p:cNvPr>
          <p:cNvSpPr txBox="1"/>
          <p:nvPr/>
        </p:nvSpPr>
        <p:spPr>
          <a:xfrm>
            <a:off x="3936570" y="248247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Fechamento da venda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6434B88-1DB1-F571-C3C1-5E2037C175E2}"/>
              </a:ext>
            </a:extLst>
          </p:cNvPr>
          <p:cNvSpPr/>
          <p:nvPr/>
        </p:nvSpPr>
        <p:spPr>
          <a:xfrm>
            <a:off x="2812944" y="4325678"/>
            <a:ext cx="7439189" cy="93764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D2248E6-CDC6-B86A-EF74-8E9E197EE110}"/>
              </a:ext>
            </a:extLst>
          </p:cNvPr>
          <p:cNvSpPr/>
          <p:nvPr/>
        </p:nvSpPr>
        <p:spPr>
          <a:xfrm>
            <a:off x="2363496" y="4325679"/>
            <a:ext cx="898901" cy="937648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919415A-2504-AA9A-7C94-A3C241F13B4B}"/>
              </a:ext>
            </a:extLst>
          </p:cNvPr>
          <p:cNvSpPr txBox="1"/>
          <p:nvPr/>
        </p:nvSpPr>
        <p:spPr>
          <a:xfrm>
            <a:off x="3339890" y="462965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Incentivo Minha Claro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8D3DA4A9-8692-155D-A73D-2A65FC9B7548}"/>
              </a:ext>
            </a:extLst>
          </p:cNvPr>
          <p:cNvSpPr/>
          <p:nvPr/>
        </p:nvSpPr>
        <p:spPr>
          <a:xfrm>
            <a:off x="3339890" y="328658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85D57262-B5AB-12CE-4FD1-162E5BB132B0}"/>
              </a:ext>
            </a:extLst>
          </p:cNvPr>
          <p:cNvSpPr/>
          <p:nvPr/>
        </p:nvSpPr>
        <p:spPr>
          <a:xfrm>
            <a:off x="2890442" y="3286587"/>
            <a:ext cx="898901" cy="852407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D28FB11-5D6F-F928-8091-ABE3FB7442E1}"/>
              </a:ext>
            </a:extLst>
          </p:cNvPr>
          <p:cNvSpPr txBox="1"/>
          <p:nvPr/>
        </p:nvSpPr>
        <p:spPr>
          <a:xfrm>
            <a:off x="3866841" y="3556062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7F7F7F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299151095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DI-ofici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1">
      <a:majorFont>
        <a:latin typeface="AMX"/>
        <a:ea typeface=""/>
        <a:cs typeface=""/>
      </a:majorFont>
      <a:minorFont>
        <a:latin typeface="AMX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frame_Modelo_PPT_DI" id="{5F1899C6-1463-44BD-9E33-3CE813E00517}" vid="{C0990B6E-B810-4B47-88AC-BBF37137AC1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A557CF-2331-411E-88C2-324DBF2523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063725-14EA-4DD0-8172-2D121F12265D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3.xml><?xml version="1.0" encoding="utf-8"?>
<ds:datastoreItem xmlns:ds="http://schemas.openxmlformats.org/officeDocument/2006/customXml" ds:itemID="{C4498D21-498F-485B-A832-E371957DA9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Reframe_Modelo_PPT_DI</Template>
  <TotalTime>6240</TotalTime>
  <Words>3375</Words>
  <Application>Microsoft Macintosh PowerPoint</Application>
  <PresentationFormat>Widescreen</PresentationFormat>
  <Paragraphs>432</Paragraphs>
  <Slides>47</Slides>
  <Notes>36</Notes>
  <HiddenSlides>1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47</vt:i4>
      </vt:variant>
    </vt:vector>
  </HeadingPairs>
  <TitlesOfParts>
    <vt:vector size="58" baseType="lpstr">
      <vt:lpstr>AMX</vt:lpstr>
      <vt:lpstr>AMX Black</vt:lpstr>
      <vt:lpstr>Aptos</vt:lpstr>
      <vt:lpstr>Arial</vt:lpstr>
      <vt:lpstr>Arial Black</vt:lpstr>
      <vt:lpstr>Calibri</vt:lpstr>
      <vt:lpstr>Segoe UI</vt:lpstr>
      <vt:lpstr>Segoe UI Black</vt:lpstr>
      <vt:lpstr>Symbol</vt:lpstr>
      <vt:lpstr>Verdana</vt:lpstr>
      <vt:lpstr>Template-DI-oficial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Luiza Guimarães d'Avila</dc:creator>
  <cp:lastModifiedBy>Rosa Lauletta</cp:lastModifiedBy>
  <cp:revision>79</cp:revision>
  <dcterms:created xsi:type="dcterms:W3CDTF">2024-11-27T13:21:45Z</dcterms:created>
  <dcterms:modified xsi:type="dcterms:W3CDTF">2026-04-22T18:16:53Z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