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0C2E2-52E7-D6B3-CDB3-7F97BF136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374D72-206C-12C7-AA37-0C697837B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2BD826-634A-7457-B166-769AEBBC7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6B10-B089-4190-9EFC-A061B9A41C6C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3B3AFA-A848-A203-FC42-758F3D46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3D5991-13CF-D879-E4CA-CBF1E2D14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DFF-635A-4347-ACB4-A8913E12C9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50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122F5-BE94-AE7B-8061-AB892AA85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BEDC3D-6C74-ECDE-EA43-70F4B196B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8DA43-98B5-BD96-D65F-18141D1B1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6B10-B089-4190-9EFC-A061B9A41C6C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7C162F-EBA6-FD14-1260-092318D1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C534C1-77AC-12CB-DA57-2147DAD7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DFF-635A-4347-ACB4-A8913E12C9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57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484302-23C8-0FC9-AC7E-9693303C2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22FFF2-D055-DF63-3042-ACA0BDE69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57955C-CB4E-0247-AE5F-1FC6D5F5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6B10-B089-4190-9EFC-A061B9A41C6C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517AA3-9522-F413-E62E-6AC594A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C471F2-20A6-C617-2C06-A9C8050C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DFF-635A-4347-ACB4-A8913E12C9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19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72146-8B16-8713-6250-3C6E9A960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96F313-EC2B-401A-BB96-0862B0E11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239F2A-E538-09F9-4ABC-4DA09D9AE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6B10-B089-4190-9EFC-A061B9A41C6C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FDD515-5BC5-68C1-A4C2-6107A4A1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8F369B-53D0-2F95-53F5-AF8E8A23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DFF-635A-4347-ACB4-A8913E12C9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0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B3673-CEFC-D433-8886-E0E3D762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85556B-F836-4B8A-6F17-E8EC19293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07A2DD-4E53-A031-7430-6A811A3B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6B10-B089-4190-9EFC-A061B9A41C6C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186FEE-6DBD-9436-4C95-A8EF7C93C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E4D402-8CF9-480E-1E6E-23205A21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DFF-635A-4347-ACB4-A8913E12C9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67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639E8-E95D-28AB-5F28-5A16CCB5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D137BA-7370-CCD7-9A82-84A718B80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6303B8-E080-8109-3420-467A66C55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774FD1-070D-8D7B-C253-6B8CA5D2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6B10-B089-4190-9EFC-A061B9A41C6C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811526-314F-31CC-F5E3-2D133AF3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501951-F3BB-0EBD-01D7-ECC7053F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DFF-635A-4347-ACB4-A8913E12C9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98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1BEBB-BCF0-B086-FE3C-924C0034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DCA755-0C8F-D5BD-CE39-7B824F6DC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53BABF-8806-1CD3-793A-642B4D337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05A567A-2620-E790-E6FB-42F68ADBE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4BD5AF1-9E05-25FA-81DE-BB4C69FD4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BDC8E15-6963-0A10-9276-107B9A3D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6B10-B089-4190-9EFC-A061B9A41C6C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084D4EC-4406-C2B0-A186-41CE0617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4AAD852-3203-98D7-2798-CAC6958D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DFF-635A-4347-ACB4-A8913E12C9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20DCC-D8AB-976E-A8C8-64050C65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E11FE3B-25A1-939E-E7DB-709F1027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6B10-B089-4190-9EFC-A061B9A41C6C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67A147-C820-3346-B334-4DA1706F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2606F1-1B5E-3424-AE77-319111CE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DFF-635A-4347-ACB4-A8913E12C9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1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149C6B-CC79-8E12-124A-489D7E40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6B10-B089-4190-9EFC-A061B9A41C6C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C9D24D1-52A9-4655-89AF-03E0102B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8EA0A1-B9D6-408F-0ED2-CDA85058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DFF-635A-4347-ACB4-A8913E12C9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74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01839-AA63-617E-760E-18E224D1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AFCA03-E0D1-DAC8-7582-05690E4CF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DDBB3B-FD2F-38DA-8C67-9C9C7D356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37FED6-CEBB-F28D-779A-BB23D41A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6B10-B089-4190-9EFC-A061B9A41C6C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45B5B7-B6FB-FE07-CC40-6E94B3C0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DE1CA1-40E5-DC76-492B-7C4AA8E1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DFF-635A-4347-ACB4-A8913E12C9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25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DB04B-DA9E-25B8-E60B-60BADAF6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58A1545-5C49-14E4-C513-A823E658D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76314C-501B-164B-F7F9-1F10416FB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D6D763-6B70-D0B7-8099-253DAD13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6B10-B089-4190-9EFC-A061B9A41C6C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E4D66B-8D75-4919-B942-B336A2C32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A1342B-EBDB-556F-D6F4-0EAEA9303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DFF-635A-4347-ACB4-A8913E12C9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89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A4D7B78-080D-96C6-AC35-30C63E2A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B3E878-750D-A346-58C4-1A13A621D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8150A1-BA03-9EF9-1007-751DCD64D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AF6B10-B089-4190-9EFC-A061B9A41C6C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8DAEE8-19C6-7E1C-56BF-52A316896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2456BD-25AE-02CE-1E58-E9C97A0A9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6CFDFF-635A-4347-ACB4-A8913E12C9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03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856B0FB-A4CB-FBD6-CF4A-B989CEF65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8" y="180521"/>
            <a:ext cx="11593543" cy="6496957"/>
          </a:xfrm>
          <a:prstGeom prst="rect">
            <a:avLst/>
          </a:prstGeom>
        </p:spPr>
      </p:pic>
      <p:sp>
        <p:nvSpPr>
          <p:cNvPr id="6" name="Texto Explicativo: Seta para a Esquerda 5">
            <a:extLst>
              <a:ext uri="{FF2B5EF4-FFF2-40B4-BE49-F238E27FC236}">
                <a16:creationId xmlns:a16="http://schemas.microsoft.com/office/drawing/2014/main" id="{DD6F8BFA-A470-3006-B42C-EC69F48B4A33}"/>
              </a:ext>
            </a:extLst>
          </p:cNvPr>
          <p:cNvSpPr/>
          <p:nvPr/>
        </p:nvSpPr>
        <p:spPr>
          <a:xfrm>
            <a:off x="5769429" y="3853542"/>
            <a:ext cx="4082143" cy="1643743"/>
          </a:xfrm>
          <a:prstGeom prst="leftArrowCallout">
            <a:avLst>
              <a:gd name="adj1" fmla="val 25000"/>
              <a:gd name="adj2" fmla="val 25000"/>
              <a:gd name="adj3" fmla="val 39570"/>
              <a:gd name="adj4" fmla="val 7271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Substituir “fatura de energia” por “conta de luz”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7FD4AD6-4BDA-139E-149A-AD9BE25B51E8}"/>
              </a:ext>
            </a:extLst>
          </p:cNvPr>
          <p:cNvCxnSpPr/>
          <p:nvPr/>
        </p:nvCxnSpPr>
        <p:spPr>
          <a:xfrm>
            <a:off x="3811525" y="4789714"/>
            <a:ext cx="173866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47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81C58D-CD9C-1C18-A749-E85589814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70" y="190048"/>
            <a:ext cx="11526859" cy="6477904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3AA26A7F-0E0D-52D7-476C-E7A6A9E83930}"/>
              </a:ext>
            </a:extLst>
          </p:cNvPr>
          <p:cNvCxnSpPr/>
          <p:nvPr/>
        </p:nvCxnSpPr>
        <p:spPr>
          <a:xfrm>
            <a:off x="6792895" y="5127173"/>
            <a:ext cx="8922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o Explicativo: Seta para a Direita 4">
            <a:extLst>
              <a:ext uri="{FF2B5EF4-FFF2-40B4-BE49-F238E27FC236}">
                <a16:creationId xmlns:a16="http://schemas.microsoft.com/office/drawing/2014/main" id="{81EA588F-B62C-1D5B-3E05-EADFD6265A76}"/>
              </a:ext>
            </a:extLst>
          </p:cNvPr>
          <p:cNvSpPr/>
          <p:nvPr/>
        </p:nvSpPr>
        <p:spPr>
          <a:xfrm>
            <a:off x="3167952" y="4318906"/>
            <a:ext cx="3624943" cy="1385202"/>
          </a:xfrm>
          <a:prstGeom prst="rightArrowCallout">
            <a:avLst>
              <a:gd name="adj1" fmla="val 25000"/>
              <a:gd name="adj2" fmla="val 25000"/>
              <a:gd name="adj3" fmla="val 39931"/>
              <a:gd name="adj4" fmla="val 649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Substituir “usina” por “cobertura”</a:t>
            </a:r>
          </a:p>
        </p:txBody>
      </p:sp>
    </p:spTree>
    <p:extLst>
      <p:ext uri="{BB962C8B-B14F-4D97-AF65-F5344CB8AC3E}">
        <p14:creationId xmlns:p14="http://schemas.microsoft.com/office/powerpoint/2010/main" val="16648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FE71DAD-A9B9-FD6F-5D20-3FC2DD1EB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6" y="175758"/>
            <a:ext cx="11479227" cy="6506483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1B8B1BA5-76CC-CDDC-CE4A-12FCF1F845AE}"/>
              </a:ext>
            </a:extLst>
          </p:cNvPr>
          <p:cNvCxnSpPr/>
          <p:nvPr/>
        </p:nvCxnSpPr>
        <p:spPr>
          <a:xfrm>
            <a:off x="3755781" y="5693230"/>
            <a:ext cx="8922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1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4BFD4F-8B5A-D014-60D7-F2FC4936B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18" y="418680"/>
            <a:ext cx="11383964" cy="6020640"/>
          </a:xfrm>
          <a:prstGeom prst="rect">
            <a:avLst/>
          </a:prstGeom>
        </p:spPr>
      </p:pic>
      <p:sp>
        <p:nvSpPr>
          <p:cNvPr id="4" name="Texto Explicativo: Seta para a Esquerda 3">
            <a:extLst>
              <a:ext uri="{FF2B5EF4-FFF2-40B4-BE49-F238E27FC236}">
                <a16:creationId xmlns:a16="http://schemas.microsoft.com/office/drawing/2014/main" id="{E8AD6959-E5AA-19EB-F657-05F142BABFB8}"/>
              </a:ext>
            </a:extLst>
          </p:cNvPr>
          <p:cNvSpPr/>
          <p:nvPr/>
        </p:nvSpPr>
        <p:spPr>
          <a:xfrm>
            <a:off x="6357467" y="2999015"/>
            <a:ext cx="4082143" cy="1643743"/>
          </a:xfrm>
          <a:prstGeom prst="leftArrowCallout">
            <a:avLst>
              <a:gd name="adj1" fmla="val 25000"/>
              <a:gd name="adj2" fmla="val 25000"/>
              <a:gd name="adj3" fmla="val 39570"/>
              <a:gd name="adj4" fmla="val 7271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Incluir telefone e distribuidora</a:t>
            </a:r>
          </a:p>
        </p:txBody>
      </p:sp>
    </p:spTree>
    <p:extLst>
      <p:ext uri="{BB962C8B-B14F-4D97-AF65-F5344CB8AC3E}">
        <p14:creationId xmlns:p14="http://schemas.microsoft.com/office/powerpoint/2010/main" val="3738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353BAD8-C135-CB3B-E4E1-5164CE821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9" y="194811"/>
            <a:ext cx="11469701" cy="6468378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6F68A0B-FC02-FF30-4FFA-9FC6CFCAA08C}"/>
              </a:ext>
            </a:extLst>
          </p:cNvPr>
          <p:cNvCxnSpPr/>
          <p:nvPr/>
        </p:nvCxnSpPr>
        <p:spPr>
          <a:xfrm>
            <a:off x="4212772" y="4049487"/>
            <a:ext cx="14369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28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0A42494-3E96-6AF9-2DEC-363C61E67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98" y="162153"/>
            <a:ext cx="11545911" cy="6468378"/>
          </a:xfrm>
          <a:prstGeom prst="rect">
            <a:avLst/>
          </a:prstGeom>
        </p:spPr>
      </p:pic>
      <p:sp>
        <p:nvSpPr>
          <p:cNvPr id="4" name="Texto Explicativo: Seta para a Esquerda 3">
            <a:extLst>
              <a:ext uri="{FF2B5EF4-FFF2-40B4-BE49-F238E27FC236}">
                <a16:creationId xmlns:a16="http://schemas.microsoft.com/office/drawing/2014/main" id="{759971E6-6E6B-812D-4CC2-29E361FA92EE}"/>
              </a:ext>
            </a:extLst>
          </p:cNvPr>
          <p:cNvSpPr/>
          <p:nvPr/>
        </p:nvSpPr>
        <p:spPr>
          <a:xfrm>
            <a:off x="8077410" y="4142015"/>
            <a:ext cx="3069561" cy="1643743"/>
          </a:xfrm>
          <a:prstGeom prst="leftArrowCallout">
            <a:avLst>
              <a:gd name="adj1" fmla="val 25000"/>
              <a:gd name="adj2" fmla="val 25000"/>
              <a:gd name="adj3" fmla="val 39570"/>
              <a:gd name="adj4" fmla="val 7271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Beneficio após a transferência de titularidade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ED27755-E246-B4EC-44B9-9A0C35D6EB70}"/>
              </a:ext>
            </a:extLst>
          </p:cNvPr>
          <p:cNvCxnSpPr/>
          <p:nvPr/>
        </p:nvCxnSpPr>
        <p:spPr>
          <a:xfrm>
            <a:off x="3949479" y="5094517"/>
            <a:ext cx="37269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B06BCBE-C96F-AB5D-3E75-B439DDE1FF52}"/>
              </a:ext>
            </a:extLst>
          </p:cNvPr>
          <p:cNvCxnSpPr/>
          <p:nvPr/>
        </p:nvCxnSpPr>
        <p:spPr>
          <a:xfrm>
            <a:off x="1632859" y="5442856"/>
            <a:ext cx="14369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1AF823-4529-DC17-7997-07B5CA7CE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" y="213864"/>
            <a:ext cx="11564964" cy="6430272"/>
          </a:xfrm>
          <a:prstGeom prst="rect">
            <a:avLst/>
          </a:prstGeom>
        </p:spPr>
      </p:pic>
      <p:sp>
        <p:nvSpPr>
          <p:cNvPr id="4" name="Texto Explicativo: Seta para a Esquerda 3">
            <a:extLst>
              <a:ext uri="{FF2B5EF4-FFF2-40B4-BE49-F238E27FC236}">
                <a16:creationId xmlns:a16="http://schemas.microsoft.com/office/drawing/2014/main" id="{AF2A7E52-2C7F-1353-5ECF-D428B954BC51}"/>
              </a:ext>
            </a:extLst>
          </p:cNvPr>
          <p:cNvSpPr/>
          <p:nvPr/>
        </p:nvSpPr>
        <p:spPr>
          <a:xfrm>
            <a:off x="6749353" y="3902529"/>
            <a:ext cx="4082143" cy="1643743"/>
          </a:xfrm>
          <a:prstGeom prst="leftArrowCallout">
            <a:avLst>
              <a:gd name="adj1" fmla="val 25000"/>
              <a:gd name="adj2" fmla="val 25000"/>
              <a:gd name="adj3" fmla="val 39570"/>
              <a:gd name="adj4" fmla="val 7271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Retirar “e a associação”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E426816-B73E-FB71-5DB3-AC9CFC43B6D6}"/>
              </a:ext>
            </a:extLst>
          </p:cNvPr>
          <p:cNvCxnSpPr/>
          <p:nvPr/>
        </p:nvCxnSpPr>
        <p:spPr>
          <a:xfrm>
            <a:off x="5236030" y="4844141"/>
            <a:ext cx="14369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192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F43B8A3-CC71-CAC5-AC40-3186B6297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44" y="213864"/>
            <a:ext cx="11545911" cy="6430272"/>
          </a:xfrm>
          <a:prstGeom prst="rect">
            <a:avLst/>
          </a:prstGeom>
        </p:spPr>
      </p:pic>
      <p:sp>
        <p:nvSpPr>
          <p:cNvPr id="4" name="Texto Explicativo: Seta para a Esquerda 3">
            <a:extLst>
              <a:ext uri="{FF2B5EF4-FFF2-40B4-BE49-F238E27FC236}">
                <a16:creationId xmlns:a16="http://schemas.microsoft.com/office/drawing/2014/main" id="{907BF0A0-5F12-6A9F-E683-F2B50C156CAD}"/>
              </a:ext>
            </a:extLst>
          </p:cNvPr>
          <p:cNvSpPr/>
          <p:nvPr/>
        </p:nvSpPr>
        <p:spPr>
          <a:xfrm>
            <a:off x="7402496" y="1268186"/>
            <a:ext cx="4082143" cy="1643743"/>
          </a:xfrm>
          <a:prstGeom prst="leftArrowCallout">
            <a:avLst>
              <a:gd name="adj1" fmla="val 25000"/>
              <a:gd name="adj2" fmla="val 25000"/>
              <a:gd name="adj3" fmla="val 39570"/>
              <a:gd name="adj4" fmla="val 7271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Substituir ” fatura de conta de energia” por  “conta de luz”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B72C631-050A-D179-8DDA-1A49B5BCA3FE}"/>
              </a:ext>
            </a:extLst>
          </p:cNvPr>
          <p:cNvCxnSpPr/>
          <p:nvPr/>
        </p:nvCxnSpPr>
        <p:spPr>
          <a:xfrm>
            <a:off x="4583726" y="2264228"/>
            <a:ext cx="254558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3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3FE6A00-3F6C-62D1-BF17-2B0B340B0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70" y="156706"/>
            <a:ext cx="11526859" cy="6544588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1A42666-8595-AF24-454B-24952B334A53}"/>
              </a:ext>
            </a:extLst>
          </p:cNvPr>
          <p:cNvCxnSpPr/>
          <p:nvPr/>
        </p:nvCxnSpPr>
        <p:spPr>
          <a:xfrm>
            <a:off x="6444343" y="4953000"/>
            <a:ext cx="143691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o Explicativo: Seta para a Esquerda 4">
            <a:extLst>
              <a:ext uri="{FF2B5EF4-FFF2-40B4-BE49-F238E27FC236}">
                <a16:creationId xmlns:a16="http://schemas.microsoft.com/office/drawing/2014/main" id="{18F23431-70AC-A023-B97B-4500EA3A23CE}"/>
              </a:ext>
            </a:extLst>
          </p:cNvPr>
          <p:cNvSpPr/>
          <p:nvPr/>
        </p:nvSpPr>
        <p:spPr>
          <a:xfrm>
            <a:off x="7829272" y="4027713"/>
            <a:ext cx="4082143" cy="1643743"/>
          </a:xfrm>
          <a:prstGeom prst="leftArrowCallout">
            <a:avLst>
              <a:gd name="adj1" fmla="val 25000"/>
              <a:gd name="adj2" fmla="val 25000"/>
              <a:gd name="adj3" fmla="val 39570"/>
              <a:gd name="adj4" fmla="val 7271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Substituir “250 Kwh/mês” por “ R$250,00”</a:t>
            </a:r>
          </a:p>
        </p:txBody>
      </p:sp>
    </p:spTree>
    <p:extLst>
      <p:ext uri="{BB962C8B-B14F-4D97-AF65-F5344CB8AC3E}">
        <p14:creationId xmlns:p14="http://schemas.microsoft.com/office/powerpoint/2010/main" val="197681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DFCCE92-014E-E416-7BF7-602C42DDB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70" y="209100"/>
            <a:ext cx="11526859" cy="6439799"/>
          </a:xfrm>
          <a:prstGeom prst="rect">
            <a:avLst/>
          </a:prstGeom>
        </p:spPr>
      </p:pic>
      <p:sp>
        <p:nvSpPr>
          <p:cNvPr id="6" name="Texto Explicativo: Seta para a Esquerda 5">
            <a:extLst>
              <a:ext uri="{FF2B5EF4-FFF2-40B4-BE49-F238E27FC236}">
                <a16:creationId xmlns:a16="http://schemas.microsoft.com/office/drawing/2014/main" id="{1117B3AA-C11E-7B04-989B-6EA92D389C5A}"/>
              </a:ext>
            </a:extLst>
          </p:cNvPr>
          <p:cNvSpPr/>
          <p:nvPr/>
        </p:nvSpPr>
        <p:spPr>
          <a:xfrm>
            <a:off x="3842658" y="3701142"/>
            <a:ext cx="4082143" cy="1643743"/>
          </a:xfrm>
          <a:prstGeom prst="leftArrowCallout">
            <a:avLst>
              <a:gd name="adj1" fmla="val 25000"/>
              <a:gd name="adj2" fmla="val 25000"/>
              <a:gd name="adj3" fmla="val 39570"/>
              <a:gd name="adj4" fmla="val 7271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Substituir o texto atual por : “Clientes que recebem algum beneficio.</a:t>
            </a:r>
          </a:p>
          <a:p>
            <a:pPr algn="ctr"/>
            <a:r>
              <a:rPr lang="pt-BR" dirty="0" err="1"/>
              <a:t>Ex</a:t>
            </a:r>
            <a:r>
              <a:rPr lang="pt-BR" dirty="0"/>
              <a:t>: Tarifa social, tarifa rural, isenção de impostos”</a:t>
            </a:r>
          </a:p>
        </p:txBody>
      </p:sp>
    </p:spTree>
    <p:extLst>
      <p:ext uri="{BB962C8B-B14F-4D97-AF65-F5344CB8AC3E}">
        <p14:creationId xmlns:p14="http://schemas.microsoft.com/office/powerpoint/2010/main" val="170822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9CDCDEE-86CD-BF4E-C62F-B95DEF85F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23" y="194811"/>
            <a:ext cx="11488753" cy="6468378"/>
          </a:xfrm>
          <a:prstGeom prst="rect">
            <a:avLst/>
          </a:prstGeom>
        </p:spPr>
      </p:pic>
      <p:sp>
        <p:nvSpPr>
          <p:cNvPr id="4" name="Texto Explicativo: Seta para a Esquerda 3">
            <a:extLst>
              <a:ext uri="{FF2B5EF4-FFF2-40B4-BE49-F238E27FC236}">
                <a16:creationId xmlns:a16="http://schemas.microsoft.com/office/drawing/2014/main" id="{DEFDED5D-9D4D-D64E-DDAE-3A7B902AB372}"/>
              </a:ext>
            </a:extLst>
          </p:cNvPr>
          <p:cNvSpPr/>
          <p:nvPr/>
        </p:nvSpPr>
        <p:spPr>
          <a:xfrm>
            <a:off x="6215742" y="3532414"/>
            <a:ext cx="4082143" cy="1643743"/>
          </a:xfrm>
          <a:prstGeom prst="leftArrowCallout">
            <a:avLst>
              <a:gd name="adj1" fmla="val 25000"/>
              <a:gd name="adj2" fmla="val 25000"/>
              <a:gd name="adj3" fmla="val 39570"/>
              <a:gd name="adj4" fmla="val 7271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Retirar “com segurança” </a:t>
            </a:r>
          </a:p>
        </p:txBody>
      </p:sp>
    </p:spTree>
    <p:extLst>
      <p:ext uri="{BB962C8B-B14F-4D97-AF65-F5344CB8AC3E}">
        <p14:creationId xmlns:p14="http://schemas.microsoft.com/office/powerpoint/2010/main" val="202783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1E766A3-75FE-7B55-6FE7-186C379D6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70" y="218627"/>
            <a:ext cx="11526859" cy="6420746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A6346ED-0DE1-6601-10F8-A4910014F5FB}"/>
              </a:ext>
            </a:extLst>
          </p:cNvPr>
          <p:cNvCxnSpPr/>
          <p:nvPr/>
        </p:nvCxnSpPr>
        <p:spPr>
          <a:xfrm>
            <a:off x="3276600" y="3048000"/>
            <a:ext cx="143691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o Explicativo: Seta para a Esquerda 4">
            <a:extLst>
              <a:ext uri="{FF2B5EF4-FFF2-40B4-BE49-F238E27FC236}">
                <a16:creationId xmlns:a16="http://schemas.microsoft.com/office/drawing/2014/main" id="{CE8A1835-F7BA-F017-4905-702D1BF034FF}"/>
              </a:ext>
            </a:extLst>
          </p:cNvPr>
          <p:cNvSpPr/>
          <p:nvPr/>
        </p:nvSpPr>
        <p:spPr>
          <a:xfrm>
            <a:off x="4408714" y="2144485"/>
            <a:ext cx="4082143" cy="1643743"/>
          </a:xfrm>
          <a:prstGeom prst="leftArrowCallout">
            <a:avLst>
              <a:gd name="adj1" fmla="val 25000"/>
              <a:gd name="adj2" fmla="val 25000"/>
              <a:gd name="adj3" fmla="val 39570"/>
              <a:gd name="adj4" fmla="val 7271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Substituir “fatura” por “conta de luz”</a:t>
            </a:r>
          </a:p>
        </p:txBody>
      </p:sp>
    </p:spTree>
    <p:extLst>
      <p:ext uri="{BB962C8B-B14F-4D97-AF65-F5344CB8AC3E}">
        <p14:creationId xmlns:p14="http://schemas.microsoft.com/office/powerpoint/2010/main" val="138497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D4EC67-2CDB-46E1-68C4-7C060FA6D2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714"/>
          <a:stretch>
            <a:fillRect/>
          </a:stretch>
        </p:blipFill>
        <p:spPr>
          <a:xfrm>
            <a:off x="1861456" y="166232"/>
            <a:ext cx="7093531" cy="6525536"/>
          </a:xfrm>
          <a:prstGeom prst="rect">
            <a:avLst/>
          </a:prstGeom>
        </p:spPr>
      </p:pic>
      <p:sp>
        <p:nvSpPr>
          <p:cNvPr id="5" name="Texto Explicativo: Seta para a Direita 4">
            <a:extLst>
              <a:ext uri="{FF2B5EF4-FFF2-40B4-BE49-F238E27FC236}">
                <a16:creationId xmlns:a16="http://schemas.microsoft.com/office/drawing/2014/main" id="{74D6F6CB-3DD8-97DF-18FD-4DF25B543D4B}"/>
              </a:ext>
            </a:extLst>
          </p:cNvPr>
          <p:cNvSpPr/>
          <p:nvPr/>
        </p:nvSpPr>
        <p:spPr>
          <a:xfrm>
            <a:off x="696685" y="3850821"/>
            <a:ext cx="3624943" cy="1385202"/>
          </a:xfrm>
          <a:prstGeom prst="rightArrowCallout">
            <a:avLst>
              <a:gd name="adj1" fmla="val 25000"/>
              <a:gd name="adj2" fmla="val 25000"/>
              <a:gd name="adj3" fmla="val 39931"/>
              <a:gd name="adj4" fmla="val 649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Substituir “operadora local” por distribuidora local”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71B04D-08DE-F48A-0368-F6C82B8531DB}"/>
              </a:ext>
            </a:extLst>
          </p:cNvPr>
          <p:cNvSpPr/>
          <p:nvPr/>
        </p:nvSpPr>
        <p:spPr>
          <a:xfrm>
            <a:off x="4539345" y="4396465"/>
            <a:ext cx="1480457" cy="2939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26FB9B1-CFED-1CFA-9562-41E44898F15F}"/>
              </a:ext>
            </a:extLst>
          </p:cNvPr>
          <p:cNvSpPr/>
          <p:nvPr/>
        </p:nvSpPr>
        <p:spPr>
          <a:xfrm>
            <a:off x="5524871" y="5140776"/>
            <a:ext cx="2226873" cy="2939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o Explicativo: Seta para a Esquerda 8">
            <a:extLst>
              <a:ext uri="{FF2B5EF4-FFF2-40B4-BE49-F238E27FC236}">
                <a16:creationId xmlns:a16="http://schemas.microsoft.com/office/drawing/2014/main" id="{E8702281-9EC2-C872-EFDC-78E35DA2D5DC}"/>
              </a:ext>
            </a:extLst>
          </p:cNvPr>
          <p:cNvSpPr/>
          <p:nvPr/>
        </p:nvSpPr>
        <p:spPr>
          <a:xfrm>
            <a:off x="7751744" y="4543422"/>
            <a:ext cx="4082143" cy="1643743"/>
          </a:xfrm>
          <a:prstGeom prst="leftArrowCallout">
            <a:avLst>
              <a:gd name="adj1" fmla="val 25000"/>
              <a:gd name="adj2" fmla="val 25000"/>
              <a:gd name="adj3" fmla="val 39570"/>
              <a:gd name="adj4" fmla="val 7271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Substituir “uma de cada operadora” por  “uma da distribuidora e uma do Claro energia”</a:t>
            </a:r>
          </a:p>
        </p:txBody>
      </p:sp>
    </p:spTree>
    <p:extLst>
      <p:ext uri="{BB962C8B-B14F-4D97-AF65-F5344CB8AC3E}">
        <p14:creationId xmlns:p14="http://schemas.microsoft.com/office/powerpoint/2010/main" val="102852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B540DAA-C3B9-B4E0-7A91-7A4794B6D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0" y="190048"/>
            <a:ext cx="11498280" cy="6477904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3A7FCA0-9598-0E8B-CBCE-A815891D4218}"/>
              </a:ext>
            </a:extLst>
          </p:cNvPr>
          <p:cNvSpPr/>
          <p:nvPr/>
        </p:nvSpPr>
        <p:spPr>
          <a:xfrm>
            <a:off x="1371599" y="2220685"/>
            <a:ext cx="1937657" cy="838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Cliente adere ao Claro energia</a:t>
            </a:r>
          </a:p>
        </p:txBody>
      </p:sp>
    </p:spTree>
    <p:extLst>
      <p:ext uri="{BB962C8B-B14F-4D97-AF65-F5344CB8AC3E}">
        <p14:creationId xmlns:p14="http://schemas.microsoft.com/office/powerpoint/2010/main" val="225955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9C60F0-B28C-E892-1AA9-644728A7C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23" y="185285"/>
            <a:ext cx="11488753" cy="648743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BF9B433-0618-58BC-D8B3-7CC075FB2060}"/>
              </a:ext>
            </a:extLst>
          </p:cNvPr>
          <p:cNvCxnSpPr/>
          <p:nvPr/>
        </p:nvCxnSpPr>
        <p:spPr>
          <a:xfrm>
            <a:off x="2683581" y="4789715"/>
            <a:ext cx="308015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o Explicativo: Seta para a Esquerda 4">
            <a:extLst>
              <a:ext uri="{FF2B5EF4-FFF2-40B4-BE49-F238E27FC236}">
                <a16:creationId xmlns:a16="http://schemas.microsoft.com/office/drawing/2014/main" id="{3D7D8484-DAB5-40E0-064E-C44CFC73FD26}"/>
              </a:ext>
            </a:extLst>
          </p:cNvPr>
          <p:cNvSpPr/>
          <p:nvPr/>
        </p:nvSpPr>
        <p:spPr>
          <a:xfrm>
            <a:off x="6054621" y="3967843"/>
            <a:ext cx="4082143" cy="1643743"/>
          </a:xfrm>
          <a:prstGeom prst="leftArrowCallout">
            <a:avLst>
              <a:gd name="adj1" fmla="val 25000"/>
              <a:gd name="adj2" fmla="val 25000"/>
              <a:gd name="adj3" fmla="val 39570"/>
              <a:gd name="adj4" fmla="val 7271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Substituir “fatura única” por  “conta de luz do Claro energia”</a:t>
            </a:r>
          </a:p>
        </p:txBody>
      </p:sp>
    </p:spTree>
    <p:extLst>
      <p:ext uri="{BB962C8B-B14F-4D97-AF65-F5344CB8AC3E}">
        <p14:creationId xmlns:p14="http://schemas.microsoft.com/office/powerpoint/2010/main" val="273525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F6E94C3-1C10-2338-C196-6D6D9C67E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70" y="194811"/>
            <a:ext cx="11526859" cy="6468378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2D3A5ED-925A-039D-9B88-48BA045B0E17}"/>
              </a:ext>
            </a:extLst>
          </p:cNvPr>
          <p:cNvCxnSpPr/>
          <p:nvPr/>
        </p:nvCxnSpPr>
        <p:spPr>
          <a:xfrm>
            <a:off x="4833467" y="5018315"/>
            <a:ext cx="8922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o Explicativo: Seta para a Esquerda 4">
            <a:extLst>
              <a:ext uri="{FF2B5EF4-FFF2-40B4-BE49-F238E27FC236}">
                <a16:creationId xmlns:a16="http://schemas.microsoft.com/office/drawing/2014/main" id="{CCD7CD36-2C33-4C02-A02E-05F0D5E90370}"/>
              </a:ext>
            </a:extLst>
          </p:cNvPr>
          <p:cNvSpPr/>
          <p:nvPr/>
        </p:nvSpPr>
        <p:spPr>
          <a:xfrm>
            <a:off x="6466324" y="4196443"/>
            <a:ext cx="4082143" cy="1643743"/>
          </a:xfrm>
          <a:prstGeom prst="leftArrowCallout">
            <a:avLst>
              <a:gd name="adj1" fmla="val 25000"/>
              <a:gd name="adj2" fmla="val 25000"/>
              <a:gd name="adj3" fmla="val 39570"/>
              <a:gd name="adj4" fmla="val 7271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Retirar atendimento via </a:t>
            </a:r>
            <a:r>
              <a:rPr lang="pt-BR" dirty="0" err="1"/>
              <a:t>email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43681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153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FABIANO YAMAZAKI</dc:creator>
  <cp:lastModifiedBy>FABIANO YAMAZAKI</cp:lastModifiedBy>
  <cp:revision>1</cp:revision>
  <dcterms:created xsi:type="dcterms:W3CDTF">2026-06-02T12:22:55Z</dcterms:created>
  <dcterms:modified xsi:type="dcterms:W3CDTF">2026-06-02T15:14:29Z</dcterms:modified>
</cp:coreProperties>
</file>