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46"/>
  </p:notesMasterIdLst>
  <p:sldIdLst>
    <p:sldId id="257" r:id="rId5"/>
    <p:sldId id="259" r:id="rId6"/>
    <p:sldId id="265" r:id="rId7"/>
    <p:sldId id="266" r:id="rId8"/>
    <p:sldId id="2142533299" r:id="rId9"/>
    <p:sldId id="2142533300" r:id="rId10"/>
    <p:sldId id="267" r:id="rId11"/>
    <p:sldId id="2142533301" r:id="rId12"/>
    <p:sldId id="2147470821" r:id="rId13"/>
    <p:sldId id="269" r:id="rId14"/>
    <p:sldId id="2147470822" r:id="rId15"/>
    <p:sldId id="2142533277" r:id="rId16"/>
    <p:sldId id="2147470823" r:id="rId17"/>
    <p:sldId id="273" r:id="rId18"/>
    <p:sldId id="2147470838" r:id="rId19"/>
    <p:sldId id="2142533304" r:id="rId20"/>
    <p:sldId id="2147470829" r:id="rId21"/>
    <p:sldId id="2142533305" r:id="rId22"/>
    <p:sldId id="2147470834" r:id="rId23"/>
    <p:sldId id="2147470836" r:id="rId24"/>
    <p:sldId id="2147470841" r:id="rId25"/>
    <p:sldId id="2147470842" r:id="rId26"/>
    <p:sldId id="2147470849" r:id="rId27"/>
    <p:sldId id="2147470817" r:id="rId28"/>
    <p:sldId id="2147470845" r:id="rId29"/>
    <p:sldId id="2147470850" r:id="rId30"/>
    <p:sldId id="2147470826" r:id="rId31"/>
    <p:sldId id="2147470844" r:id="rId32"/>
    <p:sldId id="2147470846" r:id="rId33"/>
    <p:sldId id="2147470852" r:id="rId34"/>
    <p:sldId id="2147470853" r:id="rId35"/>
    <p:sldId id="2147470782" r:id="rId36"/>
    <p:sldId id="2147470854" r:id="rId37"/>
    <p:sldId id="2147470783" r:id="rId38"/>
    <p:sldId id="4652" r:id="rId39"/>
    <p:sldId id="4788" r:id="rId40"/>
    <p:sldId id="4789" r:id="rId41"/>
    <p:sldId id="2147470831" r:id="rId42"/>
    <p:sldId id="2147470780" r:id="rId43"/>
    <p:sldId id="2147470847" r:id="rId44"/>
    <p:sldId id="2147470837" r:id="rId4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D4C8D106-1996-4708-9B0F-235C3A83F59D}">
          <p14:sldIdLst>
            <p14:sldId id="257"/>
          </p14:sldIdLst>
        </p14:section>
        <p14:section name="intro" id="{1AEDFFFF-B0A7-4F18-A68C-852D17C1FC35}">
          <p14:sldIdLst>
            <p14:sldId id="259"/>
            <p14:sldId id="265"/>
            <p14:sldId id="266"/>
            <p14:sldId id="2142533299"/>
            <p14:sldId id="2142533300"/>
            <p14:sldId id="267"/>
          </p14:sldIdLst>
        </p14:section>
        <p14:section name="Por que estamos aqui" id="{0C967649-3E87-40DF-861E-EA51B444EFFB}">
          <p14:sldIdLst>
            <p14:sldId id="2142533301"/>
            <p14:sldId id="2147470821"/>
            <p14:sldId id="269"/>
            <p14:sldId id="2147470822"/>
            <p14:sldId id="2142533277"/>
            <p14:sldId id="2147470823"/>
            <p14:sldId id="273"/>
          </p14:sldIdLst>
        </p14:section>
        <p14:section name="Rentabilizar" id="{A630D9E5-E4AE-472B-AFAC-D22F7A0AA238}">
          <p14:sldIdLst>
            <p14:sldId id="2147470838"/>
            <p14:sldId id="2142533304"/>
            <p14:sldId id="2147470829"/>
            <p14:sldId id="2142533305"/>
            <p14:sldId id="2147470834"/>
            <p14:sldId id="2147470836"/>
          </p14:sldIdLst>
        </p14:section>
        <p14:section name="Particularidades" id="{92232983-2C67-4DC9-B281-AD869D6A7EE0}">
          <p14:sldIdLst>
            <p14:sldId id="2147470841"/>
            <p14:sldId id="2147470842"/>
            <p14:sldId id="2147470849"/>
            <p14:sldId id="2147470817"/>
            <p14:sldId id="2147470845"/>
            <p14:sldId id="2147470850"/>
            <p14:sldId id="2147470826"/>
            <p14:sldId id="2147470844"/>
            <p14:sldId id="2147470846"/>
            <p14:sldId id="2147470852"/>
            <p14:sldId id="2147470853"/>
            <p14:sldId id="2147470782"/>
            <p14:sldId id="2147470854"/>
            <p14:sldId id="2147470783"/>
            <p14:sldId id="4652"/>
            <p14:sldId id="4788"/>
            <p14:sldId id="4789"/>
          </p14:sldIdLst>
        </p14:section>
        <p14:section name="Tratativas mais comuns" id="{9C731350-B355-4B69-A74E-17A5E136D6DE}">
          <p14:sldIdLst>
            <p14:sldId id="2147470831"/>
            <p14:sldId id="2147470780"/>
            <p14:sldId id="2147470847"/>
            <p14:sldId id="214747083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52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46" autoAdjust="0"/>
    <p:restoredTop sz="92101" autoAdjust="0"/>
  </p:normalViewPr>
  <p:slideViewPr>
    <p:cSldViewPr snapToGrid="0">
      <p:cViewPr varScale="1">
        <p:scale>
          <a:sx n="102" d="100"/>
          <a:sy n="102" d="100"/>
        </p:scale>
        <p:origin x="1816" y="2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E7306-E4B0-4274-A579-C55D762E1589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9DFC3-C17B-46A1-8886-917BB8D291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7622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Facilitador: Faça uma breve apresentação pessoal, compartilhe com o grupo informações relevantes sobre você e inicie a construção de </a:t>
            </a:r>
            <a:r>
              <a:rPr lang="pt-BR" dirty="0" err="1"/>
              <a:t>rapport</a:t>
            </a:r>
            <a:r>
              <a:rPr lang="pt-BR" dirty="0"/>
              <a:t>, você poderá incluir em sua apresentação algumas curiosidades sobre você para se aproximar mais dos participantes.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381900-88CB-4469-8DB0-54D52E77605D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22378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 Nesse momento, abra espaço para que os participantes falem o que significa Rentabilizar.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B9DFC3-C17B-46A1-8886-917BB8D29152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37691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B9DFC3-C17B-46A1-8886-917BB8D29152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30311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E557E2-59CB-826B-697E-0FD92D3EB7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3D0F6EE-2784-34BF-1267-D6374E81F0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B714844-51F6-4817-ECC7-32EAB99A7A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B84AADB-718D-1E95-0027-CAB0FE628B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B9DFC3-C17B-46A1-8886-917BB8D29152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26656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88A998-D5B3-327E-4C58-72ABC6850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9279F2F-7A7B-23A6-ED80-145C3F076F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713F4D69-D17F-6490-75E9-728D2BD105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541C91E-AF07-D652-8780-2D49F88D44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B9DFC3-C17B-46A1-8886-917BB8D29152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93518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 Explique brevemente o que será visto durante o treinamento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91146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1" dirty="0"/>
              <a:t>Facilitador:</a:t>
            </a:r>
          </a:p>
          <a:p>
            <a:r>
              <a:rPr lang="pt-BR" dirty="0"/>
              <a:t>Vamos desmistificar um ponto que costuma gerar confusão logo no início. </a:t>
            </a:r>
          </a:p>
          <a:p>
            <a:r>
              <a:rPr lang="pt-BR" dirty="0"/>
              <a:t>É comum entrar no treinamento com a ideia de que vender no Ativo é uma coisa e no Receptivo é algo totalmente diferente, quase como se fossem profissões distintas.</a:t>
            </a:r>
          </a:p>
          <a:p>
            <a:endParaRPr lang="pt-BR" dirty="0"/>
          </a:p>
          <a:p>
            <a:r>
              <a:rPr lang="pt-BR" dirty="0"/>
              <a:t>Mas, na prática, é bem mais simples: o canal é apenas a forma como o contato aconteceu. Ou nós ligamos para o cliente, ou ele ligou para nós. Só isso. É o meio, a ferramenta que iniciou a conversa.</a:t>
            </a:r>
          </a:p>
          <a:p>
            <a:r>
              <a:rPr lang="pt-BR" dirty="0"/>
              <a:t>O que realmente importa começa logo depois do primeiro segundo e é nisso que vamos focar para alinhar e potencializar nossos resultados.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B9DFC3-C17B-46A1-8886-917BB8D29152}" type="slidenum">
              <a:rPr lang="pt-BR" smtClean="0"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12070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 </a:t>
            </a:r>
          </a:p>
          <a:p>
            <a:endParaRPr lang="pt-BR" b="1" dirty="0"/>
          </a:p>
          <a:p>
            <a:r>
              <a:rPr lang="pt-BR" b="1" dirty="0"/>
              <a:t>A partir do momento que o cliente diz 'Alô', o canal morre e nasce o Contexto.</a:t>
            </a:r>
            <a:endParaRPr lang="pt-BR" dirty="0"/>
          </a:p>
          <a:p>
            <a:r>
              <a:rPr lang="pt-BR" dirty="0"/>
              <a:t>Esquece se foi o sistema que discou ou se o cliente que procurou a gente. </a:t>
            </a:r>
          </a:p>
          <a:p>
            <a:endParaRPr lang="pt-BR" dirty="0"/>
          </a:p>
          <a:p>
            <a:r>
              <a:rPr lang="pt-BR" dirty="0"/>
              <a:t>Naquele segundo, o que passa a mandar no jogo são as suas perguntas de diagnóstico. E por que isso? Porque, no fundo, o que o cliente quer é a mesma coisa em qualquer lugar: ele quer pagar o preço justo por um serviço que funcione de verdade e traga conforto pra casa dele. Isso não muda nunca!</a:t>
            </a:r>
          </a:p>
          <a:p>
            <a:endParaRPr lang="pt-BR" dirty="0"/>
          </a:p>
          <a:p>
            <a:r>
              <a:rPr lang="pt-BR" dirty="0"/>
              <a:t>Por isso, nosso discurso aqui é </a:t>
            </a:r>
            <a:r>
              <a:rPr lang="pt-BR" b="1" dirty="0"/>
              <a:t>unificado</a:t>
            </a:r>
            <a:r>
              <a:rPr lang="pt-BR" dirty="0"/>
              <a:t>. A única coisa que vocês realmente vão mudar na rotina é o 'oi' inicial, aquele passo de entrada. O resto todo depende do talento de vocês em ouvir, entender o perfil do cliente e encaixar o </a:t>
            </a:r>
            <a:r>
              <a:rPr lang="pt-BR" b="1" dirty="0" err="1"/>
              <a:t>Multi</a:t>
            </a:r>
            <a:r>
              <a:rPr lang="pt-BR" dirty="0"/>
              <a:t> que está na campanha do dia. O talento de vendedor que vocês têm é um só, não importa quem apertou o botão pra ligar.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B9DFC3-C17B-46A1-8886-917BB8D29152}" type="slidenum">
              <a:rPr lang="pt-BR" smtClean="0"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4644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34F9FC-3C7C-4D0A-9926-09E5B120E2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08FF625-01B3-489E-3C7A-F3D64FB4FC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F05B155-351F-3A91-C1D9-9DA40DD27B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</a:t>
            </a:r>
          </a:p>
          <a:p>
            <a:r>
              <a:rPr lang="pt-BR" dirty="0"/>
              <a:t>Se já ficou claro que o canal “morre” no </a:t>
            </a:r>
            <a:r>
              <a:rPr lang="pt-BR" i="1" dirty="0"/>
              <a:t>alô</a:t>
            </a:r>
            <a:r>
              <a:rPr lang="pt-BR" dirty="0"/>
              <a:t>, as barreiras também são as mesmas para todo mundo.</a:t>
            </a:r>
          </a:p>
          <a:p>
            <a:r>
              <a:rPr lang="pt-BR" dirty="0"/>
              <a:t>Não importa quem iniciou a ligação: o “não” do cliente quase sempre vem de um desses pontos: preço, falta de uso, alguma limitação técnica ou uma experiência ruim anterior.</a:t>
            </a:r>
          </a:p>
          <a:p>
            <a:r>
              <a:rPr lang="pt-BR" dirty="0"/>
              <a:t>Percebe como isso não muda de um canal para outro? As dores são as mesmas e, por isso, a forma de lidar com elas também deve ser.</a:t>
            </a:r>
          </a:p>
          <a:p>
            <a:r>
              <a:rPr lang="pt-BR" dirty="0"/>
              <a:t>Se a questão é valor, a abordagem é valor. Se é uso, o caminho é diagnóstico.</a:t>
            </a:r>
            <a:br>
              <a:rPr lang="pt-BR" dirty="0"/>
            </a:br>
            <a:r>
              <a:rPr lang="pt-BR" dirty="0"/>
              <a:t>O seu papel é ser o especialista da venda: entender onde está o problema e conectar com a solução certa da Campanha do Dia.</a:t>
            </a:r>
          </a:p>
          <a:p>
            <a:r>
              <a:rPr lang="pt-BR" dirty="0"/>
              <a:t>O roteiro pode até mudar o começo da conversa, mas a solução continua dependendo do seu repertório e da sua habilidade.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573D724-28F3-FE1E-3B53-00A1AD35CC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B9DFC3-C17B-46A1-8886-917BB8D29152}" type="slidenum">
              <a:rPr lang="pt-BR" smtClean="0"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82610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B9685-78DF-2B8B-B89A-77DD87402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C3F7269-A5E7-15A7-2EFA-7ACAFD3CC9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887C9E3B-35FB-F13C-2890-43CAB5FCD9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 a missão dessa célula é o coração da rentabilização. O nosso objetivo é pegar aquele cliente que já tem o fixo com a gente e mostrar as vantagens de trazer o </a:t>
            </a:r>
            <a:r>
              <a:rPr lang="pt-BR" b="1" dirty="0"/>
              <a:t>Móvel</a:t>
            </a:r>
            <a:r>
              <a:rPr lang="pt-BR" dirty="0"/>
              <a:t> também, transformando ele em </a:t>
            </a:r>
            <a:r>
              <a:rPr lang="pt-BR" b="1" dirty="0" err="1"/>
              <a:t>Multi</a:t>
            </a:r>
            <a:r>
              <a:rPr lang="pt-BR" dirty="0"/>
              <a:t>.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89B87E-1F1B-C889-2E12-1429D8662E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014D9-FA0D-4058-A90D-D68056531C69}" type="slidenum">
              <a:rPr lang="pt-BR" smtClean="0"/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17502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9614C-E493-E521-587C-7618D287A8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EE5B21E9-6A83-2D83-0CC3-99732F6F2F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A444EB6-E839-FECE-8423-3959C2A988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5209B47-CC42-B224-8043-11204F2177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014D9-FA0D-4058-A90D-D68056531C69}" type="slidenum">
              <a:rPr lang="pt-BR" smtClean="0"/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8327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Facilitador: Agora será o momento de fazer os combinados, como ligar a câmera, desligar o microfone e solicitar para que quando estiverem com alguma dúvida, que clique em levantar a mão ou acenar na plataforma. </a:t>
            </a:r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381900-88CB-4469-8DB0-54D52E77605D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912636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8B810-EAAF-A860-3C6A-610BD6718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F3053A0-92A5-43BD-AD10-858FFA5CE1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9C8151B4-D1BC-AC11-DCC2-044EC7212A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92D6558-C059-ACCB-4EAF-339AAA8600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014D9-FA0D-4058-A90D-D68056531C69}" type="slidenum">
              <a:rPr lang="pt-BR" smtClean="0"/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80137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 Vamos desenhar como esse fluxo funciona na prática: você entra em contato com quem já é de casa, o cliente que tem nossos </a:t>
            </a:r>
            <a:r>
              <a:rPr lang="pt-BR" b="1" dirty="0"/>
              <a:t>Produtos Residenciais</a:t>
            </a:r>
            <a:r>
              <a:rPr lang="pt-BR" dirty="0"/>
              <a:t>. O seu papel é mostrar que falta uma peça nesse quebra-cabeça: o </a:t>
            </a:r>
            <a:r>
              <a:rPr lang="pt-BR" b="1" dirty="0"/>
              <a:t>Móvel</a:t>
            </a:r>
            <a:r>
              <a:rPr lang="pt-BR" dirty="0"/>
              <a:t>.</a:t>
            </a:r>
          </a:p>
          <a:p>
            <a:r>
              <a:rPr lang="pt-BR" dirty="0"/>
              <a:t>Quando você vende o chip, esse cliente vira </a:t>
            </a:r>
            <a:r>
              <a:rPr lang="pt-BR" b="1" dirty="0" err="1"/>
              <a:t>Multi</a:t>
            </a:r>
            <a:r>
              <a:rPr lang="pt-BR" dirty="0"/>
              <a:t>. E o que isso significa? Significa que agora ele tem tudo: o conforto em casa e a mobilidade na rua.</a:t>
            </a:r>
          </a:p>
          <a:p>
            <a:r>
              <a:rPr lang="pt-BR" dirty="0"/>
              <a:t>É a regra de ouro: quanto mais Claro o cliente é, mais benefícios ele ganha e, claro, mais tempo ele fica com a gente. É bom pra ele e é ótimo pra nós!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014D9-FA0D-4058-A90D-D68056531C69}" type="slidenum">
              <a:rPr lang="pt-BR" smtClean="0"/>
              <a:t>32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38571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05F93C-C84B-D8CB-9726-0091005DA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6BF732A-E4D5-B3BB-41A9-ABAEF98B57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2F72920-0B41-31CD-CE37-5DDC30579A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957E661-45E2-538B-9469-E6D8046CD9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014D9-FA0D-4058-A90D-D68056531C69}" type="slidenum">
              <a:rPr lang="pt-BR" smtClean="0"/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02292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 </a:t>
            </a:r>
          </a:p>
          <a:p>
            <a:r>
              <a:rPr lang="pt-BR" dirty="0"/>
              <a:t>Tudo começa no </a:t>
            </a:r>
            <a:r>
              <a:rPr lang="pt-BR" b="1" dirty="0"/>
              <a:t>Discador</a:t>
            </a:r>
            <a:r>
              <a:rPr lang="pt-BR" dirty="0"/>
              <a:t>, que vai te conectar direto com o cliente.</a:t>
            </a:r>
          </a:p>
          <a:p>
            <a:r>
              <a:rPr lang="pt-BR" dirty="0"/>
              <a:t>Ali, você parte do motivo do contato, mas não para por aí.</a:t>
            </a:r>
          </a:p>
          <a:p>
            <a:r>
              <a:rPr lang="pt-BR" dirty="0"/>
              <a:t>Assim como no Ativo, você assume o protagonismo da conversa e passa a explorar possibilidades: pode direcionar para um upgrade de plano, incluir novos produtos ou ampliar o pacote que ele já possui.</a:t>
            </a:r>
          </a:p>
          <a:p>
            <a:r>
              <a:rPr lang="pt-BR" dirty="0"/>
              <a:t>Mas tem um</a:t>
            </a:r>
            <a:r>
              <a:rPr lang="pt-BR" b="1" dirty="0"/>
              <a:t> </a:t>
            </a:r>
            <a:r>
              <a:rPr lang="pt-BR" b="1" dirty="0" err="1"/>
              <a:t>ponto-chave</a:t>
            </a:r>
            <a:r>
              <a:rPr lang="pt-BR" b="1" dirty="0"/>
              <a:t> </a:t>
            </a:r>
            <a:r>
              <a:rPr lang="pt-BR" dirty="0"/>
              <a:t>aqui: o foco não é resolver apenas o que o cliente pediu. O objetivo é ir além da demanda inicial e construir uma solução mais completa.</a:t>
            </a:r>
          </a:p>
          <a:p>
            <a:r>
              <a:rPr lang="pt-BR" dirty="0"/>
              <a:t>Não estamos falando de uma venda isolada! Estamos falando de ecossistema. E, dentro desse contexto, entra o grande diferencial: a </a:t>
            </a:r>
            <a:r>
              <a:rPr lang="pt-BR" b="1" dirty="0"/>
              <a:t>portabilidade</a:t>
            </a:r>
            <a:r>
              <a:rPr lang="pt-BR" dirty="0"/>
              <a:t>. Trazer o número do cliente para a Claro é, muitas vezes, o caminho mais rápido para transformar esse contato em um cliente </a:t>
            </a:r>
            <a:r>
              <a:rPr lang="pt-BR" b="1" dirty="0" err="1"/>
              <a:t>Multi</a:t>
            </a:r>
            <a:r>
              <a:rPr lang="pt-BR" dirty="0"/>
              <a:t>.</a:t>
            </a:r>
          </a:p>
          <a:p>
            <a:endParaRPr lang="pt-BR" dirty="0"/>
          </a:p>
          <a:p>
            <a:r>
              <a:rPr lang="pt-BR" dirty="0"/>
              <a:t>Percebe como tudo se conecta?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F014D9-FA0D-4058-A90D-D68056531C69}" type="slidenum">
              <a:rPr lang="pt-BR" smtClean="0"/>
              <a:t>34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927458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Multiplicador: estimular a turma e perguntar: o que vocês entendem por rentabilizar?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4632AE-5825-4C17-B2C6-103941CED211}" type="slidenum">
              <a:rPr lang="pt-BR" smtClean="0"/>
              <a:t>35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610659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 O nosso foco principal sempre será rentabilização do cliente da base! Quando rentabilizamos com foco na necessidade do cliente, fidelizamos mais pessoas com a Claro e conseguimos vender com mais qualidade e produtividade.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0A5B87-FA7E-5243-8A2C-522174BC02FC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015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Focos do canal: </a:t>
            </a:r>
          </a:p>
          <a:p>
            <a:r>
              <a:rPr lang="pt-BR" dirty="0"/>
              <a:t>Rentabilizar através de: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Upgrade de produtos residenciais;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Upgrade de produtos móveis;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dirty="0"/>
              <a:t>Combo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Aquisição de produtos que o cliente não possua;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dirty="0"/>
              <a:t>Venda de dependentes.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0A5B87-FA7E-5243-8A2C-522174BC02FC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868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3220A-7F5A-5D12-3C67-B014747602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AFC19E6-3D2B-9B13-B54D-1B62FE2471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872C97A-E96C-6AD1-2852-A1BE350EB9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 Nossa trilha está dividida em três etapas. Começamos agora pelo Diagnóstico, passaremos pela Solução com Valor e encerraremos com a aplicação prática de casos reais.</a:t>
            </a: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1EBF1A0-DAB8-95D1-B2B5-CBA9507660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2880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8C16E-A029-B9CA-F333-2E5A0DE256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C65A90D-2022-C7F1-520B-4044426BD6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5A6D9E1E-2E55-6FE1-96E9-8284E2B7A0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5961103-8A1E-D75E-2BCA-7A81F13501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3089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 Explique brevemente o que será visto durante o treinamento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086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/>
              <a:t>Facilitador: </a:t>
            </a:r>
            <a:r>
              <a:rPr lang="pt-BR" b="0" dirty="0"/>
              <a:t>Lembre-se de estimular os participantes a compartilharem qual papel exercem na rentabilização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05708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2BC8A-B316-CD43-37C4-A37AA18D4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ADFB15B2-39DA-49CC-5789-D2A65445A2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67DF6A33-EF88-E3A3-BE65-C60359FD33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/>
              <a:t>Facilitador: </a:t>
            </a:r>
            <a:r>
              <a:rPr lang="pt-BR" b="0" dirty="0"/>
              <a:t>Lembre-se de estimular os participantes a compartilharem qual objetivo na rentabilização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F53DFE8-6411-B469-DBD0-DC3A0BD4B4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93585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77750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Facilitador: Explique brevemente o que será visto durante o treinamento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AE0C54-4C66-4258-B682-7BBF04D3EA3D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9979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údo 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>
            <a:extLst>
              <a:ext uri="{FF2B5EF4-FFF2-40B4-BE49-F238E27FC236}">
                <a16:creationId xmlns:a16="http://schemas.microsoft.com/office/drawing/2014/main" id="{7B1D6BCE-10F6-A848-B8EE-596172039616}"/>
              </a:ext>
            </a:extLst>
          </p:cNvPr>
          <p:cNvSpPr/>
          <p:nvPr/>
        </p:nvSpPr>
        <p:spPr>
          <a:xfrm>
            <a:off x="0" y="-818147"/>
            <a:ext cx="12192000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3E1F3729-A72E-B84F-9204-B89F87051DC2}"/>
              </a:ext>
            </a:extLst>
          </p:cNvPr>
          <p:cNvSpPr txBox="1"/>
          <p:nvPr/>
        </p:nvSpPr>
        <p:spPr>
          <a:xfrm>
            <a:off x="1959935" y="-640433"/>
            <a:ext cx="8272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CONTEÚDO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FE52C653-6DBC-9244-8E40-6D9D502F0A76}"/>
              </a:ext>
            </a:extLst>
          </p:cNvPr>
          <p:cNvSpPr/>
          <p:nvPr/>
        </p:nvSpPr>
        <p:spPr>
          <a:xfrm>
            <a:off x="-3592286" y="0"/>
            <a:ext cx="3592286" cy="44017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C87BAF7-11A5-AC46-9070-40E8CB56C3D9}"/>
              </a:ext>
            </a:extLst>
          </p:cNvPr>
          <p:cNvSpPr txBox="1"/>
          <p:nvPr/>
        </p:nvSpPr>
        <p:spPr>
          <a:xfrm rot="16200000">
            <a:off x="-5121346" y="1715237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DG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7C797DA7-22AB-1C4D-AC3A-E86ED63930F6}"/>
              </a:ext>
            </a:extLst>
          </p:cNvPr>
          <p:cNvSpPr/>
          <p:nvPr/>
        </p:nvSpPr>
        <p:spPr>
          <a:xfrm>
            <a:off x="-3592286" y="4401784"/>
            <a:ext cx="3592286" cy="24562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B0761484-9E52-A64B-9888-AB8EAFFCC8DF}"/>
              </a:ext>
            </a:extLst>
          </p:cNvPr>
          <p:cNvSpPr txBox="1"/>
          <p:nvPr/>
        </p:nvSpPr>
        <p:spPr>
          <a:xfrm rot="16200000">
            <a:off x="-4163483" y="5212459"/>
            <a:ext cx="20657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WEB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B2F78AC2-B14B-5042-AD52-1D1F67531C07}"/>
              </a:ext>
            </a:extLst>
          </p:cNvPr>
          <p:cNvSpPr/>
          <p:nvPr/>
        </p:nvSpPr>
        <p:spPr>
          <a:xfrm>
            <a:off x="12192000" y="0"/>
            <a:ext cx="3592286" cy="685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1FC0115B-99B9-8C47-88E2-4E6EC546C747}"/>
              </a:ext>
            </a:extLst>
          </p:cNvPr>
          <p:cNvSpPr/>
          <p:nvPr/>
        </p:nvSpPr>
        <p:spPr>
          <a:xfrm>
            <a:off x="-3592286" y="-818148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D7B0F39-0AF2-CD43-B566-EA8BF7782676}"/>
              </a:ext>
            </a:extLst>
          </p:cNvPr>
          <p:cNvSpPr/>
          <p:nvPr/>
        </p:nvSpPr>
        <p:spPr>
          <a:xfrm>
            <a:off x="12192000" y="-818147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870AECD-DF88-7848-BBDE-97AD9C587366}"/>
              </a:ext>
            </a:extLst>
          </p:cNvPr>
          <p:cNvSpPr txBox="1"/>
          <p:nvPr/>
        </p:nvSpPr>
        <p:spPr>
          <a:xfrm>
            <a:off x="-3429001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Equipe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AFA9768-1064-9A4C-A251-2C2579A6ACEC}"/>
              </a:ext>
            </a:extLst>
          </p:cNvPr>
          <p:cNvSpPr txBox="1"/>
          <p:nvPr/>
        </p:nvSpPr>
        <p:spPr>
          <a:xfrm>
            <a:off x="12355285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cliente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D487634E-55EB-B744-8A79-93992C58EF53}"/>
              </a:ext>
            </a:extLst>
          </p:cNvPr>
          <p:cNvSpPr txBox="1"/>
          <p:nvPr/>
        </p:nvSpPr>
        <p:spPr>
          <a:xfrm rot="5400000">
            <a:off x="13331896" y="2695352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bg2">
                    <a:lumMod val="9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CLIENTE</a:t>
            </a:r>
          </a:p>
        </p:txBody>
      </p:sp>
    </p:spTree>
    <p:extLst>
      <p:ext uri="{BB962C8B-B14F-4D97-AF65-F5344CB8AC3E}">
        <p14:creationId xmlns:p14="http://schemas.microsoft.com/office/powerpoint/2010/main" val="3532508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tenção/D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>
            <a:extLst>
              <a:ext uri="{FF2B5EF4-FFF2-40B4-BE49-F238E27FC236}">
                <a16:creationId xmlns:a16="http://schemas.microsoft.com/office/drawing/2014/main" id="{7B1D6BCE-10F6-A848-B8EE-596172039616}"/>
              </a:ext>
            </a:extLst>
          </p:cNvPr>
          <p:cNvSpPr/>
          <p:nvPr/>
        </p:nvSpPr>
        <p:spPr>
          <a:xfrm>
            <a:off x="0" y="-818147"/>
            <a:ext cx="12192000" cy="818147"/>
          </a:xfrm>
          <a:prstGeom prst="rect">
            <a:avLst/>
          </a:prstGeom>
          <a:solidFill>
            <a:srgbClr val="FC5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3E1F3729-A72E-B84F-9204-B89F87051DC2}"/>
              </a:ext>
            </a:extLst>
          </p:cNvPr>
          <p:cNvSpPr txBox="1"/>
          <p:nvPr/>
        </p:nvSpPr>
        <p:spPr>
          <a:xfrm>
            <a:off x="1959935" y="-640433"/>
            <a:ext cx="8272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ATENÇÃO/DICA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FE52C653-6DBC-9244-8E40-6D9D502F0A76}"/>
              </a:ext>
            </a:extLst>
          </p:cNvPr>
          <p:cNvSpPr/>
          <p:nvPr/>
        </p:nvSpPr>
        <p:spPr>
          <a:xfrm>
            <a:off x="-3592286" y="0"/>
            <a:ext cx="3592286" cy="44017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C87BAF7-11A5-AC46-9070-40E8CB56C3D9}"/>
              </a:ext>
            </a:extLst>
          </p:cNvPr>
          <p:cNvSpPr txBox="1"/>
          <p:nvPr/>
        </p:nvSpPr>
        <p:spPr>
          <a:xfrm rot="16200000">
            <a:off x="-5121346" y="1715237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DG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7C797DA7-22AB-1C4D-AC3A-E86ED63930F6}"/>
              </a:ext>
            </a:extLst>
          </p:cNvPr>
          <p:cNvSpPr/>
          <p:nvPr/>
        </p:nvSpPr>
        <p:spPr>
          <a:xfrm>
            <a:off x="-3592286" y="4401784"/>
            <a:ext cx="3592286" cy="24562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B0761484-9E52-A64B-9888-AB8EAFFCC8DF}"/>
              </a:ext>
            </a:extLst>
          </p:cNvPr>
          <p:cNvSpPr txBox="1"/>
          <p:nvPr/>
        </p:nvSpPr>
        <p:spPr>
          <a:xfrm rot="16200000">
            <a:off x="-4163483" y="5212459"/>
            <a:ext cx="20657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WEB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B2F78AC2-B14B-5042-AD52-1D1F67531C07}"/>
              </a:ext>
            </a:extLst>
          </p:cNvPr>
          <p:cNvSpPr/>
          <p:nvPr/>
        </p:nvSpPr>
        <p:spPr>
          <a:xfrm>
            <a:off x="12192000" y="0"/>
            <a:ext cx="3592286" cy="685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1FC0115B-99B9-8C47-88E2-4E6EC546C747}"/>
              </a:ext>
            </a:extLst>
          </p:cNvPr>
          <p:cNvSpPr/>
          <p:nvPr/>
        </p:nvSpPr>
        <p:spPr>
          <a:xfrm>
            <a:off x="-3592286" y="-818148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D7B0F39-0AF2-CD43-B566-EA8BF7782676}"/>
              </a:ext>
            </a:extLst>
          </p:cNvPr>
          <p:cNvSpPr/>
          <p:nvPr/>
        </p:nvSpPr>
        <p:spPr>
          <a:xfrm>
            <a:off x="12192000" y="-818147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870AECD-DF88-7848-BBDE-97AD9C587366}"/>
              </a:ext>
            </a:extLst>
          </p:cNvPr>
          <p:cNvSpPr txBox="1"/>
          <p:nvPr/>
        </p:nvSpPr>
        <p:spPr>
          <a:xfrm>
            <a:off x="-3429001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Equipe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AFA9768-1064-9A4C-A251-2C2579A6ACEC}"/>
              </a:ext>
            </a:extLst>
          </p:cNvPr>
          <p:cNvSpPr txBox="1"/>
          <p:nvPr/>
        </p:nvSpPr>
        <p:spPr>
          <a:xfrm>
            <a:off x="12355285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cliente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82D61EB0-37FB-7A46-A6D1-685A8F4D1FBB}"/>
              </a:ext>
            </a:extLst>
          </p:cNvPr>
          <p:cNvSpPr txBox="1"/>
          <p:nvPr/>
        </p:nvSpPr>
        <p:spPr>
          <a:xfrm rot="5400000">
            <a:off x="13331896" y="2695352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bg2">
                    <a:lumMod val="9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CLIENTE</a:t>
            </a:r>
          </a:p>
        </p:txBody>
      </p:sp>
    </p:spTree>
    <p:extLst>
      <p:ext uri="{BB962C8B-B14F-4D97-AF65-F5344CB8AC3E}">
        <p14:creationId xmlns:p14="http://schemas.microsoft.com/office/powerpoint/2010/main" val="2174413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tivida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>
            <a:extLst>
              <a:ext uri="{FF2B5EF4-FFF2-40B4-BE49-F238E27FC236}">
                <a16:creationId xmlns:a16="http://schemas.microsoft.com/office/drawing/2014/main" id="{7B1D6BCE-10F6-A848-B8EE-596172039616}"/>
              </a:ext>
            </a:extLst>
          </p:cNvPr>
          <p:cNvSpPr/>
          <p:nvPr/>
        </p:nvSpPr>
        <p:spPr>
          <a:xfrm>
            <a:off x="0" y="-818147"/>
            <a:ext cx="12192000" cy="818147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3E1F3729-A72E-B84F-9204-B89F87051DC2}"/>
              </a:ext>
            </a:extLst>
          </p:cNvPr>
          <p:cNvSpPr txBox="1"/>
          <p:nvPr/>
        </p:nvSpPr>
        <p:spPr>
          <a:xfrm>
            <a:off x="1959935" y="-640433"/>
            <a:ext cx="8272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ATIVIDADE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FE52C653-6DBC-9244-8E40-6D9D502F0A76}"/>
              </a:ext>
            </a:extLst>
          </p:cNvPr>
          <p:cNvSpPr/>
          <p:nvPr/>
        </p:nvSpPr>
        <p:spPr>
          <a:xfrm>
            <a:off x="-3592286" y="0"/>
            <a:ext cx="3592286" cy="44017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C87BAF7-11A5-AC46-9070-40E8CB56C3D9}"/>
              </a:ext>
            </a:extLst>
          </p:cNvPr>
          <p:cNvSpPr txBox="1"/>
          <p:nvPr/>
        </p:nvSpPr>
        <p:spPr>
          <a:xfrm rot="16200000">
            <a:off x="-5121346" y="1715237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DG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7C797DA7-22AB-1C4D-AC3A-E86ED63930F6}"/>
              </a:ext>
            </a:extLst>
          </p:cNvPr>
          <p:cNvSpPr/>
          <p:nvPr/>
        </p:nvSpPr>
        <p:spPr>
          <a:xfrm>
            <a:off x="-3592286" y="4401784"/>
            <a:ext cx="3592286" cy="24562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B0761484-9E52-A64B-9888-AB8EAFFCC8DF}"/>
              </a:ext>
            </a:extLst>
          </p:cNvPr>
          <p:cNvSpPr txBox="1"/>
          <p:nvPr/>
        </p:nvSpPr>
        <p:spPr>
          <a:xfrm rot="16200000">
            <a:off x="-4163483" y="5212459"/>
            <a:ext cx="20657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WEB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B2F78AC2-B14B-5042-AD52-1D1F67531C07}"/>
              </a:ext>
            </a:extLst>
          </p:cNvPr>
          <p:cNvSpPr/>
          <p:nvPr/>
        </p:nvSpPr>
        <p:spPr>
          <a:xfrm>
            <a:off x="12192000" y="0"/>
            <a:ext cx="3592286" cy="685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1FC0115B-99B9-8C47-88E2-4E6EC546C747}"/>
              </a:ext>
            </a:extLst>
          </p:cNvPr>
          <p:cNvSpPr/>
          <p:nvPr/>
        </p:nvSpPr>
        <p:spPr>
          <a:xfrm>
            <a:off x="-3592286" y="-818148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D7B0F39-0AF2-CD43-B566-EA8BF7782676}"/>
              </a:ext>
            </a:extLst>
          </p:cNvPr>
          <p:cNvSpPr/>
          <p:nvPr/>
        </p:nvSpPr>
        <p:spPr>
          <a:xfrm>
            <a:off x="12192000" y="-818147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870AECD-DF88-7848-BBDE-97AD9C587366}"/>
              </a:ext>
            </a:extLst>
          </p:cNvPr>
          <p:cNvSpPr txBox="1"/>
          <p:nvPr/>
        </p:nvSpPr>
        <p:spPr>
          <a:xfrm>
            <a:off x="-3429001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Equipe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AFA9768-1064-9A4C-A251-2C2579A6ACEC}"/>
              </a:ext>
            </a:extLst>
          </p:cNvPr>
          <p:cNvSpPr txBox="1"/>
          <p:nvPr/>
        </p:nvSpPr>
        <p:spPr>
          <a:xfrm>
            <a:off x="12355285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cliente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F89C1FE3-6E09-FD4E-8B76-038EC4C8EB72}"/>
              </a:ext>
            </a:extLst>
          </p:cNvPr>
          <p:cNvSpPr txBox="1"/>
          <p:nvPr/>
        </p:nvSpPr>
        <p:spPr>
          <a:xfrm rot="5400000">
            <a:off x="13331896" y="2695352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bg2">
                    <a:lumMod val="9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CLIENTE</a:t>
            </a:r>
          </a:p>
        </p:txBody>
      </p:sp>
    </p:spTree>
    <p:extLst>
      <p:ext uri="{BB962C8B-B14F-4D97-AF65-F5344CB8AC3E}">
        <p14:creationId xmlns:p14="http://schemas.microsoft.com/office/powerpoint/2010/main" val="2389239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flexão/Provoc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>
            <a:extLst>
              <a:ext uri="{FF2B5EF4-FFF2-40B4-BE49-F238E27FC236}">
                <a16:creationId xmlns:a16="http://schemas.microsoft.com/office/drawing/2014/main" id="{7B1D6BCE-10F6-A848-B8EE-596172039616}"/>
              </a:ext>
            </a:extLst>
          </p:cNvPr>
          <p:cNvSpPr/>
          <p:nvPr/>
        </p:nvSpPr>
        <p:spPr>
          <a:xfrm>
            <a:off x="0" y="-818147"/>
            <a:ext cx="12192000" cy="818147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3E1F3729-A72E-B84F-9204-B89F87051DC2}"/>
              </a:ext>
            </a:extLst>
          </p:cNvPr>
          <p:cNvSpPr txBox="1"/>
          <p:nvPr/>
        </p:nvSpPr>
        <p:spPr>
          <a:xfrm>
            <a:off x="1959935" y="-640433"/>
            <a:ext cx="8272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REFLEXÃO/PROVOCAÇÃO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FE52C653-6DBC-9244-8E40-6D9D502F0A76}"/>
              </a:ext>
            </a:extLst>
          </p:cNvPr>
          <p:cNvSpPr/>
          <p:nvPr/>
        </p:nvSpPr>
        <p:spPr>
          <a:xfrm>
            <a:off x="-3592286" y="0"/>
            <a:ext cx="3592286" cy="44017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C87BAF7-11A5-AC46-9070-40E8CB56C3D9}"/>
              </a:ext>
            </a:extLst>
          </p:cNvPr>
          <p:cNvSpPr txBox="1"/>
          <p:nvPr/>
        </p:nvSpPr>
        <p:spPr>
          <a:xfrm rot="16200000">
            <a:off x="-5121346" y="1715237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DG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7C797DA7-22AB-1C4D-AC3A-E86ED63930F6}"/>
              </a:ext>
            </a:extLst>
          </p:cNvPr>
          <p:cNvSpPr/>
          <p:nvPr/>
        </p:nvSpPr>
        <p:spPr>
          <a:xfrm>
            <a:off x="-3592286" y="4401784"/>
            <a:ext cx="3592286" cy="24562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B0761484-9E52-A64B-9888-AB8EAFFCC8DF}"/>
              </a:ext>
            </a:extLst>
          </p:cNvPr>
          <p:cNvSpPr txBox="1"/>
          <p:nvPr/>
        </p:nvSpPr>
        <p:spPr>
          <a:xfrm rot="16200000">
            <a:off x="-4163483" y="5212459"/>
            <a:ext cx="20657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WEB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B2F78AC2-B14B-5042-AD52-1D1F67531C07}"/>
              </a:ext>
            </a:extLst>
          </p:cNvPr>
          <p:cNvSpPr/>
          <p:nvPr/>
        </p:nvSpPr>
        <p:spPr>
          <a:xfrm>
            <a:off x="12192000" y="0"/>
            <a:ext cx="3592286" cy="685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1FC0115B-99B9-8C47-88E2-4E6EC546C747}"/>
              </a:ext>
            </a:extLst>
          </p:cNvPr>
          <p:cNvSpPr/>
          <p:nvPr/>
        </p:nvSpPr>
        <p:spPr>
          <a:xfrm>
            <a:off x="-3592286" y="-818148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D7B0F39-0AF2-CD43-B566-EA8BF7782676}"/>
              </a:ext>
            </a:extLst>
          </p:cNvPr>
          <p:cNvSpPr/>
          <p:nvPr/>
        </p:nvSpPr>
        <p:spPr>
          <a:xfrm>
            <a:off x="12192000" y="-818147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870AECD-DF88-7848-BBDE-97AD9C587366}"/>
              </a:ext>
            </a:extLst>
          </p:cNvPr>
          <p:cNvSpPr txBox="1"/>
          <p:nvPr/>
        </p:nvSpPr>
        <p:spPr>
          <a:xfrm>
            <a:off x="-3429001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Equipe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AFA9768-1064-9A4C-A251-2C2579A6ACEC}"/>
              </a:ext>
            </a:extLst>
          </p:cNvPr>
          <p:cNvSpPr txBox="1"/>
          <p:nvPr/>
        </p:nvSpPr>
        <p:spPr>
          <a:xfrm>
            <a:off x="12355285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cliente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B0242395-3098-E54B-9722-8FD1FF0B2781}"/>
              </a:ext>
            </a:extLst>
          </p:cNvPr>
          <p:cNvSpPr txBox="1"/>
          <p:nvPr/>
        </p:nvSpPr>
        <p:spPr>
          <a:xfrm rot="5400000">
            <a:off x="13331896" y="2695352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bg2">
                    <a:lumMod val="9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CLIENTE</a:t>
            </a:r>
          </a:p>
        </p:txBody>
      </p:sp>
    </p:spTree>
    <p:extLst>
      <p:ext uri="{BB962C8B-B14F-4D97-AF65-F5344CB8AC3E}">
        <p14:creationId xmlns:p14="http://schemas.microsoft.com/office/powerpoint/2010/main" val="3111999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ali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>
            <a:extLst>
              <a:ext uri="{FF2B5EF4-FFF2-40B4-BE49-F238E27FC236}">
                <a16:creationId xmlns:a16="http://schemas.microsoft.com/office/drawing/2014/main" id="{7B1D6BCE-10F6-A848-B8EE-596172039616}"/>
              </a:ext>
            </a:extLst>
          </p:cNvPr>
          <p:cNvSpPr/>
          <p:nvPr/>
        </p:nvSpPr>
        <p:spPr>
          <a:xfrm>
            <a:off x="0" y="-818147"/>
            <a:ext cx="12192000" cy="818147"/>
          </a:xfrm>
          <a:prstGeom prst="rect">
            <a:avLst/>
          </a:prstGeom>
          <a:solidFill>
            <a:srgbClr val="0073B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3E1F3729-A72E-B84F-9204-B89F87051DC2}"/>
              </a:ext>
            </a:extLst>
          </p:cNvPr>
          <p:cNvSpPr txBox="1"/>
          <p:nvPr/>
        </p:nvSpPr>
        <p:spPr>
          <a:xfrm>
            <a:off x="1959935" y="-640433"/>
            <a:ext cx="8272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AVALIAÇÃO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FE52C653-6DBC-9244-8E40-6D9D502F0A76}"/>
              </a:ext>
            </a:extLst>
          </p:cNvPr>
          <p:cNvSpPr/>
          <p:nvPr/>
        </p:nvSpPr>
        <p:spPr>
          <a:xfrm>
            <a:off x="-3592286" y="0"/>
            <a:ext cx="3592286" cy="44017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C87BAF7-11A5-AC46-9070-40E8CB56C3D9}"/>
              </a:ext>
            </a:extLst>
          </p:cNvPr>
          <p:cNvSpPr txBox="1"/>
          <p:nvPr/>
        </p:nvSpPr>
        <p:spPr>
          <a:xfrm rot="16200000">
            <a:off x="-5121346" y="1715237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DG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7C797DA7-22AB-1C4D-AC3A-E86ED63930F6}"/>
              </a:ext>
            </a:extLst>
          </p:cNvPr>
          <p:cNvSpPr/>
          <p:nvPr/>
        </p:nvSpPr>
        <p:spPr>
          <a:xfrm>
            <a:off x="-3592286" y="4401784"/>
            <a:ext cx="3592286" cy="24562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B0761484-9E52-A64B-9888-AB8EAFFCC8DF}"/>
              </a:ext>
            </a:extLst>
          </p:cNvPr>
          <p:cNvSpPr txBox="1"/>
          <p:nvPr/>
        </p:nvSpPr>
        <p:spPr>
          <a:xfrm rot="16200000">
            <a:off x="-4163483" y="5212459"/>
            <a:ext cx="20657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WEB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B2F78AC2-B14B-5042-AD52-1D1F67531C07}"/>
              </a:ext>
            </a:extLst>
          </p:cNvPr>
          <p:cNvSpPr/>
          <p:nvPr/>
        </p:nvSpPr>
        <p:spPr>
          <a:xfrm>
            <a:off x="12192000" y="0"/>
            <a:ext cx="3592286" cy="685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1FC0115B-99B9-8C47-88E2-4E6EC546C747}"/>
              </a:ext>
            </a:extLst>
          </p:cNvPr>
          <p:cNvSpPr/>
          <p:nvPr/>
        </p:nvSpPr>
        <p:spPr>
          <a:xfrm>
            <a:off x="-3592286" y="-818148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D7B0F39-0AF2-CD43-B566-EA8BF7782676}"/>
              </a:ext>
            </a:extLst>
          </p:cNvPr>
          <p:cNvSpPr/>
          <p:nvPr/>
        </p:nvSpPr>
        <p:spPr>
          <a:xfrm>
            <a:off x="12192000" y="-818147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870AECD-DF88-7848-BBDE-97AD9C587366}"/>
              </a:ext>
            </a:extLst>
          </p:cNvPr>
          <p:cNvSpPr txBox="1"/>
          <p:nvPr/>
        </p:nvSpPr>
        <p:spPr>
          <a:xfrm>
            <a:off x="-3429001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Equipe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AFA9768-1064-9A4C-A251-2C2579A6ACEC}"/>
              </a:ext>
            </a:extLst>
          </p:cNvPr>
          <p:cNvSpPr txBox="1"/>
          <p:nvPr/>
        </p:nvSpPr>
        <p:spPr>
          <a:xfrm>
            <a:off x="12355285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cliente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E46AB77B-C6FF-F643-B5E1-44FE81D53AEE}"/>
              </a:ext>
            </a:extLst>
          </p:cNvPr>
          <p:cNvSpPr txBox="1"/>
          <p:nvPr/>
        </p:nvSpPr>
        <p:spPr>
          <a:xfrm rot="5400000">
            <a:off x="13331896" y="2695352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bg2">
                    <a:lumMod val="9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CLIENTE</a:t>
            </a:r>
          </a:p>
        </p:txBody>
      </p:sp>
    </p:spTree>
    <p:extLst>
      <p:ext uri="{BB962C8B-B14F-4D97-AF65-F5344CB8AC3E}">
        <p14:creationId xmlns:p14="http://schemas.microsoft.com/office/powerpoint/2010/main" val="772645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í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>
            <a:extLst>
              <a:ext uri="{FF2B5EF4-FFF2-40B4-BE49-F238E27FC236}">
                <a16:creationId xmlns:a16="http://schemas.microsoft.com/office/drawing/2014/main" id="{7B1D6BCE-10F6-A848-B8EE-596172039616}"/>
              </a:ext>
            </a:extLst>
          </p:cNvPr>
          <p:cNvSpPr/>
          <p:nvPr/>
        </p:nvSpPr>
        <p:spPr>
          <a:xfrm>
            <a:off x="0" y="-818147"/>
            <a:ext cx="12192000" cy="818147"/>
          </a:xfrm>
          <a:prstGeom prst="rect">
            <a:avLst/>
          </a:prstGeom>
          <a:solidFill>
            <a:srgbClr val="83C04A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3E1F3729-A72E-B84F-9204-B89F87051DC2}"/>
              </a:ext>
            </a:extLst>
          </p:cNvPr>
          <p:cNvSpPr txBox="1"/>
          <p:nvPr/>
        </p:nvSpPr>
        <p:spPr>
          <a:xfrm>
            <a:off x="1959935" y="-640433"/>
            <a:ext cx="8272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VÍDEO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FE52C653-6DBC-9244-8E40-6D9D502F0A76}"/>
              </a:ext>
            </a:extLst>
          </p:cNvPr>
          <p:cNvSpPr/>
          <p:nvPr/>
        </p:nvSpPr>
        <p:spPr>
          <a:xfrm>
            <a:off x="-3592286" y="0"/>
            <a:ext cx="3592286" cy="44017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C87BAF7-11A5-AC46-9070-40E8CB56C3D9}"/>
              </a:ext>
            </a:extLst>
          </p:cNvPr>
          <p:cNvSpPr txBox="1"/>
          <p:nvPr/>
        </p:nvSpPr>
        <p:spPr>
          <a:xfrm rot="16200000">
            <a:off x="-5121346" y="1715237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DG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7C797DA7-22AB-1C4D-AC3A-E86ED63930F6}"/>
              </a:ext>
            </a:extLst>
          </p:cNvPr>
          <p:cNvSpPr/>
          <p:nvPr/>
        </p:nvSpPr>
        <p:spPr>
          <a:xfrm>
            <a:off x="-3592286" y="4401784"/>
            <a:ext cx="3592286" cy="24562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B0761484-9E52-A64B-9888-AB8EAFFCC8DF}"/>
              </a:ext>
            </a:extLst>
          </p:cNvPr>
          <p:cNvSpPr txBox="1"/>
          <p:nvPr/>
        </p:nvSpPr>
        <p:spPr>
          <a:xfrm rot="16200000">
            <a:off x="-4163483" y="5212459"/>
            <a:ext cx="20657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WEB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B2F78AC2-B14B-5042-AD52-1D1F67531C07}"/>
              </a:ext>
            </a:extLst>
          </p:cNvPr>
          <p:cNvSpPr/>
          <p:nvPr/>
        </p:nvSpPr>
        <p:spPr>
          <a:xfrm>
            <a:off x="12192000" y="0"/>
            <a:ext cx="3592286" cy="6858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1FC0115B-99B9-8C47-88E2-4E6EC546C747}"/>
              </a:ext>
            </a:extLst>
          </p:cNvPr>
          <p:cNvSpPr/>
          <p:nvPr/>
        </p:nvSpPr>
        <p:spPr>
          <a:xfrm>
            <a:off x="-3592286" y="-818148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7D7B0F39-0AF2-CD43-B566-EA8BF7782676}"/>
              </a:ext>
            </a:extLst>
          </p:cNvPr>
          <p:cNvSpPr/>
          <p:nvPr/>
        </p:nvSpPr>
        <p:spPr>
          <a:xfrm>
            <a:off x="12192000" y="-818147"/>
            <a:ext cx="3592286" cy="818147"/>
          </a:xfrm>
          <a:prstGeom prst="rect">
            <a:avLst/>
          </a:prstGeom>
          <a:solidFill>
            <a:srgbClr val="000023"/>
          </a:solidFill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870AECD-DF88-7848-BBDE-97AD9C587366}"/>
              </a:ext>
            </a:extLst>
          </p:cNvPr>
          <p:cNvSpPr txBox="1"/>
          <p:nvPr/>
        </p:nvSpPr>
        <p:spPr>
          <a:xfrm>
            <a:off x="-3429001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Equipe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AFA9768-1064-9A4C-A251-2C2579A6ACEC}"/>
              </a:ext>
            </a:extLst>
          </p:cNvPr>
          <p:cNvSpPr txBox="1"/>
          <p:nvPr/>
        </p:nvSpPr>
        <p:spPr>
          <a:xfrm>
            <a:off x="12355285" y="-578031"/>
            <a:ext cx="32657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dirty="0">
                <a:solidFill>
                  <a:schemeClr val="bg1"/>
                </a:solidFill>
              </a:rPr>
              <a:t>Comentários para cliente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E46AB77B-C6FF-F643-B5E1-44FE81D53AEE}"/>
              </a:ext>
            </a:extLst>
          </p:cNvPr>
          <p:cNvSpPr txBox="1"/>
          <p:nvPr/>
        </p:nvSpPr>
        <p:spPr>
          <a:xfrm rot="5400000">
            <a:off x="13331896" y="2695352"/>
            <a:ext cx="398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i="0" dirty="0">
                <a:solidFill>
                  <a:schemeClr val="bg2">
                    <a:lumMod val="90000"/>
                  </a:schemeClr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CLIENTE</a:t>
            </a:r>
          </a:p>
        </p:txBody>
      </p:sp>
    </p:spTree>
    <p:extLst>
      <p:ext uri="{BB962C8B-B14F-4D97-AF65-F5344CB8AC3E}">
        <p14:creationId xmlns:p14="http://schemas.microsoft.com/office/powerpoint/2010/main" val="205839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23;p1">
            <a:extLst>
              <a:ext uri="{FF2B5EF4-FFF2-40B4-BE49-F238E27FC236}">
                <a16:creationId xmlns:a16="http://schemas.microsoft.com/office/drawing/2014/main" id="{85BD5931-498B-5E42-AC38-1408C6742447}"/>
              </a:ext>
            </a:extLst>
          </p:cNvPr>
          <p:cNvSpPr/>
          <p:nvPr/>
        </p:nvSpPr>
        <p:spPr>
          <a:xfrm>
            <a:off x="2001591" y="410855"/>
            <a:ext cx="10190409" cy="1678105"/>
          </a:xfrm>
          <a:prstGeom prst="rect">
            <a:avLst/>
          </a:prstGeom>
          <a:solidFill>
            <a:schemeClr val="lt1"/>
          </a:solidFill>
          <a:ln w="12700" cap="flat" cmpd="sng">
            <a:noFill/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24;p1">
            <a:extLst>
              <a:ext uri="{FF2B5EF4-FFF2-40B4-BE49-F238E27FC236}">
                <a16:creationId xmlns:a16="http://schemas.microsoft.com/office/drawing/2014/main" id="{0AA3B1F3-77C7-D24E-8FDC-CA06EBB7550B}"/>
              </a:ext>
            </a:extLst>
          </p:cNvPr>
          <p:cNvSpPr txBox="1"/>
          <p:nvPr/>
        </p:nvSpPr>
        <p:spPr>
          <a:xfrm>
            <a:off x="2240225" y="0"/>
            <a:ext cx="9969235" cy="423565"/>
          </a:xfrm>
          <a:prstGeom prst="rect">
            <a:avLst/>
          </a:prstGeom>
          <a:solidFill>
            <a:srgbClr val="000023"/>
          </a:solidFill>
          <a:ln w="12700" cap="flat" cmpd="sng">
            <a:solidFill>
              <a:srgbClr val="42404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41;p1">
            <a:extLst>
              <a:ext uri="{FF2B5EF4-FFF2-40B4-BE49-F238E27FC236}">
                <a16:creationId xmlns:a16="http://schemas.microsoft.com/office/drawing/2014/main" id="{E9D89D99-077A-0C42-959A-F6B684D694DA}"/>
              </a:ext>
            </a:extLst>
          </p:cNvPr>
          <p:cNvSpPr/>
          <p:nvPr/>
        </p:nvSpPr>
        <p:spPr>
          <a:xfrm>
            <a:off x="0" y="0"/>
            <a:ext cx="2257685" cy="1761743"/>
          </a:xfrm>
          <a:prstGeom prst="rect">
            <a:avLst/>
          </a:prstGeom>
          <a:solidFill>
            <a:srgbClr val="4652E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65877454-9A4C-3447-9244-E9EBF60EB6D0}"/>
              </a:ext>
            </a:extLst>
          </p:cNvPr>
          <p:cNvSpPr/>
          <p:nvPr/>
        </p:nvSpPr>
        <p:spPr>
          <a:xfrm>
            <a:off x="8850086" y="579612"/>
            <a:ext cx="3341914" cy="460885"/>
          </a:xfrm>
          <a:prstGeom prst="rect">
            <a:avLst/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9E085D49-2233-0241-B38E-99879CA474D6}"/>
              </a:ext>
            </a:extLst>
          </p:cNvPr>
          <p:cNvSpPr/>
          <p:nvPr/>
        </p:nvSpPr>
        <p:spPr>
          <a:xfrm>
            <a:off x="8850086" y="1129470"/>
            <a:ext cx="3341914" cy="460885"/>
          </a:xfrm>
          <a:prstGeom prst="rect">
            <a:avLst/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Google Shape;22;p1">
            <a:extLst>
              <a:ext uri="{FF2B5EF4-FFF2-40B4-BE49-F238E27FC236}">
                <a16:creationId xmlns:a16="http://schemas.microsoft.com/office/drawing/2014/main" id="{519D55DF-2E0D-E142-9861-246459E009A9}"/>
              </a:ext>
            </a:extLst>
          </p:cNvPr>
          <p:cNvSpPr/>
          <p:nvPr/>
        </p:nvSpPr>
        <p:spPr>
          <a:xfrm>
            <a:off x="0" y="1761743"/>
            <a:ext cx="12192001" cy="419404"/>
          </a:xfrm>
          <a:prstGeom prst="rect">
            <a:avLst/>
          </a:prstGeom>
          <a:solidFill>
            <a:srgbClr val="000023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26;p1">
            <a:extLst>
              <a:ext uri="{FF2B5EF4-FFF2-40B4-BE49-F238E27FC236}">
                <a16:creationId xmlns:a16="http://schemas.microsoft.com/office/drawing/2014/main" id="{8FD8C9A1-3C19-42E3-8D8A-DA22E4832AF8}"/>
              </a:ext>
            </a:extLst>
          </p:cNvPr>
          <p:cNvSpPr txBox="1"/>
          <p:nvPr/>
        </p:nvSpPr>
        <p:spPr>
          <a:xfrm>
            <a:off x="2358723" y="16329"/>
            <a:ext cx="1822225" cy="385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"/>
              <a:buFont typeface="Verdana"/>
              <a:buNone/>
            </a:pPr>
            <a:r>
              <a:rPr lang="en-US" sz="1600" b="1" i="0" u="none" strike="noStrike" cap="none" dirty="0" err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Informações</a:t>
            </a:r>
            <a:endParaRPr sz="16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28;p1">
            <a:extLst>
              <a:ext uri="{FF2B5EF4-FFF2-40B4-BE49-F238E27FC236}">
                <a16:creationId xmlns:a16="http://schemas.microsoft.com/office/drawing/2014/main" id="{1A545E01-1791-47C8-B8B3-9BCCAFEAAD17}"/>
              </a:ext>
            </a:extLst>
          </p:cNvPr>
          <p:cNvSpPr txBox="1"/>
          <p:nvPr/>
        </p:nvSpPr>
        <p:spPr>
          <a:xfrm>
            <a:off x="2358722" y="451007"/>
            <a:ext cx="5893211" cy="1218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"/>
              <a:buFont typeface="Verdana"/>
              <a:buNone/>
            </a:pPr>
            <a:r>
              <a:rPr lang="en-US" sz="1600" b="1" dirty="0" err="1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Treinamento</a:t>
            </a:r>
            <a:r>
              <a:rPr lang="en-US" sz="1600" b="0" i="0" u="none" strike="noStrike" cap="none" dirty="0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>
              <a:lnSpc>
                <a:spcPct val="150000"/>
              </a:lnSpc>
              <a:buClr>
                <a:schemeClr val="dk1"/>
              </a:buClr>
              <a:buSzPts val="250"/>
            </a:pPr>
            <a:r>
              <a:rPr lang="en-US" sz="1600" b="1" dirty="0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DI:                                           </a:t>
            </a:r>
            <a:r>
              <a:rPr lang="en-US" sz="1600" dirty="0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1600" b="1" i="0" u="none" strike="noStrike" cap="none" dirty="0" err="1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Revisado</a:t>
            </a:r>
            <a:r>
              <a:rPr lang="en-US" sz="1600" b="1" i="0" u="none" strike="noStrike" cap="none" dirty="0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 por: </a:t>
            </a:r>
          </a:p>
          <a:p>
            <a:pPr lvl="0">
              <a:lnSpc>
                <a:spcPct val="150000"/>
              </a:lnSpc>
              <a:buClr>
                <a:schemeClr val="dk1"/>
              </a:buClr>
              <a:buSzPts val="250"/>
            </a:pPr>
            <a:r>
              <a:rPr lang="en-US" sz="1600" b="1" dirty="0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Data:</a:t>
            </a:r>
            <a:endParaRPr lang="en-US" sz="1600" b="1" i="0" u="none" strike="noStrike" cap="none" dirty="0">
              <a:solidFill>
                <a:srgbClr val="42404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28;p1">
            <a:extLst>
              <a:ext uri="{FF2B5EF4-FFF2-40B4-BE49-F238E27FC236}">
                <a16:creationId xmlns:a16="http://schemas.microsoft.com/office/drawing/2014/main" id="{07FDADD0-D96A-4354-AC7B-6138430E09A2}"/>
              </a:ext>
            </a:extLst>
          </p:cNvPr>
          <p:cNvSpPr txBox="1"/>
          <p:nvPr/>
        </p:nvSpPr>
        <p:spPr>
          <a:xfrm>
            <a:off x="9007308" y="530625"/>
            <a:ext cx="1361010" cy="385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"/>
              <a:buFont typeface="Verdana"/>
              <a:buNone/>
            </a:pPr>
            <a:r>
              <a:rPr lang="en-US" sz="1600" b="1" i="0" u="none" strike="noStrike" cap="none" dirty="0" err="1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Versão</a:t>
            </a:r>
            <a:r>
              <a:rPr lang="en-US" sz="1600" b="1" i="0" u="none" strike="noStrike" cap="none" dirty="0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1600" i="0" u="none" strike="noStrike" cap="none" dirty="0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01</a:t>
            </a:r>
          </a:p>
        </p:txBody>
      </p:sp>
      <p:sp>
        <p:nvSpPr>
          <p:cNvPr id="12" name="Google Shape;28;p1">
            <a:extLst>
              <a:ext uri="{FF2B5EF4-FFF2-40B4-BE49-F238E27FC236}">
                <a16:creationId xmlns:a16="http://schemas.microsoft.com/office/drawing/2014/main" id="{FB67B374-8421-4A20-ACD1-938905421C48}"/>
              </a:ext>
            </a:extLst>
          </p:cNvPr>
          <p:cNvSpPr txBox="1"/>
          <p:nvPr/>
        </p:nvSpPr>
        <p:spPr>
          <a:xfrm>
            <a:off x="9007308" y="1111980"/>
            <a:ext cx="2429318" cy="385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"/>
              <a:buFont typeface="Verdana"/>
              <a:buNone/>
            </a:pPr>
            <a:r>
              <a:rPr lang="en-US" sz="1600" b="1" dirty="0" err="1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Solução</a:t>
            </a:r>
            <a:r>
              <a:rPr lang="en-US" sz="1600" b="1" i="0" u="none" strike="noStrike" cap="none" dirty="0">
                <a:solidFill>
                  <a:srgbClr val="424042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lang="en-US" sz="1600" i="0" u="none" strike="noStrike" cap="none" dirty="0">
              <a:solidFill>
                <a:srgbClr val="42404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" name="Gráfico 16">
            <a:extLst>
              <a:ext uri="{FF2B5EF4-FFF2-40B4-BE49-F238E27FC236}">
                <a16:creationId xmlns:a16="http://schemas.microsoft.com/office/drawing/2014/main" id="{3D86EB75-0686-4395-8F4E-D9AC230E167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69255" y="742526"/>
            <a:ext cx="1948203" cy="305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17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inel Ger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tângulo 44">
            <a:extLst>
              <a:ext uri="{FF2B5EF4-FFF2-40B4-BE49-F238E27FC236}">
                <a16:creationId xmlns:a16="http://schemas.microsoft.com/office/drawing/2014/main" id="{F050191B-5EAA-CBF4-348C-83A6E16A321A}"/>
              </a:ext>
            </a:extLst>
          </p:cNvPr>
          <p:cNvSpPr/>
          <p:nvPr userDrawn="1"/>
        </p:nvSpPr>
        <p:spPr>
          <a:xfrm>
            <a:off x="0" y="4055056"/>
            <a:ext cx="12192000" cy="584775"/>
          </a:xfrm>
          <a:prstGeom prst="rect">
            <a:avLst/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3" name="Retângulo 42">
            <a:extLst>
              <a:ext uri="{FF2B5EF4-FFF2-40B4-BE49-F238E27FC236}">
                <a16:creationId xmlns:a16="http://schemas.microsoft.com/office/drawing/2014/main" id="{1239E64F-7484-C569-388D-30494E1D965A}"/>
              </a:ext>
            </a:extLst>
          </p:cNvPr>
          <p:cNvSpPr/>
          <p:nvPr userDrawn="1"/>
        </p:nvSpPr>
        <p:spPr>
          <a:xfrm>
            <a:off x="0" y="2228680"/>
            <a:ext cx="12192000" cy="584775"/>
          </a:xfrm>
          <a:prstGeom prst="rect">
            <a:avLst/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4" name="Retângulo 43">
            <a:extLst>
              <a:ext uri="{FF2B5EF4-FFF2-40B4-BE49-F238E27FC236}">
                <a16:creationId xmlns:a16="http://schemas.microsoft.com/office/drawing/2014/main" id="{3AAA136E-2886-B1DE-3354-F5F5D939EB69}"/>
              </a:ext>
            </a:extLst>
          </p:cNvPr>
          <p:cNvSpPr/>
          <p:nvPr userDrawn="1"/>
        </p:nvSpPr>
        <p:spPr>
          <a:xfrm>
            <a:off x="0" y="3131987"/>
            <a:ext cx="12192000" cy="584775"/>
          </a:xfrm>
          <a:prstGeom prst="rect">
            <a:avLst/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CDA2E466-59F8-1144-8B0F-20C54A886FCC}"/>
              </a:ext>
            </a:extLst>
          </p:cNvPr>
          <p:cNvSpPr/>
          <p:nvPr userDrawn="1"/>
        </p:nvSpPr>
        <p:spPr>
          <a:xfrm>
            <a:off x="0" y="1322651"/>
            <a:ext cx="12192000" cy="584775"/>
          </a:xfrm>
          <a:prstGeom prst="rect">
            <a:avLst/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12FC2CC4-3EEE-147B-2DDA-36B083034046}"/>
              </a:ext>
            </a:extLst>
          </p:cNvPr>
          <p:cNvSpPr txBox="1"/>
          <p:nvPr userDrawn="1"/>
        </p:nvSpPr>
        <p:spPr>
          <a:xfrm>
            <a:off x="787400" y="5705650"/>
            <a:ext cx="1036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Pasta do Projeto:                                                                                                                                                 </a:t>
            </a:r>
            <a:r>
              <a:rPr lang="pt-BR" sz="2000" b="0" dirty="0"/>
              <a:t>.</a:t>
            </a:r>
          </a:p>
        </p:txBody>
      </p:sp>
      <p:sp>
        <p:nvSpPr>
          <p:cNvPr id="17" name="Retângulo 16">
            <a:extLst>
              <a:ext uri="{FF2B5EF4-FFF2-40B4-BE49-F238E27FC236}">
                <a16:creationId xmlns:a16="http://schemas.microsoft.com/office/drawing/2014/main" id="{91C83430-CA85-0107-5B48-93CB6779C96D}"/>
              </a:ext>
            </a:extLst>
          </p:cNvPr>
          <p:cNvSpPr/>
          <p:nvPr userDrawn="1"/>
        </p:nvSpPr>
        <p:spPr>
          <a:xfrm>
            <a:off x="-1" y="-818147"/>
            <a:ext cx="12192001" cy="818147"/>
          </a:xfrm>
          <a:prstGeom prst="rect">
            <a:avLst/>
          </a:prstGeom>
          <a:solidFill>
            <a:schemeClr val="bg2">
              <a:lumMod val="2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4C6F80F1-564A-ABF5-6597-D95B005AAB53}"/>
              </a:ext>
            </a:extLst>
          </p:cNvPr>
          <p:cNvSpPr txBox="1"/>
          <p:nvPr userDrawn="1"/>
        </p:nvSpPr>
        <p:spPr>
          <a:xfrm>
            <a:off x="1959935" y="-640433"/>
            <a:ext cx="8272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i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PAINEL GERAL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1B34E3D9-6335-62CA-2965-58387B57D5F9}"/>
              </a:ext>
            </a:extLst>
          </p:cNvPr>
          <p:cNvSpPr txBox="1"/>
          <p:nvPr userDrawn="1"/>
        </p:nvSpPr>
        <p:spPr>
          <a:xfrm>
            <a:off x="787400" y="1465264"/>
            <a:ext cx="10617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/>
              <a:t>Entregas: </a:t>
            </a:r>
            <a:r>
              <a:rPr lang="pt-BR" sz="2000" b="0" dirty="0">
                <a:solidFill>
                  <a:schemeClr val="bg1">
                    <a:lumMod val="75000"/>
                  </a:schemeClr>
                </a:solidFill>
              </a:rPr>
              <a:t>                                                                                                         </a:t>
            </a:r>
            <a:r>
              <a:rPr lang="pt-BR" sz="2000" b="0" dirty="0"/>
              <a:t>. (Teams, Online, PPT, APP...)</a:t>
            </a:r>
          </a:p>
          <a:p>
            <a:endParaRPr lang="pt-BR" sz="2000" b="0" dirty="0"/>
          </a:p>
          <a:p>
            <a:endParaRPr lang="pt-BR" sz="2000" b="0" dirty="0"/>
          </a:p>
          <a:p>
            <a:r>
              <a:rPr lang="pt-BR" sz="2000" b="1" dirty="0"/>
              <a:t>Materiais Complementares:                                                                        </a:t>
            </a:r>
            <a:r>
              <a:rPr lang="pt-BR" sz="2000" b="0" dirty="0"/>
              <a:t>. (PDF, Manual, Infográfico...)</a:t>
            </a:r>
          </a:p>
          <a:p>
            <a:endParaRPr lang="pt-BR" sz="2000" b="0" dirty="0"/>
          </a:p>
          <a:p>
            <a:endParaRPr lang="pt-BR" sz="2000" b="1" dirty="0"/>
          </a:p>
          <a:p>
            <a:r>
              <a:rPr lang="pt-BR" sz="2000" b="1" dirty="0"/>
              <a:t>Atividades Externas:                                                                                      </a:t>
            </a:r>
            <a:r>
              <a:rPr lang="pt-BR" sz="2000" b="0" dirty="0"/>
              <a:t>. (Miro, </a:t>
            </a:r>
            <a:r>
              <a:rPr lang="pt-BR" sz="2000" b="0" dirty="0" err="1"/>
              <a:t>Kahoot</a:t>
            </a:r>
            <a:r>
              <a:rPr lang="pt-BR" sz="2000" b="0" dirty="0"/>
              <a:t>, </a:t>
            </a:r>
            <a:r>
              <a:rPr lang="pt-BR" sz="2000" b="0" dirty="0" err="1"/>
              <a:t>Wordwall</a:t>
            </a:r>
            <a:r>
              <a:rPr lang="pt-BR" sz="2000" b="0" dirty="0"/>
              <a:t>...)</a:t>
            </a:r>
          </a:p>
          <a:p>
            <a:endParaRPr lang="pt-BR" sz="2000" b="0" dirty="0"/>
          </a:p>
          <a:p>
            <a:endParaRPr lang="pt-BR" sz="2000" b="0" dirty="0"/>
          </a:p>
          <a:p>
            <a:r>
              <a:rPr lang="pt-BR" sz="2000" b="1" dirty="0"/>
              <a:t>Materiais Gráficos:                                                                                         </a:t>
            </a:r>
            <a:r>
              <a:rPr lang="pt-BR" sz="2000" b="0" dirty="0"/>
              <a:t>. (Figurinhas, Filtros, Cartas...)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DE14872B-6962-DACB-669F-1FA35378E689}"/>
              </a:ext>
            </a:extLst>
          </p:cNvPr>
          <p:cNvSpPr txBox="1"/>
          <p:nvPr userDrawn="1"/>
        </p:nvSpPr>
        <p:spPr>
          <a:xfrm>
            <a:off x="787400" y="385275"/>
            <a:ext cx="1036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/>
              <a:t>Projeto:                                                                                             </a:t>
            </a:r>
            <a:r>
              <a:rPr lang="pt-BR" sz="2000" b="0" dirty="0">
                <a:solidFill>
                  <a:schemeClr val="tx1"/>
                </a:solidFill>
              </a:rPr>
              <a:t>.</a:t>
            </a:r>
            <a:endParaRPr lang="pt-BR" sz="3200" b="0" dirty="0">
              <a:solidFill>
                <a:schemeClr val="tx1"/>
              </a:solidFill>
            </a:endParaRPr>
          </a:p>
        </p:txBody>
      </p:sp>
      <p:sp>
        <p:nvSpPr>
          <p:cNvPr id="47" name="Google Shape;22;p1">
            <a:extLst>
              <a:ext uri="{FF2B5EF4-FFF2-40B4-BE49-F238E27FC236}">
                <a16:creationId xmlns:a16="http://schemas.microsoft.com/office/drawing/2014/main" id="{D525187D-4D1B-B410-5D8A-C0E7065C2348}"/>
              </a:ext>
            </a:extLst>
          </p:cNvPr>
          <p:cNvSpPr/>
          <p:nvPr userDrawn="1"/>
        </p:nvSpPr>
        <p:spPr>
          <a:xfrm>
            <a:off x="0" y="6457890"/>
            <a:ext cx="12192001" cy="400110"/>
          </a:xfrm>
          <a:prstGeom prst="rect">
            <a:avLst/>
          </a:prstGeom>
          <a:solidFill>
            <a:srgbClr val="000023"/>
          </a:solidFill>
          <a:ln w="9525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9" name="Conector reto 48">
            <a:extLst>
              <a:ext uri="{FF2B5EF4-FFF2-40B4-BE49-F238E27FC236}">
                <a16:creationId xmlns:a16="http://schemas.microsoft.com/office/drawing/2014/main" id="{A94F8234-6A04-64F9-BF5D-980952B40D9B}"/>
              </a:ext>
            </a:extLst>
          </p:cNvPr>
          <p:cNvCxnSpPr>
            <a:cxnSpLocks/>
          </p:cNvCxnSpPr>
          <p:nvPr userDrawn="1"/>
        </p:nvCxnSpPr>
        <p:spPr>
          <a:xfrm>
            <a:off x="1841500" y="1791525"/>
            <a:ext cx="6070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to 49">
            <a:extLst>
              <a:ext uri="{FF2B5EF4-FFF2-40B4-BE49-F238E27FC236}">
                <a16:creationId xmlns:a16="http://schemas.microsoft.com/office/drawing/2014/main" id="{1D9E5B12-878A-7B73-D933-18BE54C4BC15}"/>
              </a:ext>
            </a:extLst>
          </p:cNvPr>
          <p:cNvCxnSpPr>
            <a:cxnSpLocks/>
          </p:cNvCxnSpPr>
          <p:nvPr userDrawn="1"/>
        </p:nvCxnSpPr>
        <p:spPr>
          <a:xfrm>
            <a:off x="3784600" y="2711855"/>
            <a:ext cx="4127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to 52">
            <a:extLst>
              <a:ext uri="{FF2B5EF4-FFF2-40B4-BE49-F238E27FC236}">
                <a16:creationId xmlns:a16="http://schemas.microsoft.com/office/drawing/2014/main" id="{49022D0F-7CC9-A05F-ED3F-374A655FB468}"/>
              </a:ext>
            </a:extLst>
          </p:cNvPr>
          <p:cNvCxnSpPr>
            <a:cxnSpLocks/>
          </p:cNvCxnSpPr>
          <p:nvPr userDrawn="1"/>
        </p:nvCxnSpPr>
        <p:spPr>
          <a:xfrm>
            <a:off x="3035300" y="3615162"/>
            <a:ext cx="48768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to 54">
            <a:extLst>
              <a:ext uri="{FF2B5EF4-FFF2-40B4-BE49-F238E27FC236}">
                <a16:creationId xmlns:a16="http://schemas.microsoft.com/office/drawing/2014/main" id="{D5708494-C8BA-E173-4D9F-070F44213643}"/>
              </a:ext>
            </a:extLst>
          </p:cNvPr>
          <p:cNvCxnSpPr>
            <a:cxnSpLocks/>
          </p:cNvCxnSpPr>
          <p:nvPr userDrawn="1"/>
        </p:nvCxnSpPr>
        <p:spPr>
          <a:xfrm>
            <a:off x="2861635" y="4533763"/>
            <a:ext cx="505046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to 59">
            <a:extLst>
              <a:ext uri="{FF2B5EF4-FFF2-40B4-BE49-F238E27FC236}">
                <a16:creationId xmlns:a16="http://schemas.microsoft.com/office/drawing/2014/main" id="{73E6C1F5-F508-B66D-FC02-41D9D7454B4F}"/>
              </a:ext>
            </a:extLst>
          </p:cNvPr>
          <p:cNvCxnSpPr>
            <a:cxnSpLocks/>
          </p:cNvCxnSpPr>
          <p:nvPr userDrawn="1"/>
        </p:nvCxnSpPr>
        <p:spPr>
          <a:xfrm>
            <a:off x="2264735" y="868450"/>
            <a:ext cx="853026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to 61">
            <a:extLst>
              <a:ext uri="{FF2B5EF4-FFF2-40B4-BE49-F238E27FC236}">
                <a16:creationId xmlns:a16="http://schemas.microsoft.com/office/drawing/2014/main" id="{73B4D285-9BC4-D87A-83A6-165E434D5090}"/>
              </a:ext>
            </a:extLst>
          </p:cNvPr>
          <p:cNvCxnSpPr>
            <a:cxnSpLocks/>
          </p:cNvCxnSpPr>
          <p:nvPr userDrawn="1"/>
        </p:nvCxnSpPr>
        <p:spPr>
          <a:xfrm>
            <a:off x="2705100" y="6080359"/>
            <a:ext cx="823801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>
            <a:extLst>
              <a:ext uri="{FF2B5EF4-FFF2-40B4-BE49-F238E27FC236}">
                <a16:creationId xmlns:a16="http://schemas.microsoft.com/office/drawing/2014/main" id="{FFF295A2-E02B-CF71-B691-B456F5AE3D0F}"/>
              </a:ext>
            </a:extLst>
          </p:cNvPr>
          <p:cNvSpPr txBox="1"/>
          <p:nvPr userDrawn="1"/>
        </p:nvSpPr>
        <p:spPr>
          <a:xfrm>
            <a:off x="787400" y="4974586"/>
            <a:ext cx="73406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/>
              <a:t>Será necessário gerar QR CODE?      </a:t>
            </a:r>
            <a:r>
              <a:rPr lang="pt-BR" sz="2000" b="0" dirty="0"/>
              <a:t>(    ) Sim.       (    ) Não.</a:t>
            </a:r>
          </a:p>
        </p:txBody>
      </p:sp>
    </p:spTree>
    <p:extLst>
      <p:ext uri="{BB962C8B-B14F-4D97-AF65-F5344CB8AC3E}">
        <p14:creationId xmlns:p14="http://schemas.microsoft.com/office/powerpoint/2010/main" val="3653882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B17BA-225F-7FCA-D479-0C7D1C4AB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E5189-C9F4-BBB8-6178-73FAAA2C2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DB1F3-C6DB-8772-6351-C83A6D46A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C7F6E-A920-A546-B786-41195613F6F4}" type="datetimeFigureOut">
              <a:rPr lang="en-BR" smtClean="0"/>
              <a:t>4/10/26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72170C-E9EB-963C-94D9-1A0E790AA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8AF79-4AA2-9550-0813-255CA0754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5F68B-EA15-5C44-889C-BA7544F54BC5}" type="slidenum">
              <a:rPr lang="en-BR" smtClean="0"/>
              <a:t>‹nº›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161331390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1657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svg"/><Relationship Id="rId5" Type="http://schemas.openxmlformats.org/officeDocument/2006/relationships/image" Target="../media/image9.svg"/><Relationship Id="rId4" Type="http://schemas.openxmlformats.org/officeDocument/2006/relationships/image" Target="../media/image8.svg"/><Relationship Id="rId9" Type="http://schemas.openxmlformats.org/officeDocument/2006/relationships/image" Target="../media/image13.sv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sv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svg"/><Relationship Id="rId4" Type="http://schemas.openxmlformats.org/officeDocument/2006/relationships/image" Target="../media/image17.sv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svg"/><Relationship Id="rId5" Type="http://schemas.openxmlformats.org/officeDocument/2006/relationships/image" Target="../media/image21.svg"/><Relationship Id="rId4" Type="http://schemas.openxmlformats.org/officeDocument/2006/relationships/image" Target="../media/image20.sv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7" Type="http://schemas.openxmlformats.org/officeDocument/2006/relationships/image" Target="../media/image23.sv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svg"/><Relationship Id="rId5" Type="http://schemas.openxmlformats.org/officeDocument/2006/relationships/image" Target="../media/image21.svg"/><Relationship Id="rId4" Type="http://schemas.openxmlformats.org/officeDocument/2006/relationships/image" Target="../media/image20.sv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D0EA0905-E774-0CA6-27A5-4E26BB47989C}"/>
              </a:ext>
            </a:extLst>
          </p:cNvPr>
          <p:cNvSpPr txBox="1"/>
          <p:nvPr/>
        </p:nvSpPr>
        <p:spPr>
          <a:xfrm>
            <a:off x="2993922" y="2638163"/>
            <a:ext cx="6367792" cy="2862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3600" b="1" dirty="0"/>
              <a:t>TLV Rentabilização 360°</a:t>
            </a:r>
          </a:p>
          <a:p>
            <a:pPr algn="ctr"/>
            <a:endParaRPr lang="pt-BR" sz="3600" b="1" dirty="0"/>
          </a:p>
          <a:p>
            <a:pPr algn="ctr"/>
            <a:r>
              <a:rPr lang="pt-BR" sz="3600" b="1" dirty="0"/>
              <a:t>MÓDULO 1</a:t>
            </a:r>
          </a:p>
          <a:p>
            <a:endParaRPr lang="pt-BR" sz="3600" b="1" dirty="0"/>
          </a:p>
          <a:p>
            <a:pPr algn="ctr"/>
            <a:r>
              <a:rPr lang="pt-BR" sz="3600" b="1" dirty="0"/>
              <a:t>Entender como estratégia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9F50F78-D52D-C34D-164B-978CB6E88B73}"/>
              </a:ext>
            </a:extLst>
          </p:cNvPr>
          <p:cNvSpPr txBox="1"/>
          <p:nvPr/>
        </p:nvSpPr>
        <p:spPr>
          <a:xfrm>
            <a:off x="388317" y="279413"/>
            <a:ext cx="4096001" cy="1200329"/>
          </a:xfrm>
          <a:prstGeom prst="rect">
            <a:avLst/>
          </a:prstGeom>
          <a:solidFill>
            <a:srgbClr val="FF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dirty="0">
                <a:latin typeface="WordVisi_MSFontService"/>
              </a:rPr>
              <a:t>Não entendemos esse ajuste: incluir slides ocultos com as 5 frentes de atuação do canal, para utilização do instrutor conforme a necessidade da turma.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77371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A6E766DD-B928-E334-096E-159966A53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uxograma: Processo Alternativo 9">
            <a:extLst>
              <a:ext uri="{FF2B5EF4-FFF2-40B4-BE49-F238E27FC236}">
                <a16:creationId xmlns:a16="http://schemas.microsoft.com/office/drawing/2014/main" id="{8BC474D3-0571-AED4-B807-46A35093244C}"/>
              </a:ext>
            </a:extLst>
          </p:cNvPr>
          <p:cNvSpPr/>
          <p:nvPr/>
        </p:nvSpPr>
        <p:spPr>
          <a:xfrm>
            <a:off x="-15501" y="6077"/>
            <a:ext cx="4618495" cy="343507"/>
          </a:xfrm>
          <a:prstGeom prst="flowChartAlternateProcess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Por que estamos aqui? - Nosso papel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A187A52-92ED-3A5B-0F22-79E05325A09C}"/>
              </a:ext>
            </a:extLst>
          </p:cNvPr>
          <p:cNvSpPr txBox="1"/>
          <p:nvPr/>
        </p:nvSpPr>
        <p:spPr>
          <a:xfrm>
            <a:off x="516769" y="1114139"/>
            <a:ext cx="862723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6000" b="1" dirty="0"/>
              <a:t>Nosso papel é....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EE87B91-AC4C-6E82-7020-5C87A7687AD9}"/>
              </a:ext>
            </a:extLst>
          </p:cNvPr>
          <p:cNvSpPr txBox="1"/>
          <p:nvPr/>
        </p:nvSpPr>
        <p:spPr>
          <a:xfrm>
            <a:off x="557172" y="2894357"/>
            <a:ext cx="9851570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rgbClr val="C00000"/>
                </a:solidFill>
              </a:rPr>
              <a:t>Agregar</a:t>
            </a:r>
            <a:r>
              <a:rPr lang="pt-BR" sz="2800" b="1" dirty="0"/>
              <a:t> </a:t>
            </a:r>
            <a:r>
              <a:rPr lang="pt-BR" sz="2800" b="1" dirty="0">
                <a:solidFill>
                  <a:srgbClr val="C00000"/>
                </a:solidFill>
              </a:rPr>
              <a:t>valor</a:t>
            </a:r>
            <a:r>
              <a:rPr lang="pt-BR" sz="2800" b="1" dirty="0"/>
              <a:t> </a:t>
            </a:r>
            <a:r>
              <a:rPr lang="pt-BR" sz="2800" b="1" dirty="0">
                <a:solidFill>
                  <a:schemeClr val="bg1">
                    <a:lumMod val="50000"/>
                  </a:schemeClr>
                </a:solidFill>
              </a:rPr>
              <a:t>em serviços e produtos para clientes da base;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rgbClr val="C00000"/>
                </a:solidFill>
              </a:rPr>
              <a:t>Entender</a:t>
            </a:r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 o que o cliente​ </a:t>
            </a:r>
            <a:r>
              <a:rPr lang="pt-BR" sz="2800" b="1" dirty="0">
                <a:solidFill>
                  <a:schemeClr val="bg1">
                    <a:lumMod val="50000"/>
                  </a:schemeClr>
                </a:solidFill>
              </a:rPr>
              <a:t>realmente</a:t>
            </a:r>
            <a:r>
              <a:rPr lang="pt-BR" sz="2800" b="1" dirty="0">
                <a:solidFill>
                  <a:srgbClr val="C00000"/>
                </a:solidFill>
              </a:rPr>
              <a:t> </a:t>
            </a:r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precisa;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Oferecer a </a:t>
            </a:r>
            <a:r>
              <a:rPr lang="pt-BR" sz="2800" b="1" dirty="0">
                <a:solidFill>
                  <a:srgbClr val="C00000"/>
                </a:solidFill>
              </a:rPr>
              <a:t>melhor solução </a:t>
            </a:r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para​ a necessidade do cliente.</a:t>
            </a:r>
            <a:endParaRPr lang="pt-BR" sz="28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pt-BR" sz="1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4174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632ABD-4F51-8A03-ED6A-F6EFFF65DC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Agrupar 5">
            <a:extLst>
              <a:ext uri="{FF2B5EF4-FFF2-40B4-BE49-F238E27FC236}">
                <a16:creationId xmlns:a16="http://schemas.microsoft.com/office/drawing/2014/main" id="{F1086605-BFB9-951C-6B16-99411F7E9361}"/>
              </a:ext>
            </a:extLst>
          </p:cNvPr>
          <p:cNvGrpSpPr/>
          <p:nvPr/>
        </p:nvGrpSpPr>
        <p:grpSpPr>
          <a:xfrm>
            <a:off x="249460" y="1246409"/>
            <a:ext cx="4432172" cy="4365182"/>
            <a:chOff x="9744458" y="3468058"/>
            <a:chExt cx="3166971" cy="3166971"/>
          </a:xfrm>
        </p:grpSpPr>
        <p:sp>
          <p:nvSpPr>
            <p:cNvPr id="10" name="Elipse 9">
              <a:extLst>
                <a:ext uri="{FF2B5EF4-FFF2-40B4-BE49-F238E27FC236}">
                  <a16:creationId xmlns:a16="http://schemas.microsoft.com/office/drawing/2014/main" id="{206BE08F-3937-CF0E-B81F-D15F569C2FFC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A38EB7A6-F545-0099-A2E7-5191520B4B3A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1BB3A046-700A-4911-3E81-7ADFE9F3EC50}"/>
              </a:ext>
            </a:extLst>
          </p:cNvPr>
          <p:cNvSpPr/>
          <p:nvPr/>
        </p:nvSpPr>
        <p:spPr>
          <a:xfrm>
            <a:off x="4774793" y="3041009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971AEB91-776E-DB35-DE5A-DF0487312C61}"/>
              </a:ext>
            </a:extLst>
          </p:cNvPr>
          <p:cNvSpPr/>
          <p:nvPr/>
        </p:nvSpPr>
        <p:spPr>
          <a:xfrm>
            <a:off x="4247850" y="4671673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BD32D719-A038-4574-D21A-F40CB406B076}"/>
              </a:ext>
            </a:extLst>
          </p:cNvPr>
          <p:cNvSpPr/>
          <p:nvPr/>
        </p:nvSpPr>
        <p:spPr>
          <a:xfrm>
            <a:off x="4247850" y="1613741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70B5F1C2-FA91-955F-D09B-5711D0C8B780}"/>
              </a:ext>
            </a:extLst>
          </p:cNvPr>
          <p:cNvSpPr/>
          <p:nvPr/>
        </p:nvSpPr>
        <p:spPr>
          <a:xfrm>
            <a:off x="3835828" y="1631307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73CC5212-036E-5351-A39B-73E7623E453B}"/>
              </a:ext>
            </a:extLst>
          </p:cNvPr>
          <p:cNvSpPr/>
          <p:nvPr/>
        </p:nvSpPr>
        <p:spPr>
          <a:xfrm>
            <a:off x="4362772" y="3041010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E005ED4C-44EC-5AEB-DD11-150F07017F12}"/>
              </a:ext>
            </a:extLst>
          </p:cNvPr>
          <p:cNvSpPr/>
          <p:nvPr/>
        </p:nvSpPr>
        <p:spPr>
          <a:xfrm>
            <a:off x="3798401" y="4671673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BC84B90-CFB3-5C1C-F2D1-15E4A4884D35}"/>
              </a:ext>
            </a:extLst>
          </p:cNvPr>
          <p:cNvSpPr txBox="1"/>
          <p:nvPr/>
        </p:nvSpPr>
        <p:spPr>
          <a:xfrm>
            <a:off x="4759291" y="1839704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tx1">
                    <a:alpha val="25000"/>
                  </a:schemeClr>
                </a:solidFill>
              </a:rPr>
              <a:t>Nosso papel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BA28ACB-8264-F1C2-3CE9-D34E7BF87860}"/>
              </a:ext>
            </a:extLst>
          </p:cNvPr>
          <p:cNvSpPr txBox="1"/>
          <p:nvPr/>
        </p:nvSpPr>
        <p:spPr>
          <a:xfrm>
            <a:off x="5410222" y="3320759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Nossos objetivos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B0B9B02E-BBDF-ACDA-A0E3-C5AF1BFDEDFF}"/>
              </a:ext>
            </a:extLst>
          </p:cNvPr>
          <p:cNvSpPr txBox="1"/>
          <p:nvPr/>
        </p:nvSpPr>
        <p:spPr>
          <a:xfrm>
            <a:off x="4774793" y="4913210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tx1">
                    <a:alpha val="25000"/>
                  </a:schemeClr>
                </a:solidFill>
              </a:rPr>
              <a:t>Nossa identidade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1545A7F7-E42F-924A-2D06-E4D8ECF2C62F}"/>
              </a:ext>
            </a:extLst>
          </p:cNvPr>
          <p:cNvSpPr txBox="1"/>
          <p:nvPr/>
        </p:nvSpPr>
        <p:spPr>
          <a:xfrm>
            <a:off x="1368294" y="3051713"/>
            <a:ext cx="219450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schemeClr val="bg2">
                    <a:lumMod val="50000"/>
                  </a:schemeClr>
                </a:solidFill>
              </a:rPr>
              <a:t>Por que estamos aqui?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616159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6FEDC7-5229-DF73-EBDC-37218B79C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uxograma: Processo Alternativo 9">
            <a:extLst>
              <a:ext uri="{FF2B5EF4-FFF2-40B4-BE49-F238E27FC236}">
                <a16:creationId xmlns:a16="http://schemas.microsoft.com/office/drawing/2014/main" id="{0D4A8251-4873-C477-C3CA-5CE6EE309AEA}"/>
              </a:ext>
            </a:extLst>
          </p:cNvPr>
          <p:cNvSpPr/>
          <p:nvPr/>
        </p:nvSpPr>
        <p:spPr>
          <a:xfrm>
            <a:off x="-15501" y="6077"/>
            <a:ext cx="4618495" cy="343507"/>
          </a:xfrm>
          <a:prstGeom prst="flowChartAlternateProcess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Por que estamos aqui? - Nossos objetivos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6BFAB2E-CF35-6A37-37A1-29C0A33A4B26}"/>
              </a:ext>
            </a:extLst>
          </p:cNvPr>
          <p:cNvSpPr txBox="1"/>
          <p:nvPr/>
        </p:nvSpPr>
        <p:spPr>
          <a:xfrm>
            <a:off x="631069" y="1771191"/>
            <a:ext cx="969403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6000" b="1" dirty="0"/>
              <a:t>Nosso objetivo é....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2FB2F19-2C03-C18D-B9EC-D86BCC344A8C}"/>
              </a:ext>
            </a:extLst>
          </p:cNvPr>
          <p:cNvSpPr txBox="1"/>
          <p:nvPr/>
        </p:nvSpPr>
        <p:spPr>
          <a:xfrm>
            <a:off x="631069" y="2663978"/>
            <a:ext cx="1092986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000" b="1" dirty="0">
                <a:solidFill>
                  <a:srgbClr val="C00000"/>
                </a:solidFill>
              </a:rPr>
              <a:t>Vender com qualidade </a:t>
            </a:r>
            <a:r>
              <a:rPr lang="pt-BR" sz="4000" b="1" dirty="0">
                <a:solidFill>
                  <a:schemeClr val="bg1">
                    <a:lumMod val="50000"/>
                  </a:schemeClr>
                </a:solidFill>
              </a:rPr>
              <a:t>garantindo que os clientes estão recebendo produtos ou serviços que </a:t>
            </a:r>
            <a:r>
              <a:rPr lang="pt-BR" sz="4000" b="1" dirty="0">
                <a:solidFill>
                  <a:srgbClr val="C00000"/>
                </a:solidFill>
              </a:rPr>
              <a:t>atendem</a:t>
            </a:r>
            <a:r>
              <a:rPr lang="pt-BR" sz="4000" b="1" dirty="0">
                <a:solidFill>
                  <a:schemeClr val="bg1">
                    <a:lumMod val="50000"/>
                  </a:schemeClr>
                </a:solidFill>
              </a:rPr>
              <a:t> ou </a:t>
            </a:r>
            <a:r>
              <a:rPr lang="pt-BR" sz="4000" b="1" dirty="0">
                <a:solidFill>
                  <a:srgbClr val="C00000"/>
                </a:solidFill>
              </a:rPr>
              <a:t>superam suas expectativas. </a:t>
            </a:r>
          </a:p>
        </p:txBody>
      </p:sp>
    </p:spTree>
    <p:extLst>
      <p:ext uri="{BB962C8B-B14F-4D97-AF65-F5344CB8AC3E}">
        <p14:creationId xmlns:p14="http://schemas.microsoft.com/office/powerpoint/2010/main" val="329171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B8D87-6718-EADC-8F2E-71D796DD18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Agrupar 5">
            <a:extLst>
              <a:ext uri="{FF2B5EF4-FFF2-40B4-BE49-F238E27FC236}">
                <a16:creationId xmlns:a16="http://schemas.microsoft.com/office/drawing/2014/main" id="{45B75860-2C59-6B0F-1C59-2CC8C92B5D81}"/>
              </a:ext>
            </a:extLst>
          </p:cNvPr>
          <p:cNvGrpSpPr/>
          <p:nvPr/>
        </p:nvGrpSpPr>
        <p:grpSpPr>
          <a:xfrm>
            <a:off x="249460" y="1246409"/>
            <a:ext cx="4432172" cy="4365182"/>
            <a:chOff x="9744458" y="3468058"/>
            <a:chExt cx="3166971" cy="3166971"/>
          </a:xfrm>
        </p:grpSpPr>
        <p:sp>
          <p:nvSpPr>
            <p:cNvPr id="10" name="Elipse 9">
              <a:extLst>
                <a:ext uri="{FF2B5EF4-FFF2-40B4-BE49-F238E27FC236}">
                  <a16:creationId xmlns:a16="http://schemas.microsoft.com/office/drawing/2014/main" id="{5020EA59-13F1-4D4C-DCA4-8B9081D55FC9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DF9A1C5C-FA9D-CBEC-DD4B-0D0AC56B8F89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18E3A426-FA27-D87A-F0ED-E3ACD73ECBD2}"/>
              </a:ext>
            </a:extLst>
          </p:cNvPr>
          <p:cNvSpPr/>
          <p:nvPr/>
        </p:nvSpPr>
        <p:spPr>
          <a:xfrm>
            <a:off x="4774793" y="3041009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A07B0E09-1628-E2FB-9B53-EE64E4906F6F}"/>
              </a:ext>
            </a:extLst>
          </p:cNvPr>
          <p:cNvSpPr/>
          <p:nvPr/>
        </p:nvSpPr>
        <p:spPr>
          <a:xfrm>
            <a:off x="4247850" y="4671673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159209A3-04F7-AC31-B03C-4D5C67EB04C2}"/>
              </a:ext>
            </a:extLst>
          </p:cNvPr>
          <p:cNvSpPr/>
          <p:nvPr/>
        </p:nvSpPr>
        <p:spPr>
          <a:xfrm>
            <a:off x="4247850" y="1613741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D71E3F6E-182B-E32A-09F9-2ABF96EA444E}"/>
              </a:ext>
            </a:extLst>
          </p:cNvPr>
          <p:cNvSpPr/>
          <p:nvPr/>
        </p:nvSpPr>
        <p:spPr>
          <a:xfrm>
            <a:off x="3835828" y="1631307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D9646A80-608B-07ED-2F8F-6FC804389523}"/>
              </a:ext>
            </a:extLst>
          </p:cNvPr>
          <p:cNvSpPr/>
          <p:nvPr/>
        </p:nvSpPr>
        <p:spPr>
          <a:xfrm>
            <a:off x="4362772" y="3041010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ED06C9F5-C659-D6B9-0416-BD643A29B2E2}"/>
              </a:ext>
            </a:extLst>
          </p:cNvPr>
          <p:cNvSpPr/>
          <p:nvPr/>
        </p:nvSpPr>
        <p:spPr>
          <a:xfrm>
            <a:off x="3798401" y="4671673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16C947E-ABD5-88CB-1B5E-B6AE0A3A74E0}"/>
              </a:ext>
            </a:extLst>
          </p:cNvPr>
          <p:cNvSpPr txBox="1"/>
          <p:nvPr/>
        </p:nvSpPr>
        <p:spPr>
          <a:xfrm>
            <a:off x="4759291" y="1839704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tx1">
                    <a:alpha val="25000"/>
                  </a:schemeClr>
                </a:solidFill>
              </a:rPr>
              <a:t>Nosso papel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0CF3BBF-A5ED-ABBE-941C-E411DADC1B32}"/>
              </a:ext>
            </a:extLst>
          </p:cNvPr>
          <p:cNvSpPr txBox="1"/>
          <p:nvPr/>
        </p:nvSpPr>
        <p:spPr>
          <a:xfrm>
            <a:off x="5410222" y="3320759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tx1">
                    <a:alpha val="25000"/>
                  </a:schemeClr>
                </a:solidFill>
              </a:rPr>
              <a:t>Nossos objetivos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A3C5532-3140-CCD1-6AEA-27A44A944C7C}"/>
              </a:ext>
            </a:extLst>
          </p:cNvPr>
          <p:cNvSpPr txBox="1"/>
          <p:nvPr/>
        </p:nvSpPr>
        <p:spPr>
          <a:xfrm>
            <a:off x="4774793" y="4913210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Nossa</a:t>
            </a:r>
            <a:r>
              <a:rPr lang="pt-BR" b="1" dirty="0">
                <a:solidFill>
                  <a:schemeClr val="tx1">
                    <a:alpha val="25000"/>
                  </a:schemeClr>
                </a:solidFill>
              </a:rPr>
              <a:t> </a:t>
            </a:r>
            <a:r>
              <a:rPr lang="pt-BR" b="1" dirty="0"/>
              <a:t>identidade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C4B2AA78-B9E9-2A73-A8E4-DD2C9A5ECD90}"/>
              </a:ext>
            </a:extLst>
          </p:cNvPr>
          <p:cNvSpPr txBox="1"/>
          <p:nvPr/>
        </p:nvSpPr>
        <p:spPr>
          <a:xfrm>
            <a:off x="1368294" y="3051713"/>
            <a:ext cx="219450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schemeClr val="bg2">
                    <a:lumMod val="50000"/>
                  </a:schemeClr>
                </a:solidFill>
              </a:rPr>
              <a:t>Por que estamos aqui?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2186099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8068EC-8675-9D4C-01DB-23246BB058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uxograma: Processo Alternativo 9">
            <a:extLst>
              <a:ext uri="{FF2B5EF4-FFF2-40B4-BE49-F238E27FC236}">
                <a16:creationId xmlns:a16="http://schemas.microsoft.com/office/drawing/2014/main" id="{A727DA66-6892-B6B8-0CA9-116E30A82238}"/>
              </a:ext>
            </a:extLst>
          </p:cNvPr>
          <p:cNvSpPr/>
          <p:nvPr/>
        </p:nvSpPr>
        <p:spPr>
          <a:xfrm>
            <a:off x="-15501" y="6077"/>
            <a:ext cx="4618495" cy="343507"/>
          </a:xfrm>
          <a:prstGeom prst="flowChartAlternateProcess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Por que estamos aqui? – Nossa identidade</a:t>
            </a:r>
          </a:p>
        </p:txBody>
      </p:sp>
      <p:sp>
        <p:nvSpPr>
          <p:cNvPr id="2" name="Fluxograma: Processo Alternativo 1">
            <a:extLst>
              <a:ext uri="{FF2B5EF4-FFF2-40B4-BE49-F238E27FC236}">
                <a16:creationId xmlns:a16="http://schemas.microsoft.com/office/drawing/2014/main" id="{B390E84D-DC90-D62C-79B7-78DA25FC1C8A}"/>
              </a:ext>
            </a:extLst>
          </p:cNvPr>
          <p:cNvSpPr/>
          <p:nvPr/>
        </p:nvSpPr>
        <p:spPr>
          <a:xfrm>
            <a:off x="1679667" y="1660847"/>
            <a:ext cx="9181165" cy="2836507"/>
          </a:xfrm>
          <a:prstGeom prst="flowChartAlternateProcess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b="1" dirty="0"/>
              <a:t>Por favor precisamos receber esse insumo:</a:t>
            </a:r>
          </a:p>
          <a:p>
            <a:pPr algn="ctr"/>
            <a:r>
              <a:rPr lang="pt-BR" sz="4000" dirty="0"/>
              <a:t>Qual deve ser a postura e o perfil de comportamento desse colaborador?</a:t>
            </a:r>
          </a:p>
        </p:txBody>
      </p:sp>
    </p:spTree>
    <p:extLst>
      <p:ext uri="{BB962C8B-B14F-4D97-AF65-F5344CB8AC3E}">
        <p14:creationId xmlns:p14="http://schemas.microsoft.com/office/powerpoint/2010/main" val="521622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F177DA17-E3A1-8DF9-85BA-7E558C026D3F}"/>
              </a:ext>
            </a:extLst>
          </p:cNvPr>
          <p:cNvSpPr txBox="1"/>
          <p:nvPr/>
        </p:nvSpPr>
        <p:spPr>
          <a:xfrm>
            <a:off x="119483" y="294381"/>
            <a:ext cx="70726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/>
              <a:t>O que veremos hoje?</a:t>
            </a:r>
          </a:p>
        </p:txBody>
      </p:sp>
      <p:grpSp>
        <p:nvGrpSpPr>
          <p:cNvPr id="20" name="Agrupar 19">
            <a:extLst>
              <a:ext uri="{FF2B5EF4-FFF2-40B4-BE49-F238E27FC236}">
                <a16:creationId xmlns:a16="http://schemas.microsoft.com/office/drawing/2014/main" id="{376DFE5C-3732-41B7-1F3F-7ED2D7698AAE}"/>
              </a:ext>
            </a:extLst>
          </p:cNvPr>
          <p:cNvGrpSpPr/>
          <p:nvPr/>
        </p:nvGrpSpPr>
        <p:grpSpPr>
          <a:xfrm>
            <a:off x="5557801" y="547917"/>
            <a:ext cx="6552427" cy="6552425"/>
            <a:chOff x="9744458" y="3468058"/>
            <a:chExt cx="3166971" cy="3166971"/>
          </a:xfrm>
        </p:grpSpPr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2D490336-8D4C-9EA7-EA60-5143D0EB39CA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/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05510618-FEE9-04FF-277C-D8AADCD69EBC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  <p:sp>
        <p:nvSpPr>
          <p:cNvPr id="22" name="CaixaDeTexto 14">
            <a:extLst>
              <a:ext uri="{FF2B5EF4-FFF2-40B4-BE49-F238E27FC236}">
                <a16:creationId xmlns:a16="http://schemas.microsoft.com/office/drawing/2014/main" id="{50F9E133-9711-6066-1C3B-42D81BB41795}"/>
              </a:ext>
            </a:extLst>
          </p:cNvPr>
          <p:cNvSpPr txBox="1"/>
          <p:nvPr/>
        </p:nvSpPr>
        <p:spPr>
          <a:xfrm>
            <a:off x="3655802" y="1745039"/>
            <a:ext cx="2400546" cy="369332"/>
          </a:xfrm>
          <a:prstGeom prst="rect">
            <a:avLst/>
          </a:prstGeom>
          <a:solidFill>
            <a:srgbClr val="2D2926"/>
          </a:solidFill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i="1" dirty="0">
                <a:solidFill>
                  <a:schemeClr val="bg1"/>
                </a:solidFill>
              </a:rPr>
              <a:t>Por que estamos aqui?</a:t>
            </a:r>
          </a:p>
        </p:txBody>
      </p:sp>
      <p:sp>
        <p:nvSpPr>
          <p:cNvPr id="23" name="CaixaDeTexto 15">
            <a:extLst>
              <a:ext uri="{FF2B5EF4-FFF2-40B4-BE49-F238E27FC236}">
                <a16:creationId xmlns:a16="http://schemas.microsoft.com/office/drawing/2014/main" id="{71528F21-8DFA-A62A-742C-69B3B5BE38F2}"/>
              </a:ext>
            </a:extLst>
          </p:cNvPr>
          <p:cNvSpPr txBox="1"/>
          <p:nvPr/>
        </p:nvSpPr>
        <p:spPr>
          <a:xfrm>
            <a:off x="3156401" y="2919676"/>
            <a:ext cx="2382258" cy="369332"/>
          </a:xfrm>
          <a:prstGeom prst="rect">
            <a:avLst/>
          </a:prstGeom>
          <a:solidFill>
            <a:srgbClr val="2D2926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i="1" dirty="0">
                <a:solidFill>
                  <a:schemeClr val="bg1"/>
                </a:solidFill>
              </a:rPr>
              <a:t>O que é “Rentabilizar”?</a:t>
            </a:r>
          </a:p>
        </p:txBody>
      </p:sp>
      <p:sp>
        <p:nvSpPr>
          <p:cNvPr id="27" name="CaixaDeTexto 15">
            <a:extLst>
              <a:ext uri="{FF2B5EF4-FFF2-40B4-BE49-F238E27FC236}">
                <a16:creationId xmlns:a16="http://schemas.microsoft.com/office/drawing/2014/main" id="{D86B93F0-A0F3-35A7-076A-22D1E915D123}"/>
              </a:ext>
            </a:extLst>
          </p:cNvPr>
          <p:cNvSpPr txBox="1"/>
          <p:nvPr/>
        </p:nvSpPr>
        <p:spPr>
          <a:xfrm>
            <a:off x="2862697" y="4086864"/>
            <a:ext cx="2657393" cy="369332"/>
          </a:xfrm>
          <a:prstGeom prst="rect">
            <a:avLst/>
          </a:prstGeom>
          <a:solidFill>
            <a:srgbClr val="2D2926"/>
          </a:solidFill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i="1" dirty="0">
                <a:solidFill>
                  <a:schemeClr val="bg1"/>
                </a:solidFill>
              </a:rPr>
              <a:t>Particularidades do canal</a:t>
            </a:r>
          </a:p>
        </p:txBody>
      </p:sp>
      <p:sp>
        <p:nvSpPr>
          <p:cNvPr id="28" name="CaixaDeTexto 15">
            <a:extLst>
              <a:ext uri="{FF2B5EF4-FFF2-40B4-BE49-F238E27FC236}">
                <a16:creationId xmlns:a16="http://schemas.microsoft.com/office/drawing/2014/main" id="{21D90216-766F-6EFB-0663-A675A5731F44}"/>
              </a:ext>
            </a:extLst>
          </p:cNvPr>
          <p:cNvSpPr txBox="1"/>
          <p:nvPr/>
        </p:nvSpPr>
        <p:spPr>
          <a:xfrm>
            <a:off x="3544290" y="5215301"/>
            <a:ext cx="2400546" cy="369332"/>
          </a:xfrm>
          <a:prstGeom prst="rect">
            <a:avLst/>
          </a:prstGeom>
          <a:solidFill>
            <a:srgbClr val="2D2926"/>
          </a:solidFill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i="1" dirty="0">
                <a:solidFill>
                  <a:schemeClr val="bg1"/>
                </a:solidFill>
              </a:rPr>
              <a:t>Tratativas mais comuns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47F1688-E2DF-B919-B729-B0FDBC6BA286}"/>
              </a:ext>
            </a:extLst>
          </p:cNvPr>
          <p:cNvSpPr txBox="1"/>
          <p:nvPr/>
        </p:nvSpPr>
        <p:spPr>
          <a:xfrm>
            <a:off x="7552169" y="3104342"/>
            <a:ext cx="243158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Entender como estratégia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2099432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5490E1EA-3908-7737-107B-5CE44D6505A2}"/>
              </a:ext>
            </a:extLst>
          </p:cNvPr>
          <p:cNvSpPr txBox="1"/>
          <p:nvPr/>
        </p:nvSpPr>
        <p:spPr>
          <a:xfrm>
            <a:off x="5693228" y="1443841"/>
            <a:ext cx="525371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dirty="0"/>
          </a:p>
          <a:p>
            <a:r>
              <a:rPr lang="pt-BR" sz="5400" b="1" dirty="0"/>
              <a:t>Qual é o significado de </a:t>
            </a:r>
            <a:r>
              <a:rPr lang="pt-BR" sz="5400" b="1" dirty="0">
                <a:solidFill>
                  <a:srgbClr val="FF0000"/>
                </a:solidFill>
              </a:rPr>
              <a:t>rentabilizar</a:t>
            </a:r>
            <a:r>
              <a:rPr lang="pt-BR" sz="5400" b="1" dirty="0"/>
              <a:t> para você?</a:t>
            </a:r>
            <a:endParaRPr lang="pt-BR" dirty="0"/>
          </a:p>
          <a:p>
            <a:endParaRPr lang="pt-BR" dirty="0"/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535F937F-A04B-61B7-DF41-5EB321381175}"/>
              </a:ext>
            </a:extLst>
          </p:cNvPr>
          <p:cNvSpPr/>
          <p:nvPr/>
        </p:nvSpPr>
        <p:spPr>
          <a:xfrm>
            <a:off x="0" y="0"/>
            <a:ext cx="3285641" cy="438912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O que é “Rentabilizar”?</a:t>
            </a: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BC7AE455-8DFD-8A39-2D61-24C7A134B2B2}"/>
              </a:ext>
            </a:extLst>
          </p:cNvPr>
          <p:cNvGrpSpPr/>
          <p:nvPr/>
        </p:nvGrpSpPr>
        <p:grpSpPr>
          <a:xfrm>
            <a:off x="684888" y="1246408"/>
            <a:ext cx="4432172" cy="4365182"/>
            <a:chOff x="9744458" y="3468058"/>
            <a:chExt cx="3166971" cy="3166971"/>
          </a:xfrm>
        </p:grpSpPr>
        <p:sp>
          <p:nvSpPr>
            <p:cNvPr id="5" name="Elipse 4">
              <a:extLst>
                <a:ext uri="{FF2B5EF4-FFF2-40B4-BE49-F238E27FC236}">
                  <a16:creationId xmlns:a16="http://schemas.microsoft.com/office/drawing/2014/main" id="{F4A5E80A-D12E-20B6-AC44-D6EFBCECCB84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/>
            </a:p>
          </p:txBody>
        </p:sp>
        <p:sp>
          <p:nvSpPr>
            <p:cNvPr id="6" name="Elipse 5">
              <a:extLst>
                <a:ext uri="{FF2B5EF4-FFF2-40B4-BE49-F238E27FC236}">
                  <a16:creationId xmlns:a16="http://schemas.microsoft.com/office/drawing/2014/main" id="{5F4A3581-6E36-7D27-B056-427D45A37C50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  <p:sp>
        <p:nvSpPr>
          <p:cNvPr id="7" name="CaixaDeTexto 6">
            <a:extLst>
              <a:ext uri="{FF2B5EF4-FFF2-40B4-BE49-F238E27FC236}">
                <a16:creationId xmlns:a16="http://schemas.microsoft.com/office/drawing/2014/main" id="{4D013184-2441-671E-DF84-5F9CED246C7C}"/>
              </a:ext>
            </a:extLst>
          </p:cNvPr>
          <p:cNvSpPr txBox="1"/>
          <p:nvPr/>
        </p:nvSpPr>
        <p:spPr>
          <a:xfrm>
            <a:off x="1642820" y="2926415"/>
            <a:ext cx="25992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schemeClr val="bg2">
                    <a:lumMod val="50000"/>
                  </a:schemeClr>
                </a:solidFill>
              </a:rPr>
              <a:t>O que é “Rentabilizar”?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2386240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EC318-C7A0-6C8A-F1CB-5222A24F2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DA53B43-0A03-4FA9-CC76-C5C409A37921}"/>
              </a:ext>
            </a:extLst>
          </p:cNvPr>
          <p:cNvSpPr txBox="1"/>
          <p:nvPr/>
        </p:nvSpPr>
        <p:spPr>
          <a:xfrm>
            <a:off x="923925" y="2222838"/>
            <a:ext cx="9848850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dirty="0"/>
          </a:p>
          <a:p>
            <a:r>
              <a:rPr lang="pt-BR" sz="5400" b="1" dirty="0" err="1"/>
              <a:t>ren·ta·bi·li·zar</a:t>
            </a:r>
            <a:endParaRPr lang="pt-BR" sz="5400" b="1" dirty="0"/>
          </a:p>
          <a:p>
            <a:endParaRPr lang="pt-BR" dirty="0"/>
          </a:p>
          <a:p>
            <a:endParaRPr lang="pt-BR" dirty="0"/>
          </a:p>
          <a:p>
            <a:r>
              <a:rPr lang="pt-BR" sz="2400" b="0" i="0" dirty="0">
                <a:solidFill>
                  <a:srgbClr val="040C28"/>
                </a:solidFill>
                <a:effectLst/>
              </a:rPr>
              <a:t>Fazer com que fique rentável; tornar financeiramente viável ou lucrativo</a:t>
            </a:r>
            <a:r>
              <a:rPr lang="pt-BR" sz="2400" b="0" i="0" dirty="0">
                <a:solidFill>
                  <a:srgbClr val="1F1F1F"/>
                </a:solidFill>
                <a:effectLst/>
              </a:rPr>
              <a:t>. </a:t>
            </a:r>
            <a:endParaRPr lang="pt-BR" sz="2400" dirty="0"/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EE798FE4-68BA-6847-3DEB-700B204EBE58}"/>
              </a:ext>
            </a:extLst>
          </p:cNvPr>
          <p:cNvSpPr/>
          <p:nvPr/>
        </p:nvSpPr>
        <p:spPr>
          <a:xfrm>
            <a:off x="0" y="0"/>
            <a:ext cx="4041648" cy="438912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O que é “Rentabilizar”? </a:t>
            </a:r>
          </a:p>
        </p:txBody>
      </p:sp>
    </p:spTree>
    <p:extLst>
      <p:ext uri="{BB962C8B-B14F-4D97-AF65-F5344CB8AC3E}">
        <p14:creationId xmlns:p14="http://schemas.microsoft.com/office/powerpoint/2010/main" val="13971123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716EE1B-EA06-F769-28A0-47B57926F15D}"/>
              </a:ext>
            </a:extLst>
          </p:cNvPr>
          <p:cNvSpPr txBox="1"/>
          <p:nvPr/>
        </p:nvSpPr>
        <p:spPr>
          <a:xfrm>
            <a:off x="619125" y="2070438"/>
            <a:ext cx="984885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dirty="0"/>
          </a:p>
          <a:p>
            <a:r>
              <a:rPr lang="pt-BR" sz="5400" b="1" dirty="0"/>
              <a:t>Rentabilizar é...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02A01305-1C6D-B185-7FAC-2B224F6CA715}"/>
              </a:ext>
            </a:extLst>
          </p:cNvPr>
          <p:cNvSpPr txBox="1"/>
          <p:nvPr/>
        </p:nvSpPr>
        <p:spPr>
          <a:xfrm>
            <a:off x="619125" y="3066871"/>
            <a:ext cx="471487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dirty="0">
              <a:solidFill>
                <a:srgbClr val="C00000"/>
              </a:solidFill>
            </a:endParaRPr>
          </a:p>
          <a:p>
            <a:r>
              <a:rPr lang="pt-BR" sz="5400" b="1" dirty="0">
                <a:solidFill>
                  <a:srgbClr val="C00000"/>
                </a:solidFill>
              </a:rPr>
              <a:t>Agregar valor!</a:t>
            </a:r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5F201C1D-A9D1-0B76-047D-C3D9ABDE8049}"/>
              </a:ext>
            </a:extLst>
          </p:cNvPr>
          <p:cNvSpPr/>
          <p:nvPr/>
        </p:nvSpPr>
        <p:spPr>
          <a:xfrm>
            <a:off x="0" y="0"/>
            <a:ext cx="4041648" cy="438912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O que é “Rentabilizar”?</a:t>
            </a:r>
          </a:p>
        </p:txBody>
      </p:sp>
    </p:spTree>
    <p:extLst>
      <p:ext uri="{BB962C8B-B14F-4D97-AF65-F5344CB8AC3E}">
        <p14:creationId xmlns:p14="http://schemas.microsoft.com/office/powerpoint/2010/main" val="25599372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C31FDF-8D81-EFD3-CAAE-7B5487EEC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628D5842-B30B-AE74-FE58-25723F9645B7}"/>
              </a:ext>
            </a:extLst>
          </p:cNvPr>
          <p:cNvSpPr txBox="1"/>
          <p:nvPr/>
        </p:nvSpPr>
        <p:spPr>
          <a:xfrm>
            <a:off x="619125" y="2070438"/>
            <a:ext cx="984885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dirty="0"/>
          </a:p>
          <a:p>
            <a:r>
              <a:rPr lang="pt-BR" sz="5400" b="1" dirty="0"/>
              <a:t>Agregar valor é...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D7196B9C-5A14-E338-64F9-1F7803BA73F9}"/>
              </a:ext>
            </a:extLst>
          </p:cNvPr>
          <p:cNvSpPr txBox="1"/>
          <p:nvPr/>
        </p:nvSpPr>
        <p:spPr>
          <a:xfrm>
            <a:off x="619125" y="3128865"/>
            <a:ext cx="962525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dirty="0">
              <a:solidFill>
                <a:srgbClr val="C00000"/>
              </a:solidFill>
            </a:endParaRPr>
          </a:p>
          <a:p>
            <a:r>
              <a:rPr lang="pt-BR" sz="3600" b="1" dirty="0"/>
              <a:t>Oferecer um adicional que aumente a </a:t>
            </a:r>
            <a:r>
              <a:rPr lang="pt-BR" sz="3600" b="1" dirty="0">
                <a:solidFill>
                  <a:srgbClr val="C00000"/>
                </a:solidFill>
              </a:rPr>
              <a:t>utilidade</a:t>
            </a:r>
            <a:r>
              <a:rPr lang="pt-BR" sz="3600" b="1" dirty="0"/>
              <a:t>, a </a:t>
            </a:r>
            <a:r>
              <a:rPr lang="pt-BR" sz="3600" b="1" dirty="0">
                <a:solidFill>
                  <a:srgbClr val="C00000"/>
                </a:solidFill>
              </a:rPr>
              <a:t>qualidade</a:t>
            </a:r>
            <a:r>
              <a:rPr lang="pt-BR" sz="3600" b="1" dirty="0"/>
              <a:t> ou a </a:t>
            </a:r>
            <a:r>
              <a:rPr lang="pt-BR" sz="3600" b="1" dirty="0">
                <a:solidFill>
                  <a:srgbClr val="C00000"/>
                </a:solidFill>
              </a:rPr>
              <a:t>importância</a:t>
            </a:r>
            <a:r>
              <a:rPr lang="pt-BR" sz="3600" b="1" dirty="0"/>
              <a:t> de um produto ou serviço aos olhos do cliente.</a:t>
            </a:r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7A0BCBFF-6FBF-8049-413A-5FF210EFF00A}"/>
              </a:ext>
            </a:extLst>
          </p:cNvPr>
          <p:cNvSpPr/>
          <p:nvPr/>
        </p:nvSpPr>
        <p:spPr>
          <a:xfrm>
            <a:off x="0" y="0"/>
            <a:ext cx="4041648" cy="438912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O que é “Rentabilizar”? </a:t>
            </a:r>
          </a:p>
        </p:txBody>
      </p:sp>
    </p:spTree>
    <p:extLst>
      <p:ext uri="{BB962C8B-B14F-4D97-AF65-F5344CB8AC3E}">
        <p14:creationId xmlns:p14="http://schemas.microsoft.com/office/powerpoint/2010/main" val="1853222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id="{29D01D7B-A2C3-C517-A0FE-9DE08E7CE7FC}"/>
              </a:ext>
            </a:extLst>
          </p:cNvPr>
          <p:cNvSpPr txBox="1"/>
          <p:nvPr/>
        </p:nvSpPr>
        <p:spPr>
          <a:xfrm>
            <a:off x="4153546" y="2178783"/>
            <a:ext cx="8038454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200" b="1" dirty="0">
                <a:latin typeface="AMX Black"/>
              </a:rPr>
              <a:t>Olá, </a:t>
            </a:r>
            <a:r>
              <a:rPr lang="en-US" sz="3200" b="1" dirty="0" err="1">
                <a:latin typeface="AMX Black"/>
              </a:rPr>
              <a:t>sejam</a:t>
            </a:r>
            <a:r>
              <a:rPr lang="en-US" sz="3200" b="1" dirty="0">
                <a:latin typeface="AMX Black"/>
              </a:rPr>
              <a:t> </a:t>
            </a:r>
            <a:r>
              <a:rPr lang="en-US" sz="3200" b="1" dirty="0" err="1">
                <a:latin typeface="AMX Black"/>
              </a:rPr>
              <a:t>bem-vindos</a:t>
            </a:r>
            <a:r>
              <a:rPr lang="en-US" sz="3200" b="1" dirty="0">
                <a:latin typeface="AMX Black"/>
              </a:rPr>
              <a:t> </a:t>
            </a:r>
            <a:r>
              <a:rPr lang="en-US" sz="3200" b="1" dirty="0" err="1">
                <a:latin typeface="AMX Black"/>
              </a:rPr>
              <a:t>ao</a:t>
            </a:r>
            <a:r>
              <a:rPr lang="en-US" sz="3200" b="1" dirty="0">
                <a:latin typeface="AMX Black"/>
              </a:rPr>
              <a:t> </a:t>
            </a:r>
            <a:r>
              <a:rPr lang="en-US" sz="3200" b="1" dirty="0" err="1">
                <a:latin typeface="AMX Black"/>
              </a:rPr>
              <a:t>treinamento</a:t>
            </a:r>
            <a:r>
              <a:rPr lang="en-US" sz="3200" b="1" dirty="0">
                <a:latin typeface="AMX Black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AMX Black"/>
              </a:rPr>
              <a:t>TLV </a:t>
            </a:r>
            <a:r>
              <a:rPr lang="en-US" sz="3200" b="1" dirty="0" err="1">
                <a:solidFill>
                  <a:srgbClr val="C00000"/>
                </a:solidFill>
                <a:latin typeface="AMX Black"/>
              </a:rPr>
              <a:t>Rentabilização</a:t>
            </a:r>
            <a:r>
              <a:rPr lang="en-US" sz="3200" b="1" dirty="0">
                <a:solidFill>
                  <a:srgbClr val="C00000"/>
                </a:solidFill>
                <a:latin typeface="AMX Black"/>
              </a:rPr>
              <a:t> 360º</a:t>
            </a:r>
            <a:r>
              <a:rPr lang="en-US" sz="3200" b="1" dirty="0">
                <a:latin typeface="AMX Black"/>
              </a:rPr>
              <a:t>!</a:t>
            </a:r>
          </a:p>
        </p:txBody>
      </p:sp>
      <p:pic>
        <p:nvPicPr>
          <p:cNvPr id="4" name="Gráfico 3" descr="Seta circular com preenchimento sólido">
            <a:extLst>
              <a:ext uri="{FF2B5EF4-FFF2-40B4-BE49-F238E27FC236}">
                <a16:creationId xmlns:a16="http://schemas.microsoft.com/office/drawing/2014/main" id="{F085A784-2630-99B1-D3CC-6D4D0E96BD4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218907" y="4356315"/>
            <a:ext cx="2621797" cy="2621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817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path" presetSubtype="0" accel="50000" decel="50000" fill="hold" grpId="1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0.4552 0 L -4.79167E-6 0 " pathEditMode="relative" rAng="0" ptsTypes="AA">
                                      <p:cBhvr>
                                        <p:cTn id="9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6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DF66E3-B420-5F47-F7D5-3525A8684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9F6346A1-276E-A68D-E3BD-E03767C138B4}"/>
              </a:ext>
            </a:extLst>
          </p:cNvPr>
          <p:cNvSpPr txBox="1"/>
          <p:nvPr/>
        </p:nvSpPr>
        <p:spPr>
          <a:xfrm>
            <a:off x="619125" y="2070438"/>
            <a:ext cx="984885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dirty="0"/>
          </a:p>
          <a:p>
            <a:r>
              <a:rPr lang="pt-BR" sz="5400" b="1" dirty="0"/>
              <a:t>Rentabilizar também é...</a:t>
            </a:r>
          </a:p>
          <a:p>
            <a:r>
              <a:rPr lang="pt-BR" sz="5400" b="1" dirty="0">
                <a:solidFill>
                  <a:srgbClr val="C00000"/>
                </a:solidFill>
              </a:rPr>
              <a:t>Fidelizar o cliente!</a:t>
            </a:r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E2BF4611-BE8A-95CC-E412-44079A7662B0}"/>
              </a:ext>
            </a:extLst>
          </p:cNvPr>
          <p:cNvSpPr/>
          <p:nvPr/>
        </p:nvSpPr>
        <p:spPr>
          <a:xfrm>
            <a:off x="0" y="0"/>
            <a:ext cx="4041648" cy="438912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O que é “Rentabilizar”? </a:t>
            </a:r>
          </a:p>
        </p:txBody>
      </p:sp>
    </p:spTree>
    <p:extLst>
      <p:ext uri="{BB962C8B-B14F-4D97-AF65-F5344CB8AC3E}">
        <p14:creationId xmlns:p14="http://schemas.microsoft.com/office/powerpoint/2010/main" val="38564687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F177DA17-E3A1-8DF9-85BA-7E558C026D3F}"/>
              </a:ext>
            </a:extLst>
          </p:cNvPr>
          <p:cNvSpPr txBox="1"/>
          <p:nvPr/>
        </p:nvSpPr>
        <p:spPr>
          <a:xfrm>
            <a:off x="119483" y="294381"/>
            <a:ext cx="70726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/>
              <a:t>O que veremos hoje?</a:t>
            </a:r>
          </a:p>
        </p:txBody>
      </p:sp>
      <p:grpSp>
        <p:nvGrpSpPr>
          <p:cNvPr id="20" name="Agrupar 19">
            <a:extLst>
              <a:ext uri="{FF2B5EF4-FFF2-40B4-BE49-F238E27FC236}">
                <a16:creationId xmlns:a16="http://schemas.microsoft.com/office/drawing/2014/main" id="{376DFE5C-3732-41B7-1F3F-7ED2D7698AAE}"/>
              </a:ext>
            </a:extLst>
          </p:cNvPr>
          <p:cNvGrpSpPr/>
          <p:nvPr/>
        </p:nvGrpSpPr>
        <p:grpSpPr>
          <a:xfrm>
            <a:off x="5557801" y="547917"/>
            <a:ext cx="6552427" cy="6552425"/>
            <a:chOff x="9744458" y="3468058"/>
            <a:chExt cx="3166971" cy="3166971"/>
          </a:xfrm>
        </p:grpSpPr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2D490336-8D4C-9EA7-EA60-5143D0EB39CA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/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05510618-FEE9-04FF-277C-D8AADCD69EBC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  <p:sp>
        <p:nvSpPr>
          <p:cNvPr id="22" name="CaixaDeTexto 14">
            <a:extLst>
              <a:ext uri="{FF2B5EF4-FFF2-40B4-BE49-F238E27FC236}">
                <a16:creationId xmlns:a16="http://schemas.microsoft.com/office/drawing/2014/main" id="{50F9E133-9711-6066-1C3B-42D81BB41795}"/>
              </a:ext>
            </a:extLst>
          </p:cNvPr>
          <p:cNvSpPr txBox="1"/>
          <p:nvPr/>
        </p:nvSpPr>
        <p:spPr>
          <a:xfrm>
            <a:off x="3655802" y="1745039"/>
            <a:ext cx="2400546" cy="369332"/>
          </a:xfrm>
          <a:prstGeom prst="rect">
            <a:avLst/>
          </a:prstGeom>
          <a:solidFill>
            <a:srgbClr val="2D2926"/>
          </a:solidFill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i="1" dirty="0">
                <a:solidFill>
                  <a:schemeClr val="bg1"/>
                </a:solidFill>
              </a:rPr>
              <a:t>Por que estamos aqui?</a:t>
            </a:r>
          </a:p>
        </p:txBody>
      </p:sp>
      <p:sp>
        <p:nvSpPr>
          <p:cNvPr id="23" name="CaixaDeTexto 15">
            <a:extLst>
              <a:ext uri="{FF2B5EF4-FFF2-40B4-BE49-F238E27FC236}">
                <a16:creationId xmlns:a16="http://schemas.microsoft.com/office/drawing/2014/main" id="{71528F21-8DFA-A62A-742C-69B3B5BE38F2}"/>
              </a:ext>
            </a:extLst>
          </p:cNvPr>
          <p:cNvSpPr txBox="1"/>
          <p:nvPr/>
        </p:nvSpPr>
        <p:spPr>
          <a:xfrm>
            <a:off x="3156401" y="2919676"/>
            <a:ext cx="2382258" cy="369332"/>
          </a:xfrm>
          <a:prstGeom prst="rect">
            <a:avLst/>
          </a:prstGeom>
          <a:solidFill>
            <a:srgbClr val="2D2926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i="1" dirty="0">
                <a:solidFill>
                  <a:schemeClr val="bg1"/>
                </a:solidFill>
              </a:rPr>
              <a:t>O que é “Rentabilizar”?</a:t>
            </a:r>
          </a:p>
        </p:txBody>
      </p:sp>
      <p:sp>
        <p:nvSpPr>
          <p:cNvPr id="27" name="CaixaDeTexto 15">
            <a:extLst>
              <a:ext uri="{FF2B5EF4-FFF2-40B4-BE49-F238E27FC236}">
                <a16:creationId xmlns:a16="http://schemas.microsoft.com/office/drawing/2014/main" id="{D86B93F0-A0F3-35A7-076A-22D1E915D123}"/>
              </a:ext>
            </a:extLst>
          </p:cNvPr>
          <p:cNvSpPr txBox="1"/>
          <p:nvPr/>
        </p:nvSpPr>
        <p:spPr>
          <a:xfrm>
            <a:off x="2862697" y="4086864"/>
            <a:ext cx="2657393" cy="369332"/>
          </a:xfrm>
          <a:prstGeom prst="rect">
            <a:avLst/>
          </a:prstGeom>
          <a:solidFill>
            <a:srgbClr val="2D2926"/>
          </a:solidFill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i="1" dirty="0">
                <a:solidFill>
                  <a:schemeClr val="bg1"/>
                </a:solidFill>
              </a:rPr>
              <a:t>Particularidades do canal</a:t>
            </a:r>
          </a:p>
        </p:txBody>
      </p:sp>
      <p:sp>
        <p:nvSpPr>
          <p:cNvPr id="28" name="CaixaDeTexto 15">
            <a:extLst>
              <a:ext uri="{FF2B5EF4-FFF2-40B4-BE49-F238E27FC236}">
                <a16:creationId xmlns:a16="http://schemas.microsoft.com/office/drawing/2014/main" id="{21D90216-766F-6EFB-0663-A675A5731F44}"/>
              </a:ext>
            </a:extLst>
          </p:cNvPr>
          <p:cNvSpPr txBox="1"/>
          <p:nvPr/>
        </p:nvSpPr>
        <p:spPr>
          <a:xfrm>
            <a:off x="3544290" y="5215301"/>
            <a:ext cx="2400546" cy="369332"/>
          </a:xfrm>
          <a:prstGeom prst="rect">
            <a:avLst/>
          </a:prstGeom>
          <a:solidFill>
            <a:srgbClr val="2D2926"/>
          </a:solidFill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i="1" dirty="0">
                <a:solidFill>
                  <a:schemeClr val="bg1"/>
                </a:solidFill>
              </a:rPr>
              <a:t>Tratativas mais comuns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792795F-6EAB-D9C1-9ED1-5AE9653CE38C}"/>
              </a:ext>
            </a:extLst>
          </p:cNvPr>
          <p:cNvSpPr txBox="1"/>
          <p:nvPr/>
        </p:nvSpPr>
        <p:spPr>
          <a:xfrm>
            <a:off x="7552169" y="3104342"/>
            <a:ext cx="263685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Entender como estratégia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9651288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5C1222-C885-FFC6-FABE-E0659A2E5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Agrupar 5">
            <a:extLst>
              <a:ext uri="{FF2B5EF4-FFF2-40B4-BE49-F238E27FC236}">
                <a16:creationId xmlns:a16="http://schemas.microsoft.com/office/drawing/2014/main" id="{5B74B4D6-C4CC-0791-D78B-EA574566E8C0}"/>
              </a:ext>
            </a:extLst>
          </p:cNvPr>
          <p:cNvGrpSpPr/>
          <p:nvPr/>
        </p:nvGrpSpPr>
        <p:grpSpPr>
          <a:xfrm>
            <a:off x="528429" y="1246409"/>
            <a:ext cx="4432172" cy="4365182"/>
            <a:chOff x="9744458" y="3468058"/>
            <a:chExt cx="3166971" cy="3166971"/>
          </a:xfrm>
        </p:grpSpPr>
        <p:sp>
          <p:nvSpPr>
            <p:cNvPr id="10" name="Elipse 9">
              <a:extLst>
                <a:ext uri="{FF2B5EF4-FFF2-40B4-BE49-F238E27FC236}">
                  <a16:creationId xmlns:a16="http://schemas.microsoft.com/office/drawing/2014/main" id="{B7E11D3B-2784-3DCA-163B-9F23F84B9C20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F8586820-EB12-3FE4-97D5-C4ABB6B56FAE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580FDAF9-B119-1D34-6665-B7DE48C4CA90}"/>
              </a:ext>
            </a:extLst>
          </p:cNvPr>
          <p:cNvSpPr txBox="1"/>
          <p:nvPr/>
        </p:nvSpPr>
        <p:spPr>
          <a:xfrm>
            <a:off x="1444879" y="3013501"/>
            <a:ext cx="25992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schemeClr val="bg2">
                    <a:lumMod val="50000"/>
                  </a:schemeClr>
                </a:solidFill>
              </a:rPr>
              <a:t>Particularidades do canal</a:t>
            </a:r>
            <a:endParaRPr lang="pt-BR" sz="2400" dirty="0"/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2FC7E96A-AF9C-2028-E6A3-9AC2C72236A1}"/>
              </a:ext>
            </a:extLst>
          </p:cNvPr>
          <p:cNvSpPr/>
          <p:nvPr/>
        </p:nvSpPr>
        <p:spPr>
          <a:xfrm>
            <a:off x="4774793" y="4054585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5394630F-F758-B631-920D-64130EAE4822}"/>
              </a:ext>
            </a:extLst>
          </p:cNvPr>
          <p:cNvSpPr/>
          <p:nvPr/>
        </p:nvSpPr>
        <p:spPr>
          <a:xfrm>
            <a:off x="4899202" y="2557658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446CB9B4-2BB1-9043-12A4-C8588DB82F6B}"/>
              </a:ext>
            </a:extLst>
          </p:cNvPr>
          <p:cNvSpPr/>
          <p:nvPr/>
        </p:nvSpPr>
        <p:spPr>
          <a:xfrm>
            <a:off x="4487180" y="2575224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D5B83A74-48C5-ECC8-C0DA-AC7071548BA3}"/>
              </a:ext>
            </a:extLst>
          </p:cNvPr>
          <p:cNvSpPr/>
          <p:nvPr/>
        </p:nvSpPr>
        <p:spPr>
          <a:xfrm>
            <a:off x="4362772" y="4054586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11CBFF22-1871-0C96-C33B-539DA426A592}"/>
              </a:ext>
            </a:extLst>
          </p:cNvPr>
          <p:cNvSpPr txBox="1"/>
          <p:nvPr/>
        </p:nvSpPr>
        <p:spPr>
          <a:xfrm>
            <a:off x="5410643" y="2783621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TLV Rentabilização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DA1D5F4D-17B5-8B1C-331F-6B74114E98E1}"/>
              </a:ext>
            </a:extLst>
          </p:cNvPr>
          <p:cNvSpPr txBox="1"/>
          <p:nvPr/>
        </p:nvSpPr>
        <p:spPr>
          <a:xfrm>
            <a:off x="5279222" y="4205856"/>
            <a:ext cx="103282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Desmistificando</a:t>
            </a:r>
          </a:p>
          <a:p>
            <a:r>
              <a:rPr lang="pt-BR" b="1" dirty="0"/>
              <a:t>Ativo vs. Receptivo</a:t>
            </a:r>
          </a:p>
        </p:txBody>
      </p:sp>
    </p:spTree>
    <p:extLst>
      <p:ext uri="{BB962C8B-B14F-4D97-AF65-F5344CB8AC3E}">
        <p14:creationId xmlns:p14="http://schemas.microsoft.com/office/powerpoint/2010/main" val="23096021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28736-CE37-89C0-CD29-63C4B5993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Agrupar 5">
            <a:extLst>
              <a:ext uri="{FF2B5EF4-FFF2-40B4-BE49-F238E27FC236}">
                <a16:creationId xmlns:a16="http://schemas.microsoft.com/office/drawing/2014/main" id="{FAB6212C-98F8-CC24-3C02-9ADFE4A29C25}"/>
              </a:ext>
            </a:extLst>
          </p:cNvPr>
          <p:cNvGrpSpPr/>
          <p:nvPr/>
        </p:nvGrpSpPr>
        <p:grpSpPr>
          <a:xfrm>
            <a:off x="528429" y="1246409"/>
            <a:ext cx="4432172" cy="4365182"/>
            <a:chOff x="9744458" y="3468058"/>
            <a:chExt cx="3166971" cy="3166971"/>
          </a:xfrm>
        </p:grpSpPr>
        <p:sp>
          <p:nvSpPr>
            <p:cNvPr id="10" name="Elipse 9">
              <a:extLst>
                <a:ext uri="{FF2B5EF4-FFF2-40B4-BE49-F238E27FC236}">
                  <a16:creationId xmlns:a16="http://schemas.microsoft.com/office/drawing/2014/main" id="{7A74ADF9-A61D-24A5-6871-6C81325555B4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D29DA070-59ED-CB73-300C-EC56645B9773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78AB96B-5AEF-AFC4-44A2-3DE2F9E6B059}"/>
              </a:ext>
            </a:extLst>
          </p:cNvPr>
          <p:cNvSpPr txBox="1"/>
          <p:nvPr/>
        </p:nvSpPr>
        <p:spPr>
          <a:xfrm>
            <a:off x="1444879" y="3013501"/>
            <a:ext cx="25992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schemeClr val="bg2">
                    <a:lumMod val="50000"/>
                  </a:schemeClr>
                </a:solidFill>
              </a:rPr>
              <a:t>Particularidades do canal</a:t>
            </a:r>
            <a:endParaRPr lang="pt-BR" sz="2400" dirty="0"/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7B5E4113-DE74-08F0-1021-91AD3DDF7D47}"/>
              </a:ext>
            </a:extLst>
          </p:cNvPr>
          <p:cNvSpPr/>
          <p:nvPr/>
        </p:nvSpPr>
        <p:spPr>
          <a:xfrm>
            <a:off x="4774793" y="4054585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C3896360-2910-5273-2CC5-D4324F9F6D98}"/>
              </a:ext>
            </a:extLst>
          </p:cNvPr>
          <p:cNvSpPr/>
          <p:nvPr/>
        </p:nvSpPr>
        <p:spPr>
          <a:xfrm>
            <a:off x="4899202" y="2557658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E1D78A20-3A91-BEC1-9122-F24F516E97A8}"/>
              </a:ext>
            </a:extLst>
          </p:cNvPr>
          <p:cNvSpPr/>
          <p:nvPr/>
        </p:nvSpPr>
        <p:spPr>
          <a:xfrm>
            <a:off x="4487180" y="2575224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6D241268-1B56-15B5-4543-13D4E17580BE}"/>
              </a:ext>
            </a:extLst>
          </p:cNvPr>
          <p:cNvSpPr/>
          <p:nvPr/>
        </p:nvSpPr>
        <p:spPr>
          <a:xfrm>
            <a:off x="4362772" y="4054586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4FB2154-AA2A-998C-B83B-0AEA5046B7C2}"/>
              </a:ext>
            </a:extLst>
          </p:cNvPr>
          <p:cNvSpPr txBox="1"/>
          <p:nvPr/>
        </p:nvSpPr>
        <p:spPr>
          <a:xfrm>
            <a:off x="5410643" y="2783621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TLV Rentabilização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9F9E6D2F-F303-061B-87A4-5E5AC15711F7}"/>
              </a:ext>
            </a:extLst>
          </p:cNvPr>
          <p:cNvSpPr txBox="1"/>
          <p:nvPr/>
        </p:nvSpPr>
        <p:spPr>
          <a:xfrm>
            <a:off x="5279222" y="4205856"/>
            <a:ext cx="103282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bg1">
                    <a:lumMod val="50000"/>
                  </a:schemeClr>
                </a:solidFill>
              </a:rPr>
              <a:t>Desmistificando</a:t>
            </a:r>
          </a:p>
          <a:p>
            <a:r>
              <a:rPr lang="pt-BR" b="1" dirty="0">
                <a:solidFill>
                  <a:schemeClr val="bg1">
                    <a:lumMod val="50000"/>
                  </a:schemeClr>
                </a:solidFill>
              </a:rPr>
              <a:t>Ativo vs. Receptivo</a:t>
            </a:r>
          </a:p>
        </p:txBody>
      </p:sp>
    </p:spTree>
    <p:extLst>
      <p:ext uri="{BB962C8B-B14F-4D97-AF65-F5344CB8AC3E}">
        <p14:creationId xmlns:p14="http://schemas.microsoft.com/office/powerpoint/2010/main" val="37951596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F3C309-DAC1-9689-1DFD-3A37C5C4C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4">
            <a:extLst>
              <a:ext uri="{FF2B5EF4-FFF2-40B4-BE49-F238E27FC236}">
                <a16:creationId xmlns:a16="http://schemas.microsoft.com/office/drawing/2014/main" id="{0CCFB9B2-81CB-DC26-A77E-3A7E617D3C76}"/>
              </a:ext>
            </a:extLst>
          </p:cNvPr>
          <p:cNvSpPr txBox="1"/>
          <p:nvPr/>
        </p:nvSpPr>
        <p:spPr>
          <a:xfrm>
            <a:off x="6327377" y="3429000"/>
            <a:ext cx="538527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000" dirty="0">
                <a:latin typeface="Segoe UI" panose="020B0502040204020203" pitchFamily="34" charset="0"/>
                <a:cs typeface="Segoe UI" panose="020B0502040204020203" pitchFamily="34" charset="0"/>
              </a:rPr>
              <a:t>Oferta de produtos e serviços para </a:t>
            </a:r>
            <a:r>
              <a:rPr lang="pt-BR" sz="3000" b="1" dirty="0">
                <a:latin typeface="Segoe UI" panose="020B0502040204020203" pitchFamily="34" charset="0"/>
                <a:cs typeface="Segoe UI" panose="020B0502040204020203" pitchFamily="34" charset="0"/>
              </a:rPr>
              <a:t>clientes da base!</a:t>
            </a:r>
          </a:p>
        </p:txBody>
      </p:sp>
      <p:sp>
        <p:nvSpPr>
          <p:cNvPr id="16" name="TextBox 4">
            <a:extLst>
              <a:ext uri="{FF2B5EF4-FFF2-40B4-BE49-F238E27FC236}">
                <a16:creationId xmlns:a16="http://schemas.microsoft.com/office/drawing/2014/main" id="{5658A857-2AB4-B2D8-7C40-2A221DE2D74A}"/>
              </a:ext>
            </a:extLst>
          </p:cNvPr>
          <p:cNvSpPr txBox="1"/>
          <p:nvPr/>
        </p:nvSpPr>
        <p:spPr>
          <a:xfrm>
            <a:off x="1209370" y="3386683"/>
            <a:ext cx="44162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3000" dirty="0">
                <a:latin typeface="Segoe UI" panose="020B0502040204020203" pitchFamily="34" charset="0"/>
                <a:cs typeface="Segoe UI" panose="020B0502040204020203" pitchFamily="34" charset="0"/>
              </a:rPr>
              <a:t>Televendas = </a:t>
            </a:r>
            <a:r>
              <a:rPr lang="pt-BR" sz="3000" b="1" dirty="0">
                <a:latin typeface="Segoe UI" panose="020B0502040204020203" pitchFamily="34" charset="0"/>
                <a:cs typeface="Segoe UI" panose="020B0502040204020203" pitchFamily="34" charset="0"/>
              </a:rPr>
              <a:t>vendas a distância e, para nós, pelo telefone.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F88C5567-096F-5C13-735B-7654EC0DC1EF}"/>
              </a:ext>
            </a:extLst>
          </p:cNvPr>
          <p:cNvSpPr txBox="1"/>
          <p:nvPr/>
        </p:nvSpPr>
        <p:spPr>
          <a:xfrm>
            <a:off x="871259" y="2530134"/>
            <a:ext cx="4745256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Bef>
                <a:spcPts val="1200"/>
              </a:spcBef>
            </a:pPr>
            <a:r>
              <a:rPr lang="pt-BR" sz="5000" dirty="0">
                <a:solidFill>
                  <a:srgbClr val="E33D2D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Televendas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D7018924-AC02-B556-F515-C1B5C2A0018F}"/>
              </a:ext>
            </a:extLst>
          </p:cNvPr>
          <p:cNvSpPr txBox="1"/>
          <p:nvPr/>
        </p:nvSpPr>
        <p:spPr>
          <a:xfrm>
            <a:off x="6363142" y="2487168"/>
            <a:ext cx="4763544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pt-BR" sz="5000" dirty="0">
                <a:solidFill>
                  <a:srgbClr val="E33D2D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Rentabilização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D2AE8BCE-5BA1-97D5-4417-C4D728788908}"/>
              </a:ext>
            </a:extLst>
          </p:cNvPr>
          <p:cNvSpPr txBox="1"/>
          <p:nvPr/>
        </p:nvSpPr>
        <p:spPr>
          <a:xfrm>
            <a:off x="3714228" y="511993"/>
            <a:ext cx="47635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dirty="0">
                <a:ln w="3175">
                  <a:noFill/>
                </a:ln>
                <a:latin typeface="Segoe UI Black" panose="020B0A02040204020203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O que é</a:t>
            </a:r>
          </a:p>
        </p:txBody>
      </p:sp>
      <p:cxnSp>
        <p:nvCxnSpPr>
          <p:cNvPr id="17" name="Conector reto 16">
            <a:extLst>
              <a:ext uri="{FF2B5EF4-FFF2-40B4-BE49-F238E27FC236}">
                <a16:creationId xmlns:a16="http://schemas.microsoft.com/office/drawing/2014/main" id="{80EA4FFA-BABF-97E6-4F45-DFDA45469954}"/>
              </a:ext>
            </a:extLst>
          </p:cNvPr>
          <p:cNvCxnSpPr>
            <a:cxnSpLocks/>
          </p:cNvCxnSpPr>
          <p:nvPr/>
        </p:nvCxnSpPr>
        <p:spPr>
          <a:xfrm>
            <a:off x="5994400" y="1836291"/>
            <a:ext cx="0" cy="3950208"/>
          </a:xfrm>
          <a:prstGeom prst="line">
            <a:avLst/>
          </a:prstGeom>
          <a:ln w="19050">
            <a:solidFill>
              <a:srgbClr val="E33D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133E3F68-618B-542B-1260-5400A2D53F2A}"/>
              </a:ext>
            </a:extLst>
          </p:cNvPr>
          <p:cNvSpPr/>
          <p:nvPr/>
        </p:nvSpPr>
        <p:spPr>
          <a:xfrm>
            <a:off x="0" y="1"/>
            <a:ext cx="5358384" cy="511992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901700" algn="l"/>
              </a:tabLst>
            </a:pPr>
            <a:r>
              <a:rPr lang="pt-BR" dirty="0"/>
              <a:t>Particularidades do canal - TLV Rentabilização </a:t>
            </a:r>
          </a:p>
        </p:txBody>
      </p:sp>
    </p:spTree>
    <p:extLst>
      <p:ext uri="{BB962C8B-B14F-4D97-AF65-F5344CB8AC3E}">
        <p14:creationId xmlns:p14="http://schemas.microsoft.com/office/powerpoint/2010/main" val="1727801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5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50"/>
                            </p:stCondLst>
                            <p:childTnLst>
                              <p:par>
                                <p:cTn id="1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3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600"/>
                            </p:stCondLst>
                            <p:childTnLst>
                              <p:par>
                                <p:cTn id="24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1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6" grpId="0"/>
      <p:bldP spid="18" grpId="0"/>
      <p:bldP spid="26" grpId="0"/>
      <p:bldP spid="1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1724A-1927-0CBC-6AFE-34245614B9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Agrupar 5">
            <a:extLst>
              <a:ext uri="{FF2B5EF4-FFF2-40B4-BE49-F238E27FC236}">
                <a16:creationId xmlns:a16="http://schemas.microsoft.com/office/drawing/2014/main" id="{09131827-EF01-9271-C4FD-60176B9CAB4C}"/>
              </a:ext>
            </a:extLst>
          </p:cNvPr>
          <p:cNvGrpSpPr/>
          <p:nvPr/>
        </p:nvGrpSpPr>
        <p:grpSpPr>
          <a:xfrm>
            <a:off x="528429" y="1246409"/>
            <a:ext cx="4432172" cy="4365182"/>
            <a:chOff x="9744458" y="3468058"/>
            <a:chExt cx="3166971" cy="3166971"/>
          </a:xfrm>
        </p:grpSpPr>
        <p:sp>
          <p:nvSpPr>
            <p:cNvPr id="10" name="Elipse 9">
              <a:extLst>
                <a:ext uri="{FF2B5EF4-FFF2-40B4-BE49-F238E27FC236}">
                  <a16:creationId xmlns:a16="http://schemas.microsoft.com/office/drawing/2014/main" id="{98CAC678-BB4B-E3D3-7ED2-6420B6E963E2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64E29569-5B5D-9209-1DEC-7188A1809851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60488AC1-99BA-B7EF-CE9A-6FEC2C824391}"/>
              </a:ext>
            </a:extLst>
          </p:cNvPr>
          <p:cNvSpPr txBox="1"/>
          <p:nvPr/>
        </p:nvSpPr>
        <p:spPr>
          <a:xfrm>
            <a:off x="1444879" y="3013501"/>
            <a:ext cx="25992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schemeClr val="bg2">
                    <a:lumMod val="50000"/>
                  </a:schemeClr>
                </a:solidFill>
              </a:rPr>
              <a:t>Particularidades do canal</a:t>
            </a:r>
            <a:endParaRPr lang="pt-BR" sz="2400" dirty="0"/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E37A77ED-443F-97B1-EB3A-741749BFD6FD}"/>
              </a:ext>
            </a:extLst>
          </p:cNvPr>
          <p:cNvSpPr/>
          <p:nvPr/>
        </p:nvSpPr>
        <p:spPr>
          <a:xfrm>
            <a:off x="4774793" y="4054585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5448544A-307C-1597-55B5-409AA6C60AA4}"/>
              </a:ext>
            </a:extLst>
          </p:cNvPr>
          <p:cNvSpPr/>
          <p:nvPr/>
        </p:nvSpPr>
        <p:spPr>
          <a:xfrm>
            <a:off x="4362772" y="4054586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2DF24BD5-8EF7-5433-805A-FB5599B082C6}"/>
              </a:ext>
            </a:extLst>
          </p:cNvPr>
          <p:cNvSpPr txBox="1"/>
          <p:nvPr/>
        </p:nvSpPr>
        <p:spPr>
          <a:xfrm>
            <a:off x="5279222" y="4205856"/>
            <a:ext cx="103282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Desmistificando</a:t>
            </a:r>
          </a:p>
          <a:p>
            <a:r>
              <a:rPr lang="pt-BR" b="1" dirty="0"/>
              <a:t>Ativo vs. Receptivo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61611FCE-4384-C120-7D8C-ECC7C60EC20F}"/>
              </a:ext>
            </a:extLst>
          </p:cNvPr>
          <p:cNvSpPr/>
          <p:nvPr/>
        </p:nvSpPr>
        <p:spPr>
          <a:xfrm>
            <a:off x="4752811" y="2413477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32ED0D0E-FF27-5335-83E7-33AAC8FE4F26}"/>
              </a:ext>
            </a:extLst>
          </p:cNvPr>
          <p:cNvSpPr/>
          <p:nvPr/>
        </p:nvSpPr>
        <p:spPr>
          <a:xfrm>
            <a:off x="4340789" y="2431043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9ABB44DE-5E0A-1EF2-EC71-E24435C2E35D}"/>
              </a:ext>
            </a:extLst>
          </p:cNvPr>
          <p:cNvSpPr txBox="1"/>
          <p:nvPr/>
        </p:nvSpPr>
        <p:spPr>
          <a:xfrm>
            <a:off x="5264252" y="2639440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tx1">
                    <a:alpha val="25000"/>
                  </a:schemeClr>
                </a:solidFill>
              </a:rPr>
              <a:t>TLV Rentabilização</a:t>
            </a:r>
          </a:p>
        </p:txBody>
      </p:sp>
    </p:spTree>
    <p:extLst>
      <p:ext uri="{BB962C8B-B14F-4D97-AF65-F5344CB8AC3E}">
        <p14:creationId xmlns:p14="http://schemas.microsoft.com/office/powerpoint/2010/main" val="223483689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26131F-D3B7-A1F5-F926-72699AAC5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4">
            <a:extLst>
              <a:ext uri="{FF2B5EF4-FFF2-40B4-BE49-F238E27FC236}">
                <a16:creationId xmlns:a16="http://schemas.microsoft.com/office/drawing/2014/main" id="{627923A6-D984-1413-CCB0-AC0747FA8F84}"/>
              </a:ext>
            </a:extLst>
          </p:cNvPr>
          <p:cNvSpPr txBox="1"/>
          <p:nvPr/>
        </p:nvSpPr>
        <p:spPr>
          <a:xfrm>
            <a:off x="826350" y="2930244"/>
            <a:ext cx="441628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Ativo: você liga</a:t>
            </a:r>
          </a:p>
          <a:p>
            <a:r>
              <a:rPr lang="pt-BR" sz="2000" dirty="0">
                <a:highlight>
                  <a:srgbClr val="FFFF00"/>
                </a:highlight>
                <a:latin typeface="Segoe UI" panose="020B0502040204020203" pitchFamily="34" charset="0"/>
                <a:cs typeface="Segoe UI" panose="020B0502040204020203" pitchFamily="34" charset="0"/>
              </a:rPr>
              <a:t>Receptivo: o cliente liga</a:t>
            </a:r>
          </a:p>
          <a:p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É a ferramenta técnica que permitiu o encontro (Eu liguei ou o cliente ligou).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522B4AAA-9109-852F-BF4D-7C10C2FA0EDB}"/>
              </a:ext>
            </a:extLst>
          </p:cNvPr>
          <p:cNvSpPr txBox="1"/>
          <p:nvPr/>
        </p:nvSpPr>
        <p:spPr>
          <a:xfrm>
            <a:off x="871259" y="2530134"/>
            <a:ext cx="47452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pt-BR" sz="2000" dirty="0">
                <a:solidFill>
                  <a:srgbClr val="E33D2D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O canal é apenas o “meio“: 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B7B3F765-ED00-7543-8FAD-47A339E01F51}"/>
              </a:ext>
            </a:extLst>
          </p:cNvPr>
          <p:cNvSpPr txBox="1"/>
          <p:nvPr/>
        </p:nvSpPr>
        <p:spPr>
          <a:xfrm>
            <a:off x="3714228" y="924456"/>
            <a:ext cx="4763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ln w="3175">
                  <a:noFill/>
                </a:ln>
                <a:latin typeface="Segoe UI Black" panose="020B0A02040204020203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Desmistificando</a:t>
            </a:r>
          </a:p>
          <a:p>
            <a:pPr algn="ctr"/>
            <a:r>
              <a:rPr lang="pt-BR" sz="3600" dirty="0">
                <a:ln w="3175">
                  <a:noFill/>
                </a:ln>
                <a:latin typeface="Segoe UI Black" panose="020B0A02040204020203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Ativo vs. Receptivo</a:t>
            </a:r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1D79473C-64C3-A9C2-4C0D-474E1916E4B7}"/>
              </a:ext>
            </a:extLst>
          </p:cNvPr>
          <p:cNvSpPr/>
          <p:nvPr/>
        </p:nvSpPr>
        <p:spPr>
          <a:xfrm>
            <a:off x="0" y="-12879"/>
            <a:ext cx="6096000" cy="639158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901700" algn="l"/>
              </a:tabLst>
            </a:pPr>
            <a:endParaRPr lang="pt-BR" dirty="0"/>
          </a:p>
          <a:p>
            <a:pPr>
              <a:tabLst>
                <a:tab pos="901700" algn="l"/>
              </a:tabLst>
            </a:pPr>
            <a:r>
              <a:rPr lang="pt-BR" dirty="0"/>
              <a:t>Particularidades do canal – Desmistificando Ativo vs. Receptivo</a:t>
            </a:r>
          </a:p>
          <a:p>
            <a:pPr algn="ctr">
              <a:tabLst>
                <a:tab pos="901700" algn="l"/>
              </a:tabLst>
            </a:pPr>
            <a:endParaRPr lang="pt-BR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EE4FD40-678E-6657-8B53-69CE0326D3A6}"/>
              </a:ext>
            </a:extLst>
          </p:cNvPr>
          <p:cNvSpPr txBox="1"/>
          <p:nvPr/>
        </p:nvSpPr>
        <p:spPr>
          <a:xfrm>
            <a:off x="871259" y="4834099"/>
            <a:ext cx="47452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pt-BR" sz="2000" dirty="0">
                <a:solidFill>
                  <a:srgbClr val="E33D2D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O "Jeito" vs. a "Venda": 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4B03DACD-04C9-8F1C-022E-984212200C65}"/>
              </a:ext>
            </a:extLst>
          </p:cNvPr>
          <p:cNvSpPr txBox="1"/>
          <p:nvPr/>
        </p:nvSpPr>
        <p:spPr>
          <a:xfrm>
            <a:off x="871259" y="5300980"/>
            <a:ext cx="44162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O canal define como a conversa começa, mas não como ela termina.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FD0832-5FD1-ACEE-91BE-E48CA4B3104A}"/>
              </a:ext>
            </a:extLst>
          </p:cNvPr>
          <p:cNvSpPr txBox="1"/>
          <p:nvPr/>
        </p:nvSpPr>
        <p:spPr>
          <a:xfrm>
            <a:off x="6179333" y="2930244"/>
            <a:ext cx="44162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Independentemente de quem discou, o objetivo de negócio não muda.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F44BA2C-3C8E-2DFA-B932-7D65DA72FBD7}"/>
              </a:ext>
            </a:extLst>
          </p:cNvPr>
          <p:cNvSpPr txBox="1"/>
          <p:nvPr/>
        </p:nvSpPr>
        <p:spPr>
          <a:xfrm>
            <a:off x="5805457" y="2530134"/>
            <a:ext cx="47452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Bef>
                <a:spcPts val="1200"/>
              </a:spcBef>
            </a:pPr>
            <a:r>
              <a:rPr lang="pt-BR" sz="2000" dirty="0">
                <a:solidFill>
                  <a:srgbClr val="E33D2D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 engrenagem é a mesma: 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E023B286-8E97-A0AA-70F6-2404CF3C24A3}"/>
              </a:ext>
            </a:extLst>
          </p:cNvPr>
          <p:cNvSpPr txBox="1"/>
          <p:nvPr/>
        </p:nvSpPr>
        <p:spPr>
          <a:xfrm>
            <a:off x="6179333" y="4448827"/>
            <a:ext cx="44162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Menos foco na origem da chamada e mais foco na qualidade da interação.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949AD68-D8E5-7F80-0993-D574EC1CBB36}"/>
              </a:ext>
            </a:extLst>
          </p:cNvPr>
          <p:cNvSpPr txBox="1"/>
          <p:nvPr/>
        </p:nvSpPr>
        <p:spPr>
          <a:xfrm>
            <a:off x="5805457" y="4048717"/>
            <a:ext cx="474525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Bef>
                <a:spcPts val="1200"/>
              </a:spcBef>
            </a:pPr>
            <a:r>
              <a:rPr lang="pt-BR" sz="2000" dirty="0">
                <a:solidFill>
                  <a:srgbClr val="E33D2D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Simplificação 360°: </a:t>
            </a:r>
          </a:p>
        </p:txBody>
      </p:sp>
    </p:spTree>
    <p:extLst>
      <p:ext uri="{BB962C8B-B14F-4D97-AF65-F5344CB8AC3E}">
        <p14:creationId xmlns:p14="http://schemas.microsoft.com/office/powerpoint/2010/main" val="311929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25"/>
                            </p:stCondLst>
                            <p:childTnLst>
                              <p:par>
                                <p:cTn id="11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25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775"/>
                            </p:stCondLst>
                            <p:childTnLst>
                              <p:par>
                                <p:cTn id="2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275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25"/>
                            </p:stCondLst>
                            <p:childTnLst>
                              <p:par>
                                <p:cTn id="29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25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275"/>
                            </p:stCondLst>
                            <p:childTnLst>
                              <p:par>
                                <p:cTn id="38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775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8D50B9-892D-21E3-5666-BB6B8B5F79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Agrupar 5">
            <a:extLst>
              <a:ext uri="{FF2B5EF4-FFF2-40B4-BE49-F238E27FC236}">
                <a16:creationId xmlns:a16="http://schemas.microsoft.com/office/drawing/2014/main" id="{7A8E43C1-8FDC-217A-4242-C9FCE3A3B76A}"/>
              </a:ext>
            </a:extLst>
          </p:cNvPr>
          <p:cNvGrpSpPr/>
          <p:nvPr/>
        </p:nvGrpSpPr>
        <p:grpSpPr>
          <a:xfrm>
            <a:off x="3635975" y="966239"/>
            <a:ext cx="5105914" cy="5016338"/>
            <a:chOff x="9512501" y="3207789"/>
            <a:chExt cx="3648387" cy="3639389"/>
          </a:xfrm>
        </p:grpSpPr>
        <p:sp>
          <p:nvSpPr>
            <p:cNvPr id="10" name="Elipse 9">
              <a:extLst>
                <a:ext uri="{FF2B5EF4-FFF2-40B4-BE49-F238E27FC236}">
                  <a16:creationId xmlns:a16="http://schemas.microsoft.com/office/drawing/2014/main" id="{A467C050-0A53-543F-A3A0-6CF7867B6ABD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6DFE7A31-BDAF-6941-1503-3BDB8BE13BA6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  <p:sp>
          <p:nvSpPr>
            <p:cNvPr id="34" name="Elipse 33">
              <a:extLst>
                <a:ext uri="{FF2B5EF4-FFF2-40B4-BE49-F238E27FC236}">
                  <a16:creationId xmlns:a16="http://schemas.microsoft.com/office/drawing/2014/main" id="{6DE313C3-06FF-EE6E-46FC-200326C79FAB}"/>
                </a:ext>
              </a:extLst>
            </p:cNvPr>
            <p:cNvSpPr/>
            <p:nvPr/>
          </p:nvSpPr>
          <p:spPr>
            <a:xfrm>
              <a:off x="9512501" y="3207789"/>
              <a:ext cx="3648387" cy="3639389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2223D1DA-79C3-B04E-11CE-1DFF9D4ED8FB}"/>
              </a:ext>
            </a:extLst>
          </p:cNvPr>
          <p:cNvSpPr txBox="1"/>
          <p:nvPr/>
        </p:nvSpPr>
        <p:spPr>
          <a:xfrm>
            <a:off x="4915740" y="2353408"/>
            <a:ext cx="259927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schemeClr val="bg2">
                    <a:lumMod val="50000"/>
                  </a:schemeClr>
                </a:solidFill>
              </a:rPr>
              <a:t>Radar de contexto </a:t>
            </a:r>
          </a:p>
          <a:p>
            <a:pPr algn="ctr"/>
            <a:endParaRPr lang="pt-BR" sz="2400" b="1" dirty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endParaRPr lang="pt-BR" sz="2400" b="1" dirty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endParaRPr lang="pt-BR" sz="2400" b="1" dirty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endParaRPr lang="pt-BR" sz="2400" b="1" dirty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pt-BR" sz="2400" b="1" dirty="0">
                <a:solidFill>
                  <a:schemeClr val="bg2">
                    <a:lumMod val="50000"/>
                  </a:schemeClr>
                </a:solidFill>
              </a:rPr>
              <a:t>O “Alô” é o gatilho</a:t>
            </a:r>
            <a:endParaRPr lang="pt-BR" sz="2400" dirty="0"/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5C43B8EC-1450-267F-813F-D7C51632A9B3}"/>
              </a:ext>
            </a:extLst>
          </p:cNvPr>
          <p:cNvSpPr/>
          <p:nvPr/>
        </p:nvSpPr>
        <p:spPr>
          <a:xfrm>
            <a:off x="803364" y="1072344"/>
            <a:ext cx="3157233" cy="1691929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3E0F5A4-4E2D-8528-A05C-985DF6426A7D}"/>
              </a:ext>
            </a:extLst>
          </p:cNvPr>
          <p:cNvSpPr txBox="1"/>
          <p:nvPr/>
        </p:nvSpPr>
        <p:spPr>
          <a:xfrm>
            <a:off x="1127029" y="1370482"/>
            <a:ext cx="19815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Canal </a:t>
            </a:r>
            <a:r>
              <a:rPr lang="pt-BR" b="1" dirty="0">
                <a:solidFill>
                  <a:srgbClr val="C00000"/>
                </a:solidFill>
              </a:rPr>
              <a:t>OFF: </a:t>
            </a:r>
          </a:p>
          <a:p>
            <a:r>
              <a:rPr lang="pt-BR" dirty="0"/>
              <a:t>Quem ligou pra quem não importa mais.</a:t>
            </a: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724E9EA5-5D6D-3AC1-ABB4-85482697AB3D}"/>
              </a:ext>
            </a:extLst>
          </p:cNvPr>
          <p:cNvSpPr/>
          <p:nvPr/>
        </p:nvSpPr>
        <p:spPr>
          <a:xfrm>
            <a:off x="-1" y="1"/>
            <a:ext cx="6357257" cy="511992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901700" algn="l"/>
              </a:tabLst>
            </a:pPr>
            <a:r>
              <a:rPr lang="pt-BR" dirty="0"/>
              <a:t>Particularidades do canal – Desmistificando Ativo vs. Receptivo</a:t>
            </a:r>
          </a:p>
        </p:txBody>
      </p:sp>
      <p:sp>
        <p:nvSpPr>
          <p:cNvPr id="21" name="Retângulo: Cantos Arredondados 20">
            <a:extLst>
              <a:ext uri="{FF2B5EF4-FFF2-40B4-BE49-F238E27FC236}">
                <a16:creationId xmlns:a16="http://schemas.microsoft.com/office/drawing/2014/main" id="{DB426AE7-225D-2B18-F24E-7BFFEB859C48}"/>
              </a:ext>
            </a:extLst>
          </p:cNvPr>
          <p:cNvSpPr/>
          <p:nvPr/>
        </p:nvSpPr>
        <p:spPr>
          <a:xfrm>
            <a:off x="2541261" y="5842456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314456B6-DCC4-B319-ACA3-1B33DF4FA746}"/>
              </a:ext>
            </a:extLst>
          </p:cNvPr>
          <p:cNvSpPr txBox="1"/>
          <p:nvPr/>
        </p:nvSpPr>
        <p:spPr>
          <a:xfrm>
            <a:off x="2990713" y="5982577"/>
            <a:ext cx="683634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Skill de Vendedor: </a:t>
            </a:r>
            <a:r>
              <a:rPr lang="pt-BR" dirty="0"/>
              <a:t>Sua maestria é adaptar a oferta ao perfil, não ao telefone.</a:t>
            </a:r>
          </a:p>
        </p:txBody>
      </p:sp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id="{FEF97DFC-C7A3-B27F-A9C9-E91E40D0436B}"/>
              </a:ext>
            </a:extLst>
          </p:cNvPr>
          <p:cNvSpPr/>
          <p:nvPr/>
        </p:nvSpPr>
        <p:spPr>
          <a:xfrm>
            <a:off x="902950" y="3954033"/>
            <a:ext cx="3157233" cy="1691929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6A4C0C2C-1ABE-926D-F713-BDB2A89EFE75}"/>
              </a:ext>
            </a:extLst>
          </p:cNvPr>
          <p:cNvSpPr txBox="1"/>
          <p:nvPr/>
        </p:nvSpPr>
        <p:spPr>
          <a:xfrm>
            <a:off x="1262492" y="4370899"/>
            <a:ext cx="19815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Desejo universal: </a:t>
            </a:r>
            <a:r>
              <a:rPr lang="pt-BR" dirty="0"/>
              <a:t>Melhor serviço pelo preço justo.</a:t>
            </a:r>
          </a:p>
        </p:txBody>
      </p:sp>
      <p:sp>
        <p:nvSpPr>
          <p:cNvPr id="28" name="Retângulo: Cantos Arredondados 27">
            <a:extLst>
              <a:ext uri="{FF2B5EF4-FFF2-40B4-BE49-F238E27FC236}">
                <a16:creationId xmlns:a16="http://schemas.microsoft.com/office/drawing/2014/main" id="{58AC9736-6B42-FC80-1746-E8C8716FDEEA}"/>
              </a:ext>
            </a:extLst>
          </p:cNvPr>
          <p:cNvSpPr/>
          <p:nvPr/>
        </p:nvSpPr>
        <p:spPr>
          <a:xfrm>
            <a:off x="8125632" y="971226"/>
            <a:ext cx="3157233" cy="1691929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6BE0DE30-6549-3271-E314-6744B1C88A00}"/>
              </a:ext>
            </a:extLst>
          </p:cNvPr>
          <p:cNvSpPr txBox="1"/>
          <p:nvPr/>
        </p:nvSpPr>
        <p:spPr>
          <a:xfrm>
            <a:off x="8908072" y="1199144"/>
            <a:ext cx="214475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Contexto </a:t>
            </a:r>
            <a:r>
              <a:rPr lang="pt-BR" b="1" dirty="0">
                <a:solidFill>
                  <a:srgbClr val="C00000"/>
                </a:solidFill>
              </a:rPr>
              <a:t>ON: </a:t>
            </a:r>
          </a:p>
          <a:p>
            <a:r>
              <a:rPr lang="pt-BR" dirty="0"/>
              <a:t>O foco é a necessidade e a Campanha.</a:t>
            </a:r>
          </a:p>
        </p:txBody>
      </p:sp>
      <p:sp>
        <p:nvSpPr>
          <p:cNvPr id="31" name="Retângulo: Cantos Arredondados 30">
            <a:extLst>
              <a:ext uri="{FF2B5EF4-FFF2-40B4-BE49-F238E27FC236}">
                <a16:creationId xmlns:a16="http://schemas.microsoft.com/office/drawing/2014/main" id="{04D1E06F-B583-71A4-809E-B13008FDB96E}"/>
              </a:ext>
            </a:extLst>
          </p:cNvPr>
          <p:cNvSpPr/>
          <p:nvPr/>
        </p:nvSpPr>
        <p:spPr>
          <a:xfrm>
            <a:off x="8556028" y="3954033"/>
            <a:ext cx="3157233" cy="1691929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BEF6D21F-625E-38E5-DA42-CFB54F48CF3C}"/>
              </a:ext>
            </a:extLst>
          </p:cNvPr>
          <p:cNvSpPr txBox="1"/>
          <p:nvPr/>
        </p:nvSpPr>
        <p:spPr>
          <a:xfrm>
            <a:off x="9429631" y="4255092"/>
            <a:ext cx="19815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Diagnóstico único: </a:t>
            </a:r>
            <a:r>
              <a:rPr lang="pt-BR" dirty="0"/>
              <a:t>Um só roteiro para qualquer perfil.</a:t>
            </a:r>
          </a:p>
          <a:p>
            <a:endParaRPr lang="pt-BR" dirty="0"/>
          </a:p>
        </p:txBody>
      </p:sp>
      <p:pic>
        <p:nvPicPr>
          <p:cNvPr id="40" name="Gráfico 39" descr="Microfone de rádio com preenchimento sólido">
            <a:extLst>
              <a:ext uri="{FF2B5EF4-FFF2-40B4-BE49-F238E27FC236}">
                <a16:creationId xmlns:a16="http://schemas.microsoft.com/office/drawing/2014/main" id="{F0AC999F-26EA-4D43-F6EF-0019340249B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2851796"/>
            <a:ext cx="1154408" cy="1154408"/>
          </a:xfrm>
          <a:prstGeom prst="rect">
            <a:avLst/>
          </a:prstGeom>
        </p:spPr>
      </p:pic>
      <p:pic>
        <p:nvPicPr>
          <p:cNvPr id="42" name="Gráfico 41" descr="Voz estrutura de tópicos">
            <a:extLst>
              <a:ext uri="{FF2B5EF4-FFF2-40B4-BE49-F238E27FC236}">
                <a16:creationId xmlns:a16="http://schemas.microsoft.com/office/drawing/2014/main" id="{EC1830D0-8B3A-6551-CEBB-0A9708DFFD8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06827" y="2957770"/>
            <a:ext cx="914400" cy="914400"/>
          </a:xfrm>
          <a:prstGeom prst="rect">
            <a:avLst/>
          </a:prstGeom>
        </p:spPr>
      </p:pic>
      <p:pic>
        <p:nvPicPr>
          <p:cNvPr id="43" name="Gráfico 42" descr="Voz estrutura de tópicos">
            <a:extLst>
              <a:ext uri="{FF2B5EF4-FFF2-40B4-BE49-F238E27FC236}">
                <a16:creationId xmlns:a16="http://schemas.microsoft.com/office/drawing/2014/main" id="{D205E365-6B44-26FE-1246-2CDD5CBD617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74779" y="2950853"/>
            <a:ext cx="914400" cy="914400"/>
          </a:xfrm>
          <a:prstGeom prst="rect">
            <a:avLst/>
          </a:prstGeom>
        </p:spPr>
      </p:pic>
      <p:pic>
        <p:nvPicPr>
          <p:cNvPr id="45" name="Gráfico 44" descr="Viva-voz estrutura de tópicos">
            <a:extLst>
              <a:ext uri="{FF2B5EF4-FFF2-40B4-BE49-F238E27FC236}">
                <a16:creationId xmlns:a16="http://schemas.microsoft.com/office/drawing/2014/main" id="{1FDEA01B-E671-B73D-6108-375F1E3BFF3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05724" y="1409382"/>
            <a:ext cx="914400" cy="914400"/>
          </a:xfrm>
          <a:prstGeom prst="rect">
            <a:avLst/>
          </a:prstGeom>
        </p:spPr>
      </p:pic>
      <p:pic>
        <p:nvPicPr>
          <p:cNvPr id="47" name="Gráfico 46" descr="Presente estrutura de tópicos">
            <a:extLst>
              <a:ext uri="{FF2B5EF4-FFF2-40B4-BE49-F238E27FC236}">
                <a16:creationId xmlns:a16="http://schemas.microsoft.com/office/drawing/2014/main" id="{62DD82B8-9B92-5F97-896C-9497CACBA0A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023249" y="4255092"/>
            <a:ext cx="718985" cy="718985"/>
          </a:xfrm>
          <a:prstGeom prst="rect">
            <a:avLst/>
          </a:prstGeom>
        </p:spPr>
      </p:pic>
      <p:pic>
        <p:nvPicPr>
          <p:cNvPr id="49" name="Gráfico 48" descr="Moedas com preenchimento sólido">
            <a:extLst>
              <a:ext uri="{FF2B5EF4-FFF2-40B4-BE49-F238E27FC236}">
                <a16:creationId xmlns:a16="http://schemas.microsoft.com/office/drawing/2014/main" id="{EDC75D46-CF15-2925-B4B7-31C52E98C32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395272" y="4729671"/>
            <a:ext cx="580348" cy="580348"/>
          </a:xfrm>
          <a:prstGeom prst="rect">
            <a:avLst/>
          </a:prstGeom>
        </p:spPr>
      </p:pic>
      <p:pic>
        <p:nvPicPr>
          <p:cNvPr id="51" name="Gráfico 50" descr="Lâmpada com preenchimento sólido">
            <a:extLst>
              <a:ext uri="{FF2B5EF4-FFF2-40B4-BE49-F238E27FC236}">
                <a16:creationId xmlns:a16="http://schemas.microsoft.com/office/drawing/2014/main" id="{FF5E1651-59D1-350A-2172-8FEA5C179BE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156945" y="1317857"/>
            <a:ext cx="852407" cy="852407"/>
          </a:xfrm>
          <a:prstGeom prst="rect">
            <a:avLst/>
          </a:prstGeom>
        </p:spPr>
      </p:pic>
      <p:pic>
        <p:nvPicPr>
          <p:cNvPr id="53" name="Gráfico 52" descr="Prancheta Parcialmente Marcada com preenchimento sólido">
            <a:extLst>
              <a:ext uri="{FF2B5EF4-FFF2-40B4-BE49-F238E27FC236}">
                <a16:creationId xmlns:a16="http://schemas.microsoft.com/office/drawing/2014/main" id="{9DD86C18-2FBD-D102-5F42-17ABE40C8BB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543895" y="425509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9395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8A678-0EF5-3C3D-6FE2-78F6589D9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Agrupar 5">
            <a:extLst>
              <a:ext uri="{FF2B5EF4-FFF2-40B4-BE49-F238E27FC236}">
                <a16:creationId xmlns:a16="http://schemas.microsoft.com/office/drawing/2014/main" id="{682D8289-2127-52B3-8D32-8C21FBD6E8FC}"/>
              </a:ext>
            </a:extLst>
          </p:cNvPr>
          <p:cNvGrpSpPr/>
          <p:nvPr/>
        </p:nvGrpSpPr>
        <p:grpSpPr>
          <a:xfrm>
            <a:off x="528429" y="1246409"/>
            <a:ext cx="4432172" cy="4365182"/>
            <a:chOff x="9744458" y="3468058"/>
            <a:chExt cx="3166971" cy="3166971"/>
          </a:xfrm>
        </p:grpSpPr>
        <p:sp>
          <p:nvSpPr>
            <p:cNvPr id="10" name="Elipse 9">
              <a:extLst>
                <a:ext uri="{FF2B5EF4-FFF2-40B4-BE49-F238E27FC236}">
                  <a16:creationId xmlns:a16="http://schemas.microsoft.com/office/drawing/2014/main" id="{7379FEB3-03D2-3AEA-1959-33D688B0C8D0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725054FF-839F-E212-FADA-073F28E4383C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76679E1-7668-20F3-7BD9-B9623E447718}"/>
              </a:ext>
            </a:extLst>
          </p:cNvPr>
          <p:cNvSpPr txBox="1"/>
          <p:nvPr/>
        </p:nvSpPr>
        <p:spPr>
          <a:xfrm>
            <a:off x="1688852" y="2763221"/>
            <a:ext cx="22148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schemeClr val="bg2">
                    <a:lumMod val="50000"/>
                  </a:schemeClr>
                </a:solidFill>
              </a:rPr>
              <a:t>Não importa o canal: as dores são as mesmas</a:t>
            </a:r>
            <a:endParaRPr lang="pt-BR" sz="2400" dirty="0"/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4D7A1949-FA2B-156A-1D2E-E3DDAFC47104}"/>
              </a:ext>
            </a:extLst>
          </p:cNvPr>
          <p:cNvSpPr/>
          <p:nvPr/>
        </p:nvSpPr>
        <p:spPr>
          <a:xfrm>
            <a:off x="4774793" y="2879647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0BD0EE86-9C0A-A3F4-AC1F-63C50C569F78}"/>
              </a:ext>
            </a:extLst>
          </p:cNvPr>
          <p:cNvSpPr/>
          <p:nvPr/>
        </p:nvSpPr>
        <p:spPr>
          <a:xfrm>
            <a:off x="4247850" y="4127987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C53F92A0-1470-6295-8813-6D1C0C5C9A2F}"/>
              </a:ext>
            </a:extLst>
          </p:cNvPr>
          <p:cNvSpPr/>
          <p:nvPr/>
        </p:nvSpPr>
        <p:spPr>
          <a:xfrm>
            <a:off x="4247850" y="1613741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21933861-440B-8139-2ECB-53E9B48B821E}"/>
              </a:ext>
            </a:extLst>
          </p:cNvPr>
          <p:cNvSpPr/>
          <p:nvPr/>
        </p:nvSpPr>
        <p:spPr>
          <a:xfrm>
            <a:off x="3835828" y="1631307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63ABB953-0A5A-9860-BD22-79F404352F9C}"/>
              </a:ext>
            </a:extLst>
          </p:cNvPr>
          <p:cNvSpPr/>
          <p:nvPr/>
        </p:nvSpPr>
        <p:spPr>
          <a:xfrm>
            <a:off x="4362772" y="2879648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8F0E2225-2F59-968F-2EDD-182B9F53A4B0}"/>
              </a:ext>
            </a:extLst>
          </p:cNvPr>
          <p:cNvSpPr/>
          <p:nvPr/>
        </p:nvSpPr>
        <p:spPr>
          <a:xfrm>
            <a:off x="3798401" y="4127987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3DBC6F9-38CA-666F-BFBA-0041CF3C6907}"/>
              </a:ext>
            </a:extLst>
          </p:cNvPr>
          <p:cNvSpPr txBox="1"/>
          <p:nvPr/>
        </p:nvSpPr>
        <p:spPr>
          <a:xfrm>
            <a:off x="4759291" y="1839704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Financeiro: </a:t>
            </a:r>
            <a:r>
              <a:rPr lang="pt-BR" dirty="0"/>
              <a:t>"Tá caro" ou "Não cabe no orçamento".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CD1FB051-E0A1-9421-C9D0-A49AE4ADD30C}"/>
              </a:ext>
            </a:extLst>
          </p:cNvPr>
          <p:cNvSpPr txBox="1"/>
          <p:nvPr/>
        </p:nvSpPr>
        <p:spPr>
          <a:xfrm>
            <a:off x="5362610" y="3136759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Uso: </a:t>
            </a:r>
            <a:r>
              <a:rPr lang="pt-BR" dirty="0"/>
              <a:t>"Já tenho o que preciso" ou "Não uso tudo isso".</a:t>
            </a:r>
            <a:endParaRPr lang="pt-BR" b="1" dirty="0"/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DCBD78BE-FCBD-C1BE-592E-5A1644592981}"/>
              </a:ext>
            </a:extLst>
          </p:cNvPr>
          <p:cNvSpPr txBox="1"/>
          <p:nvPr/>
        </p:nvSpPr>
        <p:spPr>
          <a:xfrm>
            <a:off x="4812222" y="4442177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Barreira técnica: </a:t>
            </a:r>
            <a:r>
              <a:rPr lang="pt-BR" dirty="0"/>
              <a:t>"Tenho fidelidade" ou "Minha rua não tem sinal".</a:t>
            </a:r>
            <a:endParaRPr lang="pt-BR" b="1" dirty="0"/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4A4B9787-8C8C-7AC0-BF61-5DF0D943B683}"/>
              </a:ext>
            </a:extLst>
          </p:cNvPr>
          <p:cNvSpPr/>
          <p:nvPr/>
        </p:nvSpPr>
        <p:spPr>
          <a:xfrm>
            <a:off x="3386376" y="5299338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Elipse 17">
            <a:extLst>
              <a:ext uri="{FF2B5EF4-FFF2-40B4-BE49-F238E27FC236}">
                <a16:creationId xmlns:a16="http://schemas.microsoft.com/office/drawing/2014/main" id="{8436E30A-88F6-52CA-A001-2E0A4E38C272}"/>
              </a:ext>
            </a:extLst>
          </p:cNvPr>
          <p:cNvSpPr/>
          <p:nvPr/>
        </p:nvSpPr>
        <p:spPr>
          <a:xfrm>
            <a:off x="2936927" y="5299338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8322E36D-901A-7EA4-5274-C2FAA0D10BCA}"/>
              </a:ext>
            </a:extLst>
          </p:cNvPr>
          <p:cNvSpPr txBox="1"/>
          <p:nvPr/>
        </p:nvSpPr>
        <p:spPr>
          <a:xfrm>
            <a:off x="3950748" y="5613528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Experiência: “</a:t>
            </a:r>
            <a:r>
              <a:rPr lang="pt-BR" dirty="0"/>
              <a:t>Tive problema antes" ou "Não confio na marca".</a:t>
            </a:r>
            <a:endParaRPr lang="pt-BR" b="1" dirty="0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789E8D1F-3776-62B5-99D1-3BF977B917AB}"/>
              </a:ext>
            </a:extLst>
          </p:cNvPr>
          <p:cNvSpPr/>
          <p:nvPr/>
        </p:nvSpPr>
        <p:spPr>
          <a:xfrm>
            <a:off x="-1" y="0"/>
            <a:ext cx="6557963" cy="511992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901700" algn="l"/>
              </a:tabLst>
            </a:pPr>
            <a:r>
              <a:rPr lang="pt-BR" dirty="0"/>
              <a:t>Particularidades do canal – Desmistificando Ativo vs. Receptivo</a:t>
            </a:r>
          </a:p>
        </p:txBody>
      </p:sp>
    </p:spTree>
    <p:extLst>
      <p:ext uri="{BB962C8B-B14F-4D97-AF65-F5344CB8AC3E}">
        <p14:creationId xmlns:p14="http://schemas.microsoft.com/office/powerpoint/2010/main" val="30910117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B966E8-DC7D-BEF7-CC02-DA3FFBA62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5770114F-2A04-F3C1-FC92-32155BCFA489}"/>
              </a:ext>
            </a:extLst>
          </p:cNvPr>
          <p:cNvSpPr/>
          <p:nvPr/>
        </p:nvSpPr>
        <p:spPr>
          <a:xfrm>
            <a:off x="0" y="0"/>
            <a:ext cx="6543676" cy="511992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Particularidades do canal – Desmistificando Ativo vs. Receptivo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0B6B867-07AA-5BF4-0029-29B4CB198D14}"/>
              </a:ext>
            </a:extLst>
          </p:cNvPr>
          <p:cNvSpPr txBox="1"/>
          <p:nvPr/>
        </p:nvSpPr>
        <p:spPr>
          <a:xfrm>
            <a:off x="-5411234" y="5314876"/>
            <a:ext cx="6096000" cy="1200329"/>
          </a:xfrm>
          <a:prstGeom prst="rect">
            <a:avLst/>
          </a:prstGeom>
          <a:solidFill>
            <a:srgbClr val="FF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dirty="0">
                <a:latin typeface="WordVisi_MSFontService"/>
              </a:rPr>
              <a:t>Ajuste: incluir slides ocultos com as 5 frentes de atuação do canal, para utilização do instrutor conforme a necessidade da turma.</a:t>
            </a:r>
            <a:endParaRPr lang="pt-BR" dirty="0"/>
          </a:p>
          <a:p>
            <a:pPr algn="ctr"/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620EF14-AC41-3BE3-75B0-82C3A1CB8E12}"/>
              </a:ext>
            </a:extLst>
          </p:cNvPr>
          <p:cNvSpPr txBox="1"/>
          <p:nvPr/>
        </p:nvSpPr>
        <p:spPr>
          <a:xfrm>
            <a:off x="371474" y="924456"/>
            <a:ext cx="115358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ln w="3175">
                  <a:noFill/>
                </a:ln>
                <a:latin typeface="Segoe UI Black" panose="020B0A02040204020203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Se as dores são as mesmas, a estratégia também precisa ser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891C31-1D29-F627-892B-5595CA7BF6DA}"/>
              </a:ext>
            </a:extLst>
          </p:cNvPr>
          <p:cNvSpPr txBox="1"/>
          <p:nvPr/>
        </p:nvSpPr>
        <p:spPr>
          <a:xfrm>
            <a:off x="871258" y="2945837"/>
            <a:ext cx="88328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Transformar cada contato em oportunidade de crescimento da base.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19EFB7AF-E222-4C96-042D-16D8804F0913}"/>
              </a:ext>
            </a:extLst>
          </p:cNvPr>
          <p:cNvSpPr txBox="1"/>
          <p:nvPr/>
        </p:nvSpPr>
        <p:spPr>
          <a:xfrm>
            <a:off x="871258" y="2530134"/>
            <a:ext cx="684399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pt-BR" sz="2000" dirty="0">
                <a:solidFill>
                  <a:srgbClr val="E33D2D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 é exatamente aqui que entra o nosso foco: </a:t>
            </a: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0ACFB395-3820-0806-B641-2A101103942E}"/>
              </a:ext>
            </a:extLst>
          </p:cNvPr>
          <p:cNvSpPr txBox="1"/>
          <p:nvPr/>
        </p:nvSpPr>
        <p:spPr>
          <a:xfrm>
            <a:off x="871258" y="4297088"/>
            <a:ext cx="102955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Aqui, o movimento é proativo. É você quem inicia o contato com um cliente que já é da casa, que já tem produtos residenciais, e que está a um passo de ampliar essa relação.</a:t>
            </a:r>
          </a:p>
          <a:p>
            <a:endParaRPr lang="pt-BR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O objetivo é direto: vender o produto móvel e transformar esse cliente em </a:t>
            </a:r>
            <a:r>
              <a:rPr lang="pt-BR" sz="20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Multi</a:t>
            </a: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9782DBE-39CB-8823-DB7C-3FC9A5257AF4}"/>
              </a:ext>
            </a:extLst>
          </p:cNvPr>
          <p:cNvSpPr txBox="1"/>
          <p:nvPr/>
        </p:nvSpPr>
        <p:spPr>
          <a:xfrm>
            <a:off x="871258" y="3881385"/>
            <a:ext cx="971848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pt-BR" sz="2000" dirty="0">
                <a:solidFill>
                  <a:srgbClr val="E33D2D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Olhando especificamente para o Ativo, existe um direcionamento claro.</a:t>
            </a:r>
          </a:p>
        </p:txBody>
      </p:sp>
    </p:spTree>
    <p:extLst>
      <p:ext uri="{BB962C8B-B14F-4D97-AF65-F5344CB8AC3E}">
        <p14:creationId xmlns:p14="http://schemas.microsoft.com/office/powerpoint/2010/main" val="3434660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425"/>
                            </p:stCondLst>
                            <p:childTnLst>
                              <p:par>
                                <p:cTn id="11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925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175"/>
                            </p:stCondLst>
                            <p:childTnLst>
                              <p:par>
                                <p:cTn id="2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675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id="{5340CBB4-1B1D-DD3C-6F76-94FE3BC97676}"/>
              </a:ext>
            </a:extLst>
          </p:cNvPr>
          <p:cNvSpPr txBox="1"/>
          <p:nvPr/>
        </p:nvSpPr>
        <p:spPr>
          <a:xfrm>
            <a:off x="6926596" y="2474893"/>
            <a:ext cx="417422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err="1">
                <a:latin typeface="AMX" pitchFamily="2" charset="77"/>
                <a:cs typeface="Dreaming Outloud Pro" panose="03050502040302030504" pitchFamily="66" charset="0"/>
              </a:rPr>
              <a:t>Lorem</a:t>
            </a:r>
            <a:r>
              <a:rPr lang="pt-BR" sz="2800" dirty="0">
                <a:latin typeface="AMX" pitchFamily="2" charset="77"/>
                <a:cs typeface="Dreaming Outloud Pro" panose="03050502040302030504" pitchFamily="66" charset="0"/>
              </a:rPr>
              <a:t> ipsum </a:t>
            </a:r>
            <a:r>
              <a:rPr lang="pt-BR" sz="2800" dirty="0" err="1">
                <a:latin typeface="AMX" pitchFamily="2" charset="77"/>
                <a:cs typeface="Dreaming Outloud Pro" panose="03050502040302030504" pitchFamily="66" charset="0"/>
              </a:rPr>
              <a:t>dolor</a:t>
            </a:r>
            <a:r>
              <a:rPr lang="pt-BR" sz="2800" dirty="0">
                <a:latin typeface="AMX" pitchFamily="2" charset="77"/>
                <a:cs typeface="Dreaming Outloud Pro" panose="03050502040302030504" pitchFamily="66" charset="0"/>
              </a:rPr>
              <a:t> </a:t>
            </a:r>
            <a:r>
              <a:rPr lang="pt-BR" sz="2800" dirty="0" err="1">
                <a:latin typeface="AMX" pitchFamily="2" charset="77"/>
                <a:cs typeface="Dreaming Outloud Pro" panose="03050502040302030504" pitchFamily="66" charset="0"/>
              </a:rPr>
              <a:t>sit</a:t>
            </a:r>
            <a:r>
              <a:rPr lang="pt-BR" sz="2800" dirty="0">
                <a:latin typeface="AMX" pitchFamily="2" charset="77"/>
                <a:cs typeface="Dreaming Outloud Pro" panose="03050502040302030504" pitchFamily="66" charset="0"/>
              </a:rPr>
              <a:t> </a:t>
            </a:r>
            <a:r>
              <a:rPr lang="pt-BR" sz="2800" dirty="0" err="1">
                <a:latin typeface="AMX" pitchFamily="2" charset="77"/>
                <a:cs typeface="Dreaming Outloud Pro" panose="03050502040302030504" pitchFamily="66" charset="0"/>
              </a:rPr>
              <a:t>amet</a:t>
            </a:r>
            <a:r>
              <a:rPr lang="pt-BR" sz="2800" dirty="0">
                <a:latin typeface="AMX" pitchFamily="2" charset="77"/>
                <a:cs typeface="Dreaming Outloud Pro" panose="03050502040302030504" pitchFamily="66" charset="0"/>
              </a:rPr>
              <a:t>, </a:t>
            </a:r>
            <a:r>
              <a:rPr lang="pt-BR" sz="2800" dirty="0" err="1">
                <a:latin typeface="AMX" pitchFamily="2" charset="77"/>
                <a:cs typeface="Dreaming Outloud Pro" panose="03050502040302030504" pitchFamily="66" charset="0"/>
              </a:rPr>
              <a:t>consectetuer</a:t>
            </a:r>
            <a:r>
              <a:rPr lang="pt-BR" sz="2800" dirty="0">
                <a:latin typeface="AMX" pitchFamily="2" charset="77"/>
                <a:cs typeface="Dreaming Outloud Pro" panose="03050502040302030504" pitchFamily="66" charset="0"/>
              </a:rPr>
              <a:t> </a:t>
            </a:r>
            <a:r>
              <a:rPr lang="pt-BR" sz="2800" dirty="0" err="1">
                <a:latin typeface="AMX" pitchFamily="2" charset="77"/>
                <a:cs typeface="Dreaming Outloud Pro" panose="03050502040302030504" pitchFamily="66" charset="0"/>
              </a:rPr>
              <a:t>adipiscing</a:t>
            </a:r>
            <a:r>
              <a:rPr lang="pt-BR" sz="2800" dirty="0">
                <a:latin typeface="AMX" pitchFamily="2" charset="77"/>
                <a:cs typeface="Dreaming Outloud Pro" panose="03050502040302030504" pitchFamily="66" charset="0"/>
              </a:rPr>
              <a:t> </a:t>
            </a:r>
            <a:r>
              <a:rPr lang="pt-BR" sz="2800" dirty="0" err="1">
                <a:latin typeface="AMX" pitchFamily="2" charset="77"/>
                <a:cs typeface="Dreaming Outloud Pro" panose="03050502040302030504" pitchFamily="66" charset="0"/>
              </a:rPr>
              <a:t>elit</a:t>
            </a:r>
            <a:r>
              <a:rPr lang="pt-BR" sz="2800" dirty="0">
                <a:latin typeface="AMX" pitchFamily="2" charset="77"/>
                <a:cs typeface="Dreaming Outloud Pro" panose="03050502040302030504" pitchFamily="66" charset="0"/>
              </a:rPr>
              <a:t>, </a:t>
            </a:r>
            <a:r>
              <a:rPr lang="pt-BR" sz="2800" dirty="0" err="1">
                <a:latin typeface="AMX" pitchFamily="2" charset="77"/>
                <a:cs typeface="Dreaming Outloud Pro" panose="03050502040302030504" pitchFamily="66" charset="0"/>
              </a:rPr>
              <a:t>sed</a:t>
            </a:r>
            <a:r>
              <a:rPr lang="pt-BR" sz="2800" dirty="0">
                <a:latin typeface="AMX" pitchFamily="2" charset="77"/>
                <a:cs typeface="Dreaming Outloud Pro" panose="03050502040302030504" pitchFamily="66" charset="0"/>
              </a:rPr>
              <a:t> </a:t>
            </a:r>
            <a:r>
              <a:rPr lang="pt-BR" sz="2800" dirty="0" err="1">
                <a:latin typeface="AMX" pitchFamily="2" charset="77"/>
                <a:cs typeface="Dreaming Outloud Pro" panose="03050502040302030504" pitchFamily="66" charset="0"/>
              </a:rPr>
              <a:t>diam</a:t>
            </a:r>
            <a:r>
              <a:rPr lang="pt-BR" sz="2800" dirty="0">
                <a:latin typeface="AMX" pitchFamily="2" charset="77"/>
                <a:cs typeface="Dreaming Outloud Pro" panose="03050502040302030504" pitchFamily="66" charset="0"/>
              </a:rPr>
              <a:t> </a:t>
            </a:r>
            <a:r>
              <a:rPr lang="pt-BR" sz="2800" dirty="0" err="1">
                <a:latin typeface="AMX" pitchFamily="2" charset="77"/>
                <a:cs typeface="Dreaming Outloud Pro" panose="03050502040302030504" pitchFamily="66" charset="0"/>
              </a:rPr>
              <a:t>nonummy</a:t>
            </a:r>
            <a:r>
              <a:rPr lang="pt-BR" sz="2800" dirty="0">
                <a:latin typeface="AMX" pitchFamily="2" charset="77"/>
                <a:cs typeface="Dreaming Outloud Pro" panose="03050502040302030504" pitchFamily="66" charset="0"/>
              </a:rPr>
              <a:t> </a:t>
            </a:r>
            <a:r>
              <a:rPr lang="pt-BR" sz="2800" dirty="0" err="1">
                <a:latin typeface="AMX" pitchFamily="2" charset="77"/>
                <a:cs typeface="Dreaming Outloud Pro" panose="03050502040302030504" pitchFamily="66" charset="0"/>
              </a:rPr>
              <a:t>nibh</a:t>
            </a:r>
            <a:r>
              <a:rPr lang="pt-BR" sz="2800" dirty="0">
                <a:latin typeface="AMX" pitchFamily="2" charset="77"/>
                <a:cs typeface="Dreaming Outloud Pro" panose="03050502040302030504" pitchFamily="66" charset="0"/>
              </a:rPr>
              <a:t> </a:t>
            </a:r>
            <a:r>
              <a:rPr lang="pt-BR" sz="2800" dirty="0" err="1">
                <a:latin typeface="AMX" pitchFamily="2" charset="77"/>
                <a:cs typeface="Dreaming Outloud Pro" panose="03050502040302030504" pitchFamily="66" charset="0"/>
              </a:rPr>
              <a:t>euismod</a:t>
            </a:r>
            <a:r>
              <a:rPr lang="pt-BR" sz="2800" dirty="0">
                <a:latin typeface="AMX" pitchFamily="2" charset="77"/>
                <a:cs typeface="Dreaming Outloud Pro" panose="03050502040302030504" pitchFamily="66" charset="0"/>
              </a:rPr>
              <a:t> </a:t>
            </a:r>
            <a:r>
              <a:rPr lang="pt-BR" sz="2800" dirty="0" err="1">
                <a:latin typeface="AMX" pitchFamily="2" charset="77"/>
                <a:cs typeface="Dreaming Outloud Pro" panose="03050502040302030504" pitchFamily="66" charset="0"/>
              </a:rPr>
              <a:t>tincidunt</a:t>
            </a:r>
            <a:r>
              <a:rPr lang="pt-BR" sz="2800" dirty="0">
                <a:latin typeface="AMX" pitchFamily="2" charset="77"/>
                <a:cs typeface="Dreaming Outloud Pro" panose="03050502040302030504" pitchFamily="66" charset="0"/>
              </a:rPr>
              <a:t> ut </a:t>
            </a:r>
            <a:r>
              <a:rPr lang="pt-BR" sz="2800" dirty="0" err="1">
                <a:latin typeface="AMX" pitchFamily="2" charset="77"/>
                <a:cs typeface="Dreaming Outloud Pro" panose="03050502040302030504" pitchFamily="66" charset="0"/>
              </a:rPr>
              <a:t>laoreet</a:t>
            </a:r>
            <a:r>
              <a:rPr lang="pt-BR" sz="2800" dirty="0">
                <a:latin typeface="AMX" pitchFamily="2" charset="77"/>
                <a:cs typeface="Dreaming Outloud Pro" panose="03050502040302030504" pitchFamily="66" charset="0"/>
              </a:rPr>
              <a:t> </a:t>
            </a:r>
            <a:r>
              <a:rPr lang="pt-BR" sz="2800" dirty="0" err="1">
                <a:latin typeface="AMX" pitchFamily="2" charset="77"/>
                <a:cs typeface="Dreaming Outloud Pro" panose="03050502040302030504" pitchFamily="66" charset="0"/>
              </a:rPr>
              <a:t>dolore</a:t>
            </a:r>
            <a:r>
              <a:rPr lang="pt-BR" sz="2800" dirty="0">
                <a:latin typeface="AMX" pitchFamily="2" charset="77"/>
                <a:cs typeface="Dreaming Outloud Pro" panose="03050502040302030504" pitchFamily="66" charset="0"/>
              </a:rPr>
              <a:t> magna </a:t>
            </a:r>
            <a:r>
              <a:rPr lang="pt-BR" sz="2800" dirty="0" err="1">
                <a:latin typeface="AMX" pitchFamily="2" charset="77"/>
                <a:cs typeface="Dreaming Outloud Pro" panose="03050502040302030504" pitchFamily="66" charset="0"/>
              </a:rPr>
              <a:t>aliquam</a:t>
            </a:r>
            <a:r>
              <a:rPr lang="pt-BR" sz="2800" dirty="0">
                <a:latin typeface="AMX" pitchFamily="2" charset="77"/>
                <a:cs typeface="Dreaming Outloud Pro" panose="03050502040302030504" pitchFamily="66" charset="0"/>
              </a:rPr>
              <a:t> erat </a:t>
            </a:r>
            <a:r>
              <a:rPr lang="pt-BR" sz="2800" dirty="0" err="1">
                <a:latin typeface="AMX" pitchFamily="2" charset="77"/>
                <a:cs typeface="Dreaming Outloud Pro" panose="03050502040302030504" pitchFamily="66" charset="0"/>
              </a:rPr>
              <a:t>volutpat</a:t>
            </a:r>
            <a:r>
              <a:rPr lang="pt-BR" sz="2800" dirty="0">
                <a:latin typeface="AMX" pitchFamily="2" charset="77"/>
                <a:cs typeface="Dreaming Outloud Pro" panose="03050502040302030504" pitchFamily="66" charset="0"/>
              </a:rPr>
              <a:t>.</a:t>
            </a:r>
          </a:p>
        </p:txBody>
      </p:sp>
      <p:pic>
        <p:nvPicPr>
          <p:cNvPr id="3" name="Picture 7">
            <a:extLst>
              <a:ext uri="{FF2B5EF4-FFF2-40B4-BE49-F238E27FC236}">
                <a16:creationId xmlns:a16="http://schemas.microsoft.com/office/drawing/2014/main" id="{619D04ED-6B95-2EEA-6CBF-CF817748919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519372" y="2559736"/>
            <a:ext cx="422084" cy="246673"/>
          </a:xfrm>
          <a:prstGeom prst="rect">
            <a:avLst/>
          </a:prstGeom>
        </p:spPr>
      </p:pic>
      <p:sp>
        <p:nvSpPr>
          <p:cNvPr id="4" name="TextBox 4">
            <a:extLst>
              <a:ext uri="{FF2B5EF4-FFF2-40B4-BE49-F238E27FC236}">
                <a16:creationId xmlns:a16="http://schemas.microsoft.com/office/drawing/2014/main" id="{4F0D77D3-9905-51CD-92D4-D3483B34A93F}"/>
              </a:ext>
            </a:extLst>
          </p:cNvPr>
          <p:cNvSpPr txBox="1"/>
          <p:nvPr/>
        </p:nvSpPr>
        <p:spPr>
          <a:xfrm>
            <a:off x="6347837" y="1574137"/>
            <a:ext cx="49239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i="1" dirty="0">
                <a:latin typeface="AMX" pitchFamily="2" charset="77"/>
                <a:cs typeface="Dreaming Outloud Pro" panose="03050502040302030504" pitchFamily="66" charset="0"/>
              </a:rPr>
              <a:t>Eu aqui!</a:t>
            </a:r>
          </a:p>
        </p:txBody>
      </p:sp>
    </p:spTree>
    <p:extLst>
      <p:ext uri="{BB962C8B-B14F-4D97-AF65-F5344CB8AC3E}">
        <p14:creationId xmlns:p14="http://schemas.microsoft.com/office/powerpoint/2010/main" val="2910083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1445 3.7037E-6 L 3.95833E-6 3.7037E-6 " pathEditMode="relative" rAng="0" ptsTypes="AA">
                                      <p:cBhvr>
                                        <p:cTn id="9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7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1446 0 L -2.91667E-6 0 " pathEditMode="relative" rAng="0" ptsTypes="AA">
                                      <p:cBhvr>
                                        <p:cTn id="18" dur="1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7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  <p:bldP spid="4" grpId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296EF-D14E-E010-BF44-7B7BA970BF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0A28A13F-EE9C-C7EB-FF5B-8CA1C25416A0}"/>
              </a:ext>
            </a:extLst>
          </p:cNvPr>
          <p:cNvSpPr/>
          <p:nvPr/>
        </p:nvSpPr>
        <p:spPr>
          <a:xfrm>
            <a:off x="0" y="0"/>
            <a:ext cx="6543676" cy="511992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/>
              <a:t>Particularidades do canal – Desmistificando Ativo vs. Receptivo</a:t>
            </a: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2FB915-4A27-A392-9DD2-AE667D704CC1}"/>
              </a:ext>
            </a:extLst>
          </p:cNvPr>
          <p:cNvSpPr txBox="1"/>
          <p:nvPr/>
        </p:nvSpPr>
        <p:spPr>
          <a:xfrm>
            <a:off x="371474" y="924456"/>
            <a:ext cx="11535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ln w="3175">
                  <a:noFill/>
                </a:ln>
                <a:latin typeface="Segoe UI Black" panose="020B0A02040204020203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E como isso acontece na prática?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FE6DCA-69D2-0B9A-8771-C48B796B549C}"/>
              </a:ext>
            </a:extLst>
          </p:cNvPr>
          <p:cNvSpPr txBox="1"/>
          <p:nvPr/>
        </p:nvSpPr>
        <p:spPr>
          <a:xfrm>
            <a:off x="871258" y="2945837"/>
            <a:ext cx="88328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Migração de plano;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Venda de um novo número;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Portabilidade (que é o nosso grande diferencial).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EEED91AF-ECDF-D8A2-1DF2-C26AE3140698}"/>
              </a:ext>
            </a:extLst>
          </p:cNvPr>
          <p:cNvSpPr txBox="1"/>
          <p:nvPr/>
        </p:nvSpPr>
        <p:spPr>
          <a:xfrm>
            <a:off x="871258" y="2530134"/>
            <a:ext cx="684399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pt-BR" sz="2000" dirty="0">
                <a:solidFill>
                  <a:srgbClr val="E33D2D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Com as possibilidades que você já domina:</a:t>
            </a: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DAEC3196-41AD-CA3F-4967-855C20482022}"/>
              </a:ext>
            </a:extLst>
          </p:cNvPr>
          <p:cNvSpPr txBox="1"/>
          <p:nvPr/>
        </p:nvSpPr>
        <p:spPr>
          <a:xfrm>
            <a:off x="1042708" y="5314876"/>
            <a:ext cx="102955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Você não está fazendo uma abordagem aleatória. Você está conduzindo uma estratégia de </a:t>
            </a:r>
            <a:r>
              <a:rPr lang="pt-B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crescimento da base.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9433D667-694C-C6D1-3931-ACB94D5B69C3}"/>
              </a:ext>
            </a:extLst>
          </p:cNvPr>
          <p:cNvSpPr txBox="1"/>
          <p:nvPr/>
        </p:nvSpPr>
        <p:spPr>
          <a:xfrm>
            <a:off x="1042708" y="4899173"/>
            <a:ext cx="684399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pt-BR" sz="2000" dirty="0">
                <a:solidFill>
                  <a:srgbClr val="E33D2D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Percebe a conexão?</a:t>
            </a:r>
          </a:p>
        </p:txBody>
      </p:sp>
    </p:spTree>
    <p:extLst>
      <p:ext uri="{BB962C8B-B14F-4D97-AF65-F5344CB8AC3E}">
        <p14:creationId xmlns:p14="http://schemas.microsoft.com/office/powerpoint/2010/main" val="244194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900"/>
                            </p:stCondLst>
                            <p:childTnLst>
                              <p:par>
                                <p:cTn id="11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4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650"/>
                            </p:stCondLst>
                            <p:childTnLst>
                              <p:par>
                                <p:cTn id="2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1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E7ECD7-9E97-621F-D034-032CF4F582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2B9697FC-41BD-1DA9-C4C2-928DFDF97C7E}"/>
              </a:ext>
            </a:extLst>
          </p:cNvPr>
          <p:cNvSpPr/>
          <p:nvPr/>
        </p:nvSpPr>
        <p:spPr>
          <a:xfrm>
            <a:off x="0" y="0"/>
            <a:ext cx="6543676" cy="511992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/>
              <a:t>Particularidades do canal – Desmistificando Ativo vs. Receptivo</a:t>
            </a:r>
            <a:endParaRPr lang="pt-BR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786FA49-CE4B-11E5-5693-64FF902F833B}"/>
              </a:ext>
            </a:extLst>
          </p:cNvPr>
          <p:cNvSpPr txBox="1"/>
          <p:nvPr/>
        </p:nvSpPr>
        <p:spPr>
          <a:xfrm>
            <a:off x="-5411234" y="5314876"/>
            <a:ext cx="6096000" cy="1200329"/>
          </a:xfrm>
          <a:prstGeom prst="rect">
            <a:avLst/>
          </a:prstGeom>
          <a:solidFill>
            <a:srgbClr val="FF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pt-BR" dirty="0">
                <a:latin typeface="WordVisi_MSFontService"/>
              </a:rPr>
              <a:t>Ajuste: incluir slides ocultos com as 5 frentes de atuação do canal, para utilização do instrutor conforme a necessidade da turma.</a:t>
            </a:r>
            <a:endParaRPr lang="pt-BR" dirty="0"/>
          </a:p>
          <a:p>
            <a:pPr algn="ctr"/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574A1AC-A169-D333-1263-463D47CEF917}"/>
              </a:ext>
            </a:extLst>
          </p:cNvPr>
          <p:cNvSpPr txBox="1"/>
          <p:nvPr/>
        </p:nvSpPr>
        <p:spPr>
          <a:xfrm>
            <a:off x="371474" y="924456"/>
            <a:ext cx="11535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ln w="3175">
                  <a:noFill/>
                </a:ln>
                <a:latin typeface="Segoe UI Black" panose="020B0A02040204020203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Você é o protagonista!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B65FA5-4677-62C7-758D-975E538F0F9B}"/>
              </a:ext>
            </a:extLst>
          </p:cNvPr>
          <p:cNvSpPr txBox="1"/>
          <p:nvPr/>
        </p:nvSpPr>
        <p:spPr>
          <a:xfrm>
            <a:off x="871258" y="3361131"/>
            <a:ext cx="88328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É você quem transforma um atendimento em venda… e uma venda em fidelização.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830EB80-D996-0C5D-AE36-7494A8DE0B35}"/>
              </a:ext>
            </a:extLst>
          </p:cNvPr>
          <p:cNvSpPr txBox="1"/>
          <p:nvPr/>
        </p:nvSpPr>
        <p:spPr>
          <a:xfrm>
            <a:off x="871258" y="2530134"/>
            <a:ext cx="1046700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pt-BR" sz="2400" dirty="0">
                <a:solidFill>
                  <a:srgbClr val="E33D2D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No fim do dia, não é o canal, nem o roteiro: é a sua atuação que faz a diferença.</a:t>
            </a:r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3D9AC0C-BB6B-C9B3-2801-BD04983B6116}"/>
              </a:ext>
            </a:extLst>
          </p:cNvPr>
          <p:cNvSpPr txBox="1"/>
          <p:nvPr/>
        </p:nvSpPr>
        <p:spPr>
          <a:xfrm>
            <a:off x="871258" y="4736807"/>
            <a:ext cx="102955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Seu impacto é direto: cada cliente que você converte fortalece a base e impulsiona o resultado da Claro.</a:t>
            </a:r>
          </a:p>
        </p:txBody>
      </p:sp>
    </p:spTree>
    <p:extLst>
      <p:ext uri="{BB962C8B-B14F-4D97-AF65-F5344CB8AC3E}">
        <p14:creationId xmlns:p14="http://schemas.microsoft.com/office/powerpoint/2010/main" val="1204725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00"/>
                            </p:stCondLst>
                            <p:childTnLst>
                              <p:par>
                                <p:cTn id="11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45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C0A1A15A-2C07-48AB-9A41-B6CC7F3F02F3}"/>
              </a:ext>
            </a:extLst>
          </p:cNvPr>
          <p:cNvSpPr txBox="1"/>
          <p:nvPr/>
        </p:nvSpPr>
        <p:spPr>
          <a:xfrm>
            <a:off x="5005269" y="962716"/>
            <a:ext cx="6886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pt-BR" sz="2400" dirty="0">
                <a:solidFill>
                  <a:srgbClr val="1D1C1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  <a:endParaRPr lang="pt-BR" sz="2400" b="0" i="0" dirty="0">
              <a:solidFill>
                <a:srgbClr val="1D1C1D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0" name="Gráfico 9">
            <a:extLst>
              <a:ext uri="{FF2B5EF4-FFF2-40B4-BE49-F238E27FC236}">
                <a16:creationId xmlns:a16="http://schemas.microsoft.com/office/drawing/2014/main" id="{1FD9FC19-D588-407B-BBDC-AA8C7A4ADB2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0145" y="760748"/>
            <a:ext cx="3512244" cy="838042"/>
          </a:xfrm>
          <a:prstGeom prst="rect">
            <a:avLst/>
          </a:prstGeom>
        </p:spPr>
      </p:pic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9F4679E2-211C-C6C7-903E-DB84FCB6720A}"/>
              </a:ext>
            </a:extLst>
          </p:cNvPr>
          <p:cNvSpPr/>
          <p:nvPr/>
        </p:nvSpPr>
        <p:spPr>
          <a:xfrm>
            <a:off x="0" y="1"/>
            <a:ext cx="6311590" cy="511992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Particularidades do canal – Desmistificando Ativo vs. Receptivo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4120EFDA-6274-050A-55C1-2F46045740BC}"/>
              </a:ext>
            </a:extLst>
          </p:cNvPr>
          <p:cNvSpPr/>
          <p:nvPr/>
        </p:nvSpPr>
        <p:spPr>
          <a:xfrm>
            <a:off x="613774" y="2204581"/>
            <a:ext cx="3635197" cy="244257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101B03F-2E3F-0416-DE64-656B38159631}"/>
              </a:ext>
            </a:extLst>
          </p:cNvPr>
          <p:cNvSpPr txBox="1"/>
          <p:nvPr/>
        </p:nvSpPr>
        <p:spPr>
          <a:xfrm>
            <a:off x="780145" y="2505205"/>
            <a:ext cx="321565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Ponto de Partida: </a:t>
            </a:r>
            <a:r>
              <a:rPr lang="pt-BR" sz="2800" dirty="0"/>
              <a:t>Contato com cliente da base (Residencial).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D28F98C-5258-3002-475D-49B2E03CD242}"/>
              </a:ext>
            </a:extLst>
          </p:cNvPr>
          <p:cNvSpPr txBox="1"/>
          <p:nvPr/>
        </p:nvSpPr>
        <p:spPr>
          <a:xfrm>
            <a:off x="578500" y="1168239"/>
            <a:ext cx="98517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pt-BR" sz="4000" b="1" dirty="0">
                <a:cs typeface="Segoe UI" panose="020B0502040204020203" pitchFamily="34" charset="0"/>
              </a:rPr>
              <a:t>Como funciona?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2BFD53BE-0B5F-DF9B-DB2B-F9B0EC3C96EE}"/>
              </a:ext>
            </a:extLst>
          </p:cNvPr>
          <p:cNvSpPr/>
          <p:nvPr/>
        </p:nvSpPr>
        <p:spPr>
          <a:xfrm>
            <a:off x="4542312" y="2204581"/>
            <a:ext cx="3635197" cy="244257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6B7FA0A6-2F14-AE5F-F438-1C4FAAF77662}"/>
              </a:ext>
            </a:extLst>
          </p:cNvPr>
          <p:cNvSpPr txBox="1"/>
          <p:nvPr/>
        </p:nvSpPr>
        <p:spPr>
          <a:xfrm>
            <a:off x="4752081" y="2754856"/>
            <a:ext cx="321565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O Movimento: </a:t>
            </a:r>
            <a:r>
              <a:rPr lang="pt-BR" sz="2800" dirty="0"/>
              <a:t>Venda do produto Móvel.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4AB6D8DE-B122-E752-2F44-B7D7F14AAA12}"/>
              </a:ext>
            </a:extLst>
          </p:cNvPr>
          <p:cNvSpPr/>
          <p:nvPr/>
        </p:nvSpPr>
        <p:spPr>
          <a:xfrm>
            <a:off x="8387278" y="2191858"/>
            <a:ext cx="3635197" cy="244257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8F64E03-8222-D0E0-3EF1-210D2ACEB030}"/>
              </a:ext>
            </a:extLst>
          </p:cNvPr>
          <p:cNvSpPr txBox="1"/>
          <p:nvPr/>
        </p:nvSpPr>
        <p:spPr>
          <a:xfrm>
            <a:off x="8597047" y="2505205"/>
            <a:ext cx="321565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A Transformação: </a:t>
            </a:r>
          </a:p>
          <a:p>
            <a:pPr algn="ctr"/>
            <a:r>
              <a:rPr lang="pt-BR" sz="2800" dirty="0"/>
              <a:t>Nascimento do </a:t>
            </a:r>
            <a:r>
              <a:rPr lang="pt-BR" sz="2800" dirty="0" err="1"/>
              <a:t>Multi</a:t>
            </a:r>
            <a:r>
              <a:rPr lang="pt-BR" sz="2800" dirty="0"/>
              <a:t>: </a:t>
            </a:r>
          </a:p>
          <a:p>
            <a:pPr algn="ctr"/>
            <a:r>
              <a:rPr lang="pt-BR" sz="2800" dirty="0"/>
              <a:t>Residencial + Móvel</a:t>
            </a:r>
          </a:p>
        </p:txBody>
      </p:sp>
      <p:pic>
        <p:nvPicPr>
          <p:cNvPr id="14" name="Gráfico 13" descr="Adicionar com preenchimento sólido">
            <a:extLst>
              <a:ext uri="{FF2B5EF4-FFF2-40B4-BE49-F238E27FC236}">
                <a16:creationId xmlns:a16="http://schemas.microsoft.com/office/drawing/2014/main" id="{B13D955B-67D8-D5D6-F705-5E34E639E90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38442" y="2990153"/>
            <a:ext cx="914400" cy="914400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1CDC0E2E-A15E-D7F8-85A9-D2E71EACBB01}"/>
              </a:ext>
            </a:extLst>
          </p:cNvPr>
          <p:cNvSpPr txBox="1"/>
          <p:nvPr/>
        </p:nvSpPr>
        <p:spPr>
          <a:xfrm>
            <a:off x="7942302" y="2628316"/>
            <a:ext cx="6293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600" dirty="0"/>
              <a:t>=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46367EA4-58D8-16E2-4C14-432FD7385CAB}"/>
              </a:ext>
            </a:extLst>
          </p:cNvPr>
          <p:cNvSpPr/>
          <p:nvPr/>
        </p:nvSpPr>
        <p:spPr>
          <a:xfrm>
            <a:off x="1290181" y="5197432"/>
            <a:ext cx="9895562" cy="122128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dirty="0">
                <a:solidFill>
                  <a:schemeClr val="tx1"/>
                </a:solidFill>
              </a:rPr>
              <a:t>Ganhou-Ganhou: </a:t>
            </a:r>
            <a:r>
              <a:rPr lang="pt-BR" sz="2800" dirty="0">
                <a:solidFill>
                  <a:schemeClr val="tx1"/>
                </a:solidFill>
              </a:rPr>
              <a:t>Mais benefícios para o cliente + Mais fidelidade para a Claro.</a:t>
            </a:r>
          </a:p>
        </p:txBody>
      </p:sp>
    </p:spTree>
    <p:extLst>
      <p:ext uri="{BB962C8B-B14F-4D97-AF65-F5344CB8AC3E}">
        <p14:creationId xmlns:p14="http://schemas.microsoft.com/office/powerpoint/2010/main" val="3867925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4A3CB7-C01A-1FE2-1F7E-00E070A23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E92099A0-1A3F-6135-C679-BD4E37AF1A2D}"/>
              </a:ext>
            </a:extLst>
          </p:cNvPr>
          <p:cNvSpPr/>
          <p:nvPr/>
        </p:nvSpPr>
        <p:spPr>
          <a:xfrm>
            <a:off x="0" y="0"/>
            <a:ext cx="6543676" cy="511992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Particularidades do canal – Desmistificando Ativo vs. Receptivo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E6B3621-470E-CEC6-F28E-609C7A3CB7D8}"/>
              </a:ext>
            </a:extLst>
          </p:cNvPr>
          <p:cNvSpPr txBox="1"/>
          <p:nvPr/>
        </p:nvSpPr>
        <p:spPr>
          <a:xfrm>
            <a:off x="371474" y="924456"/>
            <a:ext cx="115358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>
                <a:ln w="3175">
                  <a:noFill/>
                </a:ln>
                <a:latin typeface="Segoe UI Black" panose="020B0A02040204020203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Aplicando a estratégia no Receptivo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B2DB0B-42ED-4A20-3052-9F11BFFE515E}"/>
              </a:ext>
            </a:extLst>
          </p:cNvPr>
          <p:cNvSpPr txBox="1"/>
          <p:nvPr/>
        </p:nvSpPr>
        <p:spPr>
          <a:xfrm>
            <a:off x="871258" y="3755734"/>
            <a:ext cx="1029555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No Receptivo, </a:t>
            </a:r>
            <a:r>
              <a:rPr lang="pt-B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é o cliente quem inicia o contato. </a:t>
            </a: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Ele chega até você com uma demanda, uma dúvida ou uma necessidade específica. E é exatamente nesse momento que surge a oportunidade.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DC12D7C-767E-1781-7CDE-088EC86AAA26}"/>
              </a:ext>
            </a:extLst>
          </p:cNvPr>
          <p:cNvSpPr txBox="1"/>
          <p:nvPr/>
        </p:nvSpPr>
        <p:spPr>
          <a:xfrm>
            <a:off x="871258" y="2530134"/>
            <a:ext cx="870947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pt-BR" sz="3200" dirty="0">
                <a:solidFill>
                  <a:srgbClr val="E33D2D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Aqui, a dinâmica muda no início, mas a lógica continua a mesma</a:t>
            </a:r>
            <a:r>
              <a:rPr lang="pt-BR" sz="2000" dirty="0">
                <a:solidFill>
                  <a:srgbClr val="E33D2D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7206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C0A1A15A-2C07-48AB-9A41-B6CC7F3F02F3}"/>
              </a:ext>
            </a:extLst>
          </p:cNvPr>
          <p:cNvSpPr txBox="1"/>
          <p:nvPr/>
        </p:nvSpPr>
        <p:spPr>
          <a:xfrm>
            <a:off x="719732" y="2459504"/>
            <a:ext cx="826143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1D1C1D"/>
                </a:solidFill>
                <a:cs typeface="Segoe UI" panose="020B0502040204020203" pitchFamily="34" charset="0"/>
              </a:rPr>
              <a:t>A conexão: </a:t>
            </a:r>
            <a:r>
              <a:rPr lang="pt-BR" sz="2400" dirty="0">
                <a:solidFill>
                  <a:srgbClr val="1D1C1D"/>
                </a:solidFill>
                <a:cs typeface="Segoe UI" panose="020B0502040204020203" pitchFamily="34" charset="0"/>
              </a:rPr>
              <a:t>Ligação estratégica via Discador.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400" dirty="0">
              <a:solidFill>
                <a:srgbClr val="1D1C1D"/>
              </a:solidFill>
              <a:cs typeface="Segoe UI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1D1C1D"/>
                </a:solidFill>
                <a:cs typeface="Segoe UI" panose="020B0502040204020203" pitchFamily="34" charset="0"/>
              </a:rPr>
              <a:t>Sua atuação: Migração / Upgrade: </a:t>
            </a:r>
            <a:r>
              <a:rPr lang="pt-BR" sz="2400" dirty="0">
                <a:solidFill>
                  <a:srgbClr val="1D1C1D"/>
                </a:solidFill>
                <a:cs typeface="Segoe UI" panose="020B0502040204020203" pitchFamily="34" charset="0"/>
              </a:rPr>
              <a:t>Subir o nível do plano.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pt-BR" sz="2400" dirty="0">
                <a:solidFill>
                  <a:srgbClr val="1D1C1D"/>
                </a:solidFill>
                <a:cs typeface="Segoe UI" panose="020B0502040204020203" pitchFamily="34" charset="0"/>
              </a:rPr>
              <a:t>Inclusão de Produtos: Adicionar novos serviços (Foco em combos).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sz="2400" dirty="0">
              <a:solidFill>
                <a:srgbClr val="1D1C1D"/>
              </a:solidFill>
              <a:cs typeface="Segoe UI" panose="020B05020402040202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1D1C1D"/>
                </a:solidFill>
                <a:cs typeface="Segoe UI" panose="020B0502040204020203" pitchFamily="34" charset="0"/>
              </a:rPr>
              <a:t>O grande alvo: </a:t>
            </a:r>
            <a:r>
              <a:rPr lang="pt-BR" sz="2400" dirty="0">
                <a:solidFill>
                  <a:srgbClr val="1D1C1D"/>
                </a:solidFill>
                <a:cs typeface="Segoe UI" panose="020B0502040204020203" pitchFamily="34" charset="0"/>
              </a:rPr>
              <a:t>Portabilidade.</a:t>
            </a:r>
            <a:endParaRPr lang="pt-BR" sz="2400" dirty="0">
              <a:cs typeface="Segoe UI" panose="020B0502040204020203" pitchFamily="34" charset="0"/>
            </a:endParaRP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7E5172F3-76E9-68FD-4361-06BBB980494C}"/>
              </a:ext>
            </a:extLst>
          </p:cNvPr>
          <p:cNvSpPr/>
          <p:nvPr/>
        </p:nvSpPr>
        <p:spPr>
          <a:xfrm>
            <a:off x="-1" y="1"/>
            <a:ext cx="6441743" cy="511992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Particularidades do canal – Desmistificando Ativo vs. Receptivo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0EB77A2-2F5B-5DF4-455C-CCF91797B070}"/>
              </a:ext>
            </a:extLst>
          </p:cNvPr>
          <p:cNvSpPr txBox="1"/>
          <p:nvPr/>
        </p:nvSpPr>
        <p:spPr>
          <a:xfrm>
            <a:off x="578500" y="1168239"/>
            <a:ext cx="98517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pt-BR" sz="4000" b="1" dirty="0">
                <a:cs typeface="Segoe UI" panose="020B0502040204020203" pitchFamily="34" charset="0"/>
              </a:rPr>
              <a:t>E como é que isso acontece no dia a dia? </a:t>
            </a:r>
          </a:p>
        </p:txBody>
      </p:sp>
    </p:spTree>
    <p:extLst>
      <p:ext uri="{BB962C8B-B14F-4D97-AF65-F5344CB8AC3E}">
        <p14:creationId xmlns:p14="http://schemas.microsoft.com/office/powerpoint/2010/main" val="3086561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aixaDeTexto 24">
            <a:extLst>
              <a:ext uri="{FF2B5EF4-FFF2-40B4-BE49-F238E27FC236}">
                <a16:creationId xmlns:a16="http://schemas.microsoft.com/office/drawing/2014/main" id="{A786C15F-4AC8-44DE-A4E8-1F68CD309474}"/>
              </a:ext>
            </a:extLst>
          </p:cNvPr>
          <p:cNvSpPr txBox="1"/>
          <p:nvPr/>
        </p:nvSpPr>
        <p:spPr>
          <a:xfrm>
            <a:off x="471340" y="2186798"/>
            <a:ext cx="473543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500" dirty="0">
                <a:ln w="3175">
                  <a:noFill/>
                </a:ln>
                <a:latin typeface="Segoe UI Black" panose="020B0A02040204020203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O seu objetivo é</a:t>
            </a:r>
          </a:p>
        </p:txBody>
      </p:sp>
      <p:sp>
        <p:nvSpPr>
          <p:cNvPr id="18" name="TextBox 4">
            <a:extLst>
              <a:ext uri="{FF2B5EF4-FFF2-40B4-BE49-F238E27FC236}">
                <a16:creationId xmlns:a16="http://schemas.microsoft.com/office/drawing/2014/main" id="{D59E59F1-08C0-91ED-77F3-C5367E5F32BA}"/>
              </a:ext>
            </a:extLst>
          </p:cNvPr>
          <p:cNvSpPr txBox="1"/>
          <p:nvPr/>
        </p:nvSpPr>
        <p:spPr>
          <a:xfrm>
            <a:off x="480768" y="3290958"/>
            <a:ext cx="44569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b="1" dirty="0">
                <a:solidFill>
                  <a:srgbClr val="C2184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Transformar dúvida em oportunidade!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rgbClr val="C2184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Entender o que ele precisa (mesmo quando ele não sabe!)</a:t>
            </a:r>
          </a:p>
        </p:txBody>
      </p: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id="{4F0C9FF6-FDE1-3115-AF58-A2B90F85FE2B}"/>
              </a:ext>
            </a:extLst>
          </p:cNvPr>
          <p:cNvCxnSpPr>
            <a:cxnSpLocks/>
          </p:cNvCxnSpPr>
          <p:nvPr/>
        </p:nvCxnSpPr>
        <p:spPr>
          <a:xfrm flipH="1">
            <a:off x="-188535" y="3060571"/>
            <a:ext cx="6966407" cy="8067"/>
          </a:xfrm>
          <a:prstGeom prst="line">
            <a:avLst/>
          </a:prstGeom>
          <a:ln w="44450">
            <a:solidFill>
              <a:srgbClr val="3333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222CE163-0840-4666-AEF4-68D87FB55CD5}"/>
              </a:ext>
            </a:extLst>
          </p:cNvPr>
          <p:cNvSpPr txBox="1"/>
          <p:nvPr/>
        </p:nvSpPr>
        <p:spPr>
          <a:xfrm>
            <a:off x="5444228" y="3793376"/>
            <a:ext cx="251567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Rentabilizar</a:t>
            </a:r>
            <a:b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o cliente base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C7938CB7-1CFF-4641-BA5A-FF04D57BDA15}"/>
              </a:ext>
            </a:extLst>
          </p:cNvPr>
          <p:cNvSpPr txBox="1"/>
          <p:nvPr/>
        </p:nvSpPr>
        <p:spPr>
          <a:xfrm>
            <a:off x="7920083" y="3793376"/>
            <a:ext cx="1820727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Oferecer produtos móveis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FC673EBF-1B9C-40D2-85E1-492A331890F4}"/>
              </a:ext>
            </a:extLst>
          </p:cNvPr>
          <p:cNvSpPr txBox="1"/>
          <p:nvPr/>
        </p:nvSpPr>
        <p:spPr>
          <a:xfrm>
            <a:off x="10046499" y="3793376"/>
            <a:ext cx="18013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Fechar o </a:t>
            </a:r>
            <a:r>
              <a:rPr lang="pt-BR" sz="22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Multi</a:t>
            </a:r>
            <a:endParaRPr lang="pt-BR" sz="2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798BD4BE-4823-C4B0-FDF2-60132280D524}"/>
              </a:ext>
            </a:extLst>
          </p:cNvPr>
          <p:cNvGrpSpPr/>
          <p:nvPr/>
        </p:nvGrpSpPr>
        <p:grpSpPr>
          <a:xfrm>
            <a:off x="8162683" y="2430448"/>
            <a:ext cx="1276381" cy="1276381"/>
            <a:chOff x="8185418" y="876469"/>
            <a:chExt cx="1276381" cy="1276381"/>
          </a:xfrm>
        </p:grpSpPr>
        <p:sp>
          <p:nvSpPr>
            <p:cNvPr id="26" name="Retângulo: Cantos Arredondados 25">
              <a:extLst>
                <a:ext uri="{FF2B5EF4-FFF2-40B4-BE49-F238E27FC236}">
                  <a16:creationId xmlns:a16="http://schemas.microsoft.com/office/drawing/2014/main" id="{5163D1A9-F292-44B4-2926-2C33C67C2197}"/>
                </a:ext>
              </a:extLst>
            </p:cNvPr>
            <p:cNvSpPr/>
            <p:nvPr/>
          </p:nvSpPr>
          <p:spPr>
            <a:xfrm>
              <a:off x="8185418" y="876469"/>
              <a:ext cx="1276381" cy="1276381"/>
            </a:xfrm>
            <a:prstGeom prst="roundRect">
              <a:avLst/>
            </a:prstGeom>
            <a:solidFill>
              <a:srgbClr val="C218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3" name="Gráfico 2">
              <a:extLst>
                <a:ext uri="{FF2B5EF4-FFF2-40B4-BE49-F238E27FC236}">
                  <a16:creationId xmlns:a16="http://schemas.microsoft.com/office/drawing/2014/main" id="{259371F7-C0AC-4638-978F-B5439FC4EE34}"/>
                </a:ext>
              </a:extLst>
            </p:cNvPr>
            <p:cNvPicPr>
              <a:picLocks noChangeAspect="1"/>
            </p:cNvPicPr>
            <p:nvPr/>
          </p:nvPicPr>
          <p:blipFill>
            <a:blip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383641" y="1054395"/>
              <a:ext cx="879938" cy="909703"/>
            </a:xfrm>
            <a:prstGeom prst="rect">
              <a:avLst/>
            </a:prstGeom>
          </p:spPr>
        </p:pic>
      </p:grp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DF7E4F5E-CA97-2E89-8545-204E320C8B29}"/>
              </a:ext>
            </a:extLst>
          </p:cNvPr>
          <p:cNvGrpSpPr/>
          <p:nvPr/>
        </p:nvGrpSpPr>
        <p:grpSpPr>
          <a:xfrm>
            <a:off x="6057905" y="2430448"/>
            <a:ext cx="1276381" cy="1276381"/>
            <a:chOff x="6057905" y="876470"/>
            <a:chExt cx="1276381" cy="1276381"/>
          </a:xfrm>
        </p:grpSpPr>
        <p:sp>
          <p:nvSpPr>
            <p:cNvPr id="6" name="Retângulo: Cantos Arredondados 5">
              <a:extLst>
                <a:ext uri="{FF2B5EF4-FFF2-40B4-BE49-F238E27FC236}">
                  <a16:creationId xmlns:a16="http://schemas.microsoft.com/office/drawing/2014/main" id="{E4EFC60B-79E7-CB75-8460-EE2181D0547D}"/>
                </a:ext>
              </a:extLst>
            </p:cNvPr>
            <p:cNvSpPr/>
            <p:nvPr/>
          </p:nvSpPr>
          <p:spPr>
            <a:xfrm>
              <a:off x="6057905" y="876470"/>
              <a:ext cx="1276381" cy="1276381"/>
            </a:xfrm>
            <a:prstGeom prst="roundRect">
              <a:avLst/>
            </a:prstGeom>
            <a:solidFill>
              <a:srgbClr val="C218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7" name="Gráfico 6">
              <a:extLst>
                <a:ext uri="{FF2B5EF4-FFF2-40B4-BE49-F238E27FC236}">
                  <a16:creationId xmlns:a16="http://schemas.microsoft.com/office/drawing/2014/main" id="{6950816C-BF33-47F5-BD88-02315CEEA01B}"/>
                </a:ext>
              </a:extLst>
            </p:cNvPr>
            <p:cNvPicPr>
              <a:picLocks noChangeAspect="1"/>
            </p:cNvPicPr>
            <p:nvPr/>
          </p:nvPicPr>
          <p:blipFill>
            <a:blip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405264" y="1130373"/>
              <a:ext cx="581662" cy="757747"/>
            </a:xfrm>
            <a:prstGeom prst="rect">
              <a:avLst/>
            </a:prstGeom>
          </p:spPr>
        </p:pic>
      </p:grpSp>
      <p:grpSp>
        <p:nvGrpSpPr>
          <p:cNvPr id="9" name="Agrupar 8">
            <a:extLst>
              <a:ext uri="{FF2B5EF4-FFF2-40B4-BE49-F238E27FC236}">
                <a16:creationId xmlns:a16="http://schemas.microsoft.com/office/drawing/2014/main" id="{0D69A492-086E-F4AE-23E0-59A8CF0500EE}"/>
              </a:ext>
            </a:extLst>
          </p:cNvPr>
          <p:cNvGrpSpPr/>
          <p:nvPr/>
        </p:nvGrpSpPr>
        <p:grpSpPr>
          <a:xfrm>
            <a:off x="10267461" y="2430448"/>
            <a:ext cx="1276381" cy="1276381"/>
            <a:chOff x="10267461" y="876468"/>
            <a:chExt cx="1276381" cy="1276381"/>
          </a:xfrm>
        </p:grpSpPr>
        <p:sp>
          <p:nvSpPr>
            <p:cNvPr id="27" name="Retângulo: Cantos Arredondados 26">
              <a:extLst>
                <a:ext uri="{FF2B5EF4-FFF2-40B4-BE49-F238E27FC236}">
                  <a16:creationId xmlns:a16="http://schemas.microsoft.com/office/drawing/2014/main" id="{0B4C2045-2EB5-A1A3-E590-3AFCA92C2B0E}"/>
                </a:ext>
              </a:extLst>
            </p:cNvPr>
            <p:cNvSpPr/>
            <p:nvPr/>
          </p:nvSpPr>
          <p:spPr>
            <a:xfrm>
              <a:off x="10267461" y="876468"/>
              <a:ext cx="1276381" cy="1276381"/>
            </a:xfrm>
            <a:prstGeom prst="roundRect">
              <a:avLst/>
            </a:prstGeom>
            <a:solidFill>
              <a:srgbClr val="C218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0" name="Gráfico 9">
              <a:extLst>
                <a:ext uri="{FF2B5EF4-FFF2-40B4-BE49-F238E27FC236}">
                  <a16:creationId xmlns:a16="http://schemas.microsoft.com/office/drawing/2014/main" id="{83CCB759-61FF-4FBC-A459-CD46DC7B77E0}"/>
                </a:ext>
              </a:extLst>
            </p:cNvPr>
            <p:cNvPicPr>
              <a:picLocks noChangeAspect="1"/>
            </p:cNvPicPr>
            <p:nvPr/>
          </p:nvPicPr>
          <p:blipFill>
            <a:blip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519526" y="1061483"/>
              <a:ext cx="853616" cy="882181"/>
            </a:xfrm>
            <a:prstGeom prst="rect">
              <a:avLst/>
            </a:prstGeom>
          </p:spPr>
        </p:pic>
      </p:grpSp>
      <p:sp>
        <p:nvSpPr>
          <p:cNvPr id="4" name="Retângulo: Cantos Arredondados 3">
            <a:extLst>
              <a:ext uri="{FF2B5EF4-FFF2-40B4-BE49-F238E27FC236}">
                <a16:creationId xmlns:a16="http://schemas.microsoft.com/office/drawing/2014/main" id="{EED1352B-F8A5-8440-5861-684BE7585744}"/>
              </a:ext>
            </a:extLst>
          </p:cNvPr>
          <p:cNvSpPr/>
          <p:nvPr/>
        </p:nvSpPr>
        <p:spPr>
          <a:xfrm>
            <a:off x="0" y="1"/>
            <a:ext cx="4191000" cy="511992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Missão Receptivo (O cliente vem até nós)</a:t>
            </a:r>
          </a:p>
        </p:txBody>
      </p:sp>
    </p:spTree>
    <p:extLst>
      <p:ext uri="{BB962C8B-B14F-4D97-AF65-F5344CB8AC3E}">
        <p14:creationId xmlns:p14="http://schemas.microsoft.com/office/powerpoint/2010/main" val="311563754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5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5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3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5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8" grpId="0"/>
      <p:bldP spid="24" grpId="0" uiExpand="1" build="p"/>
      <p:bldP spid="29" grpId="0" uiExpand="1" build="p"/>
      <p:bldP spid="31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ixaDeTexto 16">
            <a:extLst>
              <a:ext uri="{FF2B5EF4-FFF2-40B4-BE49-F238E27FC236}">
                <a16:creationId xmlns:a16="http://schemas.microsoft.com/office/drawing/2014/main" id="{6FCD979D-4612-4932-8AF6-61AD87CD84BA}"/>
              </a:ext>
            </a:extLst>
          </p:cNvPr>
          <p:cNvSpPr txBox="1"/>
          <p:nvPr/>
        </p:nvSpPr>
        <p:spPr>
          <a:xfrm>
            <a:off x="561330" y="2937637"/>
            <a:ext cx="451880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dirty="0">
                <a:latin typeface="Segoe UI" panose="020B0502040204020203" pitchFamily="34" charset="0"/>
                <a:cs typeface="Segoe UI" panose="020B0502040204020203" pitchFamily="34" charset="0"/>
              </a:rPr>
              <a:t>Rentabilizar a base que utiliza serviços cabeados.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5D2A18A9-5F64-48E0-9370-A89C55C52B44}"/>
              </a:ext>
            </a:extLst>
          </p:cNvPr>
          <p:cNvSpPr txBox="1"/>
          <p:nvPr/>
        </p:nvSpPr>
        <p:spPr>
          <a:xfrm>
            <a:off x="632849" y="1717329"/>
            <a:ext cx="495658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dirty="0">
                <a:ln w="3175">
                  <a:noFill/>
                </a:ln>
                <a:latin typeface="Segoe UI Black" panose="020B0A02040204020203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Seu foco é...</a:t>
            </a: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108A6EE3-3C65-D856-7EF5-22D3ABDA407C}"/>
              </a:ext>
            </a:extLst>
          </p:cNvPr>
          <p:cNvGrpSpPr/>
          <p:nvPr/>
        </p:nvGrpSpPr>
        <p:grpSpPr>
          <a:xfrm>
            <a:off x="9861591" y="3282074"/>
            <a:ext cx="1276381" cy="1276381"/>
            <a:chOff x="11202918" y="2927144"/>
            <a:chExt cx="1276381" cy="1276381"/>
          </a:xfrm>
        </p:grpSpPr>
        <p:sp>
          <p:nvSpPr>
            <p:cNvPr id="24" name="Retângulo: Cantos Arredondados 23">
              <a:extLst>
                <a:ext uri="{FF2B5EF4-FFF2-40B4-BE49-F238E27FC236}">
                  <a16:creationId xmlns:a16="http://schemas.microsoft.com/office/drawing/2014/main" id="{FA7CBE96-5C7B-7B95-1069-F4A0F4FD6E12}"/>
                </a:ext>
              </a:extLst>
            </p:cNvPr>
            <p:cNvSpPr/>
            <p:nvPr/>
          </p:nvSpPr>
          <p:spPr>
            <a:xfrm>
              <a:off x="11202918" y="2927144"/>
              <a:ext cx="1276381" cy="1276381"/>
            </a:xfrm>
            <a:prstGeom prst="roundRect">
              <a:avLst/>
            </a:prstGeom>
            <a:solidFill>
              <a:srgbClr val="C218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3" name="Gráfico 2">
              <a:extLst>
                <a:ext uri="{FF2B5EF4-FFF2-40B4-BE49-F238E27FC236}">
                  <a16:creationId xmlns:a16="http://schemas.microsoft.com/office/drawing/2014/main" id="{947924BA-0786-07CA-CA92-D2FBD82C8C49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541071" y="3079559"/>
              <a:ext cx="600075" cy="971550"/>
            </a:xfrm>
            <a:prstGeom prst="rect">
              <a:avLst/>
            </a:prstGeom>
          </p:spPr>
        </p:pic>
      </p:grpSp>
      <p:grpSp>
        <p:nvGrpSpPr>
          <p:cNvPr id="7" name="Agrupar 6">
            <a:extLst>
              <a:ext uri="{FF2B5EF4-FFF2-40B4-BE49-F238E27FC236}">
                <a16:creationId xmlns:a16="http://schemas.microsoft.com/office/drawing/2014/main" id="{BD8437CB-56D1-9738-4AA5-BF5BF80A45CD}"/>
              </a:ext>
            </a:extLst>
          </p:cNvPr>
          <p:cNvGrpSpPr/>
          <p:nvPr/>
        </p:nvGrpSpPr>
        <p:grpSpPr>
          <a:xfrm>
            <a:off x="7176630" y="4321656"/>
            <a:ext cx="1276381" cy="1276381"/>
            <a:chOff x="7152280" y="2482720"/>
            <a:chExt cx="1276381" cy="1276381"/>
          </a:xfrm>
        </p:grpSpPr>
        <p:sp>
          <p:nvSpPr>
            <p:cNvPr id="16" name="Retângulo: Cantos Arredondados 15">
              <a:extLst>
                <a:ext uri="{FF2B5EF4-FFF2-40B4-BE49-F238E27FC236}">
                  <a16:creationId xmlns:a16="http://schemas.microsoft.com/office/drawing/2014/main" id="{32EA5C53-38B3-D80A-A74D-801EC3DBEDDE}"/>
                </a:ext>
              </a:extLst>
            </p:cNvPr>
            <p:cNvSpPr/>
            <p:nvPr/>
          </p:nvSpPr>
          <p:spPr>
            <a:xfrm>
              <a:off x="7152280" y="2482720"/>
              <a:ext cx="1276381" cy="1276381"/>
            </a:xfrm>
            <a:prstGeom prst="roundRect">
              <a:avLst/>
            </a:prstGeom>
            <a:solidFill>
              <a:srgbClr val="C218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6" name="Gráfico 5">
              <a:extLst>
                <a:ext uri="{FF2B5EF4-FFF2-40B4-BE49-F238E27FC236}">
                  <a16:creationId xmlns:a16="http://schemas.microsoft.com/office/drawing/2014/main" id="{D3B5C8D7-B84D-FDD2-9EDD-6C9877E475EB}"/>
                </a:ext>
              </a:extLst>
            </p:cNvPr>
            <p:cNvPicPr>
              <a:picLocks noChangeAspect="1"/>
            </p:cNvPicPr>
            <p:nvPr/>
          </p:nvPicPr>
          <p:blipFill>
            <a:blip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334185" y="2710254"/>
              <a:ext cx="916442" cy="824798"/>
            </a:xfrm>
            <a:prstGeom prst="rect">
              <a:avLst/>
            </a:prstGeom>
          </p:spPr>
        </p:pic>
      </p:grp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45B3DCB8-2C8A-7CA8-20EE-457C62815EF5}"/>
              </a:ext>
            </a:extLst>
          </p:cNvPr>
          <p:cNvGrpSpPr/>
          <p:nvPr/>
        </p:nvGrpSpPr>
        <p:grpSpPr>
          <a:xfrm>
            <a:off x="9251680" y="580636"/>
            <a:ext cx="1276381" cy="1276381"/>
            <a:chOff x="6695995" y="924935"/>
            <a:chExt cx="1276381" cy="1276381"/>
          </a:xfrm>
        </p:grpSpPr>
        <p:sp>
          <p:nvSpPr>
            <p:cNvPr id="12" name="Retângulo: Cantos Arredondados 11">
              <a:extLst>
                <a:ext uri="{FF2B5EF4-FFF2-40B4-BE49-F238E27FC236}">
                  <a16:creationId xmlns:a16="http://schemas.microsoft.com/office/drawing/2014/main" id="{4DF2A154-1D0B-9447-2B0B-1AC4582501B1}"/>
                </a:ext>
              </a:extLst>
            </p:cNvPr>
            <p:cNvSpPr/>
            <p:nvPr/>
          </p:nvSpPr>
          <p:spPr>
            <a:xfrm>
              <a:off x="6695995" y="924935"/>
              <a:ext cx="1276381" cy="1276381"/>
            </a:xfrm>
            <a:prstGeom prst="roundRect">
              <a:avLst/>
            </a:prstGeom>
            <a:solidFill>
              <a:srgbClr val="C218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9" name="Gráfico 8">
              <a:extLst>
                <a:ext uri="{FF2B5EF4-FFF2-40B4-BE49-F238E27FC236}">
                  <a16:creationId xmlns:a16="http://schemas.microsoft.com/office/drawing/2014/main" id="{ECCBBE14-24D1-978F-E973-5AE1EEE92017}"/>
                </a:ext>
              </a:extLst>
            </p:cNvPr>
            <p:cNvPicPr>
              <a:picLocks noChangeAspect="1"/>
            </p:cNvPicPr>
            <p:nvPr/>
          </p:nvPicPr>
          <p:blipFill>
            <a:blip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853549" y="1269233"/>
              <a:ext cx="961272" cy="587784"/>
            </a:xfrm>
            <a:prstGeom prst="rect">
              <a:avLst/>
            </a:prstGeom>
          </p:spPr>
        </p:pic>
      </p:grp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533DEC53-7BC2-AD87-2659-9A54D5AF765C}"/>
              </a:ext>
            </a:extLst>
          </p:cNvPr>
          <p:cNvGrpSpPr/>
          <p:nvPr/>
        </p:nvGrpSpPr>
        <p:grpSpPr>
          <a:xfrm>
            <a:off x="7636786" y="2299447"/>
            <a:ext cx="1276381" cy="1276381"/>
            <a:chOff x="7550691" y="1538346"/>
            <a:chExt cx="1276381" cy="1276381"/>
          </a:xfrm>
        </p:grpSpPr>
        <p:sp>
          <p:nvSpPr>
            <p:cNvPr id="23" name="Retângulo: Cantos Arredondados 22">
              <a:extLst>
                <a:ext uri="{FF2B5EF4-FFF2-40B4-BE49-F238E27FC236}">
                  <a16:creationId xmlns:a16="http://schemas.microsoft.com/office/drawing/2014/main" id="{841F65C9-C8C0-0C90-6E0E-B0E1A1AC4F20}"/>
                </a:ext>
              </a:extLst>
            </p:cNvPr>
            <p:cNvSpPr/>
            <p:nvPr/>
          </p:nvSpPr>
          <p:spPr>
            <a:xfrm>
              <a:off x="7550691" y="1538346"/>
              <a:ext cx="1276381" cy="1276381"/>
            </a:xfrm>
            <a:prstGeom prst="roundRect">
              <a:avLst/>
            </a:prstGeom>
            <a:solidFill>
              <a:srgbClr val="C218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26" name="Gráfico 25">
              <a:extLst>
                <a:ext uri="{FF2B5EF4-FFF2-40B4-BE49-F238E27FC236}">
                  <a16:creationId xmlns:a16="http://schemas.microsoft.com/office/drawing/2014/main" id="{ACD54B5C-2287-DB99-E8C0-CFA295CB9F0D}"/>
                </a:ext>
              </a:extLst>
            </p:cNvPr>
            <p:cNvPicPr>
              <a:picLocks noChangeAspect="1"/>
            </p:cNvPicPr>
            <p:nvPr/>
          </p:nvPicPr>
          <p:blipFill>
            <a:blip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957734" y="1644462"/>
              <a:ext cx="462294" cy="1064149"/>
            </a:xfrm>
            <a:prstGeom prst="rect">
              <a:avLst/>
            </a:prstGeom>
          </p:spPr>
        </p:pic>
      </p:grp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394D1DA9-2514-8763-B78B-E137802FDE2A}"/>
              </a:ext>
            </a:extLst>
          </p:cNvPr>
          <p:cNvSpPr/>
          <p:nvPr/>
        </p:nvSpPr>
        <p:spPr>
          <a:xfrm>
            <a:off x="0" y="1"/>
            <a:ext cx="4191000" cy="511992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Particularidades do canal - Receptivo</a:t>
            </a:r>
          </a:p>
        </p:txBody>
      </p:sp>
    </p:spTree>
    <p:extLst>
      <p:ext uri="{BB962C8B-B14F-4D97-AF65-F5344CB8AC3E}">
        <p14:creationId xmlns:p14="http://schemas.microsoft.com/office/powerpoint/2010/main" val="1156871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75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25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1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CaixaDeTexto 16">
            <a:extLst>
              <a:ext uri="{FF2B5EF4-FFF2-40B4-BE49-F238E27FC236}">
                <a16:creationId xmlns:a16="http://schemas.microsoft.com/office/drawing/2014/main" id="{6FCD979D-4612-4932-8AF6-61AD87CD84BA}"/>
              </a:ext>
            </a:extLst>
          </p:cNvPr>
          <p:cNvSpPr txBox="1"/>
          <p:nvPr/>
        </p:nvSpPr>
        <p:spPr>
          <a:xfrm>
            <a:off x="478568" y="1799223"/>
            <a:ext cx="7076662" cy="26930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buClr>
                <a:srgbClr val="C21841"/>
              </a:buClr>
              <a:buFont typeface="Arial" panose="020B0604020202020204" pitchFamily="34" charset="0"/>
              <a:buChar char="•"/>
            </a:pPr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Upgrade Residencial: 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Mais velocidade e diversão em casa;</a:t>
            </a:r>
          </a:p>
          <a:p>
            <a:pPr marL="342900" indent="-342900">
              <a:spcBef>
                <a:spcPts val="600"/>
              </a:spcBef>
              <a:buClr>
                <a:srgbClr val="C21841"/>
              </a:buClr>
              <a:buFont typeface="Arial" panose="020B0604020202020204" pitchFamily="34" charset="0"/>
              <a:buChar char="•"/>
            </a:pPr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Upgrade Móvel: 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Mais conexão para quem não para;</a:t>
            </a:r>
          </a:p>
          <a:p>
            <a:pPr marL="342900" indent="-342900">
              <a:spcBef>
                <a:spcPts val="600"/>
              </a:spcBef>
              <a:buClr>
                <a:srgbClr val="C21841"/>
              </a:buClr>
              <a:buFont typeface="Arial" panose="020B0604020202020204" pitchFamily="34" charset="0"/>
              <a:buChar char="•"/>
            </a:pPr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Novos Produtos: 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Venda de linhas para dependentes ou serviços faltantes;</a:t>
            </a:r>
          </a:p>
          <a:p>
            <a:pPr marL="342900" indent="-342900">
              <a:spcBef>
                <a:spcPts val="600"/>
              </a:spcBef>
              <a:buClr>
                <a:srgbClr val="C21841"/>
              </a:buClr>
              <a:buFont typeface="Arial" panose="020B0604020202020204" pitchFamily="34" charset="0"/>
              <a:buChar char="•"/>
            </a:pPr>
            <a:r>
              <a:rPr lang="pt-BR" sz="2200" b="1" dirty="0">
                <a:latin typeface="Segoe UI" panose="020B0502040204020203" pitchFamily="34" charset="0"/>
                <a:cs typeface="Segoe UI" panose="020B0502040204020203" pitchFamily="34" charset="0"/>
              </a:rPr>
              <a:t>A Meta de Ouro: </a:t>
            </a:r>
            <a:r>
              <a:rPr lang="pt-BR" sz="2200" dirty="0">
                <a:latin typeface="Segoe UI" panose="020B0502040204020203" pitchFamily="34" charset="0"/>
                <a:cs typeface="Segoe UI" panose="020B0502040204020203" pitchFamily="34" charset="0"/>
              </a:rPr>
              <a:t>Buscar um reajuste de, pelo menos, R$ 20,00 na mensalidade.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14A40FED-4DB0-DF66-B7D8-5B6588E181FA}"/>
              </a:ext>
            </a:extLst>
          </p:cNvPr>
          <p:cNvSpPr txBox="1"/>
          <p:nvPr/>
        </p:nvSpPr>
        <p:spPr>
          <a:xfrm>
            <a:off x="224042" y="783560"/>
            <a:ext cx="997151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dirty="0">
                <a:ln w="3175">
                  <a:noFill/>
                </a:ln>
                <a:latin typeface="Segoe UI Black" panose="020B0A02040204020203" pitchFamily="34" charset="0"/>
                <a:ea typeface="Segoe UI Black" panose="020B0A02040204020203" pitchFamily="34" charset="0"/>
                <a:cs typeface="Arial" panose="020B0604020202020204" pitchFamily="34" charset="0"/>
              </a:rPr>
              <a:t>Subindo o nível do cliente</a:t>
            </a:r>
          </a:p>
        </p:txBody>
      </p:sp>
      <p:grpSp>
        <p:nvGrpSpPr>
          <p:cNvPr id="12" name="Agrupar 11">
            <a:extLst>
              <a:ext uri="{FF2B5EF4-FFF2-40B4-BE49-F238E27FC236}">
                <a16:creationId xmlns:a16="http://schemas.microsoft.com/office/drawing/2014/main" id="{357EF52A-9262-8109-DCB1-652C7548992B}"/>
              </a:ext>
            </a:extLst>
          </p:cNvPr>
          <p:cNvGrpSpPr/>
          <p:nvPr/>
        </p:nvGrpSpPr>
        <p:grpSpPr>
          <a:xfrm>
            <a:off x="8519111" y="2451146"/>
            <a:ext cx="1276381" cy="1276381"/>
            <a:chOff x="11202918" y="2927144"/>
            <a:chExt cx="1276381" cy="1276381"/>
          </a:xfrm>
        </p:grpSpPr>
        <p:sp>
          <p:nvSpPr>
            <p:cNvPr id="13" name="Retângulo: Cantos Arredondados 12">
              <a:extLst>
                <a:ext uri="{FF2B5EF4-FFF2-40B4-BE49-F238E27FC236}">
                  <a16:creationId xmlns:a16="http://schemas.microsoft.com/office/drawing/2014/main" id="{31B1F805-7E44-74A2-2C98-27BD795C4AA3}"/>
                </a:ext>
              </a:extLst>
            </p:cNvPr>
            <p:cNvSpPr/>
            <p:nvPr/>
          </p:nvSpPr>
          <p:spPr>
            <a:xfrm>
              <a:off x="11202918" y="2927144"/>
              <a:ext cx="1276381" cy="1276381"/>
            </a:xfrm>
            <a:prstGeom prst="roundRect">
              <a:avLst/>
            </a:prstGeom>
            <a:solidFill>
              <a:srgbClr val="C218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14" name="Gráfico 13">
              <a:extLst>
                <a:ext uri="{FF2B5EF4-FFF2-40B4-BE49-F238E27FC236}">
                  <a16:creationId xmlns:a16="http://schemas.microsoft.com/office/drawing/2014/main" id="{4642D9D7-46E5-63F8-D0F9-7A99DE0D507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541071" y="3079559"/>
              <a:ext cx="600075" cy="971550"/>
            </a:xfrm>
            <a:prstGeom prst="rect">
              <a:avLst/>
            </a:prstGeom>
          </p:spPr>
        </p:pic>
      </p:grpSp>
      <p:grpSp>
        <p:nvGrpSpPr>
          <p:cNvPr id="15" name="Agrupar 14">
            <a:extLst>
              <a:ext uri="{FF2B5EF4-FFF2-40B4-BE49-F238E27FC236}">
                <a16:creationId xmlns:a16="http://schemas.microsoft.com/office/drawing/2014/main" id="{698AD648-37B6-F51E-3969-5C5721D62E68}"/>
              </a:ext>
            </a:extLst>
          </p:cNvPr>
          <p:cNvGrpSpPr/>
          <p:nvPr/>
        </p:nvGrpSpPr>
        <p:grpSpPr>
          <a:xfrm>
            <a:off x="8519111" y="2451146"/>
            <a:ext cx="1276381" cy="1276381"/>
            <a:chOff x="7152280" y="2482720"/>
            <a:chExt cx="1276381" cy="1276381"/>
          </a:xfrm>
        </p:grpSpPr>
        <p:sp>
          <p:nvSpPr>
            <p:cNvPr id="16" name="Retângulo: Cantos Arredondados 15">
              <a:extLst>
                <a:ext uri="{FF2B5EF4-FFF2-40B4-BE49-F238E27FC236}">
                  <a16:creationId xmlns:a16="http://schemas.microsoft.com/office/drawing/2014/main" id="{99613576-1DD3-4915-F612-6352734EE314}"/>
                </a:ext>
              </a:extLst>
            </p:cNvPr>
            <p:cNvSpPr/>
            <p:nvPr/>
          </p:nvSpPr>
          <p:spPr>
            <a:xfrm>
              <a:off x="7152280" y="2482720"/>
              <a:ext cx="1276381" cy="1276381"/>
            </a:xfrm>
            <a:prstGeom prst="roundRect">
              <a:avLst/>
            </a:prstGeom>
            <a:solidFill>
              <a:srgbClr val="C218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23" name="Gráfico 22">
              <a:extLst>
                <a:ext uri="{FF2B5EF4-FFF2-40B4-BE49-F238E27FC236}">
                  <a16:creationId xmlns:a16="http://schemas.microsoft.com/office/drawing/2014/main" id="{8FD276B9-A2F8-4DD5-6BC2-DAC44C5CF3A9}"/>
                </a:ext>
              </a:extLst>
            </p:cNvPr>
            <p:cNvPicPr>
              <a:picLocks noChangeAspect="1"/>
            </p:cNvPicPr>
            <p:nvPr/>
          </p:nvPicPr>
          <p:blipFill>
            <a:blip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334185" y="2710254"/>
              <a:ext cx="916442" cy="824798"/>
            </a:xfrm>
            <a:prstGeom prst="rect">
              <a:avLst/>
            </a:prstGeom>
          </p:spPr>
        </p:pic>
      </p:grpSp>
      <p:grpSp>
        <p:nvGrpSpPr>
          <p:cNvPr id="24" name="Agrupar 23">
            <a:extLst>
              <a:ext uri="{FF2B5EF4-FFF2-40B4-BE49-F238E27FC236}">
                <a16:creationId xmlns:a16="http://schemas.microsoft.com/office/drawing/2014/main" id="{DDF8A8C2-6F2A-66E1-4492-57762178B64C}"/>
              </a:ext>
            </a:extLst>
          </p:cNvPr>
          <p:cNvGrpSpPr/>
          <p:nvPr/>
        </p:nvGrpSpPr>
        <p:grpSpPr>
          <a:xfrm>
            <a:off x="8519111" y="2451146"/>
            <a:ext cx="1276381" cy="1276381"/>
            <a:chOff x="6695995" y="924935"/>
            <a:chExt cx="1276381" cy="1276381"/>
          </a:xfrm>
        </p:grpSpPr>
        <p:sp>
          <p:nvSpPr>
            <p:cNvPr id="26" name="Retângulo: Cantos Arredondados 25">
              <a:extLst>
                <a:ext uri="{FF2B5EF4-FFF2-40B4-BE49-F238E27FC236}">
                  <a16:creationId xmlns:a16="http://schemas.microsoft.com/office/drawing/2014/main" id="{5A9408CE-B1AE-320E-7A2C-5351710D2F58}"/>
                </a:ext>
              </a:extLst>
            </p:cNvPr>
            <p:cNvSpPr/>
            <p:nvPr/>
          </p:nvSpPr>
          <p:spPr>
            <a:xfrm>
              <a:off x="6695995" y="924935"/>
              <a:ext cx="1276381" cy="1276381"/>
            </a:xfrm>
            <a:prstGeom prst="roundRect">
              <a:avLst/>
            </a:prstGeom>
            <a:solidFill>
              <a:srgbClr val="C218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28" name="Gráfico 27">
              <a:extLst>
                <a:ext uri="{FF2B5EF4-FFF2-40B4-BE49-F238E27FC236}">
                  <a16:creationId xmlns:a16="http://schemas.microsoft.com/office/drawing/2014/main" id="{6766F99C-591D-A6A5-D970-A2594EC07130}"/>
                </a:ext>
              </a:extLst>
            </p:cNvPr>
            <p:cNvPicPr>
              <a:picLocks noChangeAspect="1"/>
            </p:cNvPicPr>
            <p:nvPr/>
          </p:nvPicPr>
          <p:blipFill>
            <a:blip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853549" y="1269233"/>
              <a:ext cx="961272" cy="587784"/>
            </a:xfrm>
            <a:prstGeom prst="rect">
              <a:avLst/>
            </a:prstGeom>
          </p:spPr>
        </p:pic>
      </p:grpSp>
      <p:grpSp>
        <p:nvGrpSpPr>
          <p:cNvPr id="29" name="Agrupar 28">
            <a:extLst>
              <a:ext uri="{FF2B5EF4-FFF2-40B4-BE49-F238E27FC236}">
                <a16:creationId xmlns:a16="http://schemas.microsoft.com/office/drawing/2014/main" id="{80F893B0-C325-2611-71D9-FD05F71E74D2}"/>
              </a:ext>
            </a:extLst>
          </p:cNvPr>
          <p:cNvGrpSpPr/>
          <p:nvPr/>
        </p:nvGrpSpPr>
        <p:grpSpPr>
          <a:xfrm>
            <a:off x="8519111" y="2451146"/>
            <a:ext cx="1276381" cy="1276381"/>
            <a:chOff x="7550691" y="1538346"/>
            <a:chExt cx="1276381" cy="1276381"/>
          </a:xfrm>
        </p:grpSpPr>
        <p:sp>
          <p:nvSpPr>
            <p:cNvPr id="30" name="Retângulo: Cantos Arredondados 29">
              <a:extLst>
                <a:ext uri="{FF2B5EF4-FFF2-40B4-BE49-F238E27FC236}">
                  <a16:creationId xmlns:a16="http://schemas.microsoft.com/office/drawing/2014/main" id="{F0E9977E-990A-9999-A817-1BF2534FDBD5}"/>
                </a:ext>
              </a:extLst>
            </p:cNvPr>
            <p:cNvSpPr/>
            <p:nvPr/>
          </p:nvSpPr>
          <p:spPr>
            <a:xfrm>
              <a:off x="7550691" y="1538346"/>
              <a:ext cx="1276381" cy="1276381"/>
            </a:xfrm>
            <a:prstGeom prst="roundRect">
              <a:avLst/>
            </a:prstGeom>
            <a:solidFill>
              <a:srgbClr val="C218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31" name="Gráfico 30">
              <a:extLst>
                <a:ext uri="{FF2B5EF4-FFF2-40B4-BE49-F238E27FC236}">
                  <a16:creationId xmlns:a16="http://schemas.microsoft.com/office/drawing/2014/main" id="{F8402A72-7413-97DA-295A-C91122198D9E}"/>
                </a:ext>
              </a:extLst>
            </p:cNvPr>
            <p:cNvPicPr>
              <a:picLocks noChangeAspect="1"/>
            </p:cNvPicPr>
            <p:nvPr/>
          </p:nvPicPr>
          <p:blipFill>
            <a:blip cstate="email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7957734" y="1644462"/>
              <a:ext cx="462294" cy="1064149"/>
            </a:xfrm>
            <a:prstGeom prst="rect">
              <a:avLst/>
            </a:prstGeom>
          </p:spPr>
        </p:pic>
      </p:grpSp>
      <p:grpSp>
        <p:nvGrpSpPr>
          <p:cNvPr id="5" name="Agrupar 4">
            <a:extLst>
              <a:ext uri="{FF2B5EF4-FFF2-40B4-BE49-F238E27FC236}">
                <a16:creationId xmlns:a16="http://schemas.microsoft.com/office/drawing/2014/main" id="{F6CEAA46-8A56-4B17-3BA3-7304630BEA87}"/>
              </a:ext>
            </a:extLst>
          </p:cNvPr>
          <p:cNvGrpSpPr/>
          <p:nvPr/>
        </p:nvGrpSpPr>
        <p:grpSpPr>
          <a:xfrm>
            <a:off x="8276958" y="2226853"/>
            <a:ext cx="1760686" cy="1760686"/>
            <a:chOff x="8519110" y="2469005"/>
            <a:chExt cx="1276381" cy="1276381"/>
          </a:xfrm>
        </p:grpSpPr>
        <p:sp>
          <p:nvSpPr>
            <p:cNvPr id="32" name="Retângulo: Cantos Arredondados 31">
              <a:extLst>
                <a:ext uri="{FF2B5EF4-FFF2-40B4-BE49-F238E27FC236}">
                  <a16:creationId xmlns:a16="http://schemas.microsoft.com/office/drawing/2014/main" id="{6A03E996-131E-23E1-E37B-4FB1E47D3D88}"/>
                </a:ext>
              </a:extLst>
            </p:cNvPr>
            <p:cNvSpPr/>
            <p:nvPr/>
          </p:nvSpPr>
          <p:spPr>
            <a:xfrm>
              <a:off x="8519110" y="2469005"/>
              <a:ext cx="1276381" cy="1276381"/>
            </a:xfrm>
            <a:prstGeom prst="roundRect">
              <a:avLst/>
            </a:prstGeom>
            <a:solidFill>
              <a:srgbClr val="C218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pic>
          <p:nvPicPr>
            <p:cNvPr id="4" name="Gráfico 3">
              <a:extLst>
                <a:ext uri="{FF2B5EF4-FFF2-40B4-BE49-F238E27FC236}">
                  <a16:creationId xmlns:a16="http://schemas.microsoft.com/office/drawing/2014/main" id="{98C958FD-9F41-F7B7-62F7-B9742D44ABFD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8673462" y="2622104"/>
              <a:ext cx="971550" cy="971550"/>
            </a:xfrm>
            <a:prstGeom prst="rect">
              <a:avLst/>
            </a:prstGeom>
          </p:spPr>
        </p:pic>
      </p:grp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1A70E840-3AD9-8DAD-FABB-D65A97847BFB}"/>
              </a:ext>
            </a:extLst>
          </p:cNvPr>
          <p:cNvSpPr/>
          <p:nvPr/>
        </p:nvSpPr>
        <p:spPr>
          <a:xfrm>
            <a:off x="0" y="1"/>
            <a:ext cx="4191000" cy="511992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Particularidades do canal - Receptivo</a:t>
            </a:r>
          </a:p>
        </p:txBody>
      </p:sp>
    </p:spTree>
    <p:extLst>
      <p:ext uri="{BB962C8B-B14F-4D97-AF65-F5344CB8AC3E}">
        <p14:creationId xmlns:p14="http://schemas.microsoft.com/office/powerpoint/2010/main" val="23056625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5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5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6172C-62F7-100A-13E6-3F1F180606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Agrupar 5">
            <a:extLst>
              <a:ext uri="{FF2B5EF4-FFF2-40B4-BE49-F238E27FC236}">
                <a16:creationId xmlns:a16="http://schemas.microsoft.com/office/drawing/2014/main" id="{3C23775A-399A-9103-2870-FC5C822901DD}"/>
              </a:ext>
            </a:extLst>
          </p:cNvPr>
          <p:cNvGrpSpPr/>
          <p:nvPr/>
        </p:nvGrpSpPr>
        <p:grpSpPr>
          <a:xfrm>
            <a:off x="528429" y="1246409"/>
            <a:ext cx="4432172" cy="4365182"/>
            <a:chOff x="9744458" y="3468058"/>
            <a:chExt cx="3166971" cy="3166971"/>
          </a:xfrm>
        </p:grpSpPr>
        <p:sp>
          <p:nvSpPr>
            <p:cNvPr id="10" name="Elipse 9">
              <a:extLst>
                <a:ext uri="{FF2B5EF4-FFF2-40B4-BE49-F238E27FC236}">
                  <a16:creationId xmlns:a16="http://schemas.microsoft.com/office/drawing/2014/main" id="{343E924B-2043-AC87-4334-16ADA53BACAB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50234B0F-8E77-E101-D7B6-AC3A57FEFEBC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2966EB1A-69B9-4F0E-BEEF-6BE0904723B6}"/>
              </a:ext>
            </a:extLst>
          </p:cNvPr>
          <p:cNvSpPr txBox="1"/>
          <p:nvPr/>
        </p:nvSpPr>
        <p:spPr>
          <a:xfrm>
            <a:off x="1444879" y="3013501"/>
            <a:ext cx="259927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schemeClr val="bg2">
                    <a:lumMod val="50000"/>
                  </a:schemeClr>
                </a:solidFill>
              </a:rPr>
              <a:t>Tratativas mais comuns</a:t>
            </a:r>
            <a:endParaRPr lang="pt-BR" sz="2400" dirty="0"/>
          </a:p>
        </p:txBody>
      </p:sp>
      <p:sp>
        <p:nvSpPr>
          <p:cNvPr id="2" name="Retângulo: Cantos Arredondados 1">
            <a:extLst>
              <a:ext uri="{FF2B5EF4-FFF2-40B4-BE49-F238E27FC236}">
                <a16:creationId xmlns:a16="http://schemas.microsoft.com/office/drawing/2014/main" id="{E0B0015E-BBA3-167A-BF72-A9FB765BBB1B}"/>
              </a:ext>
            </a:extLst>
          </p:cNvPr>
          <p:cNvSpPr/>
          <p:nvPr/>
        </p:nvSpPr>
        <p:spPr>
          <a:xfrm>
            <a:off x="4558593" y="1878397"/>
            <a:ext cx="5833294" cy="961622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6397CC6E-0832-5C08-4F39-C598C1BB6189}"/>
              </a:ext>
            </a:extLst>
          </p:cNvPr>
          <p:cNvSpPr/>
          <p:nvPr/>
        </p:nvSpPr>
        <p:spPr>
          <a:xfrm>
            <a:off x="4752812" y="3418294"/>
            <a:ext cx="5639075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F3980025-54DB-5F59-A641-A3EE9DCFF7C3}"/>
              </a:ext>
            </a:extLst>
          </p:cNvPr>
          <p:cNvSpPr/>
          <p:nvPr/>
        </p:nvSpPr>
        <p:spPr>
          <a:xfrm>
            <a:off x="4146571" y="1878398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28784725-DB54-CD3D-4276-248C06FEF7F6}"/>
              </a:ext>
            </a:extLst>
          </p:cNvPr>
          <p:cNvSpPr/>
          <p:nvPr/>
        </p:nvSpPr>
        <p:spPr>
          <a:xfrm>
            <a:off x="4303362" y="3418294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F32E28-4A2C-3308-4C7C-6FBAA4080D75}"/>
              </a:ext>
            </a:extLst>
          </p:cNvPr>
          <p:cNvSpPr txBox="1"/>
          <p:nvPr/>
        </p:nvSpPr>
        <p:spPr>
          <a:xfrm>
            <a:off x="5202263" y="2176808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O mapa das intenções (Por que eles nos procuram?)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97F25E5C-2B1D-9A04-D2EF-02854C26F8AE}"/>
              </a:ext>
            </a:extLst>
          </p:cNvPr>
          <p:cNvSpPr txBox="1"/>
          <p:nvPr/>
        </p:nvSpPr>
        <p:spPr>
          <a:xfrm>
            <a:off x="5279754" y="3659831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Do diagnóstico à solução.</a:t>
            </a:r>
          </a:p>
        </p:txBody>
      </p:sp>
    </p:spTree>
    <p:extLst>
      <p:ext uri="{BB962C8B-B14F-4D97-AF65-F5344CB8AC3E}">
        <p14:creationId xmlns:p14="http://schemas.microsoft.com/office/powerpoint/2010/main" val="39658437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0E945F9-3D85-465B-39AC-962A1A6B01F2}"/>
              </a:ext>
            </a:extLst>
          </p:cNvPr>
          <p:cNvSpPr txBox="1"/>
          <p:nvPr/>
        </p:nvSpPr>
        <p:spPr>
          <a:xfrm>
            <a:off x="496963" y="1461020"/>
            <a:ext cx="9830378" cy="3132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>
              <a:lnSpc>
                <a:spcPct val="150000"/>
              </a:lnSpc>
              <a:spcAft>
                <a:spcPts val="800"/>
              </a:spcAft>
            </a:pPr>
            <a:r>
              <a:rPr lang="pt-BR" sz="3600" b="1" i="0" dirty="0">
                <a:solidFill>
                  <a:srgbClr val="000000"/>
                </a:solidFill>
                <a:effectLst/>
              </a:rPr>
              <a:t>O que o cliente realmente quer?</a:t>
            </a:r>
          </a:p>
          <a:p>
            <a:pPr algn="l" rtl="0" fontAlgn="base">
              <a:lnSpc>
                <a:spcPct val="150000"/>
              </a:lnSpc>
              <a:spcAft>
                <a:spcPts val="800"/>
              </a:spcAft>
            </a:pPr>
            <a:r>
              <a:rPr lang="pt-BR" sz="2000" b="1" i="0" dirty="0">
                <a:solidFill>
                  <a:srgbClr val="000000"/>
                </a:solidFill>
                <a:effectLst/>
              </a:rPr>
              <a:t>Ajuste de Valor: </a:t>
            </a:r>
            <a:r>
              <a:rPr lang="pt-BR" sz="2000" i="0" dirty="0">
                <a:solidFill>
                  <a:srgbClr val="000000"/>
                </a:solidFill>
                <a:effectLst/>
              </a:rPr>
              <a:t>Quer reduzir a fatura ou usar ofertas do site.</a:t>
            </a:r>
          </a:p>
          <a:p>
            <a:pPr algn="l" rtl="0" fontAlgn="base">
              <a:lnSpc>
                <a:spcPct val="150000"/>
              </a:lnSpc>
              <a:spcAft>
                <a:spcPts val="800"/>
              </a:spcAft>
            </a:pPr>
            <a:r>
              <a:rPr lang="pt-BR" sz="2000" b="1" i="0" dirty="0">
                <a:solidFill>
                  <a:srgbClr val="000000"/>
                </a:solidFill>
                <a:effectLst/>
              </a:rPr>
              <a:t>Mais Performance: </a:t>
            </a:r>
            <a:r>
              <a:rPr lang="pt-BR" sz="2000" i="0" dirty="0">
                <a:solidFill>
                  <a:srgbClr val="000000"/>
                </a:solidFill>
                <a:effectLst/>
              </a:rPr>
              <a:t>Busca aumento de velocidade (VTA) ou troca de pacote.</a:t>
            </a:r>
          </a:p>
          <a:p>
            <a:pPr algn="l" rtl="0" fontAlgn="base">
              <a:lnSpc>
                <a:spcPct val="150000"/>
              </a:lnSpc>
              <a:spcAft>
                <a:spcPts val="800"/>
              </a:spcAft>
            </a:pPr>
            <a:r>
              <a:rPr lang="pt-BR" sz="2000" b="1" i="0" dirty="0">
                <a:solidFill>
                  <a:srgbClr val="000000"/>
                </a:solidFill>
                <a:effectLst/>
              </a:rPr>
              <a:t>Suporte: </a:t>
            </a:r>
            <a:r>
              <a:rPr lang="pt-BR" sz="2000" i="0" dirty="0">
                <a:solidFill>
                  <a:srgbClr val="000000"/>
                </a:solidFill>
                <a:effectLst/>
              </a:rPr>
              <a:t>Está com problemas técnicos ou reclamações (CRN).</a:t>
            </a:r>
          </a:p>
          <a:p>
            <a:pPr algn="l" rtl="0" fontAlgn="base">
              <a:lnSpc>
                <a:spcPct val="150000"/>
              </a:lnSpc>
              <a:spcAft>
                <a:spcPts val="800"/>
              </a:spcAft>
            </a:pPr>
            <a:r>
              <a:rPr lang="pt-BR" sz="2000" b="1" i="0" dirty="0">
                <a:solidFill>
                  <a:srgbClr val="000000"/>
                </a:solidFill>
                <a:effectLst/>
              </a:rPr>
              <a:t>Oportunidade: </a:t>
            </a:r>
            <a:r>
              <a:rPr lang="pt-BR" sz="2000" i="0" dirty="0">
                <a:solidFill>
                  <a:srgbClr val="000000"/>
                </a:solidFill>
                <a:effectLst/>
              </a:rPr>
              <a:t>Muitas vezes ele não sabe o que quer e aí entra o seu papel!</a:t>
            </a: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C294B19B-D513-4B37-8A58-B44F8965201F}"/>
              </a:ext>
            </a:extLst>
          </p:cNvPr>
          <p:cNvSpPr/>
          <p:nvPr/>
        </p:nvSpPr>
        <p:spPr>
          <a:xfrm>
            <a:off x="0" y="0"/>
            <a:ext cx="5206701" cy="511992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O Mapa das Intenções (Por que eles nos procuram?)</a:t>
            </a:r>
          </a:p>
        </p:txBody>
      </p:sp>
    </p:spTree>
    <p:extLst>
      <p:ext uri="{BB962C8B-B14F-4D97-AF65-F5344CB8AC3E}">
        <p14:creationId xmlns:p14="http://schemas.microsoft.com/office/powerpoint/2010/main" val="70161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0">
            <a:extLst>
              <a:ext uri="{FF2B5EF4-FFF2-40B4-BE49-F238E27FC236}">
                <a16:creationId xmlns:a16="http://schemas.microsoft.com/office/drawing/2014/main" id="{8397DE4B-4020-C22C-3E39-812AFCD9CAA2}"/>
              </a:ext>
            </a:extLst>
          </p:cNvPr>
          <p:cNvSpPr txBox="1"/>
          <p:nvPr/>
        </p:nvSpPr>
        <p:spPr>
          <a:xfrm>
            <a:off x="5268691" y="3618652"/>
            <a:ext cx="16546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solidFill>
                  <a:srgbClr val="0F2747"/>
                </a:solidFill>
                <a:latin typeface="AMX" pitchFamily="2" charset="77"/>
              </a:rPr>
              <a:t>Desligar</a:t>
            </a:r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 o </a:t>
            </a:r>
            <a:r>
              <a:rPr lang="en-US" sz="1600" dirty="0" err="1">
                <a:solidFill>
                  <a:srgbClr val="0F2747"/>
                </a:solidFill>
                <a:latin typeface="AMX" pitchFamily="2" charset="77"/>
              </a:rPr>
              <a:t>áudio</a:t>
            </a:r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.​</a:t>
            </a:r>
          </a:p>
        </p:txBody>
      </p:sp>
      <p:grpSp>
        <p:nvGrpSpPr>
          <p:cNvPr id="4" name="Group 24">
            <a:extLst>
              <a:ext uri="{FF2B5EF4-FFF2-40B4-BE49-F238E27FC236}">
                <a16:creationId xmlns:a16="http://schemas.microsoft.com/office/drawing/2014/main" id="{B7243EC1-EBBC-DC3F-AFA9-13914DA91A21}"/>
              </a:ext>
            </a:extLst>
          </p:cNvPr>
          <p:cNvGrpSpPr/>
          <p:nvPr/>
        </p:nvGrpSpPr>
        <p:grpSpPr>
          <a:xfrm>
            <a:off x="5808430" y="2678123"/>
            <a:ext cx="692069" cy="857479"/>
            <a:chOff x="5808430" y="2678123"/>
            <a:chExt cx="692069" cy="857479"/>
          </a:xfrm>
        </p:grpSpPr>
        <p:sp>
          <p:nvSpPr>
            <p:cNvPr id="5" name="Oval 19">
              <a:extLst>
                <a:ext uri="{FF2B5EF4-FFF2-40B4-BE49-F238E27FC236}">
                  <a16:creationId xmlns:a16="http://schemas.microsoft.com/office/drawing/2014/main" id="{EFEBBF07-CBD1-8491-B946-E06871223F0A}"/>
                </a:ext>
              </a:extLst>
            </p:cNvPr>
            <p:cNvSpPr/>
            <p:nvPr/>
          </p:nvSpPr>
          <p:spPr>
            <a:xfrm>
              <a:off x="5838925" y="2874028"/>
              <a:ext cx="661574" cy="661574"/>
            </a:xfrm>
            <a:prstGeom prst="ellipse">
              <a:avLst/>
            </a:prstGeom>
            <a:solidFill>
              <a:srgbClr val="000000">
                <a:alpha val="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Graphic 12">
              <a:extLst>
                <a:ext uri="{FF2B5EF4-FFF2-40B4-BE49-F238E27FC236}">
                  <a16:creationId xmlns:a16="http://schemas.microsoft.com/office/drawing/2014/main" id="{5CDDFBD0-3DF4-E2A7-0958-7EE45C718382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808430" y="2678123"/>
              <a:ext cx="575139" cy="750876"/>
            </a:xfrm>
            <a:prstGeom prst="rect">
              <a:avLst/>
            </a:prstGeom>
          </p:spPr>
        </p:pic>
      </p:grpSp>
      <p:grpSp>
        <p:nvGrpSpPr>
          <p:cNvPr id="7" name="Group 25">
            <a:extLst>
              <a:ext uri="{FF2B5EF4-FFF2-40B4-BE49-F238E27FC236}">
                <a16:creationId xmlns:a16="http://schemas.microsoft.com/office/drawing/2014/main" id="{ABCBCD11-704A-AE98-302A-2494F78BF990}"/>
              </a:ext>
            </a:extLst>
          </p:cNvPr>
          <p:cNvGrpSpPr/>
          <p:nvPr/>
        </p:nvGrpSpPr>
        <p:grpSpPr>
          <a:xfrm>
            <a:off x="8304182" y="2678121"/>
            <a:ext cx="802357" cy="857481"/>
            <a:chOff x="8304182" y="2678121"/>
            <a:chExt cx="802357" cy="857481"/>
          </a:xfrm>
        </p:grpSpPr>
        <p:sp>
          <p:nvSpPr>
            <p:cNvPr id="8" name="Oval 20">
              <a:extLst>
                <a:ext uri="{FF2B5EF4-FFF2-40B4-BE49-F238E27FC236}">
                  <a16:creationId xmlns:a16="http://schemas.microsoft.com/office/drawing/2014/main" id="{B62667A2-FB29-4450-3EA3-B5ADA58EB934}"/>
                </a:ext>
              </a:extLst>
            </p:cNvPr>
            <p:cNvSpPr/>
            <p:nvPr/>
          </p:nvSpPr>
          <p:spPr>
            <a:xfrm>
              <a:off x="8444965" y="2874028"/>
              <a:ext cx="661574" cy="661574"/>
            </a:xfrm>
            <a:prstGeom prst="ellipse">
              <a:avLst/>
            </a:prstGeom>
            <a:solidFill>
              <a:srgbClr val="000000">
                <a:alpha val="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Graphic 16">
              <a:extLst>
                <a:ext uri="{FF2B5EF4-FFF2-40B4-BE49-F238E27FC236}">
                  <a16:creationId xmlns:a16="http://schemas.microsoft.com/office/drawing/2014/main" id="{7CADC4D3-B284-DC59-6098-0AC7D60EF9C1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304182" y="2678121"/>
              <a:ext cx="594442" cy="750874"/>
            </a:xfrm>
            <a:prstGeom prst="rect">
              <a:avLst/>
            </a:prstGeom>
          </p:spPr>
        </p:pic>
      </p:grpSp>
      <p:sp>
        <p:nvSpPr>
          <p:cNvPr id="10" name="TextBox 21">
            <a:extLst>
              <a:ext uri="{FF2B5EF4-FFF2-40B4-BE49-F238E27FC236}">
                <a16:creationId xmlns:a16="http://schemas.microsoft.com/office/drawing/2014/main" id="{38EAC6C4-2FD6-0656-64C1-FC6E39587D53}"/>
              </a:ext>
            </a:extLst>
          </p:cNvPr>
          <p:cNvSpPr txBox="1"/>
          <p:nvPr/>
        </p:nvSpPr>
        <p:spPr>
          <a:xfrm>
            <a:off x="2405033" y="3618652"/>
            <a:ext cx="23182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solidFill>
                  <a:srgbClr val="0F2747"/>
                </a:solidFill>
                <a:latin typeface="AMX" pitchFamily="2" charset="77"/>
              </a:rPr>
              <a:t>Manter</a:t>
            </a:r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 a </a:t>
            </a:r>
            <a:r>
              <a:rPr lang="en-US" sz="1600" dirty="0" err="1">
                <a:solidFill>
                  <a:srgbClr val="0F2747"/>
                </a:solidFill>
                <a:latin typeface="AMX" pitchFamily="2" charset="77"/>
              </a:rPr>
              <a:t>câmera</a:t>
            </a:r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 </a:t>
            </a:r>
            <a:r>
              <a:rPr lang="en-US" sz="1600" dirty="0" err="1">
                <a:solidFill>
                  <a:srgbClr val="0F2747"/>
                </a:solidFill>
                <a:latin typeface="AMX" pitchFamily="2" charset="77"/>
              </a:rPr>
              <a:t>ligada</a:t>
            </a:r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.</a:t>
            </a:r>
          </a:p>
        </p:txBody>
      </p:sp>
      <p:sp>
        <p:nvSpPr>
          <p:cNvPr id="11" name="TextBox 22">
            <a:extLst>
              <a:ext uri="{FF2B5EF4-FFF2-40B4-BE49-F238E27FC236}">
                <a16:creationId xmlns:a16="http://schemas.microsoft.com/office/drawing/2014/main" id="{25493B72-1151-ADEF-E79C-D72D4CE345CB}"/>
              </a:ext>
            </a:extLst>
          </p:cNvPr>
          <p:cNvSpPr txBox="1"/>
          <p:nvPr/>
        </p:nvSpPr>
        <p:spPr>
          <a:xfrm>
            <a:off x="7322848" y="3618652"/>
            <a:ext cx="25571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>
                <a:solidFill>
                  <a:srgbClr val="0F2747"/>
                </a:solidFill>
                <a:latin typeface="AMX" pitchFamily="2" charset="77"/>
              </a:rPr>
              <a:t>Levantar</a:t>
            </a:r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 a </a:t>
            </a:r>
            <a:r>
              <a:rPr lang="en-US" sz="1600" dirty="0" err="1">
                <a:solidFill>
                  <a:srgbClr val="0F2747"/>
                </a:solidFill>
                <a:latin typeface="AMX" pitchFamily="2" charset="77"/>
              </a:rPr>
              <a:t>mão</a:t>
            </a:r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 e </a:t>
            </a:r>
            <a:r>
              <a:rPr lang="en-US" sz="1600" dirty="0" err="1">
                <a:solidFill>
                  <a:srgbClr val="0F2747"/>
                </a:solidFill>
                <a:latin typeface="AMX" pitchFamily="2" charset="77"/>
              </a:rPr>
              <a:t>aguardar</a:t>
            </a:r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 </a:t>
            </a:r>
          </a:p>
          <a:p>
            <a:pPr algn="ctr"/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(</a:t>
            </a:r>
            <a:r>
              <a:rPr lang="en-US" sz="1600" dirty="0" err="1">
                <a:solidFill>
                  <a:srgbClr val="0F2747"/>
                </a:solidFill>
                <a:latin typeface="AMX" pitchFamily="2" charset="77"/>
              </a:rPr>
              <a:t>em</a:t>
            </a:r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 </a:t>
            </a:r>
            <a:r>
              <a:rPr lang="en-US" sz="1600" dirty="0" err="1">
                <a:solidFill>
                  <a:srgbClr val="0F2747"/>
                </a:solidFill>
                <a:latin typeface="AMX" pitchFamily="2" charset="77"/>
              </a:rPr>
              <a:t>caso</a:t>
            </a:r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 de </a:t>
            </a:r>
            <a:r>
              <a:rPr lang="en-US" sz="1600" dirty="0" err="1">
                <a:solidFill>
                  <a:srgbClr val="0F2747"/>
                </a:solidFill>
                <a:latin typeface="AMX" pitchFamily="2" charset="77"/>
              </a:rPr>
              <a:t>dúvida</a:t>
            </a:r>
            <a:r>
              <a:rPr lang="en-US" sz="1600" dirty="0">
                <a:solidFill>
                  <a:srgbClr val="0F2747"/>
                </a:solidFill>
                <a:latin typeface="AMX" pitchFamily="2" charset="77"/>
              </a:rPr>
              <a:t>).​</a:t>
            </a:r>
          </a:p>
        </p:txBody>
      </p:sp>
      <p:grpSp>
        <p:nvGrpSpPr>
          <p:cNvPr id="12" name="Group 23">
            <a:extLst>
              <a:ext uri="{FF2B5EF4-FFF2-40B4-BE49-F238E27FC236}">
                <a16:creationId xmlns:a16="http://schemas.microsoft.com/office/drawing/2014/main" id="{580A314E-E3F1-C800-9A20-BB5E52823EA1}"/>
              </a:ext>
            </a:extLst>
          </p:cNvPr>
          <p:cNvGrpSpPr/>
          <p:nvPr/>
        </p:nvGrpSpPr>
        <p:grpSpPr>
          <a:xfrm>
            <a:off x="3240511" y="2678121"/>
            <a:ext cx="754532" cy="857481"/>
            <a:chOff x="3240511" y="2678121"/>
            <a:chExt cx="754532" cy="857481"/>
          </a:xfrm>
        </p:grpSpPr>
        <p:sp>
          <p:nvSpPr>
            <p:cNvPr id="13" name="Oval 17">
              <a:extLst>
                <a:ext uri="{FF2B5EF4-FFF2-40B4-BE49-F238E27FC236}">
                  <a16:creationId xmlns:a16="http://schemas.microsoft.com/office/drawing/2014/main" id="{21C297AC-247D-91D7-1CCB-CA38D4A74960}"/>
                </a:ext>
              </a:extLst>
            </p:cNvPr>
            <p:cNvSpPr/>
            <p:nvPr/>
          </p:nvSpPr>
          <p:spPr>
            <a:xfrm>
              <a:off x="3333469" y="2874028"/>
              <a:ext cx="661574" cy="661574"/>
            </a:xfrm>
            <a:prstGeom prst="ellipse">
              <a:avLst/>
            </a:prstGeom>
            <a:solidFill>
              <a:srgbClr val="000000">
                <a:alpha val="9804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Graphic 14">
              <a:extLst>
                <a:ext uri="{FF2B5EF4-FFF2-40B4-BE49-F238E27FC236}">
                  <a16:creationId xmlns:a16="http://schemas.microsoft.com/office/drawing/2014/main" id="{E8F028B6-A701-A83D-C0D1-E4920C39E5B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3240511" y="2678121"/>
              <a:ext cx="647306" cy="750875"/>
            </a:xfrm>
            <a:prstGeom prst="rect">
              <a:avLst/>
            </a:prstGeom>
          </p:spPr>
        </p:pic>
      </p:grpSp>
      <p:sp>
        <p:nvSpPr>
          <p:cNvPr id="15" name="TextBox 6">
            <a:extLst>
              <a:ext uri="{FF2B5EF4-FFF2-40B4-BE49-F238E27FC236}">
                <a16:creationId xmlns:a16="http://schemas.microsoft.com/office/drawing/2014/main" id="{08DEF5C1-7208-55B6-5021-4796C7386FC6}"/>
              </a:ext>
            </a:extLst>
          </p:cNvPr>
          <p:cNvSpPr txBox="1"/>
          <p:nvPr/>
        </p:nvSpPr>
        <p:spPr>
          <a:xfrm>
            <a:off x="4712209" y="1445331"/>
            <a:ext cx="27675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EA5A4B"/>
                </a:solidFill>
                <a:latin typeface="AMX Black" pitchFamily="2" charset="77"/>
              </a:rPr>
              <a:t>Combinados</a:t>
            </a:r>
            <a:r>
              <a:rPr lang="en-US" sz="3200" b="1" dirty="0">
                <a:solidFill>
                  <a:srgbClr val="EA5A4B"/>
                </a:solidFill>
                <a:latin typeface="AMX Black" pitchFamily="2" charset="77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43369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0.17431 L -4.16667E-7 -4.44444E-6 " pathEditMode="relative" rAng="0" ptsTypes="AA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727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grpId="1" nodeType="withEffect">
                                  <p:stCondLst>
                                    <p:cond delay="100"/>
                                  </p:stCondLst>
                                  <p:childTnLst>
                                    <p:animMotion origin="layout" path="M -4.16667E-7 0.17431 L -4.16667E-7 -4.44444E-6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727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5" presetClass="path" presetSubtype="0" accel="50000" decel="5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4.16667E-7 0.17431 L -4.16667E-7 -4.44444E-6 " pathEditMode="relative" rAng="0" ptsTypes="AA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727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5" presetClass="path" presetSubtype="0" accel="50000" decel="50000" fill="hold" grpId="1" nodeType="withEffect">
                                  <p:stCondLst>
                                    <p:cond delay="350"/>
                                  </p:stCondLst>
                                  <p:childTnLst>
                                    <p:animMotion origin="layout" path="M -4.16667E-7 0.17431 L -4.16667E-7 -4.44444E-6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727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5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16667E-7 0.17431 L -4.16667E-7 -4.44444E-6 " pathEditMode="relative" rAng="0" ptsTypes="AA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727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5" presetClass="path" presetSubtype="0" accel="50000" decel="50000" fill="hold" grpId="1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4.16667E-7 0.17431 L -4.16667E-7 -4.44444E-6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727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5" presetClass="path" presetSubtype="0" accel="50000" decel="50000" fill="hold" grpId="1" nodeType="withEffect">
                                  <p:stCondLst>
                                    <p:cond delay="400"/>
                                  </p:stCondLst>
                                  <p:childTnLst>
                                    <p:animMotion origin="layout" path="M 0 0.41875 L 0 0 " pathEditMode="relative" rAng="0" ptsTypes="AA">
                                      <p:cBhvr>
                                        <p:cTn id="39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9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10" grpId="0"/>
      <p:bldP spid="10" grpId="1"/>
      <p:bldP spid="11" grpId="0"/>
      <p:bldP spid="11" grpId="1"/>
      <p:bldP spid="15" grpId="0"/>
      <p:bldP spid="15" grpId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5F51C4-09B5-418C-84AB-976F223DC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23D0F6A-AC8D-8276-7371-26864CDA45A5}"/>
              </a:ext>
            </a:extLst>
          </p:cNvPr>
          <p:cNvSpPr txBox="1"/>
          <p:nvPr/>
        </p:nvSpPr>
        <p:spPr>
          <a:xfrm>
            <a:off x="496963" y="1461020"/>
            <a:ext cx="9830378" cy="3132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>
              <a:lnSpc>
                <a:spcPct val="150000"/>
              </a:lnSpc>
              <a:spcAft>
                <a:spcPts val="800"/>
              </a:spcAft>
            </a:pPr>
            <a:r>
              <a:rPr lang="pt-BR" sz="3600" b="1" i="0" dirty="0">
                <a:solidFill>
                  <a:srgbClr val="000000"/>
                </a:solidFill>
                <a:effectLst/>
              </a:rPr>
              <a:t>Relembrando...</a:t>
            </a:r>
          </a:p>
          <a:p>
            <a:pPr algn="l" rtl="0" fontAlgn="base">
              <a:lnSpc>
                <a:spcPct val="150000"/>
              </a:lnSpc>
              <a:spcAft>
                <a:spcPts val="800"/>
              </a:spcAft>
            </a:pPr>
            <a:r>
              <a:rPr lang="pt-BR" sz="2000" b="1" i="0" dirty="0">
                <a:solidFill>
                  <a:srgbClr val="000000"/>
                </a:solidFill>
                <a:effectLst/>
              </a:rPr>
              <a:t>Já sabemos identificar as dores: </a:t>
            </a:r>
            <a:r>
              <a:rPr lang="pt-BR" sz="2000" i="0" dirty="0">
                <a:solidFill>
                  <a:srgbClr val="000000"/>
                </a:solidFill>
                <a:effectLst/>
              </a:rPr>
              <a:t>Financeiro, uso, técnica e experiência.</a:t>
            </a:r>
          </a:p>
          <a:p>
            <a:pPr algn="l" rtl="0" fontAlgn="base">
              <a:lnSpc>
                <a:spcPct val="150000"/>
              </a:lnSpc>
              <a:spcAft>
                <a:spcPts val="800"/>
              </a:spcAft>
            </a:pPr>
            <a:r>
              <a:rPr lang="pt-BR" sz="2000" b="1" i="0" dirty="0">
                <a:solidFill>
                  <a:srgbClr val="000000"/>
                </a:solidFill>
                <a:effectLst/>
              </a:rPr>
              <a:t>Próximo passo: </a:t>
            </a:r>
            <a:r>
              <a:rPr lang="pt-BR" sz="2000" i="0" dirty="0">
                <a:solidFill>
                  <a:srgbClr val="000000"/>
                </a:solidFill>
                <a:effectLst/>
              </a:rPr>
              <a:t>Como transformar esse diagnóstico em uma venda imbatível?</a:t>
            </a:r>
          </a:p>
          <a:p>
            <a:pPr algn="l" rtl="0" fontAlgn="base">
              <a:lnSpc>
                <a:spcPct val="150000"/>
              </a:lnSpc>
              <a:spcAft>
                <a:spcPts val="800"/>
              </a:spcAft>
            </a:pPr>
            <a:r>
              <a:rPr lang="pt-BR" sz="2000" b="1" i="0" dirty="0">
                <a:solidFill>
                  <a:srgbClr val="000000"/>
                </a:solidFill>
                <a:effectLst/>
              </a:rPr>
              <a:t>O segredo: </a:t>
            </a:r>
            <a:r>
              <a:rPr lang="pt-BR" sz="2000" i="0" dirty="0">
                <a:solidFill>
                  <a:srgbClr val="000000"/>
                </a:solidFill>
                <a:effectLst/>
              </a:rPr>
              <a:t>Não é o que você vende, é como você resolve o problema do cliente.</a:t>
            </a:r>
          </a:p>
          <a:p>
            <a:pPr algn="l" rtl="0" fontAlgn="base">
              <a:lnSpc>
                <a:spcPct val="150000"/>
              </a:lnSpc>
              <a:spcAft>
                <a:spcPts val="800"/>
              </a:spcAft>
            </a:pPr>
            <a:r>
              <a:rPr lang="pt-BR" sz="2000" b="1" i="0" dirty="0">
                <a:solidFill>
                  <a:srgbClr val="000000"/>
                </a:solidFill>
                <a:effectLst/>
              </a:rPr>
              <a:t>Prepare-se: </a:t>
            </a:r>
            <a:r>
              <a:rPr lang="pt-BR" sz="2000" i="0" dirty="0">
                <a:solidFill>
                  <a:srgbClr val="000000"/>
                </a:solidFill>
                <a:effectLst/>
              </a:rPr>
              <a:t>No Módulo 2, vamos dominar a arte de </a:t>
            </a:r>
            <a:r>
              <a:rPr lang="pt-BR" sz="2000" b="1" i="0" dirty="0">
                <a:solidFill>
                  <a:srgbClr val="000000"/>
                </a:solidFill>
                <a:effectLst/>
              </a:rPr>
              <a:t>Entregar </a:t>
            </a:r>
            <a:r>
              <a:rPr lang="pt-BR" sz="2000" b="1" i="0">
                <a:solidFill>
                  <a:srgbClr val="000000"/>
                </a:solidFill>
                <a:effectLst/>
              </a:rPr>
              <a:t>soluções personalizadas</a:t>
            </a:r>
            <a:r>
              <a:rPr lang="pt-BR" sz="2000" i="0">
                <a:solidFill>
                  <a:srgbClr val="000000"/>
                </a:solidFill>
                <a:effectLst/>
              </a:rPr>
              <a:t>.</a:t>
            </a:r>
            <a:endParaRPr lang="pt-BR" sz="2000" i="0" dirty="0">
              <a:solidFill>
                <a:srgbClr val="000000"/>
              </a:solidFill>
              <a:effectLst/>
            </a:endParaRPr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40F38E1E-73AF-F132-2F08-3706885CD3C3}"/>
              </a:ext>
            </a:extLst>
          </p:cNvPr>
          <p:cNvSpPr/>
          <p:nvPr/>
        </p:nvSpPr>
        <p:spPr>
          <a:xfrm>
            <a:off x="0" y="0"/>
            <a:ext cx="5206701" cy="511992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/>
              <a:t>Do diagnóstico à solução.</a:t>
            </a:r>
          </a:p>
        </p:txBody>
      </p:sp>
    </p:spTree>
    <p:extLst>
      <p:ext uri="{BB962C8B-B14F-4D97-AF65-F5344CB8AC3E}">
        <p14:creationId xmlns:p14="http://schemas.microsoft.com/office/powerpoint/2010/main" val="38347126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0">
            <a:extLst>
              <a:ext uri="{FF2B5EF4-FFF2-40B4-BE49-F238E27FC236}">
                <a16:creationId xmlns:a16="http://schemas.microsoft.com/office/drawing/2014/main" id="{D91ACD74-BF56-484E-A249-7AC3B7AB630B}"/>
              </a:ext>
            </a:extLst>
          </p:cNvPr>
          <p:cNvSpPr txBox="1"/>
          <p:nvPr/>
        </p:nvSpPr>
        <p:spPr>
          <a:xfrm>
            <a:off x="711062" y="879189"/>
            <a:ext cx="6759121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pt-BR" sz="2400" dirty="0">
                <a:solidFill>
                  <a:srgbClr val="C2184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Chegamos ao final da primeira parte do treinamento! </a:t>
            </a:r>
          </a:p>
          <a:p>
            <a:pPr>
              <a:spcBef>
                <a:spcPts val="1200"/>
              </a:spcBef>
            </a:pPr>
            <a:r>
              <a:rPr lang="pt-BR" sz="2400" dirty="0">
                <a:solidFill>
                  <a:srgbClr val="C2184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 que já conquistamos até aqui:</a:t>
            </a:r>
          </a:p>
        </p:txBody>
      </p:sp>
      <p:sp>
        <p:nvSpPr>
          <p:cNvPr id="5" name="CaixaDeTexto 14">
            <a:extLst>
              <a:ext uri="{FF2B5EF4-FFF2-40B4-BE49-F238E27FC236}">
                <a16:creationId xmlns:a16="http://schemas.microsoft.com/office/drawing/2014/main" id="{5B7E3BBD-1801-4513-A9A3-431A1194EA75}"/>
              </a:ext>
            </a:extLst>
          </p:cNvPr>
          <p:cNvSpPr txBox="1"/>
          <p:nvPr/>
        </p:nvSpPr>
        <p:spPr>
          <a:xfrm>
            <a:off x="711062" y="2507786"/>
            <a:ext cx="7367931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Bef>
                <a:spcPts val="600"/>
              </a:spcBef>
              <a:buClr>
                <a:srgbClr val="EA212D"/>
              </a:buClr>
              <a:buFont typeface="Arial" panose="020B0604020202020204" pitchFamily="34" charset="0"/>
              <a:buChar char="•"/>
            </a:pP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Definimos o que é rentabilizar (agregar valor + fidelizar);</a:t>
            </a:r>
          </a:p>
          <a:p>
            <a:pPr marL="342900" indent="-342900">
              <a:spcBef>
                <a:spcPts val="600"/>
              </a:spcBef>
              <a:buClr>
                <a:srgbClr val="EA212D"/>
              </a:buClr>
              <a:buFont typeface="Arial" panose="020B0604020202020204" pitchFamily="34" charset="0"/>
              <a:buChar char="•"/>
            </a:pP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Entendemos a missão no Ativo e no Receptivo;</a:t>
            </a:r>
          </a:p>
          <a:p>
            <a:pPr marL="342900" indent="-342900">
              <a:spcBef>
                <a:spcPts val="600"/>
              </a:spcBef>
              <a:buClr>
                <a:srgbClr val="EA212D"/>
              </a:buClr>
              <a:buFont typeface="Arial" panose="020B0604020202020204" pitchFamily="34" charset="0"/>
              <a:buChar char="•"/>
            </a:pP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Aprendemos a identificar as dores e tratativas comuns.</a:t>
            </a:r>
          </a:p>
        </p:txBody>
      </p:sp>
      <p:sp>
        <p:nvSpPr>
          <p:cNvPr id="6" name="CaixaDeTexto 10">
            <a:extLst>
              <a:ext uri="{FF2B5EF4-FFF2-40B4-BE49-F238E27FC236}">
                <a16:creationId xmlns:a16="http://schemas.microsoft.com/office/drawing/2014/main" id="{65650A41-2D8F-19C8-6350-BF57E4600E7E}"/>
              </a:ext>
            </a:extLst>
          </p:cNvPr>
          <p:cNvSpPr txBox="1"/>
          <p:nvPr/>
        </p:nvSpPr>
        <p:spPr>
          <a:xfrm>
            <a:off x="711062" y="5272173"/>
            <a:ext cx="84331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pt-BR" sz="2400" dirty="0">
                <a:solidFill>
                  <a:srgbClr val="C2184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Prepare-se para encantar na prática! Até breve! </a:t>
            </a:r>
            <a:endParaRPr lang="pt-BR" sz="2400" dirty="0">
              <a:solidFill>
                <a:srgbClr val="C2184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D3BE40C-1746-244A-5818-4289F1D05201}"/>
              </a:ext>
            </a:extLst>
          </p:cNvPr>
          <p:cNvSpPr/>
          <p:nvPr/>
        </p:nvSpPr>
        <p:spPr>
          <a:xfrm>
            <a:off x="12338003" y="1057146"/>
            <a:ext cx="3374300" cy="372804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Aguardando ligações de sucesso e insucesso.</a:t>
            </a:r>
          </a:p>
        </p:txBody>
      </p:sp>
      <p:sp>
        <p:nvSpPr>
          <p:cNvPr id="3" name="CaixaDeTexto 14">
            <a:extLst>
              <a:ext uri="{FF2B5EF4-FFF2-40B4-BE49-F238E27FC236}">
                <a16:creationId xmlns:a16="http://schemas.microsoft.com/office/drawing/2014/main" id="{961CAC52-E521-D9A6-72C2-A1B405F342C1}"/>
              </a:ext>
            </a:extLst>
          </p:cNvPr>
          <p:cNvSpPr txBox="1"/>
          <p:nvPr/>
        </p:nvSpPr>
        <p:spPr>
          <a:xfrm>
            <a:off x="711062" y="3951717"/>
            <a:ext cx="889551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buClr>
                <a:srgbClr val="EA212D"/>
              </a:buClr>
            </a:pP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Agora você já </a:t>
            </a:r>
            <a:r>
              <a:rPr lang="pt-B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domina o diagnóstico </a:t>
            </a: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e sabe como a roda da Claro gira através do seu talento.  No Módulo 2, vamos transformar diagnóstico em </a:t>
            </a:r>
            <a:r>
              <a:rPr lang="pt-BR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Solução com Valor </a:t>
            </a:r>
            <a:r>
              <a:rPr lang="pt-BR" sz="2000" dirty="0">
                <a:latin typeface="Segoe UI" panose="020B0502040204020203" pitchFamily="34" charset="0"/>
                <a:cs typeface="Segoe UI" panose="020B0502040204020203" pitchFamily="34" charset="0"/>
              </a:rPr>
              <a:t>e atendimento em Excelência.</a:t>
            </a:r>
          </a:p>
        </p:txBody>
      </p:sp>
    </p:spTree>
    <p:extLst>
      <p:ext uri="{BB962C8B-B14F-4D97-AF65-F5344CB8AC3E}">
        <p14:creationId xmlns:p14="http://schemas.microsoft.com/office/powerpoint/2010/main" val="2824538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86E683-C769-61AB-78BA-021AF1E669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2DFA9429-E997-6EC4-F0AB-99DBBA8C3511}"/>
              </a:ext>
            </a:extLst>
          </p:cNvPr>
          <p:cNvSpPr txBox="1"/>
          <p:nvPr/>
        </p:nvSpPr>
        <p:spPr>
          <a:xfrm>
            <a:off x="276348" y="359282"/>
            <a:ext cx="68326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solidFill>
                  <a:schemeClr val="tx1"/>
                </a:solidFill>
              </a:rPr>
              <a:t>Nossa trilha de aprendizado: </a:t>
            </a:r>
          </a:p>
        </p:txBody>
      </p:sp>
      <p:sp>
        <p:nvSpPr>
          <p:cNvPr id="7" name="AutoShape 2" descr="Com a Claro você se conecta com o que mais ama - Conecta + vc">
            <a:extLst>
              <a:ext uri="{FF2B5EF4-FFF2-40B4-BE49-F238E27FC236}">
                <a16:creationId xmlns:a16="http://schemas.microsoft.com/office/drawing/2014/main" id="{31CF73CE-9619-80AF-41D6-929CA30D7C0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7338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B890CB8F-500A-F33E-719C-6378F1D000DC}"/>
              </a:ext>
            </a:extLst>
          </p:cNvPr>
          <p:cNvSpPr txBox="1"/>
          <p:nvPr/>
        </p:nvSpPr>
        <p:spPr>
          <a:xfrm>
            <a:off x="276348" y="1074434"/>
            <a:ext cx="1135537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i="0" u="none" strike="noStrike" dirty="0">
                <a:solidFill>
                  <a:srgbClr val="000000"/>
                </a:solidFill>
                <a:effectLst/>
              </a:rPr>
              <a:t>Este treinamento será dividido em 3 módulos.</a:t>
            </a:r>
          </a:p>
          <a:p>
            <a:r>
              <a:rPr lang="pt-BR" sz="2400" b="0" i="0" u="none" strike="noStrike" dirty="0">
                <a:solidFill>
                  <a:srgbClr val="000000"/>
                </a:solidFill>
                <a:effectLst/>
              </a:rPr>
              <a:t>Em cada um, vamos tratar assuntos complementares que te ajudarão a realizar um atendimento de excelência!</a:t>
            </a:r>
            <a:endParaRPr lang="pt-BR" sz="2400" dirty="0"/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376DFE5C-3732-41B7-1F3F-7ED2D7698AAE}"/>
              </a:ext>
            </a:extLst>
          </p:cNvPr>
          <p:cNvGrpSpPr/>
          <p:nvPr/>
        </p:nvGrpSpPr>
        <p:grpSpPr>
          <a:xfrm>
            <a:off x="6755451" y="2174259"/>
            <a:ext cx="6552427" cy="6552425"/>
            <a:chOff x="9744458" y="3468058"/>
            <a:chExt cx="3166971" cy="3166971"/>
          </a:xfrm>
        </p:grpSpPr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2D490336-8D4C-9EA7-EA60-5143D0EB39CA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/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05510618-FEE9-04FF-277C-D8AADCD69EBC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8C50B94E-0CF6-FD53-EABE-4DAAA0517410}"/>
              </a:ext>
            </a:extLst>
          </p:cNvPr>
          <p:cNvSpPr txBox="1"/>
          <p:nvPr/>
        </p:nvSpPr>
        <p:spPr>
          <a:xfrm>
            <a:off x="4746918" y="2397806"/>
            <a:ext cx="332496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Entender como estratégia</a:t>
            </a:r>
            <a:endParaRPr lang="pt-BR" sz="2800" dirty="0"/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7662EFB0-5636-C30A-9675-E1B6C798201A}"/>
              </a:ext>
            </a:extLst>
          </p:cNvPr>
          <p:cNvSpPr txBox="1"/>
          <p:nvPr/>
        </p:nvSpPr>
        <p:spPr>
          <a:xfrm>
            <a:off x="3570287" y="3745797"/>
            <a:ext cx="281607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Entregar soluções personalizadas</a:t>
            </a:r>
            <a:endParaRPr lang="pt-BR" sz="2800" dirty="0"/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ECDA066F-AAC9-0596-AFFD-0F7147D25046}"/>
              </a:ext>
            </a:extLst>
          </p:cNvPr>
          <p:cNvSpPr txBox="1"/>
          <p:nvPr/>
        </p:nvSpPr>
        <p:spPr>
          <a:xfrm>
            <a:off x="4164607" y="5450471"/>
            <a:ext cx="246224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Encantar na Prática</a:t>
            </a:r>
            <a:endParaRPr lang="pt-BR" sz="2800" dirty="0"/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72F2FD5E-D1CA-B703-F40B-CCA47CBC849F}"/>
              </a:ext>
            </a:extLst>
          </p:cNvPr>
          <p:cNvSpPr txBox="1"/>
          <p:nvPr/>
        </p:nvSpPr>
        <p:spPr>
          <a:xfrm>
            <a:off x="8097957" y="4559096"/>
            <a:ext cx="365218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RENTABILIZAÇÃO 360º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609955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F5D2D6-7107-91AF-CB08-D3E039B592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4B662E28-8C6B-15D8-31F1-0057CAF2B48C}"/>
              </a:ext>
            </a:extLst>
          </p:cNvPr>
          <p:cNvSpPr txBox="1"/>
          <p:nvPr/>
        </p:nvSpPr>
        <p:spPr>
          <a:xfrm>
            <a:off x="276348" y="359282"/>
            <a:ext cx="68326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solidFill>
                  <a:schemeClr val="tx1"/>
                </a:solidFill>
              </a:rPr>
              <a:t>Nossa trilha de aprendizado: </a:t>
            </a:r>
          </a:p>
        </p:txBody>
      </p:sp>
      <p:sp>
        <p:nvSpPr>
          <p:cNvPr id="7" name="AutoShape 2" descr="Com a Claro você se conecta com o que mais ama - Conecta + vc">
            <a:extLst>
              <a:ext uri="{FF2B5EF4-FFF2-40B4-BE49-F238E27FC236}">
                <a16:creationId xmlns:a16="http://schemas.microsoft.com/office/drawing/2014/main" id="{B4AA1162-A36C-2362-5637-CDEA6D3373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7338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9" name="Seta: para a Direita 8">
            <a:extLst>
              <a:ext uri="{FF2B5EF4-FFF2-40B4-BE49-F238E27FC236}">
                <a16:creationId xmlns:a16="http://schemas.microsoft.com/office/drawing/2014/main" id="{9919D76A-F911-994C-08FE-263829D3EF87}"/>
              </a:ext>
            </a:extLst>
          </p:cNvPr>
          <p:cNvSpPr/>
          <p:nvPr/>
        </p:nvSpPr>
        <p:spPr>
          <a:xfrm>
            <a:off x="2519620" y="2593686"/>
            <a:ext cx="2379162" cy="374251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A304E9F8-685B-50E4-5C67-F01E9E5357EA}"/>
              </a:ext>
            </a:extLst>
          </p:cNvPr>
          <p:cNvSpPr txBox="1"/>
          <p:nvPr/>
        </p:nvSpPr>
        <p:spPr>
          <a:xfrm>
            <a:off x="312018" y="2237760"/>
            <a:ext cx="306563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dirty="0">
                <a:solidFill>
                  <a:schemeClr val="bg2">
                    <a:lumMod val="50000"/>
                  </a:schemeClr>
                </a:solidFill>
              </a:rPr>
              <a:t>Estamos aqui!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40B1D72-AAE5-CA05-086F-04B87935648A}"/>
              </a:ext>
            </a:extLst>
          </p:cNvPr>
          <p:cNvSpPr txBox="1"/>
          <p:nvPr/>
        </p:nvSpPr>
        <p:spPr>
          <a:xfrm>
            <a:off x="265912" y="1136304"/>
            <a:ext cx="1135537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i="0" u="none" strike="noStrike" dirty="0">
                <a:solidFill>
                  <a:srgbClr val="000000"/>
                </a:solidFill>
                <a:effectLst/>
              </a:rPr>
              <a:t>Este treinamento será dividido em 3 módulos. </a:t>
            </a:r>
            <a:r>
              <a:rPr lang="pt-BR" sz="2400" b="0" i="0" u="none" strike="noStrike" dirty="0">
                <a:solidFill>
                  <a:srgbClr val="000000"/>
                </a:solidFill>
                <a:effectLst/>
              </a:rPr>
              <a:t>Em cada um, vamos tratar assuntos complementares que te ajudarão a realizar um atendimento de excelência!</a:t>
            </a:r>
            <a:endParaRPr lang="pt-BR" sz="2400" dirty="0"/>
          </a:p>
        </p:txBody>
      </p:sp>
      <p:grpSp>
        <p:nvGrpSpPr>
          <p:cNvPr id="11" name="Agrupar 10">
            <a:extLst>
              <a:ext uri="{FF2B5EF4-FFF2-40B4-BE49-F238E27FC236}">
                <a16:creationId xmlns:a16="http://schemas.microsoft.com/office/drawing/2014/main" id="{6C315B3E-E2AF-2CBE-5D52-66C532EFBA68}"/>
              </a:ext>
            </a:extLst>
          </p:cNvPr>
          <p:cNvGrpSpPr/>
          <p:nvPr/>
        </p:nvGrpSpPr>
        <p:grpSpPr>
          <a:xfrm>
            <a:off x="6755451" y="2174259"/>
            <a:ext cx="6552427" cy="6552425"/>
            <a:chOff x="9744458" y="3468058"/>
            <a:chExt cx="3166971" cy="3166971"/>
          </a:xfrm>
        </p:grpSpPr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B4477DE5-4B82-049C-BDC8-5D13EAB722D5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/>
            </a:p>
          </p:txBody>
        </p:sp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99CC71FC-3617-7673-7DB8-0069BA66C886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87C92D9D-BB6F-D953-8161-14EFB981487B}"/>
              </a:ext>
            </a:extLst>
          </p:cNvPr>
          <p:cNvSpPr txBox="1"/>
          <p:nvPr/>
        </p:nvSpPr>
        <p:spPr>
          <a:xfrm>
            <a:off x="5208665" y="2499370"/>
            <a:ext cx="2961634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Entender como estratégia</a:t>
            </a:r>
            <a:endParaRPr lang="pt-BR" sz="2800" dirty="0"/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74C49A6C-9A3F-85DD-2892-D19365894B34}"/>
              </a:ext>
            </a:extLst>
          </p:cNvPr>
          <p:cNvSpPr txBox="1"/>
          <p:nvPr/>
        </p:nvSpPr>
        <p:spPr>
          <a:xfrm>
            <a:off x="3424725" y="3745797"/>
            <a:ext cx="296163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Entregar soluções personalizadas</a:t>
            </a:r>
            <a:endParaRPr lang="pt-BR" sz="2800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F930C59-0A83-54E9-C3EC-9462AE9D9D0D}"/>
              </a:ext>
            </a:extLst>
          </p:cNvPr>
          <p:cNvSpPr txBox="1"/>
          <p:nvPr/>
        </p:nvSpPr>
        <p:spPr>
          <a:xfrm>
            <a:off x="8097957" y="4559096"/>
            <a:ext cx="365218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RENTABILIZAÇÃO 360º</a:t>
            </a:r>
            <a:endParaRPr lang="pt-BR" sz="28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9140274-35A3-6740-B5A8-7193B018F78E}"/>
              </a:ext>
            </a:extLst>
          </p:cNvPr>
          <p:cNvSpPr txBox="1"/>
          <p:nvPr/>
        </p:nvSpPr>
        <p:spPr>
          <a:xfrm>
            <a:off x="4164607" y="5450471"/>
            <a:ext cx="246224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bg2">
                    <a:lumMod val="50000"/>
                  </a:schemeClr>
                </a:solidFill>
              </a:rPr>
              <a:t>Encantar na Prática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510975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F177DA17-E3A1-8DF9-85BA-7E558C026D3F}"/>
              </a:ext>
            </a:extLst>
          </p:cNvPr>
          <p:cNvSpPr txBox="1"/>
          <p:nvPr/>
        </p:nvSpPr>
        <p:spPr>
          <a:xfrm>
            <a:off x="119483" y="294381"/>
            <a:ext cx="70726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dirty="0"/>
              <a:t>O que veremos hoje?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F2900DD-1793-70D1-7BC3-D45B3C94B058}"/>
              </a:ext>
            </a:extLst>
          </p:cNvPr>
          <p:cNvSpPr txBox="1"/>
          <p:nvPr/>
        </p:nvSpPr>
        <p:spPr>
          <a:xfrm>
            <a:off x="7192122" y="2932084"/>
            <a:ext cx="373227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000" b="1" dirty="0">
                <a:solidFill>
                  <a:schemeClr val="bg2">
                    <a:lumMod val="50000"/>
                  </a:schemeClr>
                </a:solidFill>
              </a:rPr>
              <a:t>Entender como estratégia</a:t>
            </a:r>
            <a:endParaRPr lang="pt-BR" sz="4000" dirty="0"/>
          </a:p>
          <a:p>
            <a:endParaRPr lang="pt-BR" sz="4000" dirty="0"/>
          </a:p>
        </p:txBody>
      </p:sp>
      <p:grpSp>
        <p:nvGrpSpPr>
          <p:cNvPr id="20" name="Agrupar 19">
            <a:extLst>
              <a:ext uri="{FF2B5EF4-FFF2-40B4-BE49-F238E27FC236}">
                <a16:creationId xmlns:a16="http://schemas.microsoft.com/office/drawing/2014/main" id="{376DFE5C-3732-41B7-1F3F-7ED2D7698AAE}"/>
              </a:ext>
            </a:extLst>
          </p:cNvPr>
          <p:cNvGrpSpPr/>
          <p:nvPr/>
        </p:nvGrpSpPr>
        <p:grpSpPr>
          <a:xfrm>
            <a:off x="5557801" y="547917"/>
            <a:ext cx="6552427" cy="6552425"/>
            <a:chOff x="9744458" y="3468058"/>
            <a:chExt cx="3166971" cy="3166971"/>
          </a:xfrm>
        </p:grpSpPr>
        <p:sp>
          <p:nvSpPr>
            <p:cNvPr id="24" name="Elipse 23">
              <a:extLst>
                <a:ext uri="{FF2B5EF4-FFF2-40B4-BE49-F238E27FC236}">
                  <a16:creationId xmlns:a16="http://schemas.microsoft.com/office/drawing/2014/main" id="{2D490336-8D4C-9EA7-EA60-5143D0EB39CA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/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05510618-FEE9-04FF-277C-D8AADCD69EBC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  <p:sp>
        <p:nvSpPr>
          <p:cNvPr id="22" name="CaixaDeTexto 14">
            <a:extLst>
              <a:ext uri="{FF2B5EF4-FFF2-40B4-BE49-F238E27FC236}">
                <a16:creationId xmlns:a16="http://schemas.microsoft.com/office/drawing/2014/main" id="{50F9E133-9711-6066-1C3B-42D81BB41795}"/>
              </a:ext>
            </a:extLst>
          </p:cNvPr>
          <p:cNvSpPr txBox="1"/>
          <p:nvPr/>
        </p:nvSpPr>
        <p:spPr>
          <a:xfrm>
            <a:off x="3655802" y="1745039"/>
            <a:ext cx="2400546" cy="369332"/>
          </a:xfrm>
          <a:prstGeom prst="rect">
            <a:avLst/>
          </a:prstGeom>
          <a:solidFill>
            <a:srgbClr val="2D2926"/>
          </a:solidFill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i="1" dirty="0">
                <a:solidFill>
                  <a:schemeClr val="bg1"/>
                </a:solidFill>
              </a:rPr>
              <a:t>Por que estamos aqui?</a:t>
            </a:r>
          </a:p>
        </p:txBody>
      </p:sp>
      <p:sp>
        <p:nvSpPr>
          <p:cNvPr id="23" name="CaixaDeTexto 15">
            <a:extLst>
              <a:ext uri="{FF2B5EF4-FFF2-40B4-BE49-F238E27FC236}">
                <a16:creationId xmlns:a16="http://schemas.microsoft.com/office/drawing/2014/main" id="{71528F21-8DFA-A62A-742C-69B3B5BE38F2}"/>
              </a:ext>
            </a:extLst>
          </p:cNvPr>
          <p:cNvSpPr txBox="1"/>
          <p:nvPr/>
        </p:nvSpPr>
        <p:spPr>
          <a:xfrm>
            <a:off x="3156401" y="2919676"/>
            <a:ext cx="2382258" cy="369332"/>
          </a:xfrm>
          <a:prstGeom prst="rect">
            <a:avLst/>
          </a:prstGeom>
          <a:solidFill>
            <a:srgbClr val="2D2926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i="1" dirty="0">
                <a:solidFill>
                  <a:schemeClr val="bg1"/>
                </a:solidFill>
              </a:rPr>
              <a:t>O que é “Rentabilizar”?</a:t>
            </a:r>
          </a:p>
        </p:txBody>
      </p:sp>
      <p:sp>
        <p:nvSpPr>
          <p:cNvPr id="27" name="CaixaDeTexto 15">
            <a:extLst>
              <a:ext uri="{FF2B5EF4-FFF2-40B4-BE49-F238E27FC236}">
                <a16:creationId xmlns:a16="http://schemas.microsoft.com/office/drawing/2014/main" id="{D86B93F0-A0F3-35A7-076A-22D1E915D123}"/>
              </a:ext>
            </a:extLst>
          </p:cNvPr>
          <p:cNvSpPr txBox="1"/>
          <p:nvPr/>
        </p:nvSpPr>
        <p:spPr>
          <a:xfrm>
            <a:off x="2862697" y="4086864"/>
            <a:ext cx="2657393" cy="369332"/>
          </a:xfrm>
          <a:prstGeom prst="rect">
            <a:avLst/>
          </a:prstGeom>
          <a:solidFill>
            <a:srgbClr val="2D2926"/>
          </a:solidFill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i="1" dirty="0">
                <a:solidFill>
                  <a:schemeClr val="bg1"/>
                </a:solidFill>
              </a:rPr>
              <a:t>Particularidades do canal</a:t>
            </a:r>
          </a:p>
        </p:txBody>
      </p:sp>
      <p:sp>
        <p:nvSpPr>
          <p:cNvPr id="28" name="CaixaDeTexto 15">
            <a:extLst>
              <a:ext uri="{FF2B5EF4-FFF2-40B4-BE49-F238E27FC236}">
                <a16:creationId xmlns:a16="http://schemas.microsoft.com/office/drawing/2014/main" id="{21D90216-766F-6EFB-0663-A675A5731F44}"/>
              </a:ext>
            </a:extLst>
          </p:cNvPr>
          <p:cNvSpPr txBox="1"/>
          <p:nvPr/>
        </p:nvSpPr>
        <p:spPr>
          <a:xfrm>
            <a:off x="3544290" y="5215301"/>
            <a:ext cx="2400546" cy="369332"/>
          </a:xfrm>
          <a:prstGeom prst="rect">
            <a:avLst/>
          </a:prstGeom>
          <a:solidFill>
            <a:srgbClr val="2D2926"/>
          </a:solidFill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i="1" dirty="0">
                <a:solidFill>
                  <a:schemeClr val="bg1"/>
                </a:solidFill>
              </a:rPr>
              <a:t>Tratativas mais comuns</a:t>
            </a:r>
          </a:p>
        </p:txBody>
      </p:sp>
    </p:spTree>
    <p:extLst>
      <p:ext uri="{BB962C8B-B14F-4D97-AF65-F5344CB8AC3E}">
        <p14:creationId xmlns:p14="http://schemas.microsoft.com/office/powerpoint/2010/main" val="59012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B8F755-418F-0297-9D8E-AF2FEAF06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Agrupar 5">
            <a:extLst>
              <a:ext uri="{FF2B5EF4-FFF2-40B4-BE49-F238E27FC236}">
                <a16:creationId xmlns:a16="http://schemas.microsoft.com/office/drawing/2014/main" id="{1497DB79-3A4C-7E78-6D34-090716A80C85}"/>
              </a:ext>
            </a:extLst>
          </p:cNvPr>
          <p:cNvGrpSpPr/>
          <p:nvPr/>
        </p:nvGrpSpPr>
        <p:grpSpPr>
          <a:xfrm>
            <a:off x="249460" y="1246409"/>
            <a:ext cx="4432172" cy="4365182"/>
            <a:chOff x="9744458" y="3468058"/>
            <a:chExt cx="3166971" cy="3166971"/>
          </a:xfrm>
        </p:grpSpPr>
        <p:sp>
          <p:nvSpPr>
            <p:cNvPr id="10" name="Elipse 9">
              <a:extLst>
                <a:ext uri="{FF2B5EF4-FFF2-40B4-BE49-F238E27FC236}">
                  <a16:creationId xmlns:a16="http://schemas.microsoft.com/office/drawing/2014/main" id="{C4259D59-9B2D-AE30-EEE5-DFB3AE7E1054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4227D78A-BE0B-215D-7D08-726C01329CBA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BE809A42-E108-FB08-B178-397171844393}"/>
              </a:ext>
            </a:extLst>
          </p:cNvPr>
          <p:cNvSpPr/>
          <p:nvPr/>
        </p:nvSpPr>
        <p:spPr>
          <a:xfrm>
            <a:off x="4774793" y="3041009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D335F959-D64A-F9A3-ED90-E34C036C8074}"/>
              </a:ext>
            </a:extLst>
          </p:cNvPr>
          <p:cNvSpPr/>
          <p:nvPr/>
        </p:nvSpPr>
        <p:spPr>
          <a:xfrm>
            <a:off x="4247850" y="4671673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11C436F2-EE13-DD41-A3C4-5C0A6B9EF96A}"/>
              </a:ext>
            </a:extLst>
          </p:cNvPr>
          <p:cNvSpPr/>
          <p:nvPr/>
        </p:nvSpPr>
        <p:spPr>
          <a:xfrm>
            <a:off x="4247850" y="1613741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847E2286-C239-6C60-272E-B75B96261935}"/>
              </a:ext>
            </a:extLst>
          </p:cNvPr>
          <p:cNvSpPr/>
          <p:nvPr/>
        </p:nvSpPr>
        <p:spPr>
          <a:xfrm>
            <a:off x="3835828" y="1631307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E7B8CBF1-24EE-3D96-31AE-254D38C0EFDA}"/>
              </a:ext>
            </a:extLst>
          </p:cNvPr>
          <p:cNvSpPr/>
          <p:nvPr/>
        </p:nvSpPr>
        <p:spPr>
          <a:xfrm>
            <a:off x="4362772" y="3041010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ABBADB36-5CDB-0E94-E3FA-8C4F34876870}"/>
              </a:ext>
            </a:extLst>
          </p:cNvPr>
          <p:cNvSpPr/>
          <p:nvPr/>
        </p:nvSpPr>
        <p:spPr>
          <a:xfrm>
            <a:off x="3798401" y="4671673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38BCE88-35E6-3DE8-7E23-0E3E47629C1E}"/>
              </a:ext>
            </a:extLst>
          </p:cNvPr>
          <p:cNvSpPr txBox="1"/>
          <p:nvPr/>
        </p:nvSpPr>
        <p:spPr>
          <a:xfrm>
            <a:off x="4759291" y="1839704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Nosso papel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A5C240C-DEF7-6072-9007-1CFC900F05C8}"/>
              </a:ext>
            </a:extLst>
          </p:cNvPr>
          <p:cNvSpPr txBox="1"/>
          <p:nvPr/>
        </p:nvSpPr>
        <p:spPr>
          <a:xfrm>
            <a:off x="5410222" y="3320759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Nossos objetivos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6F40B37-6473-2800-35A5-53FEB5E8729F}"/>
              </a:ext>
            </a:extLst>
          </p:cNvPr>
          <p:cNvSpPr txBox="1"/>
          <p:nvPr/>
        </p:nvSpPr>
        <p:spPr>
          <a:xfrm>
            <a:off x="4774793" y="4913210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Nossa identidade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DDF73A75-A0A8-E236-8814-5193CFB19D74}"/>
              </a:ext>
            </a:extLst>
          </p:cNvPr>
          <p:cNvSpPr txBox="1"/>
          <p:nvPr/>
        </p:nvSpPr>
        <p:spPr>
          <a:xfrm>
            <a:off x="1368294" y="3051713"/>
            <a:ext cx="219450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schemeClr val="bg2">
                    <a:lumMod val="50000"/>
                  </a:schemeClr>
                </a:solidFill>
              </a:rPr>
              <a:t>Por que estamos aqui?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9512673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5BCBE-B01D-965A-3235-A300E88CE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Agrupar 5">
            <a:extLst>
              <a:ext uri="{FF2B5EF4-FFF2-40B4-BE49-F238E27FC236}">
                <a16:creationId xmlns:a16="http://schemas.microsoft.com/office/drawing/2014/main" id="{96956E96-1212-E5A6-7EF6-C017DE8402A5}"/>
              </a:ext>
            </a:extLst>
          </p:cNvPr>
          <p:cNvGrpSpPr/>
          <p:nvPr/>
        </p:nvGrpSpPr>
        <p:grpSpPr>
          <a:xfrm>
            <a:off x="249460" y="1246409"/>
            <a:ext cx="4432172" cy="4365182"/>
            <a:chOff x="9744458" y="3468058"/>
            <a:chExt cx="3166971" cy="3166971"/>
          </a:xfrm>
        </p:grpSpPr>
        <p:sp>
          <p:nvSpPr>
            <p:cNvPr id="10" name="Elipse 9">
              <a:extLst>
                <a:ext uri="{FF2B5EF4-FFF2-40B4-BE49-F238E27FC236}">
                  <a16:creationId xmlns:a16="http://schemas.microsoft.com/office/drawing/2014/main" id="{BAC4F5C3-7B34-04AF-9775-623403A17E13}"/>
                </a:ext>
              </a:extLst>
            </p:cNvPr>
            <p:cNvSpPr/>
            <p:nvPr/>
          </p:nvSpPr>
          <p:spPr>
            <a:xfrm>
              <a:off x="10031710" y="3755310"/>
              <a:ext cx="2592467" cy="2592467"/>
            </a:xfrm>
            <a:prstGeom prst="ellipse">
              <a:avLst/>
            </a:prstGeom>
            <a:noFill/>
            <a:ln w="508000">
              <a:gradFill flip="none" rotWithShape="1">
                <a:gsLst>
                  <a:gs pos="0">
                    <a:srgbClr val="F5842B">
                      <a:alpha val="40000"/>
                    </a:srgbClr>
                  </a:gs>
                  <a:gs pos="63000">
                    <a:srgbClr val="DA291C">
                      <a:alpha val="40000"/>
                    </a:srgbClr>
                  </a:gs>
                </a:gsLst>
                <a:lin ang="5400000" scaled="1"/>
                <a:tileRect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 dirty="0"/>
            </a:p>
          </p:txBody>
        </p:sp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A902EF17-FD9D-F2DE-F4F9-00A363822D37}"/>
                </a:ext>
              </a:extLst>
            </p:cNvPr>
            <p:cNvSpPr/>
            <p:nvPr/>
          </p:nvSpPr>
          <p:spPr>
            <a:xfrm>
              <a:off x="9744458" y="3468058"/>
              <a:ext cx="3166971" cy="3166971"/>
            </a:xfrm>
            <a:prstGeom prst="ellipse">
              <a:avLst/>
            </a:prstGeom>
            <a:noFill/>
            <a:ln w="22225">
              <a:gradFill>
                <a:gsLst>
                  <a:gs pos="0">
                    <a:srgbClr val="F5842B"/>
                  </a:gs>
                  <a:gs pos="100000">
                    <a:srgbClr val="DA291C"/>
                  </a:gs>
                </a:gsLst>
                <a:lin ang="5400000" scaled="1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pt-BR"/>
            </a:p>
          </p:txBody>
        </p:sp>
      </p:grp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B789CE84-A31E-B7CF-520A-830A734F004B}"/>
              </a:ext>
            </a:extLst>
          </p:cNvPr>
          <p:cNvSpPr/>
          <p:nvPr/>
        </p:nvSpPr>
        <p:spPr>
          <a:xfrm>
            <a:off x="4774793" y="3041009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B21FC037-C8F9-FC5C-A452-7A0E5AEDA7F2}"/>
              </a:ext>
            </a:extLst>
          </p:cNvPr>
          <p:cNvSpPr/>
          <p:nvPr/>
        </p:nvSpPr>
        <p:spPr>
          <a:xfrm>
            <a:off x="4247850" y="4671673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9ADC427E-A73F-C2DC-BD10-96804CEEE54D}"/>
              </a:ext>
            </a:extLst>
          </p:cNvPr>
          <p:cNvSpPr/>
          <p:nvPr/>
        </p:nvSpPr>
        <p:spPr>
          <a:xfrm>
            <a:off x="4247850" y="1613741"/>
            <a:ext cx="7439189" cy="852407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2A88C337-7456-CE10-A9FC-28048CF789FA}"/>
              </a:ext>
            </a:extLst>
          </p:cNvPr>
          <p:cNvSpPr/>
          <p:nvPr/>
        </p:nvSpPr>
        <p:spPr>
          <a:xfrm>
            <a:off x="3835828" y="1631307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60B99086-3276-FBB9-B255-EEB2A17DD8C0}"/>
              </a:ext>
            </a:extLst>
          </p:cNvPr>
          <p:cNvSpPr/>
          <p:nvPr/>
        </p:nvSpPr>
        <p:spPr>
          <a:xfrm>
            <a:off x="4362772" y="3041010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F0C01D5F-4D4E-8A59-CBF9-F42525798AFB}"/>
              </a:ext>
            </a:extLst>
          </p:cNvPr>
          <p:cNvSpPr/>
          <p:nvPr/>
        </p:nvSpPr>
        <p:spPr>
          <a:xfrm>
            <a:off x="3798401" y="4671673"/>
            <a:ext cx="898901" cy="852407"/>
          </a:xfrm>
          <a:prstGeom prst="ellipse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4D05BE7-994C-0415-807E-276EB7365156}"/>
              </a:ext>
            </a:extLst>
          </p:cNvPr>
          <p:cNvSpPr txBox="1"/>
          <p:nvPr/>
        </p:nvSpPr>
        <p:spPr>
          <a:xfrm>
            <a:off x="4759291" y="1839704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Nosso papel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4F23BD8-FBE0-E513-DD82-DAB6F754CDBB}"/>
              </a:ext>
            </a:extLst>
          </p:cNvPr>
          <p:cNvSpPr txBox="1"/>
          <p:nvPr/>
        </p:nvSpPr>
        <p:spPr>
          <a:xfrm>
            <a:off x="5410222" y="3320759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tx1">
                    <a:alpha val="25000"/>
                  </a:schemeClr>
                </a:solidFill>
              </a:rPr>
              <a:t>Nossos objetivos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062C565-BC83-44D2-BD95-3CA6FFE656BB}"/>
              </a:ext>
            </a:extLst>
          </p:cNvPr>
          <p:cNvSpPr txBox="1"/>
          <p:nvPr/>
        </p:nvSpPr>
        <p:spPr>
          <a:xfrm>
            <a:off x="4774793" y="4913210"/>
            <a:ext cx="985692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tx1">
                    <a:alpha val="25000"/>
                  </a:schemeClr>
                </a:solidFill>
              </a:rPr>
              <a:t>Nossa identidade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64BF3DDD-3136-802C-BE42-45C376F4F2E6}"/>
              </a:ext>
            </a:extLst>
          </p:cNvPr>
          <p:cNvSpPr txBox="1"/>
          <p:nvPr/>
        </p:nvSpPr>
        <p:spPr>
          <a:xfrm>
            <a:off x="1368294" y="3051713"/>
            <a:ext cx="219450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solidFill>
                  <a:schemeClr val="bg2">
                    <a:lumMod val="50000"/>
                  </a:schemeClr>
                </a:solidFill>
              </a:rPr>
              <a:t>Por que estamos aqui?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457598724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-DI-ofici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1">
      <a:majorFont>
        <a:latin typeface="AMX"/>
        <a:ea typeface=""/>
        <a:cs typeface=""/>
      </a:majorFont>
      <a:minorFont>
        <a:latin typeface="AMX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frame_Modelo_PPT_DI" id="{5F1899C6-1463-44BD-9E33-3CE813E00517}" vid="{C0990B6E-B810-4B47-88AC-BBF37137AC1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0BAA0BFA4660643A687B2FDCEE2805C" ma:contentTypeVersion="16" ma:contentTypeDescription="Crie um novo documento." ma:contentTypeScope="" ma:versionID="6bb22af931fc60397c74301ec42d8558">
  <xsd:schema xmlns:xsd="http://www.w3.org/2001/XMLSchema" xmlns:xs="http://www.w3.org/2001/XMLSchema" xmlns:p="http://schemas.microsoft.com/office/2006/metadata/properties" xmlns:ns2="05ec3496-d55f-4088-b91d-c078abc80e92" xmlns:ns3="81d509b4-a50c-4eb4-9c41-c741e6a75022" targetNamespace="http://schemas.microsoft.com/office/2006/metadata/properties" ma:root="true" ma:fieldsID="691c8d6bfdcba53aab92b8dfcb9871d2" ns2:_="" ns3:_="">
    <xsd:import namespace="05ec3496-d55f-4088-b91d-c078abc80e92"/>
    <xsd:import namespace="81d509b4-a50c-4eb4-9c41-c741e6a750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c3496-d55f-4088-b91d-c078abc80e9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Marcações de imagem" ma:readOnly="false" ma:fieldId="{5cf76f15-5ced-4ddc-b409-7134ff3c332f}" ma:taxonomyMulti="true" ma:sspId="b62656bb-9f06-4eb9-a633-2fef78b9ad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d509b4-a50c-4eb4-9c41-c741e6a7502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2c19a5d-29b4-4c37-a0bc-18ab980d9013}" ma:internalName="TaxCatchAll" ma:showField="CatchAllData" ma:web="81d509b4-a50c-4eb4-9c41-c741e6a750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c3496-d55f-4088-b91d-c078abc80e92">
      <Terms xmlns="http://schemas.microsoft.com/office/infopath/2007/PartnerControls"/>
    </lcf76f155ced4ddcb4097134ff3c332f>
    <TaxCatchAll xmlns="81d509b4-a50c-4eb4-9c41-c741e6a75022" xsi:nil="true"/>
  </documentManagement>
</p:properties>
</file>

<file path=customXml/itemProps1.xml><?xml version="1.0" encoding="utf-8"?>
<ds:datastoreItem xmlns:ds="http://schemas.openxmlformats.org/officeDocument/2006/customXml" ds:itemID="{0DFCB401-3198-4AA1-89E9-BDC2BFFB9E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ec3496-d55f-4088-b91d-c078abc80e92"/>
    <ds:schemaRef ds:uri="81d509b4-a50c-4eb4-9c41-c741e6a750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2BC0A8-DB2D-4E9B-8D2D-870ED3C28AD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2305AA-14A0-4319-BF45-B4F1B295DF3E}">
  <ds:schemaRefs>
    <ds:schemaRef ds:uri="http://schemas.microsoft.com/office/2006/metadata/properties"/>
    <ds:schemaRef ds:uri="http://schemas.microsoft.com/office/infopath/2007/PartnerControls"/>
    <ds:schemaRef ds:uri="05ec3496-d55f-4088-b91d-c078abc80e92"/>
    <ds:schemaRef ds:uri="81d509b4-a50c-4eb4-9c41-c741e6a7502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Reframe_Modelo_PPT_DI</Template>
  <TotalTime>2901</TotalTime>
  <Words>2759</Words>
  <Application>Microsoft Macintosh PowerPoint</Application>
  <PresentationFormat>Widescreen</PresentationFormat>
  <Paragraphs>310</Paragraphs>
  <Slides>41</Slides>
  <Notes>26</Notes>
  <HiddenSlides>2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41</vt:i4>
      </vt:variant>
    </vt:vector>
  </HeadingPairs>
  <TitlesOfParts>
    <vt:vector size="52" baseType="lpstr">
      <vt:lpstr>AMX</vt:lpstr>
      <vt:lpstr>AMX Black</vt:lpstr>
      <vt:lpstr>Aptos</vt:lpstr>
      <vt:lpstr>Arial</vt:lpstr>
      <vt:lpstr>Arial Black</vt:lpstr>
      <vt:lpstr>Calibri</vt:lpstr>
      <vt:lpstr>Segoe UI</vt:lpstr>
      <vt:lpstr>Segoe UI Black</vt:lpstr>
      <vt:lpstr>Verdana</vt:lpstr>
      <vt:lpstr>WordVisi_MSFontService</vt:lpstr>
      <vt:lpstr>Template-DI-oficial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Luiza Guimarães d'Avila</dc:creator>
  <cp:lastModifiedBy>Rosa Lauletta</cp:lastModifiedBy>
  <cp:revision>86</cp:revision>
  <dcterms:created xsi:type="dcterms:W3CDTF">2024-12-11T12:53:42Z</dcterms:created>
  <dcterms:modified xsi:type="dcterms:W3CDTF">2026-04-10T11:56:06Z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0x01010030BAA0BFA4660643A687B2FDCEE2805C</vt:lpwstr>
  </property>
  <property fmtid="{D5CDD505-2E9C-101B-9397-08002B2CF9AE}" pid="3" name="MediaServiceImageTags">
    <vt:lpwstr/>
  </property>
</Properties>
</file>