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8"/>
  </p:notesMasterIdLst>
  <p:sldIdLst>
    <p:sldId id="257" r:id="rId2"/>
    <p:sldId id="258" r:id="rId3"/>
    <p:sldId id="1549" r:id="rId4"/>
    <p:sldId id="1550" r:id="rId5"/>
    <p:sldId id="1551" r:id="rId6"/>
    <p:sldId id="560" r:id="rId7"/>
    <p:sldId id="561" r:id="rId8"/>
    <p:sldId id="1552" r:id="rId9"/>
    <p:sldId id="1553" r:id="rId10"/>
    <p:sldId id="1554" r:id="rId11"/>
    <p:sldId id="1555" r:id="rId12"/>
    <p:sldId id="1556" r:id="rId13"/>
    <p:sldId id="1557" r:id="rId14"/>
    <p:sldId id="1562" r:id="rId15"/>
    <p:sldId id="1561" r:id="rId16"/>
    <p:sldId id="1559" r:id="rId17"/>
    <p:sldId id="1566" r:id="rId18"/>
    <p:sldId id="1560" r:id="rId19"/>
    <p:sldId id="1568" r:id="rId20"/>
    <p:sldId id="1569" r:id="rId21"/>
    <p:sldId id="1570" r:id="rId22"/>
    <p:sldId id="1571" r:id="rId23"/>
    <p:sldId id="1582" r:id="rId24"/>
    <p:sldId id="562" r:id="rId25"/>
    <p:sldId id="1564" r:id="rId26"/>
    <p:sldId id="1573" r:id="rId27"/>
    <p:sldId id="1567" r:id="rId28"/>
    <p:sldId id="1575" r:id="rId29"/>
    <p:sldId id="1577" r:id="rId30"/>
    <p:sldId id="563" r:id="rId31"/>
    <p:sldId id="1581" r:id="rId32"/>
    <p:sldId id="1578" r:id="rId33"/>
    <p:sldId id="1579" r:id="rId34"/>
    <p:sldId id="1580" r:id="rId35"/>
    <p:sldId id="1548" r:id="rId36"/>
    <p:sldId id="319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283C7ED-59CE-427E-909F-02CA6F6B0B08}">
          <p14:sldIdLst>
            <p14:sldId id="257"/>
            <p14:sldId id="258"/>
            <p14:sldId id="1549"/>
            <p14:sldId id="1550"/>
            <p14:sldId id="1551"/>
            <p14:sldId id="560"/>
          </p14:sldIdLst>
        </p14:section>
        <p14:section name="O QUE É GPU" id="{D85084A9-33E0-4BDD-B0FB-68D9C28B75FE}">
          <p14:sldIdLst>
            <p14:sldId id="561"/>
            <p14:sldId id="1552"/>
            <p14:sldId id="1553"/>
            <p14:sldId id="1554"/>
            <p14:sldId id="1555"/>
            <p14:sldId id="1556"/>
            <p14:sldId id="1557"/>
            <p14:sldId id="1562"/>
            <p14:sldId id="1561"/>
            <p14:sldId id="1559"/>
            <p14:sldId id="1566"/>
            <p14:sldId id="1560"/>
            <p14:sldId id="1568"/>
            <p14:sldId id="1569"/>
            <p14:sldId id="1570"/>
            <p14:sldId id="1571"/>
            <p14:sldId id="1582"/>
          </p14:sldIdLst>
        </p14:section>
        <p14:section name="REGRAS E FUNCIONAMENTO" id="{1CF7DC28-7B5D-4AAC-A8A6-8A2636189407}">
          <p14:sldIdLst>
            <p14:sldId id="562"/>
            <p14:sldId id="1564"/>
            <p14:sldId id="1573"/>
            <p14:sldId id="1567"/>
            <p14:sldId id="1575"/>
            <p14:sldId id="1577"/>
          </p14:sldIdLst>
        </p14:section>
        <p14:section name="COMO VENDER" id="{4564EA67-582E-47E4-823F-0C2EF8763D62}">
          <p14:sldIdLst>
            <p14:sldId id="563"/>
            <p14:sldId id="1581"/>
            <p14:sldId id="1578"/>
            <p14:sldId id="1579"/>
            <p14:sldId id="1580"/>
            <p14:sldId id="1548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000"/>
    <a:srgbClr val="FF9386"/>
    <a:srgbClr val="010252"/>
    <a:srgbClr val="076BCF"/>
    <a:srgbClr val="057291"/>
    <a:srgbClr val="E1274A"/>
    <a:srgbClr val="4472C4"/>
    <a:srgbClr val="B4C7E7"/>
    <a:srgbClr val="93B15A"/>
    <a:srgbClr val="465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76571" autoAdjust="0"/>
  </p:normalViewPr>
  <p:slideViewPr>
    <p:cSldViewPr snapToGrid="0">
      <p:cViewPr varScale="1">
        <p:scale>
          <a:sx n="60" d="100"/>
          <a:sy n="60" d="100"/>
        </p:scale>
        <p:origin x="1709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544CEF-D027-4776-A0D2-42FDF27B5779}" type="datetimeFigureOut">
              <a:rPr lang="pt-BR" smtClean="0"/>
              <a:t>12/06/2026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8F9CE-1D12-403A-A38A-D246AA5DD4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18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Roteiro:</a:t>
            </a:r>
          </a:p>
          <a:p>
            <a:endParaRPr lang="pt-BR" dirty="0"/>
          </a:p>
          <a:p>
            <a:r>
              <a:rPr lang="pt-BR" dirty="0"/>
              <a:t>Parte 1: Cidade antiga, estrada de chão e casas. Depois aparece igreja. </a:t>
            </a:r>
          </a:p>
          <a:p>
            <a:r>
              <a:rPr lang="pt-BR" dirty="0"/>
              <a:t>Parte 2: A cidade vai mudando de cara, aparece escola, hospital.</a:t>
            </a:r>
          </a:p>
          <a:p>
            <a:r>
              <a:rPr lang="pt-BR" dirty="0"/>
              <a:t>Parte 3: estradas de asfalto, carros, prédios, aviões, símbolo de internet</a:t>
            </a:r>
          </a:p>
          <a:p>
            <a:endParaRPr lang="pt-BR" dirty="0"/>
          </a:p>
          <a:p>
            <a:r>
              <a:rPr lang="pt-BR" dirty="0"/>
              <a:t>Narração: </a:t>
            </a:r>
          </a:p>
          <a:p>
            <a:r>
              <a:rPr lang="pt-BR" dirty="0"/>
              <a:t>Nenhuma cidade cresce sem infraestrutura.</a:t>
            </a:r>
          </a:p>
          <a:p>
            <a:r>
              <a:rPr lang="pt-BR" dirty="0"/>
              <a:t>As ruas conectam pessoas. A energia movimenta negócios. E a tecnologia impulsiona a inovação.</a:t>
            </a:r>
          </a:p>
          <a:p>
            <a:r>
              <a:rPr lang="pt-BR" dirty="0"/>
              <a:t>No universo da Inteligência Artificial, acontece exatamente o mesmo.</a:t>
            </a:r>
          </a:p>
          <a:p>
            <a:r>
              <a:rPr lang="pt-BR" dirty="0" err="1"/>
              <a:t>Chatbots</a:t>
            </a:r>
            <a:r>
              <a:rPr lang="pt-BR" dirty="0"/>
              <a:t>, </a:t>
            </a:r>
            <a:r>
              <a:rPr lang="pt-BR" dirty="0" err="1"/>
              <a:t>copilots</a:t>
            </a:r>
            <a:r>
              <a:rPr lang="pt-BR" dirty="0"/>
              <a:t>, análise de dados e automação são apenas a parte visível. Por trás de tudo isso existe uma base que processa, conecta e sustenta cada operação.</a:t>
            </a:r>
          </a:p>
          <a:p>
            <a:r>
              <a:rPr lang="pt-BR" dirty="0"/>
              <a:t>O Claro </a:t>
            </a:r>
            <a:r>
              <a:rPr lang="pt-BR" dirty="0" err="1"/>
              <a:t>GPUaaS</a:t>
            </a:r>
            <a:r>
              <a:rPr lang="pt-BR" dirty="0"/>
              <a:t> é a infraestrutura que torna essa transformação possível para projetos de IA de qualquer porte.</a:t>
            </a:r>
          </a:p>
          <a:p>
            <a:r>
              <a:rPr lang="pt-BR" dirty="0"/>
              <a:t>Vamos conhecer como essa tecnologia ajuda empresas a construir o futuro da Inteligência Artificial.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8515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80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Roteiro:</a:t>
            </a:r>
          </a:p>
          <a:p>
            <a:r>
              <a:rPr lang="pt-BR" dirty="0"/>
              <a:t>Tom empresarial</a:t>
            </a:r>
          </a:p>
          <a:p>
            <a:endParaRPr lang="pt-BR" dirty="0"/>
          </a:p>
          <a:p>
            <a:r>
              <a:rPr lang="pt-BR" dirty="0"/>
              <a:t>Bloco 1: </a:t>
            </a:r>
          </a:p>
          <a:p>
            <a:r>
              <a:rPr lang="pt-BR" dirty="0"/>
              <a:t>Imagem: Imagens de uma empresa de tecnologia</a:t>
            </a:r>
          </a:p>
          <a:p>
            <a:r>
              <a:rPr lang="pt-BR" dirty="0"/>
              <a:t>Narração off: A </a:t>
            </a:r>
            <a:r>
              <a:rPr lang="pt-BR" dirty="0" err="1"/>
              <a:t>InovaData</a:t>
            </a:r>
            <a:r>
              <a:rPr lang="pt-BR" dirty="0"/>
              <a:t> é uma empresa de tecnologia que está desenvolvendo uma plataforma de Inteligência Artificial para análise de documentos corporativos e atendimento automatizado.</a:t>
            </a:r>
          </a:p>
          <a:p>
            <a:endParaRPr lang="pt-BR" dirty="0"/>
          </a:p>
          <a:p>
            <a:r>
              <a:rPr lang="pt-BR" dirty="0"/>
              <a:t>Imagem: Pessoas trabalhando em computadores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Narração off: Nos últimos meses, a equipe percebeu que a infraestrutura atual não consegue acompanhar o crescimento do projeto. A empresa enfrenta dificuldades para escalar o processamento, preocupa-se com a proteção dos dados dos clientes e busca uma solução que ofereça previsibilidade financeira para o negócio.</a:t>
            </a:r>
          </a:p>
          <a:p>
            <a:endParaRPr lang="pt-BR" dirty="0"/>
          </a:p>
          <a:p>
            <a:r>
              <a:rPr lang="pt-BR" dirty="0"/>
              <a:t>Bloco 2:</a:t>
            </a:r>
          </a:p>
          <a:p>
            <a:r>
              <a:rPr lang="pt-BR" dirty="0"/>
              <a:t>Imagem: Sala de reunião com pessoas sentadas à mesa. Uma mulher está em pé apresentando uma tela, é a diretora da empresa</a:t>
            </a:r>
          </a:p>
          <a:p>
            <a:r>
              <a:rPr lang="pt-BR" dirty="0"/>
              <a:t>Fala da diretora: Precisamos de uma infraestrutura para IA que seja segura, escalável e que não exija um grande investimento inicial. Também queremos evitar contratos internacionais e custos imprevisíveis.</a:t>
            </a:r>
          </a:p>
          <a:p>
            <a:endParaRPr lang="pt-BR" dirty="0"/>
          </a:p>
          <a:p>
            <a:r>
              <a:rPr lang="pt-BR" dirty="0"/>
              <a:t>Imagem (durante a fala) destacar as palavras: IA, segurança, </a:t>
            </a:r>
            <a:r>
              <a:rPr lang="pt-BR" dirty="0" err="1"/>
              <a:t>escabalidade</a:t>
            </a:r>
            <a:r>
              <a:rPr lang="pt-BR" dirty="0"/>
              <a:t>, custos previsíveis</a:t>
            </a:r>
          </a:p>
          <a:p>
            <a:endParaRPr lang="pt-BR" dirty="0"/>
          </a:p>
          <a:p>
            <a:r>
              <a:rPr lang="pt-BR" dirty="0"/>
              <a:t>Bloco 3:</a:t>
            </a:r>
          </a:p>
          <a:p>
            <a:r>
              <a:rPr lang="pt-BR" dirty="0"/>
              <a:t>Imagem: as pessoas continuam na reunião</a:t>
            </a:r>
          </a:p>
          <a:p>
            <a:r>
              <a:rPr lang="pt-BR" dirty="0"/>
              <a:t>Narração off: Como consultor da Claro, sua missão é apresentar a solução mais adequada para esse cenário.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8F9CE-1D12-403A-A38A-D246AA5DD439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747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3;p1"/>
          <p:cNvSpPr/>
          <p:nvPr/>
        </p:nvSpPr>
        <p:spPr>
          <a:xfrm>
            <a:off x="2001591" y="410855"/>
            <a:ext cx="10190409" cy="1678105"/>
          </a:xfrm>
          <a:prstGeom prst="rect">
            <a:avLst/>
          </a:prstGeom>
          <a:solidFill>
            <a:schemeClr val="lt1"/>
          </a:solidFill>
          <a:ln w="12700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4" name="Google Shape;24;p1"/>
          <p:cNvSpPr txBox="1"/>
          <p:nvPr/>
        </p:nvSpPr>
        <p:spPr>
          <a:xfrm>
            <a:off x="2240225" y="0"/>
            <a:ext cx="9969235" cy="423565"/>
          </a:xfrm>
          <a:prstGeom prst="rect">
            <a:avLst/>
          </a:prstGeom>
          <a:solidFill>
            <a:srgbClr val="000023"/>
          </a:solidFill>
          <a:ln w="12700" cap="flat" cmpd="sng">
            <a:solidFill>
              <a:srgbClr val="42404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Google Shape;41;p1"/>
          <p:cNvSpPr/>
          <p:nvPr/>
        </p:nvSpPr>
        <p:spPr>
          <a:xfrm>
            <a:off x="0" y="0"/>
            <a:ext cx="2257685" cy="1761743"/>
          </a:xfrm>
          <a:prstGeom prst="rect">
            <a:avLst/>
          </a:prstGeom>
          <a:solidFill>
            <a:srgbClr val="4652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850086" y="579612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8850086" y="1129470"/>
            <a:ext cx="3341914" cy="460885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Google Shape;22;p1"/>
          <p:cNvSpPr/>
          <p:nvPr/>
        </p:nvSpPr>
        <p:spPr>
          <a:xfrm>
            <a:off x="0" y="1761743"/>
            <a:ext cx="12192001" cy="419404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9" name="Google Shape;26;p1"/>
          <p:cNvSpPr txBox="1"/>
          <p:nvPr/>
        </p:nvSpPr>
        <p:spPr>
          <a:xfrm>
            <a:off x="2358723" y="16329"/>
            <a:ext cx="1822225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Verdana" panose="020B0604030504040204"/>
              <a:buNone/>
            </a:pPr>
            <a:r>
              <a:rPr lang="en-US" sz="1600" b="1" i="0" u="none" strike="noStrike" cap="none" dirty="0" err="1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Informações</a:t>
            </a:r>
            <a:endParaRPr sz="1600" b="1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0" name="Google Shape;28;p1"/>
          <p:cNvSpPr txBox="1"/>
          <p:nvPr/>
        </p:nvSpPr>
        <p:spPr>
          <a:xfrm>
            <a:off x="2358722" y="451007"/>
            <a:ext cx="5893211" cy="121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Treinamento</a:t>
            </a:r>
            <a:r>
              <a:rPr lang="en-US" sz="1600" b="0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DI:                                           </a:t>
            </a:r>
            <a:r>
              <a:rPr lang="en-US" sz="1600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	</a:t>
            </a:r>
            <a:r>
              <a:rPr lang="en-US" sz="1600" b="1" i="0" u="none" strike="noStrike" cap="none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Revisado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por: </a:t>
            </a:r>
          </a:p>
          <a:p>
            <a:pPr lvl="0">
              <a:lnSpc>
                <a:spcPct val="150000"/>
              </a:lnSpc>
              <a:buClr>
                <a:schemeClr val="dk1"/>
              </a:buClr>
              <a:buSzPts val="250"/>
            </a:pPr>
            <a:r>
              <a:rPr lang="en-US" sz="1600" b="1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Data:</a:t>
            </a:r>
            <a:endParaRPr lang="en-US" sz="1600" b="1" i="0" u="none" strike="noStrike" cap="none" dirty="0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1" name="Google Shape;28;p1"/>
          <p:cNvSpPr txBox="1"/>
          <p:nvPr/>
        </p:nvSpPr>
        <p:spPr>
          <a:xfrm>
            <a:off x="9007308" y="530625"/>
            <a:ext cx="1361010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i="0" u="none" strike="noStrike" cap="none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Versão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 </a:t>
            </a:r>
            <a:r>
              <a:rPr lang="en-US" sz="1600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01</a:t>
            </a:r>
          </a:p>
        </p:txBody>
      </p:sp>
      <p:sp>
        <p:nvSpPr>
          <p:cNvPr id="12" name="Google Shape;28;p1"/>
          <p:cNvSpPr txBox="1"/>
          <p:nvPr/>
        </p:nvSpPr>
        <p:spPr>
          <a:xfrm>
            <a:off x="9007308" y="1111980"/>
            <a:ext cx="2429318" cy="385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"/>
              <a:buFont typeface="Verdana" panose="020B0604030504040204"/>
              <a:buNone/>
            </a:pPr>
            <a:r>
              <a:rPr lang="en-US" sz="1600" b="1" dirty="0" err="1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Solução</a:t>
            </a:r>
            <a:r>
              <a:rPr lang="en-US" sz="1600" b="1" i="0" u="none" strike="noStrike" cap="none" dirty="0">
                <a:solidFill>
                  <a:srgbClr val="42404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:</a:t>
            </a:r>
            <a:endParaRPr lang="en-US" sz="1600" i="0" u="none" strike="noStrike" cap="none" dirty="0">
              <a:solidFill>
                <a:srgbClr val="424042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7" name="Gráfico 16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17928BDA-DCA8-0A57-2EF3-A29BD0A89A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69255" y="742526"/>
            <a:ext cx="1948203" cy="30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48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ídeo"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VÍDEO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0810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E2125-5831-5207-0226-306BB2F4E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1B00FC9-609D-23A3-EC3E-E35CF45B7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117B80-655A-5F16-C5B5-9DF432320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0941-D85E-4125-BF01-CBAEB097B2A1}" type="datetimeFigureOut">
              <a:rPr lang="pt-BR" smtClean="0"/>
              <a:t>12/06/2026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F96442-C686-E68C-BF47-FDEBDF7A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1D0C7F-A2EE-3FBE-CAA8-68E2D8CA6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FB3C3-9A60-4FDA-AE5E-28F6DCE7A8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546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inel G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tângulo 44"/>
          <p:cNvSpPr/>
          <p:nvPr/>
        </p:nvSpPr>
        <p:spPr>
          <a:xfrm>
            <a:off x="0" y="4055056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Retângulo 42"/>
          <p:cNvSpPr/>
          <p:nvPr/>
        </p:nvSpPr>
        <p:spPr>
          <a:xfrm>
            <a:off x="0" y="2242017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Retângulo 43"/>
          <p:cNvSpPr/>
          <p:nvPr/>
        </p:nvSpPr>
        <p:spPr>
          <a:xfrm>
            <a:off x="0" y="3145324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Retângulo 41"/>
          <p:cNvSpPr/>
          <p:nvPr/>
        </p:nvSpPr>
        <p:spPr>
          <a:xfrm>
            <a:off x="0" y="1335988"/>
            <a:ext cx="8216900" cy="584775"/>
          </a:xfrm>
          <a:prstGeom prst="rect">
            <a:avLst/>
          </a:prstGeom>
          <a:solidFill>
            <a:srgbClr val="E0E0E0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87400" y="5731050"/>
            <a:ext cx="1036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Pasta do Projeto:                                                                                                      </a:t>
            </a:r>
            <a:r>
              <a:rPr lang="pt-BR" sz="2000" b="0" dirty="0"/>
              <a:t>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787400" y="1528764"/>
            <a:ext cx="10617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Entregas: </a:t>
            </a:r>
            <a:r>
              <a:rPr lang="pt-BR" sz="2000" b="0" dirty="0">
                <a:solidFill>
                  <a:schemeClr val="bg1">
                    <a:lumMod val="75000"/>
                  </a:schemeClr>
                </a:solidFill>
              </a:rPr>
              <a:t>                                             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0" dirty="0"/>
          </a:p>
          <a:p>
            <a:r>
              <a:rPr lang="pt-BR" sz="2000" b="1" dirty="0"/>
              <a:t>Materiais Complementares: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1" dirty="0"/>
          </a:p>
          <a:p>
            <a:r>
              <a:rPr lang="pt-BR" sz="2000" b="1" dirty="0"/>
              <a:t>Atividades Externas:                                                                                              </a:t>
            </a:r>
            <a:r>
              <a:rPr lang="pt-BR" sz="2000" b="0" dirty="0"/>
              <a:t>. </a:t>
            </a:r>
          </a:p>
          <a:p>
            <a:endParaRPr lang="pt-BR" sz="2000" b="0" dirty="0"/>
          </a:p>
          <a:p>
            <a:endParaRPr lang="pt-BR" sz="2000" b="0" dirty="0"/>
          </a:p>
          <a:p>
            <a:r>
              <a:rPr lang="pt-BR" sz="2000" b="1" dirty="0"/>
              <a:t>Materiais Gráficos:                                                                                                 </a:t>
            </a:r>
            <a:r>
              <a:rPr lang="pt-BR" sz="2000" b="0" dirty="0"/>
              <a:t>. 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787400" y="345412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Projeto:                                                                                                         </a:t>
            </a:r>
            <a:r>
              <a:rPr lang="pt-BR" sz="2000" b="0" dirty="0">
                <a:solidFill>
                  <a:schemeClr val="tx1"/>
                </a:solidFill>
              </a:rPr>
              <a:t>.</a:t>
            </a:r>
            <a:endParaRPr lang="pt-BR" sz="3200" b="0" dirty="0">
              <a:solidFill>
                <a:schemeClr val="tx1"/>
              </a:solidFill>
            </a:endParaRPr>
          </a:p>
        </p:txBody>
      </p:sp>
      <p:sp>
        <p:nvSpPr>
          <p:cNvPr id="47" name="Google Shape;22;p1"/>
          <p:cNvSpPr/>
          <p:nvPr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cxnSp>
        <p:nvCxnSpPr>
          <p:cNvPr id="49" name="Conector Reto 48"/>
          <p:cNvCxnSpPr/>
          <p:nvPr/>
        </p:nvCxnSpPr>
        <p:spPr>
          <a:xfrm>
            <a:off x="2057400" y="1804225"/>
            <a:ext cx="5943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>
            <a:off x="4165600" y="2724555"/>
            <a:ext cx="3835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>
            <a:off x="3302000" y="3627862"/>
            <a:ext cx="4699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>
            <a:off x="3145971" y="4546463"/>
            <a:ext cx="485502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to 59"/>
          <p:cNvCxnSpPr/>
          <p:nvPr/>
        </p:nvCxnSpPr>
        <p:spPr>
          <a:xfrm>
            <a:off x="2362200" y="828587"/>
            <a:ext cx="84709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to 61"/>
          <p:cNvCxnSpPr/>
          <p:nvPr/>
        </p:nvCxnSpPr>
        <p:spPr>
          <a:xfrm>
            <a:off x="2895600" y="6031374"/>
            <a:ext cx="512717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787400" y="5077001"/>
            <a:ext cx="7340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Será necessário gerar QR CODE?      </a:t>
            </a:r>
            <a:r>
              <a:rPr lang="pt-BR" sz="2000" b="0" dirty="0"/>
              <a:t>(    ) Sim.       (    ) Não.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87400" y="1313192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(Teams, Online, PPT, APP...)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87400" y="2224043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(PDF, Manual, Infográfico...)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7400" y="3129935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(Miro, Kahoot, Wordwall...)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87400" y="4042644"/>
            <a:ext cx="61023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0" dirty="0"/>
              <a:t>(Figurinhas, Filtros, Cartas...)</a:t>
            </a:r>
            <a:endParaRPr lang="pt-BR" sz="1400" dirty="0"/>
          </a:p>
        </p:txBody>
      </p:sp>
      <p:sp>
        <p:nvSpPr>
          <p:cNvPr id="30" name="Retângulo 29"/>
          <p:cNvSpPr/>
          <p:nvPr/>
        </p:nvSpPr>
        <p:spPr>
          <a:xfrm>
            <a:off x="8483600" y="1315550"/>
            <a:ext cx="3708400" cy="477211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8763000" y="1511547"/>
            <a:ext cx="370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Capas/Templates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8763000" y="2158520"/>
            <a:ext cx="31877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0" dirty="0"/>
              <a:t>(    ) Comunicação Vertical.</a:t>
            </a:r>
          </a:p>
          <a:p>
            <a:r>
              <a:rPr lang="pt-BR" sz="1800" b="0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Estratégia.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WhatsApp.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Fusion.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TAD.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APP.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pt-B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pt-BR" sz="1800" b="0" dirty="0"/>
              <a:t>(    ) Vídeo.</a:t>
            </a:r>
            <a:endParaRPr lang="pt-BR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D261AF2-24FA-59E9-4E40-022A882A80F4}"/>
              </a:ext>
            </a:extLst>
          </p:cNvPr>
          <p:cNvSpPr/>
          <p:nvPr userDrawn="1"/>
        </p:nvSpPr>
        <p:spPr>
          <a:xfrm>
            <a:off x="-1" y="-818147"/>
            <a:ext cx="12192001" cy="818147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21E23C2-E771-D543-B0AC-6BCF0EF36F70}"/>
              </a:ext>
            </a:extLst>
          </p:cNvPr>
          <p:cNvSpPr txBox="1"/>
          <p:nvPr userDrawn="1"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PAINEL GERAL</a:t>
            </a:r>
          </a:p>
        </p:txBody>
      </p:sp>
      <p:sp>
        <p:nvSpPr>
          <p:cNvPr id="19" name="Google Shape;22;p1">
            <a:extLst>
              <a:ext uri="{FF2B5EF4-FFF2-40B4-BE49-F238E27FC236}">
                <a16:creationId xmlns:a16="http://schemas.microsoft.com/office/drawing/2014/main" id="{5CA9E8CE-AA4E-6C27-6384-FD6653CE7245}"/>
              </a:ext>
            </a:extLst>
          </p:cNvPr>
          <p:cNvSpPr/>
          <p:nvPr userDrawn="1"/>
        </p:nvSpPr>
        <p:spPr>
          <a:xfrm>
            <a:off x="0" y="6457890"/>
            <a:ext cx="12192001" cy="400110"/>
          </a:xfrm>
          <a:prstGeom prst="rect">
            <a:avLst/>
          </a:prstGeom>
          <a:solidFill>
            <a:srgbClr val="000023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F5286E54-4884-4F6F-58B0-44D4DC36481E}"/>
              </a:ext>
            </a:extLst>
          </p:cNvPr>
          <p:cNvCxnSpPr>
            <a:cxnSpLocks/>
          </p:cNvCxnSpPr>
          <p:nvPr userDrawn="1"/>
        </p:nvCxnSpPr>
        <p:spPr>
          <a:xfrm>
            <a:off x="1841500" y="1791525"/>
            <a:ext cx="6070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93DDD03C-528E-3325-FE6A-88C67EA5EC62}"/>
              </a:ext>
            </a:extLst>
          </p:cNvPr>
          <p:cNvCxnSpPr>
            <a:cxnSpLocks/>
          </p:cNvCxnSpPr>
          <p:nvPr userDrawn="1"/>
        </p:nvCxnSpPr>
        <p:spPr>
          <a:xfrm>
            <a:off x="3784600" y="2711855"/>
            <a:ext cx="41275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42F73FB6-4406-15BA-A00D-9A2A2E040D64}"/>
              </a:ext>
            </a:extLst>
          </p:cNvPr>
          <p:cNvCxnSpPr>
            <a:cxnSpLocks/>
          </p:cNvCxnSpPr>
          <p:nvPr userDrawn="1"/>
        </p:nvCxnSpPr>
        <p:spPr>
          <a:xfrm>
            <a:off x="3035300" y="3615162"/>
            <a:ext cx="48768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DBEBE914-E423-9A7D-4184-328558FFB2C4}"/>
              </a:ext>
            </a:extLst>
          </p:cNvPr>
          <p:cNvCxnSpPr>
            <a:cxnSpLocks/>
          </p:cNvCxnSpPr>
          <p:nvPr userDrawn="1"/>
        </p:nvCxnSpPr>
        <p:spPr>
          <a:xfrm>
            <a:off x="2861635" y="4533763"/>
            <a:ext cx="50504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E570B92E-B6DD-8ACB-CF8A-FCB2633E7B65}"/>
              </a:ext>
            </a:extLst>
          </p:cNvPr>
          <p:cNvCxnSpPr>
            <a:cxnSpLocks/>
          </p:cNvCxnSpPr>
          <p:nvPr userDrawn="1"/>
        </p:nvCxnSpPr>
        <p:spPr>
          <a:xfrm>
            <a:off x="2705100" y="6080359"/>
            <a:ext cx="823801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342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CONTEÚDO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8044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Índice">
    <p:bg>
      <p:bgPr>
        <a:solidFill>
          <a:srgbClr val="FF7E79">
            <a:alpha val="3294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38200"/>
            <a:ext cx="12192000" cy="818147"/>
          </a:xfrm>
          <a:prstGeom prst="rect">
            <a:avLst/>
          </a:prstGeom>
          <a:solidFill>
            <a:srgbClr val="FF7E79">
              <a:alpha val="32941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90737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94105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enção/Dica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ATENÇÃO/DICA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38210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tividad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ATIVIDADE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188694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lexão/Provocação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REFLEXÃO/PROVOCAÇÃO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82585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çã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14757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aliação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-818147"/>
            <a:ext cx="12192000" cy="8181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959935" y="-640433"/>
            <a:ext cx="8272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AVALIAÇÃO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-3592286" y="0"/>
            <a:ext cx="3592286" cy="4401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 rot="16200000">
            <a:off x="-5121346" y="1715237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DG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-3592286" y="4401784"/>
            <a:ext cx="3592286" cy="24562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 rot="16200000">
            <a:off x="-4163483" y="5212459"/>
            <a:ext cx="2065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WEB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12192000" y="0"/>
            <a:ext cx="3592286" cy="6858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-3592286" y="-818148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12192000" y="-818147"/>
            <a:ext cx="3592286" cy="818147"/>
          </a:xfrm>
          <a:prstGeom prst="rect">
            <a:avLst/>
          </a:prstGeom>
          <a:solidFill>
            <a:srgbClr val="00002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-3429001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Equipe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2355285" y="-578031"/>
            <a:ext cx="3265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Comentários para cliente</a:t>
            </a:r>
          </a:p>
        </p:txBody>
      </p:sp>
      <p:sp>
        <p:nvSpPr>
          <p:cNvPr id="15" name="CaixaDeTexto 14"/>
          <p:cNvSpPr txBox="1"/>
          <p:nvPr/>
        </p:nvSpPr>
        <p:spPr>
          <a:xfrm rot="5400000">
            <a:off x="13331896" y="2695352"/>
            <a:ext cx="3981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0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CLIENTE</a:t>
            </a:r>
          </a:p>
        </p:txBody>
      </p:sp>
    </p:spTree>
    <p:extLst>
      <p:ext uri="{BB962C8B-B14F-4D97-AF65-F5344CB8AC3E}">
        <p14:creationId xmlns:p14="http://schemas.microsoft.com/office/powerpoint/2010/main" val="382979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0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svg"/><Relationship Id="rId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3795305-C7A9-636B-2BCF-A0F6D01DDFAB}"/>
              </a:ext>
            </a:extLst>
          </p:cNvPr>
          <p:cNvSpPr txBox="1"/>
          <p:nvPr/>
        </p:nvSpPr>
        <p:spPr>
          <a:xfrm>
            <a:off x="3854245" y="501445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GPUaaS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17DE923-B3AB-C851-ED7B-3856E37601B6}"/>
              </a:ext>
            </a:extLst>
          </p:cNvPr>
          <p:cNvSpPr txBox="1"/>
          <p:nvPr/>
        </p:nvSpPr>
        <p:spPr>
          <a:xfrm>
            <a:off x="2807109" y="870777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Marina Araújo</a:t>
            </a:r>
          </a:p>
        </p:txBody>
      </p:sp>
    </p:spTree>
    <p:extLst>
      <p:ext uri="{BB962C8B-B14F-4D97-AF65-F5344CB8AC3E}">
        <p14:creationId xmlns:p14="http://schemas.microsoft.com/office/powerpoint/2010/main" val="203773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5C99E-492A-4E6F-D540-F59B7F5A5F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08D3E217-E33D-9F7F-9FAA-F5C6CF7C0A4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04"/>
          <a:stretch>
            <a:fillRect/>
          </a:stretch>
        </p:blipFill>
        <p:spPr>
          <a:xfrm>
            <a:off x="0" y="-55104"/>
            <a:ext cx="9255210" cy="696820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E743A3A-A66C-65A9-E634-5198CFBD4E01}"/>
              </a:ext>
            </a:extLst>
          </p:cNvPr>
          <p:cNvSpPr txBox="1"/>
          <p:nvPr/>
        </p:nvSpPr>
        <p:spPr>
          <a:xfrm>
            <a:off x="1913058" y="385732"/>
            <a:ext cx="1151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CPU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5A02A65-C716-6FDF-882F-84D86ACF0EE0}"/>
              </a:ext>
            </a:extLst>
          </p:cNvPr>
          <p:cNvSpPr txBox="1"/>
          <p:nvPr/>
        </p:nvSpPr>
        <p:spPr>
          <a:xfrm>
            <a:off x="4236959" y="5645535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GPU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776A365-0638-A952-3D9C-E06BAADE3B7D}"/>
              </a:ext>
            </a:extLst>
          </p:cNvPr>
          <p:cNvSpPr/>
          <p:nvPr/>
        </p:nvSpPr>
        <p:spPr>
          <a:xfrm>
            <a:off x="4081229" y="60282"/>
            <a:ext cx="561882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46DD25C-2B10-7A06-175F-9BBA468136FB}"/>
              </a:ext>
            </a:extLst>
          </p:cNvPr>
          <p:cNvSpPr/>
          <p:nvPr/>
        </p:nvSpPr>
        <p:spPr>
          <a:xfrm>
            <a:off x="4530192" y="2051723"/>
            <a:ext cx="5618826" cy="3330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CAFECD7-A1FE-4E7A-13FC-7EE4B861B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231" y="2746808"/>
            <a:ext cx="1300424" cy="193997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0B50015-903F-7077-D25F-8D0D763EB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624" y="4514726"/>
            <a:ext cx="1510993" cy="2254103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0E471403-0062-AE6E-C69F-54D4AD99730B}"/>
              </a:ext>
            </a:extLst>
          </p:cNvPr>
          <p:cNvSpPr txBox="1"/>
          <p:nvPr/>
        </p:nvSpPr>
        <p:spPr>
          <a:xfrm>
            <a:off x="2171644" y="3044279"/>
            <a:ext cx="1212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95D8CAA-308C-FFB7-AE2F-86C73691422F}"/>
              </a:ext>
            </a:extLst>
          </p:cNvPr>
          <p:cNvSpPr txBox="1"/>
          <p:nvPr/>
        </p:nvSpPr>
        <p:spPr>
          <a:xfrm>
            <a:off x="3218891" y="4662543"/>
            <a:ext cx="2036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GPUaaS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69DA1E9-738C-457F-EDE4-D407009B9321}"/>
              </a:ext>
            </a:extLst>
          </p:cNvPr>
          <p:cNvSpPr txBox="1"/>
          <p:nvPr/>
        </p:nvSpPr>
        <p:spPr>
          <a:xfrm>
            <a:off x="4977393" y="274445"/>
            <a:ext cx="663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Clique na infraestrutura de cada um dos processadores para entender a diferença entre eles. </a:t>
            </a:r>
          </a:p>
        </p:txBody>
      </p:sp>
      <p:sp>
        <p:nvSpPr>
          <p:cNvPr id="23" name="Balão de Fala: Retângulo 22">
            <a:extLst>
              <a:ext uri="{FF2B5EF4-FFF2-40B4-BE49-F238E27FC236}">
                <a16:creationId xmlns:a16="http://schemas.microsoft.com/office/drawing/2014/main" id="{528AA43A-2D7C-F01C-E2A8-1EA9D5623CD5}"/>
              </a:ext>
            </a:extLst>
          </p:cNvPr>
          <p:cNvSpPr/>
          <p:nvPr/>
        </p:nvSpPr>
        <p:spPr>
          <a:xfrm>
            <a:off x="6289589" y="1569308"/>
            <a:ext cx="5319883" cy="3330146"/>
          </a:xfrm>
          <a:prstGeom prst="wedgeRectCallout">
            <a:avLst>
              <a:gd name="adj1" fmla="val -97019"/>
              <a:gd name="adj2" fmla="val 387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6F28FAA8-F67D-9DDF-762D-77E507840562}"/>
              </a:ext>
            </a:extLst>
          </p:cNvPr>
          <p:cNvSpPr txBox="1"/>
          <p:nvPr/>
        </p:nvSpPr>
        <p:spPr>
          <a:xfrm>
            <a:off x="6574825" y="1877524"/>
            <a:ext cx="494167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GPU (</a:t>
            </a:r>
            <a:r>
              <a:rPr lang="pt-BR" b="1" dirty="0" err="1"/>
              <a:t>Graphics</a:t>
            </a:r>
            <a:r>
              <a:rPr lang="pt-BR" b="1" dirty="0"/>
              <a:t> </a:t>
            </a:r>
            <a:r>
              <a:rPr lang="pt-BR" b="1" dirty="0" err="1"/>
              <a:t>Processing</a:t>
            </a:r>
            <a:r>
              <a:rPr lang="pt-BR" b="1" dirty="0"/>
              <a:t> Unit)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Realiza milhares de operações simultaneamente.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Processa grandes quantidades de dados em paralelo.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Mantém o desempenho mesmo quando vários usuários ou aplicações utilizam recursos ao mesmo tempo.</a:t>
            </a:r>
          </a:p>
        </p:txBody>
      </p:sp>
    </p:spTree>
    <p:extLst>
      <p:ext uri="{BB962C8B-B14F-4D97-AF65-F5344CB8AC3E}">
        <p14:creationId xmlns:p14="http://schemas.microsoft.com/office/powerpoint/2010/main" val="458015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F50DE-9A9F-BF50-1BFE-00E76FC05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1A9D09A6-DE51-2B31-8525-05DDA261E4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04"/>
          <a:stretch>
            <a:fillRect/>
          </a:stretch>
        </p:blipFill>
        <p:spPr>
          <a:xfrm>
            <a:off x="0" y="-55104"/>
            <a:ext cx="9255210" cy="696820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34A2E5A-92F0-1175-9771-76ADC8689B4C}"/>
              </a:ext>
            </a:extLst>
          </p:cNvPr>
          <p:cNvSpPr txBox="1"/>
          <p:nvPr/>
        </p:nvSpPr>
        <p:spPr>
          <a:xfrm>
            <a:off x="1913058" y="385732"/>
            <a:ext cx="1151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CPU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3E050ED-3B60-5435-C9B8-07F3916E81C5}"/>
              </a:ext>
            </a:extLst>
          </p:cNvPr>
          <p:cNvSpPr txBox="1"/>
          <p:nvPr/>
        </p:nvSpPr>
        <p:spPr>
          <a:xfrm>
            <a:off x="4236959" y="5645535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GPU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2BB01E5-808A-6711-C600-15965414DDDA}"/>
              </a:ext>
            </a:extLst>
          </p:cNvPr>
          <p:cNvSpPr/>
          <p:nvPr/>
        </p:nvSpPr>
        <p:spPr>
          <a:xfrm>
            <a:off x="4081229" y="60282"/>
            <a:ext cx="561882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3FF2B92-91DA-1F95-9001-744C4559392A}"/>
              </a:ext>
            </a:extLst>
          </p:cNvPr>
          <p:cNvSpPr/>
          <p:nvPr/>
        </p:nvSpPr>
        <p:spPr>
          <a:xfrm>
            <a:off x="4530192" y="2051723"/>
            <a:ext cx="5618826" cy="3330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66127F9-D22B-4059-2DDB-7B3670DCA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231" y="2746808"/>
            <a:ext cx="1300424" cy="193997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90A3E98-D7E7-0D40-0172-986C6C06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624" y="4514726"/>
            <a:ext cx="1510993" cy="2254103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37B474EF-BD88-C36D-688A-F3AE9EAF5F09}"/>
              </a:ext>
            </a:extLst>
          </p:cNvPr>
          <p:cNvSpPr txBox="1"/>
          <p:nvPr/>
        </p:nvSpPr>
        <p:spPr>
          <a:xfrm>
            <a:off x="2171644" y="3044279"/>
            <a:ext cx="1212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AA0F4F6-E30B-6139-378D-3C8BB4E7D188}"/>
              </a:ext>
            </a:extLst>
          </p:cNvPr>
          <p:cNvSpPr txBox="1"/>
          <p:nvPr/>
        </p:nvSpPr>
        <p:spPr>
          <a:xfrm>
            <a:off x="3218891" y="4662543"/>
            <a:ext cx="2036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GPUaaS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F61E39D-53F3-5098-8237-7CE4C0E9BB37}"/>
              </a:ext>
            </a:extLst>
          </p:cNvPr>
          <p:cNvSpPr txBox="1"/>
          <p:nvPr/>
        </p:nvSpPr>
        <p:spPr>
          <a:xfrm>
            <a:off x="4977393" y="274445"/>
            <a:ext cx="663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Clique na infraestrutura de cada um dos processadores para entender a diferença entre eles. </a:t>
            </a:r>
          </a:p>
        </p:txBody>
      </p:sp>
      <p:sp>
        <p:nvSpPr>
          <p:cNvPr id="23" name="Balão de Fala: Retângulo 22">
            <a:extLst>
              <a:ext uri="{FF2B5EF4-FFF2-40B4-BE49-F238E27FC236}">
                <a16:creationId xmlns:a16="http://schemas.microsoft.com/office/drawing/2014/main" id="{9F159C55-19C5-9069-5F86-139D5671C669}"/>
              </a:ext>
            </a:extLst>
          </p:cNvPr>
          <p:cNvSpPr/>
          <p:nvPr/>
        </p:nvSpPr>
        <p:spPr>
          <a:xfrm>
            <a:off x="6289589" y="1569307"/>
            <a:ext cx="5319883" cy="3681961"/>
          </a:xfrm>
          <a:prstGeom prst="wedgeRectCallout">
            <a:avLst>
              <a:gd name="adj1" fmla="val -70772"/>
              <a:gd name="adj2" fmla="val 3549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A2F50C7-6D0A-B1D5-3308-9A029CD714EF}"/>
              </a:ext>
            </a:extLst>
          </p:cNvPr>
          <p:cNvSpPr txBox="1"/>
          <p:nvPr/>
        </p:nvSpPr>
        <p:spPr>
          <a:xfrm>
            <a:off x="6574825" y="1877524"/>
            <a:ext cx="494167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 err="1"/>
              <a:t>GPUaaS</a:t>
            </a:r>
            <a:r>
              <a:rPr lang="pt-BR" b="1" dirty="0"/>
              <a:t> (GPU as a Service)</a:t>
            </a:r>
            <a:endParaRPr lang="pt-BR" dirty="0"/>
          </a:p>
          <a:p>
            <a:endParaRPr lang="pt-BR" dirty="0"/>
          </a:p>
          <a:p>
            <a:r>
              <a:rPr lang="pt-BR" dirty="0"/>
              <a:t>Se a GPU é o recurso de processamento, o </a:t>
            </a:r>
            <a:r>
              <a:rPr lang="pt-BR" b="1" dirty="0" err="1"/>
              <a:t>GPUaaS</a:t>
            </a:r>
            <a:r>
              <a:rPr lang="pt-BR" b="1" dirty="0"/>
              <a:t> é a forma de consumir esse recurso como um serviço</a:t>
            </a:r>
            <a:r>
              <a:rPr lang="pt-BR" dirty="0"/>
              <a:t>.</a:t>
            </a:r>
          </a:p>
          <a:p>
            <a:pPr indent="92075"/>
            <a:endParaRPr lang="pt-BR" dirty="0"/>
          </a:p>
          <a:p>
            <a:r>
              <a:rPr lang="pt-BR" dirty="0"/>
              <a:t>Em vez de comprar, instalar e manter servidores equipados com GPUs, as empresas podem acessar essa capacidade de processamento sob demanda, pagando apenas pelos recursos utilizados através da Claro empresas.</a:t>
            </a:r>
          </a:p>
        </p:txBody>
      </p:sp>
      <p:pic>
        <p:nvPicPr>
          <p:cNvPr id="3" name="Gráfico 2" descr="Seta: retorno vertical estrutura de tópicos">
            <a:extLst>
              <a:ext uri="{FF2B5EF4-FFF2-40B4-BE49-F238E27FC236}">
                <a16:creationId xmlns:a16="http://schemas.microsoft.com/office/drawing/2014/main" id="{62F8A606-8FF7-6EDE-2D45-FE95EB18632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007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405A1B4-3E17-9753-CE32-7DD6983EAACA}"/>
              </a:ext>
            </a:extLst>
          </p:cNvPr>
          <p:cNvSpPr txBox="1"/>
          <p:nvPr/>
        </p:nvSpPr>
        <p:spPr>
          <a:xfrm>
            <a:off x="848227" y="711687"/>
            <a:ext cx="66594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200" b="1" dirty="0"/>
              <a:t>Por que nossos clientes precisam de GPU para produzir uma IA?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82CBBE6-D9AC-775D-8B4D-C4FBAAB70E5E}"/>
              </a:ext>
            </a:extLst>
          </p:cNvPr>
          <p:cNvSpPr txBox="1"/>
          <p:nvPr/>
        </p:nvSpPr>
        <p:spPr>
          <a:xfrm>
            <a:off x="848228" y="2245304"/>
            <a:ext cx="460207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Os modelos de Inteligência Artificial precisam analisar grandes quantidades de dados e realizar inúmeras operações matemáticas em poucos segundos. Para entregar respostas rápidas e atender múltiplos usuários simultaneamente, esses modelos dependem de </a:t>
            </a:r>
            <a:r>
              <a:rPr lang="pt-BR" b="1" dirty="0"/>
              <a:t>processamento acelerado</a:t>
            </a:r>
            <a:r>
              <a:rPr lang="pt-BR" dirty="0"/>
              <a:t>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6130724-9668-7F8A-CA67-2F622B8EA448}"/>
              </a:ext>
            </a:extLst>
          </p:cNvPr>
          <p:cNvSpPr txBox="1"/>
          <p:nvPr/>
        </p:nvSpPr>
        <p:spPr>
          <a:xfrm>
            <a:off x="6593305" y="2876435"/>
            <a:ext cx="3092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dirty="0"/>
              <a:t>É exatamente isso que o </a:t>
            </a:r>
            <a:r>
              <a:rPr lang="pt-BR" dirty="0" err="1"/>
              <a:t>GPUaaS</a:t>
            </a:r>
            <a:r>
              <a:rPr lang="pt-BR" dirty="0"/>
              <a:t> entrega.</a:t>
            </a: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947EAE99-476F-32D9-4270-3844DF9DC26D}"/>
              </a:ext>
            </a:extLst>
          </p:cNvPr>
          <p:cNvSpPr/>
          <p:nvPr/>
        </p:nvSpPr>
        <p:spPr>
          <a:xfrm>
            <a:off x="2255920" y="3782710"/>
            <a:ext cx="6809874" cy="505763"/>
          </a:xfrm>
          <a:custGeom>
            <a:avLst/>
            <a:gdLst>
              <a:gd name="csX0" fmla="*/ 0 w 6809874"/>
              <a:gd name="csY0" fmla="*/ 473138 h 505763"/>
              <a:gd name="csX1" fmla="*/ 5161548 w 6809874"/>
              <a:gd name="csY1" fmla="*/ 461107 h 505763"/>
              <a:gd name="csX2" fmla="*/ 4078706 w 6809874"/>
              <a:gd name="csY2" fmla="*/ 40001 h 505763"/>
              <a:gd name="csX3" fmla="*/ 6809874 w 6809874"/>
              <a:gd name="csY3" fmla="*/ 15938 h 5057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6809874" h="505763">
                <a:moveTo>
                  <a:pt x="0" y="473138"/>
                </a:moveTo>
                <a:cubicBezTo>
                  <a:pt x="2240882" y="503217"/>
                  <a:pt x="4481764" y="533296"/>
                  <a:pt x="5161548" y="461107"/>
                </a:cubicBezTo>
                <a:cubicBezTo>
                  <a:pt x="5841332" y="388918"/>
                  <a:pt x="3803985" y="114196"/>
                  <a:pt x="4078706" y="40001"/>
                </a:cubicBezTo>
                <a:cubicBezTo>
                  <a:pt x="4353427" y="-34194"/>
                  <a:pt x="6248400" y="17943"/>
                  <a:pt x="6809874" y="15938"/>
                </a:cubicBezTo>
              </a:path>
            </a:pathLst>
          </a:custGeom>
          <a:noFill/>
          <a:ln w="28575">
            <a:solidFill>
              <a:srgbClr val="88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3F41BBD1-191F-AD8E-BD6A-B6B1F6B68584}"/>
              </a:ext>
            </a:extLst>
          </p:cNvPr>
          <p:cNvSpPr>
            <a:spLocks/>
          </p:cNvSpPr>
          <p:nvPr/>
        </p:nvSpPr>
        <p:spPr>
          <a:xfrm>
            <a:off x="4454450" y="5376003"/>
            <a:ext cx="2138855" cy="639975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SAIBA +</a:t>
            </a:r>
          </a:p>
        </p:txBody>
      </p:sp>
      <p:pic>
        <p:nvPicPr>
          <p:cNvPr id="5" name="Gráfico 4" descr="Seta: retorno vertical estrutura de tópicos">
            <a:extLst>
              <a:ext uri="{FF2B5EF4-FFF2-40B4-BE49-F238E27FC236}">
                <a16:creationId xmlns:a16="http://schemas.microsoft.com/office/drawing/2014/main" id="{DFC9A7CC-D1A9-A16A-F73E-2B3A3E3F29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9" name="Gráfico 8" descr="Seta: retorno vertical estrutura de tópicos">
            <a:extLst>
              <a:ext uri="{FF2B5EF4-FFF2-40B4-BE49-F238E27FC236}">
                <a16:creationId xmlns:a16="http://schemas.microsoft.com/office/drawing/2014/main" id="{AA3B66EB-3839-0FE6-4CB0-E9130E3E6EA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0" y="59435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174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6D60C-3482-C1C2-3BE3-F8B767464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0B4EDA2-5ED4-7DD3-475E-C135489D45F6}"/>
              </a:ext>
            </a:extLst>
          </p:cNvPr>
          <p:cNvSpPr txBox="1"/>
          <p:nvPr/>
        </p:nvSpPr>
        <p:spPr>
          <a:xfrm>
            <a:off x="848227" y="711687"/>
            <a:ext cx="66594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200" b="1" dirty="0"/>
              <a:t>Por que nossos clientes precisam de GPU para produzir uma IA?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9917A5A-43F6-9678-517D-59A0805C23E2}"/>
              </a:ext>
            </a:extLst>
          </p:cNvPr>
          <p:cNvSpPr txBox="1"/>
          <p:nvPr/>
        </p:nvSpPr>
        <p:spPr>
          <a:xfrm>
            <a:off x="848227" y="2245304"/>
            <a:ext cx="62263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Os modelos de Inteligência Artificial precisam analisar grandes quantidades de dados e realizar inúmeras operações matemáticas em poucos segundos. Para entregar respostas rápidas e atender múltiplos usuários simultaneamente, esses modelos dependem de </a:t>
            </a:r>
            <a:r>
              <a:rPr lang="pt-BR" b="1" dirty="0"/>
              <a:t>processamento acelerado</a:t>
            </a:r>
            <a:r>
              <a:rPr lang="pt-BR" dirty="0"/>
              <a:t>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F13CFC7-270D-73F6-B093-697F05C0F97D}"/>
              </a:ext>
            </a:extLst>
          </p:cNvPr>
          <p:cNvSpPr txBox="1"/>
          <p:nvPr/>
        </p:nvSpPr>
        <p:spPr>
          <a:xfrm>
            <a:off x="7507706" y="2428960"/>
            <a:ext cx="3092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dirty="0"/>
              <a:t>É exatamente isso que o </a:t>
            </a:r>
            <a:r>
              <a:rPr lang="pt-BR" dirty="0" err="1"/>
              <a:t>GPUaaS</a:t>
            </a:r>
            <a:r>
              <a:rPr lang="pt-BR" dirty="0"/>
              <a:t> entrega.</a:t>
            </a: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EB887E2F-48BF-B179-56CF-0AB992E5DD27}"/>
              </a:ext>
            </a:extLst>
          </p:cNvPr>
          <p:cNvSpPr/>
          <p:nvPr/>
        </p:nvSpPr>
        <p:spPr>
          <a:xfrm>
            <a:off x="3188368" y="3208525"/>
            <a:ext cx="6809874" cy="505763"/>
          </a:xfrm>
          <a:custGeom>
            <a:avLst/>
            <a:gdLst>
              <a:gd name="csX0" fmla="*/ 0 w 6809874"/>
              <a:gd name="csY0" fmla="*/ 473138 h 505763"/>
              <a:gd name="csX1" fmla="*/ 5161548 w 6809874"/>
              <a:gd name="csY1" fmla="*/ 461107 h 505763"/>
              <a:gd name="csX2" fmla="*/ 4078706 w 6809874"/>
              <a:gd name="csY2" fmla="*/ 40001 h 505763"/>
              <a:gd name="csX3" fmla="*/ 6809874 w 6809874"/>
              <a:gd name="csY3" fmla="*/ 15938 h 50576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</a:cxnLst>
            <a:rect l="l" t="t" r="r" b="b"/>
            <a:pathLst>
              <a:path w="6809874" h="505763">
                <a:moveTo>
                  <a:pt x="0" y="473138"/>
                </a:moveTo>
                <a:cubicBezTo>
                  <a:pt x="2240882" y="503217"/>
                  <a:pt x="4481764" y="533296"/>
                  <a:pt x="5161548" y="461107"/>
                </a:cubicBezTo>
                <a:cubicBezTo>
                  <a:pt x="5841332" y="388918"/>
                  <a:pt x="3803985" y="114196"/>
                  <a:pt x="4078706" y="40001"/>
                </a:cubicBezTo>
                <a:cubicBezTo>
                  <a:pt x="4353427" y="-34194"/>
                  <a:pt x="6248400" y="17943"/>
                  <a:pt x="6809874" y="15938"/>
                </a:cubicBezTo>
              </a:path>
            </a:pathLst>
          </a:custGeom>
          <a:noFill/>
          <a:ln w="28575">
            <a:solidFill>
              <a:srgbClr val="88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CB89D97-C730-BC1A-A422-7DAC926F8C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CB350B4-6EAB-FD05-A51E-6774081BC7FF}"/>
              </a:ext>
            </a:extLst>
          </p:cNvPr>
          <p:cNvGrpSpPr/>
          <p:nvPr/>
        </p:nvGrpSpPr>
        <p:grpSpPr>
          <a:xfrm>
            <a:off x="1592179" y="1139529"/>
            <a:ext cx="8406063" cy="5006783"/>
            <a:chOff x="848227" y="4283242"/>
            <a:chExt cx="6485022" cy="2574758"/>
          </a:xfrm>
        </p:grpSpPr>
        <p:sp>
          <p:nvSpPr>
            <p:cNvPr id="14" name="Retângulo: Cantos Arredondados 13">
              <a:extLst>
                <a:ext uri="{FF2B5EF4-FFF2-40B4-BE49-F238E27FC236}">
                  <a16:creationId xmlns:a16="http://schemas.microsoft.com/office/drawing/2014/main" id="{58463C94-B862-E5F7-E0D5-EC76F2372DFF}"/>
                </a:ext>
              </a:extLst>
            </p:cNvPr>
            <p:cNvSpPr/>
            <p:nvPr/>
          </p:nvSpPr>
          <p:spPr>
            <a:xfrm>
              <a:off x="848227" y="4283242"/>
              <a:ext cx="6485022" cy="257475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8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A85E558C-A70E-3E21-6114-BC3EAA0DC86D}"/>
                </a:ext>
              </a:extLst>
            </p:cNvPr>
            <p:cNvSpPr txBox="1"/>
            <p:nvPr/>
          </p:nvSpPr>
          <p:spPr>
            <a:xfrm>
              <a:off x="1257302" y="4963143"/>
              <a:ext cx="6075947" cy="9971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dirty="0"/>
                <a:t>Respostas rápidas para modelos de IA.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dirty="0"/>
                <a:t>Processamento de grandes bases documentais.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dirty="0"/>
                <a:t>Busca semântica em tempo real (pesquisa por significado e não por palavra-chave).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dirty="0"/>
                <a:t>Atendimento simultâneo de diversos usuários.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dirty="0"/>
                <a:t>Execução de modelos avançados de linguagem e análise de dados.</a:t>
              </a:r>
              <a:endParaRPr lang="pt-BR" sz="1600" dirty="0"/>
            </a:p>
          </p:txBody>
        </p:sp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968CB235-2195-1365-4152-027C52A9F098}"/>
                </a:ext>
              </a:extLst>
            </p:cNvPr>
            <p:cNvSpPr txBox="1"/>
            <p:nvPr/>
          </p:nvSpPr>
          <p:spPr>
            <a:xfrm>
              <a:off x="1257302" y="4515811"/>
              <a:ext cx="5181140" cy="189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chemeClr val="tx1"/>
                  </a:solidFill>
                </a:rPr>
                <a:t>O GPU PERMITE</a:t>
              </a:r>
            </a:p>
          </p:txBody>
        </p:sp>
      </p:grpSp>
      <p:pic>
        <p:nvPicPr>
          <p:cNvPr id="6" name="Gráfico 5" descr="Fechar com preenchimento sólido">
            <a:extLst>
              <a:ext uri="{FF2B5EF4-FFF2-40B4-BE49-F238E27FC236}">
                <a16:creationId xmlns:a16="http://schemas.microsoft.com/office/drawing/2014/main" id="{E4CFA445-173E-E0EE-5A2B-0474FF2E19F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666747" y="1729755"/>
            <a:ext cx="530772" cy="530772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5B9D5946-3493-BD2A-CE34-788BF746E140}"/>
              </a:ext>
            </a:extLst>
          </p:cNvPr>
          <p:cNvSpPr/>
          <p:nvPr/>
        </p:nvSpPr>
        <p:spPr>
          <a:xfrm>
            <a:off x="2672410" y="4894634"/>
            <a:ext cx="6259723" cy="505763"/>
          </a:xfrm>
          <a:prstGeom prst="roundRect">
            <a:avLst/>
          </a:prstGeom>
          <a:solidFill>
            <a:srgbClr val="88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 tem integração com AWS, Azure, OCI e Google Cloud</a:t>
            </a:r>
          </a:p>
        </p:txBody>
      </p:sp>
    </p:spTree>
    <p:extLst>
      <p:ext uri="{BB962C8B-B14F-4D97-AF65-F5344CB8AC3E}">
        <p14:creationId xmlns:p14="http://schemas.microsoft.com/office/powerpoint/2010/main" val="221079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3B1DB-ABDD-2127-6AD4-ACF9B1DE9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4F35F417-F283-DBCD-B8B1-9270C779D1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77" r="14204"/>
          <a:stretch>
            <a:fillRect/>
          </a:stretch>
        </p:blipFill>
        <p:spPr>
          <a:xfrm>
            <a:off x="-3" y="0"/>
            <a:ext cx="9938087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1210C74-EEED-82A3-2DB7-DB54137D28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24" r="32890"/>
          <a:stretch>
            <a:fillRect/>
          </a:stretch>
        </p:blipFill>
        <p:spPr>
          <a:xfrm>
            <a:off x="3649578" y="0"/>
            <a:ext cx="8542422" cy="68580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DB13A5-5E56-FC8B-3A23-6ACD94A9FD27}"/>
              </a:ext>
            </a:extLst>
          </p:cNvPr>
          <p:cNvSpPr txBox="1"/>
          <p:nvPr/>
        </p:nvSpPr>
        <p:spPr>
          <a:xfrm>
            <a:off x="-3215847" y="2122786"/>
            <a:ext cx="3215845" cy="923330"/>
          </a:xfrm>
          <a:prstGeom prst="rect">
            <a:avLst/>
          </a:prstGeom>
          <a:solidFill>
            <a:srgbClr val="B4C7E7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Após o clique do botão aparecerá a animação do próximo slide.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040255A-0767-069C-24F5-45FAA090370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24" r="57637"/>
          <a:stretch>
            <a:fillRect/>
          </a:stretch>
        </p:blipFill>
        <p:spPr>
          <a:xfrm>
            <a:off x="6793831" y="0"/>
            <a:ext cx="5398169" cy="6858000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B2F3583-39B7-54A7-1353-819C26012E51}"/>
              </a:ext>
            </a:extLst>
          </p:cNvPr>
          <p:cNvSpPr/>
          <p:nvPr/>
        </p:nvSpPr>
        <p:spPr>
          <a:xfrm>
            <a:off x="2533654" y="1864464"/>
            <a:ext cx="8213558" cy="2779295"/>
          </a:xfrm>
          <a:prstGeom prst="rect">
            <a:avLst/>
          </a:prstGeom>
          <a:solidFill>
            <a:srgbClr val="0572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CBF873B-1760-0AA6-8CD9-0468DEF36C07}"/>
              </a:ext>
            </a:extLst>
          </p:cNvPr>
          <p:cNvSpPr txBox="1"/>
          <p:nvPr/>
        </p:nvSpPr>
        <p:spPr>
          <a:xfrm>
            <a:off x="2840450" y="2332328"/>
            <a:ext cx="7097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 GPU é a tecnologia que torna possíveis diversas aplicações modernas de Inteligência Artificial.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Com o poder de processamento oferecido pela infraestrutura utilizada no Claro </a:t>
            </a:r>
            <a:r>
              <a:rPr lang="pt-BR" dirty="0" err="1">
                <a:solidFill>
                  <a:schemeClr val="bg1"/>
                </a:solidFill>
              </a:rPr>
              <a:t>GPUaaS</a:t>
            </a:r>
            <a:r>
              <a:rPr lang="pt-BR" dirty="0">
                <a:solidFill>
                  <a:schemeClr val="bg1"/>
                </a:solidFill>
              </a:rPr>
              <a:t>, as empresas podem desenvolver e executar as seguintes soluções. 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DE1008AE-553E-A1D6-D129-BAB860528F68}"/>
              </a:ext>
            </a:extLst>
          </p:cNvPr>
          <p:cNvSpPr>
            <a:spLocks/>
          </p:cNvSpPr>
          <p:nvPr/>
        </p:nvSpPr>
        <p:spPr>
          <a:xfrm>
            <a:off x="5571005" y="4435123"/>
            <a:ext cx="2138855" cy="639975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SOLUÇÕES</a:t>
            </a:r>
          </a:p>
        </p:txBody>
      </p:sp>
      <p:pic>
        <p:nvPicPr>
          <p:cNvPr id="6" name="Gráfico 5" descr="Seta: retorno vertical estrutura de tópicos">
            <a:extLst>
              <a:ext uri="{FF2B5EF4-FFF2-40B4-BE49-F238E27FC236}">
                <a16:creationId xmlns:a16="http://schemas.microsoft.com/office/drawing/2014/main" id="{6A320A75-F9EE-C362-B6A8-783AE73CE4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59435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43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707BA-E835-6EDE-F29F-C40A86531B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E48700AA-BF2D-4C3A-E1BC-964E2BC857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77" r="14204"/>
          <a:stretch>
            <a:fillRect/>
          </a:stretch>
        </p:blipFill>
        <p:spPr>
          <a:xfrm>
            <a:off x="-3" y="0"/>
            <a:ext cx="9938087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CBB5C34-77BD-28D1-AFFE-7A05B8C245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124" r="14204"/>
          <a:stretch>
            <a:fillRect/>
          </a:stretch>
        </p:blipFill>
        <p:spPr>
          <a:xfrm>
            <a:off x="1315452" y="0"/>
            <a:ext cx="10916654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0E6A0B5-704C-D0B4-6874-7264ABE35D63}"/>
              </a:ext>
            </a:extLst>
          </p:cNvPr>
          <p:cNvSpPr txBox="1"/>
          <p:nvPr/>
        </p:nvSpPr>
        <p:spPr>
          <a:xfrm>
            <a:off x="-3215845" y="807478"/>
            <a:ext cx="3215845" cy="1015663"/>
          </a:xfrm>
          <a:prstGeom prst="rect">
            <a:avLst/>
          </a:prstGeom>
          <a:solidFill>
            <a:srgbClr val="B4C7E7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b="1" dirty="0"/>
              <a:t>Animação: pessoa clica na tela e aparece o texto em tópicos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C6AA153-7F78-6DB7-496C-3883D2B18C27}"/>
              </a:ext>
            </a:extLst>
          </p:cNvPr>
          <p:cNvSpPr txBox="1"/>
          <p:nvPr/>
        </p:nvSpPr>
        <p:spPr>
          <a:xfrm>
            <a:off x="336885" y="1607630"/>
            <a:ext cx="4922921" cy="3139321"/>
          </a:xfrm>
          <a:prstGeom prst="rect">
            <a:avLst/>
          </a:prstGeom>
          <a:solidFill>
            <a:srgbClr val="057291">
              <a:alpha val="95000"/>
            </a:srgb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bg1"/>
                </a:solidFill>
              </a:rPr>
              <a:t>Chatbots</a:t>
            </a:r>
            <a:r>
              <a:rPr lang="pt-BR" dirty="0">
                <a:solidFill>
                  <a:schemeClr val="bg1"/>
                </a:solidFill>
              </a:rPr>
              <a:t> corporativos.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>
                <a:solidFill>
                  <a:schemeClr val="bg1"/>
                </a:solidFill>
              </a:rPr>
              <a:t>Copilots</a:t>
            </a:r>
            <a:r>
              <a:rPr lang="pt-BR" dirty="0">
                <a:solidFill>
                  <a:schemeClr val="bg1"/>
                </a:solidFill>
              </a:rPr>
              <a:t> para colaboradores.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Busca inteligente em documentos.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Análise de contratos e relatórios.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Transcrição de reuniões e chamadas.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Automação de atendimento.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IA para suporte técnico.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IA para operações empresariais. Assistentes virtuais.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Sistemas de visão computacional.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Processamento de voz e áudio.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6A03251-B860-3A99-1CF0-D24339A0821D}"/>
              </a:ext>
            </a:extLst>
          </p:cNvPr>
          <p:cNvSpPr txBox="1"/>
          <p:nvPr/>
        </p:nvSpPr>
        <p:spPr>
          <a:xfrm>
            <a:off x="-3215847" y="2122786"/>
            <a:ext cx="3215845" cy="1200329"/>
          </a:xfrm>
          <a:prstGeom prst="rect">
            <a:avLst/>
          </a:prstGeom>
          <a:solidFill>
            <a:srgbClr val="B4C7E7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Observe a ilustração original da imagem e reproduza ao fazer a arte para a animação do segundo quadro.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89E86F0-A62C-9C2D-12D3-B739EF192FE9}"/>
              </a:ext>
            </a:extLst>
          </p:cNvPr>
          <p:cNvSpPr txBox="1"/>
          <p:nvPr/>
        </p:nvSpPr>
        <p:spPr>
          <a:xfrm>
            <a:off x="1470862" y="607423"/>
            <a:ext cx="26549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Soluções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5" name="Gráfico 4" descr="Seta: retorno vertical estrutura de tópicos">
            <a:extLst>
              <a:ext uri="{FF2B5EF4-FFF2-40B4-BE49-F238E27FC236}">
                <a16:creationId xmlns:a16="http://schemas.microsoft.com/office/drawing/2014/main" id="{9435B087-104D-1624-CF1F-90421E6E376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08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65C487A-3F70-FB73-9FFB-EBD7BA6E1176}"/>
              </a:ext>
            </a:extLst>
          </p:cNvPr>
          <p:cNvSpPr txBox="1"/>
          <p:nvPr/>
        </p:nvSpPr>
        <p:spPr>
          <a:xfrm>
            <a:off x="4662240" y="206360"/>
            <a:ext cx="3122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200" b="1" dirty="0"/>
              <a:t>Conecta </a:t>
            </a:r>
            <a:r>
              <a:rPr lang="pt-BR" sz="3200" b="1" dirty="0" err="1"/>
              <a:t>info</a:t>
            </a:r>
            <a:r>
              <a:rPr lang="pt-BR" sz="3200" b="1" dirty="0"/>
              <a:t> +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179F158-6D70-032B-4F72-B6DDF24C5937}"/>
              </a:ext>
            </a:extLst>
          </p:cNvPr>
          <p:cNvSpPr txBox="1"/>
          <p:nvPr/>
        </p:nvSpPr>
        <p:spPr>
          <a:xfrm>
            <a:off x="788069" y="1078240"/>
            <a:ext cx="10521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Agora que você já sabe o que o </a:t>
            </a:r>
            <a:r>
              <a:rPr lang="pt-BR" dirty="0" err="1"/>
              <a:t>GPUaaS</a:t>
            </a:r>
            <a:r>
              <a:rPr lang="pt-BR" dirty="0"/>
              <a:t>, julgue como verdadeiro ou falso os benefícios desse serviço.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C93AE2D7-8971-D431-028F-6CB511883819}"/>
              </a:ext>
            </a:extLst>
          </p:cNvPr>
          <p:cNvSpPr/>
          <p:nvPr/>
        </p:nvSpPr>
        <p:spPr>
          <a:xfrm>
            <a:off x="1100890" y="1996981"/>
            <a:ext cx="9775658" cy="539292"/>
          </a:xfrm>
          <a:prstGeom prst="roundRect">
            <a:avLst/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4576CF0-D8BA-1A97-B001-2364A0FE1442}"/>
              </a:ext>
            </a:extLst>
          </p:cNvPr>
          <p:cNvSpPr txBox="1"/>
          <p:nvPr/>
        </p:nvSpPr>
        <p:spPr>
          <a:xfrm>
            <a:off x="1315452" y="2081960"/>
            <a:ext cx="6035843" cy="370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>
                <a:solidFill>
                  <a:schemeClr val="bg1"/>
                </a:solidFill>
              </a:rPr>
              <a:t>O cliente do Claro </a:t>
            </a:r>
            <a:r>
              <a:rPr lang="pt-BR" dirty="0" err="1">
                <a:solidFill>
                  <a:schemeClr val="bg1"/>
                </a:solidFill>
              </a:rPr>
              <a:t>GPUaaS</a:t>
            </a:r>
            <a:r>
              <a:rPr lang="pt-BR" dirty="0">
                <a:solidFill>
                  <a:schemeClr val="bg1"/>
                </a:solidFill>
              </a:rPr>
              <a:t> precisa investir em equipamentos.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3E4CDB8-E22D-E2F7-5998-B628FE966B1D}"/>
              </a:ext>
            </a:extLst>
          </p:cNvPr>
          <p:cNvSpPr/>
          <p:nvPr/>
        </p:nvSpPr>
        <p:spPr>
          <a:xfrm>
            <a:off x="1100890" y="2662016"/>
            <a:ext cx="9775658" cy="539292"/>
          </a:xfrm>
          <a:prstGeom prst="roundRect">
            <a:avLst/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E7C8163-3CBA-C6E9-F407-BA1CF09B5CB4}"/>
              </a:ext>
            </a:extLst>
          </p:cNvPr>
          <p:cNvSpPr txBox="1"/>
          <p:nvPr/>
        </p:nvSpPr>
        <p:spPr>
          <a:xfrm>
            <a:off x="1315452" y="2746995"/>
            <a:ext cx="6035843" cy="370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>
                <a:solidFill>
                  <a:schemeClr val="bg1"/>
                </a:solidFill>
              </a:rPr>
              <a:t>Com o Claro </a:t>
            </a:r>
            <a:r>
              <a:rPr lang="pt-BR" dirty="0" err="1">
                <a:solidFill>
                  <a:schemeClr val="bg1"/>
                </a:solidFill>
              </a:rPr>
              <a:t>GPUaaS</a:t>
            </a:r>
            <a:r>
              <a:rPr lang="pt-BR" dirty="0">
                <a:solidFill>
                  <a:schemeClr val="bg1"/>
                </a:solidFill>
              </a:rPr>
              <a:t> é possível gerar IA de atendimento.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5697B3A-EDB7-0890-3E52-AF54566A4E26}"/>
              </a:ext>
            </a:extLst>
          </p:cNvPr>
          <p:cNvSpPr txBox="1"/>
          <p:nvPr/>
        </p:nvSpPr>
        <p:spPr>
          <a:xfrm>
            <a:off x="8963526" y="2081960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(_) V  (X)F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81DDA93-E33A-83C2-F24B-E5C3DC6BD166}"/>
              </a:ext>
            </a:extLst>
          </p:cNvPr>
          <p:cNvSpPr txBox="1"/>
          <p:nvPr/>
        </p:nvSpPr>
        <p:spPr>
          <a:xfrm>
            <a:off x="8963526" y="2715570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(X) V  (_)F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CB6CE280-8A49-8CD3-9C28-C8038A066AE7}"/>
              </a:ext>
            </a:extLst>
          </p:cNvPr>
          <p:cNvSpPr/>
          <p:nvPr/>
        </p:nvSpPr>
        <p:spPr>
          <a:xfrm>
            <a:off x="1100890" y="3356550"/>
            <a:ext cx="9775658" cy="539292"/>
          </a:xfrm>
          <a:prstGeom prst="roundRect">
            <a:avLst/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56DBF8-29FC-5ADA-22B6-A376A99E139D}"/>
              </a:ext>
            </a:extLst>
          </p:cNvPr>
          <p:cNvSpPr txBox="1"/>
          <p:nvPr/>
        </p:nvSpPr>
        <p:spPr>
          <a:xfrm>
            <a:off x="1315452" y="3441529"/>
            <a:ext cx="6035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>
                <a:solidFill>
                  <a:schemeClr val="bg1"/>
                </a:solidFill>
              </a:rPr>
              <a:t>A complexidade operacional com o Claro </a:t>
            </a:r>
            <a:r>
              <a:rPr lang="pt-BR" dirty="0" err="1">
                <a:solidFill>
                  <a:schemeClr val="bg1"/>
                </a:solidFill>
              </a:rPr>
              <a:t>GPUaaS</a:t>
            </a:r>
            <a:r>
              <a:rPr lang="pt-BR" dirty="0">
                <a:solidFill>
                  <a:schemeClr val="bg1"/>
                </a:solidFill>
              </a:rPr>
              <a:t>  é reduzida.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F0FF601-0F94-8B7A-2803-2F8D3E110974}"/>
              </a:ext>
            </a:extLst>
          </p:cNvPr>
          <p:cNvSpPr txBox="1"/>
          <p:nvPr/>
        </p:nvSpPr>
        <p:spPr>
          <a:xfrm>
            <a:off x="8963526" y="3410104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(X) V  (_)F</a:t>
            </a: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FB6FDA96-876A-31FF-4F2C-665C6C75CCDA}"/>
              </a:ext>
            </a:extLst>
          </p:cNvPr>
          <p:cNvSpPr/>
          <p:nvPr/>
        </p:nvSpPr>
        <p:spPr>
          <a:xfrm>
            <a:off x="1100890" y="4051084"/>
            <a:ext cx="9775658" cy="539292"/>
          </a:xfrm>
          <a:prstGeom prst="roundRect">
            <a:avLst/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9EA6CA3-23E7-0CF3-BC60-664C4D7A8997}"/>
              </a:ext>
            </a:extLst>
          </p:cNvPr>
          <p:cNvSpPr txBox="1"/>
          <p:nvPr/>
        </p:nvSpPr>
        <p:spPr>
          <a:xfrm>
            <a:off x="1315452" y="4136063"/>
            <a:ext cx="6589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>
                <a:solidFill>
                  <a:schemeClr val="bg1"/>
                </a:solidFill>
              </a:rPr>
              <a:t>É mais demorado instalar GPU do que contratar o Claro </a:t>
            </a:r>
            <a:r>
              <a:rPr lang="pt-BR" dirty="0" err="1">
                <a:solidFill>
                  <a:schemeClr val="bg1"/>
                </a:solidFill>
              </a:rPr>
              <a:t>GPUaaS</a:t>
            </a:r>
            <a:r>
              <a:rPr lang="pt-BR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D8BA34A-E9CE-C2AA-73F3-7EFAED3B3A13}"/>
              </a:ext>
            </a:extLst>
          </p:cNvPr>
          <p:cNvSpPr txBox="1"/>
          <p:nvPr/>
        </p:nvSpPr>
        <p:spPr>
          <a:xfrm>
            <a:off x="8963526" y="4104638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(_) V  (X)F</a:t>
            </a: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0FF0E9B3-3647-A7CE-3CC9-9447DCF7CFB7}"/>
              </a:ext>
            </a:extLst>
          </p:cNvPr>
          <p:cNvSpPr>
            <a:spLocks/>
          </p:cNvSpPr>
          <p:nvPr/>
        </p:nvSpPr>
        <p:spPr>
          <a:xfrm>
            <a:off x="8737693" y="5492880"/>
            <a:ext cx="2138855" cy="639975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/>
              <a:t>ENVIAR</a:t>
            </a:r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64493DBB-2726-928F-1E48-E71B20E84340}"/>
              </a:ext>
            </a:extLst>
          </p:cNvPr>
          <p:cNvSpPr/>
          <p:nvPr/>
        </p:nvSpPr>
        <p:spPr>
          <a:xfrm>
            <a:off x="1100890" y="4745618"/>
            <a:ext cx="9775658" cy="539292"/>
          </a:xfrm>
          <a:prstGeom prst="roundRect">
            <a:avLst/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F4DF097-5E74-D6E9-346D-8481BD824C2E}"/>
              </a:ext>
            </a:extLst>
          </p:cNvPr>
          <p:cNvSpPr txBox="1"/>
          <p:nvPr/>
        </p:nvSpPr>
        <p:spPr>
          <a:xfrm>
            <a:off x="1315452" y="4830597"/>
            <a:ext cx="65892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>
                <a:solidFill>
                  <a:schemeClr val="bg1"/>
                </a:solidFill>
              </a:rPr>
              <a:t>O Claro </a:t>
            </a:r>
            <a:r>
              <a:rPr lang="pt-BR" dirty="0" err="1">
                <a:solidFill>
                  <a:schemeClr val="bg1"/>
                </a:solidFill>
              </a:rPr>
              <a:t>GPUaaS</a:t>
            </a:r>
            <a:r>
              <a:rPr lang="pt-BR" dirty="0">
                <a:solidFill>
                  <a:schemeClr val="bg1"/>
                </a:solidFill>
              </a:rPr>
              <a:t> garante escalabilidade para os seus clientes.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7194ADC-5AEB-D7B6-5F0B-65BF1B996BE6}"/>
              </a:ext>
            </a:extLst>
          </p:cNvPr>
          <p:cNvSpPr txBox="1"/>
          <p:nvPr/>
        </p:nvSpPr>
        <p:spPr>
          <a:xfrm>
            <a:off x="8963526" y="4799172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(X) V  (_)F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C7AA0382-A19D-FFA8-5437-13691BCA899B}"/>
              </a:ext>
            </a:extLst>
          </p:cNvPr>
          <p:cNvSpPr txBox="1"/>
          <p:nvPr/>
        </p:nvSpPr>
        <p:spPr>
          <a:xfrm>
            <a:off x="-3215845" y="314081"/>
            <a:ext cx="3215845" cy="369332"/>
          </a:xfrm>
          <a:prstGeom prst="rect">
            <a:avLst/>
          </a:prstGeom>
          <a:solidFill>
            <a:srgbClr val="B4C7E7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O gabarito está marcado na tela.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07D53FD-5540-5D6E-50BD-61EC5A147B1E}"/>
              </a:ext>
            </a:extLst>
          </p:cNvPr>
          <p:cNvSpPr txBox="1"/>
          <p:nvPr/>
        </p:nvSpPr>
        <p:spPr>
          <a:xfrm>
            <a:off x="-3215845" y="893574"/>
            <a:ext cx="3215845" cy="646331"/>
          </a:xfrm>
          <a:prstGeom prst="rect">
            <a:avLst/>
          </a:prstGeom>
          <a:solidFill>
            <a:srgbClr val="B4C7E7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Feedback certo: Parabéns, você entendeu o que é o </a:t>
            </a:r>
            <a:r>
              <a:rPr lang="pt-BR" dirty="0" err="1"/>
              <a:t>GPUaaS</a:t>
            </a:r>
            <a:r>
              <a:rPr lang="pt-BR" dirty="0"/>
              <a:t>!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AA4C7B4-7182-BF1F-11A8-0796030C0870}"/>
              </a:ext>
            </a:extLst>
          </p:cNvPr>
          <p:cNvSpPr txBox="1"/>
          <p:nvPr/>
        </p:nvSpPr>
        <p:spPr>
          <a:xfrm>
            <a:off x="-3215845" y="1673815"/>
            <a:ext cx="3215845" cy="1200329"/>
          </a:xfrm>
          <a:prstGeom prst="rect">
            <a:avLst/>
          </a:prstGeom>
          <a:solidFill>
            <a:srgbClr val="B4C7E7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Feedback errado: Reforce o seu conhecimento sobre o </a:t>
            </a:r>
            <a:r>
              <a:rPr lang="pt-BR" dirty="0" err="1"/>
              <a:t>GPUaaS</a:t>
            </a:r>
            <a:r>
              <a:rPr lang="pt-BR" dirty="0"/>
              <a:t>.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*mostre o gabarito*</a:t>
            </a:r>
          </a:p>
        </p:txBody>
      </p:sp>
    </p:spTree>
    <p:extLst>
      <p:ext uri="{BB962C8B-B14F-4D97-AF65-F5344CB8AC3E}">
        <p14:creationId xmlns:p14="http://schemas.microsoft.com/office/powerpoint/2010/main" val="2004849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7ABF08DA-3501-A786-00EE-042EC5DB0DDC}"/>
              </a:ext>
            </a:extLst>
          </p:cNvPr>
          <p:cNvSpPr txBox="1"/>
          <p:nvPr/>
        </p:nvSpPr>
        <p:spPr>
          <a:xfrm>
            <a:off x="2190416" y="1629612"/>
            <a:ext cx="882516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Além dos benefícios que você já conhece, o Claro </a:t>
            </a:r>
            <a:r>
              <a:rPr lang="pt-BR" sz="2400" dirty="0" err="1"/>
              <a:t>GPUaaS</a:t>
            </a:r>
            <a:r>
              <a:rPr lang="pt-BR" sz="2400" dirty="0"/>
              <a:t> oferece: </a:t>
            </a:r>
          </a:p>
          <a:p>
            <a:endParaRPr lang="pt-B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suporte técnico 24/7;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atendimento em português;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níveis de serviço definidos contratualmente;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acompanhamento especializado – do planejamento à entrega do projeto;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relatórios de utilização;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monitoramento dos recursos utilizados pelos clientes.</a:t>
            </a:r>
          </a:p>
        </p:txBody>
      </p:sp>
      <p:pic>
        <p:nvPicPr>
          <p:cNvPr id="4" name="Gráfico 3" descr="Seta: retorno vertical estrutura de tópicos">
            <a:extLst>
              <a:ext uri="{FF2B5EF4-FFF2-40B4-BE49-F238E27FC236}">
                <a16:creationId xmlns:a16="http://schemas.microsoft.com/office/drawing/2014/main" id="{7C0F8FC8-98FE-AE3E-1766-6623B122B20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0" y="5943599"/>
            <a:ext cx="914400" cy="914400"/>
          </a:xfrm>
          <a:prstGeom prst="rect">
            <a:avLst/>
          </a:prstGeom>
        </p:spPr>
      </p:pic>
      <p:pic>
        <p:nvPicPr>
          <p:cNvPr id="6" name="Gráfico 5" descr="Seta: retorno vertical estrutura de tópicos">
            <a:extLst>
              <a:ext uri="{FF2B5EF4-FFF2-40B4-BE49-F238E27FC236}">
                <a16:creationId xmlns:a16="http://schemas.microsoft.com/office/drawing/2014/main" id="{7F34B57B-6F7E-F487-DC93-9ED313BEC39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71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DB907EB-35DE-40B5-774E-69F4F6DE2B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" t="9680" r="13799" b="4027"/>
          <a:stretch>
            <a:fillRect/>
          </a:stretch>
        </p:blipFill>
        <p:spPr>
          <a:xfrm>
            <a:off x="0" y="0"/>
            <a:ext cx="10471484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6E0A0DC-D7ED-73E8-8C5B-9D90CA950A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849" t="11436" r="17960" b="2271"/>
          <a:stretch>
            <a:fillRect/>
          </a:stretch>
        </p:blipFill>
        <p:spPr>
          <a:xfrm>
            <a:off x="1720516" y="0"/>
            <a:ext cx="10471484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16EB809-AB7D-AB07-B2BE-B15DE732E2C0}"/>
              </a:ext>
            </a:extLst>
          </p:cNvPr>
          <p:cNvSpPr txBox="1"/>
          <p:nvPr/>
        </p:nvSpPr>
        <p:spPr>
          <a:xfrm>
            <a:off x="521369" y="591235"/>
            <a:ext cx="51575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Além da infraestrutura de processamento, a plataforma disponibiliza modelos de Inteligência Artificial prontos para utilização.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569EB1C-DB56-3CA5-8563-7CE164193976}"/>
              </a:ext>
            </a:extLst>
          </p:cNvPr>
          <p:cNvSpPr txBox="1"/>
          <p:nvPr/>
        </p:nvSpPr>
        <p:spPr>
          <a:xfrm>
            <a:off x="521368" y="1766319"/>
            <a:ext cx="5157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Clique na plataforma e veja quais são.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0E4A375-4ED8-0AF9-B211-33A506D8F4A8}"/>
              </a:ext>
            </a:extLst>
          </p:cNvPr>
          <p:cNvSpPr txBox="1"/>
          <p:nvPr/>
        </p:nvSpPr>
        <p:spPr>
          <a:xfrm>
            <a:off x="8666746" y="406569"/>
            <a:ext cx="1804738" cy="369332"/>
          </a:xfrm>
          <a:prstGeom prst="rect">
            <a:avLst/>
          </a:prstGeom>
          <a:solidFill>
            <a:srgbClr val="076BCF"/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MODELOS DE 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29FA351-1191-DD35-99AD-CD3CEA2B1B74}"/>
              </a:ext>
            </a:extLst>
          </p:cNvPr>
          <p:cNvSpPr/>
          <p:nvPr/>
        </p:nvSpPr>
        <p:spPr>
          <a:xfrm>
            <a:off x="6517105" y="1299409"/>
            <a:ext cx="3404937" cy="2394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GPT-OSS 20B</a:t>
            </a:r>
          </a:p>
          <a:p>
            <a:endParaRPr lang="pt-BR" b="1" dirty="0"/>
          </a:p>
          <a:p>
            <a:r>
              <a:rPr lang="pt-BR" dirty="0"/>
              <a:t>Modelo voltado para geração e interpretação de texto, indicado para </a:t>
            </a:r>
            <a:r>
              <a:rPr lang="pt-BR" dirty="0" err="1"/>
              <a:t>chatbots</a:t>
            </a:r>
            <a:r>
              <a:rPr lang="pt-BR" dirty="0"/>
              <a:t>, assistentes virtuais e automação de processos documentais.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259878B-0BC3-2C4E-CD43-E335C85F3D12}"/>
              </a:ext>
            </a:extLst>
          </p:cNvPr>
          <p:cNvSpPr/>
          <p:nvPr/>
        </p:nvSpPr>
        <p:spPr>
          <a:xfrm>
            <a:off x="9922042" y="3233419"/>
            <a:ext cx="2117558" cy="11670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GPT-OSS 120B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F168442-3CFB-2938-77E9-F3313132635E}"/>
              </a:ext>
            </a:extLst>
          </p:cNvPr>
          <p:cNvSpPr txBox="1"/>
          <p:nvPr/>
        </p:nvSpPr>
        <p:spPr>
          <a:xfrm>
            <a:off x="-3215845" y="314081"/>
            <a:ext cx="3215845" cy="3139321"/>
          </a:xfrm>
          <a:prstGeom prst="rect">
            <a:avLst/>
          </a:prstGeom>
          <a:solidFill>
            <a:srgbClr val="B4C7E7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Prepare um cenário com uma plataforma e três telas flutuantes.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Na interação, ao clicar nas telas laterais o conteúdo vai mudar, conforme indicado.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Você pode mudar as telas laterais por setas, acredito que também funciona.</a:t>
            </a:r>
          </a:p>
        </p:txBody>
      </p:sp>
      <p:pic>
        <p:nvPicPr>
          <p:cNvPr id="4" name="Gráfico 3" descr="Seta: retorno vertical estrutura de tópicos">
            <a:extLst>
              <a:ext uri="{FF2B5EF4-FFF2-40B4-BE49-F238E27FC236}">
                <a16:creationId xmlns:a16="http://schemas.microsoft.com/office/drawing/2014/main" id="{724BB0D4-58CA-8C6C-EAF8-BF794A2F228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59435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673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58041-E241-3006-17BD-A4C0197F0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18B1EEF-22D5-E350-5EAD-216A55CA3B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" t="9680" r="13799" b="4027"/>
          <a:stretch>
            <a:fillRect/>
          </a:stretch>
        </p:blipFill>
        <p:spPr>
          <a:xfrm>
            <a:off x="0" y="0"/>
            <a:ext cx="10471484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BA7D80E-E97E-AFA5-9A25-31A03263CF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849" t="11436" r="17960" b="2271"/>
          <a:stretch>
            <a:fillRect/>
          </a:stretch>
        </p:blipFill>
        <p:spPr>
          <a:xfrm>
            <a:off x="1720516" y="0"/>
            <a:ext cx="10471484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723D328-BD6A-36DC-42CB-A66D25C7D5CF}"/>
              </a:ext>
            </a:extLst>
          </p:cNvPr>
          <p:cNvSpPr txBox="1"/>
          <p:nvPr/>
        </p:nvSpPr>
        <p:spPr>
          <a:xfrm>
            <a:off x="521369" y="591235"/>
            <a:ext cx="51575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Além da infraestrutura de processamento, a plataforma disponibiliza modelos de Inteligência Artificial prontos para utilização.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152B0EC-1EDE-3A9C-8525-361493C01EB1}"/>
              </a:ext>
            </a:extLst>
          </p:cNvPr>
          <p:cNvSpPr txBox="1"/>
          <p:nvPr/>
        </p:nvSpPr>
        <p:spPr>
          <a:xfrm>
            <a:off x="521368" y="1766319"/>
            <a:ext cx="5157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Clique na plataforma e veja quais são.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15B802B-7356-4E7D-8FF4-4630F5B96714}"/>
              </a:ext>
            </a:extLst>
          </p:cNvPr>
          <p:cNvSpPr txBox="1"/>
          <p:nvPr/>
        </p:nvSpPr>
        <p:spPr>
          <a:xfrm>
            <a:off x="8666746" y="406569"/>
            <a:ext cx="1804738" cy="369332"/>
          </a:xfrm>
          <a:prstGeom prst="rect">
            <a:avLst/>
          </a:prstGeom>
          <a:solidFill>
            <a:srgbClr val="076BCF"/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MODELOS DE 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C7D9056-E26F-739A-A834-166699717914}"/>
              </a:ext>
            </a:extLst>
          </p:cNvPr>
          <p:cNvSpPr/>
          <p:nvPr/>
        </p:nvSpPr>
        <p:spPr>
          <a:xfrm>
            <a:off x="6517105" y="1299409"/>
            <a:ext cx="3404937" cy="2394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GPT-OSS 120B</a:t>
            </a:r>
          </a:p>
          <a:p>
            <a:endParaRPr lang="pt-BR" b="1" dirty="0"/>
          </a:p>
          <a:p>
            <a:r>
              <a:rPr lang="pt-BR" dirty="0"/>
              <a:t>Modelo com maior capacidade analítica, recomendado para tarefas complexas, apoio à tomada de decisão e análise documental avançada.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A7C63BF0-C8CE-169C-C8A5-B225142F87C7}"/>
              </a:ext>
            </a:extLst>
          </p:cNvPr>
          <p:cNvSpPr/>
          <p:nvPr/>
        </p:nvSpPr>
        <p:spPr>
          <a:xfrm>
            <a:off x="9922042" y="3233419"/>
            <a:ext cx="2117558" cy="11670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Qwen3 </a:t>
            </a:r>
            <a:r>
              <a:rPr lang="pt-BR" b="1" dirty="0" err="1"/>
              <a:t>Embedding</a:t>
            </a:r>
            <a:endParaRPr lang="pt-BR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D2D5BC5-C3CD-70B5-8D90-DB9DD7DC0FEF}"/>
              </a:ext>
            </a:extLst>
          </p:cNvPr>
          <p:cNvSpPr/>
          <p:nvPr/>
        </p:nvSpPr>
        <p:spPr>
          <a:xfrm>
            <a:off x="4908884" y="2727158"/>
            <a:ext cx="1411705" cy="12853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GPT-OSS </a:t>
            </a:r>
          </a:p>
          <a:p>
            <a:pPr algn="ctr"/>
            <a:r>
              <a:rPr lang="pt-BR" dirty="0"/>
              <a:t>20B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4134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581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9E44A-9E7C-A719-1646-47C04488D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E622F22-FEB0-2522-0F50-234FE64548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" t="9680" r="13799" b="4027"/>
          <a:stretch>
            <a:fillRect/>
          </a:stretch>
        </p:blipFill>
        <p:spPr>
          <a:xfrm>
            <a:off x="0" y="0"/>
            <a:ext cx="10471484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897C0E2-ADEB-3914-CB80-763CE500A6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849" t="11436" r="17960" b="2271"/>
          <a:stretch>
            <a:fillRect/>
          </a:stretch>
        </p:blipFill>
        <p:spPr>
          <a:xfrm>
            <a:off x="1720516" y="0"/>
            <a:ext cx="10471484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14BD814D-3372-599C-296C-A2D3FDC7C481}"/>
              </a:ext>
            </a:extLst>
          </p:cNvPr>
          <p:cNvSpPr txBox="1"/>
          <p:nvPr/>
        </p:nvSpPr>
        <p:spPr>
          <a:xfrm>
            <a:off x="521369" y="591235"/>
            <a:ext cx="51575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Além da infraestrutura de processamento, a plataforma disponibiliza modelos de Inteligência Artificial prontos para utilização.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0AADFA0-8FCE-0EA0-8046-9FE69998FF62}"/>
              </a:ext>
            </a:extLst>
          </p:cNvPr>
          <p:cNvSpPr txBox="1"/>
          <p:nvPr/>
        </p:nvSpPr>
        <p:spPr>
          <a:xfrm>
            <a:off x="521368" y="1766319"/>
            <a:ext cx="5157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Clique na plataforma e veja quais são.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057B09C-9D92-52C0-7B14-2AFAE4A18188}"/>
              </a:ext>
            </a:extLst>
          </p:cNvPr>
          <p:cNvSpPr txBox="1"/>
          <p:nvPr/>
        </p:nvSpPr>
        <p:spPr>
          <a:xfrm>
            <a:off x="8666746" y="406569"/>
            <a:ext cx="1804738" cy="369332"/>
          </a:xfrm>
          <a:prstGeom prst="rect">
            <a:avLst/>
          </a:prstGeom>
          <a:solidFill>
            <a:srgbClr val="076BCF"/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MODELOS DE 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5B1A2DF-3199-C67E-33D4-212B837BB578}"/>
              </a:ext>
            </a:extLst>
          </p:cNvPr>
          <p:cNvSpPr/>
          <p:nvPr/>
        </p:nvSpPr>
        <p:spPr>
          <a:xfrm>
            <a:off x="6517105" y="1299409"/>
            <a:ext cx="3404937" cy="2394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Qwen3 </a:t>
            </a:r>
            <a:r>
              <a:rPr lang="pt-BR" b="1" dirty="0" err="1"/>
              <a:t>Embedding</a:t>
            </a:r>
            <a:endParaRPr lang="pt-BR" b="1" dirty="0"/>
          </a:p>
          <a:p>
            <a:endParaRPr lang="pt-BR" b="1" dirty="0"/>
          </a:p>
          <a:p>
            <a:r>
              <a:rPr lang="pt-BR" dirty="0"/>
              <a:t>Modelo especializado em busca semântica e localização de informações em grandes bases documentais.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3F6F867B-C292-8D13-D62F-7E1D6C6E5764}"/>
              </a:ext>
            </a:extLst>
          </p:cNvPr>
          <p:cNvSpPr/>
          <p:nvPr/>
        </p:nvSpPr>
        <p:spPr>
          <a:xfrm>
            <a:off x="9922042" y="3233419"/>
            <a:ext cx="2117558" cy="11670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Qwen3 </a:t>
            </a:r>
            <a:r>
              <a:rPr lang="pt-BR" b="1" dirty="0" err="1"/>
              <a:t>Rerank</a:t>
            </a:r>
            <a:endParaRPr lang="pt-BR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A729A72-7ABC-1838-986B-724EA5DD4A67}"/>
              </a:ext>
            </a:extLst>
          </p:cNvPr>
          <p:cNvSpPr/>
          <p:nvPr/>
        </p:nvSpPr>
        <p:spPr>
          <a:xfrm>
            <a:off x="4908884" y="2727158"/>
            <a:ext cx="1411705" cy="12853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GPT-OSS 120B</a:t>
            </a:r>
          </a:p>
        </p:txBody>
      </p:sp>
    </p:spTree>
    <p:extLst>
      <p:ext uri="{BB962C8B-B14F-4D97-AF65-F5344CB8AC3E}">
        <p14:creationId xmlns:p14="http://schemas.microsoft.com/office/powerpoint/2010/main" val="1864205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0F645-B6C1-A1FF-41C2-D46C2DE71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6325E4D-F457-F339-10EC-C3499A95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" t="9680" r="13799" b="4027"/>
          <a:stretch>
            <a:fillRect/>
          </a:stretch>
        </p:blipFill>
        <p:spPr>
          <a:xfrm>
            <a:off x="0" y="0"/>
            <a:ext cx="10471484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B6FCC72-DB50-B62E-B983-C78EBE80CF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849" t="11436" r="17960" b="2271"/>
          <a:stretch>
            <a:fillRect/>
          </a:stretch>
        </p:blipFill>
        <p:spPr>
          <a:xfrm>
            <a:off x="1720516" y="0"/>
            <a:ext cx="10471484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044500C-3B6D-1970-2BBE-19817B153D2E}"/>
              </a:ext>
            </a:extLst>
          </p:cNvPr>
          <p:cNvSpPr txBox="1"/>
          <p:nvPr/>
        </p:nvSpPr>
        <p:spPr>
          <a:xfrm>
            <a:off x="521369" y="591235"/>
            <a:ext cx="51575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Além da infraestrutura de processamento, a plataforma disponibiliza modelos de Inteligência Artificial prontos para utilização.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919B624-AB36-1081-0AF4-AFC72D22BAA2}"/>
              </a:ext>
            </a:extLst>
          </p:cNvPr>
          <p:cNvSpPr txBox="1"/>
          <p:nvPr/>
        </p:nvSpPr>
        <p:spPr>
          <a:xfrm>
            <a:off x="521368" y="1766319"/>
            <a:ext cx="5157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Clique na plataforma e veja quais são.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8753259-9500-D3A8-484F-7AAEEB9EA269}"/>
              </a:ext>
            </a:extLst>
          </p:cNvPr>
          <p:cNvSpPr txBox="1"/>
          <p:nvPr/>
        </p:nvSpPr>
        <p:spPr>
          <a:xfrm>
            <a:off x="8666746" y="406569"/>
            <a:ext cx="1804738" cy="369332"/>
          </a:xfrm>
          <a:prstGeom prst="rect">
            <a:avLst/>
          </a:prstGeom>
          <a:solidFill>
            <a:srgbClr val="076BCF"/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MODELOS DE 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2FB5B1F-4186-E6E2-FD07-60D20853726D}"/>
              </a:ext>
            </a:extLst>
          </p:cNvPr>
          <p:cNvSpPr/>
          <p:nvPr/>
        </p:nvSpPr>
        <p:spPr>
          <a:xfrm>
            <a:off x="6517105" y="1299409"/>
            <a:ext cx="3404937" cy="2394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Qwen3 </a:t>
            </a:r>
            <a:r>
              <a:rPr lang="pt-BR" b="1" dirty="0" err="1"/>
              <a:t>Rerank</a:t>
            </a:r>
            <a:endParaRPr lang="pt-BR" b="1" dirty="0"/>
          </a:p>
          <a:p>
            <a:endParaRPr lang="pt-BR" b="1" dirty="0"/>
          </a:p>
          <a:p>
            <a:r>
              <a:rPr lang="pt-BR" dirty="0"/>
              <a:t>Modelo responsável por reorganizar resultados de busca para aumentar a relevância das informações apresentadas ao usuário.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B285064-246E-B81B-F2CC-E611B85D94CF}"/>
              </a:ext>
            </a:extLst>
          </p:cNvPr>
          <p:cNvSpPr/>
          <p:nvPr/>
        </p:nvSpPr>
        <p:spPr>
          <a:xfrm>
            <a:off x="9922042" y="3233419"/>
            <a:ext cx="2117558" cy="11670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/>
              <a:t>Whisper</a:t>
            </a:r>
            <a:endParaRPr lang="pt-BR" b="1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49694C4-9D19-D2FC-7AFE-96BA8D6D79B3}"/>
              </a:ext>
            </a:extLst>
          </p:cNvPr>
          <p:cNvSpPr/>
          <p:nvPr/>
        </p:nvSpPr>
        <p:spPr>
          <a:xfrm>
            <a:off x="4908884" y="2727158"/>
            <a:ext cx="1411705" cy="12853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Qwen3 </a:t>
            </a:r>
            <a:r>
              <a:rPr lang="pt-BR" b="1" dirty="0" err="1"/>
              <a:t>Embedding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9161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35BEF-B6BD-E524-A981-CDC7C47FD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5C5C0DC-BB09-D2FA-9C00-0A9ACD1954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2" t="9680" r="13799" b="4027"/>
          <a:stretch>
            <a:fillRect/>
          </a:stretch>
        </p:blipFill>
        <p:spPr>
          <a:xfrm>
            <a:off x="0" y="0"/>
            <a:ext cx="10471484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307BA97-4899-2377-2B68-AD8CC39A03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3849" t="11436" r="17960" b="2271"/>
          <a:stretch>
            <a:fillRect/>
          </a:stretch>
        </p:blipFill>
        <p:spPr>
          <a:xfrm>
            <a:off x="1720516" y="0"/>
            <a:ext cx="10471484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B5B11D8-4A08-5930-9D07-845230404592}"/>
              </a:ext>
            </a:extLst>
          </p:cNvPr>
          <p:cNvSpPr txBox="1"/>
          <p:nvPr/>
        </p:nvSpPr>
        <p:spPr>
          <a:xfrm>
            <a:off x="521369" y="591235"/>
            <a:ext cx="51575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Além da infraestrutura de processamento, a plataforma disponibiliza modelos de Inteligência Artificial prontos para utilização.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F679F8B-CD12-8B5B-CA74-AED3B0047866}"/>
              </a:ext>
            </a:extLst>
          </p:cNvPr>
          <p:cNvSpPr txBox="1"/>
          <p:nvPr/>
        </p:nvSpPr>
        <p:spPr>
          <a:xfrm>
            <a:off x="521368" y="1766319"/>
            <a:ext cx="51575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Clique na plataforma e veja quais são.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2F48040-07AD-307D-1E3C-094775FB370B}"/>
              </a:ext>
            </a:extLst>
          </p:cNvPr>
          <p:cNvSpPr txBox="1"/>
          <p:nvPr/>
        </p:nvSpPr>
        <p:spPr>
          <a:xfrm>
            <a:off x="8666746" y="406569"/>
            <a:ext cx="1804738" cy="369332"/>
          </a:xfrm>
          <a:prstGeom prst="rect">
            <a:avLst/>
          </a:prstGeom>
          <a:solidFill>
            <a:srgbClr val="076BCF"/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MODELOS DE 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A7FC36B-19F9-E55E-4DF6-2D02EF32D96E}"/>
              </a:ext>
            </a:extLst>
          </p:cNvPr>
          <p:cNvSpPr/>
          <p:nvPr/>
        </p:nvSpPr>
        <p:spPr>
          <a:xfrm>
            <a:off x="6517105" y="1299409"/>
            <a:ext cx="3404937" cy="239428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 err="1"/>
              <a:t>Whisper</a:t>
            </a:r>
            <a:endParaRPr lang="pt-BR" b="1" dirty="0"/>
          </a:p>
          <a:p>
            <a:r>
              <a:rPr lang="pt-BR" dirty="0"/>
              <a:t>Modelo de reconhecimento de voz utilizado para transcrição automática de áudios, reuniões e atendimentos.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777A2A5-11AE-2D6A-4172-E4A308DD4127}"/>
              </a:ext>
            </a:extLst>
          </p:cNvPr>
          <p:cNvSpPr/>
          <p:nvPr/>
        </p:nvSpPr>
        <p:spPr>
          <a:xfrm>
            <a:off x="4908884" y="2727158"/>
            <a:ext cx="1411705" cy="12853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Qwen3 </a:t>
            </a:r>
            <a:r>
              <a:rPr lang="pt-BR" b="1" dirty="0" err="1"/>
              <a:t>Rerank</a:t>
            </a:r>
            <a:endParaRPr lang="pt-BR" b="1" dirty="0"/>
          </a:p>
        </p:txBody>
      </p:sp>
      <p:pic>
        <p:nvPicPr>
          <p:cNvPr id="4" name="Gráfico 3" descr="Seta: retorno vertical estrutura de tópicos">
            <a:extLst>
              <a:ext uri="{FF2B5EF4-FFF2-40B4-BE49-F238E27FC236}">
                <a16:creationId xmlns:a16="http://schemas.microsoft.com/office/drawing/2014/main" id="{341708DE-22C7-A17C-988F-4131B1E60F7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084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60654FBD-BC5C-222F-79A8-11FFE357D67B}"/>
              </a:ext>
            </a:extLst>
          </p:cNvPr>
          <p:cNvSpPr/>
          <p:nvPr/>
        </p:nvSpPr>
        <p:spPr>
          <a:xfrm>
            <a:off x="2527300" y="628134"/>
            <a:ext cx="7632700" cy="749300"/>
          </a:xfrm>
          <a:prstGeom prst="roundRect">
            <a:avLst/>
          </a:prstGeom>
          <a:solidFill>
            <a:srgbClr val="88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O </a:t>
            </a:r>
            <a:r>
              <a:rPr lang="pt-BR" sz="2400" dirty="0" err="1"/>
              <a:t>GPUaaS</a:t>
            </a:r>
            <a:r>
              <a:rPr lang="pt-BR" sz="2400" dirty="0"/>
              <a:t> pode ser utilizado de duas formas: 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BD3AB621-3F61-0FCC-31E1-01D0101FE91D}"/>
              </a:ext>
            </a:extLst>
          </p:cNvPr>
          <p:cNvSpPr/>
          <p:nvPr/>
        </p:nvSpPr>
        <p:spPr>
          <a:xfrm>
            <a:off x="309282" y="1625600"/>
            <a:ext cx="5634319" cy="4034118"/>
          </a:xfrm>
          <a:prstGeom prst="roundRect">
            <a:avLst>
              <a:gd name="adj" fmla="val 7492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30D7C464-7B60-51E0-DE51-57F5BDC80F8B}"/>
              </a:ext>
            </a:extLst>
          </p:cNvPr>
          <p:cNvSpPr/>
          <p:nvPr/>
        </p:nvSpPr>
        <p:spPr>
          <a:xfrm>
            <a:off x="6248400" y="1625600"/>
            <a:ext cx="5651500" cy="4034118"/>
          </a:xfrm>
          <a:prstGeom prst="roundRect">
            <a:avLst>
              <a:gd name="adj" fmla="val 7492"/>
            </a:avLst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5656EA7-FE7D-6492-5CEE-8019E9CC7CA3}"/>
              </a:ext>
            </a:extLst>
          </p:cNvPr>
          <p:cNvSpPr txBox="1"/>
          <p:nvPr/>
        </p:nvSpPr>
        <p:spPr>
          <a:xfrm>
            <a:off x="1084730" y="1885592"/>
            <a:ext cx="412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Desenvolvimento e treinamento de IA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6BBD595-40DF-EC52-544B-FC53BB4C3ECF}"/>
              </a:ext>
            </a:extLst>
          </p:cNvPr>
          <p:cNvSpPr txBox="1"/>
          <p:nvPr/>
        </p:nvSpPr>
        <p:spPr>
          <a:xfrm>
            <a:off x="1084730" y="2330250"/>
            <a:ext cx="412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880000"/>
                </a:solidFill>
              </a:rPr>
              <a:t>GPU FRACIONADA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634E49A-2138-2AC3-8D51-B8DBB442C73B}"/>
              </a:ext>
            </a:extLst>
          </p:cNvPr>
          <p:cNvSpPr txBox="1"/>
          <p:nvPr/>
        </p:nvSpPr>
        <p:spPr>
          <a:xfrm>
            <a:off x="443753" y="3189996"/>
            <a:ext cx="5123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Frações dedicadas com isolamento NVIDA MIG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Fine-</a:t>
            </a:r>
            <a:r>
              <a:rPr lang="pt-BR" dirty="0" err="1"/>
              <a:t>tuning</a:t>
            </a:r>
            <a:r>
              <a:rPr lang="pt-BR" dirty="0"/>
              <a:t>, treinamento e inferência persistente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Ambiente de desenvolvimento e testes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Escalabilidade sob demanda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7912205-25D2-166B-62D4-885FFC69D6BC}"/>
              </a:ext>
            </a:extLst>
          </p:cNvPr>
          <p:cNvSpPr txBox="1"/>
          <p:nvPr/>
        </p:nvSpPr>
        <p:spPr>
          <a:xfrm>
            <a:off x="7265895" y="1885592"/>
            <a:ext cx="412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Aplicação de IA em produção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CA3DA90-AEFF-4655-C190-80B252EF46C5}"/>
              </a:ext>
            </a:extLst>
          </p:cNvPr>
          <p:cNvSpPr txBox="1"/>
          <p:nvPr/>
        </p:nvSpPr>
        <p:spPr>
          <a:xfrm>
            <a:off x="7265895" y="2330250"/>
            <a:ext cx="412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880000"/>
                </a:solidFill>
              </a:rPr>
              <a:t>AI ENDPOINTS GERENCIADOS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A0A44B9-725E-2B81-6857-6577CD5FF1D2}"/>
              </a:ext>
            </a:extLst>
          </p:cNvPr>
          <p:cNvSpPr txBox="1"/>
          <p:nvPr/>
        </p:nvSpPr>
        <p:spPr>
          <a:xfrm>
            <a:off x="6624918" y="3189996"/>
            <a:ext cx="5123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Ideal para IA generativa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Sem gestão de infraestrutura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 err="1"/>
              <a:t>Chatbots</a:t>
            </a:r>
            <a:r>
              <a:rPr lang="pt-BR" dirty="0"/>
              <a:t>, </a:t>
            </a:r>
            <a:r>
              <a:rPr lang="pt-BR" dirty="0" err="1"/>
              <a:t>copilots</a:t>
            </a:r>
            <a:r>
              <a:rPr lang="pt-BR" dirty="0"/>
              <a:t>, OCR, APIs de IA e muito mais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Escalabilidade automática para pixos de demanda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dirty="0"/>
              <a:t>Time-</a:t>
            </a:r>
            <a:r>
              <a:rPr lang="pt-BR" dirty="0" err="1"/>
              <a:t>to</a:t>
            </a:r>
            <a:r>
              <a:rPr lang="pt-BR" dirty="0"/>
              <a:t>-</a:t>
            </a:r>
            <a:r>
              <a:rPr lang="pt-BR" dirty="0" err="1"/>
              <a:t>market</a:t>
            </a:r>
            <a:r>
              <a:rPr lang="pt-BR" dirty="0"/>
              <a:t> reduzido</a:t>
            </a:r>
          </a:p>
        </p:txBody>
      </p:sp>
    </p:spTree>
    <p:extLst>
      <p:ext uri="{BB962C8B-B14F-4D97-AF65-F5344CB8AC3E}">
        <p14:creationId xmlns:p14="http://schemas.microsoft.com/office/powerpoint/2010/main" val="3533944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47E5E-71CD-1B20-1A28-6E9A07665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00B7ECE3-94E5-E7F1-CAC1-2C399A7E0FE7}"/>
              </a:ext>
            </a:extLst>
          </p:cNvPr>
          <p:cNvSpPr/>
          <p:nvPr/>
        </p:nvSpPr>
        <p:spPr>
          <a:xfrm>
            <a:off x="5516879" y="2845546"/>
            <a:ext cx="5570135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chemeClr val="lt1"/>
                </a:solidFill>
                <a:latin typeface="AMX Black" pitchFamily="2" charset="0"/>
              </a:rPr>
              <a:t>O QUE É </a:t>
            </a:r>
            <a:r>
              <a:rPr lang="pt-BR" sz="2000" b="1" dirty="0" err="1">
                <a:solidFill>
                  <a:schemeClr val="lt1"/>
                </a:solidFill>
                <a:latin typeface="AMX Black" pitchFamily="2" charset="0"/>
              </a:rPr>
              <a:t>GPUaaS</a:t>
            </a:r>
            <a:endParaRPr lang="pt-BR" sz="2000" b="1" dirty="0">
              <a:solidFill>
                <a:schemeClr val="lt1"/>
              </a:solidFill>
              <a:latin typeface="AMX Black" pitchFamily="2" charset="0"/>
            </a:endParaRPr>
          </a:p>
        </p:txBody>
      </p:sp>
      <p:sp>
        <p:nvSpPr>
          <p:cNvPr id="3" name="Retângulo: Cantos Arredondados 11">
            <a:extLst>
              <a:ext uri="{FF2B5EF4-FFF2-40B4-BE49-F238E27FC236}">
                <a16:creationId xmlns:a16="http://schemas.microsoft.com/office/drawing/2014/main" id="{FC23E6DC-F7F6-C7C9-2190-5B4D39D48F8D}"/>
              </a:ext>
            </a:extLst>
          </p:cNvPr>
          <p:cNvSpPr/>
          <p:nvPr/>
        </p:nvSpPr>
        <p:spPr>
          <a:xfrm>
            <a:off x="5516881" y="3622911"/>
            <a:ext cx="5570134" cy="618211"/>
          </a:xfrm>
          <a:prstGeom prst="roundRect">
            <a:avLst>
              <a:gd name="adj" fmla="val 2504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rgbClr val="C00000"/>
                </a:solidFill>
                <a:latin typeface="AMX Black" pitchFamily="2" charset="0"/>
              </a:rPr>
              <a:t>REGRAS E FUNCIONAMENTO</a:t>
            </a:r>
          </a:p>
        </p:txBody>
      </p:sp>
      <p:sp>
        <p:nvSpPr>
          <p:cNvPr id="4" name="Retângulo: Cantos Arredondados 12">
            <a:extLst>
              <a:ext uri="{FF2B5EF4-FFF2-40B4-BE49-F238E27FC236}">
                <a16:creationId xmlns:a16="http://schemas.microsoft.com/office/drawing/2014/main" id="{83D88B79-5C40-FCDB-0BBB-7E89D89ECBF5}"/>
              </a:ext>
            </a:extLst>
          </p:cNvPr>
          <p:cNvSpPr/>
          <p:nvPr/>
        </p:nvSpPr>
        <p:spPr>
          <a:xfrm>
            <a:off x="5516881" y="4400276"/>
            <a:ext cx="5570134" cy="609598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COMO VENDER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9C19586-645D-FFE4-4E68-6AEF25AE641E}"/>
              </a:ext>
            </a:extLst>
          </p:cNvPr>
          <p:cNvSpPr txBox="1"/>
          <p:nvPr/>
        </p:nvSpPr>
        <p:spPr>
          <a:xfrm>
            <a:off x="4801931" y="1688283"/>
            <a:ext cx="700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" pitchFamily="2" charset="77"/>
              </a:rPr>
              <a:t>Vamos conversar sobre:</a:t>
            </a:r>
          </a:p>
        </p:txBody>
      </p:sp>
    </p:spTree>
    <p:extLst>
      <p:ext uri="{BB962C8B-B14F-4D97-AF65-F5344CB8AC3E}">
        <p14:creationId xmlns:p14="http://schemas.microsoft.com/office/powerpoint/2010/main" val="19016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63BBE87-7389-1126-7CE1-2CEAD2917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4427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F7E3F18-266E-160F-3FBF-E391EB630E65}"/>
              </a:ext>
            </a:extLst>
          </p:cNvPr>
          <p:cNvSpPr txBox="1"/>
          <p:nvPr/>
        </p:nvSpPr>
        <p:spPr>
          <a:xfrm>
            <a:off x="6096000" y="668759"/>
            <a:ext cx="5329989" cy="3693319"/>
          </a:xfrm>
          <a:prstGeom prst="rect">
            <a:avLst/>
          </a:prstGeom>
          <a:solidFill>
            <a:srgbClr val="010252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3600" b="1" dirty="0">
                <a:solidFill>
                  <a:schemeClr val="bg1"/>
                </a:solidFill>
              </a:rPr>
              <a:t>Cobrança</a:t>
            </a:r>
          </a:p>
          <a:p>
            <a:pPr>
              <a:buNone/>
            </a:pPr>
            <a:endParaRPr lang="pt-BR" b="1" dirty="0">
              <a:solidFill>
                <a:schemeClr val="bg1"/>
              </a:solidFill>
            </a:endParaRPr>
          </a:p>
          <a:p>
            <a:pPr>
              <a:buNone/>
            </a:pPr>
            <a:endParaRPr lang="pt-BR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>
                <a:solidFill>
                  <a:schemeClr val="bg1"/>
                </a:solidFill>
              </a:rPr>
              <a:t>O modelo de cobrança é baseado no consumo dos recursos utilizados.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b="1" dirty="0">
                <a:solidFill>
                  <a:schemeClr val="bg1"/>
                </a:solidFill>
              </a:rPr>
              <a:t>= primeiro consome, depois paga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>
                <a:solidFill>
                  <a:schemeClr val="bg1"/>
                </a:solidFill>
              </a:rPr>
              <a:t>O consumo é calculado com base no processamento contratado. 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9066D211-09D0-06BA-EAB4-55060D78F05C}"/>
              </a:ext>
            </a:extLst>
          </p:cNvPr>
          <p:cNvSpPr>
            <a:spLocks/>
          </p:cNvSpPr>
          <p:nvPr/>
        </p:nvSpPr>
        <p:spPr>
          <a:xfrm>
            <a:off x="7604341" y="4650076"/>
            <a:ext cx="2138855" cy="639975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SAIBA +</a:t>
            </a:r>
          </a:p>
        </p:txBody>
      </p:sp>
      <p:pic>
        <p:nvPicPr>
          <p:cNvPr id="4" name="Gráfico 3" descr="Seta: retorno vertical estrutura de tópicos">
            <a:extLst>
              <a:ext uri="{FF2B5EF4-FFF2-40B4-BE49-F238E27FC236}">
                <a16:creationId xmlns:a16="http://schemas.microsoft.com/office/drawing/2014/main" id="{7A777ACB-072A-FFA8-57B2-F4AFAB9D048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8" name="Gráfico 7" descr="Seta: retorno vertical estrutura de tópicos">
            <a:extLst>
              <a:ext uri="{FF2B5EF4-FFF2-40B4-BE49-F238E27FC236}">
                <a16:creationId xmlns:a16="http://schemas.microsoft.com/office/drawing/2014/main" id="{6CBD5652-2DD9-BA2B-816E-DEA9A907FB4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59435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80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FC1558-4DE8-1C68-81E3-1D474613F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9EF6B5D-0DB1-B47E-A32C-ACB559FF6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24427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658CBA8-01AF-F5E1-8159-5D6A3F5C7333}"/>
              </a:ext>
            </a:extLst>
          </p:cNvPr>
          <p:cNvSpPr txBox="1"/>
          <p:nvPr/>
        </p:nvSpPr>
        <p:spPr>
          <a:xfrm>
            <a:off x="6096000" y="668759"/>
            <a:ext cx="5329989" cy="3693319"/>
          </a:xfrm>
          <a:prstGeom prst="rect">
            <a:avLst/>
          </a:prstGeom>
          <a:solidFill>
            <a:srgbClr val="010252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3600" b="1" dirty="0">
                <a:solidFill>
                  <a:schemeClr val="bg1"/>
                </a:solidFill>
              </a:rPr>
              <a:t>Cobrança</a:t>
            </a:r>
          </a:p>
          <a:p>
            <a:pPr>
              <a:buNone/>
            </a:pPr>
            <a:endParaRPr lang="pt-BR" b="1" dirty="0">
              <a:solidFill>
                <a:schemeClr val="bg1"/>
              </a:solidFill>
            </a:endParaRPr>
          </a:p>
          <a:p>
            <a:pPr>
              <a:buNone/>
            </a:pPr>
            <a:endParaRPr lang="pt-BR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>
                <a:solidFill>
                  <a:schemeClr val="bg1"/>
                </a:solidFill>
              </a:rPr>
              <a:t>O modelo de cobrança é baseado no consumo dos recursos utilizados.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pt-BR" b="1" dirty="0">
                <a:solidFill>
                  <a:schemeClr val="bg1"/>
                </a:solidFill>
              </a:rPr>
              <a:t>= primeiro consome, depois paga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>
                <a:solidFill>
                  <a:schemeClr val="bg1"/>
                </a:solidFill>
              </a:rPr>
              <a:t>O consumo é calculado com base no processamento contratado. </a:t>
            </a: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578AD10-1030-0EA9-32EC-5294FD819DBB}"/>
              </a:ext>
            </a:extLst>
          </p:cNvPr>
          <p:cNvSpPr>
            <a:spLocks/>
          </p:cNvSpPr>
          <p:nvPr/>
        </p:nvSpPr>
        <p:spPr>
          <a:xfrm>
            <a:off x="7604341" y="4650076"/>
            <a:ext cx="2138855" cy="639975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/>
              <a:t>SAIBA +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691E94F6-285A-BC2B-0F22-8EAA172F5D7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A986BEB-A628-D249-8BB4-F0506D75B8DF}"/>
              </a:ext>
            </a:extLst>
          </p:cNvPr>
          <p:cNvGrpSpPr/>
          <p:nvPr/>
        </p:nvGrpSpPr>
        <p:grpSpPr>
          <a:xfrm>
            <a:off x="1592179" y="1139529"/>
            <a:ext cx="8406063" cy="5006783"/>
            <a:chOff x="848227" y="4283242"/>
            <a:chExt cx="6485022" cy="2574758"/>
          </a:xfrm>
        </p:grpSpPr>
        <p:sp>
          <p:nvSpPr>
            <p:cNvPr id="7" name="Retângulo: Cantos Arredondados 6">
              <a:extLst>
                <a:ext uri="{FF2B5EF4-FFF2-40B4-BE49-F238E27FC236}">
                  <a16:creationId xmlns:a16="http://schemas.microsoft.com/office/drawing/2014/main" id="{64363099-325F-0FC1-D4F7-3D56AB779555}"/>
                </a:ext>
              </a:extLst>
            </p:cNvPr>
            <p:cNvSpPr/>
            <p:nvPr/>
          </p:nvSpPr>
          <p:spPr>
            <a:xfrm>
              <a:off x="848227" y="4283242"/>
              <a:ext cx="6485022" cy="2574758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88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9E736166-FFC3-BF64-F596-C8C1200432F2}"/>
                </a:ext>
              </a:extLst>
            </p:cNvPr>
            <p:cNvSpPr txBox="1"/>
            <p:nvPr/>
          </p:nvSpPr>
          <p:spPr>
            <a:xfrm>
              <a:off x="1632368" y="4847296"/>
              <a:ext cx="4431006" cy="12187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dirty="0"/>
                <a:t>As cobranças podem ser por:</a:t>
              </a:r>
            </a:p>
            <a:p>
              <a:endParaRPr lang="pt-BR" sz="2000" dirty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dirty="0"/>
                <a:t>alocação,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dirty="0"/>
                <a:t>processamento ativo, ou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BR" sz="2000" dirty="0"/>
                <a:t>em formato híbrido</a:t>
              </a:r>
            </a:p>
            <a:p>
              <a:endParaRPr lang="pt-BR" sz="1600" dirty="0"/>
            </a:p>
            <a:p>
              <a:r>
                <a:rPr lang="pt-BR" sz="1600" dirty="0"/>
                <a:t>*Conforme a necessidade do cliente.</a:t>
              </a:r>
            </a:p>
            <a:p>
              <a:endParaRPr lang="pt-BR" sz="1600" dirty="0"/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254A3523-1994-CC67-7505-3380A9AFCEAC}"/>
                </a:ext>
              </a:extLst>
            </p:cNvPr>
            <p:cNvSpPr txBox="1"/>
            <p:nvPr/>
          </p:nvSpPr>
          <p:spPr>
            <a:xfrm>
              <a:off x="1257302" y="4515811"/>
              <a:ext cx="5181140" cy="189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endParaRPr lang="pt-BR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" name="Gráfico 9" descr="Fechar com preenchimento sólido">
            <a:extLst>
              <a:ext uri="{FF2B5EF4-FFF2-40B4-BE49-F238E27FC236}">
                <a16:creationId xmlns:a16="http://schemas.microsoft.com/office/drawing/2014/main" id="{C54460CF-5020-7554-19E0-8AA1A2CF4C9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6747" y="1729755"/>
            <a:ext cx="530772" cy="530772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89B23DB6-AA5C-0674-40F9-9BB4821C10C5}"/>
              </a:ext>
            </a:extLst>
          </p:cNvPr>
          <p:cNvSpPr/>
          <p:nvPr/>
        </p:nvSpPr>
        <p:spPr>
          <a:xfrm>
            <a:off x="3197221" y="4650076"/>
            <a:ext cx="5469526" cy="1068395"/>
          </a:xfrm>
          <a:prstGeom prst="roundRect">
            <a:avLst/>
          </a:prstGeom>
          <a:solidFill>
            <a:srgbClr val="0102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34061B4-A1DC-4DCA-9F08-32ED601427CB}"/>
              </a:ext>
            </a:extLst>
          </p:cNvPr>
          <p:cNvSpPr txBox="1"/>
          <p:nvPr/>
        </p:nvSpPr>
        <p:spPr>
          <a:xfrm>
            <a:off x="3552240" y="4891885"/>
            <a:ext cx="46032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O faturamento é realizado em reais, eliminando a exposição cambial comum em serviços internacionais</a:t>
            </a:r>
          </a:p>
        </p:txBody>
      </p:sp>
    </p:spTree>
    <p:extLst>
      <p:ext uri="{BB962C8B-B14F-4D97-AF65-F5344CB8AC3E}">
        <p14:creationId xmlns:p14="http://schemas.microsoft.com/office/powerpoint/2010/main" val="56550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0088864-9E42-59B6-0886-0CB71DB39D44}"/>
              </a:ext>
            </a:extLst>
          </p:cNvPr>
          <p:cNvSpPr txBox="1"/>
          <p:nvPr/>
        </p:nvSpPr>
        <p:spPr>
          <a:xfrm>
            <a:off x="1014664" y="813409"/>
            <a:ext cx="984985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b="1" dirty="0"/>
              <a:t>Compliance e Segurança</a:t>
            </a:r>
          </a:p>
          <a:p>
            <a:pPr>
              <a:buNone/>
            </a:pPr>
            <a:endParaRPr lang="pt-BR" b="1" dirty="0"/>
          </a:p>
          <a:p>
            <a:pPr>
              <a:buNone/>
            </a:pPr>
            <a:r>
              <a:rPr lang="pt-BR" dirty="0"/>
              <a:t>A solução foi desenvolvida com foco em governança e conformidade regulatória.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Recursos de segurança disponíveis: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isolamento por hardware,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trilhas de auditoria,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cláusulas de proteção de dados,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Política de Uso Aceitável (AUP),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Cláusulas Contratuais Padrão (</a:t>
            </a:r>
            <a:r>
              <a:rPr lang="pt-BR" dirty="0" err="1"/>
              <a:t>SCCs</a:t>
            </a:r>
            <a:r>
              <a:rPr lang="pt-BR" dirty="0"/>
              <a:t>), 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suporte à LGPD.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6AACC4A-B8DC-AF9A-B732-7F2B73D33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179" y="4909121"/>
            <a:ext cx="1484074" cy="149506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CE9A26D7-5240-5FE7-93F6-BE5446F39721}"/>
              </a:ext>
            </a:extLst>
          </p:cNvPr>
          <p:cNvSpPr txBox="1"/>
          <p:nvPr/>
        </p:nvSpPr>
        <p:spPr>
          <a:xfrm>
            <a:off x="770021" y="4294622"/>
            <a:ext cx="586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Clique no cadeado para receber uma informação importante</a:t>
            </a:r>
          </a:p>
        </p:txBody>
      </p:sp>
      <p:pic>
        <p:nvPicPr>
          <p:cNvPr id="8" name="Gráfico 7" descr="Seta: retorno vertical estrutura de tópicos">
            <a:extLst>
              <a:ext uri="{FF2B5EF4-FFF2-40B4-BE49-F238E27FC236}">
                <a16:creationId xmlns:a16="http://schemas.microsoft.com/office/drawing/2014/main" id="{3B21C9D3-C652-C19E-32F5-D5F10D3BFBD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59435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99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4CCFB-FFAA-758C-0B6F-1C05D0810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5E0B71E-E5AA-9663-2009-83A48A8A7163}"/>
              </a:ext>
            </a:extLst>
          </p:cNvPr>
          <p:cNvSpPr txBox="1"/>
          <p:nvPr/>
        </p:nvSpPr>
        <p:spPr>
          <a:xfrm>
            <a:off x="1014664" y="813409"/>
            <a:ext cx="984985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b="1" dirty="0"/>
              <a:t>Compliance e Segurança</a:t>
            </a:r>
          </a:p>
          <a:p>
            <a:pPr>
              <a:buNone/>
            </a:pPr>
            <a:endParaRPr lang="pt-BR" b="1" dirty="0"/>
          </a:p>
          <a:p>
            <a:pPr>
              <a:buNone/>
            </a:pPr>
            <a:r>
              <a:rPr lang="pt-BR" dirty="0"/>
              <a:t>A solução foi desenvolvida com foco em governança e conformidade regulatória.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Recursos de segurança disponíveis: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isolamento por hardware,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trilhas de auditoria,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cláusulas de proteção de dados,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Política de Uso Aceitável (AUP),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Cláusulas Contratuais Padrão (</a:t>
            </a:r>
            <a:r>
              <a:rPr lang="pt-BR" dirty="0" err="1"/>
              <a:t>SCCs</a:t>
            </a:r>
            <a:r>
              <a:rPr lang="pt-BR" dirty="0"/>
              <a:t>), 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suporte à LGPD.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C6E567B-93C2-F625-DE3D-E83F28B4CBF6}"/>
              </a:ext>
            </a:extLst>
          </p:cNvPr>
          <p:cNvSpPr txBox="1"/>
          <p:nvPr/>
        </p:nvSpPr>
        <p:spPr>
          <a:xfrm>
            <a:off x="770021" y="4294622"/>
            <a:ext cx="5862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Clique no cadeado para receber uma informação importante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3415D6-401D-9154-23C4-AC9087028E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3A9A5F-5229-1377-E75A-3D53E2847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27" y="2084848"/>
            <a:ext cx="4383594" cy="4416065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F2C6AFE-210A-96D2-0835-5AF288564EC7}"/>
              </a:ext>
            </a:extLst>
          </p:cNvPr>
          <p:cNvSpPr txBox="1"/>
          <p:nvPr/>
        </p:nvSpPr>
        <p:spPr>
          <a:xfrm>
            <a:off x="5919537" y="2865339"/>
            <a:ext cx="5107404" cy="2862322"/>
          </a:xfrm>
          <a:prstGeom prst="rect">
            <a:avLst/>
          </a:prstGeom>
          <a:solidFill>
            <a:srgbClr val="010252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>
                <a:solidFill>
                  <a:schemeClr val="bg1"/>
                </a:solidFill>
              </a:rPr>
              <a:t>A infraestrutura também conta com certificação NVIDIA </a:t>
            </a:r>
            <a:r>
              <a:rPr lang="pt-BR" dirty="0" err="1">
                <a:solidFill>
                  <a:schemeClr val="bg1"/>
                </a:solidFill>
              </a:rPr>
              <a:t>Partner</a:t>
            </a:r>
            <a:r>
              <a:rPr lang="pt-BR" dirty="0">
                <a:solidFill>
                  <a:schemeClr val="bg1"/>
                </a:solidFill>
              </a:rPr>
              <a:t> Network (NPN).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pt-BR" dirty="0">
                <a:solidFill>
                  <a:schemeClr val="bg1"/>
                </a:solidFill>
              </a:rPr>
              <a:t>Isso indica que o serviço conta com acesso ao suporte de engenharia e processos de atualização certificados pela fabricante. Essa certificação é importante porque oferece mais confiança na qualidade da infraestrutura e garante o uso de tecnologias alinhadas aos padrões oficiais da NVIDIA.</a:t>
            </a:r>
          </a:p>
          <a:p>
            <a:pPr>
              <a:buNone/>
            </a:pP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ABC703D-550C-EAE2-3E4E-2CF043506F1B}"/>
              </a:ext>
            </a:extLst>
          </p:cNvPr>
          <p:cNvSpPr txBox="1"/>
          <p:nvPr/>
        </p:nvSpPr>
        <p:spPr>
          <a:xfrm>
            <a:off x="-3215845" y="314081"/>
            <a:ext cx="3215845" cy="646331"/>
          </a:xfrm>
          <a:prstGeom prst="rect">
            <a:avLst/>
          </a:prstGeom>
          <a:solidFill>
            <a:srgbClr val="B4C7E7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Ao clicar no cadeado ele aumenta de tamanho e se abre.</a:t>
            </a:r>
          </a:p>
        </p:txBody>
      </p:sp>
      <p:pic>
        <p:nvPicPr>
          <p:cNvPr id="9" name="Gráfico 8" descr="Seta: retorno vertical estrutura de tópicos">
            <a:extLst>
              <a:ext uri="{FF2B5EF4-FFF2-40B4-BE49-F238E27FC236}">
                <a16:creationId xmlns:a16="http://schemas.microsoft.com/office/drawing/2014/main" id="{74D0B9EB-B014-6EA9-E5B4-62620B6DCA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2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9B451EA-C78D-2C3C-F0C1-2B4D091FA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82" y="4851732"/>
            <a:ext cx="4048690" cy="1600423"/>
          </a:xfrm>
          <a:prstGeom prst="rect">
            <a:avLst/>
          </a:prstGeom>
        </p:spPr>
      </p:pic>
      <p:pic>
        <p:nvPicPr>
          <p:cNvPr id="5" name="Gráfico 4" descr="Bloqueio com preenchimento sólido">
            <a:extLst>
              <a:ext uri="{FF2B5EF4-FFF2-40B4-BE49-F238E27FC236}">
                <a16:creationId xmlns:a16="http://schemas.microsoft.com/office/drawing/2014/main" id="{4091B270-F647-AC70-1B83-FCE6B40088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8903" y="3628991"/>
            <a:ext cx="914400" cy="91440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7ACD939-005A-37C8-F8FF-86B5F6E14E08}"/>
              </a:ext>
            </a:extLst>
          </p:cNvPr>
          <p:cNvSpPr txBox="1"/>
          <p:nvPr/>
        </p:nvSpPr>
        <p:spPr>
          <a:xfrm>
            <a:off x="1853903" y="1328478"/>
            <a:ext cx="8172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Temos uma senha que mantém a segurança do cliente. Descubra qual é a senha com a ajuda da dica deixada para você.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4EA0924-E7B1-A14A-C8BC-FDA552228A06}"/>
              </a:ext>
            </a:extLst>
          </p:cNvPr>
          <p:cNvSpPr txBox="1"/>
          <p:nvPr/>
        </p:nvSpPr>
        <p:spPr>
          <a:xfrm>
            <a:off x="2129683" y="2480835"/>
            <a:ext cx="7932633" cy="646331"/>
          </a:xfrm>
          <a:prstGeom prst="rect">
            <a:avLst/>
          </a:prstGeom>
          <a:solidFill>
            <a:srgbClr val="610000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Dica: É um serviço que oferece processamento para IA com cobrança baseada no uso, proteção de dados e segurança por isolamento de hardware.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C7CD8CA-594E-9A8C-CB0F-114B1C37DA31}"/>
              </a:ext>
            </a:extLst>
          </p:cNvPr>
          <p:cNvSpPr txBox="1"/>
          <p:nvPr/>
        </p:nvSpPr>
        <p:spPr>
          <a:xfrm>
            <a:off x="4662240" y="206360"/>
            <a:ext cx="3122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200" b="1" dirty="0"/>
              <a:t>Conecta </a:t>
            </a:r>
            <a:r>
              <a:rPr lang="pt-BR" sz="3200" b="1" dirty="0" err="1"/>
              <a:t>info</a:t>
            </a:r>
            <a:r>
              <a:rPr lang="pt-BR" sz="3200" b="1" dirty="0"/>
              <a:t> +</a:t>
            </a:r>
          </a:p>
        </p:txBody>
      </p:sp>
      <p:pic>
        <p:nvPicPr>
          <p:cNvPr id="12" name="Gráfico 11" descr="Bloqueio com preenchimento sólido">
            <a:extLst>
              <a:ext uri="{FF2B5EF4-FFF2-40B4-BE49-F238E27FC236}">
                <a16:creationId xmlns:a16="http://schemas.microsoft.com/office/drawing/2014/main" id="{0E05F980-1CB9-676A-73A1-327E9253CC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3303" y="3628991"/>
            <a:ext cx="914400" cy="914400"/>
          </a:xfrm>
          <a:prstGeom prst="rect">
            <a:avLst/>
          </a:prstGeom>
        </p:spPr>
      </p:pic>
      <p:pic>
        <p:nvPicPr>
          <p:cNvPr id="13" name="Gráfico 12" descr="Bloqueio com preenchimento sólido">
            <a:extLst>
              <a:ext uri="{FF2B5EF4-FFF2-40B4-BE49-F238E27FC236}">
                <a16:creationId xmlns:a16="http://schemas.microsoft.com/office/drawing/2014/main" id="{E19D336E-5477-FAB0-FFFF-1483745983D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7703" y="3612665"/>
            <a:ext cx="914400" cy="914400"/>
          </a:xfrm>
          <a:prstGeom prst="rect">
            <a:avLst/>
          </a:prstGeom>
        </p:spPr>
      </p:pic>
      <p:pic>
        <p:nvPicPr>
          <p:cNvPr id="14" name="Gráfico 13" descr="Bloqueio com preenchimento sólido">
            <a:extLst>
              <a:ext uri="{FF2B5EF4-FFF2-40B4-BE49-F238E27FC236}">
                <a16:creationId xmlns:a16="http://schemas.microsoft.com/office/drawing/2014/main" id="{5B27274F-D37D-C986-6379-84075CC456B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42103" y="3612665"/>
            <a:ext cx="914400" cy="914400"/>
          </a:xfrm>
          <a:prstGeom prst="rect">
            <a:avLst/>
          </a:prstGeom>
        </p:spPr>
      </p:pic>
      <p:pic>
        <p:nvPicPr>
          <p:cNvPr id="15" name="Gráfico 14" descr="Bloqueio com preenchimento sólido">
            <a:extLst>
              <a:ext uri="{FF2B5EF4-FFF2-40B4-BE49-F238E27FC236}">
                <a16:creationId xmlns:a16="http://schemas.microsoft.com/office/drawing/2014/main" id="{26CECD15-3E38-6C0D-A8C7-9ED53EE04D6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6503" y="3612665"/>
            <a:ext cx="914400" cy="914400"/>
          </a:xfrm>
          <a:prstGeom prst="rect">
            <a:avLst/>
          </a:prstGeom>
        </p:spPr>
      </p:pic>
      <p:pic>
        <p:nvPicPr>
          <p:cNvPr id="16" name="Gráfico 15" descr="Bloqueio com preenchimento sólido">
            <a:extLst>
              <a:ext uri="{FF2B5EF4-FFF2-40B4-BE49-F238E27FC236}">
                <a16:creationId xmlns:a16="http://schemas.microsoft.com/office/drawing/2014/main" id="{8EF03652-1194-04A5-2F9B-7EA0CABF71D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1114" y="3624712"/>
            <a:ext cx="914400" cy="914400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5FE3D3-3477-50B2-FB78-B5B7A24D1823}"/>
              </a:ext>
            </a:extLst>
          </p:cNvPr>
          <p:cNvSpPr txBox="1"/>
          <p:nvPr/>
        </p:nvSpPr>
        <p:spPr>
          <a:xfrm>
            <a:off x="-3215845" y="139733"/>
            <a:ext cx="3215845" cy="2862322"/>
          </a:xfrm>
          <a:prstGeom prst="rect">
            <a:avLst/>
          </a:prstGeom>
          <a:solidFill>
            <a:srgbClr val="B4C7E7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Resposta: </a:t>
            </a:r>
            <a:r>
              <a:rPr lang="pt-BR" dirty="0" err="1"/>
              <a:t>GPUaaS</a:t>
            </a:r>
            <a:endParaRPr lang="pt-BR" dirty="0"/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O jogo funcionará na mesma dinâmica de um jogo da forca, conforme for clicando nas teclas certas, as letras serão mostradas. Os cadeados serão substituídos pelas letras. 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Tentativas: 8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82AC15B5-EB9F-2A03-4809-31B0F2BEF903}"/>
              </a:ext>
            </a:extLst>
          </p:cNvPr>
          <p:cNvSpPr txBox="1"/>
          <p:nvPr/>
        </p:nvSpPr>
        <p:spPr>
          <a:xfrm>
            <a:off x="-3215845" y="3150185"/>
            <a:ext cx="3215845" cy="923330"/>
          </a:xfrm>
          <a:prstGeom prst="rect">
            <a:avLst/>
          </a:prstGeom>
          <a:solidFill>
            <a:srgbClr val="B4C7E7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Feedback certo: Parabéns! Você está pronto para ir ao tópico “Como vender”.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4B72F16-D19E-1F53-7553-1792BE4BB9AB}"/>
              </a:ext>
            </a:extLst>
          </p:cNvPr>
          <p:cNvSpPr txBox="1"/>
          <p:nvPr/>
        </p:nvSpPr>
        <p:spPr>
          <a:xfrm>
            <a:off x="-3215845" y="4390067"/>
            <a:ext cx="3215845" cy="2308324"/>
          </a:xfrm>
          <a:prstGeom prst="rect">
            <a:avLst/>
          </a:prstGeom>
          <a:solidFill>
            <a:srgbClr val="B4C7E7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Feedback errado: A senha é </a:t>
            </a:r>
            <a:r>
              <a:rPr lang="pt-BR" dirty="0" err="1"/>
              <a:t>GPUaaS</a:t>
            </a:r>
            <a:r>
              <a:rPr lang="pt-BR" dirty="0"/>
              <a:t>. 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/>
              <a:t>Oferece processamento para IA, a cobrança é baseada no uso e garante proteção de dados e segurança por isolamento de hardware.</a:t>
            </a:r>
          </a:p>
        </p:txBody>
      </p:sp>
    </p:spTree>
    <p:extLst>
      <p:ext uri="{BB962C8B-B14F-4D97-AF65-F5344CB8AC3E}">
        <p14:creationId xmlns:p14="http://schemas.microsoft.com/office/powerpoint/2010/main" val="102631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F2F984F-8A5E-B8A0-73A9-34A34C699032}"/>
              </a:ext>
            </a:extLst>
          </p:cNvPr>
          <p:cNvSpPr txBox="1"/>
          <p:nvPr/>
        </p:nvSpPr>
        <p:spPr>
          <a:xfrm>
            <a:off x="1171904" y="2879099"/>
            <a:ext cx="55652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dirty="0" err="1"/>
              <a:t>GPUaaS</a:t>
            </a:r>
            <a:endParaRPr lang="pt-BR" sz="4800" dirty="0"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0C645085-224F-69FB-777F-AC4762D8C98A}"/>
              </a:ext>
            </a:extLst>
          </p:cNvPr>
          <p:cNvSpPr/>
          <p:nvPr/>
        </p:nvSpPr>
        <p:spPr>
          <a:xfrm>
            <a:off x="6957848" y="3434255"/>
            <a:ext cx="2669627" cy="775138"/>
          </a:xfrm>
          <a:prstGeom prst="roundRect">
            <a:avLst/>
          </a:prstGeom>
          <a:solidFill>
            <a:srgbClr val="530B0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INICIAR</a:t>
            </a:r>
          </a:p>
        </p:txBody>
      </p:sp>
      <p:pic>
        <p:nvPicPr>
          <p:cNvPr id="4" name="Gráfico 3" descr="Gesto de toque duplo com preenchimento sólido">
            <a:extLst>
              <a:ext uri="{FF2B5EF4-FFF2-40B4-BE49-F238E27FC236}">
                <a16:creationId xmlns:a16="http://schemas.microsoft.com/office/drawing/2014/main" id="{F70B901A-C239-E996-774C-A75C732372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005144" y="381419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18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D23C4-D955-2317-47E2-2B0C671A4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0366980E-1F2F-6A50-1BAE-723AD0AC24C0}"/>
              </a:ext>
            </a:extLst>
          </p:cNvPr>
          <p:cNvSpPr/>
          <p:nvPr/>
        </p:nvSpPr>
        <p:spPr>
          <a:xfrm>
            <a:off x="5516879" y="2845546"/>
            <a:ext cx="5570135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chemeClr val="lt1"/>
                </a:solidFill>
                <a:latin typeface="AMX Black" pitchFamily="2" charset="0"/>
              </a:rPr>
              <a:t>O QUE É </a:t>
            </a:r>
            <a:r>
              <a:rPr lang="pt-BR" sz="2000" b="1" dirty="0" err="1">
                <a:solidFill>
                  <a:schemeClr val="lt1"/>
                </a:solidFill>
                <a:latin typeface="AMX Black" pitchFamily="2" charset="0"/>
              </a:rPr>
              <a:t>GPUaaS</a:t>
            </a:r>
            <a:endParaRPr lang="pt-BR" sz="2000" b="1" dirty="0">
              <a:solidFill>
                <a:schemeClr val="lt1"/>
              </a:solidFill>
              <a:latin typeface="AMX Black" pitchFamily="2" charset="0"/>
            </a:endParaRPr>
          </a:p>
        </p:txBody>
      </p:sp>
      <p:sp>
        <p:nvSpPr>
          <p:cNvPr id="3" name="Retângulo: Cantos Arredondados 11">
            <a:extLst>
              <a:ext uri="{FF2B5EF4-FFF2-40B4-BE49-F238E27FC236}">
                <a16:creationId xmlns:a16="http://schemas.microsoft.com/office/drawing/2014/main" id="{EEDE5113-A025-A385-A35B-4E44522C4E0C}"/>
              </a:ext>
            </a:extLst>
          </p:cNvPr>
          <p:cNvSpPr/>
          <p:nvPr/>
        </p:nvSpPr>
        <p:spPr>
          <a:xfrm>
            <a:off x="5516881" y="3622911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REGRAS E FUNCIONAMENTO</a:t>
            </a:r>
          </a:p>
        </p:txBody>
      </p:sp>
      <p:sp>
        <p:nvSpPr>
          <p:cNvPr id="4" name="Retângulo: Cantos Arredondados 12">
            <a:extLst>
              <a:ext uri="{FF2B5EF4-FFF2-40B4-BE49-F238E27FC236}">
                <a16:creationId xmlns:a16="http://schemas.microsoft.com/office/drawing/2014/main" id="{DE6DB9F7-484E-5B14-6BD5-7F3B309D9C94}"/>
              </a:ext>
            </a:extLst>
          </p:cNvPr>
          <p:cNvSpPr/>
          <p:nvPr/>
        </p:nvSpPr>
        <p:spPr>
          <a:xfrm>
            <a:off x="5516881" y="4400276"/>
            <a:ext cx="5570134" cy="609598"/>
          </a:xfrm>
          <a:prstGeom prst="roundRect">
            <a:avLst>
              <a:gd name="adj" fmla="val 2504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rgbClr val="C00000"/>
                </a:solidFill>
                <a:latin typeface="AMX Black" pitchFamily="2" charset="0"/>
              </a:rPr>
              <a:t>COMO VENDER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E8D85BE-297D-48D5-1703-5B3657FC22C3}"/>
              </a:ext>
            </a:extLst>
          </p:cNvPr>
          <p:cNvSpPr txBox="1"/>
          <p:nvPr/>
        </p:nvSpPr>
        <p:spPr>
          <a:xfrm>
            <a:off x="4801931" y="1688283"/>
            <a:ext cx="700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" pitchFamily="2" charset="77"/>
              </a:rPr>
              <a:t>Vamos conversar sobre:</a:t>
            </a:r>
          </a:p>
        </p:txBody>
      </p:sp>
    </p:spTree>
    <p:extLst>
      <p:ext uri="{BB962C8B-B14F-4D97-AF65-F5344CB8AC3E}">
        <p14:creationId xmlns:p14="http://schemas.microsoft.com/office/powerpoint/2010/main" val="32638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3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B0D8E9B-EE0D-D3F5-EF6B-2747A44152A4}"/>
              </a:ext>
            </a:extLst>
          </p:cNvPr>
          <p:cNvSpPr txBox="1"/>
          <p:nvPr/>
        </p:nvSpPr>
        <p:spPr>
          <a:xfrm>
            <a:off x="1168052" y="804890"/>
            <a:ext cx="9851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b="1" dirty="0">
                <a:solidFill>
                  <a:schemeClr val="bg1"/>
                </a:solidFill>
              </a:rPr>
              <a:t>Fique de olho!</a:t>
            </a: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63BD565-C791-1173-7308-DD3F3B5CFABF}"/>
              </a:ext>
            </a:extLst>
          </p:cNvPr>
          <p:cNvSpPr txBox="1"/>
          <p:nvPr/>
        </p:nvSpPr>
        <p:spPr>
          <a:xfrm>
            <a:off x="1168052" y="2312996"/>
            <a:ext cx="98517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O </a:t>
            </a:r>
            <a:r>
              <a:rPr lang="pt-BR" sz="2000" dirty="0" err="1">
                <a:solidFill>
                  <a:schemeClr val="bg1"/>
                </a:solidFill>
              </a:rPr>
              <a:t>GPUaaS</a:t>
            </a:r>
            <a:r>
              <a:rPr lang="pt-BR" sz="2000" dirty="0">
                <a:solidFill>
                  <a:schemeClr val="bg1"/>
                </a:solidFill>
              </a:rPr>
              <a:t> atende empresas com o seguinte perfil: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1051704-A187-58F6-202B-05A733DE760B}"/>
              </a:ext>
            </a:extLst>
          </p:cNvPr>
          <p:cNvSpPr txBox="1"/>
          <p:nvPr/>
        </p:nvSpPr>
        <p:spPr>
          <a:xfrm>
            <a:off x="1168052" y="1205000"/>
            <a:ext cx="9851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4000" b="1" dirty="0">
                <a:solidFill>
                  <a:schemeClr val="bg1"/>
                </a:solidFill>
              </a:rPr>
              <a:t>Público-alvo</a:t>
            </a:r>
            <a:endParaRPr lang="pt-BR" sz="4000" dirty="0">
              <a:solidFill>
                <a:schemeClr val="bg1"/>
              </a:solidFill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7FA0503-7510-F366-6C02-36771A98D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263" y="2828835"/>
            <a:ext cx="5509737" cy="4099915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50C6B137-35CF-1066-9087-EE8074D3A704}"/>
              </a:ext>
            </a:extLst>
          </p:cNvPr>
          <p:cNvSpPr/>
          <p:nvPr/>
        </p:nvSpPr>
        <p:spPr>
          <a:xfrm>
            <a:off x="10502537" y="2181497"/>
            <a:ext cx="1689463" cy="2272937"/>
          </a:xfrm>
          <a:prstGeom prst="rect">
            <a:avLst/>
          </a:prstGeom>
          <a:solidFill>
            <a:srgbClr val="FF9386"/>
          </a:solidFill>
          <a:ln>
            <a:solidFill>
              <a:srgbClr val="FF93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7C2BC9-8046-7A9C-9A7F-65F9A0E8FD8A}"/>
              </a:ext>
            </a:extLst>
          </p:cNvPr>
          <p:cNvSpPr txBox="1"/>
          <p:nvPr/>
        </p:nvSpPr>
        <p:spPr>
          <a:xfrm>
            <a:off x="1168052" y="2828835"/>
            <a:ext cx="565075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Startups que desenvolvem produtos com Inteligência Artificial.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Empresas de tecnologia e SaaS.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Organizações que desejam implementar IA em seus processos.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</a:rPr>
              <a:t>Empresas com grande volume de documentos, dados, áudio ou vídeo.</a:t>
            </a:r>
          </a:p>
        </p:txBody>
      </p:sp>
      <p:pic>
        <p:nvPicPr>
          <p:cNvPr id="16" name="Gráfico 15" descr="Seta: retorno vertical estrutura de tópicos">
            <a:extLst>
              <a:ext uri="{FF2B5EF4-FFF2-40B4-BE49-F238E27FC236}">
                <a16:creationId xmlns:a16="http://schemas.microsoft.com/office/drawing/2014/main" id="{0263684B-86FE-17EB-EA4C-A15E4F8F6FE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18" name="Gráfico 17" descr="Seta: retorno vertical estrutura de tópicos">
            <a:extLst>
              <a:ext uri="{FF2B5EF4-FFF2-40B4-BE49-F238E27FC236}">
                <a16:creationId xmlns:a16="http://schemas.microsoft.com/office/drawing/2014/main" id="{E316CBF3-A4EA-2C2F-535E-68CD51AC6E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0" y="59435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038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48E06653-E581-B9EA-E992-50DBC597BBB5}"/>
              </a:ext>
            </a:extLst>
          </p:cNvPr>
          <p:cNvSpPr txBox="1"/>
          <p:nvPr/>
        </p:nvSpPr>
        <p:spPr>
          <a:xfrm>
            <a:off x="-3215845" y="807478"/>
            <a:ext cx="3215845" cy="707886"/>
          </a:xfrm>
          <a:prstGeom prst="rect">
            <a:avLst/>
          </a:prstGeom>
          <a:solidFill>
            <a:srgbClr val="B4C7E7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b="1" dirty="0"/>
              <a:t>Roteiro do vídeo nas anotações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4B28FD0-3DD9-C4E5-818B-531739ED8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4725"/>
            <a:ext cx="12261458" cy="671430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8BE540B-1C19-E705-FC94-898FD7BED02D}"/>
              </a:ext>
            </a:extLst>
          </p:cNvPr>
          <p:cNvSpPr/>
          <p:nvPr/>
        </p:nvSpPr>
        <p:spPr>
          <a:xfrm>
            <a:off x="0" y="-1"/>
            <a:ext cx="12261458" cy="221381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Representação do cenário do vídeo. O roteiro está nas anotações. </a:t>
            </a:r>
          </a:p>
          <a:p>
            <a:pPr algn="ctr"/>
            <a:endParaRPr lang="pt-BR" sz="2400" b="1" dirty="0"/>
          </a:p>
          <a:p>
            <a:pPr algn="ctr"/>
            <a:r>
              <a:rPr lang="pt-BR" sz="2400" b="1" dirty="0"/>
              <a:t>Link do </a:t>
            </a:r>
            <a:r>
              <a:rPr lang="pt-BR" sz="2400" b="1"/>
              <a:t>vídeo demo: https://app.heygen.com/videos/gpuaas-70633c5b88e64da3a5625370f7c7ae92</a:t>
            </a:r>
            <a:endParaRPr lang="pt-BR" sz="2400" b="1" dirty="0"/>
          </a:p>
        </p:txBody>
      </p:sp>
      <p:sp>
        <p:nvSpPr>
          <p:cNvPr id="7" name="Triângulo isósceles 6">
            <a:extLst>
              <a:ext uri="{FF2B5EF4-FFF2-40B4-BE49-F238E27FC236}">
                <a16:creationId xmlns:a16="http://schemas.microsoft.com/office/drawing/2014/main" id="{7386434F-270C-B0B0-B360-F211040F8223}"/>
              </a:ext>
            </a:extLst>
          </p:cNvPr>
          <p:cNvSpPr/>
          <p:nvPr/>
        </p:nvSpPr>
        <p:spPr>
          <a:xfrm rot="5400000">
            <a:off x="5557381" y="3004366"/>
            <a:ext cx="1390389" cy="1215025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Gráfico 8" descr="Seta: retorno vertical estrutura de tópicos">
            <a:extLst>
              <a:ext uri="{FF2B5EF4-FFF2-40B4-BE49-F238E27FC236}">
                <a16:creationId xmlns:a16="http://schemas.microsoft.com/office/drawing/2014/main" id="{E3A74B75-084A-034B-26E2-7EC63E79A7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11" name="Gráfico 10" descr="Seta: retorno vertical estrutura de tópicos">
            <a:extLst>
              <a:ext uri="{FF2B5EF4-FFF2-40B4-BE49-F238E27FC236}">
                <a16:creationId xmlns:a16="http://schemas.microsoft.com/office/drawing/2014/main" id="{BCFB5963-3A61-B554-5FBC-E22D8E14FFE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0" y="59435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118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1A541445-F3FF-0EFD-1227-363447F0A4B3}"/>
              </a:ext>
            </a:extLst>
          </p:cNvPr>
          <p:cNvSpPr/>
          <p:nvPr/>
        </p:nvSpPr>
        <p:spPr>
          <a:xfrm>
            <a:off x="1208171" y="4549201"/>
            <a:ext cx="9775658" cy="423013"/>
          </a:xfrm>
          <a:prstGeom prst="roundRect">
            <a:avLst/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504CF8E6-3AC9-01EE-B953-AC172C8E23F5}"/>
              </a:ext>
            </a:extLst>
          </p:cNvPr>
          <p:cNvSpPr/>
          <p:nvPr/>
        </p:nvSpPr>
        <p:spPr>
          <a:xfrm>
            <a:off x="1208171" y="4064437"/>
            <a:ext cx="9775658" cy="423013"/>
          </a:xfrm>
          <a:prstGeom prst="roundRect">
            <a:avLst/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322E1B7-3E08-83A6-61C2-7ABD04A94B56}"/>
              </a:ext>
            </a:extLst>
          </p:cNvPr>
          <p:cNvSpPr/>
          <p:nvPr/>
        </p:nvSpPr>
        <p:spPr>
          <a:xfrm>
            <a:off x="1208171" y="3535212"/>
            <a:ext cx="9775658" cy="423013"/>
          </a:xfrm>
          <a:prstGeom prst="roundRect">
            <a:avLst/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626F8DB6-F341-9989-3433-BF800B339B8F}"/>
              </a:ext>
            </a:extLst>
          </p:cNvPr>
          <p:cNvSpPr/>
          <p:nvPr/>
        </p:nvSpPr>
        <p:spPr>
          <a:xfrm>
            <a:off x="1208171" y="2714676"/>
            <a:ext cx="9775658" cy="714324"/>
          </a:xfrm>
          <a:prstGeom prst="roundRect">
            <a:avLst/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B7C24F6-CF74-74B8-DC39-0D7B41446F62}"/>
              </a:ext>
            </a:extLst>
          </p:cNvPr>
          <p:cNvSpPr txBox="1"/>
          <p:nvPr/>
        </p:nvSpPr>
        <p:spPr>
          <a:xfrm>
            <a:off x="1297477" y="1722350"/>
            <a:ext cx="985172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dirty="0"/>
              <a:t>Considerando as necessidades apresentadas pela </a:t>
            </a:r>
            <a:r>
              <a:rPr lang="pt-BR" sz="2400" dirty="0" err="1"/>
              <a:t>InovaData</a:t>
            </a:r>
            <a:r>
              <a:rPr lang="pt-BR" sz="2400" dirty="0"/>
              <a:t>, qual argumento abaixo seria o mais adequado para iniciar a apresentação da solução?</a:t>
            </a:r>
          </a:p>
          <a:p>
            <a:pPr>
              <a:buNone/>
            </a:pPr>
            <a:endParaRPr lang="pt-BR" sz="2400" dirty="0"/>
          </a:p>
          <a:p>
            <a:pPr>
              <a:spcAft>
                <a:spcPts val="1200"/>
              </a:spcAft>
              <a:buNone/>
            </a:pPr>
            <a:r>
              <a:rPr lang="pt-BR" sz="2000" dirty="0">
                <a:solidFill>
                  <a:schemeClr val="bg1"/>
                </a:solidFill>
              </a:rPr>
              <a:t>A) O Claro </a:t>
            </a:r>
            <a:r>
              <a:rPr lang="pt-BR" sz="2000" dirty="0" err="1">
                <a:solidFill>
                  <a:schemeClr val="bg1"/>
                </a:solidFill>
              </a:rPr>
              <a:t>GPUaaS</a:t>
            </a:r>
            <a:r>
              <a:rPr lang="pt-BR" sz="2000" dirty="0">
                <a:solidFill>
                  <a:schemeClr val="bg1"/>
                </a:solidFill>
              </a:rPr>
              <a:t> permite que a empresa utilize recursos de processamento para IA sem investir na compra de servidores próprios, pagando apenas pelos recursos utilizados.</a:t>
            </a:r>
          </a:p>
          <a:p>
            <a:pPr>
              <a:spcAft>
                <a:spcPts val="1200"/>
              </a:spcAft>
              <a:buNone/>
            </a:pPr>
            <a:r>
              <a:rPr lang="pt-BR" sz="2000" dirty="0">
                <a:solidFill>
                  <a:schemeClr val="bg1"/>
                </a:solidFill>
              </a:rPr>
              <a:t>B) O Claro </a:t>
            </a:r>
            <a:r>
              <a:rPr lang="pt-BR" sz="2000" dirty="0" err="1">
                <a:solidFill>
                  <a:schemeClr val="bg1"/>
                </a:solidFill>
              </a:rPr>
              <a:t>GPUaaS</a:t>
            </a:r>
            <a:r>
              <a:rPr lang="pt-BR" sz="2000" dirty="0">
                <a:solidFill>
                  <a:schemeClr val="bg1"/>
                </a:solidFill>
              </a:rPr>
              <a:t> foi desenvolvido exclusivamente para empresas do setor financeiro.</a:t>
            </a:r>
          </a:p>
          <a:p>
            <a:pPr>
              <a:spcAft>
                <a:spcPts val="1200"/>
              </a:spcAft>
              <a:buNone/>
            </a:pPr>
            <a:r>
              <a:rPr lang="pt-BR" sz="2000" dirty="0">
                <a:solidFill>
                  <a:schemeClr val="bg1"/>
                </a:solidFill>
              </a:rPr>
              <a:t>C) O Claro </a:t>
            </a:r>
            <a:r>
              <a:rPr lang="pt-BR" sz="2000" dirty="0" err="1">
                <a:solidFill>
                  <a:schemeClr val="bg1"/>
                </a:solidFill>
              </a:rPr>
              <a:t>GPUaaS</a:t>
            </a:r>
            <a:r>
              <a:rPr lang="pt-BR" sz="2000" dirty="0">
                <a:solidFill>
                  <a:schemeClr val="bg1"/>
                </a:solidFill>
              </a:rPr>
              <a:t> exige a contratação de infraestrutura dedicada para todos os projetos.</a:t>
            </a:r>
          </a:p>
          <a:p>
            <a:pPr>
              <a:spcAft>
                <a:spcPts val="1200"/>
              </a:spcAft>
              <a:buNone/>
            </a:pPr>
            <a:r>
              <a:rPr lang="pt-BR" sz="2000" dirty="0">
                <a:solidFill>
                  <a:schemeClr val="bg1"/>
                </a:solidFill>
              </a:rPr>
              <a:t>D) O Claro </a:t>
            </a:r>
            <a:r>
              <a:rPr lang="pt-BR" sz="2000" dirty="0" err="1">
                <a:solidFill>
                  <a:schemeClr val="bg1"/>
                </a:solidFill>
              </a:rPr>
              <a:t>GPUaaS</a:t>
            </a:r>
            <a:r>
              <a:rPr lang="pt-BR" sz="2000" dirty="0">
                <a:solidFill>
                  <a:schemeClr val="bg1"/>
                </a:solidFill>
              </a:rPr>
              <a:t> possui cobrança exclusivamente em dólar.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C303B8B-ADAF-353E-C061-B736B14D092F}"/>
              </a:ext>
            </a:extLst>
          </p:cNvPr>
          <p:cNvSpPr txBox="1"/>
          <p:nvPr/>
        </p:nvSpPr>
        <p:spPr>
          <a:xfrm>
            <a:off x="4662240" y="206360"/>
            <a:ext cx="31221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3200" b="1" dirty="0"/>
              <a:t>Conecta </a:t>
            </a:r>
            <a:r>
              <a:rPr lang="pt-BR" sz="3200" b="1" dirty="0" err="1"/>
              <a:t>info</a:t>
            </a:r>
            <a:r>
              <a:rPr lang="pt-BR" sz="3200" b="1" dirty="0"/>
              <a:t> +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F772913-CEAA-958A-A4B1-150DBBCBFB14}"/>
              </a:ext>
            </a:extLst>
          </p:cNvPr>
          <p:cNvSpPr txBox="1"/>
          <p:nvPr/>
        </p:nvSpPr>
        <p:spPr>
          <a:xfrm>
            <a:off x="-3215845" y="1576989"/>
            <a:ext cx="3215845" cy="369332"/>
          </a:xfrm>
          <a:prstGeom prst="rect">
            <a:avLst/>
          </a:prstGeom>
          <a:solidFill>
            <a:srgbClr val="B4C7E7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Resposta: 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D28826D-9C50-F13E-B811-62AB5426F8D7}"/>
              </a:ext>
            </a:extLst>
          </p:cNvPr>
          <p:cNvSpPr txBox="1"/>
          <p:nvPr/>
        </p:nvSpPr>
        <p:spPr>
          <a:xfrm>
            <a:off x="-3215845" y="2156482"/>
            <a:ext cx="3215845" cy="923330"/>
          </a:xfrm>
          <a:prstGeom prst="rect">
            <a:avLst/>
          </a:prstGeom>
          <a:solidFill>
            <a:srgbClr val="B4C7E7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Feedback certo: Parabéns, você sabe fazer um bom atendimento do Claro </a:t>
            </a:r>
            <a:r>
              <a:rPr lang="pt-BR" dirty="0" err="1"/>
              <a:t>GPUaaS</a:t>
            </a:r>
            <a:r>
              <a:rPr lang="pt-BR" dirty="0"/>
              <a:t>!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FFD2D13-EF53-E2CF-A560-4F0E7A038D65}"/>
              </a:ext>
            </a:extLst>
          </p:cNvPr>
          <p:cNvSpPr txBox="1"/>
          <p:nvPr/>
        </p:nvSpPr>
        <p:spPr>
          <a:xfrm>
            <a:off x="-3215845" y="3311894"/>
            <a:ext cx="3215845" cy="646331"/>
          </a:xfrm>
          <a:prstGeom prst="rect">
            <a:avLst/>
          </a:prstGeom>
          <a:solidFill>
            <a:srgbClr val="B4C7E7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Feedback errado: A resposta certa é a alternativa A.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D7CD56F-AE4C-7920-DB97-CCFCF68536F6}"/>
              </a:ext>
            </a:extLst>
          </p:cNvPr>
          <p:cNvSpPr txBox="1"/>
          <p:nvPr/>
        </p:nvSpPr>
        <p:spPr>
          <a:xfrm>
            <a:off x="-3233820" y="474553"/>
            <a:ext cx="3215845" cy="646331"/>
          </a:xfrm>
          <a:prstGeom prst="rect">
            <a:avLst/>
          </a:prstGeom>
          <a:solidFill>
            <a:srgbClr val="B4C7E7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Mantenha a mesma estética do vídeo.</a:t>
            </a:r>
          </a:p>
        </p:txBody>
      </p:sp>
    </p:spTree>
    <p:extLst>
      <p:ext uri="{BB962C8B-B14F-4D97-AF65-F5344CB8AC3E}">
        <p14:creationId xmlns:p14="http://schemas.microsoft.com/office/powerpoint/2010/main" val="3806955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98970A4-D1C2-0948-276E-A7DB462B4ACB}"/>
              </a:ext>
            </a:extLst>
          </p:cNvPr>
          <p:cNvSpPr txBox="1"/>
          <p:nvPr/>
        </p:nvSpPr>
        <p:spPr>
          <a:xfrm>
            <a:off x="1834020" y="2603842"/>
            <a:ext cx="90636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dirty="0"/>
              <a:t>No caso da </a:t>
            </a:r>
            <a:r>
              <a:rPr lang="pt-BR" sz="2400" dirty="0" err="1"/>
              <a:t>InovaData</a:t>
            </a:r>
            <a:r>
              <a:rPr lang="pt-BR" sz="2400" dirty="0"/>
              <a:t>, o principal desafio está relacionado à necessidade de processar aplicações de Inteligência Artificial sem realizar grandes investimentos em infraestrutura própria. Além do faturamento em reais, o cliente evita a exposição às variações do dólar.</a:t>
            </a:r>
          </a:p>
          <a:p>
            <a:pPr>
              <a:buNone/>
            </a:pPr>
            <a:endParaRPr lang="pt-BR" sz="2400" dirty="0"/>
          </a:p>
          <a:p>
            <a:pPr>
              <a:buNone/>
            </a:pPr>
            <a:r>
              <a:rPr lang="pt-BR" sz="2400" dirty="0"/>
              <a:t>O modelo de consumo do Claro </a:t>
            </a:r>
            <a:r>
              <a:rPr lang="pt-BR" sz="2400" dirty="0" err="1"/>
              <a:t>GPUaaS</a:t>
            </a:r>
            <a:r>
              <a:rPr lang="pt-BR" sz="2400" dirty="0"/>
              <a:t> permite utilizar recursos de GPU sob demanda, reduzindo custos iniciais e oferecendo maior flexibilidade operacional.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450818F-8D6D-A58F-B173-3C83F5820E2A}"/>
              </a:ext>
            </a:extLst>
          </p:cNvPr>
          <p:cNvSpPr txBox="1"/>
          <p:nvPr/>
        </p:nvSpPr>
        <p:spPr>
          <a:xfrm>
            <a:off x="-3197870" y="2603842"/>
            <a:ext cx="3215845" cy="923330"/>
          </a:xfrm>
          <a:prstGeom prst="rect">
            <a:avLst/>
          </a:prstGeom>
          <a:solidFill>
            <a:srgbClr val="B4C7E7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dirty="0"/>
              <a:t>Essa é uma tela de feedback. Mantenha a mesma estética do vídeo e da atividade.</a:t>
            </a:r>
          </a:p>
        </p:txBody>
      </p:sp>
      <p:sp>
        <p:nvSpPr>
          <p:cNvPr id="6" name="Seta: Entalhada para a Direita 5">
            <a:extLst>
              <a:ext uri="{FF2B5EF4-FFF2-40B4-BE49-F238E27FC236}">
                <a16:creationId xmlns:a16="http://schemas.microsoft.com/office/drawing/2014/main" id="{948B4DCF-CDC2-A67B-7D76-61CAB7A18B82}"/>
              </a:ext>
            </a:extLst>
          </p:cNvPr>
          <p:cNvSpPr/>
          <p:nvPr/>
        </p:nvSpPr>
        <p:spPr>
          <a:xfrm>
            <a:off x="588723" y="989556"/>
            <a:ext cx="1929009" cy="713984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6A8811C-95DD-274A-FCA9-FB582435AD80}"/>
              </a:ext>
            </a:extLst>
          </p:cNvPr>
          <p:cNvSpPr txBox="1"/>
          <p:nvPr/>
        </p:nvSpPr>
        <p:spPr>
          <a:xfrm>
            <a:off x="2859066" y="989556"/>
            <a:ext cx="67108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800" b="1" dirty="0"/>
              <a:t>Conecte os desafios apresentados pelo cliente aos benefícios da </a:t>
            </a:r>
            <a:r>
              <a:rPr lang="pt-BR" sz="2800" b="1" dirty="0" err="1"/>
              <a:t>GPUaaS</a:t>
            </a:r>
            <a:r>
              <a:rPr lang="pt-BR" sz="2800" b="1" dirty="0"/>
              <a:t>.</a:t>
            </a:r>
          </a:p>
        </p:txBody>
      </p:sp>
      <p:pic>
        <p:nvPicPr>
          <p:cNvPr id="10" name="Gráfico 9" descr="Seta: retorno vertical estrutura de tópicos">
            <a:extLst>
              <a:ext uri="{FF2B5EF4-FFF2-40B4-BE49-F238E27FC236}">
                <a16:creationId xmlns:a16="http://schemas.microsoft.com/office/drawing/2014/main" id="{975917F2-99D0-ABE6-9E8C-98CC90ADF5C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12" name="Gráfico 11" descr="Seta: retorno vertical estrutura de tópicos">
            <a:extLst>
              <a:ext uri="{FF2B5EF4-FFF2-40B4-BE49-F238E27FC236}">
                <a16:creationId xmlns:a16="http://schemas.microsoft.com/office/drawing/2014/main" id="{38A38B0E-98DC-8B4C-6912-D4D8A9644C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0" y="59435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776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89DCB42E-BEFB-3D1B-9D89-F0761C3FE970}"/>
              </a:ext>
            </a:extLst>
          </p:cNvPr>
          <p:cNvSpPr txBox="1"/>
          <p:nvPr/>
        </p:nvSpPr>
        <p:spPr>
          <a:xfrm>
            <a:off x="1411151" y="915391"/>
            <a:ext cx="9644756" cy="429768"/>
          </a:xfrm>
          <a:prstGeom prst="rect">
            <a:avLst/>
          </a:prstGeom>
          <a:noFill/>
          <a:ln w="19050">
            <a:noFill/>
          </a:ln>
        </p:spPr>
        <p:txBody>
          <a:bodyPr wrap="square" lIns="120821" tIns="60406" rIns="120821" bIns="60406" rtlCol="0">
            <a:spAutoFit/>
          </a:bodyPr>
          <a:lstStyle/>
          <a:p>
            <a:pPr defTabSz="1209129">
              <a:spcAft>
                <a:spcPts val="600"/>
              </a:spcAft>
            </a:pPr>
            <a:r>
              <a:rPr lang="pt-BR" sz="2000" dirty="0">
                <a:latin typeface="AMX" pitchFamily="2" charset="0"/>
                <a:ea typeface="Quattrocento Sans"/>
                <a:cs typeface="Quattrocento Sans"/>
              </a:rPr>
              <a:t>No treinamento de hoje vimos todas as </a:t>
            </a:r>
            <a:r>
              <a:rPr lang="pt-BR" sz="2000" b="1" dirty="0">
                <a:latin typeface="AMX" pitchFamily="2" charset="0"/>
                <a:ea typeface="Quattrocento Sans"/>
                <a:cs typeface="Quattrocento Sans"/>
              </a:rPr>
              <a:t>informações sobre o Claro </a:t>
            </a:r>
            <a:r>
              <a:rPr lang="pt-BR" sz="2000" b="1" dirty="0" err="1">
                <a:latin typeface="AMX" pitchFamily="2" charset="0"/>
                <a:ea typeface="Quattrocento Sans"/>
                <a:cs typeface="Quattrocento Sans"/>
              </a:rPr>
              <a:t>GPUaaS</a:t>
            </a:r>
            <a:r>
              <a:rPr lang="pt-BR" sz="2000" b="1" dirty="0">
                <a:latin typeface="AMX" pitchFamily="2" charset="0"/>
                <a:ea typeface="Quattrocento Sans"/>
                <a:cs typeface="Quattrocento Sans"/>
              </a:rPr>
              <a:t>!                          </a:t>
            </a:r>
            <a:endParaRPr lang="pt-BR" sz="2000" dirty="0">
              <a:latin typeface="AMX" pitchFamily="2" charset="0"/>
              <a:ea typeface="Quattrocento Sans"/>
              <a:cs typeface="Quattrocento Sans"/>
            </a:endParaRPr>
          </a:p>
        </p:txBody>
      </p:sp>
      <p:sp>
        <p:nvSpPr>
          <p:cNvPr id="3" name="Google Shape;169;p15">
            <a:extLst>
              <a:ext uri="{FF2B5EF4-FFF2-40B4-BE49-F238E27FC236}">
                <a16:creationId xmlns:a16="http://schemas.microsoft.com/office/drawing/2014/main" id="{D2440860-28AB-27AF-880D-4A7A8F66CE05}"/>
              </a:ext>
            </a:extLst>
          </p:cNvPr>
          <p:cNvSpPr txBox="1"/>
          <p:nvPr/>
        </p:nvSpPr>
        <p:spPr>
          <a:xfrm>
            <a:off x="1532238" y="2039038"/>
            <a:ext cx="10224437" cy="278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Bef>
                <a:spcPts val="600"/>
              </a:spcBef>
              <a:buClr>
                <a:srgbClr val="262626"/>
              </a:buClr>
              <a:buSzPts val="2000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Agora você: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Consegue definir o que é </a:t>
            </a:r>
            <a:r>
              <a:rPr lang="pt-BR" sz="2000" dirty="0" err="1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GPUaaS</a:t>
            </a: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;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Conhece todas as informações e benefícios sobre o serviço;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Está apto a apresentar o serviço para os clientes Claro empresas;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Sabe para o perfil do público-alvo do </a:t>
            </a:r>
            <a:r>
              <a:rPr lang="pt-BR" sz="2000" dirty="0" err="1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GPUaaS</a:t>
            </a: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;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Tem conhecimento sobre argumento de vendas;</a:t>
            </a:r>
          </a:p>
          <a:p>
            <a:pPr marL="266700" lvl="0" indent="-266700">
              <a:spcBef>
                <a:spcPts val="600"/>
              </a:spcBef>
              <a:buClr>
                <a:srgbClr val="813036"/>
              </a:buClr>
              <a:buSzPts val="2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262626"/>
                </a:solidFill>
                <a:latin typeface="AMX" pitchFamily="2" charset="0"/>
                <a:ea typeface="Calibri"/>
                <a:cs typeface="Calibri"/>
                <a:sym typeface="Calibri"/>
              </a:rPr>
              <a:t>Entende todas as regras para orientar os clientes corretamente.</a:t>
            </a:r>
          </a:p>
        </p:txBody>
      </p:sp>
      <p:pic>
        <p:nvPicPr>
          <p:cNvPr id="5" name="Gráfico 4" descr="Seta: retorno vertical estrutura de tópicos">
            <a:extLst>
              <a:ext uri="{FF2B5EF4-FFF2-40B4-BE49-F238E27FC236}">
                <a16:creationId xmlns:a16="http://schemas.microsoft.com/office/drawing/2014/main" id="{34E573ED-0210-E211-4B5F-48F999C584D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7" name="Gráfico 6" descr="Seta: retorno vertical estrutura de tópicos">
            <a:extLst>
              <a:ext uri="{FF2B5EF4-FFF2-40B4-BE49-F238E27FC236}">
                <a16:creationId xmlns:a16="http://schemas.microsoft.com/office/drawing/2014/main" id="{1E04853F-CCDB-B1CB-4BB5-F28EBA8EF12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5400000">
            <a:off x="0" y="59435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5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ECEBD8-21E1-3314-E0AD-75E127368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12">
            <a:extLst>
              <a:ext uri="{FF2B5EF4-FFF2-40B4-BE49-F238E27FC236}">
                <a16:creationId xmlns:a16="http://schemas.microsoft.com/office/drawing/2014/main" id="{9B0809A6-1C78-80D3-485E-153A60AAB68D}"/>
              </a:ext>
            </a:extLst>
          </p:cNvPr>
          <p:cNvSpPr/>
          <p:nvPr/>
        </p:nvSpPr>
        <p:spPr>
          <a:xfrm>
            <a:off x="947347" y="461680"/>
            <a:ext cx="4806083" cy="4988210"/>
          </a:xfrm>
          <a:prstGeom prst="ellipse">
            <a:avLst/>
          </a:prstGeom>
          <a:gradFill>
            <a:gsLst>
              <a:gs pos="0">
                <a:schemeClr val="tx1">
                  <a:lumMod val="95000"/>
                  <a:lumOff val="5000"/>
                  <a:alpha val="58000"/>
                </a:schemeClr>
              </a:gs>
              <a:gs pos="100000">
                <a:schemeClr val="tx1">
                  <a:lumMod val="65000"/>
                  <a:lumOff val="35000"/>
                  <a:alpha val="20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noProof="0"/>
          </a:p>
        </p:txBody>
      </p:sp>
      <p:pic>
        <p:nvPicPr>
          <p:cNvPr id="8" name="Imagem 7" descr="Mulher falando ao telefone celular&#10;&#10;O conteúdo gerado por IA pode estar incorreto.">
            <a:extLst>
              <a:ext uri="{FF2B5EF4-FFF2-40B4-BE49-F238E27FC236}">
                <a16:creationId xmlns:a16="http://schemas.microsoft.com/office/drawing/2014/main" id="{D43BEFDE-7368-6E5D-56CE-CB265D91E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9"/>
          <a:stretch/>
        </p:blipFill>
        <p:spPr>
          <a:xfrm>
            <a:off x="0" y="0"/>
            <a:ext cx="6651596" cy="6858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85B8DB3-F2EE-29C0-9A47-47DB3C1B5E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>
              <a:alpha val="1480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5"/>
          </a:p>
        </p:txBody>
      </p:sp>
      <p:pic>
        <p:nvPicPr>
          <p:cNvPr id="2" name="Gráfico 6">
            <a:extLst>
              <a:ext uri="{FF2B5EF4-FFF2-40B4-BE49-F238E27FC236}">
                <a16:creationId xmlns:a16="http://schemas.microsoft.com/office/drawing/2014/main" id="{EF8B77FA-52C4-AAAA-DF8F-C48EC85D36C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0025" y="601973"/>
            <a:ext cx="1819275" cy="9906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C3C610F-960F-D056-5FFD-C0FF07F299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0025" y="6044434"/>
            <a:ext cx="1329969" cy="471534"/>
          </a:xfrm>
          <a:prstGeom prst="rect">
            <a:avLst/>
          </a:prstGeom>
        </p:spPr>
      </p:pic>
      <p:sp>
        <p:nvSpPr>
          <p:cNvPr id="5" name="CaixaDeTexto 3">
            <a:extLst>
              <a:ext uri="{FF2B5EF4-FFF2-40B4-BE49-F238E27FC236}">
                <a16:creationId xmlns:a16="http://schemas.microsoft.com/office/drawing/2014/main" id="{8ED9DFD9-E79E-D78B-52A2-8CA922F1E3E1}"/>
              </a:ext>
            </a:extLst>
          </p:cNvPr>
          <p:cNvSpPr txBox="1"/>
          <p:nvPr/>
        </p:nvSpPr>
        <p:spPr>
          <a:xfrm>
            <a:off x="6430025" y="2468119"/>
            <a:ext cx="5126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noProof="0">
                <a:solidFill>
                  <a:schemeClr val="bg1"/>
                </a:solidFill>
                <a:latin typeface="AMX Black" pitchFamily="2" charset="0"/>
              </a:rPr>
              <a:t>Agradecemos a sua participação!</a:t>
            </a:r>
          </a:p>
        </p:txBody>
      </p:sp>
      <p:grpSp>
        <p:nvGrpSpPr>
          <p:cNvPr id="22" name="Agrupar 29">
            <a:extLst>
              <a:ext uri="{FF2B5EF4-FFF2-40B4-BE49-F238E27FC236}">
                <a16:creationId xmlns:a16="http://schemas.microsoft.com/office/drawing/2014/main" id="{AD286770-6E77-7488-23FB-2A735AED62C7}"/>
              </a:ext>
            </a:extLst>
          </p:cNvPr>
          <p:cNvGrpSpPr/>
          <p:nvPr/>
        </p:nvGrpSpPr>
        <p:grpSpPr>
          <a:xfrm rot="10800000">
            <a:off x="345622" y="6103226"/>
            <a:ext cx="437889" cy="437889"/>
            <a:chOff x="827267" y="5866645"/>
            <a:chExt cx="560029" cy="560029"/>
          </a:xfrm>
        </p:grpSpPr>
        <p:sp>
          <p:nvSpPr>
            <p:cNvPr id="23" name="Elipse 30">
              <a:extLst>
                <a:ext uri="{FF2B5EF4-FFF2-40B4-BE49-F238E27FC236}">
                  <a16:creationId xmlns:a16="http://schemas.microsoft.com/office/drawing/2014/main" id="{FEC1DAF6-98F8-E489-187A-D8A7A61FDFFF}"/>
                </a:ext>
              </a:extLst>
            </p:cNvPr>
            <p:cNvSpPr/>
            <p:nvPr/>
          </p:nvSpPr>
          <p:spPr>
            <a:xfrm>
              <a:off x="827267" y="5866645"/>
              <a:ext cx="560029" cy="56002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noProof="0"/>
            </a:p>
          </p:txBody>
        </p:sp>
        <p:pic>
          <p:nvPicPr>
            <p:cNvPr id="24" name="Gráfico 31">
              <a:extLst>
                <a:ext uri="{FF2B5EF4-FFF2-40B4-BE49-F238E27FC236}">
                  <a16:creationId xmlns:a16="http://schemas.microsoft.com/office/drawing/2014/main" id="{E5550553-8D2A-CA42-09A4-A3A1A326671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0131" y="6041884"/>
              <a:ext cx="114300" cy="209550"/>
            </a:xfrm>
            <a:prstGeom prst="rect">
              <a:avLst/>
            </a:prstGeom>
          </p:spPr>
        </p:pic>
      </p:grpSp>
      <p:pic>
        <p:nvPicPr>
          <p:cNvPr id="26" name="Graphic 19">
            <a:extLst>
              <a:ext uri="{FF2B5EF4-FFF2-40B4-BE49-F238E27FC236}">
                <a16:creationId xmlns:a16="http://schemas.microsoft.com/office/drawing/2014/main" id="{A435A965-FBFA-AB06-85BA-94078EF35D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0025" y="6044434"/>
            <a:ext cx="1329969" cy="471534"/>
          </a:xfrm>
          <a:prstGeom prst="rect">
            <a:avLst/>
          </a:prstGeom>
        </p:spPr>
      </p:pic>
      <p:pic>
        <p:nvPicPr>
          <p:cNvPr id="27" name="Gráfico 6">
            <a:extLst>
              <a:ext uri="{FF2B5EF4-FFF2-40B4-BE49-F238E27FC236}">
                <a16:creationId xmlns:a16="http://schemas.microsoft.com/office/drawing/2014/main" id="{8078DEA0-A366-A511-A697-443361F13C7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0025" y="601973"/>
            <a:ext cx="18192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A2126-89C1-3857-0349-B43C7C765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AD8E93E-221F-0FAB-9B90-A939E03208D6}"/>
              </a:ext>
            </a:extLst>
          </p:cNvPr>
          <p:cNvSpPr txBox="1"/>
          <p:nvPr/>
        </p:nvSpPr>
        <p:spPr>
          <a:xfrm>
            <a:off x="977461" y="1573210"/>
            <a:ext cx="5013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Olá!</a:t>
            </a:r>
          </a:p>
          <a:p>
            <a:endParaRPr lang="pt-BR" b="1" dirty="0"/>
          </a:p>
          <a:p>
            <a:r>
              <a:rPr lang="pt-BR" b="1" dirty="0"/>
              <a:t>Seja bem-vindo(a) ao treinamento de </a:t>
            </a:r>
            <a:r>
              <a:rPr lang="pt-BR" b="1" dirty="0" err="1"/>
              <a:t>GPUaaS</a:t>
            </a:r>
            <a:r>
              <a:rPr lang="pt-BR" b="1" dirty="0"/>
              <a:t>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CD33BA5-5A9B-EA22-F474-A8638D948EAA}"/>
              </a:ext>
            </a:extLst>
          </p:cNvPr>
          <p:cNvSpPr txBox="1"/>
          <p:nvPr/>
        </p:nvSpPr>
        <p:spPr>
          <a:xfrm>
            <a:off x="977461" y="3216963"/>
            <a:ext cx="66323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Hoje você irá aprender a definição desse serviço.  Entenderá como funcionam a contratação e aplicação do </a:t>
            </a:r>
            <a:r>
              <a:rPr lang="pt-BR" dirty="0" err="1"/>
              <a:t>GPUaaS</a:t>
            </a:r>
            <a:r>
              <a:rPr lang="pt-BR" dirty="0"/>
              <a:t>, assim como irá compreender como atender o cliente. Ao final do treinamento você deverá saber como apresenta e o serviço com segurança e estratégia. </a:t>
            </a:r>
          </a:p>
          <a:p>
            <a:endParaRPr lang="pt-BR" dirty="0"/>
          </a:p>
          <a:p>
            <a:r>
              <a:rPr lang="pt-BR" dirty="0"/>
              <a:t>Bom treinamento!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FC8A325-22C1-9F75-7C0C-FF10A3F5D00E}"/>
              </a:ext>
            </a:extLst>
          </p:cNvPr>
          <p:cNvSpPr/>
          <p:nvPr/>
        </p:nvSpPr>
        <p:spPr>
          <a:xfrm>
            <a:off x="977461" y="5414713"/>
            <a:ext cx="2669627" cy="775138"/>
          </a:xfrm>
          <a:prstGeom prst="roundRect">
            <a:avLst/>
          </a:prstGeom>
          <a:solidFill>
            <a:srgbClr val="530B0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INTRUÇÕES DE NAVEGAÇÃO</a:t>
            </a:r>
          </a:p>
        </p:txBody>
      </p:sp>
    </p:spTree>
    <p:extLst>
      <p:ext uri="{BB962C8B-B14F-4D97-AF65-F5344CB8AC3E}">
        <p14:creationId xmlns:p14="http://schemas.microsoft.com/office/powerpoint/2010/main" val="259045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21B19-6933-661C-6DC8-A66F68D7A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F207D68-7847-9FE9-3790-F1FBB20B4EC6}"/>
              </a:ext>
            </a:extLst>
          </p:cNvPr>
          <p:cNvSpPr/>
          <p:nvPr/>
        </p:nvSpPr>
        <p:spPr>
          <a:xfrm>
            <a:off x="1548394" y="1332185"/>
            <a:ext cx="8713076" cy="45173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1E2AD8FE-19CB-0755-F5E1-1BDA666A762F}"/>
              </a:ext>
            </a:extLst>
          </p:cNvPr>
          <p:cNvSpPr>
            <a:spLocks/>
          </p:cNvSpPr>
          <p:nvPr/>
        </p:nvSpPr>
        <p:spPr>
          <a:xfrm>
            <a:off x="2550479" y="4389414"/>
            <a:ext cx="2138855" cy="639975"/>
          </a:xfrm>
          <a:prstGeom prst="roundRect">
            <a:avLst/>
          </a:prstGeom>
          <a:solidFill>
            <a:srgbClr val="530B0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BOTÃO</a:t>
            </a:r>
          </a:p>
        </p:txBody>
      </p:sp>
      <p:pic>
        <p:nvPicPr>
          <p:cNvPr id="9" name="Gráfico 8" descr="Fechar com preenchimento sólido">
            <a:extLst>
              <a:ext uri="{FF2B5EF4-FFF2-40B4-BE49-F238E27FC236}">
                <a16:creationId xmlns:a16="http://schemas.microsoft.com/office/drawing/2014/main" id="{14B6F5A2-0DC5-498D-C0B3-9367FCB7600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9354207" y="1773621"/>
            <a:ext cx="530772" cy="530772"/>
          </a:xfrm>
          <a:prstGeom prst="rect">
            <a:avLst/>
          </a:prstGeom>
        </p:spPr>
      </p:pic>
      <p:pic>
        <p:nvPicPr>
          <p:cNvPr id="10" name="Gráfico 9" descr="Fechar com preenchimento sólido">
            <a:extLst>
              <a:ext uri="{FF2B5EF4-FFF2-40B4-BE49-F238E27FC236}">
                <a16:creationId xmlns:a16="http://schemas.microsoft.com/office/drawing/2014/main" id="{EA234673-167E-C81B-D895-A3417583BF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54165" y="3325466"/>
            <a:ext cx="530772" cy="530772"/>
          </a:xfrm>
          <a:prstGeom prst="rect">
            <a:avLst/>
          </a:prstGeom>
        </p:spPr>
      </p:pic>
      <p:pic>
        <p:nvPicPr>
          <p:cNvPr id="11" name="Gráfico 10" descr="Seta: retorno vertical estrutura de tópicos">
            <a:extLst>
              <a:ext uri="{FF2B5EF4-FFF2-40B4-BE49-F238E27FC236}">
                <a16:creationId xmlns:a16="http://schemas.microsoft.com/office/drawing/2014/main" id="{41927838-101C-0954-ED4C-D98C323C65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2262351" y="2271803"/>
            <a:ext cx="914400" cy="914400"/>
          </a:xfrm>
          <a:prstGeom prst="rect">
            <a:avLst/>
          </a:prstGeom>
        </p:spPr>
      </p:pic>
      <p:pic>
        <p:nvPicPr>
          <p:cNvPr id="12" name="Gráfico 11" descr="Círculo com seta para a esquerda com preenchimento sólido">
            <a:extLst>
              <a:ext uri="{FF2B5EF4-FFF2-40B4-BE49-F238E27FC236}">
                <a16:creationId xmlns:a16="http://schemas.microsoft.com/office/drawing/2014/main" id="{74982469-56F4-102C-3DE7-1AA42207D85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0" y="2474360"/>
            <a:ext cx="711843" cy="711843"/>
          </a:xfrm>
          <a:prstGeom prst="rect">
            <a:avLst/>
          </a:prstGeom>
        </p:spPr>
      </p:pic>
      <p:pic>
        <p:nvPicPr>
          <p:cNvPr id="13" name="Gráfico 12" descr="Seta de linha: curva no sentido horário estrutura de tópicos">
            <a:extLst>
              <a:ext uri="{FF2B5EF4-FFF2-40B4-BE49-F238E27FC236}">
                <a16:creationId xmlns:a16="http://schemas.microsoft.com/office/drawing/2014/main" id="{DA90ED38-F50C-816A-6B11-0EF87442037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3369" flipH="1" flipV="1">
            <a:off x="5604890" y="3240633"/>
            <a:ext cx="824564" cy="856954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C63B335A-0238-7F31-DFB6-B31F2FC62985}"/>
              </a:ext>
            </a:extLst>
          </p:cNvPr>
          <p:cNvSpPr txBox="1"/>
          <p:nvPr/>
        </p:nvSpPr>
        <p:spPr>
          <a:xfrm>
            <a:off x="6140189" y="3458199"/>
            <a:ext cx="1089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Direção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2597051-21B6-74A5-17FB-D37AB0C9E83D}"/>
              </a:ext>
            </a:extLst>
          </p:cNvPr>
          <p:cNvSpPr txBox="1"/>
          <p:nvPr/>
        </p:nvSpPr>
        <p:spPr>
          <a:xfrm>
            <a:off x="3300995" y="2544337"/>
            <a:ext cx="15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Passar página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9B85A0D-C69C-C1A1-6B76-C23B43875F2C}"/>
              </a:ext>
            </a:extLst>
          </p:cNvPr>
          <p:cNvSpPr txBox="1"/>
          <p:nvPr/>
        </p:nvSpPr>
        <p:spPr>
          <a:xfrm>
            <a:off x="3300994" y="3415126"/>
            <a:ext cx="15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Fechar janela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C4064A6-2B7E-7E46-7AF1-C352FF64F381}"/>
              </a:ext>
            </a:extLst>
          </p:cNvPr>
          <p:cNvSpPr txBox="1"/>
          <p:nvPr/>
        </p:nvSpPr>
        <p:spPr>
          <a:xfrm>
            <a:off x="6972186" y="2645615"/>
            <a:ext cx="15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Passar card</a:t>
            </a:r>
          </a:p>
        </p:txBody>
      </p:sp>
      <p:pic>
        <p:nvPicPr>
          <p:cNvPr id="6" name="Gráfico 5" descr="Selo seguir com preenchimento sólido">
            <a:extLst>
              <a:ext uri="{FF2B5EF4-FFF2-40B4-BE49-F238E27FC236}">
                <a16:creationId xmlns:a16="http://schemas.microsoft.com/office/drawing/2014/main" id="{E6550042-995D-2A1C-B6AC-0A21A12335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40189" y="4222532"/>
            <a:ext cx="728883" cy="7288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1ACC6E9-3DF1-690E-C340-F6D63B5EC900}"/>
              </a:ext>
            </a:extLst>
          </p:cNvPr>
          <p:cNvSpPr txBox="1"/>
          <p:nvPr/>
        </p:nvSpPr>
        <p:spPr>
          <a:xfrm>
            <a:off x="6869072" y="4305084"/>
            <a:ext cx="150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Abrir informação</a:t>
            </a:r>
          </a:p>
        </p:txBody>
      </p:sp>
    </p:spTree>
    <p:extLst>
      <p:ext uri="{BB962C8B-B14F-4D97-AF65-F5344CB8AC3E}">
        <p14:creationId xmlns:p14="http://schemas.microsoft.com/office/powerpoint/2010/main" val="2913996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56C4E875-DA19-518B-FE72-E2AFD64D9D18}"/>
              </a:ext>
            </a:extLst>
          </p:cNvPr>
          <p:cNvSpPr/>
          <p:nvPr/>
        </p:nvSpPr>
        <p:spPr>
          <a:xfrm>
            <a:off x="5516879" y="2845546"/>
            <a:ext cx="5570135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O QUE É </a:t>
            </a:r>
            <a:r>
              <a:rPr lang="pt-BR" sz="2000" b="1" dirty="0" err="1">
                <a:latin typeface="AMX Black" pitchFamily="2" charset="0"/>
              </a:rPr>
              <a:t>GPUaaS</a:t>
            </a:r>
            <a:endParaRPr lang="pt-BR" sz="2000" b="1" dirty="0">
              <a:latin typeface="AMX Black" pitchFamily="2" charset="0"/>
            </a:endParaRPr>
          </a:p>
        </p:txBody>
      </p:sp>
      <p:sp>
        <p:nvSpPr>
          <p:cNvPr id="3" name="Retângulo: Cantos Arredondados 11">
            <a:extLst>
              <a:ext uri="{FF2B5EF4-FFF2-40B4-BE49-F238E27FC236}">
                <a16:creationId xmlns:a16="http://schemas.microsoft.com/office/drawing/2014/main" id="{CE02ADA8-18B6-DF0A-8A98-B8CD129C3487}"/>
              </a:ext>
            </a:extLst>
          </p:cNvPr>
          <p:cNvSpPr/>
          <p:nvPr/>
        </p:nvSpPr>
        <p:spPr>
          <a:xfrm>
            <a:off x="5516881" y="3622911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REGRAS E FUNCIONAMENTO</a:t>
            </a:r>
          </a:p>
        </p:txBody>
      </p:sp>
      <p:sp>
        <p:nvSpPr>
          <p:cNvPr id="4" name="Retângulo: Cantos Arredondados 12">
            <a:extLst>
              <a:ext uri="{FF2B5EF4-FFF2-40B4-BE49-F238E27FC236}">
                <a16:creationId xmlns:a16="http://schemas.microsoft.com/office/drawing/2014/main" id="{A915CA04-2746-7CC8-2FBA-0BC2988A50F5}"/>
              </a:ext>
            </a:extLst>
          </p:cNvPr>
          <p:cNvSpPr/>
          <p:nvPr/>
        </p:nvSpPr>
        <p:spPr>
          <a:xfrm>
            <a:off x="5516881" y="4400276"/>
            <a:ext cx="5570134" cy="609598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COMO VENDER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D71030-B81F-181E-784E-812CF08BECB5}"/>
              </a:ext>
            </a:extLst>
          </p:cNvPr>
          <p:cNvSpPr txBox="1"/>
          <p:nvPr/>
        </p:nvSpPr>
        <p:spPr>
          <a:xfrm>
            <a:off x="4801931" y="1688283"/>
            <a:ext cx="700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" pitchFamily="2" charset="77"/>
              </a:rPr>
              <a:t>Vamos conversar sobre:</a:t>
            </a:r>
          </a:p>
        </p:txBody>
      </p:sp>
    </p:spTree>
    <p:extLst>
      <p:ext uri="{BB962C8B-B14F-4D97-AF65-F5344CB8AC3E}">
        <p14:creationId xmlns:p14="http://schemas.microsoft.com/office/powerpoint/2010/main" val="39999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0">
            <a:extLst>
              <a:ext uri="{FF2B5EF4-FFF2-40B4-BE49-F238E27FC236}">
                <a16:creationId xmlns:a16="http://schemas.microsoft.com/office/drawing/2014/main" id="{189FBEE4-5E8B-9527-BF54-99BAEFAE0E5C}"/>
              </a:ext>
            </a:extLst>
          </p:cNvPr>
          <p:cNvSpPr/>
          <p:nvPr/>
        </p:nvSpPr>
        <p:spPr>
          <a:xfrm>
            <a:off x="5516879" y="2845546"/>
            <a:ext cx="5570135" cy="618211"/>
          </a:xfrm>
          <a:prstGeom prst="roundRect">
            <a:avLst>
              <a:gd name="adj" fmla="val 25040"/>
            </a:avLst>
          </a:prstGeom>
          <a:ln w="381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solidFill>
                  <a:srgbClr val="C00000"/>
                </a:solidFill>
                <a:latin typeface="AMX Black" pitchFamily="2" charset="0"/>
              </a:rPr>
              <a:t>O QUE É </a:t>
            </a:r>
            <a:r>
              <a:rPr lang="pt-BR" sz="2000" b="1" dirty="0" err="1">
                <a:solidFill>
                  <a:srgbClr val="C00000"/>
                </a:solidFill>
                <a:latin typeface="AMX Black" pitchFamily="2" charset="0"/>
              </a:rPr>
              <a:t>GPUaaS</a:t>
            </a:r>
            <a:endParaRPr lang="pt-BR" sz="2000" b="1" dirty="0">
              <a:solidFill>
                <a:srgbClr val="C00000"/>
              </a:solidFill>
              <a:latin typeface="AMX Black" pitchFamily="2" charset="0"/>
            </a:endParaRPr>
          </a:p>
        </p:txBody>
      </p:sp>
      <p:sp>
        <p:nvSpPr>
          <p:cNvPr id="3" name="Retângulo: Cantos Arredondados 11">
            <a:extLst>
              <a:ext uri="{FF2B5EF4-FFF2-40B4-BE49-F238E27FC236}">
                <a16:creationId xmlns:a16="http://schemas.microsoft.com/office/drawing/2014/main" id="{A349DFB0-1557-1003-8E7E-D30EDED2A2C7}"/>
              </a:ext>
            </a:extLst>
          </p:cNvPr>
          <p:cNvSpPr/>
          <p:nvPr/>
        </p:nvSpPr>
        <p:spPr>
          <a:xfrm>
            <a:off x="5516881" y="3622911"/>
            <a:ext cx="5570134" cy="618211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REGRAS E FUNCIONAMENTOS</a:t>
            </a:r>
          </a:p>
        </p:txBody>
      </p:sp>
      <p:sp>
        <p:nvSpPr>
          <p:cNvPr id="4" name="Retângulo: Cantos Arredondados 12">
            <a:extLst>
              <a:ext uri="{FF2B5EF4-FFF2-40B4-BE49-F238E27FC236}">
                <a16:creationId xmlns:a16="http://schemas.microsoft.com/office/drawing/2014/main" id="{5F9ECFBA-41C7-0161-F2E6-25D1FE50443D}"/>
              </a:ext>
            </a:extLst>
          </p:cNvPr>
          <p:cNvSpPr/>
          <p:nvPr/>
        </p:nvSpPr>
        <p:spPr>
          <a:xfrm>
            <a:off x="5516881" y="4400276"/>
            <a:ext cx="5570134" cy="609598"/>
          </a:xfrm>
          <a:prstGeom prst="roundRect">
            <a:avLst>
              <a:gd name="adj" fmla="val 25040"/>
            </a:avLst>
          </a:prstGeom>
          <a:solidFill>
            <a:srgbClr val="88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3838" algn="ctr"/>
            <a:r>
              <a:rPr lang="pt-BR" sz="2000" b="1" dirty="0">
                <a:latin typeface="AMX Black" pitchFamily="2" charset="0"/>
              </a:rPr>
              <a:t>COMO VENDER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3FDC6E9-7928-8F1E-BB57-221D3E3E6595}"/>
              </a:ext>
            </a:extLst>
          </p:cNvPr>
          <p:cNvSpPr txBox="1"/>
          <p:nvPr/>
        </p:nvSpPr>
        <p:spPr>
          <a:xfrm>
            <a:off x="4801931" y="1688283"/>
            <a:ext cx="7000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AMX" pitchFamily="2" charset="77"/>
              </a:rPr>
              <a:t>Vamos conversar sobre:</a:t>
            </a:r>
          </a:p>
        </p:txBody>
      </p:sp>
    </p:spTree>
    <p:extLst>
      <p:ext uri="{BB962C8B-B14F-4D97-AF65-F5344CB8AC3E}">
        <p14:creationId xmlns:p14="http://schemas.microsoft.com/office/powerpoint/2010/main" val="20775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7F9D372-92BD-C1D2-760F-37CAC06C3BF0}"/>
              </a:ext>
            </a:extLst>
          </p:cNvPr>
          <p:cNvSpPr txBox="1"/>
          <p:nvPr/>
        </p:nvSpPr>
        <p:spPr>
          <a:xfrm>
            <a:off x="-3215845" y="807478"/>
            <a:ext cx="3215845" cy="707886"/>
          </a:xfrm>
          <a:prstGeom prst="rect">
            <a:avLst/>
          </a:prstGeom>
          <a:solidFill>
            <a:srgbClr val="B4C7E7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b="1" dirty="0"/>
              <a:t>Roteiro da animação nas anotações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39A9C6D-4FBB-F647-32C0-E13E76A511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3734" b="7683"/>
          <a:stretch>
            <a:fillRect/>
          </a:stretch>
        </p:blipFill>
        <p:spPr>
          <a:xfrm>
            <a:off x="6096000" y="2038865"/>
            <a:ext cx="5877697" cy="330620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42FE477-74D9-4CFB-F858-DF593EA1F8F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973" b="7685"/>
          <a:stretch>
            <a:fillRect/>
          </a:stretch>
        </p:blipFill>
        <p:spPr>
          <a:xfrm>
            <a:off x="534510" y="2038865"/>
            <a:ext cx="5265876" cy="330620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C18AA24-7DD7-1D34-944A-13628924917B}"/>
              </a:ext>
            </a:extLst>
          </p:cNvPr>
          <p:cNvSpPr txBox="1"/>
          <p:nvPr/>
        </p:nvSpPr>
        <p:spPr>
          <a:xfrm>
            <a:off x="1767016" y="1546142"/>
            <a:ext cx="134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Referencia 1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ADCA29D-FD5D-6D5F-55AE-1A25F4496F3B}"/>
              </a:ext>
            </a:extLst>
          </p:cNvPr>
          <p:cNvSpPr txBox="1"/>
          <p:nvPr/>
        </p:nvSpPr>
        <p:spPr>
          <a:xfrm>
            <a:off x="8184292" y="1571718"/>
            <a:ext cx="134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Referencia 2</a:t>
            </a:r>
          </a:p>
        </p:txBody>
      </p:sp>
      <p:pic>
        <p:nvPicPr>
          <p:cNvPr id="4" name="Gráfico 3" descr="Seta: retorno vertical estrutura de tópicos">
            <a:extLst>
              <a:ext uri="{FF2B5EF4-FFF2-40B4-BE49-F238E27FC236}">
                <a16:creationId xmlns:a16="http://schemas.microsoft.com/office/drawing/2014/main" id="{4B40A441-968D-7202-77A3-550BD3531DF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11277600" y="5943600"/>
            <a:ext cx="914400" cy="914400"/>
          </a:xfrm>
          <a:prstGeom prst="rect">
            <a:avLst/>
          </a:prstGeom>
        </p:spPr>
      </p:pic>
      <p:pic>
        <p:nvPicPr>
          <p:cNvPr id="6" name="Gráfico 5" descr="Seta: retorno vertical estrutura de tópicos">
            <a:extLst>
              <a:ext uri="{FF2B5EF4-FFF2-40B4-BE49-F238E27FC236}">
                <a16:creationId xmlns:a16="http://schemas.microsoft.com/office/drawing/2014/main" id="{CEB01051-F2B8-B65D-A9D2-1740C5ADBB6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0" y="5943599"/>
            <a:ext cx="914400" cy="914400"/>
          </a:xfrm>
          <a:prstGeom prst="rect">
            <a:avLst/>
          </a:prstGeom>
        </p:spPr>
      </p:pic>
      <p:pic>
        <p:nvPicPr>
          <p:cNvPr id="2" name="ElevenLabs_2026-06-11T17_17_59_Lucinda - Earthy and Wise_pvc_sp100_s50_sb75_se0_b_m2">
            <a:hlinkClick r:id="" action="ppaction://media"/>
            <a:extLst>
              <a:ext uri="{FF2B5EF4-FFF2-40B4-BE49-F238E27FC236}">
                <a16:creationId xmlns:a16="http://schemas.microsoft.com/office/drawing/2014/main" id="{47AE3C3F-DC54-0B98-444E-877126F321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4400" y="647161"/>
            <a:ext cx="487363" cy="48736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CAB3958-7B6A-EC74-9BB8-EFC152829221}"/>
              </a:ext>
            </a:extLst>
          </p:cNvPr>
          <p:cNvSpPr txBox="1"/>
          <p:nvPr/>
        </p:nvSpPr>
        <p:spPr>
          <a:xfrm>
            <a:off x="-3204558" y="1684922"/>
            <a:ext cx="3215845" cy="707886"/>
          </a:xfrm>
          <a:prstGeom prst="rect">
            <a:avLst/>
          </a:prstGeom>
          <a:solidFill>
            <a:srgbClr val="B4C7E7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b="1" dirty="0"/>
              <a:t>O áudio está anexado no arquivo</a:t>
            </a:r>
          </a:p>
        </p:txBody>
      </p:sp>
    </p:spTree>
    <p:extLst>
      <p:ext uri="{BB962C8B-B14F-4D97-AF65-F5344CB8AC3E}">
        <p14:creationId xmlns:p14="http://schemas.microsoft.com/office/powerpoint/2010/main" val="24640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1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F5E317D-76C9-D88B-F606-92C3E9698D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704"/>
          <a:stretch>
            <a:fillRect/>
          </a:stretch>
        </p:blipFill>
        <p:spPr>
          <a:xfrm>
            <a:off x="0" y="-55104"/>
            <a:ext cx="9255210" cy="696820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7D7598D-2F57-E13A-5BB8-EE095FA6A15F}"/>
              </a:ext>
            </a:extLst>
          </p:cNvPr>
          <p:cNvSpPr txBox="1"/>
          <p:nvPr/>
        </p:nvSpPr>
        <p:spPr>
          <a:xfrm>
            <a:off x="1913058" y="385732"/>
            <a:ext cx="11512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CPU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CC50324-5418-E500-ABC0-65F72FB00830}"/>
              </a:ext>
            </a:extLst>
          </p:cNvPr>
          <p:cNvSpPr txBox="1"/>
          <p:nvPr/>
        </p:nvSpPr>
        <p:spPr>
          <a:xfrm>
            <a:off x="4236959" y="5645535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>GPU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095DB15-BFBC-1A40-D567-9B3A762EFAF1}"/>
              </a:ext>
            </a:extLst>
          </p:cNvPr>
          <p:cNvSpPr/>
          <p:nvPr/>
        </p:nvSpPr>
        <p:spPr>
          <a:xfrm>
            <a:off x="4081229" y="60282"/>
            <a:ext cx="561882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B40623C7-32B1-A50D-3EEE-C819CA670C98}"/>
              </a:ext>
            </a:extLst>
          </p:cNvPr>
          <p:cNvSpPr/>
          <p:nvPr/>
        </p:nvSpPr>
        <p:spPr>
          <a:xfrm>
            <a:off x="4530192" y="2051723"/>
            <a:ext cx="5618826" cy="3330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4262045-D178-0007-86A8-6F2FEF9F3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231" y="2746808"/>
            <a:ext cx="1300424" cy="193997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9ACA52C-8560-359D-A774-BC1101702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624" y="4514726"/>
            <a:ext cx="1510993" cy="2254103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6B6BCA0-268F-B3B4-1F9F-5502B2BB13B9}"/>
              </a:ext>
            </a:extLst>
          </p:cNvPr>
          <p:cNvSpPr txBox="1"/>
          <p:nvPr/>
        </p:nvSpPr>
        <p:spPr>
          <a:xfrm>
            <a:off x="2171644" y="3044279"/>
            <a:ext cx="1212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0085C74-B961-182E-B4AA-81D8138D7096}"/>
              </a:ext>
            </a:extLst>
          </p:cNvPr>
          <p:cNvSpPr txBox="1"/>
          <p:nvPr/>
        </p:nvSpPr>
        <p:spPr>
          <a:xfrm>
            <a:off x="3218891" y="4662543"/>
            <a:ext cx="2036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GPUaaS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DC4D003-30FF-1A2E-A466-F91218C5F1D2}"/>
              </a:ext>
            </a:extLst>
          </p:cNvPr>
          <p:cNvSpPr txBox="1"/>
          <p:nvPr/>
        </p:nvSpPr>
        <p:spPr>
          <a:xfrm>
            <a:off x="4977393" y="274445"/>
            <a:ext cx="663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Clique na infraestrutura de cada um dos processadores para entender a diferença entre eles. </a:t>
            </a:r>
          </a:p>
        </p:txBody>
      </p:sp>
      <p:sp>
        <p:nvSpPr>
          <p:cNvPr id="23" name="Balão de Fala: Retângulo 22">
            <a:extLst>
              <a:ext uri="{FF2B5EF4-FFF2-40B4-BE49-F238E27FC236}">
                <a16:creationId xmlns:a16="http://schemas.microsoft.com/office/drawing/2014/main" id="{FC2DCCA5-3000-962F-3F9B-A87861CACFCA}"/>
              </a:ext>
            </a:extLst>
          </p:cNvPr>
          <p:cNvSpPr/>
          <p:nvPr/>
        </p:nvSpPr>
        <p:spPr>
          <a:xfrm>
            <a:off x="6289589" y="1569308"/>
            <a:ext cx="5319883" cy="3330146"/>
          </a:xfrm>
          <a:prstGeom prst="wedgeRectCallout">
            <a:avLst>
              <a:gd name="adj1" fmla="val -97948"/>
              <a:gd name="adj2" fmla="val -61804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7210FE5-9D57-0335-1084-6BB1A1484F70}"/>
              </a:ext>
            </a:extLst>
          </p:cNvPr>
          <p:cNvSpPr txBox="1"/>
          <p:nvPr/>
        </p:nvSpPr>
        <p:spPr>
          <a:xfrm>
            <a:off x="6574826" y="1877524"/>
            <a:ext cx="443916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b="1" dirty="0"/>
              <a:t>CPU (Central </a:t>
            </a:r>
            <a:r>
              <a:rPr lang="pt-BR" b="1" dirty="0" err="1"/>
              <a:t>Processing</a:t>
            </a:r>
            <a:r>
              <a:rPr lang="pt-BR" b="1" dirty="0"/>
              <a:t> Unit)</a:t>
            </a:r>
          </a:p>
          <a:p>
            <a:pPr>
              <a:buNone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Executa tarefas de forma mais sequencial.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É responsável pelas operações gerais do sistema.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Pode apresentar lentidão quando precisa processar grandes volumes de dados simultaneamente.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31412DF-1124-368D-776D-A1395F35B84A}"/>
              </a:ext>
            </a:extLst>
          </p:cNvPr>
          <p:cNvSpPr txBox="1"/>
          <p:nvPr/>
        </p:nvSpPr>
        <p:spPr>
          <a:xfrm>
            <a:off x="-3215845" y="807478"/>
            <a:ext cx="3215845" cy="707886"/>
          </a:xfrm>
          <a:prstGeom prst="rect">
            <a:avLst/>
          </a:prstGeom>
          <a:solidFill>
            <a:srgbClr val="B4C7E7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b="1" dirty="0"/>
              <a:t>Continuação do cenário com interatividade de clique</a:t>
            </a:r>
          </a:p>
        </p:txBody>
      </p:sp>
      <p:pic>
        <p:nvPicPr>
          <p:cNvPr id="8" name="Gráfico 7" descr="Seta: retorno vertical estrutura de tópicos">
            <a:extLst>
              <a:ext uri="{FF2B5EF4-FFF2-40B4-BE49-F238E27FC236}">
                <a16:creationId xmlns:a16="http://schemas.microsoft.com/office/drawing/2014/main" id="{B8354C0A-DCBF-3670-106D-F57BBFAA23D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0" y="59435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8459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DI-ofici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AMX"/>
        <a:ea typeface=""/>
        <a:cs typeface=""/>
      </a:majorFont>
      <a:minorFont>
        <a:latin typeface="AMX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2025.07.17_FI_Lojas_Teams_SVAS_Fixo_LA</Template>
  <TotalTime>2026</TotalTime>
  <Words>2380</Words>
  <Application>Microsoft Office PowerPoint</Application>
  <PresentationFormat>Widescreen</PresentationFormat>
  <Paragraphs>322</Paragraphs>
  <Slides>36</Slides>
  <Notes>3</Notes>
  <HiddenSlides>0</HiddenSlides>
  <MMClips>1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5" baseType="lpstr">
      <vt:lpstr>AMX</vt:lpstr>
      <vt:lpstr>AMX Black</vt:lpstr>
      <vt:lpstr>Aptos</vt:lpstr>
      <vt:lpstr>Arial</vt:lpstr>
      <vt:lpstr>Arial Black</vt:lpstr>
      <vt:lpstr>Calibri</vt:lpstr>
      <vt:lpstr>Verdana</vt:lpstr>
      <vt:lpstr>Wingdings</vt:lpstr>
      <vt:lpstr>Template-DI-oficial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Luiza Guimarães d'Avila</dc:creator>
  <cp:lastModifiedBy>Marina Araújo</cp:lastModifiedBy>
  <cp:revision>19</cp:revision>
  <dcterms:created xsi:type="dcterms:W3CDTF">2025-11-14T19:06:43Z</dcterms:created>
  <dcterms:modified xsi:type="dcterms:W3CDTF">2026-06-12T17:27:40Z</dcterms:modified>
</cp:coreProperties>
</file>