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D893F8-3F43-FF83-3D02-9BA7CA55B420}" v="3" dt="2026-06-01T22:48:09.9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5"/>
    <p:restoredTop sz="94610"/>
  </p:normalViewPr>
  <p:slideViewPr>
    <p:cSldViewPr snapToGrid="0" snapToObjects="1">
      <p:cViewPr varScale="1">
        <p:scale>
          <a:sx n="126" d="100"/>
          <a:sy n="126" d="100"/>
        </p:scale>
        <p:origin x="4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A RIBEIRO ALTERMANN" userId="S::roberta.altermann@claro.com.br::0098d1bc-9350-4d1f-96f4-ce8d8a437e8d" providerId="AD" clId="Web-{34D893F8-3F43-FF83-3D02-9BA7CA55B420}"/>
    <pc:docChg chg="modSld">
      <pc:chgData name="ROBERTA RIBEIRO ALTERMANN" userId="S::roberta.altermann@claro.com.br::0098d1bc-9350-4d1f-96f4-ce8d8a437e8d" providerId="AD" clId="Web-{34D893F8-3F43-FF83-3D02-9BA7CA55B420}" dt="2026-06-01T22:48:09.956" v="2" actId="20577"/>
      <pc:docMkLst>
        <pc:docMk/>
      </pc:docMkLst>
      <pc:sldChg chg="modSp">
        <pc:chgData name="ROBERTA RIBEIRO ALTERMANN" userId="S::roberta.altermann@claro.com.br::0098d1bc-9350-4d1f-96f4-ce8d8a437e8d" providerId="AD" clId="Web-{34D893F8-3F43-FF83-3D02-9BA7CA55B420}" dt="2026-06-01T22:48:09.956" v="2" actId="20577"/>
        <pc:sldMkLst>
          <pc:docMk/>
          <pc:sldMk cId="0" sldId="256"/>
        </pc:sldMkLst>
        <pc:spChg chg="mod">
          <ac:chgData name="ROBERTA RIBEIRO ALTERMANN" userId="S::roberta.altermann@claro.com.br::0098d1bc-9350-4d1f-96f4-ce8d8a437e8d" providerId="AD" clId="Web-{34D893F8-3F43-FF83-3D02-9BA7CA55B420}" dt="2026-06-01T22:48:09.956" v="2" actId="20577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4630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474720" cy="5143500"/>
          </a:xfrm>
          <a:prstGeom prst="rect">
            <a:avLst/>
          </a:prstGeom>
          <a:solidFill>
            <a:schemeClr val="tx1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 dirty="0"/>
          </a:p>
        </p:txBody>
      </p:sp>
      <p:sp>
        <p:nvSpPr>
          <p:cNvPr id="3" name="Shape 1"/>
          <p:cNvSpPr/>
          <p:nvPr/>
        </p:nvSpPr>
        <p:spPr>
          <a:xfrm>
            <a:off x="3200400" y="0"/>
            <a:ext cx="274320" cy="5143500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" y="292608"/>
            <a:ext cx="2560320" cy="43241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288036" y="771610"/>
            <a:ext cx="2560320" cy="27432"/>
          </a:xfrm>
          <a:prstGeom prst="rect">
            <a:avLst/>
          </a:prstGeom>
          <a:solidFill>
            <a:srgbClr val="FF0000">
              <a:alpha val="50000"/>
            </a:srgbClr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 3"/>
          <p:cNvSpPr/>
          <p:nvPr/>
        </p:nvSpPr>
        <p:spPr>
          <a:xfrm>
            <a:off x="182880" y="1645920"/>
            <a:ext cx="2926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kern="0" spc="500" dirty="0">
                <a:solidFill>
                  <a:srgbClr val="FFFFFF">
                    <a:alpha val="60000"/>
                  </a:srgb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IA CORPORATIVA</a:t>
            </a:r>
            <a:endParaRPr lang="en-US" sz="1100" dirty="0"/>
          </a:p>
        </p:txBody>
      </p:sp>
      <p:sp>
        <p:nvSpPr>
          <p:cNvPr id="7" name="Shape 4"/>
          <p:cNvSpPr/>
          <p:nvPr/>
        </p:nvSpPr>
        <p:spPr>
          <a:xfrm>
            <a:off x="3474720" y="0"/>
            <a:ext cx="5669280" cy="10972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Text 5"/>
          <p:cNvSpPr/>
          <p:nvPr/>
        </p:nvSpPr>
        <p:spPr>
          <a:xfrm>
            <a:off x="3657600" y="822960"/>
            <a:ext cx="5303520" cy="685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marL="0" indent="0">
              <a:buNone/>
            </a:pPr>
            <a:r>
              <a:rPr lang="en-US" sz="2800" dirty="0">
                <a:latin typeface="Calibri"/>
                <a:ea typeface="Calibri"/>
                <a:cs typeface="Calibri"/>
              </a:rPr>
              <a:t>Modelos Disponíveis na</a:t>
            </a:r>
          </a:p>
        </p:txBody>
      </p:sp>
      <p:sp>
        <p:nvSpPr>
          <p:cNvPr id="9" name="Text 6"/>
          <p:cNvSpPr/>
          <p:nvPr/>
        </p:nvSpPr>
        <p:spPr>
          <a:xfrm>
            <a:off x="3657600" y="1417320"/>
            <a:ext cx="530352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b="1" dirty="0" err="1">
                <a:latin typeface="Calibri" pitchFamily="34" charset="0"/>
                <a:ea typeface="Calibri" pitchFamily="34" charset="-122"/>
                <a:cs typeface="Calibri" pitchFamily="34" charset="-120"/>
              </a:rPr>
              <a:t>GPUaaS</a:t>
            </a:r>
            <a:r>
              <a:rPr lang="en-US" sz="40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 - API</a:t>
            </a:r>
            <a:endParaRPr lang="en-US" sz="4000" dirty="0"/>
          </a:p>
        </p:txBody>
      </p:sp>
      <p:sp>
        <p:nvSpPr>
          <p:cNvPr id="10" name="Shape 7"/>
          <p:cNvSpPr/>
          <p:nvPr/>
        </p:nvSpPr>
        <p:spPr>
          <a:xfrm>
            <a:off x="3657600" y="2304288"/>
            <a:ext cx="3200400" cy="54864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Shape 9"/>
          <p:cNvSpPr/>
          <p:nvPr/>
        </p:nvSpPr>
        <p:spPr>
          <a:xfrm>
            <a:off x="3703320" y="2971800"/>
            <a:ext cx="987552" cy="987552"/>
          </a:xfrm>
          <a:prstGeom prst="roundRect">
            <a:avLst>
              <a:gd name="adj" fmla="val 11111"/>
            </a:avLst>
          </a:prstGeom>
          <a:solidFill>
            <a:srgbClr val="FFFFFF">
              <a:alpha val="12000"/>
            </a:srgbClr>
          </a:solidFill>
          <a:ln w="254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Shape 10"/>
          <p:cNvSpPr/>
          <p:nvPr/>
        </p:nvSpPr>
        <p:spPr>
          <a:xfrm>
            <a:off x="3968496" y="3017520"/>
            <a:ext cx="457200" cy="457200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4" name="Text 11"/>
          <p:cNvSpPr/>
          <p:nvPr/>
        </p:nvSpPr>
        <p:spPr>
          <a:xfrm>
            <a:off x="3968496" y="301752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20B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3739896" y="3493008"/>
            <a:ext cx="9144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GPT-OSS 20B</a:t>
            </a:r>
            <a:endParaRPr lang="en-US" sz="800" dirty="0"/>
          </a:p>
        </p:txBody>
      </p:sp>
      <p:sp>
        <p:nvSpPr>
          <p:cNvPr id="16" name="Shape 13"/>
          <p:cNvSpPr/>
          <p:nvPr/>
        </p:nvSpPr>
        <p:spPr>
          <a:xfrm>
            <a:off x="4782312" y="2971800"/>
            <a:ext cx="987552" cy="987552"/>
          </a:xfrm>
          <a:prstGeom prst="roundRect">
            <a:avLst>
              <a:gd name="adj" fmla="val 11111"/>
            </a:avLst>
          </a:prstGeom>
          <a:solidFill>
            <a:srgbClr val="FFFFFF">
              <a:alpha val="12000"/>
            </a:srgbClr>
          </a:solidFill>
          <a:ln w="254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Shape 14"/>
          <p:cNvSpPr/>
          <p:nvPr/>
        </p:nvSpPr>
        <p:spPr>
          <a:xfrm>
            <a:off x="5047488" y="3017520"/>
            <a:ext cx="457200" cy="457200"/>
          </a:xfrm>
          <a:prstGeom prst="ellipse">
            <a:avLst/>
          </a:prstGeom>
          <a:solidFill>
            <a:srgbClr val="570604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Text 15"/>
          <p:cNvSpPr/>
          <p:nvPr/>
        </p:nvSpPr>
        <p:spPr>
          <a:xfrm>
            <a:off x="5047488" y="301752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120B</a:t>
            </a:r>
            <a:endParaRPr lang="en-US" sz="900" dirty="0"/>
          </a:p>
        </p:txBody>
      </p:sp>
      <p:sp>
        <p:nvSpPr>
          <p:cNvPr id="19" name="Text 16"/>
          <p:cNvSpPr/>
          <p:nvPr/>
        </p:nvSpPr>
        <p:spPr>
          <a:xfrm>
            <a:off x="4818888" y="3493008"/>
            <a:ext cx="9144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GPT-OSS 120B</a:t>
            </a:r>
            <a:endParaRPr lang="en-US" sz="800" dirty="0"/>
          </a:p>
        </p:txBody>
      </p:sp>
      <p:sp>
        <p:nvSpPr>
          <p:cNvPr id="20" name="Shape 17"/>
          <p:cNvSpPr/>
          <p:nvPr/>
        </p:nvSpPr>
        <p:spPr>
          <a:xfrm>
            <a:off x="5861304" y="2971800"/>
            <a:ext cx="987552" cy="987552"/>
          </a:xfrm>
          <a:prstGeom prst="roundRect">
            <a:avLst>
              <a:gd name="adj" fmla="val 11111"/>
            </a:avLst>
          </a:prstGeom>
          <a:solidFill>
            <a:srgbClr val="FFFFFF">
              <a:alpha val="12000"/>
            </a:srgbClr>
          </a:solidFill>
          <a:ln w="254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Shape 18"/>
          <p:cNvSpPr/>
          <p:nvPr/>
        </p:nvSpPr>
        <p:spPr>
          <a:xfrm>
            <a:off x="6126480" y="3017520"/>
            <a:ext cx="457200" cy="457200"/>
          </a:xfrm>
          <a:prstGeom prst="ellipse">
            <a:avLst/>
          </a:prstGeom>
          <a:solidFill>
            <a:srgbClr val="EA590C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2" name="Text 19"/>
          <p:cNvSpPr/>
          <p:nvPr/>
        </p:nvSpPr>
        <p:spPr>
          <a:xfrm>
            <a:off x="6126480" y="301752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EMB</a:t>
            </a:r>
            <a:endParaRPr lang="en-US" sz="900" dirty="0"/>
          </a:p>
        </p:txBody>
      </p:sp>
      <p:sp>
        <p:nvSpPr>
          <p:cNvPr id="23" name="Text 20"/>
          <p:cNvSpPr/>
          <p:nvPr/>
        </p:nvSpPr>
        <p:spPr>
          <a:xfrm>
            <a:off x="5897880" y="3493008"/>
            <a:ext cx="9144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Qwen3 Embedding</a:t>
            </a:r>
            <a:endParaRPr lang="en-US" sz="800" dirty="0"/>
          </a:p>
        </p:txBody>
      </p:sp>
      <p:sp>
        <p:nvSpPr>
          <p:cNvPr id="24" name="Shape 21"/>
          <p:cNvSpPr/>
          <p:nvPr/>
        </p:nvSpPr>
        <p:spPr>
          <a:xfrm>
            <a:off x="6940296" y="2971800"/>
            <a:ext cx="987552" cy="987552"/>
          </a:xfrm>
          <a:prstGeom prst="roundRect">
            <a:avLst>
              <a:gd name="adj" fmla="val 11111"/>
            </a:avLst>
          </a:prstGeom>
          <a:solidFill>
            <a:srgbClr val="FFFFFF">
              <a:alpha val="12000"/>
            </a:srgbClr>
          </a:solidFill>
          <a:ln w="25400">
            <a:solidFill>
              <a:srgbClr val="8B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5" name="Shape 22"/>
          <p:cNvSpPr/>
          <p:nvPr/>
        </p:nvSpPr>
        <p:spPr>
          <a:xfrm>
            <a:off x="7205472" y="3017520"/>
            <a:ext cx="457200" cy="457200"/>
          </a:xfrm>
          <a:prstGeom prst="ellipse">
            <a:avLst/>
          </a:prstGeom>
          <a:solidFill>
            <a:srgbClr val="8B0000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6" name="Text 23"/>
          <p:cNvSpPr/>
          <p:nvPr/>
        </p:nvSpPr>
        <p:spPr>
          <a:xfrm>
            <a:off x="7205472" y="301752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</a:t>
            </a:r>
            <a:endParaRPr lang="en-US" sz="900" dirty="0"/>
          </a:p>
        </p:txBody>
      </p:sp>
      <p:sp>
        <p:nvSpPr>
          <p:cNvPr id="27" name="Text 24"/>
          <p:cNvSpPr/>
          <p:nvPr/>
        </p:nvSpPr>
        <p:spPr>
          <a:xfrm>
            <a:off x="6976872" y="3493008"/>
            <a:ext cx="9144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Qwen3 Rerank</a:t>
            </a:r>
            <a:endParaRPr lang="en-US" sz="800" dirty="0"/>
          </a:p>
        </p:txBody>
      </p:sp>
      <p:sp>
        <p:nvSpPr>
          <p:cNvPr id="28" name="Shape 25"/>
          <p:cNvSpPr/>
          <p:nvPr/>
        </p:nvSpPr>
        <p:spPr>
          <a:xfrm>
            <a:off x="8019288" y="2971800"/>
            <a:ext cx="987552" cy="987552"/>
          </a:xfrm>
          <a:prstGeom prst="roundRect">
            <a:avLst>
              <a:gd name="adj" fmla="val 11111"/>
            </a:avLst>
          </a:prstGeom>
          <a:solidFill>
            <a:srgbClr val="FFFFFF">
              <a:alpha val="12000"/>
            </a:srgbClr>
          </a:solidFill>
          <a:ln w="25400">
            <a:solidFill>
              <a:srgbClr val="53525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9" name="Shape 26"/>
          <p:cNvSpPr/>
          <p:nvPr/>
        </p:nvSpPr>
        <p:spPr>
          <a:xfrm>
            <a:off x="8284464" y="3017520"/>
            <a:ext cx="457200" cy="457200"/>
          </a:xfrm>
          <a:prstGeom prst="ellipse">
            <a:avLst/>
          </a:prstGeom>
          <a:solidFill>
            <a:srgbClr val="535252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0" name="Text 27"/>
          <p:cNvSpPr/>
          <p:nvPr/>
        </p:nvSpPr>
        <p:spPr>
          <a:xfrm>
            <a:off x="8284464" y="301752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STT</a:t>
            </a:r>
            <a:endParaRPr lang="en-US" sz="900" dirty="0"/>
          </a:p>
        </p:txBody>
      </p:sp>
      <p:sp>
        <p:nvSpPr>
          <p:cNvPr id="31" name="Text 28"/>
          <p:cNvSpPr/>
          <p:nvPr/>
        </p:nvSpPr>
        <p:spPr>
          <a:xfrm>
            <a:off x="8055864" y="3493008"/>
            <a:ext cx="9144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Whisper</a:t>
            </a:r>
            <a:endParaRPr lang="en-US" sz="800" dirty="0"/>
          </a:p>
        </p:txBody>
      </p:sp>
      <p:sp>
        <p:nvSpPr>
          <p:cNvPr id="32" name="Text 29"/>
          <p:cNvSpPr/>
          <p:nvPr/>
        </p:nvSpPr>
        <p:spPr>
          <a:xfrm>
            <a:off x="3657600" y="4480560"/>
            <a:ext cx="53035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Claro</a:t>
            </a:r>
            <a:r>
              <a:rPr lang="en-US" sz="1300" b="1" dirty="0">
                <a:solidFill>
                  <a:srgbClr val="EA59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GPUaaS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A01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91840" cy="5143500"/>
          </a:xfrm>
          <a:prstGeom prst="rect">
            <a:avLst/>
          </a:prstGeom>
          <a:solidFill>
            <a:schemeClr val="tx1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3200400" y="0"/>
            <a:ext cx="109728" cy="514350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82880"/>
            <a:ext cx="2468880" cy="416966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228600" y="594360"/>
            <a:ext cx="2468880" cy="27432"/>
          </a:xfrm>
          <a:prstGeom prst="rect">
            <a:avLst/>
          </a:prstGeom>
          <a:solidFill>
            <a:srgbClr val="FFFFFF">
              <a:alpha val="45000"/>
            </a:srgbClr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 4"/>
          <p:cNvSpPr/>
          <p:nvPr/>
        </p:nvSpPr>
        <p:spPr>
          <a:xfrm>
            <a:off x="228600" y="749808"/>
            <a:ext cx="28346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a GPU</a:t>
            </a:r>
            <a:endParaRPr lang="en-US" sz="2000" dirty="0"/>
          </a:p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habilita na prática?</a:t>
            </a:r>
            <a:endParaRPr lang="en-US" sz="2000" dirty="0"/>
          </a:p>
        </p:txBody>
      </p:sp>
      <p:sp>
        <p:nvSpPr>
          <p:cNvPr id="8" name="Text 5"/>
          <p:cNvSpPr/>
          <p:nvPr/>
        </p:nvSpPr>
        <p:spPr>
          <a:xfrm>
            <a:off x="228600" y="1810512"/>
            <a:ext cx="2834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E8E8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Capacidades reais</a:t>
            </a:r>
            <a:endParaRPr lang="en-US" sz="1200" dirty="0"/>
          </a:p>
          <a:p>
            <a:pPr marL="0" indent="0">
              <a:buNone/>
            </a:pPr>
            <a:r>
              <a:rPr lang="en-US" sz="1200" i="1" dirty="0">
                <a:solidFill>
                  <a:srgbClr val="E8E8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 o negócio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228600" y="4434840"/>
            <a:ext cx="28346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</a:t>
            </a:r>
            <a:endParaRPr lang="en-US" sz="1300" dirty="0"/>
          </a:p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NVIDIA H100</a:t>
            </a:r>
            <a:endParaRPr lang="en-US" sz="1300" dirty="0"/>
          </a:p>
        </p:txBody>
      </p:sp>
      <p:sp>
        <p:nvSpPr>
          <p:cNvPr id="11" name="Shape 8"/>
          <p:cNvSpPr/>
          <p:nvPr/>
        </p:nvSpPr>
        <p:spPr>
          <a:xfrm>
            <a:off x="3438144" y="164592"/>
            <a:ext cx="1828800" cy="1234440"/>
          </a:xfrm>
          <a:prstGeom prst="rect">
            <a:avLst/>
          </a:prstGeom>
          <a:solidFill>
            <a:srgbClr val="C00000">
              <a:alpha val="85000"/>
            </a:srgbClr>
          </a:solidFill>
          <a:ln w="10160">
            <a:solidFill>
              <a:srgbClr val="EA590C"/>
            </a:solidFill>
            <a:prstDash val="solid"/>
          </a:ln>
          <a:effectLst>
            <a:outerShdw blurRad="50800" dist="254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2" name="Shape 9"/>
          <p:cNvSpPr/>
          <p:nvPr/>
        </p:nvSpPr>
        <p:spPr>
          <a:xfrm>
            <a:off x="3438144" y="164592"/>
            <a:ext cx="1828800" cy="6400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0"/>
          <p:cNvSpPr/>
          <p:nvPr/>
        </p:nvSpPr>
        <p:spPr>
          <a:xfrm>
            <a:off x="3511296" y="301752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EA59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800" dirty="0"/>
          </a:p>
        </p:txBody>
      </p:sp>
      <p:sp>
        <p:nvSpPr>
          <p:cNvPr id="14" name="Text 11"/>
          <p:cNvSpPr/>
          <p:nvPr/>
        </p:nvSpPr>
        <p:spPr>
          <a:xfrm>
            <a:off x="3511296" y="621792"/>
            <a:ext cx="1682496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Chatbots corporativos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5340096" y="164592"/>
            <a:ext cx="1828800" cy="1234440"/>
          </a:xfrm>
          <a:prstGeom prst="rect">
            <a:avLst/>
          </a:prstGeom>
          <a:solidFill>
            <a:srgbClr val="570604">
              <a:alpha val="85000"/>
            </a:srgbClr>
          </a:solidFill>
          <a:ln w="10160">
            <a:solidFill>
              <a:srgbClr val="EA590C"/>
            </a:solidFill>
            <a:prstDash val="solid"/>
          </a:ln>
          <a:effectLst>
            <a:outerShdw blurRad="50800" dist="254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6" name="Shape 13"/>
          <p:cNvSpPr/>
          <p:nvPr/>
        </p:nvSpPr>
        <p:spPr>
          <a:xfrm>
            <a:off x="5340096" y="164592"/>
            <a:ext cx="1828800" cy="6400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Text 14"/>
          <p:cNvSpPr/>
          <p:nvPr/>
        </p:nvSpPr>
        <p:spPr>
          <a:xfrm>
            <a:off x="5413248" y="301752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EA59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800" dirty="0"/>
          </a:p>
        </p:txBody>
      </p:sp>
      <p:sp>
        <p:nvSpPr>
          <p:cNvPr id="18" name="Text 15"/>
          <p:cNvSpPr/>
          <p:nvPr/>
        </p:nvSpPr>
        <p:spPr>
          <a:xfrm>
            <a:off x="5413248" y="621792"/>
            <a:ext cx="1682496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Copilots para colaboradores</a:t>
            </a:r>
            <a:endParaRPr lang="en-US" sz="1100" dirty="0"/>
          </a:p>
        </p:txBody>
      </p:sp>
      <p:sp>
        <p:nvSpPr>
          <p:cNvPr id="19" name="Shape 16"/>
          <p:cNvSpPr/>
          <p:nvPr/>
        </p:nvSpPr>
        <p:spPr>
          <a:xfrm>
            <a:off x="7242048" y="164592"/>
            <a:ext cx="1828800" cy="1234440"/>
          </a:xfrm>
          <a:prstGeom prst="rect">
            <a:avLst/>
          </a:prstGeom>
          <a:solidFill>
            <a:srgbClr val="535252">
              <a:alpha val="85000"/>
            </a:srgbClr>
          </a:solidFill>
          <a:ln w="10160">
            <a:solidFill>
              <a:srgbClr val="EA590C"/>
            </a:solidFill>
            <a:prstDash val="solid"/>
          </a:ln>
          <a:effectLst>
            <a:outerShdw blurRad="50800" dist="254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0" name="Shape 17"/>
          <p:cNvSpPr/>
          <p:nvPr/>
        </p:nvSpPr>
        <p:spPr>
          <a:xfrm>
            <a:off x="7242048" y="164592"/>
            <a:ext cx="1828800" cy="6400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Text 18"/>
          <p:cNvSpPr/>
          <p:nvPr/>
        </p:nvSpPr>
        <p:spPr>
          <a:xfrm>
            <a:off x="7315200" y="301752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EA59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800" dirty="0"/>
          </a:p>
        </p:txBody>
      </p:sp>
      <p:sp>
        <p:nvSpPr>
          <p:cNvPr id="22" name="Text 19"/>
          <p:cNvSpPr/>
          <p:nvPr/>
        </p:nvSpPr>
        <p:spPr>
          <a:xfrm>
            <a:off x="7315200" y="621792"/>
            <a:ext cx="1682496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Busca inteligente em documentos</a:t>
            </a:r>
            <a:endParaRPr lang="en-US" sz="1100" dirty="0"/>
          </a:p>
        </p:txBody>
      </p:sp>
      <p:sp>
        <p:nvSpPr>
          <p:cNvPr id="23" name="Shape 20"/>
          <p:cNvSpPr/>
          <p:nvPr/>
        </p:nvSpPr>
        <p:spPr>
          <a:xfrm>
            <a:off x="3438144" y="1490472"/>
            <a:ext cx="1828800" cy="1234440"/>
          </a:xfrm>
          <a:prstGeom prst="rect">
            <a:avLst/>
          </a:prstGeom>
          <a:solidFill>
            <a:srgbClr val="C00000">
              <a:alpha val="85000"/>
            </a:srgbClr>
          </a:solidFill>
          <a:ln w="10160">
            <a:solidFill>
              <a:srgbClr val="EA590C"/>
            </a:solidFill>
            <a:prstDash val="solid"/>
          </a:ln>
          <a:effectLst>
            <a:outerShdw blurRad="50800" dist="254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4" name="Shape 21"/>
          <p:cNvSpPr/>
          <p:nvPr/>
        </p:nvSpPr>
        <p:spPr>
          <a:xfrm>
            <a:off x="3438144" y="1490472"/>
            <a:ext cx="1828800" cy="6400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5" name="Text 22"/>
          <p:cNvSpPr/>
          <p:nvPr/>
        </p:nvSpPr>
        <p:spPr>
          <a:xfrm>
            <a:off x="3511296" y="1627632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EA59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800" dirty="0"/>
          </a:p>
        </p:txBody>
      </p:sp>
      <p:sp>
        <p:nvSpPr>
          <p:cNvPr id="26" name="Text 23"/>
          <p:cNvSpPr/>
          <p:nvPr/>
        </p:nvSpPr>
        <p:spPr>
          <a:xfrm>
            <a:off x="3511296" y="1947672"/>
            <a:ext cx="1682496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Análise de contratos e relatórios</a:t>
            </a:r>
            <a:endParaRPr lang="en-US" sz="1100" dirty="0"/>
          </a:p>
        </p:txBody>
      </p:sp>
      <p:sp>
        <p:nvSpPr>
          <p:cNvPr id="27" name="Shape 24"/>
          <p:cNvSpPr/>
          <p:nvPr/>
        </p:nvSpPr>
        <p:spPr>
          <a:xfrm>
            <a:off x="5340096" y="1490472"/>
            <a:ext cx="1828800" cy="1234440"/>
          </a:xfrm>
          <a:prstGeom prst="rect">
            <a:avLst/>
          </a:prstGeom>
          <a:solidFill>
            <a:srgbClr val="570604">
              <a:alpha val="85000"/>
            </a:srgbClr>
          </a:solidFill>
          <a:ln w="10160">
            <a:solidFill>
              <a:srgbClr val="EA590C"/>
            </a:solidFill>
            <a:prstDash val="solid"/>
          </a:ln>
          <a:effectLst>
            <a:outerShdw blurRad="50800" dist="254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8" name="Shape 25"/>
          <p:cNvSpPr/>
          <p:nvPr/>
        </p:nvSpPr>
        <p:spPr>
          <a:xfrm>
            <a:off x="5340096" y="1490472"/>
            <a:ext cx="1828800" cy="6400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9" name="Text 26"/>
          <p:cNvSpPr/>
          <p:nvPr/>
        </p:nvSpPr>
        <p:spPr>
          <a:xfrm>
            <a:off x="5413248" y="1627632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EA59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800" dirty="0"/>
          </a:p>
        </p:txBody>
      </p:sp>
      <p:sp>
        <p:nvSpPr>
          <p:cNvPr id="30" name="Text 27"/>
          <p:cNvSpPr/>
          <p:nvPr/>
        </p:nvSpPr>
        <p:spPr>
          <a:xfrm>
            <a:off x="5413248" y="1947672"/>
            <a:ext cx="1682496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Transcrição de reuniões e chamadas</a:t>
            </a:r>
            <a:endParaRPr lang="en-US" sz="1100" dirty="0"/>
          </a:p>
        </p:txBody>
      </p:sp>
      <p:sp>
        <p:nvSpPr>
          <p:cNvPr id="31" name="Shape 28"/>
          <p:cNvSpPr/>
          <p:nvPr/>
        </p:nvSpPr>
        <p:spPr>
          <a:xfrm>
            <a:off x="7242048" y="1490472"/>
            <a:ext cx="1828800" cy="1234440"/>
          </a:xfrm>
          <a:prstGeom prst="rect">
            <a:avLst/>
          </a:prstGeom>
          <a:solidFill>
            <a:srgbClr val="535252">
              <a:alpha val="85000"/>
            </a:srgbClr>
          </a:solidFill>
          <a:ln w="10160">
            <a:solidFill>
              <a:srgbClr val="EA590C"/>
            </a:solidFill>
            <a:prstDash val="solid"/>
          </a:ln>
          <a:effectLst>
            <a:outerShdw blurRad="50800" dist="254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32" name="Shape 29"/>
          <p:cNvSpPr/>
          <p:nvPr/>
        </p:nvSpPr>
        <p:spPr>
          <a:xfrm>
            <a:off x="7242048" y="1490472"/>
            <a:ext cx="1828800" cy="6400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3" name="Text 30"/>
          <p:cNvSpPr/>
          <p:nvPr/>
        </p:nvSpPr>
        <p:spPr>
          <a:xfrm>
            <a:off x="7315200" y="1627632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EA59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800" dirty="0"/>
          </a:p>
        </p:txBody>
      </p:sp>
      <p:sp>
        <p:nvSpPr>
          <p:cNvPr id="34" name="Text 31"/>
          <p:cNvSpPr/>
          <p:nvPr/>
        </p:nvSpPr>
        <p:spPr>
          <a:xfrm>
            <a:off x="7315200" y="1947672"/>
            <a:ext cx="1682496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Automação de atendimento</a:t>
            </a:r>
            <a:endParaRPr lang="en-US" sz="1100" dirty="0"/>
          </a:p>
        </p:txBody>
      </p:sp>
      <p:sp>
        <p:nvSpPr>
          <p:cNvPr id="35" name="Shape 32"/>
          <p:cNvSpPr/>
          <p:nvPr/>
        </p:nvSpPr>
        <p:spPr>
          <a:xfrm>
            <a:off x="3438144" y="2816352"/>
            <a:ext cx="1828800" cy="1234440"/>
          </a:xfrm>
          <a:prstGeom prst="rect">
            <a:avLst/>
          </a:prstGeom>
          <a:solidFill>
            <a:srgbClr val="C00000">
              <a:alpha val="85000"/>
            </a:srgbClr>
          </a:solidFill>
          <a:ln w="10160">
            <a:solidFill>
              <a:srgbClr val="EA590C"/>
            </a:solidFill>
            <a:prstDash val="solid"/>
          </a:ln>
          <a:effectLst>
            <a:outerShdw blurRad="50800" dist="254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36" name="Shape 33"/>
          <p:cNvSpPr/>
          <p:nvPr/>
        </p:nvSpPr>
        <p:spPr>
          <a:xfrm>
            <a:off x="3438144" y="2816352"/>
            <a:ext cx="1828800" cy="6400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7" name="Text 34"/>
          <p:cNvSpPr/>
          <p:nvPr/>
        </p:nvSpPr>
        <p:spPr>
          <a:xfrm>
            <a:off x="3511296" y="2953512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EA59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800" dirty="0"/>
          </a:p>
        </p:txBody>
      </p:sp>
      <p:sp>
        <p:nvSpPr>
          <p:cNvPr id="38" name="Text 35"/>
          <p:cNvSpPr/>
          <p:nvPr/>
        </p:nvSpPr>
        <p:spPr>
          <a:xfrm>
            <a:off x="3511296" y="3273552"/>
            <a:ext cx="1682496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IA para suporte técnico</a:t>
            </a:r>
            <a:endParaRPr lang="en-US" sz="1100" dirty="0"/>
          </a:p>
        </p:txBody>
      </p:sp>
      <p:sp>
        <p:nvSpPr>
          <p:cNvPr id="39" name="Shape 36"/>
          <p:cNvSpPr/>
          <p:nvPr/>
        </p:nvSpPr>
        <p:spPr>
          <a:xfrm>
            <a:off x="5340096" y="2816352"/>
            <a:ext cx="1828800" cy="1234440"/>
          </a:xfrm>
          <a:prstGeom prst="rect">
            <a:avLst/>
          </a:prstGeom>
          <a:solidFill>
            <a:srgbClr val="570604">
              <a:alpha val="85000"/>
            </a:srgbClr>
          </a:solidFill>
          <a:ln w="10160">
            <a:solidFill>
              <a:srgbClr val="EA590C"/>
            </a:solidFill>
            <a:prstDash val="solid"/>
          </a:ln>
          <a:effectLst>
            <a:outerShdw blurRad="50800" dist="254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40" name="Shape 37"/>
          <p:cNvSpPr/>
          <p:nvPr/>
        </p:nvSpPr>
        <p:spPr>
          <a:xfrm>
            <a:off x="5340096" y="2816352"/>
            <a:ext cx="1828800" cy="6400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1" name="Text 38"/>
          <p:cNvSpPr/>
          <p:nvPr/>
        </p:nvSpPr>
        <p:spPr>
          <a:xfrm>
            <a:off x="5413248" y="2953512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EA59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800" dirty="0"/>
          </a:p>
        </p:txBody>
      </p:sp>
      <p:sp>
        <p:nvSpPr>
          <p:cNvPr id="42" name="Text 39"/>
          <p:cNvSpPr/>
          <p:nvPr/>
        </p:nvSpPr>
        <p:spPr>
          <a:xfrm>
            <a:off x="5413248" y="3273552"/>
            <a:ext cx="1682496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IA para operações e observabilidade</a:t>
            </a:r>
            <a:endParaRPr lang="en-US" sz="1100" dirty="0"/>
          </a:p>
        </p:txBody>
      </p:sp>
      <p:sp>
        <p:nvSpPr>
          <p:cNvPr id="43" name="Shape 40"/>
          <p:cNvSpPr/>
          <p:nvPr/>
        </p:nvSpPr>
        <p:spPr>
          <a:xfrm>
            <a:off x="7242048" y="2816352"/>
            <a:ext cx="1828800" cy="1234440"/>
          </a:xfrm>
          <a:prstGeom prst="rect">
            <a:avLst/>
          </a:prstGeom>
          <a:solidFill>
            <a:srgbClr val="535252">
              <a:alpha val="85000"/>
            </a:srgbClr>
          </a:solidFill>
          <a:ln w="10160">
            <a:solidFill>
              <a:srgbClr val="EA590C"/>
            </a:solidFill>
            <a:prstDash val="solid"/>
          </a:ln>
          <a:effectLst>
            <a:outerShdw blurRad="50800" dist="254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44" name="Shape 41"/>
          <p:cNvSpPr/>
          <p:nvPr/>
        </p:nvSpPr>
        <p:spPr>
          <a:xfrm>
            <a:off x="7242048" y="2816352"/>
            <a:ext cx="1828800" cy="6400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5" name="Text 42"/>
          <p:cNvSpPr/>
          <p:nvPr/>
        </p:nvSpPr>
        <p:spPr>
          <a:xfrm>
            <a:off x="7315200" y="2953512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EA59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800" dirty="0"/>
          </a:p>
        </p:txBody>
      </p:sp>
      <p:sp>
        <p:nvSpPr>
          <p:cNvPr id="46" name="Text 43"/>
          <p:cNvSpPr/>
          <p:nvPr/>
        </p:nvSpPr>
        <p:spPr>
          <a:xfrm>
            <a:off x="7315200" y="3273552"/>
            <a:ext cx="1682496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IA para áreas jurídicas e financeiras</a:t>
            </a:r>
            <a:endParaRPr lang="en-US" sz="11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1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7772400" y="0"/>
            <a:ext cx="1371600" cy="91440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" y="164592"/>
            <a:ext cx="2011680" cy="33975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377440" y="109728"/>
            <a:ext cx="53035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 que GPU?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2377440" y="566928"/>
            <a:ext cx="51206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Infraestrutura que transforma IA em resultado real</a:t>
            </a:r>
            <a:endParaRPr lang="en-US" sz="1000" dirty="0"/>
          </a:p>
        </p:txBody>
      </p:sp>
      <p:sp>
        <p:nvSpPr>
          <p:cNvPr id="8" name="Shape 5"/>
          <p:cNvSpPr/>
          <p:nvPr/>
        </p:nvSpPr>
        <p:spPr>
          <a:xfrm>
            <a:off x="201168" y="987552"/>
            <a:ext cx="8741664" cy="566928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" name="Shape 6"/>
          <p:cNvSpPr/>
          <p:nvPr/>
        </p:nvSpPr>
        <p:spPr>
          <a:xfrm>
            <a:off x="201168" y="987552"/>
            <a:ext cx="73152" cy="56692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" name="Text 7"/>
          <p:cNvSpPr/>
          <p:nvPr/>
        </p:nvSpPr>
        <p:spPr>
          <a:xfrm>
            <a:off x="365760" y="1024128"/>
            <a:ext cx="841248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Modelos de IA precisam de processamento acelerado para entregar resultados em escala corporativa.</a:t>
            </a:r>
            <a:endParaRPr lang="en-US" sz="1300" dirty="0"/>
          </a:p>
        </p:txBody>
      </p:sp>
      <p:sp>
        <p:nvSpPr>
          <p:cNvPr id="11" name="Shape 8"/>
          <p:cNvSpPr/>
          <p:nvPr/>
        </p:nvSpPr>
        <p:spPr>
          <a:xfrm>
            <a:off x="201168" y="1664208"/>
            <a:ext cx="2834640" cy="2971800"/>
          </a:xfrm>
          <a:prstGeom prst="rect">
            <a:avLst/>
          </a:prstGeom>
          <a:solidFill>
            <a:srgbClr val="FFFFFF"/>
          </a:solidFill>
          <a:ln w="19050">
            <a:solidFill>
              <a:srgbClr val="C00000"/>
            </a:solidFill>
            <a:prstDash val="solid"/>
          </a:ln>
          <a:effectLst>
            <a:outerShdw blurRad="63500" dist="254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2" name="Shape 9"/>
          <p:cNvSpPr/>
          <p:nvPr/>
        </p:nvSpPr>
        <p:spPr>
          <a:xfrm>
            <a:off x="201168" y="1664208"/>
            <a:ext cx="2834640" cy="438912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0"/>
          <p:cNvSpPr/>
          <p:nvPr/>
        </p:nvSpPr>
        <p:spPr>
          <a:xfrm>
            <a:off x="292608" y="1719072"/>
            <a:ext cx="26517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⚡  Respostas em Segundos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310896" y="2176272"/>
            <a:ext cx="2615184" cy="2331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CPU processa tokens sequencialmente — lento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GPU paraleliza milhares de operações simultaneamente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H100 entrega respostas em &lt;2s mesmo em modelos 120B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Experiência fluida para o usuário final</a:t>
            </a:r>
            <a:endParaRPr lang="en-US" sz="1050" dirty="0"/>
          </a:p>
        </p:txBody>
      </p:sp>
      <p:sp>
        <p:nvSpPr>
          <p:cNvPr id="15" name="Shape 12"/>
          <p:cNvSpPr/>
          <p:nvPr/>
        </p:nvSpPr>
        <p:spPr>
          <a:xfrm>
            <a:off x="3182112" y="1664208"/>
            <a:ext cx="2834640" cy="2971800"/>
          </a:xfrm>
          <a:prstGeom prst="rect">
            <a:avLst/>
          </a:prstGeom>
          <a:solidFill>
            <a:srgbClr val="FFFFFF"/>
          </a:solidFill>
          <a:ln w="19050">
            <a:solidFill>
              <a:srgbClr val="570604"/>
            </a:solidFill>
            <a:prstDash val="solid"/>
          </a:ln>
          <a:effectLst>
            <a:outerShdw blurRad="63500" dist="254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6" name="Shape 13"/>
          <p:cNvSpPr/>
          <p:nvPr/>
        </p:nvSpPr>
        <p:spPr>
          <a:xfrm>
            <a:off x="3182112" y="1664208"/>
            <a:ext cx="2834640" cy="438912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Text 14"/>
          <p:cNvSpPr/>
          <p:nvPr/>
        </p:nvSpPr>
        <p:spPr>
          <a:xfrm>
            <a:off x="3273552" y="1719072"/>
            <a:ext cx="26517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📄  Milhares de Documentos</a:t>
            </a:r>
            <a:endParaRPr lang="en-US" sz="1100" dirty="0"/>
          </a:p>
        </p:txBody>
      </p:sp>
      <p:sp>
        <p:nvSpPr>
          <p:cNvPr id="18" name="Text 15"/>
          <p:cNvSpPr/>
          <p:nvPr/>
        </p:nvSpPr>
        <p:spPr>
          <a:xfrm>
            <a:off x="3291840" y="2176272"/>
            <a:ext cx="2615184" cy="2331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Embedding de grandes bases documentais em minutos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Rerank simultâneo de centenas de resultados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Indexação e busca semântica em tempo real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Escala para contratos, manuais e políticas</a:t>
            </a:r>
            <a:endParaRPr lang="en-US" sz="1050" dirty="0"/>
          </a:p>
        </p:txBody>
      </p:sp>
      <p:sp>
        <p:nvSpPr>
          <p:cNvPr id="19" name="Shape 16"/>
          <p:cNvSpPr/>
          <p:nvPr/>
        </p:nvSpPr>
        <p:spPr>
          <a:xfrm>
            <a:off x="6163056" y="1664208"/>
            <a:ext cx="2834640" cy="2971800"/>
          </a:xfrm>
          <a:prstGeom prst="rect">
            <a:avLst/>
          </a:prstGeom>
          <a:solidFill>
            <a:srgbClr val="FFFFFF"/>
          </a:solidFill>
          <a:ln w="19050">
            <a:solidFill>
              <a:srgbClr val="535252"/>
            </a:solidFill>
            <a:prstDash val="solid"/>
          </a:ln>
          <a:effectLst>
            <a:outerShdw blurRad="63500" dist="254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0" name="Shape 17"/>
          <p:cNvSpPr/>
          <p:nvPr/>
        </p:nvSpPr>
        <p:spPr>
          <a:xfrm>
            <a:off x="6163056" y="1664208"/>
            <a:ext cx="2834640" cy="438912"/>
          </a:xfrm>
          <a:prstGeom prst="rect">
            <a:avLst/>
          </a:prstGeom>
          <a:solidFill>
            <a:srgbClr val="535252"/>
          </a:solidFill>
          <a:ln w="12700">
            <a:solidFill>
              <a:srgbClr val="53525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Text 18"/>
          <p:cNvSpPr/>
          <p:nvPr/>
        </p:nvSpPr>
        <p:spPr>
          <a:xfrm>
            <a:off x="6254496" y="1719072"/>
            <a:ext cx="26517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👥  Múltiplos Usuários</a:t>
            </a:r>
            <a:endParaRPr lang="en-US" sz="1100" dirty="0"/>
          </a:p>
        </p:txBody>
      </p:sp>
      <p:sp>
        <p:nvSpPr>
          <p:cNvPr id="22" name="Text 19"/>
          <p:cNvSpPr/>
          <p:nvPr/>
        </p:nvSpPr>
        <p:spPr>
          <a:xfrm>
            <a:off x="6272784" y="2176272"/>
            <a:ext cx="2615184" cy="2331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Atende dezenas de usuários simultâneos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CPU satura com 2-3 requisições paralelas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GPU H100 mantém latência estável sob carga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SLA corporativo com alta disponibilidade</a:t>
            </a:r>
            <a:endParaRPr lang="en-US" sz="1050" dirty="0"/>
          </a:p>
        </p:txBody>
      </p:sp>
      <p:sp>
        <p:nvSpPr>
          <p:cNvPr id="23" name="Shape 20"/>
          <p:cNvSpPr/>
          <p:nvPr/>
        </p:nvSpPr>
        <p:spPr>
          <a:xfrm>
            <a:off x="201168" y="4727448"/>
            <a:ext cx="8741664" cy="347472"/>
          </a:xfrm>
          <a:prstGeom prst="rect">
            <a:avLst/>
          </a:prstGeom>
          <a:solidFill>
            <a:srgbClr val="EA590C">
              <a:alpha val="88000"/>
            </a:srgbClr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4" name="Text 21"/>
          <p:cNvSpPr/>
          <p:nvPr/>
        </p:nvSpPr>
        <p:spPr>
          <a:xfrm>
            <a:off x="347472" y="4754880"/>
            <a:ext cx="8412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Claro </a:t>
            </a:r>
            <a:r>
              <a:rPr lang="en-US" sz="1000" dirty="0" err="1">
                <a:latin typeface="Calibri" pitchFamily="34" charset="0"/>
                <a:ea typeface="Calibri" pitchFamily="34" charset="-122"/>
                <a:cs typeface="Calibri" pitchFamily="34" charset="-120"/>
              </a:rPr>
              <a:t>GPUaaS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>
            <a:extLst>
              <a:ext uri="{FF2B5EF4-FFF2-40B4-BE49-F238E27FC236}">
                <a16:creationId xmlns:a16="http://schemas.microsoft.com/office/drawing/2014/main" id="{D9080BDB-75B6-849A-8A6D-E6C6163F38A5}"/>
              </a:ext>
            </a:extLst>
          </p:cNvPr>
          <p:cNvSpPr/>
          <p:nvPr/>
        </p:nvSpPr>
        <p:spPr>
          <a:xfrm flipH="1">
            <a:off x="2051598" y="2710754"/>
            <a:ext cx="4683498" cy="79886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3" name="Image 0" descr="preencoded.png">
            <a:extLst>
              <a:ext uri="{FF2B5EF4-FFF2-40B4-BE49-F238E27FC236}">
                <a16:creationId xmlns:a16="http://schemas.microsoft.com/office/drawing/2014/main" id="{A00A0D68-352A-D8D6-1E18-4AB67BBB3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2880"/>
            <a:ext cx="2468880" cy="416966"/>
          </a:xfrm>
          <a:prstGeom prst="rect">
            <a:avLst/>
          </a:prstGeom>
        </p:spPr>
      </p:pic>
      <p:sp>
        <p:nvSpPr>
          <p:cNvPr id="4" name="Text 4">
            <a:extLst>
              <a:ext uri="{FF2B5EF4-FFF2-40B4-BE49-F238E27FC236}">
                <a16:creationId xmlns:a16="http://schemas.microsoft.com/office/drawing/2014/main" id="{0A79A9EF-E911-0A0D-5FE8-F7D9F3DBD6A9}"/>
              </a:ext>
            </a:extLst>
          </p:cNvPr>
          <p:cNvSpPr/>
          <p:nvPr/>
        </p:nvSpPr>
        <p:spPr>
          <a:xfrm>
            <a:off x="3551903" y="1744857"/>
            <a:ext cx="28346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Dúvidas?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262368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chemeClr val="tx1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" y="164592"/>
            <a:ext cx="2011680" cy="339750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7863840" y="109728"/>
            <a:ext cx="713232" cy="713232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 4"/>
          <p:cNvSpPr/>
          <p:nvPr/>
        </p:nvSpPr>
        <p:spPr>
          <a:xfrm>
            <a:off x="7863840" y="109728"/>
            <a:ext cx="713232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20B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347472" y="1042416"/>
            <a:ext cx="6858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57060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OpenAI GPT-OSS-20B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347472" y="1481328"/>
            <a:ext cx="7772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3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linguagem generativa de código aberto · 20 bilhões de parâmetros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164592" y="1810512"/>
            <a:ext cx="8814816" cy="27432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1" name="Shape 8"/>
          <p:cNvSpPr/>
          <p:nvPr/>
        </p:nvSpPr>
        <p:spPr>
          <a:xfrm>
            <a:off x="164592" y="1865376"/>
            <a:ext cx="8814816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2" name="Shape 9"/>
          <p:cNvSpPr/>
          <p:nvPr/>
        </p:nvSpPr>
        <p:spPr>
          <a:xfrm>
            <a:off x="164592" y="1865376"/>
            <a:ext cx="73152" cy="621792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0"/>
          <p:cNvSpPr/>
          <p:nvPr/>
        </p:nvSpPr>
        <p:spPr>
          <a:xfrm>
            <a:off x="320040" y="1892808"/>
            <a:ext cx="12801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C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é?</a:t>
            </a:r>
            <a:endParaRPr lang="en-US" sz="950" dirty="0"/>
          </a:p>
        </p:txBody>
      </p:sp>
      <p:sp>
        <p:nvSpPr>
          <p:cNvPr id="14" name="Text 11"/>
          <p:cNvSpPr/>
          <p:nvPr/>
        </p:nvSpPr>
        <p:spPr>
          <a:xfrm>
            <a:off x="320040" y="2103120"/>
            <a:ext cx="8503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linguagem generativa de código aberto da OpenAI com 20 bilhões de parâmetros, otimizado para excelente custo-benefício e baixa latência.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164592" y="2606040"/>
            <a:ext cx="2816352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6" name="Shape 13"/>
          <p:cNvSpPr/>
          <p:nvPr/>
        </p:nvSpPr>
        <p:spPr>
          <a:xfrm>
            <a:off x="164592" y="2606040"/>
            <a:ext cx="2816352" cy="347472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Text 14"/>
          <p:cNvSpPr/>
          <p:nvPr/>
        </p:nvSpPr>
        <p:spPr>
          <a:xfrm>
            <a:off x="256032" y="2660904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▶  Principais Aplicações</a:t>
            </a:r>
            <a:endParaRPr lang="en-US" sz="1000" dirty="0"/>
          </a:p>
        </p:txBody>
      </p:sp>
      <p:sp>
        <p:nvSpPr>
          <p:cNvPr id="18" name="Text 15"/>
          <p:cNvSpPr/>
          <p:nvPr/>
        </p:nvSpPr>
        <p:spPr>
          <a:xfrm>
            <a:off x="274320" y="3026664"/>
            <a:ext cx="2587752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Chatbots corporativos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Assistentes virtuais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Geração de conteúdo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Resumo de documentos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Classificação de textos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Análise de contratos</a:t>
            </a:r>
            <a:endParaRPr lang="en-US" sz="1050" dirty="0"/>
          </a:p>
        </p:txBody>
      </p:sp>
      <p:sp>
        <p:nvSpPr>
          <p:cNvPr id="19" name="Shape 16"/>
          <p:cNvSpPr/>
          <p:nvPr/>
        </p:nvSpPr>
        <p:spPr>
          <a:xfrm>
            <a:off x="3081528" y="2606040"/>
            <a:ext cx="2816352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0" name="Shape 17"/>
          <p:cNvSpPr/>
          <p:nvPr/>
        </p:nvSpPr>
        <p:spPr>
          <a:xfrm>
            <a:off x="3081528" y="2606040"/>
            <a:ext cx="2816352" cy="347472"/>
          </a:xfrm>
          <a:prstGeom prst="rect">
            <a:avLst/>
          </a:prstGeom>
          <a:solidFill>
            <a:srgbClr val="570604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Text 18"/>
          <p:cNvSpPr/>
          <p:nvPr/>
        </p:nvSpPr>
        <p:spPr>
          <a:xfrm>
            <a:off x="3172968" y="2660904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 Perfil Ideal</a:t>
            </a:r>
            <a:endParaRPr lang="en-US" sz="1000" dirty="0"/>
          </a:p>
        </p:txBody>
      </p:sp>
      <p:sp>
        <p:nvSpPr>
          <p:cNvPr id="22" name="Text 19"/>
          <p:cNvSpPr/>
          <p:nvPr/>
        </p:nvSpPr>
        <p:spPr>
          <a:xfrm>
            <a:off x="3191256" y="3026664"/>
            <a:ext cx="2587752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Empresas que desejam implementar IA generativa com excelente custo-benefício e baixa latência em suas operações.</a:t>
            </a:r>
            <a:endParaRPr lang="en-US" sz="1100" dirty="0"/>
          </a:p>
        </p:txBody>
      </p:sp>
      <p:sp>
        <p:nvSpPr>
          <p:cNvPr id="23" name="Shape 20"/>
          <p:cNvSpPr/>
          <p:nvPr/>
        </p:nvSpPr>
        <p:spPr>
          <a:xfrm>
            <a:off x="5998464" y="2606040"/>
            <a:ext cx="2816352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4" name="Shape 21"/>
          <p:cNvSpPr/>
          <p:nvPr/>
        </p:nvSpPr>
        <p:spPr>
          <a:xfrm>
            <a:off x="5998464" y="2606040"/>
            <a:ext cx="2816352" cy="347472"/>
          </a:xfrm>
          <a:prstGeom prst="rect">
            <a:avLst/>
          </a:prstGeom>
          <a:solidFill>
            <a:srgbClr val="EA590C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5" name="Text 22"/>
          <p:cNvSpPr/>
          <p:nvPr/>
        </p:nvSpPr>
        <p:spPr>
          <a:xfrm>
            <a:off x="6089904" y="2660904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◆  Exemplos de Uso</a:t>
            </a:r>
            <a:endParaRPr lang="en-US" sz="1000" dirty="0"/>
          </a:p>
        </p:txBody>
      </p:sp>
      <p:sp>
        <p:nvSpPr>
          <p:cNvPr id="26" name="Text 23"/>
          <p:cNvSpPr/>
          <p:nvPr/>
        </p:nvSpPr>
        <p:spPr>
          <a:xfrm>
            <a:off x="6108192" y="3026664"/>
            <a:ext cx="2587752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Atendimento ao cliente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FAQ inteligente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Assistente interno para colaboradores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Automação de processos documentais</a:t>
            </a:r>
            <a:endParaRPr lang="en-US" sz="1050" dirty="0"/>
          </a:p>
        </p:txBody>
      </p:sp>
      <p:sp>
        <p:nvSpPr>
          <p:cNvPr id="27" name="Shape 24"/>
          <p:cNvSpPr/>
          <p:nvPr/>
        </p:nvSpPr>
        <p:spPr>
          <a:xfrm>
            <a:off x="164592" y="4818888"/>
            <a:ext cx="8814816" cy="228600"/>
          </a:xfrm>
          <a:prstGeom prst="rect">
            <a:avLst/>
          </a:prstGeom>
          <a:solidFill>
            <a:srgbClr val="C00000">
              <a:alpha val="12000"/>
            </a:srgbClr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8" name="Text 25"/>
          <p:cNvSpPr/>
          <p:nvPr/>
        </p:nvSpPr>
        <p:spPr>
          <a:xfrm>
            <a:off x="320040" y="4818888"/>
            <a:ext cx="85039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53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✦  Perfil ideal para implementações de alto volume com eficiência operacional e resposta rápida.</a:t>
            </a:r>
            <a:endParaRPr lang="en-US" sz="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chemeClr val="tx1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" y="164592"/>
            <a:ext cx="2011680" cy="339750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7863840" y="109728"/>
            <a:ext cx="713232" cy="713232"/>
          </a:xfrm>
          <a:prstGeom prst="ellipse">
            <a:avLst/>
          </a:prstGeom>
          <a:solidFill>
            <a:srgbClr val="570604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 4"/>
          <p:cNvSpPr/>
          <p:nvPr/>
        </p:nvSpPr>
        <p:spPr>
          <a:xfrm>
            <a:off x="7863840" y="109728"/>
            <a:ext cx="713232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120B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347472" y="1042416"/>
            <a:ext cx="6858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57060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OpenAI GPT-OSS-120B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347472" y="1481328"/>
            <a:ext cx="7772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3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Versão de maior capacidade da família GPT-OSS · 120 bilhões de parâmetros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164592" y="1810512"/>
            <a:ext cx="8814816" cy="27432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1" name="Shape 8"/>
          <p:cNvSpPr/>
          <p:nvPr/>
        </p:nvSpPr>
        <p:spPr>
          <a:xfrm>
            <a:off x="164592" y="1865376"/>
            <a:ext cx="8814816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2" name="Shape 9"/>
          <p:cNvSpPr/>
          <p:nvPr/>
        </p:nvSpPr>
        <p:spPr>
          <a:xfrm>
            <a:off x="164592" y="1865376"/>
            <a:ext cx="73152" cy="621792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0"/>
          <p:cNvSpPr/>
          <p:nvPr/>
        </p:nvSpPr>
        <p:spPr>
          <a:xfrm>
            <a:off x="320040" y="1892808"/>
            <a:ext cx="12801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57060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é?</a:t>
            </a:r>
            <a:endParaRPr lang="en-US" sz="950" dirty="0"/>
          </a:p>
        </p:txBody>
      </p:sp>
      <p:sp>
        <p:nvSpPr>
          <p:cNvPr id="14" name="Text 11"/>
          <p:cNvSpPr/>
          <p:nvPr/>
        </p:nvSpPr>
        <p:spPr>
          <a:xfrm>
            <a:off x="320040" y="2103120"/>
            <a:ext cx="8503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Versão de maior capacidade da família GPT-OSS com 120 bilhões de parâmetros. Maior qualidade e precisão em tarefas complexas versus modelos menores.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164592" y="2606040"/>
            <a:ext cx="2816352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6" name="Shape 13"/>
          <p:cNvSpPr/>
          <p:nvPr/>
        </p:nvSpPr>
        <p:spPr>
          <a:xfrm>
            <a:off x="164592" y="2606040"/>
            <a:ext cx="2816352" cy="347472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Text 14"/>
          <p:cNvSpPr/>
          <p:nvPr/>
        </p:nvSpPr>
        <p:spPr>
          <a:xfrm>
            <a:off x="256032" y="2660904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▶  Principais Aplicações</a:t>
            </a:r>
            <a:endParaRPr lang="en-US" sz="1000" dirty="0"/>
          </a:p>
        </p:txBody>
      </p:sp>
      <p:sp>
        <p:nvSpPr>
          <p:cNvPr id="18" name="Text 15"/>
          <p:cNvSpPr/>
          <p:nvPr/>
        </p:nvSpPr>
        <p:spPr>
          <a:xfrm>
            <a:off x="274320" y="3026664"/>
            <a:ext cx="2587752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Raciocínio avançado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Análise de grandes volumes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Copilots corporativos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Geração de conteúdo complexo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Apoio à tomada de decisão</a:t>
            </a:r>
            <a:endParaRPr lang="en-US" sz="1050" dirty="0"/>
          </a:p>
        </p:txBody>
      </p:sp>
      <p:sp>
        <p:nvSpPr>
          <p:cNvPr id="19" name="Shape 16"/>
          <p:cNvSpPr/>
          <p:nvPr/>
        </p:nvSpPr>
        <p:spPr>
          <a:xfrm>
            <a:off x="3081528" y="2606040"/>
            <a:ext cx="2816352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0" name="Shape 17"/>
          <p:cNvSpPr/>
          <p:nvPr/>
        </p:nvSpPr>
        <p:spPr>
          <a:xfrm>
            <a:off x="3081528" y="2606040"/>
            <a:ext cx="2816352" cy="347472"/>
          </a:xfrm>
          <a:prstGeom prst="rect">
            <a:avLst/>
          </a:prstGeom>
          <a:solidFill>
            <a:srgbClr val="570604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Text 18"/>
          <p:cNvSpPr/>
          <p:nvPr/>
        </p:nvSpPr>
        <p:spPr>
          <a:xfrm>
            <a:off x="3172968" y="2660904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 Perfil Ideal</a:t>
            </a:r>
            <a:endParaRPr lang="en-US" sz="1000" dirty="0"/>
          </a:p>
        </p:txBody>
      </p:sp>
      <p:sp>
        <p:nvSpPr>
          <p:cNvPr id="22" name="Text 19"/>
          <p:cNvSpPr/>
          <p:nvPr/>
        </p:nvSpPr>
        <p:spPr>
          <a:xfrm>
            <a:off x="3191256" y="3026664"/>
            <a:ext cx="2587752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Empresas que precisam de respostas sofisticadas e maior capacidade analítica para tarefas críticas e de alto valor.</a:t>
            </a:r>
            <a:endParaRPr lang="en-US" sz="1100" dirty="0"/>
          </a:p>
        </p:txBody>
      </p:sp>
      <p:sp>
        <p:nvSpPr>
          <p:cNvPr id="23" name="Shape 20"/>
          <p:cNvSpPr/>
          <p:nvPr/>
        </p:nvSpPr>
        <p:spPr>
          <a:xfrm>
            <a:off x="5998464" y="2606040"/>
            <a:ext cx="2816352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4" name="Shape 21"/>
          <p:cNvSpPr/>
          <p:nvPr/>
        </p:nvSpPr>
        <p:spPr>
          <a:xfrm>
            <a:off x="5998464" y="2606040"/>
            <a:ext cx="2816352" cy="347472"/>
          </a:xfrm>
          <a:prstGeom prst="rect">
            <a:avLst/>
          </a:prstGeom>
          <a:solidFill>
            <a:srgbClr val="EA590C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5" name="Text 22"/>
          <p:cNvSpPr/>
          <p:nvPr/>
        </p:nvSpPr>
        <p:spPr>
          <a:xfrm>
            <a:off x="6089904" y="2660904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◆  Exemplos de Uso</a:t>
            </a:r>
            <a:endParaRPr lang="en-US" sz="1000" dirty="0"/>
          </a:p>
        </p:txBody>
      </p:sp>
      <p:sp>
        <p:nvSpPr>
          <p:cNvPr id="26" name="Text 23"/>
          <p:cNvSpPr/>
          <p:nvPr/>
        </p:nvSpPr>
        <p:spPr>
          <a:xfrm>
            <a:off x="6108192" y="3026664"/>
            <a:ext cx="2587752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Assistente jurídico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Assistente financeiro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Pesquisa corporativa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Análise de documentos regulatórios</a:t>
            </a:r>
            <a:endParaRPr lang="en-US" sz="1050" dirty="0"/>
          </a:p>
        </p:txBody>
      </p:sp>
      <p:sp>
        <p:nvSpPr>
          <p:cNvPr id="27" name="Shape 24"/>
          <p:cNvSpPr/>
          <p:nvPr/>
        </p:nvSpPr>
        <p:spPr>
          <a:xfrm>
            <a:off x="164592" y="4818888"/>
            <a:ext cx="8814816" cy="228600"/>
          </a:xfrm>
          <a:prstGeom prst="rect">
            <a:avLst/>
          </a:prstGeom>
          <a:solidFill>
            <a:srgbClr val="570604">
              <a:alpha val="12000"/>
            </a:srgbClr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8" name="Text 25"/>
          <p:cNvSpPr/>
          <p:nvPr/>
        </p:nvSpPr>
        <p:spPr>
          <a:xfrm>
            <a:off x="320040" y="4818888"/>
            <a:ext cx="85039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53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✦  Diferencial: maior qualidade e precisão em tarefas complexas quando comparado a modelos menores.</a:t>
            </a:r>
            <a:endParaRPr lang="en-US" sz="9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chemeClr val="tx1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" y="164592"/>
            <a:ext cx="2011680" cy="339750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7863840" y="109728"/>
            <a:ext cx="713232" cy="713232"/>
          </a:xfrm>
          <a:prstGeom prst="ellipse">
            <a:avLst/>
          </a:prstGeom>
          <a:solidFill>
            <a:srgbClr val="EA590C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 4"/>
          <p:cNvSpPr/>
          <p:nvPr/>
        </p:nvSpPr>
        <p:spPr>
          <a:xfrm>
            <a:off x="7863840" y="109728"/>
            <a:ext cx="713232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EMB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347472" y="1042416"/>
            <a:ext cx="6858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57060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Qwen3 Embedding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347472" y="1481328"/>
            <a:ext cx="7772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3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especializado em representações vetoriais para busca semântica inteligente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164592" y="1810512"/>
            <a:ext cx="8814816" cy="27432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1" name="Shape 8"/>
          <p:cNvSpPr/>
          <p:nvPr/>
        </p:nvSpPr>
        <p:spPr>
          <a:xfrm>
            <a:off x="164592" y="1865376"/>
            <a:ext cx="8814816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2" name="Shape 9"/>
          <p:cNvSpPr/>
          <p:nvPr/>
        </p:nvSpPr>
        <p:spPr>
          <a:xfrm>
            <a:off x="164592" y="1865376"/>
            <a:ext cx="73152" cy="621792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0"/>
          <p:cNvSpPr/>
          <p:nvPr/>
        </p:nvSpPr>
        <p:spPr>
          <a:xfrm>
            <a:off x="320040" y="1892808"/>
            <a:ext cx="12801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A59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é?</a:t>
            </a:r>
            <a:endParaRPr lang="en-US" sz="950" dirty="0"/>
          </a:p>
        </p:txBody>
      </p:sp>
      <p:sp>
        <p:nvSpPr>
          <p:cNvPr id="14" name="Text 11"/>
          <p:cNvSpPr/>
          <p:nvPr/>
        </p:nvSpPr>
        <p:spPr>
          <a:xfrm>
            <a:off x="320040" y="2103120"/>
            <a:ext cx="8503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especializado em transformar textos em representações vetoriais (embeddings), permitindo busca semântica inteligente e recuperação de informações corporativas.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164592" y="2606040"/>
            <a:ext cx="2816352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6" name="Shape 13"/>
          <p:cNvSpPr/>
          <p:nvPr/>
        </p:nvSpPr>
        <p:spPr>
          <a:xfrm>
            <a:off x="164592" y="2606040"/>
            <a:ext cx="2816352" cy="347472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Text 14"/>
          <p:cNvSpPr/>
          <p:nvPr/>
        </p:nvSpPr>
        <p:spPr>
          <a:xfrm>
            <a:off x="256032" y="2660904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▶  Principais Aplicações</a:t>
            </a:r>
            <a:endParaRPr lang="en-US" sz="1000" dirty="0"/>
          </a:p>
        </p:txBody>
      </p:sp>
      <p:sp>
        <p:nvSpPr>
          <p:cNvPr id="18" name="Text 15"/>
          <p:cNvSpPr/>
          <p:nvPr/>
        </p:nvSpPr>
        <p:spPr>
          <a:xfrm>
            <a:off x="274320" y="3026664"/>
            <a:ext cx="2587752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Busca corporativa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RAG (Retrieval-Augmented Generation)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Pesquisa em bases documentais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Catálogos inteligentes</a:t>
            </a:r>
            <a:endParaRPr lang="en-US" sz="1050" dirty="0"/>
          </a:p>
        </p:txBody>
      </p:sp>
      <p:sp>
        <p:nvSpPr>
          <p:cNvPr id="19" name="Shape 16"/>
          <p:cNvSpPr/>
          <p:nvPr/>
        </p:nvSpPr>
        <p:spPr>
          <a:xfrm>
            <a:off x="3081528" y="2606040"/>
            <a:ext cx="2816352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0" name="Shape 17"/>
          <p:cNvSpPr/>
          <p:nvPr/>
        </p:nvSpPr>
        <p:spPr>
          <a:xfrm>
            <a:off x="3081528" y="2606040"/>
            <a:ext cx="2816352" cy="347472"/>
          </a:xfrm>
          <a:prstGeom prst="rect">
            <a:avLst/>
          </a:prstGeom>
          <a:solidFill>
            <a:srgbClr val="570604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Text 18"/>
          <p:cNvSpPr/>
          <p:nvPr/>
        </p:nvSpPr>
        <p:spPr>
          <a:xfrm>
            <a:off x="3172968" y="2660904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 Perfil Ideal</a:t>
            </a:r>
            <a:endParaRPr lang="en-US" sz="1000" dirty="0"/>
          </a:p>
        </p:txBody>
      </p:sp>
      <p:sp>
        <p:nvSpPr>
          <p:cNvPr id="22" name="Text 19"/>
          <p:cNvSpPr/>
          <p:nvPr/>
        </p:nvSpPr>
        <p:spPr>
          <a:xfrm>
            <a:off x="3191256" y="3026664"/>
            <a:ext cx="2587752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Empresas que possuem muitos documentos e desejam encontrar informações rapidamente através de busca semântica avançada.</a:t>
            </a:r>
            <a:endParaRPr lang="en-US" sz="1100" dirty="0"/>
          </a:p>
        </p:txBody>
      </p:sp>
      <p:sp>
        <p:nvSpPr>
          <p:cNvPr id="23" name="Shape 20"/>
          <p:cNvSpPr/>
          <p:nvPr/>
        </p:nvSpPr>
        <p:spPr>
          <a:xfrm>
            <a:off x="5998464" y="2606040"/>
            <a:ext cx="2816352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4" name="Shape 21"/>
          <p:cNvSpPr/>
          <p:nvPr/>
        </p:nvSpPr>
        <p:spPr>
          <a:xfrm>
            <a:off x="5998464" y="2606040"/>
            <a:ext cx="2816352" cy="347472"/>
          </a:xfrm>
          <a:prstGeom prst="rect">
            <a:avLst/>
          </a:prstGeom>
          <a:solidFill>
            <a:srgbClr val="EA590C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5" name="Text 22"/>
          <p:cNvSpPr/>
          <p:nvPr/>
        </p:nvSpPr>
        <p:spPr>
          <a:xfrm>
            <a:off x="6089904" y="2660904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◆  Exemplos de Uso</a:t>
            </a:r>
            <a:endParaRPr lang="en-US" sz="1000" dirty="0"/>
          </a:p>
        </p:txBody>
      </p:sp>
      <p:sp>
        <p:nvSpPr>
          <p:cNvPr id="26" name="Text 23"/>
          <p:cNvSpPr/>
          <p:nvPr/>
        </p:nvSpPr>
        <p:spPr>
          <a:xfrm>
            <a:off x="6108192" y="3026664"/>
            <a:ext cx="2587752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Busca em contratos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Pesquisa em manuais técnicos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Consulta em políticas internas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 de conhecimento corporativa</a:t>
            </a:r>
            <a:endParaRPr lang="en-US" sz="1050" dirty="0"/>
          </a:p>
        </p:txBody>
      </p:sp>
      <p:sp>
        <p:nvSpPr>
          <p:cNvPr id="27" name="Shape 24"/>
          <p:cNvSpPr/>
          <p:nvPr/>
        </p:nvSpPr>
        <p:spPr>
          <a:xfrm>
            <a:off x="164592" y="4818888"/>
            <a:ext cx="8814816" cy="228600"/>
          </a:xfrm>
          <a:prstGeom prst="rect">
            <a:avLst/>
          </a:prstGeom>
          <a:solidFill>
            <a:srgbClr val="EA590C">
              <a:alpha val="12000"/>
            </a:srgbClr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8" name="Text 25"/>
          <p:cNvSpPr/>
          <p:nvPr/>
        </p:nvSpPr>
        <p:spPr>
          <a:xfrm>
            <a:off x="320040" y="4818888"/>
            <a:ext cx="85039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53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✦  Benefício para o negócio: permite que a IA encontre a informação correta antes de responder, aumentando a precisão.</a:t>
            </a:r>
            <a:endParaRPr lang="en-US" sz="9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chemeClr val="tx1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" y="164592"/>
            <a:ext cx="2011680" cy="339750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7863840" y="109728"/>
            <a:ext cx="713232" cy="713232"/>
          </a:xfrm>
          <a:prstGeom prst="ellipse">
            <a:avLst/>
          </a:prstGeom>
          <a:solidFill>
            <a:srgbClr val="8B0000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 4"/>
          <p:cNvSpPr/>
          <p:nvPr/>
        </p:nvSpPr>
        <p:spPr>
          <a:xfrm>
            <a:off x="7863840" y="109728"/>
            <a:ext cx="713232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347472" y="1042416"/>
            <a:ext cx="6858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57060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Qwen3 Rerank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347472" y="1481328"/>
            <a:ext cx="7772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3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que reclassifica resultados de busca para máxima relevância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164592" y="1810512"/>
            <a:ext cx="8814816" cy="27432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1" name="Shape 8"/>
          <p:cNvSpPr/>
          <p:nvPr/>
        </p:nvSpPr>
        <p:spPr>
          <a:xfrm>
            <a:off x="164592" y="1865376"/>
            <a:ext cx="8814816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2" name="Shape 9"/>
          <p:cNvSpPr/>
          <p:nvPr/>
        </p:nvSpPr>
        <p:spPr>
          <a:xfrm>
            <a:off x="164592" y="1865376"/>
            <a:ext cx="73152" cy="621792"/>
          </a:xfrm>
          <a:prstGeom prst="rect">
            <a:avLst/>
          </a:prstGeom>
          <a:solidFill>
            <a:srgbClr val="8B0000"/>
          </a:solidFill>
          <a:ln w="12700">
            <a:solidFill>
              <a:srgbClr val="8B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0"/>
          <p:cNvSpPr/>
          <p:nvPr/>
        </p:nvSpPr>
        <p:spPr>
          <a:xfrm>
            <a:off x="320040" y="1892808"/>
            <a:ext cx="12801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8B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é?</a:t>
            </a:r>
            <a:endParaRPr lang="en-US" sz="950" dirty="0"/>
          </a:p>
        </p:txBody>
      </p:sp>
      <p:sp>
        <p:nvSpPr>
          <p:cNvPr id="14" name="Text 11"/>
          <p:cNvSpPr/>
          <p:nvPr/>
        </p:nvSpPr>
        <p:spPr>
          <a:xfrm>
            <a:off x="320040" y="2103120"/>
            <a:ext cx="8503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que reclassifica resultados de busca para entregar os documentos mais relevantes ao usuário, aumentando significativamente a precisão das respostas.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164592" y="2606040"/>
            <a:ext cx="2816352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6" name="Shape 13"/>
          <p:cNvSpPr/>
          <p:nvPr/>
        </p:nvSpPr>
        <p:spPr>
          <a:xfrm>
            <a:off x="164592" y="2606040"/>
            <a:ext cx="2816352" cy="347472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Text 14"/>
          <p:cNvSpPr/>
          <p:nvPr/>
        </p:nvSpPr>
        <p:spPr>
          <a:xfrm>
            <a:off x="256032" y="2660904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▶  Principais Aplicações</a:t>
            </a:r>
            <a:endParaRPr lang="en-US" sz="1000" dirty="0"/>
          </a:p>
        </p:txBody>
      </p:sp>
      <p:sp>
        <p:nvSpPr>
          <p:cNvPr id="18" name="Text 15"/>
          <p:cNvSpPr/>
          <p:nvPr/>
        </p:nvSpPr>
        <p:spPr>
          <a:xfrm>
            <a:off x="274320" y="3026664"/>
            <a:ext cx="2587752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Melhoria de sistemas RAG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Busca corporativa avançada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Portais de conhecimento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Assistentes documentais</a:t>
            </a:r>
            <a:endParaRPr lang="en-US" sz="1050" dirty="0"/>
          </a:p>
        </p:txBody>
      </p:sp>
      <p:sp>
        <p:nvSpPr>
          <p:cNvPr id="19" name="Shape 16"/>
          <p:cNvSpPr/>
          <p:nvPr/>
        </p:nvSpPr>
        <p:spPr>
          <a:xfrm>
            <a:off x="3081528" y="2606040"/>
            <a:ext cx="2816352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0" name="Shape 17"/>
          <p:cNvSpPr/>
          <p:nvPr/>
        </p:nvSpPr>
        <p:spPr>
          <a:xfrm>
            <a:off x="3081528" y="2606040"/>
            <a:ext cx="2816352" cy="347472"/>
          </a:xfrm>
          <a:prstGeom prst="rect">
            <a:avLst/>
          </a:prstGeom>
          <a:solidFill>
            <a:srgbClr val="570604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Text 18"/>
          <p:cNvSpPr/>
          <p:nvPr/>
        </p:nvSpPr>
        <p:spPr>
          <a:xfrm>
            <a:off x="3172968" y="2660904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 Perfil Ideal</a:t>
            </a:r>
            <a:endParaRPr lang="en-US" sz="1000" dirty="0"/>
          </a:p>
        </p:txBody>
      </p:sp>
      <p:sp>
        <p:nvSpPr>
          <p:cNvPr id="22" name="Text 19"/>
          <p:cNvSpPr/>
          <p:nvPr/>
        </p:nvSpPr>
        <p:spPr>
          <a:xfrm>
            <a:off x="3191256" y="3026664"/>
            <a:ext cx="2587752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Organizações que trabalham com grandes bases documentais e necessitam de precisão máxima na recuperação de informações.</a:t>
            </a:r>
            <a:endParaRPr lang="en-US" sz="1100" dirty="0"/>
          </a:p>
        </p:txBody>
      </p:sp>
      <p:sp>
        <p:nvSpPr>
          <p:cNvPr id="23" name="Shape 20"/>
          <p:cNvSpPr/>
          <p:nvPr/>
        </p:nvSpPr>
        <p:spPr>
          <a:xfrm>
            <a:off x="5998464" y="2606040"/>
            <a:ext cx="2816352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4" name="Shape 21"/>
          <p:cNvSpPr/>
          <p:nvPr/>
        </p:nvSpPr>
        <p:spPr>
          <a:xfrm>
            <a:off x="5998464" y="2606040"/>
            <a:ext cx="2816352" cy="347472"/>
          </a:xfrm>
          <a:prstGeom prst="rect">
            <a:avLst/>
          </a:prstGeom>
          <a:solidFill>
            <a:srgbClr val="EA590C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5" name="Text 22"/>
          <p:cNvSpPr/>
          <p:nvPr/>
        </p:nvSpPr>
        <p:spPr>
          <a:xfrm>
            <a:off x="6089904" y="2660904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◆  Exemplos de Uso</a:t>
            </a:r>
            <a:endParaRPr lang="en-US" sz="1000" dirty="0"/>
          </a:p>
        </p:txBody>
      </p:sp>
      <p:sp>
        <p:nvSpPr>
          <p:cNvPr id="26" name="Text 23"/>
          <p:cNvSpPr/>
          <p:nvPr/>
        </p:nvSpPr>
        <p:spPr>
          <a:xfrm>
            <a:off x="6108192" y="3026664"/>
            <a:ext cx="2587752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Localizar cláusulas contratuais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Encontrar procedimentos operacionais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Priorizar documentos para auditorias</a:t>
            </a:r>
            <a:endParaRPr lang="en-US" sz="1050" dirty="0"/>
          </a:p>
        </p:txBody>
      </p:sp>
      <p:sp>
        <p:nvSpPr>
          <p:cNvPr id="27" name="Shape 24"/>
          <p:cNvSpPr/>
          <p:nvPr/>
        </p:nvSpPr>
        <p:spPr>
          <a:xfrm>
            <a:off x="164592" y="4818888"/>
            <a:ext cx="8814816" cy="228600"/>
          </a:xfrm>
          <a:prstGeom prst="rect">
            <a:avLst/>
          </a:prstGeom>
          <a:solidFill>
            <a:srgbClr val="8B0000">
              <a:alpha val="12000"/>
            </a:srgbClr>
          </a:solidFill>
          <a:ln w="12700">
            <a:solidFill>
              <a:srgbClr val="8B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8" name="Text 25"/>
          <p:cNvSpPr/>
          <p:nvPr/>
        </p:nvSpPr>
        <p:spPr>
          <a:xfrm>
            <a:off x="320040" y="4818888"/>
            <a:ext cx="85039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53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✦  Benefício para o negócio: aumenta significativamente a precisão das respostas da IA em sistemas de busca.</a:t>
            </a:r>
            <a:endParaRPr lang="en-US" sz="9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chemeClr val="tx1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" y="164592"/>
            <a:ext cx="2011680" cy="339750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7863840" y="109728"/>
            <a:ext cx="713232" cy="713232"/>
          </a:xfrm>
          <a:prstGeom prst="ellipse">
            <a:avLst/>
          </a:prstGeom>
          <a:solidFill>
            <a:srgbClr val="535252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 4"/>
          <p:cNvSpPr/>
          <p:nvPr/>
        </p:nvSpPr>
        <p:spPr>
          <a:xfrm>
            <a:off x="7863840" y="109728"/>
            <a:ext cx="713232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STT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347472" y="1042416"/>
            <a:ext cx="6858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57060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Whisper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347472" y="1481328"/>
            <a:ext cx="7772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3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especializado em reconhecimento e transcrição de voz · Speech-to-Text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164592" y="1810512"/>
            <a:ext cx="8814816" cy="27432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1" name="Shape 8"/>
          <p:cNvSpPr/>
          <p:nvPr/>
        </p:nvSpPr>
        <p:spPr>
          <a:xfrm>
            <a:off x="164592" y="1865376"/>
            <a:ext cx="8814816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2" name="Shape 9"/>
          <p:cNvSpPr/>
          <p:nvPr/>
        </p:nvSpPr>
        <p:spPr>
          <a:xfrm>
            <a:off x="164592" y="1865376"/>
            <a:ext cx="73152" cy="621792"/>
          </a:xfrm>
          <a:prstGeom prst="rect">
            <a:avLst/>
          </a:prstGeom>
          <a:solidFill>
            <a:srgbClr val="535252"/>
          </a:solidFill>
          <a:ln w="12700">
            <a:solidFill>
              <a:srgbClr val="53525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0"/>
          <p:cNvSpPr/>
          <p:nvPr/>
        </p:nvSpPr>
        <p:spPr>
          <a:xfrm>
            <a:off x="320040" y="1892808"/>
            <a:ext cx="12801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53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é?</a:t>
            </a:r>
            <a:endParaRPr lang="en-US" sz="950" dirty="0"/>
          </a:p>
        </p:txBody>
      </p:sp>
      <p:sp>
        <p:nvSpPr>
          <p:cNvPr id="14" name="Text 11"/>
          <p:cNvSpPr/>
          <p:nvPr/>
        </p:nvSpPr>
        <p:spPr>
          <a:xfrm>
            <a:off x="320040" y="2103120"/>
            <a:ext cx="8503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especializado em reconhecimento e transcrição de voz, com suporte multilíngue, alta precisão e capacidade de automação de processos manuais de transcrição.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164592" y="2606040"/>
            <a:ext cx="2816352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6" name="Shape 13"/>
          <p:cNvSpPr/>
          <p:nvPr/>
        </p:nvSpPr>
        <p:spPr>
          <a:xfrm>
            <a:off x="164592" y="2606040"/>
            <a:ext cx="2816352" cy="347472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Text 14"/>
          <p:cNvSpPr/>
          <p:nvPr/>
        </p:nvSpPr>
        <p:spPr>
          <a:xfrm>
            <a:off x="256032" y="2660904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▶  Principais Aplicações</a:t>
            </a:r>
            <a:endParaRPr lang="en-US" sz="1000" dirty="0"/>
          </a:p>
        </p:txBody>
      </p:sp>
      <p:sp>
        <p:nvSpPr>
          <p:cNvPr id="18" name="Text 15"/>
          <p:cNvSpPr/>
          <p:nvPr/>
        </p:nvSpPr>
        <p:spPr>
          <a:xfrm>
            <a:off x="274320" y="3026664"/>
            <a:ext cx="2587752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Speech-to-Text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Transcrição automática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Legendas automáticas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Conversão de reuniões em texto</a:t>
            </a:r>
            <a:endParaRPr lang="en-US" sz="1050" dirty="0"/>
          </a:p>
        </p:txBody>
      </p:sp>
      <p:sp>
        <p:nvSpPr>
          <p:cNvPr id="19" name="Shape 16"/>
          <p:cNvSpPr/>
          <p:nvPr/>
        </p:nvSpPr>
        <p:spPr>
          <a:xfrm>
            <a:off x="3081528" y="2606040"/>
            <a:ext cx="2816352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0" name="Shape 17"/>
          <p:cNvSpPr/>
          <p:nvPr/>
        </p:nvSpPr>
        <p:spPr>
          <a:xfrm>
            <a:off x="3081528" y="2606040"/>
            <a:ext cx="2816352" cy="347472"/>
          </a:xfrm>
          <a:prstGeom prst="rect">
            <a:avLst/>
          </a:prstGeom>
          <a:solidFill>
            <a:srgbClr val="570604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Text 18"/>
          <p:cNvSpPr/>
          <p:nvPr/>
        </p:nvSpPr>
        <p:spPr>
          <a:xfrm>
            <a:off x="3172968" y="2660904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 Perfil Ideal</a:t>
            </a:r>
            <a:endParaRPr lang="en-US" sz="1000" dirty="0"/>
          </a:p>
        </p:txBody>
      </p:sp>
      <p:sp>
        <p:nvSpPr>
          <p:cNvPr id="22" name="Text 19"/>
          <p:cNvSpPr/>
          <p:nvPr/>
        </p:nvSpPr>
        <p:spPr>
          <a:xfrm>
            <a:off x="3191256" y="3026664"/>
            <a:ext cx="2587752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Empresas que trabalham com áudio e vídeo, contact centers, produção de conteúdo e automação de processos de transcrição.</a:t>
            </a:r>
            <a:endParaRPr lang="en-US" sz="1100" dirty="0"/>
          </a:p>
        </p:txBody>
      </p:sp>
      <p:sp>
        <p:nvSpPr>
          <p:cNvPr id="23" name="Shape 20"/>
          <p:cNvSpPr/>
          <p:nvPr/>
        </p:nvSpPr>
        <p:spPr>
          <a:xfrm>
            <a:off x="5998464" y="2606040"/>
            <a:ext cx="2816352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4" name="Shape 21"/>
          <p:cNvSpPr/>
          <p:nvPr/>
        </p:nvSpPr>
        <p:spPr>
          <a:xfrm>
            <a:off x="5998464" y="2606040"/>
            <a:ext cx="2816352" cy="347472"/>
          </a:xfrm>
          <a:prstGeom prst="rect">
            <a:avLst/>
          </a:prstGeom>
          <a:solidFill>
            <a:srgbClr val="EA590C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5" name="Text 22"/>
          <p:cNvSpPr/>
          <p:nvPr/>
        </p:nvSpPr>
        <p:spPr>
          <a:xfrm>
            <a:off x="6089904" y="2660904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◆  Exemplos de Uso</a:t>
            </a:r>
            <a:endParaRPr lang="en-US" sz="1000" dirty="0"/>
          </a:p>
        </p:txBody>
      </p:sp>
      <p:sp>
        <p:nvSpPr>
          <p:cNvPr id="26" name="Text 23"/>
          <p:cNvSpPr/>
          <p:nvPr/>
        </p:nvSpPr>
        <p:spPr>
          <a:xfrm>
            <a:off x="6108192" y="3026664"/>
            <a:ext cx="2587752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Gravação de reuniões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Atendimento telefônico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Contact Centers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Produção de conteúdo audiovisual</a:t>
            </a:r>
            <a:endParaRPr lang="en-US" sz="1050" dirty="0"/>
          </a:p>
        </p:txBody>
      </p:sp>
      <p:sp>
        <p:nvSpPr>
          <p:cNvPr id="27" name="Shape 24"/>
          <p:cNvSpPr/>
          <p:nvPr/>
        </p:nvSpPr>
        <p:spPr>
          <a:xfrm>
            <a:off x="164592" y="4818888"/>
            <a:ext cx="8814816" cy="228600"/>
          </a:xfrm>
          <a:prstGeom prst="rect">
            <a:avLst/>
          </a:prstGeom>
          <a:solidFill>
            <a:srgbClr val="535252">
              <a:alpha val="12000"/>
            </a:srgbClr>
          </a:solidFill>
          <a:ln w="12700">
            <a:solidFill>
              <a:srgbClr val="53525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8" name="Text 25"/>
          <p:cNvSpPr/>
          <p:nvPr/>
        </p:nvSpPr>
        <p:spPr>
          <a:xfrm>
            <a:off x="320040" y="4818888"/>
            <a:ext cx="85039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53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✦  Benefícios: suporte multilíngue · alta precisão · automação completa de processos manuais de transcrição.</a:t>
            </a:r>
            <a:endParaRPr lang="en-US" sz="9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7551"/>
            <a:ext cx="9144000" cy="91440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" y="164592"/>
            <a:ext cx="2011680" cy="33975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377440" y="137160"/>
            <a:ext cx="53035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Como esses modelos trabalham juntos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2377440" y="576072"/>
            <a:ext cx="51206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Uma arquitetura corporativa típica utiliza:</a:t>
            </a:r>
            <a:endParaRPr lang="en-US" sz="1000" dirty="0"/>
          </a:p>
        </p:txBody>
      </p:sp>
      <p:sp>
        <p:nvSpPr>
          <p:cNvPr id="8" name="Shape 5"/>
          <p:cNvSpPr/>
          <p:nvPr/>
        </p:nvSpPr>
        <p:spPr>
          <a:xfrm>
            <a:off x="256032" y="1005840"/>
            <a:ext cx="2011680" cy="2194560"/>
          </a:xfrm>
          <a:prstGeom prst="rect">
            <a:avLst/>
          </a:prstGeom>
          <a:solidFill>
            <a:srgbClr val="FFFFFF"/>
          </a:solidFill>
          <a:ln w="25400">
            <a:solidFill>
              <a:srgbClr val="535252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9" name="Shape 6"/>
          <p:cNvSpPr/>
          <p:nvPr/>
        </p:nvSpPr>
        <p:spPr>
          <a:xfrm>
            <a:off x="256032" y="1005840"/>
            <a:ext cx="2011680" cy="73152"/>
          </a:xfrm>
          <a:prstGeom prst="rect">
            <a:avLst/>
          </a:prstGeom>
          <a:solidFill>
            <a:srgbClr val="535252"/>
          </a:solidFill>
          <a:ln w="12700">
            <a:solidFill>
              <a:srgbClr val="53525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" name="Shape 7"/>
          <p:cNvSpPr/>
          <p:nvPr/>
        </p:nvSpPr>
        <p:spPr>
          <a:xfrm>
            <a:off x="1042416" y="1097280"/>
            <a:ext cx="438912" cy="438912"/>
          </a:xfrm>
          <a:prstGeom prst="ellipse">
            <a:avLst/>
          </a:prstGeom>
          <a:solidFill>
            <a:srgbClr val="535252"/>
          </a:solidFill>
          <a:ln w="12700">
            <a:solidFill>
              <a:srgbClr val="53525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1" name="Text 8"/>
          <p:cNvSpPr/>
          <p:nvPr/>
        </p:nvSpPr>
        <p:spPr>
          <a:xfrm>
            <a:off x="1042416" y="1097280"/>
            <a:ext cx="43891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950976" y="1627632"/>
            <a:ext cx="621792" cy="621792"/>
          </a:xfrm>
          <a:prstGeom prst="ellipse">
            <a:avLst/>
          </a:prstGeom>
          <a:solidFill>
            <a:srgbClr val="535252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0"/>
          <p:cNvSpPr/>
          <p:nvPr/>
        </p:nvSpPr>
        <p:spPr>
          <a:xfrm>
            <a:off x="950976" y="1627632"/>
            <a:ext cx="62179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STT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329184" y="2322576"/>
            <a:ext cx="1865376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57060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Whisper</a:t>
            </a:r>
            <a:endParaRPr lang="en-US" sz="1100" dirty="0"/>
          </a:p>
        </p:txBody>
      </p:sp>
      <p:sp>
        <p:nvSpPr>
          <p:cNvPr id="15" name="Text 12"/>
          <p:cNvSpPr/>
          <p:nvPr/>
        </p:nvSpPr>
        <p:spPr>
          <a:xfrm>
            <a:off x="329184" y="2670048"/>
            <a:ext cx="1865376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53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Converte áudio em texto</a:t>
            </a:r>
            <a:endParaRPr lang="en-US" sz="1000" dirty="0"/>
          </a:p>
        </p:txBody>
      </p:sp>
      <p:sp>
        <p:nvSpPr>
          <p:cNvPr id="16" name="Text 13"/>
          <p:cNvSpPr/>
          <p:nvPr/>
        </p:nvSpPr>
        <p:spPr>
          <a:xfrm>
            <a:off x="2286000" y="1920240"/>
            <a:ext cx="20116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EA59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►</a:t>
            </a:r>
            <a:endParaRPr lang="en-US" sz="1400" dirty="0"/>
          </a:p>
        </p:txBody>
      </p:sp>
      <p:sp>
        <p:nvSpPr>
          <p:cNvPr id="17" name="Shape 14"/>
          <p:cNvSpPr/>
          <p:nvPr/>
        </p:nvSpPr>
        <p:spPr>
          <a:xfrm>
            <a:off x="2450592" y="1005840"/>
            <a:ext cx="2011680" cy="2194560"/>
          </a:xfrm>
          <a:prstGeom prst="rect">
            <a:avLst/>
          </a:prstGeom>
          <a:solidFill>
            <a:srgbClr val="FFFFFF"/>
          </a:solidFill>
          <a:ln w="25400">
            <a:solidFill>
              <a:srgbClr val="EA590C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8" name="Shape 15"/>
          <p:cNvSpPr/>
          <p:nvPr/>
        </p:nvSpPr>
        <p:spPr>
          <a:xfrm>
            <a:off x="2450592" y="1005840"/>
            <a:ext cx="2011680" cy="73152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9" name="Shape 16"/>
          <p:cNvSpPr/>
          <p:nvPr/>
        </p:nvSpPr>
        <p:spPr>
          <a:xfrm>
            <a:off x="3236976" y="1097280"/>
            <a:ext cx="438912" cy="438912"/>
          </a:xfrm>
          <a:prstGeom prst="ellipse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Text 17"/>
          <p:cNvSpPr/>
          <p:nvPr/>
        </p:nvSpPr>
        <p:spPr>
          <a:xfrm>
            <a:off x="3236976" y="1097280"/>
            <a:ext cx="43891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600" dirty="0"/>
          </a:p>
        </p:txBody>
      </p:sp>
      <p:sp>
        <p:nvSpPr>
          <p:cNvPr id="21" name="Shape 18"/>
          <p:cNvSpPr/>
          <p:nvPr/>
        </p:nvSpPr>
        <p:spPr>
          <a:xfrm>
            <a:off x="3145536" y="1627632"/>
            <a:ext cx="621792" cy="621792"/>
          </a:xfrm>
          <a:prstGeom prst="ellipse">
            <a:avLst/>
          </a:prstGeom>
          <a:solidFill>
            <a:srgbClr val="EA590C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2" name="Text 19"/>
          <p:cNvSpPr/>
          <p:nvPr/>
        </p:nvSpPr>
        <p:spPr>
          <a:xfrm>
            <a:off x="3145536" y="1627632"/>
            <a:ext cx="62179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EMB</a:t>
            </a:r>
            <a:endParaRPr lang="en-US" sz="1100" dirty="0"/>
          </a:p>
        </p:txBody>
      </p:sp>
      <p:sp>
        <p:nvSpPr>
          <p:cNvPr id="23" name="Text 20"/>
          <p:cNvSpPr/>
          <p:nvPr/>
        </p:nvSpPr>
        <p:spPr>
          <a:xfrm>
            <a:off x="2523744" y="2322576"/>
            <a:ext cx="1865376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57060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Qwen3 Embedding</a:t>
            </a:r>
            <a:endParaRPr lang="en-US" sz="1100" dirty="0"/>
          </a:p>
        </p:txBody>
      </p:sp>
      <p:sp>
        <p:nvSpPr>
          <p:cNvPr id="24" name="Text 21"/>
          <p:cNvSpPr/>
          <p:nvPr/>
        </p:nvSpPr>
        <p:spPr>
          <a:xfrm>
            <a:off x="2523744" y="2670048"/>
            <a:ext cx="1865376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53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Localiza informações relevantes</a:t>
            </a:r>
            <a:endParaRPr lang="en-US" sz="1000" dirty="0"/>
          </a:p>
        </p:txBody>
      </p:sp>
      <p:sp>
        <p:nvSpPr>
          <p:cNvPr id="25" name="Text 22"/>
          <p:cNvSpPr/>
          <p:nvPr/>
        </p:nvSpPr>
        <p:spPr>
          <a:xfrm>
            <a:off x="4480560" y="1920240"/>
            <a:ext cx="20116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EA59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►</a:t>
            </a:r>
            <a:endParaRPr lang="en-US" sz="1400" dirty="0"/>
          </a:p>
        </p:txBody>
      </p:sp>
      <p:sp>
        <p:nvSpPr>
          <p:cNvPr id="26" name="Shape 23"/>
          <p:cNvSpPr/>
          <p:nvPr/>
        </p:nvSpPr>
        <p:spPr>
          <a:xfrm>
            <a:off x="4645152" y="1005840"/>
            <a:ext cx="2011680" cy="2194560"/>
          </a:xfrm>
          <a:prstGeom prst="rect">
            <a:avLst/>
          </a:prstGeom>
          <a:solidFill>
            <a:srgbClr val="FFFFFF"/>
          </a:solidFill>
          <a:ln w="25400">
            <a:solidFill>
              <a:srgbClr val="8B0000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7" name="Shape 24"/>
          <p:cNvSpPr/>
          <p:nvPr/>
        </p:nvSpPr>
        <p:spPr>
          <a:xfrm>
            <a:off x="4645152" y="1005840"/>
            <a:ext cx="2011680" cy="73152"/>
          </a:xfrm>
          <a:prstGeom prst="rect">
            <a:avLst/>
          </a:prstGeom>
          <a:solidFill>
            <a:srgbClr val="8B0000"/>
          </a:solidFill>
          <a:ln w="12700">
            <a:solidFill>
              <a:srgbClr val="8B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8" name="Shape 25"/>
          <p:cNvSpPr/>
          <p:nvPr/>
        </p:nvSpPr>
        <p:spPr>
          <a:xfrm>
            <a:off x="5431536" y="1097280"/>
            <a:ext cx="438912" cy="438912"/>
          </a:xfrm>
          <a:prstGeom prst="ellipse">
            <a:avLst/>
          </a:prstGeom>
          <a:solidFill>
            <a:srgbClr val="8B0000"/>
          </a:solidFill>
          <a:ln w="12700">
            <a:solidFill>
              <a:srgbClr val="8B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9" name="Text 26"/>
          <p:cNvSpPr/>
          <p:nvPr/>
        </p:nvSpPr>
        <p:spPr>
          <a:xfrm>
            <a:off x="5431536" y="1097280"/>
            <a:ext cx="43891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600" dirty="0"/>
          </a:p>
        </p:txBody>
      </p:sp>
      <p:sp>
        <p:nvSpPr>
          <p:cNvPr id="30" name="Shape 27"/>
          <p:cNvSpPr/>
          <p:nvPr/>
        </p:nvSpPr>
        <p:spPr>
          <a:xfrm>
            <a:off x="5340096" y="1627632"/>
            <a:ext cx="621792" cy="621792"/>
          </a:xfrm>
          <a:prstGeom prst="ellipse">
            <a:avLst/>
          </a:prstGeom>
          <a:solidFill>
            <a:srgbClr val="8B0000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1" name="Text 28"/>
          <p:cNvSpPr/>
          <p:nvPr/>
        </p:nvSpPr>
        <p:spPr>
          <a:xfrm>
            <a:off x="5340096" y="1627632"/>
            <a:ext cx="62179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</a:t>
            </a:r>
            <a:endParaRPr lang="en-US" sz="1100" dirty="0"/>
          </a:p>
        </p:txBody>
      </p:sp>
      <p:sp>
        <p:nvSpPr>
          <p:cNvPr id="32" name="Text 29"/>
          <p:cNvSpPr/>
          <p:nvPr/>
        </p:nvSpPr>
        <p:spPr>
          <a:xfrm>
            <a:off x="4718304" y="2322576"/>
            <a:ext cx="1865376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57060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Qwen3 Rerank</a:t>
            </a:r>
            <a:endParaRPr lang="en-US" sz="1100" dirty="0"/>
          </a:p>
        </p:txBody>
      </p:sp>
      <p:sp>
        <p:nvSpPr>
          <p:cNvPr id="33" name="Text 30"/>
          <p:cNvSpPr/>
          <p:nvPr/>
        </p:nvSpPr>
        <p:spPr>
          <a:xfrm>
            <a:off x="4718304" y="2670048"/>
            <a:ext cx="1865376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53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Seleciona os melhores documentos</a:t>
            </a:r>
            <a:endParaRPr lang="en-US" sz="1000" dirty="0"/>
          </a:p>
        </p:txBody>
      </p:sp>
      <p:sp>
        <p:nvSpPr>
          <p:cNvPr id="34" name="Text 31"/>
          <p:cNvSpPr/>
          <p:nvPr/>
        </p:nvSpPr>
        <p:spPr>
          <a:xfrm>
            <a:off x="6675120" y="1920240"/>
            <a:ext cx="20116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EA59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►</a:t>
            </a:r>
            <a:endParaRPr lang="en-US" sz="1400" dirty="0"/>
          </a:p>
        </p:txBody>
      </p:sp>
      <p:sp>
        <p:nvSpPr>
          <p:cNvPr id="35" name="Shape 32"/>
          <p:cNvSpPr/>
          <p:nvPr/>
        </p:nvSpPr>
        <p:spPr>
          <a:xfrm>
            <a:off x="6839712" y="1005840"/>
            <a:ext cx="2011680" cy="2194560"/>
          </a:xfrm>
          <a:prstGeom prst="rect">
            <a:avLst/>
          </a:prstGeom>
          <a:solidFill>
            <a:srgbClr val="FFFFFF"/>
          </a:solidFill>
          <a:ln w="25400">
            <a:solidFill>
              <a:srgbClr val="C00000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36" name="Shape 33"/>
          <p:cNvSpPr/>
          <p:nvPr/>
        </p:nvSpPr>
        <p:spPr>
          <a:xfrm>
            <a:off x="6839712" y="1005840"/>
            <a:ext cx="2011680" cy="73152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7" name="Shape 34"/>
          <p:cNvSpPr/>
          <p:nvPr/>
        </p:nvSpPr>
        <p:spPr>
          <a:xfrm>
            <a:off x="7626096" y="1097280"/>
            <a:ext cx="438912" cy="438912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8" name="Text 35"/>
          <p:cNvSpPr/>
          <p:nvPr/>
        </p:nvSpPr>
        <p:spPr>
          <a:xfrm>
            <a:off x="7626096" y="1097280"/>
            <a:ext cx="43891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600" dirty="0"/>
          </a:p>
        </p:txBody>
      </p:sp>
      <p:sp>
        <p:nvSpPr>
          <p:cNvPr id="39" name="Shape 36"/>
          <p:cNvSpPr/>
          <p:nvPr/>
        </p:nvSpPr>
        <p:spPr>
          <a:xfrm>
            <a:off x="7534656" y="1627632"/>
            <a:ext cx="621792" cy="621792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0" name="Text 37"/>
          <p:cNvSpPr/>
          <p:nvPr/>
        </p:nvSpPr>
        <p:spPr>
          <a:xfrm>
            <a:off x="7534656" y="1627632"/>
            <a:ext cx="62179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</a:t>
            </a:r>
            <a:endParaRPr lang="en-US" sz="1100" dirty="0"/>
          </a:p>
        </p:txBody>
      </p:sp>
      <p:sp>
        <p:nvSpPr>
          <p:cNvPr id="41" name="Text 38"/>
          <p:cNvSpPr/>
          <p:nvPr/>
        </p:nvSpPr>
        <p:spPr>
          <a:xfrm>
            <a:off x="6912864" y="2322576"/>
            <a:ext cx="1865376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57060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GPT-OSS 20B/120B</a:t>
            </a:r>
            <a:endParaRPr lang="en-US" sz="1100" dirty="0"/>
          </a:p>
        </p:txBody>
      </p:sp>
      <p:sp>
        <p:nvSpPr>
          <p:cNvPr id="42" name="Text 39"/>
          <p:cNvSpPr/>
          <p:nvPr/>
        </p:nvSpPr>
        <p:spPr>
          <a:xfrm>
            <a:off x="6912864" y="2670048"/>
            <a:ext cx="1865376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53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Gera a resposta final</a:t>
            </a:r>
            <a:endParaRPr lang="en-US" sz="1000" dirty="0"/>
          </a:p>
        </p:txBody>
      </p:sp>
      <p:sp>
        <p:nvSpPr>
          <p:cNvPr id="43" name="Shape 40"/>
          <p:cNvSpPr/>
          <p:nvPr/>
        </p:nvSpPr>
        <p:spPr>
          <a:xfrm>
            <a:off x="164592" y="3337560"/>
            <a:ext cx="8814816" cy="1627632"/>
          </a:xfrm>
          <a:prstGeom prst="rect">
            <a:avLst/>
          </a:prstGeom>
          <a:solidFill>
            <a:srgbClr val="FFFFFF"/>
          </a:solidFill>
          <a:ln w="19050">
            <a:solidFill>
              <a:srgbClr val="C00000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44" name="Shape 41"/>
          <p:cNvSpPr/>
          <p:nvPr/>
        </p:nvSpPr>
        <p:spPr>
          <a:xfrm>
            <a:off x="164592" y="3337560"/>
            <a:ext cx="8814816" cy="6400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5" name="Shape 42"/>
          <p:cNvSpPr/>
          <p:nvPr/>
        </p:nvSpPr>
        <p:spPr>
          <a:xfrm>
            <a:off x="164592" y="3337560"/>
            <a:ext cx="73152" cy="1627632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6" name="Text 43"/>
          <p:cNvSpPr/>
          <p:nvPr/>
        </p:nvSpPr>
        <p:spPr>
          <a:xfrm>
            <a:off x="347472" y="3419856"/>
            <a:ext cx="82296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C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Resultado: Assistentes Corporativos Inteligentes</a:t>
            </a:r>
            <a:endParaRPr lang="en-US" sz="1300" dirty="0"/>
          </a:p>
        </p:txBody>
      </p:sp>
      <p:sp>
        <p:nvSpPr>
          <p:cNvPr id="47" name="Text 44"/>
          <p:cNvSpPr/>
          <p:nvPr/>
        </p:nvSpPr>
        <p:spPr>
          <a:xfrm>
            <a:off x="347472" y="3822192"/>
            <a:ext cx="42062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▶  Chatbots e copilots empresariais</a:t>
            </a:r>
            <a:endParaRPr lang="en-US" sz="1100" dirty="0"/>
          </a:p>
        </p:txBody>
      </p:sp>
      <p:sp>
        <p:nvSpPr>
          <p:cNvPr id="48" name="Text 45"/>
          <p:cNvSpPr/>
          <p:nvPr/>
        </p:nvSpPr>
        <p:spPr>
          <a:xfrm>
            <a:off x="4736592" y="3822192"/>
            <a:ext cx="42062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▶  Motores de busca corporativa avançada</a:t>
            </a:r>
            <a:endParaRPr lang="en-US" sz="1100" dirty="0"/>
          </a:p>
        </p:txBody>
      </p:sp>
      <p:sp>
        <p:nvSpPr>
          <p:cNvPr id="49" name="Text 46"/>
          <p:cNvSpPr/>
          <p:nvPr/>
        </p:nvSpPr>
        <p:spPr>
          <a:xfrm>
            <a:off x="347472" y="4261104"/>
            <a:ext cx="42062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▶  Análise documental automatizada</a:t>
            </a:r>
            <a:endParaRPr lang="en-US" sz="1100" dirty="0"/>
          </a:p>
        </p:txBody>
      </p:sp>
      <p:sp>
        <p:nvSpPr>
          <p:cNvPr id="50" name="Text 47"/>
          <p:cNvSpPr/>
          <p:nvPr/>
        </p:nvSpPr>
        <p:spPr>
          <a:xfrm>
            <a:off x="4736592" y="4261104"/>
            <a:ext cx="42062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▶  Processamento de voz e reuniões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A01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840480" cy="5143500"/>
          </a:xfrm>
          <a:prstGeom prst="rect">
            <a:avLst/>
          </a:prstGeom>
          <a:solidFill>
            <a:schemeClr val="tx1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3657600" y="0"/>
            <a:ext cx="182880" cy="514350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" name="Shape 2"/>
          <p:cNvSpPr/>
          <p:nvPr/>
        </p:nvSpPr>
        <p:spPr>
          <a:xfrm>
            <a:off x="0" y="0"/>
            <a:ext cx="9144000" cy="9144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" y="365760"/>
            <a:ext cx="2560320" cy="43241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320040" y="960120"/>
            <a:ext cx="3200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CLARO GPUaaS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320040" y="1371600"/>
            <a:ext cx="3108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E8E8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Infraestrutura NVIDIA H100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8E8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 IA Corporativa</a:t>
            </a:r>
            <a:endParaRPr lang="en-US" sz="1200" dirty="0"/>
          </a:p>
        </p:txBody>
      </p:sp>
      <p:sp>
        <p:nvSpPr>
          <p:cNvPr id="9" name="Shape 6"/>
          <p:cNvSpPr/>
          <p:nvPr/>
        </p:nvSpPr>
        <p:spPr>
          <a:xfrm>
            <a:off x="320040" y="2176272"/>
            <a:ext cx="3017520" cy="365760"/>
          </a:xfrm>
          <a:prstGeom prst="roundRect">
            <a:avLst>
              <a:gd name="adj" fmla="val 25000"/>
            </a:avLst>
          </a:prstGeom>
          <a:solidFill>
            <a:srgbClr val="C00000">
              <a:alpha val="40000"/>
            </a:srgbClr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" name="Text 7"/>
          <p:cNvSpPr/>
          <p:nvPr/>
        </p:nvSpPr>
        <p:spPr>
          <a:xfrm>
            <a:off x="320040" y="217627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GPT-OSS 20B</a:t>
            </a:r>
            <a:endParaRPr lang="en-US" sz="1100" dirty="0"/>
          </a:p>
        </p:txBody>
      </p:sp>
      <p:sp>
        <p:nvSpPr>
          <p:cNvPr id="11" name="Shape 8"/>
          <p:cNvSpPr/>
          <p:nvPr/>
        </p:nvSpPr>
        <p:spPr>
          <a:xfrm>
            <a:off x="320040" y="2651760"/>
            <a:ext cx="3017520" cy="365760"/>
          </a:xfrm>
          <a:prstGeom prst="roundRect">
            <a:avLst>
              <a:gd name="adj" fmla="val 25000"/>
            </a:avLst>
          </a:prstGeom>
          <a:solidFill>
            <a:schemeClr val="accent2">
              <a:lumMod val="50000"/>
              <a:alpha val="40000"/>
            </a:schemeClr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Text 9"/>
          <p:cNvSpPr/>
          <p:nvPr/>
        </p:nvSpPr>
        <p:spPr>
          <a:xfrm>
            <a:off x="320040" y="2651760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GPT-OSS 120B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320040" y="3127248"/>
            <a:ext cx="3017520" cy="365760"/>
          </a:xfrm>
          <a:prstGeom prst="roundRect">
            <a:avLst>
              <a:gd name="adj" fmla="val 25000"/>
            </a:avLst>
          </a:prstGeom>
          <a:solidFill>
            <a:srgbClr val="EA590C">
              <a:alpha val="40000"/>
            </a:srgbClr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4" name="Text 11"/>
          <p:cNvSpPr/>
          <p:nvPr/>
        </p:nvSpPr>
        <p:spPr>
          <a:xfrm>
            <a:off x="320040" y="3127248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Qwen3 Embedding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320040" y="3602736"/>
            <a:ext cx="3017520" cy="365760"/>
          </a:xfrm>
          <a:prstGeom prst="roundRect">
            <a:avLst>
              <a:gd name="adj" fmla="val 25000"/>
            </a:avLst>
          </a:prstGeom>
          <a:solidFill>
            <a:srgbClr val="8B0000">
              <a:alpha val="40000"/>
            </a:srgbClr>
          </a:solidFill>
          <a:ln w="12700">
            <a:solidFill>
              <a:srgbClr val="8B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6" name="Text 13"/>
          <p:cNvSpPr/>
          <p:nvPr/>
        </p:nvSpPr>
        <p:spPr>
          <a:xfrm>
            <a:off x="320040" y="3602736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Qwen3 Rerank</a:t>
            </a:r>
            <a:endParaRPr lang="en-US" sz="1100" dirty="0"/>
          </a:p>
        </p:txBody>
      </p:sp>
      <p:sp>
        <p:nvSpPr>
          <p:cNvPr id="17" name="Shape 14"/>
          <p:cNvSpPr/>
          <p:nvPr/>
        </p:nvSpPr>
        <p:spPr>
          <a:xfrm>
            <a:off x="320040" y="4078224"/>
            <a:ext cx="3017520" cy="365760"/>
          </a:xfrm>
          <a:prstGeom prst="roundRect">
            <a:avLst>
              <a:gd name="adj" fmla="val 25000"/>
            </a:avLst>
          </a:prstGeom>
          <a:solidFill>
            <a:srgbClr val="535252">
              <a:alpha val="40000"/>
            </a:srgbClr>
          </a:solidFill>
          <a:ln w="12700">
            <a:solidFill>
              <a:srgbClr val="53525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Text 15"/>
          <p:cNvSpPr/>
          <p:nvPr/>
        </p:nvSpPr>
        <p:spPr>
          <a:xfrm>
            <a:off x="320040" y="4078224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Whisper</a:t>
            </a:r>
            <a:endParaRPr lang="en-US" sz="1100" dirty="0"/>
          </a:p>
        </p:txBody>
      </p:sp>
      <p:sp>
        <p:nvSpPr>
          <p:cNvPr id="19" name="Shape 16"/>
          <p:cNvSpPr/>
          <p:nvPr/>
        </p:nvSpPr>
        <p:spPr>
          <a:xfrm>
            <a:off x="3977640" y="731520"/>
            <a:ext cx="4937760" cy="3200400"/>
          </a:xfrm>
          <a:prstGeom prst="rect">
            <a:avLst/>
          </a:prstGeom>
          <a:solidFill>
            <a:srgbClr val="570604">
              <a:alpha val="80000"/>
            </a:srgbClr>
          </a:solidFill>
          <a:ln w="19050">
            <a:solidFill>
              <a:srgbClr val="EA590C"/>
            </a:solidFill>
            <a:prstDash val="solid"/>
          </a:ln>
          <a:effectLst>
            <a:outerShdw blurRad="762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0" name="Shape 17"/>
          <p:cNvSpPr/>
          <p:nvPr/>
        </p:nvSpPr>
        <p:spPr>
          <a:xfrm>
            <a:off x="3977640" y="731520"/>
            <a:ext cx="91440" cy="320040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Text 18"/>
          <p:cNvSpPr/>
          <p:nvPr/>
        </p:nvSpPr>
        <p:spPr>
          <a:xfrm>
            <a:off x="4114800" y="685800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000" b="1" dirty="0">
                <a:solidFill>
                  <a:srgbClr val="EA590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</a:t>
            </a:r>
            <a:endParaRPr lang="en-US" sz="6000" dirty="0"/>
          </a:p>
        </p:txBody>
      </p:sp>
      <p:sp>
        <p:nvSpPr>
          <p:cNvPr id="22" name="Text 19"/>
          <p:cNvSpPr/>
          <p:nvPr/>
        </p:nvSpPr>
        <p:spPr>
          <a:xfrm>
            <a:off x="4160520" y="1325880"/>
            <a:ext cx="4572000" cy="2286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Claro GPUaaS entrega não apenas infraestrutura NVIDIA H100, mas também um ecossistema de modelos de IA prontos para acelerar casos de uso como chatbots, busca corporativa, análise documental, copilots empresariais e processamento de voz.</a:t>
            </a:r>
            <a:endParaRPr lang="en-US" sz="1600" dirty="0"/>
          </a:p>
        </p:txBody>
      </p:sp>
      <p:sp>
        <p:nvSpPr>
          <p:cNvPr id="23" name="Text 20"/>
          <p:cNvSpPr/>
          <p:nvPr/>
        </p:nvSpPr>
        <p:spPr>
          <a:xfrm>
            <a:off x="4160520" y="36118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A59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Claro GPUaaS</a:t>
            </a:r>
            <a:endParaRPr lang="en-US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1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" y="164592"/>
            <a:ext cx="2011680" cy="33975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377440" y="109728"/>
            <a:ext cx="53035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Guia Rápido para o Time de Vendas</a:t>
            </a:r>
            <a:endParaRPr lang="en-US" sz="1700" dirty="0"/>
          </a:p>
        </p:txBody>
      </p:sp>
      <p:sp>
        <p:nvSpPr>
          <p:cNvPr id="7" name="Text 4"/>
          <p:cNvSpPr/>
          <p:nvPr/>
        </p:nvSpPr>
        <p:spPr>
          <a:xfrm>
            <a:off x="2377440" y="566928"/>
            <a:ext cx="51206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Conheça cada modelo em segundos</a:t>
            </a:r>
            <a:endParaRPr lang="en-US" sz="1000" dirty="0"/>
          </a:p>
        </p:txBody>
      </p:sp>
      <p:sp>
        <p:nvSpPr>
          <p:cNvPr id="8" name="Shape 5"/>
          <p:cNvSpPr/>
          <p:nvPr/>
        </p:nvSpPr>
        <p:spPr>
          <a:xfrm>
            <a:off x="201168" y="1005840"/>
            <a:ext cx="1664208" cy="384048"/>
          </a:xfrm>
          <a:prstGeom prst="rect">
            <a:avLst/>
          </a:prstGeom>
          <a:solidFill>
            <a:srgbClr val="570604"/>
          </a:solidFill>
          <a:ln w="63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" name="Text 6"/>
          <p:cNvSpPr/>
          <p:nvPr/>
        </p:nvSpPr>
        <p:spPr>
          <a:xfrm>
            <a:off x="256032" y="1005840"/>
            <a:ext cx="1554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1901952" y="1005840"/>
            <a:ext cx="1920240" cy="384048"/>
          </a:xfrm>
          <a:prstGeom prst="rect">
            <a:avLst/>
          </a:prstGeom>
          <a:solidFill>
            <a:srgbClr val="570604"/>
          </a:solidFill>
          <a:ln w="63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1" name="Text 8"/>
          <p:cNvSpPr/>
          <p:nvPr/>
        </p:nvSpPr>
        <p:spPr>
          <a:xfrm>
            <a:off x="1956816" y="1005840"/>
            <a:ext cx="181051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faz</a:t>
            </a:r>
            <a:endParaRPr lang="en-US" sz="1100" dirty="0"/>
          </a:p>
        </p:txBody>
      </p:sp>
      <p:sp>
        <p:nvSpPr>
          <p:cNvPr id="12" name="Shape 9"/>
          <p:cNvSpPr/>
          <p:nvPr/>
        </p:nvSpPr>
        <p:spPr>
          <a:xfrm>
            <a:off x="3858768" y="1005840"/>
            <a:ext cx="2505456" cy="384048"/>
          </a:xfrm>
          <a:prstGeom prst="rect">
            <a:avLst/>
          </a:prstGeom>
          <a:solidFill>
            <a:srgbClr val="570604"/>
          </a:solidFill>
          <a:ln w="63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0"/>
          <p:cNvSpPr/>
          <p:nvPr/>
        </p:nvSpPr>
        <p:spPr>
          <a:xfrm>
            <a:off x="3913632" y="1005840"/>
            <a:ext cx="239572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Casos de Uso</a:t>
            </a:r>
            <a:endParaRPr lang="en-US" sz="1100" dirty="0"/>
          </a:p>
        </p:txBody>
      </p:sp>
      <p:sp>
        <p:nvSpPr>
          <p:cNvPr id="14" name="Shape 11"/>
          <p:cNvSpPr/>
          <p:nvPr/>
        </p:nvSpPr>
        <p:spPr>
          <a:xfrm>
            <a:off x="6400800" y="1005840"/>
            <a:ext cx="2514600" cy="384048"/>
          </a:xfrm>
          <a:prstGeom prst="rect">
            <a:avLst/>
          </a:prstGeom>
          <a:solidFill>
            <a:srgbClr val="570604"/>
          </a:solidFill>
          <a:ln w="63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" name="Text 12"/>
          <p:cNvSpPr/>
          <p:nvPr/>
        </p:nvSpPr>
        <p:spPr>
          <a:xfrm>
            <a:off x="6455664" y="1005840"/>
            <a:ext cx="24048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Público-Alvo</a:t>
            </a:r>
            <a:endParaRPr lang="en-US" sz="1100" dirty="0"/>
          </a:p>
        </p:txBody>
      </p:sp>
      <p:sp>
        <p:nvSpPr>
          <p:cNvPr id="16" name="Shape 13"/>
          <p:cNvSpPr/>
          <p:nvPr/>
        </p:nvSpPr>
        <p:spPr>
          <a:xfrm>
            <a:off x="201168" y="1389888"/>
            <a:ext cx="1664208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Shape 14"/>
          <p:cNvSpPr/>
          <p:nvPr/>
        </p:nvSpPr>
        <p:spPr>
          <a:xfrm>
            <a:off x="1901952" y="1389888"/>
            <a:ext cx="192024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Shape 15"/>
          <p:cNvSpPr/>
          <p:nvPr/>
        </p:nvSpPr>
        <p:spPr>
          <a:xfrm>
            <a:off x="3858768" y="1389888"/>
            <a:ext cx="2505456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9" name="Shape 16"/>
          <p:cNvSpPr/>
          <p:nvPr/>
        </p:nvSpPr>
        <p:spPr>
          <a:xfrm>
            <a:off x="6400800" y="1389888"/>
            <a:ext cx="251460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Shape 17"/>
          <p:cNvSpPr/>
          <p:nvPr/>
        </p:nvSpPr>
        <p:spPr>
          <a:xfrm>
            <a:off x="201168" y="1389888"/>
            <a:ext cx="73152" cy="676656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Text 18"/>
          <p:cNvSpPr/>
          <p:nvPr/>
        </p:nvSpPr>
        <p:spPr>
          <a:xfrm>
            <a:off x="347472" y="1444752"/>
            <a:ext cx="14630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C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GPT-OSS 20B</a:t>
            </a:r>
            <a:endParaRPr lang="en-US" sz="1050" dirty="0"/>
          </a:p>
        </p:txBody>
      </p:sp>
      <p:sp>
        <p:nvSpPr>
          <p:cNvPr id="22" name="Text 19"/>
          <p:cNvSpPr/>
          <p:nvPr/>
        </p:nvSpPr>
        <p:spPr>
          <a:xfrm>
            <a:off x="1975104" y="1444752"/>
            <a:ext cx="1792224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Gera e interpreta texto</a:t>
            </a:r>
            <a:endParaRPr lang="en-US" sz="1050" dirty="0"/>
          </a:p>
        </p:txBody>
      </p:sp>
      <p:sp>
        <p:nvSpPr>
          <p:cNvPr id="23" name="Text 20"/>
          <p:cNvSpPr/>
          <p:nvPr/>
        </p:nvSpPr>
        <p:spPr>
          <a:xfrm>
            <a:off x="3931920" y="1444752"/>
            <a:ext cx="23774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Chatbots, FAQ, assistentes internos</a:t>
            </a:r>
            <a:endParaRPr lang="en-US" sz="1050" dirty="0"/>
          </a:p>
        </p:txBody>
      </p:sp>
      <p:sp>
        <p:nvSpPr>
          <p:cNvPr id="24" name="Text 21"/>
          <p:cNvSpPr/>
          <p:nvPr/>
        </p:nvSpPr>
        <p:spPr>
          <a:xfrm>
            <a:off x="6473952" y="1444752"/>
            <a:ext cx="2386584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Empresas iniciando IA Generativa</a:t>
            </a:r>
            <a:endParaRPr lang="en-US" sz="1050" dirty="0"/>
          </a:p>
        </p:txBody>
      </p:sp>
      <p:sp>
        <p:nvSpPr>
          <p:cNvPr id="25" name="Shape 22"/>
          <p:cNvSpPr/>
          <p:nvPr/>
        </p:nvSpPr>
        <p:spPr>
          <a:xfrm>
            <a:off x="201168" y="2066544"/>
            <a:ext cx="1664208" cy="676656"/>
          </a:xfrm>
          <a:prstGeom prst="rect">
            <a:avLst/>
          </a:prstGeom>
          <a:solidFill>
            <a:srgbClr val="F9F0F0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6" name="Shape 23"/>
          <p:cNvSpPr/>
          <p:nvPr/>
        </p:nvSpPr>
        <p:spPr>
          <a:xfrm>
            <a:off x="1901952" y="2066544"/>
            <a:ext cx="1920240" cy="676656"/>
          </a:xfrm>
          <a:prstGeom prst="rect">
            <a:avLst/>
          </a:prstGeom>
          <a:solidFill>
            <a:srgbClr val="F9F0F0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7" name="Shape 24"/>
          <p:cNvSpPr/>
          <p:nvPr/>
        </p:nvSpPr>
        <p:spPr>
          <a:xfrm>
            <a:off x="3858768" y="2066544"/>
            <a:ext cx="2505456" cy="676656"/>
          </a:xfrm>
          <a:prstGeom prst="rect">
            <a:avLst/>
          </a:prstGeom>
          <a:solidFill>
            <a:srgbClr val="F9F0F0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8" name="Shape 25"/>
          <p:cNvSpPr/>
          <p:nvPr/>
        </p:nvSpPr>
        <p:spPr>
          <a:xfrm>
            <a:off x="6400800" y="2066544"/>
            <a:ext cx="2514600" cy="676656"/>
          </a:xfrm>
          <a:prstGeom prst="rect">
            <a:avLst/>
          </a:prstGeom>
          <a:solidFill>
            <a:srgbClr val="F9F0F0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9" name="Shape 26"/>
          <p:cNvSpPr/>
          <p:nvPr/>
        </p:nvSpPr>
        <p:spPr>
          <a:xfrm>
            <a:off x="201168" y="2066544"/>
            <a:ext cx="73152" cy="676656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0" name="Text 27"/>
          <p:cNvSpPr/>
          <p:nvPr/>
        </p:nvSpPr>
        <p:spPr>
          <a:xfrm>
            <a:off x="347472" y="2121408"/>
            <a:ext cx="14630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57060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GPT-OSS 120B</a:t>
            </a:r>
            <a:endParaRPr lang="en-US" sz="1050" dirty="0"/>
          </a:p>
        </p:txBody>
      </p:sp>
      <p:sp>
        <p:nvSpPr>
          <p:cNvPr id="31" name="Text 28"/>
          <p:cNvSpPr/>
          <p:nvPr/>
        </p:nvSpPr>
        <p:spPr>
          <a:xfrm>
            <a:off x="1975104" y="2121408"/>
            <a:ext cx="1792224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IA avançada para análise e raciocínio</a:t>
            </a:r>
            <a:endParaRPr lang="en-US" sz="1050" dirty="0"/>
          </a:p>
        </p:txBody>
      </p:sp>
      <p:sp>
        <p:nvSpPr>
          <p:cNvPr id="32" name="Text 29"/>
          <p:cNvSpPr/>
          <p:nvPr/>
        </p:nvSpPr>
        <p:spPr>
          <a:xfrm>
            <a:off x="3931920" y="2121408"/>
            <a:ext cx="23774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Copilots, jurídico, financeiro, análise documental</a:t>
            </a:r>
            <a:endParaRPr lang="en-US" sz="1050" dirty="0"/>
          </a:p>
        </p:txBody>
      </p:sp>
      <p:sp>
        <p:nvSpPr>
          <p:cNvPr id="33" name="Text 30"/>
          <p:cNvSpPr/>
          <p:nvPr/>
        </p:nvSpPr>
        <p:spPr>
          <a:xfrm>
            <a:off x="6473952" y="2121408"/>
            <a:ext cx="2386584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Grandes empresas e casos complexos</a:t>
            </a:r>
            <a:endParaRPr lang="en-US" sz="1050" dirty="0"/>
          </a:p>
        </p:txBody>
      </p:sp>
      <p:sp>
        <p:nvSpPr>
          <p:cNvPr id="34" name="Shape 31"/>
          <p:cNvSpPr/>
          <p:nvPr/>
        </p:nvSpPr>
        <p:spPr>
          <a:xfrm>
            <a:off x="201168" y="2743200"/>
            <a:ext cx="1664208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5" name="Shape 32"/>
          <p:cNvSpPr/>
          <p:nvPr/>
        </p:nvSpPr>
        <p:spPr>
          <a:xfrm>
            <a:off x="1901952" y="2743200"/>
            <a:ext cx="192024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6" name="Shape 33"/>
          <p:cNvSpPr/>
          <p:nvPr/>
        </p:nvSpPr>
        <p:spPr>
          <a:xfrm>
            <a:off x="3858768" y="2743200"/>
            <a:ext cx="2505456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7" name="Shape 34"/>
          <p:cNvSpPr/>
          <p:nvPr/>
        </p:nvSpPr>
        <p:spPr>
          <a:xfrm>
            <a:off x="6400800" y="2743200"/>
            <a:ext cx="251460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8" name="Shape 35"/>
          <p:cNvSpPr/>
          <p:nvPr/>
        </p:nvSpPr>
        <p:spPr>
          <a:xfrm>
            <a:off x="201168" y="2743200"/>
            <a:ext cx="73152" cy="676656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9" name="Text 36"/>
          <p:cNvSpPr/>
          <p:nvPr/>
        </p:nvSpPr>
        <p:spPr>
          <a:xfrm>
            <a:off x="347472" y="2798064"/>
            <a:ext cx="14630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EA59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Qwen3 Embedding</a:t>
            </a:r>
            <a:endParaRPr lang="en-US" sz="1050" dirty="0"/>
          </a:p>
        </p:txBody>
      </p:sp>
      <p:sp>
        <p:nvSpPr>
          <p:cNvPr id="40" name="Text 37"/>
          <p:cNvSpPr/>
          <p:nvPr/>
        </p:nvSpPr>
        <p:spPr>
          <a:xfrm>
            <a:off x="1975104" y="2798064"/>
            <a:ext cx="1792224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Encontra informações em documentos</a:t>
            </a:r>
            <a:endParaRPr lang="en-US" sz="1050" dirty="0"/>
          </a:p>
        </p:txBody>
      </p:sp>
      <p:sp>
        <p:nvSpPr>
          <p:cNvPr id="41" name="Text 38"/>
          <p:cNvSpPr/>
          <p:nvPr/>
        </p:nvSpPr>
        <p:spPr>
          <a:xfrm>
            <a:off x="3931920" y="2798064"/>
            <a:ext cx="23774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Busca corporativa, RAG, bases de conhecimento</a:t>
            </a:r>
            <a:endParaRPr lang="en-US" sz="1050" dirty="0"/>
          </a:p>
        </p:txBody>
      </p:sp>
      <p:sp>
        <p:nvSpPr>
          <p:cNvPr id="42" name="Text 39"/>
          <p:cNvSpPr/>
          <p:nvPr/>
        </p:nvSpPr>
        <p:spPr>
          <a:xfrm>
            <a:off x="6473952" y="2798064"/>
            <a:ext cx="2386584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Empresas com grande volume documental</a:t>
            </a:r>
            <a:endParaRPr lang="en-US" sz="1050" dirty="0"/>
          </a:p>
        </p:txBody>
      </p:sp>
      <p:sp>
        <p:nvSpPr>
          <p:cNvPr id="43" name="Shape 40"/>
          <p:cNvSpPr/>
          <p:nvPr/>
        </p:nvSpPr>
        <p:spPr>
          <a:xfrm>
            <a:off x="201168" y="3419856"/>
            <a:ext cx="1664208" cy="676656"/>
          </a:xfrm>
          <a:prstGeom prst="rect">
            <a:avLst/>
          </a:prstGeom>
          <a:solidFill>
            <a:srgbClr val="F9F0F0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4" name="Shape 41"/>
          <p:cNvSpPr/>
          <p:nvPr/>
        </p:nvSpPr>
        <p:spPr>
          <a:xfrm>
            <a:off x="1901952" y="3419856"/>
            <a:ext cx="1920240" cy="676656"/>
          </a:xfrm>
          <a:prstGeom prst="rect">
            <a:avLst/>
          </a:prstGeom>
          <a:solidFill>
            <a:srgbClr val="F9F0F0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5" name="Shape 42"/>
          <p:cNvSpPr/>
          <p:nvPr/>
        </p:nvSpPr>
        <p:spPr>
          <a:xfrm>
            <a:off x="3858768" y="3419856"/>
            <a:ext cx="2505456" cy="676656"/>
          </a:xfrm>
          <a:prstGeom prst="rect">
            <a:avLst/>
          </a:prstGeom>
          <a:solidFill>
            <a:srgbClr val="F9F0F0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6" name="Shape 43"/>
          <p:cNvSpPr/>
          <p:nvPr/>
        </p:nvSpPr>
        <p:spPr>
          <a:xfrm>
            <a:off x="6400800" y="3419856"/>
            <a:ext cx="2514600" cy="676656"/>
          </a:xfrm>
          <a:prstGeom prst="rect">
            <a:avLst/>
          </a:prstGeom>
          <a:solidFill>
            <a:srgbClr val="F9F0F0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7" name="Shape 44"/>
          <p:cNvSpPr/>
          <p:nvPr/>
        </p:nvSpPr>
        <p:spPr>
          <a:xfrm>
            <a:off x="201168" y="3419856"/>
            <a:ext cx="73152" cy="676656"/>
          </a:xfrm>
          <a:prstGeom prst="rect">
            <a:avLst/>
          </a:prstGeom>
          <a:solidFill>
            <a:srgbClr val="8B0000"/>
          </a:solidFill>
          <a:ln w="12700">
            <a:solidFill>
              <a:srgbClr val="8B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8" name="Text 45"/>
          <p:cNvSpPr/>
          <p:nvPr/>
        </p:nvSpPr>
        <p:spPr>
          <a:xfrm>
            <a:off x="347472" y="3474720"/>
            <a:ext cx="14630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8B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Qwen3 Rerank</a:t>
            </a:r>
            <a:endParaRPr lang="en-US" sz="1050" dirty="0"/>
          </a:p>
        </p:txBody>
      </p:sp>
      <p:sp>
        <p:nvSpPr>
          <p:cNvPr id="49" name="Text 46"/>
          <p:cNvSpPr/>
          <p:nvPr/>
        </p:nvSpPr>
        <p:spPr>
          <a:xfrm>
            <a:off x="1975104" y="3474720"/>
            <a:ext cx="1792224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Melhora a relevância das buscas</a:t>
            </a:r>
            <a:endParaRPr lang="en-US" sz="1050" dirty="0"/>
          </a:p>
        </p:txBody>
      </p:sp>
      <p:sp>
        <p:nvSpPr>
          <p:cNvPr id="50" name="Text 47"/>
          <p:cNvSpPr/>
          <p:nvPr/>
        </p:nvSpPr>
        <p:spPr>
          <a:xfrm>
            <a:off x="3931920" y="3474720"/>
            <a:ext cx="23774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Pesquisa inteligente, assistentes documentais</a:t>
            </a:r>
            <a:endParaRPr lang="en-US" sz="1050" dirty="0"/>
          </a:p>
        </p:txBody>
      </p:sp>
      <p:sp>
        <p:nvSpPr>
          <p:cNvPr id="51" name="Text 48"/>
          <p:cNvSpPr/>
          <p:nvPr/>
        </p:nvSpPr>
        <p:spPr>
          <a:xfrm>
            <a:off x="6473952" y="3474720"/>
            <a:ext cx="2386584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Organizações com milhares de documentos</a:t>
            </a:r>
            <a:endParaRPr lang="en-US" sz="1050" dirty="0"/>
          </a:p>
        </p:txBody>
      </p:sp>
      <p:sp>
        <p:nvSpPr>
          <p:cNvPr id="52" name="Shape 49"/>
          <p:cNvSpPr/>
          <p:nvPr/>
        </p:nvSpPr>
        <p:spPr>
          <a:xfrm>
            <a:off x="201168" y="4096512"/>
            <a:ext cx="1664208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3" name="Shape 50"/>
          <p:cNvSpPr/>
          <p:nvPr/>
        </p:nvSpPr>
        <p:spPr>
          <a:xfrm>
            <a:off x="1901952" y="4096512"/>
            <a:ext cx="192024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4" name="Shape 51"/>
          <p:cNvSpPr/>
          <p:nvPr/>
        </p:nvSpPr>
        <p:spPr>
          <a:xfrm>
            <a:off x="3858768" y="4096512"/>
            <a:ext cx="2505456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5" name="Shape 52"/>
          <p:cNvSpPr/>
          <p:nvPr/>
        </p:nvSpPr>
        <p:spPr>
          <a:xfrm>
            <a:off x="6400800" y="4096512"/>
            <a:ext cx="251460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E8E8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6" name="Shape 53"/>
          <p:cNvSpPr/>
          <p:nvPr/>
        </p:nvSpPr>
        <p:spPr>
          <a:xfrm>
            <a:off x="201168" y="4096512"/>
            <a:ext cx="73152" cy="676656"/>
          </a:xfrm>
          <a:prstGeom prst="rect">
            <a:avLst/>
          </a:prstGeom>
          <a:solidFill>
            <a:srgbClr val="535252"/>
          </a:solidFill>
          <a:ln w="12700">
            <a:solidFill>
              <a:srgbClr val="53525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7" name="Text 54"/>
          <p:cNvSpPr/>
          <p:nvPr/>
        </p:nvSpPr>
        <p:spPr>
          <a:xfrm>
            <a:off x="347472" y="4151376"/>
            <a:ext cx="14630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53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Whisper</a:t>
            </a:r>
            <a:endParaRPr lang="en-US" sz="1050" dirty="0"/>
          </a:p>
        </p:txBody>
      </p:sp>
      <p:sp>
        <p:nvSpPr>
          <p:cNvPr id="58" name="Text 55"/>
          <p:cNvSpPr/>
          <p:nvPr/>
        </p:nvSpPr>
        <p:spPr>
          <a:xfrm>
            <a:off x="1975104" y="4151376"/>
            <a:ext cx="1792224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Transforma voz em texto</a:t>
            </a:r>
            <a:endParaRPr lang="en-US" sz="1050" dirty="0"/>
          </a:p>
        </p:txBody>
      </p:sp>
      <p:sp>
        <p:nvSpPr>
          <p:cNvPr id="59" name="Text 56"/>
          <p:cNvSpPr/>
          <p:nvPr/>
        </p:nvSpPr>
        <p:spPr>
          <a:xfrm>
            <a:off x="3931920" y="4151376"/>
            <a:ext cx="23774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Contact center, reuniões, transcrição</a:t>
            </a:r>
            <a:endParaRPr lang="en-US" sz="1050" dirty="0"/>
          </a:p>
        </p:txBody>
      </p:sp>
      <p:sp>
        <p:nvSpPr>
          <p:cNvPr id="60" name="Text 57"/>
          <p:cNvSpPr/>
          <p:nvPr/>
        </p:nvSpPr>
        <p:spPr>
          <a:xfrm>
            <a:off x="6473952" y="4151376"/>
            <a:ext cx="2386584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Empresas que trabalham com áudio e vídeo</a:t>
            </a:r>
            <a:endParaRPr lang="en-US" sz="10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65500f9-21f9-4b1b-932d-96cdd3719c06" xsi:nil="true"/>
    <lcf76f155ced4ddcb4097134ff3c332f xmlns="69a2b3b9-a8ef-4638-8262-accef6caeb5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A9147C45028BC4C9DF8266EFC92E815" ma:contentTypeVersion="14" ma:contentTypeDescription="Criar um novo documento." ma:contentTypeScope="" ma:versionID="0f55c5fa9797d927b60e7938bba71dda">
  <xsd:schema xmlns:xsd="http://www.w3.org/2001/XMLSchema" xmlns:xs="http://www.w3.org/2001/XMLSchema" xmlns:p="http://schemas.microsoft.com/office/2006/metadata/properties" xmlns:ns2="69a2b3b9-a8ef-4638-8262-accef6caeb56" xmlns:ns3="365500f9-21f9-4b1b-932d-96cdd3719c06" targetNamespace="http://schemas.microsoft.com/office/2006/metadata/properties" ma:root="true" ma:fieldsID="5b8cd28fcf188dc8486d36a38e9c9cae" ns2:_="" ns3:_="">
    <xsd:import namespace="69a2b3b9-a8ef-4638-8262-accef6caeb56"/>
    <xsd:import namespace="365500f9-21f9-4b1b-932d-96cdd3719c0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a2b3b9-a8ef-4638-8262-accef6caeb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m" ma:readOnly="false" ma:fieldId="{5cf76f15-5ced-4ddc-b409-7134ff3c332f}" ma:taxonomyMulti="true" ma:sspId="1c8a3b58-1317-4067-bbdf-e53778bd94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5500f9-21f9-4b1b-932d-96cdd3719c0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84049673-a528-4b25-b3fa-3664d898b0e8}" ma:internalName="TaxCatchAll" ma:showField="CatchAllData" ma:web="365500f9-21f9-4b1b-932d-96cdd3719c0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E1ABB5F-8A3A-4352-97B0-0A6CBF7CD7C3}">
  <ds:schemaRefs>
    <ds:schemaRef ds:uri="http://schemas.microsoft.com/office/2006/metadata/properties"/>
    <ds:schemaRef ds:uri="http://schemas.microsoft.com/office/infopath/2007/PartnerControls"/>
    <ds:schemaRef ds:uri="365500f9-21f9-4b1b-932d-96cdd3719c06"/>
    <ds:schemaRef ds:uri="69a2b3b9-a8ef-4638-8262-accef6caeb56"/>
  </ds:schemaRefs>
</ds:datastoreItem>
</file>

<file path=customXml/itemProps2.xml><?xml version="1.0" encoding="utf-8"?>
<ds:datastoreItem xmlns:ds="http://schemas.openxmlformats.org/officeDocument/2006/customXml" ds:itemID="{7ACC56B7-E9F0-48D0-A37D-D3F23CD8ABF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CF7272B-9914-4620-83D3-9A7891BFD6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9a2b3b9-a8ef-4638-8262-accef6caeb56"/>
    <ds:schemaRef ds:uri="365500f9-21f9-4b1b-932d-96cdd3719c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1015</Words>
  <Application>Microsoft Office PowerPoint</Application>
  <PresentationFormat>On-screen Show (16:9)</PresentationFormat>
  <Paragraphs>224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Modelos Disponíveis na Plataforma de IA</dc:title>
  <dc:subject>PptxGenJS Presentation</dc:subject>
  <dc:creator>PptxGenJS</dc:creator>
  <cp:lastModifiedBy>ROBERTA RIBEIRO ALTERMANN</cp:lastModifiedBy>
  <cp:revision>8</cp:revision>
  <dcterms:created xsi:type="dcterms:W3CDTF">2026-06-01T22:32:25Z</dcterms:created>
  <dcterms:modified xsi:type="dcterms:W3CDTF">2026-06-01T22:48:18Z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0x010100FA9147C45028BC4C9DF8266EFC92E815</vt:lpwstr>
  </property>
  <property fmtid="{D5CDD505-2E9C-101B-9397-08002B2CF9AE}" pid="3" name="MediaServiceImageTags">
    <vt:lpwstr/>
  </property>
</Properties>
</file>