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14"/>
  </p:notesMasterIdLst>
  <p:sldIdLst>
    <p:sldId id="2142532945" r:id="rId5"/>
    <p:sldId id="2142532946" r:id="rId6"/>
    <p:sldId id="2142532947" r:id="rId7"/>
    <p:sldId id="2142532948" r:id="rId8"/>
    <p:sldId id="260" r:id="rId9"/>
    <p:sldId id="2142532951" r:id="rId10"/>
    <p:sldId id="263" r:id="rId11"/>
    <p:sldId id="264" r:id="rId12"/>
    <p:sldId id="270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D5BFA68-B950-4C59-7D6C-BCAEA4037C73}" name="Sergio Daniel Barrios" initials="SB" userId="S::sergio.barrios@globalhitss.com.br::52270b6d-4e6e-4165-90b4-ba0de5dc38de" providerId="AD"/>
  <p188:author id="{A65C26A8-D5DF-DB2A-10DF-11B5296E5F30}" name="JULIA INAE DE OLIVEIRA PERRUCCI" initials="JI" userId="S::julia.inae@claro.com.br::6bf87153-4bc3-4baf-852d-d8d36ba9614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INAE DE OLIVEIRA PERRUCC" initials="JIDOP" lastIdx="20" clrIdx="0">
    <p:extLst>
      <p:ext uri="{19B8F6BF-5375-455C-9EA6-DF929625EA0E}">
        <p15:presenceInfo xmlns:p15="http://schemas.microsoft.com/office/powerpoint/2012/main" userId="S-1-5-21-235225456-1496787263-929701000-483471" providerId="AD"/>
      </p:ext>
    </p:extLst>
  </p:cmAuthor>
  <p:cmAuthor id="2" name="CLAUDIO RODRIGUES DE LIMA" initials="CRDL" lastIdx="2" clrIdx="1">
    <p:extLst>
      <p:ext uri="{19B8F6BF-5375-455C-9EA6-DF929625EA0E}">
        <p15:presenceInfo xmlns:p15="http://schemas.microsoft.com/office/powerpoint/2012/main" userId="S::claudio.rodrigueslima@claro.com.br::738c9068-78cc-4bd5-95da-12a1e0c4fd29" providerId="AD"/>
      </p:ext>
    </p:extLst>
  </p:cmAuthor>
  <p:cmAuthor id="3" name="JULIA INAE DE OLIVEIRA PERRUCCI" initials="JI" lastIdx="13" clrIdx="2">
    <p:extLst>
      <p:ext uri="{19B8F6BF-5375-455C-9EA6-DF929625EA0E}">
        <p15:presenceInfo xmlns:p15="http://schemas.microsoft.com/office/powerpoint/2012/main" userId="S::julia.inae@claro.com.br::6bf87153-4bc3-4baf-852d-d8d36ba961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E0DF"/>
    <a:srgbClr val="4C0505"/>
    <a:srgbClr val="EDE5E6"/>
    <a:srgbClr val="F2E7E7"/>
    <a:srgbClr val="B41E13"/>
    <a:srgbClr val="EA590C"/>
    <a:srgbClr val="535252"/>
    <a:srgbClr val="DA291C"/>
    <a:srgbClr val="570604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596F6D-A091-4837-803B-C800D28ABC5E}" v="18" dt="2026-04-24T18:36:01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Ênfas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9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72" y="52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TER KLER DA SILVA" userId="b73d586f-0068-4a60-904f-ad5d0646f877" providerId="ADAL" clId="{C0856AE5-BF45-410D-932B-3B01C2DD78D9}"/>
    <pc:docChg chg="custSel addSld delSld modSld">
      <pc:chgData name="WALTER KLER DA SILVA" userId="b73d586f-0068-4a60-904f-ad5d0646f877" providerId="ADAL" clId="{C0856AE5-BF45-410D-932B-3B01C2DD78D9}" dt="2026-04-24T18:36:34.785" v="123" actId="1035"/>
      <pc:docMkLst>
        <pc:docMk/>
      </pc:docMkLst>
      <pc:sldChg chg="addSp modSp mod">
        <pc:chgData name="WALTER KLER DA SILVA" userId="b73d586f-0068-4a60-904f-ad5d0646f877" providerId="ADAL" clId="{C0856AE5-BF45-410D-932B-3B01C2DD78D9}" dt="2026-04-22T17:07:52.019" v="83" actId="1367"/>
        <pc:sldMkLst>
          <pc:docMk/>
          <pc:sldMk cId="0" sldId="260"/>
        </pc:sldMkLst>
        <pc:spChg chg="mod">
          <ac:chgData name="WALTER KLER DA SILVA" userId="b73d586f-0068-4a60-904f-ad5d0646f877" providerId="ADAL" clId="{C0856AE5-BF45-410D-932B-3B01C2DD78D9}" dt="2026-04-22T16:58:37.783" v="1" actId="164"/>
          <ac:spMkLst>
            <pc:docMk/>
            <pc:sldMk cId="0" sldId="260"/>
            <ac:spMk id="7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10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42.521" v="2" actId="164"/>
          <ac:spMkLst>
            <pc:docMk/>
            <pc:sldMk cId="0" sldId="260"/>
            <ac:spMk id="13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1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48.367" v="3" actId="164"/>
          <ac:spMkLst>
            <pc:docMk/>
            <pc:sldMk cId="0" sldId="260"/>
            <ac:spMk id="19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22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9:06.254" v="6" actId="164"/>
          <ac:spMkLst>
            <pc:docMk/>
            <pc:sldMk cId="0" sldId="260"/>
            <ac:spMk id="25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28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59.613" v="5" actId="164"/>
          <ac:spMkLst>
            <pc:docMk/>
            <pc:sldMk cId="0" sldId="260"/>
            <ac:spMk id="31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3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55.607" v="4" actId="164"/>
          <ac:spMkLst>
            <pc:docMk/>
            <pc:sldMk cId="0" sldId="260"/>
            <ac:spMk id="37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6:58:17.192" v="0" actId="403"/>
          <ac:spMkLst>
            <pc:docMk/>
            <pc:sldMk cId="0" sldId="260"/>
            <ac:spMk id="40" creationId="{00000000-0000-0000-0000-000000000000}"/>
          </ac:spMkLst>
        </pc:s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1" creationId="{E2F53446-7293-EFB8-EBA9-D1B4E667947E}"/>
          </ac:grpSpMkLst>
        </pc:gr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2" creationId="{2489CBB7-8B2D-9689-F18A-F4E32FA133AB}"/>
          </ac:grpSpMkLst>
        </pc:gr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3" creationId="{6546C1DC-7ECA-5507-09CE-E4B372A17DA6}"/>
          </ac:grpSpMkLst>
        </pc:gr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4" creationId="{3BC1FD08-4EEE-0A69-BF31-58ECF75A5225}"/>
          </ac:grpSpMkLst>
        </pc:gr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5" creationId="{57ACC585-23B3-1388-B6F0-05D4E32F7C2D}"/>
          </ac:grpSpMkLst>
        </pc:grpChg>
        <pc:grpChg chg="add mod">
          <ac:chgData name="WALTER KLER DA SILVA" userId="b73d586f-0068-4a60-904f-ad5d0646f877" providerId="ADAL" clId="{C0856AE5-BF45-410D-932B-3B01C2DD78D9}" dt="2026-04-22T16:59:35.945" v="49" actId="1038"/>
          <ac:grpSpMkLst>
            <pc:docMk/>
            <pc:sldMk cId="0" sldId="260"/>
            <ac:grpSpMk id="46" creationId="{34EFA984-E7FC-4D66-FF00-3A086584BEA6}"/>
          </ac:grpSpMkLst>
        </pc:grpChg>
        <pc:picChg chg="mod">
          <ac:chgData name="WALTER KLER DA SILVA" userId="b73d586f-0068-4a60-904f-ad5d0646f877" providerId="ADAL" clId="{C0856AE5-BF45-410D-932B-3B01C2DD78D9}" dt="2026-04-22T17:07:34.128" v="78" actId="1367"/>
          <ac:picMkLst>
            <pc:docMk/>
            <pc:sldMk cId="0" sldId="260"/>
            <ac:picMk id="8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7:44.660" v="79" actId="1367"/>
          <ac:picMkLst>
            <pc:docMk/>
            <pc:sldMk cId="0" sldId="260"/>
            <ac:picMk id="14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7:46.661" v="80" actId="1367"/>
          <ac:picMkLst>
            <pc:docMk/>
            <pc:sldMk cId="0" sldId="260"/>
            <ac:picMk id="20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7:52.019" v="83" actId="1367"/>
          <ac:picMkLst>
            <pc:docMk/>
            <pc:sldMk cId="0" sldId="260"/>
            <ac:picMk id="26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7:50.329" v="82" actId="1367"/>
          <ac:picMkLst>
            <pc:docMk/>
            <pc:sldMk cId="0" sldId="260"/>
            <ac:picMk id="32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7:48.373" v="81" actId="1367"/>
          <ac:picMkLst>
            <pc:docMk/>
            <pc:sldMk cId="0" sldId="260"/>
            <ac:picMk id="38" creationId="{00000000-0000-0000-0000-000000000000}"/>
          </ac:picMkLst>
        </pc:picChg>
      </pc:sldChg>
      <pc:sldChg chg="modSp add mod">
        <pc:chgData name="WALTER KLER DA SILVA" userId="b73d586f-0068-4a60-904f-ad5d0646f877" providerId="ADAL" clId="{C0856AE5-BF45-410D-932B-3B01C2DD78D9}" dt="2026-04-22T17:05:21.632" v="54" actId="3064"/>
        <pc:sldMkLst>
          <pc:docMk/>
          <pc:sldMk cId="0" sldId="263"/>
        </pc:sldMkLst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5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10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11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15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1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17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22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28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29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33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3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3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37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4:42" v="53" actId="403"/>
          <ac:spMkLst>
            <pc:docMk/>
            <pc:sldMk cId="0" sldId="263"/>
            <ac:spMk id="39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5:21.632" v="54" actId="3064"/>
          <ac:spMkLst>
            <pc:docMk/>
            <pc:sldMk cId="0" sldId="263"/>
            <ac:spMk id="40" creationId="{00000000-0000-0000-0000-000000000000}"/>
          </ac:spMkLst>
        </pc:spChg>
      </pc:sldChg>
      <pc:sldChg chg="modSp add mod">
        <pc:chgData name="WALTER KLER DA SILVA" userId="b73d586f-0068-4a60-904f-ad5d0646f877" providerId="ADAL" clId="{C0856AE5-BF45-410D-932B-3B01C2DD78D9}" dt="2026-04-22T17:06:11.470" v="73" actId="1035"/>
        <pc:sldMkLst>
          <pc:docMk/>
          <pc:sldMk cId="0" sldId="264"/>
        </pc:sldMkLst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5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9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13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1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1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22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2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2T17:06:00.022" v="57" actId="403"/>
          <ac:spMkLst>
            <pc:docMk/>
            <pc:sldMk cId="0" sldId="264"/>
            <ac:spMk id="25" creationId="{00000000-0000-0000-0000-000000000000}"/>
          </ac:spMkLst>
        </pc:spChg>
        <pc:picChg chg="mod">
          <ac:chgData name="WALTER KLER DA SILVA" userId="b73d586f-0068-4a60-904f-ad5d0646f877" providerId="ADAL" clId="{C0856AE5-BF45-410D-932B-3B01C2DD78D9}" dt="2026-04-22T17:06:11.470" v="73" actId="1035"/>
          <ac:picMkLst>
            <pc:docMk/>
            <pc:sldMk cId="0" sldId="264"/>
            <ac:picMk id="11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6:11.470" v="73" actId="1035"/>
          <ac:picMkLst>
            <pc:docMk/>
            <pc:sldMk cId="0" sldId="264"/>
            <ac:picMk id="17" creationId="{00000000-0000-0000-0000-000000000000}"/>
          </ac:picMkLst>
        </pc:picChg>
        <pc:picChg chg="mod">
          <ac:chgData name="WALTER KLER DA SILVA" userId="b73d586f-0068-4a60-904f-ad5d0646f877" providerId="ADAL" clId="{C0856AE5-BF45-410D-932B-3B01C2DD78D9}" dt="2026-04-22T17:06:11.470" v="73" actId="1035"/>
          <ac:picMkLst>
            <pc:docMk/>
            <pc:sldMk cId="0" sldId="264"/>
            <ac:picMk id="23" creationId="{00000000-0000-0000-0000-000000000000}"/>
          </ac:picMkLst>
        </pc:picChg>
      </pc:sldChg>
      <pc:sldChg chg="delSp mod">
        <pc:chgData name="WALTER KLER DA SILVA" userId="b73d586f-0068-4a60-904f-ad5d0646f877" providerId="ADAL" clId="{C0856AE5-BF45-410D-932B-3B01C2DD78D9}" dt="2026-04-22T17:07:08.407" v="76" actId="478"/>
        <pc:sldMkLst>
          <pc:docMk/>
          <pc:sldMk cId="1244215917" sldId="270"/>
        </pc:sldMkLst>
      </pc:sldChg>
      <pc:sldChg chg="delSp modSp mod">
        <pc:chgData name="WALTER KLER DA SILVA" userId="b73d586f-0068-4a60-904f-ad5d0646f877" providerId="ADAL" clId="{C0856AE5-BF45-410D-932B-3B01C2DD78D9}" dt="2026-04-24T18:36:34.785" v="123" actId="1035"/>
        <pc:sldMkLst>
          <pc:docMk/>
          <pc:sldMk cId="0" sldId="2142532951"/>
        </pc:sldMkLst>
        <pc:spChg chg="mod">
          <ac:chgData name="WALTER KLER DA SILVA" userId="b73d586f-0068-4a60-904f-ad5d0646f877" providerId="ADAL" clId="{C0856AE5-BF45-410D-932B-3B01C2DD78D9}" dt="2026-04-24T18:35:39.750" v="85"/>
          <ac:spMkLst>
            <pc:docMk/>
            <pc:sldMk cId="0" sldId="2142532951"/>
            <ac:spMk id="44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4T18:35:43.918" v="86"/>
          <ac:spMkLst>
            <pc:docMk/>
            <pc:sldMk cId="0" sldId="2142532951"/>
            <ac:spMk id="46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4T18:35:48.183" v="87"/>
          <ac:spMkLst>
            <pc:docMk/>
            <pc:sldMk cId="0" sldId="2142532951"/>
            <ac:spMk id="48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4T18:36:01.444" v="89"/>
          <ac:spMkLst>
            <pc:docMk/>
            <pc:sldMk cId="0" sldId="2142532951"/>
            <ac:spMk id="50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09.661" v="90" actId="478"/>
          <ac:spMkLst>
            <pc:docMk/>
            <pc:sldMk cId="0" sldId="2142532951"/>
            <ac:spMk id="51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12.687" v="91" actId="478"/>
          <ac:spMkLst>
            <pc:docMk/>
            <pc:sldMk cId="0" sldId="2142532951"/>
            <ac:spMk id="52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21.205" v="93" actId="478"/>
          <ac:spMkLst>
            <pc:docMk/>
            <pc:sldMk cId="0" sldId="2142532951"/>
            <ac:spMk id="53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17.921" v="92" actId="478"/>
          <ac:spMkLst>
            <pc:docMk/>
            <pc:sldMk cId="0" sldId="2142532951"/>
            <ac:spMk id="54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21.205" v="93" actId="478"/>
          <ac:spMkLst>
            <pc:docMk/>
            <pc:sldMk cId="0" sldId="2142532951"/>
            <ac:spMk id="55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17.921" v="92" actId="478"/>
          <ac:spMkLst>
            <pc:docMk/>
            <pc:sldMk cId="0" sldId="2142532951"/>
            <ac:spMk id="56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21.205" v="93" actId="478"/>
          <ac:spMkLst>
            <pc:docMk/>
            <pc:sldMk cId="0" sldId="2142532951"/>
            <ac:spMk id="57" creationId="{00000000-0000-0000-0000-000000000000}"/>
          </ac:spMkLst>
        </pc:spChg>
        <pc:spChg chg="del">
          <ac:chgData name="WALTER KLER DA SILVA" userId="b73d586f-0068-4a60-904f-ad5d0646f877" providerId="ADAL" clId="{C0856AE5-BF45-410D-932B-3B01C2DD78D9}" dt="2026-04-24T18:36:17.921" v="92" actId="478"/>
          <ac:spMkLst>
            <pc:docMk/>
            <pc:sldMk cId="0" sldId="2142532951"/>
            <ac:spMk id="58" creationId="{00000000-0000-0000-0000-000000000000}"/>
          </ac:spMkLst>
        </pc:spChg>
        <pc:spChg chg="mod">
          <ac:chgData name="WALTER KLER DA SILVA" userId="b73d586f-0068-4a60-904f-ad5d0646f877" providerId="ADAL" clId="{C0856AE5-BF45-410D-932B-3B01C2DD78D9}" dt="2026-04-24T18:36:27.459" v="94" actId="14100"/>
          <ac:spMkLst>
            <pc:docMk/>
            <pc:sldMk cId="0" sldId="2142532951"/>
            <ac:spMk id="59" creationId="{00000000-0000-0000-0000-000000000000}"/>
          </ac:spMkLst>
        </pc:spChg>
        <pc:grpChg chg="mod">
          <ac:chgData name="WALTER KLER DA SILVA" userId="b73d586f-0068-4a60-904f-ad5d0646f877" providerId="ADAL" clId="{C0856AE5-BF45-410D-932B-3B01C2DD78D9}" dt="2026-04-24T18:36:34.785" v="123" actId="1035"/>
          <ac:grpSpMkLst>
            <pc:docMk/>
            <pc:sldMk cId="0" sldId="2142532951"/>
            <ac:grpSpMk id="60" creationId="{415F4686-91C8-963C-7271-BD83D3354E91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CE2E9-647E-4B26-89DA-FA4E758026B7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A4C47-1653-4495-A5F4-CCBB0F9A07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7894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896AC-591E-D879-8EA9-84D0FD2CD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41F035-909B-C06A-49B9-7C7AB999ED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15443A-7EDD-4895-6C9F-9261878BFD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84D4F1-FC37-1989-D15B-B329B00FB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09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27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68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290560" y="0"/>
            <a:ext cx="3901440" cy="68580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11033560" y="0"/>
            <a:ext cx="1158440" cy="685800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Shape 2"/>
          <p:cNvSpPr/>
          <p:nvPr/>
        </p:nvSpPr>
        <p:spPr>
          <a:xfrm>
            <a:off x="670560" y="3108960"/>
            <a:ext cx="6827520" cy="8534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Text 3"/>
          <p:cNvSpPr/>
          <p:nvPr/>
        </p:nvSpPr>
        <p:spPr>
          <a:xfrm>
            <a:off x="670560" y="1828800"/>
            <a:ext cx="731520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200" b="1" kern="0" spc="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CLARO EMPRESAS  ·  GPU as a Service</a:t>
            </a:r>
            <a:endParaRPr lang="en-US" sz="12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Text 4"/>
          <p:cNvSpPr/>
          <p:nvPr/>
        </p:nvSpPr>
        <p:spPr>
          <a:xfrm>
            <a:off x="670560" y="2292096"/>
            <a:ext cx="792480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64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Poder de GPU.</a:t>
            </a:r>
            <a:endParaRPr lang="en-US" sz="6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7" name="Text 5"/>
          <p:cNvSpPr/>
          <p:nvPr/>
        </p:nvSpPr>
        <p:spPr>
          <a:xfrm>
            <a:off x="670560" y="3267456"/>
            <a:ext cx="79248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4533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No tamanho certo</a:t>
            </a:r>
            <a:endParaRPr lang="en-US" sz="4533" dirty="0">
              <a:solidFill>
                <a:prstClr val="black"/>
              </a:solidFill>
              <a:latin typeface="AMX"/>
            </a:endParaRPr>
          </a:p>
          <a:p>
            <a:pPr defTabSz="1219170"/>
            <a:r>
              <a:rPr lang="en-US" sz="4533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para a sua startup.</a:t>
            </a:r>
            <a:endParaRPr lang="en-US" sz="4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9" name="Text 7"/>
          <p:cNvSpPr/>
          <p:nvPr/>
        </p:nvSpPr>
        <p:spPr>
          <a:xfrm>
            <a:off x="670560" y="5876544"/>
            <a:ext cx="792480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67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Infra de IA enterprise acessível, flexível e com faturamento em BRL.</a:t>
            </a:r>
            <a:endParaRPr lang="en-US" sz="1467" dirty="0">
              <a:solidFill>
                <a:prstClr val="black"/>
              </a:solidFill>
              <a:latin typeface="AMX"/>
            </a:endParaRPr>
          </a:p>
        </p:txBody>
      </p:sp>
      <p:pic>
        <p:nvPicPr>
          <p:cNvPr id="10" name="Google Shape;56;p3">
            <a:extLst>
              <a:ext uri="{FF2B5EF4-FFF2-40B4-BE49-F238E27FC236}">
                <a16:creationId xmlns:a16="http://schemas.microsoft.com/office/drawing/2014/main" id="{B7112E2E-3F36-4BF5-C932-13904B44E648}"/>
              </a:ext>
            </a:extLst>
          </p:cNvPr>
          <p:cNvPicPr preferRelativeResize="0"/>
          <p:nvPr/>
        </p:nvPicPr>
        <p:blipFill>
          <a:blip r:embed="rId3"/>
          <a:srcRect/>
          <a:stretch/>
        </p:blipFill>
        <p:spPr>
          <a:xfrm>
            <a:off x="634433" y="305960"/>
            <a:ext cx="4120648" cy="96200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6">
            <a:extLst>
              <a:ext uri="{FF2B5EF4-FFF2-40B4-BE49-F238E27FC236}">
                <a16:creationId xmlns:a16="http://schemas.microsoft.com/office/drawing/2014/main" id="{8403792E-56D2-8030-A2F8-6AE7556C0DFE}"/>
              </a:ext>
            </a:extLst>
          </p:cNvPr>
          <p:cNvSpPr/>
          <p:nvPr/>
        </p:nvSpPr>
        <p:spPr>
          <a:xfrm>
            <a:off x="634433" y="4911290"/>
            <a:ext cx="5425441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defTabSz="1219170"/>
            <a:r>
              <a:rPr lang="pt-BR" sz="2400" b="1" dirty="0">
                <a:solidFill>
                  <a:schemeClr val="bg1"/>
                </a:solidFill>
                <a:latin typeface="AMX"/>
                <a:ea typeface="Arial Black" pitchFamily="34" charset="-122"/>
                <a:cs typeface="Arial" panose="020B0604020202020204" pitchFamily="34" charset="0"/>
              </a:rPr>
              <a:t>1º Parceiro NCP NVIDIA na LATAM</a:t>
            </a:r>
            <a:endParaRPr lang="pt-BR" sz="2400" dirty="0">
              <a:solidFill>
                <a:schemeClr val="bg1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F0DC58BF-683E-8F7F-974F-A49BCD3A05D4}"/>
              </a:ext>
            </a:extLst>
          </p:cNvPr>
          <p:cNvSpPr/>
          <p:nvPr/>
        </p:nvSpPr>
        <p:spPr>
          <a:xfrm>
            <a:off x="8239875" y="5753187"/>
            <a:ext cx="2834181" cy="65793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defTabSz="1219170"/>
            <a:r>
              <a:rPr lang="en-US" b="1" dirty="0">
                <a:solidFill>
                  <a:srgbClr val="FFFFFF"/>
                </a:solidFill>
                <a:latin typeface="AMX"/>
                <a:ea typeface="Arial Black" pitchFamily="34" charset="-122"/>
                <a:cs typeface="Arial" panose="020B0604020202020204" pitchFamily="34" charset="0"/>
              </a:rPr>
              <a:t>NVIDIA  Cloud Partner</a:t>
            </a:r>
            <a:endParaRPr lang="en-US" dirty="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pic>
        <p:nvPicPr>
          <p:cNvPr id="13" name="Picture 2" descr="Nvidia Logo White Png NVIDIA White Logo Transparent PNG StickPNG">
            <a:extLst>
              <a:ext uri="{FF2B5EF4-FFF2-40B4-BE49-F238E27FC236}">
                <a16:creationId xmlns:a16="http://schemas.microsoft.com/office/drawing/2014/main" id="{C1DF3A38-438E-18DC-7BCB-4CEAE4437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184" y="5480853"/>
            <a:ext cx="2158312" cy="39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133856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O DESAFIO DA STARTUP DE IA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Text 3"/>
          <p:cNvSpPr/>
          <p:nvPr/>
        </p:nvSpPr>
        <p:spPr>
          <a:xfrm>
            <a:off x="609600" y="1524000"/>
            <a:ext cx="10972800" cy="1219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Você tem uma ideia brilhante.</a:t>
            </a:r>
            <a:endParaRPr lang="en-US" sz="2800" dirty="0">
              <a:solidFill>
                <a:prstClr val="black"/>
              </a:solidFill>
              <a:latin typeface="AMX"/>
            </a:endParaRPr>
          </a:p>
          <a:p>
            <a:pPr defTabSz="1219170"/>
            <a:r>
              <a:rPr lang="en-US" sz="2800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Mas a GPU completa custa mais do que o seu runway.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87680" y="2987040"/>
            <a:ext cx="353568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87680" y="2987040"/>
            <a:ext cx="353568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9" name="Text 7"/>
          <p:cNvSpPr/>
          <p:nvPr/>
        </p:nvSpPr>
        <p:spPr>
          <a:xfrm>
            <a:off x="599152" y="4169664"/>
            <a:ext cx="3328416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GPU inteira = gasto desnecessário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0" name="Text 8"/>
          <p:cNvSpPr/>
          <p:nvPr/>
        </p:nvSpPr>
        <p:spPr>
          <a:xfrm>
            <a:off x="670560" y="4852416"/>
            <a:ext cx="316992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Sua carga de trabalho usa 20% da GPU.</a:t>
            </a:r>
            <a:endParaRPr lang="en-US" sz="1600" dirty="0">
              <a:solidFill>
                <a:prstClr val="black"/>
              </a:solidFill>
              <a:latin typeface="AMX"/>
            </a:endParaRPr>
          </a:p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Você paga 100%.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4328160" y="2987040"/>
            <a:ext cx="353568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4328160" y="2987040"/>
            <a:ext cx="353568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4511040" y="4169664"/>
            <a:ext cx="316992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Cobrança em dólar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4511040" y="4852416"/>
            <a:ext cx="316992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Câmbio volátil inviabiliza o</a:t>
            </a:r>
            <a:endParaRPr lang="en-US" sz="1600" dirty="0">
              <a:solidFill>
                <a:prstClr val="black"/>
              </a:solidFill>
              <a:latin typeface="AMX"/>
            </a:endParaRPr>
          </a:p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planejamento financeiro.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8168640" y="2987040"/>
            <a:ext cx="353568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8168640" y="2987040"/>
            <a:ext cx="353568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8351520" y="4169664"/>
            <a:ext cx="316992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Contratos longos e rígidos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8351520" y="4852416"/>
            <a:ext cx="316992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Sem escalabilidade para acompanhar</a:t>
            </a:r>
            <a:endParaRPr lang="en-US" sz="1600" dirty="0">
              <a:solidFill>
                <a:prstClr val="black"/>
              </a:solidFill>
              <a:latin typeface="AMX"/>
            </a:endParaRPr>
          </a:p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os sprints do seu produto.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9C0CCA20-38A1-7071-40C0-4159E2E99967}"/>
              </a:ext>
            </a:extLst>
          </p:cNvPr>
          <p:cNvGrpSpPr/>
          <p:nvPr/>
        </p:nvGrpSpPr>
        <p:grpSpPr>
          <a:xfrm>
            <a:off x="1871472" y="3328416"/>
            <a:ext cx="768096" cy="768096"/>
            <a:chOff x="2039112" y="3346705"/>
            <a:chExt cx="768096" cy="768096"/>
          </a:xfrm>
        </p:grpSpPr>
        <p:sp>
          <p:nvSpPr>
            <p:cNvPr id="21" name="Shape 6">
              <a:extLst>
                <a:ext uri="{FF2B5EF4-FFF2-40B4-BE49-F238E27FC236}">
                  <a16:creationId xmlns:a16="http://schemas.microsoft.com/office/drawing/2014/main" id="{31D376D0-EF7F-7DAB-99E0-04D6BE6636C0}"/>
                </a:ext>
              </a:extLst>
            </p:cNvPr>
            <p:cNvSpPr/>
            <p:nvPr/>
          </p:nvSpPr>
          <p:spPr>
            <a:xfrm>
              <a:off x="2039112" y="3346705"/>
              <a:ext cx="768096" cy="768096"/>
            </a:xfrm>
            <a:prstGeom prst="ellipse">
              <a:avLst/>
            </a:prstGeom>
            <a:solidFill>
              <a:srgbClr val="F5E8E8"/>
            </a:solidFill>
            <a:ln w="12700">
              <a:solidFill>
                <a:srgbClr val="F5E8E8"/>
              </a:solidFill>
              <a:prstDash val="solid"/>
            </a:ln>
          </p:spPr>
          <p:txBody>
            <a:bodyPr/>
            <a:lstStyle/>
            <a:p>
              <a:endParaRPr lang="pt-BR"/>
            </a:p>
          </p:txBody>
        </p:sp>
        <p:pic>
          <p:nvPicPr>
            <p:cNvPr id="22" name="Image 0" descr="preencoded.png">
              <a:extLst>
                <a:ext uri="{FF2B5EF4-FFF2-40B4-BE49-F238E27FC236}">
                  <a16:creationId xmlns:a16="http://schemas.microsoft.com/office/drawing/2014/main" id="{FA82C9BE-A0DD-0036-3B2A-04599D8B5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20" y="3410713"/>
              <a:ext cx="640080" cy="640080"/>
            </a:xfrm>
            <a:prstGeom prst="rect">
              <a:avLst/>
            </a:prstGeom>
          </p:spPr>
        </p:pic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C2A8E2C8-C266-20C3-EA18-1E0D3A2D138C}"/>
              </a:ext>
            </a:extLst>
          </p:cNvPr>
          <p:cNvGrpSpPr/>
          <p:nvPr/>
        </p:nvGrpSpPr>
        <p:grpSpPr>
          <a:xfrm>
            <a:off x="5711952" y="3328416"/>
            <a:ext cx="768096" cy="768096"/>
            <a:chOff x="4919472" y="3346705"/>
            <a:chExt cx="768096" cy="768096"/>
          </a:xfrm>
        </p:grpSpPr>
        <p:sp>
          <p:nvSpPr>
            <p:cNvPr id="23" name="Shape 11">
              <a:extLst>
                <a:ext uri="{FF2B5EF4-FFF2-40B4-BE49-F238E27FC236}">
                  <a16:creationId xmlns:a16="http://schemas.microsoft.com/office/drawing/2014/main" id="{A7A8730B-8F8E-FD46-5A77-07AD37845FD2}"/>
                </a:ext>
              </a:extLst>
            </p:cNvPr>
            <p:cNvSpPr/>
            <p:nvPr/>
          </p:nvSpPr>
          <p:spPr>
            <a:xfrm>
              <a:off x="4919472" y="3346705"/>
              <a:ext cx="768096" cy="768096"/>
            </a:xfrm>
            <a:prstGeom prst="ellipse">
              <a:avLst/>
            </a:prstGeom>
            <a:solidFill>
              <a:srgbClr val="F5E8E8"/>
            </a:solidFill>
            <a:ln w="12700">
              <a:solidFill>
                <a:srgbClr val="F5E8E8"/>
              </a:solidFill>
              <a:prstDash val="solid"/>
            </a:ln>
          </p:spPr>
          <p:txBody>
            <a:bodyPr/>
            <a:lstStyle/>
            <a:p>
              <a:endParaRPr lang="pt-BR"/>
            </a:p>
          </p:txBody>
        </p:sp>
        <p:pic>
          <p:nvPicPr>
            <p:cNvPr id="24" name="Image 1" descr="preencoded.png">
              <a:extLst>
                <a:ext uri="{FF2B5EF4-FFF2-40B4-BE49-F238E27FC236}">
                  <a16:creationId xmlns:a16="http://schemas.microsoft.com/office/drawing/2014/main" id="{A15087B7-EB61-68EC-BA67-C7ADBA6F7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83480" y="3410713"/>
              <a:ext cx="640080" cy="640080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97222689-7F4B-0160-A79B-66E28107561E}"/>
              </a:ext>
            </a:extLst>
          </p:cNvPr>
          <p:cNvGrpSpPr/>
          <p:nvPr/>
        </p:nvGrpSpPr>
        <p:grpSpPr>
          <a:xfrm>
            <a:off x="9552432" y="3328416"/>
            <a:ext cx="768096" cy="768096"/>
            <a:chOff x="9585089" y="3236976"/>
            <a:chExt cx="768096" cy="768096"/>
          </a:xfrm>
        </p:grpSpPr>
        <p:sp>
          <p:nvSpPr>
            <p:cNvPr id="25" name="Shape 16">
              <a:extLst>
                <a:ext uri="{FF2B5EF4-FFF2-40B4-BE49-F238E27FC236}">
                  <a16:creationId xmlns:a16="http://schemas.microsoft.com/office/drawing/2014/main" id="{ABF8C190-ABEC-A6C3-77FA-B66842F55C58}"/>
                </a:ext>
              </a:extLst>
            </p:cNvPr>
            <p:cNvSpPr/>
            <p:nvPr/>
          </p:nvSpPr>
          <p:spPr>
            <a:xfrm>
              <a:off x="9585089" y="3236976"/>
              <a:ext cx="768096" cy="768096"/>
            </a:xfrm>
            <a:prstGeom prst="ellipse">
              <a:avLst/>
            </a:prstGeom>
            <a:solidFill>
              <a:srgbClr val="F5E8E8"/>
            </a:solidFill>
            <a:ln w="12700">
              <a:solidFill>
                <a:srgbClr val="F5E8E8"/>
              </a:solidFill>
              <a:prstDash val="solid"/>
            </a:ln>
          </p:spPr>
          <p:txBody>
            <a:bodyPr/>
            <a:lstStyle/>
            <a:p>
              <a:endParaRPr lang="pt-BR"/>
            </a:p>
          </p:txBody>
        </p:sp>
        <p:pic>
          <p:nvPicPr>
            <p:cNvPr id="26" name="Image 2" descr="preencoded.png">
              <a:extLst>
                <a:ext uri="{FF2B5EF4-FFF2-40B4-BE49-F238E27FC236}">
                  <a16:creationId xmlns:a16="http://schemas.microsoft.com/office/drawing/2014/main" id="{B4A1273D-C1D9-6D17-59A3-3562FA9AC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49097" y="3300984"/>
              <a:ext cx="640080" cy="6400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632960"/>
            <a:ext cx="12192000" cy="222504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1520" y="609600"/>
            <a:ext cx="10972800" cy="2316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60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E se você pagasse</a:t>
            </a:r>
            <a:endParaRPr lang="en-US" sz="6000" dirty="0">
              <a:solidFill>
                <a:prstClr val="black"/>
              </a:solidFill>
              <a:latin typeface="AMX"/>
            </a:endParaRPr>
          </a:p>
          <a:p>
            <a:pPr defTabSz="1219170"/>
            <a:r>
              <a:rPr lang="en-US" sz="60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apenas pelo que usa?</a:t>
            </a:r>
            <a:endParaRPr lang="en-US" sz="60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731520" y="3108960"/>
            <a:ext cx="609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Apresentamos a</a:t>
            </a:r>
            <a:endParaRPr lang="en-US" sz="2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Text 3"/>
          <p:cNvSpPr/>
          <p:nvPr/>
        </p:nvSpPr>
        <p:spPr>
          <a:xfrm>
            <a:off x="731520" y="3657600"/>
            <a:ext cx="975360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4800" b="1" dirty="0">
                <a:solidFill>
                  <a:srgbClr val="EA590C"/>
                </a:solidFill>
                <a:latin typeface="AMX"/>
                <a:ea typeface="Arial" pitchFamily="34" charset="-122"/>
                <a:cs typeface="Arial" pitchFamily="34" charset="-120"/>
              </a:rPr>
              <a:t>GPU as a Service</a:t>
            </a:r>
            <a:endParaRPr lang="en-US" sz="4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Text 4"/>
          <p:cNvSpPr/>
          <p:nvPr/>
        </p:nvSpPr>
        <p:spPr>
          <a:xfrm>
            <a:off x="731520" y="4730496"/>
            <a:ext cx="1097280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dirty="0" err="1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Tecnologia</a:t>
            </a:r>
            <a:r>
              <a:rPr lang="en-US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 NVIDIA — isolamento real, cobrança pelo uso, faturamento em R$.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7" name="Shape 5"/>
          <p:cNvSpPr/>
          <p:nvPr/>
        </p:nvSpPr>
        <p:spPr>
          <a:xfrm>
            <a:off x="731520" y="3023616"/>
            <a:ext cx="4267200" cy="6096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pic>
        <p:nvPicPr>
          <p:cNvPr id="10" name="Google Shape;56;p3">
            <a:extLst>
              <a:ext uri="{FF2B5EF4-FFF2-40B4-BE49-F238E27FC236}">
                <a16:creationId xmlns:a16="http://schemas.microsoft.com/office/drawing/2014/main" id="{9BB9B92C-B1C3-41AD-6768-28411037F5BA}"/>
              </a:ext>
            </a:extLst>
          </p:cNvPr>
          <p:cNvPicPr preferRelativeResize="0"/>
          <p:nvPr/>
        </p:nvPicPr>
        <p:blipFill>
          <a:blip r:embed="rId3"/>
          <a:srcRect/>
          <a:stretch/>
        </p:blipFill>
        <p:spPr>
          <a:xfrm>
            <a:off x="9550401" y="6142795"/>
            <a:ext cx="2330993" cy="544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COMO FUNCIONA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Shape 3"/>
          <p:cNvSpPr/>
          <p:nvPr/>
        </p:nvSpPr>
        <p:spPr>
          <a:xfrm>
            <a:off x="487680" y="1645920"/>
            <a:ext cx="3169920" cy="463296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Text 4"/>
          <p:cNvSpPr/>
          <p:nvPr/>
        </p:nvSpPr>
        <p:spPr>
          <a:xfrm>
            <a:off x="487680" y="2021840"/>
            <a:ext cx="3169920" cy="1219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32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GPU</a:t>
            </a:r>
            <a:endParaRPr lang="en-US" sz="3200" dirty="0">
              <a:solidFill>
                <a:prstClr val="black"/>
              </a:solidFill>
              <a:latin typeface="AMX"/>
            </a:endParaRPr>
          </a:p>
          <a:p>
            <a:pPr algn="ctr" defTabSz="1219170"/>
            <a:r>
              <a:rPr lang="en-US" sz="32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NVIDIA</a:t>
            </a:r>
            <a:endParaRPr lang="en-US" sz="32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8" name="Shape 6"/>
          <p:cNvSpPr/>
          <p:nvPr/>
        </p:nvSpPr>
        <p:spPr>
          <a:xfrm>
            <a:off x="670560" y="3596640"/>
            <a:ext cx="2804160" cy="268224"/>
          </a:xfrm>
          <a:prstGeom prst="rect">
            <a:avLst/>
          </a:prstGeom>
          <a:solidFill>
            <a:srgbClr val="EA590C">
              <a:alpha val="80000"/>
            </a:srgbClr>
          </a:solidFill>
          <a:ln w="12700">
            <a:solidFill>
              <a:srgbClr val="EA590C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9" name="Text 7"/>
          <p:cNvSpPr/>
          <p:nvPr/>
        </p:nvSpPr>
        <p:spPr>
          <a:xfrm>
            <a:off x="670560" y="3596640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1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670560" y="3925824"/>
            <a:ext cx="2804160" cy="26822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solidFill>
              <a:srgbClr val="C00000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1" name="Text 9"/>
          <p:cNvSpPr/>
          <p:nvPr/>
        </p:nvSpPr>
        <p:spPr>
          <a:xfrm>
            <a:off x="670560" y="3925824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2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670560" y="4255008"/>
            <a:ext cx="2804160" cy="268224"/>
          </a:xfrm>
          <a:prstGeom prst="rect">
            <a:avLst/>
          </a:prstGeom>
          <a:solidFill>
            <a:srgbClr val="7A1A18">
              <a:alpha val="80000"/>
            </a:srgbClr>
          </a:solidFill>
          <a:ln w="12700">
            <a:solidFill>
              <a:srgbClr val="7A1A18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670560" y="4255008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3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670560" y="4584192"/>
            <a:ext cx="2804160" cy="268224"/>
          </a:xfrm>
          <a:prstGeom prst="rect">
            <a:avLst/>
          </a:prstGeom>
          <a:solidFill>
            <a:srgbClr val="EA590C">
              <a:alpha val="80000"/>
            </a:srgbClr>
          </a:solidFill>
          <a:ln w="12700">
            <a:solidFill>
              <a:srgbClr val="EA590C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670560" y="4584192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4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670560" y="4913376"/>
            <a:ext cx="2804160" cy="26822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solidFill>
              <a:srgbClr val="C00000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670560" y="4913376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5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670560" y="5242560"/>
            <a:ext cx="2804160" cy="268224"/>
          </a:xfrm>
          <a:prstGeom prst="rect">
            <a:avLst/>
          </a:prstGeom>
          <a:solidFill>
            <a:srgbClr val="7A1A18">
              <a:alpha val="80000"/>
            </a:srgbClr>
          </a:solidFill>
          <a:ln w="12700">
            <a:solidFill>
              <a:srgbClr val="7A1A18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670560" y="5242560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6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670560" y="5571744"/>
            <a:ext cx="2804160" cy="268224"/>
          </a:xfrm>
          <a:prstGeom prst="rect">
            <a:avLst/>
          </a:prstGeom>
          <a:solidFill>
            <a:srgbClr val="EA590C">
              <a:alpha val="80000"/>
            </a:srgbClr>
          </a:solidFill>
          <a:ln w="12700">
            <a:solidFill>
              <a:srgbClr val="EA590C">
                <a:alpha val="6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670560" y="5571744"/>
            <a:ext cx="2804160" cy="26822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/>
          <a:p>
            <a:pPr defTabSz="1219170"/>
            <a:r>
              <a:rPr lang="en-US" sz="1050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Instância 7</a:t>
            </a:r>
            <a:endParaRPr lang="en-US" sz="105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3840480" y="3779520"/>
            <a:ext cx="54864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3200" b="1" dirty="0">
                <a:solidFill>
                  <a:srgbClr val="EA590C"/>
                </a:solidFill>
                <a:latin typeface="AMX"/>
              </a:rPr>
              <a:t>→</a:t>
            </a:r>
            <a:endParaRPr lang="en-US" sz="32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4572000" y="1767840"/>
            <a:ext cx="7071360" cy="13411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4572000" y="1767840"/>
            <a:ext cx="10972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4791456" y="2011680"/>
            <a:ext cx="792480" cy="792480"/>
          </a:xfrm>
          <a:prstGeom prst="ellipse">
            <a:avLst/>
          </a:prstGeom>
          <a:solidFill>
            <a:srgbClr val="EA590C">
              <a:alpha val="20000"/>
            </a:srgbClr>
          </a:solidFill>
          <a:ln w="12700">
            <a:solidFill>
              <a:srgbClr val="EA590C">
                <a:alpha val="5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4791456" y="2011680"/>
            <a:ext cx="792480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5730240" y="1914144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Sua startup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5730240" y="2401824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Contêiner isolado · modelo LLM · CPU/RAM dedicados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0" name="Shape 28"/>
          <p:cNvSpPr/>
          <p:nvPr/>
        </p:nvSpPr>
        <p:spPr>
          <a:xfrm>
            <a:off x="4572000" y="3328416"/>
            <a:ext cx="7071360" cy="13411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1" name="Shape 29"/>
          <p:cNvSpPr/>
          <p:nvPr/>
        </p:nvSpPr>
        <p:spPr>
          <a:xfrm>
            <a:off x="4572000" y="3328416"/>
            <a:ext cx="109728" cy="13411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2" name="Shape 30"/>
          <p:cNvSpPr/>
          <p:nvPr/>
        </p:nvSpPr>
        <p:spPr>
          <a:xfrm>
            <a:off x="4791456" y="3572256"/>
            <a:ext cx="792480" cy="792480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5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4791456" y="3572256"/>
            <a:ext cx="792480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4" name="Text 32"/>
          <p:cNvSpPr/>
          <p:nvPr/>
        </p:nvSpPr>
        <p:spPr>
          <a:xfrm>
            <a:off x="5730240" y="3474720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Cliente A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5730240" y="3962400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Contêiner isolado · visão computacional · CPU/RAM dedicados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6" name="Shape 34"/>
          <p:cNvSpPr/>
          <p:nvPr/>
        </p:nvSpPr>
        <p:spPr>
          <a:xfrm>
            <a:off x="4572000" y="4888992"/>
            <a:ext cx="7071360" cy="134112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7" name="Shape 35"/>
          <p:cNvSpPr/>
          <p:nvPr/>
        </p:nvSpPr>
        <p:spPr>
          <a:xfrm>
            <a:off x="4572000" y="4888992"/>
            <a:ext cx="109728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8" name="Shape 36"/>
          <p:cNvSpPr/>
          <p:nvPr/>
        </p:nvSpPr>
        <p:spPr>
          <a:xfrm>
            <a:off x="4791456" y="5132832"/>
            <a:ext cx="792480" cy="792480"/>
          </a:xfrm>
          <a:prstGeom prst="ellipse">
            <a:avLst/>
          </a:prstGeom>
          <a:solidFill>
            <a:srgbClr val="570604">
              <a:alpha val="20000"/>
            </a:srgbClr>
          </a:solidFill>
          <a:ln w="12700">
            <a:solidFill>
              <a:srgbClr val="570604">
                <a:alpha val="50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4791456" y="5132832"/>
            <a:ext cx="792480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0" name="Text 38"/>
          <p:cNvSpPr/>
          <p:nvPr/>
        </p:nvSpPr>
        <p:spPr>
          <a:xfrm>
            <a:off x="5730240" y="5035296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Cliente B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1" name="Text 39"/>
          <p:cNvSpPr/>
          <p:nvPr/>
        </p:nvSpPr>
        <p:spPr>
          <a:xfrm>
            <a:off x="5730240" y="5522976"/>
            <a:ext cx="560832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Contêiner isolado · processamento de áudio · CPU/RAM dedicados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2" name="Shape 40"/>
          <p:cNvSpPr/>
          <p:nvPr/>
        </p:nvSpPr>
        <p:spPr>
          <a:xfrm>
            <a:off x="4572000" y="6217920"/>
            <a:ext cx="7071360" cy="426720"/>
          </a:xfrm>
          <a:prstGeom prst="rect">
            <a:avLst/>
          </a:prstGeom>
          <a:solidFill>
            <a:srgbClr val="F5E8E8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43" name="Text 41"/>
          <p:cNvSpPr/>
          <p:nvPr/>
        </p:nvSpPr>
        <p:spPr>
          <a:xfrm>
            <a:off x="4693920" y="6217920"/>
            <a:ext cx="68275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🔒  Isolamento total: cada instância não enxerga os dados das demais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pic>
        <p:nvPicPr>
          <p:cNvPr id="44" name="Google Shape;56;p3">
            <a:extLst>
              <a:ext uri="{FF2B5EF4-FFF2-40B4-BE49-F238E27FC236}">
                <a16:creationId xmlns:a16="http://schemas.microsoft.com/office/drawing/2014/main" id="{494BD639-1BFA-5171-2F33-B1B55A8F8A48}"/>
              </a:ext>
            </a:extLst>
          </p:cNvPr>
          <p:cNvPicPr preferRelativeResize="0"/>
          <p:nvPr/>
        </p:nvPicPr>
        <p:blipFill>
          <a:blip r:embed="rId3"/>
          <a:srcRect/>
          <a:stretch/>
        </p:blipFill>
        <p:spPr>
          <a:xfrm>
            <a:off x="9674578" y="355791"/>
            <a:ext cx="2330993" cy="544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1" descr="preencoded.png">
            <a:extLst>
              <a:ext uri="{FF2B5EF4-FFF2-40B4-BE49-F238E27FC236}">
                <a16:creationId xmlns:a16="http://schemas.microsoft.com/office/drawing/2014/main" id="{ACE2D51F-FC86-8E59-BA27-E55807625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08" y="2159508"/>
            <a:ext cx="484632" cy="484632"/>
          </a:xfrm>
          <a:prstGeom prst="rect">
            <a:avLst/>
          </a:prstGeom>
        </p:spPr>
      </p:pic>
      <p:pic>
        <p:nvPicPr>
          <p:cNvPr id="23" name="Image 1" descr="preencoded.png">
            <a:extLst>
              <a:ext uri="{FF2B5EF4-FFF2-40B4-BE49-F238E27FC236}">
                <a16:creationId xmlns:a16="http://schemas.microsoft.com/office/drawing/2014/main" id="{010F82A7-F91D-D6BE-C637-CC88D975F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08" y="3720084"/>
            <a:ext cx="484632" cy="484632"/>
          </a:xfrm>
          <a:prstGeom prst="rect">
            <a:avLst/>
          </a:prstGeom>
        </p:spPr>
      </p:pic>
      <p:pic>
        <p:nvPicPr>
          <p:cNvPr id="45" name="Image 1" descr="preencoded.png">
            <a:extLst>
              <a:ext uri="{FF2B5EF4-FFF2-40B4-BE49-F238E27FC236}">
                <a16:creationId xmlns:a16="http://schemas.microsoft.com/office/drawing/2014/main" id="{1B05466F-7A49-A930-19BF-85FD957A85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08" y="5286756"/>
            <a:ext cx="484632" cy="4846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667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POR QUE GPU FRACIONADA?</a:t>
            </a:r>
            <a:endParaRPr lang="en-US" sz="2667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Shape 3"/>
          <p:cNvSpPr/>
          <p:nvPr/>
        </p:nvSpPr>
        <p:spPr>
          <a:xfrm>
            <a:off x="426720" y="15849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26720" y="1584960"/>
            <a:ext cx="109728" cy="209702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E2F53446-7293-EFB8-EBA9-D1B4E667947E}"/>
              </a:ext>
            </a:extLst>
          </p:cNvPr>
          <p:cNvGrpSpPr/>
          <p:nvPr/>
        </p:nvGrpSpPr>
        <p:grpSpPr>
          <a:xfrm>
            <a:off x="869482" y="1747948"/>
            <a:ext cx="682752" cy="682752"/>
            <a:chOff x="609600" y="1853184"/>
            <a:chExt cx="914400" cy="914400"/>
          </a:xfrm>
        </p:grpSpPr>
        <p:sp>
          <p:nvSpPr>
            <p:cNvPr id="7" name="Shape 5"/>
            <p:cNvSpPr/>
            <p:nvPr/>
          </p:nvSpPr>
          <p:spPr>
            <a:xfrm>
              <a:off x="609600" y="1853184"/>
              <a:ext cx="914400" cy="9144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8" name="Image 0" descr="preencoded.png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757828" y="2000293"/>
              <a:ext cx="640080" cy="640080"/>
            </a:xfrm>
            <a:prstGeom prst="rect">
              <a:avLst/>
            </a:prstGeom>
          </p:spPr>
        </p:pic>
      </p:grpSp>
      <p:sp>
        <p:nvSpPr>
          <p:cNvPr id="9" name="Text 6"/>
          <p:cNvSpPr/>
          <p:nvPr/>
        </p:nvSpPr>
        <p:spPr>
          <a:xfrm>
            <a:off x="1706880" y="17678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Pague só pelo que usa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706880" y="22920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Cobrança por GPU-segundo. Sem desperdício, sem GPU ociosa pagando à toa.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4328160" y="15849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4328160" y="1584960"/>
            <a:ext cx="109728" cy="209702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2489CBB7-8B2D-9689-F18A-F4E32FA133AB}"/>
              </a:ext>
            </a:extLst>
          </p:cNvPr>
          <p:cNvGrpSpPr/>
          <p:nvPr/>
        </p:nvGrpSpPr>
        <p:grpSpPr>
          <a:xfrm>
            <a:off x="4770922" y="1747948"/>
            <a:ext cx="682752" cy="682752"/>
            <a:chOff x="4511040" y="1853184"/>
            <a:chExt cx="914400" cy="914400"/>
          </a:xfrm>
        </p:grpSpPr>
        <p:sp>
          <p:nvSpPr>
            <p:cNvPr id="13" name="Shape 10"/>
            <p:cNvSpPr/>
            <p:nvPr/>
          </p:nvSpPr>
          <p:spPr>
            <a:xfrm>
              <a:off x="4511040" y="1853184"/>
              <a:ext cx="914400" cy="9144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14" name="Image 1" descr="preencoded.png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4659268" y="2000293"/>
              <a:ext cx="640080" cy="640080"/>
            </a:xfrm>
            <a:prstGeom prst="rect">
              <a:avLst/>
            </a:prstGeom>
          </p:spPr>
        </p:pic>
      </p:grpSp>
      <p:sp>
        <p:nvSpPr>
          <p:cNvPr id="15" name="Text 11"/>
          <p:cNvSpPr/>
          <p:nvPr/>
        </p:nvSpPr>
        <p:spPr>
          <a:xfrm>
            <a:off x="5608320" y="17678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Faturamento em Reais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6" name="Text 12"/>
          <p:cNvSpPr/>
          <p:nvPr/>
        </p:nvSpPr>
        <p:spPr>
          <a:xfrm>
            <a:off x="5608320" y="22920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Sem surpresa no câmbio. Budget previsível em BRL para o seu CFO.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7" name="Shape 13"/>
          <p:cNvSpPr/>
          <p:nvPr/>
        </p:nvSpPr>
        <p:spPr>
          <a:xfrm>
            <a:off x="8229600" y="15849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18" name="Shape 14"/>
          <p:cNvSpPr/>
          <p:nvPr/>
        </p:nvSpPr>
        <p:spPr>
          <a:xfrm>
            <a:off x="8229600" y="1584960"/>
            <a:ext cx="109728" cy="209702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546C1DC-7ECA-5507-09CE-E4B372A17DA6}"/>
              </a:ext>
            </a:extLst>
          </p:cNvPr>
          <p:cNvGrpSpPr/>
          <p:nvPr/>
        </p:nvGrpSpPr>
        <p:grpSpPr>
          <a:xfrm>
            <a:off x="8672362" y="1747948"/>
            <a:ext cx="682752" cy="682752"/>
            <a:chOff x="8412480" y="1853184"/>
            <a:chExt cx="914400" cy="914400"/>
          </a:xfrm>
        </p:grpSpPr>
        <p:sp>
          <p:nvSpPr>
            <p:cNvPr id="19" name="Shape 15"/>
            <p:cNvSpPr/>
            <p:nvPr/>
          </p:nvSpPr>
          <p:spPr>
            <a:xfrm>
              <a:off x="8412480" y="1853184"/>
              <a:ext cx="914400" cy="9144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20" name="Image 2" descr="preencoded.png"/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>
              <a:off x="8560708" y="2000293"/>
              <a:ext cx="640080" cy="640080"/>
            </a:xfrm>
            <a:prstGeom prst="rect">
              <a:avLst/>
            </a:prstGeom>
          </p:spPr>
        </p:pic>
      </p:grpSp>
      <p:sp>
        <p:nvSpPr>
          <p:cNvPr id="21" name="Text 16"/>
          <p:cNvSpPr/>
          <p:nvPr/>
        </p:nvSpPr>
        <p:spPr>
          <a:xfrm>
            <a:off x="9509760" y="17678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Isolamento garantido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2" name="Text 17"/>
          <p:cNvSpPr/>
          <p:nvPr/>
        </p:nvSpPr>
        <p:spPr>
          <a:xfrm>
            <a:off x="9509760" y="22920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MIG cria sub-GPUs em hardware. Seus dados e workloads são 100% privados.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3" name="Shape 18"/>
          <p:cNvSpPr/>
          <p:nvPr/>
        </p:nvSpPr>
        <p:spPr>
          <a:xfrm>
            <a:off x="426720" y="40233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24" name="Shape 19"/>
          <p:cNvSpPr/>
          <p:nvPr/>
        </p:nvSpPr>
        <p:spPr>
          <a:xfrm>
            <a:off x="426720" y="4023360"/>
            <a:ext cx="109728" cy="209702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34EFA984-E7FC-4D66-FF00-3A086584BEA6}"/>
              </a:ext>
            </a:extLst>
          </p:cNvPr>
          <p:cNvGrpSpPr/>
          <p:nvPr/>
        </p:nvGrpSpPr>
        <p:grpSpPr>
          <a:xfrm>
            <a:off x="869482" y="4186348"/>
            <a:ext cx="682752" cy="682752"/>
            <a:chOff x="609600" y="4291584"/>
            <a:chExt cx="914400" cy="914400"/>
          </a:xfrm>
        </p:grpSpPr>
        <p:sp>
          <p:nvSpPr>
            <p:cNvPr id="25" name="Shape 20"/>
            <p:cNvSpPr/>
            <p:nvPr/>
          </p:nvSpPr>
          <p:spPr>
            <a:xfrm>
              <a:off x="609600" y="4291584"/>
              <a:ext cx="914400" cy="9144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26" name="Image 3" descr="preencoded.png"/>
            <p:cNvPicPr>
              <a:picLocks noChangeAspect="1"/>
            </p:cNvPicPr>
            <p:nvPr/>
          </p:nvPicPr>
          <p:blipFill>
            <a:blip r:embed="rId6">
              <a:biLevel thresh="25000"/>
            </a:blip>
            <a:stretch>
              <a:fillRect/>
            </a:stretch>
          </p:blipFill>
          <p:spPr>
            <a:xfrm>
              <a:off x="757828" y="4438693"/>
              <a:ext cx="640080" cy="640080"/>
            </a:xfrm>
            <a:prstGeom prst="rect">
              <a:avLst/>
            </a:prstGeom>
          </p:spPr>
        </p:pic>
      </p:grpSp>
      <p:sp>
        <p:nvSpPr>
          <p:cNvPr id="27" name="Text 21"/>
          <p:cNvSpPr/>
          <p:nvPr/>
        </p:nvSpPr>
        <p:spPr>
          <a:xfrm>
            <a:off x="1706880" y="42062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GPU H100 de verdade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8" name="Text 22"/>
          <p:cNvSpPr/>
          <p:nvPr/>
        </p:nvSpPr>
        <p:spPr>
          <a:xfrm>
            <a:off x="1706880" y="47304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Acesso à GPU mais poderosa do mercado sem precisar alugar o servidor inteiro.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9" name="Shape 23"/>
          <p:cNvSpPr/>
          <p:nvPr/>
        </p:nvSpPr>
        <p:spPr>
          <a:xfrm>
            <a:off x="4328160" y="40233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30" name="Shape 24"/>
          <p:cNvSpPr/>
          <p:nvPr/>
        </p:nvSpPr>
        <p:spPr>
          <a:xfrm>
            <a:off x="4328160" y="4023360"/>
            <a:ext cx="109728" cy="209702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57ACC585-23B3-1388-B6F0-05D4E32F7C2D}"/>
              </a:ext>
            </a:extLst>
          </p:cNvPr>
          <p:cNvGrpSpPr/>
          <p:nvPr/>
        </p:nvGrpSpPr>
        <p:grpSpPr>
          <a:xfrm>
            <a:off x="4770922" y="4186348"/>
            <a:ext cx="682752" cy="682752"/>
            <a:chOff x="4511040" y="4291584"/>
            <a:chExt cx="914400" cy="914400"/>
          </a:xfrm>
        </p:grpSpPr>
        <p:sp>
          <p:nvSpPr>
            <p:cNvPr id="31" name="Shape 25"/>
            <p:cNvSpPr/>
            <p:nvPr/>
          </p:nvSpPr>
          <p:spPr>
            <a:xfrm>
              <a:off x="4511040" y="4291584"/>
              <a:ext cx="914400" cy="9144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32" name="Image 4" descr="preencoded.png"/>
            <p:cNvPicPr>
              <a:picLocks noChangeAspect="1"/>
            </p:cNvPicPr>
            <p:nvPr/>
          </p:nvPicPr>
          <p:blipFill>
            <a:blip r:embed="rId7">
              <a:biLevel thresh="25000"/>
            </a:blip>
            <a:stretch>
              <a:fillRect/>
            </a:stretch>
          </p:blipFill>
          <p:spPr>
            <a:xfrm>
              <a:off x="4611143" y="4457943"/>
              <a:ext cx="640080" cy="640080"/>
            </a:xfrm>
            <a:prstGeom prst="rect">
              <a:avLst/>
            </a:prstGeom>
          </p:spPr>
        </p:pic>
      </p:grpSp>
      <p:sp>
        <p:nvSpPr>
          <p:cNvPr id="33" name="Text 26"/>
          <p:cNvSpPr/>
          <p:nvPr/>
        </p:nvSpPr>
        <p:spPr>
          <a:xfrm>
            <a:off x="5608320" y="42062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Deploy em minutos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4" name="Text 27"/>
          <p:cNvSpPr/>
          <p:nvPr/>
        </p:nvSpPr>
        <p:spPr>
          <a:xfrm>
            <a:off x="5608320" y="47304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Traga seu contêiner. JupyterLab e VS Code Server prontos. Sem configurar infra.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5" name="Shape 28"/>
          <p:cNvSpPr/>
          <p:nvPr/>
        </p:nvSpPr>
        <p:spPr>
          <a:xfrm>
            <a:off x="8229600" y="4023360"/>
            <a:ext cx="3596640" cy="2097024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sp>
        <p:nvSpPr>
          <p:cNvPr id="36" name="Shape 29"/>
          <p:cNvSpPr/>
          <p:nvPr/>
        </p:nvSpPr>
        <p:spPr>
          <a:xfrm>
            <a:off x="8229600" y="4023360"/>
            <a:ext cx="109728" cy="2097024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3BC1FD08-4EEE-0A69-BF31-58ECF75A5225}"/>
              </a:ext>
            </a:extLst>
          </p:cNvPr>
          <p:cNvGrpSpPr/>
          <p:nvPr/>
        </p:nvGrpSpPr>
        <p:grpSpPr>
          <a:xfrm>
            <a:off x="8672362" y="4186348"/>
            <a:ext cx="682752" cy="682752"/>
            <a:chOff x="8412480" y="4291584"/>
            <a:chExt cx="914400" cy="914400"/>
          </a:xfrm>
        </p:grpSpPr>
        <p:sp>
          <p:nvSpPr>
            <p:cNvPr id="37" name="Shape 30"/>
            <p:cNvSpPr/>
            <p:nvPr/>
          </p:nvSpPr>
          <p:spPr>
            <a:xfrm>
              <a:off x="8412480" y="4291584"/>
              <a:ext cx="914400" cy="9144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38" name="Image 5" descr="preencoded.png"/>
            <p:cNvPicPr>
              <a:picLocks noChangeAspect="1"/>
            </p:cNvPicPr>
            <p:nvPr/>
          </p:nvPicPr>
          <p:blipFill>
            <a:blip r:embed="rId8">
              <a:biLevel thresh="25000"/>
            </a:blip>
            <a:stretch>
              <a:fillRect/>
            </a:stretch>
          </p:blipFill>
          <p:spPr>
            <a:xfrm>
              <a:off x="8560708" y="4438693"/>
              <a:ext cx="640080" cy="640080"/>
            </a:xfrm>
            <a:prstGeom prst="rect">
              <a:avLst/>
            </a:prstGeom>
          </p:spPr>
        </p:pic>
      </p:grpSp>
      <p:sp>
        <p:nvSpPr>
          <p:cNvPr id="39" name="Text 31"/>
          <p:cNvSpPr/>
          <p:nvPr/>
        </p:nvSpPr>
        <p:spPr>
          <a:xfrm>
            <a:off x="9509760" y="4206240"/>
            <a:ext cx="21701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533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Escala no seu ritmo</a:t>
            </a:r>
            <a:endParaRPr lang="en-US" sz="1533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0" name="Text 32"/>
          <p:cNvSpPr/>
          <p:nvPr/>
        </p:nvSpPr>
        <p:spPr>
          <a:xfrm>
            <a:off x="9509760" y="4730496"/>
            <a:ext cx="2170176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Aumente ou reduza a fração de GPU conforme o crescimento do seu produto.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66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GPU FRACIONADA VS. ALTERNATIVAS</a:t>
            </a:r>
            <a:endParaRPr lang="en-US" sz="2667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415F4686-91C8-963C-7271-BD83D3354E91}"/>
              </a:ext>
            </a:extLst>
          </p:cNvPr>
          <p:cNvGrpSpPr/>
          <p:nvPr/>
        </p:nvGrpSpPr>
        <p:grpSpPr>
          <a:xfrm>
            <a:off x="505460" y="1826619"/>
            <a:ext cx="11119104" cy="4213380"/>
            <a:chOff x="365760" y="1402079"/>
            <a:chExt cx="11338560" cy="4291585"/>
          </a:xfrm>
        </p:grpSpPr>
        <p:sp>
          <p:nvSpPr>
            <p:cNvPr id="5" name="Shape 3"/>
            <p:cNvSpPr/>
            <p:nvPr/>
          </p:nvSpPr>
          <p:spPr>
            <a:xfrm>
              <a:off x="4023360" y="1402080"/>
              <a:ext cx="2438400" cy="914400"/>
            </a:xfrm>
            <a:prstGeom prst="rect">
              <a:avLst/>
            </a:prstGeom>
            <a:solidFill>
              <a:srgbClr val="535252"/>
            </a:solidFill>
            <a:ln w="12700">
              <a:solidFill>
                <a:srgbClr val="535252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Text 4"/>
            <p:cNvSpPr/>
            <p:nvPr/>
          </p:nvSpPr>
          <p:spPr>
            <a:xfrm>
              <a:off x="4023360" y="1402080"/>
              <a:ext cx="2438400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GPU completa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(hyperscaler)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Shape 5"/>
            <p:cNvSpPr/>
            <p:nvPr/>
          </p:nvSpPr>
          <p:spPr>
            <a:xfrm>
              <a:off x="6644640" y="1402080"/>
              <a:ext cx="2438400" cy="914400"/>
            </a:xfrm>
            <a:prstGeom prst="rect">
              <a:avLst/>
            </a:prstGeom>
            <a:solidFill>
              <a:srgbClr val="535252"/>
            </a:solidFill>
            <a:ln w="12700">
              <a:solidFill>
                <a:srgbClr val="535252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Text 6"/>
            <p:cNvSpPr/>
            <p:nvPr/>
          </p:nvSpPr>
          <p:spPr>
            <a:xfrm>
              <a:off x="6644640" y="1402080"/>
              <a:ext cx="2438400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GPU cloud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estrangeiro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Shape 7"/>
            <p:cNvSpPr/>
            <p:nvPr/>
          </p:nvSpPr>
          <p:spPr>
            <a:xfrm>
              <a:off x="9265920" y="1402080"/>
              <a:ext cx="2438400" cy="9144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9265920" y="1402080"/>
              <a:ext cx="2438400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Claro GPU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 defTabSz="1219170"/>
              <a:r>
                <a:rPr lang="en-US" sz="1333" b="1" dirty="0">
                  <a:solidFill>
                    <a:srgbClr val="FFFFFF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Fracionada</a:t>
              </a:r>
              <a:endParaRPr lang="en-US" sz="1333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Shape 9"/>
            <p:cNvSpPr/>
            <p:nvPr/>
          </p:nvSpPr>
          <p:spPr>
            <a:xfrm>
              <a:off x="365760" y="2377440"/>
              <a:ext cx="353568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Text 10"/>
            <p:cNvSpPr/>
            <p:nvPr/>
          </p:nvSpPr>
          <p:spPr>
            <a:xfrm>
              <a:off x="548640" y="2377440"/>
              <a:ext cx="33528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defTabSz="1219170"/>
              <a:r>
                <a:rPr lang="en-US" sz="1467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Custo unitário</a:t>
              </a:r>
              <a:endParaRPr lang="en-US" sz="1467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Shape 11"/>
            <p:cNvSpPr/>
            <p:nvPr/>
          </p:nvSpPr>
          <p:spPr>
            <a:xfrm>
              <a:off x="4023360" y="237744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Text 12"/>
            <p:cNvSpPr/>
            <p:nvPr/>
          </p:nvSpPr>
          <p:spPr>
            <a:xfrm>
              <a:off x="4023360" y="237744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GPU inteira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Shape 13"/>
            <p:cNvSpPr/>
            <p:nvPr/>
          </p:nvSpPr>
          <p:spPr>
            <a:xfrm>
              <a:off x="6644640" y="237744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Text 14"/>
            <p:cNvSpPr/>
            <p:nvPr/>
          </p:nvSpPr>
          <p:spPr>
            <a:xfrm>
              <a:off x="6644640" y="237744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GPU inteira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Shape 15"/>
            <p:cNvSpPr/>
            <p:nvPr/>
          </p:nvSpPr>
          <p:spPr>
            <a:xfrm>
              <a:off x="9265920" y="2377440"/>
              <a:ext cx="2438400" cy="633984"/>
            </a:xfrm>
            <a:prstGeom prst="rect">
              <a:avLst/>
            </a:prstGeom>
            <a:solidFill>
              <a:srgbClr val="FFF0ED"/>
            </a:solidFill>
            <a:ln w="127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Text 16"/>
            <p:cNvSpPr/>
            <p:nvPr/>
          </p:nvSpPr>
          <p:spPr>
            <a:xfrm>
              <a:off x="9265920" y="237744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✅ </a:t>
              </a:r>
              <a:r>
                <a:rPr lang="en-US" sz="1400" b="1" dirty="0" err="1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Fração</a:t>
              </a:r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 </a:t>
              </a:r>
              <a:r>
                <a:rPr lang="en-US" sz="1400" b="1" dirty="0" err="1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usada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Shape 17"/>
            <p:cNvSpPr/>
            <p:nvPr/>
          </p:nvSpPr>
          <p:spPr>
            <a:xfrm>
              <a:off x="365760" y="3048000"/>
              <a:ext cx="353568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548640" y="3048000"/>
              <a:ext cx="33528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defTabSz="1219170"/>
              <a:r>
                <a:rPr lang="en-US" sz="1467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Faturamento</a:t>
              </a:r>
              <a:endParaRPr lang="en-US" sz="1467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Shape 19"/>
            <p:cNvSpPr/>
            <p:nvPr/>
          </p:nvSpPr>
          <p:spPr>
            <a:xfrm>
              <a:off x="4023360" y="3048000"/>
              <a:ext cx="243840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Text 20"/>
            <p:cNvSpPr/>
            <p:nvPr/>
          </p:nvSpPr>
          <p:spPr>
            <a:xfrm>
              <a:off x="4023360" y="304800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USD (volátil)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" name="Shape 21"/>
            <p:cNvSpPr/>
            <p:nvPr/>
          </p:nvSpPr>
          <p:spPr>
            <a:xfrm>
              <a:off x="6644640" y="3048000"/>
              <a:ext cx="243840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Text 22"/>
            <p:cNvSpPr/>
            <p:nvPr/>
          </p:nvSpPr>
          <p:spPr>
            <a:xfrm>
              <a:off x="6644640" y="304800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USD (volátil)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Shape 23"/>
            <p:cNvSpPr/>
            <p:nvPr/>
          </p:nvSpPr>
          <p:spPr>
            <a:xfrm>
              <a:off x="9265920" y="3048000"/>
              <a:ext cx="2438400" cy="633984"/>
            </a:xfrm>
            <a:prstGeom prst="rect">
              <a:avLst/>
            </a:prstGeom>
            <a:solidFill>
              <a:srgbClr val="FFE5DE"/>
            </a:solidFill>
            <a:ln w="127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Text 24"/>
            <p:cNvSpPr/>
            <p:nvPr/>
          </p:nvSpPr>
          <p:spPr>
            <a:xfrm>
              <a:off x="9265920" y="304800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✅ BRL </a:t>
              </a:r>
              <a:r>
                <a:rPr lang="en-US" sz="1400" b="1" dirty="0" err="1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fixo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Shape 25"/>
            <p:cNvSpPr/>
            <p:nvPr/>
          </p:nvSpPr>
          <p:spPr>
            <a:xfrm>
              <a:off x="365760" y="3718560"/>
              <a:ext cx="353568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Text 26"/>
            <p:cNvSpPr/>
            <p:nvPr/>
          </p:nvSpPr>
          <p:spPr>
            <a:xfrm>
              <a:off x="548640" y="3718560"/>
              <a:ext cx="33528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defTabSz="1219170"/>
              <a:r>
                <a:rPr lang="en-US" sz="1467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Isolamento MIG</a:t>
              </a:r>
              <a:endParaRPr lang="en-US" sz="1467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Shape 27"/>
            <p:cNvSpPr/>
            <p:nvPr/>
          </p:nvSpPr>
          <p:spPr>
            <a:xfrm>
              <a:off x="4023360" y="371856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Text 28"/>
            <p:cNvSpPr/>
            <p:nvPr/>
          </p:nvSpPr>
          <p:spPr>
            <a:xfrm>
              <a:off x="4023360" y="371856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❌ Não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Shape 29"/>
            <p:cNvSpPr/>
            <p:nvPr/>
          </p:nvSpPr>
          <p:spPr>
            <a:xfrm>
              <a:off x="6644640" y="371856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Text 30"/>
            <p:cNvSpPr/>
            <p:nvPr/>
          </p:nvSpPr>
          <p:spPr>
            <a:xfrm>
              <a:off x="6644640" y="371856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Parcial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Shape 31"/>
            <p:cNvSpPr/>
            <p:nvPr/>
          </p:nvSpPr>
          <p:spPr>
            <a:xfrm>
              <a:off x="9265920" y="3718560"/>
              <a:ext cx="2438400" cy="633984"/>
            </a:xfrm>
            <a:prstGeom prst="rect">
              <a:avLst/>
            </a:prstGeom>
            <a:solidFill>
              <a:srgbClr val="FFF0ED"/>
            </a:solidFill>
            <a:ln w="127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Text 32"/>
            <p:cNvSpPr/>
            <p:nvPr/>
          </p:nvSpPr>
          <p:spPr>
            <a:xfrm>
              <a:off x="9265920" y="371856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✅ Hardware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Shape 33"/>
            <p:cNvSpPr/>
            <p:nvPr/>
          </p:nvSpPr>
          <p:spPr>
            <a:xfrm>
              <a:off x="365760" y="4389120"/>
              <a:ext cx="353568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Text 34"/>
            <p:cNvSpPr/>
            <p:nvPr/>
          </p:nvSpPr>
          <p:spPr>
            <a:xfrm>
              <a:off x="548640" y="4389120"/>
              <a:ext cx="33528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defTabSz="1219170"/>
              <a:r>
                <a:rPr lang="en-US" sz="1467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Suporte local BR</a:t>
              </a:r>
              <a:endParaRPr lang="en-US" sz="1467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Shape 35"/>
            <p:cNvSpPr/>
            <p:nvPr/>
          </p:nvSpPr>
          <p:spPr>
            <a:xfrm>
              <a:off x="4023360" y="4389120"/>
              <a:ext cx="243840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Text 36"/>
            <p:cNvSpPr/>
            <p:nvPr/>
          </p:nvSpPr>
          <p:spPr>
            <a:xfrm>
              <a:off x="4023360" y="438912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❌ Não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Shape 37"/>
            <p:cNvSpPr/>
            <p:nvPr/>
          </p:nvSpPr>
          <p:spPr>
            <a:xfrm>
              <a:off x="6644640" y="4389120"/>
              <a:ext cx="2438400" cy="633984"/>
            </a:xfrm>
            <a:prstGeom prst="rect">
              <a:avLst/>
            </a:prstGeom>
            <a:solidFill>
              <a:srgbClr val="F5E8E8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Text 38"/>
            <p:cNvSpPr/>
            <p:nvPr/>
          </p:nvSpPr>
          <p:spPr>
            <a:xfrm>
              <a:off x="6644640" y="438912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❌ Não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Shape 39"/>
            <p:cNvSpPr/>
            <p:nvPr/>
          </p:nvSpPr>
          <p:spPr>
            <a:xfrm>
              <a:off x="9265920" y="4389120"/>
              <a:ext cx="2438400" cy="633984"/>
            </a:xfrm>
            <a:prstGeom prst="rect">
              <a:avLst/>
            </a:prstGeom>
            <a:solidFill>
              <a:srgbClr val="FFE5DE"/>
            </a:solidFill>
            <a:ln w="127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Text 40"/>
            <p:cNvSpPr/>
            <p:nvPr/>
          </p:nvSpPr>
          <p:spPr>
            <a:xfrm>
              <a:off x="9265920" y="438912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✅ Sim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Shape 41"/>
            <p:cNvSpPr/>
            <p:nvPr/>
          </p:nvSpPr>
          <p:spPr>
            <a:xfrm>
              <a:off x="365760" y="5059680"/>
              <a:ext cx="353568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" name="Text 42"/>
            <p:cNvSpPr/>
            <p:nvPr/>
          </p:nvSpPr>
          <p:spPr>
            <a:xfrm>
              <a:off x="548640" y="5059680"/>
              <a:ext cx="33528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defTabSz="1219170"/>
              <a:r>
                <a:rPr lang="en-US" sz="1467" b="1" dirty="0" err="1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Escalabilidade</a:t>
              </a:r>
              <a:endParaRPr lang="en-US" sz="1467" dirty="0">
                <a:solidFill>
                  <a:prstClr val="black"/>
                </a:solidFill>
              </a:endParaRPr>
            </a:p>
          </p:txBody>
        </p:sp>
        <p:sp>
          <p:nvSpPr>
            <p:cNvPr id="45" name="Shape 43"/>
            <p:cNvSpPr/>
            <p:nvPr/>
          </p:nvSpPr>
          <p:spPr>
            <a:xfrm>
              <a:off x="4023360" y="505968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" name="Text 44"/>
            <p:cNvSpPr/>
            <p:nvPr/>
          </p:nvSpPr>
          <p:spPr>
            <a:xfrm>
              <a:off x="4023360" y="505968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Alta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" name="Shape 45"/>
            <p:cNvSpPr/>
            <p:nvPr/>
          </p:nvSpPr>
          <p:spPr>
            <a:xfrm>
              <a:off x="6644640" y="5059680"/>
              <a:ext cx="2438400" cy="6339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8C4C4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" name="Text 46"/>
            <p:cNvSpPr/>
            <p:nvPr/>
          </p:nvSpPr>
          <p:spPr>
            <a:xfrm>
              <a:off x="6644640" y="505968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dirty="0">
                  <a:solidFill>
                    <a:srgbClr val="535252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Alta</a:t>
              </a:r>
              <a:endParaRPr lang="en-US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" name="Shape 47"/>
            <p:cNvSpPr/>
            <p:nvPr/>
          </p:nvSpPr>
          <p:spPr>
            <a:xfrm>
              <a:off x="9265920" y="5059680"/>
              <a:ext cx="2438400" cy="633984"/>
            </a:xfrm>
            <a:prstGeom prst="rect">
              <a:avLst/>
            </a:prstGeom>
            <a:solidFill>
              <a:srgbClr val="FFF0ED"/>
            </a:solidFill>
            <a:ln w="127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" name="Text 48"/>
            <p:cNvSpPr/>
            <p:nvPr/>
          </p:nvSpPr>
          <p:spPr>
            <a:xfrm>
              <a:off x="9265920" y="5059680"/>
              <a:ext cx="2438400" cy="6339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 defTabSz="1219170"/>
              <a:r>
                <a:rPr lang="en-US" sz="1400" b="1" dirty="0">
                  <a:solidFill>
                    <a:srgbClr val="570604"/>
                  </a:solidFill>
                  <a:latin typeface="Arial" pitchFamily="34" charset="0"/>
                  <a:ea typeface="Arial" pitchFamily="34" charset="-122"/>
                  <a:cs typeface="Arial" pitchFamily="34" charset="-120"/>
                </a:rPr>
                <a:t>✅ Alta + Flex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59" name="Shape 57"/>
            <p:cNvSpPr/>
            <p:nvPr/>
          </p:nvSpPr>
          <p:spPr>
            <a:xfrm>
              <a:off x="9265920" y="1402079"/>
              <a:ext cx="2438400" cy="4291584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25400">
              <a:solidFill>
                <a:srgbClr val="EA590C"/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FEITO PARA QUEM CONSTRÓI COM IA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Shape 3"/>
          <p:cNvSpPr/>
          <p:nvPr/>
        </p:nvSpPr>
        <p:spPr>
          <a:xfrm>
            <a:off x="426720" y="15605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26720" y="1560576"/>
            <a:ext cx="359664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9C9CC098-3191-03E3-1708-AC76827AD465}"/>
              </a:ext>
            </a:extLst>
          </p:cNvPr>
          <p:cNvGrpSpPr/>
          <p:nvPr/>
        </p:nvGrpSpPr>
        <p:grpSpPr>
          <a:xfrm>
            <a:off x="817947" y="1804417"/>
            <a:ext cx="706052" cy="706052"/>
            <a:chOff x="457200" y="1353312"/>
            <a:chExt cx="685800" cy="685800"/>
          </a:xfrm>
        </p:grpSpPr>
        <p:sp>
          <p:nvSpPr>
            <p:cNvPr id="7" name="Shape 5"/>
            <p:cNvSpPr/>
            <p:nvPr/>
          </p:nvSpPr>
          <p:spPr>
            <a:xfrm>
              <a:off x="457200" y="1353312"/>
              <a:ext cx="685800" cy="6858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8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964" y="1477975"/>
              <a:ext cx="404876" cy="404876"/>
            </a:xfrm>
            <a:prstGeom prst="rect">
              <a:avLst/>
            </a:prstGeom>
          </p:spPr>
        </p:pic>
      </p:grpSp>
      <p:sp>
        <p:nvSpPr>
          <p:cNvPr id="9" name="Text 6"/>
          <p:cNvSpPr/>
          <p:nvPr/>
        </p:nvSpPr>
        <p:spPr>
          <a:xfrm>
            <a:off x="1670304" y="19285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LLMs e Chatbots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0" name="Text 7"/>
          <p:cNvSpPr/>
          <p:nvPr/>
        </p:nvSpPr>
        <p:spPr>
          <a:xfrm>
            <a:off x="609600" y="27553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Fine-tune e inferência de modelos de linguagem como LLaMA, Mistral e modelos proprietários.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4328160" y="15605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4328160" y="1560576"/>
            <a:ext cx="359664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CB15074F-ABE8-8459-8D98-43F47E094985}"/>
              </a:ext>
            </a:extLst>
          </p:cNvPr>
          <p:cNvGrpSpPr/>
          <p:nvPr/>
        </p:nvGrpSpPr>
        <p:grpSpPr>
          <a:xfrm>
            <a:off x="4719387" y="1804417"/>
            <a:ext cx="706052" cy="706052"/>
            <a:chOff x="3383280" y="1353312"/>
            <a:chExt cx="685800" cy="685800"/>
          </a:xfrm>
        </p:grpSpPr>
        <p:sp>
          <p:nvSpPr>
            <p:cNvPr id="13" name="Shape 10"/>
            <p:cNvSpPr/>
            <p:nvPr/>
          </p:nvSpPr>
          <p:spPr>
            <a:xfrm>
              <a:off x="3383280" y="1353312"/>
              <a:ext cx="685800" cy="6858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1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7044" y="1477975"/>
              <a:ext cx="404876" cy="404876"/>
            </a:xfrm>
            <a:prstGeom prst="rect">
              <a:avLst/>
            </a:prstGeom>
          </p:spPr>
        </p:pic>
      </p:grpSp>
      <p:sp>
        <p:nvSpPr>
          <p:cNvPr id="15" name="Text 11"/>
          <p:cNvSpPr/>
          <p:nvPr/>
        </p:nvSpPr>
        <p:spPr>
          <a:xfrm>
            <a:off x="5571744" y="19285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Visão Computacional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6" name="Text 12"/>
          <p:cNvSpPr/>
          <p:nvPr/>
        </p:nvSpPr>
        <p:spPr>
          <a:xfrm>
            <a:off x="4511040" y="27553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Detecção de objetos, OCR, análise de imagem médica e inspeção industrial.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7" name="Shape 13"/>
          <p:cNvSpPr/>
          <p:nvPr/>
        </p:nvSpPr>
        <p:spPr>
          <a:xfrm>
            <a:off x="8229600" y="15605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8" name="Shape 14"/>
          <p:cNvSpPr/>
          <p:nvPr/>
        </p:nvSpPr>
        <p:spPr>
          <a:xfrm>
            <a:off x="8229600" y="1560576"/>
            <a:ext cx="359664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66CD9177-FC35-2202-2454-AC5F449B20B5}"/>
              </a:ext>
            </a:extLst>
          </p:cNvPr>
          <p:cNvGrpSpPr/>
          <p:nvPr/>
        </p:nvGrpSpPr>
        <p:grpSpPr>
          <a:xfrm>
            <a:off x="8620827" y="1804417"/>
            <a:ext cx="706052" cy="706052"/>
            <a:chOff x="6309360" y="1353312"/>
            <a:chExt cx="685800" cy="685800"/>
          </a:xfrm>
        </p:grpSpPr>
        <p:sp>
          <p:nvSpPr>
            <p:cNvPr id="19" name="Shape 15"/>
            <p:cNvSpPr/>
            <p:nvPr/>
          </p:nvSpPr>
          <p:spPr>
            <a:xfrm>
              <a:off x="6309360" y="1353312"/>
              <a:ext cx="685800" cy="6858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20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3124" y="1477975"/>
              <a:ext cx="404876" cy="404876"/>
            </a:xfrm>
            <a:prstGeom prst="rect">
              <a:avLst/>
            </a:prstGeom>
          </p:spPr>
        </p:pic>
      </p:grpSp>
      <p:sp>
        <p:nvSpPr>
          <p:cNvPr id="21" name="Text 16"/>
          <p:cNvSpPr/>
          <p:nvPr/>
        </p:nvSpPr>
        <p:spPr>
          <a:xfrm>
            <a:off x="9473184" y="19285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Voz e Áudio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2" name="Text 17"/>
          <p:cNvSpPr/>
          <p:nvPr/>
        </p:nvSpPr>
        <p:spPr>
          <a:xfrm>
            <a:off x="8412480" y="27553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Transcrição, síntese de voz, tradução em tempo real e análise de sentimento.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3" name="Shape 18"/>
          <p:cNvSpPr/>
          <p:nvPr/>
        </p:nvSpPr>
        <p:spPr>
          <a:xfrm>
            <a:off x="426720" y="39989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4" name="Shape 19"/>
          <p:cNvSpPr/>
          <p:nvPr/>
        </p:nvSpPr>
        <p:spPr>
          <a:xfrm>
            <a:off x="426720" y="3998976"/>
            <a:ext cx="359664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62CBD636-1D4E-6541-B159-FF781D2C1DEE}"/>
              </a:ext>
            </a:extLst>
          </p:cNvPr>
          <p:cNvGrpSpPr/>
          <p:nvPr/>
        </p:nvGrpSpPr>
        <p:grpSpPr>
          <a:xfrm>
            <a:off x="817947" y="4242817"/>
            <a:ext cx="706052" cy="706052"/>
            <a:chOff x="457200" y="3182112"/>
            <a:chExt cx="685800" cy="685800"/>
          </a:xfrm>
        </p:grpSpPr>
        <p:sp>
          <p:nvSpPr>
            <p:cNvPr id="25" name="Shape 20"/>
            <p:cNvSpPr/>
            <p:nvPr/>
          </p:nvSpPr>
          <p:spPr>
            <a:xfrm>
              <a:off x="457200" y="3182112"/>
              <a:ext cx="685800" cy="6858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26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0964" y="3306775"/>
              <a:ext cx="404876" cy="404876"/>
            </a:xfrm>
            <a:prstGeom prst="rect">
              <a:avLst/>
            </a:prstGeom>
          </p:spPr>
        </p:pic>
      </p:grpSp>
      <p:sp>
        <p:nvSpPr>
          <p:cNvPr id="27" name="Text 21"/>
          <p:cNvSpPr/>
          <p:nvPr/>
        </p:nvSpPr>
        <p:spPr>
          <a:xfrm>
            <a:off x="1670304" y="43669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Ciência e Pesquisa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8" name="Text 22"/>
          <p:cNvSpPr/>
          <p:nvPr/>
        </p:nvSpPr>
        <p:spPr>
          <a:xfrm>
            <a:off x="609600" y="51937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Simulações, drug discovery, modelagem climática e física computacional.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9" name="Shape 23"/>
          <p:cNvSpPr/>
          <p:nvPr/>
        </p:nvSpPr>
        <p:spPr>
          <a:xfrm>
            <a:off x="4328160" y="39989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0" name="Shape 24"/>
          <p:cNvSpPr/>
          <p:nvPr/>
        </p:nvSpPr>
        <p:spPr>
          <a:xfrm>
            <a:off x="4328160" y="3998976"/>
            <a:ext cx="359664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5823D3F3-F75A-3FC1-BD1E-FA791B7D9EB1}"/>
              </a:ext>
            </a:extLst>
          </p:cNvPr>
          <p:cNvGrpSpPr/>
          <p:nvPr/>
        </p:nvGrpSpPr>
        <p:grpSpPr>
          <a:xfrm>
            <a:off x="4719387" y="4242817"/>
            <a:ext cx="706052" cy="706052"/>
            <a:chOff x="3383280" y="3182112"/>
            <a:chExt cx="685800" cy="685800"/>
          </a:xfrm>
        </p:grpSpPr>
        <p:sp>
          <p:nvSpPr>
            <p:cNvPr id="31" name="Shape 25"/>
            <p:cNvSpPr/>
            <p:nvPr/>
          </p:nvSpPr>
          <p:spPr>
            <a:xfrm>
              <a:off x="3383280" y="3182112"/>
              <a:ext cx="685800" cy="685800"/>
            </a:xfrm>
            <a:prstGeom prst="ellipse">
              <a:avLst/>
            </a:prstGeom>
            <a:solidFill>
              <a:srgbClr val="EA590C">
                <a:alpha val="20000"/>
              </a:srgbClr>
            </a:solidFill>
            <a:ln w="12700">
              <a:solidFill>
                <a:srgbClr val="EA590C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32" name="Image 4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27044" y="3306775"/>
              <a:ext cx="404876" cy="404876"/>
            </a:xfrm>
            <a:prstGeom prst="rect">
              <a:avLst/>
            </a:prstGeom>
          </p:spPr>
        </p:pic>
      </p:grpSp>
      <p:sp>
        <p:nvSpPr>
          <p:cNvPr id="33" name="Text 26"/>
          <p:cNvSpPr/>
          <p:nvPr/>
        </p:nvSpPr>
        <p:spPr>
          <a:xfrm>
            <a:off x="5571744" y="43669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Geração de Conteúdo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4" name="Text 27"/>
          <p:cNvSpPr/>
          <p:nvPr/>
        </p:nvSpPr>
        <p:spPr>
          <a:xfrm>
            <a:off x="4511040" y="51937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Modelos de difusão para imagens, vídeos e design assistido por IA.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35" name="Shape 28"/>
          <p:cNvSpPr/>
          <p:nvPr/>
        </p:nvSpPr>
        <p:spPr>
          <a:xfrm>
            <a:off x="8229600" y="3998976"/>
            <a:ext cx="3596640" cy="2133600"/>
          </a:xfrm>
          <a:prstGeom prst="rect">
            <a:avLst/>
          </a:prstGeom>
          <a:solidFill>
            <a:srgbClr val="2A0202"/>
          </a:solidFill>
          <a:ln w="12700">
            <a:solidFill>
              <a:srgbClr val="3D0808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6" name="Shape 29"/>
          <p:cNvSpPr/>
          <p:nvPr/>
        </p:nvSpPr>
        <p:spPr>
          <a:xfrm>
            <a:off x="8229600" y="3998976"/>
            <a:ext cx="359664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0506FA70-7523-E9E0-4F49-B08F2F60B772}"/>
              </a:ext>
            </a:extLst>
          </p:cNvPr>
          <p:cNvGrpSpPr/>
          <p:nvPr/>
        </p:nvGrpSpPr>
        <p:grpSpPr>
          <a:xfrm>
            <a:off x="8620827" y="4242817"/>
            <a:ext cx="706052" cy="706052"/>
            <a:chOff x="6309360" y="3182112"/>
            <a:chExt cx="685800" cy="685800"/>
          </a:xfrm>
        </p:grpSpPr>
        <p:sp>
          <p:nvSpPr>
            <p:cNvPr id="37" name="Shape 30"/>
            <p:cNvSpPr/>
            <p:nvPr/>
          </p:nvSpPr>
          <p:spPr>
            <a:xfrm>
              <a:off x="6309360" y="3182112"/>
              <a:ext cx="685800" cy="685800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 w="12700">
              <a:solidFill>
                <a:srgbClr val="C00000">
                  <a:alpha val="40000"/>
                </a:srgbClr>
              </a:solidFill>
              <a:prstDash val="solid"/>
            </a:ln>
          </p:spPr>
          <p:txBody>
            <a:bodyPr/>
            <a:lstStyle/>
            <a:p>
              <a:pPr defTabSz="1219170"/>
              <a:endParaRPr lang="pt-BR" sz="2800">
                <a:solidFill>
                  <a:prstClr val="black"/>
                </a:solidFill>
                <a:latin typeface="AMX"/>
              </a:endParaRPr>
            </a:p>
          </p:txBody>
        </p:sp>
        <p:pic>
          <p:nvPicPr>
            <p:cNvPr id="38" name="Image 5" descr="preencoded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453124" y="3306775"/>
              <a:ext cx="404876" cy="404876"/>
            </a:xfrm>
            <a:prstGeom prst="rect">
              <a:avLst/>
            </a:prstGeom>
          </p:spPr>
        </p:pic>
      </p:grpSp>
      <p:sp>
        <p:nvSpPr>
          <p:cNvPr id="39" name="Text 31"/>
          <p:cNvSpPr/>
          <p:nvPr/>
        </p:nvSpPr>
        <p:spPr>
          <a:xfrm>
            <a:off x="9473184" y="4366996"/>
            <a:ext cx="221894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Análise de Dados</a:t>
            </a:r>
            <a:endParaRPr lang="en-US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40" name="Text 32"/>
          <p:cNvSpPr/>
          <p:nvPr/>
        </p:nvSpPr>
        <p:spPr>
          <a:xfrm>
            <a:off x="8412480" y="5193792"/>
            <a:ext cx="323088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/>
          <a:lstStyle/>
          <a:p>
            <a:pPr defTabSz="1219170"/>
            <a:r>
              <a:rPr lang="en-US" sz="1400" dirty="0">
                <a:solidFill>
                  <a:srgbClr val="C8C4C4"/>
                </a:solidFill>
                <a:latin typeface="AMX"/>
                <a:ea typeface="Arial" pitchFamily="34" charset="-122"/>
                <a:cs typeface="Arial" pitchFamily="34" charset="-120"/>
              </a:rPr>
              <a:t>Treinamento de modelos preditivos, forecasting e processamento de big data.</a:t>
            </a:r>
            <a:endParaRPr lang="en-US" sz="1400" dirty="0">
              <a:solidFill>
                <a:prstClr val="black"/>
              </a:solidFill>
              <a:latin typeface="AMX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70688" cy="1341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2064" y="0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TRANSPARÊNCIA NA COBRANÇA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5" name="Shape 3"/>
          <p:cNvSpPr/>
          <p:nvPr/>
        </p:nvSpPr>
        <p:spPr>
          <a:xfrm>
            <a:off x="487680" y="1487424"/>
            <a:ext cx="11216640" cy="1341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  <a:effectLst>
            <a:outerShdw blurRad="127000" dist="381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6" name="Text 4"/>
          <p:cNvSpPr/>
          <p:nvPr/>
        </p:nvSpPr>
        <p:spPr>
          <a:xfrm>
            <a:off x="609600" y="1487424"/>
            <a:ext cx="1097280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2800" b="1" dirty="0">
                <a:solidFill>
                  <a:srgbClr val="FFFFFF"/>
                </a:solidFill>
                <a:latin typeface="AMX"/>
                <a:ea typeface="Arial" pitchFamily="34" charset="-122"/>
                <a:cs typeface="Arial" pitchFamily="34" charset="-120"/>
              </a:rPr>
              <a:t>Duração (s)  ×  Perfil MIG  ÷  3600  =  GPU-hora faturada</a:t>
            </a:r>
            <a:endParaRPr lang="en-US" sz="28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87680" y="2828544"/>
            <a:ext cx="1121664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8" name="Shape 6"/>
          <p:cNvSpPr/>
          <p:nvPr/>
        </p:nvSpPr>
        <p:spPr>
          <a:xfrm>
            <a:off x="487680" y="3169920"/>
            <a:ext cx="3535680" cy="329184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9" name="Shape 7"/>
          <p:cNvSpPr/>
          <p:nvPr/>
        </p:nvSpPr>
        <p:spPr>
          <a:xfrm>
            <a:off x="487680" y="3169920"/>
            <a:ext cx="3535680" cy="1097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1743456" y="3389376"/>
            <a:ext cx="1024128" cy="1024128"/>
          </a:xfrm>
          <a:prstGeom prst="ellipse">
            <a:avLst/>
          </a:prstGeom>
          <a:solidFill>
            <a:srgbClr val="EA590C">
              <a:alpha val="15000"/>
            </a:srgbClr>
          </a:solidFill>
          <a:ln w="12700">
            <a:solidFill>
              <a:srgbClr val="EA590C">
                <a:alpha val="35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208" y="3568700"/>
            <a:ext cx="688848" cy="688848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670560" y="4535424"/>
            <a:ext cx="31699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2000" b="1" dirty="0">
                <a:solidFill>
                  <a:srgbClr val="EA590C"/>
                </a:solidFill>
                <a:latin typeface="AMX"/>
                <a:ea typeface="Arial" pitchFamily="34" charset="-122"/>
                <a:cs typeface="Arial" pitchFamily="34" charset="-120"/>
              </a:rPr>
              <a:t>Alocado</a:t>
            </a:r>
            <a:endParaRPr lang="en-US" sz="20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70560" y="5071872"/>
            <a:ext cx="31699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Cobrança pelo tempo que a fração GPU está alocada ao seu pod — ideal para workloads contínuos.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4328160" y="3169920"/>
            <a:ext cx="3535680" cy="329184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4328160" y="3169920"/>
            <a:ext cx="3535680" cy="1097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5583936" y="3389376"/>
            <a:ext cx="1024128" cy="1024128"/>
          </a:xfrm>
          <a:prstGeom prst="ellipse">
            <a:avLst/>
          </a:prstGeom>
          <a:solidFill>
            <a:srgbClr val="C00000">
              <a:alpha val="15000"/>
            </a:srgbClr>
          </a:solidFill>
          <a:ln w="12700">
            <a:solidFill>
              <a:srgbClr val="C00000">
                <a:alpha val="35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688" y="3568700"/>
            <a:ext cx="688848" cy="688848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4511040" y="4535424"/>
            <a:ext cx="31699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2000" b="1" dirty="0">
                <a:solidFill>
                  <a:srgbClr val="C00000"/>
                </a:solidFill>
                <a:latin typeface="AMX"/>
                <a:ea typeface="Arial" pitchFamily="34" charset="-122"/>
                <a:cs typeface="Arial" pitchFamily="34" charset="-120"/>
              </a:rPr>
              <a:t>Só Ativo</a:t>
            </a:r>
            <a:endParaRPr lang="en-US" sz="20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4511040" y="5071872"/>
            <a:ext cx="31699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Cobrança apenas durante processamento ativo — ideal para inferência pontual e batch jobs.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0" name="Shape 16"/>
          <p:cNvSpPr/>
          <p:nvPr/>
        </p:nvSpPr>
        <p:spPr>
          <a:xfrm>
            <a:off x="8168640" y="3169920"/>
            <a:ext cx="3535680" cy="3291840"/>
          </a:xfrm>
          <a:prstGeom prst="rect">
            <a:avLst/>
          </a:prstGeom>
          <a:solidFill>
            <a:srgbClr val="FFFFFF"/>
          </a:solidFill>
          <a:ln w="12700">
            <a:solidFill>
              <a:srgbClr val="F5E8E8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1" name="Shape 17"/>
          <p:cNvSpPr/>
          <p:nvPr/>
        </p:nvSpPr>
        <p:spPr>
          <a:xfrm>
            <a:off x="8168640" y="3169920"/>
            <a:ext cx="3535680" cy="109728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sp>
        <p:nvSpPr>
          <p:cNvPr id="22" name="Shape 18"/>
          <p:cNvSpPr/>
          <p:nvPr/>
        </p:nvSpPr>
        <p:spPr>
          <a:xfrm>
            <a:off x="9424416" y="3389376"/>
            <a:ext cx="1024128" cy="1024128"/>
          </a:xfrm>
          <a:prstGeom prst="ellipse">
            <a:avLst/>
          </a:prstGeom>
          <a:solidFill>
            <a:srgbClr val="570604">
              <a:alpha val="15000"/>
            </a:srgbClr>
          </a:solidFill>
          <a:ln w="12700">
            <a:solidFill>
              <a:srgbClr val="570604">
                <a:alpha val="35000"/>
              </a:srgbClr>
            </a:solidFill>
            <a:prstDash val="solid"/>
          </a:ln>
        </p:spPr>
        <p:txBody>
          <a:bodyPr/>
          <a:lstStyle/>
          <a:p>
            <a:pPr defTabSz="1219170"/>
            <a:endParaRPr lang="pt-BR" sz="2800">
              <a:solidFill>
                <a:prstClr val="black"/>
              </a:solidFill>
              <a:latin typeface="AMX"/>
            </a:endParaRPr>
          </a:p>
        </p:txBody>
      </p:sp>
      <p:pic>
        <p:nvPicPr>
          <p:cNvPr id="2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9168" y="3568700"/>
            <a:ext cx="688848" cy="688848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8351520" y="4535424"/>
            <a:ext cx="31699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2000" b="1" dirty="0">
                <a:solidFill>
                  <a:srgbClr val="570604"/>
                </a:solidFill>
                <a:latin typeface="AMX"/>
                <a:ea typeface="Arial" pitchFamily="34" charset="-122"/>
                <a:cs typeface="Arial" pitchFamily="34" charset="-120"/>
              </a:rPr>
              <a:t>Híbrido</a:t>
            </a:r>
            <a:endParaRPr lang="en-US" sz="2000" dirty="0">
              <a:solidFill>
                <a:prstClr val="black"/>
              </a:solidFill>
              <a:latin typeface="AMX"/>
            </a:endParaRPr>
          </a:p>
        </p:txBody>
      </p:sp>
      <p:sp>
        <p:nvSpPr>
          <p:cNvPr id="25" name="Text 20"/>
          <p:cNvSpPr/>
          <p:nvPr/>
        </p:nvSpPr>
        <p:spPr>
          <a:xfrm>
            <a:off x="8351520" y="5071872"/>
            <a:ext cx="31699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r>
              <a:rPr lang="en-US" sz="1600" dirty="0">
                <a:solidFill>
                  <a:srgbClr val="535252"/>
                </a:solidFill>
                <a:latin typeface="AMX"/>
                <a:ea typeface="Arial" pitchFamily="34" charset="-122"/>
                <a:cs typeface="Arial" pitchFamily="34" charset="-120"/>
              </a:rPr>
              <a:t>Combinação dos dois modelos. Você define as regras de acordo com seu padrão de uso.</a:t>
            </a:r>
            <a:endParaRPr lang="en-US" sz="1600" dirty="0">
              <a:solidFill>
                <a:prstClr val="black"/>
              </a:solidFill>
              <a:latin typeface="AMX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2025F-C3C9-C061-AE94-ED5CE7D14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28B8A07-8FF0-8F62-BBA3-DA2A93A70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70604"/>
          </a:solidFill>
          <a:ln/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C4EC491E-85D7-812C-106E-5557BE96056E}"/>
              </a:ext>
            </a:extLst>
          </p:cNvPr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EA590C"/>
          </a:solidFill>
          <a:ln/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102A618F-E465-6BF4-1D2D-CA207BC22822}"/>
              </a:ext>
            </a:extLst>
          </p:cNvPr>
          <p:cNvSpPr/>
          <p:nvPr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3D0403"/>
          </a:solidFill>
          <a:ln/>
        </p:spPr>
        <p:txBody>
          <a:bodyPr/>
          <a:lstStyle/>
          <a:p>
            <a:pPr defTabSz="1219170"/>
            <a:endParaRPr lang="pt-BR" sz="2400" dirty="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32BD8A40-9AB6-9AF7-B3EC-629591062D75}"/>
              </a:ext>
            </a:extLst>
          </p:cNvPr>
          <p:cNvSpPr/>
          <p:nvPr/>
        </p:nvSpPr>
        <p:spPr>
          <a:xfrm>
            <a:off x="7559040" y="-1828800"/>
            <a:ext cx="7924800" cy="7924800"/>
          </a:xfrm>
          <a:prstGeom prst="ellipse">
            <a:avLst/>
          </a:prstGeom>
          <a:solidFill>
            <a:srgbClr val="C00000">
              <a:alpha val="15000"/>
            </a:srgbClr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5706B52F-B701-A09B-BFFD-A080E4ADBE91}"/>
              </a:ext>
            </a:extLst>
          </p:cNvPr>
          <p:cNvSpPr/>
          <p:nvPr/>
        </p:nvSpPr>
        <p:spPr>
          <a:xfrm>
            <a:off x="9509760" y="3048000"/>
            <a:ext cx="4267200" cy="4267200"/>
          </a:xfrm>
          <a:prstGeom prst="ellipse">
            <a:avLst/>
          </a:prstGeom>
          <a:solidFill>
            <a:srgbClr val="EA590C">
              <a:alpha val="10000"/>
            </a:srgbClr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6D992A16-40F6-61E6-5070-BD40AC8BC46B}"/>
              </a:ext>
            </a:extLst>
          </p:cNvPr>
          <p:cNvSpPr/>
          <p:nvPr/>
        </p:nvSpPr>
        <p:spPr>
          <a:xfrm>
            <a:off x="1402080" y="3163824"/>
            <a:ext cx="609600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1219170"/>
            <a:r>
              <a:rPr lang="en-US" sz="2800" b="1" kern="0" spc="533" dirty="0" err="1">
                <a:solidFill>
                  <a:srgbClr val="EA590C"/>
                </a:solidFill>
                <a:latin typeface="AMX"/>
                <a:ea typeface="Arial" pitchFamily="34" charset="-122"/>
                <a:cs typeface="Arial" panose="020B0604020202020204" pitchFamily="34" charset="0"/>
              </a:rPr>
              <a:t>Obrigado</a:t>
            </a:r>
            <a:r>
              <a:rPr lang="en-US" sz="2800" b="1" kern="0" spc="533" dirty="0">
                <a:solidFill>
                  <a:srgbClr val="EA590C"/>
                </a:solidFill>
                <a:latin typeface="AMX"/>
                <a:ea typeface="Arial" pitchFamily="34" charset="-122"/>
                <a:cs typeface="Arial" panose="020B0604020202020204" pitchFamily="34" charset="0"/>
              </a:rPr>
              <a:t>!</a:t>
            </a:r>
            <a:endParaRPr lang="en-US" sz="2800" dirty="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C3AC55E2-2AD2-801A-9D9C-99453ABACE86}"/>
              </a:ext>
            </a:extLst>
          </p:cNvPr>
          <p:cNvSpPr/>
          <p:nvPr/>
        </p:nvSpPr>
        <p:spPr>
          <a:xfrm>
            <a:off x="2743200" y="3901440"/>
            <a:ext cx="792480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defTabSz="1219170"/>
            <a:endParaRPr lang="en-US" sz="2533" dirty="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  <p:sp>
        <p:nvSpPr>
          <p:cNvPr id="29" name="Shape 26">
            <a:extLst>
              <a:ext uri="{FF2B5EF4-FFF2-40B4-BE49-F238E27FC236}">
                <a16:creationId xmlns:a16="http://schemas.microsoft.com/office/drawing/2014/main" id="{4FD917D9-EF1C-47FB-1B23-16E97A331A96}"/>
              </a:ext>
            </a:extLst>
          </p:cNvPr>
          <p:cNvSpPr/>
          <p:nvPr/>
        </p:nvSpPr>
        <p:spPr>
          <a:xfrm>
            <a:off x="0" y="6571488"/>
            <a:ext cx="12192000" cy="286512"/>
          </a:xfrm>
          <a:prstGeom prst="rect">
            <a:avLst/>
          </a:prstGeom>
          <a:solidFill>
            <a:srgbClr val="2D0202"/>
          </a:solidFill>
          <a:ln/>
        </p:spPr>
        <p:txBody>
          <a:bodyPr/>
          <a:lstStyle/>
          <a:p>
            <a:pPr defTabSz="1219170"/>
            <a:endParaRPr lang="pt-BR" sz="2400">
              <a:solidFill>
                <a:prstClr val="black"/>
              </a:solidFill>
              <a:latin typeface="AMX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215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a2b3b9-a8ef-4638-8262-accef6caeb56">
      <Terms xmlns="http://schemas.microsoft.com/office/infopath/2007/PartnerControls"/>
    </lcf76f155ced4ddcb4097134ff3c332f>
    <TaxCatchAll xmlns="365500f9-21f9-4b1b-932d-96cdd3719c0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A9147C45028BC4C9DF8266EFC92E815" ma:contentTypeVersion="14" ma:contentTypeDescription="Criar um novo documento." ma:contentTypeScope="" ma:versionID="0f55c5fa9797d927b60e7938bba71dda">
  <xsd:schema xmlns:xsd="http://www.w3.org/2001/XMLSchema" xmlns:xs="http://www.w3.org/2001/XMLSchema" xmlns:p="http://schemas.microsoft.com/office/2006/metadata/properties" xmlns:ns2="69a2b3b9-a8ef-4638-8262-accef6caeb56" xmlns:ns3="365500f9-21f9-4b1b-932d-96cdd3719c06" targetNamespace="http://schemas.microsoft.com/office/2006/metadata/properties" ma:root="true" ma:fieldsID="5b8cd28fcf188dc8486d36a38e9c9cae" ns2:_="" ns3:_="">
    <xsd:import namespace="69a2b3b9-a8ef-4638-8262-accef6caeb56"/>
    <xsd:import namespace="365500f9-21f9-4b1b-932d-96cdd3719c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a2b3b9-a8ef-4638-8262-accef6cae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m" ma:readOnly="false" ma:fieldId="{5cf76f15-5ced-4ddc-b409-7134ff3c332f}" ma:taxonomyMulti="true" ma:sspId="1c8a3b58-1317-4067-bbdf-e53778bd94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5500f9-21f9-4b1b-932d-96cdd3719c0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4049673-a528-4b25-b3fa-3664d898b0e8}" ma:internalName="TaxCatchAll" ma:showField="CatchAllData" ma:web="365500f9-21f9-4b1b-932d-96cdd3719c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F75AA4-AE2A-4CEF-9FB2-DC917D2C748D}">
  <ds:schemaRefs>
    <ds:schemaRef ds:uri="http://schemas.microsoft.com/office/2006/metadata/properties"/>
    <ds:schemaRef ds:uri="http://purl.org/dc/elements/1.1/"/>
    <ds:schemaRef ds:uri="bee9ffca-0f1a-4022-9817-a380151370e7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85dd805c-2ef8-4442-82a3-f705b91e4fa1"/>
  </ds:schemaRefs>
</ds:datastoreItem>
</file>

<file path=customXml/itemProps2.xml><?xml version="1.0" encoding="utf-8"?>
<ds:datastoreItem xmlns:ds="http://schemas.openxmlformats.org/officeDocument/2006/customXml" ds:itemID="{54E24275-8136-4BD5-815D-22FE7EC9637F}"/>
</file>

<file path=customXml/itemProps3.xml><?xml version="1.0" encoding="utf-8"?>
<ds:datastoreItem xmlns:ds="http://schemas.openxmlformats.org/officeDocument/2006/customXml" ds:itemID="{076DD77C-DE67-48C7-8AC6-3EEB00019D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34701</TotalTime>
  <Words>560</Words>
  <Application>Microsoft Office PowerPoint</Application>
  <PresentationFormat>Widescreen</PresentationFormat>
  <Paragraphs>113</Paragraphs>
  <Slides>9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4" baseType="lpstr">
      <vt:lpstr>AMX</vt:lpstr>
      <vt:lpstr>Aptos</vt:lpstr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Embratel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JULIA INAE DE OLIVEIRA PERRUCCI</dc:creator>
  <cp:lastModifiedBy>WALTER KLER DA SILVA</cp:lastModifiedBy>
  <cp:revision>140</cp:revision>
  <dcterms:created xsi:type="dcterms:W3CDTF">2023-01-06T12:26:46Z</dcterms:created>
  <dcterms:modified xsi:type="dcterms:W3CDTF">2026-04-24T18:36:36Z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0x010100FA9147C45028BC4C9DF8266EFC92E815</vt:lpwstr>
  </property>
  <property fmtid="{D5CDD505-2E9C-101B-9397-08002B2CF9AE}" pid="3" name="MediaServiceImageTags">
    <vt:lpwstr/>
  </property>
</Properties>
</file>