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4" d="100"/>
          <a:sy n="84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TER KLER DA SILVA" userId="b73d586f-0068-4a60-904f-ad5d0646f877" providerId="ADAL" clId="{C0856AE5-BF45-410D-932B-3B01C2DD78D9}"/>
    <pc:docChg chg="delSld">
      <pc:chgData name="WALTER KLER DA SILVA" userId="b73d586f-0068-4a60-904f-ad5d0646f877" providerId="ADAL" clId="{C0856AE5-BF45-410D-932B-3B01C2DD78D9}" dt="2026-05-21T21:30:42.497" v="0" actId="2696"/>
      <pc:docMkLst>
        <pc:docMk/>
      </pc:docMkLst>
      <pc:sldChg chg="del">
        <pc:chgData name="WALTER KLER DA SILVA" userId="b73d586f-0068-4a60-904f-ad5d0646f877" providerId="ADAL" clId="{C0856AE5-BF45-410D-932B-3B01C2DD78D9}" dt="2026-05-21T21:30:42.497" v="0" actId="2696"/>
        <pc:sldMkLst>
          <pc:docMk/>
          <pc:sldMk cId="0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96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217920" y="0"/>
            <a:ext cx="2926080" cy="51435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7589520" y="0"/>
            <a:ext cx="1554480" cy="514350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Shape 2"/>
          <p:cNvSpPr/>
          <p:nvPr/>
        </p:nvSpPr>
        <p:spPr>
          <a:xfrm>
            <a:off x="6446520" y="5029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6858000" y="5029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7269480" y="5029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6446520" y="14173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6858000" y="14173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7269480" y="14173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Shape 8"/>
          <p:cNvSpPr/>
          <p:nvPr/>
        </p:nvSpPr>
        <p:spPr>
          <a:xfrm>
            <a:off x="6446520" y="23317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9"/>
          <p:cNvSpPr/>
          <p:nvPr/>
        </p:nvSpPr>
        <p:spPr>
          <a:xfrm>
            <a:off x="6858000" y="23317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7269480" y="23317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1"/>
          <p:cNvSpPr/>
          <p:nvPr/>
        </p:nvSpPr>
        <p:spPr>
          <a:xfrm>
            <a:off x="6446520" y="32461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6858000" y="32461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Shape 13"/>
          <p:cNvSpPr/>
          <p:nvPr/>
        </p:nvSpPr>
        <p:spPr>
          <a:xfrm>
            <a:off x="7269480" y="32461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Shape 14"/>
          <p:cNvSpPr/>
          <p:nvPr/>
        </p:nvSpPr>
        <p:spPr>
          <a:xfrm>
            <a:off x="6446520" y="41605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6858000" y="41605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6"/>
          <p:cNvSpPr/>
          <p:nvPr/>
        </p:nvSpPr>
        <p:spPr>
          <a:xfrm>
            <a:off x="7269480" y="4160520"/>
            <a:ext cx="82296" cy="82296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Shape 17"/>
          <p:cNvSpPr/>
          <p:nvPr/>
        </p:nvSpPr>
        <p:spPr>
          <a:xfrm>
            <a:off x="548640" y="1280160"/>
            <a:ext cx="2011680" cy="29260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548640" y="1280160"/>
            <a:ext cx="2011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EMPRESAS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548640" y="1737360"/>
            <a:ext cx="53035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GPU</a:t>
            </a:r>
            <a:endParaRPr lang="en-US" sz="5400" dirty="0"/>
          </a:p>
        </p:txBody>
      </p:sp>
      <p:sp>
        <p:nvSpPr>
          <p:cNvPr id="22" name="Text 20"/>
          <p:cNvSpPr/>
          <p:nvPr/>
        </p:nvSpPr>
        <p:spPr>
          <a:xfrm>
            <a:off x="548640" y="2651760"/>
            <a:ext cx="5303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Infraestrutura de IA enterprise.</a:t>
            </a:r>
            <a:endParaRPr lang="en-US" sz="2200" dirty="0"/>
          </a:p>
          <a:p>
            <a:pPr marL="0" indent="0">
              <a:buNone/>
            </a:pPr>
            <a:r>
              <a:rPr lang="en-US" sz="22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Performance real. Governança total.</a:t>
            </a:r>
            <a:endParaRPr lang="en-US" sz="2200" dirty="0"/>
          </a:p>
        </p:txBody>
      </p:sp>
      <p:sp>
        <p:nvSpPr>
          <p:cNvPr id="23" name="Shape 21"/>
          <p:cNvSpPr/>
          <p:nvPr/>
        </p:nvSpPr>
        <p:spPr>
          <a:xfrm>
            <a:off x="548640" y="3822192"/>
            <a:ext cx="3657600" cy="54864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548640" y="4041648"/>
            <a:ext cx="53035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GPU como Serviço  ·  Apresentação Executiva  ·  Confidencial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0" y="4736592"/>
            <a:ext cx="9144000" cy="41148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4791456"/>
            <a:ext cx="274320" cy="274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 QUE A CLARO?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548640"/>
            <a:ext cx="8503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Os cinco fatores que diferenciam a Claro para decisores enterprise.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8412480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097280"/>
            <a:ext cx="73152" cy="676656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521208" y="1197864"/>
            <a:ext cx="475488" cy="475488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1234440"/>
            <a:ext cx="402336" cy="402336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43000" y="1161288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Único provedor nacional com certificação NVIDIA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1143000" y="1463040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NVIDIA Partner Network oficial — padrão de referência, suporte de engenharia e acesso a roadmap de tecnologia.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8458200" y="1243584"/>
            <a:ext cx="384048" cy="384048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8458200" y="1243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365760" y="1847088"/>
            <a:ext cx="8412480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5" name="Shape 12"/>
          <p:cNvSpPr/>
          <p:nvPr/>
        </p:nvSpPr>
        <p:spPr>
          <a:xfrm>
            <a:off x="365760" y="1847088"/>
            <a:ext cx="73152" cy="676656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521208" y="1947672"/>
            <a:ext cx="475488" cy="475488"/>
          </a:xfrm>
          <a:prstGeom prst="ellipse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8" y="1984248"/>
            <a:ext cx="402336" cy="402336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1143000" y="1911096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 LGPD nativo — sem configuração extra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1143000" y="2212848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Jurisdição 100% brasileira. Sem CLOUD Act, sem SCCs de emergência, sem risco jurídico adicional para o seu DPO.</a:t>
            </a:r>
            <a:endParaRPr lang="en-US" sz="1000" dirty="0"/>
          </a:p>
        </p:txBody>
      </p:sp>
      <p:sp>
        <p:nvSpPr>
          <p:cNvPr id="20" name="Shape 16"/>
          <p:cNvSpPr/>
          <p:nvPr/>
        </p:nvSpPr>
        <p:spPr>
          <a:xfrm>
            <a:off x="8458200" y="1993392"/>
            <a:ext cx="384048" cy="384048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7"/>
          <p:cNvSpPr/>
          <p:nvPr/>
        </p:nvSpPr>
        <p:spPr>
          <a:xfrm>
            <a:off x="8458200" y="1993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300" dirty="0"/>
          </a:p>
        </p:txBody>
      </p:sp>
      <p:sp>
        <p:nvSpPr>
          <p:cNvPr id="22" name="Shape 18"/>
          <p:cNvSpPr/>
          <p:nvPr/>
        </p:nvSpPr>
        <p:spPr>
          <a:xfrm>
            <a:off x="365760" y="2596896"/>
            <a:ext cx="8412480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3" name="Shape 19"/>
          <p:cNvSpPr/>
          <p:nvPr/>
        </p:nvSpPr>
        <p:spPr>
          <a:xfrm>
            <a:off x="365760" y="2596896"/>
            <a:ext cx="73152" cy="676656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Shape 20"/>
          <p:cNvSpPr/>
          <p:nvPr/>
        </p:nvSpPr>
        <p:spPr>
          <a:xfrm>
            <a:off x="521208" y="2697480"/>
            <a:ext cx="475488" cy="475488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28" y="2734056"/>
            <a:ext cx="402336" cy="402336"/>
          </a:xfrm>
          <a:prstGeom prst="rect">
            <a:avLst/>
          </a:prstGeom>
        </p:spPr>
      </p:pic>
      <p:sp>
        <p:nvSpPr>
          <p:cNvPr id="26" name="Text 21"/>
          <p:cNvSpPr/>
          <p:nvPr/>
        </p:nvSpPr>
        <p:spPr>
          <a:xfrm>
            <a:off x="1143000" y="2660904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Faturamento em BRL — previsibilidade orçamentária</a:t>
            </a:r>
            <a:endParaRPr lang="en-US" sz="1150" dirty="0"/>
          </a:p>
        </p:txBody>
      </p:sp>
      <p:sp>
        <p:nvSpPr>
          <p:cNvPr id="27" name="Text 22"/>
          <p:cNvSpPr/>
          <p:nvPr/>
        </p:nvSpPr>
        <p:spPr>
          <a:xfrm>
            <a:off x="1143000" y="2962656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câmbio, sem hedge, sem surpresa no budget de TI. Nota fiscal brasileira, processo de pagamento padrão.</a:t>
            </a:r>
            <a:endParaRPr lang="en-US" sz="1000" dirty="0"/>
          </a:p>
        </p:txBody>
      </p:sp>
      <p:sp>
        <p:nvSpPr>
          <p:cNvPr id="28" name="Shape 23"/>
          <p:cNvSpPr/>
          <p:nvPr/>
        </p:nvSpPr>
        <p:spPr>
          <a:xfrm>
            <a:off x="8458200" y="2743200"/>
            <a:ext cx="384048" cy="384048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4"/>
          <p:cNvSpPr/>
          <p:nvPr/>
        </p:nvSpPr>
        <p:spPr>
          <a:xfrm>
            <a:off x="8458200" y="274320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300" dirty="0"/>
          </a:p>
        </p:txBody>
      </p:sp>
      <p:sp>
        <p:nvSpPr>
          <p:cNvPr id="30" name="Shape 25"/>
          <p:cNvSpPr/>
          <p:nvPr/>
        </p:nvSpPr>
        <p:spPr>
          <a:xfrm>
            <a:off x="365760" y="3346704"/>
            <a:ext cx="8412480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1" name="Shape 26"/>
          <p:cNvSpPr/>
          <p:nvPr/>
        </p:nvSpPr>
        <p:spPr>
          <a:xfrm>
            <a:off x="365760" y="3346704"/>
            <a:ext cx="73152" cy="676656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Shape 27"/>
          <p:cNvSpPr/>
          <p:nvPr/>
        </p:nvSpPr>
        <p:spPr>
          <a:xfrm>
            <a:off x="521208" y="3447288"/>
            <a:ext cx="475488" cy="475488"/>
          </a:xfrm>
          <a:prstGeom prst="ellipse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928" y="3483864"/>
            <a:ext cx="402336" cy="402336"/>
          </a:xfrm>
          <a:prstGeom prst="rect">
            <a:avLst/>
          </a:prstGeom>
        </p:spPr>
      </p:pic>
      <p:sp>
        <p:nvSpPr>
          <p:cNvPr id="34" name="Text 28"/>
          <p:cNvSpPr/>
          <p:nvPr/>
        </p:nvSpPr>
        <p:spPr>
          <a:xfrm>
            <a:off x="1143000" y="3410712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local dedicado em português</a:t>
            </a:r>
            <a:endParaRPr lang="en-US" sz="1150" dirty="0"/>
          </a:p>
        </p:txBody>
      </p:sp>
      <p:sp>
        <p:nvSpPr>
          <p:cNvPr id="35" name="Text 29"/>
          <p:cNvSpPr/>
          <p:nvPr/>
        </p:nvSpPr>
        <p:spPr>
          <a:xfrm>
            <a:off x="1143000" y="3712464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 técnico especializado no Brasil. SLA contratual com penalidades — não é atendimento via ticket genérico.</a:t>
            </a:r>
            <a:endParaRPr lang="en-US" sz="1000" dirty="0"/>
          </a:p>
        </p:txBody>
      </p:sp>
      <p:sp>
        <p:nvSpPr>
          <p:cNvPr id="36" name="Shape 30"/>
          <p:cNvSpPr/>
          <p:nvPr/>
        </p:nvSpPr>
        <p:spPr>
          <a:xfrm>
            <a:off x="8458200" y="3493008"/>
            <a:ext cx="384048" cy="384048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Text 31"/>
          <p:cNvSpPr/>
          <p:nvPr/>
        </p:nvSpPr>
        <p:spPr>
          <a:xfrm>
            <a:off x="8458200" y="349300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300" dirty="0"/>
          </a:p>
        </p:txBody>
      </p:sp>
      <p:sp>
        <p:nvSpPr>
          <p:cNvPr id="38" name="Shape 32"/>
          <p:cNvSpPr/>
          <p:nvPr/>
        </p:nvSpPr>
        <p:spPr>
          <a:xfrm>
            <a:off x="365760" y="4096512"/>
            <a:ext cx="8412480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9" name="Shape 33"/>
          <p:cNvSpPr/>
          <p:nvPr/>
        </p:nvSpPr>
        <p:spPr>
          <a:xfrm>
            <a:off x="365760" y="4096512"/>
            <a:ext cx="73152" cy="676656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0" name="Shape 34"/>
          <p:cNvSpPr/>
          <p:nvPr/>
        </p:nvSpPr>
        <p:spPr>
          <a:xfrm>
            <a:off x="521208" y="4197096"/>
            <a:ext cx="475488" cy="475488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28" y="4233672"/>
            <a:ext cx="402336" cy="402336"/>
          </a:xfrm>
          <a:prstGeom prst="rect">
            <a:avLst/>
          </a:prstGeom>
        </p:spPr>
      </p:pic>
      <p:sp>
        <p:nvSpPr>
          <p:cNvPr id="42" name="Text 35"/>
          <p:cNvSpPr/>
          <p:nvPr/>
        </p:nvSpPr>
        <p:spPr>
          <a:xfrm>
            <a:off x="1143000" y="4160520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 POC à produção sem troca de fornecedor</a:t>
            </a:r>
            <a:endParaRPr lang="en-US" sz="1150" dirty="0"/>
          </a:p>
        </p:txBody>
      </p:sp>
      <p:sp>
        <p:nvSpPr>
          <p:cNvPr id="43" name="Text 36"/>
          <p:cNvSpPr/>
          <p:nvPr/>
        </p:nvSpPr>
        <p:spPr>
          <a:xfrm>
            <a:off x="1143000" y="4462272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Portfólio completo: GPU fracionada, dedicada e endpoints gerenciados. Você cresce dentro da Claro, sem migrar.</a:t>
            </a:r>
            <a:endParaRPr lang="en-US" sz="1000" dirty="0"/>
          </a:p>
        </p:txBody>
      </p:sp>
      <p:sp>
        <p:nvSpPr>
          <p:cNvPr id="44" name="Shape 37"/>
          <p:cNvSpPr/>
          <p:nvPr/>
        </p:nvSpPr>
        <p:spPr>
          <a:xfrm>
            <a:off x="8458200" y="4242816"/>
            <a:ext cx="384048" cy="384048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Text 38"/>
          <p:cNvSpPr/>
          <p:nvPr/>
        </p:nvSpPr>
        <p:spPr>
          <a:xfrm>
            <a:off x="8458200" y="424281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SUMÁRIO EXECUTIVO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548640"/>
            <a:ext cx="8503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você vai encontrar nesta apresentação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2651760" cy="3749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097280"/>
            <a:ext cx="2651760" cy="5669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521208" y="1188720"/>
            <a:ext cx="384048" cy="384048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1225296"/>
            <a:ext cx="310896" cy="310896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005840" y="1170432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Redução de Custo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1005840" y="144475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TCO e ROI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530352" y="1828800"/>
            <a:ext cx="2331720" cy="777240"/>
          </a:xfrm>
          <a:prstGeom prst="rect">
            <a:avLst/>
          </a:prstGeom>
          <a:solidFill>
            <a:srgbClr val="F5E8E8"/>
          </a:solidFill>
          <a:ln w="12700">
            <a:solidFill>
              <a:srgbClr val="E8D5D5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530352" y="187452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EA59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Até 60%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530352" y="228600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 redução vs. servidor dedicado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530352" y="2743200"/>
            <a:ext cx="233172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Elimine capex em infraestrutura de IA. Pague pelo uso real, em reais, com previsibilidade orçamentária total.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3200400" y="1097280"/>
            <a:ext cx="2651760" cy="3749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7" name="Shape 14"/>
          <p:cNvSpPr/>
          <p:nvPr/>
        </p:nvSpPr>
        <p:spPr>
          <a:xfrm>
            <a:off x="3200400" y="1097280"/>
            <a:ext cx="2651760" cy="5669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5"/>
          <p:cNvSpPr/>
          <p:nvPr/>
        </p:nvSpPr>
        <p:spPr>
          <a:xfrm>
            <a:off x="3355848" y="1188720"/>
            <a:ext cx="384048" cy="384048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424" y="1225296"/>
            <a:ext cx="310896" cy="310896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3840480" y="1170432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Governança Total</a:t>
            </a:r>
            <a:endParaRPr lang="en-US" sz="1200" dirty="0"/>
          </a:p>
        </p:txBody>
      </p:sp>
      <p:sp>
        <p:nvSpPr>
          <p:cNvPr id="21" name="Text 17"/>
          <p:cNvSpPr/>
          <p:nvPr/>
        </p:nvSpPr>
        <p:spPr>
          <a:xfrm>
            <a:off x="3840480" y="144475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 e Segurança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3364992" y="1828800"/>
            <a:ext cx="2331720" cy="777240"/>
          </a:xfrm>
          <a:prstGeom prst="rect">
            <a:avLst/>
          </a:prstGeom>
          <a:solidFill>
            <a:srgbClr val="F5E8E8"/>
          </a:solidFill>
          <a:ln w="12700">
            <a:solidFill>
              <a:srgbClr val="E8D5D5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Text 19"/>
          <p:cNvSpPr/>
          <p:nvPr/>
        </p:nvSpPr>
        <p:spPr>
          <a:xfrm>
            <a:off x="3364992" y="187452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</a:t>
            </a:r>
            <a:endParaRPr lang="en-US" sz="2800" dirty="0"/>
          </a:p>
        </p:txBody>
      </p:sp>
      <p:sp>
        <p:nvSpPr>
          <p:cNvPr id="24" name="Text 20"/>
          <p:cNvSpPr/>
          <p:nvPr/>
        </p:nvSpPr>
        <p:spPr>
          <a:xfrm>
            <a:off x="3364992" y="228600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isolamento por hardware MIG</a:t>
            </a:r>
            <a:endParaRPr lang="en-US" sz="900" dirty="0"/>
          </a:p>
        </p:txBody>
      </p:sp>
      <p:sp>
        <p:nvSpPr>
          <p:cNvPr id="25" name="Text 21"/>
          <p:cNvSpPr/>
          <p:nvPr/>
        </p:nvSpPr>
        <p:spPr>
          <a:xfrm>
            <a:off x="3364992" y="2743200"/>
            <a:ext cx="233172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LGPD nativo, isolamento em hardware, trilhas de auditoria e cláusulas SCCs. Conformidade sem esforço adicional.</a:t>
            </a:r>
            <a:endParaRPr lang="en-US" sz="1050" dirty="0"/>
          </a:p>
        </p:txBody>
      </p:sp>
      <p:sp>
        <p:nvSpPr>
          <p:cNvPr id="26" name="Shape 22"/>
          <p:cNvSpPr/>
          <p:nvPr/>
        </p:nvSpPr>
        <p:spPr>
          <a:xfrm>
            <a:off x="6035040" y="1097280"/>
            <a:ext cx="2651760" cy="3749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7" name="Shape 23"/>
          <p:cNvSpPr/>
          <p:nvPr/>
        </p:nvSpPr>
        <p:spPr>
          <a:xfrm>
            <a:off x="6035040" y="1097280"/>
            <a:ext cx="2651760" cy="56692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24"/>
          <p:cNvSpPr/>
          <p:nvPr/>
        </p:nvSpPr>
        <p:spPr>
          <a:xfrm>
            <a:off x="6190488" y="1188720"/>
            <a:ext cx="384048" cy="384048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064" y="1225296"/>
            <a:ext cx="310896" cy="310896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6675120" y="1170432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SLA Enterprise</a:t>
            </a:r>
            <a:endParaRPr lang="en-US" sz="1200" dirty="0"/>
          </a:p>
        </p:txBody>
      </p:sp>
      <p:sp>
        <p:nvSpPr>
          <p:cNvPr id="31" name="Text 26"/>
          <p:cNvSpPr/>
          <p:nvPr/>
        </p:nvSpPr>
        <p:spPr>
          <a:xfrm>
            <a:off x="6675120" y="144475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e Operação</a:t>
            </a:r>
            <a:endParaRPr lang="en-US" sz="900" dirty="0"/>
          </a:p>
        </p:txBody>
      </p:sp>
      <p:sp>
        <p:nvSpPr>
          <p:cNvPr id="32" name="Shape 27"/>
          <p:cNvSpPr/>
          <p:nvPr/>
        </p:nvSpPr>
        <p:spPr>
          <a:xfrm>
            <a:off x="6199632" y="1828800"/>
            <a:ext cx="2331720" cy="777240"/>
          </a:xfrm>
          <a:prstGeom prst="rect">
            <a:avLst/>
          </a:prstGeom>
          <a:solidFill>
            <a:srgbClr val="F5E8E8"/>
          </a:solidFill>
          <a:ln w="12700">
            <a:solidFill>
              <a:srgbClr val="E8D5D5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Text 28"/>
          <p:cNvSpPr/>
          <p:nvPr/>
        </p:nvSpPr>
        <p:spPr>
          <a:xfrm>
            <a:off x="6199632" y="187452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EA59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24/7</a:t>
            </a:r>
            <a:endParaRPr lang="en-US" sz="2800" dirty="0"/>
          </a:p>
        </p:txBody>
      </p:sp>
      <p:sp>
        <p:nvSpPr>
          <p:cNvPr id="34" name="Text 29"/>
          <p:cNvSpPr/>
          <p:nvPr/>
        </p:nvSpPr>
        <p:spPr>
          <a:xfrm>
            <a:off x="6199632" y="228600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técnico dedicado</a:t>
            </a:r>
            <a:endParaRPr lang="en-US" sz="900" dirty="0"/>
          </a:p>
        </p:txBody>
      </p:sp>
      <p:sp>
        <p:nvSpPr>
          <p:cNvPr id="35" name="Text 30"/>
          <p:cNvSpPr/>
          <p:nvPr/>
        </p:nvSpPr>
        <p:spPr>
          <a:xfrm>
            <a:off x="6199632" y="2743200"/>
            <a:ext cx="233172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dedicado em português, resposta garantida por contrato e time técnico especializado para operações críticas.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DESAFIO DAS GRANDES EMPRESAS COM IA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1005840"/>
            <a:ext cx="8503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Investir em IA é prioridade. Mas a infraestrutura tradicional cria barreiras que travam a execução.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365760" y="148132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48132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521208" y="175564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1792224"/>
            <a:ext cx="438912" cy="43891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70432" y="160934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Capex elevado e imprevisível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1170432" y="199339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Servidores GPU custam milhões. Ciclo de aprovação longo e hardware deprecia antes do ROI.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3246120" y="148132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0"/>
          <p:cNvSpPr/>
          <p:nvPr/>
        </p:nvSpPr>
        <p:spPr>
          <a:xfrm>
            <a:off x="3246120" y="148132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1"/>
          <p:cNvSpPr/>
          <p:nvPr/>
        </p:nvSpPr>
        <p:spPr>
          <a:xfrm>
            <a:off x="3401568" y="175564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144" y="1792224"/>
            <a:ext cx="438912" cy="43891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4050792" y="160934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Riscos de compliance e soberania</a:t>
            </a:r>
            <a:endParaRPr lang="en-US" sz="1100" dirty="0"/>
          </a:p>
        </p:txBody>
      </p:sp>
      <p:sp>
        <p:nvSpPr>
          <p:cNvPr id="17" name="Text 13"/>
          <p:cNvSpPr/>
          <p:nvPr/>
        </p:nvSpPr>
        <p:spPr>
          <a:xfrm>
            <a:off x="4050792" y="199339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Dados em clouds estrangeiros criam exposição jurídica à LGPD, BACEN e reguladores setoriais.</a:t>
            </a:r>
            <a:endParaRPr lang="en-US" sz="950" dirty="0"/>
          </a:p>
        </p:txBody>
      </p:sp>
      <p:sp>
        <p:nvSpPr>
          <p:cNvPr id="18" name="Shape 14"/>
          <p:cNvSpPr/>
          <p:nvPr/>
        </p:nvSpPr>
        <p:spPr>
          <a:xfrm>
            <a:off x="6126480" y="148132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Shape 15"/>
          <p:cNvSpPr/>
          <p:nvPr/>
        </p:nvSpPr>
        <p:spPr>
          <a:xfrm>
            <a:off x="6126480" y="148132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6"/>
          <p:cNvSpPr/>
          <p:nvPr/>
        </p:nvSpPr>
        <p:spPr>
          <a:xfrm>
            <a:off x="6281928" y="175564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8504" y="1792224"/>
            <a:ext cx="438912" cy="438912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6931152" y="160934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Operação complexa e cara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6931152" y="199339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Manter equipe para operar GPU é escasso e caro. Foco vai para infra, não para o produto de IA.</a:t>
            </a:r>
            <a:endParaRPr lang="en-US" sz="950" dirty="0"/>
          </a:p>
        </p:txBody>
      </p:sp>
      <p:sp>
        <p:nvSpPr>
          <p:cNvPr id="24" name="Shape 19"/>
          <p:cNvSpPr/>
          <p:nvPr/>
        </p:nvSpPr>
        <p:spPr>
          <a:xfrm>
            <a:off x="365760" y="321868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Shape 20"/>
          <p:cNvSpPr/>
          <p:nvPr/>
        </p:nvSpPr>
        <p:spPr>
          <a:xfrm>
            <a:off x="365760" y="321868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Shape 21"/>
          <p:cNvSpPr/>
          <p:nvPr/>
        </p:nvSpPr>
        <p:spPr>
          <a:xfrm>
            <a:off x="521208" y="349300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84" y="3529584"/>
            <a:ext cx="438912" cy="438912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1170432" y="334670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Time-to-market comprometido</a:t>
            </a:r>
            <a:endParaRPr lang="en-US" sz="1100" dirty="0"/>
          </a:p>
        </p:txBody>
      </p:sp>
      <p:sp>
        <p:nvSpPr>
          <p:cNvPr id="29" name="Text 23"/>
          <p:cNvSpPr/>
          <p:nvPr/>
        </p:nvSpPr>
        <p:spPr>
          <a:xfrm>
            <a:off x="1170432" y="373075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Provisionar servidor GPU leva semanas. Enquanto isso, o concorrente já lançou e já aprendeu.</a:t>
            </a:r>
            <a:endParaRPr lang="en-US" sz="950" dirty="0"/>
          </a:p>
        </p:txBody>
      </p:sp>
      <p:sp>
        <p:nvSpPr>
          <p:cNvPr id="30" name="Shape 24"/>
          <p:cNvSpPr/>
          <p:nvPr/>
        </p:nvSpPr>
        <p:spPr>
          <a:xfrm>
            <a:off x="3246120" y="321868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1" name="Shape 25"/>
          <p:cNvSpPr/>
          <p:nvPr/>
        </p:nvSpPr>
        <p:spPr>
          <a:xfrm>
            <a:off x="3246120" y="321868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Shape 26"/>
          <p:cNvSpPr/>
          <p:nvPr/>
        </p:nvSpPr>
        <p:spPr>
          <a:xfrm>
            <a:off x="3401568" y="349300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8144" y="3529584"/>
            <a:ext cx="438912" cy="438912"/>
          </a:xfrm>
          <a:prstGeom prst="rect">
            <a:avLst/>
          </a:prstGeom>
        </p:spPr>
      </p:pic>
      <p:sp>
        <p:nvSpPr>
          <p:cNvPr id="34" name="Text 27"/>
          <p:cNvSpPr/>
          <p:nvPr/>
        </p:nvSpPr>
        <p:spPr>
          <a:xfrm>
            <a:off x="4050792" y="334670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Escala não acompanha demanda</a:t>
            </a:r>
            <a:endParaRPr lang="en-US" sz="1100" dirty="0"/>
          </a:p>
        </p:txBody>
      </p:sp>
      <p:sp>
        <p:nvSpPr>
          <p:cNvPr id="35" name="Text 28"/>
          <p:cNvSpPr/>
          <p:nvPr/>
        </p:nvSpPr>
        <p:spPr>
          <a:xfrm>
            <a:off x="4050792" y="373075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Workloads de IA têm picos. Infra dedicada ora sobra gerando ociosidade, ora falta gerando gargalo.</a:t>
            </a:r>
            <a:endParaRPr lang="en-US" sz="950" dirty="0"/>
          </a:p>
        </p:txBody>
      </p:sp>
      <p:sp>
        <p:nvSpPr>
          <p:cNvPr id="36" name="Shape 29"/>
          <p:cNvSpPr/>
          <p:nvPr/>
        </p:nvSpPr>
        <p:spPr>
          <a:xfrm>
            <a:off x="6126480" y="3218688"/>
            <a:ext cx="2743200" cy="157276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Shape 30"/>
          <p:cNvSpPr/>
          <p:nvPr/>
        </p:nvSpPr>
        <p:spPr>
          <a:xfrm>
            <a:off x="6126480" y="3218688"/>
            <a:ext cx="73152" cy="157276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Shape 31"/>
          <p:cNvSpPr/>
          <p:nvPr/>
        </p:nvSpPr>
        <p:spPr>
          <a:xfrm>
            <a:off x="6281928" y="3493008"/>
            <a:ext cx="512064" cy="512064"/>
          </a:xfrm>
          <a:prstGeom prst="ellipse">
            <a:avLst/>
          </a:prstGeom>
          <a:solidFill>
            <a:srgbClr val="C00000">
              <a:alpha val="20000"/>
            </a:srgbClr>
          </a:solidFill>
          <a:ln w="12700">
            <a:solidFill>
              <a:srgbClr val="C0000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8504" y="3529584"/>
            <a:ext cx="438912" cy="438912"/>
          </a:xfrm>
          <a:prstGeom prst="rect">
            <a:avLst/>
          </a:prstGeom>
        </p:spPr>
      </p:pic>
      <p:sp>
        <p:nvSpPr>
          <p:cNvPr id="40" name="Text 32"/>
          <p:cNvSpPr/>
          <p:nvPr/>
        </p:nvSpPr>
        <p:spPr>
          <a:xfrm>
            <a:off x="6931152" y="334670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Dependência cambial</a:t>
            </a:r>
            <a:endParaRPr lang="en-US" sz="1100" dirty="0"/>
          </a:p>
        </p:txBody>
      </p:sp>
      <p:sp>
        <p:nvSpPr>
          <p:cNvPr id="41" name="Text 33"/>
          <p:cNvSpPr/>
          <p:nvPr/>
        </p:nvSpPr>
        <p:spPr>
          <a:xfrm>
            <a:off x="6931152" y="3730752"/>
            <a:ext cx="1828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Contratos em dólar tornam o orçamento de tecnologia imprevisível e difícil de defender internamente.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GPU — A SOLUÇÃO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548640"/>
            <a:ext cx="8503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capex, sem risco cambial, sem complexidade operacional.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65760" y="1115568"/>
            <a:ext cx="41148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115568"/>
            <a:ext cx="73152" cy="105156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521208" y="1371600"/>
            <a:ext cx="512064" cy="512064"/>
          </a:xfrm>
          <a:prstGeom prst="ellipse">
            <a:avLst/>
          </a:prstGeom>
          <a:solidFill>
            <a:srgbClr val="EA590C">
              <a:alpha val="14000"/>
            </a:srgbClr>
          </a:solidFill>
          <a:ln w="12700">
            <a:solidFill>
              <a:srgbClr val="EA590C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1417320"/>
            <a:ext cx="420624" cy="420624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43000" y="1207008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Modelo de consumo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1143000" y="1554480"/>
            <a:ext cx="32004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Pague pela fração de processamento que usa, pelo tempo exato de uso. Faturamento em BRL, nota fiscal brasileira.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365760" y="2286000"/>
            <a:ext cx="41148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3" name="Shape 10"/>
          <p:cNvSpPr/>
          <p:nvPr/>
        </p:nvSpPr>
        <p:spPr>
          <a:xfrm>
            <a:off x="365760" y="2286000"/>
            <a:ext cx="73152" cy="105156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1"/>
          <p:cNvSpPr/>
          <p:nvPr/>
        </p:nvSpPr>
        <p:spPr>
          <a:xfrm>
            <a:off x="521208" y="2542032"/>
            <a:ext cx="512064" cy="512064"/>
          </a:xfrm>
          <a:prstGeom prst="ellipse">
            <a:avLst/>
          </a:prstGeom>
          <a:solidFill>
            <a:srgbClr val="C00000">
              <a:alpha val="14000"/>
            </a:srgbClr>
          </a:solidFill>
          <a:ln w="12700">
            <a:solidFill>
              <a:srgbClr val="C00000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8" y="2587752"/>
            <a:ext cx="420624" cy="42062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143000" y="237744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Governança nativa</a:t>
            </a:r>
            <a:endParaRPr lang="en-US" sz="1200" dirty="0"/>
          </a:p>
        </p:txBody>
      </p:sp>
      <p:sp>
        <p:nvSpPr>
          <p:cNvPr id="17" name="Text 13"/>
          <p:cNvSpPr/>
          <p:nvPr/>
        </p:nvSpPr>
        <p:spPr>
          <a:xfrm>
            <a:off x="1143000" y="2724912"/>
            <a:ext cx="32004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Isolamento MIG em hardware, LGPD por design, trilhas de auditoria, AUP e cláusulas SCCs no contrato padrão.</a:t>
            </a:r>
            <a:endParaRPr lang="en-US" sz="1000" dirty="0"/>
          </a:p>
        </p:txBody>
      </p:sp>
      <p:sp>
        <p:nvSpPr>
          <p:cNvPr id="18" name="Shape 14"/>
          <p:cNvSpPr/>
          <p:nvPr/>
        </p:nvSpPr>
        <p:spPr>
          <a:xfrm>
            <a:off x="365760" y="3456432"/>
            <a:ext cx="41148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9" name="Shape 15"/>
          <p:cNvSpPr/>
          <p:nvPr/>
        </p:nvSpPr>
        <p:spPr>
          <a:xfrm>
            <a:off x="365760" y="3456432"/>
            <a:ext cx="73152" cy="105156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6"/>
          <p:cNvSpPr/>
          <p:nvPr/>
        </p:nvSpPr>
        <p:spPr>
          <a:xfrm>
            <a:off x="521208" y="3712464"/>
            <a:ext cx="512064" cy="512064"/>
          </a:xfrm>
          <a:prstGeom prst="ellipse">
            <a:avLst/>
          </a:prstGeom>
          <a:solidFill>
            <a:srgbClr val="EA590C">
              <a:alpha val="14000"/>
            </a:srgbClr>
          </a:solidFill>
          <a:ln w="12700">
            <a:solidFill>
              <a:srgbClr val="EA590C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28" y="3758184"/>
            <a:ext cx="420624" cy="42062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143000" y="3547872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Operação gerenciada</a:t>
            </a:r>
            <a:endParaRPr lang="en-US" sz="1200" dirty="0"/>
          </a:p>
        </p:txBody>
      </p:sp>
      <p:sp>
        <p:nvSpPr>
          <p:cNvPr id="23" name="Text 18"/>
          <p:cNvSpPr/>
          <p:nvPr/>
        </p:nvSpPr>
        <p:spPr>
          <a:xfrm>
            <a:off x="1143000" y="3895344"/>
            <a:ext cx="32004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Claro opera a infraestrutura. Seu time foca no produto de IA, não em administrar servidor ou resolver incidentes.</a:t>
            </a:r>
            <a:endParaRPr lang="en-US" sz="1000" dirty="0"/>
          </a:p>
        </p:txBody>
      </p:sp>
      <p:sp>
        <p:nvSpPr>
          <p:cNvPr id="24" name="Shape 19"/>
          <p:cNvSpPr/>
          <p:nvPr/>
        </p:nvSpPr>
        <p:spPr>
          <a:xfrm>
            <a:off x="4754880" y="1115568"/>
            <a:ext cx="3977640" cy="105156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5" name="Text 20"/>
          <p:cNvSpPr/>
          <p:nvPr/>
        </p:nvSpPr>
        <p:spPr>
          <a:xfrm>
            <a:off x="4892040" y="1188720"/>
            <a:ext cx="1234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BRL</a:t>
            </a:r>
            <a:endParaRPr lang="en-US" sz="3600" dirty="0"/>
          </a:p>
        </p:txBody>
      </p:sp>
      <p:sp>
        <p:nvSpPr>
          <p:cNvPr id="26" name="Shape 21"/>
          <p:cNvSpPr/>
          <p:nvPr/>
        </p:nvSpPr>
        <p:spPr>
          <a:xfrm>
            <a:off x="6236208" y="1298448"/>
            <a:ext cx="36576" cy="685800"/>
          </a:xfrm>
          <a:prstGeom prst="rect">
            <a:avLst/>
          </a:prstGeom>
          <a:solidFill>
            <a:srgbClr val="FFFFFF">
              <a:alpha val="45000"/>
            </a:srgbClr>
          </a:solidFill>
          <a:ln w="12700">
            <a:solidFill>
              <a:srgbClr val="FFFFFF">
                <a:alpha val="4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2"/>
          <p:cNvSpPr/>
          <p:nvPr/>
        </p:nvSpPr>
        <p:spPr>
          <a:xfrm>
            <a:off x="6400800" y="1252728"/>
            <a:ext cx="21762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Faturamento em reais</a:t>
            </a:r>
            <a:endParaRPr lang="en-US" sz="1300" dirty="0"/>
          </a:p>
        </p:txBody>
      </p:sp>
      <p:sp>
        <p:nvSpPr>
          <p:cNvPr id="28" name="Text 23"/>
          <p:cNvSpPr/>
          <p:nvPr/>
        </p:nvSpPr>
        <p:spPr>
          <a:xfrm>
            <a:off x="6400800" y="1609344"/>
            <a:ext cx="217627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exposição cambial</a:t>
            </a:r>
            <a:endParaRPr lang="en-US" sz="1000" dirty="0"/>
          </a:p>
        </p:txBody>
      </p:sp>
      <p:sp>
        <p:nvSpPr>
          <p:cNvPr id="29" name="Shape 24"/>
          <p:cNvSpPr/>
          <p:nvPr/>
        </p:nvSpPr>
        <p:spPr>
          <a:xfrm>
            <a:off x="4754880" y="2286000"/>
            <a:ext cx="3977640" cy="105156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0" name="Text 25"/>
          <p:cNvSpPr/>
          <p:nvPr/>
        </p:nvSpPr>
        <p:spPr>
          <a:xfrm>
            <a:off x="4892040" y="2359152"/>
            <a:ext cx="1234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MIG</a:t>
            </a:r>
            <a:endParaRPr lang="en-US" sz="3600" dirty="0"/>
          </a:p>
        </p:txBody>
      </p:sp>
      <p:sp>
        <p:nvSpPr>
          <p:cNvPr id="31" name="Shape 26"/>
          <p:cNvSpPr/>
          <p:nvPr/>
        </p:nvSpPr>
        <p:spPr>
          <a:xfrm>
            <a:off x="6236208" y="2468880"/>
            <a:ext cx="36576" cy="685800"/>
          </a:xfrm>
          <a:prstGeom prst="rect">
            <a:avLst/>
          </a:prstGeom>
          <a:solidFill>
            <a:srgbClr val="FFFFFF">
              <a:alpha val="45000"/>
            </a:srgbClr>
          </a:solidFill>
          <a:ln w="12700">
            <a:solidFill>
              <a:srgbClr val="FFFFFF">
                <a:alpha val="4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Text 27"/>
          <p:cNvSpPr/>
          <p:nvPr/>
        </p:nvSpPr>
        <p:spPr>
          <a:xfrm>
            <a:off x="6400800" y="2423160"/>
            <a:ext cx="21762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Isolamento NVIDIA</a:t>
            </a:r>
            <a:endParaRPr lang="en-US" sz="1300" dirty="0"/>
          </a:p>
        </p:txBody>
      </p:sp>
      <p:sp>
        <p:nvSpPr>
          <p:cNvPr id="33" name="Text 28"/>
          <p:cNvSpPr/>
          <p:nvPr/>
        </p:nvSpPr>
        <p:spPr>
          <a:xfrm>
            <a:off x="6400800" y="2779776"/>
            <a:ext cx="217627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Segurança em hardware</a:t>
            </a:r>
            <a:endParaRPr lang="en-US" sz="1000" dirty="0"/>
          </a:p>
        </p:txBody>
      </p:sp>
      <p:sp>
        <p:nvSpPr>
          <p:cNvPr id="34" name="Shape 29"/>
          <p:cNvSpPr/>
          <p:nvPr/>
        </p:nvSpPr>
        <p:spPr>
          <a:xfrm>
            <a:off x="4754880" y="3456432"/>
            <a:ext cx="3977640" cy="105156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5" name="Text 30"/>
          <p:cNvSpPr/>
          <p:nvPr/>
        </p:nvSpPr>
        <p:spPr>
          <a:xfrm>
            <a:off x="4892040" y="3529584"/>
            <a:ext cx="1234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NPN</a:t>
            </a:r>
            <a:endParaRPr lang="en-US" sz="3600" dirty="0"/>
          </a:p>
        </p:txBody>
      </p:sp>
      <p:sp>
        <p:nvSpPr>
          <p:cNvPr id="36" name="Shape 31"/>
          <p:cNvSpPr/>
          <p:nvPr/>
        </p:nvSpPr>
        <p:spPr>
          <a:xfrm>
            <a:off x="6236208" y="3639312"/>
            <a:ext cx="36576" cy="685800"/>
          </a:xfrm>
          <a:prstGeom prst="rect">
            <a:avLst/>
          </a:prstGeom>
          <a:solidFill>
            <a:srgbClr val="FFFFFF">
              <a:alpha val="45000"/>
            </a:srgbClr>
          </a:solidFill>
          <a:ln w="12700">
            <a:solidFill>
              <a:srgbClr val="FFFFFF">
                <a:alpha val="4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Text 32"/>
          <p:cNvSpPr/>
          <p:nvPr/>
        </p:nvSpPr>
        <p:spPr>
          <a:xfrm>
            <a:off x="6400800" y="3593592"/>
            <a:ext cx="21762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Parceiro NVIDIA</a:t>
            </a:r>
            <a:endParaRPr lang="en-US" sz="1300" dirty="0"/>
          </a:p>
        </p:txBody>
      </p:sp>
      <p:sp>
        <p:nvSpPr>
          <p:cNvPr id="38" name="Text 33"/>
          <p:cNvSpPr/>
          <p:nvPr/>
        </p:nvSpPr>
        <p:spPr>
          <a:xfrm>
            <a:off x="6400800" y="3950208"/>
            <a:ext cx="217627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Certificação oficial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TCO E ROI — O ARGUMENTO FINANCEIRO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1005840"/>
            <a:ext cx="8503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 total de propriedade: servidor dedicado vs. Claro GPU</a:t>
            </a:r>
            <a:endParaRPr lang="en-US" sz="1150" dirty="0"/>
          </a:p>
        </p:txBody>
      </p:sp>
      <p:sp>
        <p:nvSpPr>
          <p:cNvPr id="6" name="Shape 4"/>
          <p:cNvSpPr/>
          <p:nvPr/>
        </p:nvSpPr>
        <p:spPr>
          <a:xfrm>
            <a:off x="365760" y="1389888"/>
            <a:ext cx="2606040" cy="457200"/>
          </a:xfrm>
          <a:prstGeom prst="rect">
            <a:avLst/>
          </a:prstGeom>
          <a:solidFill>
            <a:srgbClr val="3D0505"/>
          </a:solidFill>
          <a:ln w="12700">
            <a:solidFill>
              <a:srgbClr val="3D0505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365760" y="1389888"/>
            <a:ext cx="2606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Componente de Custo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108960" y="1389888"/>
            <a:ext cx="2514600" cy="457200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3108960" y="1389888"/>
            <a:ext cx="2514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Servidor Dedicado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760720" y="1389888"/>
            <a:ext cx="3017520" cy="4572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5760720" y="1389888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GPU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65760" y="1920240"/>
            <a:ext cx="260604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1"/>
          <p:cNvSpPr/>
          <p:nvPr/>
        </p:nvSpPr>
        <p:spPr>
          <a:xfrm>
            <a:off x="3108960" y="1920240"/>
            <a:ext cx="251460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5760720" y="1920240"/>
            <a:ext cx="301752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475488" y="192024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Investimento inicial (Capex)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200400" y="192024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R$ 2–8M por servidor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5870448" y="192024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</a:t>
            </a:r>
            <a:endParaRPr lang="en-US" sz="1000" dirty="0"/>
          </a:p>
        </p:txBody>
      </p:sp>
      <p:pic>
        <p:nvPicPr>
          <p:cNvPr id="1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1984248"/>
            <a:ext cx="256032" cy="256032"/>
          </a:xfrm>
          <a:prstGeom prst="rect">
            <a:avLst/>
          </a:prstGeom>
        </p:spPr>
      </p:pic>
      <p:sp>
        <p:nvSpPr>
          <p:cNvPr id="19" name="Shape 16"/>
          <p:cNvSpPr/>
          <p:nvPr/>
        </p:nvSpPr>
        <p:spPr>
          <a:xfrm>
            <a:off x="365760" y="2331720"/>
            <a:ext cx="260604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3108960" y="2331720"/>
            <a:ext cx="251460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Shape 18"/>
          <p:cNvSpPr/>
          <p:nvPr/>
        </p:nvSpPr>
        <p:spPr>
          <a:xfrm>
            <a:off x="5760720" y="2331720"/>
            <a:ext cx="3017520" cy="384048"/>
          </a:xfrm>
          <a:prstGeom prst="rect">
            <a:avLst/>
          </a:prstGeom>
          <a:solidFill>
            <a:srgbClr val="2A0202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19"/>
          <p:cNvSpPr/>
          <p:nvPr/>
        </p:nvSpPr>
        <p:spPr>
          <a:xfrm>
            <a:off x="475488" y="233172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Prazo para provisionar</a:t>
            </a:r>
            <a:endParaRPr lang="en-US" sz="1000" dirty="0"/>
          </a:p>
        </p:txBody>
      </p:sp>
      <p:sp>
        <p:nvSpPr>
          <p:cNvPr id="23" name="Text 20"/>
          <p:cNvSpPr/>
          <p:nvPr/>
        </p:nvSpPr>
        <p:spPr>
          <a:xfrm>
            <a:off x="3200400" y="233172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8–16 semanas</a:t>
            </a:r>
            <a:endParaRPr lang="en-US" sz="950" dirty="0"/>
          </a:p>
        </p:txBody>
      </p:sp>
      <p:sp>
        <p:nvSpPr>
          <p:cNvPr id="24" name="Text 21"/>
          <p:cNvSpPr/>
          <p:nvPr/>
        </p:nvSpPr>
        <p:spPr>
          <a:xfrm>
            <a:off x="5870448" y="233172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Minutos</a:t>
            </a:r>
            <a:endParaRPr lang="en-US" sz="1000" dirty="0"/>
          </a:p>
        </p:txBody>
      </p:sp>
      <p:pic>
        <p:nvPicPr>
          <p:cNvPr id="2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2395728"/>
            <a:ext cx="256032" cy="256032"/>
          </a:xfrm>
          <a:prstGeom prst="rect">
            <a:avLst/>
          </a:prstGeom>
        </p:spPr>
      </p:pic>
      <p:sp>
        <p:nvSpPr>
          <p:cNvPr id="26" name="Shape 22"/>
          <p:cNvSpPr/>
          <p:nvPr/>
        </p:nvSpPr>
        <p:spPr>
          <a:xfrm>
            <a:off x="365760" y="2743200"/>
            <a:ext cx="260604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Shape 23"/>
          <p:cNvSpPr/>
          <p:nvPr/>
        </p:nvSpPr>
        <p:spPr>
          <a:xfrm>
            <a:off x="3108960" y="2743200"/>
            <a:ext cx="251460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24"/>
          <p:cNvSpPr/>
          <p:nvPr/>
        </p:nvSpPr>
        <p:spPr>
          <a:xfrm>
            <a:off x="5760720" y="2743200"/>
            <a:ext cx="301752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5"/>
          <p:cNvSpPr/>
          <p:nvPr/>
        </p:nvSpPr>
        <p:spPr>
          <a:xfrm>
            <a:off x="475488" y="274320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 de operação mensal</a:t>
            </a:r>
            <a:endParaRPr lang="en-US" sz="1000" dirty="0"/>
          </a:p>
        </p:txBody>
      </p:sp>
      <p:sp>
        <p:nvSpPr>
          <p:cNvPr id="30" name="Text 26"/>
          <p:cNvSpPr/>
          <p:nvPr/>
        </p:nvSpPr>
        <p:spPr>
          <a:xfrm>
            <a:off x="3200400" y="274320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Equipe + energia + manutenção</a:t>
            </a:r>
            <a:endParaRPr lang="en-US" sz="950" dirty="0"/>
          </a:p>
        </p:txBody>
      </p:sp>
      <p:sp>
        <p:nvSpPr>
          <p:cNvPr id="31" name="Text 27"/>
          <p:cNvSpPr/>
          <p:nvPr/>
        </p:nvSpPr>
        <p:spPr>
          <a:xfrm>
            <a:off x="5870448" y="274320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Incluso no serviço</a:t>
            </a:r>
            <a:endParaRPr lang="en-US" sz="1000" dirty="0"/>
          </a:p>
        </p:txBody>
      </p:sp>
      <p:pic>
        <p:nvPicPr>
          <p:cNvPr id="32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2807208"/>
            <a:ext cx="256032" cy="256032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365760" y="3154680"/>
            <a:ext cx="260604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4" name="Shape 29"/>
          <p:cNvSpPr/>
          <p:nvPr/>
        </p:nvSpPr>
        <p:spPr>
          <a:xfrm>
            <a:off x="3108960" y="3154680"/>
            <a:ext cx="251460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Shape 30"/>
          <p:cNvSpPr/>
          <p:nvPr/>
        </p:nvSpPr>
        <p:spPr>
          <a:xfrm>
            <a:off x="5760720" y="3154680"/>
            <a:ext cx="3017520" cy="384048"/>
          </a:xfrm>
          <a:prstGeom prst="rect">
            <a:avLst/>
          </a:prstGeom>
          <a:solidFill>
            <a:srgbClr val="2A0202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Text 31"/>
          <p:cNvSpPr/>
          <p:nvPr/>
        </p:nvSpPr>
        <p:spPr>
          <a:xfrm>
            <a:off x="475488" y="315468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Exposição cambial</a:t>
            </a:r>
            <a:endParaRPr lang="en-US" sz="1000" dirty="0"/>
          </a:p>
        </p:txBody>
      </p:sp>
      <p:sp>
        <p:nvSpPr>
          <p:cNvPr id="37" name="Text 32"/>
          <p:cNvSpPr/>
          <p:nvPr/>
        </p:nvSpPr>
        <p:spPr>
          <a:xfrm>
            <a:off x="3200400" y="315468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Alta (equipamento em USD)</a:t>
            </a:r>
            <a:endParaRPr lang="en-US" sz="950" dirty="0"/>
          </a:p>
        </p:txBody>
      </p:sp>
      <p:sp>
        <p:nvSpPr>
          <p:cNvPr id="38" name="Text 33"/>
          <p:cNvSpPr/>
          <p:nvPr/>
        </p:nvSpPr>
        <p:spPr>
          <a:xfrm>
            <a:off x="5870448" y="315468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Nenhuma — 100% BRL</a:t>
            </a:r>
            <a:endParaRPr lang="en-US" sz="1000" dirty="0"/>
          </a:p>
        </p:txBody>
      </p:sp>
      <p:pic>
        <p:nvPicPr>
          <p:cNvPr id="39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3218688"/>
            <a:ext cx="256032" cy="256032"/>
          </a:xfrm>
          <a:prstGeom prst="rect">
            <a:avLst/>
          </a:prstGeom>
        </p:spPr>
      </p:pic>
      <p:sp>
        <p:nvSpPr>
          <p:cNvPr id="40" name="Shape 34"/>
          <p:cNvSpPr/>
          <p:nvPr/>
        </p:nvSpPr>
        <p:spPr>
          <a:xfrm>
            <a:off x="365760" y="3566160"/>
            <a:ext cx="260604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1" name="Shape 35"/>
          <p:cNvSpPr/>
          <p:nvPr/>
        </p:nvSpPr>
        <p:spPr>
          <a:xfrm>
            <a:off x="3108960" y="3566160"/>
            <a:ext cx="251460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2" name="Shape 36"/>
          <p:cNvSpPr/>
          <p:nvPr/>
        </p:nvSpPr>
        <p:spPr>
          <a:xfrm>
            <a:off x="5760720" y="3566160"/>
            <a:ext cx="301752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3" name="Text 37"/>
          <p:cNvSpPr/>
          <p:nvPr/>
        </p:nvSpPr>
        <p:spPr>
          <a:xfrm>
            <a:off x="475488" y="356616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Ociosidade em baixa demanda</a:t>
            </a:r>
            <a:endParaRPr lang="en-US" sz="1000" dirty="0"/>
          </a:p>
        </p:txBody>
      </p:sp>
      <p:sp>
        <p:nvSpPr>
          <p:cNvPr id="44" name="Text 38"/>
          <p:cNvSpPr/>
          <p:nvPr/>
        </p:nvSpPr>
        <p:spPr>
          <a:xfrm>
            <a:off x="3200400" y="356616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Paga a capacidade total</a:t>
            </a:r>
            <a:endParaRPr lang="en-US" sz="950" dirty="0"/>
          </a:p>
        </p:txBody>
      </p:sp>
      <p:sp>
        <p:nvSpPr>
          <p:cNvPr id="45" name="Text 39"/>
          <p:cNvSpPr/>
          <p:nvPr/>
        </p:nvSpPr>
        <p:spPr>
          <a:xfrm>
            <a:off x="5870448" y="356616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Paga só o que usar</a:t>
            </a:r>
            <a:endParaRPr lang="en-US" sz="1000" dirty="0"/>
          </a:p>
        </p:txBody>
      </p:sp>
      <p:pic>
        <p:nvPicPr>
          <p:cNvPr id="4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3630168"/>
            <a:ext cx="256032" cy="256032"/>
          </a:xfrm>
          <a:prstGeom prst="rect">
            <a:avLst/>
          </a:prstGeom>
        </p:spPr>
      </p:pic>
      <p:sp>
        <p:nvSpPr>
          <p:cNvPr id="47" name="Shape 40"/>
          <p:cNvSpPr/>
          <p:nvPr/>
        </p:nvSpPr>
        <p:spPr>
          <a:xfrm>
            <a:off x="365760" y="3977640"/>
            <a:ext cx="260604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8" name="Shape 41"/>
          <p:cNvSpPr/>
          <p:nvPr/>
        </p:nvSpPr>
        <p:spPr>
          <a:xfrm>
            <a:off x="3108960" y="3977640"/>
            <a:ext cx="2514600" cy="384048"/>
          </a:xfrm>
          <a:prstGeom prst="rect">
            <a:avLst/>
          </a:prstGeom>
          <a:solidFill>
            <a:srgbClr val="3204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9" name="Shape 42"/>
          <p:cNvSpPr/>
          <p:nvPr/>
        </p:nvSpPr>
        <p:spPr>
          <a:xfrm>
            <a:off x="5760720" y="3977640"/>
            <a:ext cx="3017520" cy="384048"/>
          </a:xfrm>
          <a:prstGeom prst="rect">
            <a:avLst/>
          </a:prstGeom>
          <a:solidFill>
            <a:srgbClr val="2A0202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0" name="Text 43"/>
          <p:cNvSpPr/>
          <p:nvPr/>
        </p:nvSpPr>
        <p:spPr>
          <a:xfrm>
            <a:off x="475488" y="397764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Escalabilidade de pico</a:t>
            </a:r>
            <a:endParaRPr lang="en-US" sz="1000" dirty="0"/>
          </a:p>
        </p:txBody>
      </p:sp>
      <p:sp>
        <p:nvSpPr>
          <p:cNvPr id="51" name="Text 44"/>
          <p:cNvSpPr/>
          <p:nvPr/>
        </p:nvSpPr>
        <p:spPr>
          <a:xfrm>
            <a:off x="3200400" y="397764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Limitada ao hardware comprado</a:t>
            </a:r>
            <a:endParaRPr lang="en-US" sz="950" dirty="0"/>
          </a:p>
        </p:txBody>
      </p:sp>
      <p:sp>
        <p:nvSpPr>
          <p:cNvPr id="52" name="Text 45"/>
          <p:cNvSpPr/>
          <p:nvPr/>
        </p:nvSpPr>
        <p:spPr>
          <a:xfrm>
            <a:off x="5870448" y="397764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Elástica sob demanda</a:t>
            </a:r>
            <a:endParaRPr lang="en-US" sz="1000" dirty="0"/>
          </a:p>
        </p:txBody>
      </p:sp>
      <p:pic>
        <p:nvPicPr>
          <p:cNvPr id="53" name="Image 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4041648"/>
            <a:ext cx="256032" cy="256032"/>
          </a:xfrm>
          <a:prstGeom prst="rect">
            <a:avLst/>
          </a:prstGeom>
        </p:spPr>
      </p:pic>
      <p:sp>
        <p:nvSpPr>
          <p:cNvPr id="54" name="Shape 46"/>
          <p:cNvSpPr/>
          <p:nvPr/>
        </p:nvSpPr>
        <p:spPr>
          <a:xfrm>
            <a:off x="365760" y="4389120"/>
            <a:ext cx="260604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5" name="Shape 47"/>
          <p:cNvSpPr/>
          <p:nvPr/>
        </p:nvSpPr>
        <p:spPr>
          <a:xfrm>
            <a:off x="3108960" y="4389120"/>
            <a:ext cx="251460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6" name="Shape 48"/>
          <p:cNvSpPr/>
          <p:nvPr/>
        </p:nvSpPr>
        <p:spPr>
          <a:xfrm>
            <a:off x="5760720" y="4389120"/>
            <a:ext cx="3017520" cy="384048"/>
          </a:xfrm>
          <a:prstGeom prst="rect">
            <a:avLst/>
          </a:prstGeom>
          <a:solidFill>
            <a:srgbClr val="3D0505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7" name="Text 49"/>
          <p:cNvSpPr/>
          <p:nvPr/>
        </p:nvSpPr>
        <p:spPr>
          <a:xfrm>
            <a:off x="475488" y="4389120"/>
            <a:ext cx="2423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Depreciação do ativo</a:t>
            </a:r>
            <a:endParaRPr lang="en-US" sz="1000" dirty="0"/>
          </a:p>
        </p:txBody>
      </p:sp>
      <p:sp>
        <p:nvSpPr>
          <p:cNvPr id="58" name="Text 50"/>
          <p:cNvSpPr/>
          <p:nvPr/>
        </p:nvSpPr>
        <p:spPr>
          <a:xfrm>
            <a:off x="3200400" y="4389120"/>
            <a:ext cx="2331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3–5 anos, hardware obsoleto</a:t>
            </a:r>
            <a:endParaRPr lang="en-US" sz="950" dirty="0"/>
          </a:p>
        </p:txBody>
      </p:sp>
      <p:sp>
        <p:nvSpPr>
          <p:cNvPr id="59" name="Text 51"/>
          <p:cNvSpPr/>
          <p:nvPr/>
        </p:nvSpPr>
        <p:spPr>
          <a:xfrm>
            <a:off x="5870448" y="4389120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ativo — sem depreciação</a:t>
            </a:r>
            <a:endParaRPr lang="en-US" sz="1000" dirty="0"/>
          </a:p>
        </p:txBody>
      </p:sp>
      <p:pic>
        <p:nvPicPr>
          <p:cNvPr id="60" name="Image 6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4453128"/>
            <a:ext cx="256032" cy="256032"/>
          </a:xfrm>
          <a:prstGeom prst="rect">
            <a:avLst/>
          </a:prstGeom>
        </p:spPr>
      </p:pic>
      <p:sp>
        <p:nvSpPr>
          <p:cNvPr id="61" name="Shape 52"/>
          <p:cNvSpPr/>
          <p:nvPr/>
        </p:nvSpPr>
        <p:spPr>
          <a:xfrm>
            <a:off x="365760" y="4773168"/>
            <a:ext cx="8412480" cy="237744"/>
          </a:xfrm>
          <a:prstGeom prst="rect">
            <a:avLst/>
          </a:prstGeom>
          <a:solidFill>
            <a:srgbClr val="2A0202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2" name="Text 53"/>
          <p:cNvSpPr/>
          <p:nvPr/>
        </p:nvSpPr>
        <p:spPr>
          <a:xfrm>
            <a:off x="502920" y="4773168"/>
            <a:ext cx="82296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* Estimativas baseadas em benchmarks de mercado. Proposta detalhada disponível mediante solicitação.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 E GOVERNANÇA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548640"/>
            <a:ext cx="8503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Conformidade regulatória nativa — sem configuração adicional, sem risco jurídico.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097280"/>
            <a:ext cx="73152" cy="1170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521208" y="1353312"/>
            <a:ext cx="530352" cy="530352"/>
          </a:xfrm>
          <a:prstGeom prst="ellipse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1399032"/>
            <a:ext cx="438912" cy="43891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88720" y="118872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LGPD por Design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1188720" y="152704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Cláusulas de proteção de dados incorporadas ao contrato padrão. DPA em português, jurisdição brasileira, sem dependência de frameworks estrangeiros. Atende exigências do seu DPO.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4754880" y="109728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3" name="Shape 10"/>
          <p:cNvSpPr/>
          <p:nvPr/>
        </p:nvSpPr>
        <p:spPr>
          <a:xfrm>
            <a:off x="4754880" y="1097280"/>
            <a:ext cx="73152" cy="117043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1"/>
          <p:cNvSpPr/>
          <p:nvPr/>
        </p:nvSpPr>
        <p:spPr>
          <a:xfrm>
            <a:off x="4910328" y="1353312"/>
            <a:ext cx="530352" cy="530352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048" y="1399032"/>
            <a:ext cx="438912" cy="43891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577840" y="118872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Trilhas de Auditoria</a:t>
            </a:r>
            <a:endParaRPr lang="en-US" sz="1200" dirty="0"/>
          </a:p>
        </p:txBody>
      </p:sp>
      <p:sp>
        <p:nvSpPr>
          <p:cNvPr id="17" name="Text 13"/>
          <p:cNvSpPr/>
          <p:nvPr/>
        </p:nvSpPr>
        <p:spPr>
          <a:xfrm>
            <a:off x="5577840" y="152704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Logs de acesso, uso de recursos e eventos de segurança disponíveis para auditorias internas e externas. Atende requisitos de BACEN 4.893, ANS e reguladores setoriais.</a:t>
            </a:r>
            <a:endParaRPr lang="en-US" sz="950" dirty="0"/>
          </a:p>
        </p:txBody>
      </p:sp>
      <p:sp>
        <p:nvSpPr>
          <p:cNvPr id="18" name="Shape 14"/>
          <p:cNvSpPr/>
          <p:nvPr/>
        </p:nvSpPr>
        <p:spPr>
          <a:xfrm>
            <a:off x="365760" y="242316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9" name="Shape 15"/>
          <p:cNvSpPr/>
          <p:nvPr/>
        </p:nvSpPr>
        <p:spPr>
          <a:xfrm>
            <a:off x="365760" y="2423160"/>
            <a:ext cx="73152" cy="1170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6"/>
          <p:cNvSpPr/>
          <p:nvPr/>
        </p:nvSpPr>
        <p:spPr>
          <a:xfrm>
            <a:off x="521208" y="2679192"/>
            <a:ext cx="530352" cy="530352"/>
          </a:xfrm>
          <a:prstGeom prst="ellipse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28" y="2724912"/>
            <a:ext cx="438912" cy="438912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188720" y="251460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Isolamento em Hardware</a:t>
            </a:r>
            <a:endParaRPr lang="en-US" sz="1200" dirty="0"/>
          </a:p>
        </p:txBody>
      </p:sp>
      <p:sp>
        <p:nvSpPr>
          <p:cNvPr id="23" name="Text 18"/>
          <p:cNvSpPr/>
          <p:nvPr/>
        </p:nvSpPr>
        <p:spPr>
          <a:xfrm>
            <a:off x="1188720" y="285292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Tecnologia MIG garante que nenhum dado ou processo de um cliente seja acessível por outro. Isolamento real — não é virtualização por software que pode ser contornada.</a:t>
            </a:r>
            <a:endParaRPr lang="en-US" sz="950" dirty="0"/>
          </a:p>
        </p:txBody>
      </p:sp>
      <p:sp>
        <p:nvSpPr>
          <p:cNvPr id="24" name="Shape 19"/>
          <p:cNvSpPr/>
          <p:nvPr/>
        </p:nvSpPr>
        <p:spPr>
          <a:xfrm>
            <a:off x="4754880" y="242316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5" name="Shape 20"/>
          <p:cNvSpPr/>
          <p:nvPr/>
        </p:nvSpPr>
        <p:spPr>
          <a:xfrm>
            <a:off x="4754880" y="2423160"/>
            <a:ext cx="73152" cy="117043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Shape 21"/>
          <p:cNvSpPr/>
          <p:nvPr/>
        </p:nvSpPr>
        <p:spPr>
          <a:xfrm>
            <a:off x="4910328" y="2679192"/>
            <a:ext cx="530352" cy="530352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6048" y="2724912"/>
            <a:ext cx="438912" cy="438912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5577840" y="251460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Soberania de Dados</a:t>
            </a:r>
            <a:endParaRPr lang="en-US" sz="1200" dirty="0"/>
          </a:p>
        </p:txBody>
      </p:sp>
      <p:sp>
        <p:nvSpPr>
          <p:cNvPr id="29" name="Text 23"/>
          <p:cNvSpPr/>
          <p:nvPr/>
        </p:nvSpPr>
        <p:spPr>
          <a:xfrm>
            <a:off x="5577840" y="285292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Infraestrutura de controle no Brasil. Rota contratual para processamento 100% em território nacional. Elimina o risco do CLOUD Act americano sobre dados sensíveis.</a:t>
            </a:r>
            <a:endParaRPr lang="en-US" sz="950" dirty="0"/>
          </a:p>
        </p:txBody>
      </p:sp>
      <p:sp>
        <p:nvSpPr>
          <p:cNvPr id="30" name="Shape 24"/>
          <p:cNvSpPr/>
          <p:nvPr/>
        </p:nvSpPr>
        <p:spPr>
          <a:xfrm>
            <a:off x="365760" y="374904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1" name="Shape 25"/>
          <p:cNvSpPr/>
          <p:nvPr/>
        </p:nvSpPr>
        <p:spPr>
          <a:xfrm>
            <a:off x="365760" y="3749040"/>
            <a:ext cx="73152" cy="117043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Shape 26"/>
          <p:cNvSpPr/>
          <p:nvPr/>
        </p:nvSpPr>
        <p:spPr>
          <a:xfrm>
            <a:off x="521208" y="4005072"/>
            <a:ext cx="530352" cy="530352"/>
          </a:xfrm>
          <a:prstGeom prst="ellipse">
            <a:avLst/>
          </a:prstGeom>
          <a:solidFill>
            <a:srgbClr val="C00000">
              <a:alpha val="12000"/>
            </a:srgbClr>
          </a:solidFill>
          <a:ln w="12700">
            <a:solidFill>
              <a:srgbClr val="C00000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28" y="4050792"/>
            <a:ext cx="438912" cy="438912"/>
          </a:xfrm>
          <a:prstGeom prst="rect">
            <a:avLst/>
          </a:prstGeom>
        </p:spPr>
      </p:pic>
      <p:sp>
        <p:nvSpPr>
          <p:cNvPr id="34" name="Text 27"/>
          <p:cNvSpPr/>
          <p:nvPr/>
        </p:nvSpPr>
        <p:spPr>
          <a:xfrm>
            <a:off x="1188720" y="384048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AUP e SCCs</a:t>
            </a:r>
            <a:endParaRPr lang="en-US" sz="1200" dirty="0"/>
          </a:p>
        </p:txBody>
      </p:sp>
      <p:sp>
        <p:nvSpPr>
          <p:cNvPr id="35" name="Text 28"/>
          <p:cNvSpPr/>
          <p:nvPr/>
        </p:nvSpPr>
        <p:spPr>
          <a:xfrm>
            <a:off x="1188720" y="417880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Política de Uso Aceitável e Cláusulas Contratuais Padrão incluídas no contrato base. Sem negociação adicional para compliance com frameworks internacionais.</a:t>
            </a:r>
            <a:endParaRPr lang="en-US" sz="950" dirty="0"/>
          </a:p>
        </p:txBody>
      </p:sp>
      <p:sp>
        <p:nvSpPr>
          <p:cNvPr id="36" name="Shape 29"/>
          <p:cNvSpPr/>
          <p:nvPr/>
        </p:nvSpPr>
        <p:spPr>
          <a:xfrm>
            <a:off x="4754880" y="3749040"/>
            <a:ext cx="4160520" cy="1170432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7" name="Shape 30"/>
          <p:cNvSpPr/>
          <p:nvPr/>
        </p:nvSpPr>
        <p:spPr>
          <a:xfrm>
            <a:off x="4754880" y="3749040"/>
            <a:ext cx="73152" cy="117043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Shape 31"/>
          <p:cNvSpPr/>
          <p:nvPr/>
        </p:nvSpPr>
        <p:spPr>
          <a:xfrm>
            <a:off x="4910328" y="4005072"/>
            <a:ext cx="530352" cy="530352"/>
          </a:xfrm>
          <a:prstGeom prst="ellipse">
            <a:avLst/>
          </a:prstGeom>
          <a:solidFill>
            <a:srgbClr val="EA590C">
              <a:alpha val="12000"/>
            </a:srgbClr>
          </a:solidFill>
          <a:ln w="12700">
            <a:solidFill>
              <a:srgbClr val="EA590C">
                <a:alpha val="28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6048" y="4050792"/>
            <a:ext cx="438912" cy="438912"/>
          </a:xfrm>
          <a:prstGeom prst="rect">
            <a:avLst/>
          </a:prstGeom>
        </p:spPr>
      </p:pic>
      <p:sp>
        <p:nvSpPr>
          <p:cNvPr id="40" name="Text 32"/>
          <p:cNvSpPr/>
          <p:nvPr/>
        </p:nvSpPr>
        <p:spPr>
          <a:xfrm>
            <a:off x="5577840" y="3840480"/>
            <a:ext cx="3200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7060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Certificação NVIDIA NPN</a:t>
            </a:r>
            <a:endParaRPr lang="en-US" sz="1200" dirty="0"/>
          </a:p>
        </p:txBody>
      </p:sp>
      <p:sp>
        <p:nvSpPr>
          <p:cNvPr id="41" name="Text 33"/>
          <p:cNvSpPr/>
          <p:nvPr/>
        </p:nvSpPr>
        <p:spPr>
          <a:xfrm>
            <a:off x="5577840" y="4178808"/>
            <a:ext cx="3200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3525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Parceria oficial NVIDIA Partner Network. Arquitetura de referência validada, suporte de engenharia NVIDIA e processos de atualização de hardware certificados.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SLA E SUPORTE ENTERPRISE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1005840"/>
            <a:ext cx="8503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nível de serviço que operações críticas exigem — com suporte local que grandes empresas precisam.</a:t>
            </a:r>
            <a:endParaRPr lang="en-US" sz="1150" dirty="0"/>
          </a:p>
        </p:txBody>
      </p:sp>
      <p:sp>
        <p:nvSpPr>
          <p:cNvPr id="6" name="Shape 4"/>
          <p:cNvSpPr/>
          <p:nvPr/>
        </p:nvSpPr>
        <p:spPr>
          <a:xfrm>
            <a:off x="365760" y="1389888"/>
            <a:ext cx="1920240" cy="9601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365760" y="1444752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24/7</a:t>
            </a:r>
            <a:endParaRPr lang="en-US" sz="2600" dirty="0"/>
          </a:p>
        </p:txBody>
      </p:sp>
      <p:sp>
        <p:nvSpPr>
          <p:cNvPr id="8" name="Text 6"/>
          <p:cNvSpPr/>
          <p:nvPr/>
        </p:nvSpPr>
        <p:spPr>
          <a:xfrm>
            <a:off x="365760" y="1883664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técnico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65760" y="208483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Disponibilidade contínua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2468880" y="1389888"/>
            <a:ext cx="1920240" cy="960120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2468880" y="1444752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PT-BR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2468880" y="1883664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Atendimento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468880" y="208483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em português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4572000" y="1389888"/>
            <a:ext cx="1920240" cy="960120"/>
          </a:xfrm>
          <a:prstGeom prst="rect">
            <a:avLst/>
          </a:prstGeom>
          <a:solidFill>
            <a:srgbClr val="535252"/>
          </a:solidFill>
          <a:ln w="12700">
            <a:solidFill>
              <a:srgbClr val="535252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4572000" y="1444752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SLA</a:t>
            </a:r>
            <a:endParaRPr lang="en-US" sz="2600" dirty="0"/>
          </a:p>
        </p:txBody>
      </p:sp>
      <p:sp>
        <p:nvSpPr>
          <p:cNvPr id="16" name="Text 14"/>
          <p:cNvSpPr/>
          <p:nvPr/>
        </p:nvSpPr>
        <p:spPr>
          <a:xfrm>
            <a:off x="4572000" y="1883664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Contratual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572000" y="208483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Penalidades definidas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6675120" y="1389888"/>
            <a:ext cx="1920240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6675120" y="1444752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POC</a:t>
            </a:r>
            <a:endParaRPr lang="en-US" sz="2600" dirty="0"/>
          </a:p>
        </p:txBody>
      </p:sp>
      <p:sp>
        <p:nvSpPr>
          <p:cNvPr id="20" name="Text 18"/>
          <p:cNvSpPr/>
          <p:nvPr/>
        </p:nvSpPr>
        <p:spPr>
          <a:xfrm>
            <a:off x="6675120" y="1883664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Prova de Conceito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675120" y="208483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Validação em dias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365760" y="2487168"/>
            <a:ext cx="2743200" cy="2423160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Shape 21"/>
          <p:cNvSpPr/>
          <p:nvPr/>
        </p:nvSpPr>
        <p:spPr>
          <a:xfrm>
            <a:off x="365760" y="2487168"/>
            <a:ext cx="2743200" cy="7315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Shape 22"/>
          <p:cNvSpPr/>
          <p:nvPr/>
        </p:nvSpPr>
        <p:spPr>
          <a:xfrm>
            <a:off x="1453896" y="2651760"/>
            <a:ext cx="566928" cy="566928"/>
          </a:xfrm>
          <a:prstGeom prst="ellipse">
            <a:avLst/>
          </a:prstGeom>
          <a:solidFill>
            <a:srgbClr val="EA590C">
              <a:alpha val="18000"/>
            </a:srgbClr>
          </a:solidFill>
          <a:ln w="12700">
            <a:solidFill>
              <a:srgbClr val="EA590C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616" y="2697480"/>
            <a:ext cx="475488" cy="475488"/>
          </a:xfrm>
          <a:prstGeom prst="rect">
            <a:avLst/>
          </a:prstGeom>
        </p:spPr>
      </p:pic>
      <p:sp>
        <p:nvSpPr>
          <p:cNvPr id="26" name="Text 23"/>
          <p:cNvSpPr/>
          <p:nvPr/>
        </p:nvSpPr>
        <p:spPr>
          <a:xfrm>
            <a:off x="530352" y="3310128"/>
            <a:ext cx="2423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Suporte Dedicado</a:t>
            </a:r>
            <a:endParaRPr lang="en-US" sz="1200" dirty="0"/>
          </a:p>
        </p:txBody>
      </p:sp>
      <p:sp>
        <p:nvSpPr>
          <p:cNvPr id="27" name="Text 24"/>
          <p:cNvSpPr/>
          <p:nvPr/>
        </p:nvSpPr>
        <p:spPr>
          <a:xfrm>
            <a:off x="530352" y="3675888"/>
            <a:ext cx="2423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 técnico especializado em IA. Canal exclusivo para clientes enterprise com resposta prioritária e engenheiro de conta designado.</a:t>
            </a:r>
            <a:endParaRPr lang="en-US" sz="950" dirty="0"/>
          </a:p>
        </p:txBody>
      </p:sp>
      <p:sp>
        <p:nvSpPr>
          <p:cNvPr id="28" name="Shape 25"/>
          <p:cNvSpPr/>
          <p:nvPr/>
        </p:nvSpPr>
        <p:spPr>
          <a:xfrm>
            <a:off x="3246120" y="2487168"/>
            <a:ext cx="2743200" cy="2423160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Shape 26"/>
          <p:cNvSpPr/>
          <p:nvPr/>
        </p:nvSpPr>
        <p:spPr>
          <a:xfrm>
            <a:off x="3246120" y="2487168"/>
            <a:ext cx="2743200" cy="7315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0" name="Shape 27"/>
          <p:cNvSpPr/>
          <p:nvPr/>
        </p:nvSpPr>
        <p:spPr>
          <a:xfrm>
            <a:off x="4334256" y="2651760"/>
            <a:ext cx="566928" cy="566928"/>
          </a:xfrm>
          <a:prstGeom prst="ellipse">
            <a:avLst/>
          </a:prstGeom>
          <a:solidFill>
            <a:srgbClr val="EA590C">
              <a:alpha val="18000"/>
            </a:srgbClr>
          </a:solidFill>
          <a:ln w="12700">
            <a:solidFill>
              <a:srgbClr val="EA590C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2697480"/>
            <a:ext cx="475488" cy="475488"/>
          </a:xfrm>
          <a:prstGeom prst="rect">
            <a:avLst/>
          </a:prstGeom>
        </p:spPr>
      </p:pic>
      <p:sp>
        <p:nvSpPr>
          <p:cNvPr id="32" name="Text 28"/>
          <p:cNvSpPr/>
          <p:nvPr/>
        </p:nvSpPr>
        <p:spPr>
          <a:xfrm>
            <a:off x="3410712" y="3310128"/>
            <a:ext cx="2423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Customer Success</a:t>
            </a:r>
            <a:endParaRPr lang="en-US" sz="1200" dirty="0"/>
          </a:p>
        </p:txBody>
      </p:sp>
      <p:sp>
        <p:nvSpPr>
          <p:cNvPr id="33" name="Text 29"/>
          <p:cNvSpPr/>
          <p:nvPr/>
        </p:nvSpPr>
        <p:spPr>
          <a:xfrm>
            <a:off x="3410712" y="3675888"/>
            <a:ext cx="2423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Gerente de sucesso dedicado para onboarding, revisões periódicas de uso e antecipação de necessidades de escala.</a:t>
            </a:r>
            <a:endParaRPr lang="en-US" sz="950" dirty="0"/>
          </a:p>
        </p:txBody>
      </p:sp>
      <p:sp>
        <p:nvSpPr>
          <p:cNvPr id="34" name="Shape 30"/>
          <p:cNvSpPr/>
          <p:nvPr/>
        </p:nvSpPr>
        <p:spPr>
          <a:xfrm>
            <a:off x="6126480" y="2487168"/>
            <a:ext cx="2743200" cy="2423160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Shape 31"/>
          <p:cNvSpPr/>
          <p:nvPr/>
        </p:nvSpPr>
        <p:spPr>
          <a:xfrm>
            <a:off x="6126480" y="2487168"/>
            <a:ext cx="2743200" cy="73152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Shape 32"/>
          <p:cNvSpPr/>
          <p:nvPr/>
        </p:nvSpPr>
        <p:spPr>
          <a:xfrm>
            <a:off x="7214616" y="2651760"/>
            <a:ext cx="566928" cy="566928"/>
          </a:xfrm>
          <a:prstGeom prst="ellipse">
            <a:avLst/>
          </a:prstGeom>
          <a:solidFill>
            <a:srgbClr val="EA590C">
              <a:alpha val="18000"/>
            </a:srgbClr>
          </a:solidFill>
          <a:ln w="12700">
            <a:solidFill>
              <a:srgbClr val="EA590C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0336" y="2697480"/>
            <a:ext cx="475488" cy="475488"/>
          </a:xfrm>
          <a:prstGeom prst="rect">
            <a:avLst/>
          </a:prstGeom>
        </p:spPr>
      </p:pic>
      <p:sp>
        <p:nvSpPr>
          <p:cNvPr id="38" name="Text 33"/>
          <p:cNvSpPr/>
          <p:nvPr/>
        </p:nvSpPr>
        <p:spPr>
          <a:xfrm>
            <a:off x="6291072" y="3310128"/>
            <a:ext cx="2423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Visibilidade e Relatórios</a:t>
            </a:r>
            <a:endParaRPr lang="en-US" sz="1200" dirty="0"/>
          </a:p>
        </p:txBody>
      </p:sp>
      <p:sp>
        <p:nvSpPr>
          <p:cNvPr id="39" name="Text 34"/>
          <p:cNvSpPr/>
          <p:nvPr/>
        </p:nvSpPr>
        <p:spPr>
          <a:xfrm>
            <a:off x="6291072" y="3675888"/>
            <a:ext cx="2423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Dashboard de uso e custos em tempo real. Relatórios mensais de performance e disponibilidade. Evidências para auditoria interna.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D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570604"/>
          </a:solidFill>
          <a:ln w="12700">
            <a:solidFill>
              <a:srgbClr val="570604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APLICAÇÕES POR SETOR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548640"/>
            <a:ext cx="8503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Casos de uso validados para os setores prioritários do seu negócio.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65760" y="1097280"/>
            <a:ext cx="4160520" cy="1755648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65760" y="1097280"/>
            <a:ext cx="4160520" cy="47548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493776" y="1152144"/>
            <a:ext cx="365760" cy="365760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" y="1188720"/>
            <a:ext cx="292608" cy="29260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960120" y="1188720"/>
            <a:ext cx="3429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Financeiro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566928" y="171907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9"/>
          <p:cNvSpPr/>
          <p:nvPr/>
        </p:nvSpPr>
        <p:spPr>
          <a:xfrm>
            <a:off x="731520" y="16642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Detecção de fraude em tempo real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566928" y="199339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1"/>
          <p:cNvSpPr/>
          <p:nvPr/>
        </p:nvSpPr>
        <p:spPr>
          <a:xfrm>
            <a:off x="731520" y="19385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Modelos de crédito e scoring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566928" y="226771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3"/>
          <p:cNvSpPr/>
          <p:nvPr/>
        </p:nvSpPr>
        <p:spPr>
          <a:xfrm>
            <a:off x="731520" y="22128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Análise preditiva de risco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566928" y="254203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5"/>
          <p:cNvSpPr/>
          <p:nvPr/>
        </p:nvSpPr>
        <p:spPr>
          <a:xfrm>
            <a:off x="731520" y="248716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 automatizado (KYC/AML)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4754880" y="1097280"/>
            <a:ext cx="4160520" cy="1755648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0" name="Shape 17"/>
          <p:cNvSpPr/>
          <p:nvPr/>
        </p:nvSpPr>
        <p:spPr>
          <a:xfrm>
            <a:off x="4754880" y="1097280"/>
            <a:ext cx="4160520" cy="47548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Shape 18"/>
          <p:cNvSpPr/>
          <p:nvPr/>
        </p:nvSpPr>
        <p:spPr>
          <a:xfrm>
            <a:off x="4882896" y="1152144"/>
            <a:ext cx="365760" cy="365760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9472" y="1188720"/>
            <a:ext cx="292608" cy="292608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5349240" y="1188720"/>
            <a:ext cx="3429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Varejo</a:t>
            </a:r>
            <a:endParaRPr lang="en-US" sz="1300" dirty="0"/>
          </a:p>
        </p:txBody>
      </p:sp>
      <p:sp>
        <p:nvSpPr>
          <p:cNvPr id="24" name="Shape 20"/>
          <p:cNvSpPr/>
          <p:nvPr/>
        </p:nvSpPr>
        <p:spPr>
          <a:xfrm>
            <a:off x="4956048" y="171907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1"/>
          <p:cNvSpPr/>
          <p:nvPr/>
        </p:nvSpPr>
        <p:spPr>
          <a:xfrm>
            <a:off x="5120640" y="16642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Recomendação personalizada em escala</a:t>
            </a:r>
            <a:endParaRPr lang="en-US" sz="1050" dirty="0"/>
          </a:p>
        </p:txBody>
      </p:sp>
      <p:sp>
        <p:nvSpPr>
          <p:cNvPr id="26" name="Shape 22"/>
          <p:cNvSpPr/>
          <p:nvPr/>
        </p:nvSpPr>
        <p:spPr>
          <a:xfrm>
            <a:off x="4956048" y="199339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3"/>
          <p:cNvSpPr/>
          <p:nvPr/>
        </p:nvSpPr>
        <p:spPr>
          <a:xfrm>
            <a:off x="5120640" y="19385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Previsão de demanda e estoque</a:t>
            </a:r>
            <a:endParaRPr lang="en-US" sz="1050" dirty="0"/>
          </a:p>
        </p:txBody>
      </p:sp>
      <p:sp>
        <p:nvSpPr>
          <p:cNvPr id="28" name="Shape 24"/>
          <p:cNvSpPr/>
          <p:nvPr/>
        </p:nvSpPr>
        <p:spPr>
          <a:xfrm>
            <a:off x="4956048" y="226771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5"/>
          <p:cNvSpPr/>
          <p:nvPr/>
        </p:nvSpPr>
        <p:spPr>
          <a:xfrm>
            <a:off x="5120640" y="22128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Visão computacional para checkout</a:t>
            </a:r>
            <a:endParaRPr lang="en-US" sz="1050" dirty="0"/>
          </a:p>
        </p:txBody>
      </p:sp>
      <p:sp>
        <p:nvSpPr>
          <p:cNvPr id="30" name="Shape 26"/>
          <p:cNvSpPr/>
          <p:nvPr/>
        </p:nvSpPr>
        <p:spPr>
          <a:xfrm>
            <a:off x="4956048" y="254203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1" name="Text 27"/>
          <p:cNvSpPr/>
          <p:nvPr/>
        </p:nvSpPr>
        <p:spPr>
          <a:xfrm>
            <a:off x="5120640" y="248716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Análise de comportamento do consumidor</a:t>
            </a:r>
            <a:endParaRPr lang="en-US" sz="1050" dirty="0"/>
          </a:p>
        </p:txBody>
      </p:sp>
      <p:sp>
        <p:nvSpPr>
          <p:cNvPr id="32" name="Shape 28"/>
          <p:cNvSpPr/>
          <p:nvPr/>
        </p:nvSpPr>
        <p:spPr>
          <a:xfrm>
            <a:off x="365760" y="3017520"/>
            <a:ext cx="4160520" cy="1755648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3" name="Shape 29"/>
          <p:cNvSpPr/>
          <p:nvPr/>
        </p:nvSpPr>
        <p:spPr>
          <a:xfrm>
            <a:off x="365760" y="3017520"/>
            <a:ext cx="4160520" cy="47548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4" name="Shape 30"/>
          <p:cNvSpPr/>
          <p:nvPr/>
        </p:nvSpPr>
        <p:spPr>
          <a:xfrm>
            <a:off x="493776" y="3072384"/>
            <a:ext cx="365760" cy="365760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52" y="3108960"/>
            <a:ext cx="292608" cy="292608"/>
          </a:xfrm>
          <a:prstGeom prst="rect">
            <a:avLst/>
          </a:prstGeom>
        </p:spPr>
      </p:pic>
      <p:sp>
        <p:nvSpPr>
          <p:cNvPr id="36" name="Text 31"/>
          <p:cNvSpPr/>
          <p:nvPr/>
        </p:nvSpPr>
        <p:spPr>
          <a:xfrm>
            <a:off x="960120" y="3108960"/>
            <a:ext cx="3429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Indústria</a:t>
            </a:r>
            <a:endParaRPr lang="en-US" sz="1300" dirty="0"/>
          </a:p>
        </p:txBody>
      </p:sp>
      <p:sp>
        <p:nvSpPr>
          <p:cNvPr id="37" name="Shape 32"/>
          <p:cNvSpPr/>
          <p:nvPr/>
        </p:nvSpPr>
        <p:spPr>
          <a:xfrm>
            <a:off x="566928" y="363931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Text 33"/>
          <p:cNvSpPr/>
          <p:nvPr/>
        </p:nvSpPr>
        <p:spPr>
          <a:xfrm>
            <a:off x="731520" y="35844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Inspeção visual automatizada</a:t>
            </a:r>
            <a:endParaRPr lang="en-US" sz="1050" dirty="0"/>
          </a:p>
        </p:txBody>
      </p:sp>
      <p:sp>
        <p:nvSpPr>
          <p:cNvPr id="39" name="Shape 34"/>
          <p:cNvSpPr/>
          <p:nvPr/>
        </p:nvSpPr>
        <p:spPr>
          <a:xfrm>
            <a:off x="566928" y="391363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0" name="Text 35"/>
          <p:cNvSpPr/>
          <p:nvPr/>
        </p:nvSpPr>
        <p:spPr>
          <a:xfrm>
            <a:off x="731520" y="385876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Manutenção preditiva de equipamentos</a:t>
            </a:r>
            <a:endParaRPr lang="en-US" sz="1050" dirty="0"/>
          </a:p>
        </p:txBody>
      </p:sp>
      <p:sp>
        <p:nvSpPr>
          <p:cNvPr id="41" name="Shape 36"/>
          <p:cNvSpPr/>
          <p:nvPr/>
        </p:nvSpPr>
        <p:spPr>
          <a:xfrm>
            <a:off x="566928" y="418795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2" name="Text 37"/>
          <p:cNvSpPr/>
          <p:nvPr/>
        </p:nvSpPr>
        <p:spPr>
          <a:xfrm>
            <a:off x="731520" y="413308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Otimização de processos produtivos</a:t>
            </a:r>
            <a:endParaRPr lang="en-US" sz="1050" dirty="0"/>
          </a:p>
        </p:txBody>
      </p:sp>
      <p:sp>
        <p:nvSpPr>
          <p:cNvPr id="43" name="Shape 38"/>
          <p:cNvSpPr/>
          <p:nvPr/>
        </p:nvSpPr>
        <p:spPr>
          <a:xfrm>
            <a:off x="566928" y="4462272"/>
            <a:ext cx="91440" cy="91440"/>
          </a:xfrm>
          <a:prstGeom prst="ellipse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4" name="Text 39"/>
          <p:cNvSpPr/>
          <p:nvPr/>
        </p:nvSpPr>
        <p:spPr>
          <a:xfrm>
            <a:off x="731520" y="44074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twin e simulação</a:t>
            </a:r>
            <a:endParaRPr lang="en-US" sz="1050" dirty="0"/>
          </a:p>
        </p:txBody>
      </p:sp>
      <p:sp>
        <p:nvSpPr>
          <p:cNvPr id="45" name="Shape 40"/>
          <p:cNvSpPr/>
          <p:nvPr/>
        </p:nvSpPr>
        <p:spPr>
          <a:xfrm>
            <a:off x="4754880" y="3017520"/>
            <a:ext cx="4160520" cy="1755648"/>
          </a:xfrm>
          <a:prstGeom prst="rect">
            <a:avLst/>
          </a:prstGeom>
          <a:solidFill>
            <a:srgbClr val="FFFFFF"/>
          </a:solidFill>
          <a:ln w="12700">
            <a:solidFill>
              <a:srgbClr val="E8D5D5"/>
            </a:solidFill>
            <a:prstDash val="solid"/>
          </a:ln>
          <a:effectLst>
            <a:outerShdw blurRad="635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6" name="Shape 41"/>
          <p:cNvSpPr/>
          <p:nvPr/>
        </p:nvSpPr>
        <p:spPr>
          <a:xfrm>
            <a:off x="4754880" y="3017520"/>
            <a:ext cx="4160520" cy="475488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7" name="Shape 42"/>
          <p:cNvSpPr/>
          <p:nvPr/>
        </p:nvSpPr>
        <p:spPr>
          <a:xfrm>
            <a:off x="4882896" y="3072384"/>
            <a:ext cx="365760" cy="365760"/>
          </a:xfrm>
          <a:prstGeom prst="ellipse">
            <a:avLst/>
          </a:prstGeom>
          <a:solidFill>
            <a:srgbClr val="FFFFFF">
              <a:alpha val="22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9472" y="3108960"/>
            <a:ext cx="292608" cy="292608"/>
          </a:xfrm>
          <a:prstGeom prst="rect">
            <a:avLst/>
          </a:prstGeom>
        </p:spPr>
      </p:pic>
      <p:sp>
        <p:nvSpPr>
          <p:cNvPr id="49" name="Text 43"/>
          <p:cNvSpPr/>
          <p:nvPr/>
        </p:nvSpPr>
        <p:spPr>
          <a:xfrm>
            <a:off x="5349240" y="3108960"/>
            <a:ext cx="3429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Tecnologia / SaaS</a:t>
            </a:r>
            <a:endParaRPr lang="en-US" sz="1300" dirty="0"/>
          </a:p>
        </p:txBody>
      </p:sp>
      <p:sp>
        <p:nvSpPr>
          <p:cNvPr id="50" name="Shape 44"/>
          <p:cNvSpPr/>
          <p:nvPr/>
        </p:nvSpPr>
        <p:spPr>
          <a:xfrm>
            <a:off x="4956048" y="363931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1" name="Text 45"/>
          <p:cNvSpPr/>
          <p:nvPr/>
        </p:nvSpPr>
        <p:spPr>
          <a:xfrm>
            <a:off x="5120640" y="35844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Fine-tuning de LLMs proprietários</a:t>
            </a:r>
            <a:endParaRPr lang="en-US" sz="1050" dirty="0"/>
          </a:p>
        </p:txBody>
      </p:sp>
      <p:sp>
        <p:nvSpPr>
          <p:cNvPr id="52" name="Shape 46"/>
          <p:cNvSpPr/>
          <p:nvPr/>
        </p:nvSpPr>
        <p:spPr>
          <a:xfrm>
            <a:off x="4956048" y="391363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3" name="Text 47"/>
          <p:cNvSpPr/>
          <p:nvPr/>
        </p:nvSpPr>
        <p:spPr>
          <a:xfrm>
            <a:off x="5120640" y="385876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Infraestrutura de inferência para produtos</a:t>
            </a:r>
            <a:endParaRPr lang="en-US" sz="1050" dirty="0"/>
          </a:p>
        </p:txBody>
      </p:sp>
      <p:sp>
        <p:nvSpPr>
          <p:cNvPr id="54" name="Shape 48"/>
          <p:cNvSpPr/>
          <p:nvPr/>
        </p:nvSpPr>
        <p:spPr>
          <a:xfrm>
            <a:off x="4956048" y="418795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5" name="Text 49"/>
          <p:cNvSpPr/>
          <p:nvPr/>
        </p:nvSpPr>
        <p:spPr>
          <a:xfrm>
            <a:off x="5120640" y="413308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Processamento de linguagem natural</a:t>
            </a:r>
            <a:endParaRPr lang="en-US" sz="1050" dirty="0"/>
          </a:p>
        </p:txBody>
      </p:sp>
      <p:sp>
        <p:nvSpPr>
          <p:cNvPr id="56" name="Shape 50"/>
          <p:cNvSpPr/>
          <p:nvPr/>
        </p:nvSpPr>
        <p:spPr>
          <a:xfrm>
            <a:off x="4956048" y="4462272"/>
            <a:ext cx="91440" cy="91440"/>
          </a:xfrm>
          <a:prstGeom prst="ellipse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7" name="Text 51"/>
          <p:cNvSpPr/>
          <p:nvPr/>
        </p:nvSpPr>
        <p:spPr>
          <a:xfrm>
            <a:off x="5120640" y="44074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4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Plataformas de IA para clientes finais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5706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2A0202"/>
          </a:solidFill>
          <a:ln w="12700">
            <a:solidFill>
              <a:srgbClr val="2A020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8016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EA590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384048" y="0"/>
            <a:ext cx="85039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ARQUITETURA E INTEGRAÇÃO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84048" y="1005840"/>
            <a:ext cx="8503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Integração com seus sistemas existentes — sem reescrever, sem migrar, sem interrupção.</a:t>
            </a:r>
            <a:endParaRPr lang="en-US" sz="1150" dirty="0"/>
          </a:p>
        </p:txBody>
      </p:sp>
      <p:sp>
        <p:nvSpPr>
          <p:cNvPr id="6" name="Shape 4"/>
          <p:cNvSpPr/>
          <p:nvPr/>
        </p:nvSpPr>
        <p:spPr>
          <a:xfrm>
            <a:off x="365760" y="1371600"/>
            <a:ext cx="2057400" cy="1389888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475488" y="1444752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Seus sistemas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existentes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75488" y="2029968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ERP, APIs, Data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Lake, Cloud atual</a:t>
            </a:r>
            <a:endParaRPr lang="en-US" sz="9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1901952"/>
            <a:ext cx="347472" cy="347472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2606040" y="1371600"/>
            <a:ext cx="2057400" cy="1389888"/>
          </a:xfrm>
          <a:prstGeom prst="rect">
            <a:avLst/>
          </a:prstGeom>
          <a:solidFill>
            <a:srgbClr val="C00000"/>
          </a:solidFill>
          <a:ln w="12700">
            <a:solidFill>
              <a:srgbClr val="7A1A18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1" name="Text 8"/>
          <p:cNvSpPr/>
          <p:nvPr/>
        </p:nvSpPr>
        <p:spPr>
          <a:xfrm>
            <a:off x="2715768" y="1444752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Gateway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Claro (BR)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2715768" y="2029968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Controle e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orquestração</a:t>
            </a:r>
            <a:endParaRPr lang="en-US" sz="950" dirty="0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448" y="1901952"/>
            <a:ext cx="347472" cy="347472"/>
          </a:xfrm>
          <a:prstGeom prst="rect">
            <a:avLst/>
          </a:prstGeom>
        </p:spPr>
      </p:pic>
      <p:sp>
        <p:nvSpPr>
          <p:cNvPr id="14" name="Shape 10"/>
          <p:cNvSpPr/>
          <p:nvPr/>
        </p:nvSpPr>
        <p:spPr>
          <a:xfrm>
            <a:off x="4846320" y="1371600"/>
            <a:ext cx="2057400" cy="1389888"/>
          </a:xfrm>
          <a:prstGeom prst="rect">
            <a:avLst/>
          </a:prstGeom>
          <a:solidFill>
            <a:srgbClr val="535252"/>
          </a:solidFill>
          <a:ln w="12700">
            <a:solidFill>
              <a:srgbClr val="7A1A18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5" name="Text 11"/>
          <p:cNvSpPr/>
          <p:nvPr/>
        </p:nvSpPr>
        <p:spPr>
          <a:xfrm>
            <a:off x="4956048" y="1444752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GPU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Fracionada</a:t>
            </a:r>
            <a:endParaRPr lang="en-US" sz="1300" dirty="0"/>
          </a:p>
        </p:txBody>
      </p:sp>
      <p:sp>
        <p:nvSpPr>
          <p:cNvPr id="16" name="Text 12"/>
          <p:cNvSpPr/>
          <p:nvPr/>
        </p:nvSpPr>
        <p:spPr>
          <a:xfrm>
            <a:off x="4956048" y="2029968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Processamento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isolado MIG</a:t>
            </a:r>
            <a:endParaRPr lang="en-US" sz="950" dirty="0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728" y="1901952"/>
            <a:ext cx="347472" cy="347472"/>
          </a:xfrm>
          <a:prstGeom prst="rect">
            <a:avLst/>
          </a:prstGeom>
        </p:spPr>
      </p:pic>
      <p:sp>
        <p:nvSpPr>
          <p:cNvPr id="18" name="Shape 13"/>
          <p:cNvSpPr/>
          <p:nvPr/>
        </p:nvSpPr>
        <p:spPr>
          <a:xfrm>
            <a:off x="7086600" y="1371600"/>
            <a:ext cx="2057400" cy="1389888"/>
          </a:xfrm>
          <a:prstGeom prst="rect">
            <a:avLst/>
          </a:prstGeom>
          <a:solidFill>
            <a:srgbClr val="EA590C"/>
          </a:solidFill>
          <a:ln w="12700">
            <a:solidFill>
              <a:srgbClr val="7A1A18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9" name="Text 14"/>
          <p:cNvSpPr/>
          <p:nvPr/>
        </p:nvSpPr>
        <p:spPr>
          <a:xfrm>
            <a:off x="7196328" y="1444752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Seu produto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 IA</a:t>
            </a:r>
            <a:endParaRPr lang="en-US" sz="1300" dirty="0"/>
          </a:p>
        </p:txBody>
      </p:sp>
      <p:sp>
        <p:nvSpPr>
          <p:cNvPr id="20" name="Text 15"/>
          <p:cNvSpPr/>
          <p:nvPr/>
        </p:nvSpPr>
        <p:spPr>
          <a:xfrm>
            <a:off x="7196328" y="2029968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Endpoint, batch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 inferência</a:t>
            </a:r>
            <a:endParaRPr lang="en-US" sz="950" dirty="0"/>
          </a:p>
        </p:txBody>
      </p:sp>
      <p:sp>
        <p:nvSpPr>
          <p:cNvPr id="21" name="Shape 16"/>
          <p:cNvSpPr/>
          <p:nvPr/>
        </p:nvSpPr>
        <p:spPr>
          <a:xfrm>
            <a:off x="365760" y="2971800"/>
            <a:ext cx="4160520" cy="960120"/>
          </a:xfrm>
          <a:prstGeom prst="rect">
            <a:avLst/>
          </a:prstGeom>
          <a:solidFill>
            <a:srgbClr val="C00000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17"/>
          <p:cNvSpPr/>
          <p:nvPr/>
        </p:nvSpPr>
        <p:spPr>
          <a:xfrm>
            <a:off x="512064" y="3172968"/>
            <a:ext cx="548640" cy="548640"/>
          </a:xfrm>
          <a:prstGeom prst="ellipse">
            <a:avLst/>
          </a:prstGeom>
          <a:solidFill>
            <a:srgbClr val="FFFFFF">
              <a:alpha val="18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3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84" y="3218688"/>
            <a:ext cx="457200" cy="457200"/>
          </a:xfrm>
          <a:prstGeom prst="rect">
            <a:avLst/>
          </a:prstGeom>
        </p:spPr>
      </p:pic>
      <p:sp>
        <p:nvSpPr>
          <p:cNvPr id="24" name="Text 18"/>
          <p:cNvSpPr/>
          <p:nvPr/>
        </p:nvSpPr>
        <p:spPr>
          <a:xfrm>
            <a:off x="1207008" y="3063240"/>
            <a:ext cx="318211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Contêiner nativo</a:t>
            </a:r>
            <a:endParaRPr lang="en-US" sz="1200" dirty="0"/>
          </a:p>
        </p:txBody>
      </p:sp>
      <p:sp>
        <p:nvSpPr>
          <p:cNvPr id="25" name="Text 19"/>
          <p:cNvSpPr/>
          <p:nvPr/>
        </p:nvSpPr>
        <p:spPr>
          <a:xfrm>
            <a:off x="1207008" y="3410712"/>
            <a:ext cx="3182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Traga sua imagem Docker. Kubernetes gerenciado pela Claro. Sem reescrever código.</a:t>
            </a:r>
            <a:endParaRPr lang="en-US" sz="1000" dirty="0"/>
          </a:p>
        </p:txBody>
      </p:sp>
      <p:sp>
        <p:nvSpPr>
          <p:cNvPr id="26" name="Shape 20"/>
          <p:cNvSpPr/>
          <p:nvPr/>
        </p:nvSpPr>
        <p:spPr>
          <a:xfrm>
            <a:off x="4754880" y="2971800"/>
            <a:ext cx="4160520" cy="960120"/>
          </a:xfrm>
          <a:prstGeom prst="rect">
            <a:avLst/>
          </a:prstGeom>
          <a:solidFill>
            <a:srgbClr val="535252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Shape 21"/>
          <p:cNvSpPr/>
          <p:nvPr/>
        </p:nvSpPr>
        <p:spPr>
          <a:xfrm>
            <a:off x="4901184" y="3172968"/>
            <a:ext cx="548640" cy="548640"/>
          </a:xfrm>
          <a:prstGeom prst="ellipse">
            <a:avLst/>
          </a:prstGeom>
          <a:solidFill>
            <a:srgbClr val="FFFFFF">
              <a:alpha val="18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8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6904" y="3218688"/>
            <a:ext cx="457200" cy="457200"/>
          </a:xfrm>
          <a:prstGeom prst="rect">
            <a:avLst/>
          </a:prstGeom>
        </p:spPr>
      </p:pic>
      <p:sp>
        <p:nvSpPr>
          <p:cNvPr id="29" name="Text 22"/>
          <p:cNvSpPr/>
          <p:nvPr/>
        </p:nvSpPr>
        <p:spPr>
          <a:xfrm>
            <a:off x="5596128" y="3063240"/>
            <a:ext cx="318211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REST padrão</a:t>
            </a:r>
            <a:endParaRPr lang="en-US" sz="1200" dirty="0"/>
          </a:p>
        </p:txBody>
      </p:sp>
      <p:sp>
        <p:nvSpPr>
          <p:cNvPr id="30" name="Text 23"/>
          <p:cNvSpPr/>
          <p:nvPr/>
        </p:nvSpPr>
        <p:spPr>
          <a:xfrm>
            <a:off x="5596128" y="3410712"/>
            <a:ext cx="3182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Endpoints documentados com OpenAPI. Integração via REST ou gRPC com seus sistemas atuais.</a:t>
            </a:r>
            <a:endParaRPr lang="en-US" sz="1000" dirty="0"/>
          </a:p>
        </p:txBody>
      </p:sp>
      <p:sp>
        <p:nvSpPr>
          <p:cNvPr id="31" name="Shape 24"/>
          <p:cNvSpPr/>
          <p:nvPr/>
        </p:nvSpPr>
        <p:spPr>
          <a:xfrm>
            <a:off x="365760" y="4050792"/>
            <a:ext cx="4160520" cy="960120"/>
          </a:xfrm>
          <a:prstGeom prst="rect">
            <a:avLst/>
          </a:prstGeom>
          <a:solidFill>
            <a:srgbClr val="3D0505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Shape 25"/>
          <p:cNvSpPr/>
          <p:nvPr/>
        </p:nvSpPr>
        <p:spPr>
          <a:xfrm>
            <a:off x="512064" y="4251960"/>
            <a:ext cx="548640" cy="548640"/>
          </a:xfrm>
          <a:prstGeom prst="ellipse">
            <a:avLst/>
          </a:prstGeom>
          <a:solidFill>
            <a:srgbClr val="FFFFFF">
              <a:alpha val="18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3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84" y="4297680"/>
            <a:ext cx="457200" cy="457200"/>
          </a:xfrm>
          <a:prstGeom prst="rect">
            <a:avLst/>
          </a:prstGeom>
        </p:spPr>
      </p:pic>
      <p:sp>
        <p:nvSpPr>
          <p:cNvPr id="34" name="Text 26"/>
          <p:cNvSpPr/>
          <p:nvPr/>
        </p:nvSpPr>
        <p:spPr>
          <a:xfrm>
            <a:off x="1207008" y="4142232"/>
            <a:ext cx="318211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NVIDIA Triton</a:t>
            </a:r>
            <a:endParaRPr lang="en-US" sz="1200" dirty="0"/>
          </a:p>
        </p:txBody>
      </p:sp>
      <p:sp>
        <p:nvSpPr>
          <p:cNvPr id="35" name="Text 27"/>
          <p:cNvSpPr/>
          <p:nvPr/>
        </p:nvSpPr>
        <p:spPr>
          <a:xfrm>
            <a:off x="1207008" y="4489704"/>
            <a:ext cx="3182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Servidor de inferência gerenciado para LLMs e visão. Deploy de modelo em minutos.</a:t>
            </a:r>
            <a:endParaRPr lang="en-US" sz="1000" dirty="0"/>
          </a:p>
        </p:txBody>
      </p:sp>
      <p:sp>
        <p:nvSpPr>
          <p:cNvPr id="36" name="Shape 28"/>
          <p:cNvSpPr/>
          <p:nvPr/>
        </p:nvSpPr>
        <p:spPr>
          <a:xfrm>
            <a:off x="4754880" y="4050792"/>
            <a:ext cx="4160520" cy="960120"/>
          </a:xfrm>
          <a:prstGeom prst="rect">
            <a:avLst/>
          </a:prstGeom>
          <a:solidFill>
            <a:srgbClr val="EA590C"/>
          </a:solidFill>
          <a:ln w="12700">
            <a:solidFill>
              <a:srgbClr val="7A1A1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Shape 29"/>
          <p:cNvSpPr/>
          <p:nvPr/>
        </p:nvSpPr>
        <p:spPr>
          <a:xfrm>
            <a:off x="4901184" y="4251960"/>
            <a:ext cx="548640" cy="548640"/>
          </a:xfrm>
          <a:prstGeom prst="ellipse">
            <a:avLst/>
          </a:prstGeom>
          <a:solidFill>
            <a:srgbClr val="FFFFFF">
              <a:alpha val="18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6904" y="4297680"/>
            <a:ext cx="457200" cy="457200"/>
          </a:xfrm>
          <a:prstGeom prst="rect">
            <a:avLst/>
          </a:prstGeom>
        </p:spPr>
      </p:pic>
      <p:sp>
        <p:nvSpPr>
          <p:cNvPr id="39" name="Text 30"/>
          <p:cNvSpPr/>
          <p:nvPr/>
        </p:nvSpPr>
        <p:spPr>
          <a:xfrm>
            <a:off x="5596128" y="4142232"/>
            <a:ext cx="318211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Monitoramento nativo</a:t>
            </a:r>
            <a:endParaRPr lang="en-US" sz="1200" dirty="0"/>
          </a:p>
        </p:txBody>
      </p:sp>
      <p:sp>
        <p:nvSpPr>
          <p:cNvPr id="40" name="Text 31"/>
          <p:cNvSpPr/>
          <p:nvPr/>
        </p:nvSpPr>
        <p:spPr>
          <a:xfrm>
            <a:off x="5596128" y="4489704"/>
            <a:ext cx="31821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8C4C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Métricas via dashboard e API. Integração com Prometheus, Grafana ou seu stack atual.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A9147C45028BC4C9DF8266EFC92E815" ma:contentTypeVersion="14" ma:contentTypeDescription="Criar um novo documento." ma:contentTypeScope="" ma:versionID="0f55c5fa9797d927b60e7938bba71dda">
  <xsd:schema xmlns:xsd="http://www.w3.org/2001/XMLSchema" xmlns:xs="http://www.w3.org/2001/XMLSchema" xmlns:p="http://schemas.microsoft.com/office/2006/metadata/properties" xmlns:ns2="69a2b3b9-a8ef-4638-8262-accef6caeb56" xmlns:ns3="365500f9-21f9-4b1b-932d-96cdd3719c06" targetNamespace="http://schemas.microsoft.com/office/2006/metadata/properties" ma:root="true" ma:fieldsID="5b8cd28fcf188dc8486d36a38e9c9cae" ns2:_="" ns3:_="">
    <xsd:import namespace="69a2b3b9-a8ef-4638-8262-accef6caeb56"/>
    <xsd:import namespace="365500f9-21f9-4b1b-932d-96cdd3719c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a2b3b9-a8ef-4638-8262-accef6caeb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m" ma:readOnly="false" ma:fieldId="{5cf76f15-5ced-4ddc-b409-7134ff3c332f}" ma:taxonomyMulti="true" ma:sspId="1c8a3b58-1317-4067-bbdf-e53778bd94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5500f9-21f9-4b1b-932d-96cdd3719c0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4049673-a528-4b25-b3fa-3664d898b0e8}" ma:internalName="TaxCatchAll" ma:showField="CatchAllData" ma:web="365500f9-21f9-4b1b-932d-96cdd3719c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5500f9-21f9-4b1b-932d-96cdd3719c06" xsi:nil="true"/>
    <lcf76f155ced4ddcb4097134ff3c332f xmlns="69a2b3b9-a8ef-4638-8262-accef6caeb5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77BC00D-8829-42CA-80AE-826844B99283}"/>
</file>

<file path=customXml/itemProps2.xml><?xml version="1.0" encoding="utf-8"?>
<ds:datastoreItem xmlns:ds="http://schemas.openxmlformats.org/officeDocument/2006/customXml" ds:itemID="{F85ECF73-0D1E-41D0-B823-2AF240085017}"/>
</file>

<file path=customXml/itemProps3.xml><?xml version="1.0" encoding="utf-8"?>
<ds:datastoreItem xmlns:ds="http://schemas.openxmlformats.org/officeDocument/2006/customXml" ds:itemID="{F5A14206-F15A-46DD-B340-266C5D58FF9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Microsoft Office PowerPoint</Application>
  <PresentationFormat>Apresentação na tela (16:9)</PresentationFormat>
  <Paragraphs>189</Paragraphs>
  <Slides>10</Slides>
  <Notes>10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Claro GPU — Enterprise</dc:title>
  <dc:subject>PptxGenJS Presentation</dc:subject>
  <dc:creator>PptxGenJS</dc:creator>
  <cp:lastModifiedBy>WALTER KLER DA SILVA</cp:lastModifiedBy>
  <cp:revision>1</cp:revision>
  <dcterms:created xsi:type="dcterms:W3CDTF">2026-05-21T19:32:00Z</dcterms:created>
  <dcterms:modified xsi:type="dcterms:W3CDTF">2026-05-21T21:30:52Z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0x010100FA9147C45028BC4C9DF8266EFC92E815</vt:lpwstr>
  </property>
</Properties>
</file>