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32"/>
  </p:notesMasterIdLst>
  <p:sldIdLst>
    <p:sldId id="257" r:id="rId2"/>
    <p:sldId id="258" r:id="rId3"/>
    <p:sldId id="1549" r:id="rId4"/>
    <p:sldId id="1550" r:id="rId5"/>
    <p:sldId id="1551" r:id="rId6"/>
    <p:sldId id="560" r:id="rId7"/>
    <p:sldId id="561" r:id="rId8"/>
    <p:sldId id="2147471089" r:id="rId9"/>
    <p:sldId id="2147471090" r:id="rId10"/>
    <p:sldId id="2147471091" r:id="rId11"/>
    <p:sldId id="2147471094" r:id="rId12"/>
    <p:sldId id="2147471111" r:id="rId13"/>
    <p:sldId id="2147471112" r:id="rId14"/>
    <p:sldId id="2147471113" r:id="rId15"/>
    <p:sldId id="2147471096" r:id="rId16"/>
    <p:sldId id="2147471099" r:id="rId17"/>
    <p:sldId id="2147471108" r:id="rId18"/>
    <p:sldId id="2147470891" r:id="rId19"/>
    <p:sldId id="2147471079" r:id="rId20"/>
    <p:sldId id="2147471080" r:id="rId21"/>
    <p:sldId id="2147471110" r:id="rId22"/>
    <p:sldId id="2147471109" r:id="rId23"/>
    <p:sldId id="2147471107" r:id="rId24"/>
    <p:sldId id="2147471100" r:id="rId25"/>
    <p:sldId id="2147471092" r:id="rId26"/>
    <p:sldId id="2147471114" r:id="rId27"/>
    <p:sldId id="2147471115" r:id="rId28"/>
    <p:sldId id="2147471116" r:id="rId29"/>
    <p:sldId id="1548" r:id="rId30"/>
    <p:sldId id="31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283C7ED-59CE-427E-909F-02CA6F6B0B08}">
          <p14:sldIdLst>
            <p14:sldId id="257"/>
            <p14:sldId id="258"/>
            <p14:sldId id="1549"/>
            <p14:sldId id="1550"/>
            <p14:sldId id="1551"/>
            <p14:sldId id="560"/>
          </p14:sldIdLst>
        </p14:section>
        <p14:section name="CLARO TOTAL COMPARTILHADO" id="{D85084A9-33E0-4BDD-B0FB-68D9C28B75FE}">
          <p14:sldIdLst>
            <p14:sldId id="561"/>
            <p14:sldId id="2147471089"/>
            <p14:sldId id="2147471090"/>
            <p14:sldId id="2147471091"/>
            <p14:sldId id="2147471094"/>
            <p14:sldId id="2147471111"/>
            <p14:sldId id="2147471112"/>
            <p14:sldId id="2147471113"/>
            <p14:sldId id="2147471096"/>
          </p14:sldIdLst>
        </p14:section>
        <p14:section name="REGRAS" id="{0C5AF150-5707-44D2-97BD-F100B13F8D04}">
          <p14:sldIdLst>
            <p14:sldId id="2147471099"/>
            <p14:sldId id="2147471108"/>
            <p14:sldId id="2147470891"/>
            <p14:sldId id="2147471079"/>
            <p14:sldId id="2147471080"/>
            <p14:sldId id="2147471110"/>
            <p14:sldId id="2147471109"/>
            <p14:sldId id="2147471107"/>
          </p14:sldIdLst>
        </p14:section>
        <p14:section name="COMO VENDER" id="{CEDE2DCD-D886-41F1-9C0D-793CB7270162}">
          <p14:sldIdLst>
            <p14:sldId id="2147471100"/>
            <p14:sldId id="2147471092"/>
            <p14:sldId id="2147471114"/>
            <p14:sldId id="2147471115"/>
            <p14:sldId id="2147471116"/>
          </p14:sldIdLst>
        </p14:section>
        <p14:section name="FINALIZAÇÃO" id="{279AC7C4-2E56-499E-B341-D7C46E45CF16}">
          <p14:sldIdLst>
            <p14:sldId id="154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C5E0B4"/>
    <a:srgbClr val="610000"/>
    <a:srgbClr val="4472C4"/>
    <a:srgbClr val="4652E6"/>
    <a:srgbClr val="E6DAC4"/>
    <a:srgbClr val="93B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61329-3DBD-2AC4-BCBA-2FA9096051D6}" v="1" dt="2026-05-26T10:05:42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5033" autoAdjust="0"/>
  </p:normalViewPr>
  <p:slideViewPr>
    <p:cSldViewPr snapToGrid="0">
      <p:cViewPr>
        <p:scale>
          <a:sx n="66" d="100"/>
          <a:sy n="66" d="100"/>
        </p:scale>
        <p:origin x="1565" y="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ec76b3d3-921b-465d-9493-b1d9a329782b::" providerId="AD" clId="Web-{55761329-3DBD-2AC4-BCBA-2FA9096051D6}"/>
    <pc:docChg chg="sldOrd">
      <pc:chgData name="Guest User" userId="S::urn:spo:tenantanon#ec76b3d3-921b-465d-9493-b1d9a329782b::" providerId="AD" clId="Web-{55761329-3DBD-2AC4-BCBA-2FA9096051D6}" dt="2026-05-26T10:05:42.941" v="0"/>
      <pc:docMkLst>
        <pc:docMk/>
      </pc:docMkLst>
      <pc:sldChg chg="ord">
        <pc:chgData name="Guest User" userId="S::urn:spo:tenantanon#ec76b3d3-921b-465d-9493-b1d9a329782b::" providerId="AD" clId="Web-{55761329-3DBD-2AC4-BCBA-2FA9096051D6}" dt="2026-05-26T10:05:42.941" v="0"/>
        <pc:sldMkLst>
          <pc:docMk/>
          <pc:sldMk cId="2797718201" sldId="15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44CEF-D027-4776-A0D2-42FDF27B5779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8F9CE-1D12-403A-A38A-D246AA5DD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/>
              <a:t>Gestão</a:t>
            </a:r>
          </a:p>
          <a:p>
            <a:pPr>
              <a:buNone/>
            </a:pPr>
            <a:br>
              <a:rPr lang="pt-BR" dirty="0"/>
            </a:br>
            <a:endParaRPr lang="pt-BR" dirty="0"/>
          </a:p>
          <a:p>
            <a:pPr>
              <a:buNone/>
            </a:pPr>
            <a:r>
              <a:rPr lang="pt-BR" b="1" dirty="0"/>
              <a:t>Comunicação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Ligações ilimitadas usando CSP 21;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até 500 SMS Claro;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até 100 SMS para outras operadoras. </a:t>
            </a:r>
          </a:p>
          <a:p>
            <a:pPr>
              <a:buNone/>
            </a:pPr>
            <a:br>
              <a:rPr lang="pt-BR" dirty="0"/>
            </a:br>
            <a:endParaRPr lang="pt-BR" dirty="0"/>
          </a:p>
          <a:p>
            <a:pPr>
              <a:buNone/>
            </a:pPr>
            <a:r>
              <a:rPr lang="pt-BR" b="1" dirty="0"/>
              <a:t>Mobilidade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WhatsApp incluso;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roaming internacional;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possibilidade de contratação do Claro Passaporte. </a:t>
            </a:r>
          </a:p>
          <a:p>
            <a:pPr>
              <a:buNone/>
            </a:pPr>
            <a:br>
              <a:rPr lang="pt-BR" dirty="0"/>
            </a:br>
            <a:endParaRPr lang="pt-BR" dirty="0"/>
          </a:p>
          <a:p>
            <a:pPr>
              <a:buNone/>
            </a:pPr>
            <a:r>
              <a:rPr lang="pt-BR" b="1" dirty="0"/>
              <a:t>Segurança e armazenamento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Backup Online entre 40GB e 200GB;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armazenamento de documentos e arquivos.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326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Narração “O Claro Total Compartilhado é uma solução de telefonia móvel empresarial que permite compartilhar internet entre várias linhas da empresa. Ele foi desenvolvido para empresas com equipes distribuídas, diferentes perfis de consumo e operações em crescimento.”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“Na prática, a empresa ganha mais flexibilidade para distribuir conectividade conforme a necessidade de cada equipe. Enquanto alguns colaboradores utilizam mais internet durante a rotina, outros utilizam menos. O compartilhamento ajuda a tornar a operação mais eficiente.”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Claro Total Compartilhado também oferece mais controle operacional. Com o Gestor Online, a empresa consegue acompanhar consumo, gerenciar linhas e organizar melhor a conectividade da operação.”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solução ajuda empresas que dependem de mobilidade durante toda a rotina de trabalho. Isso significa manter técnicos, vendedores e equipes externas conectados em diferentes locais, sem interromper a produtividade da operação.” 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Cards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roaming internacional;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Backup Online;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smartphone;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tablet;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modem. 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Narração “O Claro Total Compartilhado também conta com recursos que agregam valor para o cliente, como: roaming internacional; Backup Online; plug-ins para smartphone, tablet e modem; ligações ilimitadas; SMS.”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“Na venda consultiva, o consultor precisa entender: como a empresa trabalha; quantos colaboradores possui; quais equipes utilizam mais conectividade; e quais desafios operacionais precisam ser resolvidos.”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Claro Total Compartilhado ajuda empresas a organizar a conectividade, controlar consumo e sustentar operações em crescimento com mais mobilidade, gestão e continuidade operacional.”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085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“Olá! Eu sou o Marcelo e trabalho na Connect Field Serviços Técnicos. A nossa empresa atende operações industriais e comerciais em diferentes regiões do estado, com equipes técnicas que passam grande parte do dia em deslocamento.” “Hoje temos técnicos, supervisores e equipes de apoio trabalhando simultaneamente em diferentes cidades. Grande parte da nossa operação depende diretamente de aplicativos, sistemas online, chamadas e atualização de atendimentos em tempo real.” “O problema é que cada equipe possui uma rotina diferente. Alguns colaboradores utilizam muita internet durante todo o dia, principalmente quem trabalha em campo. Já outras equipes utilizam bem menos conectividade.” “Com o crescimento da empresa, começamos a perceber dificuldade para controlar o consumo das linhas. Em alguns momentos faltava internet para equipes operacionais, enquanto outras linhas praticamente não utilizavam a franquia disponível.” “E quando uma equipe fica sem conexão, tudo desacelera. O técnico não consegue atualizar o sistema, o supervisor perde contato com a operação e o cliente começa a sentir atraso no atendimento.” “Hoje a nossa empresa precisa de uma solução mais inteligente para distribuir internet entre as equipes, manter a operação conectada e acompanhar o crescimento da empresa sem perder controle.” “Por isso, estamos buscando uma solução que permita compartilhar conectividade entre várias linhas e traga mais flexibilidade para diferentes perfis de uso dentro da operação.”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67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56B3F-8BA5-CCC4-F50A-F1779F79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BF98650-C432-2706-91D4-46BA5DF51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10DEE42-D49A-715E-C939-D5A5D9BB9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/>
              <a:t>Gestão</a:t>
            </a:r>
          </a:p>
          <a:p>
            <a:pPr>
              <a:buNone/>
            </a:pPr>
            <a:br>
              <a:rPr lang="pt-BR" dirty="0"/>
            </a:br>
            <a:endParaRPr lang="pt-BR" dirty="0"/>
          </a:p>
          <a:p>
            <a:pPr>
              <a:buNone/>
            </a:pPr>
            <a:endParaRPr lang="pt-BR" b="1" dirty="0"/>
          </a:p>
          <a:p>
            <a:pPr>
              <a:buNone/>
            </a:pPr>
            <a:br>
              <a:rPr lang="pt-BR" dirty="0"/>
            </a:br>
            <a:endParaRPr lang="pt-BR" dirty="0"/>
          </a:p>
          <a:p>
            <a:pPr>
              <a:buNone/>
            </a:pPr>
            <a:r>
              <a:rPr lang="pt-BR" b="1" dirty="0"/>
              <a:t>Mobilidade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WhatsApp incluso;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roaming internacional;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possibilidade de contratação do Claro Passaporte. </a:t>
            </a:r>
          </a:p>
          <a:p>
            <a:pPr>
              <a:buNone/>
            </a:pPr>
            <a:br>
              <a:rPr lang="pt-BR" dirty="0"/>
            </a:br>
            <a:endParaRPr lang="pt-BR" dirty="0"/>
          </a:p>
          <a:p>
            <a:pPr>
              <a:buNone/>
            </a:pPr>
            <a:r>
              <a:rPr lang="pt-BR" b="1" dirty="0"/>
              <a:t>Segurança e armazenamento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Backup Online entre 40GB e 200GB;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armazenamento de documentos e arquivos.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E74E4E-9AF1-4809-347C-CD51A7670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8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E154E-E13E-37BF-9B62-CDA79768E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AD5FDC-A181-851B-78A7-D5411360B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3D03BE-4461-9A95-1CA6-E6A2553A2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Segurança e armazenamento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Backup Online entre 40GB e 200GB;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armazenamento de documentos e arquivos.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5679A5-F5CA-68B3-3CE4-B6D786D72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35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A7257-6938-B672-7259-2E88E5DC0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EDCD06-E540-BB7F-59AA-024E39272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5ED27C-CDEE-E99C-C600-510C6BD7D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DDDED4-AAFF-7A60-5C71-FA0D8FD6A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09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BE33-3E7B-A273-5B0D-341EDD54D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8697300-7BE0-6894-78EB-5B41D7D67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E1EB64-BD7E-41D3-AEDD-A9A41C428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515DAC-F4BC-3B0C-76F6-7305C85D1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29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2FCBA-5E2D-76D7-7589-E253EEEF5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CAE013B-AF7F-7ACF-6A7F-B86DF58E5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E673F23-51F3-2B17-EC56-3E6FC70BE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A08F47-9F3A-FAFA-F795-48B55710C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89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2673E-9A41-254C-6075-435E76FB2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C7C21F-FCEF-2583-CB67-3478E19E6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9E0A46D-0D2B-F261-097F-0333E398A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5A18C5-B88A-70A5-B6BE-CBCF0C09A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30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C332B-E075-3240-6C90-58D0F71A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20D119-E417-7D58-C531-4816B1F6E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4A4344D-D5A3-6223-39C0-C9D7F53F7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E572C-38C6-FAFF-6D7D-762F458E3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75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03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E2125-5831-5207-0226-306BB2F4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B00FC9-609D-23A3-EC3E-E35CF45B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17B80-655A-5F16-C5B5-9DF43232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41-D85E-4125-BF01-CBAEB097B2A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96442-C686-E68C-BF47-FDEBDF7A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1D0C7F-A2EE-3FBE-CAA8-68E2D8C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B3C3-9A60-4FDA-AE5E-28F6DCE7A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54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heygen.com/videos/connect-field-gest-o-de-conectividade-09cacf1722d94f6ea7f799bd658eead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3795305-C7A9-636B-2BCF-A0F6D01DDFAB}"/>
              </a:ext>
            </a:extLst>
          </p:cNvPr>
          <p:cNvSpPr txBox="1"/>
          <p:nvPr/>
        </p:nvSpPr>
        <p:spPr>
          <a:xfrm>
            <a:off x="3854245" y="501445"/>
            <a:ext cx="177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Móvel Voz PT 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7DE923-B3AB-C851-ED7B-3856E37601B6}"/>
              </a:ext>
            </a:extLst>
          </p:cNvPr>
          <p:cNvSpPr txBox="1"/>
          <p:nvPr/>
        </p:nvSpPr>
        <p:spPr>
          <a:xfrm>
            <a:off x="2807109" y="870777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Marina Araújo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D5ADA97A-2632-BC66-EAAA-83E98D0D0BEB}"/>
              </a:ext>
            </a:extLst>
          </p:cNvPr>
          <p:cNvSpPr/>
          <p:nvPr/>
        </p:nvSpPr>
        <p:spPr>
          <a:xfrm>
            <a:off x="3267072" y="4429125"/>
            <a:ext cx="6200425" cy="10723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BF91EB-1155-B2C0-0D64-9AAE0D69EF66}"/>
              </a:ext>
            </a:extLst>
          </p:cNvPr>
          <p:cNvSpPr txBox="1"/>
          <p:nvPr/>
        </p:nvSpPr>
        <p:spPr>
          <a:xfrm>
            <a:off x="3433584" y="4780623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Melhor distribuição da conectividade.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545F77-58C8-A911-83BC-3C0228EFC4D7}"/>
              </a:ext>
            </a:extLst>
          </p:cNvPr>
          <p:cNvSpPr txBox="1"/>
          <p:nvPr/>
        </p:nvSpPr>
        <p:spPr>
          <a:xfrm>
            <a:off x="1241214" y="774674"/>
            <a:ext cx="940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Benefícios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920B658-9EC2-A336-DA25-54436D6E38F3}"/>
              </a:ext>
            </a:extLst>
          </p:cNvPr>
          <p:cNvSpPr/>
          <p:nvPr/>
        </p:nvSpPr>
        <p:spPr>
          <a:xfrm>
            <a:off x="623887" y="1917110"/>
            <a:ext cx="10944225" cy="14071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 descr="Peças de quebra-cabeça com preenchimento sólido">
            <a:extLst>
              <a:ext uri="{FF2B5EF4-FFF2-40B4-BE49-F238E27FC236}">
                <a16:creationId xmlns:a16="http://schemas.microsoft.com/office/drawing/2014/main" id="{6844002E-132F-6BDC-47DF-DA25021FAC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40493" y="2005603"/>
            <a:ext cx="914400" cy="914400"/>
          </a:xfrm>
          <a:prstGeom prst="rect">
            <a:avLst/>
          </a:prstGeom>
        </p:spPr>
      </p:pic>
      <p:pic>
        <p:nvPicPr>
          <p:cNvPr id="9" name="Gráfico 8" descr="Internet das Coisas com preenchimento sólido">
            <a:extLst>
              <a:ext uri="{FF2B5EF4-FFF2-40B4-BE49-F238E27FC236}">
                <a16:creationId xmlns:a16="http://schemas.microsoft.com/office/drawing/2014/main" id="{CF902108-6943-37BA-FA58-F3D16F363A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9040" y="2107610"/>
            <a:ext cx="914400" cy="914400"/>
          </a:xfrm>
          <a:prstGeom prst="rect">
            <a:avLst/>
          </a:prstGeom>
        </p:spPr>
      </p:pic>
      <p:pic>
        <p:nvPicPr>
          <p:cNvPr id="11" name="Gráfico 10" descr="Computação em Nuvem estrutura de tópicos">
            <a:extLst>
              <a:ext uri="{FF2B5EF4-FFF2-40B4-BE49-F238E27FC236}">
                <a16:creationId xmlns:a16="http://schemas.microsoft.com/office/drawing/2014/main" id="{0FAA7957-37AA-39D8-A335-611FF4FADC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1761" y="2098085"/>
            <a:ext cx="914400" cy="914400"/>
          </a:xfrm>
          <a:prstGeom prst="rect">
            <a:avLst/>
          </a:prstGeom>
        </p:spPr>
      </p:pic>
      <p:pic>
        <p:nvPicPr>
          <p:cNvPr id="13" name="Gráfico 12" descr="Rede social com preenchimento sólido">
            <a:extLst>
              <a:ext uri="{FF2B5EF4-FFF2-40B4-BE49-F238E27FC236}">
                <a16:creationId xmlns:a16="http://schemas.microsoft.com/office/drawing/2014/main" id="{F6D205A4-6DE6-2EEA-ADC2-36892DF0F0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611" y="2107610"/>
            <a:ext cx="914400" cy="914400"/>
          </a:xfrm>
          <a:prstGeom prst="rect">
            <a:avLst/>
          </a:prstGeom>
        </p:spPr>
      </p:pic>
      <p:pic>
        <p:nvPicPr>
          <p:cNvPr id="15" name="Gráfico 14" descr="Sem fio com preenchimento sólido">
            <a:extLst>
              <a:ext uri="{FF2B5EF4-FFF2-40B4-BE49-F238E27FC236}">
                <a16:creationId xmlns:a16="http://schemas.microsoft.com/office/drawing/2014/main" id="{44FF0786-DF0A-E594-ED70-4B7F002AC2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6436" y="2098085"/>
            <a:ext cx="914400" cy="914400"/>
          </a:xfrm>
          <a:prstGeom prst="rect">
            <a:avLst/>
          </a:prstGeom>
        </p:spPr>
      </p:pic>
      <p:pic>
        <p:nvPicPr>
          <p:cNvPr id="17" name="Gráfico 16" descr="Gesto de espera com preenchimento sólido">
            <a:extLst>
              <a:ext uri="{FF2B5EF4-FFF2-40B4-BE49-F238E27FC236}">
                <a16:creationId xmlns:a16="http://schemas.microsoft.com/office/drawing/2014/main" id="{F077FD3B-0E38-D7E6-E4E8-CA4E0512D9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3832" y="2098085"/>
            <a:ext cx="914400" cy="914400"/>
          </a:xfrm>
          <a:prstGeom prst="rect">
            <a:avLst/>
          </a:prstGeom>
        </p:spPr>
      </p:pic>
      <p:pic>
        <p:nvPicPr>
          <p:cNvPr id="19" name="Gráfico 18" descr="Cidade com preenchimento sólido">
            <a:extLst>
              <a:ext uri="{FF2B5EF4-FFF2-40B4-BE49-F238E27FC236}">
                <a16:creationId xmlns:a16="http://schemas.microsoft.com/office/drawing/2014/main" id="{F008BC39-27C8-0857-02F0-FCBB89C1BE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3097" y="2107610"/>
            <a:ext cx="914400" cy="9144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5A1B0BEE-F88E-3FF9-3D47-F6FAA88ADD8D}"/>
              </a:ext>
            </a:extLst>
          </p:cNvPr>
          <p:cNvSpPr txBox="1"/>
          <p:nvPr/>
        </p:nvSpPr>
        <p:spPr>
          <a:xfrm>
            <a:off x="1290943" y="1356547"/>
            <a:ext cx="940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Clique para saber mais</a:t>
            </a:r>
          </a:p>
        </p:txBody>
      </p:sp>
      <p:pic>
        <p:nvPicPr>
          <p:cNvPr id="22" name="Gráfico 21" descr="Selo seguir com preenchimento sólido">
            <a:extLst>
              <a:ext uri="{FF2B5EF4-FFF2-40B4-BE49-F238E27FC236}">
                <a16:creationId xmlns:a16="http://schemas.microsoft.com/office/drawing/2014/main" id="{E845E2ED-AF4A-28CC-85C2-D8D7C7584D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0943" y="3053168"/>
            <a:ext cx="533400" cy="533400"/>
          </a:xfrm>
          <a:prstGeom prst="rect">
            <a:avLst/>
          </a:prstGeom>
        </p:spPr>
      </p:pic>
      <p:sp>
        <p:nvSpPr>
          <p:cNvPr id="23" name="Chave Esquerda 22">
            <a:extLst>
              <a:ext uri="{FF2B5EF4-FFF2-40B4-BE49-F238E27FC236}">
                <a16:creationId xmlns:a16="http://schemas.microsoft.com/office/drawing/2014/main" id="{07F8279A-00D4-5A8B-A196-5E6A113E9240}"/>
              </a:ext>
            </a:extLst>
          </p:cNvPr>
          <p:cNvSpPr/>
          <p:nvPr/>
        </p:nvSpPr>
        <p:spPr>
          <a:xfrm rot="5400000">
            <a:off x="5869779" y="-1421608"/>
            <a:ext cx="619125" cy="10777538"/>
          </a:xfrm>
          <a:prstGeom prst="leftBrace">
            <a:avLst>
              <a:gd name="adj1" fmla="val 8333"/>
              <a:gd name="adj2" fmla="val 34763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Gráfico 23" descr="Selo seguir com preenchimento sólido">
            <a:extLst>
              <a:ext uri="{FF2B5EF4-FFF2-40B4-BE49-F238E27FC236}">
                <a16:creationId xmlns:a16="http://schemas.microsoft.com/office/drawing/2014/main" id="{E408442A-62BB-797E-402C-E0188AD1EA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33672" y="3057526"/>
            <a:ext cx="533400" cy="533400"/>
          </a:xfrm>
          <a:prstGeom prst="rect">
            <a:avLst/>
          </a:prstGeom>
        </p:spPr>
      </p:pic>
      <p:pic>
        <p:nvPicPr>
          <p:cNvPr id="25" name="Gráfico 24" descr="Selo seguir com preenchimento sólido">
            <a:extLst>
              <a:ext uri="{FF2B5EF4-FFF2-40B4-BE49-F238E27FC236}">
                <a16:creationId xmlns:a16="http://schemas.microsoft.com/office/drawing/2014/main" id="{048EB8B5-004D-E8E3-B535-0365164FE4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9540" y="3053168"/>
            <a:ext cx="533400" cy="533400"/>
          </a:xfrm>
          <a:prstGeom prst="rect">
            <a:avLst/>
          </a:prstGeom>
        </p:spPr>
      </p:pic>
      <p:pic>
        <p:nvPicPr>
          <p:cNvPr id="26" name="Gráfico 25" descr="Selo seguir com preenchimento sólido">
            <a:extLst>
              <a:ext uri="{FF2B5EF4-FFF2-40B4-BE49-F238E27FC236}">
                <a16:creationId xmlns:a16="http://schemas.microsoft.com/office/drawing/2014/main" id="{6B6B0DDE-64DC-3F41-ACF7-59DF903A5B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0760" y="3053168"/>
            <a:ext cx="533400" cy="533400"/>
          </a:xfrm>
          <a:prstGeom prst="rect">
            <a:avLst/>
          </a:prstGeom>
        </p:spPr>
      </p:pic>
      <p:pic>
        <p:nvPicPr>
          <p:cNvPr id="27" name="Gráfico 26" descr="Selo seguir com preenchimento sólido">
            <a:extLst>
              <a:ext uri="{FF2B5EF4-FFF2-40B4-BE49-F238E27FC236}">
                <a16:creationId xmlns:a16="http://schemas.microsoft.com/office/drawing/2014/main" id="{0E6414BF-C183-D7E7-A489-8531F2E962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8086" y="3053168"/>
            <a:ext cx="533400" cy="533400"/>
          </a:xfrm>
          <a:prstGeom prst="rect">
            <a:avLst/>
          </a:prstGeom>
        </p:spPr>
      </p:pic>
      <p:pic>
        <p:nvPicPr>
          <p:cNvPr id="28" name="Gráfico 27" descr="Selo seguir com preenchimento sólido">
            <a:extLst>
              <a:ext uri="{FF2B5EF4-FFF2-40B4-BE49-F238E27FC236}">
                <a16:creationId xmlns:a16="http://schemas.microsoft.com/office/drawing/2014/main" id="{B7F0645E-68B5-9C66-BDC7-1D47CB2369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4928" y="3053168"/>
            <a:ext cx="533400" cy="533400"/>
          </a:xfrm>
          <a:prstGeom prst="rect">
            <a:avLst/>
          </a:prstGeom>
        </p:spPr>
      </p:pic>
      <p:pic>
        <p:nvPicPr>
          <p:cNvPr id="29" name="Gráfico 28" descr="Selo seguir com preenchimento sólido">
            <a:extLst>
              <a:ext uri="{FF2B5EF4-FFF2-40B4-BE49-F238E27FC236}">
                <a16:creationId xmlns:a16="http://schemas.microsoft.com/office/drawing/2014/main" id="{22BDB001-7811-455C-4E20-2F4FFAB98A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1770" y="3053168"/>
            <a:ext cx="533400" cy="53340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9FDF16D-E892-CC20-AC99-2774C3C98016}"/>
              </a:ext>
            </a:extLst>
          </p:cNvPr>
          <p:cNvSpPr txBox="1"/>
          <p:nvPr/>
        </p:nvSpPr>
        <p:spPr>
          <a:xfrm>
            <a:off x="-3581399" y="4571996"/>
            <a:ext cx="3505200" cy="2246769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Compartilhamento inteligente da internet;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Mais controle operacional;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Gestão centralizada das linhas;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Flexibilidade de consumo;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Melhor distribuição da conectividade;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Escalabilidade para empresas em crescimento;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Continuidade operacional para equipes externas.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5074FE2-5F7B-E896-13B7-FDC235EDDA74}"/>
              </a:ext>
            </a:extLst>
          </p:cNvPr>
          <p:cNvSpPr txBox="1"/>
          <p:nvPr/>
        </p:nvSpPr>
        <p:spPr>
          <a:xfrm>
            <a:off x="-3505200" y="4021925"/>
            <a:ext cx="3505200" cy="307777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r>
              <a:rPr lang="pt-BR" sz="1400" dirty="0"/>
              <a:t>Os textos estão na sequencia dos ícones.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1FA2D52-4AE4-DC8A-C8C5-4B3F45061DA2}"/>
              </a:ext>
            </a:extLst>
          </p:cNvPr>
          <p:cNvSpPr txBox="1"/>
          <p:nvPr/>
        </p:nvSpPr>
        <p:spPr>
          <a:xfrm>
            <a:off x="-3505200" y="1851714"/>
            <a:ext cx="3505200" cy="738664"/>
          </a:xfrm>
          <a:prstGeom prst="rect">
            <a:avLst/>
          </a:prstGeom>
          <a:solidFill>
            <a:srgbClr val="B4C7E7"/>
          </a:solidFill>
        </p:spPr>
        <p:txBody>
          <a:bodyPr wrap="square">
            <a:spAutoFit/>
          </a:bodyPr>
          <a:lstStyle/>
          <a:p>
            <a:r>
              <a:rPr lang="pt-BR" sz="1400" dirty="0"/>
              <a:t>Os ícones são apenas para exemplificar, você pode mudar a dinâmica e os ícones, caso necessário.</a:t>
            </a:r>
          </a:p>
        </p:txBody>
      </p:sp>
    </p:spTree>
    <p:extLst>
      <p:ext uri="{BB962C8B-B14F-4D97-AF65-F5344CB8AC3E}">
        <p14:creationId xmlns:p14="http://schemas.microsoft.com/office/powerpoint/2010/main" val="150239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0359266-0A09-D8A7-9AD4-C74AE0DD4DA4}"/>
              </a:ext>
            </a:extLst>
          </p:cNvPr>
          <p:cNvSpPr txBox="1"/>
          <p:nvPr/>
        </p:nvSpPr>
        <p:spPr>
          <a:xfrm>
            <a:off x="724909" y="442643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Serviços inclusos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A611CA-32BB-6E9C-F221-80A0F4324852}"/>
              </a:ext>
            </a:extLst>
          </p:cNvPr>
          <p:cNvSpPr/>
          <p:nvPr/>
        </p:nvSpPr>
        <p:spPr>
          <a:xfrm>
            <a:off x="6320991" y="3015677"/>
            <a:ext cx="4445876" cy="25960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BCD0DC-953A-6DCF-09C3-1DEA052BEE52}"/>
              </a:ext>
            </a:extLst>
          </p:cNvPr>
          <p:cNvSpPr txBox="1"/>
          <p:nvPr/>
        </p:nvSpPr>
        <p:spPr>
          <a:xfrm>
            <a:off x="7224724" y="3834527"/>
            <a:ext cx="4012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Serviços de conteúdo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e segurança exclusivos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(de acordo com 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franquia contratada).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33E60C6-CF78-AE04-35C2-7E5B478D7F9D}"/>
              </a:ext>
            </a:extLst>
          </p:cNvPr>
          <p:cNvSpPr/>
          <p:nvPr/>
        </p:nvSpPr>
        <p:spPr>
          <a:xfrm>
            <a:off x="3352800" y="2532203"/>
            <a:ext cx="5486400" cy="356300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Gráfico 9" descr="Círculo com seta para a esquerda com preenchimento sólido">
            <a:extLst>
              <a:ext uri="{FF2B5EF4-FFF2-40B4-BE49-F238E27FC236}">
                <a16:creationId xmlns:a16="http://schemas.microsoft.com/office/drawing/2014/main" id="{3E01029D-DAFC-4048-087C-217B084120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791026" y="3957784"/>
            <a:ext cx="711843" cy="71184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D742A3-B6C4-1B1D-7A04-6AE3AB330B2B}"/>
              </a:ext>
            </a:extLst>
          </p:cNvPr>
          <p:cNvSpPr txBox="1"/>
          <p:nvPr/>
        </p:nvSpPr>
        <p:spPr>
          <a:xfrm>
            <a:off x="4136352" y="3434417"/>
            <a:ext cx="3919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Gestão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Gestor Online incluso;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controle das linhas;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acompanhamento de consumo;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gestão operacional. </a:t>
            </a:r>
          </a:p>
        </p:txBody>
      </p:sp>
    </p:spTree>
    <p:extLst>
      <p:ext uri="{BB962C8B-B14F-4D97-AF65-F5344CB8AC3E}">
        <p14:creationId xmlns:p14="http://schemas.microsoft.com/office/powerpoint/2010/main" val="331623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00595-7118-BFF9-D8B5-CB0AEFA4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7D9466E-B4A3-8878-2098-57AB7CD4A54B}"/>
              </a:ext>
            </a:extLst>
          </p:cNvPr>
          <p:cNvSpPr/>
          <p:nvPr/>
        </p:nvSpPr>
        <p:spPr>
          <a:xfrm>
            <a:off x="462271" y="3071784"/>
            <a:ext cx="4445876" cy="25960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71C5C9F-22FC-4715-80ED-00458E6624C6}"/>
              </a:ext>
            </a:extLst>
          </p:cNvPr>
          <p:cNvSpPr txBox="1"/>
          <p:nvPr/>
        </p:nvSpPr>
        <p:spPr>
          <a:xfrm>
            <a:off x="917600" y="3575041"/>
            <a:ext cx="3919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Gestão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Gestor Online incluso;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controle das linhas;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acompanhamento de consumo;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gestão operacional.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846A63-EF26-8C8F-FEA4-38865AEF9989}"/>
              </a:ext>
            </a:extLst>
          </p:cNvPr>
          <p:cNvSpPr txBox="1"/>
          <p:nvPr/>
        </p:nvSpPr>
        <p:spPr>
          <a:xfrm>
            <a:off x="724909" y="442643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Serviços inclusos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88FAFE5-A278-3BFB-3BE5-4139AA2F13EC}"/>
              </a:ext>
            </a:extLst>
          </p:cNvPr>
          <p:cNvSpPr/>
          <p:nvPr/>
        </p:nvSpPr>
        <p:spPr>
          <a:xfrm>
            <a:off x="6320991" y="3015677"/>
            <a:ext cx="4445876" cy="25960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9FFC932-C448-9634-CC0E-05F6E196B8AA}"/>
              </a:ext>
            </a:extLst>
          </p:cNvPr>
          <p:cNvSpPr txBox="1"/>
          <p:nvPr/>
        </p:nvSpPr>
        <p:spPr>
          <a:xfrm>
            <a:off x="7224724" y="3834527"/>
            <a:ext cx="4012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Serviços de conteúdo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e segurança exclusivos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(de acordo com 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franquia contratada).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1CC89EE-1FCD-AF9A-C8D4-DE8D429D7F60}"/>
              </a:ext>
            </a:extLst>
          </p:cNvPr>
          <p:cNvSpPr/>
          <p:nvPr/>
        </p:nvSpPr>
        <p:spPr>
          <a:xfrm>
            <a:off x="3352800" y="2532203"/>
            <a:ext cx="5486400" cy="356300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Gráfico 19" descr="Círculo com seta para a esquerda com preenchimento sólido">
            <a:extLst>
              <a:ext uri="{FF2B5EF4-FFF2-40B4-BE49-F238E27FC236}">
                <a16:creationId xmlns:a16="http://schemas.microsoft.com/office/drawing/2014/main" id="{0A8F6294-BCDD-9923-196F-5EA976B44A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791026" y="3957784"/>
            <a:ext cx="711843" cy="71184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37D3AC3-6C8A-8C1F-60D4-E83654617521}"/>
              </a:ext>
            </a:extLst>
          </p:cNvPr>
          <p:cNvSpPr txBox="1"/>
          <p:nvPr/>
        </p:nvSpPr>
        <p:spPr>
          <a:xfrm>
            <a:off x="3819646" y="3434417"/>
            <a:ext cx="4236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highlight>
                  <a:srgbClr val="00FF00"/>
                </a:highlight>
              </a:rPr>
              <a:t>Comunicação</a:t>
            </a:r>
            <a:endParaRPr lang="pt-BR" dirty="0">
              <a:solidFill>
                <a:schemeClr val="bg1"/>
              </a:solidFill>
              <a:highlight>
                <a:srgbClr val="00FF00"/>
              </a:highlight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Ligações ilimitadas usando CSP 21;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até 500 SMS Claro;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até 100 SMS para outras operadoras. </a:t>
            </a:r>
          </a:p>
        </p:txBody>
      </p:sp>
    </p:spTree>
    <p:extLst>
      <p:ext uri="{BB962C8B-B14F-4D97-AF65-F5344CB8AC3E}">
        <p14:creationId xmlns:p14="http://schemas.microsoft.com/office/powerpoint/2010/main" val="211569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CC291-74E3-2749-5961-A756DC8F3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9A5C636-FFCB-82BD-1E05-C81B8F42DB07}"/>
              </a:ext>
            </a:extLst>
          </p:cNvPr>
          <p:cNvSpPr/>
          <p:nvPr/>
        </p:nvSpPr>
        <p:spPr>
          <a:xfrm>
            <a:off x="462271" y="3071784"/>
            <a:ext cx="4445876" cy="25960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86588C7-142D-3DEB-1411-51AC341ED5D6}"/>
              </a:ext>
            </a:extLst>
          </p:cNvPr>
          <p:cNvSpPr txBox="1"/>
          <p:nvPr/>
        </p:nvSpPr>
        <p:spPr>
          <a:xfrm>
            <a:off x="917600" y="3575041"/>
            <a:ext cx="3919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Gestão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Gestor Online incluso;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controle das linhas;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acompanhamento de consumo;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gestão operacional.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8F6D98-9D0B-BB94-E898-C120BC0DECD3}"/>
              </a:ext>
            </a:extLst>
          </p:cNvPr>
          <p:cNvSpPr txBox="1"/>
          <p:nvPr/>
        </p:nvSpPr>
        <p:spPr>
          <a:xfrm>
            <a:off x="724909" y="442643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Serviços inclusos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A7450B3-A172-F677-2212-3849A345F4B9}"/>
              </a:ext>
            </a:extLst>
          </p:cNvPr>
          <p:cNvSpPr/>
          <p:nvPr/>
        </p:nvSpPr>
        <p:spPr>
          <a:xfrm>
            <a:off x="6320991" y="3015677"/>
            <a:ext cx="4445876" cy="25960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38A1D0-BDC2-53E7-616D-1AA1CC54C02D}"/>
              </a:ext>
            </a:extLst>
          </p:cNvPr>
          <p:cNvSpPr txBox="1"/>
          <p:nvPr/>
        </p:nvSpPr>
        <p:spPr>
          <a:xfrm>
            <a:off x="7224724" y="3834527"/>
            <a:ext cx="4012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Serviços de conteúdo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e segurança exclusivos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(de acordo com 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franquia contratada).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C746FB3-79F6-32D8-3960-BE89011A5F2A}"/>
              </a:ext>
            </a:extLst>
          </p:cNvPr>
          <p:cNvSpPr/>
          <p:nvPr/>
        </p:nvSpPr>
        <p:spPr>
          <a:xfrm>
            <a:off x="3352800" y="2532203"/>
            <a:ext cx="5486400" cy="356300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Gráfico 19" descr="Círculo com seta para a esquerda com preenchimento sólido">
            <a:extLst>
              <a:ext uri="{FF2B5EF4-FFF2-40B4-BE49-F238E27FC236}">
                <a16:creationId xmlns:a16="http://schemas.microsoft.com/office/drawing/2014/main" id="{1F253E23-6466-0CE0-278E-DA02EC2804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791026" y="3957784"/>
            <a:ext cx="711843" cy="71184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35C8029-92AA-2E7C-52D9-ED2CD106685A}"/>
              </a:ext>
            </a:extLst>
          </p:cNvPr>
          <p:cNvSpPr txBox="1"/>
          <p:nvPr/>
        </p:nvSpPr>
        <p:spPr>
          <a:xfrm>
            <a:off x="3819646" y="3434417"/>
            <a:ext cx="4236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highlight>
                  <a:srgbClr val="00FF00"/>
                </a:highlight>
              </a:rPr>
              <a:t>Mobilidade</a:t>
            </a:r>
            <a:endParaRPr lang="pt-BR" dirty="0">
              <a:solidFill>
                <a:schemeClr val="bg1"/>
              </a:solidFill>
              <a:highlight>
                <a:srgbClr val="00FF00"/>
              </a:highlight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WhatsApp incluso;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roaming internacional;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possibilidade de contratação do Claro Passaporte. </a:t>
            </a:r>
          </a:p>
        </p:txBody>
      </p:sp>
    </p:spTree>
    <p:extLst>
      <p:ext uri="{BB962C8B-B14F-4D97-AF65-F5344CB8AC3E}">
        <p14:creationId xmlns:p14="http://schemas.microsoft.com/office/powerpoint/2010/main" val="3058403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BB459-1E74-D073-DE1C-9DD9F0F0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9F6554B-AAC7-09D7-47BA-73F3865CD729}"/>
              </a:ext>
            </a:extLst>
          </p:cNvPr>
          <p:cNvSpPr/>
          <p:nvPr/>
        </p:nvSpPr>
        <p:spPr>
          <a:xfrm>
            <a:off x="462271" y="3071784"/>
            <a:ext cx="4445876" cy="25960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40EDDD0-9F51-8A53-2A27-1761F51B08A6}"/>
              </a:ext>
            </a:extLst>
          </p:cNvPr>
          <p:cNvSpPr txBox="1"/>
          <p:nvPr/>
        </p:nvSpPr>
        <p:spPr>
          <a:xfrm>
            <a:off x="917600" y="3575041"/>
            <a:ext cx="3919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Gestão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Gestor Online incluso;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controle das linhas;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acompanhamento de consumo;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gestão operacional.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621D45-E7EA-5AAC-633F-585659C12EB5}"/>
              </a:ext>
            </a:extLst>
          </p:cNvPr>
          <p:cNvSpPr txBox="1"/>
          <p:nvPr/>
        </p:nvSpPr>
        <p:spPr>
          <a:xfrm>
            <a:off x="724909" y="442643"/>
            <a:ext cx="9854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Serviços inclusos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BCA8521-3806-620D-4482-65F5C55C3F34}"/>
              </a:ext>
            </a:extLst>
          </p:cNvPr>
          <p:cNvSpPr/>
          <p:nvPr/>
        </p:nvSpPr>
        <p:spPr>
          <a:xfrm>
            <a:off x="3352800" y="2532203"/>
            <a:ext cx="5486400" cy="356300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Gráfico 19" descr="Círculo com seta para a esquerda com preenchimento sólido">
            <a:extLst>
              <a:ext uri="{FF2B5EF4-FFF2-40B4-BE49-F238E27FC236}">
                <a16:creationId xmlns:a16="http://schemas.microsoft.com/office/drawing/2014/main" id="{96A845B9-2718-96DE-749C-CB03970EE8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791026" y="3957784"/>
            <a:ext cx="711843" cy="71184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CFE8C0D-BE99-491F-79FF-82D39B3730F4}"/>
              </a:ext>
            </a:extLst>
          </p:cNvPr>
          <p:cNvSpPr txBox="1"/>
          <p:nvPr/>
        </p:nvSpPr>
        <p:spPr>
          <a:xfrm>
            <a:off x="3819647" y="3434417"/>
            <a:ext cx="4056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highlight>
                  <a:srgbClr val="00FF00"/>
                </a:highlight>
              </a:rPr>
              <a:t>Segurança e armazenamento</a:t>
            </a:r>
            <a:endParaRPr lang="pt-BR" dirty="0">
              <a:solidFill>
                <a:schemeClr val="bg1"/>
              </a:solidFill>
              <a:highlight>
                <a:srgbClr val="00FF00"/>
              </a:highlight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Backup Online entre 40GB e 200GB;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armazenamento de documentos e arquivos. </a:t>
            </a:r>
          </a:p>
        </p:txBody>
      </p:sp>
    </p:spTree>
    <p:extLst>
      <p:ext uri="{BB962C8B-B14F-4D97-AF65-F5344CB8AC3E}">
        <p14:creationId xmlns:p14="http://schemas.microsoft.com/office/powerpoint/2010/main" val="352202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66DC-E941-8D8F-7D70-746733B9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BA4EEB8-EB92-2EF7-D073-7947D7675D9D}"/>
              </a:ext>
            </a:extLst>
          </p:cNvPr>
          <p:cNvSpPr/>
          <p:nvPr/>
        </p:nvSpPr>
        <p:spPr>
          <a:xfrm>
            <a:off x="5774655" y="4016415"/>
            <a:ext cx="3913355" cy="160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DD51B5-A699-A5FA-A278-E9F0046CDABB}"/>
              </a:ext>
            </a:extLst>
          </p:cNvPr>
          <p:cNvSpPr txBox="1"/>
          <p:nvPr/>
        </p:nvSpPr>
        <p:spPr>
          <a:xfrm>
            <a:off x="4734046" y="1967116"/>
            <a:ext cx="66438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roaming internacional do Claro Total Compartilhado é o serviço que permite que as linhas da empresa continuem funcionando fora do Brasil, utilizando redes parceiras internacionais da Claro.</a:t>
            </a:r>
          </a:p>
          <a:p>
            <a:endParaRPr lang="pt-BR" dirty="0"/>
          </a:p>
          <a:p>
            <a:r>
              <a:rPr lang="pt-BR" dirty="0"/>
              <a:t>Para isso é preciso contratar um plano do Claro Passaporte.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4376EB-0D69-8E58-7C76-2FF375CC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1" t="994" r="-1"/>
          <a:stretch>
            <a:fillRect/>
          </a:stretch>
        </p:blipFill>
        <p:spPr>
          <a:xfrm rot="19228348">
            <a:off x="-646825" y="710689"/>
            <a:ext cx="6347618" cy="2512855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D97C7C-C93F-5FCB-1428-9081924F3841}"/>
              </a:ext>
            </a:extLst>
          </p:cNvPr>
          <p:cNvSpPr txBox="1"/>
          <p:nvPr/>
        </p:nvSpPr>
        <p:spPr>
          <a:xfrm>
            <a:off x="6417347" y="1347985"/>
            <a:ext cx="2792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Roaming internacional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59281D-AE1C-AC23-65D1-287C33CC20BD}"/>
              </a:ext>
            </a:extLst>
          </p:cNvPr>
          <p:cNvSpPr txBox="1"/>
          <p:nvPr/>
        </p:nvSpPr>
        <p:spPr>
          <a:xfrm>
            <a:off x="5243333" y="4335185"/>
            <a:ext cx="4560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pt-BR" dirty="0"/>
              <a:t>Claro Passaporte Américas </a:t>
            </a:r>
          </a:p>
          <a:p>
            <a:pPr lvl="1" algn="ctr"/>
            <a:r>
              <a:rPr lang="pt-BR" dirty="0"/>
              <a:t>Claro Passaporte Europa </a:t>
            </a:r>
          </a:p>
          <a:p>
            <a:pPr lvl="1" algn="ctr"/>
            <a:r>
              <a:rPr lang="pt-BR" dirty="0"/>
              <a:t>Claro Passaporte Mundo </a:t>
            </a:r>
          </a:p>
        </p:txBody>
      </p:sp>
    </p:spTree>
    <p:extLst>
      <p:ext uri="{BB962C8B-B14F-4D97-AF65-F5344CB8AC3E}">
        <p14:creationId xmlns:p14="http://schemas.microsoft.com/office/powerpoint/2010/main" val="216096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29DFA-F51D-C70A-8F7F-C6D184AB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3DB8D88E-E100-0FC9-6AF9-2588FB96A2BC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chemeClr val="lt1"/>
                </a:solidFill>
                <a:latin typeface="AMX Black" pitchFamily="2" charset="0"/>
              </a:rPr>
              <a:t>CLARO TOTAL INDIVIDUAL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6AAB2C1A-25B0-8915-B968-C59BBE7AC288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REGRAS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1FBE03-16CC-CC0C-6384-70C2CBBB977E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  <p:sp>
        <p:nvSpPr>
          <p:cNvPr id="7" name="Retângulo: Cantos Arredondados 11">
            <a:extLst>
              <a:ext uri="{FF2B5EF4-FFF2-40B4-BE49-F238E27FC236}">
                <a16:creationId xmlns:a16="http://schemas.microsoft.com/office/drawing/2014/main" id="{1CBD27BF-5616-35D5-E764-E0C545A330AF}"/>
              </a:ext>
            </a:extLst>
          </p:cNvPr>
          <p:cNvSpPr/>
          <p:nvPr/>
        </p:nvSpPr>
        <p:spPr>
          <a:xfrm>
            <a:off x="5516878" y="4459923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28343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17DAB12-8196-FF6C-6672-9C35DDF8BB9B}"/>
              </a:ext>
            </a:extLst>
          </p:cNvPr>
          <p:cNvSpPr/>
          <p:nvPr/>
        </p:nvSpPr>
        <p:spPr>
          <a:xfrm>
            <a:off x="2505075" y="1400176"/>
            <a:ext cx="7810500" cy="35337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Veja a seguir regras importantes que faz o Claro total compartilhado uma boa opção para o seu cliente. </a:t>
            </a:r>
          </a:p>
        </p:txBody>
      </p:sp>
    </p:spTree>
    <p:extLst>
      <p:ext uri="{BB962C8B-B14F-4D97-AF65-F5344CB8AC3E}">
        <p14:creationId xmlns:p14="http://schemas.microsoft.com/office/powerpoint/2010/main" val="71071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47EA2-9F9B-08F6-2636-542D52CB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4FFD47B-300D-6E64-5AE1-062DEE1DA9DF}"/>
              </a:ext>
            </a:extLst>
          </p:cNvPr>
          <p:cNvSpPr/>
          <p:nvPr/>
        </p:nvSpPr>
        <p:spPr>
          <a:xfrm rot="715412">
            <a:off x="969753" y="637870"/>
            <a:ext cx="657867" cy="584775"/>
          </a:xfrm>
          <a:prstGeom prst="roundRect">
            <a:avLst>
              <a:gd name="adj" fmla="val 21865"/>
            </a:avLst>
          </a:prstGeom>
          <a:solidFill>
            <a:srgbClr val="61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B472DBA-A100-6E3F-671A-952A7340F8F9}"/>
              </a:ext>
            </a:extLst>
          </p:cNvPr>
          <p:cNvSpPr/>
          <p:nvPr/>
        </p:nvSpPr>
        <p:spPr>
          <a:xfrm>
            <a:off x="916442" y="576220"/>
            <a:ext cx="3862419" cy="584775"/>
          </a:xfrm>
          <a:prstGeom prst="roundRect">
            <a:avLst>
              <a:gd name="adj" fmla="val 21865"/>
            </a:avLst>
          </a:prstGeom>
          <a:solidFill>
            <a:srgbClr val="61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D48520C-C5A9-85D9-0C43-D90D596E38B9}"/>
              </a:ext>
            </a:extLst>
          </p:cNvPr>
          <p:cNvSpPr txBox="1"/>
          <p:nvPr/>
        </p:nvSpPr>
        <p:spPr>
          <a:xfrm>
            <a:off x="1439835" y="576220"/>
            <a:ext cx="3170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CLARO TOTAL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6C63DB5-CC7C-941A-A62E-5DE0506643D1}"/>
              </a:ext>
            </a:extLst>
          </p:cNvPr>
          <p:cNvSpPr/>
          <p:nvPr/>
        </p:nvSpPr>
        <p:spPr>
          <a:xfrm>
            <a:off x="1079078" y="1261824"/>
            <a:ext cx="3858682" cy="359380"/>
          </a:xfrm>
          <a:prstGeom prst="roundRect">
            <a:avLst>
              <a:gd name="adj" fmla="val 21865"/>
            </a:avLst>
          </a:prstGeom>
          <a:solidFill>
            <a:srgbClr val="FFC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D0AE97-03A9-9747-1F28-71798FDB9F2F}"/>
              </a:ext>
            </a:extLst>
          </p:cNvPr>
          <p:cNvSpPr txBox="1"/>
          <p:nvPr/>
        </p:nvSpPr>
        <p:spPr>
          <a:xfrm>
            <a:off x="2021010" y="1242446"/>
            <a:ext cx="237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spc="300" dirty="0">
                <a:latin typeface="AMX Black" pitchFamily="2" charset="0"/>
                <a:sym typeface="+mn-ea"/>
              </a:rPr>
              <a:t>compartilhado</a:t>
            </a:r>
            <a:endParaRPr lang="pt-BR" b="1" spc="3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A69D2AC-CBAA-8171-C427-D3070B72842D}"/>
              </a:ext>
            </a:extLst>
          </p:cNvPr>
          <p:cNvSpPr txBox="1"/>
          <p:nvPr/>
        </p:nvSpPr>
        <p:spPr>
          <a:xfrm>
            <a:off x="1439835" y="2268638"/>
            <a:ext cx="1129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promover a venda do Claro total compartilhado é necessário seguir alguns passos. </a:t>
            </a:r>
          </a:p>
          <a:p>
            <a:r>
              <a:rPr lang="pt-BR" dirty="0"/>
              <a:t>Ao final, clique para ver a recomendação de linha por BAN e as opções de </a:t>
            </a:r>
            <a:r>
              <a:rPr lang="pt-BR" dirty="0" err="1"/>
              <a:t>pluguin</a:t>
            </a:r>
            <a:r>
              <a:rPr lang="pt-BR" dirty="0"/>
              <a:t>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E4745EA-494E-F70E-3C2E-1275E2F8B7D8}"/>
              </a:ext>
            </a:extLst>
          </p:cNvPr>
          <p:cNvSpPr txBox="1"/>
          <p:nvPr/>
        </p:nvSpPr>
        <p:spPr>
          <a:xfrm>
            <a:off x="1079078" y="5640768"/>
            <a:ext cx="2646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D</a:t>
            </a:r>
            <a:r>
              <a:rPr lang="pt-BR" sz="1800" dirty="0">
                <a:latin typeface="AMX" pitchFamily="2" charset="77"/>
              </a:rPr>
              <a:t>eterminar quanto de internet os usuários irão compartilhar.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A3810A7-9620-6029-D0EF-A2121921E408}"/>
              </a:ext>
            </a:extLst>
          </p:cNvPr>
          <p:cNvCxnSpPr>
            <a:cxnSpLocks/>
          </p:cNvCxnSpPr>
          <p:nvPr/>
        </p:nvCxnSpPr>
        <p:spPr>
          <a:xfrm>
            <a:off x="1079078" y="4808668"/>
            <a:ext cx="9925995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27446DF-B767-3374-8BC1-9D37B2FD2543}"/>
              </a:ext>
            </a:extLst>
          </p:cNvPr>
          <p:cNvCxnSpPr/>
          <p:nvPr/>
        </p:nvCxnSpPr>
        <p:spPr>
          <a:xfrm>
            <a:off x="2423784" y="4959433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8BB0F89-1902-DE8D-B5B2-3CB1642C0EF0}"/>
              </a:ext>
            </a:extLst>
          </p:cNvPr>
          <p:cNvCxnSpPr/>
          <p:nvPr/>
        </p:nvCxnSpPr>
        <p:spPr>
          <a:xfrm>
            <a:off x="6296536" y="4065652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A694CE68-08EF-8F4B-DE32-15AD2078DE62}"/>
              </a:ext>
            </a:extLst>
          </p:cNvPr>
          <p:cNvSpPr>
            <a:spLocks/>
          </p:cNvSpPr>
          <p:nvPr/>
        </p:nvSpPr>
        <p:spPr>
          <a:xfrm>
            <a:off x="5227108" y="3298775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a internet por linha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F7769BA-6170-54E6-2917-F3E185EC0C46}"/>
              </a:ext>
            </a:extLst>
          </p:cNvPr>
          <p:cNvCxnSpPr/>
          <p:nvPr/>
        </p:nvCxnSpPr>
        <p:spPr>
          <a:xfrm>
            <a:off x="9962267" y="5007104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7B4872BB-9180-812E-6F78-81D1ACEF706B}"/>
              </a:ext>
            </a:extLst>
          </p:cNvPr>
          <p:cNvSpPr>
            <a:spLocks/>
          </p:cNvSpPr>
          <p:nvPr/>
        </p:nvSpPr>
        <p:spPr>
          <a:xfrm>
            <a:off x="8892839" y="5640768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o plugin</a:t>
            </a:r>
          </a:p>
        </p:txBody>
      </p:sp>
      <p:pic>
        <p:nvPicPr>
          <p:cNvPr id="5" name="Gráfico 4" descr="Seta: retorno vertical estrutura de tópicos">
            <a:extLst>
              <a:ext uri="{FF2B5EF4-FFF2-40B4-BE49-F238E27FC236}">
                <a16:creationId xmlns:a16="http://schemas.microsoft.com/office/drawing/2014/main" id="{7C9F104B-19FA-FED1-0933-9CD60CAB00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169570" y="5974080"/>
            <a:ext cx="914400" cy="914400"/>
          </a:xfrm>
          <a:prstGeom prst="rect">
            <a:avLst/>
          </a:prstGeom>
        </p:spPr>
      </p:pic>
      <p:pic>
        <p:nvPicPr>
          <p:cNvPr id="8" name="Gráfico 7" descr="Seta: retorno vertical estrutura de tópicos">
            <a:extLst>
              <a:ext uri="{FF2B5EF4-FFF2-40B4-BE49-F238E27FC236}">
                <a16:creationId xmlns:a16="http://schemas.microsoft.com/office/drawing/2014/main" id="{36E6BA70-2C80-37ED-DD6F-9EF7E6950A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29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49B4-8AB6-B2E1-618A-6B60DA8D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DA6086D-9DA2-ACA2-8793-D536C45DCDE1}"/>
              </a:ext>
            </a:extLst>
          </p:cNvPr>
          <p:cNvSpPr/>
          <p:nvPr/>
        </p:nvSpPr>
        <p:spPr>
          <a:xfrm rot="715412">
            <a:off x="969753" y="637870"/>
            <a:ext cx="657867" cy="584775"/>
          </a:xfrm>
          <a:prstGeom prst="roundRect">
            <a:avLst>
              <a:gd name="adj" fmla="val 21865"/>
            </a:avLst>
          </a:prstGeom>
          <a:solidFill>
            <a:srgbClr val="61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8E0F6E6-F412-39A3-C806-DE94003E44B2}"/>
              </a:ext>
            </a:extLst>
          </p:cNvPr>
          <p:cNvSpPr/>
          <p:nvPr/>
        </p:nvSpPr>
        <p:spPr>
          <a:xfrm>
            <a:off x="916442" y="576220"/>
            <a:ext cx="3862419" cy="584775"/>
          </a:xfrm>
          <a:prstGeom prst="roundRect">
            <a:avLst>
              <a:gd name="adj" fmla="val 21865"/>
            </a:avLst>
          </a:prstGeom>
          <a:solidFill>
            <a:srgbClr val="61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07F20F-5820-6524-7286-1A6A30CE08D8}"/>
              </a:ext>
            </a:extLst>
          </p:cNvPr>
          <p:cNvSpPr txBox="1"/>
          <p:nvPr/>
        </p:nvSpPr>
        <p:spPr>
          <a:xfrm>
            <a:off x="1439835" y="576220"/>
            <a:ext cx="3170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CLARO TOTAL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99F5AD0-2B57-88A1-BD4B-7A9652C96266}"/>
              </a:ext>
            </a:extLst>
          </p:cNvPr>
          <p:cNvSpPr/>
          <p:nvPr/>
        </p:nvSpPr>
        <p:spPr>
          <a:xfrm>
            <a:off x="1079078" y="1261824"/>
            <a:ext cx="3858682" cy="359380"/>
          </a:xfrm>
          <a:prstGeom prst="roundRect">
            <a:avLst>
              <a:gd name="adj" fmla="val 21865"/>
            </a:avLst>
          </a:prstGeom>
          <a:solidFill>
            <a:srgbClr val="FFC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EF516C-0C1D-7EFC-9426-D2725DDCF93F}"/>
              </a:ext>
            </a:extLst>
          </p:cNvPr>
          <p:cNvSpPr txBox="1"/>
          <p:nvPr/>
        </p:nvSpPr>
        <p:spPr>
          <a:xfrm>
            <a:off x="2021010" y="1242446"/>
            <a:ext cx="237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spc="300" dirty="0">
                <a:latin typeface="AMX Black" pitchFamily="2" charset="0"/>
                <a:sym typeface="+mn-ea"/>
              </a:rPr>
              <a:t>compartilhado</a:t>
            </a:r>
            <a:endParaRPr lang="pt-BR" b="1" spc="3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FD0E38E-EC9D-987E-CDD1-59B685F8CE03}"/>
              </a:ext>
            </a:extLst>
          </p:cNvPr>
          <p:cNvSpPr txBox="1"/>
          <p:nvPr/>
        </p:nvSpPr>
        <p:spPr>
          <a:xfrm>
            <a:off x="1439835" y="2268638"/>
            <a:ext cx="1129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promover a venda do Claro total compartilhado é necessário seguir alguns passos. </a:t>
            </a:r>
          </a:p>
          <a:p>
            <a:r>
              <a:rPr lang="pt-BR" dirty="0"/>
              <a:t>Ao final, clique para ver a recomendação de linha por BAN e as opções de </a:t>
            </a:r>
            <a:r>
              <a:rPr lang="pt-BR" dirty="0" err="1"/>
              <a:t>pluguin</a:t>
            </a:r>
            <a:r>
              <a:rPr lang="pt-BR" dirty="0"/>
              <a:t>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38BB22-E06E-D2DA-D8FF-1B3ACB26626A}"/>
              </a:ext>
            </a:extLst>
          </p:cNvPr>
          <p:cNvSpPr txBox="1"/>
          <p:nvPr/>
        </p:nvSpPr>
        <p:spPr>
          <a:xfrm>
            <a:off x="1079078" y="5640768"/>
            <a:ext cx="2646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D</a:t>
            </a:r>
            <a:r>
              <a:rPr lang="pt-BR" sz="1800" dirty="0">
                <a:latin typeface="AMX" pitchFamily="2" charset="77"/>
              </a:rPr>
              <a:t>eterminar quanto de internet os usuários irão compartilhar.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97DD315-E5DB-884D-A156-6F6C51F71E75}"/>
              </a:ext>
            </a:extLst>
          </p:cNvPr>
          <p:cNvCxnSpPr>
            <a:cxnSpLocks/>
          </p:cNvCxnSpPr>
          <p:nvPr/>
        </p:nvCxnSpPr>
        <p:spPr>
          <a:xfrm>
            <a:off x="1079078" y="4808668"/>
            <a:ext cx="9925995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C3E8819-EB59-70F0-F0FD-07C77C849F40}"/>
              </a:ext>
            </a:extLst>
          </p:cNvPr>
          <p:cNvCxnSpPr/>
          <p:nvPr/>
        </p:nvCxnSpPr>
        <p:spPr>
          <a:xfrm>
            <a:off x="2423784" y="4959433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7A47F1E-292C-E7C6-9C03-CC3E5D436CB4}"/>
              </a:ext>
            </a:extLst>
          </p:cNvPr>
          <p:cNvCxnSpPr/>
          <p:nvPr/>
        </p:nvCxnSpPr>
        <p:spPr>
          <a:xfrm>
            <a:off x="6296536" y="4065652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C351E9BD-61E8-41AC-EBE0-E4257FF716D9}"/>
              </a:ext>
            </a:extLst>
          </p:cNvPr>
          <p:cNvSpPr>
            <a:spLocks/>
          </p:cNvSpPr>
          <p:nvPr/>
        </p:nvSpPr>
        <p:spPr>
          <a:xfrm>
            <a:off x="5227108" y="3298775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a internet por linha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FCC23E0-9F6D-C074-8C38-F13E56E3101B}"/>
              </a:ext>
            </a:extLst>
          </p:cNvPr>
          <p:cNvCxnSpPr/>
          <p:nvPr/>
        </p:nvCxnSpPr>
        <p:spPr>
          <a:xfrm>
            <a:off x="9962267" y="5007104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8F21D331-50C2-2147-DCB6-BF7F660AB303}"/>
              </a:ext>
            </a:extLst>
          </p:cNvPr>
          <p:cNvSpPr>
            <a:spLocks/>
          </p:cNvSpPr>
          <p:nvPr/>
        </p:nvSpPr>
        <p:spPr>
          <a:xfrm>
            <a:off x="8892839" y="5640768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o plugin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8400532-F6C4-950D-495C-20905BFA07A0}"/>
              </a:ext>
            </a:extLst>
          </p:cNvPr>
          <p:cNvSpPr/>
          <p:nvPr/>
        </p:nvSpPr>
        <p:spPr>
          <a:xfrm>
            <a:off x="23068" y="10915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99B3878-7DD5-B323-3C21-575B4B340236}"/>
              </a:ext>
            </a:extLst>
          </p:cNvPr>
          <p:cNvSpPr/>
          <p:nvPr/>
        </p:nvSpPr>
        <p:spPr>
          <a:xfrm>
            <a:off x="3211505" y="1164106"/>
            <a:ext cx="6039472" cy="51844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0" name="Google Shape;364;p26">
            <a:extLst>
              <a:ext uri="{FF2B5EF4-FFF2-40B4-BE49-F238E27FC236}">
                <a16:creationId xmlns:a16="http://schemas.microsoft.com/office/drawing/2014/main" id="{67A1150A-703F-997E-0D9A-A8F85501BB8A}"/>
              </a:ext>
            </a:extLst>
          </p:cNvPr>
          <p:cNvGraphicFramePr/>
          <p:nvPr/>
        </p:nvGraphicFramePr>
        <p:xfrm>
          <a:off x="3716448" y="1611778"/>
          <a:ext cx="4261825" cy="41484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68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 dirty="0">
                          <a:solidFill>
                            <a:schemeClr val="bg1"/>
                          </a:solidFill>
                          <a:latin typeface="AMX" pitchFamily="2" charset="77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Internet</a:t>
                      </a:r>
                      <a:endParaRPr sz="1400" b="0" i="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marL="57942" marR="57942" marT="28960" marB="2896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GOL Incluso</a:t>
                      </a:r>
                    </a:p>
                    <a:p>
                      <a:pPr algn="ctr"/>
                      <a:r>
                        <a:rPr lang="pt-BR" sz="1400" b="0" i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(Recomendação de linhas por BAN)</a:t>
                      </a:r>
                    </a:p>
                  </a:txBody>
                  <a:tcPr marL="77431" marR="77431" marT="38715" marB="38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60GB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 dirty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1421236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70GB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 dirty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9845690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80GB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5699290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90GB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374320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874829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150GB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300GB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 dirty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400GB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167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600GB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700GB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 dirty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233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800GB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267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325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900GB</a:t>
                      </a:r>
                    </a:p>
                  </a:txBody>
                  <a:tcPr marL="77431" marR="77431" marT="38715" marB="3871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200" b="0" i="0" dirty="0">
                          <a:solidFill>
                            <a:schemeClr val="tx1"/>
                          </a:solidFill>
                          <a:effectLst/>
                          <a:latin typeface="AMX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37640" marR="376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Gráfico 11" descr="Fechar com preenchimento sólido">
            <a:extLst>
              <a:ext uri="{FF2B5EF4-FFF2-40B4-BE49-F238E27FC236}">
                <a16:creationId xmlns:a16="http://schemas.microsoft.com/office/drawing/2014/main" id="{AF46B988-26D8-87BC-1A36-02EBF2F95D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4616" y="1375292"/>
            <a:ext cx="530772" cy="53077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E18010-8F12-6211-BCF0-BB3A652F6A22}"/>
              </a:ext>
            </a:extLst>
          </p:cNvPr>
          <p:cNvSpPr txBox="1"/>
          <p:nvPr/>
        </p:nvSpPr>
        <p:spPr>
          <a:xfrm>
            <a:off x="-2427777" y="1622307"/>
            <a:ext cx="1933762" cy="646331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Botão 1: Escolher internet por linha</a:t>
            </a:r>
          </a:p>
        </p:txBody>
      </p:sp>
    </p:spTree>
    <p:extLst>
      <p:ext uri="{BB962C8B-B14F-4D97-AF65-F5344CB8AC3E}">
        <p14:creationId xmlns:p14="http://schemas.microsoft.com/office/powerpoint/2010/main" val="4285104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50FF7-2934-2EFC-0189-39E58826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6C34AB9-0670-E33A-4224-D6F9C90E7827}"/>
              </a:ext>
            </a:extLst>
          </p:cNvPr>
          <p:cNvSpPr/>
          <p:nvPr/>
        </p:nvSpPr>
        <p:spPr>
          <a:xfrm rot="715412">
            <a:off x="969753" y="637870"/>
            <a:ext cx="657867" cy="584775"/>
          </a:xfrm>
          <a:prstGeom prst="roundRect">
            <a:avLst>
              <a:gd name="adj" fmla="val 21865"/>
            </a:avLst>
          </a:prstGeom>
          <a:solidFill>
            <a:srgbClr val="61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960733A-70D9-89C1-29AE-7DC019C92E88}"/>
              </a:ext>
            </a:extLst>
          </p:cNvPr>
          <p:cNvSpPr/>
          <p:nvPr/>
        </p:nvSpPr>
        <p:spPr>
          <a:xfrm>
            <a:off x="916442" y="576220"/>
            <a:ext cx="3862419" cy="584775"/>
          </a:xfrm>
          <a:prstGeom prst="roundRect">
            <a:avLst>
              <a:gd name="adj" fmla="val 21865"/>
            </a:avLst>
          </a:prstGeom>
          <a:solidFill>
            <a:srgbClr val="61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A39610D-7FB8-1787-380D-B27C522E82C0}"/>
              </a:ext>
            </a:extLst>
          </p:cNvPr>
          <p:cNvSpPr txBox="1"/>
          <p:nvPr/>
        </p:nvSpPr>
        <p:spPr>
          <a:xfrm>
            <a:off x="1439835" y="576220"/>
            <a:ext cx="3170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CLARO TOTAL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304C1A5-6B1F-B0DF-596D-0D29D66D1235}"/>
              </a:ext>
            </a:extLst>
          </p:cNvPr>
          <p:cNvSpPr/>
          <p:nvPr/>
        </p:nvSpPr>
        <p:spPr>
          <a:xfrm>
            <a:off x="1079078" y="1261824"/>
            <a:ext cx="3858682" cy="359380"/>
          </a:xfrm>
          <a:prstGeom prst="roundRect">
            <a:avLst>
              <a:gd name="adj" fmla="val 21865"/>
            </a:avLst>
          </a:prstGeom>
          <a:solidFill>
            <a:srgbClr val="FFC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734743-1C67-3858-B59B-4080F63B3C80}"/>
              </a:ext>
            </a:extLst>
          </p:cNvPr>
          <p:cNvSpPr txBox="1"/>
          <p:nvPr/>
        </p:nvSpPr>
        <p:spPr>
          <a:xfrm>
            <a:off x="2021010" y="1242446"/>
            <a:ext cx="237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spc="300" dirty="0">
                <a:latin typeface="AMX Black" pitchFamily="2" charset="0"/>
                <a:sym typeface="+mn-ea"/>
              </a:rPr>
              <a:t>compartilhado</a:t>
            </a:r>
            <a:endParaRPr lang="pt-BR" b="1" spc="3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FCE335-512D-16FB-E6A2-24A047191A81}"/>
              </a:ext>
            </a:extLst>
          </p:cNvPr>
          <p:cNvSpPr txBox="1"/>
          <p:nvPr/>
        </p:nvSpPr>
        <p:spPr>
          <a:xfrm>
            <a:off x="1439835" y="2268638"/>
            <a:ext cx="1129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promover a venda do Claro total compartilhado é necessário seguir alguns passos. </a:t>
            </a:r>
          </a:p>
          <a:p>
            <a:r>
              <a:rPr lang="pt-BR" dirty="0"/>
              <a:t>Ao final, clique para ver a recomendação de linha por BAN e as opções de </a:t>
            </a:r>
            <a:r>
              <a:rPr lang="pt-BR" dirty="0" err="1"/>
              <a:t>pluguin</a:t>
            </a:r>
            <a:r>
              <a:rPr lang="pt-BR" dirty="0"/>
              <a:t>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ECB4AF-14FF-5B2C-DF0D-C2FCBADA6480}"/>
              </a:ext>
            </a:extLst>
          </p:cNvPr>
          <p:cNvSpPr txBox="1"/>
          <p:nvPr/>
        </p:nvSpPr>
        <p:spPr>
          <a:xfrm>
            <a:off x="1079078" y="5640768"/>
            <a:ext cx="2646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D</a:t>
            </a:r>
            <a:r>
              <a:rPr lang="pt-BR" sz="1800" dirty="0">
                <a:latin typeface="AMX" pitchFamily="2" charset="77"/>
              </a:rPr>
              <a:t>eterminar quanto de internet os usuários irão compartilhar.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4B97868-63D6-880B-152E-46F8260C59CC}"/>
              </a:ext>
            </a:extLst>
          </p:cNvPr>
          <p:cNvCxnSpPr>
            <a:cxnSpLocks/>
          </p:cNvCxnSpPr>
          <p:nvPr/>
        </p:nvCxnSpPr>
        <p:spPr>
          <a:xfrm>
            <a:off x="1079078" y="4808668"/>
            <a:ext cx="9925995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0E0D860-92FC-372A-6B4F-11D429667D0E}"/>
              </a:ext>
            </a:extLst>
          </p:cNvPr>
          <p:cNvCxnSpPr/>
          <p:nvPr/>
        </p:nvCxnSpPr>
        <p:spPr>
          <a:xfrm>
            <a:off x="2423784" y="4959433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04E3C4B-A86D-433D-A901-C9D1161464DB}"/>
              </a:ext>
            </a:extLst>
          </p:cNvPr>
          <p:cNvCxnSpPr/>
          <p:nvPr/>
        </p:nvCxnSpPr>
        <p:spPr>
          <a:xfrm>
            <a:off x="6296536" y="4065652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09A72E4F-BA65-3968-76E1-003FF07DC06D}"/>
              </a:ext>
            </a:extLst>
          </p:cNvPr>
          <p:cNvSpPr>
            <a:spLocks/>
          </p:cNvSpPr>
          <p:nvPr/>
        </p:nvSpPr>
        <p:spPr>
          <a:xfrm>
            <a:off x="5227108" y="3298775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a internet por linha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C064B99-136B-59D3-6705-34A07D357435}"/>
              </a:ext>
            </a:extLst>
          </p:cNvPr>
          <p:cNvCxnSpPr/>
          <p:nvPr/>
        </p:nvCxnSpPr>
        <p:spPr>
          <a:xfrm>
            <a:off x="9962267" y="5007104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80A2892-A666-5076-DE2E-12CF89E9A554}"/>
              </a:ext>
            </a:extLst>
          </p:cNvPr>
          <p:cNvSpPr>
            <a:spLocks/>
          </p:cNvSpPr>
          <p:nvPr/>
        </p:nvSpPr>
        <p:spPr>
          <a:xfrm>
            <a:off x="8892839" y="5640768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o plugin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8226FF9-89E9-1AB9-E3B9-BEA6D7748050}"/>
              </a:ext>
            </a:extLst>
          </p:cNvPr>
          <p:cNvSpPr/>
          <p:nvPr/>
        </p:nvSpPr>
        <p:spPr>
          <a:xfrm>
            <a:off x="1079078" y="1262927"/>
            <a:ext cx="3858682" cy="359380"/>
          </a:xfrm>
          <a:prstGeom prst="roundRect">
            <a:avLst>
              <a:gd name="adj" fmla="val 21865"/>
            </a:avLst>
          </a:prstGeom>
          <a:solidFill>
            <a:srgbClr val="FFC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77"/>
              <a:sym typeface="+mn-e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28FA507-D163-B9BF-082A-AA05E9B602D9}"/>
              </a:ext>
            </a:extLst>
          </p:cNvPr>
          <p:cNvSpPr txBox="1"/>
          <p:nvPr/>
        </p:nvSpPr>
        <p:spPr>
          <a:xfrm>
            <a:off x="2021010" y="1243549"/>
            <a:ext cx="237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spc="300" dirty="0">
                <a:latin typeface="AMX Black" pitchFamily="2" charset="0"/>
                <a:sym typeface="+mn-ea"/>
              </a:rPr>
              <a:t>compartilhado</a:t>
            </a:r>
            <a:endParaRPr lang="pt-BR" b="1" spc="30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C7F931F-2711-91F4-EB16-996FB00A8B07}"/>
              </a:ext>
            </a:extLst>
          </p:cNvPr>
          <p:cNvCxnSpPr>
            <a:cxnSpLocks/>
          </p:cNvCxnSpPr>
          <p:nvPr/>
        </p:nvCxnSpPr>
        <p:spPr>
          <a:xfrm>
            <a:off x="1079078" y="4809771"/>
            <a:ext cx="9925995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5BFCB20-334C-DEE9-ED87-CAA99B62B5AF}"/>
              </a:ext>
            </a:extLst>
          </p:cNvPr>
          <p:cNvCxnSpPr/>
          <p:nvPr/>
        </p:nvCxnSpPr>
        <p:spPr>
          <a:xfrm>
            <a:off x="2423784" y="4960536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9EB6A24-61BB-5E9E-7152-B993D228D636}"/>
              </a:ext>
            </a:extLst>
          </p:cNvPr>
          <p:cNvCxnSpPr/>
          <p:nvPr/>
        </p:nvCxnSpPr>
        <p:spPr>
          <a:xfrm>
            <a:off x="4790466" y="4066755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3F6E9A5-5FD9-0086-F07E-FBC278251AB3}"/>
              </a:ext>
            </a:extLst>
          </p:cNvPr>
          <p:cNvCxnSpPr/>
          <p:nvPr/>
        </p:nvCxnSpPr>
        <p:spPr>
          <a:xfrm>
            <a:off x="7212730" y="4960536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C0E76EE-7B17-8D7F-A349-4F50B81BB60B}"/>
              </a:ext>
            </a:extLst>
          </p:cNvPr>
          <p:cNvSpPr txBox="1"/>
          <p:nvPr/>
        </p:nvSpPr>
        <p:spPr>
          <a:xfrm>
            <a:off x="3449620" y="3143425"/>
            <a:ext cx="2646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Máximo de 300 linhas e mínimo de 3GB por linha.</a:t>
            </a:r>
            <a:endParaRPr lang="pt-BR" sz="1800" dirty="0">
              <a:latin typeface="AMX" pitchFamily="2" charset="77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FAFDE01-36ED-E391-3C62-040977752847}"/>
              </a:ext>
            </a:extLst>
          </p:cNvPr>
          <p:cNvSpPr>
            <a:spLocks/>
          </p:cNvSpPr>
          <p:nvPr/>
        </p:nvSpPr>
        <p:spPr>
          <a:xfrm>
            <a:off x="6143302" y="5641871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Recomendação por linha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AF0D394D-675F-ADA8-13E1-98900A618E04}"/>
              </a:ext>
            </a:extLst>
          </p:cNvPr>
          <p:cNvCxnSpPr/>
          <p:nvPr/>
        </p:nvCxnSpPr>
        <p:spPr>
          <a:xfrm>
            <a:off x="9966688" y="4066755"/>
            <a:ext cx="0" cy="54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EE44BFB-5658-7977-2C74-537B6C6F7113}"/>
              </a:ext>
            </a:extLst>
          </p:cNvPr>
          <p:cNvSpPr>
            <a:spLocks/>
          </p:cNvSpPr>
          <p:nvPr/>
        </p:nvSpPr>
        <p:spPr>
          <a:xfrm>
            <a:off x="8866218" y="3276016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Escolher o plugin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9254016-0310-335A-D32F-F2A268130322}"/>
              </a:ext>
            </a:extLst>
          </p:cNvPr>
          <p:cNvSpPr/>
          <p:nvPr/>
        </p:nvSpPr>
        <p:spPr>
          <a:xfrm>
            <a:off x="-2" y="1103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44B338D-79A9-BC26-B70B-C4696664B8BC}"/>
              </a:ext>
            </a:extLst>
          </p:cNvPr>
          <p:cNvSpPr txBox="1"/>
          <p:nvPr/>
        </p:nvSpPr>
        <p:spPr>
          <a:xfrm>
            <a:off x="-2427777" y="1622307"/>
            <a:ext cx="1933762" cy="646331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Botão 2: Escolher o plugin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5BB28EA-C8A6-5564-EAE0-80E58B1437AB}"/>
              </a:ext>
            </a:extLst>
          </p:cNvPr>
          <p:cNvSpPr/>
          <p:nvPr/>
        </p:nvSpPr>
        <p:spPr>
          <a:xfrm>
            <a:off x="1071333" y="1165209"/>
            <a:ext cx="10095471" cy="51844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Google Shape;425;p32">
            <a:extLst>
              <a:ext uri="{FF2B5EF4-FFF2-40B4-BE49-F238E27FC236}">
                <a16:creationId xmlns:a16="http://schemas.microsoft.com/office/drawing/2014/main" id="{62468DEF-2047-6A1A-971B-C11388911B6B}"/>
              </a:ext>
            </a:extLst>
          </p:cNvPr>
          <p:cNvSpPr txBox="1"/>
          <p:nvPr/>
        </p:nvSpPr>
        <p:spPr>
          <a:xfrm>
            <a:off x="2622865" y="1290669"/>
            <a:ext cx="7245219" cy="49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075" tIns="60525" rIns="121075" bIns="60525" anchor="t" anchorCtr="0">
            <a:spAutoFit/>
          </a:bodyPr>
          <a:lstStyle/>
          <a:p>
            <a:pPr algn="ctr"/>
            <a:r>
              <a:rPr lang="pt-BR" sz="2400" dirty="0">
                <a:solidFill>
                  <a:schemeClr val="dk1"/>
                </a:solidFill>
                <a:latin typeface="AMX" pitchFamily="2" charset="77"/>
                <a:cs typeface="Calibri" panose="020F0502020204030204" pitchFamily="34" charset="0"/>
                <a:sym typeface="Quattrocento Sans"/>
              </a:rPr>
              <a:t>São 2 tipos de plug-ins no Claro total compartilhado:  </a:t>
            </a:r>
            <a:endParaRPr sz="2400" dirty="0">
              <a:solidFill>
                <a:schemeClr val="dk1"/>
              </a:solidFill>
              <a:latin typeface="AMX" pitchFamily="2" charset="77"/>
              <a:cs typeface="Calibri" panose="020F0502020204030204" pitchFamily="34" charset="0"/>
            </a:endParaRPr>
          </a:p>
        </p:txBody>
      </p:sp>
      <p:sp>
        <p:nvSpPr>
          <p:cNvPr id="29" name="Google Shape;426;p32">
            <a:extLst>
              <a:ext uri="{FF2B5EF4-FFF2-40B4-BE49-F238E27FC236}">
                <a16:creationId xmlns:a16="http://schemas.microsoft.com/office/drawing/2014/main" id="{0B6DE0DC-99D5-FD40-89D9-5CC0C95C90DB}"/>
              </a:ext>
            </a:extLst>
          </p:cNvPr>
          <p:cNvSpPr/>
          <p:nvPr/>
        </p:nvSpPr>
        <p:spPr>
          <a:xfrm>
            <a:off x="1439835" y="3089305"/>
            <a:ext cx="4656163" cy="197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600" rIns="90800" bIns="456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MX" pitchFamily="2" charset="77"/>
                <a:ea typeface="Calibri"/>
                <a:cs typeface="Calibri"/>
                <a:sym typeface="Calibri"/>
              </a:rPr>
              <a:t>Smartphone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2" dirty="0">
              <a:solidFill>
                <a:schemeClr val="tx1">
                  <a:lumMod val="95000"/>
                  <a:lumOff val="5000"/>
                </a:schemeClr>
              </a:solidFill>
              <a:latin typeface="AMX" pitchFamily="2" charset="77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C00000"/>
                </a:solidFill>
                <a:latin typeface="AMX" pitchFamily="2" charset="77"/>
                <a:ea typeface="Calibri"/>
                <a:cs typeface="Calibri"/>
                <a:sym typeface="Calibri"/>
              </a:rPr>
              <a:t>Perfil: </a:t>
            </a:r>
            <a:r>
              <a:rPr lang="pt-BR" sz="2000" dirty="0">
                <a:solidFill>
                  <a:srgbClr val="000000"/>
                </a:solidFill>
                <a:latin typeface="AMX" pitchFamily="2" charset="77"/>
                <a:ea typeface="Calibri"/>
                <a:cs typeface="Calibri"/>
                <a:sym typeface="Calibri"/>
              </a:rPr>
              <a:t>Para os usuários que precisam utilizar os recursos avançados do smartphone, como a internet móvel, além de chamadas de voz e SMS.</a:t>
            </a:r>
            <a:endParaRPr sz="2000" dirty="0">
              <a:latin typeface="AMX" pitchFamily="2" charset="77"/>
            </a:endParaRPr>
          </a:p>
        </p:txBody>
      </p:sp>
      <p:sp>
        <p:nvSpPr>
          <p:cNvPr id="30" name="Google Shape;427;p32">
            <a:extLst>
              <a:ext uri="{FF2B5EF4-FFF2-40B4-BE49-F238E27FC236}">
                <a16:creationId xmlns:a16="http://schemas.microsoft.com/office/drawing/2014/main" id="{B7B3FF98-B1C9-73FE-42CA-14961F1196EE}"/>
              </a:ext>
            </a:extLst>
          </p:cNvPr>
          <p:cNvSpPr/>
          <p:nvPr/>
        </p:nvSpPr>
        <p:spPr>
          <a:xfrm>
            <a:off x="6438742" y="3064110"/>
            <a:ext cx="3884531" cy="2061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600" rIns="90800" bIns="456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MX" pitchFamily="2" charset="77"/>
                <a:ea typeface="Calibri"/>
                <a:cs typeface="Calibri"/>
                <a:sym typeface="Calibri"/>
              </a:rPr>
              <a:t>Tablet e modem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AMX" pitchFamily="2" charset="77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C00000"/>
                </a:solidFill>
                <a:latin typeface="AMX" pitchFamily="2" charset="77"/>
                <a:ea typeface="Calibri"/>
                <a:cs typeface="Calibri"/>
                <a:sym typeface="Calibri"/>
              </a:rPr>
              <a:t>Perfil</a:t>
            </a:r>
            <a:r>
              <a:rPr lang="pt-BR" sz="2000" dirty="0">
                <a:solidFill>
                  <a:srgbClr val="FF0000"/>
                </a:solidFill>
                <a:latin typeface="AMX" pitchFamily="2" charset="77"/>
                <a:ea typeface="Calibri"/>
                <a:cs typeface="Calibri"/>
                <a:sym typeface="Calibri"/>
              </a:rPr>
              <a:t>:</a:t>
            </a:r>
            <a:r>
              <a:rPr lang="pt-BR" sz="2000" dirty="0">
                <a:solidFill>
                  <a:srgbClr val="000000"/>
                </a:solidFill>
                <a:latin typeface="AMX" pitchFamily="2" charset="77"/>
                <a:ea typeface="Calibri"/>
                <a:cs typeface="Calibri"/>
                <a:sym typeface="Calibri"/>
              </a:rPr>
              <a:t> Para quem precisa utilizar a internet por tablet ou por modem USB. *Não é possível fazer chamadas de voz.</a:t>
            </a:r>
            <a:endParaRPr sz="2000" dirty="0">
              <a:latin typeface="AMX" pitchFamily="2" charset="77"/>
            </a:endParaRPr>
          </a:p>
        </p:txBody>
      </p:sp>
      <p:grpSp>
        <p:nvGrpSpPr>
          <p:cNvPr id="31" name="Agrupar 58">
            <a:extLst>
              <a:ext uri="{FF2B5EF4-FFF2-40B4-BE49-F238E27FC236}">
                <a16:creationId xmlns:a16="http://schemas.microsoft.com/office/drawing/2014/main" id="{3B6418CD-C636-8B1E-D866-35CA15CFB0E0}"/>
              </a:ext>
            </a:extLst>
          </p:cNvPr>
          <p:cNvGrpSpPr/>
          <p:nvPr/>
        </p:nvGrpSpPr>
        <p:grpSpPr>
          <a:xfrm>
            <a:off x="7965059" y="1844189"/>
            <a:ext cx="1297580" cy="1297580"/>
            <a:chOff x="7030520" y="1833724"/>
            <a:chExt cx="1297580" cy="1297580"/>
          </a:xfrm>
        </p:grpSpPr>
        <p:grpSp>
          <p:nvGrpSpPr>
            <p:cNvPr id="32" name="Agrupar 24">
              <a:extLst>
                <a:ext uri="{FF2B5EF4-FFF2-40B4-BE49-F238E27FC236}">
                  <a16:creationId xmlns:a16="http://schemas.microsoft.com/office/drawing/2014/main" id="{FC7A1415-609B-C907-3BE4-7D89FECEE240}"/>
                </a:ext>
              </a:extLst>
            </p:cNvPr>
            <p:cNvGrpSpPr/>
            <p:nvPr/>
          </p:nvGrpSpPr>
          <p:grpSpPr>
            <a:xfrm>
              <a:off x="7030520" y="1833724"/>
              <a:ext cx="1297580" cy="1297580"/>
              <a:chOff x="628879" y="570699"/>
              <a:chExt cx="1048786" cy="1048786"/>
            </a:xfrm>
          </p:grpSpPr>
          <p:sp>
            <p:nvSpPr>
              <p:cNvPr id="34" name="Elipse 25">
                <a:extLst>
                  <a:ext uri="{FF2B5EF4-FFF2-40B4-BE49-F238E27FC236}">
                    <a16:creationId xmlns:a16="http://schemas.microsoft.com/office/drawing/2014/main" id="{F7834D6E-2C86-5CA6-3183-378E5684EBB9}"/>
                  </a:ext>
                </a:extLst>
              </p:cNvPr>
              <p:cNvSpPr/>
              <p:nvPr/>
            </p:nvSpPr>
            <p:spPr>
              <a:xfrm>
                <a:off x="628879" y="570699"/>
                <a:ext cx="1048786" cy="1048786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>
                  <a:latin typeface="AMX" pitchFamily="2" charset="77"/>
                </a:endParaRPr>
              </a:p>
            </p:txBody>
          </p:sp>
          <p:sp>
            <p:nvSpPr>
              <p:cNvPr id="35" name="Elipse 26">
                <a:extLst>
                  <a:ext uri="{FF2B5EF4-FFF2-40B4-BE49-F238E27FC236}">
                    <a16:creationId xmlns:a16="http://schemas.microsoft.com/office/drawing/2014/main" id="{42664A29-F838-20CC-3170-1B039351CEDC}"/>
                  </a:ext>
                </a:extLst>
              </p:cNvPr>
              <p:cNvSpPr/>
              <p:nvPr/>
            </p:nvSpPr>
            <p:spPr>
              <a:xfrm>
                <a:off x="750393" y="692213"/>
                <a:ext cx="805758" cy="8057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>
                  <a:latin typeface="AMX" pitchFamily="2" charset="77"/>
                </a:endParaRPr>
              </a:p>
            </p:txBody>
          </p:sp>
        </p:grpSp>
        <p:pic>
          <p:nvPicPr>
            <p:cNvPr id="33" name="Imagem 28">
              <a:extLst>
                <a:ext uri="{FF2B5EF4-FFF2-40B4-BE49-F238E27FC236}">
                  <a16:creationId xmlns:a16="http://schemas.microsoft.com/office/drawing/2014/main" id="{EC2B4305-2E23-739E-DB1B-673E02124B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337154" y="2186596"/>
              <a:ext cx="684312" cy="591837"/>
            </a:xfrm>
            <a:prstGeom prst="rect">
              <a:avLst/>
            </a:prstGeom>
          </p:spPr>
        </p:pic>
      </p:grpSp>
      <p:grpSp>
        <p:nvGrpSpPr>
          <p:cNvPr id="36" name="Agrupar 48">
            <a:extLst>
              <a:ext uri="{FF2B5EF4-FFF2-40B4-BE49-F238E27FC236}">
                <a16:creationId xmlns:a16="http://schemas.microsoft.com/office/drawing/2014/main" id="{58201279-2544-57FF-A5F4-626EF4B6F7AA}"/>
              </a:ext>
            </a:extLst>
          </p:cNvPr>
          <p:cNvGrpSpPr/>
          <p:nvPr/>
        </p:nvGrpSpPr>
        <p:grpSpPr>
          <a:xfrm>
            <a:off x="2929362" y="1750461"/>
            <a:ext cx="1297580" cy="1297580"/>
            <a:chOff x="3314001" y="1803309"/>
            <a:chExt cx="1297580" cy="1297580"/>
          </a:xfrm>
        </p:grpSpPr>
        <p:grpSp>
          <p:nvGrpSpPr>
            <p:cNvPr id="37" name="Agrupar 20">
              <a:extLst>
                <a:ext uri="{FF2B5EF4-FFF2-40B4-BE49-F238E27FC236}">
                  <a16:creationId xmlns:a16="http://schemas.microsoft.com/office/drawing/2014/main" id="{B2AEE3A4-5F82-C274-B434-1E9C0168715F}"/>
                </a:ext>
              </a:extLst>
            </p:cNvPr>
            <p:cNvGrpSpPr/>
            <p:nvPr/>
          </p:nvGrpSpPr>
          <p:grpSpPr>
            <a:xfrm>
              <a:off x="3314001" y="1803309"/>
              <a:ext cx="1297580" cy="1297580"/>
              <a:chOff x="628879" y="570699"/>
              <a:chExt cx="1048786" cy="1048786"/>
            </a:xfrm>
          </p:grpSpPr>
          <p:sp>
            <p:nvSpPr>
              <p:cNvPr id="39" name="Elipse 21">
                <a:extLst>
                  <a:ext uri="{FF2B5EF4-FFF2-40B4-BE49-F238E27FC236}">
                    <a16:creationId xmlns:a16="http://schemas.microsoft.com/office/drawing/2014/main" id="{E5A7988B-7CD0-CEB1-C8D9-3473005D7608}"/>
                  </a:ext>
                </a:extLst>
              </p:cNvPr>
              <p:cNvSpPr/>
              <p:nvPr/>
            </p:nvSpPr>
            <p:spPr>
              <a:xfrm>
                <a:off x="628879" y="570699"/>
                <a:ext cx="1048786" cy="1048786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>
                  <a:latin typeface="AMX" pitchFamily="2" charset="77"/>
                </a:endParaRPr>
              </a:p>
            </p:txBody>
          </p:sp>
          <p:sp>
            <p:nvSpPr>
              <p:cNvPr id="40" name="Elipse 22">
                <a:extLst>
                  <a:ext uri="{FF2B5EF4-FFF2-40B4-BE49-F238E27FC236}">
                    <a16:creationId xmlns:a16="http://schemas.microsoft.com/office/drawing/2014/main" id="{25714319-6EAD-DC1A-9C69-029BC130F197}"/>
                  </a:ext>
                </a:extLst>
              </p:cNvPr>
              <p:cNvSpPr/>
              <p:nvPr/>
            </p:nvSpPr>
            <p:spPr>
              <a:xfrm>
                <a:off x="750393" y="692213"/>
                <a:ext cx="805758" cy="8057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>
                  <a:latin typeface="AMX" pitchFamily="2" charset="77"/>
                </a:endParaRPr>
              </a:p>
            </p:txBody>
          </p:sp>
        </p:grpSp>
        <p:pic>
          <p:nvPicPr>
            <p:cNvPr id="38" name="Imagem 47">
              <a:extLst>
                <a:ext uri="{FF2B5EF4-FFF2-40B4-BE49-F238E27FC236}">
                  <a16:creationId xmlns:a16="http://schemas.microsoft.com/office/drawing/2014/main" id="{3694CA88-A997-9CD7-1BA4-57FCCD8351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763881" y="2107322"/>
              <a:ext cx="397820" cy="689554"/>
            </a:xfrm>
            <a:prstGeom prst="rect">
              <a:avLst/>
            </a:prstGeom>
          </p:spPr>
        </p:pic>
      </p:grpSp>
      <p:sp>
        <p:nvSpPr>
          <p:cNvPr id="41" name="Google Shape;485;p34">
            <a:extLst>
              <a:ext uri="{FF2B5EF4-FFF2-40B4-BE49-F238E27FC236}">
                <a16:creationId xmlns:a16="http://schemas.microsoft.com/office/drawing/2014/main" id="{C3DA3BB7-78B4-7130-EFB3-08D00C80E998}"/>
              </a:ext>
            </a:extLst>
          </p:cNvPr>
          <p:cNvSpPr/>
          <p:nvPr/>
        </p:nvSpPr>
        <p:spPr>
          <a:xfrm>
            <a:off x="1106802" y="5279776"/>
            <a:ext cx="5297843" cy="67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50" tIns="45525" rIns="91050" bIns="45525" anchor="t" anchorCtr="0">
            <a:spAutoFit/>
          </a:bodyPr>
          <a:lstStyle/>
          <a:p>
            <a:pPr marL="952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dirty="0">
                <a:solidFill>
                  <a:srgbClr val="AA0000"/>
                </a:solidFill>
                <a:latin typeface="AMX" pitchFamily="2" charset="77"/>
                <a:ea typeface="Quattrocento Sans"/>
                <a:cs typeface="Calibri" panose="020F0502020204030204" pitchFamily="34" charset="0"/>
                <a:sym typeface="Quattrocento Sans"/>
              </a:rPr>
              <a:t>Smartphones, tablets e os modems portáteis utilizam os dados da franquia compartilhada.  </a:t>
            </a:r>
            <a:endParaRPr sz="1900" dirty="0">
              <a:solidFill>
                <a:srgbClr val="AA0000"/>
              </a:solidFill>
              <a:latin typeface="AMX" pitchFamily="2" charset="77"/>
            </a:endParaRPr>
          </a:p>
        </p:txBody>
      </p:sp>
      <p:pic>
        <p:nvPicPr>
          <p:cNvPr id="43" name="Gráfico 42" descr="Fechar com preenchimento sólido">
            <a:extLst>
              <a:ext uri="{FF2B5EF4-FFF2-40B4-BE49-F238E27FC236}">
                <a16:creationId xmlns:a16="http://schemas.microsoft.com/office/drawing/2014/main" id="{CA8A4C22-50F9-15DC-F746-028805562F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8898" y="1409947"/>
            <a:ext cx="530772" cy="5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1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 animBg="1"/>
      <p:bldP spid="5" grpId="0" animBg="1"/>
      <p:bldP spid="28" grpId="0"/>
      <p:bldP spid="29" grpId="0"/>
      <p:bldP spid="3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EB9F6-E2F6-697F-1982-55B89582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53CEBE1-B154-162C-A057-DB7A4F7F317C}"/>
              </a:ext>
            </a:extLst>
          </p:cNvPr>
          <p:cNvSpPr/>
          <p:nvPr/>
        </p:nvSpPr>
        <p:spPr>
          <a:xfrm>
            <a:off x="2505075" y="2349660"/>
            <a:ext cx="7810500" cy="25842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Para contratar a solução é necessário definir: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o máximo de 300 linhas por operação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o mínimo de 3GB por linha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smartphones, tablets e modens utilizam a franquia compartilhada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4F4B63F-F955-2FE2-92E6-CC62A4D117B7}"/>
              </a:ext>
            </a:extLst>
          </p:cNvPr>
          <p:cNvSpPr txBox="1"/>
          <p:nvPr/>
        </p:nvSpPr>
        <p:spPr>
          <a:xfrm>
            <a:off x="2983375" y="1713580"/>
            <a:ext cx="6912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spc="300" dirty="0"/>
              <a:t>IMPORTANTE</a:t>
            </a:r>
            <a:endParaRPr lang="pt-BR" sz="2800" spc="300" dirty="0"/>
          </a:p>
        </p:txBody>
      </p:sp>
    </p:spTree>
    <p:extLst>
      <p:ext uri="{BB962C8B-B14F-4D97-AF65-F5344CB8AC3E}">
        <p14:creationId xmlns:p14="http://schemas.microsoft.com/office/powerpoint/2010/main" val="308350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69EC277-E955-3A3C-A2B9-7CD0F97A4677}"/>
              </a:ext>
            </a:extLst>
          </p:cNvPr>
          <p:cNvSpPr/>
          <p:nvPr/>
        </p:nvSpPr>
        <p:spPr>
          <a:xfrm>
            <a:off x="3009420" y="2714535"/>
            <a:ext cx="6748038" cy="2783440"/>
          </a:xfrm>
          <a:prstGeom prst="roundRect">
            <a:avLst>
              <a:gd name="adj" fmla="val 13788"/>
            </a:avLst>
          </a:prstGeom>
          <a:solidFill>
            <a:srgbClr val="61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latin typeface="AMX" pitchFamily="2" charset="77"/>
              <a:sym typeface="+mn-ea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D80D4B-A1FE-6FDA-06C3-43B52D3345D9}"/>
              </a:ext>
            </a:extLst>
          </p:cNvPr>
          <p:cNvSpPr txBox="1"/>
          <p:nvPr/>
        </p:nvSpPr>
        <p:spPr>
          <a:xfrm>
            <a:off x="836123" y="628776"/>
            <a:ext cx="7015658" cy="450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2550"/>
              </a:lnSpc>
            </a:pPr>
            <a:r>
              <a:rPr lang="pt-BR" sz="3200" b="1" dirty="0"/>
              <a:t>Basicamente...</a:t>
            </a:r>
            <a:endParaRPr lang="en-US" sz="3200" b="1" dirty="0">
              <a:latin typeface="AMX" pitchFamily="2" charset="77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42C49C-BA6F-E4B2-8C8C-CFAAA0478BFC}"/>
              </a:ext>
            </a:extLst>
          </p:cNvPr>
          <p:cNvSpPr txBox="1"/>
          <p:nvPr/>
        </p:nvSpPr>
        <p:spPr>
          <a:xfrm>
            <a:off x="3577728" y="2147915"/>
            <a:ext cx="5611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Claro Total Compartilhado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B31B10E-1A51-DE7C-7C85-171DAD33316A}"/>
              </a:ext>
            </a:extLst>
          </p:cNvPr>
          <p:cNvSpPr txBox="1"/>
          <p:nvPr/>
        </p:nvSpPr>
        <p:spPr>
          <a:xfrm>
            <a:off x="3842795" y="3038115"/>
            <a:ext cx="57950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uma franquia para várias linhas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Gestor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roaming internacional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Backup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Ligações ilimitadas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plug-ins para smartphone, tablet e modem</a:t>
            </a:r>
          </a:p>
        </p:txBody>
      </p:sp>
    </p:spTree>
    <p:extLst>
      <p:ext uri="{BB962C8B-B14F-4D97-AF65-F5344CB8AC3E}">
        <p14:creationId xmlns:p14="http://schemas.microsoft.com/office/powerpoint/2010/main" val="34123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D0E7F-A024-B6F6-AF5E-618F0A5B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335527B3-F17C-A570-A660-A57E484ECEF8}"/>
              </a:ext>
            </a:extLst>
          </p:cNvPr>
          <p:cNvSpPr/>
          <p:nvPr/>
        </p:nvSpPr>
        <p:spPr>
          <a:xfrm>
            <a:off x="4531738" y="1891913"/>
            <a:ext cx="7552231" cy="3663935"/>
          </a:xfrm>
          <a:prstGeom prst="roundRect">
            <a:avLst>
              <a:gd name="adj" fmla="val 11928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8E90EBCC-09A5-3D84-5149-3EDAFB175E04}"/>
              </a:ext>
            </a:extLst>
          </p:cNvPr>
          <p:cNvSpPr/>
          <p:nvPr/>
        </p:nvSpPr>
        <p:spPr>
          <a:xfrm>
            <a:off x="173620" y="1891913"/>
            <a:ext cx="4077307" cy="3663935"/>
          </a:xfrm>
          <a:prstGeom prst="roundRect">
            <a:avLst>
              <a:gd name="adj" fmla="val 12244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CC4D16-C84F-CEB6-9F61-1EC1CFC8D1BD}"/>
              </a:ext>
            </a:extLst>
          </p:cNvPr>
          <p:cNvSpPr txBox="1"/>
          <p:nvPr/>
        </p:nvSpPr>
        <p:spPr>
          <a:xfrm>
            <a:off x="454431" y="2110532"/>
            <a:ext cx="3796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Dica 1: Conta da empresa onde ficam organizadas as linhas, tarifas e franquias da operação móvel.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03C66D-BEB8-088E-B626-BD8D8758A465}"/>
              </a:ext>
            </a:extLst>
          </p:cNvPr>
          <p:cNvSpPr txBox="1"/>
          <p:nvPr/>
        </p:nvSpPr>
        <p:spPr>
          <a:xfrm>
            <a:off x="2335984" y="229349"/>
            <a:ext cx="467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Hora da ação!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E790627-7FFA-0AD5-EC95-A7EE6AA2E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77367" y="169065"/>
            <a:ext cx="1658617" cy="129460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71BB256-1E29-AE55-87CD-8698C206115F}"/>
              </a:ext>
            </a:extLst>
          </p:cNvPr>
          <p:cNvSpPr txBox="1"/>
          <p:nvPr/>
        </p:nvSpPr>
        <p:spPr>
          <a:xfrm>
            <a:off x="2403145" y="787601"/>
            <a:ext cx="9208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Duas palavras-chaves do capítulo Regras estão embaralhadas. Leia as dicas e coloque as palavras na ordem certa.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0FB38EA-8F31-F978-3A56-7BD544214495}"/>
              </a:ext>
            </a:extLst>
          </p:cNvPr>
          <p:cNvSpPr txBox="1"/>
          <p:nvPr/>
        </p:nvSpPr>
        <p:spPr>
          <a:xfrm>
            <a:off x="5019802" y="2277704"/>
            <a:ext cx="6918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Dica 2: Serviço que permite utilizar a linha da empresa fora do Brasil através de redes internacionais parceiras.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B441101-D1C8-C916-1196-EED892167A5D}"/>
              </a:ext>
            </a:extLst>
          </p:cNvPr>
          <p:cNvSpPr/>
          <p:nvPr/>
        </p:nvSpPr>
        <p:spPr>
          <a:xfrm>
            <a:off x="665792" y="4570969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N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B8C68A1-C245-9605-D757-56A14D438FCF}"/>
              </a:ext>
            </a:extLst>
          </p:cNvPr>
          <p:cNvSpPr/>
          <p:nvPr/>
        </p:nvSpPr>
        <p:spPr>
          <a:xfrm>
            <a:off x="1684364" y="4570969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B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717BE8C-B4AD-098E-2259-18F54011F295}"/>
              </a:ext>
            </a:extLst>
          </p:cNvPr>
          <p:cNvSpPr/>
          <p:nvPr/>
        </p:nvSpPr>
        <p:spPr>
          <a:xfrm>
            <a:off x="2702936" y="4570969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A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83DE5C0-57A3-1DE9-4707-EBD1E33378B2}"/>
              </a:ext>
            </a:extLst>
          </p:cNvPr>
          <p:cNvSpPr/>
          <p:nvPr/>
        </p:nvSpPr>
        <p:spPr>
          <a:xfrm>
            <a:off x="665792" y="3322225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N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099E555-BF55-EB29-34ED-9F3601D6A664}"/>
              </a:ext>
            </a:extLst>
          </p:cNvPr>
          <p:cNvSpPr/>
          <p:nvPr/>
        </p:nvSpPr>
        <p:spPr>
          <a:xfrm>
            <a:off x="1684364" y="3322225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B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9C64E0-0B65-D544-3616-0802ED94C676}"/>
              </a:ext>
            </a:extLst>
          </p:cNvPr>
          <p:cNvSpPr/>
          <p:nvPr/>
        </p:nvSpPr>
        <p:spPr>
          <a:xfrm>
            <a:off x="2702936" y="3322225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A</a:t>
            </a:r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89556FF-52CA-9BAA-D8A4-A7F36504660A}"/>
              </a:ext>
            </a:extLst>
          </p:cNvPr>
          <p:cNvSpPr/>
          <p:nvPr/>
        </p:nvSpPr>
        <p:spPr>
          <a:xfrm>
            <a:off x="4880905" y="3357573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N</a:t>
            </a:r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159FE42-37F9-42E8-AA67-5E372BDFABDC}"/>
              </a:ext>
            </a:extLst>
          </p:cNvPr>
          <p:cNvSpPr/>
          <p:nvPr/>
        </p:nvSpPr>
        <p:spPr>
          <a:xfrm>
            <a:off x="5899477" y="3357573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B</a:t>
            </a:r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9998FA4-C404-7D66-4A25-E3741E5A9716}"/>
              </a:ext>
            </a:extLst>
          </p:cNvPr>
          <p:cNvSpPr/>
          <p:nvPr/>
        </p:nvSpPr>
        <p:spPr>
          <a:xfrm>
            <a:off x="6918049" y="3357573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A</a:t>
            </a:r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9E4E590-2E08-410A-3BE9-3C068F987C15}"/>
              </a:ext>
            </a:extLst>
          </p:cNvPr>
          <p:cNvSpPr/>
          <p:nvPr/>
        </p:nvSpPr>
        <p:spPr>
          <a:xfrm>
            <a:off x="7936621" y="3357573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N</a:t>
            </a:r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823E2B1-FC64-FBC3-185F-507059636147}"/>
              </a:ext>
            </a:extLst>
          </p:cNvPr>
          <p:cNvSpPr/>
          <p:nvPr/>
        </p:nvSpPr>
        <p:spPr>
          <a:xfrm>
            <a:off x="8955193" y="3357573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B</a:t>
            </a:r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778959D-4F0C-72C4-6369-21EEFEB67E75}"/>
              </a:ext>
            </a:extLst>
          </p:cNvPr>
          <p:cNvSpPr/>
          <p:nvPr/>
        </p:nvSpPr>
        <p:spPr>
          <a:xfrm>
            <a:off x="9973765" y="3357573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A</a:t>
            </a:r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C386842-8B57-18EB-B415-404411DBCFA9}"/>
              </a:ext>
            </a:extLst>
          </p:cNvPr>
          <p:cNvSpPr/>
          <p:nvPr/>
        </p:nvSpPr>
        <p:spPr>
          <a:xfrm>
            <a:off x="10992337" y="3370469"/>
            <a:ext cx="807452" cy="732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A</a:t>
            </a:r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C031BC-7C29-FBE5-6D3B-2D458DB4B8F3}"/>
              </a:ext>
            </a:extLst>
          </p:cNvPr>
          <p:cNvSpPr/>
          <p:nvPr/>
        </p:nvSpPr>
        <p:spPr>
          <a:xfrm>
            <a:off x="4880905" y="4424530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760B8E9-4BA3-E025-B69C-C3ACA048C12C}"/>
              </a:ext>
            </a:extLst>
          </p:cNvPr>
          <p:cNvSpPr/>
          <p:nvPr/>
        </p:nvSpPr>
        <p:spPr>
          <a:xfrm>
            <a:off x="5899477" y="4424530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R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06FEE38-93DC-97FB-479E-7FD3760A76A5}"/>
              </a:ext>
            </a:extLst>
          </p:cNvPr>
          <p:cNvSpPr/>
          <p:nvPr/>
        </p:nvSpPr>
        <p:spPr>
          <a:xfrm>
            <a:off x="6918049" y="4424530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97C6E09-3640-9BC4-EAAD-3B26DE06B74E}"/>
              </a:ext>
            </a:extLst>
          </p:cNvPr>
          <p:cNvSpPr/>
          <p:nvPr/>
        </p:nvSpPr>
        <p:spPr>
          <a:xfrm>
            <a:off x="7936621" y="4424530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I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39DDC8-E731-CA23-5753-6BD8107BD2AC}"/>
              </a:ext>
            </a:extLst>
          </p:cNvPr>
          <p:cNvSpPr/>
          <p:nvPr/>
        </p:nvSpPr>
        <p:spPr>
          <a:xfrm>
            <a:off x="8955193" y="4424530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G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518E87B-3E8E-6CD2-4975-40AE8F1F8CAC}"/>
              </a:ext>
            </a:extLst>
          </p:cNvPr>
          <p:cNvSpPr/>
          <p:nvPr/>
        </p:nvSpPr>
        <p:spPr>
          <a:xfrm>
            <a:off x="9973765" y="4424530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M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1C3D1D6-E096-6112-E70C-93AEDDB3E1F5}"/>
              </a:ext>
            </a:extLst>
          </p:cNvPr>
          <p:cNvSpPr/>
          <p:nvPr/>
        </p:nvSpPr>
        <p:spPr>
          <a:xfrm>
            <a:off x="10992337" y="4437426"/>
            <a:ext cx="807452" cy="732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N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3539D6E0-964F-BAC6-3E0A-32D8C8FD1BE6}"/>
              </a:ext>
            </a:extLst>
          </p:cNvPr>
          <p:cNvSpPr>
            <a:spLocks/>
          </p:cNvSpPr>
          <p:nvPr/>
        </p:nvSpPr>
        <p:spPr>
          <a:xfrm>
            <a:off x="9621755" y="6248101"/>
            <a:ext cx="2138855" cy="516449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ENVIAR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3500D98-809B-1229-C2A6-C2323977B114}"/>
              </a:ext>
            </a:extLst>
          </p:cNvPr>
          <p:cNvSpPr txBox="1"/>
          <p:nvPr/>
        </p:nvSpPr>
        <p:spPr>
          <a:xfrm>
            <a:off x="-2615878" y="4780344"/>
            <a:ext cx="213257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Resposta 1: BAN</a:t>
            </a:r>
          </a:p>
          <a:p>
            <a:r>
              <a:rPr lang="pt-BR" dirty="0"/>
              <a:t>Resposta 2: Roaming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A518694-5A46-89C6-121C-B012A21081F2}"/>
              </a:ext>
            </a:extLst>
          </p:cNvPr>
          <p:cNvSpPr txBox="1"/>
          <p:nvPr/>
        </p:nvSpPr>
        <p:spPr>
          <a:xfrm>
            <a:off x="-2565547" y="978650"/>
            <a:ext cx="252804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Feedback certo: Parabéns, Seu nome! Você acertou as duas palavras.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6E7C7D0-44FE-1759-6E40-A88D1AD22DC9}"/>
              </a:ext>
            </a:extLst>
          </p:cNvPr>
          <p:cNvSpPr txBox="1"/>
          <p:nvPr/>
        </p:nvSpPr>
        <p:spPr>
          <a:xfrm>
            <a:off x="-2565547" y="2354806"/>
            <a:ext cx="2528047" cy="175432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Feedback errado: Você não associou solucionou todas as palavras.</a:t>
            </a:r>
            <a:br>
              <a:rPr lang="pt-BR" dirty="0"/>
            </a:br>
            <a:br>
              <a:rPr lang="pt-BR" dirty="0"/>
            </a:br>
            <a:r>
              <a:rPr lang="pt-BR" dirty="0"/>
              <a:t>*apresenta o quadro com as respostas* </a:t>
            </a:r>
          </a:p>
        </p:txBody>
      </p:sp>
    </p:spTree>
    <p:extLst>
      <p:ext uri="{BB962C8B-B14F-4D97-AF65-F5344CB8AC3E}">
        <p14:creationId xmlns:p14="http://schemas.microsoft.com/office/powerpoint/2010/main" val="4067027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18E26-7749-E894-558E-56987BAB6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58B8F186-2C38-5A97-3DA4-305A3EE75E84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chemeClr val="lt1"/>
                </a:solidFill>
                <a:latin typeface="AMX Black" pitchFamily="2" charset="0"/>
              </a:rPr>
              <a:t>CLARO TOTAL INDIVIDUAL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05B281A0-B0C1-49A1-CCB0-8A7CA23FC796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REGRAS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11944F1-AAE0-B011-5BF7-19BC5EB81513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  <p:sp>
        <p:nvSpPr>
          <p:cNvPr id="7" name="Retângulo: Cantos Arredondados 11">
            <a:extLst>
              <a:ext uri="{FF2B5EF4-FFF2-40B4-BE49-F238E27FC236}">
                <a16:creationId xmlns:a16="http://schemas.microsoft.com/office/drawing/2014/main" id="{6B4BCE7C-8B2C-2245-7365-95D990B56F0F}"/>
              </a:ext>
            </a:extLst>
          </p:cNvPr>
          <p:cNvSpPr/>
          <p:nvPr/>
        </p:nvSpPr>
        <p:spPr>
          <a:xfrm>
            <a:off x="5516878" y="4459923"/>
            <a:ext cx="5570134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37788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DBC3CBF-8F31-836B-3012-8BBE537BA45F}"/>
              </a:ext>
            </a:extLst>
          </p:cNvPr>
          <p:cNvSpPr txBox="1"/>
          <p:nvPr/>
        </p:nvSpPr>
        <p:spPr>
          <a:xfrm>
            <a:off x="913677" y="2473254"/>
            <a:ext cx="51823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dirty="0"/>
              <a:t>Indicado para empresas que possuem:</a:t>
            </a:r>
          </a:p>
          <a:p>
            <a:pPr>
              <a:buNone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muitos colaboradores;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equipes externas;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operação distribuída;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técnicos em campo;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vendedores externos;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diferentes perfis de uso de internet.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372145-8551-22F4-A72C-9E3DDB3808E3}"/>
              </a:ext>
            </a:extLst>
          </p:cNvPr>
          <p:cNvSpPr txBox="1"/>
          <p:nvPr/>
        </p:nvSpPr>
        <p:spPr>
          <a:xfrm>
            <a:off x="1361957" y="1670310"/>
            <a:ext cx="3730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2400" b="1" dirty="0"/>
              <a:t>Perfil de cliente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312E839-55FB-B56B-661C-FA889CEE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673" y="2131975"/>
            <a:ext cx="5602070" cy="47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6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839E60-2D72-4E68-5CDD-E2E409B607B5}"/>
              </a:ext>
            </a:extLst>
          </p:cNvPr>
          <p:cNvSpPr txBox="1"/>
          <p:nvPr/>
        </p:nvSpPr>
        <p:spPr>
          <a:xfrm>
            <a:off x="-3588152" y="729205"/>
            <a:ext cx="3588152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Eu não consegui gerar apenas um vídeo, então gerei dois, apenas para demonstrar mais ou menos como dele deve ficar. </a:t>
            </a:r>
          </a:p>
          <a:p>
            <a:endParaRPr lang="pt-BR" dirty="0"/>
          </a:p>
          <a:p>
            <a:r>
              <a:rPr lang="pt-BR" dirty="0"/>
              <a:t>O roteiro da narração segue na descrição desta tela. </a:t>
            </a:r>
          </a:p>
        </p:txBody>
      </p:sp>
      <p:pic>
        <p:nvPicPr>
          <p:cNvPr id="3" name="Pippit_0522_ClaroIntro">
            <a:hlinkClick r:id="" action="ppaction://media"/>
            <a:extLst>
              <a:ext uri="{FF2B5EF4-FFF2-40B4-BE49-F238E27FC236}">
                <a16:creationId xmlns:a16="http://schemas.microsoft.com/office/drawing/2014/main" id="{7D334460-9391-ACFB-B187-5250EA360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0791" r="33355"/>
          <a:stretch>
            <a:fillRect/>
          </a:stretch>
        </p:blipFill>
        <p:spPr>
          <a:xfrm>
            <a:off x="0" y="0"/>
            <a:ext cx="5590572" cy="6858000"/>
          </a:xfrm>
          <a:prstGeom prst="rect">
            <a:avLst/>
          </a:prstGeom>
        </p:spPr>
      </p:pic>
      <p:pic>
        <p:nvPicPr>
          <p:cNvPr id="4" name="Pippit_0522_ClaroParte2">
            <a:hlinkClick r:id="" action="ppaction://media"/>
            <a:extLst>
              <a:ext uri="{FF2B5EF4-FFF2-40B4-BE49-F238E27FC236}">
                <a16:creationId xmlns:a16="http://schemas.microsoft.com/office/drawing/2014/main" id="{71B69FC5-7F23-40CB-A507-214B61922F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20570" r="25285"/>
          <a:stretch>
            <a:fillRect/>
          </a:stretch>
        </p:blipFill>
        <p:spPr>
          <a:xfrm>
            <a:off x="5590572" y="0"/>
            <a:ext cx="6601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D77577-0715-1EC2-A880-BCAF206D825B}"/>
              </a:ext>
            </a:extLst>
          </p:cNvPr>
          <p:cNvSpPr txBox="1"/>
          <p:nvPr/>
        </p:nvSpPr>
        <p:spPr>
          <a:xfrm>
            <a:off x="-3541853" y="462987"/>
            <a:ext cx="3541853" cy="5078313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Eu não consegui baixar o vídeo dessa tela, mas segue o link do vídeo: </a:t>
            </a:r>
            <a:r>
              <a:rPr lang="pt-BR" dirty="0">
                <a:hlinkClick r:id="rId3"/>
              </a:rPr>
              <a:t>https://app.heygen.com/videos/connect-field-gest-o-de-conectividade-09cacf1722d94f6ea7f799bd658eead6</a:t>
            </a:r>
            <a:endParaRPr lang="pt-BR" dirty="0"/>
          </a:p>
          <a:p>
            <a:endParaRPr lang="pt-BR" dirty="0"/>
          </a:p>
          <a:p>
            <a:r>
              <a:rPr lang="pt-BR" dirty="0"/>
              <a:t>URL de incorporação: &lt;iframe </a:t>
            </a:r>
            <a:r>
              <a:rPr lang="pt-BR" dirty="0" err="1"/>
              <a:t>width</a:t>
            </a:r>
            <a:r>
              <a:rPr lang="pt-BR" dirty="0"/>
              <a:t>="560" </a:t>
            </a:r>
            <a:r>
              <a:rPr lang="pt-BR" dirty="0" err="1"/>
              <a:t>height</a:t>
            </a:r>
            <a:r>
              <a:rPr lang="pt-BR" dirty="0"/>
              <a:t>="315" </a:t>
            </a:r>
            <a:r>
              <a:rPr lang="pt-BR" dirty="0" err="1"/>
              <a:t>src</a:t>
            </a:r>
            <a:r>
              <a:rPr lang="pt-BR" dirty="0"/>
              <a:t>="https://app.heygen.com/</a:t>
            </a:r>
            <a:r>
              <a:rPr lang="pt-BR" dirty="0" err="1"/>
              <a:t>embeds</a:t>
            </a:r>
            <a:r>
              <a:rPr lang="pt-BR" dirty="0"/>
              <a:t>/09cacf1722d94f6ea7f799bd658eead6" </a:t>
            </a:r>
            <a:r>
              <a:rPr lang="pt-BR" dirty="0" err="1"/>
              <a:t>title</a:t>
            </a:r>
            <a:r>
              <a:rPr lang="pt-BR" dirty="0"/>
              <a:t>="Reprodutor de vídeo </a:t>
            </a:r>
            <a:r>
              <a:rPr lang="pt-BR" dirty="0" err="1"/>
              <a:t>HeyGen</a:t>
            </a:r>
            <a:r>
              <a:rPr lang="pt-BR" dirty="0"/>
              <a:t>" </a:t>
            </a:r>
            <a:r>
              <a:rPr lang="pt-BR" dirty="0" err="1"/>
              <a:t>frameborder</a:t>
            </a:r>
            <a:r>
              <a:rPr lang="pt-BR" dirty="0"/>
              <a:t>="0" </a:t>
            </a:r>
            <a:r>
              <a:rPr lang="pt-BR" dirty="0" err="1"/>
              <a:t>allow</a:t>
            </a:r>
            <a:r>
              <a:rPr lang="pt-BR" dirty="0"/>
              <a:t>="</a:t>
            </a:r>
            <a:r>
              <a:rPr lang="pt-BR" dirty="0" err="1"/>
              <a:t>encrypted</a:t>
            </a:r>
            <a:r>
              <a:rPr lang="pt-BR" dirty="0"/>
              <a:t>-media; </a:t>
            </a:r>
            <a:r>
              <a:rPr lang="pt-BR" dirty="0" err="1"/>
              <a:t>fullscreen</a:t>
            </a:r>
            <a:r>
              <a:rPr lang="pt-BR" dirty="0"/>
              <a:t>;" </a:t>
            </a:r>
            <a:r>
              <a:rPr lang="pt-BR" dirty="0" err="1"/>
              <a:t>allowfullscreen</a:t>
            </a:r>
            <a:r>
              <a:rPr lang="pt-BR" dirty="0"/>
              <a:t>&gt;&lt;/iframe&gt;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4DD6E5-681B-D8F9-9452-CCF82A15A743}"/>
              </a:ext>
            </a:extLst>
          </p:cNvPr>
          <p:cNvSpPr txBox="1"/>
          <p:nvPr/>
        </p:nvSpPr>
        <p:spPr>
          <a:xfrm>
            <a:off x="-3588152" y="5706318"/>
            <a:ext cx="3588152" cy="369332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 roteiro está na descrição.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AEBE30-1C54-47C6-D196-F31A937C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93"/>
            <a:ext cx="12192000" cy="68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16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57C67B1-D862-B666-6A99-9C01A49B5DA4}"/>
              </a:ext>
            </a:extLst>
          </p:cNvPr>
          <p:cNvSpPr txBox="1"/>
          <p:nvPr/>
        </p:nvSpPr>
        <p:spPr>
          <a:xfrm>
            <a:off x="2335984" y="229349"/>
            <a:ext cx="467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Hora da ação!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D2C2F6-AF15-4A14-5D7E-E926FAC3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77367" y="169065"/>
            <a:ext cx="1658617" cy="12946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C14D9DC-5ACD-C61A-0892-03CD2A2A71CC}"/>
              </a:ext>
            </a:extLst>
          </p:cNvPr>
          <p:cNvSpPr txBox="1"/>
          <p:nvPr/>
        </p:nvSpPr>
        <p:spPr>
          <a:xfrm>
            <a:off x="2403145" y="787601"/>
            <a:ext cx="920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Qual benefício resolve o desafio?</a:t>
            </a:r>
          </a:p>
          <a:p>
            <a:r>
              <a:rPr lang="pt-BR" sz="2000" dirty="0"/>
              <a:t>O Marcelo listou uma série de desafios enfrentadas em sua empresa. Leia os desafios da empresa e relacione com o benefício do Claro Total Compartilhado que melhor atende cada situação.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46111AF-25C4-14B5-8D75-978C1463C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01590"/>
              </p:ext>
            </p:extLst>
          </p:nvPr>
        </p:nvGraphicFramePr>
        <p:xfrm>
          <a:off x="409937" y="2146072"/>
          <a:ext cx="7819663" cy="4114800"/>
        </p:xfrm>
        <a:graphic>
          <a:graphicData uri="http://schemas.openxmlformats.org/drawingml/2006/table">
            <a:tbl>
              <a:tblPr/>
              <a:tblGrid>
                <a:gridCol w="3606478">
                  <a:extLst>
                    <a:ext uri="{9D8B030D-6E8A-4147-A177-3AD203B41FA5}">
                      <a16:colId xmlns:a16="http://schemas.microsoft.com/office/drawing/2014/main" val="371505033"/>
                    </a:ext>
                  </a:extLst>
                </a:gridCol>
                <a:gridCol w="4213185">
                  <a:extLst>
                    <a:ext uri="{9D8B030D-6E8A-4147-A177-3AD203B41FA5}">
                      <a16:colId xmlns:a16="http://schemas.microsoft.com/office/drawing/2014/main" val="14105680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Desafio da empresa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Benefício do Claro Total Compartilhado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101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Equipes utilizam internet de formas diferentes durante o dia.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Compartilhamento inteligente da internet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908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A empresa possui muitos colaboradores e precisa controlar consumo das linhas.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Gestão centralizada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983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Técnicos trabalham em diferentes cidades e precisam continuar conectados.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Continuidade operacional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268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A empresa está crescendo e precisa de uma solução mais flexível.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Escalabilidade da operação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599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Colaboradores utilizam smartphone, tablet e modem durante o trabalho.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Plug-ins para diferentes dispositivos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52867"/>
                  </a:ext>
                </a:extLst>
              </a:tr>
            </a:tbl>
          </a:graphicData>
        </a:graphic>
      </p:graphicFrame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61720E0-87B7-70AA-4898-6F07239E07B4}"/>
              </a:ext>
            </a:extLst>
          </p:cNvPr>
          <p:cNvSpPr/>
          <p:nvPr/>
        </p:nvSpPr>
        <p:spPr>
          <a:xfrm>
            <a:off x="8657863" y="2146072"/>
            <a:ext cx="3333509" cy="3213006"/>
          </a:xfrm>
          <a:prstGeom prst="roundRect">
            <a:avLst>
              <a:gd name="adj" fmla="val 13788"/>
            </a:avLst>
          </a:prstGeom>
          <a:solidFill>
            <a:srgbClr val="61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spcBef>
                <a:spcPts val="1200"/>
              </a:spcBef>
            </a:pPr>
            <a:r>
              <a:rPr lang="pt-BR" dirty="0"/>
              <a:t>Escalabilidade da operação</a:t>
            </a:r>
          </a:p>
          <a:p>
            <a:pPr fontAlgn="ctr">
              <a:spcBef>
                <a:spcPts val="1200"/>
              </a:spcBef>
            </a:pPr>
            <a:r>
              <a:rPr lang="pt-BR" dirty="0"/>
              <a:t>Compartilhamento inteligente da internet</a:t>
            </a:r>
          </a:p>
          <a:p>
            <a:pPr fontAlgn="ctr">
              <a:spcBef>
                <a:spcPts val="1200"/>
              </a:spcBef>
            </a:pPr>
            <a:r>
              <a:rPr lang="pt-BR" dirty="0"/>
              <a:t>Plug-ins para diferentes dispositivos</a:t>
            </a:r>
          </a:p>
          <a:p>
            <a:pPr fontAlgn="ctr">
              <a:spcBef>
                <a:spcPts val="1200"/>
              </a:spcBef>
            </a:pPr>
            <a:r>
              <a:rPr lang="pt-BR" dirty="0"/>
              <a:t>Gestão centralizada</a:t>
            </a:r>
          </a:p>
          <a:p>
            <a:pPr fontAlgn="ctr">
              <a:spcBef>
                <a:spcPts val="1200"/>
              </a:spcBef>
            </a:pPr>
            <a:r>
              <a:rPr lang="pt-BR" dirty="0"/>
              <a:t>Continuidade operacional</a:t>
            </a:r>
          </a:p>
        </p:txBody>
      </p:sp>
    </p:spTree>
    <p:extLst>
      <p:ext uri="{BB962C8B-B14F-4D97-AF65-F5344CB8AC3E}">
        <p14:creationId xmlns:p14="http://schemas.microsoft.com/office/powerpoint/2010/main" val="237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9DCB42E-BEFB-3D1B-9D89-F0761C3FE970}"/>
              </a:ext>
            </a:extLst>
          </p:cNvPr>
          <p:cNvSpPr txBox="1"/>
          <p:nvPr/>
        </p:nvSpPr>
        <p:spPr>
          <a:xfrm>
            <a:off x="1411151" y="915391"/>
            <a:ext cx="9644756" cy="737545"/>
          </a:xfrm>
          <a:prstGeom prst="rect">
            <a:avLst/>
          </a:prstGeom>
          <a:noFill/>
          <a:ln w="19050">
            <a:noFill/>
          </a:ln>
        </p:spPr>
        <p:txBody>
          <a:bodyPr wrap="square" lIns="120821" tIns="60406" rIns="120821" bIns="60406" rtlCol="0">
            <a:spAutoFit/>
          </a:bodyPr>
          <a:lstStyle/>
          <a:p>
            <a:pPr defTabSz="1209129">
              <a:spcAft>
                <a:spcPts val="600"/>
              </a:spcAft>
            </a:pPr>
            <a:r>
              <a:rPr lang="pt-BR" sz="2000" dirty="0">
                <a:latin typeface="AMX" pitchFamily="2" charset="0"/>
                <a:ea typeface="Quattrocento Sans"/>
                <a:cs typeface="Quattrocento Sans"/>
              </a:rPr>
              <a:t>No treinamento de hoje vimos todas as </a:t>
            </a:r>
            <a:r>
              <a:rPr lang="pt-BR" sz="2000" b="1" dirty="0">
                <a:latin typeface="AMX" pitchFamily="2" charset="0"/>
                <a:ea typeface="Quattrocento Sans"/>
                <a:cs typeface="Quattrocento Sans"/>
              </a:rPr>
              <a:t>informações sobre o Claro total compartilhado da Móvel Voz</a:t>
            </a:r>
            <a:r>
              <a:rPr lang="pt-BR" sz="2000" dirty="0">
                <a:latin typeface="AMX" pitchFamily="2" charset="0"/>
                <a:ea typeface="Quattrocento Sans"/>
                <a:cs typeface="Quattrocento Sans"/>
              </a:rPr>
              <a:t>!</a:t>
            </a:r>
          </a:p>
        </p:txBody>
      </p:sp>
      <p:sp>
        <p:nvSpPr>
          <p:cNvPr id="3" name="Google Shape;169;p15">
            <a:extLst>
              <a:ext uri="{FF2B5EF4-FFF2-40B4-BE49-F238E27FC236}">
                <a16:creationId xmlns:a16="http://schemas.microsoft.com/office/drawing/2014/main" id="{D2440860-28AB-27AF-880D-4A7A8F66CE05}"/>
              </a:ext>
            </a:extLst>
          </p:cNvPr>
          <p:cNvSpPr txBox="1"/>
          <p:nvPr/>
        </p:nvSpPr>
        <p:spPr>
          <a:xfrm>
            <a:off x="1532238" y="2039038"/>
            <a:ext cx="10224437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262626"/>
              </a:buClr>
              <a:buSzPts val="2000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Agora você: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Conhece todas as informações e benefícios sobre a solução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Está apto a tirar as dúvidas dos clientes;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Tem conhecimento sobre argumento de vendas;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Entende todas as regras para orientar os clientes corretamente.</a:t>
            </a:r>
          </a:p>
        </p:txBody>
      </p:sp>
    </p:spTree>
    <p:extLst>
      <p:ext uri="{BB962C8B-B14F-4D97-AF65-F5344CB8AC3E}">
        <p14:creationId xmlns:p14="http://schemas.microsoft.com/office/powerpoint/2010/main" val="6424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2F984F-8A5E-B8A0-73A9-34A34C699032}"/>
              </a:ext>
            </a:extLst>
          </p:cNvPr>
          <p:cNvSpPr txBox="1"/>
          <p:nvPr/>
        </p:nvSpPr>
        <p:spPr>
          <a:xfrm>
            <a:off x="1171904" y="2879099"/>
            <a:ext cx="5565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/>
              <a:t>Móvel Voz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C645085-224F-69FB-777F-AC4762D8C98A}"/>
              </a:ext>
            </a:extLst>
          </p:cNvPr>
          <p:cNvSpPr/>
          <p:nvPr/>
        </p:nvSpPr>
        <p:spPr>
          <a:xfrm>
            <a:off x="6957848" y="3434255"/>
            <a:ext cx="2669627" cy="775138"/>
          </a:xfrm>
          <a:prstGeom prst="roundRect">
            <a:avLst/>
          </a:prstGeom>
          <a:solidFill>
            <a:srgbClr val="530B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INICIAR</a:t>
            </a:r>
          </a:p>
        </p:txBody>
      </p:sp>
      <p:pic>
        <p:nvPicPr>
          <p:cNvPr id="4" name="Gráfico 3" descr="Gesto de toque duplo com preenchimento sólido">
            <a:extLst>
              <a:ext uri="{FF2B5EF4-FFF2-40B4-BE49-F238E27FC236}">
                <a16:creationId xmlns:a16="http://schemas.microsoft.com/office/drawing/2014/main" id="{F70B901A-C239-E996-774C-A75C732372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05144" y="3814197"/>
            <a:ext cx="914400" cy="914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E63D37F-2CCF-5AC5-8562-615B312DA344}"/>
              </a:ext>
            </a:extLst>
          </p:cNvPr>
          <p:cNvSpPr txBox="1"/>
          <p:nvPr/>
        </p:nvSpPr>
        <p:spPr>
          <a:xfrm>
            <a:off x="1171903" y="3838572"/>
            <a:ext cx="5565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spc="600" dirty="0"/>
              <a:t>PARTE 3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53C53FD-A961-462B-3569-9E901F6ED0B2}"/>
              </a:ext>
            </a:extLst>
          </p:cNvPr>
          <p:cNvCxnSpPr>
            <a:cxnSpLocks/>
          </p:cNvCxnSpPr>
          <p:nvPr/>
        </p:nvCxnSpPr>
        <p:spPr>
          <a:xfrm>
            <a:off x="2151529" y="3710096"/>
            <a:ext cx="3539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71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CEBD8-21E1-3314-E0AD-75E12736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12">
            <a:extLst>
              <a:ext uri="{FF2B5EF4-FFF2-40B4-BE49-F238E27FC236}">
                <a16:creationId xmlns:a16="http://schemas.microsoft.com/office/drawing/2014/main" id="{9B0809A6-1C78-80D3-485E-153A60AAB68D}"/>
              </a:ext>
            </a:extLst>
          </p:cNvPr>
          <p:cNvSpPr/>
          <p:nvPr/>
        </p:nvSpPr>
        <p:spPr>
          <a:xfrm>
            <a:off x="947347" y="461680"/>
            <a:ext cx="4806083" cy="4988210"/>
          </a:xfrm>
          <a:prstGeom prst="ellipse">
            <a:avLst/>
          </a:prstGeom>
          <a:gradFill>
            <a:gsLst>
              <a:gs pos="0">
                <a:schemeClr val="tx1">
                  <a:lumMod val="95000"/>
                  <a:lumOff val="5000"/>
                  <a:alpha val="58000"/>
                </a:schemeClr>
              </a:gs>
              <a:gs pos="100000">
                <a:schemeClr val="tx1">
                  <a:lumMod val="65000"/>
                  <a:lumOff val="35000"/>
                  <a:alpha val="2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8" name="Imagem 7" descr="Mulher falando ao telefone celular&#10;&#10;O conteúdo gerado por IA pode estar incorreto.">
            <a:extLst>
              <a:ext uri="{FF2B5EF4-FFF2-40B4-BE49-F238E27FC236}">
                <a16:creationId xmlns:a16="http://schemas.microsoft.com/office/drawing/2014/main" id="{D43BEFDE-7368-6E5D-56CE-CB265D91E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/>
          <a:stretch/>
        </p:blipFill>
        <p:spPr>
          <a:xfrm>
            <a:off x="0" y="0"/>
            <a:ext cx="6651596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85B8DB3-F2EE-29C0-9A47-47DB3C1B5E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148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5"/>
          </a:p>
        </p:txBody>
      </p:sp>
      <p:pic>
        <p:nvPicPr>
          <p:cNvPr id="2" name="Gráfico 6">
            <a:extLst>
              <a:ext uri="{FF2B5EF4-FFF2-40B4-BE49-F238E27FC236}">
                <a16:creationId xmlns:a16="http://schemas.microsoft.com/office/drawing/2014/main" id="{EF8B77FA-52C4-AAAA-DF8F-C48EC85D36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C3C610F-960F-D056-5FFD-C0FF07F299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8ED9DFD9-E79E-D78B-52A2-8CA922F1E3E1}"/>
              </a:ext>
            </a:extLst>
          </p:cNvPr>
          <p:cNvSpPr txBox="1"/>
          <p:nvPr/>
        </p:nvSpPr>
        <p:spPr>
          <a:xfrm>
            <a:off x="6430025" y="2468119"/>
            <a:ext cx="512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noProof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  <p:grpSp>
        <p:nvGrpSpPr>
          <p:cNvPr id="22" name="Agrupar 29">
            <a:extLst>
              <a:ext uri="{FF2B5EF4-FFF2-40B4-BE49-F238E27FC236}">
                <a16:creationId xmlns:a16="http://schemas.microsoft.com/office/drawing/2014/main" id="{AD286770-6E77-7488-23FB-2A735AED62C7}"/>
              </a:ext>
            </a:extLst>
          </p:cNvPr>
          <p:cNvGrpSpPr/>
          <p:nvPr/>
        </p:nvGrpSpPr>
        <p:grpSpPr>
          <a:xfrm rot="10800000">
            <a:off x="345622" y="6103226"/>
            <a:ext cx="437889" cy="437889"/>
            <a:chOff x="827267" y="5866645"/>
            <a:chExt cx="560029" cy="560029"/>
          </a:xfrm>
        </p:grpSpPr>
        <p:sp>
          <p:nvSpPr>
            <p:cNvPr id="23" name="Elipse 30">
              <a:extLst>
                <a:ext uri="{FF2B5EF4-FFF2-40B4-BE49-F238E27FC236}">
                  <a16:creationId xmlns:a16="http://schemas.microsoft.com/office/drawing/2014/main" id="{FEC1DAF6-98F8-E489-187A-D8A7A61FDFFF}"/>
                </a:ext>
              </a:extLst>
            </p:cNvPr>
            <p:cNvSpPr/>
            <p:nvPr/>
          </p:nvSpPr>
          <p:spPr>
            <a:xfrm>
              <a:off x="827267" y="5866645"/>
              <a:ext cx="560029" cy="5600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pic>
          <p:nvPicPr>
            <p:cNvPr id="24" name="Gráfico 31">
              <a:extLst>
                <a:ext uri="{FF2B5EF4-FFF2-40B4-BE49-F238E27FC236}">
                  <a16:creationId xmlns:a16="http://schemas.microsoft.com/office/drawing/2014/main" id="{E5550553-8D2A-CA42-09A4-A3A1A32667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0131" y="6041884"/>
              <a:ext cx="114300" cy="209550"/>
            </a:xfrm>
            <a:prstGeom prst="rect">
              <a:avLst/>
            </a:prstGeom>
          </p:spPr>
        </p:pic>
      </p:grpSp>
      <p:pic>
        <p:nvPicPr>
          <p:cNvPr id="26" name="Graphic 19">
            <a:extLst>
              <a:ext uri="{FF2B5EF4-FFF2-40B4-BE49-F238E27FC236}">
                <a16:creationId xmlns:a16="http://schemas.microsoft.com/office/drawing/2014/main" id="{A435A965-FBFA-AB06-85BA-94078EF35D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pic>
        <p:nvPicPr>
          <p:cNvPr id="27" name="Gráfico 6">
            <a:extLst>
              <a:ext uri="{FF2B5EF4-FFF2-40B4-BE49-F238E27FC236}">
                <a16:creationId xmlns:a16="http://schemas.microsoft.com/office/drawing/2014/main" id="{8078DEA0-A366-A511-A697-443361F13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A2126-89C1-3857-0349-B43C7C76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D8E93E-221F-0FAB-9B90-A939E03208D6}"/>
              </a:ext>
            </a:extLst>
          </p:cNvPr>
          <p:cNvSpPr txBox="1"/>
          <p:nvPr/>
        </p:nvSpPr>
        <p:spPr>
          <a:xfrm>
            <a:off x="977461" y="1573210"/>
            <a:ext cx="501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Olá!</a:t>
            </a:r>
          </a:p>
          <a:p>
            <a:endParaRPr lang="pt-BR" b="1" dirty="0"/>
          </a:p>
          <a:p>
            <a:r>
              <a:rPr lang="pt-BR" b="1" dirty="0"/>
              <a:t>Seja bem-vindo(a) ao treinamento de Móvel Voz!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D33BA5-5A9B-EA22-F474-A8638D948EAA}"/>
              </a:ext>
            </a:extLst>
          </p:cNvPr>
          <p:cNvSpPr txBox="1"/>
          <p:nvPr/>
        </p:nvSpPr>
        <p:spPr>
          <a:xfrm>
            <a:off x="977461" y="2939964"/>
            <a:ext cx="7567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Nessa última parte do treinamento, você irá aprender sobre a solução </a:t>
            </a:r>
            <a:r>
              <a:rPr lang="pt-BR" b="1" dirty="0"/>
              <a:t>Claro total compartilhado</a:t>
            </a:r>
            <a:r>
              <a:rPr lang="pt-BR" dirty="0"/>
              <a:t> do Móvel Voz. Você entenderá a definição, benefícios, características e regras dessa solução. Além de compreender como prestar atendimento ao seu cliente.</a:t>
            </a:r>
          </a:p>
          <a:p>
            <a:endParaRPr lang="pt-BR" dirty="0"/>
          </a:p>
          <a:p>
            <a:r>
              <a:rPr lang="pt-BR" dirty="0"/>
              <a:t>Bom treinamento!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FC8A325-22C1-9F75-7C0C-FF10A3F5D00E}"/>
              </a:ext>
            </a:extLst>
          </p:cNvPr>
          <p:cNvSpPr/>
          <p:nvPr/>
        </p:nvSpPr>
        <p:spPr>
          <a:xfrm>
            <a:off x="977461" y="5414713"/>
            <a:ext cx="2669627" cy="775138"/>
          </a:xfrm>
          <a:prstGeom prst="roundRect">
            <a:avLst/>
          </a:prstGeom>
          <a:solidFill>
            <a:srgbClr val="530B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INTRUÇÕES DE NAVEGAÇÃO</a:t>
            </a:r>
          </a:p>
        </p:txBody>
      </p:sp>
    </p:spTree>
    <p:extLst>
      <p:ext uri="{BB962C8B-B14F-4D97-AF65-F5344CB8AC3E}">
        <p14:creationId xmlns:p14="http://schemas.microsoft.com/office/powerpoint/2010/main" val="259045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21B19-6933-661C-6DC8-A66F68D7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F207D68-7847-9FE9-3790-F1FBB20B4EC6}"/>
              </a:ext>
            </a:extLst>
          </p:cNvPr>
          <p:cNvSpPr/>
          <p:nvPr/>
        </p:nvSpPr>
        <p:spPr>
          <a:xfrm>
            <a:off x="1511323" y="1492069"/>
            <a:ext cx="8713076" cy="45173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E2AD8FE-19CB-0755-F5E1-1BDA666A762F}"/>
              </a:ext>
            </a:extLst>
          </p:cNvPr>
          <p:cNvSpPr>
            <a:spLocks/>
          </p:cNvSpPr>
          <p:nvPr/>
        </p:nvSpPr>
        <p:spPr>
          <a:xfrm>
            <a:off x="2550479" y="4389414"/>
            <a:ext cx="2138855" cy="639975"/>
          </a:xfrm>
          <a:prstGeom prst="roundRect">
            <a:avLst/>
          </a:prstGeom>
          <a:solidFill>
            <a:srgbClr val="530B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BOTÃO</a:t>
            </a:r>
          </a:p>
        </p:txBody>
      </p:sp>
      <p:pic>
        <p:nvPicPr>
          <p:cNvPr id="9" name="Gráfico 8" descr="Fechar com preenchimento sólido">
            <a:extLst>
              <a:ext uri="{FF2B5EF4-FFF2-40B4-BE49-F238E27FC236}">
                <a16:creationId xmlns:a16="http://schemas.microsoft.com/office/drawing/2014/main" id="{14B6F5A2-0DC5-498D-C0B3-9367FCB760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54207" y="1773621"/>
            <a:ext cx="530772" cy="530772"/>
          </a:xfrm>
          <a:prstGeom prst="rect">
            <a:avLst/>
          </a:prstGeom>
        </p:spPr>
      </p:pic>
      <p:pic>
        <p:nvPicPr>
          <p:cNvPr id="10" name="Gráfico 9" descr="Fechar com preenchimento sólido">
            <a:extLst>
              <a:ext uri="{FF2B5EF4-FFF2-40B4-BE49-F238E27FC236}">
                <a16:creationId xmlns:a16="http://schemas.microsoft.com/office/drawing/2014/main" id="{EA234673-167E-C81B-D895-A3417583BF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54165" y="3325466"/>
            <a:ext cx="530772" cy="530772"/>
          </a:xfrm>
          <a:prstGeom prst="rect">
            <a:avLst/>
          </a:prstGeom>
        </p:spPr>
      </p:pic>
      <p:pic>
        <p:nvPicPr>
          <p:cNvPr id="11" name="Gráfico 10" descr="Seta: retorno vertical estrutura de tópicos">
            <a:extLst>
              <a:ext uri="{FF2B5EF4-FFF2-40B4-BE49-F238E27FC236}">
                <a16:creationId xmlns:a16="http://schemas.microsoft.com/office/drawing/2014/main" id="{41927838-101C-0954-ED4C-D98C323C65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262351" y="2271803"/>
            <a:ext cx="914400" cy="914400"/>
          </a:xfrm>
          <a:prstGeom prst="rect">
            <a:avLst/>
          </a:prstGeom>
        </p:spPr>
      </p:pic>
      <p:pic>
        <p:nvPicPr>
          <p:cNvPr id="12" name="Gráfico 11" descr="Círculo com seta para a esquerda com preenchimento sólido">
            <a:extLst>
              <a:ext uri="{FF2B5EF4-FFF2-40B4-BE49-F238E27FC236}">
                <a16:creationId xmlns:a16="http://schemas.microsoft.com/office/drawing/2014/main" id="{74982469-56F4-102C-3DE7-1AA42207D8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474360"/>
            <a:ext cx="711843" cy="7118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2597051-21B6-74A5-17FB-D37AB0C9E83D}"/>
              </a:ext>
            </a:extLst>
          </p:cNvPr>
          <p:cNvSpPr txBox="1"/>
          <p:nvPr/>
        </p:nvSpPr>
        <p:spPr>
          <a:xfrm>
            <a:off x="3300995" y="2544337"/>
            <a:ext cx="150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Passar página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B85A0D-C69C-C1A1-6B76-C23B43875F2C}"/>
              </a:ext>
            </a:extLst>
          </p:cNvPr>
          <p:cNvSpPr txBox="1"/>
          <p:nvPr/>
        </p:nvSpPr>
        <p:spPr>
          <a:xfrm>
            <a:off x="3300994" y="3415126"/>
            <a:ext cx="150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Fechar janela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4064A6-2B7E-7E46-7AF1-C352FF64F381}"/>
              </a:ext>
            </a:extLst>
          </p:cNvPr>
          <p:cNvSpPr txBox="1"/>
          <p:nvPr/>
        </p:nvSpPr>
        <p:spPr>
          <a:xfrm>
            <a:off x="6972186" y="2645615"/>
            <a:ext cx="150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Passar card</a:t>
            </a:r>
          </a:p>
        </p:txBody>
      </p:sp>
      <p:pic>
        <p:nvPicPr>
          <p:cNvPr id="6" name="Gráfico 5" descr="Selo seguir com preenchimento sólido">
            <a:extLst>
              <a:ext uri="{FF2B5EF4-FFF2-40B4-BE49-F238E27FC236}">
                <a16:creationId xmlns:a16="http://schemas.microsoft.com/office/drawing/2014/main" id="{E6550042-995D-2A1C-B6AC-0A21A12335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0189" y="4222532"/>
            <a:ext cx="728883" cy="7288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1ACC6E9-3DF1-690E-C340-F6D63B5EC900}"/>
              </a:ext>
            </a:extLst>
          </p:cNvPr>
          <p:cNvSpPr txBox="1"/>
          <p:nvPr/>
        </p:nvSpPr>
        <p:spPr>
          <a:xfrm>
            <a:off x="6869072" y="4305084"/>
            <a:ext cx="150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Abrir informação</a:t>
            </a:r>
          </a:p>
        </p:txBody>
      </p:sp>
    </p:spTree>
    <p:extLst>
      <p:ext uri="{BB962C8B-B14F-4D97-AF65-F5344CB8AC3E}">
        <p14:creationId xmlns:p14="http://schemas.microsoft.com/office/powerpoint/2010/main" val="291399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56C4E875-DA19-518B-FE72-E2AFD64D9D18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CLARO TOTAL COMPARTILHADO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CE02ADA8-18B6-DF0A-8A98-B8CD129C3487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REGRAS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0D71030-B81F-181E-784E-812CF08BECB5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  <p:sp>
        <p:nvSpPr>
          <p:cNvPr id="4" name="Retângulo: Cantos Arredondados 11">
            <a:extLst>
              <a:ext uri="{FF2B5EF4-FFF2-40B4-BE49-F238E27FC236}">
                <a16:creationId xmlns:a16="http://schemas.microsoft.com/office/drawing/2014/main" id="{9ABC487B-0CF9-5922-897A-0F69475CA80F}"/>
              </a:ext>
            </a:extLst>
          </p:cNvPr>
          <p:cNvSpPr/>
          <p:nvPr/>
        </p:nvSpPr>
        <p:spPr>
          <a:xfrm>
            <a:off x="5516878" y="4459923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39999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189FBEE4-5E8B-9527-BF54-99BAEFAE0E5C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CLARO TOTAL COMPARTILHADO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FDC6E9-7928-8F1E-BB57-221D3E3E6595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  <p:sp>
        <p:nvSpPr>
          <p:cNvPr id="4" name="Retângulo: Cantos Arredondados 11">
            <a:extLst>
              <a:ext uri="{FF2B5EF4-FFF2-40B4-BE49-F238E27FC236}">
                <a16:creationId xmlns:a16="http://schemas.microsoft.com/office/drawing/2014/main" id="{B1328C26-DD0D-0281-0F79-5B75BF47591A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REGRAS</a:t>
            </a:r>
          </a:p>
        </p:txBody>
      </p:sp>
      <p:sp>
        <p:nvSpPr>
          <p:cNvPr id="6" name="Retângulo: Cantos Arredondados 11">
            <a:extLst>
              <a:ext uri="{FF2B5EF4-FFF2-40B4-BE49-F238E27FC236}">
                <a16:creationId xmlns:a16="http://schemas.microsoft.com/office/drawing/2014/main" id="{96E62896-C4D3-18E5-A956-6258BFC284E2}"/>
              </a:ext>
            </a:extLst>
          </p:cNvPr>
          <p:cNvSpPr/>
          <p:nvPr/>
        </p:nvSpPr>
        <p:spPr>
          <a:xfrm>
            <a:off x="5516878" y="4459923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20775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5CECEE6-8C3F-1C05-5723-E440769B76B0}"/>
              </a:ext>
            </a:extLst>
          </p:cNvPr>
          <p:cNvSpPr/>
          <p:nvPr/>
        </p:nvSpPr>
        <p:spPr>
          <a:xfrm>
            <a:off x="0" y="1"/>
            <a:ext cx="405765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4875141-682E-A85E-FBE9-120417B323DE}"/>
              </a:ext>
            </a:extLst>
          </p:cNvPr>
          <p:cNvSpPr txBox="1"/>
          <p:nvPr/>
        </p:nvSpPr>
        <p:spPr>
          <a:xfrm>
            <a:off x="5334000" y="1069949"/>
            <a:ext cx="569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 que é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F1FD9E-3FD1-E89E-ECE0-BC71317E81DE}"/>
              </a:ext>
            </a:extLst>
          </p:cNvPr>
          <p:cNvSpPr txBox="1"/>
          <p:nvPr/>
        </p:nvSpPr>
        <p:spPr>
          <a:xfrm>
            <a:off x="5419725" y="1843860"/>
            <a:ext cx="56925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/>
              <a:t>O Claro Total Compartilhado é uma solução de telefonia móvel empresarial que permite compartilhar a franquia de internet entre várias linhas da empresa.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Foi desenvolvido para operações com: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equipes distribuídas;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diferentes perfis de consumo;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colaboradores externos;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empresas em crescimento;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necessidade de gestão e controle operacional.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0778E59-1A59-7332-4153-626AF415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69820" y="2324346"/>
            <a:ext cx="2330898" cy="22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2B63A0F-B118-5442-BFAD-B28DB9202A36}"/>
              </a:ext>
            </a:extLst>
          </p:cNvPr>
          <p:cNvSpPr/>
          <p:nvPr/>
        </p:nvSpPr>
        <p:spPr>
          <a:xfrm>
            <a:off x="752475" y="3769125"/>
            <a:ext cx="5057776" cy="20315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236C1E-9B5C-E37A-348C-6F5B302BE864}"/>
              </a:ext>
            </a:extLst>
          </p:cNvPr>
          <p:cNvSpPr txBox="1"/>
          <p:nvPr/>
        </p:nvSpPr>
        <p:spPr>
          <a:xfrm>
            <a:off x="1510728" y="1683600"/>
            <a:ext cx="4181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/>
              <a:t>A empresa contrata: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uma franquia total de internet;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 distribui entre várias linhas.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C2930B-5A37-335E-B236-215FFD8343A0}"/>
              </a:ext>
            </a:extLst>
          </p:cNvPr>
          <p:cNvSpPr txBox="1"/>
          <p:nvPr/>
        </p:nvSpPr>
        <p:spPr>
          <a:xfrm>
            <a:off x="1241214" y="774674"/>
            <a:ext cx="240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Como funciona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850FE0-FBAE-7C5E-178D-0EB09973FBD9}"/>
              </a:ext>
            </a:extLst>
          </p:cNvPr>
          <p:cNvSpPr txBox="1"/>
          <p:nvPr/>
        </p:nvSpPr>
        <p:spPr>
          <a:xfrm>
            <a:off x="907543" y="4553092"/>
            <a:ext cx="4854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Uma empresa contrata 300GB e distribui a franquia entre técnicos, vendedores, gestores e administrativos.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763895B-61B7-3DD1-63EE-9730CA05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20925" y="1343025"/>
            <a:ext cx="5371076" cy="5451995"/>
          </a:xfrm>
          <a:prstGeom prst="rect">
            <a:avLst/>
          </a:prstGeom>
        </p:spPr>
      </p:pic>
      <p:sp>
        <p:nvSpPr>
          <p:cNvPr id="10" name="Chave Esquerda 9">
            <a:extLst>
              <a:ext uri="{FF2B5EF4-FFF2-40B4-BE49-F238E27FC236}">
                <a16:creationId xmlns:a16="http://schemas.microsoft.com/office/drawing/2014/main" id="{BF2DA432-EA52-B8E4-7D4B-404333B71734}"/>
              </a:ext>
            </a:extLst>
          </p:cNvPr>
          <p:cNvSpPr/>
          <p:nvPr/>
        </p:nvSpPr>
        <p:spPr>
          <a:xfrm>
            <a:off x="6467475" y="2133600"/>
            <a:ext cx="619125" cy="3667125"/>
          </a:xfrm>
          <a:prstGeom prst="leftBrace">
            <a:avLst>
              <a:gd name="adj1" fmla="val 8333"/>
              <a:gd name="adj2" fmla="val 66883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2F3636-83D1-F7ED-BAB9-FEAC6965AB8A}"/>
              </a:ext>
            </a:extLst>
          </p:cNvPr>
          <p:cNvSpPr txBox="1"/>
          <p:nvPr/>
        </p:nvSpPr>
        <p:spPr>
          <a:xfrm>
            <a:off x="923999" y="3967162"/>
            <a:ext cx="4714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/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234589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7274</TotalTime>
  <Words>1977</Words>
  <Application>Microsoft Office PowerPoint</Application>
  <PresentationFormat>Widescreen</PresentationFormat>
  <Paragraphs>327</Paragraphs>
  <Slides>30</Slides>
  <Notes>11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Marina Araújo</cp:lastModifiedBy>
  <cp:revision>38</cp:revision>
  <dcterms:created xsi:type="dcterms:W3CDTF">2025-11-14T19:06:43Z</dcterms:created>
  <dcterms:modified xsi:type="dcterms:W3CDTF">2026-05-26T10:05:43Z</dcterms:modified>
</cp:coreProperties>
</file>