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60"/>
  </p:notesMasterIdLst>
  <p:sldIdLst>
    <p:sldId id="257" r:id="rId2"/>
    <p:sldId id="258" r:id="rId3"/>
    <p:sldId id="1549" r:id="rId4"/>
    <p:sldId id="1550" r:id="rId5"/>
    <p:sldId id="1551" r:id="rId6"/>
    <p:sldId id="1565" r:id="rId7"/>
    <p:sldId id="560" r:id="rId8"/>
    <p:sldId id="562" r:id="rId9"/>
    <p:sldId id="2147470994" r:id="rId10"/>
    <p:sldId id="2147470995" r:id="rId11"/>
    <p:sldId id="2147470996" r:id="rId12"/>
    <p:sldId id="2147470998" r:id="rId13"/>
    <p:sldId id="2147470999" r:id="rId14"/>
    <p:sldId id="2147471001" r:id="rId15"/>
    <p:sldId id="2147471003" r:id="rId16"/>
    <p:sldId id="2147471005" r:id="rId17"/>
    <p:sldId id="2147471008" r:id="rId18"/>
    <p:sldId id="2147471009" r:id="rId19"/>
    <p:sldId id="2147471011" r:id="rId20"/>
    <p:sldId id="2147471012" r:id="rId21"/>
    <p:sldId id="2147471013" r:id="rId22"/>
    <p:sldId id="2147471015" r:id="rId23"/>
    <p:sldId id="2147471081" r:id="rId24"/>
    <p:sldId id="1563" r:id="rId25"/>
    <p:sldId id="2147471078" r:id="rId26"/>
    <p:sldId id="2147471046" r:id="rId27"/>
    <p:sldId id="2147471048" r:id="rId28"/>
    <p:sldId id="2147471095" r:id="rId29"/>
    <p:sldId id="2147471050" r:id="rId30"/>
    <p:sldId id="2147471052" r:id="rId31"/>
    <p:sldId id="2147470910" r:id="rId32"/>
    <p:sldId id="2147471080" r:id="rId33"/>
    <p:sldId id="2147471099" r:id="rId34"/>
    <p:sldId id="2147471069" r:id="rId35"/>
    <p:sldId id="2147471071" r:id="rId36"/>
    <p:sldId id="2147471072" r:id="rId37"/>
    <p:sldId id="2147471073" r:id="rId38"/>
    <p:sldId id="2147471074" r:id="rId39"/>
    <p:sldId id="2147471075" r:id="rId40"/>
    <p:sldId id="2147471076" r:id="rId41"/>
    <p:sldId id="2147471096" r:id="rId42"/>
    <p:sldId id="2147470941" r:id="rId43"/>
    <p:sldId id="2147470942" r:id="rId44"/>
    <p:sldId id="2147470943" r:id="rId45"/>
    <p:sldId id="2147470944" r:id="rId46"/>
    <p:sldId id="2147471082" r:id="rId47"/>
    <p:sldId id="2147471079" r:id="rId48"/>
    <p:sldId id="1616" r:id="rId49"/>
    <p:sldId id="2147471088" r:id="rId50"/>
    <p:sldId id="1617" r:id="rId51"/>
    <p:sldId id="1618" r:id="rId52"/>
    <p:sldId id="1619" r:id="rId53"/>
    <p:sldId id="1620" r:id="rId54"/>
    <p:sldId id="2147471090" r:id="rId55"/>
    <p:sldId id="2147471091" r:id="rId56"/>
    <p:sldId id="2147471092" r:id="rId57"/>
    <p:sldId id="1548" r:id="rId58"/>
    <p:sldId id="319" r:id="rId5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283C7ED-59CE-427E-909F-02CA6F6B0B08}">
          <p14:sldIdLst>
            <p14:sldId id="257"/>
            <p14:sldId id="258"/>
            <p14:sldId id="1549"/>
            <p14:sldId id="1550"/>
            <p14:sldId id="1551"/>
            <p14:sldId id="1565"/>
            <p14:sldId id="560"/>
          </p14:sldIdLst>
        </p14:section>
        <p14:section name="CLARO PASSAPORTE" id="{1CF7DC28-7B5D-4AAC-A8A6-8A2636189407}">
          <p14:sldIdLst>
            <p14:sldId id="562"/>
            <p14:sldId id="2147470994"/>
            <p14:sldId id="2147470995"/>
            <p14:sldId id="2147470996"/>
            <p14:sldId id="2147470998"/>
            <p14:sldId id="2147470999"/>
            <p14:sldId id="2147471001"/>
            <p14:sldId id="2147471003"/>
            <p14:sldId id="2147471005"/>
            <p14:sldId id="2147471008"/>
            <p14:sldId id="2147471009"/>
            <p14:sldId id="2147471011"/>
            <p14:sldId id="2147471012"/>
            <p14:sldId id="2147471013"/>
            <p14:sldId id="2147471015"/>
            <p14:sldId id="2147471081"/>
            <p14:sldId id="1563"/>
          </p14:sldIdLst>
        </p14:section>
        <p14:section name="BACKUP ONLINE" id="{20DE79AA-45D0-4169-81A2-92FEF857C27A}">
          <p14:sldIdLst>
            <p14:sldId id="2147471078"/>
            <p14:sldId id="2147471046"/>
            <p14:sldId id="2147471048"/>
            <p14:sldId id="2147471095"/>
            <p14:sldId id="2147471050"/>
            <p14:sldId id="2147471052"/>
            <p14:sldId id="2147470910"/>
          </p14:sldIdLst>
        </p14:section>
        <p14:section name="GESTOR ONLINE X CLARO MONITOR" id="{2A5FC2A2-7ABD-4ED5-A86C-A001FCC12A36}">
          <p14:sldIdLst>
            <p14:sldId id="2147471080"/>
            <p14:sldId id="2147471099"/>
            <p14:sldId id="2147471069"/>
            <p14:sldId id="2147471071"/>
            <p14:sldId id="2147471072"/>
            <p14:sldId id="2147471073"/>
            <p14:sldId id="2147471074"/>
            <p14:sldId id="2147471075"/>
            <p14:sldId id="2147471076"/>
            <p14:sldId id="2147471096"/>
            <p14:sldId id="2147470941"/>
            <p14:sldId id="2147470942"/>
            <p14:sldId id="2147470943"/>
            <p14:sldId id="2147470944"/>
            <p14:sldId id="2147471082"/>
          </p14:sldIdLst>
        </p14:section>
        <p14:section name="SERVIÇOS" id="{68108DF3-2216-4C88-82C4-45BD6D7181E9}">
          <p14:sldIdLst>
            <p14:sldId id="2147471079"/>
            <p14:sldId id="1616"/>
            <p14:sldId id="2147471088"/>
            <p14:sldId id="1617"/>
            <p14:sldId id="1618"/>
            <p14:sldId id="1619"/>
            <p14:sldId id="1620"/>
            <p14:sldId id="2147471090"/>
            <p14:sldId id="2147471091"/>
            <p14:sldId id="2147471092"/>
          </p14:sldIdLst>
        </p14:section>
        <p14:section name="FINALIZAÇÃO" id="{279AC7C4-2E56-499E-B341-D7C46E45CF16}">
          <p14:sldIdLst>
            <p14:sldId id="154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0000"/>
    <a:srgbClr val="B4C7E7"/>
    <a:srgbClr val="4652E6"/>
    <a:srgbClr val="E6DAC4"/>
    <a:srgbClr val="C5E0B4"/>
    <a:srgbClr val="93B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126BC-36C0-E86A-BE32-C5D7827465EB}" v="6" dt="2026-05-26T11:30:03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07" autoAdjust="0"/>
    <p:restoredTop sz="89412" autoAdjust="0"/>
  </p:normalViewPr>
  <p:slideViewPr>
    <p:cSldViewPr snapToGrid="0">
      <p:cViewPr varScale="1">
        <p:scale>
          <a:sx n="71" d="100"/>
          <a:sy n="71" d="100"/>
        </p:scale>
        <p:origin x="13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tenantanon#ec76b3d3-921b-465d-9493-b1d9a329782b::" providerId="AD" clId="Web-{A28126BC-36C0-E86A-BE32-C5D7827465EB}"/>
    <pc:docChg chg="modSld">
      <pc:chgData name="Guest User" userId="S::urn:spo:tenantanon#ec76b3d3-921b-465d-9493-b1d9a329782b::" providerId="AD" clId="Web-{A28126BC-36C0-E86A-BE32-C5D7827465EB}" dt="2026-05-26T11:30:03.990" v="3"/>
      <pc:docMkLst>
        <pc:docMk/>
      </pc:docMkLst>
      <pc:sldChg chg="modSp">
        <pc:chgData name="Guest User" userId="S::urn:spo:tenantanon#ec76b3d3-921b-465d-9493-b1d9a329782b::" providerId="AD" clId="Web-{A28126BC-36C0-E86A-BE32-C5D7827465EB}" dt="2026-05-26T11:29:03.269" v="0" actId="20577"/>
        <pc:sldMkLst>
          <pc:docMk/>
          <pc:sldMk cId="1786285902" sldId="1563"/>
        </pc:sldMkLst>
        <pc:spChg chg="mod">
          <ac:chgData name="Guest User" userId="S::urn:spo:tenantanon#ec76b3d3-921b-465d-9493-b1d9a329782b::" providerId="AD" clId="Web-{A28126BC-36C0-E86A-BE32-C5D7827465EB}" dt="2026-05-26T11:29:03.269" v="0" actId="20577"/>
          <ac:spMkLst>
            <pc:docMk/>
            <pc:sldMk cId="1786285902" sldId="1563"/>
            <ac:spMk id="3" creationId="{13F2C943-4DDA-385F-9215-331D24FDA44A}"/>
          </ac:spMkLst>
        </pc:spChg>
      </pc:sldChg>
      <pc:sldChg chg="modSp">
        <pc:chgData name="Guest User" userId="S::urn:spo:tenantanon#ec76b3d3-921b-465d-9493-b1d9a329782b::" providerId="AD" clId="Web-{A28126BC-36C0-E86A-BE32-C5D7827465EB}" dt="2026-05-26T11:30:03.990" v="3"/>
        <pc:sldMkLst>
          <pc:docMk/>
          <pc:sldMk cId="3800211313" sldId="2147470941"/>
        </pc:sldMkLst>
        <pc:spChg chg="mod">
          <ac:chgData name="Guest User" userId="S::urn:spo:tenantanon#ec76b3d3-921b-465d-9493-b1d9a329782b::" providerId="AD" clId="Web-{A28126BC-36C0-E86A-BE32-C5D7827465EB}" dt="2026-05-26T11:30:03.990" v="3"/>
          <ac:spMkLst>
            <pc:docMk/>
            <pc:sldMk cId="3800211313" sldId="2147470941"/>
            <ac:spMk id="16" creationId="{A1366093-58B3-688A-2F1D-A07C5D171557}"/>
          </ac:spMkLst>
        </pc:spChg>
      </pc:sldChg>
      <pc:sldChg chg="modSp">
        <pc:chgData name="Guest User" userId="S::urn:spo:tenantanon#ec76b3d3-921b-465d-9493-b1d9a329782b::" providerId="AD" clId="Web-{A28126BC-36C0-E86A-BE32-C5D7827465EB}" dt="2026-05-26T11:29:47.927" v="2" actId="20577"/>
        <pc:sldMkLst>
          <pc:docMk/>
          <pc:sldMk cId="313381690" sldId="2147471096"/>
        </pc:sldMkLst>
        <pc:spChg chg="mod">
          <ac:chgData name="Guest User" userId="S::urn:spo:tenantanon#ec76b3d3-921b-465d-9493-b1d9a329782b::" providerId="AD" clId="Web-{A28126BC-36C0-E86A-BE32-C5D7827465EB}" dt="2026-05-26T11:29:47.927" v="2" actId="20577"/>
          <ac:spMkLst>
            <pc:docMk/>
            <pc:sldMk cId="313381690" sldId="2147471096"/>
            <ac:spMk id="6" creationId="{4B64B450-A16E-81CA-47B4-502B4409C58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414-4D14-B8B5-AD830016474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70-4288-9B10-0A94BC336C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14-4D14-B8B5-AD830016474E}"/>
              </c:ext>
            </c:extLst>
          </c:dPt>
          <c:dPt>
            <c:idx val="3"/>
            <c:bubble3D val="0"/>
            <c:explosion val="19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70-4288-9B10-0A94BC336C03}"/>
              </c:ext>
            </c:extLst>
          </c:dPt>
          <c:cat>
            <c:strRef>
              <c:f>Planilha1!$A$2:$A$5</c:f>
              <c:strCache>
                <c:ptCount val="4"/>
                <c:pt idx="0">
                  <c:v>1º Tri</c:v>
                </c:pt>
                <c:pt idx="1">
                  <c:v>3º Tri</c:v>
                </c:pt>
                <c:pt idx="2">
                  <c:v>4º Tri</c:v>
                </c:pt>
                <c:pt idx="3">
                  <c:v>4º Tri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1">
                  <c:v>2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14-4D14-B8B5-AD8300164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E7-422D-963E-B20AE2ECBBEE}"/>
              </c:ext>
            </c:extLst>
          </c:dPt>
          <c:dPt>
            <c:idx val="1"/>
            <c:bubble3D val="0"/>
            <c:explosion val="16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E7-422D-963E-B20AE2ECBB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BE7-422D-963E-B20AE2ECBBEE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BE7-422D-963E-B20AE2ECBBEE}"/>
              </c:ext>
            </c:extLst>
          </c:dPt>
          <c:cat>
            <c:strRef>
              <c:f>Planilha1!$A$2:$A$5</c:f>
              <c:strCache>
                <c:ptCount val="4"/>
                <c:pt idx="0">
                  <c:v>1º Tri</c:v>
                </c:pt>
                <c:pt idx="1">
                  <c:v>3º Tri</c:v>
                </c:pt>
                <c:pt idx="2">
                  <c:v>4º Tri</c:v>
                </c:pt>
                <c:pt idx="3">
                  <c:v>4º Tri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1">
                  <c:v>6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BE7-422D-963E-B20AE2ECB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25-4009-ACF1-B1E64CF65EA3}"/>
              </c:ext>
            </c:extLst>
          </c:dPt>
          <c:dPt>
            <c:idx val="1"/>
            <c:bubble3D val="0"/>
            <c:explosion val="16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25-4009-ACF1-B1E64CF65E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25-4009-ACF1-B1E64CF65EA3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625-4009-ACF1-B1E64CF65EA3}"/>
              </c:ext>
            </c:extLst>
          </c:dPt>
          <c:cat>
            <c:strRef>
              <c:f>Planilha1!$A$2:$A$5</c:f>
              <c:strCache>
                <c:ptCount val="4"/>
                <c:pt idx="0">
                  <c:v>1º Tri</c:v>
                </c:pt>
                <c:pt idx="1">
                  <c:v>3º Tri</c:v>
                </c:pt>
                <c:pt idx="2">
                  <c:v>4º Tri</c:v>
                </c:pt>
                <c:pt idx="3">
                  <c:v>4º Tri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1">
                  <c:v>6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25-4009-ACF1-B1E64CF65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FF-417B-81E5-53812B09C4D0}"/>
              </c:ext>
            </c:extLst>
          </c:dPt>
          <c:dPt>
            <c:idx val="1"/>
            <c:bubble3D val="0"/>
            <c:explosion val="16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FF-417B-81E5-53812B09C4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FF-417B-81E5-53812B09C4D0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FF-417B-81E5-53812B09C4D0}"/>
              </c:ext>
            </c:extLst>
          </c:dPt>
          <c:cat>
            <c:strRef>
              <c:f>Planilha1!$A$2:$A$5</c:f>
              <c:strCache>
                <c:ptCount val="4"/>
                <c:pt idx="0">
                  <c:v>1º Tri</c:v>
                </c:pt>
                <c:pt idx="1">
                  <c:v>3º Tri</c:v>
                </c:pt>
                <c:pt idx="2">
                  <c:v>4º Tri</c:v>
                </c:pt>
                <c:pt idx="3">
                  <c:v>4º Tri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1">
                  <c:v>6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FF-417B-81E5-53812B09C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80-495D-94D2-077578AF075B}"/>
              </c:ext>
            </c:extLst>
          </c:dPt>
          <c:dPt>
            <c:idx val="1"/>
            <c:bubble3D val="0"/>
            <c:explosion val="16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80-495D-94D2-077578AF07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80-495D-94D2-077578AF075B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80-495D-94D2-077578AF075B}"/>
              </c:ext>
            </c:extLst>
          </c:dPt>
          <c:cat>
            <c:strRef>
              <c:f>Planilha1!$A$2:$A$5</c:f>
              <c:strCache>
                <c:ptCount val="4"/>
                <c:pt idx="0">
                  <c:v>1º Tri</c:v>
                </c:pt>
                <c:pt idx="1">
                  <c:v>3º Tri</c:v>
                </c:pt>
                <c:pt idx="2">
                  <c:v>4º Tri</c:v>
                </c:pt>
                <c:pt idx="3">
                  <c:v>4º Tri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1">
                  <c:v>6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80-495D-94D2-077578AF0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AD-4F43-90D5-355700307644}"/>
              </c:ext>
            </c:extLst>
          </c:dPt>
          <c:dPt>
            <c:idx val="1"/>
            <c:bubble3D val="0"/>
            <c:explosion val="16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AD-4F43-90D5-3557003076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AD-4F43-90D5-355700307644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4AD-4F43-90D5-355700307644}"/>
              </c:ext>
            </c:extLst>
          </c:dPt>
          <c:cat>
            <c:strRef>
              <c:f>Planilha1!$A$2:$A$5</c:f>
              <c:strCache>
                <c:ptCount val="4"/>
                <c:pt idx="0">
                  <c:v>1º Tri</c:v>
                </c:pt>
                <c:pt idx="1">
                  <c:v>3º Tri</c:v>
                </c:pt>
                <c:pt idx="2">
                  <c:v>4º Tri</c:v>
                </c:pt>
                <c:pt idx="3">
                  <c:v>4º Tri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1">
                  <c:v>6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AD-4F43-90D5-355700307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0B-4053-8A3C-47DA56D17D94}"/>
              </c:ext>
            </c:extLst>
          </c:dPt>
          <c:dPt>
            <c:idx val="1"/>
            <c:bubble3D val="0"/>
            <c:explosion val="16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0B-4053-8A3C-47DA56D17D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0B-4053-8A3C-47DA56D17D94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0B-4053-8A3C-47DA56D17D94}"/>
              </c:ext>
            </c:extLst>
          </c:dPt>
          <c:cat>
            <c:strRef>
              <c:f>Planilha1!$A$2:$A$5</c:f>
              <c:strCache>
                <c:ptCount val="4"/>
                <c:pt idx="0">
                  <c:v>1º Tri</c:v>
                </c:pt>
                <c:pt idx="1">
                  <c:v>3º Tri</c:v>
                </c:pt>
                <c:pt idx="2">
                  <c:v>4º Tri</c:v>
                </c:pt>
                <c:pt idx="3">
                  <c:v>4º Tri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1">
                  <c:v>6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0B-4053-8A3C-47DA56D17D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AF-43E8-8A32-7312B0BC090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AF-43E8-8A32-7312B0BC0902}"/>
              </c:ext>
            </c:extLst>
          </c:dPt>
          <c:dPt>
            <c:idx val="2"/>
            <c:bubble3D val="0"/>
            <c:explosion val="13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AF-43E8-8A32-7312B0BC0902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AF-43E8-8A32-7312B0BC0902}"/>
              </c:ext>
            </c:extLst>
          </c:dPt>
          <c:cat>
            <c:strRef>
              <c:f>Planilha1!$A$2:$A$5</c:f>
              <c:strCache>
                <c:ptCount val="4"/>
                <c:pt idx="0">
                  <c:v>1º Tri</c:v>
                </c:pt>
                <c:pt idx="1">
                  <c:v>3º Tri</c:v>
                </c:pt>
                <c:pt idx="2">
                  <c:v>4º Tri</c:v>
                </c:pt>
                <c:pt idx="3">
                  <c:v>4º Tri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1">
                  <c:v>2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AF-43E8-8A32-7312B0BC0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2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44CEF-D027-4776-A0D2-42FDF27B5779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8F9CE-1D12-403A-A38A-D246AA5DD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18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064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6D24E-1034-0AF9-B7B4-07D700B34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DA0DF2D-3C2E-F1D2-2E56-379197CC6B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69E0E72-976C-CF7A-DA19-D082689695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3D5FCD4-9A6C-1ECD-A8D1-3355701A15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8D6E9-7293-45A1-A027-6FB283E65FDD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620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BEBFB-F462-068F-6124-992864362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BC29B12-794B-48F8-67A4-8F22D81107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8CE63FC-8C46-556F-9F4A-2EDEDEBEC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FF7E305-B623-7F92-67EE-23FA9EDA24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8D6E9-7293-45A1-A027-6FB283E65FDD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866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DF916-950E-A0B9-A80F-E503D6934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0DCD873-E8AD-42E1-17B2-B3EC69A8F3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CF48A5C-F47B-9320-6118-11233848F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6689DF-FA2E-CAD6-C21B-9C8254C198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8D6E9-7293-45A1-A027-6FB283E65FDD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396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CCA01-C023-5059-34C9-E37F76FA0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17B76E0-C906-C917-3714-526D77735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1D1A5B7-A3C8-6ACA-4D89-634056FAEF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E08C820-DDA6-3BA4-3E80-E549474D46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8D6E9-7293-45A1-A027-6FB283E65FDD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54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64EB1-AF28-D4F2-2CE3-EDA86A5F1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CC58BBA-5F68-6A83-3084-3F4F9FEC34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FB775A9-8F29-F5A7-455F-768679A92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FBB885F-DF1A-45F5-7F48-877E246BF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1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8AD1A-EB81-FC24-E23C-9DEC5786D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ED85F95-EA04-2CD5-C2E0-082174C887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3E84F41-1F06-3025-BE6A-A515C8029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BA9236-E027-EC60-9630-3F83ADE84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290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335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813EE-B1B1-D838-08AB-AB42E529A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3E129CA-EA96-A84D-AB0D-3248219FFD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210D88E-F613-22C7-CB28-8A298611A8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582DC6-A937-AD3C-35A6-760A934A36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760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3C11D-A7CE-DEAD-5984-8175F2A20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5C9A799-9704-231D-C400-AF73844A16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F13182A-3EF5-4FCF-00EB-B73D576B4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7BED19F-B5FC-6EDE-6EA4-A02B500B22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182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B69D4-8D56-3474-C4F1-9E2E035C7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8882E27-EF26-04F9-10EF-21293CEB82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EACD916-81E3-4681-CF91-A3C92544C1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CEB1440-8423-AC61-99C2-2F4FB77764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623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99E4D-FF15-6A8B-B6FA-AE474979A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A183F70-1E96-B45A-5417-1EB6FD1464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61BECF0-6EFD-DA72-455C-99EE9C525C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EC730A9-6A06-DCBF-47F2-7BFDC5CBC5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256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4CD21-DE71-EF83-87FD-80CA87329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1C0B60A-2E16-90ED-1156-DADA5A680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292CAE2-F848-33EC-405C-66296A142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AF2B98A-807D-A069-C5AC-590A68CC36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8D6E9-7293-45A1-A027-6FB283E65FDD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961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8EBA5-C628-8287-3B2A-72CBB7591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724F379-9B97-4CCF-481C-410CED698D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BF00E2A-14C8-31D0-6283-EB6922288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C185FBB-D719-E2E4-54E8-86D9A5027A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53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;p1"/>
          <p:cNvSpPr/>
          <p:nvPr/>
        </p:nvSpPr>
        <p:spPr>
          <a:xfrm>
            <a:off x="2001591" y="410855"/>
            <a:ext cx="10190409" cy="1678105"/>
          </a:xfrm>
          <a:prstGeom prst="rect">
            <a:avLst/>
          </a:prstGeom>
          <a:solidFill>
            <a:schemeClr val="lt1"/>
          </a:solidFill>
          <a:ln w="127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24;p1"/>
          <p:cNvSpPr txBox="1"/>
          <p:nvPr/>
        </p:nvSpPr>
        <p:spPr>
          <a:xfrm>
            <a:off x="2240225" y="0"/>
            <a:ext cx="9969235" cy="423565"/>
          </a:xfrm>
          <a:prstGeom prst="rect">
            <a:avLst/>
          </a:prstGeom>
          <a:solidFill>
            <a:srgbClr val="000023"/>
          </a:solidFill>
          <a:ln w="12700" cap="flat" cmpd="sng">
            <a:solidFill>
              <a:srgbClr val="42404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41;p1"/>
          <p:cNvSpPr/>
          <p:nvPr/>
        </p:nvSpPr>
        <p:spPr>
          <a:xfrm>
            <a:off x="0" y="0"/>
            <a:ext cx="2257685" cy="1761743"/>
          </a:xfrm>
          <a:prstGeom prst="rect">
            <a:avLst/>
          </a:prstGeom>
          <a:solidFill>
            <a:srgbClr val="4652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850086" y="579612"/>
            <a:ext cx="3341914" cy="46088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8850086" y="1129470"/>
            <a:ext cx="3341914" cy="46088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Google Shape;22;p1"/>
          <p:cNvSpPr/>
          <p:nvPr/>
        </p:nvSpPr>
        <p:spPr>
          <a:xfrm>
            <a:off x="0" y="1761743"/>
            <a:ext cx="12192001" cy="419404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26;p1"/>
          <p:cNvSpPr txBox="1"/>
          <p:nvPr/>
        </p:nvSpPr>
        <p:spPr>
          <a:xfrm>
            <a:off x="2358723" y="16329"/>
            <a:ext cx="1822225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Verdana" panose="020B0604030504040204"/>
              <a:buNone/>
            </a:pPr>
            <a:r>
              <a:rPr lang="en-US" sz="1600" b="1" i="0" u="none" strike="noStrike" cap="none" dirty="0" err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Informações</a:t>
            </a:r>
            <a:endParaRPr sz="1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28;p1"/>
          <p:cNvSpPr txBox="1"/>
          <p:nvPr/>
        </p:nvSpPr>
        <p:spPr>
          <a:xfrm>
            <a:off x="2358722" y="451007"/>
            <a:ext cx="5893211" cy="121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Treinamento</a:t>
            </a:r>
            <a:r>
              <a:rPr lang="en-US" sz="1600" b="0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50"/>
            </a:pPr>
            <a:r>
              <a:rPr lang="en-US" sz="1600" b="1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DI:                                           </a:t>
            </a:r>
            <a:r>
              <a:rPr lang="en-US" sz="1600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</a:t>
            </a:r>
            <a:r>
              <a:rPr lang="en-US" sz="1600" b="1" i="0" u="none" strike="noStrike" cap="none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Revisado</a:t>
            </a:r>
            <a:r>
              <a:rPr lang="en-US" sz="1600" b="1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por: 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ts val="250"/>
            </a:pPr>
            <a:r>
              <a:rPr lang="en-US" sz="1600" b="1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Data:</a:t>
            </a:r>
            <a:endParaRPr lang="en-US" sz="1600" b="1" i="0" u="none" strike="noStrike" cap="none" dirty="0">
              <a:solidFill>
                <a:srgbClr val="4240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28;p1"/>
          <p:cNvSpPr txBox="1"/>
          <p:nvPr/>
        </p:nvSpPr>
        <p:spPr>
          <a:xfrm>
            <a:off x="9007308" y="530625"/>
            <a:ext cx="1361010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i="0" u="none" strike="noStrike" cap="none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Versão</a:t>
            </a:r>
            <a:r>
              <a:rPr lang="en-US" sz="1600" b="1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 </a:t>
            </a:r>
            <a:r>
              <a:rPr lang="en-US" sz="1600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01</a:t>
            </a:r>
          </a:p>
        </p:txBody>
      </p:sp>
      <p:sp>
        <p:nvSpPr>
          <p:cNvPr id="12" name="Google Shape;28;p1"/>
          <p:cNvSpPr txBox="1"/>
          <p:nvPr/>
        </p:nvSpPr>
        <p:spPr>
          <a:xfrm>
            <a:off x="9007308" y="1111980"/>
            <a:ext cx="2429318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Solução</a:t>
            </a:r>
            <a:r>
              <a:rPr lang="en-US" sz="1600" b="1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  <a:endParaRPr lang="en-US" sz="1600" i="0" u="none" strike="noStrike" cap="none" dirty="0">
              <a:solidFill>
                <a:srgbClr val="4240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" name="Gráfico 16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9255" y="742526"/>
            <a:ext cx="1948203" cy="30571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17928BDA-DCA8-0A57-2EF3-A29BD0A89A8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9255" y="742526"/>
            <a:ext cx="1948203" cy="3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4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ídeo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VÍDEO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0810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E2125-5831-5207-0226-306BB2F4E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B00FC9-609D-23A3-EC3E-E35CF45B7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117B80-655A-5F16-C5B5-9DF432320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941-D85E-4125-BF01-CBAEB097B2A1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F96442-C686-E68C-BF47-FDEBDF7A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1D0C7F-A2EE-3FBE-CAA8-68E2D8CA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B3C3-9A60-4FDA-AE5E-28F6DCE7A8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546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inel G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/>
          <p:cNvSpPr/>
          <p:nvPr/>
        </p:nvSpPr>
        <p:spPr>
          <a:xfrm>
            <a:off x="0" y="4055056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0" y="2242017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0" y="3145324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0" y="1335988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87400" y="5731050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Pasta do Projeto:                                                                                                      </a:t>
            </a:r>
            <a:r>
              <a:rPr lang="pt-BR" sz="2000" b="0" dirty="0"/>
              <a:t>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1" y="-818147"/>
            <a:ext cx="12192001" cy="81814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PAINEL GERAL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87400" y="1528764"/>
            <a:ext cx="1061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Entregas: </a:t>
            </a:r>
            <a:r>
              <a:rPr lang="pt-BR" sz="2000" b="0" dirty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                                                                  </a:t>
            </a:r>
            <a:r>
              <a:rPr lang="pt-BR" sz="2000" b="0" dirty="0"/>
              <a:t>. </a:t>
            </a:r>
          </a:p>
          <a:p>
            <a:endParaRPr lang="pt-BR" sz="2000" b="0" dirty="0"/>
          </a:p>
          <a:p>
            <a:endParaRPr lang="pt-BR" sz="2000" b="0" dirty="0"/>
          </a:p>
          <a:p>
            <a:r>
              <a:rPr lang="pt-BR" sz="2000" b="1" dirty="0"/>
              <a:t>Materiais Complementares:                                                                             </a:t>
            </a:r>
            <a:r>
              <a:rPr lang="pt-BR" sz="2000" b="0" dirty="0"/>
              <a:t>. </a:t>
            </a:r>
          </a:p>
          <a:p>
            <a:endParaRPr lang="pt-BR" sz="2000" b="0" dirty="0"/>
          </a:p>
          <a:p>
            <a:endParaRPr lang="pt-BR" sz="2000" b="1" dirty="0"/>
          </a:p>
          <a:p>
            <a:r>
              <a:rPr lang="pt-BR" sz="2000" b="1" dirty="0"/>
              <a:t>Atividades Externas:                                                                                              </a:t>
            </a:r>
            <a:r>
              <a:rPr lang="pt-BR" sz="2000" b="0" dirty="0"/>
              <a:t>. </a:t>
            </a:r>
          </a:p>
          <a:p>
            <a:endParaRPr lang="pt-BR" sz="2000" b="0" dirty="0"/>
          </a:p>
          <a:p>
            <a:endParaRPr lang="pt-BR" sz="2000" b="0" dirty="0"/>
          </a:p>
          <a:p>
            <a:r>
              <a:rPr lang="pt-BR" sz="2000" b="1" dirty="0"/>
              <a:t>Materiais Gráficos:                                                                                                 </a:t>
            </a:r>
            <a:r>
              <a:rPr lang="pt-BR" sz="2000" b="0" dirty="0"/>
              <a:t>. 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787400" y="345412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Projeto:                                                                                                         </a:t>
            </a:r>
            <a:r>
              <a:rPr lang="pt-BR" sz="2000" b="0" dirty="0">
                <a:solidFill>
                  <a:schemeClr val="tx1"/>
                </a:solidFill>
              </a:rPr>
              <a:t>.</a:t>
            </a:r>
            <a:endParaRPr lang="pt-BR" sz="3200" b="0" dirty="0">
              <a:solidFill>
                <a:schemeClr val="tx1"/>
              </a:solidFill>
            </a:endParaRPr>
          </a:p>
        </p:txBody>
      </p:sp>
      <p:sp>
        <p:nvSpPr>
          <p:cNvPr id="47" name="Google Shape;22;p1"/>
          <p:cNvSpPr/>
          <p:nvPr/>
        </p:nvSpPr>
        <p:spPr>
          <a:xfrm>
            <a:off x="0" y="6457890"/>
            <a:ext cx="12192001" cy="400110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9" name="Conector Reto 48"/>
          <p:cNvCxnSpPr/>
          <p:nvPr/>
        </p:nvCxnSpPr>
        <p:spPr>
          <a:xfrm>
            <a:off x="2057400" y="1804225"/>
            <a:ext cx="5943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4165600" y="2724555"/>
            <a:ext cx="383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3302000" y="3627862"/>
            <a:ext cx="4699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3145971" y="4546463"/>
            <a:ext cx="48550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2362200" y="828587"/>
            <a:ext cx="84709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>
            <a:off x="2895600" y="6031374"/>
            <a:ext cx="51271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87400" y="5077001"/>
            <a:ext cx="7340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Será necessário gerar QR CODE?      </a:t>
            </a:r>
            <a:r>
              <a:rPr lang="pt-BR" sz="2000" b="0" dirty="0"/>
              <a:t>(    ) Sim.       (    ) Não.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87400" y="1313192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(Teams, Online, PPT, APP...)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87400" y="2224043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(PDF, Manual, Infográfico...)</a:t>
            </a:r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87400" y="3129935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(Miro, Kahoot, Wordwall...)</a:t>
            </a:r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87400" y="4042644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(Figurinhas, Filtros, Cartas...)</a:t>
            </a:r>
            <a:endParaRPr lang="pt-BR" sz="1400" dirty="0"/>
          </a:p>
        </p:txBody>
      </p:sp>
      <p:sp>
        <p:nvSpPr>
          <p:cNvPr id="30" name="Retângulo 29"/>
          <p:cNvSpPr/>
          <p:nvPr/>
        </p:nvSpPr>
        <p:spPr>
          <a:xfrm>
            <a:off x="8483600" y="1315550"/>
            <a:ext cx="3708400" cy="477211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8763000" y="1511547"/>
            <a:ext cx="37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/>
                </a:solidFill>
              </a:rPr>
              <a:t>Capas/Templates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8763000" y="2158520"/>
            <a:ext cx="31877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dirty="0"/>
              <a:t>(    ) Comunicação Vertical.</a:t>
            </a:r>
          </a:p>
          <a:p>
            <a:r>
              <a:rPr lang="pt-BR" sz="1800" b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Estratégia.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WhatsApp.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Fusion.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TAD.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APP.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Vídeo.</a:t>
            </a: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D261AF2-24FA-59E9-4E40-022A882A80F4}"/>
              </a:ext>
            </a:extLst>
          </p:cNvPr>
          <p:cNvSpPr/>
          <p:nvPr userDrawn="1"/>
        </p:nvSpPr>
        <p:spPr>
          <a:xfrm>
            <a:off x="-1" y="-818147"/>
            <a:ext cx="12192001" cy="81814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21E23C2-E771-D543-B0AC-6BCF0EF36F70}"/>
              </a:ext>
            </a:extLst>
          </p:cNvPr>
          <p:cNvSpPr txBox="1"/>
          <p:nvPr userDrawn="1"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PAINEL GERAL</a:t>
            </a:r>
          </a:p>
        </p:txBody>
      </p:sp>
      <p:sp>
        <p:nvSpPr>
          <p:cNvPr id="19" name="Google Shape;22;p1">
            <a:extLst>
              <a:ext uri="{FF2B5EF4-FFF2-40B4-BE49-F238E27FC236}">
                <a16:creationId xmlns:a16="http://schemas.microsoft.com/office/drawing/2014/main" id="{5CA9E8CE-AA4E-6C27-6384-FD6653CE7245}"/>
              </a:ext>
            </a:extLst>
          </p:cNvPr>
          <p:cNvSpPr/>
          <p:nvPr userDrawn="1"/>
        </p:nvSpPr>
        <p:spPr>
          <a:xfrm>
            <a:off x="0" y="6457890"/>
            <a:ext cx="12192001" cy="400110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5286E54-4884-4F6F-58B0-44D4DC36481E}"/>
              </a:ext>
            </a:extLst>
          </p:cNvPr>
          <p:cNvCxnSpPr>
            <a:cxnSpLocks/>
          </p:cNvCxnSpPr>
          <p:nvPr userDrawn="1"/>
        </p:nvCxnSpPr>
        <p:spPr>
          <a:xfrm>
            <a:off x="1841500" y="1791525"/>
            <a:ext cx="6070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93DDD03C-528E-3325-FE6A-88C67EA5EC62}"/>
              </a:ext>
            </a:extLst>
          </p:cNvPr>
          <p:cNvCxnSpPr>
            <a:cxnSpLocks/>
          </p:cNvCxnSpPr>
          <p:nvPr userDrawn="1"/>
        </p:nvCxnSpPr>
        <p:spPr>
          <a:xfrm>
            <a:off x="3784600" y="2711855"/>
            <a:ext cx="4127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2F73FB6-4406-15BA-A00D-9A2A2E040D64}"/>
              </a:ext>
            </a:extLst>
          </p:cNvPr>
          <p:cNvCxnSpPr>
            <a:cxnSpLocks/>
          </p:cNvCxnSpPr>
          <p:nvPr userDrawn="1"/>
        </p:nvCxnSpPr>
        <p:spPr>
          <a:xfrm>
            <a:off x="3035300" y="3615162"/>
            <a:ext cx="4876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DBEBE914-E423-9A7D-4184-328558FFB2C4}"/>
              </a:ext>
            </a:extLst>
          </p:cNvPr>
          <p:cNvCxnSpPr>
            <a:cxnSpLocks/>
          </p:cNvCxnSpPr>
          <p:nvPr userDrawn="1"/>
        </p:nvCxnSpPr>
        <p:spPr>
          <a:xfrm>
            <a:off x="2861635" y="4533763"/>
            <a:ext cx="50504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E570B92E-B6DD-8ACB-CF8A-FCB2633E7B65}"/>
              </a:ext>
            </a:extLst>
          </p:cNvPr>
          <p:cNvCxnSpPr>
            <a:cxnSpLocks/>
          </p:cNvCxnSpPr>
          <p:nvPr userDrawn="1"/>
        </p:nvCxnSpPr>
        <p:spPr>
          <a:xfrm>
            <a:off x="2705100" y="6080359"/>
            <a:ext cx="82380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34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38200"/>
            <a:ext cx="12192000" cy="8181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90737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CONTEÚDO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88044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bg>
      <p:bgPr>
        <a:solidFill>
          <a:srgbClr val="FF7E79">
            <a:alpha val="3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38200"/>
            <a:ext cx="12192000" cy="818147"/>
          </a:xfrm>
          <a:prstGeom prst="rect">
            <a:avLst/>
          </a:prstGeom>
          <a:solidFill>
            <a:srgbClr val="FF7E79">
              <a:alpha val="32941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90737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94105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enção/Dica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ATENÇÃO/DICA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38210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ividad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ATIVIDADE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18869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lexão/Provocação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REFLEXÃO/PROVOCAÇÃO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82585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çã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4757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aliação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AVALIAÇÃO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82979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30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6.svg"/><Relationship Id="rId4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6.svg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laro.com.br/empresas/regulatorio/contratos-e-regulamentos?gad_source=1&amp;gad_campaignid=23839806942&amp;gbraid=0AAAAAq6hVVwHNT4DO2r5bTuKj71Iaklhj&amp;gclid=Cj0KCQjwiJvQBhCYARIsAMjts3Ie4QtGy5vW01qA6pNnwivsQrVK3Dv7WXka9g4M7gR8PCEs_ISnttwaApM0EALw_wcB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6.svg"/><Relationship Id="rId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6.svg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6.svg"/><Relationship Id="rId4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6.svg"/><Relationship Id="rId4" Type="http://schemas.openxmlformats.org/officeDocument/2006/relationships/image" Target="../media/image1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6.svg"/><Relationship Id="rId4" Type="http://schemas.openxmlformats.org/officeDocument/2006/relationships/image" Target="../media/image18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2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10" Type="http://schemas.openxmlformats.org/officeDocument/2006/relationships/image" Target="../media/image19.sv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2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10" Type="http://schemas.openxmlformats.org/officeDocument/2006/relationships/image" Target="../media/image19.sv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2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10" Type="http://schemas.openxmlformats.org/officeDocument/2006/relationships/image" Target="../media/image19.sv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2.png"/><Relationship Id="rId7" Type="http://schemas.openxmlformats.org/officeDocument/2006/relationships/image" Target="../media/image14.sv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11" Type="http://schemas.openxmlformats.org/officeDocument/2006/relationships/image" Target="../media/image23.svg"/><Relationship Id="rId5" Type="http://schemas.openxmlformats.org/officeDocument/2006/relationships/image" Target="../media/image12.svg"/><Relationship Id="rId10" Type="http://schemas.openxmlformats.org/officeDocument/2006/relationships/image" Target="../media/image19.sv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8.sv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8.sv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sv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sv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8.sv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9.sv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svg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svg"/><Relationship Id="rId4" Type="http://schemas.openxmlformats.org/officeDocument/2006/relationships/image" Target="../media/image48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3795305-C7A9-636B-2BCF-A0F6D01DDFAB}"/>
              </a:ext>
            </a:extLst>
          </p:cNvPr>
          <p:cNvSpPr txBox="1"/>
          <p:nvPr/>
        </p:nvSpPr>
        <p:spPr>
          <a:xfrm>
            <a:off x="3854245" y="501445"/>
            <a:ext cx="115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Móvel Voz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17DE923-B3AB-C851-ED7B-3856E37601B6}"/>
              </a:ext>
            </a:extLst>
          </p:cNvPr>
          <p:cNvSpPr txBox="1"/>
          <p:nvPr/>
        </p:nvSpPr>
        <p:spPr>
          <a:xfrm>
            <a:off x="2807109" y="870777"/>
            <a:ext cx="152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Marina Araújo</a:t>
            </a:r>
          </a:p>
        </p:txBody>
      </p:sp>
    </p:spTree>
    <p:extLst>
      <p:ext uri="{BB962C8B-B14F-4D97-AF65-F5344CB8AC3E}">
        <p14:creationId xmlns:p14="http://schemas.microsoft.com/office/powerpoint/2010/main" val="203773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B99D1-E867-EC11-EB70-559543E29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0543F2-E793-251D-18AD-BA98DEEF28E5}"/>
              </a:ext>
            </a:extLst>
          </p:cNvPr>
          <p:cNvGrpSpPr/>
          <p:nvPr/>
        </p:nvGrpSpPr>
        <p:grpSpPr>
          <a:xfrm>
            <a:off x="1165623" y="360289"/>
            <a:ext cx="10064681" cy="6435408"/>
            <a:chOff x="1165623" y="360289"/>
            <a:chExt cx="10064681" cy="6435408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502D3593-7698-848F-5542-423E85917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5623" y="360289"/>
              <a:ext cx="10064681" cy="6435408"/>
            </a:xfrm>
            <a:prstGeom prst="rect">
              <a:avLst/>
            </a:prstGeom>
          </p:spPr>
        </p:pic>
        <p:pic>
          <p:nvPicPr>
            <p:cNvPr id="24" name="Gráfico 23" descr="Marcador com preenchimento sólido">
              <a:extLst>
                <a:ext uri="{FF2B5EF4-FFF2-40B4-BE49-F238E27FC236}">
                  <a16:creationId xmlns:a16="http://schemas.microsoft.com/office/drawing/2014/main" id="{0F1FCB7B-F4C3-02E1-B9A5-74D0AA74D8F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85543" y="4832771"/>
              <a:ext cx="562708" cy="562708"/>
            </a:xfrm>
            <a:prstGeom prst="rect">
              <a:avLst/>
            </a:prstGeom>
          </p:spPr>
        </p:pic>
        <p:pic>
          <p:nvPicPr>
            <p:cNvPr id="26" name="Gráfico 25" descr="Marcador com preenchimento sólido">
              <a:extLst>
                <a:ext uri="{FF2B5EF4-FFF2-40B4-BE49-F238E27FC236}">
                  <a16:creationId xmlns:a16="http://schemas.microsoft.com/office/drawing/2014/main" id="{8353D7A1-D233-988C-6098-35F81EF7BBA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29202" y="4812154"/>
              <a:ext cx="562708" cy="562708"/>
            </a:xfrm>
            <a:prstGeom prst="rect">
              <a:avLst/>
            </a:prstGeom>
          </p:spPr>
        </p:pic>
        <p:pic>
          <p:nvPicPr>
            <p:cNvPr id="27" name="Gráfico 26" descr="Marcador com preenchimento sólido">
              <a:extLst>
                <a:ext uri="{FF2B5EF4-FFF2-40B4-BE49-F238E27FC236}">
                  <a16:creationId xmlns:a16="http://schemas.microsoft.com/office/drawing/2014/main" id="{0ADD524B-03A6-F938-8447-2E27E6E625C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556964" y="3015285"/>
              <a:ext cx="562708" cy="562708"/>
            </a:xfrm>
            <a:prstGeom prst="rect">
              <a:avLst/>
            </a:prstGeom>
          </p:spPr>
        </p:pic>
        <p:pic>
          <p:nvPicPr>
            <p:cNvPr id="28" name="Gráfico 27" descr="Marcador com preenchimento sólido">
              <a:extLst>
                <a:ext uri="{FF2B5EF4-FFF2-40B4-BE49-F238E27FC236}">
                  <a16:creationId xmlns:a16="http://schemas.microsoft.com/office/drawing/2014/main" id="{76A9D73E-3762-8D04-8AC8-44649CF2321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45063" y="5249700"/>
              <a:ext cx="562708" cy="562708"/>
            </a:xfrm>
            <a:prstGeom prst="rect">
              <a:avLst/>
            </a:prstGeom>
          </p:spPr>
        </p:pic>
        <p:pic>
          <p:nvPicPr>
            <p:cNvPr id="29" name="Gráfico 28" descr="Marcador com preenchimento sólido">
              <a:extLst>
                <a:ext uri="{FF2B5EF4-FFF2-40B4-BE49-F238E27FC236}">
                  <a16:creationId xmlns:a16="http://schemas.microsoft.com/office/drawing/2014/main" id="{BD867A32-7D16-434F-993F-0FA33F4E2A7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62029" y="3577993"/>
              <a:ext cx="562708" cy="562708"/>
            </a:xfrm>
            <a:prstGeom prst="rect">
              <a:avLst/>
            </a:prstGeom>
          </p:spPr>
        </p:pic>
        <p:pic>
          <p:nvPicPr>
            <p:cNvPr id="30" name="Gráfico 29" descr="Marcador com preenchimento sólido">
              <a:extLst>
                <a:ext uri="{FF2B5EF4-FFF2-40B4-BE49-F238E27FC236}">
                  <a16:creationId xmlns:a16="http://schemas.microsoft.com/office/drawing/2014/main" id="{F8062E22-5754-12D9-78F9-50F054C5843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18840" y="3386389"/>
              <a:ext cx="562708" cy="562708"/>
            </a:xfrm>
            <a:prstGeom prst="rect">
              <a:avLst/>
            </a:prstGeom>
          </p:spPr>
        </p:pic>
        <p:pic>
          <p:nvPicPr>
            <p:cNvPr id="31" name="Gráfico 30" descr="Marcador com preenchimento sólido">
              <a:extLst>
                <a:ext uri="{FF2B5EF4-FFF2-40B4-BE49-F238E27FC236}">
                  <a16:creationId xmlns:a16="http://schemas.microsoft.com/office/drawing/2014/main" id="{397F480E-63BD-7A00-376B-D04B2DC91E4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27840" y="2733931"/>
              <a:ext cx="562708" cy="562708"/>
            </a:xfrm>
            <a:prstGeom prst="rect">
              <a:avLst/>
            </a:prstGeom>
          </p:spPr>
        </p:pic>
        <p:pic>
          <p:nvPicPr>
            <p:cNvPr id="25" name="Gráfico 24" descr="Marcador com preenchimento sólido">
              <a:extLst>
                <a:ext uri="{FF2B5EF4-FFF2-40B4-BE49-F238E27FC236}">
                  <a16:creationId xmlns:a16="http://schemas.microsoft.com/office/drawing/2014/main" id="{3F0E46D4-8E93-5B12-34DD-29391673F7D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35948" y="2866292"/>
              <a:ext cx="562708" cy="562708"/>
            </a:xfrm>
            <a:prstGeom prst="rect">
              <a:avLst/>
            </a:prstGeom>
          </p:spPr>
        </p:pic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29DC877-DB6F-422D-BC8E-2DC06146B759}"/>
              </a:ext>
            </a:extLst>
          </p:cNvPr>
          <p:cNvSpPr txBox="1"/>
          <p:nvPr/>
        </p:nvSpPr>
        <p:spPr>
          <a:xfrm>
            <a:off x="4022360" y="62303"/>
            <a:ext cx="4172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MX Black" pitchFamily="2" charset="0"/>
                <a:sym typeface="+mn-ea"/>
              </a:rPr>
              <a:t>CLARO PASSAPORTE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A6C405E-C910-F3E6-F835-AA86E87608D9}"/>
              </a:ext>
            </a:extLst>
          </p:cNvPr>
          <p:cNvSpPr txBox="1"/>
          <p:nvPr/>
        </p:nvSpPr>
        <p:spPr>
          <a:xfrm>
            <a:off x="1192670" y="546727"/>
            <a:ext cx="9854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/>
              <a:t>Clique no mapa e saiba mais.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7E27BEFD-3074-2A94-2E6E-3E9E8F24D788}"/>
              </a:ext>
            </a:extLst>
          </p:cNvPr>
          <p:cNvGrpSpPr/>
          <p:nvPr/>
        </p:nvGrpSpPr>
        <p:grpSpPr>
          <a:xfrm>
            <a:off x="3602023" y="3147646"/>
            <a:ext cx="5820507" cy="2104799"/>
            <a:chOff x="7872098" y="-16342"/>
            <a:chExt cx="5820507" cy="2104799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394D7FA3-D82E-E094-478E-A3A87194BD1D}"/>
                </a:ext>
              </a:extLst>
            </p:cNvPr>
            <p:cNvSpPr/>
            <p:nvPr/>
          </p:nvSpPr>
          <p:spPr>
            <a:xfrm>
              <a:off x="7872098" y="-16342"/>
              <a:ext cx="5820507" cy="21047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E9F58D1D-1440-E779-3E3C-6F40B699EDD3}"/>
                </a:ext>
              </a:extLst>
            </p:cNvPr>
            <p:cNvSpPr txBox="1"/>
            <p:nvPr/>
          </p:nvSpPr>
          <p:spPr>
            <a:xfrm>
              <a:off x="8098759" y="112978"/>
              <a:ext cx="5474908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O </a:t>
              </a:r>
              <a:r>
                <a:rPr lang="pt-BR" sz="1600" b="1" dirty="0"/>
                <a:t>Claro passaporte </a:t>
              </a:r>
              <a:r>
                <a:rPr lang="pt-BR" sz="1600" dirty="0"/>
                <a:t>foi criado para facilitar e reduzir os custos do uso internacional. O cliente pode usar: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dirty="0"/>
                <a:t>internet;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dirty="0"/>
                <a:t>ligações;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dirty="0"/>
                <a:t>SMS;</a:t>
              </a:r>
              <a:br>
                <a:rPr lang="pt-BR" sz="1600" dirty="0"/>
              </a:br>
              <a:r>
                <a:rPr lang="pt-BR" sz="1600" dirty="0"/>
                <a:t>em vários países “como se estivesse no Brasil”, dependendo do plano contratado.</a:t>
              </a:r>
              <a:r>
                <a:rPr lang="pt-BR" dirty="0"/>
                <a:t> </a:t>
              </a:r>
            </a:p>
          </p:txBody>
        </p:sp>
      </p:grp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19416D5-947A-DDCD-8F9E-55A969D19485}"/>
              </a:ext>
            </a:extLst>
          </p:cNvPr>
          <p:cNvSpPr/>
          <p:nvPr/>
        </p:nvSpPr>
        <p:spPr>
          <a:xfrm>
            <a:off x="4203347" y="131646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CLARO PASSAPORTE</a:t>
            </a:r>
          </a:p>
        </p:txBody>
      </p:sp>
    </p:spTree>
    <p:extLst>
      <p:ext uri="{BB962C8B-B14F-4D97-AF65-F5344CB8AC3E}">
        <p14:creationId xmlns:p14="http://schemas.microsoft.com/office/powerpoint/2010/main" val="139315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86399-AD76-0543-CF89-F273562B6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4CB7DC9-8583-B05F-E9EC-40D50A42E51C}"/>
              </a:ext>
            </a:extLst>
          </p:cNvPr>
          <p:cNvGrpSpPr/>
          <p:nvPr/>
        </p:nvGrpSpPr>
        <p:grpSpPr>
          <a:xfrm>
            <a:off x="1165623" y="62303"/>
            <a:ext cx="10064681" cy="6733394"/>
            <a:chOff x="1165623" y="62303"/>
            <a:chExt cx="10064681" cy="6733394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0053FE84-E52F-3B0F-2A7C-E1427B113574}"/>
                </a:ext>
              </a:extLst>
            </p:cNvPr>
            <p:cNvGrpSpPr/>
            <p:nvPr/>
          </p:nvGrpSpPr>
          <p:grpSpPr>
            <a:xfrm>
              <a:off x="1165623" y="360289"/>
              <a:ext cx="10064681" cy="6435408"/>
              <a:chOff x="1165623" y="360289"/>
              <a:chExt cx="10064681" cy="6435408"/>
            </a:xfrm>
          </p:grpSpPr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C9AFE108-1185-8537-80C0-F32E704006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65623" y="360289"/>
                <a:ext cx="10064681" cy="6435408"/>
              </a:xfrm>
              <a:prstGeom prst="rect">
                <a:avLst/>
              </a:prstGeom>
            </p:spPr>
          </p:pic>
          <p:pic>
            <p:nvPicPr>
              <p:cNvPr id="25" name="Gráfico 24" descr="Marcador com preenchimento sólido">
                <a:extLst>
                  <a:ext uri="{FF2B5EF4-FFF2-40B4-BE49-F238E27FC236}">
                    <a16:creationId xmlns:a16="http://schemas.microsoft.com/office/drawing/2014/main" id="{6D297E59-A037-FF6D-F2F6-48EBF11EBB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185543" y="4832771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26" name="Gráfico 25" descr="Marcador com preenchimento sólido">
                <a:extLst>
                  <a:ext uri="{FF2B5EF4-FFF2-40B4-BE49-F238E27FC236}">
                    <a16:creationId xmlns:a16="http://schemas.microsoft.com/office/drawing/2014/main" id="{4676E251-9FB8-6B01-B1B2-D8A49F41B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335948" y="2866292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27" name="Gráfico 26" descr="Marcador com preenchimento sólido">
                <a:extLst>
                  <a:ext uri="{FF2B5EF4-FFF2-40B4-BE49-F238E27FC236}">
                    <a16:creationId xmlns:a16="http://schemas.microsoft.com/office/drawing/2014/main" id="{B720115F-68F2-AF74-D07F-59950D1246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29202" y="4812154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28" name="Gráfico 27" descr="Marcador com preenchimento sólido">
                <a:extLst>
                  <a:ext uri="{FF2B5EF4-FFF2-40B4-BE49-F238E27FC236}">
                    <a16:creationId xmlns:a16="http://schemas.microsoft.com/office/drawing/2014/main" id="{96860411-C501-444F-AD84-816EF5C9B5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556964" y="3015285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29" name="Gráfico 28" descr="Marcador com preenchimento sólido">
                <a:extLst>
                  <a:ext uri="{FF2B5EF4-FFF2-40B4-BE49-F238E27FC236}">
                    <a16:creationId xmlns:a16="http://schemas.microsoft.com/office/drawing/2014/main" id="{3F2DA24E-CCD8-FB52-E094-2B84F949EF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045063" y="5249700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30" name="Gráfico 29" descr="Marcador com preenchimento sólido">
                <a:extLst>
                  <a:ext uri="{FF2B5EF4-FFF2-40B4-BE49-F238E27FC236}">
                    <a16:creationId xmlns:a16="http://schemas.microsoft.com/office/drawing/2014/main" id="{659CA7ED-A32B-8ADC-AB00-5C3783E2BE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062029" y="3577993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31" name="Gráfico 30" descr="Marcador com preenchimento sólido">
                <a:extLst>
                  <a:ext uri="{FF2B5EF4-FFF2-40B4-BE49-F238E27FC236}">
                    <a16:creationId xmlns:a16="http://schemas.microsoft.com/office/drawing/2014/main" id="{60D29F92-09FC-121E-3FD9-82B59A9D55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918840" y="3386389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32" name="Gráfico 31" descr="Marcador com preenchimento sólido">
                <a:extLst>
                  <a:ext uri="{FF2B5EF4-FFF2-40B4-BE49-F238E27FC236}">
                    <a16:creationId xmlns:a16="http://schemas.microsoft.com/office/drawing/2014/main" id="{E36E3E89-BBF6-9F2E-7FFC-B0795F9BC2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227840" y="2733931"/>
                <a:ext cx="562708" cy="562708"/>
              </a:xfrm>
              <a:prstGeom prst="rect">
                <a:avLst/>
              </a:prstGeom>
            </p:spPr>
          </p:pic>
        </p:grp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8B750C91-E13B-794C-786E-30D88341EC79}"/>
                </a:ext>
              </a:extLst>
            </p:cNvPr>
            <p:cNvSpPr txBox="1"/>
            <p:nvPr/>
          </p:nvSpPr>
          <p:spPr>
            <a:xfrm>
              <a:off x="4022360" y="62303"/>
              <a:ext cx="41720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/>
                  </a:solidFill>
                  <a:latin typeface="AMX Black" pitchFamily="2" charset="0"/>
                  <a:sym typeface="+mn-ea"/>
                </a:rPr>
                <a:t>CLARO PASSAPORTE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5E0DBF36-4F46-5B9A-CAA1-0401215AF7CA}"/>
                </a:ext>
              </a:extLst>
            </p:cNvPr>
            <p:cNvSpPr txBox="1"/>
            <p:nvPr/>
          </p:nvSpPr>
          <p:spPr>
            <a:xfrm>
              <a:off x="1192670" y="546727"/>
              <a:ext cx="98540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dirty="0"/>
                <a:t>Clique no mapa e saiba mais.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F36353C8-5777-7912-A8A1-9DB6A1395FAD}"/>
              </a:ext>
            </a:extLst>
          </p:cNvPr>
          <p:cNvGrpSpPr/>
          <p:nvPr/>
        </p:nvGrpSpPr>
        <p:grpSpPr>
          <a:xfrm>
            <a:off x="4466897" y="3815136"/>
            <a:ext cx="5820507" cy="1578390"/>
            <a:chOff x="5435459" y="4129535"/>
            <a:chExt cx="5820507" cy="157839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25FCCE2-2D75-F6C8-CF77-23880F399F09}"/>
                </a:ext>
              </a:extLst>
            </p:cNvPr>
            <p:cNvSpPr/>
            <p:nvPr/>
          </p:nvSpPr>
          <p:spPr>
            <a:xfrm>
              <a:off x="5435459" y="4129535"/>
              <a:ext cx="5820507" cy="14740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EE6A2A9D-2448-12FF-4D7F-258ECDCB7D77}"/>
                </a:ext>
              </a:extLst>
            </p:cNvPr>
            <p:cNvSpPr txBox="1"/>
            <p:nvPr/>
          </p:nvSpPr>
          <p:spPr>
            <a:xfrm>
              <a:off x="5709139" y="4353708"/>
              <a:ext cx="5474908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Conta com tarifas simples e vantajosas para utilizar o serviço nos principais destinos do mundo. </a:t>
              </a:r>
              <a:r>
                <a:rPr lang="pt-BR" sz="1600" dirty="0">
                  <a:latin typeface="AMX" pitchFamily="2" charset="77"/>
                </a:rPr>
                <a:t>Tudo isso com chamadas para qualquer número (fixo ou móvel) do Brasil e para o país que está visitando</a:t>
              </a:r>
              <a:r>
                <a:rPr lang="pt-BR" dirty="0">
                  <a:latin typeface="AMX" pitchFamily="2" charset="77"/>
                </a:rPr>
                <a:t>.</a:t>
              </a:r>
            </a:p>
            <a:p>
              <a:endParaRPr lang="pt-BR" sz="1600" dirty="0">
                <a:solidFill>
                  <a:prstClr val="black"/>
                </a:solidFill>
                <a:latin typeface="AMX" pitchFamily="2" charset="77"/>
              </a:endParaRPr>
            </a:p>
          </p:txBody>
        </p:sp>
      </p:grp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022BDD1D-C1C9-5414-73FC-F4C2B75941E2}"/>
              </a:ext>
            </a:extLst>
          </p:cNvPr>
          <p:cNvSpPr/>
          <p:nvPr/>
        </p:nvSpPr>
        <p:spPr>
          <a:xfrm>
            <a:off x="4203347" y="131646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CLARO PASSAPORTE</a:t>
            </a:r>
          </a:p>
        </p:txBody>
      </p:sp>
    </p:spTree>
    <p:extLst>
      <p:ext uri="{BB962C8B-B14F-4D97-AF65-F5344CB8AC3E}">
        <p14:creationId xmlns:p14="http://schemas.microsoft.com/office/powerpoint/2010/main" val="8651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84DDC-4261-E5F4-46F9-FB0E2520D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C5A0368C-4918-B1E6-1F87-7D5BE1B2913E}"/>
              </a:ext>
            </a:extLst>
          </p:cNvPr>
          <p:cNvGrpSpPr/>
          <p:nvPr/>
        </p:nvGrpSpPr>
        <p:grpSpPr>
          <a:xfrm>
            <a:off x="1165623" y="62303"/>
            <a:ext cx="10064681" cy="6733394"/>
            <a:chOff x="1165623" y="62303"/>
            <a:chExt cx="10064681" cy="6733394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1CACAA87-8856-B69B-62A9-A4C2D64C301A}"/>
                </a:ext>
              </a:extLst>
            </p:cNvPr>
            <p:cNvGrpSpPr/>
            <p:nvPr/>
          </p:nvGrpSpPr>
          <p:grpSpPr>
            <a:xfrm>
              <a:off x="1165623" y="360289"/>
              <a:ext cx="10064681" cy="6435408"/>
              <a:chOff x="1165623" y="360289"/>
              <a:chExt cx="10064681" cy="6435408"/>
            </a:xfrm>
          </p:grpSpPr>
          <p:pic>
            <p:nvPicPr>
              <p:cNvPr id="18" name="Imagem 17">
                <a:extLst>
                  <a:ext uri="{FF2B5EF4-FFF2-40B4-BE49-F238E27FC236}">
                    <a16:creationId xmlns:a16="http://schemas.microsoft.com/office/drawing/2014/main" id="{5B02AACF-F4BB-AEEF-B7A1-1F8A583F81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65623" y="360289"/>
                <a:ext cx="10064681" cy="6435408"/>
              </a:xfrm>
              <a:prstGeom prst="rect">
                <a:avLst/>
              </a:prstGeom>
            </p:spPr>
          </p:pic>
          <p:pic>
            <p:nvPicPr>
              <p:cNvPr id="22" name="Gráfico 21" descr="Marcador com preenchimento sólido">
                <a:extLst>
                  <a:ext uri="{FF2B5EF4-FFF2-40B4-BE49-F238E27FC236}">
                    <a16:creationId xmlns:a16="http://schemas.microsoft.com/office/drawing/2014/main" id="{B0241B11-F5EB-5B7A-0394-6D75C3924F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185543" y="4832771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23" name="Gráfico 22" descr="Marcador com preenchimento sólido">
                <a:extLst>
                  <a:ext uri="{FF2B5EF4-FFF2-40B4-BE49-F238E27FC236}">
                    <a16:creationId xmlns:a16="http://schemas.microsoft.com/office/drawing/2014/main" id="{C4FE493F-1815-066D-5C75-5AC2E03121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335948" y="2866292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24" name="Gráfico 23" descr="Marcador com preenchimento sólido">
                <a:extLst>
                  <a:ext uri="{FF2B5EF4-FFF2-40B4-BE49-F238E27FC236}">
                    <a16:creationId xmlns:a16="http://schemas.microsoft.com/office/drawing/2014/main" id="{40384271-AE79-B518-02B7-3510F52765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29202" y="4812154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25" name="Gráfico 24" descr="Marcador com preenchimento sólido">
                <a:extLst>
                  <a:ext uri="{FF2B5EF4-FFF2-40B4-BE49-F238E27FC236}">
                    <a16:creationId xmlns:a16="http://schemas.microsoft.com/office/drawing/2014/main" id="{3D2C0FCB-61A9-046A-2245-077D3D8BC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556964" y="3015285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26" name="Gráfico 25" descr="Marcador com preenchimento sólido">
                <a:extLst>
                  <a:ext uri="{FF2B5EF4-FFF2-40B4-BE49-F238E27FC236}">
                    <a16:creationId xmlns:a16="http://schemas.microsoft.com/office/drawing/2014/main" id="{38BB339F-8367-7140-624C-22AE4D7195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045063" y="5249700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27" name="Gráfico 26" descr="Marcador com preenchimento sólido">
                <a:extLst>
                  <a:ext uri="{FF2B5EF4-FFF2-40B4-BE49-F238E27FC236}">
                    <a16:creationId xmlns:a16="http://schemas.microsoft.com/office/drawing/2014/main" id="{7437B019-EE4E-B92B-9A43-502916FAE1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062029" y="3577993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28" name="Gráfico 27" descr="Marcador com preenchimento sólido">
                <a:extLst>
                  <a:ext uri="{FF2B5EF4-FFF2-40B4-BE49-F238E27FC236}">
                    <a16:creationId xmlns:a16="http://schemas.microsoft.com/office/drawing/2014/main" id="{5AF06BF6-2CB3-E3AE-5FED-44E935FE5B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918840" y="3386389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29" name="Gráfico 28" descr="Marcador com preenchimento sólido">
                <a:extLst>
                  <a:ext uri="{FF2B5EF4-FFF2-40B4-BE49-F238E27FC236}">
                    <a16:creationId xmlns:a16="http://schemas.microsoft.com/office/drawing/2014/main" id="{7B3D6ECB-0787-1C6E-B78E-5DCF14F506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227840" y="2733931"/>
                <a:ext cx="562708" cy="562708"/>
              </a:xfrm>
              <a:prstGeom prst="rect">
                <a:avLst/>
              </a:prstGeom>
            </p:spPr>
          </p:pic>
        </p:grp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33761A12-6044-7890-45E6-A75D90FCAE0B}"/>
                </a:ext>
              </a:extLst>
            </p:cNvPr>
            <p:cNvSpPr txBox="1"/>
            <p:nvPr/>
          </p:nvSpPr>
          <p:spPr>
            <a:xfrm>
              <a:off x="4022360" y="62303"/>
              <a:ext cx="41720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/>
                  </a:solidFill>
                  <a:latin typeface="AMX Black" pitchFamily="2" charset="0"/>
                  <a:sym typeface="+mn-ea"/>
                </a:rPr>
                <a:t>CLARO PASSAPORTE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B7A65B5A-85D2-CFC7-674C-07728D7303F9}"/>
                </a:ext>
              </a:extLst>
            </p:cNvPr>
            <p:cNvSpPr txBox="1"/>
            <p:nvPr/>
          </p:nvSpPr>
          <p:spPr>
            <a:xfrm>
              <a:off x="1192670" y="546727"/>
              <a:ext cx="98540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dirty="0"/>
                <a:t>Clique no mapa e saiba mais.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72443375-D39E-0040-2121-DB41D165B490}"/>
              </a:ext>
            </a:extLst>
          </p:cNvPr>
          <p:cNvGrpSpPr/>
          <p:nvPr/>
        </p:nvGrpSpPr>
        <p:grpSpPr>
          <a:xfrm>
            <a:off x="1363259" y="2045846"/>
            <a:ext cx="5398476" cy="3305127"/>
            <a:chOff x="-6602044" y="5192427"/>
            <a:chExt cx="5398476" cy="3305127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4A67CFCB-8209-C220-8498-B75B92FA04E2}"/>
                </a:ext>
              </a:extLst>
            </p:cNvPr>
            <p:cNvSpPr/>
            <p:nvPr/>
          </p:nvSpPr>
          <p:spPr>
            <a:xfrm>
              <a:off x="-6602044" y="5192427"/>
              <a:ext cx="5398476" cy="33051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7D5808A7-7AFA-67B8-3D3D-2A4545F3FBC6}"/>
                </a:ext>
              </a:extLst>
            </p:cNvPr>
            <p:cNvSpPr txBox="1"/>
            <p:nvPr/>
          </p:nvSpPr>
          <p:spPr>
            <a:xfrm>
              <a:off x="-6485469" y="5379034"/>
              <a:ext cx="51247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/>
                <a:t>Tarifas avulsas</a:t>
              </a:r>
            </a:p>
            <a:p>
              <a:endParaRPr lang="pt-BR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dirty="0"/>
                <a:t>Chamadas locais e recebidas do Brasil R$ 1,50/minuto.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dirty="0"/>
                <a:t>Chamadas para um terceiro país R$ 2,00/minuto</a:t>
              </a:r>
              <a:endParaRPr lang="pt-BR" sz="1600" dirty="0">
                <a:solidFill>
                  <a:prstClr val="black"/>
                </a:solidFill>
                <a:latin typeface="AMX" pitchFamily="2" charset="7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dirty="0"/>
                <a:t>Envio de SMS*** R$ 0,20** por mensagem*</a:t>
              </a:r>
              <a:endParaRPr lang="pt-BR" sz="1600" dirty="0">
                <a:solidFill>
                  <a:prstClr val="black"/>
                </a:solidFill>
                <a:latin typeface="AMX" pitchFamily="2" charset="77"/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E0F438AE-D435-71CB-6175-21A47895D55B}"/>
                </a:ext>
              </a:extLst>
            </p:cNvPr>
            <p:cNvSpPr txBox="1"/>
            <p:nvPr/>
          </p:nvSpPr>
          <p:spPr>
            <a:xfrm>
              <a:off x="-6439706" y="6757924"/>
              <a:ext cx="512479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41847">
                <a:buClrTx/>
                <a:defRPr/>
              </a:pPr>
              <a:r>
                <a:rPr lang="pt-BR" sz="1400" dirty="0">
                  <a:solidFill>
                    <a:prstClr val="black"/>
                  </a:solidFill>
                  <a:latin typeface="AMX" pitchFamily="2" charset="77"/>
                </a:rPr>
                <a:t>Não haverá cobrança de deslocamento (DSL3) das ligações recebidas em Roaming Internacional (tarifa Embratel), </a:t>
              </a:r>
            </a:p>
            <a:p>
              <a:pPr defTabSz="1241847">
                <a:buClrTx/>
                <a:defRPr/>
              </a:pPr>
              <a:r>
                <a:rPr lang="pt-BR" sz="1400" dirty="0">
                  <a:solidFill>
                    <a:prstClr val="black"/>
                  </a:solidFill>
                  <a:latin typeface="AMX" pitchFamily="2" charset="77"/>
                </a:rPr>
                <a:t>mas a chamada é tarifada. </a:t>
              </a:r>
              <a:r>
                <a:rPr lang="pt-BR" sz="1400" dirty="0">
                  <a:solidFill>
                    <a:srgbClr val="C00000"/>
                  </a:solidFill>
                  <a:latin typeface="AMX" pitchFamily="2" charset="77"/>
                </a:rPr>
                <a:t>*</a:t>
              </a:r>
              <a:r>
                <a:rPr lang="pt-BR" sz="1400" dirty="0">
                  <a:solidFill>
                    <a:prstClr val="black"/>
                  </a:solidFill>
                  <a:latin typeface="AMX" pitchFamily="2" charset="77"/>
                </a:rPr>
                <a:t>Demais países que têm acordo de Roaming Internacional estabelecido com a Claro.</a:t>
              </a:r>
              <a:r>
                <a:rPr lang="pt-BR" sz="1400" dirty="0">
                  <a:solidFill>
                    <a:srgbClr val="C00000"/>
                  </a:solidFill>
                  <a:latin typeface="AMX" pitchFamily="2" charset="77"/>
                </a:rPr>
                <a:t>**</a:t>
              </a:r>
              <a:r>
                <a:rPr lang="pt-BR" sz="1400" dirty="0">
                  <a:solidFill>
                    <a:prstClr val="black"/>
                  </a:solidFill>
                  <a:latin typeface="AMX" pitchFamily="2" charset="77"/>
                </a:rPr>
                <a:t>Valores com impostos. </a:t>
              </a:r>
              <a:r>
                <a:rPr lang="pt-BR" sz="1400" dirty="0">
                  <a:solidFill>
                    <a:srgbClr val="C00000"/>
                  </a:solidFill>
                  <a:latin typeface="AMX" pitchFamily="2" charset="77"/>
                </a:rPr>
                <a:t>***</a:t>
              </a:r>
              <a:r>
                <a:rPr lang="pt-BR" sz="1400" dirty="0">
                  <a:solidFill>
                    <a:prstClr val="black"/>
                  </a:solidFill>
                  <a:latin typeface="AMX" pitchFamily="2" charset="77"/>
                </a:rPr>
                <a:t>Envio e recebimento de SMS no exterior é válido apenas utilizando as redes parceiras do Grupo América Móvil.</a:t>
              </a:r>
            </a:p>
          </p:txBody>
        </p:sp>
      </p:grp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0969FC2F-6C20-4ADA-6472-BF4FCE1D6C33}"/>
              </a:ext>
            </a:extLst>
          </p:cNvPr>
          <p:cNvSpPr/>
          <p:nvPr/>
        </p:nvSpPr>
        <p:spPr>
          <a:xfrm>
            <a:off x="4203347" y="131646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CLARO PASSAPORTE</a:t>
            </a:r>
          </a:p>
        </p:txBody>
      </p:sp>
    </p:spTree>
    <p:extLst>
      <p:ext uri="{BB962C8B-B14F-4D97-AF65-F5344CB8AC3E}">
        <p14:creationId xmlns:p14="http://schemas.microsoft.com/office/powerpoint/2010/main" val="348445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17E25-D12B-D08C-DFFB-6839529A6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563BBCFF-F07E-C0A5-F0DB-D058E9AF5CC0}"/>
              </a:ext>
            </a:extLst>
          </p:cNvPr>
          <p:cNvGrpSpPr/>
          <p:nvPr/>
        </p:nvGrpSpPr>
        <p:grpSpPr>
          <a:xfrm>
            <a:off x="1165623" y="62303"/>
            <a:ext cx="10064681" cy="6733394"/>
            <a:chOff x="1165623" y="62303"/>
            <a:chExt cx="10064681" cy="6733394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9C5A4ED0-D84A-C93B-E98D-ADFC9425004F}"/>
                </a:ext>
              </a:extLst>
            </p:cNvPr>
            <p:cNvGrpSpPr/>
            <p:nvPr/>
          </p:nvGrpSpPr>
          <p:grpSpPr>
            <a:xfrm>
              <a:off x="1165623" y="360289"/>
              <a:ext cx="10064681" cy="6435408"/>
              <a:chOff x="1165623" y="360289"/>
              <a:chExt cx="10064681" cy="6435408"/>
            </a:xfrm>
          </p:grpSpPr>
          <p:pic>
            <p:nvPicPr>
              <p:cNvPr id="15" name="Imagem 14">
                <a:extLst>
                  <a:ext uri="{FF2B5EF4-FFF2-40B4-BE49-F238E27FC236}">
                    <a16:creationId xmlns:a16="http://schemas.microsoft.com/office/drawing/2014/main" id="{2F85178A-D14C-05E5-465F-D76AA5563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65623" y="360289"/>
                <a:ext cx="10064681" cy="6435408"/>
              </a:xfrm>
              <a:prstGeom prst="rect">
                <a:avLst/>
              </a:prstGeom>
            </p:spPr>
          </p:pic>
          <p:pic>
            <p:nvPicPr>
              <p:cNvPr id="16" name="Gráfico 15" descr="Marcador com preenchimento sólido">
                <a:extLst>
                  <a:ext uri="{FF2B5EF4-FFF2-40B4-BE49-F238E27FC236}">
                    <a16:creationId xmlns:a16="http://schemas.microsoft.com/office/drawing/2014/main" id="{6971BB92-9CEC-9056-4068-4DF06ED66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185543" y="4832771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18" name="Gráfico 17" descr="Marcador com preenchimento sólido">
                <a:extLst>
                  <a:ext uri="{FF2B5EF4-FFF2-40B4-BE49-F238E27FC236}">
                    <a16:creationId xmlns:a16="http://schemas.microsoft.com/office/drawing/2014/main" id="{A35844CC-C898-E5B7-7C51-40FE35AD4E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335948" y="2866292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22" name="Gráfico 21" descr="Marcador com preenchimento sólido">
                <a:extLst>
                  <a:ext uri="{FF2B5EF4-FFF2-40B4-BE49-F238E27FC236}">
                    <a16:creationId xmlns:a16="http://schemas.microsoft.com/office/drawing/2014/main" id="{2498244A-9AA7-82E5-33BD-BD2FA91FD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29202" y="4812154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23" name="Gráfico 22" descr="Marcador com preenchimento sólido">
                <a:extLst>
                  <a:ext uri="{FF2B5EF4-FFF2-40B4-BE49-F238E27FC236}">
                    <a16:creationId xmlns:a16="http://schemas.microsoft.com/office/drawing/2014/main" id="{87CA2602-1406-01B1-7DB9-1A3F2DE484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556964" y="3015285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24" name="Gráfico 23" descr="Marcador com preenchimento sólido">
                <a:extLst>
                  <a:ext uri="{FF2B5EF4-FFF2-40B4-BE49-F238E27FC236}">
                    <a16:creationId xmlns:a16="http://schemas.microsoft.com/office/drawing/2014/main" id="{39BEA095-63FB-EE08-805A-0EDB48D0BA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045063" y="5249700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25" name="Gráfico 24" descr="Marcador com preenchimento sólido">
                <a:extLst>
                  <a:ext uri="{FF2B5EF4-FFF2-40B4-BE49-F238E27FC236}">
                    <a16:creationId xmlns:a16="http://schemas.microsoft.com/office/drawing/2014/main" id="{77ADF7BF-54CC-F8A0-70BB-AE7C6EFAE4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062029" y="3577993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26" name="Gráfico 25" descr="Marcador com preenchimento sólido">
                <a:extLst>
                  <a:ext uri="{FF2B5EF4-FFF2-40B4-BE49-F238E27FC236}">
                    <a16:creationId xmlns:a16="http://schemas.microsoft.com/office/drawing/2014/main" id="{DA843B76-5EAB-6040-19B1-14E40E6D91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918840" y="3386389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27" name="Gráfico 26" descr="Marcador com preenchimento sólido">
                <a:extLst>
                  <a:ext uri="{FF2B5EF4-FFF2-40B4-BE49-F238E27FC236}">
                    <a16:creationId xmlns:a16="http://schemas.microsoft.com/office/drawing/2014/main" id="{353EC0D6-683F-8BEF-2726-64ECD5392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227840" y="2733931"/>
                <a:ext cx="562708" cy="562708"/>
              </a:xfrm>
              <a:prstGeom prst="rect">
                <a:avLst/>
              </a:prstGeom>
            </p:spPr>
          </p:pic>
        </p:grp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1D7AE2E2-67FE-1880-A22B-2D1D4A64067B}"/>
                </a:ext>
              </a:extLst>
            </p:cNvPr>
            <p:cNvSpPr txBox="1"/>
            <p:nvPr/>
          </p:nvSpPr>
          <p:spPr>
            <a:xfrm>
              <a:off x="4022360" y="62303"/>
              <a:ext cx="41720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/>
                  </a:solidFill>
                  <a:latin typeface="AMX Black" pitchFamily="2" charset="0"/>
                  <a:sym typeface="+mn-ea"/>
                </a:rPr>
                <a:t>CLARO PASSAPORTE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2546B4B9-6E36-2C11-A404-662176274866}"/>
                </a:ext>
              </a:extLst>
            </p:cNvPr>
            <p:cNvSpPr txBox="1"/>
            <p:nvPr/>
          </p:nvSpPr>
          <p:spPr>
            <a:xfrm>
              <a:off x="1192670" y="546727"/>
              <a:ext cx="98540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dirty="0"/>
                <a:t>Clique no mapa e saiba mais.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B589BF2D-B9F0-389B-19CE-9D0989B8664D}"/>
              </a:ext>
            </a:extLst>
          </p:cNvPr>
          <p:cNvGrpSpPr/>
          <p:nvPr/>
        </p:nvGrpSpPr>
        <p:grpSpPr>
          <a:xfrm>
            <a:off x="1801718" y="1582248"/>
            <a:ext cx="5398476" cy="3792613"/>
            <a:chOff x="3172740" y="3912242"/>
            <a:chExt cx="5398476" cy="1766268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844B74AF-326B-7662-6C74-BF6290598009}"/>
                </a:ext>
              </a:extLst>
            </p:cNvPr>
            <p:cNvSpPr/>
            <p:nvPr/>
          </p:nvSpPr>
          <p:spPr>
            <a:xfrm>
              <a:off x="3172740" y="3912242"/>
              <a:ext cx="5398476" cy="176626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0522C64B-BEA9-2081-79F3-10059969D67F}"/>
                </a:ext>
              </a:extLst>
            </p:cNvPr>
            <p:cNvSpPr txBox="1"/>
            <p:nvPr/>
          </p:nvSpPr>
          <p:spPr>
            <a:xfrm>
              <a:off x="3309580" y="4075581"/>
              <a:ext cx="5124796" cy="1075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dirty="0"/>
                <a:t>País fora da cobertura: será direcionado para a cobrança de diária de dados internacional.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dirty="0"/>
                <a:t>País dentro da cobertura: após o consumo total da franquia contratada, a utilização continuará disponível e poderá gerar </a:t>
              </a:r>
              <a:r>
                <a:rPr lang="pt-BR" sz="1600" b="1" dirty="0"/>
                <a:t>cobrança de excedente </a:t>
              </a:r>
              <a:r>
                <a:rPr lang="pt-BR" sz="1600" dirty="0"/>
                <a:t>conforme a tarifa diária de roaming internacional prevista no plano.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dirty="0">
                  <a:latin typeface="AMX" pitchFamily="2" charset="77"/>
                </a:rPr>
                <a:t>Não há custo em receber chamadas e </a:t>
              </a:r>
              <a:r>
                <a:rPr lang="pt-BR" sz="1600" dirty="0">
                  <a:solidFill>
                    <a:srgbClr val="AA0000"/>
                  </a:solidFill>
                  <a:latin typeface="AMX" pitchFamily="2" charset="77"/>
                </a:rPr>
                <a:t>SMS </a:t>
              </a:r>
              <a:r>
                <a:rPr lang="pt-BR" sz="1600" dirty="0">
                  <a:latin typeface="AMX" pitchFamily="2" charset="77"/>
                </a:rPr>
                <a:t>do Brasil.</a:t>
              </a:r>
            </a:p>
          </p:txBody>
        </p:sp>
      </p:grp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E51A38A-C43B-526E-7E3F-DD19745EF562}"/>
              </a:ext>
            </a:extLst>
          </p:cNvPr>
          <p:cNvSpPr/>
          <p:nvPr/>
        </p:nvSpPr>
        <p:spPr>
          <a:xfrm>
            <a:off x="4203347" y="131646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CLARO PASSAPORTE</a:t>
            </a:r>
          </a:p>
        </p:txBody>
      </p:sp>
    </p:spTree>
    <p:extLst>
      <p:ext uri="{BB962C8B-B14F-4D97-AF65-F5344CB8AC3E}">
        <p14:creationId xmlns:p14="http://schemas.microsoft.com/office/powerpoint/2010/main" val="2810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0AF54-5439-794E-3595-8CD9D82AC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23945EF0-0F8E-8380-96A7-AD33558D2321}"/>
              </a:ext>
            </a:extLst>
          </p:cNvPr>
          <p:cNvGrpSpPr/>
          <p:nvPr/>
        </p:nvGrpSpPr>
        <p:grpSpPr>
          <a:xfrm>
            <a:off x="1165623" y="62303"/>
            <a:ext cx="10064681" cy="6733394"/>
            <a:chOff x="1165623" y="62303"/>
            <a:chExt cx="10064681" cy="6733394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67F0BFCE-9AB3-E89E-C285-F0077B0B1D7C}"/>
                </a:ext>
              </a:extLst>
            </p:cNvPr>
            <p:cNvGrpSpPr/>
            <p:nvPr/>
          </p:nvGrpSpPr>
          <p:grpSpPr>
            <a:xfrm>
              <a:off x="1165623" y="360289"/>
              <a:ext cx="10064681" cy="6435408"/>
              <a:chOff x="1165623" y="360289"/>
              <a:chExt cx="10064681" cy="6435408"/>
            </a:xfrm>
          </p:grpSpPr>
          <p:pic>
            <p:nvPicPr>
              <p:cNvPr id="15" name="Imagem 14">
                <a:extLst>
                  <a:ext uri="{FF2B5EF4-FFF2-40B4-BE49-F238E27FC236}">
                    <a16:creationId xmlns:a16="http://schemas.microsoft.com/office/drawing/2014/main" id="{D3BAFACE-22EB-E5E3-2D65-47BA343E6E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65623" y="360289"/>
                <a:ext cx="10064681" cy="6435408"/>
              </a:xfrm>
              <a:prstGeom prst="rect">
                <a:avLst/>
              </a:prstGeom>
            </p:spPr>
          </p:pic>
          <p:pic>
            <p:nvPicPr>
              <p:cNvPr id="16" name="Gráfico 15" descr="Marcador com preenchimento sólido">
                <a:extLst>
                  <a:ext uri="{FF2B5EF4-FFF2-40B4-BE49-F238E27FC236}">
                    <a16:creationId xmlns:a16="http://schemas.microsoft.com/office/drawing/2014/main" id="{8028BDD0-2D90-954F-37B9-E4D6E3105F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185543" y="4832771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18" name="Gráfico 17" descr="Marcador com preenchimento sólido">
                <a:extLst>
                  <a:ext uri="{FF2B5EF4-FFF2-40B4-BE49-F238E27FC236}">
                    <a16:creationId xmlns:a16="http://schemas.microsoft.com/office/drawing/2014/main" id="{9C5A0E4C-A933-728A-40D2-8218953C2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335948" y="2866292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20" name="Gráfico 19" descr="Marcador com preenchimento sólido">
                <a:extLst>
                  <a:ext uri="{FF2B5EF4-FFF2-40B4-BE49-F238E27FC236}">
                    <a16:creationId xmlns:a16="http://schemas.microsoft.com/office/drawing/2014/main" id="{CBD4A6E2-E7CF-6C05-08D9-B5680C20C7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29202" y="4812154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21" name="Gráfico 20" descr="Marcador com preenchimento sólido">
                <a:extLst>
                  <a:ext uri="{FF2B5EF4-FFF2-40B4-BE49-F238E27FC236}">
                    <a16:creationId xmlns:a16="http://schemas.microsoft.com/office/drawing/2014/main" id="{0201DAFD-7728-A6F6-94D9-FAF3B1DDCB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556964" y="3015285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22" name="Gráfico 21" descr="Marcador com preenchimento sólido">
                <a:extLst>
                  <a:ext uri="{FF2B5EF4-FFF2-40B4-BE49-F238E27FC236}">
                    <a16:creationId xmlns:a16="http://schemas.microsoft.com/office/drawing/2014/main" id="{CF6DFC74-7879-3B96-9821-6A052E8CDD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045063" y="5249700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23" name="Gráfico 22" descr="Marcador com preenchimento sólido">
                <a:extLst>
                  <a:ext uri="{FF2B5EF4-FFF2-40B4-BE49-F238E27FC236}">
                    <a16:creationId xmlns:a16="http://schemas.microsoft.com/office/drawing/2014/main" id="{62033D6B-B318-81E2-BD36-939298583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062029" y="3577993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24" name="Gráfico 23" descr="Marcador com preenchimento sólido">
                <a:extLst>
                  <a:ext uri="{FF2B5EF4-FFF2-40B4-BE49-F238E27FC236}">
                    <a16:creationId xmlns:a16="http://schemas.microsoft.com/office/drawing/2014/main" id="{8CE158E9-7729-B19B-016F-302AC2727A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918840" y="3386389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25" name="Gráfico 24" descr="Marcador com preenchimento sólido">
                <a:extLst>
                  <a:ext uri="{FF2B5EF4-FFF2-40B4-BE49-F238E27FC236}">
                    <a16:creationId xmlns:a16="http://schemas.microsoft.com/office/drawing/2014/main" id="{B36E1C3C-57DC-43E4-DA41-45DCA4187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227840" y="2733931"/>
                <a:ext cx="562708" cy="562708"/>
              </a:xfrm>
              <a:prstGeom prst="rect">
                <a:avLst/>
              </a:prstGeom>
            </p:spPr>
          </p:pic>
        </p:grp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8C6053BC-E5D4-525C-4998-99C6CCCFBF58}"/>
                </a:ext>
              </a:extLst>
            </p:cNvPr>
            <p:cNvSpPr txBox="1"/>
            <p:nvPr/>
          </p:nvSpPr>
          <p:spPr>
            <a:xfrm>
              <a:off x="4022360" y="62303"/>
              <a:ext cx="41720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/>
                  </a:solidFill>
                  <a:latin typeface="AMX Black" pitchFamily="2" charset="0"/>
                  <a:sym typeface="+mn-ea"/>
                </a:rPr>
                <a:t>CLARO PASSAPORTE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769D8B76-9A5C-64A1-0E23-3FB68648B084}"/>
                </a:ext>
              </a:extLst>
            </p:cNvPr>
            <p:cNvSpPr txBox="1"/>
            <p:nvPr/>
          </p:nvSpPr>
          <p:spPr>
            <a:xfrm>
              <a:off x="1192670" y="546727"/>
              <a:ext cx="98540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dirty="0"/>
                <a:t>Clique no mapa e saiba mais.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94F208E8-443D-3443-3366-13B6B1E86448}"/>
              </a:ext>
            </a:extLst>
          </p:cNvPr>
          <p:cNvGrpSpPr/>
          <p:nvPr/>
        </p:nvGrpSpPr>
        <p:grpSpPr>
          <a:xfrm>
            <a:off x="4891117" y="3018073"/>
            <a:ext cx="5398476" cy="2675045"/>
            <a:chOff x="3892072" y="3319242"/>
            <a:chExt cx="5398476" cy="2675045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74FBCC75-EDAC-B49A-700A-B8A05ED4DCF3}"/>
                </a:ext>
              </a:extLst>
            </p:cNvPr>
            <p:cNvSpPr/>
            <p:nvPr/>
          </p:nvSpPr>
          <p:spPr>
            <a:xfrm>
              <a:off x="3892072" y="3319242"/>
              <a:ext cx="5398476" cy="26750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1CF0602D-E4C9-1FBE-3E7F-57A1D34801CB}"/>
                </a:ext>
              </a:extLst>
            </p:cNvPr>
            <p:cNvSpPr txBox="1"/>
            <p:nvPr/>
          </p:nvSpPr>
          <p:spPr>
            <a:xfrm>
              <a:off x="4053001" y="3422118"/>
              <a:ext cx="512479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Na contratação avulsa do Claro Passaporte, o serviço de dados poderá ser </a:t>
              </a:r>
              <a:r>
                <a:rPr lang="pt-BR" sz="1600" b="1" dirty="0"/>
                <a:t>bloqueado</a:t>
              </a:r>
              <a:r>
                <a:rPr lang="pt-BR" sz="1600" dirty="0"/>
                <a:t> após o consumo total da franquia do pacote contratado.</a:t>
              </a:r>
            </a:p>
            <a:p>
              <a:endParaRPr lang="pt-BR" sz="1600" dirty="0"/>
            </a:p>
            <a:p>
              <a:r>
                <a:rPr lang="pt-BR" sz="1600" dirty="0"/>
                <a:t>Mas o cliente terá a opção de contratar um pacote adicional de roaming internacional quando atingir o total de consumo dos dados da franquia. Lembrando que isso se aplica para o Claro passaporte Américas, Europa e mundo!</a:t>
              </a:r>
            </a:p>
          </p:txBody>
        </p:sp>
      </p:grp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F6D2B596-CA2F-B8DB-36C0-8AA93647BB53}"/>
              </a:ext>
            </a:extLst>
          </p:cNvPr>
          <p:cNvSpPr/>
          <p:nvPr/>
        </p:nvSpPr>
        <p:spPr>
          <a:xfrm>
            <a:off x="4203347" y="131646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CLARO PASSAPORTE</a:t>
            </a:r>
          </a:p>
        </p:txBody>
      </p:sp>
    </p:spTree>
    <p:extLst>
      <p:ext uri="{BB962C8B-B14F-4D97-AF65-F5344CB8AC3E}">
        <p14:creationId xmlns:p14="http://schemas.microsoft.com/office/powerpoint/2010/main" val="41121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4BB20D5-BCF6-BE13-00CB-BD56781563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9"/>
          <a:stretch>
            <a:fillRect/>
          </a:stretch>
        </p:blipFill>
        <p:spPr>
          <a:xfrm flipH="1">
            <a:off x="-1" y="1"/>
            <a:ext cx="12192001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2A5F5A9-ADE9-619D-4F66-1735D06B3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799278" y="2332994"/>
            <a:ext cx="4392722" cy="452500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19C73C3-F027-D2F8-C360-D59F7B1B16F6}"/>
              </a:ext>
            </a:extLst>
          </p:cNvPr>
          <p:cNvSpPr txBox="1"/>
          <p:nvPr/>
        </p:nvSpPr>
        <p:spPr>
          <a:xfrm>
            <a:off x="455516" y="293066"/>
            <a:ext cx="985910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pt-BR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 cliente ainda conta com 3 serviços do </a:t>
            </a:r>
            <a:r>
              <a:rPr kumimoji="0" lang="pt-BR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Claro passaportes </a:t>
            </a:r>
            <a:r>
              <a:rPr kumimoji="0" lang="pt-BR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que permitem usar o celular no exterior como se fosse no Brasil. </a:t>
            </a:r>
            <a:r>
              <a:rPr lang="pt-BR" dirty="0"/>
              <a:t>Navegue pelo cenário e v</a:t>
            </a:r>
            <a:r>
              <a:rPr kumimoji="0" lang="pt-BR" sz="18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eja</a:t>
            </a:r>
            <a:r>
              <a:rPr kumimoji="0" lang="pt-BR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mais sobre eles. </a:t>
            </a:r>
          </a:p>
        </p:txBody>
      </p:sp>
      <p:pic>
        <p:nvPicPr>
          <p:cNvPr id="17" name="Gráfico 16" descr="Selo 4 com preenchimento sólido">
            <a:extLst>
              <a:ext uri="{FF2B5EF4-FFF2-40B4-BE49-F238E27FC236}">
                <a16:creationId xmlns:a16="http://schemas.microsoft.com/office/drawing/2014/main" id="{EB023457-21C3-D735-BF0E-2EEE5A6ED1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4219" y="2283587"/>
            <a:ext cx="504671" cy="504671"/>
          </a:xfrm>
          <a:prstGeom prst="rect">
            <a:avLst/>
          </a:prstGeom>
        </p:spPr>
      </p:pic>
      <p:pic>
        <p:nvPicPr>
          <p:cNvPr id="21" name="Gráfico 20" descr="Crachá com preenchimento sólido">
            <a:extLst>
              <a:ext uri="{FF2B5EF4-FFF2-40B4-BE49-F238E27FC236}">
                <a16:creationId xmlns:a16="http://schemas.microsoft.com/office/drawing/2014/main" id="{F775B16D-ECF4-EF86-9871-753EFC05B9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9160" y="4442337"/>
            <a:ext cx="504671" cy="504671"/>
          </a:xfrm>
          <a:prstGeom prst="rect">
            <a:avLst/>
          </a:prstGeom>
        </p:spPr>
      </p:pic>
      <p:pic>
        <p:nvPicPr>
          <p:cNvPr id="23" name="Gráfico 22" descr="Selo 3 com preenchimento sólido">
            <a:extLst>
              <a:ext uri="{FF2B5EF4-FFF2-40B4-BE49-F238E27FC236}">
                <a16:creationId xmlns:a16="http://schemas.microsoft.com/office/drawing/2014/main" id="{EF182B8E-D165-D3BD-96FA-94B4B3BB63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36238" y="4454773"/>
            <a:ext cx="504671" cy="504671"/>
          </a:xfrm>
          <a:prstGeom prst="rect">
            <a:avLst/>
          </a:prstGeom>
        </p:spPr>
      </p:pic>
      <p:pic>
        <p:nvPicPr>
          <p:cNvPr id="25" name="Gráfico 24" descr="Selo 1 com preenchimento sólido">
            <a:extLst>
              <a:ext uri="{FF2B5EF4-FFF2-40B4-BE49-F238E27FC236}">
                <a16:creationId xmlns:a16="http://schemas.microsoft.com/office/drawing/2014/main" id="{E8AC603B-3202-FC40-C38F-DE29C93E0B2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7262" y="2817268"/>
            <a:ext cx="504671" cy="504671"/>
          </a:xfrm>
          <a:prstGeom prst="rect">
            <a:avLst/>
          </a:prstGeom>
        </p:spPr>
      </p:pic>
      <p:pic>
        <p:nvPicPr>
          <p:cNvPr id="29" name="Gráfico 28" descr="Selo 5 com preenchimento sólido">
            <a:extLst>
              <a:ext uri="{FF2B5EF4-FFF2-40B4-BE49-F238E27FC236}">
                <a16:creationId xmlns:a16="http://schemas.microsoft.com/office/drawing/2014/main" id="{1A440021-6B4D-0034-D0D6-9ECB71AF46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4607" y="4471459"/>
            <a:ext cx="504671" cy="504671"/>
          </a:xfrm>
          <a:prstGeom prst="rect">
            <a:avLst/>
          </a:prstGeom>
        </p:spPr>
      </p:pic>
      <p:pic>
        <p:nvPicPr>
          <p:cNvPr id="4" name="Gráfico 3" descr="Selo 6 com preenchimento sólido">
            <a:extLst>
              <a:ext uri="{FF2B5EF4-FFF2-40B4-BE49-F238E27FC236}">
                <a16:creationId xmlns:a16="http://schemas.microsoft.com/office/drawing/2014/main" id="{1C7117BF-2CCF-BBD8-9DA2-615A0A3750C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95639" y="3661459"/>
            <a:ext cx="504671" cy="504671"/>
          </a:xfrm>
          <a:prstGeom prst="rect">
            <a:avLst/>
          </a:prstGeom>
        </p:spPr>
      </p:pic>
      <p:pic>
        <p:nvPicPr>
          <p:cNvPr id="10" name="Gráfico 9" descr="Selo 7 com preenchimento sólido">
            <a:extLst>
              <a:ext uri="{FF2B5EF4-FFF2-40B4-BE49-F238E27FC236}">
                <a16:creationId xmlns:a16="http://schemas.microsoft.com/office/drawing/2014/main" id="{792F2964-B12C-094A-96B6-80228B7B80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06018" y="2031251"/>
            <a:ext cx="504671" cy="50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0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F4A16-ABB4-FF2D-23C1-DAA336B2D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25AD4F-28EC-6E1B-9E63-AA341300DD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9"/>
          <a:stretch>
            <a:fillRect/>
          </a:stretch>
        </p:blipFill>
        <p:spPr>
          <a:xfrm flipH="1">
            <a:off x="-1" y="1"/>
            <a:ext cx="12192001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715E4E1-CE1A-16D9-DC2E-A2E755811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799278" y="2332994"/>
            <a:ext cx="4392722" cy="4525006"/>
          </a:xfrm>
          <a:prstGeom prst="rect">
            <a:avLst/>
          </a:prstGeom>
        </p:spPr>
      </p:pic>
      <p:pic>
        <p:nvPicPr>
          <p:cNvPr id="13" name="Gráfico 12" descr="Selo 8 com preenchimento sólido">
            <a:extLst>
              <a:ext uri="{FF2B5EF4-FFF2-40B4-BE49-F238E27FC236}">
                <a16:creationId xmlns:a16="http://schemas.microsoft.com/office/drawing/2014/main" id="{79A82E37-51DD-73D7-E5F9-B244E8CD25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9614" y="5005030"/>
            <a:ext cx="504671" cy="504671"/>
          </a:xfrm>
          <a:prstGeom prst="rect">
            <a:avLst/>
          </a:prstGeom>
        </p:spPr>
      </p:pic>
      <p:pic>
        <p:nvPicPr>
          <p:cNvPr id="19" name="Gráfico 18" descr="Selo 6 com preenchimento sólido">
            <a:extLst>
              <a:ext uri="{FF2B5EF4-FFF2-40B4-BE49-F238E27FC236}">
                <a16:creationId xmlns:a16="http://schemas.microsoft.com/office/drawing/2014/main" id="{BE96D8C7-07ED-C720-876F-A5B3B3877B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53224" y="2588982"/>
            <a:ext cx="504671" cy="504671"/>
          </a:xfrm>
          <a:prstGeom prst="rect">
            <a:avLst/>
          </a:prstGeom>
        </p:spPr>
      </p:pic>
      <p:pic>
        <p:nvPicPr>
          <p:cNvPr id="23" name="Gráfico 22" descr="Selo 3 com preenchimento sólido">
            <a:extLst>
              <a:ext uri="{FF2B5EF4-FFF2-40B4-BE49-F238E27FC236}">
                <a16:creationId xmlns:a16="http://schemas.microsoft.com/office/drawing/2014/main" id="{1469816F-07BD-48D1-62EA-3FEB9C7C984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25296" y="2084311"/>
            <a:ext cx="504671" cy="50467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557CAF7-0909-81C8-1790-7D23534FDBFB}"/>
              </a:ext>
            </a:extLst>
          </p:cNvPr>
          <p:cNvSpPr/>
          <p:nvPr/>
        </p:nvSpPr>
        <p:spPr>
          <a:xfrm>
            <a:off x="0" y="-24417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1E46885-3FFF-6474-B9F7-B6A95FF33EDB}"/>
              </a:ext>
            </a:extLst>
          </p:cNvPr>
          <p:cNvSpPr/>
          <p:nvPr/>
        </p:nvSpPr>
        <p:spPr>
          <a:xfrm>
            <a:off x="1597305" y="1762153"/>
            <a:ext cx="8334593" cy="42219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Gráfico 11" descr="Fechar com preenchimento sólido">
            <a:extLst>
              <a:ext uri="{FF2B5EF4-FFF2-40B4-BE49-F238E27FC236}">
                <a16:creationId xmlns:a16="http://schemas.microsoft.com/office/drawing/2014/main" id="{3EE15ECF-5905-7F23-CDB7-A2C6F2F1DC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95492" y="1912616"/>
            <a:ext cx="530772" cy="530772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DA362548-5877-235B-E6C6-4F036C31A4C4}"/>
              </a:ext>
            </a:extLst>
          </p:cNvPr>
          <p:cNvSpPr txBox="1"/>
          <p:nvPr/>
        </p:nvSpPr>
        <p:spPr>
          <a:xfrm>
            <a:off x="-2395959" y="3541853"/>
            <a:ext cx="973985" cy="369332"/>
          </a:xfrm>
          <a:prstGeom prst="rect">
            <a:avLst/>
          </a:prstGeom>
          <a:solidFill>
            <a:srgbClr val="B4C7E7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Botão 2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0FCA345-4C3E-9F44-4A50-06AB80AD8A12}"/>
              </a:ext>
            </a:extLst>
          </p:cNvPr>
          <p:cNvSpPr txBox="1"/>
          <p:nvPr/>
        </p:nvSpPr>
        <p:spPr>
          <a:xfrm>
            <a:off x="2293508" y="3647498"/>
            <a:ext cx="3212261" cy="343041"/>
          </a:xfrm>
          <a:prstGeom prst="roundRect">
            <a:avLst/>
          </a:prstGeom>
          <a:solidFill>
            <a:srgbClr val="C00000"/>
          </a:solidFill>
        </p:spPr>
        <p:txBody>
          <a:bodyPr wrap="square" lIns="124178" tIns="62089" rIns="124178" bIns="62089" rtlCol="0">
            <a:spAutoFit/>
          </a:bodyPr>
          <a:lstStyle/>
          <a:p>
            <a:pPr algn="ctr" defTabSz="626321">
              <a:buClrTx/>
            </a:pPr>
            <a:r>
              <a:rPr lang="pt-BR" sz="1200" kern="1200" dirty="0">
                <a:solidFill>
                  <a:prstClr val="white"/>
                </a:solidFill>
                <a:latin typeface="AMX" pitchFamily="2" charset="77"/>
                <a:ea typeface="Segoe UI Black" panose="020B0A02040204020203" pitchFamily="34" charset="0"/>
              </a:rPr>
              <a:t>Alguns países:  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BCF8A541-B0B6-E1E6-E50E-2DD985D3ECE3}"/>
              </a:ext>
            </a:extLst>
          </p:cNvPr>
          <p:cNvSpPr txBox="1"/>
          <p:nvPr/>
        </p:nvSpPr>
        <p:spPr>
          <a:xfrm>
            <a:off x="1581935" y="1989353"/>
            <a:ext cx="4376736" cy="463616"/>
          </a:xfrm>
          <a:prstGeom prst="rect">
            <a:avLst/>
          </a:prstGeom>
          <a:noFill/>
        </p:spPr>
        <p:txBody>
          <a:bodyPr wrap="square" lIns="93373" tIns="46686" rIns="93373" bIns="46686" rtlCol="0">
            <a:spAutoFit/>
          </a:bodyPr>
          <a:lstStyle/>
          <a:p>
            <a:pPr algn="ctr" defTabSz="626321">
              <a:buClrTx/>
            </a:pPr>
            <a:r>
              <a:rPr lang="pt-BR" sz="2400" kern="1200" dirty="0">
                <a:solidFill>
                  <a:srgbClr val="610000"/>
                </a:solidFill>
                <a:latin typeface="AMX" pitchFamily="2" charset="77"/>
                <a:ea typeface="Segoe UI Black" panose="020B0A02040204020203" pitchFamily="34" charset="0"/>
                <a:cs typeface="+mn-cs"/>
              </a:rPr>
              <a:t>Passaportes Américas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D20A37E5-FDE2-92CB-7070-3CD6AC600F7E}"/>
              </a:ext>
            </a:extLst>
          </p:cNvPr>
          <p:cNvSpPr txBox="1"/>
          <p:nvPr/>
        </p:nvSpPr>
        <p:spPr>
          <a:xfrm>
            <a:off x="2097533" y="2572491"/>
            <a:ext cx="3796040" cy="371612"/>
          </a:xfrm>
          <a:prstGeom prst="rect">
            <a:avLst/>
          </a:prstGeom>
          <a:noFill/>
        </p:spPr>
        <p:txBody>
          <a:bodyPr wrap="square" lIns="124178" tIns="62089" rIns="124178" bIns="62089" rtlCol="0">
            <a:spAutoFit/>
          </a:bodyPr>
          <a:lstStyle/>
          <a:p>
            <a:pPr marL="285750" indent="-285750" defTabSz="626321">
              <a:spcBef>
                <a:spcPts val="1224"/>
              </a:spcBef>
              <a:buClrTx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AMX" pitchFamily="2" charset="77"/>
              </a:rPr>
              <a:t>46 países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5CA7E3E2-B1E6-13CB-69BE-4970DE4D174F}"/>
              </a:ext>
            </a:extLst>
          </p:cNvPr>
          <p:cNvSpPr txBox="1"/>
          <p:nvPr/>
        </p:nvSpPr>
        <p:spPr>
          <a:xfrm>
            <a:off x="2037094" y="4114379"/>
            <a:ext cx="35295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Argentina; Canadá; Chile; Colômbia; Costa Rica; Nicarágua; Estados Unidos; Equador; Guatemala; Honduras; México; Nicarágua; Panamá; Paraguai; Peru; Porto Rico; República Dominicana; Uruguai; Bolívia 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D20A37E5-FDE2-92CB-7070-3CD6AC600F7E}"/>
              </a:ext>
            </a:extLst>
          </p:cNvPr>
          <p:cNvSpPr txBox="1"/>
          <p:nvPr/>
        </p:nvSpPr>
        <p:spPr>
          <a:xfrm>
            <a:off x="2061804" y="2905825"/>
            <a:ext cx="3742481" cy="617833"/>
          </a:xfrm>
          <a:prstGeom prst="rect">
            <a:avLst/>
          </a:prstGeom>
          <a:noFill/>
        </p:spPr>
        <p:txBody>
          <a:bodyPr wrap="square" lIns="124178" tIns="62089" rIns="124178" bIns="62089" rtlCol="0">
            <a:spAutoFit/>
          </a:bodyPr>
          <a:lstStyle/>
          <a:p>
            <a:pPr marL="30480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AMX" pitchFamily="2" charset="77"/>
              </a:rPr>
              <a:t>Disponível gratuitamente nas franquias 50GB, 80GB e 150GB;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4806676-6EE3-7538-6D2E-653ACE2DC6B5}"/>
              </a:ext>
            </a:extLst>
          </p:cNvPr>
          <p:cNvSpPr txBox="1"/>
          <p:nvPr/>
        </p:nvSpPr>
        <p:spPr>
          <a:xfrm>
            <a:off x="455516" y="293066"/>
            <a:ext cx="985910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pt-BR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 cliente ainda conta com 3 serviços do </a:t>
            </a:r>
            <a:r>
              <a:rPr kumimoji="0" lang="pt-BR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Claro passaportes </a:t>
            </a:r>
            <a:r>
              <a:rPr kumimoji="0" lang="pt-BR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que permitem usar o celular no exterior como se fosse no Brasil. </a:t>
            </a:r>
            <a:r>
              <a:rPr lang="pt-BR" dirty="0"/>
              <a:t>Navegue pelo cenário e v</a:t>
            </a:r>
            <a:r>
              <a:rPr kumimoji="0" lang="pt-BR" sz="18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eja</a:t>
            </a:r>
            <a:r>
              <a:rPr kumimoji="0" lang="pt-BR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mais sobre eles.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7FB4ADE-CA5D-56B6-BF79-140AB97D543F}"/>
              </a:ext>
            </a:extLst>
          </p:cNvPr>
          <p:cNvSpPr txBox="1"/>
          <p:nvPr/>
        </p:nvSpPr>
        <p:spPr>
          <a:xfrm>
            <a:off x="6095999" y="3635576"/>
            <a:ext cx="3212261" cy="343041"/>
          </a:xfrm>
          <a:prstGeom prst="roundRect">
            <a:avLst/>
          </a:prstGeom>
          <a:solidFill>
            <a:srgbClr val="C00000"/>
          </a:solidFill>
        </p:spPr>
        <p:txBody>
          <a:bodyPr wrap="square" lIns="124178" tIns="62089" rIns="124178" bIns="62089" rtlCol="0">
            <a:spAutoFit/>
          </a:bodyPr>
          <a:lstStyle/>
          <a:p>
            <a:pPr algn="ctr" defTabSz="626321">
              <a:buClrTx/>
            </a:pPr>
            <a:r>
              <a:rPr lang="pt-BR" sz="1200" kern="1200" dirty="0">
                <a:solidFill>
                  <a:prstClr val="white"/>
                </a:solidFill>
                <a:latin typeface="AMX" pitchFamily="2" charset="77"/>
                <a:ea typeface="Segoe UI Black" panose="020B0A02040204020203" pitchFamily="34" charset="0"/>
              </a:rPr>
              <a:t>Alguns países: 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97CB088-9517-F268-CF1F-19E4737DE669}"/>
              </a:ext>
            </a:extLst>
          </p:cNvPr>
          <p:cNvSpPr txBox="1"/>
          <p:nvPr/>
        </p:nvSpPr>
        <p:spPr>
          <a:xfrm>
            <a:off x="5771548" y="1939088"/>
            <a:ext cx="3874550" cy="463616"/>
          </a:xfrm>
          <a:prstGeom prst="rect">
            <a:avLst/>
          </a:prstGeom>
          <a:noFill/>
        </p:spPr>
        <p:txBody>
          <a:bodyPr wrap="square" lIns="93373" tIns="46686" rIns="93373" bIns="46686" rtlCol="0">
            <a:spAutoFit/>
          </a:bodyPr>
          <a:lstStyle/>
          <a:p>
            <a:pPr algn="ctr" defTabSz="626321">
              <a:buClrTx/>
            </a:pPr>
            <a:r>
              <a:rPr lang="pt-BR" sz="2400" kern="1200" dirty="0">
                <a:solidFill>
                  <a:srgbClr val="610000"/>
                </a:solidFill>
                <a:latin typeface="AMX" pitchFamily="2" charset="77"/>
                <a:ea typeface="Segoe UI Black" panose="020B0A02040204020203" pitchFamily="34" charset="0"/>
                <a:cs typeface="+mn-cs"/>
              </a:rPr>
              <a:t>Passaportes Europa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306101C-7860-2B68-3FEF-C537A28C8AC8}"/>
              </a:ext>
            </a:extLst>
          </p:cNvPr>
          <p:cNvSpPr txBox="1"/>
          <p:nvPr/>
        </p:nvSpPr>
        <p:spPr>
          <a:xfrm>
            <a:off x="5784960" y="2522226"/>
            <a:ext cx="3796040" cy="371612"/>
          </a:xfrm>
          <a:prstGeom prst="rect">
            <a:avLst/>
          </a:prstGeom>
          <a:noFill/>
        </p:spPr>
        <p:txBody>
          <a:bodyPr wrap="square" lIns="124178" tIns="62089" rIns="124178" bIns="62089" rtlCol="0">
            <a:spAutoFit/>
          </a:bodyPr>
          <a:lstStyle/>
          <a:p>
            <a:pPr marL="285750" indent="-285750" defTabSz="626321">
              <a:spcBef>
                <a:spcPts val="1224"/>
              </a:spcBef>
              <a:buClrTx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AMX" pitchFamily="2" charset="77"/>
              </a:rPr>
              <a:t>47 países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38B2784-AE62-6391-F518-62039A0AE745}"/>
              </a:ext>
            </a:extLst>
          </p:cNvPr>
          <p:cNvSpPr txBox="1"/>
          <p:nvPr/>
        </p:nvSpPr>
        <p:spPr>
          <a:xfrm>
            <a:off x="6133471" y="4268644"/>
            <a:ext cx="32122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Alemanha; Áustria; Espanha; França; Grécia; Holanda; Irlanda; Itália; Portugal; Reino Unido; Rússia; Suíça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456BBA5B-440A-EA22-1C99-F0A812BC6840}"/>
              </a:ext>
            </a:extLst>
          </p:cNvPr>
          <p:cNvCxnSpPr/>
          <p:nvPr/>
        </p:nvCxnSpPr>
        <p:spPr>
          <a:xfrm>
            <a:off x="5771548" y="2084311"/>
            <a:ext cx="0" cy="3337543"/>
          </a:xfrm>
          <a:prstGeom prst="line">
            <a:avLst/>
          </a:prstGeom>
          <a:ln w="19050">
            <a:solidFill>
              <a:srgbClr val="61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8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61" grpId="0"/>
      <p:bldP spid="64" grpId="0"/>
      <p:bldP spid="7" grpId="0" animBg="1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A3317-7442-B3D2-0EDE-99E99273E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8D3CC9-0288-EFA8-94B0-AE5D288EE8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9"/>
          <a:stretch>
            <a:fillRect/>
          </a:stretch>
        </p:blipFill>
        <p:spPr>
          <a:xfrm flipH="1">
            <a:off x="-1" y="1"/>
            <a:ext cx="12192001" cy="685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56898EE-9523-A807-52C5-191AAAAD261F}"/>
              </a:ext>
            </a:extLst>
          </p:cNvPr>
          <p:cNvSpPr/>
          <p:nvPr/>
        </p:nvSpPr>
        <p:spPr>
          <a:xfrm>
            <a:off x="-1" y="112853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D67B919-6696-FBE4-D76A-233B06F34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799278" y="2332994"/>
            <a:ext cx="4392722" cy="4525006"/>
          </a:xfrm>
          <a:prstGeom prst="rect">
            <a:avLst/>
          </a:prstGeom>
        </p:spPr>
      </p:pic>
      <p:pic>
        <p:nvPicPr>
          <p:cNvPr id="13" name="Gráfico 12" descr="Selo 8 com preenchimento sólido">
            <a:extLst>
              <a:ext uri="{FF2B5EF4-FFF2-40B4-BE49-F238E27FC236}">
                <a16:creationId xmlns:a16="http://schemas.microsoft.com/office/drawing/2014/main" id="{426F142B-A34A-5EC2-B408-5ED0622D58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9614" y="5005030"/>
            <a:ext cx="504671" cy="504671"/>
          </a:xfrm>
          <a:prstGeom prst="rect">
            <a:avLst/>
          </a:prstGeom>
        </p:spPr>
      </p:pic>
      <p:pic>
        <p:nvPicPr>
          <p:cNvPr id="19" name="Gráfico 18" descr="Selo 6 com preenchimento sólido">
            <a:extLst>
              <a:ext uri="{FF2B5EF4-FFF2-40B4-BE49-F238E27FC236}">
                <a16:creationId xmlns:a16="http://schemas.microsoft.com/office/drawing/2014/main" id="{825185A6-91EE-006A-F879-FD85DCE1CE3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53224" y="2588982"/>
            <a:ext cx="504671" cy="504671"/>
          </a:xfrm>
          <a:prstGeom prst="rect">
            <a:avLst/>
          </a:prstGeom>
        </p:spPr>
      </p:pic>
      <p:pic>
        <p:nvPicPr>
          <p:cNvPr id="23" name="Gráfico 22" descr="Selo 3 com preenchimento sólido">
            <a:extLst>
              <a:ext uri="{FF2B5EF4-FFF2-40B4-BE49-F238E27FC236}">
                <a16:creationId xmlns:a16="http://schemas.microsoft.com/office/drawing/2014/main" id="{A0705EAE-B297-41A5-C518-3183761A682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25296" y="2084311"/>
            <a:ext cx="504671" cy="50467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1407ED0-AE25-96E6-20A9-57AB4604686F}"/>
              </a:ext>
            </a:extLst>
          </p:cNvPr>
          <p:cNvSpPr/>
          <p:nvPr/>
        </p:nvSpPr>
        <p:spPr>
          <a:xfrm>
            <a:off x="1597305" y="1762153"/>
            <a:ext cx="8334593" cy="42219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Gráfico 11" descr="Fechar com preenchimento sólido">
            <a:extLst>
              <a:ext uri="{FF2B5EF4-FFF2-40B4-BE49-F238E27FC236}">
                <a16:creationId xmlns:a16="http://schemas.microsoft.com/office/drawing/2014/main" id="{806770DA-628A-570B-1593-38C3BCADDB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95492" y="1912616"/>
            <a:ext cx="530772" cy="530772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52035A27-47FD-AD92-22CD-FE850B3DE472}"/>
              </a:ext>
            </a:extLst>
          </p:cNvPr>
          <p:cNvSpPr txBox="1"/>
          <p:nvPr/>
        </p:nvSpPr>
        <p:spPr>
          <a:xfrm>
            <a:off x="-2395959" y="3541853"/>
            <a:ext cx="973985" cy="369332"/>
          </a:xfrm>
          <a:prstGeom prst="rect">
            <a:avLst/>
          </a:prstGeom>
          <a:solidFill>
            <a:srgbClr val="B4C7E7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Botão 4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8B0AA34-C873-55A1-257D-72C3A73CF049}"/>
              </a:ext>
            </a:extLst>
          </p:cNvPr>
          <p:cNvSpPr txBox="1"/>
          <p:nvPr/>
        </p:nvSpPr>
        <p:spPr>
          <a:xfrm>
            <a:off x="1862021" y="3742834"/>
            <a:ext cx="3825662" cy="1356497"/>
          </a:xfrm>
          <a:prstGeom prst="rect">
            <a:avLst/>
          </a:prstGeom>
          <a:noFill/>
        </p:spPr>
        <p:txBody>
          <a:bodyPr wrap="square" lIns="124178" tIns="62089" rIns="124178" bIns="62089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latin typeface="AMX" pitchFamily="2" charset="77"/>
              </a:rPr>
              <a:t>O Passaporte Mundo não é compatível com os outros passaportes. Caso o cliente faça upgrade do plano, é possível isentar a multa, caso contrario não.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662F829-78B0-1514-D129-7913E3FEC400}"/>
              </a:ext>
            </a:extLst>
          </p:cNvPr>
          <p:cNvSpPr txBox="1"/>
          <p:nvPr/>
        </p:nvSpPr>
        <p:spPr>
          <a:xfrm>
            <a:off x="3499315" y="2163487"/>
            <a:ext cx="4376736" cy="402060"/>
          </a:xfrm>
          <a:prstGeom prst="rect">
            <a:avLst/>
          </a:prstGeom>
          <a:noFill/>
        </p:spPr>
        <p:txBody>
          <a:bodyPr wrap="square" lIns="93373" tIns="46686" rIns="93373" bIns="46686" rtlCol="0">
            <a:spAutoFit/>
          </a:bodyPr>
          <a:lstStyle/>
          <a:p>
            <a:pPr algn="ctr" defTabSz="626321">
              <a:buClrTx/>
            </a:pPr>
            <a:r>
              <a:rPr lang="pt-BR" sz="2000" kern="1200" dirty="0">
                <a:solidFill>
                  <a:srgbClr val="610000"/>
                </a:solidFill>
                <a:latin typeface="AMX" pitchFamily="2" charset="77"/>
                <a:ea typeface="Segoe UI Black" panose="020B0A02040204020203" pitchFamily="34" charset="0"/>
                <a:cs typeface="+mn-cs"/>
              </a:rPr>
              <a:t>Passaporte Mundo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00710B0-313A-F1BB-B1E1-7E06A3107D74}"/>
              </a:ext>
            </a:extLst>
          </p:cNvPr>
          <p:cNvSpPr txBox="1"/>
          <p:nvPr/>
        </p:nvSpPr>
        <p:spPr>
          <a:xfrm>
            <a:off x="1917464" y="2996973"/>
            <a:ext cx="3770219" cy="864054"/>
          </a:xfrm>
          <a:prstGeom prst="rect">
            <a:avLst/>
          </a:prstGeom>
          <a:noFill/>
        </p:spPr>
        <p:txBody>
          <a:bodyPr wrap="square" lIns="124178" tIns="62089" rIns="124178" bIns="62089" rtlCol="0">
            <a:spAutoFit/>
          </a:bodyPr>
          <a:lstStyle/>
          <a:p>
            <a:pPr marL="278847" indent="-278847" defTabSz="626321">
              <a:spcBef>
                <a:spcPts val="1224"/>
              </a:spcBef>
              <a:buClrTx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AMX" pitchFamily="2" charset="77"/>
              </a:rPr>
              <a:t>São 120 países, incluindo países de outros passaportes e 27 exclusivos;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C4A9DDD-D67F-77C3-4AF2-893BD94C85C0}"/>
              </a:ext>
            </a:extLst>
          </p:cNvPr>
          <p:cNvSpPr txBox="1"/>
          <p:nvPr/>
        </p:nvSpPr>
        <p:spPr>
          <a:xfrm>
            <a:off x="6446473" y="3617145"/>
            <a:ext cx="31062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Egito; Austrália; China; Coreia do Sul; Emirados Árabes Unidos; Gana; Hong Kong; Catar; Vietnã; Índia; Indonésia; Israel; Japão; Nova Zelândia; Singapura; Tailândia; Malásia; Arábia Saudita; Bahrein; Marrocos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E2794AF-F2CA-601F-E112-CF13BE925566}"/>
              </a:ext>
            </a:extLst>
          </p:cNvPr>
          <p:cNvSpPr txBox="1"/>
          <p:nvPr/>
        </p:nvSpPr>
        <p:spPr>
          <a:xfrm>
            <a:off x="6504319" y="2966880"/>
            <a:ext cx="3106286" cy="479249"/>
          </a:xfrm>
          <a:prstGeom prst="roundRect">
            <a:avLst/>
          </a:prstGeom>
          <a:solidFill>
            <a:srgbClr val="C00000"/>
          </a:solidFill>
        </p:spPr>
        <p:txBody>
          <a:bodyPr wrap="square" lIns="124178" tIns="62089" rIns="124178" bIns="62089" rtlCol="0">
            <a:spAutoFit/>
          </a:bodyPr>
          <a:lstStyle/>
          <a:p>
            <a:pPr algn="ctr" defTabSz="626321">
              <a:buClrTx/>
            </a:pPr>
            <a:r>
              <a:rPr lang="pt-BR" sz="2000" dirty="0">
                <a:solidFill>
                  <a:prstClr val="white"/>
                </a:solidFill>
                <a:latin typeface="AMX" pitchFamily="2" charset="77"/>
                <a:ea typeface="Segoe UI Black" panose="020B0A02040204020203" pitchFamily="34" charset="0"/>
              </a:rPr>
              <a:t>Alguns países: 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1B8BA48-FCE7-1C86-756F-478BFB7EE460}"/>
              </a:ext>
            </a:extLst>
          </p:cNvPr>
          <p:cNvSpPr txBox="1"/>
          <p:nvPr/>
        </p:nvSpPr>
        <p:spPr>
          <a:xfrm>
            <a:off x="455516" y="293066"/>
            <a:ext cx="985910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pt-BR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 cliente ainda conta com 3 serviços do </a:t>
            </a:r>
            <a:r>
              <a:rPr kumimoji="0" lang="pt-BR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Claro passaportes </a:t>
            </a:r>
            <a:r>
              <a:rPr kumimoji="0" lang="pt-BR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que permitem usar o celular no exterior como se fosse no Brasil. </a:t>
            </a:r>
            <a:r>
              <a:rPr lang="pt-BR" dirty="0"/>
              <a:t>Navegue pelo cenário e v</a:t>
            </a:r>
            <a:r>
              <a:rPr kumimoji="0" lang="pt-BR" sz="18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eja</a:t>
            </a:r>
            <a:r>
              <a:rPr kumimoji="0" lang="pt-BR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mais sobre eles. </a:t>
            </a:r>
          </a:p>
        </p:txBody>
      </p:sp>
    </p:spTree>
    <p:extLst>
      <p:ext uri="{BB962C8B-B14F-4D97-AF65-F5344CB8AC3E}">
        <p14:creationId xmlns:p14="http://schemas.microsoft.com/office/powerpoint/2010/main" val="308001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0618A-3F21-7952-E3A7-8843BB304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9FFEB95-6EBE-685F-E080-B37A9BA13E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9"/>
          <a:stretch>
            <a:fillRect/>
          </a:stretch>
        </p:blipFill>
        <p:spPr>
          <a:xfrm flipH="1">
            <a:off x="-1" y="1"/>
            <a:ext cx="12192001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6F931F1-88A4-343A-BD4B-8E39D8017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799278" y="2332994"/>
            <a:ext cx="4392722" cy="4525006"/>
          </a:xfrm>
          <a:prstGeom prst="rect">
            <a:avLst/>
          </a:prstGeom>
        </p:spPr>
      </p:pic>
      <p:pic>
        <p:nvPicPr>
          <p:cNvPr id="13" name="Gráfico 12" descr="Selo 8 com preenchimento sólido">
            <a:extLst>
              <a:ext uri="{FF2B5EF4-FFF2-40B4-BE49-F238E27FC236}">
                <a16:creationId xmlns:a16="http://schemas.microsoft.com/office/drawing/2014/main" id="{B6B35777-5DE9-8363-129A-6DFC8FABF2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9614" y="5005030"/>
            <a:ext cx="504671" cy="504671"/>
          </a:xfrm>
          <a:prstGeom prst="rect">
            <a:avLst/>
          </a:prstGeom>
        </p:spPr>
      </p:pic>
      <p:pic>
        <p:nvPicPr>
          <p:cNvPr id="19" name="Gráfico 18" descr="Selo 6 com preenchimento sólido">
            <a:extLst>
              <a:ext uri="{FF2B5EF4-FFF2-40B4-BE49-F238E27FC236}">
                <a16:creationId xmlns:a16="http://schemas.microsoft.com/office/drawing/2014/main" id="{66379AC6-CD7E-0599-6583-DCE52471B5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53224" y="2588982"/>
            <a:ext cx="504671" cy="504671"/>
          </a:xfrm>
          <a:prstGeom prst="rect">
            <a:avLst/>
          </a:prstGeom>
        </p:spPr>
      </p:pic>
      <p:pic>
        <p:nvPicPr>
          <p:cNvPr id="23" name="Gráfico 22" descr="Selo 3 com preenchimento sólido">
            <a:extLst>
              <a:ext uri="{FF2B5EF4-FFF2-40B4-BE49-F238E27FC236}">
                <a16:creationId xmlns:a16="http://schemas.microsoft.com/office/drawing/2014/main" id="{C399F862-8604-E1DB-67FE-055932FAE5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25296" y="2084311"/>
            <a:ext cx="504671" cy="50467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0344B1D-ED40-EDF6-A7BE-83D0F2C35B15}"/>
              </a:ext>
            </a:extLst>
          </p:cNvPr>
          <p:cNvSpPr/>
          <p:nvPr/>
        </p:nvSpPr>
        <p:spPr>
          <a:xfrm>
            <a:off x="-1" y="112853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3E806EB-2D38-BD81-026A-786B552ACDA9}"/>
              </a:ext>
            </a:extLst>
          </p:cNvPr>
          <p:cNvSpPr/>
          <p:nvPr/>
        </p:nvSpPr>
        <p:spPr>
          <a:xfrm>
            <a:off x="1597305" y="1762153"/>
            <a:ext cx="8334593" cy="42219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Gráfico 11" descr="Fechar com preenchimento sólido">
            <a:extLst>
              <a:ext uri="{FF2B5EF4-FFF2-40B4-BE49-F238E27FC236}">
                <a16:creationId xmlns:a16="http://schemas.microsoft.com/office/drawing/2014/main" id="{66AD6050-C52D-CBBE-320B-87F7BC2D4E1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95492" y="1912616"/>
            <a:ext cx="530772" cy="530772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849E24B1-8725-00F8-8CC5-1BB97EA4DF54}"/>
              </a:ext>
            </a:extLst>
          </p:cNvPr>
          <p:cNvSpPr txBox="1"/>
          <p:nvPr/>
        </p:nvSpPr>
        <p:spPr>
          <a:xfrm>
            <a:off x="-2395959" y="3541853"/>
            <a:ext cx="973985" cy="369332"/>
          </a:xfrm>
          <a:prstGeom prst="rect">
            <a:avLst/>
          </a:prstGeom>
          <a:solidFill>
            <a:srgbClr val="B4C7E7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Botão 5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DC25AADA-D8B7-0F1C-F716-84AE5941EAD1}"/>
              </a:ext>
            </a:extLst>
          </p:cNvPr>
          <p:cNvSpPr/>
          <p:nvPr/>
        </p:nvSpPr>
        <p:spPr>
          <a:xfrm>
            <a:off x="2406098" y="3388042"/>
            <a:ext cx="6523935" cy="1138647"/>
          </a:xfrm>
          <a:prstGeom prst="roundRect">
            <a:avLst>
              <a:gd name="adj" fmla="val 21865"/>
            </a:avLst>
          </a:prstGeom>
          <a:gradFill>
            <a:gsLst>
              <a:gs pos="22000">
                <a:srgbClr val="610000"/>
              </a:gs>
              <a:gs pos="100000">
                <a:srgbClr val="C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DCFE115-C628-F78B-DF0E-793160096038}"/>
              </a:ext>
            </a:extLst>
          </p:cNvPr>
          <p:cNvSpPr/>
          <p:nvPr/>
        </p:nvSpPr>
        <p:spPr>
          <a:xfrm>
            <a:off x="1722192" y="2148564"/>
            <a:ext cx="7738686" cy="226604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78" tIns="62089" rIns="124178" bIns="62089" rtlCol="0" anchor="ctr"/>
          <a:lstStyle/>
          <a:p>
            <a:pPr algn="ctr" defTabSz="1241847">
              <a:spcBef>
                <a:spcPts val="1224"/>
              </a:spcBef>
              <a:buClrTx/>
              <a:defRPr/>
            </a:pPr>
            <a:r>
              <a:rPr lang="pt-BR" sz="2000" kern="1200" dirty="0">
                <a:solidFill>
                  <a:prstClr val="black"/>
                </a:solidFill>
                <a:latin typeface="AMX" pitchFamily="2" charset="77"/>
              </a:rPr>
              <a:t>As regras e condições de cada Passaporte</a:t>
            </a:r>
            <a:br>
              <a:rPr lang="pt-BR" sz="2000" dirty="0">
                <a:solidFill>
                  <a:prstClr val="black"/>
                </a:solidFill>
                <a:latin typeface="AMX" pitchFamily="2" charset="77"/>
              </a:rPr>
            </a:br>
            <a:r>
              <a:rPr lang="pt-BR" sz="2000" kern="1200" dirty="0">
                <a:solidFill>
                  <a:prstClr val="black"/>
                </a:solidFill>
                <a:latin typeface="AMX" pitchFamily="2" charset="77"/>
              </a:rPr>
              <a:t>você poderá encontrar no seguinte endereço:  </a:t>
            </a:r>
          </a:p>
          <a:p>
            <a:pPr algn="ctr" defTabSz="1241847">
              <a:spcBef>
                <a:spcPts val="1224"/>
              </a:spcBef>
              <a:buClrTx/>
              <a:defRPr/>
            </a:pPr>
            <a:endParaRPr lang="pt-BR" sz="2000" kern="1200" dirty="0">
              <a:solidFill>
                <a:prstClr val="black"/>
              </a:solidFill>
              <a:latin typeface="AMX" pitchFamily="2" charset="77"/>
            </a:endParaRPr>
          </a:p>
          <a:p>
            <a:pPr algn="ctr" defTabSz="1241847">
              <a:spcBef>
                <a:spcPts val="1224"/>
              </a:spcBef>
              <a:buClrTx/>
              <a:defRPr/>
            </a:pPr>
            <a:r>
              <a:rPr lang="pt-BR" sz="2000" kern="1200" dirty="0">
                <a:solidFill>
                  <a:schemeClr val="bg1"/>
                </a:solidFill>
                <a:latin typeface="AMX" pitchFamily="2" charset="77"/>
                <a:cs typeface="Calibri"/>
                <a:hlinkClick r:id="rId8"/>
              </a:rPr>
              <a:t>https://www.claro.com.br/empresas/</a:t>
            </a:r>
            <a:br>
              <a:rPr lang="pt-BR" sz="2000" kern="1200" dirty="0">
                <a:solidFill>
                  <a:schemeClr val="bg1"/>
                </a:solidFill>
                <a:latin typeface="AMX" pitchFamily="2" charset="77"/>
                <a:cs typeface="Calibri"/>
                <a:hlinkClick r:id="rId8"/>
              </a:rPr>
            </a:br>
            <a:r>
              <a:rPr lang="pt-BR" sz="2000" kern="1200" dirty="0" err="1">
                <a:solidFill>
                  <a:schemeClr val="bg1"/>
                </a:solidFill>
                <a:latin typeface="AMX" pitchFamily="2" charset="77"/>
                <a:cs typeface="Calibri"/>
                <a:hlinkClick r:id="rId8"/>
              </a:rPr>
              <a:t>regulatorio</a:t>
            </a:r>
            <a:r>
              <a:rPr lang="pt-BR" sz="2000" kern="1200" dirty="0">
                <a:solidFill>
                  <a:schemeClr val="bg1"/>
                </a:solidFill>
                <a:latin typeface="AMX" pitchFamily="2" charset="77"/>
                <a:cs typeface="Calibri"/>
                <a:hlinkClick r:id="rId8"/>
              </a:rPr>
              <a:t>/contratos-e-regulamentos</a:t>
            </a:r>
            <a:endParaRPr lang="pt-BR" sz="2000" kern="1200" dirty="0">
              <a:solidFill>
                <a:schemeClr val="bg1"/>
              </a:solidFill>
              <a:latin typeface="AMX" pitchFamily="2" charset="77"/>
              <a:cs typeface="Calibri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03F5EAE-F77F-73C6-B700-051522D1AD71}"/>
              </a:ext>
            </a:extLst>
          </p:cNvPr>
          <p:cNvSpPr/>
          <p:nvPr/>
        </p:nvSpPr>
        <p:spPr>
          <a:xfrm>
            <a:off x="3177654" y="4651509"/>
            <a:ext cx="4980821" cy="113864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78" tIns="62089" rIns="124178" bIns="62089" rtlCol="0" anchor="ctr"/>
          <a:lstStyle/>
          <a:p>
            <a:pPr algn="ctr" defTabSz="1241847">
              <a:spcBef>
                <a:spcPts val="1224"/>
              </a:spcBef>
              <a:buClrTx/>
              <a:defRPr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Todos os contratos e regulamentos dos produtos e serviços estão disponíveis para os clientes no site.</a:t>
            </a:r>
            <a:endParaRPr lang="pt-BR" kern="1200" dirty="0">
              <a:solidFill>
                <a:prstClr val="black"/>
              </a:solidFill>
              <a:latin typeface="AMX" pitchFamily="2" charset="77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1C7C49F-D252-59BD-320A-4EF882719267}"/>
              </a:ext>
            </a:extLst>
          </p:cNvPr>
          <p:cNvSpPr txBox="1"/>
          <p:nvPr/>
        </p:nvSpPr>
        <p:spPr>
          <a:xfrm>
            <a:off x="455516" y="293066"/>
            <a:ext cx="985910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pt-BR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 cliente ainda conta com 3 serviços do </a:t>
            </a:r>
            <a:r>
              <a:rPr kumimoji="0" lang="pt-BR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Claro passaportes </a:t>
            </a:r>
            <a:r>
              <a:rPr kumimoji="0" lang="pt-BR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que permitem usar o celular no exterior como se fosse no Brasil. </a:t>
            </a:r>
            <a:r>
              <a:rPr lang="pt-BR" dirty="0"/>
              <a:t>Navegue pelo cenário e v</a:t>
            </a:r>
            <a:r>
              <a:rPr kumimoji="0" lang="pt-BR" sz="18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eja</a:t>
            </a:r>
            <a:r>
              <a:rPr kumimoji="0" lang="pt-BR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mais sobre eles.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E27F66E-B657-67BB-6AC7-18B1D1A2DA0E}"/>
              </a:ext>
            </a:extLst>
          </p:cNvPr>
          <p:cNvSpPr txBox="1"/>
          <p:nvPr/>
        </p:nvSpPr>
        <p:spPr>
          <a:xfrm>
            <a:off x="-3603812" y="4270175"/>
            <a:ext cx="3626215" cy="3139321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Atenção! O real link é https://www.claro.com.br/empresas/regulatorio/contratos-e-regulamentos?gad_source=1&amp;gad_campaignid=23839806942&amp;gbraid=0AAAAAq6hVVwHNT4DO2r5bTuKj71Iaklhj&amp;gclid=Cj0KCQjwiJvQBhCYARIsAMjts3Ie4QtGy5vW01qA6pNnwivsQrVK3Dv7WXka9g4M7gR8PCEs_ISnttwaApM0EALw_wcB </a:t>
            </a:r>
          </a:p>
        </p:txBody>
      </p:sp>
    </p:spTree>
    <p:extLst>
      <p:ext uri="{BB962C8B-B14F-4D97-AF65-F5344CB8AC3E}">
        <p14:creationId xmlns:p14="http://schemas.microsoft.com/office/powerpoint/2010/main" val="111689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448D8-616B-6437-12CC-663D2FB7C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A2D00A0-C263-4E09-B005-383E4E0583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9"/>
          <a:stretch>
            <a:fillRect/>
          </a:stretch>
        </p:blipFill>
        <p:spPr>
          <a:xfrm flipH="1">
            <a:off x="-1" y="1"/>
            <a:ext cx="12192001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2501AD5-AF28-D20C-6F43-6C87F2458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799278" y="2332994"/>
            <a:ext cx="4392722" cy="4525006"/>
          </a:xfrm>
          <a:prstGeom prst="rect">
            <a:avLst/>
          </a:prstGeom>
        </p:spPr>
      </p:pic>
      <p:pic>
        <p:nvPicPr>
          <p:cNvPr id="13" name="Gráfico 12" descr="Selo 8 com preenchimento sólido">
            <a:extLst>
              <a:ext uri="{FF2B5EF4-FFF2-40B4-BE49-F238E27FC236}">
                <a16:creationId xmlns:a16="http://schemas.microsoft.com/office/drawing/2014/main" id="{E0014D30-1455-4DCD-7890-20D8180D436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9614" y="5005030"/>
            <a:ext cx="504671" cy="504671"/>
          </a:xfrm>
          <a:prstGeom prst="rect">
            <a:avLst/>
          </a:prstGeom>
        </p:spPr>
      </p:pic>
      <p:pic>
        <p:nvPicPr>
          <p:cNvPr id="19" name="Gráfico 18" descr="Selo 6 com preenchimento sólido">
            <a:extLst>
              <a:ext uri="{FF2B5EF4-FFF2-40B4-BE49-F238E27FC236}">
                <a16:creationId xmlns:a16="http://schemas.microsoft.com/office/drawing/2014/main" id="{F476F010-FC04-2CB5-58BD-C4B6D43E45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53224" y="2588982"/>
            <a:ext cx="504671" cy="504671"/>
          </a:xfrm>
          <a:prstGeom prst="rect">
            <a:avLst/>
          </a:prstGeom>
        </p:spPr>
      </p:pic>
      <p:pic>
        <p:nvPicPr>
          <p:cNvPr id="23" name="Gráfico 22" descr="Selo 3 com preenchimento sólido">
            <a:extLst>
              <a:ext uri="{FF2B5EF4-FFF2-40B4-BE49-F238E27FC236}">
                <a16:creationId xmlns:a16="http://schemas.microsoft.com/office/drawing/2014/main" id="{57F954BE-5E30-7300-5FF9-F19E3AB2A5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25296" y="2084311"/>
            <a:ext cx="504671" cy="50467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49A0C08-803F-3F9E-C3EA-FE1603A95508}"/>
              </a:ext>
            </a:extLst>
          </p:cNvPr>
          <p:cNvSpPr/>
          <p:nvPr/>
        </p:nvSpPr>
        <p:spPr>
          <a:xfrm>
            <a:off x="-1" y="112853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CE1CCA3-F5FF-E20C-1E9C-CCD36F9DD9A3}"/>
              </a:ext>
            </a:extLst>
          </p:cNvPr>
          <p:cNvSpPr/>
          <p:nvPr/>
        </p:nvSpPr>
        <p:spPr>
          <a:xfrm>
            <a:off x="1597305" y="1762153"/>
            <a:ext cx="8334593" cy="38963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Gráfico 11" descr="Fechar com preenchimento sólido">
            <a:extLst>
              <a:ext uri="{FF2B5EF4-FFF2-40B4-BE49-F238E27FC236}">
                <a16:creationId xmlns:a16="http://schemas.microsoft.com/office/drawing/2014/main" id="{2C80A9DC-47E0-3635-7145-1AC9F90339D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95492" y="1912616"/>
            <a:ext cx="530772" cy="530772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161D1E1E-968C-764E-8813-841392F144E7}"/>
              </a:ext>
            </a:extLst>
          </p:cNvPr>
          <p:cNvSpPr txBox="1"/>
          <p:nvPr/>
        </p:nvSpPr>
        <p:spPr>
          <a:xfrm>
            <a:off x="-2395959" y="3541853"/>
            <a:ext cx="973985" cy="369332"/>
          </a:xfrm>
          <a:prstGeom prst="rect">
            <a:avLst/>
          </a:prstGeom>
          <a:solidFill>
            <a:srgbClr val="B4C7E7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Botão 6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CE0B6E9-2B8D-CF93-CDB6-D04B726230DB}"/>
              </a:ext>
            </a:extLst>
          </p:cNvPr>
          <p:cNvSpPr/>
          <p:nvPr/>
        </p:nvSpPr>
        <p:spPr>
          <a:xfrm>
            <a:off x="2060657" y="2619334"/>
            <a:ext cx="7407885" cy="121022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78" tIns="62089" rIns="124178" bIns="62089" rtlCol="0" anchor="ctr"/>
          <a:lstStyle/>
          <a:p>
            <a:pPr marL="342900" indent="-342900" defTabSz="1241847">
              <a:spcBef>
                <a:spcPts val="1224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tx1"/>
                </a:solidFill>
                <a:latin typeface="AMX" pitchFamily="2" charset="77"/>
                <a:cs typeface="Calibri"/>
              </a:rPr>
              <a:t>Informe o valor total do Claro Passaporte (vide item Mecânica de Ativação, onde consta o valor total).</a:t>
            </a:r>
            <a:endParaRPr lang="pt-BR" kern="1200" dirty="0">
              <a:solidFill>
                <a:schemeClr val="tx1"/>
              </a:solidFill>
              <a:latin typeface="AMX" pitchFamily="2" charset="77"/>
              <a:cs typeface="Calibri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CF4F129-30DC-72DB-E9BC-FB4188542A79}"/>
              </a:ext>
            </a:extLst>
          </p:cNvPr>
          <p:cNvSpPr/>
          <p:nvPr/>
        </p:nvSpPr>
        <p:spPr>
          <a:xfrm>
            <a:off x="2060657" y="3827475"/>
            <a:ext cx="7407885" cy="113864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78" tIns="62089" rIns="124178" bIns="62089" rtlCol="0" anchor="ctr"/>
          <a:lstStyle/>
          <a:p>
            <a:pPr marL="285750" indent="-285750" defTabSz="1241847">
              <a:spcBef>
                <a:spcPts val="1224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Ao ativar a oferta, o cliente continuará com todos os benefícios que seu plano Pós Pago (Claro pós ou Total Compartilhado) já oferece para uso no Brasil.</a:t>
            </a:r>
          </a:p>
          <a:p>
            <a:pPr marL="285750" indent="-285750" defTabSz="1241847">
              <a:spcBef>
                <a:spcPts val="1224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O cliente poderá realizar os seguintes serviços em Roaming Internacional nos países elegíveis: Voz, SMS e Dados.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37B784A-00B2-35BC-6719-27577F9BFAF9}"/>
              </a:ext>
            </a:extLst>
          </p:cNvPr>
          <p:cNvSpPr txBox="1"/>
          <p:nvPr/>
        </p:nvSpPr>
        <p:spPr>
          <a:xfrm>
            <a:off x="455516" y="293066"/>
            <a:ext cx="985910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pt-BR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 cliente ainda conta com 3 serviços do </a:t>
            </a:r>
            <a:r>
              <a:rPr kumimoji="0" lang="pt-BR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Claro passaportes </a:t>
            </a:r>
            <a:r>
              <a:rPr kumimoji="0" lang="pt-BR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que permitem usar o celular no exterior como se fosse no Brasil. </a:t>
            </a:r>
            <a:r>
              <a:rPr lang="pt-BR" dirty="0"/>
              <a:t>Navegue pelo cenário e v</a:t>
            </a:r>
            <a:r>
              <a:rPr kumimoji="0" lang="pt-BR" sz="18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eja</a:t>
            </a:r>
            <a:r>
              <a:rPr kumimoji="0" lang="pt-BR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mais sobre eles.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169CE0C-A5A0-56C1-19CF-D041B7ED3540}"/>
              </a:ext>
            </a:extLst>
          </p:cNvPr>
          <p:cNvSpPr txBox="1"/>
          <p:nvPr/>
        </p:nvSpPr>
        <p:spPr>
          <a:xfrm>
            <a:off x="3499315" y="2163487"/>
            <a:ext cx="4376736" cy="402060"/>
          </a:xfrm>
          <a:prstGeom prst="rect">
            <a:avLst/>
          </a:prstGeom>
          <a:noFill/>
        </p:spPr>
        <p:txBody>
          <a:bodyPr wrap="square" lIns="93373" tIns="46686" rIns="93373" bIns="46686" rtlCol="0">
            <a:spAutoFit/>
          </a:bodyPr>
          <a:lstStyle/>
          <a:p>
            <a:pPr algn="ctr" defTabSz="626321">
              <a:buClrTx/>
            </a:pPr>
            <a:r>
              <a:rPr lang="pt-BR" sz="2000" kern="1200" dirty="0">
                <a:solidFill>
                  <a:srgbClr val="610000"/>
                </a:solidFill>
                <a:latin typeface="AMX" pitchFamily="2" charset="77"/>
                <a:ea typeface="Segoe UI Black" panose="020B0A02040204020203" pitchFamily="34" charset="0"/>
                <a:cs typeface="+mn-cs"/>
              </a:rPr>
              <a:t>Ativação</a:t>
            </a:r>
          </a:p>
        </p:txBody>
      </p:sp>
    </p:spTree>
    <p:extLst>
      <p:ext uri="{BB962C8B-B14F-4D97-AF65-F5344CB8AC3E}">
        <p14:creationId xmlns:p14="http://schemas.microsoft.com/office/powerpoint/2010/main" val="408391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581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8D64C-AA33-620B-C78E-DCC386873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C261134-6616-1EDE-5DCB-151665AEE2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9"/>
          <a:stretch>
            <a:fillRect/>
          </a:stretch>
        </p:blipFill>
        <p:spPr>
          <a:xfrm flipH="1">
            <a:off x="-1" y="1"/>
            <a:ext cx="12192001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0678797-6B13-9DFC-86F3-442C5D0AD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799278" y="2332994"/>
            <a:ext cx="4392722" cy="4525006"/>
          </a:xfrm>
          <a:prstGeom prst="rect">
            <a:avLst/>
          </a:prstGeom>
        </p:spPr>
      </p:pic>
      <p:pic>
        <p:nvPicPr>
          <p:cNvPr id="13" name="Gráfico 12" descr="Selo 8 com preenchimento sólido">
            <a:extLst>
              <a:ext uri="{FF2B5EF4-FFF2-40B4-BE49-F238E27FC236}">
                <a16:creationId xmlns:a16="http://schemas.microsoft.com/office/drawing/2014/main" id="{57EEA13A-687D-F3AC-8363-065427C7DB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9614" y="5005030"/>
            <a:ext cx="504671" cy="504671"/>
          </a:xfrm>
          <a:prstGeom prst="rect">
            <a:avLst/>
          </a:prstGeom>
        </p:spPr>
      </p:pic>
      <p:pic>
        <p:nvPicPr>
          <p:cNvPr id="19" name="Gráfico 18" descr="Selo 6 com preenchimento sólido">
            <a:extLst>
              <a:ext uri="{FF2B5EF4-FFF2-40B4-BE49-F238E27FC236}">
                <a16:creationId xmlns:a16="http://schemas.microsoft.com/office/drawing/2014/main" id="{0E5A3D6A-B9C1-8C4A-5094-4741DCBCFF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53224" y="2588982"/>
            <a:ext cx="504671" cy="504671"/>
          </a:xfrm>
          <a:prstGeom prst="rect">
            <a:avLst/>
          </a:prstGeom>
        </p:spPr>
      </p:pic>
      <p:pic>
        <p:nvPicPr>
          <p:cNvPr id="23" name="Gráfico 22" descr="Selo 3 com preenchimento sólido">
            <a:extLst>
              <a:ext uri="{FF2B5EF4-FFF2-40B4-BE49-F238E27FC236}">
                <a16:creationId xmlns:a16="http://schemas.microsoft.com/office/drawing/2014/main" id="{DA7AEC53-2788-966E-D34D-EF459554961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25296" y="2084311"/>
            <a:ext cx="504671" cy="50467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E8EA4F7-127B-560B-F07D-870BC6C5D091}"/>
              </a:ext>
            </a:extLst>
          </p:cNvPr>
          <p:cNvSpPr/>
          <p:nvPr/>
        </p:nvSpPr>
        <p:spPr>
          <a:xfrm>
            <a:off x="-1" y="112853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F5DB905-DA00-8C60-EE4E-D323DBDCA3EE}"/>
              </a:ext>
            </a:extLst>
          </p:cNvPr>
          <p:cNvSpPr/>
          <p:nvPr/>
        </p:nvSpPr>
        <p:spPr>
          <a:xfrm>
            <a:off x="1597305" y="1762153"/>
            <a:ext cx="8334593" cy="42219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Gráfico 11" descr="Fechar com preenchimento sólido">
            <a:extLst>
              <a:ext uri="{FF2B5EF4-FFF2-40B4-BE49-F238E27FC236}">
                <a16:creationId xmlns:a16="http://schemas.microsoft.com/office/drawing/2014/main" id="{0E71972F-1EEF-812A-607B-E7C2EFF04E2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95492" y="1912616"/>
            <a:ext cx="530772" cy="530772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B171791C-83AA-DA30-6868-B63235744FCB}"/>
              </a:ext>
            </a:extLst>
          </p:cNvPr>
          <p:cNvSpPr txBox="1"/>
          <p:nvPr/>
        </p:nvSpPr>
        <p:spPr>
          <a:xfrm>
            <a:off x="-2395959" y="3541853"/>
            <a:ext cx="973985" cy="369332"/>
          </a:xfrm>
          <a:prstGeom prst="rect">
            <a:avLst/>
          </a:prstGeom>
          <a:solidFill>
            <a:srgbClr val="B4C7E7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Botão 7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2928C54-AD1E-4335-6EDE-501182454F7B}"/>
              </a:ext>
            </a:extLst>
          </p:cNvPr>
          <p:cNvSpPr/>
          <p:nvPr/>
        </p:nvSpPr>
        <p:spPr>
          <a:xfrm>
            <a:off x="2645554" y="2264762"/>
            <a:ext cx="6238093" cy="50467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78" tIns="62089" rIns="124178" bIns="62089" rtlCol="0" anchor="ctr"/>
          <a:lstStyle/>
          <a:p>
            <a:pPr algn="ctr" defTabSz="1241847">
              <a:spcBef>
                <a:spcPts val="1224"/>
              </a:spcBef>
              <a:buClrTx/>
              <a:defRPr/>
            </a:pPr>
            <a:r>
              <a:rPr lang="pt-BR" sz="2000" b="1" dirty="0">
                <a:solidFill>
                  <a:schemeClr val="tx1"/>
                </a:solidFill>
                <a:latin typeface="AMX" pitchFamily="2" charset="77"/>
                <a:cs typeface="Calibri"/>
              </a:rPr>
              <a:t>Voz</a:t>
            </a:r>
            <a:endParaRPr lang="pt-BR" sz="2000" b="1" kern="1200" dirty="0">
              <a:solidFill>
                <a:schemeClr val="tx1"/>
              </a:solidFill>
              <a:latin typeface="AMX" pitchFamily="2" charset="77"/>
              <a:cs typeface="Calibri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C9E4406-0DD1-7B83-2F0B-DA522E76FEC4}"/>
              </a:ext>
            </a:extLst>
          </p:cNvPr>
          <p:cNvSpPr/>
          <p:nvPr/>
        </p:nvSpPr>
        <p:spPr>
          <a:xfrm>
            <a:off x="2060657" y="2882286"/>
            <a:ext cx="7407885" cy="214692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78" tIns="62089" rIns="124178" bIns="62089" rtlCol="0" anchor="ctr"/>
          <a:lstStyle/>
          <a:p>
            <a:pPr marL="285750" indent="-285750" defTabSz="1241847">
              <a:spcBef>
                <a:spcPts val="1224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Originar chamadas para qualquer número do Brasil (fixo ou móvel);</a:t>
            </a:r>
          </a:p>
          <a:p>
            <a:pPr marL="285750" indent="-285750" defTabSz="1241847">
              <a:spcBef>
                <a:spcPts val="1224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Originar chamadas para qualquer número do país que o cliente está visitando (exemplo: cliente está na Argentina e liga para um número argentino);</a:t>
            </a:r>
          </a:p>
          <a:p>
            <a:pPr marL="285750" indent="-285750" defTabSz="1241847">
              <a:spcBef>
                <a:spcPts val="1224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Receber chamadas de qualquer número (a cobrança do deslocamento internacional será isenta).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00DA1A8-6628-1181-5923-6AF34BC03314}"/>
              </a:ext>
            </a:extLst>
          </p:cNvPr>
          <p:cNvSpPr txBox="1"/>
          <p:nvPr/>
        </p:nvSpPr>
        <p:spPr>
          <a:xfrm>
            <a:off x="455516" y="293066"/>
            <a:ext cx="985910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pt-BR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 cliente ainda conta com 3 serviços do </a:t>
            </a:r>
            <a:r>
              <a:rPr kumimoji="0" lang="pt-BR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Claro passaportes </a:t>
            </a:r>
            <a:r>
              <a:rPr kumimoji="0" lang="pt-BR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que permitem usar o celular no exterior como se fosse no Brasil. </a:t>
            </a:r>
            <a:r>
              <a:rPr lang="pt-BR" dirty="0"/>
              <a:t>Navegue pelo cenário e v</a:t>
            </a:r>
            <a:r>
              <a:rPr kumimoji="0" lang="pt-BR" sz="18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eja</a:t>
            </a:r>
            <a:r>
              <a:rPr kumimoji="0" lang="pt-BR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mais sobre eles. </a:t>
            </a:r>
          </a:p>
        </p:txBody>
      </p:sp>
    </p:spTree>
    <p:extLst>
      <p:ext uri="{BB962C8B-B14F-4D97-AF65-F5344CB8AC3E}">
        <p14:creationId xmlns:p14="http://schemas.microsoft.com/office/powerpoint/2010/main" val="30355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4B71E-87DB-CDFD-8CE1-05E97BD97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997899D-E26F-0312-6F9A-2314AF5F65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9"/>
          <a:stretch>
            <a:fillRect/>
          </a:stretch>
        </p:blipFill>
        <p:spPr>
          <a:xfrm flipH="1">
            <a:off x="-1" y="1"/>
            <a:ext cx="12192001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28D1DF8-4469-98F3-0693-3852E36B3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799278" y="2332994"/>
            <a:ext cx="4392722" cy="4525006"/>
          </a:xfrm>
          <a:prstGeom prst="rect">
            <a:avLst/>
          </a:prstGeom>
        </p:spPr>
      </p:pic>
      <p:pic>
        <p:nvPicPr>
          <p:cNvPr id="13" name="Gráfico 12" descr="Selo 8 com preenchimento sólido">
            <a:extLst>
              <a:ext uri="{FF2B5EF4-FFF2-40B4-BE49-F238E27FC236}">
                <a16:creationId xmlns:a16="http://schemas.microsoft.com/office/drawing/2014/main" id="{79B0387B-9748-7E93-C5E2-FE32870D72C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9614" y="5005030"/>
            <a:ext cx="504671" cy="504671"/>
          </a:xfrm>
          <a:prstGeom prst="rect">
            <a:avLst/>
          </a:prstGeom>
        </p:spPr>
      </p:pic>
      <p:pic>
        <p:nvPicPr>
          <p:cNvPr id="19" name="Gráfico 18" descr="Selo 6 com preenchimento sólido">
            <a:extLst>
              <a:ext uri="{FF2B5EF4-FFF2-40B4-BE49-F238E27FC236}">
                <a16:creationId xmlns:a16="http://schemas.microsoft.com/office/drawing/2014/main" id="{F07DF6B2-CF81-4AA0-F8BF-021787F87B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53224" y="2588982"/>
            <a:ext cx="504671" cy="504671"/>
          </a:xfrm>
          <a:prstGeom prst="rect">
            <a:avLst/>
          </a:prstGeom>
        </p:spPr>
      </p:pic>
      <p:pic>
        <p:nvPicPr>
          <p:cNvPr id="23" name="Gráfico 22" descr="Selo 3 com preenchimento sólido">
            <a:extLst>
              <a:ext uri="{FF2B5EF4-FFF2-40B4-BE49-F238E27FC236}">
                <a16:creationId xmlns:a16="http://schemas.microsoft.com/office/drawing/2014/main" id="{6B56087D-15E5-8E1A-9EFA-17545D46EE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25296" y="2084311"/>
            <a:ext cx="504671" cy="50467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ACD2C63-F1B5-B75A-0234-601C486F51D1}"/>
              </a:ext>
            </a:extLst>
          </p:cNvPr>
          <p:cNvSpPr/>
          <p:nvPr/>
        </p:nvSpPr>
        <p:spPr>
          <a:xfrm>
            <a:off x="-1" y="112853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6CFCBEF-1966-89DF-CA55-92744C6C4E2C}"/>
              </a:ext>
            </a:extLst>
          </p:cNvPr>
          <p:cNvSpPr/>
          <p:nvPr/>
        </p:nvSpPr>
        <p:spPr>
          <a:xfrm>
            <a:off x="1597305" y="1762153"/>
            <a:ext cx="8334593" cy="42219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Gráfico 11" descr="Fechar com preenchimento sólido">
            <a:extLst>
              <a:ext uri="{FF2B5EF4-FFF2-40B4-BE49-F238E27FC236}">
                <a16:creationId xmlns:a16="http://schemas.microsoft.com/office/drawing/2014/main" id="{0782E4D4-C661-A92D-68B2-3E5237E8A7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95492" y="1912616"/>
            <a:ext cx="530772" cy="530772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CB92EE8A-7DCF-E09A-C56D-B4C89F7F9E55}"/>
              </a:ext>
            </a:extLst>
          </p:cNvPr>
          <p:cNvSpPr txBox="1"/>
          <p:nvPr/>
        </p:nvSpPr>
        <p:spPr>
          <a:xfrm>
            <a:off x="-2395959" y="3541853"/>
            <a:ext cx="973985" cy="369332"/>
          </a:xfrm>
          <a:prstGeom prst="rect">
            <a:avLst/>
          </a:prstGeom>
          <a:solidFill>
            <a:srgbClr val="B4C7E7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Botão 8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7C52C83-5CE0-644F-88D9-AF17CE8CEC31}"/>
              </a:ext>
            </a:extLst>
          </p:cNvPr>
          <p:cNvSpPr/>
          <p:nvPr/>
        </p:nvSpPr>
        <p:spPr>
          <a:xfrm>
            <a:off x="2017072" y="1989832"/>
            <a:ext cx="3856604" cy="50467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78" tIns="62089" rIns="124178" bIns="62089" rtlCol="0" anchor="ctr"/>
          <a:lstStyle/>
          <a:p>
            <a:pPr algn="ctr" defTabSz="1241847">
              <a:spcBef>
                <a:spcPts val="1224"/>
              </a:spcBef>
              <a:buClrTx/>
              <a:defRPr/>
            </a:pPr>
            <a:r>
              <a:rPr lang="pt-BR" sz="2000" b="1" dirty="0">
                <a:solidFill>
                  <a:schemeClr val="tx1"/>
                </a:solidFill>
                <a:latin typeface="AMX" pitchFamily="2" charset="77"/>
                <a:cs typeface="Calibri"/>
              </a:rPr>
              <a:t>SMS</a:t>
            </a:r>
            <a:endParaRPr lang="pt-BR" sz="2000" b="1" kern="1200" dirty="0">
              <a:solidFill>
                <a:schemeClr val="tx1"/>
              </a:solidFill>
              <a:latin typeface="AMX" pitchFamily="2" charset="77"/>
              <a:cs typeface="Calibri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729CC66-8101-2400-3A34-CECF51DE242D}"/>
              </a:ext>
            </a:extLst>
          </p:cNvPr>
          <p:cNvSpPr/>
          <p:nvPr/>
        </p:nvSpPr>
        <p:spPr>
          <a:xfrm>
            <a:off x="1862173" y="2606886"/>
            <a:ext cx="4176052" cy="309365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78" tIns="62089" rIns="124178" bIns="62089" rtlCol="0" anchor="ctr"/>
          <a:lstStyle/>
          <a:p>
            <a:pPr marL="285750" indent="-285750" defTabSz="1241847">
              <a:spcBef>
                <a:spcPts val="1224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prstClr val="black"/>
                </a:solidFill>
                <a:latin typeface="AMX" pitchFamily="2" charset="77"/>
              </a:rPr>
              <a:t>Envio para qualquer operadora do Brasil.</a:t>
            </a:r>
          </a:p>
          <a:p>
            <a:pPr marL="285750" indent="-285750" defTabSz="1241847">
              <a:spcBef>
                <a:spcPts val="1224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prstClr val="black"/>
                </a:solidFill>
                <a:latin typeface="AMX" pitchFamily="2" charset="77"/>
              </a:rPr>
              <a:t>Envio para qualquer número do país de viagem (exemplo: cliente está no Chile e envia SMS para um número chileno).</a:t>
            </a:r>
          </a:p>
          <a:p>
            <a:pPr marL="285750" indent="-285750" defTabSz="1241847">
              <a:spcBef>
                <a:spcPts val="1224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prstClr val="black"/>
                </a:solidFill>
                <a:latin typeface="AMX" pitchFamily="2" charset="77"/>
              </a:rPr>
              <a:t>Receber SMS de qualquer lugar.</a:t>
            </a:r>
          </a:p>
          <a:p>
            <a:pPr defTabSz="1241847">
              <a:spcBef>
                <a:spcPts val="1224"/>
              </a:spcBef>
              <a:buClrTx/>
              <a:defRPr/>
            </a:pPr>
            <a:r>
              <a:rPr lang="pt-BR" sz="1600" dirty="0">
                <a:solidFill>
                  <a:prstClr val="black"/>
                </a:solidFill>
                <a:latin typeface="AMX" pitchFamily="2" charset="77"/>
              </a:rPr>
              <a:t>Não está contemplado SMS Internacionais entre países diferentes do visitado, exemplo:</a:t>
            </a:r>
          </a:p>
          <a:p>
            <a:pPr marL="285750" indent="-285750" defTabSz="1241847">
              <a:spcBef>
                <a:spcPts val="1224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prstClr val="black"/>
                </a:solidFill>
                <a:latin typeface="AMX" pitchFamily="2" charset="77"/>
              </a:rPr>
              <a:t>Se o usuário está no Canadá e manda um SMS para os EUA, NÃO está contemplado.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5951F76-CE32-D506-5E13-CA802DFAF89C}"/>
              </a:ext>
            </a:extLst>
          </p:cNvPr>
          <p:cNvSpPr txBox="1"/>
          <p:nvPr/>
        </p:nvSpPr>
        <p:spPr>
          <a:xfrm>
            <a:off x="455516" y="293066"/>
            <a:ext cx="985910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pt-BR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 cliente ainda conta com 3 serviços do </a:t>
            </a:r>
            <a:r>
              <a:rPr kumimoji="0" lang="pt-BR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Claro passaportes </a:t>
            </a:r>
            <a:r>
              <a:rPr kumimoji="0" lang="pt-BR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que permitem usar o celular no exterior como se fosse no Brasil. </a:t>
            </a:r>
            <a:r>
              <a:rPr lang="pt-BR" dirty="0"/>
              <a:t>Navegue pelo cenário e v</a:t>
            </a:r>
            <a:r>
              <a:rPr kumimoji="0" lang="pt-BR" sz="18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eja</a:t>
            </a:r>
            <a:r>
              <a:rPr kumimoji="0" lang="pt-BR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mais sobre eles.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460AFE7-CB5B-173C-0CBF-606F7528808D}"/>
              </a:ext>
            </a:extLst>
          </p:cNvPr>
          <p:cNvSpPr/>
          <p:nvPr/>
        </p:nvSpPr>
        <p:spPr>
          <a:xfrm>
            <a:off x="6529892" y="2040639"/>
            <a:ext cx="2310169" cy="50467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78" tIns="62089" rIns="124178" bIns="62089" rtlCol="0" anchor="ctr"/>
          <a:lstStyle/>
          <a:p>
            <a:pPr algn="ctr" defTabSz="1241847">
              <a:spcBef>
                <a:spcPts val="1224"/>
              </a:spcBef>
              <a:buClrTx/>
              <a:defRPr/>
            </a:pPr>
            <a:r>
              <a:rPr lang="pt-BR" sz="2000" b="1" dirty="0">
                <a:solidFill>
                  <a:schemeClr val="tx1"/>
                </a:solidFill>
                <a:latin typeface="AMX" pitchFamily="2" charset="77"/>
                <a:cs typeface="Calibri"/>
              </a:rPr>
              <a:t>Dados</a:t>
            </a:r>
            <a:endParaRPr lang="pt-BR" sz="2000" b="1" kern="1200" dirty="0">
              <a:solidFill>
                <a:schemeClr val="tx1"/>
              </a:solidFill>
              <a:latin typeface="AMX" pitchFamily="2" charset="77"/>
              <a:cs typeface="Calibri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D4411D3-7129-A428-03BE-A7F05A2EC04D}"/>
              </a:ext>
            </a:extLst>
          </p:cNvPr>
          <p:cNvSpPr/>
          <p:nvPr/>
        </p:nvSpPr>
        <p:spPr>
          <a:xfrm>
            <a:off x="6222029" y="3116152"/>
            <a:ext cx="3270049" cy="113864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78" tIns="62089" rIns="124178" bIns="62089" rtlCol="0" anchor="ctr"/>
          <a:lstStyle/>
          <a:p>
            <a:pPr algn="ctr" defTabSz="1241847">
              <a:spcBef>
                <a:spcPts val="1224"/>
              </a:spcBef>
              <a:buClrTx/>
              <a:defRPr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Cada linha terá uma quantidade de GB (não é compartilhada) para usar no exterior. A franquia do plano é somente para uso no Brasil.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3B73346-3C50-B67A-2697-AB4A9C023C14}"/>
              </a:ext>
            </a:extLst>
          </p:cNvPr>
          <p:cNvCxnSpPr/>
          <p:nvPr/>
        </p:nvCxnSpPr>
        <p:spPr>
          <a:xfrm>
            <a:off x="6096000" y="2242413"/>
            <a:ext cx="0" cy="3337543"/>
          </a:xfrm>
          <a:prstGeom prst="line">
            <a:avLst/>
          </a:prstGeom>
          <a:ln w="19050">
            <a:solidFill>
              <a:srgbClr val="61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48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D5345-2374-14E8-4989-EDCF66223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54F1BD9-9843-E64B-3DDC-C7CC09878C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9"/>
          <a:stretch>
            <a:fillRect/>
          </a:stretch>
        </p:blipFill>
        <p:spPr>
          <a:xfrm flipH="1">
            <a:off x="-1" y="1"/>
            <a:ext cx="12192001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532935B-5071-2F7F-E800-B65A637BF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799278" y="2332994"/>
            <a:ext cx="4392722" cy="4525006"/>
          </a:xfrm>
          <a:prstGeom prst="rect">
            <a:avLst/>
          </a:prstGeom>
        </p:spPr>
      </p:pic>
      <p:pic>
        <p:nvPicPr>
          <p:cNvPr id="13" name="Gráfico 12" descr="Selo 8 com preenchimento sólido">
            <a:extLst>
              <a:ext uri="{FF2B5EF4-FFF2-40B4-BE49-F238E27FC236}">
                <a16:creationId xmlns:a16="http://schemas.microsoft.com/office/drawing/2014/main" id="{E4423DBD-F569-E000-BFC3-17A18F61893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9614" y="5005030"/>
            <a:ext cx="504671" cy="504671"/>
          </a:xfrm>
          <a:prstGeom prst="rect">
            <a:avLst/>
          </a:prstGeom>
        </p:spPr>
      </p:pic>
      <p:pic>
        <p:nvPicPr>
          <p:cNvPr id="19" name="Gráfico 18" descr="Selo 6 com preenchimento sólido">
            <a:extLst>
              <a:ext uri="{FF2B5EF4-FFF2-40B4-BE49-F238E27FC236}">
                <a16:creationId xmlns:a16="http://schemas.microsoft.com/office/drawing/2014/main" id="{A07D0781-574E-4293-2CD4-65726E74DF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53224" y="2588982"/>
            <a:ext cx="504671" cy="504671"/>
          </a:xfrm>
          <a:prstGeom prst="rect">
            <a:avLst/>
          </a:prstGeom>
        </p:spPr>
      </p:pic>
      <p:pic>
        <p:nvPicPr>
          <p:cNvPr id="23" name="Gráfico 22" descr="Selo 3 com preenchimento sólido">
            <a:extLst>
              <a:ext uri="{FF2B5EF4-FFF2-40B4-BE49-F238E27FC236}">
                <a16:creationId xmlns:a16="http://schemas.microsoft.com/office/drawing/2014/main" id="{43A07979-D99A-BADB-7E7D-F7622550E8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25296" y="2084311"/>
            <a:ext cx="504671" cy="50467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A9D8422-3FF2-91A2-925D-DD9BF63B3AE8}"/>
              </a:ext>
            </a:extLst>
          </p:cNvPr>
          <p:cNvSpPr/>
          <p:nvPr/>
        </p:nvSpPr>
        <p:spPr>
          <a:xfrm>
            <a:off x="-1" y="112853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593AA0A-47F2-35B2-43BA-CBA20DD1D1F7}"/>
              </a:ext>
            </a:extLst>
          </p:cNvPr>
          <p:cNvSpPr/>
          <p:nvPr/>
        </p:nvSpPr>
        <p:spPr>
          <a:xfrm>
            <a:off x="1597305" y="1762153"/>
            <a:ext cx="8334593" cy="42219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Gráfico 11" descr="Fechar com preenchimento sólido">
            <a:extLst>
              <a:ext uri="{FF2B5EF4-FFF2-40B4-BE49-F238E27FC236}">
                <a16:creationId xmlns:a16="http://schemas.microsoft.com/office/drawing/2014/main" id="{534705DB-4DA1-7E68-576B-5378447770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95492" y="1912616"/>
            <a:ext cx="530772" cy="530772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6CC7D5AA-2EBC-2C89-BAA8-09AE8F64D6CB}"/>
              </a:ext>
            </a:extLst>
          </p:cNvPr>
          <p:cNvSpPr txBox="1"/>
          <p:nvPr/>
        </p:nvSpPr>
        <p:spPr>
          <a:xfrm>
            <a:off x="-2395959" y="3541853"/>
            <a:ext cx="973985" cy="369332"/>
          </a:xfrm>
          <a:prstGeom prst="rect">
            <a:avLst/>
          </a:prstGeom>
          <a:solidFill>
            <a:srgbClr val="B4C7E7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Botão 9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C6D9A06-6541-C203-FE8B-C0FE2787722D}"/>
              </a:ext>
            </a:extLst>
          </p:cNvPr>
          <p:cNvSpPr/>
          <p:nvPr/>
        </p:nvSpPr>
        <p:spPr>
          <a:xfrm>
            <a:off x="2508914" y="3239456"/>
            <a:ext cx="6523935" cy="2333480"/>
          </a:xfrm>
          <a:prstGeom prst="roundRect">
            <a:avLst>
              <a:gd name="adj" fmla="val 21865"/>
            </a:avLst>
          </a:prstGeom>
          <a:gradFill>
            <a:gsLst>
              <a:gs pos="22000">
                <a:srgbClr val="610000"/>
              </a:gs>
              <a:gs pos="100000">
                <a:srgbClr val="C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E4A1B46-E257-775B-7708-FD0BF045131E}"/>
              </a:ext>
            </a:extLst>
          </p:cNvPr>
          <p:cNvSpPr/>
          <p:nvPr/>
        </p:nvSpPr>
        <p:spPr>
          <a:xfrm>
            <a:off x="2719802" y="3794805"/>
            <a:ext cx="6238093" cy="121022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78" tIns="62089" rIns="124178" bIns="62089" rtlCol="0" anchor="ctr"/>
          <a:lstStyle/>
          <a:p>
            <a:pPr algn="ctr" defTabSz="1241847">
              <a:spcBef>
                <a:spcPts val="1224"/>
              </a:spcBef>
              <a:buClrTx/>
              <a:defRPr/>
            </a:pPr>
            <a:r>
              <a:rPr lang="pt-BR" sz="2000" dirty="0">
                <a:solidFill>
                  <a:schemeClr val="bg1"/>
                </a:solidFill>
                <a:latin typeface="AMX" pitchFamily="2" charset="77"/>
                <a:cs typeface="Calibri"/>
              </a:rPr>
              <a:t> As ligações originadas para números de países diferentes do Brasil e que não sejam do mesmo país que o cliente está visitando, serão cobradas de acordo com a tarifação dos planos.</a:t>
            </a:r>
            <a:endParaRPr lang="pt-BR" sz="2000" dirty="0">
              <a:solidFill>
                <a:schemeClr val="bg1"/>
              </a:solidFill>
              <a:highlight>
                <a:srgbClr val="4652E6"/>
              </a:highlight>
              <a:latin typeface="AMX" pitchFamily="2" charset="77"/>
              <a:cs typeface="Calibri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19179A2-478F-3416-1D64-96D546B809D6}"/>
              </a:ext>
            </a:extLst>
          </p:cNvPr>
          <p:cNvSpPr/>
          <p:nvPr/>
        </p:nvSpPr>
        <p:spPr>
          <a:xfrm>
            <a:off x="2601968" y="2040639"/>
            <a:ext cx="6238093" cy="50467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78" tIns="62089" rIns="124178" bIns="62089" rtlCol="0" anchor="ctr"/>
          <a:lstStyle/>
          <a:p>
            <a:pPr algn="ctr" defTabSz="1241847">
              <a:spcBef>
                <a:spcPts val="1224"/>
              </a:spcBef>
              <a:buClrTx/>
              <a:defRPr/>
            </a:pPr>
            <a:r>
              <a:rPr lang="pt-BR" sz="2000" b="1" dirty="0">
                <a:solidFill>
                  <a:schemeClr val="tx1"/>
                </a:solidFill>
                <a:latin typeface="AMX" pitchFamily="2" charset="77"/>
                <a:cs typeface="Calibri"/>
              </a:rPr>
              <a:t>NÃO ESTA INCLUÍDO NA OFERTA</a:t>
            </a:r>
            <a:endParaRPr lang="pt-BR" sz="2000" b="1" kern="1200" dirty="0">
              <a:solidFill>
                <a:schemeClr val="tx1"/>
              </a:solidFill>
              <a:latin typeface="AMX" pitchFamily="2" charset="77"/>
              <a:cs typeface="Calibri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547A5F-41BF-BD1D-C702-6E9BB4CDD9DC}"/>
              </a:ext>
            </a:extLst>
          </p:cNvPr>
          <p:cNvSpPr txBox="1"/>
          <p:nvPr/>
        </p:nvSpPr>
        <p:spPr>
          <a:xfrm>
            <a:off x="455516" y="293066"/>
            <a:ext cx="985910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pt-BR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 cliente ainda conta com 3 serviços do </a:t>
            </a:r>
            <a:r>
              <a:rPr kumimoji="0" lang="pt-BR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Claro passaportes </a:t>
            </a:r>
            <a:r>
              <a:rPr kumimoji="0" lang="pt-BR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que permitem usar o celular no exterior como se fosse no Brasil. </a:t>
            </a:r>
            <a:r>
              <a:rPr lang="pt-BR" dirty="0"/>
              <a:t>Navegue pelo cenário e v</a:t>
            </a:r>
            <a:r>
              <a:rPr kumimoji="0" lang="pt-BR" sz="18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eja</a:t>
            </a:r>
            <a:r>
              <a:rPr kumimoji="0" lang="pt-BR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mais sobre eles. </a:t>
            </a:r>
          </a:p>
        </p:txBody>
      </p:sp>
    </p:spTree>
    <p:extLst>
      <p:ext uri="{BB962C8B-B14F-4D97-AF65-F5344CB8AC3E}">
        <p14:creationId xmlns:p14="http://schemas.microsoft.com/office/powerpoint/2010/main" val="370513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509271C-F6FD-A03F-0A9D-5A7187997004}"/>
              </a:ext>
            </a:extLst>
          </p:cNvPr>
          <p:cNvSpPr txBox="1"/>
          <p:nvPr/>
        </p:nvSpPr>
        <p:spPr>
          <a:xfrm>
            <a:off x="1491915" y="1775187"/>
            <a:ext cx="98540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>
                <a:highlight>
                  <a:srgbClr val="FFFF00"/>
                </a:highlight>
              </a:rPr>
              <a:t>SEU NOME</a:t>
            </a:r>
            <a:r>
              <a:rPr lang="pt-BR" dirty="0"/>
              <a:t>, imagine que durante uma viagem internacional, um supervisor do Grupo Rota Brasil entrou em contato com a empresa informando que não consegue mais utilizar internet móvel fora do Brasil. O gestor da operação explicou que o Roaming Internacional aparenta estar bloqueado e pediu orientação sobre como resolver a situação rapidamente.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Como consultor Claro Empresas, qual deve ser sua orientação inicial para o cliente?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BB6778-C553-AF43-BEB3-6658F14D2B7A}"/>
              </a:ext>
            </a:extLst>
          </p:cNvPr>
          <p:cNvSpPr txBox="1"/>
          <p:nvPr/>
        </p:nvSpPr>
        <p:spPr>
          <a:xfrm>
            <a:off x="2321224" y="715666"/>
            <a:ext cx="4499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Hora da ação!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859E052-0959-DC9C-CBC7-39E4C46D6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62607" y="480579"/>
            <a:ext cx="1658617" cy="129460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AF68504-190E-0AAA-6B99-AC45EC3D7998}"/>
              </a:ext>
            </a:extLst>
          </p:cNvPr>
          <p:cNvSpPr txBox="1"/>
          <p:nvPr/>
        </p:nvSpPr>
        <p:spPr>
          <a:xfrm>
            <a:off x="1491915" y="3792098"/>
            <a:ext cx="98540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b="1" dirty="0"/>
              <a:t>A) </a:t>
            </a:r>
            <a:r>
              <a:rPr lang="pt-BR" dirty="0"/>
              <a:t>Orientar o cliente a trocar de aparelho imediatamente.</a:t>
            </a:r>
          </a:p>
          <a:p>
            <a:pPr>
              <a:buNone/>
            </a:pPr>
            <a:r>
              <a:rPr lang="pt-BR" b="1" dirty="0"/>
              <a:t>B) </a:t>
            </a:r>
            <a:r>
              <a:rPr lang="pt-BR" dirty="0"/>
              <a:t>Informar que o serviço internacional não possui solução após o bloqueio.</a:t>
            </a:r>
          </a:p>
          <a:p>
            <a:pPr>
              <a:buNone/>
            </a:pPr>
            <a:r>
              <a:rPr lang="pt-BR" b="1" dirty="0"/>
              <a:t>C) </a:t>
            </a:r>
            <a:r>
              <a:rPr lang="pt-BR" dirty="0"/>
              <a:t>Orientar o administrador da conta a solicitar o desbloqueio via *468 ou avaliar a contratação de um pacote de roaming do portfólio.</a:t>
            </a:r>
          </a:p>
          <a:p>
            <a:pPr>
              <a:buNone/>
            </a:pPr>
            <a:r>
              <a:rPr lang="pt-BR" b="1" dirty="0"/>
              <a:t>D) </a:t>
            </a:r>
            <a:r>
              <a:rPr lang="pt-BR" dirty="0"/>
              <a:t>Solicitar que o colaborador utilize apenas Wi-Fi durante toda a viagem.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4FC26BB-91A7-060B-E9F6-CD5B45883C60}"/>
              </a:ext>
            </a:extLst>
          </p:cNvPr>
          <p:cNvSpPr txBox="1"/>
          <p:nvPr/>
        </p:nvSpPr>
        <p:spPr>
          <a:xfrm>
            <a:off x="-2312894" y="1127883"/>
            <a:ext cx="1770613" cy="369332"/>
          </a:xfrm>
          <a:prstGeom prst="rect">
            <a:avLst/>
          </a:prstGeom>
          <a:solidFill>
            <a:srgbClr val="B4C7E7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Resposta certa: c</a:t>
            </a:r>
          </a:p>
        </p:txBody>
      </p:sp>
    </p:spTree>
    <p:extLst>
      <p:ext uri="{BB962C8B-B14F-4D97-AF65-F5344CB8AC3E}">
        <p14:creationId xmlns:p14="http://schemas.microsoft.com/office/powerpoint/2010/main" val="2968333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F3FE8-B2EC-EC85-DD5D-BC40FEEF4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3D9EC2D-6A85-184D-E72C-458C0B972525}"/>
              </a:ext>
            </a:extLst>
          </p:cNvPr>
          <p:cNvSpPr txBox="1"/>
          <p:nvPr/>
        </p:nvSpPr>
        <p:spPr>
          <a:xfrm>
            <a:off x="833938" y="1652274"/>
            <a:ext cx="97375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 serviço de Roaming Internacional pode ser bloqueado em algumas situações. Nesses casos, o administrador da conta deverá solicitar o desbloqueio via *468.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DBF8C18-479C-3729-CE20-4B5B6BDF6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8046720" y="3037269"/>
            <a:ext cx="3714206" cy="382073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3F2C943-4DDA-385F-9215-331D24FDA44A}"/>
              </a:ext>
            </a:extLst>
          </p:cNvPr>
          <p:cNvSpPr txBox="1"/>
          <p:nvPr/>
        </p:nvSpPr>
        <p:spPr>
          <a:xfrm>
            <a:off x="833938" y="478725"/>
            <a:ext cx="973755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800" b="1">
                <a:solidFill>
                  <a:srgbClr val="610000"/>
                </a:solidFill>
              </a:rPr>
              <a:t>Resposta</a:t>
            </a:r>
            <a:r>
              <a:rPr lang="pt-BR" sz="2800" b="1" dirty="0">
                <a:solidFill>
                  <a:srgbClr val="610000"/>
                </a:solidFill>
              </a:rPr>
              <a:t>: c)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D979F8-0315-690D-8D6B-B84613972604}"/>
              </a:ext>
            </a:extLst>
          </p:cNvPr>
          <p:cNvSpPr txBox="1"/>
          <p:nvPr/>
        </p:nvSpPr>
        <p:spPr>
          <a:xfrm>
            <a:off x="819594" y="3278393"/>
            <a:ext cx="72127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Além disso, o cliente também pode contratar pacotes de roaming do portfólio, como os serviços Claro Passaporte, para ampliar a conectividade internacional e manter a continuidade da operação durante viagens e deslocamentos fora do Brasil.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288060A-F7EA-69DE-CC14-DDF25E0CB533}"/>
              </a:ext>
            </a:extLst>
          </p:cNvPr>
          <p:cNvSpPr txBox="1"/>
          <p:nvPr/>
        </p:nvSpPr>
        <p:spPr>
          <a:xfrm>
            <a:off x="-2474259" y="1194099"/>
            <a:ext cx="2474259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Feedback geral</a:t>
            </a:r>
          </a:p>
        </p:txBody>
      </p:sp>
    </p:spTree>
    <p:extLst>
      <p:ext uri="{BB962C8B-B14F-4D97-AF65-F5344CB8AC3E}">
        <p14:creationId xmlns:p14="http://schemas.microsoft.com/office/powerpoint/2010/main" val="1786285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384C9-A85A-FD61-9DCA-BA97EB416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2637EAC-71E2-866A-4056-F0BC0138A7D8}"/>
              </a:ext>
            </a:extLst>
          </p:cNvPr>
          <p:cNvSpPr txBox="1"/>
          <p:nvPr/>
        </p:nvSpPr>
        <p:spPr>
          <a:xfrm>
            <a:off x="4801931" y="1688283"/>
            <a:ext cx="7000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MX" pitchFamily="2" charset="77"/>
              </a:rPr>
              <a:t>Vamos conversar sobre:</a:t>
            </a:r>
          </a:p>
        </p:txBody>
      </p:sp>
      <p:sp>
        <p:nvSpPr>
          <p:cNvPr id="7" name="Retângulo: Cantos Arredondados 10">
            <a:extLst>
              <a:ext uri="{FF2B5EF4-FFF2-40B4-BE49-F238E27FC236}">
                <a16:creationId xmlns:a16="http://schemas.microsoft.com/office/drawing/2014/main" id="{4AEACBC0-6475-C1A8-9484-4D066644E54B}"/>
              </a:ext>
            </a:extLst>
          </p:cNvPr>
          <p:cNvSpPr/>
          <p:nvPr/>
        </p:nvSpPr>
        <p:spPr>
          <a:xfrm>
            <a:off x="5516877" y="3631525"/>
            <a:ext cx="5570135" cy="618211"/>
          </a:xfrm>
          <a:prstGeom prst="roundRect">
            <a:avLst>
              <a:gd name="adj" fmla="val 25040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rgbClr val="C00000"/>
                </a:solidFill>
                <a:latin typeface="AMX Black" pitchFamily="2" charset="0"/>
              </a:rPr>
              <a:t>BACKUP ONLINE</a:t>
            </a:r>
          </a:p>
        </p:txBody>
      </p:sp>
      <p:sp>
        <p:nvSpPr>
          <p:cNvPr id="8" name="Retângulo: Cantos Arredondados 11">
            <a:extLst>
              <a:ext uri="{FF2B5EF4-FFF2-40B4-BE49-F238E27FC236}">
                <a16:creationId xmlns:a16="http://schemas.microsoft.com/office/drawing/2014/main" id="{E3797CD9-F65E-BFAC-6113-8C23507C52D6}"/>
              </a:ext>
            </a:extLst>
          </p:cNvPr>
          <p:cNvSpPr/>
          <p:nvPr/>
        </p:nvSpPr>
        <p:spPr>
          <a:xfrm>
            <a:off x="5516877" y="2862774"/>
            <a:ext cx="5570134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chemeClr val="lt1"/>
                </a:solidFill>
                <a:latin typeface="AMX Black" pitchFamily="2" charset="0"/>
              </a:rPr>
              <a:t>CLARO PASSAPORTE</a:t>
            </a:r>
          </a:p>
        </p:txBody>
      </p:sp>
      <p:sp>
        <p:nvSpPr>
          <p:cNvPr id="9" name="Retângulo: Cantos Arredondados 12">
            <a:extLst>
              <a:ext uri="{FF2B5EF4-FFF2-40B4-BE49-F238E27FC236}">
                <a16:creationId xmlns:a16="http://schemas.microsoft.com/office/drawing/2014/main" id="{98C63329-96E1-25BC-6A69-94829BFABB3B}"/>
              </a:ext>
            </a:extLst>
          </p:cNvPr>
          <p:cNvSpPr/>
          <p:nvPr/>
        </p:nvSpPr>
        <p:spPr>
          <a:xfrm>
            <a:off x="5516877" y="4400276"/>
            <a:ext cx="5570134" cy="609598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GESTOR ONLINE X CLARO MONITOR</a:t>
            </a:r>
          </a:p>
        </p:txBody>
      </p:sp>
      <p:sp>
        <p:nvSpPr>
          <p:cNvPr id="10" name="Retângulo: Cantos Arredondados 12">
            <a:extLst>
              <a:ext uri="{FF2B5EF4-FFF2-40B4-BE49-F238E27FC236}">
                <a16:creationId xmlns:a16="http://schemas.microsoft.com/office/drawing/2014/main" id="{014E0520-E359-B123-68B9-38610FD1BB8A}"/>
              </a:ext>
            </a:extLst>
          </p:cNvPr>
          <p:cNvSpPr/>
          <p:nvPr/>
        </p:nvSpPr>
        <p:spPr>
          <a:xfrm>
            <a:off x="5516877" y="5160414"/>
            <a:ext cx="5570134" cy="609598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SERVIÇOS</a:t>
            </a:r>
          </a:p>
        </p:txBody>
      </p:sp>
    </p:spTree>
    <p:extLst>
      <p:ext uri="{BB962C8B-B14F-4D97-AF65-F5344CB8AC3E}">
        <p14:creationId xmlns:p14="http://schemas.microsoft.com/office/powerpoint/2010/main" val="167430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0B8B55E-3D67-1E06-6BAC-19A1761DF7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862"/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84A41BB-D72F-42C6-DA2F-82CF2DA8205C}"/>
              </a:ext>
            </a:extLst>
          </p:cNvPr>
          <p:cNvSpPr txBox="1"/>
          <p:nvPr/>
        </p:nvSpPr>
        <p:spPr>
          <a:xfrm>
            <a:off x="-2720051" y="1273215"/>
            <a:ext cx="2453833" cy="646331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No cenário escreva “Backup online”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A721940-8AFE-3C38-2EE3-5DC3982C2C87}"/>
              </a:ext>
            </a:extLst>
          </p:cNvPr>
          <p:cNvSpPr txBox="1"/>
          <p:nvPr/>
        </p:nvSpPr>
        <p:spPr>
          <a:xfrm>
            <a:off x="215920" y="631945"/>
            <a:ext cx="7739025" cy="494723"/>
          </a:xfrm>
          <a:prstGeom prst="rect">
            <a:avLst/>
          </a:prstGeom>
          <a:noFill/>
        </p:spPr>
        <p:txBody>
          <a:bodyPr wrap="square" lIns="124178" tIns="62089" rIns="124178" bIns="62089" rtlCol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lt1"/>
                </a:solidFill>
                <a:highlight>
                  <a:srgbClr val="FFFF00"/>
                </a:highlight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SEU NOME</a:t>
            </a:r>
            <a:r>
              <a:rPr lang="pt-BR" sz="2400" dirty="0">
                <a:solidFill>
                  <a:schemeClr val="lt1"/>
                </a:solidFill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, clique no cenário e descubra as vantagens. </a:t>
            </a:r>
          </a:p>
        </p:txBody>
      </p:sp>
      <p:pic>
        <p:nvPicPr>
          <p:cNvPr id="6" name="Gráfico 5" descr="Selo 4 com preenchimento sólido">
            <a:extLst>
              <a:ext uri="{FF2B5EF4-FFF2-40B4-BE49-F238E27FC236}">
                <a16:creationId xmlns:a16="http://schemas.microsoft.com/office/drawing/2014/main" id="{9036D29A-A086-76EB-2CD5-C4E357EA77B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9174" y="4010757"/>
            <a:ext cx="504671" cy="504671"/>
          </a:xfrm>
          <a:prstGeom prst="rect">
            <a:avLst/>
          </a:prstGeom>
        </p:spPr>
      </p:pic>
      <p:pic>
        <p:nvPicPr>
          <p:cNvPr id="7" name="Gráfico 6" descr="Crachá com preenchimento sólido">
            <a:extLst>
              <a:ext uri="{FF2B5EF4-FFF2-40B4-BE49-F238E27FC236}">
                <a16:creationId xmlns:a16="http://schemas.microsoft.com/office/drawing/2014/main" id="{28A098BE-1FCE-4B2D-D339-7550146FA0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9169" y="5250388"/>
            <a:ext cx="504671" cy="504671"/>
          </a:xfrm>
          <a:prstGeom prst="rect">
            <a:avLst/>
          </a:prstGeom>
        </p:spPr>
      </p:pic>
      <p:pic>
        <p:nvPicPr>
          <p:cNvPr id="8" name="Gráfico 7" descr="Selo 3 com preenchimento sólido">
            <a:extLst>
              <a:ext uri="{FF2B5EF4-FFF2-40B4-BE49-F238E27FC236}">
                <a16:creationId xmlns:a16="http://schemas.microsoft.com/office/drawing/2014/main" id="{5340488E-CB3C-1314-192B-AF228A6E1C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0274" y="2246881"/>
            <a:ext cx="504671" cy="504671"/>
          </a:xfrm>
          <a:prstGeom prst="rect">
            <a:avLst/>
          </a:prstGeom>
        </p:spPr>
      </p:pic>
      <p:pic>
        <p:nvPicPr>
          <p:cNvPr id="9" name="Gráfico 8" descr="Selo 1 com preenchimento sólido">
            <a:extLst>
              <a:ext uri="{FF2B5EF4-FFF2-40B4-BE49-F238E27FC236}">
                <a16:creationId xmlns:a16="http://schemas.microsoft.com/office/drawing/2014/main" id="{A813EDE4-C742-734B-7F62-5DB07D0075A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33611" y="1596380"/>
            <a:ext cx="504671" cy="504671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FA786BF7-7394-AE05-FA09-937F56F93B16}"/>
              </a:ext>
            </a:extLst>
          </p:cNvPr>
          <p:cNvSpPr/>
          <p:nvPr/>
        </p:nvSpPr>
        <p:spPr>
          <a:xfrm>
            <a:off x="305158" y="181121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BACKUP ONLINE</a:t>
            </a:r>
          </a:p>
        </p:txBody>
      </p:sp>
    </p:spTree>
    <p:extLst>
      <p:ext uri="{BB962C8B-B14F-4D97-AF65-F5344CB8AC3E}">
        <p14:creationId xmlns:p14="http://schemas.microsoft.com/office/powerpoint/2010/main" val="387591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004FB-0F73-F69C-4CED-51632A697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3DA01AB-66AE-6462-B08C-DC7E7079CE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862"/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4821FA2-75CF-703F-DB50-BEF9CC80505E}"/>
              </a:ext>
            </a:extLst>
          </p:cNvPr>
          <p:cNvSpPr txBox="1"/>
          <p:nvPr/>
        </p:nvSpPr>
        <p:spPr>
          <a:xfrm>
            <a:off x="-2720051" y="1273215"/>
            <a:ext cx="2453833" cy="646331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No cenário escreva “Backup online”</a:t>
            </a:r>
          </a:p>
        </p:txBody>
      </p:sp>
      <p:pic>
        <p:nvPicPr>
          <p:cNvPr id="6" name="Gráfico 5" descr="Selo 4 com preenchimento sólido">
            <a:extLst>
              <a:ext uri="{FF2B5EF4-FFF2-40B4-BE49-F238E27FC236}">
                <a16:creationId xmlns:a16="http://schemas.microsoft.com/office/drawing/2014/main" id="{38A5FF69-5B48-5C78-71AB-C74DA81CAE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9626" y="2055819"/>
            <a:ext cx="504671" cy="504671"/>
          </a:xfrm>
          <a:prstGeom prst="rect">
            <a:avLst/>
          </a:prstGeom>
        </p:spPr>
      </p:pic>
      <p:pic>
        <p:nvPicPr>
          <p:cNvPr id="7" name="Gráfico 6" descr="Crachá com preenchimento sólido">
            <a:extLst>
              <a:ext uri="{FF2B5EF4-FFF2-40B4-BE49-F238E27FC236}">
                <a16:creationId xmlns:a16="http://schemas.microsoft.com/office/drawing/2014/main" id="{A6E934A0-D5BB-E7AF-538F-1FE99A45063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1567" y="3384974"/>
            <a:ext cx="504671" cy="504671"/>
          </a:xfrm>
          <a:prstGeom prst="rect">
            <a:avLst/>
          </a:prstGeom>
        </p:spPr>
      </p:pic>
      <p:pic>
        <p:nvPicPr>
          <p:cNvPr id="8" name="Gráfico 7" descr="Selo 3 com preenchimento sólido">
            <a:extLst>
              <a:ext uri="{FF2B5EF4-FFF2-40B4-BE49-F238E27FC236}">
                <a16:creationId xmlns:a16="http://schemas.microsoft.com/office/drawing/2014/main" id="{07761D27-E83D-B338-5BC5-8D60478B1F9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1275" y="5057112"/>
            <a:ext cx="504671" cy="504671"/>
          </a:xfrm>
          <a:prstGeom prst="rect">
            <a:avLst/>
          </a:prstGeom>
        </p:spPr>
      </p:pic>
      <p:pic>
        <p:nvPicPr>
          <p:cNvPr id="9" name="Gráfico 8" descr="Selo 1 com preenchimento sólido">
            <a:extLst>
              <a:ext uri="{FF2B5EF4-FFF2-40B4-BE49-F238E27FC236}">
                <a16:creationId xmlns:a16="http://schemas.microsoft.com/office/drawing/2014/main" id="{4813736E-DCED-3796-2B9B-8B9DD748085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33611" y="1596380"/>
            <a:ext cx="504671" cy="504671"/>
          </a:xfrm>
          <a:prstGeom prst="rect">
            <a:avLst/>
          </a:prstGeom>
        </p:spPr>
      </p:pic>
      <p:pic>
        <p:nvPicPr>
          <p:cNvPr id="10" name="Gráfico 9" descr="Selo 5 com preenchimento sólido">
            <a:extLst>
              <a:ext uri="{FF2B5EF4-FFF2-40B4-BE49-F238E27FC236}">
                <a16:creationId xmlns:a16="http://schemas.microsoft.com/office/drawing/2014/main" id="{AFFA5E2C-B5FB-7C47-0FD1-51DE8325B29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54945" y="3152455"/>
            <a:ext cx="504671" cy="504671"/>
          </a:xfrm>
          <a:prstGeom prst="rect">
            <a:avLst/>
          </a:prstGeom>
        </p:spPr>
      </p:pic>
      <p:pic>
        <p:nvPicPr>
          <p:cNvPr id="11" name="Gráfico 10" descr="Selo 6 com preenchimento sólido">
            <a:extLst>
              <a:ext uri="{FF2B5EF4-FFF2-40B4-BE49-F238E27FC236}">
                <a16:creationId xmlns:a16="http://schemas.microsoft.com/office/drawing/2014/main" id="{97902926-9C5D-5785-0695-A2FA69E9BE5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31961" y="4552441"/>
            <a:ext cx="504671" cy="50467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F9344E5-8333-EA39-DD88-FDE8BA52E8B6}"/>
              </a:ext>
            </a:extLst>
          </p:cNvPr>
          <p:cNvSpPr/>
          <p:nvPr/>
        </p:nvSpPr>
        <p:spPr>
          <a:xfrm>
            <a:off x="-1" y="112853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9C74D13-1786-9831-3ACB-C2D4E52AFEEF}"/>
              </a:ext>
            </a:extLst>
          </p:cNvPr>
          <p:cNvSpPr/>
          <p:nvPr/>
        </p:nvSpPr>
        <p:spPr>
          <a:xfrm>
            <a:off x="2523282" y="1569523"/>
            <a:ext cx="7592992" cy="29829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C49F071-321C-5F4D-659E-88F33988C5E7}"/>
              </a:ext>
            </a:extLst>
          </p:cNvPr>
          <p:cNvSpPr txBox="1"/>
          <p:nvPr/>
        </p:nvSpPr>
        <p:spPr>
          <a:xfrm>
            <a:off x="3036644" y="2101051"/>
            <a:ext cx="6242450" cy="1743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ts val="2550"/>
              </a:lnSpc>
            </a:pPr>
            <a:r>
              <a:rPr lang="pt-BR" sz="2000" dirty="0"/>
              <a:t>O </a:t>
            </a:r>
            <a:r>
              <a:rPr lang="pt-BR" sz="2000" b="1" dirty="0"/>
              <a:t>Backup online </a:t>
            </a:r>
            <a:r>
              <a:rPr lang="pt-BR" sz="2000" dirty="0"/>
              <a:t>é uma solução de armazenamento em nuvem que permite </a:t>
            </a:r>
            <a:r>
              <a:rPr lang="pt-BR" sz="2000" b="1" dirty="0"/>
              <a:t>salvar</a:t>
            </a:r>
            <a:r>
              <a:rPr lang="pt-BR" sz="2000" dirty="0"/>
              <a:t>, </a:t>
            </a:r>
            <a:r>
              <a:rPr lang="pt-BR" sz="2000" b="1" dirty="0"/>
              <a:t>proteger</a:t>
            </a:r>
            <a:r>
              <a:rPr lang="pt-BR" sz="2000" dirty="0"/>
              <a:t> e </a:t>
            </a:r>
            <a:r>
              <a:rPr lang="pt-BR" sz="2000" b="1" dirty="0"/>
              <a:t>acessar</a:t>
            </a:r>
            <a:r>
              <a:rPr lang="pt-BR" sz="2000" dirty="0"/>
              <a:t> arquivos da empresa pela internet, ajudando equipes a manter documentos e informações disponíveis com mais segurança e organização.</a:t>
            </a:r>
            <a:endParaRPr lang="en-US" sz="2000" dirty="0">
              <a:latin typeface="AMX" pitchFamily="2" charset="77"/>
            </a:endParaRPr>
          </a:p>
        </p:txBody>
      </p:sp>
      <p:pic>
        <p:nvPicPr>
          <p:cNvPr id="14" name="Gráfico 13" descr="Fechar com preenchimento sólido">
            <a:extLst>
              <a:ext uri="{FF2B5EF4-FFF2-40B4-BE49-F238E27FC236}">
                <a16:creationId xmlns:a16="http://schemas.microsoft.com/office/drawing/2014/main" id="{4EE1BB5D-FDC2-0FE7-1603-A134D51206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20117" y="1790433"/>
            <a:ext cx="530772" cy="530772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8859B2D7-0DE1-D01C-59FF-1ECC0525B518}"/>
              </a:ext>
            </a:extLst>
          </p:cNvPr>
          <p:cNvSpPr txBox="1"/>
          <p:nvPr/>
        </p:nvSpPr>
        <p:spPr>
          <a:xfrm>
            <a:off x="-2697356" y="2506124"/>
            <a:ext cx="2453833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Botão 2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D253B0F-D571-0439-0802-92C5EFBC6803}"/>
              </a:ext>
            </a:extLst>
          </p:cNvPr>
          <p:cNvSpPr txBox="1"/>
          <p:nvPr/>
        </p:nvSpPr>
        <p:spPr>
          <a:xfrm>
            <a:off x="305158" y="641439"/>
            <a:ext cx="6152607" cy="494723"/>
          </a:xfrm>
          <a:prstGeom prst="rect">
            <a:avLst/>
          </a:prstGeom>
          <a:noFill/>
        </p:spPr>
        <p:txBody>
          <a:bodyPr wrap="square" lIns="124178" tIns="62089" rIns="124178" bIns="62089" rtlCol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lt1"/>
                </a:solidFill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Clique no cenário e descubra as vantagens. 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F9F65704-3297-D946-8810-CC3E7F3B0115}"/>
              </a:ext>
            </a:extLst>
          </p:cNvPr>
          <p:cNvSpPr/>
          <p:nvPr/>
        </p:nvSpPr>
        <p:spPr>
          <a:xfrm>
            <a:off x="305158" y="181121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BACKUP ONLINE</a:t>
            </a:r>
          </a:p>
        </p:txBody>
      </p:sp>
    </p:spTree>
    <p:extLst>
      <p:ext uri="{BB962C8B-B14F-4D97-AF65-F5344CB8AC3E}">
        <p14:creationId xmlns:p14="http://schemas.microsoft.com/office/powerpoint/2010/main" val="112948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17F69-FBFE-0336-B3F4-B33B34106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1058A7-617A-DC98-3547-AE5787448F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862"/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8EA9F12-A366-BC21-D4D4-27517867B5D1}"/>
              </a:ext>
            </a:extLst>
          </p:cNvPr>
          <p:cNvSpPr txBox="1"/>
          <p:nvPr/>
        </p:nvSpPr>
        <p:spPr>
          <a:xfrm>
            <a:off x="-2720051" y="1273215"/>
            <a:ext cx="2453833" cy="646331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No cenário escreva “Backup online”</a:t>
            </a:r>
          </a:p>
        </p:txBody>
      </p:sp>
      <p:pic>
        <p:nvPicPr>
          <p:cNvPr id="6" name="Gráfico 5" descr="Selo 4 com preenchimento sólido">
            <a:extLst>
              <a:ext uri="{FF2B5EF4-FFF2-40B4-BE49-F238E27FC236}">
                <a16:creationId xmlns:a16="http://schemas.microsoft.com/office/drawing/2014/main" id="{E48A6F1B-7090-8740-9B7F-3BBE42FAC7B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9626" y="2055819"/>
            <a:ext cx="504671" cy="504671"/>
          </a:xfrm>
          <a:prstGeom prst="rect">
            <a:avLst/>
          </a:prstGeom>
        </p:spPr>
      </p:pic>
      <p:pic>
        <p:nvPicPr>
          <p:cNvPr id="7" name="Gráfico 6" descr="Crachá com preenchimento sólido">
            <a:extLst>
              <a:ext uri="{FF2B5EF4-FFF2-40B4-BE49-F238E27FC236}">
                <a16:creationId xmlns:a16="http://schemas.microsoft.com/office/drawing/2014/main" id="{0FBAB63E-A7FF-EB85-09AF-B11C068E9B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1567" y="3384974"/>
            <a:ext cx="504671" cy="504671"/>
          </a:xfrm>
          <a:prstGeom prst="rect">
            <a:avLst/>
          </a:prstGeom>
        </p:spPr>
      </p:pic>
      <p:pic>
        <p:nvPicPr>
          <p:cNvPr id="8" name="Gráfico 7" descr="Selo 3 com preenchimento sólido">
            <a:extLst>
              <a:ext uri="{FF2B5EF4-FFF2-40B4-BE49-F238E27FC236}">
                <a16:creationId xmlns:a16="http://schemas.microsoft.com/office/drawing/2014/main" id="{EC129951-3CB5-F9CB-A7E8-1BAEAA67F7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1275" y="5057112"/>
            <a:ext cx="504671" cy="504671"/>
          </a:xfrm>
          <a:prstGeom prst="rect">
            <a:avLst/>
          </a:prstGeom>
        </p:spPr>
      </p:pic>
      <p:pic>
        <p:nvPicPr>
          <p:cNvPr id="9" name="Gráfico 8" descr="Selo 1 com preenchimento sólido">
            <a:extLst>
              <a:ext uri="{FF2B5EF4-FFF2-40B4-BE49-F238E27FC236}">
                <a16:creationId xmlns:a16="http://schemas.microsoft.com/office/drawing/2014/main" id="{EA43CF17-E95D-EC92-B750-00309B78F1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33611" y="1596380"/>
            <a:ext cx="504671" cy="504671"/>
          </a:xfrm>
          <a:prstGeom prst="rect">
            <a:avLst/>
          </a:prstGeom>
        </p:spPr>
      </p:pic>
      <p:pic>
        <p:nvPicPr>
          <p:cNvPr id="10" name="Gráfico 9" descr="Selo 5 com preenchimento sólido">
            <a:extLst>
              <a:ext uri="{FF2B5EF4-FFF2-40B4-BE49-F238E27FC236}">
                <a16:creationId xmlns:a16="http://schemas.microsoft.com/office/drawing/2014/main" id="{DBE7A5E5-6D29-BD5E-16FD-4AA56488FA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54945" y="3152455"/>
            <a:ext cx="504671" cy="504671"/>
          </a:xfrm>
          <a:prstGeom prst="rect">
            <a:avLst/>
          </a:prstGeom>
        </p:spPr>
      </p:pic>
      <p:pic>
        <p:nvPicPr>
          <p:cNvPr id="11" name="Gráfico 10" descr="Selo 6 com preenchimento sólido">
            <a:extLst>
              <a:ext uri="{FF2B5EF4-FFF2-40B4-BE49-F238E27FC236}">
                <a16:creationId xmlns:a16="http://schemas.microsoft.com/office/drawing/2014/main" id="{00E17375-50B5-E669-3EF2-5E7D43A05F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31961" y="4552441"/>
            <a:ext cx="504671" cy="50467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10C0BBD-DD8F-2903-7B77-52DDC86F7C4A}"/>
              </a:ext>
            </a:extLst>
          </p:cNvPr>
          <p:cNvSpPr/>
          <p:nvPr/>
        </p:nvSpPr>
        <p:spPr>
          <a:xfrm>
            <a:off x="-1" y="112853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B1CF95E-1EFF-75A4-C922-6F7E32333A73}"/>
              </a:ext>
            </a:extLst>
          </p:cNvPr>
          <p:cNvSpPr/>
          <p:nvPr/>
        </p:nvSpPr>
        <p:spPr>
          <a:xfrm>
            <a:off x="2523282" y="1569523"/>
            <a:ext cx="7592992" cy="51073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584CF9A-92E0-FE03-C306-B383DB3BFC36}"/>
              </a:ext>
            </a:extLst>
          </p:cNvPr>
          <p:cNvSpPr txBox="1"/>
          <p:nvPr/>
        </p:nvSpPr>
        <p:spPr>
          <a:xfrm>
            <a:off x="3036644" y="2101051"/>
            <a:ext cx="624245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C00000"/>
              </a:buClr>
              <a:buSzPts val="24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Vários aparelhos podem ser conectados a um </a:t>
            </a:r>
            <a:r>
              <a:rPr lang="pt-BR" sz="2000" dirty="0">
                <a:solidFill>
                  <a:srgbClr val="C00000"/>
                </a:solidFill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Backup Online</a:t>
            </a:r>
            <a:r>
              <a:rPr lang="pt-BR" sz="2000" dirty="0">
                <a:solidFill>
                  <a:srgbClr val="000000"/>
                </a:solidFill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, dependendo da contratação (verifique o portifólio).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SzPts val="24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Tem compatibilidade com Windows e Mac, além de dispositivos móveis.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SzPts val="24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Os aparelhos conectados têm acesso aos mesmos arquivos (desde que o administrador dê o acesso). 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SzPts val="24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O </a:t>
            </a:r>
            <a:r>
              <a:rPr lang="pt-BR" sz="2000" dirty="0">
                <a:solidFill>
                  <a:srgbClr val="C00000"/>
                </a:solidFill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controle é centralizado</a:t>
            </a:r>
            <a:r>
              <a:rPr lang="pt-BR" sz="2000" dirty="0">
                <a:solidFill>
                  <a:srgbClr val="000000"/>
                </a:solidFill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, os arquivos da empresa na palma da mão. Inclusive, pode repartir a franquia compartilhada do plano.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SzPts val="24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A ativação é feita pelo </a:t>
            </a:r>
            <a:r>
              <a:rPr lang="pt-BR" sz="2000" dirty="0" err="1">
                <a:solidFill>
                  <a:srgbClr val="000000"/>
                </a:solidFill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call</a:t>
            </a:r>
            <a:r>
              <a:rPr lang="pt-BR" sz="2000" dirty="0">
                <a:solidFill>
                  <a:srgbClr val="000000"/>
                </a:solidFill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 center ou na plataforma.</a:t>
            </a:r>
          </a:p>
        </p:txBody>
      </p:sp>
      <p:pic>
        <p:nvPicPr>
          <p:cNvPr id="14" name="Gráfico 13" descr="Fechar com preenchimento sólido">
            <a:extLst>
              <a:ext uri="{FF2B5EF4-FFF2-40B4-BE49-F238E27FC236}">
                <a16:creationId xmlns:a16="http://schemas.microsoft.com/office/drawing/2014/main" id="{A01E5A50-FE9D-689A-9170-64ABF85E7D5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20117" y="1790433"/>
            <a:ext cx="530772" cy="530772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B3EC508-591C-AE6D-DC04-B0C9901A63B6}"/>
              </a:ext>
            </a:extLst>
          </p:cNvPr>
          <p:cNvSpPr txBox="1"/>
          <p:nvPr/>
        </p:nvSpPr>
        <p:spPr>
          <a:xfrm>
            <a:off x="-2697356" y="2506124"/>
            <a:ext cx="2453833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Botão 2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C6E4994-5DF9-53BC-C9D3-D08D280905E2}"/>
              </a:ext>
            </a:extLst>
          </p:cNvPr>
          <p:cNvSpPr txBox="1"/>
          <p:nvPr/>
        </p:nvSpPr>
        <p:spPr>
          <a:xfrm>
            <a:off x="215920" y="631945"/>
            <a:ext cx="6152607" cy="494723"/>
          </a:xfrm>
          <a:prstGeom prst="rect">
            <a:avLst/>
          </a:prstGeom>
          <a:noFill/>
        </p:spPr>
        <p:txBody>
          <a:bodyPr wrap="square" lIns="124178" tIns="62089" rIns="124178" bIns="62089" rtlCol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lt1"/>
                </a:solidFill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Clique no cenário e descubra as vantagens. 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6F98F4C4-83BE-819A-CB3A-98AAA2E8ED87}"/>
              </a:ext>
            </a:extLst>
          </p:cNvPr>
          <p:cNvSpPr/>
          <p:nvPr/>
        </p:nvSpPr>
        <p:spPr>
          <a:xfrm>
            <a:off x="305158" y="181121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BACKUP ONLINE</a:t>
            </a:r>
          </a:p>
        </p:txBody>
      </p:sp>
    </p:spTree>
    <p:extLst>
      <p:ext uri="{BB962C8B-B14F-4D97-AF65-F5344CB8AC3E}">
        <p14:creationId xmlns:p14="http://schemas.microsoft.com/office/powerpoint/2010/main" val="116829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F0A08-8384-B753-D3F2-A8A8D777C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F143975-643F-40AE-DBC0-DC5F55D39A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862"/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558CA09-5B02-807C-0374-AEB517F05EA4}"/>
              </a:ext>
            </a:extLst>
          </p:cNvPr>
          <p:cNvSpPr/>
          <p:nvPr/>
        </p:nvSpPr>
        <p:spPr>
          <a:xfrm>
            <a:off x="-1" y="112853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236F0C8-E941-5942-FE2A-AE97DC9A7B00}"/>
              </a:ext>
            </a:extLst>
          </p:cNvPr>
          <p:cNvSpPr txBox="1"/>
          <p:nvPr/>
        </p:nvSpPr>
        <p:spPr>
          <a:xfrm>
            <a:off x="215920" y="631945"/>
            <a:ext cx="6152607" cy="494723"/>
          </a:xfrm>
          <a:prstGeom prst="rect">
            <a:avLst/>
          </a:prstGeom>
          <a:noFill/>
        </p:spPr>
        <p:txBody>
          <a:bodyPr wrap="square" lIns="124178" tIns="62089" rIns="124178" bIns="62089" rtlCol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lt1"/>
                </a:solidFill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Clique no cenário e descubra as vantagens. 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5089C8AC-83B4-D219-70C8-FC9A0D601A42}"/>
              </a:ext>
            </a:extLst>
          </p:cNvPr>
          <p:cNvSpPr/>
          <p:nvPr/>
        </p:nvSpPr>
        <p:spPr>
          <a:xfrm>
            <a:off x="305158" y="181121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BACKUP ONLINE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128673E-14A4-2DC9-D111-D65CED833E50}"/>
              </a:ext>
            </a:extLst>
          </p:cNvPr>
          <p:cNvSpPr txBox="1"/>
          <p:nvPr/>
        </p:nvSpPr>
        <p:spPr>
          <a:xfrm>
            <a:off x="-2720051" y="1273215"/>
            <a:ext cx="2453833" cy="646331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No cenário escreva “Backup online”</a:t>
            </a:r>
          </a:p>
        </p:txBody>
      </p:sp>
      <p:pic>
        <p:nvPicPr>
          <p:cNvPr id="6" name="Gráfico 5" descr="Selo 4 com preenchimento sólido">
            <a:extLst>
              <a:ext uri="{FF2B5EF4-FFF2-40B4-BE49-F238E27FC236}">
                <a16:creationId xmlns:a16="http://schemas.microsoft.com/office/drawing/2014/main" id="{F3C21392-40CC-7D9D-FE35-9F5FB4EAF0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9626" y="2055819"/>
            <a:ext cx="504671" cy="504671"/>
          </a:xfrm>
          <a:prstGeom prst="rect">
            <a:avLst/>
          </a:prstGeom>
        </p:spPr>
      </p:pic>
      <p:pic>
        <p:nvPicPr>
          <p:cNvPr id="7" name="Gráfico 6" descr="Crachá com preenchimento sólido">
            <a:extLst>
              <a:ext uri="{FF2B5EF4-FFF2-40B4-BE49-F238E27FC236}">
                <a16:creationId xmlns:a16="http://schemas.microsoft.com/office/drawing/2014/main" id="{A207D241-3AE3-CABB-51E3-8D7A8B312FC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1567" y="3384974"/>
            <a:ext cx="504671" cy="504671"/>
          </a:xfrm>
          <a:prstGeom prst="rect">
            <a:avLst/>
          </a:prstGeom>
        </p:spPr>
      </p:pic>
      <p:pic>
        <p:nvPicPr>
          <p:cNvPr id="8" name="Gráfico 7" descr="Selo 3 com preenchimento sólido">
            <a:extLst>
              <a:ext uri="{FF2B5EF4-FFF2-40B4-BE49-F238E27FC236}">
                <a16:creationId xmlns:a16="http://schemas.microsoft.com/office/drawing/2014/main" id="{13219680-5E20-4F69-4DCF-2DFA7E73AF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1275" y="5057112"/>
            <a:ext cx="504671" cy="504671"/>
          </a:xfrm>
          <a:prstGeom prst="rect">
            <a:avLst/>
          </a:prstGeom>
        </p:spPr>
      </p:pic>
      <p:pic>
        <p:nvPicPr>
          <p:cNvPr id="9" name="Gráfico 8" descr="Selo 1 com preenchimento sólido">
            <a:extLst>
              <a:ext uri="{FF2B5EF4-FFF2-40B4-BE49-F238E27FC236}">
                <a16:creationId xmlns:a16="http://schemas.microsoft.com/office/drawing/2014/main" id="{F92DDED6-1AFA-C64D-4C91-DFA1FA5C361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33611" y="1596380"/>
            <a:ext cx="504671" cy="504671"/>
          </a:xfrm>
          <a:prstGeom prst="rect">
            <a:avLst/>
          </a:prstGeom>
        </p:spPr>
      </p:pic>
      <p:pic>
        <p:nvPicPr>
          <p:cNvPr id="10" name="Gráfico 9" descr="Selo 5 com preenchimento sólido">
            <a:extLst>
              <a:ext uri="{FF2B5EF4-FFF2-40B4-BE49-F238E27FC236}">
                <a16:creationId xmlns:a16="http://schemas.microsoft.com/office/drawing/2014/main" id="{574D11A2-AB10-A58D-97C7-EEE8C149EA7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54945" y="3152455"/>
            <a:ext cx="504671" cy="504671"/>
          </a:xfrm>
          <a:prstGeom prst="rect">
            <a:avLst/>
          </a:prstGeom>
        </p:spPr>
      </p:pic>
      <p:pic>
        <p:nvPicPr>
          <p:cNvPr id="11" name="Gráfico 10" descr="Selo 6 com preenchimento sólido">
            <a:extLst>
              <a:ext uri="{FF2B5EF4-FFF2-40B4-BE49-F238E27FC236}">
                <a16:creationId xmlns:a16="http://schemas.microsoft.com/office/drawing/2014/main" id="{EC04B7D8-B5A3-FF4B-6B76-172E05BA2EA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31961" y="4552441"/>
            <a:ext cx="504671" cy="504671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6844F432-EBF0-12F3-2B99-ABC8C2FC3E6D}"/>
              </a:ext>
            </a:extLst>
          </p:cNvPr>
          <p:cNvSpPr/>
          <p:nvPr/>
        </p:nvSpPr>
        <p:spPr>
          <a:xfrm>
            <a:off x="1194099" y="774550"/>
            <a:ext cx="8922175" cy="58091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Gráfico 13" descr="Fechar com preenchimento sólido">
            <a:extLst>
              <a:ext uri="{FF2B5EF4-FFF2-40B4-BE49-F238E27FC236}">
                <a16:creationId xmlns:a16="http://schemas.microsoft.com/office/drawing/2014/main" id="{CE8EDE0B-7BF0-B487-3B1C-A2DD5B77F3E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06844" y="1007829"/>
            <a:ext cx="530772" cy="530772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1760CBD-DA89-0175-0A85-F9969D003FFB}"/>
              </a:ext>
            </a:extLst>
          </p:cNvPr>
          <p:cNvSpPr txBox="1"/>
          <p:nvPr/>
        </p:nvSpPr>
        <p:spPr>
          <a:xfrm>
            <a:off x="-2697356" y="2506124"/>
            <a:ext cx="2453833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Botão 4</a:t>
            </a:r>
          </a:p>
        </p:txBody>
      </p:sp>
      <p:graphicFrame>
        <p:nvGraphicFramePr>
          <p:cNvPr id="16" name="Google Shape;767;p55">
            <a:extLst>
              <a:ext uri="{FF2B5EF4-FFF2-40B4-BE49-F238E27FC236}">
                <a16:creationId xmlns:a16="http://schemas.microsoft.com/office/drawing/2014/main" id="{23DDA874-222C-6075-43DE-E7CBB011A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928414"/>
              </p:ext>
            </p:extLst>
          </p:nvPr>
        </p:nvGraphicFramePr>
        <p:xfrm>
          <a:off x="1692297" y="1296217"/>
          <a:ext cx="7107457" cy="4928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4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4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00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bg1"/>
                          </a:solidFill>
                          <a:latin typeface="AMX" pitchFamily="2" charset="77"/>
                          <a:ea typeface="Quattrocento Sans"/>
                          <a:cs typeface="Calibri" panose="020F0502020204030204" pitchFamily="34" charset="0"/>
                          <a:sym typeface="Quattrocento Sans"/>
                        </a:rPr>
                        <a:t>FRANQUIA</a:t>
                      </a:r>
                      <a:endParaRPr sz="1600" b="0" i="0" dirty="0">
                        <a:solidFill>
                          <a:schemeClr val="bg1"/>
                        </a:solidFill>
                        <a:latin typeface="AMX" pitchFamily="2" charset="77"/>
                      </a:endParaRPr>
                    </a:p>
                  </a:txBody>
                  <a:tcPr marL="64400" marR="64400" marT="32200" marB="322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chemeClr val="bg1"/>
                          </a:solidFill>
                          <a:latin typeface="AMX" pitchFamily="2" charset="77"/>
                          <a:ea typeface="Quattrocento Sans"/>
                          <a:cs typeface="Calibri" panose="020F0502020204030204" pitchFamily="34" charset="0"/>
                          <a:sym typeface="Quattrocento Sans"/>
                        </a:rPr>
                        <a:t>QUANTIDADE MÁXIMA DE LINHAS </a:t>
                      </a:r>
                      <a:endParaRPr sz="1600" b="0" i="0">
                        <a:solidFill>
                          <a:schemeClr val="bg1"/>
                        </a:solidFill>
                        <a:latin typeface="AMX" pitchFamily="2" charset="77"/>
                      </a:endParaRPr>
                    </a:p>
                  </a:txBody>
                  <a:tcPr marL="64400" marR="64400" marT="32200" marB="322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i="0" u="none" strike="noStrike" cap="none">
                          <a:solidFill>
                            <a:schemeClr val="bg1"/>
                          </a:solidFill>
                          <a:latin typeface="AMX" pitchFamily="2" charset="77"/>
                          <a:ea typeface="Quattrocento Sans"/>
                          <a:cs typeface="Calibri" panose="020F0502020204030204" pitchFamily="34" charset="0"/>
                          <a:sym typeface="Quattrocento Sans"/>
                        </a:rPr>
                        <a:t>ESPAÇO NA NUVEM</a:t>
                      </a:r>
                      <a:endParaRPr sz="1800" b="0" i="0">
                        <a:solidFill>
                          <a:schemeClr val="bg1"/>
                        </a:solidFill>
                        <a:latin typeface="AMX" pitchFamily="2" charset="77"/>
                      </a:endParaRPr>
                    </a:p>
                  </a:txBody>
                  <a:tcPr marL="64400" marR="64400" marT="32200" marB="32200"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3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dirty="0">
                          <a:solidFill>
                            <a:schemeClr val="tx1"/>
                          </a:solidFill>
                          <a:latin typeface="AMX" pitchFamily="2" charset="77"/>
                        </a:rPr>
                        <a:t>60GB</a:t>
                      </a:r>
                      <a:endParaRPr sz="1600" b="0" i="0" dirty="0">
                        <a:solidFill>
                          <a:schemeClr val="tx1"/>
                        </a:solidFill>
                        <a:latin typeface="AMX" pitchFamily="2" charset="77"/>
                      </a:endParaRPr>
                    </a:p>
                  </a:txBody>
                  <a:tcPr marL="64400" marR="64400" marT="32200" marB="322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tx1"/>
                          </a:solidFill>
                          <a:latin typeface="AMX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20</a:t>
                      </a:r>
                    </a:p>
                  </a:txBody>
                  <a:tcPr marL="44450" marR="44450" marT="0" marB="0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pt-BR" sz="1800" b="0" i="0">
                          <a:solidFill>
                            <a:schemeClr val="bg1"/>
                          </a:solidFill>
                          <a:latin typeface="AMX" pitchFamily="2" charset="77"/>
                        </a:rPr>
                        <a:t>40GB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87085"/>
                  </a:ext>
                </a:extLst>
              </a:tr>
              <a:tr h="2773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>
                          <a:solidFill>
                            <a:schemeClr val="tx1"/>
                          </a:solidFill>
                          <a:latin typeface="AMX" pitchFamily="2" charset="77"/>
                        </a:rPr>
                        <a:t>70GB</a:t>
                      </a:r>
                      <a:endParaRPr sz="1600" b="0" i="0">
                        <a:solidFill>
                          <a:schemeClr val="tx1"/>
                        </a:solidFill>
                        <a:latin typeface="AMX" pitchFamily="2" charset="77"/>
                      </a:endParaRPr>
                    </a:p>
                  </a:txBody>
                  <a:tcPr marL="64400" marR="64400" marT="32200" marB="322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tx1"/>
                          </a:solidFill>
                          <a:latin typeface="AMX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23</a:t>
                      </a:r>
                    </a:p>
                  </a:txBody>
                  <a:tcPr marL="44450" marR="44450" marT="0" marB="0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190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847913"/>
                  </a:ext>
                </a:extLst>
              </a:tr>
              <a:tr h="2773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tx1"/>
                          </a:solidFill>
                          <a:latin typeface="AMX" pitchFamily="2" charset="77"/>
                          <a:ea typeface="Quattrocento Sans"/>
                          <a:cs typeface="Calibri" panose="020F0502020204030204" pitchFamily="34" charset="0"/>
                          <a:sym typeface="Quattrocento Sans"/>
                        </a:rPr>
                        <a:t>80GB</a:t>
                      </a:r>
                      <a:endParaRPr sz="1600" b="0" i="0" dirty="0">
                        <a:solidFill>
                          <a:schemeClr val="tx1"/>
                        </a:solidFill>
                        <a:latin typeface="AMX" pitchFamily="2" charset="77"/>
                      </a:endParaRPr>
                    </a:p>
                  </a:txBody>
                  <a:tcPr marL="64400" marR="64400" marT="32200" marB="322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tx1"/>
                          </a:solidFill>
                          <a:latin typeface="AMX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27</a:t>
                      </a:r>
                    </a:p>
                  </a:txBody>
                  <a:tcPr marL="44450" marR="44450" marT="0" marB="0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3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chemeClr val="tx1"/>
                          </a:solidFill>
                          <a:latin typeface="AMX" pitchFamily="2" charset="77"/>
                          <a:ea typeface="Quattrocento Sans"/>
                          <a:cs typeface="Calibri" panose="020F0502020204030204" pitchFamily="34" charset="0"/>
                          <a:sym typeface="Quattrocento Sans"/>
                        </a:rPr>
                        <a:t>90GB</a:t>
                      </a:r>
                      <a:endParaRPr sz="1600" b="0" i="0">
                        <a:solidFill>
                          <a:schemeClr val="tx1"/>
                        </a:solidFill>
                        <a:latin typeface="AMX" pitchFamily="2" charset="77"/>
                      </a:endParaRPr>
                    </a:p>
                  </a:txBody>
                  <a:tcPr marL="64400" marR="64400" marT="32200" marB="322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tx1"/>
                          </a:solidFill>
                          <a:latin typeface="AMX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30</a:t>
                      </a:r>
                    </a:p>
                  </a:txBody>
                  <a:tcPr marL="44450" marR="4445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3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chemeClr val="tx1"/>
                          </a:solidFill>
                          <a:latin typeface="AMX" pitchFamily="2" charset="77"/>
                          <a:ea typeface="Quattrocento Sans"/>
                          <a:cs typeface="Calibri" panose="020F0502020204030204" pitchFamily="34" charset="0"/>
                          <a:sym typeface="Quattrocento Sans"/>
                        </a:rPr>
                        <a:t>100GB</a:t>
                      </a:r>
                      <a:endParaRPr sz="1600" b="0" i="0">
                        <a:solidFill>
                          <a:schemeClr val="tx1"/>
                        </a:solidFill>
                        <a:latin typeface="AMX" pitchFamily="2" charset="77"/>
                      </a:endParaRPr>
                    </a:p>
                  </a:txBody>
                  <a:tcPr marL="64400" marR="64400" marT="32200" marB="322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tx1"/>
                          </a:solidFill>
                          <a:latin typeface="AMX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33</a:t>
                      </a:r>
                    </a:p>
                  </a:txBody>
                  <a:tcPr marL="44450" marR="4445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51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chemeClr val="tx1"/>
                          </a:solidFill>
                          <a:latin typeface="AMX" pitchFamily="2" charset="77"/>
                          <a:ea typeface="Quattrocento Sans"/>
                          <a:cs typeface="Calibri" panose="020F0502020204030204" pitchFamily="34" charset="0"/>
                          <a:sym typeface="Quattrocento Sans"/>
                        </a:rPr>
                        <a:t>150GB</a:t>
                      </a:r>
                      <a:endParaRPr sz="1600" b="0" i="0">
                        <a:solidFill>
                          <a:schemeClr val="tx1"/>
                        </a:solidFill>
                        <a:latin typeface="AMX" pitchFamily="2" charset="77"/>
                      </a:endParaRPr>
                    </a:p>
                  </a:txBody>
                  <a:tcPr marL="64400" marR="64400" marT="32200" marB="322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>
                          <a:solidFill>
                            <a:schemeClr val="tx1"/>
                          </a:solidFill>
                          <a:latin typeface="AMX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50</a:t>
                      </a:r>
                    </a:p>
                  </a:txBody>
                  <a:tcPr marL="44450" marR="4445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i="0" u="none" strike="noStrike" cap="none" dirty="0">
                          <a:solidFill>
                            <a:schemeClr val="bg1"/>
                          </a:solidFill>
                          <a:latin typeface="AMX" pitchFamily="2" charset="77"/>
                          <a:ea typeface="Quattrocento Sans"/>
                          <a:cs typeface="Calibri" panose="020F0502020204030204" pitchFamily="34" charset="0"/>
                          <a:sym typeface="Quattrocento Sans"/>
                        </a:rPr>
                        <a:t>50 GB</a:t>
                      </a:r>
                      <a:endParaRPr sz="1800" b="0" i="0" dirty="0">
                        <a:solidFill>
                          <a:schemeClr val="bg1"/>
                        </a:solidFill>
                        <a:latin typeface="AMX" pitchFamily="2" charset="77"/>
                      </a:endParaRPr>
                    </a:p>
                  </a:txBody>
                  <a:tcPr marL="64400" marR="64400" marT="32200" marB="32200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51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chemeClr val="tx1"/>
                          </a:solidFill>
                          <a:latin typeface="AMX" pitchFamily="2" charset="77"/>
                          <a:ea typeface="Quattrocento Sans"/>
                          <a:cs typeface="Calibri" panose="020F0502020204030204" pitchFamily="34" charset="0"/>
                          <a:sym typeface="Quattrocento Sans"/>
                        </a:rPr>
                        <a:t>200GB</a:t>
                      </a:r>
                      <a:endParaRPr sz="1600" b="0" i="0">
                        <a:solidFill>
                          <a:schemeClr val="tx1"/>
                        </a:solidFill>
                        <a:latin typeface="AMX" pitchFamily="2" charset="77"/>
                      </a:endParaRPr>
                    </a:p>
                  </a:txBody>
                  <a:tcPr marL="64400" marR="64400" marT="32200" marB="322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>
                          <a:solidFill>
                            <a:schemeClr val="tx1"/>
                          </a:solidFill>
                          <a:latin typeface="AMX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67</a:t>
                      </a:r>
                    </a:p>
                  </a:txBody>
                  <a:tcPr marL="44450" marR="4445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i="0" u="none" strike="noStrike" cap="none" dirty="0">
                          <a:solidFill>
                            <a:schemeClr val="bg1"/>
                          </a:solidFill>
                          <a:latin typeface="AMX" pitchFamily="2" charset="77"/>
                          <a:ea typeface="Quattrocento Sans"/>
                          <a:cs typeface="Calibri" panose="020F0502020204030204" pitchFamily="34" charset="0"/>
                          <a:sym typeface="Quattrocento Sans"/>
                        </a:rPr>
                        <a:t>75 GB</a:t>
                      </a:r>
                      <a:endParaRPr sz="1800" b="0" i="0" dirty="0">
                        <a:solidFill>
                          <a:schemeClr val="bg1"/>
                        </a:solidFill>
                        <a:latin typeface="AMX" pitchFamily="2" charset="77"/>
                      </a:endParaRPr>
                    </a:p>
                  </a:txBody>
                  <a:tcPr marL="64400" marR="64400" marT="32200" marB="32200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3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chemeClr val="tx1"/>
                          </a:solidFill>
                          <a:latin typeface="AMX" pitchFamily="2" charset="77"/>
                          <a:ea typeface="Quattrocento Sans"/>
                          <a:cs typeface="Calibri" panose="020F0502020204030204" pitchFamily="34" charset="0"/>
                          <a:sym typeface="Quattrocento Sans"/>
                        </a:rPr>
                        <a:t>300GB</a:t>
                      </a:r>
                      <a:endParaRPr sz="1600" b="0" i="0">
                        <a:solidFill>
                          <a:schemeClr val="tx1"/>
                        </a:solidFill>
                        <a:latin typeface="AMX" pitchFamily="2" charset="77"/>
                      </a:endParaRPr>
                    </a:p>
                  </a:txBody>
                  <a:tcPr marL="64400" marR="64400" marT="32200" marB="322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tx1"/>
                          </a:solidFill>
                          <a:latin typeface="AMX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100</a:t>
                      </a:r>
                    </a:p>
                  </a:txBody>
                  <a:tcPr marL="44450" marR="4445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i="0" u="none" strike="noStrike" cap="none" dirty="0">
                          <a:solidFill>
                            <a:schemeClr val="bg1"/>
                          </a:solidFill>
                          <a:latin typeface="AMX" pitchFamily="2" charset="77"/>
                          <a:ea typeface="Quattrocento Sans"/>
                          <a:cs typeface="Calibri" panose="020F0502020204030204" pitchFamily="34" charset="0"/>
                          <a:sym typeface="Quattrocento Sans"/>
                        </a:rPr>
                        <a:t>150 GB</a:t>
                      </a:r>
                      <a:endParaRPr sz="1800" b="0" i="0" dirty="0">
                        <a:solidFill>
                          <a:schemeClr val="bg1"/>
                        </a:solidFill>
                        <a:latin typeface="AMX" pitchFamily="2" charset="77"/>
                      </a:endParaRPr>
                    </a:p>
                  </a:txBody>
                  <a:tcPr marL="64400" marR="64400" marT="32200" marB="32200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73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chemeClr val="tx1"/>
                          </a:solidFill>
                          <a:latin typeface="AMX" pitchFamily="2" charset="77"/>
                          <a:ea typeface="Quattrocento Sans"/>
                          <a:cs typeface="Calibri" panose="020F0502020204030204" pitchFamily="34" charset="0"/>
                          <a:sym typeface="Quattrocento Sans"/>
                        </a:rPr>
                        <a:t>400GB</a:t>
                      </a:r>
                      <a:endParaRPr sz="1600" b="0" i="0">
                        <a:solidFill>
                          <a:schemeClr val="tx1"/>
                        </a:solidFill>
                        <a:latin typeface="AMX" pitchFamily="2" charset="77"/>
                      </a:endParaRPr>
                    </a:p>
                  </a:txBody>
                  <a:tcPr marL="64400" marR="64400" marT="32200" marB="322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tx1"/>
                          </a:solidFill>
                          <a:latin typeface="AMX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133</a:t>
                      </a:r>
                    </a:p>
                  </a:txBody>
                  <a:tcPr marL="44450" marR="4445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73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chemeClr val="tx1"/>
                          </a:solidFill>
                          <a:latin typeface="AMX" pitchFamily="2" charset="77"/>
                          <a:ea typeface="Quattrocento Sans"/>
                          <a:cs typeface="Calibri" panose="020F0502020204030204" pitchFamily="34" charset="0"/>
                          <a:sym typeface="Quattrocento Sans"/>
                        </a:rPr>
                        <a:t>500GB</a:t>
                      </a:r>
                      <a:endParaRPr sz="1600" b="0" i="0">
                        <a:solidFill>
                          <a:schemeClr val="tx1"/>
                        </a:solidFill>
                        <a:latin typeface="AMX" pitchFamily="2" charset="77"/>
                      </a:endParaRPr>
                    </a:p>
                  </a:txBody>
                  <a:tcPr marL="64400" marR="64400" marT="32200" marB="322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tx1"/>
                          </a:solidFill>
                          <a:latin typeface="AMX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167</a:t>
                      </a:r>
                    </a:p>
                  </a:txBody>
                  <a:tcPr marL="44450" marR="4445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73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chemeClr val="tx1"/>
                          </a:solidFill>
                          <a:latin typeface="AMX" pitchFamily="2" charset="77"/>
                          <a:ea typeface="Quattrocento Sans"/>
                          <a:cs typeface="Calibri" panose="020F0502020204030204" pitchFamily="34" charset="0"/>
                          <a:sym typeface="Quattrocento Sans"/>
                        </a:rPr>
                        <a:t>600GB</a:t>
                      </a:r>
                      <a:endParaRPr sz="1600" b="0" i="0">
                        <a:solidFill>
                          <a:schemeClr val="tx1"/>
                        </a:solidFill>
                        <a:latin typeface="AMX" pitchFamily="2" charset="77"/>
                      </a:endParaRPr>
                    </a:p>
                  </a:txBody>
                  <a:tcPr marL="64400" marR="64400" marT="32200" marB="322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tx1"/>
                          </a:solidFill>
                          <a:latin typeface="AMX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200</a:t>
                      </a:r>
                    </a:p>
                  </a:txBody>
                  <a:tcPr marL="44450" marR="4445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i="0" u="none" strike="noStrike" cap="none" dirty="0">
                          <a:solidFill>
                            <a:schemeClr val="bg1"/>
                          </a:solidFill>
                          <a:latin typeface="AMX" pitchFamily="2" charset="77"/>
                          <a:ea typeface="Quattrocento Sans"/>
                          <a:cs typeface="Calibri" panose="020F0502020204030204" pitchFamily="34" charset="0"/>
                          <a:sym typeface="Quattrocento Sans"/>
                        </a:rPr>
                        <a:t>200 GB</a:t>
                      </a:r>
                      <a:endParaRPr sz="1800" b="0" i="0" dirty="0">
                        <a:solidFill>
                          <a:schemeClr val="bg1"/>
                        </a:solidFill>
                        <a:latin typeface="AMX" pitchFamily="2" charset="77"/>
                      </a:endParaRPr>
                    </a:p>
                  </a:txBody>
                  <a:tcPr marL="64400" marR="64400" marT="32200" marB="32200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73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chemeClr val="tx1"/>
                          </a:solidFill>
                          <a:latin typeface="AMX" pitchFamily="2" charset="77"/>
                          <a:ea typeface="Quattrocento Sans"/>
                          <a:cs typeface="Calibri" panose="020F0502020204030204" pitchFamily="34" charset="0"/>
                          <a:sym typeface="Quattrocento Sans"/>
                        </a:rPr>
                        <a:t>700GB</a:t>
                      </a:r>
                      <a:endParaRPr sz="1600" b="0" i="0">
                        <a:solidFill>
                          <a:schemeClr val="tx1"/>
                        </a:solidFill>
                        <a:latin typeface="AMX" pitchFamily="2" charset="77"/>
                      </a:endParaRPr>
                    </a:p>
                  </a:txBody>
                  <a:tcPr marL="64400" marR="64400" marT="32200" marB="322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tx1"/>
                          </a:solidFill>
                          <a:latin typeface="AMX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233</a:t>
                      </a:r>
                    </a:p>
                  </a:txBody>
                  <a:tcPr marL="44450" marR="4445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73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chemeClr val="tx1"/>
                          </a:solidFill>
                          <a:latin typeface="AMX" pitchFamily="2" charset="77"/>
                          <a:ea typeface="Quattrocento Sans"/>
                          <a:cs typeface="Calibri" panose="020F0502020204030204" pitchFamily="34" charset="0"/>
                          <a:sym typeface="Quattrocento Sans"/>
                        </a:rPr>
                        <a:t>800GB</a:t>
                      </a:r>
                      <a:endParaRPr sz="1600" b="0" i="0">
                        <a:solidFill>
                          <a:schemeClr val="tx1"/>
                        </a:solidFill>
                        <a:latin typeface="AMX" pitchFamily="2" charset="77"/>
                      </a:endParaRPr>
                    </a:p>
                  </a:txBody>
                  <a:tcPr marL="64400" marR="64400" marT="32200" marB="322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tx1"/>
                          </a:solidFill>
                          <a:latin typeface="AMX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267</a:t>
                      </a:r>
                    </a:p>
                  </a:txBody>
                  <a:tcPr marL="44450" marR="4445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73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solidFill>
                            <a:schemeClr val="tx1"/>
                          </a:solidFill>
                          <a:latin typeface="AMX" pitchFamily="2" charset="77"/>
                          <a:ea typeface="Quattrocento Sans"/>
                          <a:cs typeface="Calibri" panose="020F0502020204030204" pitchFamily="34" charset="0"/>
                          <a:sym typeface="Quattrocento Sans"/>
                        </a:rPr>
                        <a:t>900GB</a:t>
                      </a:r>
                      <a:endParaRPr sz="1600" b="0" i="0">
                        <a:solidFill>
                          <a:schemeClr val="tx1"/>
                        </a:solidFill>
                        <a:latin typeface="AMX" pitchFamily="2" charset="77"/>
                      </a:endParaRPr>
                    </a:p>
                  </a:txBody>
                  <a:tcPr marL="64400" marR="64400" marT="32200" marB="322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tx1"/>
                          </a:solidFill>
                          <a:latin typeface="AMX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300</a:t>
                      </a:r>
                    </a:p>
                  </a:txBody>
                  <a:tcPr marL="44450" marR="4445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9" name="CaixaDeTexto 18">
            <a:extLst>
              <a:ext uri="{FF2B5EF4-FFF2-40B4-BE49-F238E27FC236}">
                <a16:creationId xmlns:a16="http://schemas.microsoft.com/office/drawing/2014/main" id="{864B8502-F680-44C1-9649-53F4A6C1D4CC}"/>
              </a:ext>
            </a:extLst>
          </p:cNvPr>
          <p:cNvSpPr txBox="1"/>
          <p:nvPr/>
        </p:nvSpPr>
        <p:spPr>
          <a:xfrm>
            <a:off x="3938282" y="778126"/>
            <a:ext cx="2373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Portifólio</a:t>
            </a:r>
          </a:p>
        </p:txBody>
      </p:sp>
    </p:spTree>
    <p:extLst>
      <p:ext uri="{BB962C8B-B14F-4D97-AF65-F5344CB8AC3E}">
        <p14:creationId xmlns:p14="http://schemas.microsoft.com/office/powerpoint/2010/main" val="74710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C645085-224F-69FB-777F-AC4762D8C98A}"/>
              </a:ext>
            </a:extLst>
          </p:cNvPr>
          <p:cNvSpPr/>
          <p:nvPr/>
        </p:nvSpPr>
        <p:spPr>
          <a:xfrm>
            <a:off x="6957848" y="3434255"/>
            <a:ext cx="2669627" cy="775138"/>
          </a:xfrm>
          <a:prstGeom prst="roundRect">
            <a:avLst/>
          </a:prstGeom>
          <a:solidFill>
            <a:srgbClr val="530B0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INICIAR</a:t>
            </a:r>
          </a:p>
        </p:txBody>
      </p:sp>
      <p:pic>
        <p:nvPicPr>
          <p:cNvPr id="4" name="Gráfico 3" descr="Gesto de toque duplo com preenchimento sólido">
            <a:extLst>
              <a:ext uri="{FF2B5EF4-FFF2-40B4-BE49-F238E27FC236}">
                <a16:creationId xmlns:a16="http://schemas.microsoft.com/office/drawing/2014/main" id="{F70B901A-C239-E996-774C-A75C732372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005144" y="3814197"/>
            <a:ext cx="914400" cy="9144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648106E-167F-55FC-B29C-3185FDAE0AC8}"/>
              </a:ext>
            </a:extLst>
          </p:cNvPr>
          <p:cNvSpPr txBox="1"/>
          <p:nvPr/>
        </p:nvSpPr>
        <p:spPr>
          <a:xfrm>
            <a:off x="1171904" y="2879099"/>
            <a:ext cx="55652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dirty="0"/>
              <a:t>Móvel Voz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24D36E2-344D-D875-B4F6-A4F8B704FE35}"/>
              </a:ext>
            </a:extLst>
          </p:cNvPr>
          <p:cNvSpPr txBox="1"/>
          <p:nvPr/>
        </p:nvSpPr>
        <p:spPr>
          <a:xfrm>
            <a:off x="1171903" y="3838572"/>
            <a:ext cx="55652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spc="600" dirty="0"/>
              <a:t>PARTE 2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9D4EA99-1C94-53F8-19FA-ABA73CC3258F}"/>
              </a:ext>
            </a:extLst>
          </p:cNvPr>
          <p:cNvCxnSpPr>
            <a:cxnSpLocks/>
          </p:cNvCxnSpPr>
          <p:nvPr/>
        </p:nvCxnSpPr>
        <p:spPr>
          <a:xfrm>
            <a:off x="2151529" y="3710096"/>
            <a:ext cx="35392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718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5C387-0531-4718-2599-84CF8960D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9FA61CA-2F09-3275-B157-6AE039E623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862"/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BF20175-61ED-30F7-F0BD-1DE9451622E7}"/>
              </a:ext>
            </a:extLst>
          </p:cNvPr>
          <p:cNvSpPr txBox="1"/>
          <p:nvPr/>
        </p:nvSpPr>
        <p:spPr>
          <a:xfrm>
            <a:off x="-2720051" y="1273215"/>
            <a:ext cx="2453833" cy="646331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No cenário escreva “Backup online”</a:t>
            </a:r>
          </a:p>
        </p:txBody>
      </p:sp>
      <p:pic>
        <p:nvPicPr>
          <p:cNvPr id="6" name="Gráfico 5" descr="Selo 4 com preenchimento sólido">
            <a:extLst>
              <a:ext uri="{FF2B5EF4-FFF2-40B4-BE49-F238E27FC236}">
                <a16:creationId xmlns:a16="http://schemas.microsoft.com/office/drawing/2014/main" id="{CDFD3366-7F89-4337-74B2-95BA10C8280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9626" y="2055819"/>
            <a:ext cx="504671" cy="504671"/>
          </a:xfrm>
          <a:prstGeom prst="rect">
            <a:avLst/>
          </a:prstGeom>
        </p:spPr>
      </p:pic>
      <p:pic>
        <p:nvPicPr>
          <p:cNvPr id="7" name="Gráfico 6" descr="Crachá com preenchimento sólido">
            <a:extLst>
              <a:ext uri="{FF2B5EF4-FFF2-40B4-BE49-F238E27FC236}">
                <a16:creationId xmlns:a16="http://schemas.microsoft.com/office/drawing/2014/main" id="{4AF322F8-5D43-66DE-766D-E97BAB4AA4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1567" y="3384974"/>
            <a:ext cx="504671" cy="504671"/>
          </a:xfrm>
          <a:prstGeom prst="rect">
            <a:avLst/>
          </a:prstGeom>
        </p:spPr>
      </p:pic>
      <p:pic>
        <p:nvPicPr>
          <p:cNvPr id="8" name="Gráfico 7" descr="Selo 3 com preenchimento sólido">
            <a:extLst>
              <a:ext uri="{FF2B5EF4-FFF2-40B4-BE49-F238E27FC236}">
                <a16:creationId xmlns:a16="http://schemas.microsoft.com/office/drawing/2014/main" id="{8A3A97CB-9DD4-B5B9-D1C6-B28EA61165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1275" y="5057112"/>
            <a:ext cx="504671" cy="504671"/>
          </a:xfrm>
          <a:prstGeom prst="rect">
            <a:avLst/>
          </a:prstGeom>
        </p:spPr>
      </p:pic>
      <p:pic>
        <p:nvPicPr>
          <p:cNvPr id="9" name="Gráfico 8" descr="Selo 1 com preenchimento sólido">
            <a:extLst>
              <a:ext uri="{FF2B5EF4-FFF2-40B4-BE49-F238E27FC236}">
                <a16:creationId xmlns:a16="http://schemas.microsoft.com/office/drawing/2014/main" id="{861E56D0-C956-F05A-842A-4D3A3FAB9DA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33611" y="1596380"/>
            <a:ext cx="504671" cy="504671"/>
          </a:xfrm>
          <a:prstGeom prst="rect">
            <a:avLst/>
          </a:prstGeom>
        </p:spPr>
      </p:pic>
      <p:pic>
        <p:nvPicPr>
          <p:cNvPr id="10" name="Gráfico 9" descr="Selo 5 com preenchimento sólido">
            <a:extLst>
              <a:ext uri="{FF2B5EF4-FFF2-40B4-BE49-F238E27FC236}">
                <a16:creationId xmlns:a16="http://schemas.microsoft.com/office/drawing/2014/main" id="{3DFE8739-9DD6-1973-9FE6-4D1EE6FBF61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54945" y="3152455"/>
            <a:ext cx="504671" cy="504671"/>
          </a:xfrm>
          <a:prstGeom prst="rect">
            <a:avLst/>
          </a:prstGeom>
        </p:spPr>
      </p:pic>
      <p:pic>
        <p:nvPicPr>
          <p:cNvPr id="11" name="Gráfico 10" descr="Selo 6 com preenchimento sólido">
            <a:extLst>
              <a:ext uri="{FF2B5EF4-FFF2-40B4-BE49-F238E27FC236}">
                <a16:creationId xmlns:a16="http://schemas.microsoft.com/office/drawing/2014/main" id="{2B8E099F-C82E-299D-5622-A29D707E391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31961" y="4552441"/>
            <a:ext cx="504671" cy="50467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8151E5D-A568-4E5F-2C25-991AC6E7D3F7}"/>
              </a:ext>
            </a:extLst>
          </p:cNvPr>
          <p:cNvSpPr/>
          <p:nvPr/>
        </p:nvSpPr>
        <p:spPr>
          <a:xfrm>
            <a:off x="-1" y="112853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7F73FAE-D4EC-94B2-FCE9-5C01D1CE9CB4}"/>
              </a:ext>
            </a:extLst>
          </p:cNvPr>
          <p:cNvSpPr/>
          <p:nvPr/>
        </p:nvSpPr>
        <p:spPr>
          <a:xfrm>
            <a:off x="2523282" y="1569523"/>
            <a:ext cx="7592992" cy="39922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Gráfico 13" descr="Fechar com preenchimento sólido">
            <a:extLst>
              <a:ext uri="{FF2B5EF4-FFF2-40B4-BE49-F238E27FC236}">
                <a16:creationId xmlns:a16="http://schemas.microsoft.com/office/drawing/2014/main" id="{DC487B16-878B-5919-504A-6BF001555BB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20117" y="1790433"/>
            <a:ext cx="530772" cy="530772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D02C8AC-368C-1F35-FD49-C586E9D0BC36}"/>
              </a:ext>
            </a:extLst>
          </p:cNvPr>
          <p:cNvSpPr txBox="1"/>
          <p:nvPr/>
        </p:nvSpPr>
        <p:spPr>
          <a:xfrm>
            <a:off x="-2697356" y="2506124"/>
            <a:ext cx="2453833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Botão 6</a:t>
            </a:r>
          </a:p>
        </p:txBody>
      </p:sp>
      <p:sp>
        <p:nvSpPr>
          <p:cNvPr id="16" name="Google Shape;849;p61">
            <a:extLst>
              <a:ext uri="{FF2B5EF4-FFF2-40B4-BE49-F238E27FC236}">
                <a16:creationId xmlns:a16="http://schemas.microsoft.com/office/drawing/2014/main" id="{27ECCC75-D78A-3D98-F736-0BDF177542FF}"/>
              </a:ext>
            </a:extLst>
          </p:cNvPr>
          <p:cNvSpPr/>
          <p:nvPr/>
        </p:nvSpPr>
        <p:spPr>
          <a:xfrm>
            <a:off x="3142176" y="3814454"/>
            <a:ext cx="2740979" cy="73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50" tIns="60625" rIns="121250" bIns="606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AMX" pitchFamily="2" charset="77"/>
                <a:ea typeface="Calibri"/>
                <a:cs typeface="Calibri"/>
                <a:sym typeface="Calibri"/>
              </a:rPr>
              <a:t>O app está disponível para Android e iOS.</a:t>
            </a:r>
            <a:endParaRPr sz="2000" dirty="0">
              <a:solidFill>
                <a:schemeClr val="dk1"/>
              </a:solidFill>
              <a:latin typeface="AMX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850;p61">
            <a:extLst>
              <a:ext uri="{FF2B5EF4-FFF2-40B4-BE49-F238E27FC236}">
                <a16:creationId xmlns:a16="http://schemas.microsoft.com/office/drawing/2014/main" id="{C52EE460-1994-841C-EADA-862DEBAB59F6}"/>
              </a:ext>
            </a:extLst>
          </p:cNvPr>
          <p:cNvSpPr/>
          <p:nvPr/>
        </p:nvSpPr>
        <p:spPr>
          <a:xfrm>
            <a:off x="6798308" y="3509367"/>
            <a:ext cx="2903886" cy="166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50" tIns="60625" rIns="121250" bIns="606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C00000"/>
                </a:solidFill>
                <a:latin typeface="AMX" pitchFamily="2" charset="77"/>
                <a:ea typeface="Calibri"/>
                <a:cs typeface="Calibri"/>
                <a:sym typeface="Calibri"/>
              </a:rPr>
              <a:t>Suporte 1052</a:t>
            </a:r>
            <a:r>
              <a:rPr lang="pt-BR" sz="2000" dirty="0">
                <a:solidFill>
                  <a:schemeClr val="dk1"/>
                </a:solidFill>
                <a:latin typeface="AMX" pitchFamily="2" charset="77"/>
                <a:ea typeface="Calibri"/>
                <a:cs typeface="Calibri"/>
                <a:sym typeface="Calibri"/>
              </a:rPr>
              <a:t> – administrador entra em contato para confirmar dados e definir benefícios dos usuários. </a:t>
            </a:r>
            <a:endParaRPr sz="2000" dirty="0">
              <a:latin typeface="AMX" pitchFamily="2" charset="77"/>
            </a:endParaRPr>
          </a:p>
        </p:txBody>
      </p:sp>
      <p:grpSp>
        <p:nvGrpSpPr>
          <p:cNvPr id="18" name="Agrupar 1">
            <a:extLst>
              <a:ext uri="{FF2B5EF4-FFF2-40B4-BE49-F238E27FC236}">
                <a16:creationId xmlns:a16="http://schemas.microsoft.com/office/drawing/2014/main" id="{2617E452-65A9-88F5-104F-C2B01CD338C5}"/>
              </a:ext>
            </a:extLst>
          </p:cNvPr>
          <p:cNvGrpSpPr/>
          <p:nvPr/>
        </p:nvGrpSpPr>
        <p:grpSpPr>
          <a:xfrm>
            <a:off x="3726823" y="2016616"/>
            <a:ext cx="1225626" cy="1087747"/>
            <a:chOff x="2302361" y="2074468"/>
            <a:chExt cx="1860060" cy="1860060"/>
          </a:xfrm>
        </p:grpSpPr>
        <p:grpSp>
          <p:nvGrpSpPr>
            <p:cNvPr id="19" name="Agrupar 22">
              <a:extLst>
                <a:ext uri="{FF2B5EF4-FFF2-40B4-BE49-F238E27FC236}">
                  <a16:creationId xmlns:a16="http://schemas.microsoft.com/office/drawing/2014/main" id="{D362BAC4-F345-5759-D5EC-C3E9332C8D4E}"/>
                </a:ext>
              </a:extLst>
            </p:cNvPr>
            <p:cNvGrpSpPr/>
            <p:nvPr/>
          </p:nvGrpSpPr>
          <p:grpSpPr>
            <a:xfrm>
              <a:off x="2302361" y="2074468"/>
              <a:ext cx="1860060" cy="1860060"/>
              <a:chOff x="628879" y="570699"/>
              <a:chExt cx="1048786" cy="1048786"/>
            </a:xfrm>
          </p:grpSpPr>
          <p:sp>
            <p:nvSpPr>
              <p:cNvPr id="21" name="Elipse 23">
                <a:extLst>
                  <a:ext uri="{FF2B5EF4-FFF2-40B4-BE49-F238E27FC236}">
                    <a16:creationId xmlns:a16="http://schemas.microsoft.com/office/drawing/2014/main" id="{D9A802A0-F95A-DFD6-3095-E78B3CCFAB6C}"/>
                  </a:ext>
                </a:extLst>
              </p:cNvPr>
              <p:cNvSpPr/>
              <p:nvPr/>
            </p:nvSpPr>
            <p:spPr>
              <a:xfrm>
                <a:off x="628879" y="570699"/>
                <a:ext cx="1048786" cy="1048786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>
                  <a:latin typeface="AMX" pitchFamily="2" charset="77"/>
                </a:endParaRPr>
              </a:p>
            </p:txBody>
          </p:sp>
          <p:sp>
            <p:nvSpPr>
              <p:cNvPr id="22" name="Elipse 24">
                <a:extLst>
                  <a:ext uri="{FF2B5EF4-FFF2-40B4-BE49-F238E27FC236}">
                    <a16:creationId xmlns:a16="http://schemas.microsoft.com/office/drawing/2014/main" id="{70EC8025-23ED-1C9E-8050-022F66578766}"/>
                  </a:ext>
                </a:extLst>
              </p:cNvPr>
              <p:cNvSpPr/>
              <p:nvPr/>
            </p:nvSpPr>
            <p:spPr>
              <a:xfrm>
                <a:off x="750393" y="692213"/>
                <a:ext cx="805758" cy="80575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>
                  <a:latin typeface="AMX" pitchFamily="2" charset="77"/>
                </a:endParaRPr>
              </a:p>
            </p:txBody>
          </p:sp>
        </p:grpSp>
        <p:pic>
          <p:nvPicPr>
            <p:cNvPr id="20" name="Imagem 21">
              <a:extLst>
                <a:ext uri="{FF2B5EF4-FFF2-40B4-BE49-F238E27FC236}">
                  <a16:creationId xmlns:a16="http://schemas.microsoft.com/office/drawing/2014/main" id="{2C6B8103-A481-4A7B-7E70-EFC7F7E71CC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2814254" y="2482221"/>
              <a:ext cx="836274" cy="1044554"/>
            </a:xfrm>
            <a:prstGeom prst="rect">
              <a:avLst/>
            </a:prstGeom>
          </p:spPr>
        </p:pic>
      </p:grpSp>
      <p:grpSp>
        <p:nvGrpSpPr>
          <p:cNvPr id="23" name="Agrupar 5">
            <a:extLst>
              <a:ext uri="{FF2B5EF4-FFF2-40B4-BE49-F238E27FC236}">
                <a16:creationId xmlns:a16="http://schemas.microsoft.com/office/drawing/2014/main" id="{A7460A1D-2A6A-A565-F6D3-20BFE4C40C0A}"/>
              </a:ext>
            </a:extLst>
          </p:cNvPr>
          <p:cNvGrpSpPr/>
          <p:nvPr/>
        </p:nvGrpSpPr>
        <p:grpSpPr>
          <a:xfrm>
            <a:off x="7274226" y="2034498"/>
            <a:ext cx="1225626" cy="1087747"/>
            <a:chOff x="7709792" y="1985693"/>
            <a:chExt cx="1860060" cy="1860060"/>
          </a:xfrm>
        </p:grpSpPr>
        <p:grpSp>
          <p:nvGrpSpPr>
            <p:cNvPr id="24" name="Agrupar 25">
              <a:extLst>
                <a:ext uri="{FF2B5EF4-FFF2-40B4-BE49-F238E27FC236}">
                  <a16:creationId xmlns:a16="http://schemas.microsoft.com/office/drawing/2014/main" id="{1B08DF8D-99D2-8018-8750-3AE84B4431CF}"/>
                </a:ext>
              </a:extLst>
            </p:cNvPr>
            <p:cNvGrpSpPr/>
            <p:nvPr/>
          </p:nvGrpSpPr>
          <p:grpSpPr>
            <a:xfrm>
              <a:off x="7709792" y="1985693"/>
              <a:ext cx="1860060" cy="1860060"/>
              <a:chOff x="628879" y="570699"/>
              <a:chExt cx="1048786" cy="1048786"/>
            </a:xfrm>
          </p:grpSpPr>
          <p:sp>
            <p:nvSpPr>
              <p:cNvPr id="26" name="Elipse 26">
                <a:extLst>
                  <a:ext uri="{FF2B5EF4-FFF2-40B4-BE49-F238E27FC236}">
                    <a16:creationId xmlns:a16="http://schemas.microsoft.com/office/drawing/2014/main" id="{DDBE80B4-41B2-56B1-2415-914864F3F8A4}"/>
                  </a:ext>
                </a:extLst>
              </p:cNvPr>
              <p:cNvSpPr/>
              <p:nvPr/>
            </p:nvSpPr>
            <p:spPr>
              <a:xfrm>
                <a:off x="628879" y="570699"/>
                <a:ext cx="1048786" cy="1048786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>
                  <a:latin typeface="AMX" pitchFamily="2" charset="77"/>
                </a:endParaRPr>
              </a:p>
            </p:txBody>
          </p:sp>
          <p:sp>
            <p:nvSpPr>
              <p:cNvPr id="27" name="Elipse 28">
                <a:extLst>
                  <a:ext uri="{FF2B5EF4-FFF2-40B4-BE49-F238E27FC236}">
                    <a16:creationId xmlns:a16="http://schemas.microsoft.com/office/drawing/2014/main" id="{017DA65D-4B99-BA4A-E0A8-3B0A57D2CA80}"/>
                  </a:ext>
                </a:extLst>
              </p:cNvPr>
              <p:cNvSpPr/>
              <p:nvPr/>
            </p:nvSpPr>
            <p:spPr>
              <a:xfrm>
                <a:off x="750393" y="692213"/>
                <a:ext cx="805758" cy="80575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>
                  <a:latin typeface="AMX" pitchFamily="2" charset="77"/>
                </a:endParaRPr>
              </a:p>
            </p:txBody>
          </p:sp>
        </p:grpSp>
        <p:pic>
          <p:nvPicPr>
            <p:cNvPr id="25" name="Imagem 42">
              <a:extLst>
                <a:ext uri="{FF2B5EF4-FFF2-40B4-BE49-F238E27FC236}">
                  <a16:creationId xmlns:a16="http://schemas.microsoft.com/office/drawing/2014/main" id="{F6659C9C-3A03-EA4B-6223-3C815E47A36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8211624" y="2482222"/>
              <a:ext cx="856396" cy="867002"/>
            </a:xfrm>
            <a:prstGeom prst="rect">
              <a:avLst/>
            </a:prstGeom>
          </p:spPr>
        </p:pic>
      </p:grp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E859708-6E05-1478-FE43-0A6E73F7B5EF}"/>
              </a:ext>
            </a:extLst>
          </p:cNvPr>
          <p:cNvSpPr txBox="1"/>
          <p:nvPr/>
        </p:nvSpPr>
        <p:spPr>
          <a:xfrm>
            <a:off x="215920" y="631945"/>
            <a:ext cx="6152607" cy="494723"/>
          </a:xfrm>
          <a:prstGeom prst="rect">
            <a:avLst/>
          </a:prstGeom>
          <a:noFill/>
        </p:spPr>
        <p:txBody>
          <a:bodyPr wrap="square" lIns="124178" tIns="62089" rIns="124178" bIns="62089" rtlCol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lt1"/>
                </a:solidFill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Clique no cenário e descubra as vantagens. 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7BCD36E0-2CDC-9F58-E950-82670460D02B}"/>
              </a:ext>
            </a:extLst>
          </p:cNvPr>
          <p:cNvSpPr/>
          <p:nvPr/>
        </p:nvSpPr>
        <p:spPr>
          <a:xfrm>
            <a:off x="305158" y="181121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BACKUP ONLINE</a:t>
            </a:r>
          </a:p>
        </p:txBody>
      </p:sp>
    </p:spTree>
    <p:extLst>
      <p:ext uri="{BB962C8B-B14F-4D97-AF65-F5344CB8AC3E}">
        <p14:creationId xmlns:p14="http://schemas.microsoft.com/office/powerpoint/2010/main" val="268207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2A04C-4B5B-8E3C-41C4-C1C843991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E4BB33D-022C-A096-1A9B-0379AD64559F}"/>
              </a:ext>
            </a:extLst>
          </p:cNvPr>
          <p:cNvSpPr txBox="1"/>
          <p:nvPr/>
        </p:nvSpPr>
        <p:spPr>
          <a:xfrm>
            <a:off x="2983963" y="1262535"/>
            <a:ext cx="2938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>
                <a:solidFill>
                  <a:schemeClr val="bg1"/>
                </a:solidFill>
                <a:latin typeface="AMX Black" pitchFamily="2" charset="0"/>
                <a:sym typeface="+mn-ea"/>
              </a:rPr>
              <a:t>Backup Online</a:t>
            </a:r>
          </a:p>
        </p:txBody>
      </p:sp>
      <p:pic>
        <p:nvPicPr>
          <p:cNvPr id="2" name="Google Shape;835;p60">
            <a:extLst>
              <a:ext uri="{FF2B5EF4-FFF2-40B4-BE49-F238E27FC236}">
                <a16:creationId xmlns:a16="http://schemas.microsoft.com/office/drawing/2014/main" id="{E201119A-60A1-D71D-027E-96BC760065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2724" y="1741899"/>
            <a:ext cx="1980064" cy="3527696"/>
          </a:xfrm>
          <a:prstGeom prst="round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Google Shape;836;p60">
            <a:extLst>
              <a:ext uri="{FF2B5EF4-FFF2-40B4-BE49-F238E27FC236}">
                <a16:creationId xmlns:a16="http://schemas.microsoft.com/office/drawing/2014/main" id="{AF4576CD-0EFA-50B1-586A-94A9A23B27A1}"/>
              </a:ext>
            </a:extLst>
          </p:cNvPr>
          <p:cNvSpPr/>
          <p:nvPr/>
        </p:nvSpPr>
        <p:spPr>
          <a:xfrm>
            <a:off x="937577" y="1381163"/>
            <a:ext cx="646069" cy="64606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spcFirstLastPara="1" wrap="square" lIns="91200" tIns="45600" rIns="91200" bIns="45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59">
                <a:solidFill>
                  <a:srgbClr val="FFFFFF"/>
                </a:solidFill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1</a:t>
            </a:r>
            <a:endParaRPr>
              <a:latin typeface="AMX" pitchFamily="2" charset="77"/>
            </a:endParaRPr>
          </a:p>
        </p:txBody>
      </p:sp>
      <p:pic>
        <p:nvPicPr>
          <p:cNvPr id="13" name="Google Shape;837;p60">
            <a:extLst>
              <a:ext uri="{FF2B5EF4-FFF2-40B4-BE49-F238E27FC236}">
                <a16:creationId xmlns:a16="http://schemas.microsoft.com/office/drawing/2014/main" id="{0FCF0D94-95AD-2700-097D-535507F3300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64327" y="1741897"/>
            <a:ext cx="1980064" cy="3527698"/>
          </a:xfrm>
          <a:prstGeom prst="round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" name="Google Shape;838;p60">
            <a:extLst>
              <a:ext uri="{FF2B5EF4-FFF2-40B4-BE49-F238E27FC236}">
                <a16:creationId xmlns:a16="http://schemas.microsoft.com/office/drawing/2014/main" id="{81A6CB01-51AE-3825-56F8-B17EEE8CD25D}"/>
              </a:ext>
            </a:extLst>
          </p:cNvPr>
          <p:cNvSpPr/>
          <p:nvPr/>
        </p:nvSpPr>
        <p:spPr>
          <a:xfrm>
            <a:off x="4830156" y="1381163"/>
            <a:ext cx="646069" cy="64606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spcFirstLastPara="1" wrap="square" lIns="91200" tIns="45600" rIns="91200" bIns="45600" anchor="ctr" anchorCtr="0">
            <a:noAutofit/>
          </a:bodyPr>
          <a:lstStyle/>
          <a:p>
            <a:pPr algn="ctr"/>
            <a:r>
              <a:rPr lang="pt-BR" sz="3059">
                <a:solidFill>
                  <a:srgbClr val="FFFFFF"/>
                </a:solidFill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2</a:t>
            </a:r>
            <a:endParaRPr sz="3059">
              <a:solidFill>
                <a:srgbClr val="FFFFFF"/>
              </a:solidFill>
              <a:latin typeface="AMX" pitchFamily="2" charset="77"/>
              <a:ea typeface="Quattrocento Sans"/>
              <a:cs typeface="Calibri" panose="020F0502020204030204" pitchFamily="34" charset="0"/>
            </a:endParaRPr>
          </a:p>
        </p:txBody>
      </p:sp>
      <p:pic>
        <p:nvPicPr>
          <p:cNvPr id="15" name="Google Shape;839;p60">
            <a:extLst>
              <a:ext uri="{FF2B5EF4-FFF2-40B4-BE49-F238E27FC236}">
                <a16:creationId xmlns:a16="http://schemas.microsoft.com/office/drawing/2014/main" id="{8C06CF37-6B15-3488-C2CB-75372A400E2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6272" y="1761739"/>
            <a:ext cx="1968928" cy="3507856"/>
          </a:xfrm>
          <a:prstGeom prst="round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" name="Google Shape;840;p60">
            <a:extLst>
              <a:ext uri="{FF2B5EF4-FFF2-40B4-BE49-F238E27FC236}">
                <a16:creationId xmlns:a16="http://schemas.microsoft.com/office/drawing/2014/main" id="{36CEDC65-31EC-3A83-6D27-2CD6BF81AA9C}"/>
              </a:ext>
            </a:extLst>
          </p:cNvPr>
          <p:cNvSpPr/>
          <p:nvPr/>
        </p:nvSpPr>
        <p:spPr>
          <a:xfrm>
            <a:off x="8732946" y="1381163"/>
            <a:ext cx="646069" cy="64606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spcFirstLastPara="1" wrap="square" lIns="91200" tIns="45600" rIns="91200" bIns="45600" anchor="ctr" anchorCtr="0">
            <a:no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59">
                <a:solidFill>
                  <a:srgbClr val="FFFFFF"/>
                </a:solidFill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3</a:t>
            </a:r>
            <a:endParaRPr sz="3059">
              <a:solidFill>
                <a:srgbClr val="FFFFFF"/>
              </a:solidFill>
              <a:latin typeface="AMX" pitchFamily="2" charset="77"/>
              <a:ea typeface="Quattrocento Sans"/>
              <a:cs typeface="Calibri" panose="020F0502020204030204" pitchFamily="34" charset="0"/>
            </a:endParaRPr>
          </a:p>
        </p:txBody>
      </p:sp>
      <p:sp>
        <p:nvSpPr>
          <p:cNvPr id="17" name="Google Shape;841;p60">
            <a:extLst>
              <a:ext uri="{FF2B5EF4-FFF2-40B4-BE49-F238E27FC236}">
                <a16:creationId xmlns:a16="http://schemas.microsoft.com/office/drawing/2014/main" id="{8945706B-A896-15AB-52DD-019F60113999}"/>
              </a:ext>
            </a:extLst>
          </p:cNvPr>
          <p:cNvSpPr/>
          <p:nvPr/>
        </p:nvSpPr>
        <p:spPr>
          <a:xfrm>
            <a:off x="409458" y="5406616"/>
            <a:ext cx="3706595" cy="79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50" tIns="60625" rIns="121250" bIns="606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rgbClr val="000000"/>
                </a:solidFill>
                <a:latin typeface="AMX" pitchFamily="2" charset="77"/>
                <a:ea typeface="Calibri"/>
                <a:cs typeface="Calibri"/>
                <a:sym typeface="Calibri"/>
              </a:rPr>
              <a:t>Acessar o endereço </a:t>
            </a:r>
            <a:endParaRPr dirty="0">
              <a:latin typeface="AMX" pitchFamily="2" charset="7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rgbClr val="C00000"/>
                </a:solidFill>
                <a:latin typeface="AMX" pitchFamily="2" charset="77"/>
                <a:ea typeface="Calibri"/>
                <a:cs typeface="Calibri"/>
                <a:sym typeface="Calibri"/>
              </a:rPr>
              <a:t>clarobackup.ad-alive.com</a:t>
            </a:r>
            <a:endParaRPr sz="2200" dirty="0">
              <a:solidFill>
                <a:srgbClr val="C00000"/>
              </a:solidFill>
              <a:latin typeface="AMX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842;p60">
            <a:extLst>
              <a:ext uri="{FF2B5EF4-FFF2-40B4-BE49-F238E27FC236}">
                <a16:creationId xmlns:a16="http://schemas.microsoft.com/office/drawing/2014/main" id="{E2F27CA7-E283-043E-7B3E-712A080B3527}"/>
              </a:ext>
            </a:extLst>
          </p:cNvPr>
          <p:cNvSpPr/>
          <p:nvPr/>
        </p:nvSpPr>
        <p:spPr>
          <a:xfrm>
            <a:off x="4626970" y="5366659"/>
            <a:ext cx="3011498" cy="11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50" tIns="60625" rIns="121250" bIns="606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  <a:latin typeface="AMX" pitchFamily="2" charset="77"/>
                <a:ea typeface="Calibri"/>
                <a:cs typeface="Calibri"/>
                <a:sym typeface="Calibri"/>
              </a:rPr>
              <a:t>Inserir seu número</a:t>
            </a:r>
            <a:br>
              <a:rPr lang="pt-BR" sz="2200">
                <a:solidFill>
                  <a:srgbClr val="000000"/>
                </a:solidFill>
                <a:latin typeface="AMX" pitchFamily="2" charset="77"/>
                <a:ea typeface="Calibri"/>
                <a:cs typeface="Calibri"/>
                <a:sym typeface="Calibri"/>
              </a:rPr>
            </a:br>
            <a:r>
              <a:rPr lang="pt-BR" sz="2200">
                <a:solidFill>
                  <a:srgbClr val="000000"/>
                </a:solidFill>
                <a:latin typeface="AMX" pitchFamily="2" charset="77"/>
                <a:ea typeface="Calibri"/>
                <a:cs typeface="Calibri"/>
                <a:sym typeface="Calibri"/>
              </a:rPr>
              <a:t>de celular e o código</a:t>
            </a:r>
            <a:br>
              <a:rPr lang="pt-BR" sz="2200">
                <a:solidFill>
                  <a:srgbClr val="000000"/>
                </a:solidFill>
                <a:latin typeface="AMX" pitchFamily="2" charset="77"/>
                <a:ea typeface="Calibri"/>
                <a:cs typeface="Calibri"/>
                <a:sym typeface="Calibri"/>
              </a:rPr>
            </a:br>
            <a:r>
              <a:rPr lang="pt-BR" sz="2200">
                <a:solidFill>
                  <a:srgbClr val="000000"/>
                </a:solidFill>
                <a:latin typeface="AMX" pitchFamily="2" charset="77"/>
                <a:ea typeface="Calibri"/>
                <a:cs typeface="Calibri"/>
                <a:sym typeface="Calibri"/>
              </a:rPr>
              <a:t>de acesso por SMS.</a:t>
            </a:r>
            <a:endParaRPr sz="2200">
              <a:solidFill>
                <a:schemeClr val="dk1"/>
              </a:solidFill>
              <a:latin typeface="AMX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843;p60">
            <a:extLst>
              <a:ext uri="{FF2B5EF4-FFF2-40B4-BE49-F238E27FC236}">
                <a16:creationId xmlns:a16="http://schemas.microsoft.com/office/drawing/2014/main" id="{72486CE8-651A-FD61-DB6E-19A5D41BC694}"/>
              </a:ext>
            </a:extLst>
          </p:cNvPr>
          <p:cNvSpPr/>
          <p:nvPr/>
        </p:nvSpPr>
        <p:spPr>
          <a:xfrm>
            <a:off x="8659130" y="5422192"/>
            <a:ext cx="2736304" cy="11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250" tIns="60625" rIns="121250" bIns="606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  <a:latin typeface="AMX" pitchFamily="2" charset="77"/>
                <a:ea typeface="Calibri"/>
                <a:cs typeface="Calibri"/>
                <a:sym typeface="Calibri"/>
              </a:rPr>
              <a:t>Criar a senha que será usada para acessar o aplicativo.</a:t>
            </a:r>
            <a:endParaRPr sz="2200">
              <a:solidFill>
                <a:schemeClr val="dk1"/>
              </a:solidFill>
              <a:latin typeface="AMX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B28E13A-19A6-6ADC-158F-FFA48ED268E5}"/>
              </a:ext>
            </a:extLst>
          </p:cNvPr>
          <p:cNvSpPr txBox="1"/>
          <p:nvPr/>
        </p:nvSpPr>
        <p:spPr>
          <a:xfrm>
            <a:off x="3252788" y="860184"/>
            <a:ext cx="5468931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MX" pitchFamily="2" charset="77"/>
              </a:rPr>
              <a:t>Ativação do serviço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D113D12-C446-FFB7-59A3-9AEEBA33F4A5}"/>
              </a:ext>
            </a:extLst>
          </p:cNvPr>
          <p:cNvSpPr/>
          <p:nvPr/>
        </p:nvSpPr>
        <p:spPr>
          <a:xfrm>
            <a:off x="4166659" y="403740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BACKUP ONLINE</a:t>
            </a:r>
          </a:p>
        </p:txBody>
      </p:sp>
    </p:spTree>
    <p:extLst>
      <p:ext uri="{BB962C8B-B14F-4D97-AF65-F5344CB8AC3E}">
        <p14:creationId xmlns:p14="http://schemas.microsoft.com/office/powerpoint/2010/main" val="1447129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9A233-BA45-7BB4-D488-5D1FFF203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6BDC850-2518-8B2F-9AF2-EA05B37D4910}"/>
              </a:ext>
            </a:extLst>
          </p:cNvPr>
          <p:cNvSpPr txBox="1"/>
          <p:nvPr/>
        </p:nvSpPr>
        <p:spPr>
          <a:xfrm>
            <a:off x="4801931" y="1688283"/>
            <a:ext cx="7000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MX" pitchFamily="2" charset="77"/>
              </a:rPr>
              <a:t>Vamos conversar sobre:</a:t>
            </a:r>
          </a:p>
        </p:txBody>
      </p:sp>
      <p:sp>
        <p:nvSpPr>
          <p:cNvPr id="7" name="Retângulo: Cantos Arredondados 10">
            <a:extLst>
              <a:ext uri="{FF2B5EF4-FFF2-40B4-BE49-F238E27FC236}">
                <a16:creationId xmlns:a16="http://schemas.microsoft.com/office/drawing/2014/main" id="{3EC74639-8258-8BAC-013C-720E16C5A70D}"/>
              </a:ext>
            </a:extLst>
          </p:cNvPr>
          <p:cNvSpPr/>
          <p:nvPr/>
        </p:nvSpPr>
        <p:spPr>
          <a:xfrm>
            <a:off x="5516877" y="3631525"/>
            <a:ext cx="5570135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BACKUP ONLINE</a:t>
            </a:r>
          </a:p>
        </p:txBody>
      </p:sp>
      <p:sp>
        <p:nvSpPr>
          <p:cNvPr id="8" name="Retângulo: Cantos Arredondados 11">
            <a:extLst>
              <a:ext uri="{FF2B5EF4-FFF2-40B4-BE49-F238E27FC236}">
                <a16:creationId xmlns:a16="http://schemas.microsoft.com/office/drawing/2014/main" id="{1BF6B9A9-F2B3-9361-7628-2EE474F1EA4E}"/>
              </a:ext>
            </a:extLst>
          </p:cNvPr>
          <p:cNvSpPr/>
          <p:nvPr/>
        </p:nvSpPr>
        <p:spPr>
          <a:xfrm>
            <a:off x="5516877" y="2862774"/>
            <a:ext cx="5570134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chemeClr val="lt1"/>
                </a:solidFill>
                <a:latin typeface="AMX Black" pitchFamily="2" charset="0"/>
              </a:rPr>
              <a:t>CLARO PASSAPORTE</a:t>
            </a:r>
          </a:p>
        </p:txBody>
      </p:sp>
      <p:sp>
        <p:nvSpPr>
          <p:cNvPr id="9" name="Retângulo: Cantos Arredondados 12">
            <a:extLst>
              <a:ext uri="{FF2B5EF4-FFF2-40B4-BE49-F238E27FC236}">
                <a16:creationId xmlns:a16="http://schemas.microsoft.com/office/drawing/2014/main" id="{093AFEB5-DA17-D01B-96B6-E9725F27FEFA}"/>
              </a:ext>
            </a:extLst>
          </p:cNvPr>
          <p:cNvSpPr/>
          <p:nvPr/>
        </p:nvSpPr>
        <p:spPr>
          <a:xfrm>
            <a:off x="5516877" y="4400276"/>
            <a:ext cx="5570134" cy="609598"/>
          </a:xfrm>
          <a:prstGeom prst="roundRect">
            <a:avLst>
              <a:gd name="adj" fmla="val 25040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rgbClr val="C00000"/>
                </a:solidFill>
                <a:latin typeface="AMX Black" pitchFamily="2" charset="0"/>
              </a:rPr>
              <a:t>GESTOR ONLINE X CLARO MONITOR</a:t>
            </a:r>
          </a:p>
        </p:txBody>
      </p:sp>
      <p:sp>
        <p:nvSpPr>
          <p:cNvPr id="10" name="Retângulo: Cantos Arredondados 12">
            <a:extLst>
              <a:ext uri="{FF2B5EF4-FFF2-40B4-BE49-F238E27FC236}">
                <a16:creationId xmlns:a16="http://schemas.microsoft.com/office/drawing/2014/main" id="{3F161364-C0B3-E53F-9D02-383A8A2E6B23}"/>
              </a:ext>
            </a:extLst>
          </p:cNvPr>
          <p:cNvSpPr/>
          <p:nvPr/>
        </p:nvSpPr>
        <p:spPr>
          <a:xfrm>
            <a:off x="5516877" y="5160414"/>
            <a:ext cx="5570134" cy="609598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SERVIÇOS</a:t>
            </a:r>
          </a:p>
        </p:txBody>
      </p:sp>
    </p:spTree>
    <p:extLst>
      <p:ext uri="{BB962C8B-B14F-4D97-AF65-F5344CB8AC3E}">
        <p14:creationId xmlns:p14="http://schemas.microsoft.com/office/powerpoint/2010/main" val="76600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E117950A-4B9F-9690-3438-966D1F96F4C4}"/>
              </a:ext>
            </a:extLst>
          </p:cNvPr>
          <p:cNvSpPr txBox="1"/>
          <p:nvPr/>
        </p:nvSpPr>
        <p:spPr>
          <a:xfrm>
            <a:off x="876941" y="2029969"/>
            <a:ext cx="48246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9919">
              <a:buClrTx/>
            </a:pPr>
            <a:r>
              <a:rPr lang="pt-BR" sz="2000" dirty="0">
                <a:solidFill>
                  <a:prstClr val="black"/>
                </a:solidFill>
                <a:latin typeface="AMX" pitchFamily="2" charset="77"/>
              </a:rPr>
              <a:t>O gestor online é uma ferramenta que permite efetuar o controle de suas </a:t>
            </a:r>
            <a:r>
              <a:rPr lang="pt-BR" sz="2000" b="1" dirty="0">
                <a:solidFill>
                  <a:srgbClr val="C00000"/>
                </a:solidFill>
                <a:latin typeface="AMX" pitchFamily="2" charset="77"/>
              </a:rPr>
              <a:t>linhas</a:t>
            </a:r>
            <a:r>
              <a:rPr lang="pt-BR" sz="2000" dirty="0">
                <a:solidFill>
                  <a:prstClr val="black"/>
                </a:solidFill>
                <a:latin typeface="AMX" pitchFamily="2" charset="77"/>
              </a:rPr>
              <a:t> com acesso para configuração  e gerenciamento via internet.</a:t>
            </a:r>
            <a:br>
              <a:rPr lang="pt-BR" sz="2000" dirty="0">
                <a:solidFill>
                  <a:prstClr val="black"/>
                </a:solidFill>
                <a:latin typeface="AMX" pitchFamily="2" charset="77"/>
              </a:rPr>
            </a:br>
            <a:endParaRPr lang="pt-BR" sz="2000" dirty="0">
              <a:solidFill>
                <a:prstClr val="black"/>
              </a:solidFill>
              <a:latin typeface="AMX" pitchFamily="2" charset="77"/>
            </a:endParaRPr>
          </a:p>
          <a:p>
            <a:pPr defTabSz="909919">
              <a:buClrTx/>
            </a:pPr>
            <a:r>
              <a:rPr lang="pt-BR" sz="2000" dirty="0">
                <a:solidFill>
                  <a:prstClr val="black"/>
                </a:solidFill>
                <a:latin typeface="AMX" pitchFamily="2" charset="77"/>
              </a:rPr>
              <a:t>Assim a empresa pode definir situações nas quais ela autoriza a utilização do celular e as demais são bloqueadas ou limitadas a um tempo máximo de utilização. 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1F85FF1E-460A-F5DB-FAF2-7660D5C19EB1}"/>
              </a:ext>
            </a:extLst>
          </p:cNvPr>
          <p:cNvSpPr/>
          <p:nvPr/>
        </p:nvSpPr>
        <p:spPr>
          <a:xfrm>
            <a:off x="1359906" y="1085123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GESTOR ONLINE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12EECAD-1D0F-7453-70EE-4DE25275E70E}"/>
              </a:ext>
            </a:extLst>
          </p:cNvPr>
          <p:cNvSpPr txBox="1"/>
          <p:nvPr/>
        </p:nvSpPr>
        <p:spPr>
          <a:xfrm>
            <a:off x="6884894" y="2151727"/>
            <a:ext cx="46365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dirty="0">
                <a:solidFill>
                  <a:prstClr val="black"/>
                </a:solidFill>
                <a:latin typeface="AMX" pitchFamily="2" charset="77"/>
              </a:rPr>
              <a:t>O Claro Monitor Básico/MDM é uma ferramenta de gestão e monitoramento de </a:t>
            </a:r>
            <a:r>
              <a:rPr lang="pt-BR" sz="2000" b="1" dirty="0">
                <a:solidFill>
                  <a:srgbClr val="C00000"/>
                </a:solidFill>
                <a:latin typeface="AMX" pitchFamily="2" charset="77"/>
              </a:rPr>
              <a:t>dispositivos</a:t>
            </a:r>
            <a:r>
              <a:rPr lang="pt-BR" sz="2000" dirty="0">
                <a:solidFill>
                  <a:prstClr val="black"/>
                </a:solidFill>
                <a:latin typeface="AMX" pitchFamily="2" charset="77"/>
              </a:rPr>
              <a:t> móveis corporativos.</a:t>
            </a:r>
          </a:p>
          <a:p>
            <a:pPr>
              <a:buNone/>
            </a:pPr>
            <a:endParaRPr lang="pt-BR" sz="2000" dirty="0">
              <a:solidFill>
                <a:prstClr val="black"/>
              </a:solidFill>
              <a:latin typeface="AMX" pitchFamily="2" charset="77"/>
            </a:endParaRPr>
          </a:p>
          <a:p>
            <a:pPr>
              <a:buNone/>
            </a:pPr>
            <a:r>
              <a:rPr lang="pt-BR" sz="2000" dirty="0">
                <a:solidFill>
                  <a:prstClr val="black"/>
                </a:solidFill>
                <a:latin typeface="AMX" pitchFamily="2" charset="77"/>
              </a:rPr>
              <a:t>A solução é indicada para empresas que precisam de mais controle, segurança e gestão sobre os dispositivos utilizados pelos colaboradores.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1E4136F-6A14-9191-9115-4C644D34CE26}"/>
              </a:ext>
            </a:extLst>
          </p:cNvPr>
          <p:cNvSpPr/>
          <p:nvPr/>
        </p:nvSpPr>
        <p:spPr>
          <a:xfrm>
            <a:off x="7100049" y="1085123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CLARO MONITOR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1312AC0-1525-5710-B280-E00FCB8D4A64}"/>
              </a:ext>
            </a:extLst>
          </p:cNvPr>
          <p:cNvSpPr>
            <a:spLocks/>
          </p:cNvSpPr>
          <p:nvPr/>
        </p:nvSpPr>
        <p:spPr>
          <a:xfrm>
            <a:off x="3872753" y="5477757"/>
            <a:ext cx="5013064" cy="882127"/>
          </a:xfrm>
          <a:prstGeom prst="roundRect">
            <a:avLst/>
          </a:prstGeom>
          <a:solidFill>
            <a:srgbClr val="530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41847">
              <a:spcBef>
                <a:spcPts val="1224"/>
              </a:spcBef>
              <a:buClrTx/>
              <a:defRPr/>
            </a:pPr>
            <a:r>
              <a:rPr lang="pt-BR" dirty="0">
                <a:solidFill>
                  <a:prstClr val="white"/>
                </a:solidFill>
                <a:latin typeface="AMX" pitchFamily="2" charset="77"/>
              </a:rPr>
              <a:t>As plataformas se complementam gerando maior segurança e tranquilidade para as empresas. </a:t>
            </a:r>
          </a:p>
        </p:txBody>
      </p:sp>
    </p:spTree>
    <p:extLst>
      <p:ext uri="{BB962C8B-B14F-4D97-AF65-F5344CB8AC3E}">
        <p14:creationId xmlns:p14="http://schemas.microsoft.com/office/powerpoint/2010/main" val="329315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7C865-206B-267B-ABAE-A000906A5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45A8FE6-8DEE-1157-1CD6-C6CAAD4FC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107212"/>
              </p:ext>
            </p:extLst>
          </p:nvPr>
        </p:nvGraphicFramePr>
        <p:xfrm>
          <a:off x="0" y="2074333"/>
          <a:ext cx="4668520" cy="347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967CFA3C-5F80-F6E8-850B-CF41C3A89083}"/>
              </a:ext>
            </a:extLst>
          </p:cNvPr>
          <p:cNvSpPr txBox="1"/>
          <p:nvPr/>
        </p:nvSpPr>
        <p:spPr>
          <a:xfrm>
            <a:off x="1462060" y="591798"/>
            <a:ext cx="9682862" cy="494723"/>
          </a:xfrm>
          <a:prstGeom prst="rect">
            <a:avLst/>
          </a:prstGeom>
          <a:noFill/>
        </p:spPr>
        <p:txBody>
          <a:bodyPr wrap="square" lIns="124178" tIns="62089" rIns="124178" bIns="62089" rtlCol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lt1"/>
                </a:solidFill>
                <a:highlight>
                  <a:srgbClr val="808000"/>
                </a:highlight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SEU NOME, clique nas partes do gráfico para saber mais sobre o produto. 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BF1DDD01-E2F1-2649-6D4C-6EE7C50889DC}"/>
              </a:ext>
            </a:extLst>
          </p:cNvPr>
          <p:cNvSpPr/>
          <p:nvPr/>
        </p:nvSpPr>
        <p:spPr>
          <a:xfrm>
            <a:off x="4568532" y="1412110"/>
            <a:ext cx="7364967" cy="5347505"/>
          </a:xfrm>
          <a:prstGeom prst="roundRect">
            <a:avLst>
              <a:gd name="adj" fmla="val 5946"/>
            </a:avLst>
          </a:prstGeom>
          <a:solidFill>
            <a:srgbClr val="E6DA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10000"/>
              </a:solidFill>
              <a:latin typeface="AMX" pitchFamily="2" charset="77"/>
              <a:sym typeface="+mn-ea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62920C2F-C436-65D8-C069-A23F4158FA79}"/>
              </a:ext>
            </a:extLst>
          </p:cNvPr>
          <p:cNvSpPr/>
          <p:nvPr/>
        </p:nvSpPr>
        <p:spPr>
          <a:xfrm>
            <a:off x="5080697" y="1770025"/>
            <a:ext cx="6424538" cy="584775"/>
          </a:xfrm>
          <a:prstGeom prst="roundRect">
            <a:avLst>
              <a:gd name="adj" fmla="val 2186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10000"/>
              </a:solidFill>
              <a:latin typeface="AMX" pitchFamily="2" charset="77"/>
              <a:sym typeface="+mn-ea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3094C4E-5ABB-6BB6-F025-30E404E83E71}"/>
              </a:ext>
            </a:extLst>
          </p:cNvPr>
          <p:cNvSpPr txBox="1"/>
          <p:nvPr/>
        </p:nvSpPr>
        <p:spPr>
          <a:xfrm>
            <a:off x="5642069" y="1770025"/>
            <a:ext cx="5301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MX Black" pitchFamily="2" charset="0"/>
                <a:sym typeface="+mn-ea"/>
              </a:rPr>
              <a:t>OUTRAS APLICAÇÕES</a:t>
            </a:r>
          </a:p>
        </p:txBody>
      </p:sp>
      <p:sp>
        <p:nvSpPr>
          <p:cNvPr id="2" name="CaixaDeTexto 7">
            <a:extLst>
              <a:ext uri="{FF2B5EF4-FFF2-40B4-BE49-F238E27FC236}">
                <a16:creationId xmlns:a16="http://schemas.microsoft.com/office/drawing/2014/main" id="{E42277EF-A8FB-2B91-DD90-52E7EE844550}"/>
              </a:ext>
            </a:extLst>
          </p:cNvPr>
          <p:cNvSpPr txBox="1"/>
          <p:nvPr/>
        </p:nvSpPr>
        <p:spPr>
          <a:xfrm>
            <a:off x="5080697" y="2857057"/>
            <a:ext cx="566964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09919">
              <a:buClrTx/>
              <a:buFont typeface="Arial" panose="020B0604020202020204" pitchFamily="34" charset="0"/>
              <a:buChar char="•"/>
            </a:pPr>
            <a:r>
              <a:rPr lang="pt-BR" kern="1200" dirty="0">
                <a:solidFill>
                  <a:prstClr val="black"/>
                </a:solidFill>
                <a:latin typeface="AMX" pitchFamily="2" charset="77"/>
                <a:ea typeface="+mn-ea"/>
                <a:cs typeface="+mn-cs"/>
              </a:rPr>
              <a:t>Criar conta de </a:t>
            </a:r>
            <a:r>
              <a:rPr lang="pt-BR" b="1" kern="1200" dirty="0" err="1">
                <a:solidFill>
                  <a:prstClr val="black"/>
                </a:solidFill>
                <a:latin typeface="AMX" pitchFamily="2" charset="77"/>
                <a:ea typeface="+mn-ea"/>
                <a:cs typeface="+mn-cs"/>
              </a:rPr>
              <a:t>subadministrador</a:t>
            </a:r>
            <a:r>
              <a:rPr lang="pt-BR" kern="1200" dirty="0">
                <a:solidFill>
                  <a:prstClr val="black"/>
                </a:solidFill>
                <a:latin typeface="AMX" pitchFamily="2" charset="77"/>
                <a:ea typeface="+mn-ea"/>
                <a:cs typeface="+mn-cs"/>
              </a:rPr>
              <a:t> para compartilhar acesso ao gerenciamento das linhas de toda a empresa ou de um ou mais departamentos.</a:t>
            </a:r>
          </a:p>
          <a:p>
            <a:pPr marL="285750" indent="-285750" defTabSz="909919">
              <a:buClrTx/>
              <a:buFont typeface="Arial" panose="020B0604020202020204" pitchFamily="34" charset="0"/>
              <a:buChar char="•"/>
            </a:pPr>
            <a:endParaRPr lang="pt-BR" kern="1200" dirty="0">
              <a:solidFill>
                <a:prstClr val="black"/>
              </a:solidFill>
              <a:latin typeface="AMX" pitchFamily="2" charset="77"/>
              <a:ea typeface="+mn-ea"/>
              <a:cs typeface="+mn-cs"/>
            </a:endParaRPr>
          </a:p>
          <a:p>
            <a:pPr marL="285750" indent="-285750" defTabSz="909919"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Escolher a operadora que será utilizada para as chamadas de Longa Distância. </a:t>
            </a:r>
            <a:endParaRPr lang="pt-BR" kern="1200" dirty="0">
              <a:solidFill>
                <a:prstClr val="black"/>
              </a:solidFill>
              <a:latin typeface="AMX" pitchFamily="2" charset="77"/>
              <a:ea typeface="+mn-ea"/>
              <a:cs typeface="+mn-cs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26F86D9A-1728-91F4-16C8-F86D8CC610D6}"/>
              </a:ext>
            </a:extLst>
          </p:cNvPr>
          <p:cNvSpPr/>
          <p:nvPr/>
        </p:nvSpPr>
        <p:spPr>
          <a:xfrm>
            <a:off x="1566291" y="207300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GESTOR ONLINE</a:t>
            </a:r>
          </a:p>
        </p:txBody>
      </p:sp>
    </p:spTree>
    <p:extLst>
      <p:ext uri="{BB962C8B-B14F-4D97-AF65-F5344CB8AC3E}">
        <p14:creationId xmlns:p14="http://schemas.microsoft.com/office/powerpoint/2010/main" val="137357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/>
      <p:bldP spid="2" grpId="0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7A043-0585-F5D5-5AFF-D19B0EF5C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0F93DC42-F18E-9F47-71B2-9CF761AFB19E}"/>
              </a:ext>
            </a:extLst>
          </p:cNvPr>
          <p:cNvSpPr txBox="1"/>
          <p:nvPr/>
        </p:nvSpPr>
        <p:spPr>
          <a:xfrm>
            <a:off x="1462060" y="591798"/>
            <a:ext cx="8748740" cy="864054"/>
          </a:xfrm>
          <a:prstGeom prst="rect">
            <a:avLst/>
          </a:prstGeom>
          <a:noFill/>
        </p:spPr>
        <p:txBody>
          <a:bodyPr wrap="square" lIns="124178" tIns="62089" rIns="124178" bIns="62089" rtlCol="0">
            <a:spAutoFit/>
          </a:bodyPr>
          <a:lstStyle/>
          <a:p>
            <a:pPr lvl="0"/>
            <a:r>
              <a:rPr lang="pt-BR" sz="2400" dirty="0">
                <a:solidFill>
                  <a:schemeClr val="lt1"/>
                </a:solidFill>
                <a:highlight>
                  <a:srgbClr val="808000"/>
                </a:highlight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SEU NOME, clique nas partes do gráfico para saber mais sobre o produto. 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4C14DF3D-76A5-0820-B507-2340E6007CB9}"/>
              </a:ext>
            </a:extLst>
          </p:cNvPr>
          <p:cNvSpPr/>
          <p:nvPr/>
        </p:nvSpPr>
        <p:spPr>
          <a:xfrm>
            <a:off x="4568532" y="1412110"/>
            <a:ext cx="7364967" cy="5347505"/>
          </a:xfrm>
          <a:prstGeom prst="roundRect">
            <a:avLst>
              <a:gd name="adj" fmla="val 5946"/>
            </a:avLst>
          </a:prstGeom>
          <a:solidFill>
            <a:srgbClr val="E6DA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10000"/>
              </a:solidFill>
              <a:latin typeface="AMX" pitchFamily="2" charset="77"/>
              <a:sym typeface="+mn-ea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14A1434-3624-94DC-ECFD-21C23C1E8F6D}"/>
              </a:ext>
            </a:extLst>
          </p:cNvPr>
          <p:cNvSpPr/>
          <p:nvPr/>
        </p:nvSpPr>
        <p:spPr>
          <a:xfrm>
            <a:off x="5080697" y="1770025"/>
            <a:ext cx="6424538" cy="584775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10000"/>
              </a:solidFill>
              <a:latin typeface="AMX" pitchFamily="2" charset="77"/>
              <a:sym typeface="+mn-ea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1D37FCA-E520-EFEE-2F9F-8C2B0D738F06}"/>
              </a:ext>
            </a:extLst>
          </p:cNvPr>
          <p:cNvSpPr txBox="1"/>
          <p:nvPr/>
        </p:nvSpPr>
        <p:spPr>
          <a:xfrm>
            <a:off x="5642069" y="1770025"/>
            <a:ext cx="5301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MX Black" pitchFamily="2" charset="0"/>
                <a:sym typeface="+mn-ea"/>
              </a:rPr>
              <a:t>COMO UTILIZAR</a:t>
            </a:r>
          </a:p>
        </p:txBody>
      </p:sp>
      <p:sp>
        <p:nvSpPr>
          <p:cNvPr id="2" name="CaixaDeTexto 7">
            <a:extLst>
              <a:ext uri="{FF2B5EF4-FFF2-40B4-BE49-F238E27FC236}">
                <a16:creationId xmlns:a16="http://schemas.microsoft.com/office/drawing/2014/main" id="{79DA0591-3967-5103-7F5F-946117015971}"/>
              </a:ext>
            </a:extLst>
          </p:cNvPr>
          <p:cNvSpPr txBox="1"/>
          <p:nvPr/>
        </p:nvSpPr>
        <p:spPr>
          <a:xfrm>
            <a:off x="5080697" y="2857057"/>
            <a:ext cx="566964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09919">
              <a:buClrTx/>
              <a:buFont typeface="Arial" panose="020B0604020202020204" pitchFamily="34" charset="0"/>
              <a:buChar char="•"/>
            </a:pPr>
            <a:r>
              <a:rPr lang="pt-BR" kern="1200" dirty="0">
                <a:solidFill>
                  <a:prstClr val="black"/>
                </a:solidFill>
                <a:latin typeface="AMX" pitchFamily="2" charset="77"/>
                <a:ea typeface="+mn-ea"/>
                <a:cs typeface="+mn-cs"/>
              </a:rPr>
              <a:t>Criar conta de </a:t>
            </a:r>
            <a:r>
              <a:rPr lang="pt-BR" b="1" kern="1200" dirty="0" err="1">
                <a:solidFill>
                  <a:prstClr val="black"/>
                </a:solidFill>
                <a:latin typeface="AMX" pitchFamily="2" charset="77"/>
                <a:ea typeface="+mn-ea"/>
                <a:cs typeface="+mn-cs"/>
              </a:rPr>
              <a:t>subadministrador</a:t>
            </a:r>
            <a:r>
              <a:rPr lang="pt-BR" kern="1200" dirty="0">
                <a:solidFill>
                  <a:prstClr val="black"/>
                </a:solidFill>
                <a:latin typeface="AMX" pitchFamily="2" charset="77"/>
                <a:ea typeface="+mn-ea"/>
                <a:cs typeface="+mn-cs"/>
              </a:rPr>
              <a:t> para compartilhar acesso ao gerenciamento das linhas de toda a empresa ou de um ou mais departamentos.</a:t>
            </a:r>
          </a:p>
          <a:p>
            <a:pPr marL="285750" indent="-285750" defTabSz="909919">
              <a:buClrTx/>
              <a:buFont typeface="Arial" panose="020B0604020202020204" pitchFamily="34" charset="0"/>
              <a:buChar char="•"/>
            </a:pPr>
            <a:endParaRPr lang="pt-BR" kern="1200" dirty="0">
              <a:solidFill>
                <a:prstClr val="black"/>
              </a:solidFill>
              <a:latin typeface="AMX" pitchFamily="2" charset="77"/>
              <a:ea typeface="+mn-ea"/>
              <a:cs typeface="+mn-cs"/>
            </a:endParaRPr>
          </a:p>
          <a:p>
            <a:pPr marL="285750" indent="-285750" defTabSz="909919"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Escolher a operadora que será utilizada para as chamadas de Longa Distância. </a:t>
            </a:r>
            <a:endParaRPr lang="pt-BR" kern="1200" dirty="0">
              <a:solidFill>
                <a:prstClr val="black"/>
              </a:solidFill>
              <a:latin typeface="AMX" pitchFamily="2" charset="77"/>
              <a:ea typeface="+mn-ea"/>
              <a:cs typeface="+mn-cs"/>
            </a:endParaRPr>
          </a:p>
        </p:txBody>
      </p:sp>
      <p:pic>
        <p:nvPicPr>
          <p:cNvPr id="3" name="Gráfico 2" descr="Círculo com seta para a esquerda com preenchimento sólido">
            <a:extLst>
              <a:ext uri="{FF2B5EF4-FFF2-40B4-BE49-F238E27FC236}">
                <a16:creationId xmlns:a16="http://schemas.microsoft.com/office/drawing/2014/main" id="{421792D2-E70F-B582-2B74-24274F9F01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10793392" y="3729940"/>
            <a:ext cx="711843" cy="711843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47BE35A-DEA4-F953-6BA2-5DF078BB4913}"/>
              </a:ext>
            </a:extLst>
          </p:cNvPr>
          <p:cNvSpPr/>
          <p:nvPr/>
        </p:nvSpPr>
        <p:spPr>
          <a:xfrm>
            <a:off x="1566291" y="207300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GESTOR ONLINE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3FAF4E8-C447-B11C-3054-6924A807D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180806"/>
              </p:ext>
            </p:extLst>
          </p:nvPr>
        </p:nvGraphicFramePr>
        <p:xfrm>
          <a:off x="0" y="2074333"/>
          <a:ext cx="4668520" cy="347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702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/>
      <p:bldP spid="2" grpId="0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EFB7E-A473-BCBD-C86C-0D71B1431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2A58BBF8-5861-8AA9-C889-E54984BFE395}"/>
              </a:ext>
            </a:extLst>
          </p:cNvPr>
          <p:cNvSpPr txBox="1"/>
          <p:nvPr/>
        </p:nvSpPr>
        <p:spPr>
          <a:xfrm>
            <a:off x="1462060" y="591798"/>
            <a:ext cx="8748740" cy="864054"/>
          </a:xfrm>
          <a:prstGeom prst="rect">
            <a:avLst/>
          </a:prstGeom>
          <a:noFill/>
        </p:spPr>
        <p:txBody>
          <a:bodyPr wrap="square" lIns="124178" tIns="62089" rIns="124178" bIns="62089" rtlCol="0">
            <a:spAutoFit/>
          </a:bodyPr>
          <a:lstStyle/>
          <a:p>
            <a:pPr lvl="0"/>
            <a:r>
              <a:rPr lang="pt-BR" sz="2400" dirty="0">
                <a:solidFill>
                  <a:schemeClr val="lt1"/>
                </a:solidFill>
                <a:highlight>
                  <a:srgbClr val="808000"/>
                </a:highlight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SEU NOME, clique nas partes do gráfico para saber mais sobre o produto. 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0244991E-B3BE-B4B0-55A5-D8E65920CC6E}"/>
              </a:ext>
            </a:extLst>
          </p:cNvPr>
          <p:cNvSpPr/>
          <p:nvPr/>
        </p:nvSpPr>
        <p:spPr>
          <a:xfrm>
            <a:off x="4568532" y="1412110"/>
            <a:ext cx="7364967" cy="5347505"/>
          </a:xfrm>
          <a:prstGeom prst="roundRect">
            <a:avLst>
              <a:gd name="adj" fmla="val 5946"/>
            </a:avLst>
          </a:prstGeom>
          <a:solidFill>
            <a:srgbClr val="E6DA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10000"/>
              </a:solidFill>
              <a:latin typeface="AMX" pitchFamily="2" charset="77"/>
              <a:sym typeface="+mn-ea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6757BB06-6C5B-FB98-A0AA-FF92EE7C74A4}"/>
              </a:ext>
            </a:extLst>
          </p:cNvPr>
          <p:cNvSpPr/>
          <p:nvPr/>
        </p:nvSpPr>
        <p:spPr>
          <a:xfrm>
            <a:off x="5080697" y="1770025"/>
            <a:ext cx="6424538" cy="584775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10000"/>
              </a:solidFill>
              <a:latin typeface="AMX" pitchFamily="2" charset="77"/>
              <a:sym typeface="+mn-ea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CD1E04F-1EAA-0B2B-4D10-1181B1D8EFE7}"/>
              </a:ext>
            </a:extLst>
          </p:cNvPr>
          <p:cNvSpPr txBox="1"/>
          <p:nvPr/>
        </p:nvSpPr>
        <p:spPr>
          <a:xfrm>
            <a:off x="5642069" y="1770025"/>
            <a:ext cx="5301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MX Black" pitchFamily="2" charset="0"/>
                <a:sym typeface="+mn-ea"/>
              </a:rPr>
              <a:t>COMO UTILIZAR</a:t>
            </a:r>
          </a:p>
        </p:txBody>
      </p:sp>
      <p:pic>
        <p:nvPicPr>
          <p:cNvPr id="3" name="Gráfico 2" descr="Círculo com seta para a esquerda com preenchimento sólido">
            <a:extLst>
              <a:ext uri="{FF2B5EF4-FFF2-40B4-BE49-F238E27FC236}">
                <a16:creationId xmlns:a16="http://schemas.microsoft.com/office/drawing/2014/main" id="{3425525C-F76F-EFD9-8C1D-F5E50D5D93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10793392" y="3729940"/>
            <a:ext cx="711843" cy="71184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61717B9-EB51-0294-953A-B9477ADBD2B6}"/>
              </a:ext>
            </a:extLst>
          </p:cNvPr>
          <p:cNvSpPr txBox="1"/>
          <p:nvPr/>
        </p:nvSpPr>
        <p:spPr>
          <a:xfrm>
            <a:off x="5094126" y="2461660"/>
            <a:ext cx="65390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6643">
              <a:buClrTx/>
            </a:pPr>
            <a:r>
              <a:rPr lang="pt-BR" sz="2000" kern="1200" dirty="0">
                <a:latin typeface="AMX" pitchFamily="2" charset="77"/>
                <a:ea typeface="+mn-ea"/>
                <a:cs typeface="+mn-cs"/>
              </a:rPr>
              <a:t>Para realizar o acesso na Plataforma, é necessário que o administrador da conta realize o acesso através do website: </a:t>
            </a:r>
            <a:r>
              <a:rPr lang="pt-BR" sz="2000" kern="1200" dirty="0">
                <a:solidFill>
                  <a:srgbClr val="C00000"/>
                </a:solidFill>
                <a:latin typeface="AMX" pitchFamily="2" charset="77"/>
                <a:ea typeface="+mn-ea"/>
                <a:cs typeface="+mn-cs"/>
              </a:rPr>
              <a:t>https://plataformadegestao.claro.com.br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30A9890-EF66-C2F8-EC82-AD20BDD4C0FA}"/>
              </a:ext>
            </a:extLst>
          </p:cNvPr>
          <p:cNvGrpSpPr/>
          <p:nvPr/>
        </p:nvGrpSpPr>
        <p:grpSpPr>
          <a:xfrm>
            <a:off x="5836430" y="3792957"/>
            <a:ext cx="4117688" cy="2651023"/>
            <a:chOff x="2127948" y="1596022"/>
            <a:chExt cx="7918316" cy="4678637"/>
          </a:xfrm>
        </p:grpSpPr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29E1BCCF-859D-A578-96E4-53FC0BED1690}"/>
                </a:ext>
              </a:extLst>
            </p:cNvPr>
            <p:cNvSpPr/>
            <p:nvPr/>
          </p:nvSpPr>
          <p:spPr>
            <a:xfrm>
              <a:off x="2127948" y="1596022"/>
              <a:ext cx="7918316" cy="4678637"/>
            </a:xfrm>
            <a:prstGeom prst="roundRect">
              <a:avLst>
                <a:gd name="adj" fmla="val 15862"/>
              </a:avLst>
            </a:prstGeom>
            <a:solidFill>
              <a:schemeClr val="bg2">
                <a:lumMod val="25000"/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919">
                <a:buClrTx/>
              </a:pPr>
              <a:endParaRPr lang="pt-BR" sz="1791" kern="1200">
                <a:solidFill>
                  <a:prstClr val="white"/>
                </a:solidFill>
                <a:latin typeface="AMX" pitchFamily="2" charset="77"/>
              </a:endParaRPr>
            </a:p>
          </p:txBody>
        </p:sp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E64A096A-CA40-5A99-95B6-A31E7F2177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834" t="15185" r="11250" b="5555"/>
            <a:stretch/>
          </p:blipFill>
          <p:spPr>
            <a:xfrm>
              <a:off x="2321172" y="1771057"/>
              <a:ext cx="7569200" cy="4331039"/>
            </a:xfrm>
            <a:prstGeom prst="roundRect">
              <a:avLst/>
            </a:prstGeom>
          </p:spPr>
        </p:pic>
      </p:grp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3CDBDBF8-5BA0-8608-4B75-4FF2FBDFACDB}"/>
              </a:ext>
            </a:extLst>
          </p:cNvPr>
          <p:cNvSpPr/>
          <p:nvPr/>
        </p:nvSpPr>
        <p:spPr>
          <a:xfrm>
            <a:off x="1566291" y="207300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GESTOR ONLINE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1868F873-24EA-2498-208D-D312B60A5F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871559"/>
              </p:ext>
            </p:extLst>
          </p:nvPr>
        </p:nvGraphicFramePr>
        <p:xfrm>
          <a:off x="0" y="2074333"/>
          <a:ext cx="4668520" cy="347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5702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/>
      <p:bldP spid="4" grpId="0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E497B-AFBD-8E72-56BF-8A44B9C4A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261A52CB-2E2C-C4A6-55E6-B2BE39ED113E}"/>
              </a:ext>
            </a:extLst>
          </p:cNvPr>
          <p:cNvSpPr txBox="1"/>
          <p:nvPr/>
        </p:nvSpPr>
        <p:spPr>
          <a:xfrm>
            <a:off x="1462060" y="591798"/>
            <a:ext cx="8748740" cy="864054"/>
          </a:xfrm>
          <a:prstGeom prst="rect">
            <a:avLst/>
          </a:prstGeom>
          <a:noFill/>
        </p:spPr>
        <p:txBody>
          <a:bodyPr wrap="square" lIns="124178" tIns="62089" rIns="124178" bIns="62089" rtlCol="0">
            <a:spAutoFit/>
          </a:bodyPr>
          <a:lstStyle/>
          <a:p>
            <a:pPr lvl="0"/>
            <a:r>
              <a:rPr lang="pt-BR" sz="2400" dirty="0">
                <a:solidFill>
                  <a:schemeClr val="lt1"/>
                </a:solidFill>
                <a:highlight>
                  <a:srgbClr val="808000"/>
                </a:highlight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SEU NOME, clique nas partes do gráfico para saber mais sobre o produto. 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AB07932C-73A2-716C-D69F-93D7609593C9}"/>
              </a:ext>
            </a:extLst>
          </p:cNvPr>
          <p:cNvSpPr/>
          <p:nvPr/>
        </p:nvSpPr>
        <p:spPr>
          <a:xfrm>
            <a:off x="4568532" y="1412110"/>
            <a:ext cx="7364967" cy="5347505"/>
          </a:xfrm>
          <a:prstGeom prst="roundRect">
            <a:avLst>
              <a:gd name="adj" fmla="val 5946"/>
            </a:avLst>
          </a:prstGeom>
          <a:solidFill>
            <a:srgbClr val="E6DA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10000"/>
              </a:solidFill>
              <a:latin typeface="AMX" pitchFamily="2" charset="77"/>
              <a:sym typeface="+mn-ea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116608F-8B7F-9C7B-F30E-106D52DD3FE0}"/>
              </a:ext>
            </a:extLst>
          </p:cNvPr>
          <p:cNvSpPr/>
          <p:nvPr/>
        </p:nvSpPr>
        <p:spPr>
          <a:xfrm>
            <a:off x="5080697" y="1770025"/>
            <a:ext cx="6424538" cy="584775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10000"/>
              </a:solidFill>
              <a:latin typeface="AMX" pitchFamily="2" charset="77"/>
              <a:sym typeface="+mn-ea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8251F49-57EF-0545-DD69-CDD163F2E10A}"/>
              </a:ext>
            </a:extLst>
          </p:cNvPr>
          <p:cNvSpPr txBox="1"/>
          <p:nvPr/>
        </p:nvSpPr>
        <p:spPr>
          <a:xfrm>
            <a:off x="5642069" y="1770025"/>
            <a:ext cx="5301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MX Black" pitchFamily="2" charset="0"/>
                <a:sym typeface="+mn-ea"/>
              </a:rPr>
              <a:t>COMO UTILIZAR</a:t>
            </a:r>
          </a:p>
        </p:txBody>
      </p:sp>
      <p:pic>
        <p:nvPicPr>
          <p:cNvPr id="3" name="Gráfico 2" descr="Círculo com seta para a esquerda com preenchimento sólido">
            <a:extLst>
              <a:ext uri="{FF2B5EF4-FFF2-40B4-BE49-F238E27FC236}">
                <a16:creationId xmlns:a16="http://schemas.microsoft.com/office/drawing/2014/main" id="{97EEA210-0269-FCDA-D0B4-43A4B239C5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10793392" y="3729940"/>
            <a:ext cx="711843" cy="71184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B7FD24F-012E-FE08-2EDE-7EBE1883609B}"/>
              </a:ext>
            </a:extLst>
          </p:cNvPr>
          <p:cNvSpPr txBox="1"/>
          <p:nvPr/>
        </p:nvSpPr>
        <p:spPr>
          <a:xfrm>
            <a:off x="5094126" y="3208698"/>
            <a:ext cx="56992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6643">
              <a:buClrTx/>
            </a:pPr>
            <a:r>
              <a:rPr lang="pt-BR" kern="1200" dirty="0">
                <a:latin typeface="AMX" pitchFamily="2" charset="77"/>
              </a:rPr>
              <a:t>Preencha os campos obrigatórios:</a:t>
            </a:r>
          </a:p>
          <a:p>
            <a:pPr defTabSz="606643">
              <a:buClrTx/>
            </a:pPr>
            <a:endParaRPr lang="pt-BR" dirty="0">
              <a:solidFill>
                <a:srgbClr val="C00000"/>
              </a:solidFill>
              <a:latin typeface="AMX" pitchFamily="2" charset="77"/>
            </a:endParaRPr>
          </a:p>
          <a:p>
            <a:pPr marL="284350" indent="-284350" defTabSz="909919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Usuário (nome ou e-mail definido para o usuário).</a:t>
            </a:r>
          </a:p>
          <a:p>
            <a:pPr marL="284350" indent="-284350" defTabSz="909919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Senha (senha definida para o usuário).</a:t>
            </a:r>
          </a:p>
          <a:p>
            <a:pPr marL="284350" indent="-284350" defTabSz="909919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Recuperar senha;</a:t>
            </a:r>
          </a:p>
          <a:p>
            <a:pPr marL="284350" indent="-284350" defTabSz="909919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A opção “Login SAML SSO” é interna da Claro.</a:t>
            </a:r>
            <a:endParaRPr lang="pt-BR" kern="1200" dirty="0">
              <a:solidFill>
                <a:srgbClr val="C00000"/>
              </a:solidFill>
              <a:latin typeface="AMX" pitchFamily="2" charset="77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BA2A3D2-D2A0-1DE3-8A8E-B6E7F0D18D34}"/>
              </a:ext>
            </a:extLst>
          </p:cNvPr>
          <p:cNvSpPr/>
          <p:nvPr/>
        </p:nvSpPr>
        <p:spPr>
          <a:xfrm>
            <a:off x="1566291" y="207300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GESTOR ONLINE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D7399D2-5B47-38A0-4FE2-04E772A616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871559"/>
              </p:ext>
            </p:extLst>
          </p:nvPr>
        </p:nvGraphicFramePr>
        <p:xfrm>
          <a:off x="0" y="2074333"/>
          <a:ext cx="4668520" cy="347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2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/>
      <p:bldP spid="4" grpId="0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3DC33-9A4E-76CD-16DE-CA841EE86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465F0510-9B31-2F68-BE43-89CFBFB812AD}"/>
              </a:ext>
            </a:extLst>
          </p:cNvPr>
          <p:cNvSpPr txBox="1"/>
          <p:nvPr/>
        </p:nvSpPr>
        <p:spPr>
          <a:xfrm>
            <a:off x="1462060" y="591798"/>
            <a:ext cx="8748740" cy="864054"/>
          </a:xfrm>
          <a:prstGeom prst="rect">
            <a:avLst/>
          </a:prstGeom>
          <a:noFill/>
        </p:spPr>
        <p:txBody>
          <a:bodyPr wrap="square" lIns="124178" tIns="62089" rIns="124178" bIns="62089" rtlCol="0">
            <a:spAutoFit/>
          </a:bodyPr>
          <a:lstStyle/>
          <a:p>
            <a:pPr lvl="0"/>
            <a:r>
              <a:rPr lang="pt-BR" sz="2400" dirty="0">
                <a:solidFill>
                  <a:schemeClr val="lt1"/>
                </a:solidFill>
                <a:highlight>
                  <a:srgbClr val="808000"/>
                </a:highlight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SEU NOME, clique nas partes do gráfico para saber mais sobre o produto. 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E55B6B26-6D66-4187-862D-D7AD8635E432}"/>
              </a:ext>
            </a:extLst>
          </p:cNvPr>
          <p:cNvSpPr/>
          <p:nvPr/>
        </p:nvSpPr>
        <p:spPr>
          <a:xfrm>
            <a:off x="4568532" y="1412110"/>
            <a:ext cx="7364967" cy="5347505"/>
          </a:xfrm>
          <a:prstGeom prst="roundRect">
            <a:avLst>
              <a:gd name="adj" fmla="val 5946"/>
            </a:avLst>
          </a:prstGeom>
          <a:solidFill>
            <a:srgbClr val="E6DA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10000"/>
              </a:solidFill>
              <a:latin typeface="AMX" pitchFamily="2" charset="77"/>
              <a:sym typeface="+mn-ea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A217CC4C-639A-E7E8-46E4-3D9F1EA01243}"/>
              </a:ext>
            </a:extLst>
          </p:cNvPr>
          <p:cNvSpPr/>
          <p:nvPr/>
        </p:nvSpPr>
        <p:spPr>
          <a:xfrm>
            <a:off x="5080697" y="1770025"/>
            <a:ext cx="6424538" cy="584775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10000"/>
              </a:solidFill>
              <a:latin typeface="AMX" pitchFamily="2" charset="77"/>
              <a:sym typeface="+mn-ea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0CB861E-F65A-1E5D-B4D1-82CD6B6FD7A2}"/>
              </a:ext>
            </a:extLst>
          </p:cNvPr>
          <p:cNvSpPr txBox="1"/>
          <p:nvPr/>
        </p:nvSpPr>
        <p:spPr>
          <a:xfrm>
            <a:off x="5642069" y="1770025"/>
            <a:ext cx="5301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MX Black" pitchFamily="2" charset="0"/>
                <a:sym typeface="+mn-ea"/>
              </a:rPr>
              <a:t>COMO UTILIZAR</a:t>
            </a:r>
          </a:p>
        </p:txBody>
      </p:sp>
      <p:pic>
        <p:nvPicPr>
          <p:cNvPr id="3" name="Gráfico 2" descr="Círculo com seta para a esquerda com preenchimento sólido">
            <a:extLst>
              <a:ext uri="{FF2B5EF4-FFF2-40B4-BE49-F238E27FC236}">
                <a16:creationId xmlns:a16="http://schemas.microsoft.com/office/drawing/2014/main" id="{ECF93D0C-1752-D17C-29D4-EB0C8A4362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10793392" y="3729940"/>
            <a:ext cx="711843" cy="71184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9481A91-C62C-3547-D945-5591F27A2719}"/>
              </a:ext>
            </a:extLst>
          </p:cNvPr>
          <p:cNvSpPr txBox="1"/>
          <p:nvPr/>
        </p:nvSpPr>
        <p:spPr>
          <a:xfrm>
            <a:off x="5157117" y="2459504"/>
            <a:ext cx="61814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09919">
              <a:buClrTx/>
            </a:pPr>
            <a:r>
              <a:rPr lang="pt-BR" sz="2000" dirty="0">
                <a:solidFill>
                  <a:prstClr val="black"/>
                </a:solidFill>
                <a:latin typeface="AMX" pitchFamily="2" charset="77"/>
              </a:rPr>
              <a:t>Após o acesso é necessário o preenchimento dos campos obrigatórios:</a:t>
            </a:r>
          </a:p>
          <a:p>
            <a:pPr defTabSz="909919">
              <a:buClrTx/>
            </a:pPr>
            <a:endParaRPr lang="pt-BR" sz="2000" dirty="0">
              <a:solidFill>
                <a:prstClr val="black"/>
              </a:solidFill>
              <a:latin typeface="AMX" pitchFamily="2" charset="77"/>
            </a:endParaRPr>
          </a:p>
          <a:p>
            <a:pPr marL="284350" indent="-284350" defTabSz="909919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AMX" pitchFamily="2" charset="77"/>
              </a:rPr>
              <a:t>Realizar a verificação em </a:t>
            </a:r>
            <a:r>
              <a:rPr lang="pt-BR" sz="2000" dirty="0">
                <a:solidFill>
                  <a:srgbClr val="C00000"/>
                </a:solidFill>
                <a:latin typeface="AMX" pitchFamily="2" charset="77"/>
              </a:rPr>
              <a:t>duas etapas</a:t>
            </a:r>
            <a:r>
              <a:rPr lang="pt-BR" sz="2000" dirty="0">
                <a:solidFill>
                  <a:prstClr val="black"/>
                </a:solidFill>
                <a:latin typeface="AMX" pitchFamily="2" charset="77"/>
              </a:rPr>
              <a:t>.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2BA65F10-47E3-6120-0722-91C9DD177814}"/>
              </a:ext>
            </a:extLst>
          </p:cNvPr>
          <p:cNvGrpSpPr/>
          <p:nvPr/>
        </p:nvGrpSpPr>
        <p:grpSpPr>
          <a:xfrm>
            <a:off x="6065193" y="3996203"/>
            <a:ext cx="4054959" cy="2550152"/>
            <a:chOff x="2874565" y="1645007"/>
            <a:chExt cx="6544158" cy="5032897"/>
          </a:xfrm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995F1EFE-D952-4EF8-CEC9-23112CA7A03B}"/>
                </a:ext>
              </a:extLst>
            </p:cNvPr>
            <p:cNvSpPr/>
            <p:nvPr/>
          </p:nvSpPr>
          <p:spPr>
            <a:xfrm>
              <a:off x="2874565" y="1645007"/>
              <a:ext cx="6544158" cy="5032897"/>
            </a:xfrm>
            <a:prstGeom prst="roundRect">
              <a:avLst/>
            </a:prstGeom>
            <a:solidFill>
              <a:schemeClr val="bg2">
                <a:lumMod val="25000"/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919">
                <a:buClrTx/>
              </a:pPr>
              <a:endParaRPr lang="pt-BR" sz="1791" kern="1200">
                <a:solidFill>
                  <a:prstClr val="white"/>
                </a:solidFill>
                <a:latin typeface="AMX" pitchFamily="2" charset="77"/>
              </a:endParaRPr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B0A7B4F2-948A-6433-865C-D13D01F55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175" r="148" b="8974"/>
            <a:stretch/>
          </p:blipFill>
          <p:spPr>
            <a:xfrm>
              <a:off x="3031433" y="1814978"/>
              <a:ext cx="6235480" cy="4666991"/>
            </a:xfrm>
            <a:prstGeom prst="roundRect">
              <a:avLst/>
            </a:prstGeom>
          </p:spPr>
        </p:pic>
      </p:grp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E63EA6E-D4B3-98D1-55B9-8BF75C9BC1CA}"/>
              </a:ext>
            </a:extLst>
          </p:cNvPr>
          <p:cNvSpPr/>
          <p:nvPr/>
        </p:nvSpPr>
        <p:spPr>
          <a:xfrm>
            <a:off x="1566291" y="207300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GESTOR ONLINE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212897C-FF0C-9CDE-EFED-68AEA6F00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871559"/>
              </p:ext>
            </p:extLst>
          </p:nvPr>
        </p:nvGraphicFramePr>
        <p:xfrm>
          <a:off x="0" y="2074333"/>
          <a:ext cx="4668520" cy="347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8263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/>
      <p:bldP spid="2" grpId="0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D316B-C345-7D24-F844-DAEFE37B1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57E9A3FE-2457-5476-5D64-E610D11CB1F4}"/>
              </a:ext>
            </a:extLst>
          </p:cNvPr>
          <p:cNvSpPr txBox="1"/>
          <p:nvPr/>
        </p:nvSpPr>
        <p:spPr>
          <a:xfrm>
            <a:off x="1462060" y="591798"/>
            <a:ext cx="8748740" cy="864054"/>
          </a:xfrm>
          <a:prstGeom prst="rect">
            <a:avLst/>
          </a:prstGeom>
          <a:noFill/>
        </p:spPr>
        <p:txBody>
          <a:bodyPr wrap="square" lIns="124178" tIns="62089" rIns="124178" bIns="62089" rtlCol="0">
            <a:spAutoFit/>
          </a:bodyPr>
          <a:lstStyle/>
          <a:p>
            <a:pPr lvl="0"/>
            <a:r>
              <a:rPr lang="pt-BR" sz="2400" dirty="0">
                <a:solidFill>
                  <a:schemeClr val="lt1"/>
                </a:solidFill>
                <a:highlight>
                  <a:srgbClr val="808000"/>
                </a:highlight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SEU NOME, clique nas partes do gráfico para saber mais sobre o produto. 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8768F926-EBCD-756C-F1E0-CAF07DC333E1}"/>
              </a:ext>
            </a:extLst>
          </p:cNvPr>
          <p:cNvSpPr/>
          <p:nvPr/>
        </p:nvSpPr>
        <p:spPr>
          <a:xfrm>
            <a:off x="4568532" y="1412110"/>
            <a:ext cx="7364967" cy="5347505"/>
          </a:xfrm>
          <a:prstGeom prst="roundRect">
            <a:avLst>
              <a:gd name="adj" fmla="val 5946"/>
            </a:avLst>
          </a:prstGeom>
          <a:solidFill>
            <a:srgbClr val="E6DA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10000"/>
              </a:solidFill>
              <a:latin typeface="AMX" pitchFamily="2" charset="77"/>
              <a:sym typeface="+mn-ea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527BB0F1-BF8E-932E-E5FA-4E5FB187B680}"/>
              </a:ext>
            </a:extLst>
          </p:cNvPr>
          <p:cNvSpPr/>
          <p:nvPr/>
        </p:nvSpPr>
        <p:spPr>
          <a:xfrm>
            <a:off x="5080697" y="1770025"/>
            <a:ext cx="6424538" cy="584775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10000"/>
              </a:solidFill>
              <a:latin typeface="AMX" pitchFamily="2" charset="77"/>
              <a:sym typeface="+mn-ea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73B9F71-DC21-9EE4-FE3C-27A9652015AB}"/>
              </a:ext>
            </a:extLst>
          </p:cNvPr>
          <p:cNvSpPr txBox="1"/>
          <p:nvPr/>
        </p:nvSpPr>
        <p:spPr>
          <a:xfrm>
            <a:off x="5642069" y="1770025"/>
            <a:ext cx="5301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MX Black" pitchFamily="2" charset="0"/>
                <a:sym typeface="+mn-ea"/>
              </a:rPr>
              <a:t>COMO UTILIZAR</a:t>
            </a:r>
          </a:p>
        </p:txBody>
      </p:sp>
      <p:pic>
        <p:nvPicPr>
          <p:cNvPr id="3" name="Gráfico 2" descr="Círculo com seta para a esquerda com preenchimento sólido">
            <a:extLst>
              <a:ext uri="{FF2B5EF4-FFF2-40B4-BE49-F238E27FC236}">
                <a16:creationId xmlns:a16="http://schemas.microsoft.com/office/drawing/2014/main" id="{D9CA67F2-896E-CD4D-2131-1C8CF89AAC1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10793392" y="3729940"/>
            <a:ext cx="711843" cy="71184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9D537C5-2AED-F1C5-6394-07035686A667}"/>
              </a:ext>
            </a:extLst>
          </p:cNvPr>
          <p:cNvSpPr txBox="1"/>
          <p:nvPr/>
        </p:nvSpPr>
        <p:spPr>
          <a:xfrm>
            <a:off x="5157117" y="2459504"/>
            <a:ext cx="61814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09919">
              <a:buClrTx/>
            </a:pPr>
            <a:r>
              <a:rPr lang="pt-BR" sz="2000" dirty="0">
                <a:solidFill>
                  <a:prstClr val="black"/>
                </a:solidFill>
                <a:latin typeface="AMX" pitchFamily="2" charset="77"/>
              </a:rPr>
              <a:t>Após o acesso é preencha os campos obrigatórios:</a:t>
            </a:r>
          </a:p>
          <a:p>
            <a:pPr defTabSz="909919">
              <a:buClrTx/>
            </a:pPr>
            <a:endParaRPr lang="pt-BR" sz="2000" dirty="0">
              <a:solidFill>
                <a:prstClr val="black"/>
              </a:solidFill>
              <a:latin typeface="AMX" pitchFamily="2" charset="77"/>
            </a:endParaRPr>
          </a:p>
          <a:p>
            <a:pPr marL="284350" indent="-284350" defTabSz="909919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AMX" pitchFamily="2" charset="77"/>
              </a:rPr>
              <a:t>Utilizar o código recebido por e-mail;</a:t>
            </a:r>
          </a:p>
          <a:p>
            <a:pPr marL="284350" indent="-284350" defTabSz="909919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AMX" pitchFamily="2" charset="77"/>
              </a:rPr>
              <a:t>Ele será direcionado para o e-mail de cadastro.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B4141AD-8F1F-A91E-759C-2F82D68B73DF}"/>
              </a:ext>
            </a:extLst>
          </p:cNvPr>
          <p:cNvGrpSpPr/>
          <p:nvPr/>
        </p:nvGrpSpPr>
        <p:grpSpPr>
          <a:xfrm>
            <a:off x="5496560" y="4108532"/>
            <a:ext cx="4963207" cy="2408295"/>
            <a:chOff x="2874565" y="2293876"/>
            <a:chExt cx="7029133" cy="3698256"/>
          </a:xfrm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98CB740B-9585-A606-19F9-2DE8293A2B86}"/>
                </a:ext>
              </a:extLst>
            </p:cNvPr>
            <p:cNvSpPr/>
            <p:nvPr/>
          </p:nvSpPr>
          <p:spPr>
            <a:xfrm>
              <a:off x="2874565" y="2293876"/>
              <a:ext cx="7029133" cy="3698256"/>
            </a:xfrm>
            <a:prstGeom prst="roundRect">
              <a:avLst/>
            </a:prstGeom>
            <a:solidFill>
              <a:schemeClr val="bg2">
                <a:lumMod val="25000"/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919">
                <a:buClrTx/>
              </a:pPr>
              <a:endParaRPr lang="pt-BR" sz="1791" kern="1200">
                <a:solidFill>
                  <a:prstClr val="white"/>
                </a:solidFill>
                <a:latin typeface="AMX" pitchFamily="2" charset="77"/>
              </a:endParaRPr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4264D2BC-A239-1AE2-AD70-256B923B0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5" r="-536"/>
            <a:stretch/>
          </p:blipFill>
          <p:spPr>
            <a:xfrm>
              <a:off x="3094989" y="2525238"/>
              <a:ext cx="6588284" cy="3243981"/>
            </a:xfrm>
            <a:prstGeom prst="roundRect">
              <a:avLst/>
            </a:prstGeom>
          </p:spPr>
        </p:pic>
      </p:grp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B1DF4EA-ABCC-0225-4BB1-8EA063A1A10E}"/>
              </a:ext>
            </a:extLst>
          </p:cNvPr>
          <p:cNvSpPr/>
          <p:nvPr/>
        </p:nvSpPr>
        <p:spPr>
          <a:xfrm>
            <a:off x="1566291" y="207300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GESTOR ONLINE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AA388488-9B0F-D884-7772-14725F2CC9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871559"/>
              </p:ext>
            </p:extLst>
          </p:nvPr>
        </p:nvGraphicFramePr>
        <p:xfrm>
          <a:off x="0" y="2074333"/>
          <a:ext cx="4668520" cy="347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762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/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A2126-89C1-3857-0349-B43C7C765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FC8A325-22C1-9F75-7C0C-FF10A3F5D00E}"/>
              </a:ext>
            </a:extLst>
          </p:cNvPr>
          <p:cNvSpPr/>
          <p:nvPr/>
        </p:nvSpPr>
        <p:spPr>
          <a:xfrm>
            <a:off x="977461" y="5414713"/>
            <a:ext cx="2669627" cy="775138"/>
          </a:xfrm>
          <a:prstGeom prst="roundRect">
            <a:avLst/>
          </a:prstGeom>
          <a:solidFill>
            <a:srgbClr val="530B0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INTRUÇÕES DE NAVEGAÇÃO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97F7054-7998-BEDC-2602-7FB551D77412}"/>
              </a:ext>
            </a:extLst>
          </p:cNvPr>
          <p:cNvSpPr txBox="1"/>
          <p:nvPr/>
        </p:nvSpPr>
        <p:spPr>
          <a:xfrm>
            <a:off x="977461" y="1573210"/>
            <a:ext cx="5013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Olá!</a:t>
            </a:r>
          </a:p>
          <a:p>
            <a:endParaRPr lang="pt-BR" b="1" dirty="0"/>
          </a:p>
          <a:p>
            <a:r>
              <a:rPr lang="pt-BR" b="1" dirty="0"/>
              <a:t>Seja bem-vindo(a) ao treinamento de Móvel Voz!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09021C-B495-FD4A-E4A6-222A9C934273}"/>
              </a:ext>
            </a:extLst>
          </p:cNvPr>
          <p:cNvSpPr txBox="1"/>
          <p:nvPr/>
        </p:nvSpPr>
        <p:spPr>
          <a:xfrm>
            <a:off x="977461" y="2939964"/>
            <a:ext cx="75674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Você chegou a segunda parte do treinamento. Aqui você irá visualizar que o ecossistema do Móvel Voz é melhor solução para o seu cliente através de serviços incríveis. Você também continuará o seu atendimento com o estudo de caso e ao final deverá saber como apresentar as soluções com segurança e estratégia.</a:t>
            </a:r>
          </a:p>
          <a:p>
            <a:endParaRPr lang="pt-BR" dirty="0"/>
          </a:p>
          <a:p>
            <a:r>
              <a:rPr lang="pt-BR" dirty="0"/>
              <a:t>Bom treinamento!</a:t>
            </a:r>
          </a:p>
        </p:txBody>
      </p:sp>
    </p:spTree>
    <p:extLst>
      <p:ext uri="{BB962C8B-B14F-4D97-AF65-F5344CB8AC3E}">
        <p14:creationId xmlns:p14="http://schemas.microsoft.com/office/powerpoint/2010/main" val="2590453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DBC28-9E67-6445-4990-96B2C7116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B374A4E1-8869-014D-FD65-E41BFDC0BD20}"/>
              </a:ext>
            </a:extLst>
          </p:cNvPr>
          <p:cNvSpPr txBox="1"/>
          <p:nvPr/>
        </p:nvSpPr>
        <p:spPr>
          <a:xfrm>
            <a:off x="1462060" y="591798"/>
            <a:ext cx="8748740" cy="864054"/>
          </a:xfrm>
          <a:prstGeom prst="rect">
            <a:avLst/>
          </a:prstGeom>
          <a:noFill/>
        </p:spPr>
        <p:txBody>
          <a:bodyPr wrap="square" lIns="124178" tIns="62089" rIns="124178" bIns="62089" rtlCol="0">
            <a:spAutoFit/>
          </a:bodyPr>
          <a:lstStyle/>
          <a:p>
            <a:pPr lvl="0"/>
            <a:r>
              <a:rPr lang="pt-BR" sz="2400" dirty="0">
                <a:solidFill>
                  <a:schemeClr val="lt1"/>
                </a:solidFill>
                <a:highlight>
                  <a:srgbClr val="808000"/>
                </a:highlight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SEU NOME, clique nas partes do gráfico para saber mais sobre o produto. 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7AE48F80-1D5A-6267-5CF4-F94179BB83F9}"/>
              </a:ext>
            </a:extLst>
          </p:cNvPr>
          <p:cNvSpPr/>
          <p:nvPr/>
        </p:nvSpPr>
        <p:spPr>
          <a:xfrm>
            <a:off x="4568532" y="1412110"/>
            <a:ext cx="7364967" cy="5347505"/>
          </a:xfrm>
          <a:prstGeom prst="roundRect">
            <a:avLst>
              <a:gd name="adj" fmla="val 5946"/>
            </a:avLst>
          </a:prstGeom>
          <a:solidFill>
            <a:srgbClr val="E6DA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10000"/>
              </a:solidFill>
              <a:latin typeface="AMX" pitchFamily="2" charset="77"/>
              <a:sym typeface="+mn-ea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106566DE-6997-1945-3D1C-F5A6D8158508}"/>
              </a:ext>
            </a:extLst>
          </p:cNvPr>
          <p:cNvSpPr/>
          <p:nvPr/>
        </p:nvSpPr>
        <p:spPr>
          <a:xfrm>
            <a:off x="5080697" y="1770025"/>
            <a:ext cx="6424538" cy="584775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10000"/>
              </a:solidFill>
              <a:latin typeface="AMX" pitchFamily="2" charset="77"/>
              <a:sym typeface="+mn-ea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898C1E6-332F-1573-58C4-344BEF5675EA}"/>
              </a:ext>
            </a:extLst>
          </p:cNvPr>
          <p:cNvSpPr txBox="1"/>
          <p:nvPr/>
        </p:nvSpPr>
        <p:spPr>
          <a:xfrm>
            <a:off x="5642069" y="1770025"/>
            <a:ext cx="5301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MX Black" pitchFamily="2" charset="0"/>
                <a:sym typeface="+mn-ea"/>
              </a:rPr>
              <a:t>COMO UTILIZAR</a:t>
            </a:r>
          </a:p>
        </p:txBody>
      </p:sp>
      <p:pic>
        <p:nvPicPr>
          <p:cNvPr id="3" name="Gráfico 2" descr="Círculo com seta para a esquerda com preenchimento sólido">
            <a:extLst>
              <a:ext uri="{FF2B5EF4-FFF2-40B4-BE49-F238E27FC236}">
                <a16:creationId xmlns:a16="http://schemas.microsoft.com/office/drawing/2014/main" id="{C526A2DC-A745-AF62-90A5-D538126C0E1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10793392" y="3729940"/>
            <a:ext cx="711843" cy="71184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B46A7A4-C4CF-5699-F8C8-C5DD27A674F3}"/>
              </a:ext>
            </a:extLst>
          </p:cNvPr>
          <p:cNvSpPr txBox="1"/>
          <p:nvPr/>
        </p:nvSpPr>
        <p:spPr>
          <a:xfrm>
            <a:off x="5094126" y="2572883"/>
            <a:ext cx="569926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09919">
              <a:buClrTx/>
              <a:buFont typeface="+mj-lt"/>
              <a:buAutoNum type="arabicPeriod"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Dados da empresa e o usuário logado</a:t>
            </a:r>
          </a:p>
          <a:p>
            <a:pPr marL="342900" indent="-342900" defTabSz="909919">
              <a:buClrTx/>
              <a:buFont typeface="+mj-lt"/>
              <a:buAutoNum type="arabicPeriod"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Status da empresa</a:t>
            </a:r>
          </a:p>
          <a:p>
            <a:pPr marL="342900" indent="-342900" defTabSz="909919">
              <a:buClrTx/>
              <a:buFont typeface="+mj-lt"/>
              <a:buAutoNum type="arabicPeriod"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Menu de funcionalidades</a:t>
            </a:r>
          </a:p>
          <a:p>
            <a:pPr marL="342900" indent="-342900" defTabSz="909919">
              <a:buClrTx/>
              <a:buFont typeface="+mj-lt"/>
              <a:buAutoNum type="arabicPeriod"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Visão geral das linhas cadastradas no CNPJ com classificação por status.</a:t>
            </a:r>
          </a:p>
          <a:p>
            <a:pPr marL="342900" indent="-342900" defTabSz="909919">
              <a:buClrTx/>
              <a:buFont typeface="+mj-lt"/>
              <a:buAutoNum type="arabicPeriod"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Demonstração do período de renovação das franquias contratadas</a:t>
            </a:r>
          </a:p>
          <a:p>
            <a:pPr marL="342900" indent="-342900" defTabSz="909919">
              <a:buClrTx/>
              <a:buFont typeface="+mj-lt"/>
              <a:buAutoNum type="arabicPeriod"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Visão geral da estrutura do CNPJ:</a:t>
            </a:r>
          </a:p>
          <a:p>
            <a:pPr defTabSz="909919">
              <a:buClrTx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      </a:t>
            </a:r>
            <a:r>
              <a:rPr lang="pt-BR" dirty="0">
                <a:solidFill>
                  <a:srgbClr val="C00000"/>
                </a:solidFill>
                <a:latin typeface="AMX" pitchFamily="2" charset="77"/>
              </a:rPr>
              <a:t>•</a:t>
            </a: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 Quantidades de contas;</a:t>
            </a:r>
          </a:p>
          <a:p>
            <a:pPr defTabSz="909919">
              <a:buClrTx/>
            </a:pP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      </a:t>
            </a:r>
            <a:r>
              <a:rPr lang="pt-BR" dirty="0">
                <a:solidFill>
                  <a:srgbClr val="C00000"/>
                </a:solidFill>
                <a:latin typeface="AMX" pitchFamily="2" charset="77"/>
              </a:rPr>
              <a:t>•</a:t>
            </a:r>
            <a:r>
              <a:rPr lang="pt-BR" dirty="0">
                <a:solidFill>
                  <a:prstClr val="black"/>
                </a:solidFill>
                <a:latin typeface="AMX" pitchFamily="2" charset="77"/>
              </a:rPr>
              <a:t> Quantidade de Departamentos</a:t>
            </a:r>
          </a:p>
          <a:p>
            <a:pPr defTabSz="909919">
              <a:buClrTx/>
            </a:pPr>
            <a:endParaRPr lang="pt-BR" sz="1600" dirty="0">
              <a:solidFill>
                <a:prstClr val="black"/>
              </a:solidFill>
              <a:latin typeface="AMX" pitchFamily="2" charset="77"/>
            </a:endParaRPr>
          </a:p>
          <a:p>
            <a:pPr defTabSz="909919">
              <a:buClrTx/>
            </a:pPr>
            <a:r>
              <a:rPr lang="pt-BR" sz="1600" dirty="0">
                <a:solidFill>
                  <a:prstClr val="black"/>
                </a:solidFill>
                <a:latin typeface="AMX" pitchFamily="2" charset="77"/>
              </a:rPr>
              <a:t>Obs.: Departamento corresponde ao setorizado pelo cliente. Caso ele não atribua departamentos, esse campo será 0.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00FD6614-9BCC-E78D-FC82-E969E92DFE42}"/>
              </a:ext>
            </a:extLst>
          </p:cNvPr>
          <p:cNvSpPr/>
          <p:nvPr/>
        </p:nvSpPr>
        <p:spPr>
          <a:xfrm>
            <a:off x="1566291" y="207300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GESTOR ONLINE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1408401-F5DE-3F4D-4DCB-952D276CA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871559"/>
              </p:ext>
            </p:extLst>
          </p:nvPr>
        </p:nvGraphicFramePr>
        <p:xfrm>
          <a:off x="0" y="2074333"/>
          <a:ext cx="4668520" cy="347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53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/>
      <p:bldP spid="4" grpId="0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7C7FE-774E-DD5D-BB78-63363BBD3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D780BD06-3F91-DFB9-CA96-5F602EF0D7C8}"/>
              </a:ext>
            </a:extLst>
          </p:cNvPr>
          <p:cNvSpPr txBox="1"/>
          <p:nvPr/>
        </p:nvSpPr>
        <p:spPr>
          <a:xfrm>
            <a:off x="1462060" y="591798"/>
            <a:ext cx="8748740" cy="864054"/>
          </a:xfrm>
          <a:prstGeom prst="rect">
            <a:avLst/>
          </a:prstGeom>
          <a:noFill/>
        </p:spPr>
        <p:txBody>
          <a:bodyPr wrap="square" lIns="124178" tIns="62089" rIns="124178" bIns="62089" rtlCol="0">
            <a:spAutoFit/>
          </a:bodyPr>
          <a:lstStyle/>
          <a:p>
            <a:pPr lvl="0"/>
            <a:r>
              <a:rPr lang="pt-BR" sz="2400" dirty="0">
                <a:solidFill>
                  <a:schemeClr val="lt1"/>
                </a:solidFill>
                <a:highlight>
                  <a:srgbClr val="808000"/>
                </a:highlight>
                <a:latin typeface="AMX" pitchFamily="2" charset="77"/>
                <a:ea typeface="Quattrocento Sans"/>
                <a:cs typeface="Calibri" panose="020F0502020204030204" pitchFamily="34" charset="0"/>
                <a:sym typeface="Quattrocento Sans"/>
              </a:rPr>
              <a:t>SEU NOME, clique nas partes do gráfico para saber mais sobre o produto. 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CBFF86C2-C250-4F02-CDB7-73F2FE25BB26}"/>
              </a:ext>
            </a:extLst>
          </p:cNvPr>
          <p:cNvSpPr/>
          <p:nvPr/>
        </p:nvSpPr>
        <p:spPr>
          <a:xfrm>
            <a:off x="4568532" y="1412110"/>
            <a:ext cx="7364967" cy="5347505"/>
          </a:xfrm>
          <a:prstGeom prst="roundRect">
            <a:avLst>
              <a:gd name="adj" fmla="val 5946"/>
            </a:avLst>
          </a:prstGeom>
          <a:solidFill>
            <a:srgbClr val="E6DA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10000"/>
              </a:solidFill>
              <a:latin typeface="AMX" pitchFamily="2" charset="77"/>
              <a:sym typeface="+mn-ea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4BDDAAB-1667-BB6E-C79C-8320447B1B06}"/>
              </a:ext>
            </a:extLst>
          </p:cNvPr>
          <p:cNvSpPr/>
          <p:nvPr/>
        </p:nvSpPr>
        <p:spPr>
          <a:xfrm>
            <a:off x="5080697" y="1770025"/>
            <a:ext cx="6424538" cy="584775"/>
          </a:xfrm>
          <a:prstGeom prst="roundRect">
            <a:avLst>
              <a:gd name="adj" fmla="val 2186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10000"/>
              </a:solidFill>
              <a:latin typeface="AMX" pitchFamily="2" charset="77"/>
              <a:sym typeface="+mn-ea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ED90842-DEA2-4EBC-301A-C2D5D6927D3F}"/>
              </a:ext>
            </a:extLst>
          </p:cNvPr>
          <p:cNvSpPr txBox="1"/>
          <p:nvPr/>
        </p:nvSpPr>
        <p:spPr>
          <a:xfrm>
            <a:off x="5642069" y="1770025"/>
            <a:ext cx="5301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MX Black" pitchFamily="2" charset="0"/>
                <a:sym typeface="+mn-ea"/>
              </a:rPr>
              <a:t>RENOVAÇÃO DE CONTRATO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F702FF4-423A-E21C-8B81-F88C61AA7EAA}"/>
              </a:ext>
            </a:extLst>
          </p:cNvPr>
          <p:cNvSpPr txBox="1"/>
          <p:nvPr/>
        </p:nvSpPr>
        <p:spPr>
          <a:xfrm>
            <a:off x="5287763" y="3046220"/>
            <a:ext cx="46685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09919">
              <a:buClrTx/>
              <a:buFont typeface="+mj-lt"/>
              <a:buAutoNum type="arabicPeriod"/>
            </a:pPr>
            <a:r>
              <a:rPr lang="pt-BR" sz="1600" dirty="0">
                <a:solidFill>
                  <a:prstClr val="black"/>
                </a:solidFill>
                <a:latin typeface="AMX" pitchFamily="2" charset="77"/>
              </a:rPr>
              <a:t>É necessário remover manualmente o antigo gestor através do ADM GOL e a nível de contrato.</a:t>
            </a:r>
          </a:p>
          <a:p>
            <a:pPr marL="342900" indent="-342900" defTabSz="909919">
              <a:buClrTx/>
              <a:buFont typeface="+mj-lt"/>
              <a:buAutoNum type="arabicPeriod"/>
            </a:pPr>
            <a:endParaRPr lang="pt-BR" sz="1600" dirty="0">
              <a:solidFill>
                <a:prstClr val="black"/>
              </a:solidFill>
              <a:latin typeface="AMX" pitchFamily="2" charset="77"/>
            </a:endParaRPr>
          </a:p>
          <a:p>
            <a:pPr marL="342900" indent="-342900" defTabSz="909919">
              <a:buClrTx/>
              <a:buFont typeface="+mj-lt"/>
              <a:buAutoNum type="arabicPeriod"/>
            </a:pPr>
            <a:r>
              <a:rPr lang="pt-BR" sz="1600" dirty="0">
                <a:solidFill>
                  <a:prstClr val="black"/>
                </a:solidFill>
                <a:latin typeface="AMX" pitchFamily="2" charset="77"/>
              </a:rPr>
              <a:t>No site, seguir com </a:t>
            </a:r>
            <a:r>
              <a:rPr lang="pt-BR" sz="1600" dirty="0" err="1">
                <a:solidFill>
                  <a:prstClr val="black"/>
                </a:solidFill>
                <a:latin typeface="AMX" pitchFamily="2" charset="77"/>
              </a:rPr>
              <a:t>reasons</a:t>
            </a:r>
            <a:r>
              <a:rPr lang="pt-BR" sz="1600" dirty="0">
                <a:solidFill>
                  <a:prstClr val="black"/>
                </a:solidFill>
                <a:latin typeface="AMX" pitchFamily="2" charset="77"/>
              </a:rPr>
              <a:t> e clicar em RENOVAÇÃO.</a:t>
            </a:r>
          </a:p>
          <a:p>
            <a:pPr marL="342900" indent="-342900" defTabSz="909919">
              <a:buClrTx/>
              <a:buFont typeface="+mj-lt"/>
              <a:buAutoNum type="arabicPeriod"/>
            </a:pPr>
            <a:endParaRPr lang="pt-BR" sz="1600" dirty="0">
              <a:solidFill>
                <a:prstClr val="black"/>
              </a:solidFill>
              <a:latin typeface="AMX" pitchFamily="2" charset="77"/>
            </a:endParaRPr>
          </a:p>
          <a:p>
            <a:pPr marL="342900" indent="-342900" defTabSz="909919">
              <a:buClrTx/>
              <a:buFont typeface="+mj-lt"/>
              <a:buAutoNum type="arabicPeriod"/>
            </a:pPr>
            <a:r>
              <a:rPr lang="pt-BR" sz="1600" dirty="0">
                <a:solidFill>
                  <a:prstClr val="black"/>
                </a:solidFill>
                <a:latin typeface="AMX" pitchFamily="2" charset="77"/>
              </a:rPr>
              <a:t>E o novo Gestor entrará automaticamente. 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BEBDC1EE-2963-C153-2D35-4F887BC6E0CB}"/>
              </a:ext>
            </a:extLst>
          </p:cNvPr>
          <p:cNvSpPr/>
          <p:nvPr/>
        </p:nvSpPr>
        <p:spPr>
          <a:xfrm>
            <a:off x="1566291" y="207300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GESTOR ONLINE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B23090A-DF69-61B2-97D5-C8B8E50615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715058"/>
              </p:ext>
            </p:extLst>
          </p:nvPr>
        </p:nvGraphicFramePr>
        <p:xfrm>
          <a:off x="0" y="2074333"/>
          <a:ext cx="4668520" cy="347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4B64B450-A16E-81CA-47B4-502B4409C584}"/>
              </a:ext>
            </a:extLst>
          </p:cNvPr>
          <p:cNvSpPr txBox="1"/>
          <p:nvPr/>
        </p:nvSpPr>
        <p:spPr>
          <a:xfrm>
            <a:off x="10639313" y="386990"/>
            <a:ext cx="2990626" cy="175432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/>
              <a:t> O que seria “seguir com </a:t>
            </a:r>
            <a:r>
              <a:rPr lang="pt-BR" dirty="0" err="1"/>
              <a:t>reasons</a:t>
            </a:r>
            <a:r>
              <a:rPr lang="pt-BR" dirty="0"/>
              <a:t>”? </a:t>
            </a:r>
          </a:p>
          <a:p>
            <a:endParaRPr lang="pt-BR" dirty="0"/>
          </a:p>
          <a:p>
            <a:r>
              <a:rPr lang="pt-BR" dirty="0"/>
              <a:t>Por favor, indiquem a correção desse passo a passo, caso esteja errado. </a:t>
            </a:r>
          </a:p>
        </p:txBody>
      </p:sp>
    </p:spTree>
    <p:extLst>
      <p:ext uri="{BB962C8B-B14F-4D97-AF65-F5344CB8AC3E}">
        <p14:creationId xmlns:p14="http://schemas.microsoft.com/office/powerpoint/2010/main" val="31338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/>
      <p:bldP spid="4" grpId="0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ABCF5-2CFF-CD13-7085-716E49523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7F9A260-5F87-8E13-2A4A-89A32FB0D0CC}"/>
              </a:ext>
            </a:extLst>
          </p:cNvPr>
          <p:cNvSpPr/>
          <p:nvPr/>
        </p:nvSpPr>
        <p:spPr>
          <a:xfrm>
            <a:off x="-122506" y="822378"/>
            <a:ext cx="4089428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D9BE44F-1D1C-04A3-3327-CF3999D8DBDC}"/>
              </a:ext>
            </a:extLst>
          </p:cNvPr>
          <p:cNvSpPr txBox="1"/>
          <p:nvPr/>
        </p:nvSpPr>
        <p:spPr>
          <a:xfrm>
            <a:off x="289671" y="822378"/>
            <a:ext cx="367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MX Black" pitchFamily="2" charset="0"/>
                <a:sym typeface="+mn-ea"/>
              </a:rPr>
              <a:t>COMPARATIVO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D220A26-D56C-617E-5FDA-CA488D2BE90F}"/>
              </a:ext>
            </a:extLst>
          </p:cNvPr>
          <p:cNvSpPr txBox="1"/>
          <p:nvPr/>
        </p:nvSpPr>
        <p:spPr>
          <a:xfrm>
            <a:off x="289671" y="1439123"/>
            <a:ext cx="13223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6643">
              <a:buClrTx/>
            </a:pPr>
            <a:r>
              <a:rPr lang="pt-BR" sz="2000" kern="1200">
                <a:latin typeface="AMX" pitchFamily="2" charset="77"/>
                <a:ea typeface="+mn-ea"/>
                <a:cs typeface="+mn-cs"/>
              </a:rPr>
              <a:t>Bloqueio</a:t>
            </a: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A9337CA1-4D70-3087-D8F2-80FD57BB6027}"/>
              </a:ext>
            </a:extLst>
          </p:cNvPr>
          <p:cNvGrpSpPr/>
          <p:nvPr/>
        </p:nvGrpSpPr>
        <p:grpSpPr>
          <a:xfrm>
            <a:off x="1350515" y="1541969"/>
            <a:ext cx="9199146" cy="4561256"/>
            <a:chOff x="1350515" y="1541969"/>
            <a:chExt cx="9199146" cy="4561256"/>
          </a:xfrm>
        </p:grpSpPr>
        <p:sp>
          <p:nvSpPr>
            <p:cNvPr id="15" name="Retângulo: Cantos Arredondados 213">
              <a:extLst>
                <a:ext uri="{FF2B5EF4-FFF2-40B4-BE49-F238E27FC236}">
                  <a16:creationId xmlns:a16="http://schemas.microsoft.com/office/drawing/2014/main" id="{BE273AD6-8D62-CB1A-9093-E58CFC4F9DD7}"/>
                </a:ext>
              </a:extLst>
            </p:cNvPr>
            <p:cNvSpPr/>
            <p:nvPr/>
          </p:nvSpPr>
          <p:spPr>
            <a:xfrm>
              <a:off x="2285718" y="1541969"/>
              <a:ext cx="5275610" cy="606584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6643">
                <a:buClrTx/>
              </a:pPr>
              <a:r>
                <a:rPr lang="pt-BR" sz="2400" i="1" kern="1200">
                  <a:solidFill>
                    <a:prstClr val="white"/>
                  </a:solidFill>
                  <a:latin typeface="AMX Medium" pitchFamily="2" charset="77"/>
                </a:rPr>
                <a:t>APLICAÇÕES</a:t>
              </a:r>
            </a:p>
          </p:txBody>
        </p:sp>
        <p:sp>
          <p:nvSpPr>
            <p:cNvPr id="16" name="Retângulo: Cantos Arredondados 215">
              <a:extLst>
                <a:ext uri="{FF2B5EF4-FFF2-40B4-BE49-F238E27FC236}">
                  <a16:creationId xmlns:a16="http://schemas.microsoft.com/office/drawing/2014/main" id="{A1366093-58B3-688A-2F1D-A07C5D171557}"/>
                </a:ext>
              </a:extLst>
            </p:cNvPr>
            <p:cNvSpPr/>
            <p:nvPr/>
          </p:nvSpPr>
          <p:spPr>
            <a:xfrm>
              <a:off x="8035074" y="1564211"/>
              <a:ext cx="1137739" cy="606584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6643">
                <a:buClrTx/>
              </a:pPr>
              <a:r>
                <a:rPr lang="pt-BR" sz="1400" i="1" kern="1200">
                  <a:solidFill>
                    <a:prstClr val="white"/>
                  </a:solidFill>
                  <a:latin typeface="AMX Medium" pitchFamily="2" charset="77"/>
                </a:rPr>
                <a:t>GESTOR ONLINE</a:t>
              </a:r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5E54376A-25C3-DF8D-8FFF-D2D07EDDD242}"/>
                </a:ext>
              </a:extLst>
            </p:cNvPr>
            <p:cNvGrpSpPr/>
            <p:nvPr/>
          </p:nvGrpSpPr>
          <p:grpSpPr>
            <a:xfrm>
              <a:off x="9308567" y="1568851"/>
              <a:ext cx="1137739" cy="606584"/>
              <a:chOff x="8806433" y="1903367"/>
              <a:chExt cx="1143396" cy="609600"/>
            </a:xfrm>
          </p:grpSpPr>
          <p:sp>
            <p:nvSpPr>
              <p:cNvPr id="18" name="Retângulo: Cantos Arredondados 216">
                <a:extLst>
                  <a:ext uri="{FF2B5EF4-FFF2-40B4-BE49-F238E27FC236}">
                    <a16:creationId xmlns:a16="http://schemas.microsoft.com/office/drawing/2014/main" id="{EBA69016-3D4F-EB4C-7DAF-739C9591ABBA}"/>
                  </a:ext>
                </a:extLst>
              </p:cNvPr>
              <p:cNvSpPr/>
              <p:nvPr/>
            </p:nvSpPr>
            <p:spPr>
              <a:xfrm>
                <a:off x="8806433" y="1903367"/>
                <a:ext cx="1143396" cy="6096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6643">
                  <a:buClrTx/>
                </a:pPr>
                <a:endParaRPr lang="pt-BR" sz="1062" kern="1200">
                  <a:solidFill>
                    <a:prstClr val="white"/>
                  </a:solidFill>
                  <a:latin typeface="AMX Black" pitchFamily="2" charset="0"/>
                </a:endParaRPr>
              </a:p>
            </p:txBody>
          </p:sp>
          <p:grpSp>
            <p:nvGrpSpPr>
              <p:cNvPr id="19" name="Agrupar 18">
                <a:extLst>
                  <a:ext uri="{FF2B5EF4-FFF2-40B4-BE49-F238E27FC236}">
                    <a16:creationId xmlns:a16="http://schemas.microsoft.com/office/drawing/2014/main" id="{306C140E-185C-22C7-11E8-F85375069943}"/>
                  </a:ext>
                </a:extLst>
              </p:cNvPr>
              <p:cNvGrpSpPr/>
              <p:nvPr/>
            </p:nvGrpSpPr>
            <p:grpSpPr>
              <a:xfrm>
                <a:off x="9060164" y="1984507"/>
                <a:ext cx="660400" cy="429203"/>
                <a:chOff x="12496800" y="1028700"/>
                <a:chExt cx="990600" cy="643804"/>
              </a:xfrm>
            </p:grpSpPr>
            <p:sp>
              <p:nvSpPr>
                <p:cNvPr id="20" name="Retângulo: Cantos Arredondados 225">
                  <a:extLst>
                    <a:ext uri="{FF2B5EF4-FFF2-40B4-BE49-F238E27FC236}">
                      <a16:creationId xmlns:a16="http://schemas.microsoft.com/office/drawing/2014/main" id="{5FAE1647-F8BA-6FC6-34B8-93E02E64E8EB}"/>
                    </a:ext>
                  </a:extLst>
                </p:cNvPr>
                <p:cNvSpPr/>
                <p:nvPr/>
              </p:nvSpPr>
              <p:spPr>
                <a:xfrm>
                  <a:off x="12496800" y="1028700"/>
                  <a:ext cx="990600" cy="6438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6643">
                    <a:buClrTx/>
                  </a:pPr>
                  <a:endParaRPr lang="pt-BR" sz="1194" kern="1200">
                    <a:solidFill>
                      <a:prstClr val="white"/>
                    </a:solidFill>
                    <a:latin typeface="AMX" pitchFamily="2" charset="77"/>
                  </a:endParaRPr>
                </a:p>
              </p:txBody>
            </p:sp>
            <p:grpSp>
              <p:nvGrpSpPr>
                <p:cNvPr id="21" name="Agrupar 20">
                  <a:extLst>
                    <a:ext uri="{FF2B5EF4-FFF2-40B4-BE49-F238E27FC236}">
                      <a16:creationId xmlns:a16="http://schemas.microsoft.com/office/drawing/2014/main" id="{37B6A8A5-1180-071E-9A09-DE981663AFDE}"/>
                    </a:ext>
                  </a:extLst>
                </p:cNvPr>
                <p:cNvGrpSpPr/>
                <p:nvPr/>
              </p:nvGrpSpPr>
              <p:grpSpPr>
                <a:xfrm>
                  <a:off x="12618722" y="1100261"/>
                  <a:ext cx="760870" cy="472690"/>
                  <a:chOff x="14661673" y="2279423"/>
                  <a:chExt cx="760870" cy="472690"/>
                </a:xfrm>
              </p:grpSpPr>
              <p:sp>
                <p:nvSpPr>
                  <p:cNvPr id="22" name="object 67">
                    <a:extLst>
                      <a:ext uri="{FF2B5EF4-FFF2-40B4-BE49-F238E27FC236}">
                        <a16:creationId xmlns:a16="http://schemas.microsoft.com/office/drawing/2014/main" id="{DC348CB6-5A36-1511-67FB-6A64B4D6A7A9}"/>
                      </a:ext>
                    </a:extLst>
                  </p:cNvPr>
                  <p:cNvSpPr/>
                  <p:nvPr/>
                </p:nvSpPr>
                <p:spPr>
                  <a:xfrm>
                    <a:off x="14661813" y="2279423"/>
                    <a:ext cx="760730" cy="274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729" h="274954">
                        <a:moveTo>
                          <a:pt x="405968" y="129070"/>
                        </a:moveTo>
                        <a:lnTo>
                          <a:pt x="405968" y="273354"/>
                        </a:lnTo>
                        <a:lnTo>
                          <a:pt x="441680" y="273354"/>
                        </a:lnTo>
                        <a:lnTo>
                          <a:pt x="441680" y="204342"/>
                        </a:lnTo>
                        <a:lnTo>
                          <a:pt x="441947" y="196135"/>
                        </a:lnTo>
                        <a:lnTo>
                          <a:pt x="442771" y="189201"/>
                        </a:lnTo>
                        <a:lnTo>
                          <a:pt x="444182" y="183501"/>
                        </a:lnTo>
                        <a:lnTo>
                          <a:pt x="446214" y="178993"/>
                        </a:lnTo>
                        <a:lnTo>
                          <a:pt x="448614" y="173469"/>
                        </a:lnTo>
                        <a:lnTo>
                          <a:pt x="453123" y="168960"/>
                        </a:lnTo>
                        <a:lnTo>
                          <a:pt x="458685" y="165150"/>
                        </a:lnTo>
                        <a:lnTo>
                          <a:pt x="464921" y="160959"/>
                        </a:lnTo>
                        <a:lnTo>
                          <a:pt x="471500" y="158876"/>
                        </a:lnTo>
                        <a:lnTo>
                          <a:pt x="489515" y="158876"/>
                        </a:lnTo>
                        <a:lnTo>
                          <a:pt x="489419" y="147777"/>
                        </a:lnTo>
                        <a:lnTo>
                          <a:pt x="440283" y="147777"/>
                        </a:lnTo>
                        <a:lnTo>
                          <a:pt x="440283" y="129400"/>
                        </a:lnTo>
                        <a:lnTo>
                          <a:pt x="405968" y="129070"/>
                        </a:lnTo>
                        <a:close/>
                      </a:path>
                      <a:path w="760729" h="274954">
                        <a:moveTo>
                          <a:pt x="489515" y="158876"/>
                        </a:moveTo>
                        <a:lnTo>
                          <a:pt x="478459" y="158876"/>
                        </a:lnTo>
                        <a:lnTo>
                          <a:pt x="489521" y="159600"/>
                        </a:lnTo>
                        <a:lnTo>
                          <a:pt x="489515" y="158876"/>
                        </a:lnTo>
                        <a:close/>
                      </a:path>
                      <a:path w="760729" h="274954">
                        <a:moveTo>
                          <a:pt x="489204" y="122808"/>
                        </a:moveTo>
                        <a:lnTo>
                          <a:pt x="452226" y="135224"/>
                        </a:lnTo>
                        <a:lnTo>
                          <a:pt x="440283" y="147777"/>
                        </a:lnTo>
                        <a:lnTo>
                          <a:pt x="489419" y="147777"/>
                        </a:lnTo>
                        <a:lnTo>
                          <a:pt x="489204" y="122808"/>
                        </a:lnTo>
                        <a:close/>
                      </a:path>
                      <a:path w="760729" h="274954">
                        <a:moveTo>
                          <a:pt x="236423" y="85356"/>
                        </a:moveTo>
                        <a:lnTo>
                          <a:pt x="200367" y="85356"/>
                        </a:lnTo>
                        <a:lnTo>
                          <a:pt x="200367" y="273342"/>
                        </a:lnTo>
                        <a:lnTo>
                          <a:pt x="236423" y="273342"/>
                        </a:lnTo>
                        <a:lnTo>
                          <a:pt x="236423" y="85356"/>
                        </a:lnTo>
                        <a:close/>
                      </a:path>
                      <a:path w="760729" h="274954">
                        <a:moveTo>
                          <a:pt x="379565" y="152272"/>
                        </a:moveTo>
                        <a:lnTo>
                          <a:pt x="328333" y="152272"/>
                        </a:lnTo>
                        <a:lnTo>
                          <a:pt x="334213" y="153669"/>
                        </a:lnTo>
                        <a:lnTo>
                          <a:pt x="338366" y="156108"/>
                        </a:lnTo>
                        <a:lnTo>
                          <a:pt x="342519" y="158191"/>
                        </a:lnTo>
                        <a:lnTo>
                          <a:pt x="344258" y="162369"/>
                        </a:lnTo>
                        <a:lnTo>
                          <a:pt x="344501" y="166535"/>
                        </a:lnTo>
                        <a:lnTo>
                          <a:pt x="344601" y="173088"/>
                        </a:lnTo>
                        <a:lnTo>
                          <a:pt x="341820" y="176936"/>
                        </a:lnTo>
                        <a:lnTo>
                          <a:pt x="336283" y="179362"/>
                        </a:lnTo>
                        <a:lnTo>
                          <a:pt x="299379" y="185413"/>
                        </a:lnTo>
                        <a:lnTo>
                          <a:pt x="291133" y="187494"/>
                        </a:lnTo>
                        <a:lnTo>
                          <a:pt x="258640" y="219662"/>
                        </a:lnTo>
                        <a:lnTo>
                          <a:pt x="257594" y="232435"/>
                        </a:lnTo>
                        <a:lnTo>
                          <a:pt x="258181" y="241584"/>
                        </a:lnTo>
                        <a:lnTo>
                          <a:pt x="290494" y="272511"/>
                        </a:lnTo>
                        <a:lnTo>
                          <a:pt x="299212" y="273354"/>
                        </a:lnTo>
                        <a:lnTo>
                          <a:pt x="313237" y="272237"/>
                        </a:lnTo>
                        <a:lnTo>
                          <a:pt x="325670" y="269397"/>
                        </a:lnTo>
                        <a:lnTo>
                          <a:pt x="336482" y="264801"/>
                        </a:lnTo>
                        <a:lnTo>
                          <a:pt x="345643" y="258419"/>
                        </a:lnTo>
                        <a:lnTo>
                          <a:pt x="381736" y="258419"/>
                        </a:lnTo>
                        <a:lnTo>
                          <a:pt x="381736" y="247662"/>
                        </a:lnTo>
                        <a:lnTo>
                          <a:pt x="306133" y="247662"/>
                        </a:lnTo>
                        <a:lnTo>
                          <a:pt x="301967" y="246265"/>
                        </a:lnTo>
                        <a:lnTo>
                          <a:pt x="298500" y="243522"/>
                        </a:lnTo>
                        <a:lnTo>
                          <a:pt x="295046" y="240372"/>
                        </a:lnTo>
                        <a:lnTo>
                          <a:pt x="293343" y="236018"/>
                        </a:lnTo>
                        <a:lnTo>
                          <a:pt x="293293" y="222021"/>
                        </a:lnTo>
                        <a:lnTo>
                          <a:pt x="296087" y="216801"/>
                        </a:lnTo>
                        <a:lnTo>
                          <a:pt x="301967" y="212978"/>
                        </a:lnTo>
                        <a:lnTo>
                          <a:pt x="305447" y="210908"/>
                        </a:lnTo>
                        <a:lnTo>
                          <a:pt x="311315" y="209168"/>
                        </a:lnTo>
                        <a:lnTo>
                          <a:pt x="318960" y="208127"/>
                        </a:lnTo>
                        <a:lnTo>
                          <a:pt x="336981" y="203606"/>
                        </a:lnTo>
                        <a:lnTo>
                          <a:pt x="343916" y="199834"/>
                        </a:lnTo>
                        <a:lnTo>
                          <a:pt x="381736" y="199834"/>
                        </a:lnTo>
                        <a:lnTo>
                          <a:pt x="381671" y="166535"/>
                        </a:lnTo>
                        <a:lnTo>
                          <a:pt x="380570" y="155186"/>
                        </a:lnTo>
                        <a:lnTo>
                          <a:pt x="379565" y="152272"/>
                        </a:lnTo>
                        <a:close/>
                      </a:path>
                      <a:path w="760729" h="274954">
                        <a:moveTo>
                          <a:pt x="381736" y="258419"/>
                        </a:moveTo>
                        <a:lnTo>
                          <a:pt x="345643" y="258419"/>
                        </a:lnTo>
                        <a:lnTo>
                          <a:pt x="345643" y="273354"/>
                        </a:lnTo>
                        <a:lnTo>
                          <a:pt x="381736" y="273354"/>
                        </a:lnTo>
                        <a:lnTo>
                          <a:pt x="381736" y="258419"/>
                        </a:lnTo>
                        <a:close/>
                      </a:path>
                      <a:path w="760729" h="274954">
                        <a:moveTo>
                          <a:pt x="381736" y="199834"/>
                        </a:moveTo>
                        <a:lnTo>
                          <a:pt x="343916" y="199834"/>
                        </a:lnTo>
                        <a:lnTo>
                          <a:pt x="343916" y="214388"/>
                        </a:lnTo>
                        <a:lnTo>
                          <a:pt x="343269" y="223022"/>
                        </a:lnTo>
                        <a:lnTo>
                          <a:pt x="319646" y="247662"/>
                        </a:lnTo>
                        <a:lnTo>
                          <a:pt x="381736" y="247662"/>
                        </a:lnTo>
                        <a:lnTo>
                          <a:pt x="381736" y="199834"/>
                        </a:lnTo>
                        <a:close/>
                      </a:path>
                      <a:path w="760729" h="274954">
                        <a:moveTo>
                          <a:pt x="321741" y="122123"/>
                        </a:moveTo>
                        <a:lnTo>
                          <a:pt x="279407" y="132756"/>
                        </a:lnTo>
                        <a:lnTo>
                          <a:pt x="260362" y="172770"/>
                        </a:lnTo>
                        <a:lnTo>
                          <a:pt x="296443" y="172770"/>
                        </a:lnTo>
                        <a:lnTo>
                          <a:pt x="297103" y="166535"/>
                        </a:lnTo>
                        <a:lnTo>
                          <a:pt x="299212" y="162369"/>
                        </a:lnTo>
                        <a:lnTo>
                          <a:pt x="301625" y="159600"/>
                        </a:lnTo>
                        <a:lnTo>
                          <a:pt x="305447" y="154724"/>
                        </a:lnTo>
                        <a:lnTo>
                          <a:pt x="311670" y="152272"/>
                        </a:lnTo>
                        <a:lnTo>
                          <a:pt x="379565" y="152272"/>
                        </a:lnTo>
                        <a:lnTo>
                          <a:pt x="377121" y="145184"/>
                        </a:lnTo>
                        <a:lnTo>
                          <a:pt x="343876" y="124204"/>
                        </a:lnTo>
                        <a:lnTo>
                          <a:pt x="333118" y="122510"/>
                        </a:lnTo>
                        <a:lnTo>
                          <a:pt x="321741" y="122123"/>
                        </a:lnTo>
                        <a:close/>
                      </a:path>
                      <a:path w="760729" h="274954">
                        <a:moveTo>
                          <a:pt x="328333" y="152272"/>
                        </a:moveTo>
                        <a:lnTo>
                          <a:pt x="311670" y="152272"/>
                        </a:lnTo>
                        <a:lnTo>
                          <a:pt x="320700" y="152641"/>
                        </a:lnTo>
                        <a:lnTo>
                          <a:pt x="328333" y="152272"/>
                        </a:lnTo>
                        <a:close/>
                      </a:path>
                      <a:path w="760729" h="274954">
                        <a:moveTo>
                          <a:pt x="92900" y="85369"/>
                        </a:moveTo>
                        <a:lnTo>
                          <a:pt x="41554" y="100526"/>
                        </a:lnTo>
                        <a:lnTo>
                          <a:pt x="6797" y="143014"/>
                        </a:lnTo>
                        <a:lnTo>
                          <a:pt x="0" y="178993"/>
                        </a:lnTo>
                        <a:lnTo>
                          <a:pt x="1693" y="197645"/>
                        </a:lnTo>
                        <a:lnTo>
                          <a:pt x="27368" y="245605"/>
                        </a:lnTo>
                        <a:lnTo>
                          <a:pt x="74227" y="270962"/>
                        </a:lnTo>
                        <a:lnTo>
                          <a:pt x="92900" y="272656"/>
                        </a:lnTo>
                        <a:lnTo>
                          <a:pt x="108174" y="271477"/>
                        </a:lnTo>
                        <a:lnTo>
                          <a:pt x="149402" y="253555"/>
                        </a:lnTo>
                        <a:lnTo>
                          <a:pt x="165392" y="236931"/>
                        </a:lnTo>
                        <a:lnTo>
                          <a:pt x="92900" y="236931"/>
                        </a:lnTo>
                        <a:lnTo>
                          <a:pt x="81400" y="235834"/>
                        </a:lnTo>
                        <a:lnTo>
                          <a:pt x="44862" y="210931"/>
                        </a:lnTo>
                        <a:lnTo>
                          <a:pt x="35699" y="178993"/>
                        </a:lnTo>
                        <a:lnTo>
                          <a:pt x="36548" y="167490"/>
                        </a:lnTo>
                        <a:lnTo>
                          <a:pt x="61116" y="130749"/>
                        </a:lnTo>
                        <a:lnTo>
                          <a:pt x="92900" y="121094"/>
                        </a:lnTo>
                        <a:lnTo>
                          <a:pt x="165243" y="121094"/>
                        </a:lnTo>
                        <a:lnTo>
                          <a:pt x="160595" y="115131"/>
                        </a:lnTo>
                        <a:lnTo>
                          <a:pt x="149402" y="104813"/>
                        </a:lnTo>
                        <a:lnTo>
                          <a:pt x="136493" y="96154"/>
                        </a:lnTo>
                        <a:lnTo>
                          <a:pt x="122728" y="90009"/>
                        </a:lnTo>
                        <a:lnTo>
                          <a:pt x="108174" y="86405"/>
                        </a:lnTo>
                        <a:lnTo>
                          <a:pt x="92900" y="85369"/>
                        </a:lnTo>
                        <a:close/>
                      </a:path>
                      <a:path w="760729" h="274954">
                        <a:moveTo>
                          <a:pt x="182003" y="203974"/>
                        </a:moveTo>
                        <a:lnTo>
                          <a:pt x="144221" y="203974"/>
                        </a:lnTo>
                        <a:lnTo>
                          <a:pt x="140190" y="210940"/>
                        </a:lnTo>
                        <a:lnTo>
                          <a:pt x="135424" y="217233"/>
                        </a:lnTo>
                        <a:lnTo>
                          <a:pt x="101039" y="236352"/>
                        </a:lnTo>
                        <a:lnTo>
                          <a:pt x="92900" y="236931"/>
                        </a:lnTo>
                        <a:lnTo>
                          <a:pt x="165392" y="236931"/>
                        </a:lnTo>
                        <a:lnTo>
                          <a:pt x="169737" y="231365"/>
                        </a:lnTo>
                        <a:lnTo>
                          <a:pt x="176861" y="218354"/>
                        </a:lnTo>
                        <a:lnTo>
                          <a:pt x="182003" y="203974"/>
                        </a:lnTo>
                        <a:close/>
                      </a:path>
                      <a:path w="760729" h="274954">
                        <a:moveTo>
                          <a:pt x="165243" y="121094"/>
                        </a:moveTo>
                        <a:lnTo>
                          <a:pt x="92900" y="121094"/>
                        </a:lnTo>
                        <a:lnTo>
                          <a:pt x="101039" y="121678"/>
                        </a:lnTo>
                        <a:lnTo>
                          <a:pt x="108850" y="123431"/>
                        </a:lnTo>
                        <a:lnTo>
                          <a:pt x="140197" y="147379"/>
                        </a:lnTo>
                        <a:lnTo>
                          <a:pt x="144221" y="154381"/>
                        </a:lnTo>
                        <a:lnTo>
                          <a:pt x="182003" y="154381"/>
                        </a:lnTo>
                        <a:lnTo>
                          <a:pt x="176861" y="139954"/>
                        </a:lnTo>
                        <a:lnTo>
                          <a:pt x="169737" y="126858"/>
                        </a:lnTo>
                        <a:lnTo>
                          <a:pt x="165243" y="121094"/>
                        </a:lnTo>
                        <a:close/>
                      </a:path>
                      <a:path w="760729" h="274954">
                        <a:moveTo>
                          <a:pt x="567537" y="122453"/>
                        </a:moveTo>
                        <a:lnTo>
                          <a:pt x="526337" y="134915"/>
                        </a:lnTo>
                        <a:lnTo>
                          <a:pt x="498155" y="169341"/>
                        </a:lnTo>
                        <a:lnTo>
                          <a:pt x="492658" y="198424"/>
                        </a:lnTo>
                        <a:lnTo>
                          <a:pt x="494030" y="213510"/>
                        </a:lnTo>
                        <a:lnTo>
                          <a:pt x="514845" y="251828"/>
                        </a:lnTo>
                        <a:lnTo>
                          <a:pt x="552723" y="272947"/>
                        </a:lnTo>
                        <a:lnTo>
                          <a:pt x="567537" y="274370"/>
                        </a:lnTo>
                        <a:lnTo>
                          <a:pt x="582409" y="272947"/>
                        </a:lnTo>
                        <a:lnTo>
                          <a:pt x="620928" y="251828"/>
                        </a:lnTo>
                        <a:lnTo>
                          <a:pt x="631542" y="238290"/>
                        </a:lnTo>
                        <a:lnTo>
                          <a:pt x="567537" y="238290"/>
                        </a:lnTo>
                        <a:lnTo>
                          <a:pt x="559744" y="237575"/>
                        </a:lnTo>
                        <a:lnTo>
                          <a:pt x="528783" y="206225"/>
                        </a:lnTo>
                        <a:lnTo>
                          <a:pt x="528015" y="198424"/>
                        </a:lnTo>
                        <a:lnTo>
                          <a:pt x="528783" y="190231"/>
                        </a:lnTo>
                        <a:lnTo>
                          <a:pt x="559744" y="159064"/>
                        </a:lnTo>
                        <a:lnTo>
                          <a:pt x="567537" y="158546"/>
                        </a:lnTo>
                        <a:lnTo>
                          <a:pt x="631602" y="158546"/>
                        </a:lnTo>
                        <a:lnTo>
                          <a:pt x="630488" y="156444"/>
                        </a:lnTo>
                        <a:lnTo>
                          <a:pt x="620928" y="144678"/>
                        </a:lnTo>
                        <a:lnTo>
                          <a:pt x="609171" y="134915"/>
                        </a:lnTo>
                        <a:lnTo>
                          <a:pt x="596309" y="127974"/>
                        </a:lnTo>
                        <a:lnTo>
                          <a:pt x="582409" y="123829"/>
                        </a:lnTo>
                        <a:lnTo>
                          <a:pt x="567537" y="122453"/>
                        </a:lnTo>
                        <a:close/>
                      </a:path>
                      <a:path w="760729" h="274954">
                        <a:moveTo>
                          <a:pt x="631602" y="158546"/>
                        </a:moveTo>
                        <a:lnTo>
                          <a:pt x="567537" y="158546"/>
                        </a:lnTo>
                        <a:lnTo>
                          <a:pt x="575539" y="159064"/>
                        </a:lnTo>
                        <a:lnTo>
                          <a:pt x="582918" y="161148"/>
                        </a:lnTo>
                        <a:lnTo>
                          <a:pt x="607415" y="198424"/>
                        </a:lnTo>
                        <a:lnTo>
                          <a:pt x="606495" y="206225"/>
                        </a:lnTo>
                        <a:lnTo>
                          <a:pt x="575534" y="237575"/>
                        </a:lnTo>
                        <a:lnTo>
                          <a:pt x="567537" y="238290"/>
                        </a:lnTo>
                        <a:lnTo>
                          <a:pt x="631542" y="238290"/>
                        </a:lnTo>
                        <a:lnTo>
                          <a:pt x="637319" y="227464"/>
                        </a:lnTo>
                        <a:lnTo>
                          <a:pt x="641418" y="213496"/>
                        </a:lnTo>
                        <a:lnTo>
                          <a:pt x="642785" y="198424"/>
                        </a:lnTo>
                        <a:lnTo>
                          <a:pt x="641418" y="183343"/>
                        </a:lnTo>
                        <a:lnTo>
                          <a:pt x="637319" y="169341"/>
                        </a:lnTo>
                        <a:lnTo>
                          <a:pt x="631602" y="158546"/>
                        </a:lnTo>
                        <a:close/>
                      </a:path>
                      <a:path w="760729" h="274954">
                        <a:moveTo>
                          <a:pt x="760349" y="164096"/>
                        </a:moveTo>
                        <a:lnTo>
                          <a:pt x="664997" y="164096"/>
                        </a:lnTo>
                        <a:lnTo>
                          <a:pt x="664997" y="196341"/>
                        </a:lnTo>
                        <a:lnTo>
                          <a:pt x="760349" y="196341"/>
                        </a:lnTo>
                        <a:lnTo>
                          <a:pt x="760349" y="164096"/>
                        </a:lnTo>
                        <a:close/>
                      </a:path>
                      <a:path w="760729" h="274954">
                        <a:moveTo>
                          <a:pt x="713181" y="18084"/>
                        </a:moveTo>
                        <a:lnTo>
                          <a:pt x="626148" y="105117"/>
                        </a:lnTo>
                        <a:lnTo>
                          <a:pt x="649020" y="128015"/>
                        </a:lnTo>
                        <a:lnTo>
                          <a:pt x="736092" y="40957"/>
                        </a:lnTo>
                        <a:lnTo>
                          <a:pt x="713181" y="18084"/>
                        </a:lnTo>
                        <a:close/>
                      </a:path>
                      <a:path w="760729" h="274954">
                        <a:moveTo>
                          <a:pt x="588010" y="0"/>
                        </a:moveTo>
                        <a:lnTo>
                          <a:pt x="555764" y="0"/>
                        </a:lnTo>
                        <a:lnTo>
                          <a:pt x="555764" y="93332"/>
                        </a:lnTo>
                        <a:lnTo>
                          <a:pt x="588010" y="93332"/>
                        </a:lnTo>
                        <a:lnTo>
                          <a:pt x="588010" y="0"/>
                        </a:lnTo>
                        <a:close/>
                      </a:path>
                    </a:pathLst>
                  </a:custGeom>
                  <a:solidFill>
                    <a:srgbClr val="E2252D"/>
                  </a:solidFill>
                </p:spPr>
                <p:txBody>
                  <a:bodyPr wrap="square" lIns="0" tIns="0" rIns="0" bIns="0" rtlCol="0"/>
                  <a:lstStyle/>
                  <a:p>
                    <a:pPr defTabSz="606643">
                      <a:buClrTx/>
                    </a:pPr>
                    <a:endParaRPr sz="1194" kern="1200">
                      <a:solidFill>
                        <a:prstClr val="black"/>
                      </a:solidFill>
                      <a:latin typeface="AMX" pitchFamily="2" charset="77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23" name="object 68">
                    <a:extLst>
                      <a:ext uri="{FF2B5EF4-FFF2-40B4-BE49-F238E27FC236}">
                        <a16:creationId xmlns:a16="http://schemas.microsoft.com/office/drawing/2014/main" id="{6DEACBCB-2724-F3A8-D378-0E321C5A7F7F}"/>
                      </a:ext>
                    </a:extLst>
                  </p:cNvPr>
                  <p:cNvPicPr/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14661673" y="2631413"/>
                    <a:ext cx="166674" cy="119341"/>
                  </a:xfrm>
                  <a:prstGeom prst="rect">
                    <a:avLst/>
                  </a:prstGeom>
                </p:spPr>
              </p:pic>
              <p:pic>
                <p:nvPicPr>
                  <p:cNvPr id="24" name="object 69">
                    <a:extLst>
                      <a:ext uri="{FF2B5EF4-FFF2-40B4-BE49-F238E27FC236}">
                        <a16:creationId xmlns:a16="http://schemas.microsoft.com/office/drawing/2014/main" id="{4408BA0F-CDD8-29FF-4A4A-D250EEC20549}"/>
                      </a:ext>
                    </a:extLst>
                  </p:cNvPr>
                  <p:cNvPicPr/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14847987" y="2631412"/>
                    <a:ext cx="99872" cy="120700"/>
                  </a:xfrm>
                  <a:prstGeom prst="rect">
                    <a:avLst/>
                  </a:prstGeom>
                </p:spPr>
              </p:pic>
              <p:pic>
                <p:nvPicPr>
                  <p:cNvPr id="25" name="object 70">
                    <a:extLst>
                      <a:ext uri="{FF2B5EF4-FFF2-40B4-BE49-F238E27FC236}">
                        <a16:creationId xmlns:a16="http://schemas.microsoft.com/office/drawing/2014/main" id="{A1688E49-EAD6-3BD3-03AD-AD692429175C}"/>
                      </a:ext>
                    </a:extLst>
                  </p:cNvPr>
                  <p:cNvPicPr/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14968861" y="2631413"/>
                    <a:ext cx="98056" cy="119341"/>
                  </a:xfrm>
                  <a:prstGeom prst="rect">
                    <a:avLst/>
                  </a:prstGeom>
                </p:spPr>
              </p:pic>
              <p:pic>
                <p:nvPicPr>
                  <p:cNvPr id="26" name="object 71">
                    <a:extLst>
                      <a:ext uri="{FF2B5EF4-FFF2-40B4-BE49-F238E27FC236}">
                        <a16:creationId xmlns:a16="http://schemas.microsoft.com/office/drawing/2014/main" id="{091AB786-EAB2-787C-5242-B19A6A4E8153}"/>
                      </a:ext>
                    </a:extLst>
                  </p:cNvPr>
                  <p:cNvPicPr/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15087744" y="2581137"/>
                    <a:ext cx="225911" cy="170976"/>
                  </a:xfrm>
                  <a:prstGeom prst="rect">
                    <a:avLst/>
                  </a:prstGeom>
                </p:spPr>
              </p:pic>
              <p:pic>
                <p:nvPicPr>
                  <p:cNvPr id="27" name="object 72">
                    <a:extLst>
                      <a:ext uri="{FF2B5EF4-FFF2-40B4-BE49-F238E27FC236}">
                        <a16:creationId xmlns:a16="http://schemas.microsoft.com/office/drawing/2014/main" id="{EBA31424-DDBF-0E4D-5104-CBDCF17BA4D9}"/>
                      </a:ext>
                    </a:extLst>
                  </p:cNvPr>
                  <p:cNvPicPr/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15316200" y="2631404"/>
                    <a:ext cx="86283" cy="11935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2926BC0C-752A-085C-60CF-F04844781B82}"/>
                </a:ext>
              </a:extLst>
            </p:cNvPr>
            <p:cNvSpPr/>
            <p:nvPr/>
          </p:nvSpPr>
          <p:spPr>
            <a:xfrm>
              <a:off x="1350515" y="2293357"/>
              <a:ext cx="9199146" cy="453744"/>
            </a:xfrm>
            <a:prstGeom prst="roundRect">
              <a:avLst>
                <a:gd name="adj" fmla="val 50000"/>
              </a:avLst>
            </a:prstGeom>
            <a:solidFill>
              <a:srgbClr val="1F1E21">
                <a:alpha val="18209"/>
              </a:srgbClr>
            </a:solidFill>
            <a:ln>
              <a:noFill/>
            </a:ln>
          </p:spPr>
          <p:txBody>
            <a:bodyPr/>
            <a:lstStyle/>
            <a:p>
              <a:pPr defTabSz="909919"/>
              <a:r>
                <a:rPr lang="pt-BR" sz="2000">
                  <a:solidFill>
                    <a:prstClr val="black"/>
                  </a:solidFill>
                  <a:latin typeface="AMX Medium" pitchFamily="2" charset="77"/>
                </a:rPr>
                <a:t>  Bloqueio de chamadas, SMS e dados. </a:t>
              </a:r>
            </a:p>
            <a:p>
              <a:pPr defTabSz="909919"/>
              <a:endParaRPr lang="pt-BR">
                <a:solidFill>
                  <a:prstClr val="black"/>
                </a:solidFill>
                <a:latin typeface="AMX Medium" pitchFamily="2" charset="77"/>
              </a:endParaRPr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9B6F5A24-67D2-6A9A-5D39-2132D2B3541B}"/>
                </a:ext>
              </a:extLst>
            </p:cNvPr>
            <p:cNvSpPr/>
            <p:nvPr/>
          </p:nvSpPr>
          <p:spPr>
            <a:xfrm>
              <a:off x="1351419" y="2852710"/>
              <a:ext cx="9190243" cy="453744"/>
            </a:xfrm>
            <a:prstGeom prst="roundRect">
              <a:avLst>
                <a:gd name="adj" fmla="val 50000"/>
              </a:avLst>
            </a:prstGeom>
            <a:solidFill>
              <a:srgbClr val="1F1E21">
                <a:alpha val="18209"/>
              </a:srgbClr>
            </a:solidFill>
            <a:ln>
              <a:noFill/>
            </a:ln>
          </p:spPr>
          <p:txBody>
            <a:bodyPr/>
            <a:lstStyle/>
            <a:p>
              <a:pPr defTabSz="909919"/>
              <a:r>
                <a:rPr lang="pt-BR" sz="2000">
                  <a:solidFill>
                    <a:prstClr val="black"/>
                  </a:solidFill>
                  <a:latin typeface="AMX Medium" pitchFamily="2" charset="77"/>
                </a:rPr>
                <a:t>  Bloqueio de aplicativos. </a:t>
              </a:r>
            </a:p>
          </p:txBody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B4CAA3EF-15AF-FA58-CF97-1C9A045EEEE5}"/>
                </a:ext>
              </a:extLst>
            </p:cNvPr>
            <p:cNvSpPr/>
            <p:nvPr/>
          </p:nvSpPr>
          <p:spPr>
            <a:xfrm>
              <a:off x="1351557" y="3412064"/>
              <a:ext cx="9188899" cy="453744"/>
            </a:xfrm>
            <a:prstGeom prst="roundRect">
              <a:avLst>
                <a:gd name="adj" fmla="val 50000"/>
              </a:avLst>
            </a:prstGeom>
            <a:solidFill>
              <a:srgbClr val="1F1E21">
                <a:alpha val="18209"/>
              </a:srgbClr>
            </a:solidFill>
            <a:ln>
              <a:noFill/>
            </a:ln>
          </p:spPr>
          <p:txBody>
            <a:bodyPr/>
            <a:lstStyle/>
            <a:p>
              <a:pPr defTabSz="909919"/>
              <a:r>
                <a:rPr lang="pt-BR" sz="2000">
                  <a:solidFill>
                    <a:prstClr val="black"/>
                  </a:solidFill>
                  <a:latin typeface="AMX Medium" pitchFamily="2" charset="77"/>
                </a:rPr>
                <a:t>  Rastreamento e Geolocalização. </a:t>
              </a:r>
            </a:p>
            <a:p>
              <a:pPr defTabSz="909919"/>
              <a:endParaRPr lang="pt-BR">
                <a:solidFill>
                  <a:prstClr val="black"/>
                </a:solidFill>
                <a:latin typeface="AMX Medium" pitchFamily="2" charset="77"/>
              </a:endParaRPr>
            </a:p>
          </p:txBody>
        </p:sp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4BEA31F4-9F64-B205-E7AA-CC73836720FF}"/>
                </a:ext>
              </a:extLst>
            </p:cNvPr>
            <p:cNvSpPr/>
            <p:nvPr/>
          </p:nvSpPr>
          <p:spPr>
            <a:xfrm>
              <a:off x="1351557" y="3971417"/>
              <a:ext cx="9188899" cy="453744"/>
            </a:xfrm>
            <a:prstGeom prst="roundRect">
              <a:avLst>
                <a:gd name="adj" fmla="val 50000"/>
              </a:avLst>
            </a:prstGeom>
            <a:solidFill>
              <a:srgbClr val="1F1E21">
                <a:alpha val="18209"/>
              </a:srgbClr>
            </a:solidFill>
            <a:ln>
              <a:noFill/>
            </a:ln>
          </p:spPr>
          <p:txBody>
            <a:bodyPr/>
            <a:lstStyle/>
            <a:p>
              <a:pPr defTabSz="909919"/>
              <a:r>
                <a:rPr lang="pt-BR" sz="2000">
                  <a:solidFill>
                    <a:prstClr val="black"/>
                  </a:solidFill>
                  <a:latin typeface="AMX Medium" pitchFamily="2" charset="77"/>
                </a:rPr>
                <a:t>  Modo Quiosque. </a:t>
              </a:r>
            </a:p>
          </p:txBody>
        </p:sp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F4FA1481-740F-84DB-67F5-834BA3BEE29C}"/>
                </a:ext>
              </a:extLst>
            </p:cNvPr>
            <p:cNvSpPr/>
            <p:nvPr/>
          </p:nvSpPr>
          <p:spPr>
            <a:xfrm>
              <a:off x="1351557" y="4530770"/>
              <a:ext cx="9188899" cy="453744"/>
            </a:xfrm>
            <a:prstGeom prst="roundRect">
              <a:avLst>
                <a:gd name="adj" fmla="val 50000"/>
              </a:avLst>
            </a:prstGeom>
            <a:solidFill>
              <a:srgbClr val="1F1E21">
                <a:alpha val="18209"/>
              </a:srgbClr>
            </a:solidFill>
            <a:ln>
              <a:noFill/>
            </a:ln>
          </p:spPr>
          <p:txBody>
            <a:bodyPr/>
            <a:lstStyle/>
            <a:p>
              <a:pPr defTabSz="909919"/>
              <a:r>
                <a:rPr lang="pt-BR" sz="2000">
                  <a:solidFill>
                    <a:prstClr val="black"/>
                  </a:solidFill>
                  <a:latin typeface="AMX Medium" pitchFamily="2" charset="77"/>
                </a:rPr>
                <a:t>  Bloqueio por horário de trabalho e dias da semana.</a:t>
              </a:r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2A43E2FC-19BB-D5CA-0217-E09F3C2FCAA3}"/>
                </a:ext>
              </a:extLst>
            </p:cNvPr>
            <p:cNvSpPr/>
            <p:nvPr/>
          </p:nvSpPr>
          <p:spPr>
            <a:xfrm>
              <a:off x="1351557" y="5649481"/>
              <a:ext cx="9188899" cy="453744"/>
            </a:xfrm>
            <a:prstGeom prst="roundRect">
              <a:avLst>
                <a:gd name="adj" fmla="val 50000"/>
              </a:avLst>
            </a:prstGeom>
            <a:solidFill>
              <a:srgbClr val="1F1E21">
                <a:alpha val="18209"/>
              </a:srgbClr>
            </a:solidFill>
            <a:ln>
              <a:noFill/>
            </a:ln>
          </p:spPr>
          <p:txBody>
            <a:bodyPr/>
            <a:lstStyle/>
            <a:p>
              <a:pPr defTabSz="909919"/>
              <a:r>
                <a:rPr lang="pt-BR" sz="2000">
                  <a:solidFill>
                    <a:prstClr val="black"/>
                  </a:solidFill>
                  <a:latin typeface="AMX Medium" pitchFamily="2" charset="77"/>
                </a:rPr>
                <a:t>  Consumo de dados por aplicativo.</a:t>
              </a:r>
            </a:p>
            <a:p>
              <a:pPr defTabSz="909919"/>
              <a:endParaRPr lang="pt-BR" sz="2000">
                <a:solidFill>
                  <a:prstClr val="black"/>
                </a:solidFill>
                <a:latin typeface="AMX Medium" pitchFamily="2" charset="77"/>
              </a:endParaRPr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44F92946-2BB1-8F3D-2702-2B9172BCA5A1}"/>
                </a:ext>
              </a:extLst>
            </p:cNvPr>
            <p:cNvSpPr/>
            <p:nvPr/>
          </p:nvSpPr>
          <p:spPr>
            <a:xfrm>
              <a:off x="1351557" y="5090124"/>
              <a:ext cx="9188899" cy="453744"/>
            </a:xfrm>
            <a:prstGeom prst="roundRect">
              <a:avLst>
                <a:gd name="adj" fmla="val 50000"/>
              </a:avLst>
            </a:prstGeom>
            <a:solidFill>
              <a:srgbClr val="1F1E21">
                <a:alpha val="18209"/>
              </a:srgbClr>
            </a:solidFill>
            <a:ln>
              <a:noFill/>
            </a:ln>
          </p:spPr>
          <p:txBody>
            <a:bodyPr/>
            <a:lstStyle/>
            <a:p>
              <a:pPr defTabSz="909919"/>
              <a:r>
                <a:rPr lang="pt-BR" sz="2000">
                  <a:solidFill>
                    <a:prstClr val="black"/>
                  </a:solidFill>
                  <a:latin typeface="AMX Medium" pitchFamily="2" charset="77"/>
                </a:rPr>
                <a:t>  Tempo de uso de aplicativos.</a:t>
              </a:r>
            </a:p>
            <a:p>
              <a:pPr defTabSz="909919"/>
              <a:endParaRPr lang="pt-BR" sz="2000">
                <a:solidFill>
                  <a:prstClr val="black"/>
                </a:solidFill>
                <a:latin typeface="AMX Medium" pitchFamily="2" charset="77"/>
              </a:endParaRPr>
            </a:p>
          </p:txBody>
        </p:sp>
        <p:grpSp>
          <p:nvGrpSpPr>
            <p:cNvPr id="79" name="Agrupar 78">
              <a:extLst>
                <a:ext uri="{FF2B5EF4-FFF2-40B4-BE49-F238E27FC236}">
                  <a16:creationId xmlns:a16="http://schemas.microsoft.com/office/drawing/2014/main" id="{E6DC792D-2DAB-C56E-1F44-866B5776969D}"/>
                </a:ext>
              </a:extLst>
            </p:cNvPr>
            <p:cNvGrpSpPr/>
            <p:nvPr/>
          </p:nvGrpSpPr>
          <p:grpSpPr>
            <a:xfrm>
              <a:off x="9711168" y="2299549"/>
              <a:ext cx="375737" cy="400571"/>
              <a:chOff x="8510691" y="2495858"/>
              <a:chExt cx="1056166" cy="1147564"/>
            </a:xfrm>
          </p:grpSpPr>
          <p:sp>
            <p:nvSpPr>
              <p:cNvPr id="80" name="TextBox 5">
                <a:extLst>
                  <a:ext uri="{FF2B5EF4-FFF2-40B4-BE49-F238E27FC236}">
                    <a16:creationId xmlns:a16="http://schemas.microsoft.com/office/drawing/2014/main" id="{372EA29F-2AE1-DA72-7A65-6D07A11187C6}"/>
                  </a:ext>
                </a:extLst>
              </p:cNvPr>
              <p:cNvSpPr txBox="1"/>
              <p:nvPr/>
            </p:nvSpPr>
            <p:spPr>
              <a:xfrm>
                <a:off x="8510691" y="2495858"/>
                <a:ext cx="1056166" cy="114756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81" name="Freeform 15">
                <a:extLst>
                  <a:ext uri="{FF2B5EF4-FFF2-40B4-BE49-F238E27FC236}">
                    <a16:creationId xmlns:a16="http://schemas.microsoft.com/office/drawing/2014/main" id="{D0088CC0-B52A-471A-36F3-3F44E08D879B}"/>
                  </a:ext>
                </a:extLst>
              </p:cNvPr>
              <p:cNvSpPr/>
              <p:nvPr/>
            </p:nvSpPr>
            <p:spPr>
              <a:xfrm>
                <a:off x="8562115" y="2638682"/>
                <a:ext cx="953315" cy="953315"/>
              </a:xfrm>
              <a:prstGeom prst="ellipse">
                <a:avLst/>
              </a:prstGeom>
              <a:solidFill>
                <a:srgbClr val="00B050"/>
              </a:solid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82" name="Freeform 21">
                <a:extLst>
                  <a:ext uri="{FF2B5EF4-FFF2-40B4-BE49-F238E27FC236}">
                    <a16:creationId xmlns:a16="http://schemas.microsoft.com/office/drawing/2014/main" id="{E1F112C8-7A01-20D9-F807-1CDD83D82F4B}"/>
                  </a:ext>
                </a:extLst>
              </p:cNvPr>
              <p:cNvSpPr/>
              <p:nvPr/>
            </p:nvSpPr>
            <p:spPr>
              <a:xfrm>
                <a:off x="8696111" y="2750403"/>
                <a:ext cx="685323" cy="682753"/>
              </a:xfrm>
              <a:custGeom>
                <a:avLst/>
                <a:gdLst/>
                <a:ahLst/>
                <a:cxnLst/>
                <a:rect l="l" t="t" r="r" b="b"/>
                <a:pathLst>
                  <a:path w="685323" h="682753">
                    <a:moveTo>
                      <a:pt x="0" y="0"/>
                    </a:moveTo>
                    <a:lnTo>
                      <a:pt x="685323" y="0"/>
                    </a:lnTo>
                    <a:lnTo>
                      <a:pt x="685323" y="682752"/>
                    </a:lnTo>
                    <a:lnTo>
                      <a:pt x="0" y="6827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83" name="Agrupar 82">
              <a:extLst>
                <a:ext uri="{FF2B5EF4-FFF2-40B4-BE49-F238E27FC236}">
                  <a16:creationId xmlns:a16="http://schemas.microsoft.com/office/drawing/2014/main" id="{A9709B8F-5FB6-2C17-4EB2-29846BC5BE4F}"/>
                </a:ext>
              </a:extLst>
            </p:cNvPr>
            <p:cNvGrpSpPr/>
            <p:nvPr/>
          </p:nvGrpSpPr>
          <p:grpSpPr>
            <a:xfrm>
              <a:off x="9711168" y="2870306"/>
              <a:ext cx="375737" cy="400571"/>
              <a:chOff x="8510691" y="2495858"/>
              <a:chExt cx="1056166" cy="1147564"/>
            </a:xfrm>
          </p:grpSpPr>
          <p:sp>
            <p:nvSpPr>
              <p:cNvPr id="89" name="TextBox 5">
                <a:extLst>
                  <a:ext uri="{FF2B5EF4-FFF2-40B4-BE49-F238E27FC236}">
                    <a16:creationId xmlns:a16="http://schemas.microsoft.com/office/drawing/2014/main" id="{4F092411-5A8B-1C92-E11C-9551A5B289E5}"/>
                  </a:ext>
                </a:extLst>
              </p:cNvPr>
              <p:cNvSpPr txBox="1"/>
              <p:nvPr/>
            </p:nvSpPr>
            <p:spPr>
              <a:xfrm>
                <a:off x="8510691" y="2495858"/>
                <a:ext cx="1056166" cy="114756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90" name="Freeform 15">
                <a:extLst>
                  <a:ext uri="{FF2B5EF4-FFF2-40B4-BE49-F238E27FC236}">
                    <a16:creationId xmlns:a16="http://schemas.microsoft.com/office/drawing/2014/main" id="{EBD7452D-3926-FE6C-60AA-00692BFC72AA}"/>
                  </a:ext>
                </a:extLst>
              </p:cNvPr>
              <p:cNvSpPr/>
              <p:nvPr/>
            </p:nvSpPr>
            <p:spPr>
              <a:xfrm>
                <a:off x="8562115" y="2638682"/>
                <a:ext cx="953315" cy="953315"/>
              </a:xfrm>
              <a:prstGeom prst="ellipse">
                <a:avLst/>
              </a:prstGeom>
              <a:solidFill>
                <a:srgbClr val="00B050"/>
              </a:solid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91" name="Freeform 21">
                <a:extLst>
                  <a:ext uri="{FF2B5EF4-FFF2-40B4-BE49-F238E27FC236}">
                    <a16:creationId xmlns:a16="http://schemas.microsoft.com/office/drawing/2014/main" id="{DCDA4D7A-33A4-6AA3-D066-E79FFA8D9A34}"/>
                  </a:ext>
                </a:extLst>
              </p:cNvPr>
              <p:cNvSpPr/>
              <p:nvPr/>
            </p:nvSpPr>
            <p:spPr>
              <a:xfrm>
                <a:off x="8696111" y="2750403"/>
                <a:ext cx="685323" cy="682753"/>
              </a:xfrm>
              <a:custGeom>
                <a:avLst/>
                <a:gdLst/>
                <a:ahLst/>
                <a:cxnLst/>
                <a:rect l="l" t="t" r="r" b="b"/>
                <a:pathLst>
                  <a:path w="685323" h="682753">
                    <a:moveTo>
                      <a:pt x="0" y="0"/>
                    </a:moveTo>
                    <a:lnTo>
                      <a:pt x="685323" y="0"/>
                    </a:lnTo>
                    <a:lnTo>
                      <a:pt x="685323" y="682752"/>
                    </a:lnTo>
                    <a:lnTo>
                      <a:pt x="0" y="6827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92" name="Agrupar 91">
              <a:extLst>
                <a:ext uri="{FF2B5EF4-FFF2-40B4-BE49-F238E27FC236}">
                  <a16:creationId xmlns:a16="http://schemas.microsoft.com/office/drawing/2014/main" id="{FE708CFB-D989-0B31-E47F-68301C1B70B8}"/>
                </a:ext>
              </a:extLst>
            </p:cNvPr>
            <p:cNvGrpSpPr/>
            <p:nvPr/>
          </p:nvGrpSpPr>
          <p:grpSpPr>
            <a:xfrm>
              <a:off x="9711168" y="3429929"/>
              <a:ext cx="375737" cy="400571"/>
              <a:chOff x="8510691" y="2495858"/>
              <a:chExt cx="1056166" cy="1147564"/>
            </a:xfrm>
          </p:grpSpPr>
          <p:sp>
            <p:nvSpPr>
              <p:cNvPr id="93" name="TextBox 5">
                <a:extLst>
                  <a:ext uri="{FF2B5EF4-FFF2-40B4-BE49-F238E27FC236}">
                    <a16:creationId xmlns:a16="http://schemas.microsoft.com/office/drawing/2014/main" id="{0C032251-603C-E46A-0CA1-C9C4E8964CA1}"/>
                  </a:ext>
                </a:extLst>
              </p:cNvPr>
              <p:cNvSpPr txBox="1"/>
              <p:nvPr/>
            </p:nvSpPr>
            <p:spPr>
              <a:xfrm>
                <a:off x="8510691" y="2495858"/>
                <a:ext cx="1056166" cy="114756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94" name="Freeform 15">
                <a:extLst>
                  <a:ext uri="{FF2B5EF4-FFF2-40B4-BE49-F238E27FC236}">
                    <a16:creationId xmlns:a16="http://schemas.microsoft.com/office/drawing/2014/main" id="{B84C48DE-129B-81BA-9BD5-151BDEBDE693}"/>
                  </a:ext>
                </a:extLst>
              </p:cNvPr>
              <p:cNvSpPr/>
              <p:nvPr/>
            </p:nvSpPr>
            <p:spPr>
              <a:xfrm>
                <a:off x="8562115" y="2638682"/>
                <a:ext cx="953315" cy="953315"/>
              </a:xfrm>
              <a:prstGeom prst="ellipse">
                <a:avLst/>
              </a:prstGeom>
              <a:solidFill>
                <a:srgbClr val="00B050"/>
              </a:solid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95" name="Freeform 21">
                <a:extLst>
                  <a:ext uri="{FF2B5EF4-FFF2-40B4-BE49-F238E27FC236}">
                    <a16:creationId xmlns:a16="http://schemas.microsoft.com/office/drawing/2014/main" id="{5875ECF8-3229-D3FA-D082-E0CF14726E0D}"/>
                  </a:ext>
                </a:extLst>
              </p:cNvPr>
              <p:cNvSpPr/>
              <p:nvPr/>
            </p:nvSpPr>
            <p:spPr>
              <a:xfrm>
                <a:off x="8696111" y="2750403"/>
                <a:ext cx="685323" cy="682753"/>
              </a:xfrm>
              <a:custGeom>
                <a:avLst/>
                <a:gdLst/>
                <a:ahLst/>
                <a:cxnLst/>
                <a:rect l="l" t="t" r="r" b="b"/>
                <a:pathLst>
                  <a:path w="685323" h="682753">
                    <a:moveTo>
                      <a:pt x="0" y="0"/>
                    </a:moveTo>
                    <a:lnTo>
                      <a:pt x="685323" y="0"/>
                    </a:lnTo>
                    <a:lnTo>
                      <a:pt x="685323" y="682752"/>
                    </a:lnTo>
                    <a:lnTo>
                      <a:pt x="0" y="6827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96" name="Agrupar 95">
              <a:extLst>
                <a:ext uri="{FF2B5EF4-FFF2-40B4-BE49-F238E27FC236}">
                  <a16:creationId xmlns:a16="http://schemas.microsoft.com/office/drawing/2014/main" id="{85EB2A6E-026F-1CD5-C89C-FFE973C047BA}"/>
                </a:ext>
              </a:extLst>
            </p:cNvPr>
            <p:cNvGrpSpPr/>
            <p:nvPr/>
          </p:nvGrpSpPr>
          <p:grpSpPr>
            <a:xfrm>
              <a:off x="9711168" y="3986580"/>
              <a:ext cx="375737" cy="400571"/>
              <a:chOff x="8510691" y="2495858"/>
              <a:chExt cx="1056166" cy="1147564"/>
            </a:xfrm>
          </p:grpSpPr>
          <p:sp>
            <p:nvSpPr>
              <p:cNvPr id="97" name="TextBox 5">
                <a:extLst>
                  <a:ext uri="{FF2B5EF4-FFF2-40B4-BE49-F238E27FC236}">
                    <a16:creationId xmlns:a16="http://schemas.microsoft.com/office/drawing/2014/main" id="{59F65535-F077-4F8A-1512-70FD8434B3F8}"/>
                  </a:ext>
                </a:extLst>
              </p:cNvPr>
              <p:cNvSpPr txBox="1"/>
              <p:nvPr/>
            </p:nvSpPr>
            <p:spPr>
              <a:xfrm>
                <a:off x="8510691" y="2495858"/>
                <a:ext cx="1056166" cy="114756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98" name="Freeform 15">
                <a:extLst>
                  <a:ext uri="{FF2B5EF4-FFF2-40B4-BE49-F238E27FC236}">
                    <a16:creationId xmlns:a16="http://schemas.microsoft.com/office/drawing/2014/main" id="{B522D869-B2B0-F045-28B2-7A31854F3703}"/>
                  </a:ext>
                </a:extLst>
              </p:cNvPr>
              <p:cNvSpPr/>
              <p:nvPr/>
            </p:nvSpPr>
            <p:spPr>
              <a:xfrm>
                <a:off x="8562115" y="2638682"/>
                <a:ext cx="953315" cy="953315"/>
              </a:xfrm>
              <a:prstGeom prst="ellipse">
                <a:avLst/>
              </a:prstGeom>
              <a:solidFill>
                <a:srgbClr val="00B050"/>
              </a:solid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99" name="Freeform 21">
                <a:extLst>
                  <a:ext uri="{FF2B5EF4-FFF2-40B4-BE49-F238E27FC236}">
                    <a16:creationId xmlns:a16="http://schemas.microsoft.com/office/drawing/2014/main" id="{3F3DDD50-B5E0-1702-387C-59134C160136}"/>
                  </a:ext>
                </a:extLst>
              </p:cNvPr>
              <p:cNvSpPr/>
              <p:nvPr/>
            </p:nvSpPr>
            <p:spPr>
              <a:xfrm>
                <a:off x="8696111" y="2750403"/>
                <a:ext cx="685323" cy="682753"/>
              </a:xfrm>
              <a:custGeom>
                <a:avLst/>
                <a:gdLst/>
                <a:ahLst/>
                <a:cxnLst/>
                <a:rect l="l" t="t" r="r" b="b"/>
                <a:pathLst>
                  <a:path w="685323" h="682753">
                    <a:moveTo>
                      <a:pt x="0" y="0"/>
                    </a:moveTo>
                    <a:lnTo>
                      <a:pt x="685323" y="0"/>
                    </a:lnTo>
                    <a:lnTo>
                      <a:pt x="685323" y="682752"/>
                    </a:lnTo>
                    <a:lnTo>
                      <a:pt x="0" y="6827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00" name="Agrupar 99">
              <a:extLst>
                <a:ext uri="{FF2B5EF4-FFF2-40B4-BE49-F238E27FC236}">
                  <a16:creationId xmlns:a16="http://schemas.microsoft.com/office/drawing/2014/main" id="{C3B2725B-85A0-066B-8D7F-F63FDAF80EAE}"/>
                </a:ext>
              </a:extLst>
            </p:cNvPr>
            <p:cNvGrpSpPr/>
            <p:nvPr/>
          </p:nvGrpSpPr>
          <p:grpSpPr>
            <a:xfrm>
              <a:off x="9711168" y="4544315"/>
              <a:ext cx="375737" cy="400571"/>
              <a:chOff x="8510691" y="2495858"/>
              <a:chExt cx="1056166" cy="1147564"/>
            </a:xfrm>
          </p:grpSpPr>
          <p:sp>
            <p:nvSpPr>
              <p:cNvPr id="101" name="TextBox 5">
                <a:extLst>
                  <a:ext uri="{FF2B5EF4-FFF2-40B4-BE49-F238E27FC236}">
                    <a16:creationId xmlns:a16="http://schemas.microsoft.com/office/drawing/2014/main" id="{C127B99A-9686-E7FE-DC42-C5B59873C12C}"/>
                  </a:ext>
                </a:extLst>
              </p:cNvPr>
              <p:cNvSpPr txBox="1"/>
              <p:nvPr/>
            </p:nvSpPr>
            <p:spPr>
              <a:xfrm>
                <a:off x="8510691" y="2495858"/>
                <a:ext cx="1056166" cy="114756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02" name="Freeform 15">
                <a:extLst>
                  <a:ext uri="{FF2B5EF4-FFF2-40B4-BE49-F238E27FC236}">
                    <a16:creationId xmlns:a16="http://schemas.microsoft.com/office/drawing/2014/main" id="{F96618FF-D555-C93D-21F7-FC1A4BC2AC16}"/>
                  </a:ext>
                </a:extLst>
              </p:cNvPr>
              <p:cNvSpPr/>
              <p:nvPr/>
            </p:nvSpPr>
            <p:spPr>
              <a:xfrm>
                <a:off x="8562115" y="2638682"/>
                <a:ext cx="953315" cy="953315"/>
              </a:xfrm>
              <a:prstGeom prst="ellipse">
                <a:avLst/>
              </a:prstGeom>
              <a:solidFill>
                <a:srgbClr val="00B050"/>
              </a:solid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03" name="Freeform 21">
                <a:extLst>
                  <a:ext uri="{FF2B5EF4-FFF2-40B4-BE49-F238E27FC236}">
                    <a16:creationId xmlns:a16="http://schemas.microsoft.com/office/drawing/2014/main" id="{552B26AB-7421-E03D-F55E-DAEBF83972BE}"/>
                  </a:ext>
                </a:extLst>
              </p:cNvPr>
              <p:cNvSpPr/>
              <p:nvPr/>
            </p:nvSpPr>
            <p:spPr>
              <a:xfrm>
                <a:off x="8696111" y="2750403"/>
                <a:ext cx="685323" cy="682753"/>
              </a:xfrm>
              <a:custGeom>
                <a:avLst/>
                <a:gdLst/>
                <a:ahLst/>
                <a:cxnLst/>
                <a:rect l="l" t="t" r="r" b="b"/>
                <a:pathLst>
                  <a:path w="685323" h="682753">
                    <a:moveTo>
                      <a:pt x="0" y="0"/>
                    </a:moveTo>
                    <a:lnTo>
                      <a:pt x="685323" y="0"/>
                    </a:lnTo>
                    <a:lnTo>
                      <a:pt x="685323" y="682752"/>
                    </a:lnTo>
                    <a:lnTo>
                      <a:pt x="0" y="6827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04" name="Agrupar 103">
              <a:extLst>
                <a:ext uri="{FF2B5EF4-FFF2-40B4-BE49-F238E27FC236}">
                  <a16:creationId xmlns:a16="http://schemas.microsoft.com/office/drawing/2014/main" id="{A5FF5BAF-80FD-42B7-C311-03C948DD2912}"/>
                </a:ext>
              </a:extLst>
            </p:cNvPr>
            <p:cNvGrpSpPr/>
            <p:nvPr/>
          </p:nvGrpSpPr>
          <p:grpSpPr>
            <a:xfrm>
              <a:off x="9711168" y="5099964"/>
              <a:ext cx="375737" cy="400571"/>
              <a:chOff x="8510691" y="2495858"/>
              <a:chExt cx="1056166" cy="1147564"/>
            </a:xfrm>
          </p:grpSpPr>
          <p:sp>
            <p:nvSpPr>
              <p:cNvPr id="105" name="TextBox 5">
                <a:extLst>
                  <a:ext uri="{FF2B5EF4-FFF2-40B4-BE49-F238E27FC236}">
                    <a16:creationId xmlns:a16="http://schemas.microsoft.com/office/drawing/2014/main" id="{44401D62-6252-22E8-ED6B-96769DCA8151}"/>
                  </a:ext>
                </a:extLst>
              </p:cNvPr>
              <p:cNvSpPr txBox="1"/>
              <p:nvPr/>
            </p:nvSpPr>
            <p:spPr>
              <a:xfrm>
                <a:off x="8510691" y="2495858"/>
                <a:ext cx="1056166" cy="114756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06" name="Freeform 15">
                <a:extLst>
                  <a:ext uri="{FF2B5EF4-FFF2-40B4-BE49-F238E27FC236}">
                    <a16:creationId xmlns:a16="http://schemas.microsoft.com/office/drawing/2014/main" id="{1DA00E7D-EE39-5474-7916-2AB4DFBD1896}"/>
                  </a:ext>
                </a:extLst>
              </p:cNvPr>
              <p:cNvSpPr/>
              <p:nvPr/>
            </p:nvSpPr>
            <p:spPr>
              <a:xfrm>
                <a:off x="8562115" y="2638682"/>
                <a:ext cx="953315" cy="953315"/>
              </a:xfrm>
              <a:prstGeom prst="ellipse">
                <a:avLst/>
              </a:prstGeom>
              <a:solidFill>
                <a:srgbClr val="00B050"/>
              </a:solid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07" name="Freeform 21">
                <a:extLst>
                  <a:ext uri="{FF2B5EF4-FFF2-40B4-BE49-F238E27FC236}">
                    <a16:creationId xmlns:a16="http://schemas.microsoft.com/office/drawing/2014/main" id="{3EE59B78-A125-8C6D-E828-336DC4A50E49}"/>
                  </a:ext>
                </a:extLst>
              </p:cNvPr>
              <p:cNvSpPr/>
              <p:nvPr/>
            </p:nvSpPr>
            <p:spPr>
              <a:xfrm>
                <a:off x="8696111" y="2750403"/>
                <a:ext cx="685323" cy="682753"/>
              </a:xfrm>
              <a:custGeom>
                <a:avLst/>
                <a:gdLst/>
                <a:ahLst/>
                <a:cxnLst/>
                <a:rect l="l" t="t" r="r" b="b"/>
                <a:pathLst>
                  <a:path w="685323" h="682753">
                    <a:moveTo>
                      <a:pt x="0" y="0"/>
                    </a:moveTo>
                    <a:lnTo>
                      <a:pt x="685323" y="0"/>
                    </a:lnTo>
                    <a:lnTo>
                      <a:pt x="685323" y="682752"/>
                    </a:lnTo>
                    <a:lnTo>
                      <a:pt x="0" y="6827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Agrupar 107">
              <a:extLst>
                <a:ext uri="{FF2B5EF4-FFF2-40B4-BE49-F238E27FC236}">
                  <a16:creationId xmlns:a16="http://schemas.microsoft.com/office/drawing/2014/main" id="{44E5462E-9BCC-149F-10C4-9DED038E916E}"/>
                </a:ext>
              </a:extLst>
            </p:cNvPr>
            <p:cNvGrpSpPr/>
            <p:nvPr/>
          </p:nvGrpSpPr>
          <p:grpSpPr>
            <a:xfrm>
              <a:off x="9711168" y="5663661"/>
              <a:ext cx="375737" cy="400571"/>
              <a:chOff x="8510691" y="2495858"/>
              <a:chExt cx="1056166" cy="1147564"/>
            </a:xfrm>
          </p:grpSpPr>
          <p:sp>
            <p:nvSpPr>
              <p:cNvPr id="109" name="TextBox 5">
                <a:extLst>
                  <a:ext uri="{FF2B5EF4-FFF2-40B4-BE49-F238E27FC236}">
                    <a16:creationId xmlns:a16="http://schemas.microsoft.com/office/drawing/2014/main" id="{9A5A3A8A-C858-816E-C2B4-8487D08E1E70}"/>
                  </a:ext>
                </a:extLst>
              </p:cNvPr>
              <p:cNvSpPr txBox="1"/>
              <p:nvPr/>
            </p:nvSpPr>
            <p:spPr>
              <a:xfrm>
                <a:off x="8510691" y="2495858"/>
                <a:ext cx="1056166" cy="114756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10" name="Freeform 15">
                <a:extLst>
                  <a:ext uri="{FF2B5EF4-FFF2-40B4-BE49-F238E27FC236}">
                    <a16:creationId xmlns:a16="http://schemas.microsoft.com/office/drawing/2014/main" id="{5CEEEE71-85E7-DE8B-23A5-BADA68BCF81C}"/>
                  </a:ext>
                </a:extLst>
              </p:cNvPr>
              <p:cNvSpPr/>
              <p:nvPr/>
            </p:nvSpPr>
            <p:spPr>
              <a:xfrm>
                <a:off x="8562115" y="2638682"/>
                <a:ext cx="953315" cy="953315"/>
              </a:xfrm>
              <a:prstGeom prst="ellipse">
                <a:avLst/>
              </a:prstGeom>
              <a:solidFill>
                <a:srgbClr val="00B050"/>
              </a:solid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11" name="Freeform 21">
                <a:extLst>
                  <a:ext uri="{FF2B5EF4-FFF2-40B4-BE49-F238E27FC236}">
                    <a16:creationId xmlns:a16="http://schemas.microsoft.com/office/drawing/2014/main" id="{50571977-615F-5DD4-908C-0145BD87CFB7}"/>
                  </a:ext>
                </a:extLst>
              </p:cNvPr>
              <p:cNvSpPr/>
              <p:nvPr/>
            </p:nvSpPr>
            <p:spPr>
              <a:xfrm>
                <a:off x="8696111" y="2750403"/>
                <a:ext cx="685323" cy="682753"/>
              </a:xfrm>
              <a:custGeom>
                <a:avLst/>
                <a:gdLst/>
                <a:ahLst/>
                <a:cxnLst/>
                <a:rect l="l" t="t" r="r" b="b"/>
                <a:pathLst>
                  <a:path w="685323" h="682753">
                    <a:moveTo>
                      <a:pt x="0" y="0"/>
                    </a:moveTo>
                    <a:lnTo>
                      <a:pt x="685323" y="0"/>
                    </a:lnTo>
                    <a:lnTo>
                      <a:pt x="685323" y="682752"/>
                    </a:lnTo>
                    <a:lnTo>
                      <a:pt x="0" y="6827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12" name="Agrupar 111">
              <a:extLst>
                <a:ext uri="{FF2B5EF4-FFF2-40B4-BE49-F238E27FC236}">
                  <a16:creationId xmlns:a16="http://schemas.microsoft.com/office/drawing/2014/main" id="{D4735B8D-F257-8481-E3E5-9C8FBDB5D61D}"/>
                </a:ext>
              </a:extLst>
            </p:cNvPr>
            <p:cNvGrpSpPr/>
            <p:nvPr/>
          </p:nvGrpSpPr>
          <p:grpSpPr>
            <a:xfrm>
              <a:off x="8400948" y="4538601"/>
              <a:ext cx="375737" cy="400571"/>
              <a:chOff x="8510691" y="2495858"/>
              <a:chExt cx="1056166" cy="1147564"/>
            </a:xfrm>
          </p:grpSpPr>
          <p:sp>
            <p:nvSpPr>
              <p:cNvPr id="113" name="TextBox 5">
                <a:extLst>
                  <a:ext uri="{FF2B5EF4-FFF2-40B4-BE49-F238E27FC236}">
                    <a16:creationId xmlns:a16="http://schemas.microsoft.com/office/drawing/2014/main" id="{D83DD9C8-8008-9376-5CFF-4CF4561DE5D7}"/>
                  </a:ext>
                </a:extLst>
              </p:cNvPr>
              <p:cNvSpPr txBox="1"/>
              <p:nvPr/>
            </p:nvSpPr>
            <p:spPr>
              <a:xfrm>
                <a:off x="8510691" y="2495858"/>
                <a:ext cx="1056166" cy="114756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14" name="Freeform 15">
                <a:extLst>
                  <a:ext uri="{FF2B5EF4-FFF2-40B4-BE49-F238E27FC236}">
                    <a16:creationId xmlns:a16="http://schemas.microsoft.com/office/drawing/2014/main" id="{17B963F8-E790-7427-7175-D464214A73DB}"/>
                  </a:ext>
                </a:extLst>
              </p:cNvPr>
              <p:cNvSpPr/>
              <p:nvPr/>
            </p:nvSpPr>
            <p:spPr>
              <a:xfrm>
                <a:off x="8562115" y="2638682"/>
                <a:ext cx="953315" cy="953315"/>
              </a:xfrm>
              <a:prstGeom prst="ellipse">
                <a:avLst/>
              </a:prstGeom>
              <a:solidFill>
                <a:srgbClr val="00B050"/>
              </a:solid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15" name="Freeform 21">
                <a:extLst>
                  <a:ext uri="{FF2B5EF4-FFF2-40B4-BE49-F238E27FC236}">
                    <a16:creationId xmlns:a16="http://schemas.microsoft.com/office/drawing/2014/main" id="{C6A53952-52D6-3DAC-6D10-594C8FD9B8AA}"/>
                  </a:ext>
                </a:extLst>
              </p:cNvPr>
              <p:cNvSpPr/>
              <p:nvPr/>
            </p:nvSpPr>
            <p:spPr>
              <a:xfrm>
                <a:off x="8696111" y="2750403"/>
                <a:ext cx="685323" cy="682753"/>
              </a:xfrm>
              <a:custGeom>
                <a:avLst/>
                <a:gdLst/>
                <a:ahLst/>
                <a:cxnLst/>
                <a:rect l="l" t="t" r="r" b="b"/>
                <a:pathLst>
                  <a:path w="685323" h="682753">
                    <a:moveTo>
                      <a:pt x="0" y="0"/>
                    </a:moveTo>
                    <a:lnTo>
                      <a:pt x="685323" y="0"/>
                    </a:lnTo>
                    <a:lnTo>
                      <a:pt x="685323" y="682752"/>
                    </a:lnTo>
                    <a:lnTo>
                      <a:pt x="0" y="6827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16" name="Agrupar 115">
              <a:extLst>
                <a:ext uri="{FF2B5EF4-FFF2-40B4-BE49-F238E27FC236}">
                  <a16:creationId xmlns:a16="http://schemas.microsoft.com/office/drawing/2014/main" id="{4A5BDC09-DA98-99E7-55CA-DA557CD493F4}"/>
                </a:ext>
              </a:extLst>
            </p:cNvPr>
            <p:cNvGrpSpPr/>
            <p:nvPr/>
          </p:nvGrpSpPr>
          <p:grpSpPr>
            <a:xfrm>
              <a:off x="8419243" y="2912160"/>
              <a:ext cx="339147" cy="332766"/>
              <a:chOff x="7040559" y="1967231"/>
              <a:chExt cx="340833" cy="334421"/>
            </a:xfrm>
          </p:grpSpPr>
          <p:grpSp>
            <p:nvGrpSpPr>
              <p:cNvPr id="117" name="Agrupar 116">
                <a:extLst>
                  <a:ext uri="{FF2B5EF4-FFF2-40B4-BE49-F238E27FC236}">
                    <a16:creationId xmlns:a16="http://schemas.microsoft.com/office/drawing/2014/main" id="{00427EAA-C9E3-7C33-5E1B-113B45BA30F7}"/>
                  </a:ext>
                </a:extLst>
              </p:cNvPr>
              <p:cNvGrpSpPr/>
              <p:nvPr/>
            </p:nvGrpSpPr>
            <p:grpSpPr>
              <a:xfrm>
                <a:off x="7040559" y="1967231"/>
                <a:ext cx="340833" cy="334421"/>
                <a:chOff x="10412372" y="3286101"/>
                <a:chExt cx="511250" cy="501631"/>
              </a:xfrm>
            </p:grpSpPr>
            <p:sp>
              <p:nvSpPr>
                <p:cNvPr id="119" name="Freeform 15">
                  <a:extLst>
                    <a:ext uri="{FF2B5EF4-FFF2-40B4-BE49-F238E27FC236}">
                      <a16:creationId xmlns:a16="http://schemas.microsoft.com/office/drawing/2014/main" id="{D53258A9-220F-31ED-1192-1CED315D9EE6}"/>
                    </a:ext>
                  </a:extLst>
                </p:cNvPr>
                <p:cNvSpPr/>
                <p:nvPr/>
              </p:nvSpPr>
              <p:spPr>
                <a:xfrm>
                  <a:off x="10412372" y="3286101"/>
                  <a:ext cx="511250" cy="50163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txBody>
                <a:bodyPr/>
                <a:lstStyle/>
                <a:p>
                  <a:pPr defTabSz="909919">
                    <a:buClrTx/>
                  </a:pPr>
                  <a:endParaRPr lang="pt-BR" sz="1791" kern="1200">
                    <a:solidFill>
                      <a:prstClr val="black"/>
                    </a:solidFill>
                    <a:latin typeface="AMX" pitchFamily="2" charset="77"/>
                    <a:ea typeface="+mn-ea"/>
                    <a:cs typeface="+mn-cs"/>
                  </a:endParaRPr>
                </a:p>
              </p:txBody>
            </p:sp>
            <p:pic>
              <p:nvPicPr>
                <p:cNvPr id="120" name="Gráfico 119" descr="Fechar com preenchimento sólido">
                  <a:extLst>
                    <a:ext uri="{FF2B5EF4-FFF2-40B4-BE49-F238E27FC236}">
                      <a16:creationId xmlns:a16="http://schemas.microsoft.com/office/drawing/2014/main" id="{F3EA9C40-84DB-B99D-0FF1-9123874D46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0080" y="3396916"/>
                  <a:ext cx="285939" cy="285939"/>
                </a:xfrm>
                <a:prstGeom prst="rect">
                  <a:avLst/>
                </a:prstGeom>
              </p:spPr>
            </p:pic>
          </p:grpSp>
          <p:sp>
            <p:nvSpPr>
              <p:cNvPr id="118" name="Freeform 15">
                <a:extLst>
                  <a:ext uri="{FF2B5EF4-FFF2-40B4-BE49-F238E27FC236}">
                    <a16:creationId xmlns:a16="http://schemas.microsoft.com/office/drawing/2014/main" id="{BBD5AAF1-7525-B6D9-4FD1-05A549A28D11}"/>
                  </a:ext>
                </a:extLst>
              </p:cNvPr>
              <p:cNvSpPr/>
              <p:nvPr/>
            </p:nvSpPr>
            <p:spPr>
              <a:xfrm>
                <a:off x="7105651" y="2030664"/>
                <a:ext cx="204365" cy="20279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Agrupar 120">
              <a:extLst>
                <a:ext uri="{FF2B5EF4-FFF2-40B4-BE49-F238E27FC236}">
                  <a16:creationId xmlns:a16="http://schemas.microsoft.com/office/drawing/2014/main" id="{B7FCC86E-769B-98A4-3D22-279C80D41FC5}"/>
                </a:ext>
              </a:extLst>
            </p:cNvPr>
            <p:cNvGrpSpPr/>
            <p:nvPr/>
          </p:nvGrpSpPr>
          <p:grpSpPr>
            <a:xfrm>
              <a:off x="8419243" y="3474399"/>
              <a:ext cx="339147" cy="332766"/>
              <a:chOff x="7040559" y="1967231"/>
              <a:chExt cx="340833" cy="334421"/>
            </a:xfrm>
          </p:grpSpPr>
          <p:grpSp>
            <p:nvGrpSpPr>
              <p:cNvPr id="122" name="Agrupar 121">
                <a:extLst>
                  <a:ext uri="{FF2B5EF4-FFF2-40B4-BE49-F238E27FC236}">
                    <a16:creationId xmlns:a16="http://schemas.microsoft.com/office/drawing/2014/main" id="{E9157E6A-11F9-19E7-CB2F-6C9D00059062}"/>
                  </a:ext>
                </a:extLst>
              </p:cNvPr>
              <p:cNvGrpSpPr/>
              <p:nvPr/>
            </p:nvGrpSpPr>
            <p:grpSpPr>
              <a:xfrm>
                <a:off x="7040559" y="1967231"/>
                <a:ext cx="340833" cy="334421"/>
                <a:chOff x="10412372" y="3286101"/>
                <a:chExt cx="511250" cy="501631"/>
              </a:xfrm>
            </p:grpSpPr>
            <p:sp>
              <p:nvSpPr>
                <p:cNvPr id="124" name="Freeform 15">
                  <a:extLst>
                    <a:ext uri="{FF2B5EF4-FFF2-40B4-BE49-F238E27FC236}">
                      <a16:creationId xmlns:a16="http://schemas.microsoft.com/office/drawing/2014/main" id="{BB6E024A-7A5A-AB86-E3C4-179594A8DBB6}"/>
                    </a:ext>
                  </a:extLst>
                </p:cNvPr>
                <p:cNvSpPr/>
                <p:nvPr/>
              </p:nvSpPr>
              <p:spPr>
                <a:xfrm>
                  <a:off x="10412372" y="3286101"/>
                  <a:ext cx="511250" cy="50163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txBody>
                <a:bodyPr/>
                <a:lstStyle/>
                <a:p>
                  <a:pPr defTabSz="909919">
                    <a:buClrTx/>
                  </a:pPr>
                  <a:endParaRPr lang="pt-BR" sz="1791" kern="1200">
                    <a:solidFill>
                      <a:prstClr val="black"/>
                    </a:solidFill>
                    <a:latin typeface="AMX" pitchFamily="2" charset="77"/>
                    <a:ea typeface="+mn-ea"/>
                    <a:cs typeface="+mn-cs"/>
                  </a:endParaRPr>
                </a:p>
              </p:txBody>
            </p:sp>
            <p:pic>
              <p:nvPicPr>
                <p:cNvPr id="125" name="Gráfico 124" descr="Fechar com preenchimento sólido">
                  <a:extLst>
                    <a:ext uri="{FF2B5EF4-FFF2-40B4-BE49-F238E27FC236}">
                      <a16:creationId xmlns:a16="http://schemas.microsoft.com/office/drawing/2014/main" id="{BD4438F4-0619-78F9-0419-F617BB0856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0083" y="3396917"/>
                  <a:ext cx="285939" cy="285939"/>
                </a:xfrm>
                <a:prstGeom prst="rect">
                  <a:avLst/>
                </a:prstGeom>
              </p:spPr>
            </p:pic>
          </p:grpSp>
          <p:sp>
            <p:nvSpPr>
              <p:cNvPr id="123" name="Freeform 15">
                <a:extLst>
                  <a:ext uri="{FF2B5EF4-FFF2-40B4-BE49-F238E27FC236}">
                    <a16:creationId xmlns:a16="http://schemas.microsoft.com/office/drawing/2014/main" id="{200F3FF6-574F-5F73-CA2E-41B281F69BA4}"/>
                  </a:ext>
                </a:extLst>
              </p:cNvPr>
              <p:cNvSpPr/>
              <p:nvPr/>
            </p:nvSpPr>
            <p:spPr>
              <a:xfrm>
                <a:off x="7105651" y="2030664"/>
                <a:ext cx="204365" cy="20279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26" name="Agrupar 125">
              <a:extLst>
                <a:ext uri="{FF2B5EF4-FFF2-40B4-BE49-F238E27FC236}">
                  <a16:creationId xmlns:a16="http://schemas.microsoft.com/office/drawing/2014/main" id="{AD4B5DF2-599C-0C3D-EAFA-F4313EE4B1CD}"/>
                </a:ext>
              </a:extLst>
            </p:cNvPr>
            <p:cNvGrpSpPr/>
            <p:nvPr/>
          </p:nvGrpSpPr>
          <p:grpSpPr>
            <a:xfrm>
              <a:off x="8419243" y="4021267"/>
              <a:ext cx="339147" cy="332766"/>
              <a:chOff x="7040559" y="1967231"/>
              <a:chExt cx="340833" cy="334421"/>
            </a:xfrm>
          </p:grpSpPr>
          <p:grpSp>
            <p:nvGrpSpPr>
              <p:cNvPr id="127" name="Agrupar 126">
                <a:extLst>
                  <a:ext uri="{FF2B5EF4-FFF2-40B4-BE49-F238E27FC236}">
                    <a16:creationId xmlns:a16="http://schemas.microsoft.com/office/drawing/2014/main" id="{2DCE34C1-A8B0-D436-DAA1-410CB29FF9E7}"/>
                  </a:ext>
                </a:extLst>
              </p:cNvPr>
              <p:cNvGrpSpPr/>
              <p:nvPr/>
            </p:nvGrpSpPr>
            <p:grpSpPr>
              <a:xfrm>
                <a:off x="7040559" y="1967231"/>
                <a:ext cx="340833" cy="334421"/>
                <a:chOff x="10412372" y="3286101"/>
                <a:chExt cx="511250" cy="501631"/>
              </a:xfrm>
            </p:grpSpPr>
            <p:sp>
              <p:nvSpPr>
                <p:cNvPr id="129" name="Freeform 15">
                  <a:extLst>
                    <a:ext uri="{FF2B5EF4-FFF2-40B4-BE49-F238E27FC236}">
                      <a16:creationId xmlns:a16="http://schemas.microsoft.com/office/drawing/2014/main" id="{C985DBD4-C69E-7D4A-10BF-A8D324666121}"/>
                    </a:ext>
                  </a:extLst>
                </p:cNvPr>
                <p:cNvSpPr/>
                <p:nvPr/>
              </p:nvSpPr>
              <p:spPr>
                <a:xfrm>
                  <a:off x="10412372" y="3286101"/>
                  <a:ext cx="511250" cy="50163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txBody>
                <a:bodyPr/>
                <a:lstStyle/>
                <a:p>
                  <a:pPr defTabSz="909919">
                    <a:buClrTx/>
                  </a:pPr>
                  <a:endParaRPr lang="pt-BR" sz="1791" kern="1200">
                    <a:solidFill>
                      <a:prstClr val="black"/>
                    </a:solidFill>
                    <a:latin typeface="AMX" pitchFamily="2" charset="77"/>
                    <a:ea typeface="+mn-ea"/>
                    <a:cs typeface="+mn-cs"/>
                  </a:endParaRPr>
                </a:p>
              </p:txBody>
            </p:sp>
            <p:pic>
              <p:nvPicPr>
                <p:cNvPr id="130" name="Gráfico 129" descr="Fechar com preenchimento sólido">
                  <a:extLst>
                    <a:ext uri="{FF2B5EF4-FFF2-40B4-BE49-F238E27FC236}">
                      <a16:creationId xmlns:a16="http://schemas.microsoft.com/office/drawing/2014/main" id="{D0675906-4CA1-51A6-7996-76DF4F9C44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0083" y="3396917"/>
                  <a:ext cx="285939" cy="285939"/>
                </a:xfrm>
                <a:prstGeom prst="rect">
                  <a:avLst/>
                </a:prstGeom>
              </p:spPr>
            </p:pic>
          </p:grpSp>
          <p:sp>
            <p:nvSpPr>
              <p:cNvPr id="128" name="Freeform 15">
                <a:extLst>
                  <a:ext uri="{FF2B5EF4-FFF2-40B4-BE49-F238E27FC236}">
                    <a16:creationId xmlns:a16="http://schemas.microsoft.com/office/drawing/2014/main" id="{138A114C-70B4-09D8-7E34-ED990519E61B}"/>
                  </a:ext>
                </a:extLst>
              </p:cNvPr>
              <p:cNvSpPr/>
              <p:nvPr/>
            </p:nvSpPr>
            <p:spPr>
              <a:xfrm>
                <a:off x="7105651" y="2030664"/>
                <a:ext cx="204365" cy="20279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31" name="Agrupar 130">
              <a:extLst>
                <a:ext uri="{FF2B5EF4-FFF2-40B4-BE49-F238E27FC236}">
                  <a16:creationId xmlns:a16="http://schemas.microsoft.com/office/drawing/2014/main" id="{D4AB4BDA-6A5B-D8A4-5FD8-6F3913D8CBEF}"/>
                </a:ext>
              </a:extLst>
            </p:cNvPr>
            <p:cNvGrpSpPr/>
            <p:nvPr/>
          </p:nvGrpSpPr>
          <p:grpSpPr>
            <a:xfrm>
              <a:off x="8419243" y="5133866"/>
              <a:ext cx="339147" cy="332766"/>
              <a:chOff x="7040559" y="1967231"/>
              <a:chExt cx="340833" cy="334421"/>
            </a:xfrm>
          </p:grpSpPr>
          <p:grpSp>
            <p:nvGrpSpPr>
              <p:cNvPr id="132" name="Agrupar 131">
                <a:extLst>
                  <a:ext uri="{FF2B5EF4-FFF2-40B4-BE49-F238E27FC236}">
                    <a16:creationId xmlns:a16="http://schemas.microsoft.com/office/drawing/2014/main" id="{769301E1-BECE-9E5D-A149-0D1BBE0FBD9D}"/>
                  </a:ext>
                </a:extLst>
              </p:cNvPr>
              <p:cNvGrpSpPr/>
              <p:nvPr/>
            </p:nvGrpSpPr>
            <p:grpSpPr>
              <a:xfrm>
                <a:off x="7040559" y="1967231"/>
                <a:ext cx="340833" cy="334421"/>
                <a:chOff x="10412372" y="3286101"/>
                <a:chExt cx="511250" cy="501631"/>
              </a:xfrm>
            </p:grpSpPr>
            <p:sp>
              <p:nvSpPr>
                <p:cNvPr id="134" name="Freeform 15">
                  <a:extLst>
                    <a:ext uri="{FF2B5EF4-FFF2-40B4-BE49-F238E27FC236}">
                      <a16:creationId xmlns:a16="http://schemas.microsoft.com/office/drawing/2014/main" id="{D1FC7C9D-1C2F-84E3-0993-8C7A5E730EF7}"/>
                    </a:ext>
                  </a:extLst>
                </p:cNvPr>
                <p:cNvSpPr/>
                <p:nvPr/>
              </p:nvSpPr>
              <p:spPr>
                <a:xfrm>
                  <a:off x="10412372" y="3286101"/>
                  <a:ext cx="511250" cy="50163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txBody>
                <a:bodyPr/>
                <a:lstStyle/>
                <a:p>
                  <a:pPr defTabSz="909919">
                    <a:buClrTx/>
                  </a:pPr>
                  <a:endParaRPr lang="pt-BR" sz="1791" kern="1200">
                    <a:solidFill>
                      <a:prstClr val="black"/>
                    </a:solidFill>
                    <a:latin typeface="AMX" pitchFamily="2" charset="77"/>
                    <a:ea typeface="+mn-ea"/>
                    <a:cs typeface="+mn-cs"/>
                  </a:endParaRPr>
                </a:p>
              </p:txBody>
            </p:sp>
            <p:pic>
              <p:nvPicPr>
                <p:cNvPr id="135" name="Gráfico 134" descr="Fechar com preenchimento sólido">
                  <a:extLst>
                    <a:ext uri="{FF2B5EF4-FFF2-40B4-BE49-F238E27FC236}">
                      <a16:creationId xmlns:a16="http://schemas.microsoft.com/office/drawing/2014/main" id="{5856DDFB-ED93-6471-4286-EA93932C8E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0083" y="3396917"/>
                  <a:ext cx="285939" cy="285939"/>
                </a:xfrm>
                <a:prstGeom prst="rect">
                  <a:avLst/>
                </a:prstGeom>
              </p:spPr>
            </p:pic>
          </p:grpSp>
          <p:sp>
            <p:nvSpPr>
              <p:cNvPr id="133" name="Freeform 15">
                <a:extLst>
                  <a:ext uri="{FF2B5EF4-FFF2-40B4-BE49-F238E27FC236}">
                    <a16:creationId xmlns:a16="http://schemas.microsoft.com/office/drawing/2014/main" id="{EC2F3D5F-5FA9-4EC4-A2DD-CA0E14F480E8}"/>
                  </a:ext>
                </a:extLst>
              </p:cNvPr>
              <p:cNvSpPr/>
              <p:nvPr/>
            </p:nvSpPr>
            <p:spPr>
              <a:xfrm>
                <a:off x="7105651" y="2030664"/>
                <a:ext cx="204365" cy="20279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36" name="Agrupar 135">
              <a:extLst>
                <a:ext uri="{FF2B5EF4-FFF2-40B4-BE49-F238E27FC236}">
                  <a16:creationId xmlns:a16="http://schemas.microsoft.com/office/drawing/2014/main" id="{B6934963-5B09-6BC1-BDCD-0A763F1E9D89}"/>
                </a:ext>
              </a:extLst>
            </p:cNvPr>
            <p:cNvGrpSpPr/>
            <p:nvPr/>
          </p:nvGrpSpPr>
          <p:grpSpPr>
            <a:xfrm>
              <a:off x="8419243" y="5697563"/>
              <a:ext cx="339147" cy="332766"/>
              <a:chOff x="7040559" y="1967231"/>
              <a:chExt cx="340833" cy="334421"/>
            </a:xfrm>
          </p:grpSpPr>
          <p:grpSp>
            <p:nvGrpSpPr>
              <p:cNvPr id="137" name="Agrupar 136">
                <a:extLst>
                  <a:ext uri="{FF2B5EF4-FFF2-40B4-BE49-F238E27FC236}">
                    <a16:creationId xmlns:a16="http://schemas.microsoft.com/office/drawing/2014/main" id="{BE941F9C-F298-D5B9-39BE-683CC3C42D7B}"/>
                  </a:ext>
                </a:extLst>
              </p:cNvPr>
              <p:cNvGrpSpPr/>
              <p:nvPr/>
            </p:nvGrpSpPr>
            <p:grpSpPr>
              <a:xfrm>
                <a:off x="7040559" y="1967231"/>
                <a:ext cx="340833" cy="334421"/>
                <a:chOff x="10412372" y="3286101"/>
                <a:chExt cx="511250" cy="501631"/>
              </a:xfrm>
            </p:grpSpPr>
            <p:sp>
              <p:nvSpPr>
                <p:cNvPr id="139" name="Freeform 15">
                  <a:extLst>
                    <a:ext uri="{FF2B5EF4-FFF2-40B4-BE49-F238E27FC236}">
                      <a16:creationId xmlns:a16="http://schemas.microsoft.com/office/drawing/2014/main" id="{C177C1C6-BC6E-C067-FDF9-AD84766E2C85}"/>
                    </a:ext>
                  </a:extLst>
                </p:cNvPr>
                <p:cNvSpPr/>
                <p:nvPr/>
              </p:nvSpPr>
              <p:spPr>
                <a:xfrm>
                  <a:off x="10412372" y="3286101"/>
                  <a:ext cx="511250" cy="50163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txBody>
                <a:bodyPr/>
                <a:lstStyle/>
                <a:p>
                  <a:pPr defTabSz="909919">
                    <a:buClrTx/>
                  </a:pPr>
                  <a:endParaRPr lang="pt-BR" sz="1791" kern="1200">
                    <a:solidFill>
                      <a:prstClr val="black"/>
                    </a:solidFill>
                    <a:latin typeface="AMX" pitchFamily="2" charset="77"/>
                    <a:ea typeface="+mn-ea"/>
                    <a:cs typeface="+mn-cs"/>
                  </a:endParaRPr>
                </a:p>
              </p:txBody>
            </p:sp>
            <p:pic>
              <p:nvPicPr>
                <p:cNvPr id="140" name="Gráfico 139" descr="Fechar com preenchimento sólido">
                  <a:extLst>
                    <a:ext uri="{FF2B5EF4-FFF2-40B4-BE49-F238E27FC236}">
                      <a16:creationId xmlns:a16="http://schemas.microsoft.com/office/drawing/2014/main" id="{69D39162-117D-8B33-2828-7907407256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0083" y="3396917"/>
                  <a:ext cx="285939" cy="285939"/>
                </a:xfrm>
                <a:prstGeom prst="rect">
                  <a:avLst/>
                </a:prstGeom>
              </p:spPr>
            </p:pic>
          </p:grpSp>
          <p:sp>
            <p:nvSpPr>
              <p:cNvPr id="138" name="Freeform 15">
                <a:extLst>
                  <a:ext uri="{FF2B5EF4-FFF2-40B4-BE49-F238E27FC236}">
                    <a16:creationId xmlns:a16="http://schemas.microsoft.com/office/drawing/2014/main" id="{88C38543-ED0C-DA46-7614-F27E4BA2FD35}"/>
                  </a:ext>
                </a:extLst>
              </p:cNvPr>
              <p:cNvSpPr/>
              <p:nvPr/>
            </p:nvSpPr>
            <p:spPr>
              <a:xfrm>
                <a:off x="7105651" y="2030664"/>
                <a:ext cx="204365" cy="20279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41" name="Agrupar 140">
              <a:extLst>
                <a:ext uri="{FF2B5EF4-FFF2-40B4-BE49-F238E27FC236}">
                  <a16:creationId xmlns:a16="http://schemas.microsoft.com/office/drawing/2014/main" id="{6D8AFEC8-8875-6845-5FAD-936FD5CC00CB}"/>
                </a:ext>
              </a:extLst>
            </p:cNvPr>
            <p:cNvGrpSpPr/>
            <p:nvPr/>
          </p:nvGrpSpPr>
          <p:grpSpPr>
            <a:xfrm>
              <a:off x="8400948" y="2302931"/>
              <a:ext cx="375737" cy="400571"/>
              <a:chOff x="8510691" y="2495858"/>
              <a:chExt cx="1056166" cy="1147564"/>
            </a:xfrm>
          </p:grpSpPr>
          <p:sp>
            <p:nvSpPr>
              <p:cNvPr id="142" name="TextBox 5">
                <a:extLst>
                  <a:ext uri="{FF2B5EF4-FFF2-40B4-BE49-F238E27FC236}">
                    <a16:creationId xmlns:a16="http://schemas.microsoft.com/office/drawing/2014/main" id="{8BC9E488-5E63-251B-AE4C-A173613A1D35}"/>
                  </a:ext>
                </a:extLst>
              </p:cNvPr>
              <p:cNvSpPr txBox="1"/>
              <p:nvPr/>
            </p:nvSpPr>
            <p:spPr>
              <a:xfrm>
                <a:off x="8510691" y="2495858"/>
                <a:ext cx="1056166" cy="114756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43" name="Freeform 15">
                <a:extLst>
                  <a:ext uri="{FF2B5EF4-FFF2-40B4-BE49-F238E27FC236}">
                    <a16:creationId xmlns:a16="http://schemas.microsoft.com/office/drawing/2014/main" id="{7FFE24A6-C61F-A6C0-4DF7-AB2646053F8C}"/>
                  </a:ext>
                </a:extLst>
              </p:cNvPr>
              <p:cNvSpPr/>
              <p:nvPr/>
            </p:nvSpPr>
            <p:spPr>
              <a:xfrm>
                <a:off x="8562115" y="2638682"/>
                <a:ext cx="953315" cy="953315"/>
              </a:xfrm>
              <a:prstGeom prst="ellipse">
                <a:avLst/>
              </a:prstGeom>
              <a:solidFill>
                <a:srgbClr val="00B050"/>
              </a:solid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44" name="Freeform 21">
                <a:extLst>
                  <a:ext uri="{FF2B5EF4-FFF2-40B4-BE49-F238E27FC236}">
                    <a16:creationId xmlns:a16="http://schemas.microsoft.com/office/drawing/2014/main" id="{3C13B1D2-30C9-5CC7-0AA9-7CCD19FC399C}"/>
                  </a:ext>
                </a:extLst>
              </p:cNvPr>
              <p:cNvSpPr/>
              <p:nvPr/>
            </p:nvSpPr>
            <p:spPr>
              <a:xfrm>
                <a:off x="8696111" y="2750403"/>
                <a:ext cx="685323" cy="682753"/>
              </a:xfrm>
              <a:custGeom>
                <a:avLst/>
                <a:gdLst/>
                <a:ahLst/>
                <a:cxnLst/>
                <a:rect l="l" t="t" r="r" b="b"/>
                <a:pathLst>
                  <a:path w="685323" h="682753">
                    <a:moveTo>
                      <a:pt x="0" y="0"/>
                    </a:moveTo>
                    <a:lnTo>
                      <a:pt x="685323" y="0"/>
                    </a:lnTo>
                    <a:lnTo>
                      <a:pt x="685323" y="682752"/>
                    </a:lnTo>
                    <a:lnTo>
                      <a:pt x="0" y="6827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0211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DE7CC-239C-110C-87C2-69500BFA1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5C03A47-08B6-7C64-D968-4FA00AEFAC0B}"/>
              </a:ext>
            </a:extLst>
          </p:cNvPr>
          <p:cNvSpPr txBox="1"/>
          <p:nvPr/>
        </p:nvSpPr>
        <p:spPr>
          <a:xfrm>
            <a:off x="289671" y="1439123"/>
            <a:ext cx="21252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6643">
              <a:buClrTx/>
            </a:pPr>
            <a:r>
              <a:rPr lang="pt-BR" sz="2000" kern="1200" spc="-90">
                <a:latin typeface="AMX" pitchFamily="2" charset="77"/>
                <a:ea typeface="+mn-ea"/>
                <a:cs typeface="+mn-cs"/>
              </a:rPr>
              <a:t>Dados e Aplicativos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6777B0C1-588D-A496-1799-D83969321926}"/>
              </a:ext>
            </a:extLst>
          </p:cNvPr>
          <p:cNvGrpSpPr/>
          <p:nvPr/>
        </p:nvGrpSpPr>
        <p:grpSpPr>
          <a:xfrm>
            <a:off x="203926" y="1498656"/>
            <a:ext cx="11664205" cy="4561256"/>
            <a:chOff x="203926" y="1498656"/>
            <a:chExt cx="11664205" cy="4561256"/>
          </a:xfrm>
        </p:grpSpPr>
        <p:sp>
          <p:nvSpPr>
            <p:cNvPr id="8" name="Retângulo: Cantos Arredondados 213">
              <a:extLst>
                <a:ext uri="{FF2B5EF4-FFF2-40B4-BE49-F238E27FC236}">
                  <a16:creationId xmlns:a16="http://schemas.microsoft.com/office/drawing/2014/main" id="{483EC5CB-7C8C-02C5-CF61-F44F3CF1767B}"/>
                </a:ext>
              </a:extLst>
            </p:cNvPr>
            <p:cNvSpPr/>
            <p:nvPr/>
          </p:nvSpPr>
          <p:spPr>
            <a:xfrm>
              <a:off x="2507218" y="1498656"/>
              <a:ext cx="5275610" cy="606584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6643">
                <a:buClrTx/>
              </a:pPr>
              <a:r>
                <a:rPr lang="pt-BR" sz="2388" i="1" kern="1200">
                  <a:solidFill>
                    <a:prstClr val="white"/>
                  </a:solidFill>
                  <a:latin typeface="AMX Medium" pitchFamily="2" charset="77"/>
                </a:rPr>
                <a:t>APLICAÇÕES</a:t>
              </a:r>
            </a:p>
          </p:txBody>
        </p:sp>
        <p:sp>
          <p:nvSpPr>
            <p:cNvPr id="28" name="Retângulo: Cantos Arredondados 215">
              <a:extLst>
                <a:ext uri="{FF2B5EF4-FFF2-40B4-BE49-F238E27FC236}">
                  <a16:creationId xmlns:a16="http://schemas.microsoft.com/office/drawing/2014/main" id="{618468EF-D39A-1E04-D631-D33C10875244}"/>
                </a:ext>
              </a:extLst>
            </p:cNvPr>
            <p:cNvSpPr/>
            <p:nvPr/>
          </p:nvSpPr>
          <p:spPr>
            <a:xfrm>
              <a:off x="9313006" y="1507897"/>
              <a:ext cx="1137739" cy="606584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6643">
                <a:buClrTx/>
              </a:pPr>
              <a:r>
                <a:rPr lang="pt-BR" sz="1600" i="1" kern="1200">
                  <a:solidFill>
                    <a:prstClr val="white"/>
                  </a:solidFill>
                  <a:latin typeface="AMX Medium" pitchFamily="2" charset="77"/>
                </a:rPr>
                <a:t>GESTOR ONLINE</a:t>
              </a:r>
            </a:p>
          </p:txBody>
        </p:sp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2EC350CA-022A-8713-66C3-4D11FD2EA9BB}"/>
                </a:ext>
              </a:extLst>
            </p:cNvPr>
            <p:cNvGrpSpPr/>
            <p:nvPr/>
          </p:nvGrpSpPr>
          <p:grpSpPr>
            <a:xfrm>
              <a:off x="10586499" y="1512537"/>
              <a:ext cx="1137739" cy="606584"/>
              <a:chOff x="8806433" y="1903367"/>
              <a:chExt cx="1143396" cy="609600"/>
            </a:xfrm>
          </p:grpSpPr>
          <p:sp>
            <p:nvSpPr>
              <p:cNvPr id="43" name="Retângulo: Cantos Arredondados 216">
                <a:extLst>
                  <a:ext uri="{FF2B5EF4-FFF2-40B4-BE49-F238E27FC236}">
                    <a16:creationId xmlns:a16="http://schemas.microsoft.com/office/drawing/2014/main" id="{F3E4DA5B-E40C-382F-39A1-397797877B61}"/>
                  </a:ext>
                </a:extLst>
              </p:cNvPr>
              <p:cNvSpPr/>
              <p:nvPr/>
            </p:nvSpPr>
            <p:spPr>
              <a:xfrm>
                <a:off x="8806433" y="1903367"/>
                <a:ext cx="1143396" cy="6096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6643">
                  <a:buClrTx/>
                </a:pPr>
                <a:endParaRPr lang="pt-BR" sz="1062" kern="1200">
                  <a:solidFill>
                    <a:prstClr val="white"/>
                  </a:solidFill>
                  <a:latin typeface="AMX Black" pitchFamily="2" charset="0"/>
                </a:endParaRPr>
              </a:p>
            </p:txBody>
          </p:sp>
          <p:grpSp>
            <p:nvGrpSpPr>
              <p:cNvPr id="47" name="Agrupar 46">
                <a:extLst>
                  <a:ext uri="{FF2B5EF4-FFF2-40B4-BE49-F238E27FC236}">
                    <a16:creationId xmlns:a16="http://schemas.microsoft.com/office/drawing/2014/main" id="{4A6A97CD-12C2-4BA8-7AD4-4B71C053238A}"/>
                  </a:ext>
                </a:extLst>
              </p:cNvPr>
              <p:cNvGrpSpPr/>
              <p:nvPr/>
            </p:nvGrpSpPr>
            <p:grpSpPr>
              <a:xfrm>
                <a:off x="9060164" y="1984507"/>
                <a:ext cx="660400" cy="429203"/>
                <a:chOff x="12496800" y="1028700"/>
                <a:chExt cx="990600" cy="643804"/>
              </a:xfrm>
            </p:grpSpPr>
            <p:sp>
              <p:nvSpPr>
                <p:cNvPr id="48" name="Retângulo: Cantos Arredondados 225">
                  <a:extLst>
                    <a:ext uri="{FF2B5EF4-FFF2-40B4-BE49-F238E27FC236}">
                      <a16:creationId xmlns:a16="http://schemas.microsoft.com/office/drawing/2014/main" id="{461FA817-E3E4-2DB2-49C7-7A539A27A18A}"/>
                    </a:ext>
                  </a:extLst>
                </p:cNvPr>
                <p:cNvSpPr/>
                <p:nvPr/>
              </p:nvSpPr>
              <p:spPr>
                <a:xfrm>
                  <a:off x="12496800" y="1028700"/>
                  <a:ext cx="990600" cy="6438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6643">
                    <a:buClrTx/>
                  </a:pPr>
                  <a:endParaRPr lang="pt-BR" sz="1194" kern="1200">
                    <a:solidFill>
                      <a:prstClr val="white"/>
                    </a:solidFill>
                    <a:latin typeface="AMX" pitchFamily="2" charset="77"/>
                  </a:endParaRPr>
                </a:p>
              </p:txBody>
            </p:sp>
            <p:grpSp>
              <p:nvGrpSpPr>
                <p:cNvPr id="59" name="Agrupar 58">
                  <a:extLst>
                    <a:ext uri="{FF2B5EF4-FFF2-40B4-BE49-F238E27FC236}">
                      <a16:creationId xmlns:a16="http://schemas.microsoft.com/office/drawing/2014/main" id="{E22EC886-BBB8-FF73-0752-266AE1567DA7}"/>
                    </a:ext>
                  </a:extLst>
                </p:cNvPr>
                <p:cNvGrpSpPr/>
                <p:nvPr/>
              </p:nvGrpSpPr>
              <p:grpSpPr>
                <a:xfrm>
                  <a:off x="12618722" y="1100261"/>
                  <a:ext cx="760870" cy="472690"/>
                  <a:chOff x="14661673" y="2279423"/>
                  <a:chExt cx="760870" cy="472690"/>
                </a:xfrm>
              </p:grpSpPr>
              <p:sp>
                <p:nvSpPr>
                  <p:cNvPr id="60" name="object 67">
                    <a:extLst>
                      <a:ext uri="{FF2B5EF4-FFF2-40B4-BE49-F238E27FC236}">
                        <a16:creationId xmlns:a16="http://schemas.microsoft.com/office/drawing/2014/main" id="{1F0CD242-01C3-FE85-9ADE-FD10DF5A160A}"/>
                      </a:ext>
                    </a:extLst>
                  </p:cNvPr>
                  <p:cNvSpPr/>
                  <p:nvPr/>
                </p:nvSpPr>
                <p:spPr>
                  <a:xfrm>
                    <a:off x="14661813" y="2279423"/>
                    <a:ext cx="760730" cy="274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729" h="274954">
                        <a:moveTo>
                          <a:pt x="405968" y="129070"/>
                        </a:moveTo>
                        <a:lnTo>
                          <a:pt x="405968" y="273354"/>
                        </a:lnTo>
                        <a:lnTo>
                          <a:pt x="441680" y="273354"/>
                        </a:lnTo>
                        <a:lnTo>
                          <a:pt x="441680" y="204342"/>
                        </a:lnTo>
                        <a:lnTo>
                          <a:pt x="441947" y="196135"/>
                        </a:lnTo>
                        <a:lnTo>
                          <a:pt x="442771" y="189201"/>
                        </a:lnTo>
                        <a:lnTo>
                          <a:pt x="444182" y="183501"/>
                        </a:lnTo>
                        <a:lnTo>
                          <a:pt x="446214" y="178993"/>
                        </a:lnTo>
                        <a:lnTo>
                          <a:pt x="448614" y="173469"/>
                        </a:lnTo>
                        <a:lnTo>
                          <a:pt x="453123" y="168960"/>
                        </a:lnTo>
                        <a:lnTo>
                          <a:pt x="458685" y="165150"/>
                        </a:lnTo>
                        <a:lnTo>
                          <a:pt x="464921" y="160959"/>
                        </a:lnTo>
                        <a:lnTo>
                          <a:pt x="471500" y="158876"/>
                        </a:lnTo>
                        <a:lnTo>
                          <a:pt x="489515" y="158876"/>
                        </a:lnTo>
                        <a:lnTo>
                          <a:pt x="489419" y="147777"/>
                        </a:lnTo>
                        <a:lnTo>
                          <a:pt x="440283" y="147777"/>
                        </a:lnTo>
                        <a:lnTo>
                          <a:pt x="440283" y="129400"/>
                        </a:lnTo>
                        <a:lnTo>
                          <a:pt x="405968" y="129070"/>
                        </a:lnTo>
                        <a:close/>
                      </a:path>
                      <a:path w="760729" h="274954">
                        <a:moveTo>
                          <a:pt x="489515" y="158876"/>
                        </a:moveTo>
                        <a:lnTo>
                          <a:pt x="478459" y="158876"/>
                        </a:lnTo>
                        <a:lnTo>
                          <a:pt x="489521" y="159600"/>
                        </a:lnTo>
                        <a:lnTo>
                          <a:pt x="489515" y="158876"/>
                        </a:lnTo>
                        <a:close/>
                      </a:path>
                      <a:path w="760729" h="274954">
                        <a:moveTo>
                          <a:pt x="489204" y="122808"/>
                        </a:moveTo>
                        <a:lnTo>
                          <a:pt x="452226" y="135224"/>
                        </a:lnTo>
                        <a:lnTo>
                          <a:pt x="440283" y="147777"/>
                        </a:lnTo>
                        <a:lnTo>
                          <a:pt x="489419" y="147777"/>
                        </a:lnTo>
                        <a:lnTo>
                          <a:pt x="489204" y="122808"/>
                        </a:lnTo>
                        <a:close/>
                      </a:path>
                      <a:path w="760729" h="274954">
                        <a:moveTo>
                          <a:pt x="236423" y="85356"/>
                        </a:moveTo>
                        <a:lnTo>
                          <a:pt x="200367" y="85356"/>
                        </a:lnTo>
                        <a:lnTo>
                          <a:pt x="200367" y="273342"/>
                        </a:lnTo>
                        <a:lnTo>
                          <a:pt x="236423" y="273342"/>
                        </a:lnTo>
                        <a:lnTo>
                          <a:pt x="236423" y="85356"/>
                        </a:lnTo>
                        <a:close/>
                      </a:path>
                      <a:path w="760729" h="274954">
                        <a:moveTo>
                          <a:pt x="379565" y="152272"/>
                        </a:moveTo>
                        <a:lnTo>
                          <a:pt x="328333" y="152272"/>
                        </a:lnTo>
                        <a:lnTo>
                          <a:pt x="334213" y="153669"/>
                        </a:lnTo>
                        <a:lnTo>
                          <a:pt x="338366" y="156108"/>
                        </a:lnTo>
                        <a:lnTo>
                          <a:pt x="342519" y="158191"/>
                        </a:lnTo>
                        <a:lnTo>
                          <a:pt x="344258" y="162369"/>
                        </a:lnTo>
                        <a:lnTo>
                          <a:pt x="344501" y="166535"/>
                        </a:lnTo>
                        <a:lnTo>
                          <a:pt x="344601" y="173088"/>
                        </a:lnTo>
                        <a:lnTo>
                          <a:pt x="341820" y="176936"/>
                        </a:lnTo>
                        <a:lnTo>
                          <a:pt x="336283" y="179362"/>
                        </a:lnTo>
                        <a:lnTo>
                          <a:pt x="299379" y="185413"/>
                        </a:lnTo>
                        <a:lnTo>
                          <a:pt x="291133" y="187494"/>
                        </a:lnTo>
                        <a:lnTo>
                          <a:pt x="258640" y="219662"/>
                        </a:lnTo>
                        <a:lnTo>
                          <a:pt x="257594" y="232435"/>
                        </a:lnTo>
                        <a:lnTo>
                          <a:pt x="258181" y="241584"/>
                        </a:lnTo>
                        <a:lnTo>
                          <a:pt x="290494" y="272511"/>
                        </a:lnTo>
                        <a:lnTo>
                          <a:pt x="299212" y="273354"/>
                        </a:lnTo>
                        <a:lnTo>
                          <a:pt x="313237" y="272237"/>
                        </a:lnTo>
                        <a:lnTo>
                          <a:pt x="325670" y="269397"/>
                        </a:lnTo>
                        <a:lnTo>
                          <a:pt x="336482" y="264801"/>
                        </a:lnTo>
                        <a:lnTo>
                          <a:pt x="345643" y="258419"/>
                        </a:lnTo>
                        <a:lnTo>
                          <a:pt x="381736" y="258419"/>
                        </a:lnTo>
                        <a:lnTo>
                          <a:pt x="381736" y="247662"/>
                        </a:lnTo>
                        <a:lnTo>
                          <a:pt x="306133" y="247662"/>
                        </a:lnTo>
                        <a:lnTo>
                          <a:pt x="301967" y="246265"/>
                        </a:lnTo>
                        <a:lnTo>
                          <a:pt x="298500" y="243522"/>
                        </a:lnTo>
                        <a:lnTo>
                          <a:pt x="295046" y="240372"/>
                        </a:lnTo>
                        <a:lnTo>
                          <a:pt x="293343" y="236018"/>
                        </a:lnTo>
                        <a:lnTo>
                          <a:pt x="293293" y="222021"/>
                        </a:lnTo>
                        <a:lnTo>
                          <a:pt x="296087" y="216801"/>
                        </a:lnTo>
                        <a:lnTo>
                          <a:pt x="301967" y="212978"/>
                        </a:lnTo>
                        <a:lnTo>
                          <a:pt x="305447" y="210908"/>
                        </a:lnTo>
                        <a:lnTo>
                          <a:pt x="311315" y="209168"/>
                        </a:lnTo>
                        <a:lnTo>
                          <a:pt x="318960" y="208127"/>
                        </a:lnTo>
                        <a:lnTo>
                          <a:pt x="336981" y="203606"/>
                        </a:lnTo>
                        <a:lnTo>
                          <a:pt x="343916" y="199834"/>
                        </a:lnTo>
                        <a:lnTo>
                          <a:pt x="381736" y="199834"/>
                        </a:lnTo>
                        <a:lnTo>
                          <a:pt x="381671" y="166535"/>
                        </a:lnTo>
                        <a:lnTo>
                          <a:pt x="380570" y="155186"/>
                        </a:lnTo>
                        <a:lnTo>
                          <a:pt x="379565" y="152272"/>
                        </a:lnTo>
                        <a:close/>
                      </a:path>
                      <a:path w="760729" h="274954">
                        <a:moveTo>
                          <a:pt x="381736" y="258419"/>
                        </a:moveTo>
                        <a:lnTo>
                          <a:pt x="345643" y="258419"/>
                        </a:lnTo>
                        <a:lnTo>
                          <a:pt x="345643" y="273354"/>
                        </a:lnTo>
                        <a:lnTo>
                          <a:pt x="381736" y="273354"/>
                        </a:lnTo>
                        <a:lnTo>
                          <a:pt x="381736" y="258419"/>
                        </a:lnTo>
                        <a:close/>
                      </a:path>
                      <a:path w="760729" h="274954">
                        <a:moveTo>
                          <a:pt x="381736" y="199834"/>
                        </a:moveTo>
                        <a:lnTo>
                          <a:pt x="343916" y="199834"/>
                        </a:lnTo>
                        <a:lnTo>
                          <a:pt x="343916" y="214388"/>
                        </a:lnTo>
                        <a:lnTo>
                          <a:pt x="343269" y="223022"/>
                        </a:lnTo>
                        <a:lnTo>
                          <a:pt x="319646" y="247662"/>
                        </a:lnTo>
                        <a:lnTo>
                          <a:pt x="381736" y="247662"/>
                        </a:lnTo>
                        <a:lnTo>
                          <a:pt x="381736" y="199834"/>
                        </a:lnTo>
                        <a:close/>
                      </a:path>
                      <a:path w="760729" h="274954">
                        <a:moveTo>
                          <a:pt x="321741" y="122123"/>
                        </a:moveTo>
                        <a:lnTo>
                          <a:pt x="279407" y="132756"/>
                        </a:lnTo>
                        <a:lnTo>
                          <a:pt x="260362" y="172770"/>
                        </a:lnTo>
                        <a:lnTo>
                          <a:pt x="296443" y="172770"/>
                        </a:lnTo>
                        <a:lnTo>
                          <a:pt x="297103" y="166535"/>
                        </a:lnTo>
                        <a:lnTo>
                          <a:pt x="299212" y="162369"/>
                        </a:lnTo>
                        <a:lnTo>
                          <a:pt x="301625" y="159600"/>
                        </a:lnTo>
                        <a:lnTo>
                          <a:pt x="305447" y="154724"/>
                        </a:lnTo>
                        <a:lnTo>
                          <a:pt x="311670" y="152272"/>
                        </a:lnTo>
                        <a:lnTo>
                          <a:pt x="379565" y="152272"/>
                        </a:lnTo>
                        <a:lnTo>
                          <a:pt x="377121" y="145184"/>
                        </a:lnTo>
                        <a:lnTo>
                          <a:pt x="343876" y="124204"/>
                        </a:lnTo>
                        <a:lnTo>
                          <a:pt x="333118" y="122510"/>
                        </a:lnTo>
                        <a:lnTo>
                          <a:pt x="321741" y="122123"/>
                        </a:lnTo>
                        <a:close/>
                      </a:path>
                      <a:path w="760729" h="274954">
                        <a:moveTo>
                          <a:pt x="328333" y="152272"/>
                        </a:moveTo>
                        <a:lnTo>
                          <a:pt x="311670" y="152272"/>
                        </a:lnTo>
                        <a:lnTo>
                          <a:pt x="320700" y="152641"/>
                        </a:lnTo>
                        <a:lnTo>
                          <a:pt x="328333" y="152272"/>
                        </a:lnTo>
                        <a:close/>
                      </a:path>
                      <a:path w="760729" h="274954">
                        <a:moveTo>
                          <a:pt x="92900" y="85369"/>
                        </a:moveTo>
                        <a:lnTo>
                          <a:pt x="41554" y="100526"/>
                        </a:lnTo>
                        <a:lnTo>
                          <a:pt x="6797" y="143014"/>
                        </a:lnTo>
                        <a:lnTo>
                          <a:pt x="0" y="178993"/>
                        </a:lnTo>
                        <a:lnTo>
                          <a:pt x="1693" y="197645"/>
                        </a:lnTo>
                        <a:lnTo>
                          <a:pt x="27368" y="245605"/>
                        </a:lnTo>
                        <a:lnTo>
                          <a:pt x="74227" y="270962"/>
                        </a:lnTo>
                        <a:lnTo>
                          <a:pt x="92900" y="272656"/>
                        </a:lnTo>
                        <a:lnTo>
                          <a:pt x="108174" y="271477"/>
                        </a:lnTo>
                        <a:lnTo>
                          <a:pt x="149402" y="253555"/>
                        </a:lnTo>
                        <a:lnTo>
                          <a:pt x="165392" y="236931"/>
                        </a:lnTo>
                        <a:lnTo>
                          <a:pt x="92900" y="236931"/>
                        </a:lnTo>
                        <a:lnTo>
                          <a:pt x="81400" y="235834"/>
                        </a:lnTo>
                        <a:lnTo>
                          <a:pt x="44862" y="210931"/>
                        </a:lnTo>
                        <a:lnTo>
                          <a:pt x="35699" y="178993"/>
                        </a:lnTo>
                        <a:lnTo>
                          <a:pt x="36548" y="167490"/>
                        </a:lnTo>
                        <a:lnTo>
                          <a:pt x="61116" y="130749"/>
                        </a:lnTo>
                        <a:lnTo>
                          <a:pt x="92900" y="121094"/>
                        </a:lnTo>
                        <a:lnTo>
                          <a:pt x="165243" y="121094"/>
                        </a:lnTo>
                        <a:lnTo>
                          <a:pt x="160595" y="115131"/>
                        </a:lnTo>
                        <a:lnTo>
                          <a:pt x="149402" y="104813"/>
                        </a:lnTo>
                        <a:lnTo>
                          <a:pt x="136493" y="96154"/>
                        </a:lnTo>
                        <a:lnTo>
                          <a:pt x="122728" y="90009"/>
                        </a:lnTo>
                        <a:lnTo>
                          <a:pt x="108174" y="86405"/>
                        </a:lnTo>
                        <a:lnTo>
                          <a:pt x="92900" y="85369"/>
                        </a:lnTo>
                        <a:close/>
                      </a:path>
                      <a:path w="760729" h="274954">
                        <a:moveTo>
                          <a:pt x="182003" y="203974"/>
                        </a:moveTo>
                        <a:lnTo>
                          <a:pt x="144221" y="203974"/>
                        </a:lnTo>
                        <a:lnTo>
                          <a:pt x="140190" y="210940"/>
                        </a:lnTo>
                        <a:lnTo>
                          <a:pt x="135424" y="217233"/>
                        </a:lnTo>
                        <a:lnTo>
                          <a:pt x="101039" y="236352"/>
                        </a:lnTo>
                        <a:lnTo>
                          <a:pt x="92900" y="236931"/>
                        </a:lnTo>
                        <a:lnTo>
                          <a:pt x="165392" y="236931"/>
                        </a:lnTo>
                        <a:lnTo>
                          <a:pt x="169737" y="231365"/>
                        </a:lnTo>
                        <a:lnTo>
                          <a:pt x="176861" y="218354"/>
                        </a:lnTo>
                        <a:lnTo>
                          <a:pt x="182003" y="203974"/>
                        </a:lnTo>
                        <a:close/>
                      </a:path>
                      <a:path w="760729" h="274954">
                        <a:moveTo>
                          <a:pt x="165243" y="121094"/>
                        </a:moveTo>
                        <a:lnTo>
                          <a:pt x="92900" y="121094"/>
                        </a:lnTo>
                        <a:lnTo>
                          <a:pt x="101039" y="121678"/>
                        </a:lnTo>
                        <a:lnTo>
                          <a:pt x="108850" y="123431"/>
                        </a:lnTo>
                        <a:lnTo>
                          <a:pt x="140197" y="147379"/>
                        </a:lnTo>
                        <a:lnTo>
                          <a:pt x="144221" y="154381"/>
                        </a:lnTo>
                        <a:lnTo>
                          <a:pt x="182003" y="154381"/>
                        </a:lnTo>
                        <a:lnTo>
                          <a:pt x="176861" y="139954"/>
                        </a:lnTo>
                        <a:lnTo>
                          <a:pt x="169737" y="126858"/>
                        </a:lnTo>
                        <a:lnTo>
                          <a:pt x="165243" y="121094"/>
                        </a:lnTo>
                        <a:close/>
                      </a:path>
                      <a:path w="760729" h="274954">
                        <a:moveTo>
                          <a:pt x="567537" y="122453"/>
                        </a:moveTo>
                        <a:lnTo>
                          <a:pt x="526337" y="134915"/>
                        </a:lnTo>
                        <a:lnTo>
                          <a:pt x="498155" y="169341"/>
                        </a:lnTo>
                        <a:lnTo>
                          <a:pt x="492658" y="198424"/>
                        </a:lnTo>
                        <a:lnTo>
                          <a:pt x="494030" y="213510"/>
                        </a:lnTo>
                        <a:lnTo>
                          <a:pt x="514845" y="251828"/>
                        </a:lnTo>
                        <a:lnTo>
                          <a:pt x="552723" y="272947"/>
                        </a:lnTo>
                        <a:lnTo>
                          <a:pt x="567537" y="274370"/>
                        </a:lnTo>
                        <a:lnTo>
                          <a:pt x="582409" y="272947"/>
                        </a:lnTo>
                        <a:lnTo>
                          <a:pt x="620928" y="251828"/>
                        </a:lnTo>
                        <a:lnTo>
                          <a:pt x="631542" y="238290"/>
                        </a:lnTo>
                        <a:lnTo>
                          <a:pt x="567537" y="238290"/>
                        </a:lnTo>
                        <a:lnTo>
                          <a:pt x="559744" y="237575"/>
                        </a:lnTo>
                        <a:lnTo>
                          <a:pt x="528783" y="206225"/>
                        </a:lnTo>
                        <a:lnTo>
                          <a:pt x="528015" y="198424"/>
                        </a:lnTo>
                        <a:lnTo>
                          <a:pt x="528783" y="190231"/>
                        </a:lnTo>
                        <a:lnTo>
                          <a:pt x="559744" y="159064"/>
                        </a:lnTo>
                        <a:lnTo>
                          <a:pt x="567537" y="158546"/>
                        </a:lnTo>
                        <a:lnTo>
                          <a:pt x="631602" y="158546"/>
                        </a:lnTo>
                        <a:lnTo>
                          <a:pt x="630488" y="156444"/>
                        </a:lnTo>
                        <a:lnTo>
                          <a:pt x="620928" y="144678"/>
                        </a:lnTo>
                        <a:lnTo>
                          <a:pt x="609171" y="134915"/>
                        </a:lnTo>
                        <a:lnTo>
                          <a:pt x="596309" y="127974"/>
                        </a:lnTo>
                        <a:lnTo>
                          <a:pt x="582409" y="123829"/>
                        </a:lnTo>
                        <a:lnTo>
                          <a:pt x="567537" y="122453"/>
                        </a:lnTo>
                        <a:close/>
                      </a:path>
                      <a:path w="760729" h="274954">
                        <a:moveTo>
                          <a:pt x="631602" y="158546"/>
                        </a:moveTo>
                        <a:lnTo>
                          <a:pt x="567537" y="158546"/>
                        </a:lnTo>
                        <a:lnTo>
                          <a:pt x="575539" y="159064"/>
                        </a:lnTo>
                        <a:lnTo>
                          <a:pt x="582918" y="161148"/>
                        </a:lnTo>
                        <a:lnTo>
                          <a:pt x="607415" y="198424"/>
                        </a:lnTo>
                        <a:lnTo>
                          <a:pt x="606495" y="206225"/>
                        </a:lnTo>
                        <a:lnTo>
                          <a:pt x="575534" y="237575"/>
                        </a:lnTo>
                        <a:lnTo>
                          <a:pt x="567537" y="238290"/>
                        </a:lnTo>
                        <a:lnTo>
                          <a:pt x="631542" y="238290"/>
                        </a:lnTo>
                        <a:lnTo>
                          <a:pt x="637319" y="227464"/>
                        </a:lnTo>
                        <a:lnTo>
                          <a:pt x="641418" y="213496"/>
                        </a:lnTo>
                        <a:lnTo>
                          <a:pt x="642785" y="198424"/>
                        </a:lnTo>
                        <a:lnTo>
                          <a:pt x="641418" y="183343"/>
                        </a:lnTo>
                        <a:lnTo>
                          <a:pt x="637319" y="169341"/>
                        </a:lnTo>
                        <a:lnTo>
                          <a:pt x="631602" y="158546"/>
                        </a:lnTo>
                        <a:close/>
                      </a:path>
                      <a:path w="760729" h="274954">
                        <a:moveTo>
                          <a:pt x="760349" y="164096"/>
                        </a:moveTo>
                        <a:lnTo>
                          <a:pt x="664997" y="164096"/>
                        </a:lnTo>
                        <a:lnTo>
                          <a:pt x="664997" y="196341"/>
                        </a:lnTo>
                        <a:lnTo>
                          <a:pt x="760349" y="196341"/>
                        </a:lnTo>
                        <a:lnTo>
                          <a:pt x="760349" y="164096"/>
                        </a:lnTo>
                        <a:close/>
                      </a:path>
                      <a:path w="760729" h="274954">
                        <a:moveTo>
                          <a:pt x="713181" y="18084"/>
                        </a:moveTo>
                        <a:lnTo>
                          <a:pt x="626148" y="105117"/>
                        </a:lnTo>
                        <a:lnTo>
                          <a:pt x="649020" y="128015"/>
                        </a:lnTo>
                        <a:lnTo>
                          <a:pt x="736092" y="40957"/>
                        </a:lnTo>
                        <a:lnTo>
                          <a:pt x="713181" y="18084"/>
                        </a:lnTo>
                        <a:close/>
                      </a:path>
                      <a:path w="760729" h="274954">
                        <a:moveTo>
                          <a:pt x="588010" y="0"/>
                        </a:moveTo>
                        <a:lnTo>
                          <a:pt x="555764" y="0"/>
                        </a:lnTo>
                        <a:lnTo>
                          <a:pt x="555764" y="93332"/>
                        </a:lnTo>
                        <a:lnTo>
                          <a:pt x="588010" y="93332"/>
                        </a:lnTo>
                        <a:lnTo>
                          <a:pt x="588010" y="0"/>
                        </a:lnTo>
                        <a:close/>
                      </a:path>
                    </a:pathLst>
                  </a:custGeom>
                  <a:solidFill>
                    <a:srgbClr val="E2252D"/>
                  </a:solidFill>
                </p:spPr>
                <p:txBody>
                  <a:bodyPr wrap="square" lIns="0" tIns="0" rIns="0" bIns="0" rtlCol="0"/>
                  <a:lstStyle/>
                  <a:p>
                    <a:pPr defTabSz="606643">
                      <a:buClrTx/>
                    </a:pPr>
                    <a:endParaRPr sz="1194" kern="1200">
                      <a:solidFill>
                        <a:prstClr val="black"/>
                      </a:solidFill>
                      <a:latin typeface="AMX" pitchFamily="2" charset="77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61" name="object 68">
                    <a:extLst>
                      <a:ext uri="{FF2B5EF4-FFF2-40B4-BE49-F238E27FC236}">
                        <a16:creationId xmlns:a16="http://schemas.microsoft.com/office/drawing/2014/main" id="{0AE9B45B-3822-5265-3E82-42DD65150008}"/>
                      </a:ext>
                    </a:extLst>
                  </p:cNvPr>
                  <p:cNvPicPr/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14661673" y="2631413"/>
                    <a:ext cx="166674" cy="119341"/>
                  </a:xfrm>
                  <a:prstGeom prst="rect">
                    <a:avLst/>
                  </a:prstGeom>
                </p:spPr>
              </p:pic>
              <p:pic>
                <p:nvPicPr>
                  <p:cNvPr id="63" name="object 69">
                    <a:extLst>
                      <a:ext uri="{FF2B5EF4-FFF2-40B4-BE49-F238E27FC236}">
                        <a16:creationId xmlns:a16="http://schemas.microsoft.com/office/drawing/2014/main" id="{A65EC9DB-B322-1BC3-162F-316962545671}"/>
                      </a:ext>
                    </a:extLst>
                  </p:cNvPr>
                  <p:cNvPicPr/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14847987" y="2631412"/>
                    <a:ext cx="99872" cy="120700"/>
                  </a:xfrm>
                  <a:prstGeom prst="rect">
                    <a:avLst/>
                  </a:prstGeom>
                </p:spPr>
              </p:pic>
              <p:pic>
                <p:nvPicPr>
                  <p:cNvPr id="64" name="object 70">
                    <a:extLst>
                      <a:ext uri="{FF2B5EF4-FFF2-40B4-BE49-F238E27FC236}">
                        <a16:creationId xmlns:a16="http://schemas.microsoft.com/office/drawing/2014/main" id="{48CCEACD-F5CE-8C3C-5F86-56178D6D005F}"/>
                      </a:ext>
                    </a:extLst>
                  </p:cNvPr>
                  <p:cNvPicPr/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14968861" y="2631413"/>
                    <a:ext cx="98056" cy="119341"/>
                  </a:xfrm>
                  <a:prstGeom prst="rect">
                    <a:avLst/>
                  </a:prstGeom>
                </p:spPr>
              </p:pic>
              <p:pic>
                <p:nvPicPr>
                  <p:cNvPr id="65" name="object 71">
                    <a:extLst>
                      <a:ext uri="{FF2B5EF4-FFF2-40B4-BE49-F238E27FC236}">
                        <a16:creationId xmlns:a16="http://schemas.microsoft.com/office/drawing/2014/main" id="{816E03C3-D75B-98E7-F38E-E924305F4FDD}"/>
                      </a:ext>
                    </a:extLst>
                  </p:cNvPr>
                  <p:cNvPicPr/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15087744" y="2581137"/>
                    <a:ext cx="225911" cy="170976"/>
                  </a:xfrm>
                  <a:prstGeom prst="rect">
                    <a:avLst/>
                  </a:prstGeom>
                </p:spPr>
              </p:pic>
              <p:pic>
                <p:nvPicPr>
                  <p:cNvPr id="66" name="object 72">
                    <a:extLst>
                      <a:ext uri="{FF2B5EF4-FFF2-40B4-BE49-F238E27FC236}">
                        <a16:creationId xmlns:a16="http://schemas.microsoft.com/office/drawing/2014/main" id="{A2B950B2-041C-F705-5EE5-2BF786C74BBC}"/>
                      </a:ext>
                    </a:extLst>
                  </p:cNvPr>
                  <p:cNvPicPr/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15316200" y="2631404"/>
                    <a:ext cx="86283" cy="11935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7B35BCEB-6244-1A93-29EC-928005855155}"/>
                </a:ext>
              </a:extLst>
            </p:cNvPr>
            <p:cNvSpPr/>
            <p:nvPr/>
          </p:nvSpPr>
          <p:spPr>
            <a:xfrm>
              <a:off x="203926" y="2250043"/>
              <a:ext cx="11664205" cy="453744"/>
            </a:xfrm>
            <a:prstGeom prst="roundRect">
              <a:avLst>
                <a:gd name="adj" fmla="val 50000"/>
              </a:avLst>
            </a:prstGeom>
            <a:solidFill>
              <a:srgbClr val="1F1E21">
                <a:alpha val="18209"/>
              </a:srgbClr>
            </a:solidFill>
            <a:ln>
              <a:noFill/>
            </a:ln>
          </p:spPr>
          <p:txBody>
            <a:bodyPr/>
            <a:lstStyle/>
            <a:p>
              <a:pPr defTabSz="909919">
                <a:buClrTx/>
              </a:pPr>
              <a:r>
                <a:rPr lang="pt-BR">
                  <a:solidFill>
                    <a:prstClr val="black"/>
                  </a:solidFill>
                  <a:latin typeface="AMX Medium" pitchFamily="2" charset="77"/>
                </a:rPr>
                <a:t>Ranking de Sites mais visitados.</a:t>
              </a:r>
            </a:p>
            <a:p>
              <a:pPr defTabSz="606643">
                <a:buClrTx/>
              </a:pPr>
              <a:endParaRPr lang="pt-BR" sz="1194" kern="1200">
                <a:solidFill>
                  <a:prstClr val="black"/>
                </a:solidFill>
                <a:latin typeface="AMX" pitchFamily="2" charset="77"/>
                <a:ea typeface="+mn-ea"/>
                <a:cs typeface="+mn-cs"/>
              </a:endParaRPr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79A3C31C-BA34-E372-AD9F-BAAD1E024D19}"/>
                </a:ext>
              </a:extLst>
            </p:cNvPr>
            <p:cNvSpPr/>
            <p:nvPr/>
          </p:nvSpPr>
          <p:spPr>
            <a:xfrm>
              <a:off x="206155" y="2809397"/>
              <a:ext cx="11652915" cy="453744"/>
            </a:xfrm>
            <a:prstGeom prst="roundRect">
              <a:avLst>
                <a:gd name="adj" fmla="val 50000"/>
              </a:avLst>
            </a:prstGeom>
            <a:solidFill>
              <a:srgbClr val="1F1E21">
                <a:alpha val="18000"/>
              </a:srgbClr>
            </a:solidFill>
            <a:ln>
              <a:noFill/>
            </a:ln>
          </p:spPr>
          <p:txBody>
            <a:bodyPr/>
            <a:lstStyle/>
            <a:p>
              <a:pPr defTabSz="909919"/>
              <a:r>
                <a:rPr lang="pt-BR">
                  <a:solidFill>
                    <a:prstClr val="black"/>
                  </a:solidFill>
                  <a:latin typeface="AMX Medium" pitchFamily="2" charset="77"/>
                </a:rPr>
                <a:t>Ranqueamento por usuários e aplicativos em relação ao volume de consumo. </a:t>
              </a:r>
            </a:p>
            <a:p>
              <a:pPr defTabSz="909919">
                <a:buClrTx/>
              </a:pPr>
              <a:endParaRPr lang="pt-BR" sz="1791" kern="1200">
                <a:solidFill>
                  <a:prstClr val="black"/>
                </a:solidFill>
                <a:latin typeface="AMX" pitchFamily="2" charset="77"/>
                <a:ea typeface="+mn-ea"/>
                <a:cs typeface="+mn-cs"/>
              </a:endParaRPr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1C511FF5-96F9-83D8-E49C-E1973B2E39EE}"/>
                </a:ext>
              </a:extLst>
            </p:cNvPr>
            <p:cNvSpPr/>
            <p:nvPr/>
          </p:nvSpPr>
          <p:spPr>
            <a:xfrm>
              <a:off x="206491" y="3368750"/>
              <a:ext cx="11651212" cy="453744"/>
            </a:xfrm>
            <a:prstGeom prst="roundRect">
              <a:avLst>
                <a:gd name="adj" fmla="val 50000"/>
              </a:avLst>
            </a:prstGeom>
            <a:solidFill>
              <a:srgbClr val="1F1E21">
                <a:alpha val="18000"/>
              </a:srgbClr>
            </a:solidFill>
            <a:ln>
              <a:noFill/>
            </a:ln>
          </p:spPr>
          <p:txBody>
            <a:bodyPr/>
            <a:lstStyle/>
            <a:p>
              <a:pPr defTabSz="909919"/>
              <a:r>
                <a:rPr lang="pt-BR" sz="1800" kern="1200">
                  <a:solidFill>
                    <a:prstClr val="black"/>
                  </a:solidFill>
                  <a:latin typeface="AMX Medium" pitchFamily="2" charset="77"/>
                  <a:ea typeface="+mn-ea"/>
                  <a:cs typeface="+mn-cs"/>
                </a:rPr>
                <a:t>Instalação / Atualização de aplicativos remotamente (modo silencioso).</a:t>
              </a:r>
            </a:p>
            <a:p>
              <a:pPr defTabSz="909919">
                <a:buClrTx/>
              </a:pPr>
              <a:endParaRPr lang="pt-BR" sz="1791" kern="1200">
                <a:solidFill>
                  <a:prstClr val="black"/>
                </a:solidFill>
                <a:latin typeface="AMX" pitchFamily="2" charset="77"/>
                <a:ea typeface="+mn-ea"/>
                <a:cs typeface="+mn-cs"/>
              </a:endParaRPr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08C61BDB-6FDC-1B16-222A-50D49197B917}"/>
                </a:ext>
              </a:extLst>
            </p:cNvPr>
            <p:cNvSpPr/>
            <p:nvPr/>
          </p:nvSpPr>
          <p:spPr>
            <a:xfrm>
              <a:off x="206491" y="3928104"/>
              <a:ext cx="11651212" cy="453744"/>
            </a:xfrm>
            <a:prstGeom prst="roundRect">
              <a:avLst>
                <a:gd name="adj" fmla="val 50000"/>
              </a:avLst>
            </a:prstGeom>
            <a:solidFill>
              <a:srgbClr val="1F1E21">
                <a:alpha val="18000"/>
              </a:srgbClr>
            </a:solidFill>
            <a:ln>
              <a:noFill/>
            </a:ln>
          </p:spPr>
          <p:txBody>
            <a:bodyPr/>
            <a:lstStyle/>
            <a:p>
              <a:pPr defTabSz="909919"/>
              <a:r>
                <a:rPr lang="pt-BR" sz="1800" kern="1200">
                  <a:solidFill>
                    <a:prstClr val="black"/>
                  </a:solidFill>
                  <a:latin typeface="AMX Medium" pitchFamily="2" charset="77"/>
                  <a:ea typeface="+mn-ea"/>
                  <a:cs typeface="+mn-cs"/>
                </a:rPr>
                <a:t>Sistema de mensageria (sistema de comunicação com funcionários).</a:t>
              </a:r>
            </a:p>
            <a:p>
              <a:pPr defTabSz="909919">
                <a:buClrTx/>
              </a:pPr>
              <a:endParaRPr lang="pt-BR" sz="1791" kern="1200">
                <a:solidFill>
                  <a:prstClr val="black"/>
                </a:solidFill>
                <a:latin typeface="AMX" pitchFamily="2" charset="77"/>
                <a:ea typeface="+mn-ea"/>
                <a:cs typeface="+mn-cs"/>
              </a:endParaRPr>
            </a:p>
          </p:txBody>
        </p:sp>
        <p:sp>
          <p:nvSpPr>
            <p:cNvPr id="145" name="Freeform 6">
              <a:extLst>
                <a:ext uri="{FF2B5EF4-FFF2-40B4-BE49-F238E27FC236}">
                  <a16:creationId xmlns:a16="http://schemas.microsoft.com/office/drawing/2014/main" id="{67CC103B-D2C2-C457-F823-DB0870A301E3}"/>
                </a:ext>
              </a:extLst>
            </p:cNvPr>
            <p:cNvSpPr/>
            <p:nvPr/>
          </p:nvSpPr>
          <p:spPr>
            <a:xfrm>
              <a:off x="206491" y="4487458"/>
              <a:ext cx="11651212" cy="453744"/>
            </a:xfrm>
            <a:prstGeom prst="roundRect">
              <a:avLst>
                <a:gd name="adj" fmla="val 50000"/>
              </a:avLst>
            </a:prstGeom>
            <a:solidFill>
              <a:srgbClr val="1F1E21">
                <a:alpha val="18000"/>
              </a:srgbClr>
            </a:solidFill>
            <a:ln>
              <a:noFill/>
            </a:ln>
          </p:spPr>
          <p:txBody>
            <a:bodyPr/>
            <a:lstStyle/>
            <a:p>
              <a:pPr defTabSz="909919"/>
              <a:r>
                <a:rPr lang="pt-BR" sz="1800" kern="1200" err="1">
                  <a:solidFill>
                    <a:prstClr val="black"/>
                  </a:solidFill>
                  <a:latin typeface="AMX Medium" pitchFamily="2" charset="77"/>
                  <a:ea typeface="+mn-ea"/>
                  <a:cs typeface="+mn-cs"/>
                </a:rPr>
                <a:t>Timeline</a:t>
              </a:r>
              <a:r>
                <a:rPr lang="pt-BR" sz="1800" kern="1200">
                  <a:solidFill>
                    <a:prstClr val="black"/>
                  </a:solidFill>
                  <a:latin typeface="AMX Medium" pitchFamily="2" charset="77"/>
                  <a:ea typeface="+mn-ea"/>
                  <a:cs typeface="+mn-cs"/>
                </a:rPr>
                <a:t> de sites visitados e criação de regras de utilização por empresa / grupo / usuário.</a:t>
              </a:r>
              <a:endParaRPr lang="pt-BR" sz="1800" kern="1200">
                <a:solidFill>
                  <a:srgbClr val="1F1E21"/>
                </a:solidFill>
                <a:latin typeface="AMX Medium" pitchFamily="2" charset="77"/>
                <a:ea typeface="+mn-ea"/>
                <a:cs typeface="+mn-cs"/>
              </a:endParaRPr>
            </a:p>
            <a:p>
              <a:pPr defTabSz="909919">
                <a:buClrTx/>
              </a:pPr>
              <a:endParaRPr lang="pt-BR" sz="1791" kern="1200">
                <a:solidFill>
                  <a:prstClr val="black"/>
                </a:solidFill>
                <a:latin typeface="AMX" pitchFamily="2" charset="77"/>
                <a:ea typeface="+mn-ea"/>
                <a:cs typeface="+mn-cs"/>
              </a:endParaRPr>
            </a:p>
          </p:txBody>
        </p:sp>
        <p:sp>
          <p:nvSpPr>
            <p:cNvPr id="148" name="Freeform 6">
              <a:extLst>
                <a:ext uri="{FF2B5EF4-FFF2-40B4-BE49-F238E27FC236}">
                  <a16:creationId xmlns:a16="http://schemas.microsoft.com/office/drawing/2014/main" id="{96C5FB2E-7005-C8D5-437E-19D26370A7F9}"/>
                </a:ext>
              </a:extLst>
            </p:cNvPr>
            <p:cNvSpPr/>
            <p:nvPr/>
          </p:nvSpPr>
          <p:spPr>
            <a:xfrm>
              <a:off x="206491" y="5606168"/>
              <a:ext cx="11651212" cy="453744"/>
            </a:xfrm>
            <a:prstGeom prst="roundRect">
              <a:avLst>
                <a:gd name="adj" fmla="val 50000"/>
              </a:avLst>
            </a:prstGeom>
            <a:solidFill>
              <a:srgbClr val="1F1E21">
                <a:alpha val="18000"/>
              </a:srgbClr>
            </a:solidFill>
            <a:ln>
              <a:noFill/>
            </a:ln>
          </p:spPr>
          <p:txBody>
            <a:bodyPr/>
            <a:lstStyle/>
            <a:p>
              <a:pPr defTabSz="909919"/>
              <a:r>
                <a:rPr lang="pt-BR" sz="1800" kern="1200">
                  <a:solidFill>
                    <a:prstClr val="black"/>
                  </a:solidFill>
                  <a:latin typeface="AMX Medium" pitchFamily="2" charset="77"/>
                  <a:ea typeface="+mn-ea"/>
                  <a:cs typeface="+mn-cs"/>
                </a:rPr>
                <a:t>Consumo de dados por aplicativo.</a:t>
              </a:r>
            </a:p>
            <a:p>
              <a:pPr defTabSz="909919">
                <a:buClrTx/>
              </a:pPr>
              <a:endParaRPr lang="pt-BR" sz="1791" kern="1200">
                <a:solidFill>
                  <a:prstClr val="black"/>
                </a:solidFill>
                <a:latin typeface="AMX" pitchFamily="2" charset="77"/>
                <a:ea typeface="+mn-ea"/>
                <a:cs typeface="+mn-cs"/>
              </a:endParaRPr>
            </a:p>
          </p:txBody>
        </p:sp>
        <p:sp>
          <p:nvSpPr>
            <p:cNvPr id="151" name="Freeform 6">
              <a:extLst>
                <a:ext uri="{FF2B5EF4-FFF2-40B4-BE49-F238E27FC236}">
                  <a16:creationId xmlns:a16="http://schemas.microsoft.com/office/drawing/2014/main" id="{0ED6EB3B-4F33-2DBC-8311-55EAF3961523}"/>
                </a:ext>
              </a:extLst>
            </p:cNvPr>
            <p:cNvSpPr/>
            <p:nvPr/>
          </p:nvSpPr>
          <p:spPr>
            <a:xfrm>
              <a:off x="206491" y="5046811"/>
              <a:ext cx="11651212" cy="453744"/>
            </a:xfrm>
            <a:prstGeom prst="roundRect">
              <a:avLst>
                <a:gd name="adj" fmla="val 50000"/>
              </a:avLst>
            </a:prstGeom>
            <a:solidFill>
              <a:srgbClr val="1F1E21">
                <a:alpha val="18000"/>
              </a:srgbClr>
            </a:solidFill>
            <a:ln>
              <a:noFill/>
            </a:ln>
          </p:spPr>
          <p:txBody>
            <a:bodyPr/>
            <a:lstStyle/>
            <a:p>
              <a:pPr defTabSz="909919"/>
              <a:r>
                <a:rPr lang="pt-BR" sz="1800" kern="1200">
                  <a:solidFill>
                    <a:srgbClr val="1F1E21"/>
                  </a:solidFill>
                  <a:latin typeface="AMX Medium" pitchFamily="2" charset="77"/>
                  <a:ea typeface="+mn-ea"/>
                  <a:cs typeface="+mn-cs"/>
                </a:rPr>
                <a:t>Configuração de regras de utilização de aplicativos.</a:t>
              </a:r>
            </a:p>
            <a:p>
              <a:pPr defTabSz="909919">
                <a:buClrTx/>
              </a:pPr>
              <a:endParaRPr lang="pt-BR" sz="1791" kern="1200">
                <a:solidFill>
                  <a:prstClr val="black"/>
                </a:solidFill>
                <a:latin typeface="AMX" pitchFamily="2" charset="77"/>
                <a:ea typeface="+mn-ea"/>
                <a:cs typeface="+mn-cs"/>
              </a:endParaRPr>
            </a:p>
          </p:txBody>
        </p:sp>
        <p:grpSp>
          <p:nvGrpSpPr>
            <p:cNvPr id="153" name="Agrupar 152">
              <a:extLst>
                <a:ext uri="{FF2B5EF4-FFF2-40B4-BE49-F238E27FC236}">
                  <a16:creationId xmlns:a16="http://schemas.microsoft.com/office/drawing/2014/main" id="{F9E8E92B-3C9E-6182-479F-B5C4A3F9C2F2}"/>
                </a:ext>
              </a:extLst>
            </p:cNvPr>
            <p:cNvGrpSpPr/>
            <p:nvPr/>
          </p:nvGrpSpPr>
          <p:grpSpPr>
            <a:xfrm>
              <a:off x="10989100" y="2243235"/>
              <a:ext cx="375737" cy="400571"/>
              <a:chOff x="8510691" y="2495858"/>
              <a:chExt cx="1056166" cy="1147564"/>
            </a:xfrm>
          </p:grpSpPr>
          <p:sp>
            <p:nvSpPr>
              <p:cNvPr id="154" name="TextBox 5">
                <a:extLst>
                  <a:ext uri="{FF2B5EF4-FFF2-40B4-BE49-F238E27FC236}">
                    <a16:creationId xmlns:a16="http://schemas.microsoft.com/office/drawing/2014/main" id="{BE1BE287-00ED-95A4-6252-F6EE0E48AB0C}"/>
                  </a:ext>
                </a:extLst>
              </p:cNvPr>
              <p:cNvSpPr txBox="1"/>
              <p:nvPr/>
            </p:nvSpPr>
            <p:spPr>
              <a:xfrm>
                <a:off x="8510691" y="2495858"/>
                <a:ext cx="1056166" cy="114756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55" name="Freeform 15">
                <a:extLst>
                  <a:ext uri="{FF2B5EF4-FFF2-40B4-BE49-F238E27FC236}">
                    <a16:creationId xmlns:a16="http://schemas.microsoft.com/office/drawing/2014/main" id="{DF19C184-99C8-08BE-C6D1-C5689D30A7BE}"/>
                  </a:ext>
                </a:extLst>
              </p:cNvPr>
              <p:cNvSpPr/>
              <p:nvPr/>
            </p:nvSpPr>
            <p:spPr>
              <a:xfrm>
                <a:off x="8562115" y="2638682"/>
                <a:ext cx="953315" cy="953315"/>
              </a:xfrm>
              <a:prstGeom prst="ellipse">
                <a:avLst/>
              </a:prstGeom>
              <a:solidFill>
                <a:srgbClr val="00B050"/>
              </a:solid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56" name="Freeform 21">
                <a:extLst>
                  <a:ext uri="{FF2B5EF4-FFF2-40B4-BE49-F238E27FC236}">
                    <a16:creationId xmlns:a16="http://schemas.microsoft.com/office/drawing/2014/main" id="{969EACC5-5FC3-8744-6790-145C57129B41}"/>
                  </a:ext>
                </a:extLst>
              </p:cNvPr>
              <p:cNvSpPr/>
              <p:nvPr/>
            </p:nvSpPr>
            <p:spPr>
              <a:xfrm>
                <a:off x="8696111" y="2750403"/>
                <a:ext cx="685323" cy="682753"/>
              </a:xfrm>
              <a:custGeom>
                <a:avLst/>
                <a:gdLst/>
                <a:ahLst/>
                <a:cxnLst/>
                <a:rect l="l" t="t" r="r" b="b"/>
                <a:pathLst>
                  <a:path w="685323" h="682753">
                    <a:moveTo>
                      <a:pt x="0" y="0"/>
                    </a:moveTo>
                    <a:lnTo>
                      <a:pt x="685323" y="0"/>
                    </a:lnTo>
                    <a:lnTo>
                      <a:pt x="685323" y="682752"/>
                    </a:lnTo>
                    <a:lnTo>
                      <a:pt x="0" y="6827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Agrupar 156">
              <a:extLst>
                <a:ext uri="{FF2B5EF4-FFF2-40B4-BE49-F238E27FC236}">
                  <a16:creationId xmlns:a16="http://schemas.microsoft.com/office/drawing/2014/main" id="{B5A2EBBA-CBCC-3D0F-67B3-A0F8578FA01C}"/>
                </a:ext>
              </a:extLst>
            </p:cNvPr>
            <p:cNvGrpSpPr/>
            <p:nvPr/>
          </p:nvGrpSpPr>
          <p:grpSpPr>
            <a:xfrm>
              <a:off x="10989100" y="2813992"/>
              <a:ext cx="375737" cy="400571"/>
              <a:chOff x="8510691" y="2495858"/>
              <a:chExt cx="1056166" cy="1147564"/>
            </a:xfrm>
          </p:grpSpPr>
          <p:sp>
            <p:nvSpPr>
              <p:cNvPr id="158" name="TextBox 5">
                <a:extLst>
                  <a:ext uri="{FF2B5EF4-FFF2-40B4-BE49-F238E27FC236}">
                    <a16:creationId xmlns:a16="http://schemas.microsoft.com/office/drawing/2014/main" id="{6F01489A-0C82-9534-0F06-523CEC609A6C}"/>
                  </a:ext>
                </a:extLst>
              </p:cNvPr>
              <p:cNvSpPr txBox="1"/>
              <p:nvPr/>
            </p:nvSpPr>
            <p:spPr>
              <a:xfrm>
                <a:off x="8510691" y="2495858"/>
                <a:ext cx="1056166" cy="114756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59" name="Freeform 15">
                <a:extLst>
                  <a:ext uri="{FF2B5EF4-FFF2-40B4-BE49-F238E27FC236}">
                    <a16:creationId xmlns:a16="http://schemas.microsoft.com/office/drawing/2014/main" id="{90D0033D-F153-5B40-E3D5-254D8406EE57}"/>
                  </a:ext>
                </a:extLst>
              </p:cNvPr>
              <p:cNvSpPr/>
              <p:nvPr/>
            </p:nvSpPr>
            <p:spPr>
              <a:xfrm>
                <a:off x="8562115" y="2638682"/>
                <a:ext cx="953315" cy="953315"/>
              </a:xfrm>
              <a:prstGeom prst="ellipse">
                <a:avLst/>
              </a:prstGeom>
              <a:solidFill>
                <a:srgbClr val="00B050"/>
              </a:solid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60" name="Freeform 21">
                <a:extLst>
                  <a:ext uri="{FF2B5EF4-FFF2-40B4-BE49-F238E27FC236}">
                    <a16:creationId xmlns:a16="http://schemas.microsoft.com/office/drawing/2014/main" id="{6B7ED37F-9381-4BD0-A512-DFAEA114BBC4}"/>
                  </a:ext>
                </a:extLst>
              </p:cNvPr>
              <p:cNvSpPr/>
              <p:nvPr/>
            </p:nvSpPr>
            <p:spPr>
              <a:xfrm>
                <a:off x="8696111" y="2750403"/>
                <a:ext cx="685323" cy="682753"/>
              </a:xfrm>
              <a:custGeom>
                <a:avLst/>
                <a:gdLst/>
                <a:ahLst/>
                <a:cxnLst/>
                <a:rect l="l" t="t" r="r" b="b"/>
                <a:pathLst>
                  <a:path w="685323" h="682753">
                    <a:moveTo>
                      <a:pt x="0" y="0"/>
                    </a:moveTo>
                    <a:lnTo>
                      <a:pt x="685323" y="0"/>
                    </a:lnTo>
                    <a:lnTo>
                      <a:pt x="685323" y="682752"/>
                    </a:lnTo>
                    <a:lnTo>
                      <a:pt x="0" y="6827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61" name="Agrupar 160">
              <a:extLst>
                <a:ext uri="{FF2B5EF4-FFF2-40B4-BE49-F238E27FC236}">
                  <a16:creationId xmlns:a16="http://schemas.microsoft.com/office/drawing/2014/main" id="{8D0F6174-0026-8217-AFCB-5A828216C936}"/>
                </a:ext>
              </a:extLst>
            </p:cNvPr>
            <p:cNvGrpSpPr/>
            <p:nvPr/>
          </p:nvGrpSpPr>
          <p:grpSpPr>
            <a:xfrm>
              <a:off x="10989100" y="3373615"/>
              <a:ext cx="375737" cy="400571"/>
              <a:chOff x="8510691" y="2495858"/>
              <a:chExt cx="1056166" cy="1147564"/>
            </a:xfrm>
          </p:grpSpPr>
          <p:sp>
            <p:nvSpPr>
              <p:cNvPr id="162" name="TextBox 5">
                <a:extLst>
                  <a:ext uri="{FF2B5EF4-FFF2-40B4-BE49-F238E27FC236}">
                    <a16:creationId xmlns:a16="http://schemas.microsoft.com/office/drawing/2014/main" id="{BFC6D6A6-E0BA-0E12-1B18-07805FD4E00A}"/>
                  </a:ext>
                </a:extLst>
              </p:cNvPr>
              <p:cNvSpPr txBox="1"/>
              <p:nvPr/>
            </p:nvSpPr>
            <p:spPr>
              <a:xfrm>
                <a:off x="8510691" y="2495858"/>
                <a:ext cx="1056166" cy="114756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63" name="Freeform 15">
                <a:extLst>
                  <a:ext uri="{FF2B5EF4-FFF2-40B4-BE49-F238E27FC236}">
                    <a16:creationId xmlns:a16="http://schemas.microsoft.com/office/drawing/2014/main" id="{58971E16-EA3A-FAD7-86AF-369CADBF4C94}"/>
                  </a:ext>
                </a:extLst>
              </p:cNvPr>
              <p:cNvSpPr/>
              <p:nvPr/>
            </p:nvSpPr>
            <p:spPr>
              <a:xfrm>
                <a:off x="8562115" y="2638682"/>
                <a:ext cx="953315" cy="953315"/>
              </a:xfrm>
              <a:prstGeom prst="ellipse">
                <a:avLst/>
              </a:prstGeom>
              <a:solidFill>
                <a:srgbClr val="00B050"/>
              </a:solid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64" name="Freeform 21">
                <a:extLst>
                  <a:ext uri="{FF2B5EF4-FFF2-40B4-BE49-F238E27FC236}">
                    <a16:creationId xmlns:a16="http://schemas.microsoft.com/office/drawing/2014/main" id="{3999FE70-E51B-D51E-C405-DB3C6B71187D}"/>
                  </a:ext>
                </a:extLst>
              </p:cNvPr>
              <p:cNvSpPr/>
              <p:nvPr/>
            </p:nvSpPr>
            <p:spPr>
              <a:xfrm>
                <a:off x="8696111" y="2750403"/>
                <a:ext cx="685323" cy="682753"/>
              </a:xfrm>
              <a:custGeom>
                <a:avLst/>
                <a:gdLst/>
                <a:ahLst/>
                <a:cxnLst/>
                <a:rect l="l" t="t" r="r" b="b"/>
                <a:pathLst>
                  <a:path w="685323" h="682753">
                    <a:moveTo>
                      <a:pt x="0" y="0"/>
                    </a:moveTo>
                    <a:lnTo>
                      <a:pt x="685323" y="0"/>
                    </a:lnTo>
                    <a:lnTo>
                      <a:pt x="685323" y="682752"/>
                    </a:lnTo>
                    <a:lnTo>
                      <a:pt x="0" y="6827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65" name="Agrupar 164">
              <a:extLst>
                <a:ext uri="{FF2B5EF4-FFF2-40B4-BE49-F238E27FC236}">
                  <a16:creationId xmlns:a16="http://schemas.microsoft.com/office/drawing/2014/main" id="{961EC926-FFA5-E43A-44E9-AB09993BE02D}"/>
                </a:ext>
              </a:extLst>
            </p:cNvPr>
            <p:cNvGrpSpPr/>
            <p:nvPr/>
          </p:nvGrpSpPr>
          <p:grpSpPr>
            <a:xfrm>
              <a:off x="10989100" y="3930266"/>
              <a:ext cx="375737" cy="400571"/>
              <a:chOff x="8510691" y="2495858"/>
              <a:chExt cx="1056166" cy="1147564"/>
            </a:xfrm>
          </p:grpSpPr>
          <p:sp>
            <p:nvSpPr>
              <p:cNvPr id="166" name="TextBox 5">
                <a:extLst>
                  <a:ext uri="{FF2B5EF4-FFF2-40B4-BE49-F238E27FC236}">
                    <a16:creationId xmlns:a16="http://schemas.microsoft.com/office/drawing/2014/main" id="{EF1D84F7-2381-17D7-F4DC-DCC1F16B7106}"/>
                  </a:ext>
                </a:extLst>
              </p:cNvPr>
              <p:cNvSpPr txBox="1"/>
              <p:nvPr/>
            </p:nvSpPr>
            <p:spPr>
              <a:xfrm>
                <a:off x="8510691" y="2495858"/>
                <a:ext cx="1056166" cy="114756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67" name="Freeform 15">
                <a:extLst>
                  <a:ext uri="{FF2B5EF4-FFF2-40B4-BE49-F238E27FC236}">
                    <a16:creationId xmlns:a16="http://schemas.microsoft.com/office/drawing/2014/main" id="{73648AB9-A941-2684-F23E-8A4E06B6049E}"/>
                  </a:ext>
                </a:extLst>
              </p:cNvPr>
              <p:cNvSpPr/>
              <p:nvPr/>
            </p:nvSpPr>
            <p:spPr>
              <a:xfrm>
                <a:off x="8562115" y="2638682"/>
                <a:ext cx="953315" cy="953315"/>
              </a:xfrm>
              <a:prstGeom prst="ellipse">
                <a:avLst/>
              </a:prstGeom>
              <a:solidFill>
                <a:srgbClr val="00B050"/>
              </a:solid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68" name="Freeform 21">
                <a:extLst>
                  <a:ext uri="{FF2B5EF4-FFF2-40B4-BE49-F238E27FC236}">
                    <a16:creationId xmlns:a16="http://schemas.microsoft.com/office/drawing/2014/main" id="{53F2D105-3CB3-7AB3-AE9A-610A5757E294}"/>
                  </a:ext>
                </a:extLst>
              </p:cNvPr>
              <p:cNvSpPr/>
              <p:nvPr/>
            </p:nvSpPr>
            <p:spPr>
              <a:xfrm>
                <a:off x="8696111" y="2750403"/>
                <a:ext cx="685323" cy="682753"/>
              </a:xfrm>
              <a:custGeom>
                <a:avLst/>
                <a:gdLst/>
                <a:ahLst/>
                <a:cxnLst/>
                <a:rect l="l" t="t" r="r" b="b"/>
                <a:pathLst>
                  <a:path w="685323" h="682753">
                    <a:moveTo>
                      <a:pt x="0" y="0"/>
                    </a:moveTo>
                    <a:lnTo>
                      <a:pt x="685323" y="0"/>
                    </a:lnTo>
                    <a:lnTo>
                      <a:pt x="685323" y="682752"/>
                    </a:lnTo>
                    <a:lnTo>
                      <a:pt x="0" y="6827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69" name="Agrupar 168">
              <a:extLst>
                <a:ext uri="{FF2B5EF4-FFF2-40B4-BE49-F238E27FC236}">
                  <a16:creationId xmlns:a16="http://schemas.microsoft.com/office/drawing/2014/main" id="{A5D03D7D-7B98-4C6D-371C-A52CDE207726}"/>
                </a:ext>
              </a:extLst>
            </p:cNvPr>
            <p:cNvGrpSpPr/>
            <p:nvPr/>
          </p:nvGrpSpPr>
          <p:grpSpPr>
            <a:xfrm>
              <a:off x="10989100" y="4488001"/>
              <a:ext cx="375737" cy="400571"/>
              <a:chOff x="8510691" y="2495858"/>
              <a:chExt cx="1056166" cy="1147564"/>
            </a:xfrm>
          </p:grpSpPr>
          <p:sp>
            <p:nvSpPr>
              <p:cNvPr id="170" name="TextBox 5">
                <a:extLst>
                  <a:ext uri="{FF2B5EF4-FFF2-40B4-BE49-F238E27FC236}">
                    <a16:creationId xmlns:a16="http://schemas.microsoft.com/office/drawing/2014/main" id="{98A45CCA-2DF6-0812-DE9A-37C5CC884716}"/>
                  </a:ext>
                </a:extLst>
              </p:cNvPr>
              <p:cNvSpPr txBox="1"/>
              <p:nvPr/>
            </p:nvSpPr>
            <p:spPr>
              <a:xfrm>
                <a:off x="8510691" y="2495858"/>
                <a:ext cx="1056166" cy="114756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71" name="Freeform 15">
                <a:extLst>
                  <a:ext uri="{FF2B5EF4-FFF2-40B4-BE49-F238E27FC236}">
                    <a16:creationId xmlns:a16="http://schemas.microsoft.com/office/drawing/2014/main" id="{710157C6-4939-B473-963C-2B04F64E8F38}"/>
                  </a:ext>
                </a:extLst>
              </p:cNvPr>
              <p:cNvSpPr/>
              <p:nvPr/>
            </p:nvSpPr>
            <p:spPr>
              <a:xfrm>
                <a:off x="8562115" y="2638682"/>
                <a:ext cx="953315" cy="953315"/>
              </a:xfrm>
              <a:prstGeom prst="ellipse">
                <a:avLst/>
              </a:prstGeom>
              <a:solidFill>
                <a:srgbClr val="00B050"/>
              </a:solid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72" name="Freeform 21">
                <a:extLst>
                  <a:ext uri="{FF2B5EF4-FFF2-40B4-BE49-F238E27FC236}">
                    <a16:creationId xmlns:a16="http://schemas.microsoft.com/office/drawing/2014/main" id="{B43C3F9B-E282-A723-8F38-745BAB1F592D}"/>
                  </a:ext>
                </a:extLst>
              </p:cNvPr>
              <p:cNvSpPr/>
              <p:nvPr/>
            </p:nvSpPr>
            <p:spPr>
              <a:xfrm>
                <a:off x="8696111" y="2750403"/>
                <a:ext cx="685323" cy="682753"/>
              </a:xfrm>
              <a:custGeom>
                <a:avLst/>
                <a:gdLst/>
                <a:ahLst/>
                <a:cxnLst/>
                <a:rect l="l" t="t" r="r" b="b"/>
                <a:pathLst>
                  <a:path w="685323" h="682753">
                    <a:moveTo>
                      <a:pt x="0" y="0"/>
                    </a:moveTo>
                    <a:lnTo>
                      <a:pt x="685323" y="0"/>
                    </a:lnTo>
                    <a:lnTo>
                      <a:pt x="685323" y="682752"/>
                    </a:lnTo>
                    <a:lnTo>
                      <a:pt x="0" y="6827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73" name="Agrupar 172">
              <a:extLst>
                <a:ext uri="{FF2B5EF4-FFF2-40B4-BE49-F238E27FC236}">
                  <a16:creationId xmlns:a16="http://schemas.microsoft.com/office/drawing/2014/main" id="{1E388CC4-C45B-2770-254F-0C8340F2497C}"/>
                </a:ext>
              </a:extLst>
            </p:cNvPr>
            <p:cNvGrpSpPr/>
            <p:nvPr/>
          </p:nvGrpSpPr>
          <p:grpSpPr>
            <a:xfrm>
              <a:off x="10989100" y="5043650"/>
              <a:ext cx="375737" cy="400571"/>
              <a:chOff x="8510691" y="2495858"/>
              <a:chExt cx="1056166" cy="1147564"/>
            </a:xfrm>
          </p:grpSpPr>
          <p:sp>
            <p:nvSpPr>
              <p:cNvPr id="174" name="TextBox 5">
                <a:extLst>
                  <a:ext uri="{FF2B5EF4-FFF2-40B4-BE49-F238E27FC236}">
                    <a16:creationId xmlns:a16="http://schemas.microsoft.com/office/drawing/2014/main" id="{524D2595-8317-8FD0-62A0-34B1553FEEFC}"/>
                  </a:ext>
                </a:extLst>
              </p:cNvPr>
              <p:cNvSpPr txBox="1"/>
              <p:nvPr/>
            </p:nvSpPr>
            <p:spPr>
              <a:xfrm>
                <a:off x="8510691" y="2495858"/>
                <a:ext cx="1056166" cy="114756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75" name="Freeform 15">
                <a:extLst>
                  <a:ext uri="{FF2B5EF4-FFF2-40B4-BE49-F238E27FC236}">
                    <a16:creationId xmlns:a16="http://schemas.microsoft.com/office/drawing/2014/main" id="{35253389-1938-5157-53E8-F2F75EDBCFB0}"/>
                  </a:ext>
                </a:extLst>
              </p:cNvPr>
              <p:cNvSpPr/>
              <p:nvPr/>
            </p:nvSpPr>
            <p:spPr>
              <a:xfrm>
                <a:off x="8562115" y="2638682"/>
                <a:ext cx="953315" cy="953315"/>
              </a:xfrm>
              <a:prstGeom prst="ellipse">
                <a:avLst/>
              </a:prstGeom>
              <a:solidFill>
                <a:srgbClr val="00B050"/>
              </a:solid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76" name="Freeform 21">
                <a:extLst>
                  <a:ext uri="{FF2B5EF4-FFF2-40B4-BE49-F238E27FC236}">
                    <a16:creationId xmlns:a16="http://schemas.microsoft.com/office/drawing/2014/main" id="{9E5B19C2-8E62-7C9B-E542-C7A66B51E23E}"/>
                  </a:ext>
                </a:extLst>
              </p:cNvPr>
              <p:cNvSpPr/>
              <p:nvPr/>
            </p:nvSpPr>
            <p:spPr>
              <a:xfrm>
                <a:off x="8696111" y="2750403"/>
                <a:ext cx="685323" cy="682753"/>
              </a:xfrm>
              <a:custGeom>
                <a:avLst/>
                <a:gdLst/>
                <a:ahLst/>
                <a:cxnLst/>
                <a:rect l="l" t="t" r="r" b="b"/>
                <a:pathLst>
                  <a:path w="685323" h="682753">
                    <a:moveTo>
                      <a:pt x="0" y="0"/>
                    </a:moveTo>
                    <a:lnTo>
                      <a:pt x="685323" y="0"/>
                    </a:lnTo>
                    <a:lnTo>
                      <a:pt x="685323" y="682752"/>
                    </a:lnTo>
                    <a:lnTo>
                      <a:pt x="0" y="6827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77" name="Agrupar 176">
              <a:extLst>
                <a:ext uri="{FF2B5EF4-FFF2-40B4-BE49-F238E27FC236}">
                  <a16:creationId xmlns:a16="http://schemas.microsoft.com/office/drawing/2014/main" id="{B74246A1-074C-D5F4-D58C-E96F3A632398}"/>
                </a:ext>
              </a:extLst>
            </p:cNvPr>
            <p:cNvGrpSpPr/>
            <p:nvPr/>
          </p:nvGrpSpPr>
          <p:grpSpPr>
            <a:xfrm>
              <a:off x="10989100" y="5607347"/>
              <a:ext cx="375737" cy="400571"/>
              <a:chOff x="8510691" y="2495858"/>
              <a:chExt cx="1056166" cy="1147564"/>
            </a:xfrm>
          </p:grpSpPr>
          <p:sp>
            <p:nvSpPr>
              <p:cNvPr id="178" name="TextBox 5">
                <a:extLst>
                  <a:ext uri="{FF2B5EF4-FFF2-40B4-BE49-F238E27FC236}">
                    <a16:creationId xmlns:a16="http://schemas.microsoft.com/office/drawing/2014/main" id="{60A07ED9-E7B2-13B4-B346-ED79D2505FA6}"/>
                  </a:ext>
                </a:extLst>
              </p:cNvPr>
              <p:cNvSpPr txBox="1"/>
              <p:nvPr/>
            </p:nvSpPr>
            <p:spPr>
              <a:xfrm>
                <a:off x="8510691" y="2495858"/>
                <a:ext cx="1056166" cy="114756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79" name="Freeform 15">
                <a:extLst>
                  <a:ext uri="{FF2B5EF4-FFF2-40B4-BE49-F238E27FC236}">
                    <a16:creationId xmlns:a16="http://schemas.microsoft.com/office/drawing/2014/main" id="{0D2A35E1-41F9-10B0-B08D-C861749EE7F1}"/>
                  </a:ext>
                </a:extLst>
              </p:cNvPr>
              <p:cNvSpPr/>
              <p:nvPr/>
            </p:nvSpPr>
            <p:spPr>
              <a:xfrm>
                <a:off x="8562115" y="2638682"/>
                <a:ext cx="953315" cy="953315"/>
              </a:xfrm>
              <a:prstGeom prst="ellipse">
                <a:avLst/>
              </a:prstGeom>
              <a:solidFill>
                <a:srgbClr val="00B050"/>
              </a:solid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80" name="Freeform 21">
                <a:extLst>
                  <a:ext uri="{FF2B5EF4-FFF2-40B4-BE49-F238E27FC236}">
                    <a16:creationId xmlns:a16="http://schemas.microsoft.com/office/drawing/2014/main" id="{99B44EA9-776C-D012-0284-C6507B2C0A3B}"/>
                  </a:ext>
                </a:extLst>
              </p:cNvPr>
              <p:cNvSpPr/>
              <p:nvPr/>
            </p:nvSpPr>
            <p:spPr>
              <a:xfrm>
                <a:off x="8696111" y="2750403"/>
                <a:ext cx="685323" cy="682753"/>
              </a:xfrm>
              <a:custGeom>
                <a:avLst/>
                <a:gdLst/>
                <a:ahLst/>
                <a:cxnLst/>
                <a:rect l="l" t="t" r="r" b="b"/>
                <a:pathLst>
                  <a:path w="685323" h="682753">
                    <a:moveTo>
                      <a:pt x="0" y="0"/>
                    </a:moveTo>
                    <a:lnTo>
                      <a:pt x="685323" y="0"/>
                    </a:lnTo>
                    <a:lnTo>
                      <a:pt x="685323" y="682752"/>
                    </a:lnTo>
                    <a:lnTo>
                      <a:pt x="0" y="6827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81" name="Agrupar 180">
              <a:extLst>
                <a:ext uri="{FF2B5EF4-FFF2-40B4-BE49-F238E27FC236}">
                  <a16:creationId xmlns:a16="http://schemas.microsoft.com/office/drawing/2014/main" id="{3347FE9E-3111-10EC-4380-F25806F758C6}"/>
                </a:ext>
              </a:extLst>
            </p:cNvPr>
            <p:cNvGrpSpPr/>
            <p:nvPr/>
          </p:nvGrpSpPr>
          <p:grpSpPr>
            <a:xfrm>
              <a:off x="9697175" y="2855846"/>
              <a:ext cx="339147" cy="332766"/>
              <a:chOff x="7040559" y="1967231"/>
              <a:chExt cx="340833" cy="334421"/>
            </a:xfrm>
          </p:grpSpPr>
          <p:grpSp>
            <p:nvGrpSpPr>
              <p:cNvPr id="182" name="Agrupar 181">
                <a:extLst>
                  <a:ext uri="{FF2B5EF4-FFF2-40B4-BE49-F238E27FC236}">
                    <a16:creationId xmlns:a16="http://schemas.microsoft.com/office/drawing/2014/main" id="{885421B4-4764-EE91-9CA8-C2977C345E5E}"/>
                  </a:ext>
                </a:extLst>
              </p:cNvPr>
              <p:cNvGrpSpPr/>
              <p:nvPr/>
            </p:nvGrpSpPr>
            <p:grpSpPr>
              <a:xfrm>
                <a:off x="7040559" y="1967231"/>
                <a:ext cx="340833" cy="334421"/>
                <a:chOff x="10412372" y="3286101"/>
                <a:chExt cx="511250" cy="501631"/>
              </a:xfrm>
            </p:grpSpPr>
            <p:sp>
              <p:nvSpPr>
                <p:cNvPr id="184" name="Freeform 15">
                  <a:extLst>
                    <a:ext uri="{FF2B5EF4-FFF2-40B4-BE49-F238E27FC236}">
                      <a16:creationId xmlns:a16="http://schemas.microsoft.com/office/drawing/2014/main" id="{5EC13B9F-0BFA-784C-A1DF-0227C5EE1097}"/>
                    </a:ext>
                  </a:extLst>
                </p:cNvPr>
                <p:cNvSpPr/>
                <p:nvPr/>
              </p:nvSpPr>
              <p:spPr>
                <a:xfrm>
                  <a:off x="10412372" y="3286101"/>
                  <a:ext cx="511250" cy="50163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txBody>
                <a:bodyPr/>
                <a:lstStyle/>
                <a:p>
                  <a:pPr defTabSz="909919">
                    <a:buClrTx/>
                  </a:pPr>
                  <a:endParaRPr lang="pt-BR" sz="1791" kern="1200">
                    <a:solidFill>
                      <a:prstClr val="black"/>
                    </a:solidFill>
                    <a:latin typeface="AMX" pitchFamily="2" charset="77"/>
                    <a:ea typeface="+mn-ea"/>
                    <a:cs typeface="+mn-cs"/>
                  </a:endParaRPr>
                </a:p>
              </p:txBody>
            </p:sp>
            <p:pic>
              <p:nvPicPr>
                <p:cNvPr id="185" name="Gráfico 184" descr="Fechar com preenchimento sólido">
                  <a:extLst>
                    <a:ext uri="{FF2B5EF4-FFF2-40B4-BE49-F238E27FC236}">
                      <a16:creationId xmlns:a16="http://schemas.microsoft.com/office/drawing/2014/main" id="{F0EB2F2A-4853-F566-DDF3-5587BCBBFC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0080" y="3396916"/>
                  <a:ext cx="285939" cy="285939"/>
                </a:xfrm>
                <a:prstGeom prst="rect">
                  <a:avLst/>
                </a:prstGeom>
              </p:spPr>
            </p:pic>
          </p:grpSp>
          <p:sp>
            <p:nvSpPr>
              <p:cNvPr id="183" name="Freeform 15">
                <a:extLst>
                  <a:ext uri="{FF2B5EF4-FFF2-40B4-BE49-F238E27FC236}">
                    <a16:creationId xmlns:a16="http://schemas.microsoft.com/office/drawing/2014/main" id="{84B5C586-6FBC-2217-0F88-9C9E05BFAB27}"/>
                  </a:ext>
                </a:extLst>
              </p:cNvPr>
              <p:cNvSpPr/>
              <p:nvPr/>
            </p:nvSpPr>
            <p:spPr>
              <a:xfrm>
                <a:off x="7105651" y="2030664"/>
                <a:ext cx="204365" cy="20279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86" name="Agrupar 185">
              <a:extLst>
                <a:ext uri="{FF2B5EF4-FFF2-40B4-BE49-F238E27FC236}">
                  <a16:creationId xmlns:a16="http://schemas.microsoft.com/office/drawing/2014/main" id="{489E97AA-03D3-8EF9-66BF-F990C5F8AF6E}"/>
                </a:ext>
              </a:extLst>
            </p:cNvPr>
            <p:cNvGrpSpPr/>
            <p:nvPr/>
          </p:nvGrpSpPr>
          <p:grpSpPr>
            <a:xfrm>
              <a:off x="9697175" y="3418085"/>
              <a:ext cx="339147" cy="332766"/>
              <a:chOff x="7040559" y="1967231"/>
              <a:chExt cx="340833" cy="334421"/>
            </a:xfrm>
          </p:grpSpPr>
          <p:grpSp>
            <p:nvGrpSpPr>
              <p:cNvPr id="187" name="Agrupar 186">
                <a:extLst>
                  <a:ext uri="{FF2B5EF4-FFF2-40B4-BE49-F238E27FC236}">
                    <a16:creationId xmlns:a16="http://schemas.microsoft.com/office/drawing/2014/main" id="{A1565653-DC99-9F50-9C88-425E8F0AAC40}"/>
                  </a:ext>
                </a:extLst>
              </p:cNvPr>
              <p:cNvGrpSpPr/>
              <p:nvPr/>
            </p:nvGrpSpPr>
            <p:grpSpPr>
              <a:xfrm>
                <a:off x="7040559" y="1967231"/>
                <a:ext cx="340833" cy="334421"/>
                <a:chOff x="10412372" y="3286101"/>
                <a:chExt cx="511250" cy="501631"/>
              </a:xfrm>
            </p:grpSpPr>
            <p:sp>
              <p:nvSpPr>
                <p:cNvPr id="189" name="Freeform 15">
                  <a:extLst>
                    <a:ext uri="{FF2B5EF4-FFF2-40B4-BE49-F238E27FC236}">
                      <a16:creationId xmlns:a16="http://schemas.microsoft.com/office/drawing/2014/main" id="{6A597848-98F2-7056-C0E4-91B22B2B099D}"/>
                    </a:ext>
                  </a:extLst>
                </p:cNvPr>
                <p:cNvSpPr/>
                <p:nvPr/>
              </p:nvSpPr>
              <p:spPr>
                <a:xfrm>
                  <a:off x="10412372" y="3286101"/>
                  <a:ext cx="511250" cy="50163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txBody>
                <a:bodyPr/>
                <a:lstStyle/>
                <a:p>
                  <a:pPr defTabSz="909919">
                    <a:buClrTx/>
                  </a:pPr>
                  <a:endParaRPr lang="pt-BR" sz="1791" kern="1200">
                    <a:solidFill>
                      <a:prstClr val="black"/>
                    </a:solidFill>
                    <a:latin typeface="AMX" pitchFamily="2" charset="77"/>
                    <a:ea typeface="+mn-ea"/>
                    <a:cs typeface="+mn-cs"/>
                  </a:endParaRPr>
                </a:p>
              </p:txBody>
            </p:sp>
            <p:pic>
              <p:nvPicPr>
                <p:cNvPr id="190" name="Gráfico 189" descr="Fechar com preenchimento sólido">
                  <a:extLst>
                    <a:ext uri="{FF2B5EF4-FFF2-40B4-BE49-F238E27FC236}">
                      <a16:creationId xmlns:a16="http://schemas.microsoft.com/office/drawing/2014/main" id="{C9A2FDAD-11D4-4783-CC9E-50B012437D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0083" y="3396917"/>
                  <a:ext cx="285939" cy="285939"/>
                </a:xfrm>
                <a:prstGeom prst="rect">
                  <a:avLst/>
                </a:prstGeom>
              </p:spPr>
            </p:pic>
          </p:grpSp>
          <p:sp>
            <p:nvSpPr>
              <p:cNvPr id="188" name="Freeform 15">
                <a:extLst>
                  <a:ext uri="{FF2B5EF4-FFF2-40B4-BE49-F238E27FC236}">
                    <a16:creationId xmlns:a16="http://schemas.microsoft.com/office/drawing/2014/main" id="{0DC0D3C7-3BEC-318A-8CCA-57E0C3F9A35B}"/>
                  </a:ext>
                </a:extLst>
              </p:cNvPr>
              <p:cNvSpPr/>
              <p:nvPr/>
            </p:nvSpPr>
            <p:spPr>
              <a:xfrm>
                <a:off x="7105651" y="2030664"/>
                <a:ext cx="204365" cy="20279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91" name="Agrupar 190">
              <a:extLst>
                <a:ext uri="{FF2B5EF4-FFF2-40B4-BE49-F238E27FC236}">
                  <a16:creationId xmlns:a16="http://schemas.microsoft.com/office/drawing/2014/main" id="{3F7EF008-3068-9F7F-45EE-CE6FDBF0416D}"/>
                </a:ext>
              </a:extLst>
            </p:cNvPr>
            <p:cNvGrpSpPr/>
            <p:nvPr/>
          </p:nvGrpSpPr>
          <p:grpSpPr>
            <a:xfrm>
              <a:off x="9697175" y="3964953"/>
              <a:ext cx="339147" cy="332766"/>
              <a:chOff x="7040559" y="1967231"/>
              <a:chExt cx="340833" cy="334421"/>
            </a:xfrm>
          </p:grpSpPr>
          <p:grpSp>
            <p:nvGrpSpPr>
              <p:cNvPr id="192" name="Agrupar 191">
                <a:extLst>
                  <a:ext uri="{FF2B5EF4-FFF2-40B4-BE49-F238E27FC236}">
                    <a16:creationId xmlns:a16="http://schemas.microsoft.com/office/drawing/2014/main" id="{3447C77B-F731-235C-CB30-8E1FD457BC38}"/>
                  </a:ext>
                </a:extLst>
              </p:cNvPr>
              <p:cNvGrpSpPr/>
              <p:nvPr/>
            </p:nvGrpSpPr>
            <p:grpSpPr>
              <a:xfrm>
                <a:off x="7040559" y="1967231"/>
                <a:ext cx="340833" cy="334421"/>
                <a:chOff x="10412372" y="3286101"/>
                <a:chExt cx="511250" cy="501631"/>
              </a:xfrm>
            </p:grpSpPr>
            <p:sp>
              <p:nvSpPr>
                <p:cNvPr id="194" name="Freeform 15">
                  <a:extLst>
                    <a:ext uri="{FF2B5EF4-FFF2-40B4-BE49-F238E27FC236}">
                      <a16:creationId xmlns:a16="http://schemas.microsoft.com/office/drawing/2014/main" id="{CB48F9C6-AE93-8ABF-62AC-A51ED32CB788}"/>
                    </a:ext>
                  </a:extLst>
                </p:cNvPr>
                <p:cNvSpPr/>
                <p:nvPr/>
              </p:nvSpPr>
              <p:spPr>
                <a:xfrm>
                  <a:off x="10412372" y="3286101"/>
                  <a:ext cx="511250" cy="50163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txBody>
                <a:bodyPr/>
                <a:lstStyle/>
                <a:p>
                  <a:pPr defTabSz="909919">
                    <a:buClrTx/>
                  </a:pPr>
                  <a:endParaRPr lang="pt-BR" sz="1791" kern="1200">
                    <a:solidFill>
                      <a:prstClr val="black"/>
                    </a:solidFill>
                    <a:latin typeface="AMX" pitchFamily="2" charset="77"/>
                    <a:ea typeface="+mn-ea"/>
                    <a:cs typeface="+mn-cs"/>
                  </a:endParaRPr>
                </a:p>
              </p:txBody>
            </p:sp>
            <p:pic>
              <p:nvPicPr>
                <p:cNvPr id="195" name="Gráfico 194" descr="Fechar com preenchimento sólido">
                  <a:extLst>
                    <a:ext uri="{FF2B5EF4-FFF2-40B4-BE49-F238E27FC236}">
                      <a16:creationId xmlns:a16="http://schemas.microsoft.com/office/drawing/2014/main" id="{4059B886-3C48-D3AB-0C97-5E9037268A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0083" y="3396917"/>
                  <a:ext cx="285939" cy="285939"/>
                </a:xfrm>
                <a:prstGeom prst="rect">
                  <a:avLst/>
                </a:prstGeom>
              </p:spPr>
            </p:pic>
          </p:grpSp>
          <p:sp>
            <p:nvSpPr>
              <p:cNvPr id="193" name="Freeform 15">
                <a:extLst>
                  <a:ext uri="{FF2B5EF4-FFF2-40B4-BE49-F238E27FC236}">
                    <a16:creationId xmlns:a16="http://schemas.microsoft.com/office/drawing/2014/main" id="{67662DC0-FBD2-4E53-05AC-4C12C9820435}"/>
                  </a:ext>
                </a:extLst>
              </p:cNvPr>
              <p:cNvSpPr/>
              <p:nvPr/>
            </p:nvSpPr>
            <p:spPr>
              <a:xfrm>
                <a:off x="7105651" y="2030664"/>
                <a:ext cx="204365" cy="20279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96" name="Agrupar 195">
              <a:extLst>
                <a:ext uri="{FF2B5EF4-FFF2-40B4-BE49-F238E27FC236}">
                  <a16:creationId xmlns:a16="http://schemas.microsoft.com/office/drawing/2014/main" id="{3DA4C296-4A5B-7CF4-C85B-C7916D61FF83}"/>
                </a:ext>
              </a:extLst>
            </p:cNvPr>
            <p:cNvGrpSpPr/>
            <p:nvPr/>
          </p:nvGrpSpPr>
          <p:grpSpPr>
            <a:xfrm>
              <a:off x="9697175" y="5077552"/>
              <a:ext cx="339147" cy="332766"/>
              <a:chOff x="7040559" y="1967231"/>
              <a:chExt cx="340833" cy="334421"/>
            </a:xfrm>
          </p:grpSpPr>
          <p:grpSp>
            <p:nvGrpSpPr>
              <p:cNvPr id="197" name="Agrupar 196">
                <a:extLst>
                  <a:ext uri="{FF2B5EF4-FFF2-40B4-BE49-F238E27FC236}">
                    <a16:creationId xmlns:a16="http://schemas.microsoft.com/office/drawing/2014/main" id="{F23F1DA8-0AAD-B099-CCF3-0C2100913E5E}"/>
                  </a:ext>
                </a:extLst>
              </p:cNvPr>
              <p:cNvGrpSpPr/>
              <p:nvPr/>
            </p:nvGrpSpPr>
            <p:grpSpPr>
              <a:xfrm>
                <a:off x="7040559" y="1967231"/>
                <a:ext cx="340833" cy="334421"/>
                <a:chOff x="10412372" y="3286101"/>
                <a:chExt cx="511250" cy="501631"/>
              </a:xfrm>
            </p:grpSpPr>
            <p:sp>
              <p:nvSpPr>
                <p:cNvPr id="199" name="Freeform 15">
                  <a:extLst>
                    <a:ext uri="{FF2B5EF4-FFF2-40B4-BE49-F238E27FC236}">
                      <a16:creationId xmlns:a16="http://schemas.microsoft.com/office/drawing/2014/main" id="{641D1682-61EA-8FE4-424A-EDBAF1B46F1F}"/>
                    </a:ext>
                  </a:extLst>
                </p:cNvPr>
                <p:cNvSpPr/>
                <p:nvPr/>
              </p:nvSpPr>
              <p:spPr>
                <a:xfrm>
                  <a:off x="10412372" y="3286101"/>
                  <a:ext cx="511250" cy="50163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txBody>
                <a:bodyPr/>
                <a:lstStyle/>
                <a:p>
                  <a:pPr defTabSz="909919">
                    <a:buClrTx/>
                  </a:pPr>
                  <a:endParaRPr lang="pt-BR" sz="1791" kern="1200">
                    <a:solidFill>
                      <a:prstClr val="black"/>
                    </a:solidFill>
                    <a:latin typeface="AMX" pitchFamily="2" charset="77"/>
                    <a:ea typeface="+mn-ea"/>
                    <a:cs typeface="+mn-cs"/>
                  </a:endParaRPr>
                </a:p>
              </p:txBody>
            </p:sp>
            <p:pic>
              <p:nvPicPr>
                <p:cNvPr id="200" name="Gráfico 199" descr="Fechar com preenchimento sólido">
                  <a:extLst>
                    <a:ext uri="{FF2B5EF4-FFF2-40B4-BE49-F238E27FC236}">
                      <a16:creationId xmlns:a16="http://schemas.microsoft.com/office/drawing/2014/main" id="{095A1353-60A3-901D-B8CA-D3EC87E516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0083" y="3396917"/>
                  <a:ext cx="285939" cy="285939"/>
                </a:xfrm>
                <a:prstGeom prst="rect">
                  <a:avLst/>
                </a:prstGeom>
              </p:spPr>
            </p:pic>
          </p:grpSp>
          <p:sp>
            <p:nvSpPr>
              <p:cNvPr id="198" name="Freeform 15">
                <a:extLst>
                  <a:ext uri="{FF2B5EF4-FFF2-40B4-BE49-F238E27FC236}">
                    <a16:creationId xmlns:a16="http://schemas.microsoft.com/office/drawing/2014/main" id="{83752F0A-4853-56E0-57F4-58274579DBD2}"/>
                  </a:ext>
                </a:extLst>
              </p:cNvPr>
              <p:cNvSpPr/>
              <p:nvPr/>
            </p:nvSpPr>
            <p:spPr>
              <a:xfrm>
                <a:off x="7105651" y="2030664"/>
                <a:ext cx="204365" cy="20279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201" name="Agrupar 200">
              <a:extLst>
                <a:ext uri="{FF2B5EF4-FFF2-40B4-BE49-F238E27FC236}">
                  <a16:creationId xmlns:a16="http://schemas.microsoft.com/office/drawing/2014/main" id="{C84373AF-B264-E4E3-9CE6-B8438FD7E07B}"/>
                </a:ext>
              </a:extLst>
            </p:cNvPr>
            <p:cNvGrpSpPr/>
            <p:nvPr/>
          </p:nvGrpSpPr>
          <p:grpSpPr>
            <a:xfrm>
              <a:off x="9697175" y="5641249"/>
              <a:ext cx="339147" cy="332766"/>
              <a:chOff x="7040559" y="1967231"/>
              <a:chExt cx="340833" cy="334421"/>
            </a:xfrm>
          </p:grpSpPr>
          <p:grpSp>
            <p:nvGrpSpPr>
              <p:cNvPr id="202" name="Agrupar 201">
                <a:extLst>
                  <a:ext uri="{FF2B5EF4-FFF2-40B4-BE49-F238E27FC236}">
                    <a16:creationId xmlns:a16="http://schemas.microsoft.com/office/drawing/2014/main" id="{B06E2879-9790-29DC-EE34-7C4C1DBAA406}"/>
                  </a:ext>
                </a:extLst>
              </p:cNvPr>
              <p:cNvGrpSpPr/>
              <p:nvPr/>
            </p:nvGrpSpPr>
            <p:grpSpPr>
              <a:xfrm>
                <a:off x="7040559" y="1967231"/>
                <a:ext cx="340833" cy="334421"/>
                <a:chOff x="10412372" y="3286101"/>
                <a:chExt cx="511250" cy="501631"/>
              </a:xfrm>
            </p:grpSpPr>
            <p:sp>
              <p:nvSpPr>
                <p:cNvPr id="204" name="Freeform 15">
                  <a:extLst>
                    <a:ext uri="{FF2B5EF4-FFF2-40B4-BE49-F238E27FC236}">
                      <a16:creationId xmlns:a16="http://schemas.microsoft.com/office/drawing/2014/main" id="{C6489C16-B9B9-4519-A4D2-42BA7762137F}"/>
                    </a:ext>
                  </a:extLst>
                </p:cNvPr>
                <p:cNvSpPr/>
                <p:nvPr/>
              </p:nvSpPr>
              <p:spPr>
                <a:xfrm>
                  <a:off x="10412372" y="3286101"/>
                  <a:ext cx="511250" cy="50163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txBody>
                <a:bodyPr/>
                <a:lstStyle/>
                <a:p>
                  <a:pPr defTabSz="909919">
                    <a:buClrTx/>
                  </a:pPr>
                  <a:endParaRPr lang="pt-BR" sz="1791" kern="1200">
                    <a:solidFill>
                      <a:prstClr val="black"/>
                    </a:solidFill>
                    <a:latin typeface="AMX" pitchFamily="2" charset="77"/>
                    <a:ea typeface="+mn-ea"/>
                    <a:cs typeface="+mn-cs"/>
                  </a:endParaRPr>
                </a:p>
              </p:txBody>
            </p:sp>
            <p:pic>
              <p:nvPicPr>
                <p:cNvPr id="205" name="Gráfico 204" descr="Fechar com preenchimento sólido">
                  <a:extLst>
                    <a:ext uri="{FF2B5EF4-FFF2-40B4-BE49-F238E27FC236}">
                      <a16:creationId xmlns:a16="http://schemas.microsoft.com/office/drawing/2014/main" id="{D81F0A1C-B280-12E5-E838-DB3209415B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0083" y="3396917"/>
                  <a:ext cx="285939" cy="285939"/>
                </a:xfrm>
                <a:prstGeom prst="rect">
                  <a:avLst/>
                </a:prstGeom>
              </p:spPr>
            </p:pic>
          </p:grpSp>
          <p:sp>
            <p:nvSpPr>
              <p:cNvPr id="203" name="Freeform 15">
                <a:extLst>
                  <a:ext uri="{FF2B5EF4-FFF2-40B4-BE49-F238E27FC236}">
                    <a16:creationId xmlns:a16="http://schemas.microsoft.com/office/drawing/2014/main" id="{0CE0AA63-01FF-FDE5-8E2F-CFEE4E6CE4EF}"/>
                  </a:ext>
                </a:extLst>
              </p:cNvPr>
              <p:cNvSpPr/>
              <p:nvPr/>
            </p:nvSpPr>
            <p:spPr>
              <a:xfrm>
                <a:off x="7105651" y="2030664"/>
                <a:ext cx="204365" cy="20279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206" name="Agrupar 205">
              <a:extLst>
                <a:ext uri="{FF2B5EF4-FFF2-40B4-BE49-F238E27FC236}">
                  <a16:creationId xmlns:a16="http://schemas.microsoft.com/office/drawing/2014/main" id="{DA04E454-EAD0-5561-A33D-192314DFBCB0}"/>
                </a:ext>
              </a:extLst>
            </p:cNvPr>
            <p:cNvGrpSpPr/>
            <p:nvPr/>
          </p:nvGrpSpPr>
          <p:grpSpPr>
            <a:xfrm>
              <a:off x="9697175" y="2310282"/>
              <a:ext cx="339147" cy="332766"/>
              <a:chOff x="7040559" y="1967231"/>
              <a:chExt cx="340833" cy="334421"/>
            </a:xfrm>
          </p:grpSpPr>
          <p:grpSp>
            <p:nvGrpSpPr>
              <p:cNvPr id="207" name="Agrupar 206">
                <a:extLst>
                  <a:ext uri="{FF2B5EF4-FFF2-40B4-BE49-F238E27FC236}">
                    <a16:creationId xmlns:a16="http://schemas.microsoft.com/office/drawing/2014/main" id="{4D71C261-BE54-E6A5-FBFB-ECE1B9F24F29}"/>
                  </a:ext>
                </a:extLst>
              </p:cNvPr>
              <p:cNvGrpSpPr/>
              <p:nvPr/>
            </p:nvGrpSpPr>
            <p:grpSpPr>
              <a:xfrm>
                <a:off x="7040559" y="1967231"/>
                <a:ext cx="340833" cy="334421"/>
                <a:chOff x="10412372" y="3286101"/>
                <a:chExt cx="511250" cy="501631"/>
              </a:xfrm>
            </p:grpSpPr>
            <p:sp>
              <p:nvSpPr>
                <p:cNvPr id="209" name="Freeform 15">
                  <a:extLst>
                    <a:ext uri="{FF2B5EF4-FFF2-40B4-BE49-F238E27FC236}">
                      <a16:creationId xmlns:a16="http://schemas.microsoft.com/office/drawing/2014/main" id="{5509E971-F83F-A680-3508-83E2D048EDBC}"/>
                    </a:ext>
                  </a:extLst>
                </p:cNvPr>
                <p:cNvSpPr/>
                <p:nvPr/>
              </p:nvSpPr>
              <p:spPr>
                <a:xfrm>
                  <a:off x="10412372" y="3286101"/>
                  <a:ext cx="511250" cy="50163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txBody>
                <a:bodyPr/>
                <a:lstStyle/>
                <a:p>
                  <a:pPr defTabSz="909919">
                    <a:buClrTx/>
                  </a:pPr>
                  <a:endParaRPr lang="pt-BR" sz="1791" kern="1200">
                    <a:solidFill>
                      <a:prstClr val="black"/>
                    </a:solidFill>
                    <a:latin typeface="AMX" pitchFamily="2" charset="77"/>
                    <a:ea typeface="+mn-ea"/>
                    <a:cs typeface="+mn-cs"/>
                  </a:endParaRPr>
                </a:p>
              </p:txBody>
            </p:sp>
            <p:pic>
              <p:nvPicPr>
                <p:cNvPr id="210" name="Gráfico 209" descr="Fechar com preenchimento sólido">
                  <a:extLst>
                    <a:ext uri="{FF2B5EF4-FFF2-40B4-BE49-F238E27FC236}">
                      <a16:creationId xmlns:a16="http://schemas.microsoft.com/office/drawing/2014/main" id="{D2E772CA-732B-3B72-BB2C-53785CC799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0080" y="3396916"/>
                  <a:ext cx="285939" cy="285939"/>
                </a:xfrm>
                <a:prstGeom prst="rect">
                  <a:avLst/>
                </a:prstGeom>
              </p:spPr>
            </p:pic>
          </p:grpSp>
          <p:sp>
            <p:nvSpPr>
              <p:cNvPr id="208" name="Freeform 15">
                <a:extLst>
                  <a:ext uri="{FF2B5EF4-FFF2-40B4-BE49-F238E27FC236}">
                    <a16:creationId xmlns:a16="http://schemas.microsoft.com/office/drawing/2014/main" id="{A4F48E7E-743F-99B6-91C8-98ABECD54F5C}"/>
                  </a:ext>
                </a:extLst>
              </p:cNvPr>
              <p:cNvSpPr/>
              <p:nvPr/>
            </p:nvSpPr>
            <p:spPr>
              <a:xfrm>
                <a:off x="7105651" y="2030664"/>
                <a:ext cx="204365" cy="20279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211" name="Agrupar 210">
              <a:extLst>
                <a:ext uri="{FF2B5EF4-FFF2-40B4-BE49-F238E27FC236}">
                  <a16:creationId xmlns:a16="http://schemas.microsoft.com/office/drawing/2014/main" id="{1BF4CFB2-E9D4-D447-882D-937BACEC9B01}"/>
                </a:ext>
              </a:extLst>
            </p:cNvPr>
            <p:cNvGrpSpPr/>
            <p:nvPr/>
          </p:nvGrpSpPr>
          <p:grpSpPr>
            <a:xfrm>
              <a:off x="9697175" y="4535308"/>
              <a:ext cx="339147" cy="332766"/>
              <a:chOff x="7040559" y="1967231"/>
              <a:chExt cx="340833" cy="334421"/>
            </a:xfrm>
          </p:grpSpPr>
          <p:grpSp>
            <p:nvGrpSpPr>
              <p:cNvPr id="212" name="Agrupar 211">
                <a:extLst>
                  <a:ext uri="{FF2B5EF4-FFF2-40B4-BE49-F238E27FC236}">
                    <a16:creationId xmlns:a16="http://schemas.microsoft.com/office/drawing/2014/main" id="{90CDB70B-C0D4-5D92-21D0-21A7F52721A3}"/>
                  </a:ext>
                </a:extLst>
              </p:cNvPr>
              <p:cNvGrpSpPr/>
              <p:nvPr/>
            </p:nvGrpSpPr>
            <p:grpSpPr>
              <a:xfrm>
                <a:off x="7040559" y="1967231"/>
                <a:ext cx="340833" cy="334421"/>
                <a:chOff x="10412372" y="3286101"/>
                <a:chExt cx="511250" cy="501631"/>
              </a:xfrm>
            </p:grpSpPr>
            <p:sp>
              <p:nvSpPr>
                <p:cNvPr id="214" name="Freeform 15">
                  <a:extLst>
                    <a:ext uri="{FF2B5EF4-FFF2-40B4-BE49-F238E27FC236}">
                      <a16:creationId xmlns:a16="http://schemas.microsoft.com/office/drawing/2014/main" id="{2AE8BAD5-58A5-C533-4785-B47F05A49A58}"/>
                    </a:ext>
                  </a:extLst>
                </p:cNvPr>
                <p:cNvSpPr/>
                <p:nvPr/>
              </p:nvSpPr>
              <p:spPr>
                <a:xfrm>
                  <a:off x="10412372" y="3286101"/>
                  <a:ext cx="511250" cy="50163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txBody>
                <a:bodyPr/>
                <a:lstStyle/>
                <a:p>
                  <a:pPr defTabSz="909919">
                    <a:buClrTx/>
                  </a:pPr>
                  <a:endParaRPr lang="pt-BR" sz="1791" kern="1200">
                    <a:solidFill>
                      <a:prstClr val="black"/>
                    </a:solidFill>
                    <a:latin typeface="AMX" pitchFamily="2" charset="77"/>
                    <a:ea typeface="+mn-ea"/>
                    <a:cs typeface="+mn-cs"/>
                  </a:endParaRPr>
                </a:p>
              </p:txBody>
            </p:sp>
            <p:pic>
              <p:nvPicPr>
                <p:cNvPr id="215" name="Gráfico 214" descr="Fechar com preenchimento sólido">
                  <a:extLst>
                    <a:ext uri="{FF2B5EF4-FFF2-40B4-BE49-F238E27FC236}">
                      <a16:creationId xmlns:a16="http://schemas.microsoft.com/office/drawing/2014/main" id="{074B4DEA-A9F1-26DC-BEDC-07D93DC410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0083" y="3396917"/>
                  <a:ext cx="285939" cy="285939"/>
                </a:xfrm>
                <a:prstGeom prst="rect">
                  <a:avLst/>
                </a:prstGeom>
              </p:spPr>
            </p:pic>
          </p:grpSp>
          <p:sp>
            <p:nvSpPr>
              <p:cNvPr id="213" name="Freeform 15">
                <a:extLst>
                  <a:ext uri="{FF2B5EF4-FFF2-40B4-BE49-F238E27FC236}">
                    <a16:creationId xmlns:a16="http://schemas.microsoft.com/office/drawing/2014/main" id="{532F97D9-7BB5-EFD6-FD7A-A0823050274F}"/>
                  </a:ext>
                </a:extLst>
              </p:cNvPr>
              <p:cNvSpPr/>
              <p:nvPr/>
            </p:nvSpPr>
            <p:spPr>
              <a:xfrm>
                <a:off x="7105651" y="2030664"/>
                <a:ext cx="204365" cy="20279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92F42368-7285-FFBF-DCB0-880C41487DD2}"/>
              </a:ext>
            </a:extLst>
          </p:cNvPr>
          <p:cNvSpPr/>
          <p:nvPr/>
        </p:nvSpPr>
        <p:spPr>
          <a:xfrm>
            <a:off x="-122506" y="822378"/>
            <a:ext cx="4089428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35DF338-8590-7957-1FC8-B4FAFBE31E85}"/>
              </a:ext>
            </a:extLst>
          </p:cNvPr>
          <p:cNvSpPr txBox="1"/>
          <p:nvPr/>
        </p:nvSpPr>
        <p:spPr>
          <a:xfrm>
            <a:off x="289671" y="822378"/>
            <a:ext cx="367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MX Black" pitchFamily="2" charset="0"/>
                <a:sym typeface="+mn-ea"/>
              </a:rPr>
              <a:t>COMPARATIVO</a:t>
            </a:r>
          </a:p>
        </p:txBody>
      </p:sp>
    </p:spTree>
    <p:extLst>
      <p:ext uri="{BB962C8B-B14F-4D97-AF65-F5344CB8AC3E}">
        <p14:creationId xmlns:p14="http://schemas.microsoft.com/office/powerpoint/2010/main" val="426419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498E2-C43D-D305-B19E-1FFCB1F42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B06E06A-FC41-32F9-1761-D89D4AD08226}"/>
              </a:ext>
            </a:extLst>
          </p:cNvPr>
          <p:cNvSpPr txBox="1"/>
          <p:nvPr/>
        </p:nvSpPr>
        <p:spPr>
          <a:xfrm>
            <a:off x="289671" y="822378"/>
            <a:ext cx="367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MX Black" pitchFamily="2" charset="0"/>
                <a:sym typeface="+mn-ea"/>
              </a:rPr>
              <a:t>Comparativo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777B0D5-A014-CCC9-BC49-7E0406A05690}"/>
              </a:ext>
            </a:extLst>
          </p:cNvPr>
          <p:cNvSpPr txBox="1"/>
          <p:nvPr/>
        </p:nvSpPr>
        <p:spPr>
          <a:xfrm>
            <a:off x="466846" y="1578714"/>
            <a:ext cx="1607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6643">
              <a:buClrTx/>
            </a:pPr>
            <a:r>
              <a:rPr lang="pt-BR" sz="2000" kern="1200">
                <a:latin typeface="AMX" pitchFamily="2" charset="77"/>
                <a:ea typeface="+mn-ea"/>
                <a:cs typeface="+mn-cs"/>
              </a:rPr>
              <a:t>Dispositivos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545B400E-53DD-227A-E4E1-2CE57B737103}"/>
              </a:ext>
            </a:extLst>
          </p:cNvPr>
          <p:cNvGrpSpPr/>
          <p:nvPr/>
        </p:nvGrpSpPr>
        <p:grpSpPr>
          <a:xfrm>
            <a:off x="979060" y="1871203"/>
            <a:ext cx="9801456" cy="4053260"/>
            <a:chOff x="979060" y="1871203"/>
            <a:chExt cx="9801456" cy="4053260"/>
          </a:xfrm>
        </p:grpSpPr>
        <p:sp>
          <p:nvSpPr>
            <p:cNvPr id="8" name="Retângulo: Cantos Arredondados 213">
              <a:extLst>
                <a:ext uri="{FF2B5EF4-FFF2-40B4-BE49-F238E27FC236}">
                  <a16:creationId xmlns:a16="http://schemas.microsoft.com/office/drawing/2014/main" id="{6E58FF97-D425-F8F5-92EE-134893F3CF1E}"/>
                </a:ext>
              </a:extLst>
            </p:cNvPr>
            <p:cNvSpPr/>
            <p:nvPr/>
          </p:nvSpPr>
          <p:spPr>
            <a:xfrm>
              <a:off x="2380695" y="1871203"/>
              <a:ext cx="5275610" cy="606584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6643">
                <a:buClrTx/>
              </a:pPr>
              <a:r>
                <a:rPr lang="pt-BR" sz="2388" i="1" kern="1200">
                  <a:solidFill>
                    <a:prstClr val="white"/>
                  </a:solidFill>
                  <a:latin typeface="AMX Medium" pitchFamily="2" charset="77"/>
                </a:rPr>
                <a:t>APLICAÇÕES</a:t>
              </a:r>
            </a:p>
          </p:txBody>
        </p:sp>
        <p:sp>
          <p:nvSpPr>
            <p:cNvPr id="28" name="Retângulo: Cantos Arredondados 215">
              <a:extLst>
                <a:ext uri="{FF2B5EF4-FFF2-40B4-BE49-F238E27FC236}">
                  <a16:creationId xmlns:a16="http://schemas.microsoft.com/office/drawing/2014/main" id="{365DBB68-310C-45C2-B873-AF1810BA3E63}"/>
                </a:ext>
              </a:extLst>
            </p:cNvPr>
            <p:cNvSpPr/>
            <p:nvPr/>
          </p:nvSpPr>
          <p:spPr>
            <a:xfrm>
              <a:off x="8139567" y="1893445"/>
              <a:ext cx="1137739" cy="606584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6643">
                <a:buClrTx/>
              </a:pPr>
              <a:r>
                <a:rPr lang="pt-BR" sz="1600" i="1" kern="1200">
                  <a:solidFill>
                    <a:prstClr val="white"/>
                  </a:solidFill>
                  <a:latin typeface="AMX Medium" pitchFamily="2" charset="77"/>
                </a:rPr>
                <a:t>GESTOR ONLINE</a:t>
              </a:r>
            </a:p>
          </p:txBody>
        </p:sp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714DACA0-9C4B-894A-16A0-619F57A68018}"/>
                </a:ext>
              </a:extLst>
            </p:cNvPr>
            <p:cNvGrpSpPr/>
            <p:nvPr/>
          </p:nvGrpSpPr>
          <p:grpSpPr>
            <a:xfrm>
              <a:off x="9403544" y="1898085"/>
              <a:ext cx="1137739" cy="606584"/>
              <a:chOff x="8806433" y="1903367"/>
              <a:chExt cx="1143396" cy="609600"/>
            </a:xfrm>
          </p:grpSpPr>
          <p:sp>
            <p:nvSpPr>
              <p:cNvPr id="43" name="Retângulo: Cantos Arredondados 216">
                <a:extLst>
                  <a:ext uri="{FF2B5EF4-FFF2-40B4-BE49-F238E27FC236}">
                    <a16:creationId xmlns:a16="http://schemas.microsoft.com/office/drawing/2014/main" id="{8A00C008-CC90-CA8E-1D0D-F0F04FC82F91}"/>
                  </a:ext>
                </a:extLst>
              </p:cNvPr>
              <p:cNvSpPr/>
              <p:nvPr/>
            </p:nvSpPr>
            <p:spPr>
              <a:xfrm>
                <a:off x="8806433" y="1903367"/>
                <a:ext cx="1143396" cy="6096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6643">
                  <a:buClrTx/>
                </a:pPr>
                <a:endParaRPr lang="pt-BR" sz="1062" kern="1200">
                  <a:solidFill>
                    <a:prstClr val="white"/>
                  </a:solidFill>
                  <a:latin typeface="AMX Black" pitchFamily="2" charset="0"/>
                </a:endParaRPr>
              </a:p>
            </p:txBody>
          </p:sp>
          <p:grpSp>
            <p:nvGrpSpPr>
              <p:cNvPr id="47" name="Agrupar 46">
                <a:extLst>
                  <a:ext uri="{FF2B5EF4-FFF2-40B4-BE49-F238E27FC236}">
                    <a16:creationId xmlns:a16="http://schemas.microsoft.com/office/drawing/2014/main" id="{41E0A557-37D7-C59F-648E-27B640E624F1}"/>
                  </a:ext>
                </a:extLst>
              </p:cNvPr>
              <p:cNvGrpSpPr/>
              <p:nvPr/>
            </p:nvGrpSpPr>
            <p:grpSpPr>
              <a:xfrm>
                <a:off x="9060164" y="1984507"/>
                <a:ext cx="660400" cy="429203"/>
                <a:chOff x="12496800" y="1028700"/>
                <a:chExt cx="990600" cy="643804"/>
              </a:xfrm>
            </p:grpSpPr>
            <p:sp>
              <p:nvSpPr>
                <p:cNvPr id="48" name="Retângulo: Cantos Arredondados 225">
                  <a:extLst>
                    <a:ext uri="{FF2B5EF4-FFF2-40B4-BE49-F238E27FC236}">
                      <a16:creationId xmlns:a16="http://schemas.microsoft.com/office/drawing/2014/main" id="{20AD3B93-5645-DED6-E236-C35582EF18FC}"/>
                    </a:ext>
                  </a:extLst>
                </p:cNvPr>
                <p:cNvSpPr/>
                <p:nvPr/>
              </p:nvSpPr>
              <p:spPr>
                <a:xfrm>
                  <a:off x="12496800" y="1028700"/>
                  <a:ext cx="990600" cy="6438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6643">
                    <a:buClrTx/>
                  </a:pPr>
                  <a:endParaRPr lang="pt-BR" sz="1194" kern="1200">
                    <a:solidFill>
                      <a:prstClr val="white"/>
                    </a:solidFill>
                    <a:latin typeface="AMX" pitchFamily="2" charset="77"/>
                  </a:endParaRPr>
                </a:p>
              </p:txBody>
            </p:sp>
            <p:grpSp>
              <p:nvGrpSpPr>
                <p:cNvPr id="59" name="Agrupar 58">
                  <a:extLst>
                    <a:ext uri="{FF2B5EF4-FFF2-40B4-BE49-F238E27FC236}">
                      <a16:creationId xmlns:a16="http://schemas.microsoft.com/office/drawing/2014/main" id="{4E28C42C-8398-37D7-E0F1-B8487A9DB353}"/>
                    </a:ext>
                  </a:extLst>
                </p:cNvPr>
                <p:cNvGrpSpPr/>
                <p:nvPr/>
              </p:nvGrpSpPr>
              <p:grpSpPr>
                <a:xfrm>
                  <a:off x="12618722" y="1100261"/>
                  <a:ext cx="760870" cy="472690"/>
                  <a:chOff x="14661673" y="2279423"/>
                  <a:chExt cx="760870" cy="472690"/>
                </a:xfrm>
              </p:grpSpPr>
              <p:sp>
                <p:nvSpPr>
                  <p:cNvPr id="60" name="object 67">
                    <a:extLst>
                      <a:ext uri="{FF2B5EF4-FFF2-40B4-BE49-F238E27FC236}">
                        <a16:creationId xmlns:a16="http://schemas.microsoft.com/office/drawing/2014/main" id="{D2DB038D-0BE5-BF47-75D3-93453A39AE84}"/>
                      </a:ext>
                    </a:extLst>
                  </p:cNvPr>
                  <p:cNvSpPr/>
                  <p:nvPr/>
                </p:nvSpPr>
                <p:spPr>
                  <a:xfrm>
                    <a:off x="14661813" y="2279423"/>
                    <a:ext cx="760730" cy="274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729" h="274954">
                        <a:moveTo>
                          <a:pt x="405968" y="129070"/>
                        </a:moveTo>
                        <a:lnTo>
                          <a:pt x="405968" y="273354"/>
                        </a:lnTo>
                        <a:lnTo>
                          <a:pt x="441680" y="273354"/>
                        </a:lnTo>
                        <a:lnTo>
                          <a:pt x="441680" y="204342"/>
                        </a:lnTo>
                        <a:lnTo>
                          <a:pt x="441947" y="196135"/>
                        </a:lnTo>
                        <a:lnTo>
                          <a:pt x="442771" y="189201"/>
                        </a:lnTo>
                        <a:lnTo>
                          <a:pt x="444182" y="183501"/>
                        </a:lnTo>
                        <a:lnTo>
                          <a:pt x="446214" y="178993"/>
                        </a:lnTo>
                        <a:lnTo>
                          <a:pt x="448614" y="173469"/>
                        </a:lnTo>
                        <a:lnTo>
                          <a:pt x="453123" y="168960"/>
                        </a:lnTo>
                        <a:lnTo>
                          <a:pt x="458685" y="165150"/>
                        </a:lnTo>
                        <a:lnTo>
                          <a:pt x="464921" y="160959"/>
                        </a:lnTo>
                        <a:lnTo>
                          <a:pt x="471500" y="158876"/>
                        </a:lnTo>
                        <a:lnTo>
                          <a:pt x="489515" y="158876"/>
                        </a:lnTo>
                        <a:lnTo>
                          <a:pt x="489419" y="147777"/>
                        </a:lnTo>
                        <a:lnTo>
                          <a:pt x="440283" y="147777"/>
                        </a:lnTo>
                        <a:lnTo>
                          <a:pt x="440283" y="129400"/>
                        </a:lnTo>
                        <a:lnTo>
                          <a:pt x="405968" y="129070"/>
                        </a:lnTo>
                        <a:close/>
                      </a:path>
                      <a:path w="760729" h="274954">
                        <a:moveTo>
                          <a:pt x="489515" y="158876"/>
                        </a:moveTo>
                        <a:lnTo>
                          <a:pt x="478459" y="158876"/>
                        </a:lnTo>
                        <a:lnTo>
                          <a:pt x="489521" y="159600"/>
                        </a:lnTo>
                        <a:lnTo>
                          <a:pt x="489515" y="158876"/>
                        </a:lnTo>
                        <a:close/>
                      </a:path>
                      <a:path w="760729" h="274954">
                        <a:moveTo>
                          <a:pt x="489204" y="122808"/>
                        </a:moveTo>
                        <a:lnTo>
                          <a:pt x="452226" y="135224"/>
                        </a:lnTo>
                        <a:lnTo>
                          <a:pt x="440283" y="147777"/>
                        </a:lnTo>
                        <a:lnTo>
                          <a:pt x="489419" y="147777"/>
                        </a:lnTo>
                        <a:lnTo>
                          <a:pt x="489204" y="122808"/>
                        </a:lnTo>
                        <a:close/>
                      </a:path>
                      <a:path w="760729" h="274954">
                        <a:moveTo>
                          <a:pt x="236423" y="85356"/>
                        </a:moveTo>
                        <a:lnTo>
                          <a:pt x="200367" y="85356"/>
                        </a:lnTo>
                        <a:lnTo>
                          <a:pt x="200367" y="273342"/>
                        </a:lnTo>
                        <a:lnTo>
                          <a:pt x="236423" y="273342"/>
                        </a:lnTo>
                        <a:lnTo>
                          <a:pt x="236423" y="85356"/>
                        </a:lnTo>
                        <a:close/>
                      </a:path>
                      <a:path w="760729" h="274954">
                        <a:moveTo>
                          <a:pt x="379565" y="152272"/>
                        </a:moveTo>
                        <a:lnTo>
                          <a:pt x="328333" y="152272"/>
                        </a:lnTo>
                        <a:lnTo>
                          <a:pt x="334213" y="153669"/>
                        </a:lnTo>
                        <a:lnTo>
                          <a:pt x="338366" y="156108"/>
                        </a:lnTo>
                        <a:lnTo>
                          <a:pt x="342519" y="158191"/>
                        </a:lnTo>
                        <a:lnTo>
                          <a:pt x="344258" y="162369"/>
                        </a:lnTo>
                        <a:lnTo>
                          <a:pt x="344501" y="166535"/>
                        </a:lnTo>
                        <a:lnTo>
                          <a:pt x="344601" y="173088"/>
                        </a:lnTo>
                        <a:lnTo>
                          <a:pt x="341820" y="176936"/>
                        </a:lnTo>
                        <a:lnTo>
                          <a:pt x="336283" y="179362"/>
                        </a:lnTo>
                        <a:lnTo>
                          <a:pt x="299379" y="185413"/>
                        </a:lnTo>
                        <a:lnTo>
                          <a:pt x="291133" y="187494"/>
                        </a:lnTo>
                        <a:lnTo>
                          <a:pt x="258640" y="219662"/>
                        </a:lnTo>
                        <a:lnTo>
                          <a:pt x="257594" y="232435"/>
                        </a:lnTo>
                        <a:lnTo>
                          <a:pt x="258181" y="241584"/>
                        </a:lnTo>
                        <a:lnTo>
                          <a:pt x="290494" y="272511"/>
                        </a:lnTo>
                        <a:lnTo>
                          <a:pt x="299212" y="273354"/>
                        </a:lnTo>
                        <a:lnTo>
                          <a:pt x="313237" y="272237"/>
                        </a:lnTo>
                        <a:lnTo>
                          <a:pt x="325670" y="269397"/>
                        </a:lnTo>
                        <a:lnTo>
                          <a:pt x="336482" y="264801"/>
                        </a:lnTo>
                        <a:lnTo>
                          <a:pt x="345643" y="258419"/>
                        </a:lnTo>
                        <a:lnTo>
                          <a:pt x="381736" y="258419"/>
                        </a:lnTo>
                        <a:lnTo>
                          <a:pt x="381736" y="247662"/>
                        </a:lnTo>
                        <a:lnTo>
                          <a:pt x="306133" y="247662"/>
                        </a:lnTo>
                        <a:lnTo>
                          <a:pt x="301967" y="246265"/>
                        </a:lnTo>
                        <a:lnTo>
                          <a:pt x="298500" y="243522"/>
                        </a:lnTo>
                        <a:lnTo>
                          <a:pt x="295046" y="240372"/>
                        </a:lnTo>
                        <a:lnTo>
                          <a:pt x="293343" y="236018"/>
                        </a:lnTo>
                        <a:lnTo>
                          <a:pt x="293293" y="222021"/>
                        </a:lnTo>
                        <a:lnTo>
                          <a:pt x="296087" y="216801"/>
                        </a:lnTo>
                        <a:lnTo>
                          <a:pt x="301967" y="212978"/>
                        </a:lnTo>
                        <a:lnTo>
                          <a:pt x="305447" y="210908"/>
                        </a:lnTo>
                        <a:lnTo>
                          <a:pt x="311315" y="209168"/>
                        </a:lnTo>
                        <a:lnTo>
                          <a:pt x="318960" y="208127"/>
                        </a:lnTo>
                        <a:lnTo>
                          <a:pt x="336981" y="203606"/>
                        </a:lnTo>
                        <a:lnTo>
                          <a:pt x="343916" y="199834"/>
                        </a:lnTo>
                        <a:lnTo>
                          <a:pt x="381736" y="199834"/>
                        </a:lnTo>
                        <a:lnTo>
                          <a:pt x="381671" y="166535"/>
                        </a:lnTo>
                        <a:lnTo>
                          <a:pt x="380570" y="155186"/>
                        </a:lnTo>
                        <a:lnTo>
                          <a:pt x="379565" y="152272"/>
                        </a:lnTo>
                        <a:close/>
                      </a:path>
                      <a:path w="760729" h="274954">
                        <a:moveTo>
                          <a:pt x="381736" y="258419"/>
                        </a:moveTo>
                        <a:lnTo>
                          <a:pt x="345643" y="258419"/>
                        </a:lnTo>
                        <a:lnTo>
                          <a:pt x="345643" y="273354"/>
                        </a:lnTo>
                        <a:lnTo>
                          <a:pt x="381736" y="273354"/>
                        </a:lnTo>
                        <a:lnTo>
                          <a:pt x="381736" y="258419"/>
                        </a:lnTo>
                        <a:close/>
                      </a:path>
                      <a:path w="760729" h="274954">
                        <a:moveTo>
                          <a:pt x="381736" y="199834"/>
                        </a:moveTo>
                        <a:lnTo>
                          <a:pt x="343916" y="199834"/>
                        </a:lnTo>
                        <a:lnTo>
                          <a:pt x="343916" y="214388"/>
                        </a:lnTo>
                        <a:lnTo>
                          <a:pt x="343269" y="223022"/>
                        </a:lnTo>
                        <a:lnTo>
                          <a:pt x="319646" y="247662"/>
                        </a:lnTo>
                        <a:lnTo>
                          <a:pt x="381736" y="247662"/>
                        </a:lnTo>
                        <a:lnTo>
                          <a:pt x="381736" y="199834"/>
                        </a:lnTo>
                        <a:close/>
                      </a:path>
                      <a:path w="760729" h="274954">
                        <a:moveTo>
                          <a:pt x="321741" y="122123"/>
                        </a:moveTo>
                        <a:lnTo>
                          <a:pt x="279407" y="132756"/>
                        </a:lnTo>
                        <a:lnTo>
                          <a:pt x="260362" y="172770"/>
                        </a:lnTo>
                        <a:lnTo>
                          <a:pt x="296443" y="172770"/>
                        </a:lnTo>
                        <a:lnTo>
                          <a:pt x="297103" y="166535"/>
                        </a:lnTo>
                        <a:lnTo>
                          <a:pt x="299212" y="162369"/>
                        </a:lnTo>
                        <a:lnTo>
                          <a:pt x="301625" y="159600"/>
                        </a:lnTo>
                        <a:lnTo>
                          <a:pt x="305447" y="154724"/>
                        </a:lnTo>
                        <a:lnTo>
                          <a:pt x="311670" y="152272"/>
                        </a:lnTo>
                        <a:lnTo>
                          <a:pt x="379565" y="152272"/>
                        </a:lnTo>
                        <a:lnTo>
                          <a:pt x="377121" y="145184"/>
                        </a:lnTo>
                        <a:lnTo>
                          <a:pt x="343876" y="124204"/>
                        </a:lnTo>
                        <a:lnTo>
                          <a:pt x="333118" y="122510"/>
                        </a:lnTo>
                        <a:lnTo>
                          <a:pt x="321741" y="122123"/>
                        </a:lnTo>
                        <a:close/>
                      </a:path>
                      <a:path w="760729" h="274954">
                        <a:moveTo>
                          <a:pt x="328333" y="152272"/>
                        </a:moveTo>
                        <a:lnTo>
                          <a:pt x="311670" y="152272"/>
                        </a:lnTo>
                        <a:lnTo>
                          <a:pt x="320700" y="152641"/>
                        </a:lnTo>
                        <a:lnTo>
                          <a:pt x="328333" y="152272"/>
                        </a:lnTo>
                        <a:close/>
                      </a:path>
                      <a:path w="760729" h="274954">
                        <a:moveTo>
                          <a:pt x="92900" y="85369"/>
                        </a:moveTo>
                        <a:lnTo>
                          <a:pt x="41554" y="100526"/>
                        </a:lnTo>
                        <a:lnTo>
                          <a:pt x="6797" y="143014"/>
                        </a:lnTo>
                        <a:lnTo>
                          <a:pt x="0" y="178993"/>
                        </a:lnTo>
                        <a:lnTo>
                          <a:pt x="1693" y="197645"/>
                        </a:lnTo>
                        <a:lnTo>
                          <a:pt x="27368" y="245605"/>
                        </a:lnTo>
                        <a:lnTo>
                          <a:pt x="74227" y="270962"/>
                        </a:lnTo>
                        <a:lnTo>
                          <a:pt x="92900" y="272656"/>
                        </a:lnTo>
                        <a:lnTo>
                          <a:pt x="108174" y="271477"/>
                        </a:lnTo>
                        <a:lnTo>
                          <a:pt x="149402" y="253555"/>
                        </a:lnTo>
                        <a:lnTo>
                          <a:pt x="165392" y="236931"/>
                        </a:lnTo>
                        <a:lnTo>
                          <a:pt x="92900" y="236931"/>
                        </a:lnTo>
                        <a:lnTo>
                          <a:pt x="81400" y="235834"/>
                        </a:lnTo>
                        <a:lnTo>
                          <a:pt x="44862" y="210931"/>
                        </a:lnTo>
                        <a:lnTo>
                          <a:pt x="35699" y="178993"/>
                        </a:lnTo>
                        <a:lnTo>
                          <a:pt x="36548" y="167490"/>
                        </a:lnTo>
                        <a:lnTo>
                          <a:pt x="61116" y="130749"/>
                        </a:lnTo>
                        <a:lnTo>
                          <a:pt x="92900" y="121094"/>
                        </a:lnTo>
                        <a:lnTo>
                          <a:pt x="165243" y="121094"/>
                        </a:lnTo>
                        <a:lnTo>
                          <a:pt x="160595" y="115131"/>
                        </a:lnTo>
                        <a:lnTo>
                          <a:pt x="149402" y="104813"/>
                        </a:lnTo>
                        <a:lnTo>
                          <a:pt x="136493" y="96154"/>
                        </a:lnTo>
                        <a:lnTo>
                          <a:pt x="122728" y="90009"/>
                        </a:lnTo>
                        <a:lnTo>
                          <a:pt x="108174" y="86405"/>
                        </a:lnTo>
                        <a:lnTo>
                          <a:pt x="92900" y="85369"/>
                        </a:lnTo>
                        <a:close/>
                      </a:path>
                      <a:path w="760729" h="274954">
                        <a:moveTo>
                          <a:pt x="182003" y="203974"/>
                        </a:moveTo>
                        <a:lnTo>
                          <a:pt x="144221" y="203974"/>
                        </a:lnTo>
                        <a:lnTo>
                          <a:pt x="140190" y="210940"/>
                        </a:lnTo>
                        <a:lnTo>
                          <a:pt x="135424" y="217233"/>
                        </a:lnTo>
                        <a:lnTo>
                          <a:pt x="101039" y="236352"/>
                        </a:lnTo>
                        <a:lnTo>
                          <a:pt x="92900" y="236931"/>
                        </a:lnTo>
                        <a:lnTo>
                          <a:pt x="165392" y="236931"/>
                        </a:lnTo>
                        <a:lnTo>
                          <a:pt x="169737" y="231365"/>
                        </a:lnTo>
                        <a:lnTo>
                          <a:pt x="176861" y="218354"/>
                        </a:lnTo>
                        <a:lnTo>
                          <a:pt x="182003" y="203974"/>
                        </a:lnTo>
                        <a:close/>
                      </a:path>
                      <a:path w="760729" h="274954">
                        <a:moveTo>
                          <a:pt x="165243" y="121094"/>
                        </a:moveTo>
                        <a:lnTo>
                          <a:pt x="92900" y="121094"/>
                        </a:lnTo>
                        <a:lnTo>
                          <a:pt x="101039" y="121678"/>
                        </a:lnTo>
                        <a:lnTo>
                          <a:pt x="108850" y="123431"/>
                        </a:lnTo>
                        <a:lnTo>
                          <a:pt x="140197" y="147379"/>
                        </a:lnTo>
                        <a:lnTo>
                          <a:pt x="144221" y="154381"/>
                        </a:lnTo>
                        <a:lnTo>
                          <a:pt x="182003" y="154381"/>
                        </a:lnTo>
                        <a:lnTo>
                          <a:pt x="176861" y="139954"/>
                        </a:lnTo>
                        <a:lnTo>
                          <a:pt x="169737" y="126858"/>
                        </a:lnTo>
                        <a:lnTo>
                          <a:pt x="165243" y="121094"/>
                        </a:lnTo>
                        <a:close/>
                      </a:path>
                      <a:path w="760729" h="274954">
                        <a:moveTo>
                          <a:pt x="567537" y="122453"/>
                        </a:moveTo>
                        <a:lnTo>
                          <a:pt x="526337" y="134915"/>
                        </a:lnTo>
                        <a:lnTo>
                          <a:pt x="498155" y="169341"/>
                        </a:lnTo>
                        <a:lnTo>
                          <a:pt x="492658" y="198424"/>
                        </a:lnTo>
                        <a:lnTo>
                          <a:pt x="494030" y="213510"/>
                        </a:lnTo>
                        <a:lnTo>
                          <a:pt x="514845" y="251828"/>
                        </a:lnTo>
                        <a:lnTo>
                          <a:pt x="552723" y="272947"/>
                        </a:lnTo>
                        <a:lnTo>
                          <a:pt x="567537" y="274370"/>
                        </a:lnTo>
                        <a:lnTo>
                          <a:pt x="582409" y="272947"/>
                        </a:lnTo>
                        <a:lnTo>
                          <a:pt x="620928" y="251828"/>
                        </a:lnTo>
                        <a:lnTo>
                          <a:pt x="631542" y="238290"/>
                        </a:lnTo>
                        <a:lnTo>
                          <a:pt x="567537" y="238290"/>
                        </a:lnTo>
                        <a:lnTo>
                          <a:pt x="559744" y="237575"/>
                        </a:lnTo>
                        <a:lnTo>
                          <a:pt x="528783" y="206225"/>
                        </a:lnTo>
                        <a:lnTo>
                          <a:pt x="528015" y="198424"/>
                        </a:lnTo>
                        <a:lnTo>
                          <a:pt x="528783" y="190231"/>
                        </a:lnTo>
                        <a:lnTo>
                          <a:pt x="559744" y="159064"/>
                        </a:lnTo>
                        <a:lnTo>
                          <a:pt x="567537" y="158546"/>
                        </a:lnTo>
                        <a:lnTo>
                          <a:pt x="631602" y="158546"/>
                        </a:lnTo>
                        <a:lnTo>
                          <a:pt x="630488" y="156444"/>
                        </a:lnTo>
                        <a:lnTo>
                          <a:pt x="620928" y="144678"/>
                        </a:lnTo>
                        <a:lnTo>
                          <a:pt x="609171" y="134915"/>
                        </a:lnTo>
                        <a:lnTo>
                          <a:pt x="596309" y="127974"/>
                        </a:lnTo>
                        <a:lnTo>
                          <a:pt x="582409" y="123829"/>
                        </a:lnTo>
                        <a:lnTo>
                          <a:pt x="567537" y="122453"/>
                        </a:lnTo>
                        <a:close/>
                      </a:path>
                      <a:path w="760729" h="274954">
                        <a:moveTo>
                          <a:pt x="631602" y="158546"/>
                        </a:moveTo>
                        <a:lnTo>
                          <a:pt x="567537" y="158546"/>
                        </a:lnTo>
                        <a:lnTo>
                          <a:pt x="575539" y="159064"/>
                        </a:lnTo>
                        <a:lnTo>
                          <a:pt x="582918" y="161148"/>
                        </a:lnTo>
                        <a:lnTo>
                          <a:pt x="607415" y="198424"/>
                        </a:lnTo>
                        <a:lnTo>
                          <a:pt x="606495" y="206225"/>
                        </a:lnTo>
                        <a:lnTo>
                          <a:pt x="575534" y="237575"/>
                        </a:lnTo>
                        <a:lnTo>
                          <a:pt x="567537" y="238290"/>
                        </a:lnTo>
                        <a:lnTo>
                          <a:pt x="631542" y="238290"/>
                        </a:lnTo>
                        <a:lnTo>
                          <a:pt x="637319" y="227464"/>
                        </a:lnTo>
                        <a:lnTo>
                          <a:pt x="641418" y="213496"/>
                        </a:lnTo>
                        <a:lnTo>
                          <a:pt x="642785" y="198424"/>
                        </a:lnTo>
                        <a:lnTo>
                          <a:pt x="641418" y="183343"/>
                        </a:lnTo>
                        <a:lnTo>
                          <a:pt x="637319" y="169341"/>
                        </a:lnTo>
                        <a:lnTo>
                          <a:pt x="631602" y="158546"/>
                        </a:lnTo>
                        <a:close/>
                      </a:path>
                      <a:path w="760729" h="274954">
                        <a:moveTo>
                          <a:pt x="760349" y="164096"/>
                        </a:moveTo>
                        <a:lnTo>
                          <a:pt x="664997" y="164096"/>
                        </a:lnTo>
                        <a:lnTo>
                          <a:pt x="664997" y="196341"/>
                        </a:lnTo>
                        <a:lnTo>
                          <a:pt x="760349" y="196341"/>
                        </a:lnTo>
                        <a:lnTo>
                          <a:pt x="760349" y="164096"/>
                        </a:lnTo>
                        <a:close/>
                      </a:path>
                      <a:path w="760729" h="274954">
                        <a:moveTo>
                          <a:pt x="713181" y="18084"/>
                        </a:moveTo>
                        <a:lnTo>
                          <a:pt x="626148" y="105117"/>
                        </a:lnTo>
                        <a:lnTo>
                          <a:pt x="649020" y="128015"/>
                        </a:lnTo>
                        <a:lnTo>
                          <a:pt x="736092" y="40957"/>
                        </a:lnTo>
                        <a:lnTo>
                          <a:pt x="713181" y="18084"/>
                        </a:lnTo>
                        <a:close/>
                      </a:path>
                      <a:path w="760729" h="274954">
                        <a:moveTo>
                          <a:pt x="588010" y="0"/>
                        </a:moveTo>
                        <a:lnTo>
                          <a:pt x="555764" y="0"/>
                        </a:lnTo>
                        <a:lnTo>
                          <a:pt x="555764" y="93332"/>
                        </a:lnTo>
                        <a:lnTo>
                          <a:pt x="588010" y="93332"/>
                        </a:lnTo>
                        <a:lnTo>
                          <a:pt x="588010" y="0"/>
                        </a:lnTo>
                        <a:close/>
                      </a:path>
                    </a:pathLst>
                  </a:custGeom>
                  <a:solidFill>
                    <a:srgbClr val="E2252D"/>
                  </a:solidFill>
                </p:spPr>
                <p:txBody>
                  <a:bodyPr wrap="square" lIns="0" tIns="0" rIns="0" bIns="0" rtlCol="0"/>
                  <a:lstStyle/>
                  <a:p>
                    <a:pPr defTabSz="606643">
                      <a:buClrTx/>
                    </a:pPr>
                    <a:endParaRPr sz="1194" kern="1200">
                      <a:solidFill>
                        <a:prstClr val="black"/>
                      </a:solidFill>
                      <a:latin typeface="AMX" pitchFamily="2" charset="77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61" name="object 68">
                    <a:extLst>
                      <a:ext uri="{FF2B5EF4-FFF2-40B4-BE49-F238E27FC236}">
                        <a16:creationId xmlns:a16="http://schemas.microsoft.com/office/drawing/2014/main" id="{18A0736F-0C12-2747-18EA-0FC67A0C9FE4}"/>
                      </a:ext>
                    </a:extLst>
                  </p:cNvPr>
                  <p:cNvPicPr/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14661673" y="2631413"/>
                    <a:ext cx="166674" cy="119341"/>
                  </a:xfrm>
                  <a:prstGeom prst="rect">
                    <a:avLst/>
                  </a:prstGeom>
                </p:spPr>
              </p:pic>
              <p:pic>
                <p:nvPicPr>
                  <p:cNvPr id="63" name="object 69">
                    <a:extLst>
                      <a:ext uri="{FF2B5EF4-FFF2-40B4-BE49-F238E27FC236}">
                        <a16:creationId xmlns:a16="http://schemas.microsoft.com/office/drawing/2014/main" id="{DF60F5D4-5FBB-7BE7-C6F2-1DAFE6817DFD}"/>
                      </a:ext>
                    </a:extLst>
                  </p:cNvPr>
                  <p:cNvPicPr/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14847987" y="2631412"/>
                    <a:ext cx="99872" cy="120700"/>
                  </a:xfrm>
                  <a:prstGeom prst="rect">
                    <a:avLst/>
                  </a:prstGeom>
                </p:spPr>
              </p:pic>
              <p:pic>
                <p:nvPicPr>
                  <p:cNvPr id="64" name="object 70">
                    <a:extLst>
                      <a:ext uri="{FF2B5EF4-FFF2-40B4-BE49-F238E27FC236}">
                        <a16:creationId xmlns:a16="http://schemas.microsoft.com/office/drawing/2014/main" id="{11AABEA8-8017-004D-D159-9FE389D88CD5}"/>
                      </a:ext>
                    </a:extLst>
                  </p:cNvPr>
                  <p:cNvPicPr/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14968861" y="2631413"/>
                    <a:ext cx="98056" cy="119341"/>
                  </a:xfrm>
                  <a:prstGeom prst="rect">
                    <a:avLst/>
                  </a:prstGeom>
                </p:spPr>
              </p:pic>
              <p:pic>
                <p:nvPicPr>
                  <p:cNvPr id="65" name="object 71">
                    <a:extLst>
                      <a:ext uri="{FF2B5EF4-FFF2-40B4-BE49-F238E27FC236}">
                        <a16:creationId xmlns:a16="http://schemas.microsoft.com/office/drawing/2014/main" id="{5B70587D-98DA-2478-10C2-EE5EAC2D094C}"/>
                      </a:ext>
                    </a:extLst>
                  </p:cNvPr>
                  <p:cNvPicPr/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15087744" y="2581137"/>
                    <a:ext cx="225911" cy="170976"/>
                  </a:xfrm>
                  <a:prstGeom prst="rect">
                    <a:avLst/>
                  </a:prstGeom>
                </p:spPr>
              </p:pic>
              <p:pic>
                <p:nvPicPr>
                  <p:cNvPr id="66" name="object 72">
                    <a:extLst>
                      <a:ext uri="{FF2B5EF4-FFF2-40B4-BE49-F238E27FC236}">
                        <a16:creationId xmlns:a16="http://schemas.microsoft.com/office/drawing/2014/main" id="{D22E8F09-2F5A-4304-B4F6-F9BCDA426238}"/>
                      </a:ext>
                    </a:extLst>
                  </p:cNvPr>
                  <p:cNvPicPr/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15316200" y="2631404"/>
                    <a:ext cx="86283" cy="11935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23337420-F8A1-160A-412E-71AD88709C3F}"/>
                </a:ext>
              </a:extLst>
            </p:cNvPr>
            <p:cNvSpPr/>
            <p:nvPr/>
          </p:nvSpPr>
          <p:spPr>
            <a:xfrm>
              <a:off x="979060" y="2622590"/>
              <a:ext cx="9801456" cy="453744"/>
            </a:xfrm>
            <a:prstGeom prst="roundRect">
              <a:avLst>
                <a:gd name="adj" fmla="val 50000"/>
              </a:avLst>
            </a:prstGeom>
            <a:solidFill>
              <a:srgbClr val="1F1E21">
                <a:alpha val="18209"/>
              </a:srgbClr>
            </a:solidFill>
            <a:ln>
              <a:noFill/>
            </a:ln>
          </p:spPr>
          <p:txBody>
            <a:bodyPr/>
            <a:lstStyle/>
            <a:p>
              <a:pPr defTabSz="909919">
                <a:buClrTx/>
              </a:pPr>
              <a:r>
                <a:rPr lang="pt-BR" dirty="0">
                  <a:solidFill>
                    <a:prstClr val="black"/>
                  </a:solidFill>
                  <a:latin typeface="AMX Medium" pitchFamily="2" charset="77"/>
                </a:rPr>
                <a:t>  Compartilhamento de arquivos.</a:t>
              </a:r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B4556F50-1486-3EE4-6C23-F6E5AA6F7695}"/>
                </a:ext>
              </a:extLst>
            </p:cNvPr>
            <p:cNvSpPr/>
            <p:nvPr/>
          </p:nvSpPr>
          <p:spPr>
            <a:xfrm>
              <a:off x="980415" y="3181944"/>
              <a:ext cx="9791971" cy="453744"/>
            </a:xfrm>
            <a:prstGeom prst="roundRect">
              <a:avLst>
                <a:gd name="adj" fmla="val 50000"/>
              </a:avLst>
            </a:prstGeom>
            <a:solidFill>
              <a:srgbClr val="1F1E21">
                <a:alpha val="18000"/>
              </a:srgbClr>
            </a:solidFill>
            <a:ln>
              <a:noFill/>
            </a:ln>
          </p:spPr>
          <p:txBody>
            <a:bodyPr/>
            <a:lstStyle/>
            <a:p>
              <a:pPr defTabSz="909919"/>
              <a:r>
                <a:rPr lang="pt-BR" sz="1800" kern="1200">
                  <a:solidFill>
                    <a:prstClr val="black"/>
                  </a:solidFill>
                  <a:latin typeface="AMX Medium" pitchFamily="2" charset="77"/>
                  <a:ea typeface="+mn-ea"/>
                  <a:cs typeface="+mn-cs"/>
                </a:rPr>
                <a:t>  Inventário online de todos os dispositivos da organização.</a:t>
              </a:r>
            </a:p>
            <a:p>
              <a:pPr defTabSz="909919">
                <a:buClrTx/>
              </a:pPr>
              <a:endParaRPr lang="pt-BR" sz="1791" kern="1200">
                <a:solidFill>
                  <a:prstClr val="black"/>
                </a:solidFill>
                <a:latin typeface="AMX" pitchFamily="2" charset="77"/>
                <a:ea typeface="+mn-ea"/>
                <a:cs typeface="+mn-cs"/>
              </a:endParaRPr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E6F28BC2-F895-6BD4-6CA8-BC31FEA65A68}"/>
                </a:ext>
              </a:extLst>
            </p:cNvPr>
            <p:cNvSpPr/>
            <p:nvPr/>
          </p:nvSpPr>
          <p:spPr>
            <a:xfrm>
              <a:off x="980620" y="3741297"/>
              <a:ext cx="9790539" cy="453744"/>
            </a:xfrm>
            <a:prstGeom prst="roundRect">
              <a:avLst>
                <a:gd name="adj" fmla="val 50000"/>
              </a:avLst>
            </a:prstGeom>
            <a:solidFill>
              <a:srgbClr val="1F1E21">
                <a:alpha val="18000"/>
              </a:srgbClr>
            </a:solidFill>
            <a:ln>
              <a:noFill/>
            </a:ln>
          </p:spPr>
          <p:txBody>
            <a:bodyPr/>
            <a:lstStyle/>
            <a:p>
              <a:pPr defTabSz="909919"/>
              <a:r>
                <a:rPr lang="pt-BR" sz="1800" kern="1200">
                  <a:solidFill>
                    <a:prstClr val="black"/>
                  </a:solidFill>
                  <a:latin typeface="AMX Medium" pitchFamily="2" charset="77"/>
                  <a:ea typeface="+mn-ea"/>
                  <a:cs typeface="+mn-cs"/>
                </a:rPr>
                <a:t>  Históricos de consumo (Dados / SMS) por usuário, grupo e empresa.</a:t>
              </a:r>
            </a:p>
            <a:p>
              <a:pPr defTabSz="909919">
                <a:buClrTx/>
              </a:pPr>
              <a:endParaRPr lang="pt-BR" sz="1791" kern="1200">
                <a:solidFill>
                  <a:prstClr val="black"/>
                </a:solidFill>
                <a:latin typeface="AMX" pitchFamily="2" charset="77"/>
                <a:ea typeface="+mn-ea"/>
                <a:cs typeface="+mn-cs"/>
              </a:endParaRPr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FFC8E481-4B99-74A5-B25C-7EED3E2DBC99}"/>
                </a:ext>
              </a:extLst>
            </p:cNvPr>
            <p:cNvSpPr/>
            <p:nvPr/>
          </p:nvSpPr>
          <p:spPr>
            <a:xfrm>
              <a:off x="980620" y="4300651"/>
              <a:ext cx="9790539" cy="453744"/>
            </a:xfrm>
            <a:prstGeom prst="roundRect">
              <a:avLst>
                <a:gd name="adj" fmla="val 50000"/>
              </a:avLst>
            </a:prstGeom>
            <a:solidFill>
              <a:srgbClr val="1F1E21">
                <a:alpha val="18000"/>
              </a:srgbClr>
            </a:solidFill>
            <a:ln>
              <a:noFill/>
            </a:ln>
          </p:spPr>
          <p:txBody>
            <a:bodyPr/>
            <a:lstStyle/>
            <a:p>
              <a:pPr defTabSz="909919"/>
              <a:r>
                <a:rPr lang="pt-BR" sz="1800" kern="1200">
                  <a:solidFill>
                    <a:srgbClr val="1F1E21"/>
                  </a:solidFill>
                  <a:latin typeface="AMX Medium" pitchFamily="2" charset="77"/>
                  <a:ea typeface="+mn-ea"/>
                  <a:cs typeface="+mn-cs"/>
                </a:rPr>
                <a:t>  Visualização de informações e criação de políticas por usuário.</a:t>
              </a:r>
            </a:p>
            <a:p>
              <a:pPr defTabSz="909919">
                <a:buClrTx/>
              </a:pPr>
              <a:endParaRPr lang="pt-BR" sz="1791" kern="1200">
                <a:solidFill>
                  <a:prstClr val="black"/>
                </a:solidFill>
                <a:latin typeface="AMX" pitchFamily="2" charset="77"/>
                <a:ea typeface="+mn-ea"/>
                <a:cs typeface="+mn-cs"/>
              </a:endParaRPr>
            </a:p>
          </p:txBody>
        </p:sp>
        <p:sp>
          <p:nvSpPr>
            <p:cNvPr id="145" name="Freeform 6">
              <a:extLst>
                <a:ext uri="{FF2B5EF4-FFF2-40B4-BE49-F238E27FC236}">
                  <a16:creationId xmlns:a16="http://schemas.microsoft.com/office/drawing/2014/main" id="{11DEE20B-BD9F-DA2C-AABF-C07E1CD79F58}"/>
                </a:ext>
              </a:extLst>
            </p:cNvPr>
            <p:cNvSpPr/>
            <p:nvPr/>
          </p:nvSpPr>
          <p:spPr>
            <a:xfrm>
              <a:off x="980620" y="4848809"/>
              <a:ext cx="9790539" cy="527496"/>
            </a:xfrm>
            <a:prstGeom prst="roundRect">
              <a:avLst>
                <a:gd name="adj" fmla="val 50000"/>
              </a:avLst>
            </a:prstGeom>
            <a:solidFill>
              <a:srgbClr val="1F1E21">
                <a:alpha val="18000"/>
              </a:srgbClr>
            </a:solidFill>
            <a:ln>
              <a:noFill/>
            </a:ln>
          </p:spPr>
          <p:txBody>
            <a:bodyPr/>
            <a:lstStyle/>
            <a:p>
              <a:pPr defTabSz="606643">
                <a:buClrTx/>
              </a:pPr>
              <a:r>
                <a:rPr lang="pt-BR" sz="1800" kern="1200">
                  <a:solidFill>
                    <a:prstClr val="black"/>
                  </a:solidFill>
                  <a:latin typeface="AMX Medium" pitchFamily="2" charset="77"/>
                  <a:ea typeface="+mn-ea"/>
                  <a:cs typeface="+mn-cs"/>
                </a:rPr>
                <a:t>  Compatibilidade. </a:t>
              </a:r>
            </a:p>
          </p:txBody>
        </p:sp>
        <p:sp>
          <p:nvSpPr>
            <p:cNvPr id="148" name="Freeform 6">
              <a:extLst>
                <a:ext uri="{FF2B5EF4-FFF2-40B4-BE49-F238E27FC236}">
                  <a16:creationId xmlns:a16="http://schemas.microsoft.com/office/drawing/2014/main" id="{FFBCB48A-0FF3-98C5-26AF-FC839A78E3C3}"/>
                </a:ext>
              </a:extLst>
            </p:cNvPr>
            <p:cNvSpPr/>
            <p:nvPr/>
          </p:nvSpPr>
          <p:spPr>
            <a:xfrm>
              <a:off x="980620" y="5470719"/>
              <a:ext cx="9790539" cy="453744"/>
            </a:xfrm>
            <a:prstGeom prst="roundRect">
              <a:avLst>
                <a:gd name="adj" fmla="val 50000"/>
              </a:avLst>
            </a:prstGeom>
            <a:solidFill>
              <a:srgbClr val="1F1E21">
                <a:alpha val="18000"/>
              </a:srgbClr>
            </a:solidFill>
            <a:ln>
              <a:noFill/>
            </a:ln>
          </p:spPr>
          <p:txBody>
            <a:bodyPr/>
            <a:lstStyle/>
            <a:p>
              <a:pPr defTabSz="909919"/>
              <a:r>
                <a:rPr lang="pt-BR" sz="1800" kern="1200">
                  <a:solidFill>
                    <a:prstClr val="black"/>
                  </a:solidFill>
                  <a:latin typeface="AMX Medium" pitchFamily="2" charset="77"/>
                  <a:ea typeface="+mn-ea"/>
                  <a:cs typeface="+mn-cs"/>
                </a:rPr>
                <a:t>  Apagar dispositivo remotamente.</a:t>
              </a:r>
            </a:p>
            <a:p>
              <a:pPr defTabSz="909919">
                <a:buClrTx/>
              </a:pPr>
              <a:endParaRPr lang="pt-BR" sz="1791" kern="1200">
                <a:solidFill>
                  <a:prstClr val="black"/>
                </a:solidFill>
                <a:latin typeface="AMX" pitchFamily="2" charset="77"/>
                <a:ea typeface="+mn-ea"/>
                <a:cs typeface="+mn-cs"/>
              </a:endParaRPr>
            </a:p>
          </p:txBody>
        </p:sp>
        <p:grpSp>
          <p:nvGrpSpPr>
            <p:cNvPr id="150" name="Agrupar 149">
              <a:extLst>
                <a:ext uri="{FF2B5EF4-FFF2-40B4-BE49-F238E27FC236}">
                  <a16:creationId xmlns:a16="http://schemas.microsoft.com/office/drawing/2014/main" id="{F0E4D7FB-9596-66A1-EBBB-45284FD4ADA4}"/>
                </a:ext>
              </a:extLst>
            </p:cNvPr>
            <p:cNvGrpSpPr/>
            <p:nvPr/>
          </p:nvGrpSpPr>
          <p:grpSpPr>
            <a:xfrm>
              <a:off x="9806145" y="2628783"/>
              <a:ext cx="375737" cy="400571"/>
              <a:chOff x="8510691" y="2495858"/>
              <a:chExt cx="1056166" cy="1147564"/>
            </a:xfrm>
          </p:grpSpPr>
          <p:sp>
            <p:nvSpPr>
              <p:cNvPr id="151" name="TextBox 5">
                <a:extLst>
                  <a:ext uri="{FF2B5EF4-FFF2-40B4-BE49-F238E27FC236}">
                    <a16:creationId xmlns:a16="http://schemas.microsoft.com/office/drawing/2014/main" id="{FBF9662B-BE73-3095-3F26-0E4176C1C723}"/>
                  </a:ext>
                </a:extLst>
              </p:cNvPr>
              <p:cNvSpPr txBox="1"/>
              <p:nvPr/>
            </p:nvSpPr>
            <p:spPr>
              <a:xfrm>
                <a:off x="8510691" y="2495858"/>
                <a:ext cx="1056166" cy="114756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52" name="Freeform 15">
                <a:extLst>
                  <a:ext uri="{FF2B5EF4-FFF2-40B4-BE49-F238E27FC236}">
                    <a16:creationId xmlns:a16="http://schemas.microsoft.com/office/drawing/2014/main" id="{9B5FC2B8-FEFF-8241-11F9-72726B31B34B}"/>
                  </a:ext>
                </a:extLst>
              </p:cNvPr>
              <p:cNvSpPr/>
              <p:nvPr/>
            </p:nvSpPr>
            <p:spPr>
              <a:xfrm>
                <a:off x="8562115" y="2638682"/>
                <a:ext cx="953315" cy="953315"/>
              </a:xfrm>
              <a:prstGeom prst="ellipse">
                <a:avLst/>
              </a:prstGeom>
              <a:solidFill>
                <a:srgbClr val="00B050"/>
              </a:solid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53" name="Freeform 21">
                <a:extLst>
                  <a:ext uri="{FF2B5EF4-FFF2-40B4-BE49-F238E27FC236}">
                    <a16:creationId xmlns:a16="http://schemas.microsoft.com/office/drawing/2014/main" id="{0B2A66D5-9703-A7F9-4A8F-D26AD59FCCA2}"/>
                  </a:ext>
                </a:extLst>
              </p:cNvPr>
              <p:cNvSpPr/>
              <p:nvPr/>
            </p:nvSpPr>
            <p:spPr>
              <a:xfrm>
                <a:off x="8696111" y="2750403"/>
                <a:ext cx="685323" cy="682753"/>
              </a:xfrm>
              <a:custGeom>
                <a:avLst/>
                <a:gdLst/>
                <a:ahLst/>
                <a:cxnLst/>
                <a:rect l="l" t="t" r="r" b="b"/>
                <a:pathLst>
                  <a:path w="685323" h="682753">
                    <a:moveTo>
                      <a:pt x="0" y="0"/>
                    </a:moveTo>
                    <a:lnTo>
                      <a:pt x="685323" y="0"/>
                    </a:lnTo>
                    <a:lnTo>
                      <a:pt x="685323" y="682752"/>
                    </a:lnTo>
                    <a:lnTo>
                      <a:pt x="0" y="6827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Agrupar 153">
              <a:extLst>
                <a:ext uri="{FF2B5EF4-FFF2-40B4-BE49-F238E27FC236}">
                  <a16:creationId xmlns:a16="http://schemas.microsoft.com/office/drawing/2014/main" id="{C73F1727-354D-C0CD-58D7-F0955CAE415D}"/>
                </a:ext>
              </a:extLst>
            </p:cNvPr>
            <p:cNvGrpSpPr/>
            <p:nvPr/>
          </p:nvGrpSpPr>
          <p:grpSpPr>
            <a:xfrm>
              <a:off x="9806145" y="3199540"/>
              <a:ext cx="375737" cy="400571"/>
              <a:chOff x="8510691" y="2495858"/>
              <a:chExt cx="1056166" cy="1147564"/>
            </a:xfrm>
          </p:grpSpPr>
          <p:sp>
            <p:nvSpPr>
              <p:cNvPr id="155" name="TextBox 5">
                <a:extLst>
                  <a:ext uri="{FF2B5EF4-FFF2-40B4-BE49-F238E27FC236}">
                    <a16:creationId xmlns:a16="http://schemas.microsoft.com/office/drawing/2014/main" id="{CC3F9D60-8A79-65AD-4A85-EE147A7AB6B1}"/>
                  </a:ext>
                </a:extLst>
              </p:cNvPr>
              <p:cNvSpPr txBox="1"/>
              <p:nvPr/>
            </p:nvSpPr>
            <p:spPr>
              <a:xfrm>
                <a:off x="8510691" y="2495858"/>
                <a:ext cx="1056166" cy="114756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56" name="Freeform 15">
                <a:extLst>
                  <a:ext uri="{FF2B5EF4-FFF2-40B4-BE49-F238E27FC236}">
                    <a16:creationId xmlns:a16="http://schemas.microsoft.com/office/drawing/2014/main" id="{026F8890-761B-F7BE-FABF-662B50801893}"/>
                  </a:ext>
                </a:extLst>
              </p:cNvPr>
              <p:cNvSpPr/>
              <p:nvPr/>
            </p:nvSpPr>
            <p:spPr>
              <a:xfrm>
                <a:off x="8562115" y="2638682"/>
                <a:ext cx="953315" cy="953315"/>
              </a:xfrm>
              <a:prstGeom prst="ellipse">
                <a:avLst/>
              </a:prstGeom>
              <a:solidFill>
                <a:srgbClr val="00B050"/>
              </a:solid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57" name="Freeform 21">
                <a:extLst>
                  <a:ext uri="{FF2B5EF4-FFF2-40B4-BE49-F238E27FC236}">
                    <a16:creationId xmlns:a16="http://schemas.microsoft.com/office/drawing/2014/main" id="{BB57C532-FEFE-94DC-FBA7-72CE07676D9C}"/>
                  </a:ext>
                </a:extLst>
              </p:cNvPr>
              <p:cNvSpPr/>
              <p:nvPr/>
            </p:nvSpPr>
            <p:spPr>
              <a:xfrm>
                <a:off x="8696111" y="2750403"/>
                <a:ext cx="685323" cy="682753"/>
              </a:xfrm>
              <a:custGeom>
                <a:avLst/>
                <a:gdLst/>
                <a:ahLst/>
                <a:cxnLst/>
                <a:rect l="l" t="t" r="r" b="b"/>
                <a:pathLst>
                  <a:path w="685323" h="682753">
                    <a:moveTo>
                      <a:pt x="0" y="0"/>
                    </a:moveTo>
                    <a:lnTo>
                      <a:pt x="685323" y="0"/>
                    </a:lnTo>
                    <a:lnTo>
                      <a:pt x="685323" y="682752"/>
                    </a:lnTo>
                    <a:lnTo>
                      <a:pt x="0" y="6827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58" name="Agrupar 157">
              <a:extLst>
                <a:ext uri="{FF2B5EF4-FFF2-40B4-BE49-F238E27FC236}">
                  <a16:creationId xmlns:a16="http://schemas.microsoft.com/office/drawing/2014/main" id="{8C700E10-476D-52B2-365E-7B87421A063D}"/>
                </a:ext>
              </a:extLst>
            </p:cNvPr>
            <p:cNvGrpSpPr/>
            <p:nvPr/>
          </p:nvGrpSpPr>
          <p:grpSpPr>
            <a:xfrm>
              <a:off x="9806145" y="3759163"/>
              <a:ext cx="375737" cy="400571"/>
              <a:chOff x="8510691" y="2495858"/>
              <a:chExt cx="1056166" cy="1147564"/>
            </a:xfrm>
          </p:grpSpPr>
          <p:sp>
            <p:nvSpPr>
              <p:cNvPr id="159" name="TextBox 5">
                <a:extLst>
                  <a:ext uri="{FF2B5EF4-FFF2-40B4-BE49-F238E27FC236}">
                    <a16:creationId xmlns:a16="http://schemas.microsoft.com/office/drawing/2014/main" id="{A6CA363C-CA52-EC3E-3B7F-72D13A34497E}"/>
                  </a:ext>
                </a:extLst>
              </p:cNvPr>
              <p:cNvSpPr txBox="1"/>
              <p:nvPr/>
            </p:nvSpPr>
            <p:spPr>
              <a:xfrm>
                <a:off x="8510691" y="2495858"/>
                <a:ext cx="1056166" cy="114756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60" name="Freeform 15">
                <a:extLst>
                  <a:ext uri="{FF2B5EF4-FFF2-40B4-BE49-F238E27FC236}">
                    <a16:creationId xmlns:a16="http://schemas.microsoft.com/office/drawing/2014/main" id="{32FACCA5-F265-4762-FC78-4FAB9F28CAA6}"/>
                  </a:ext>
                </a:extLst>
              </p:cNvPr>
              <p:cNvSpPr/>
              <p:nvPr/>
            </p:nvSpPr>
            <p:spPr>
              <a:xfrm>
                <a:off x="8562115" y="2638682"/>
                <a:ext cx="953315" cy="953315"/>
              </a:xfrm>
              <a:prstGeom prst="ellipse">
                <a:avLst/>
              </a:prstGeom>
              <a:solidFill>
                <a:srgbClr val="00B050"/>
              </a:solid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61" name="Freeform 21">
                <a:extLst>
                  <a:ext uri="{FF2B5EF4-FFF2-40B4-BE49-F238E27FC236}">
                    <a16:creationId xmlns:a16="http://schemas.microsoft.com/office/drawing/2014/main" id="{F9385BC1-0E5A-8FBC-3E98-8AD3ACDBF4DD}"/>
                  </a:ext>
                </a:extLst>
              </p:cNvPr>
              <p:cNvSpPr/>
              <p:nvPr/>
            </p:nvSpPr>
            <p:spPr>
              <a:xfrm>
                <a:off x="8696111" y="2750403"/>
                <a:ext cx="685323" cy="682753"/>
              </a:xfrm>
              <a:custGeom>
                <a:avLst/>
                <a:gdLst/>
                <a:ahLst/>
                <a:cxnLst/>
                <a:rect l="l" t="t" r="r" b="b"/>
                <a:pathLst>
                  <a:path w="685323" h="682753">
                    <a:moveTo>
                      <a:pt x="0" y="0"/>
                    </a:moveTo>
                    <a:lnTo>
                      <a:pt x="685323" y="0"/>
                    </a:lnTo>
                    <a:lnTo>
                      <a:pt x="685323" y="682752"/>
                    </a:lnTo>
                    <a:lnTo>
                      <a:pt x="0" y="6827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62" name="Agrupar 161">
              <a:extLst>
                <a:ext uri="{FF2B5EF4-FFF2-40B4-BE49-F238E27FC236}">
                  <a16:creationId xmlns:a16="http://schemas.microsoft.com/office/drawing/2014/main" id="{E493F2B1-C9CE-44E4-0512-EEA010EE8534}"/>
                </a:ext>
              </a:extLst>
            </p:cNvPr>
            <p:cNvGrpSpPr/>
            <p:nvPr/>
          </p:nvGrpSpPr>
          <p:grpSpPr>
            <a:xfrm>
              <a:off x="9806145" y="4315814"/>
              <a:ext cx="375737" cy="400571"/>
              <a:chOff x="8510691" y="2495858"/>
              <a:chExt cx="1056166" cy="1147564"/>
            </a:xfrm>
          </p:grpSpPr>
          <p:sp>
            <p:nvSpPr>
              <p:cNvPr id="163" name="TextBox 5">
                <a:extLst>
                  <a:ext uri="{FF2B5EF4-FFF2-40B4-BE49-F238E27FC236}">
                    <a16:creationId xmlns:a16="http://schemas.microsoft.com/office/drawing/2014/main" id="{215EFEF6-8BBD-63AF-4413-54AE2D4CB89E}"/>
                  </a:ext>
                </a:extLst>
              </p:cNvPr>
              <p:cNvSpPr txBox="1"/>
              <p:nvPr/>
            </p:nvSpPr>
            <p:spPr>
              <a:xfrm>
                <a:off x="8510691" y="2495858"/>
                <a:ext cx="1056166" cy="114756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64" name="Freeform 15">
                <a:extLst>
                  <a:ext uri="{FF2B5EF4-FFF2-40B4-BE49-F238E27FC236}">
                    <a16:creationId xmlns:a16="http://schemas.microsoft.com/office/drawing/2014/main" id="{E2DDE0A7-C841-27CC-B6F4-41A7BB815517}"/>
                  </a:ext>
                </a:extLst>
              </p:cNvPr>
              <p:cNvSpPr/>
              <p:nvPr/>
            </p:nvSpPr>
            <p:spPr>
              <a:xfrm>
                <a:off x="8562115" y="2638682"/>
                <a:ext cx="953315" cy="953315"/>
              </a:xfrm>
              <a:prstGeom prst="ellipse">
                <a:avLst/>
              </a:prstGeom>
              <a:solidFill>
                <a:srgbClr val="00B050"/>
              </a:solid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65" name="Freeform 21">
                <a:extLst>
                  <a:ext uri="{FF2B5EF4-FFF2-40B4-BE49-F238E27FC236}">
                    <a16:creationId xmlns:a16="http://schemas.microsoft.com/office/drawing/2014/main" id="{571A2F2F-92C3-A040-CB79-36F6E71C48F8}"/>
                  </a:ext>
                </a:extLst>
              </p:cNvPr>
              <p:cNvSpPr/>
              <p:nvPr/>
            </p:nvSpPr>
            <p:spPr>
              <a:xfrm>
                <a:off x="8696111" y="2750403"/>
                <a:ext cx="685323" cy="682753"/>
              </a:xfrm>
              <a:custGeom>
                <a:avLst/>
                <a:gdLst/>
                <a:ahLst/>
                <a:cxnLst/>
                <a:rect l="l" t="t" r="r" b="b"/>
                <a:pathLst>
                  <a:path w="685323" h="682753">
                    <a:moveTo>
                      <a:pt x="0" y="0"/>
                    </a:moveTo>
                    <a:lnTo>
                      <a:pt x="685323" y="0"/>
                    </a:lnTo>
                    <a:lnTo>
                      <a:pt x="685323" y="682752"/>
                    </a:lnTo>
                    <a:lnTo>
                      <a:pt x="0" y="6827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Agrupar 165">
              <a:extLst>
                <a:ext uri="{FF2B5EF4-FFF2-40B4-BE49-F238E27FC236}">
                  <a16:creationId xmlns:a16="http://schemas.microsoft.com/office/drawing/2014/main" id="{67B3CE02-75ED-46A2-BF5A-2F7677A091EB}"/>
                </a:ext>
              </a:extLst>
            </p:cNvPr>
            <p:cNvGrpSpPr/>
            <p:nvPr/>
          </p:nvGrpSpPr>
          <p:grpSpPr>
            <a:xfrm>
              <a:off x="9806145" y="5480559"/>
              <a:ext cx="375737" cy="400571"/>
              <a:chOff x="8510691" y="2495858"/>
              <a:chExt cx="1056166" cy="1147564"/>
            </a:xfrm>
          </p:grpSpPr>
          <p:sp>
            <p:nvSpPr>
              <p:cNvPr id="167" name="TextBox 5">
                <a:extLst>
                  <a:ext uri="{FF2B5EF4-FFF2-40B4-BE49-F238E27FC236}">
                    <a16:creationId xmlns:a16="http://schemas.microsoft.com/office/drawing/2014/main" id="{09AF5FC4-C0D6-B68A-BDF8-5AD2C60A019A}"/>
                  </a:ext>
                </a:extLst>
              </p:cNvPr>
              <p:cNvSpPr txBox="1"/>
              <p:nvPr/>
            </p:nvSpPr>
            <p:spPr>
              <a:xfrm>
                <a:off x="8510691" y="2495858"/>
                <a:ext cx="1056166" cy="114756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68" name="Freeform 15">
                <a:extLst>
                  <a:ext uri="{FF2B5EF4-FFF2-40B4-BE49-F238E27FC236}">
                    <a16:creationId xmlns:a16="http://schemas.microsoft.com/office/drawing/2014/main" id="{871A94FF-172C-DBF5-42AA-95991B98864D}"/>
                  </a:ext>
                </a:extLst>
              </p:cNvPr>
              <p:cNvSpPr/>
              <p:nvPr/>
            </p:nvSpPr>
            <p:spPr>
              <a:xfrm>
                <a:off x="8562115" y="2638682"/>
                <a:ext cx="953315" cy="953315"/>
              </a:xfrm>
              <a:prstGeom prst="ellipse">
                <a:avLst/>
              </a:prstGeom>
              <a:solidFill>
                <a:srgbClr val="00B050"/>
              </a:solid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69" name="Freeform 21">
                <a:extLst>
                  <a:ext uri="{FF2B5EF4-FFF2-40B4-BE49-F238E27FC236}">
                    <a16:creationId xmlns:a16="http://schemas.microsoft.com/office/drawing/2014/main" id="{0E833C22-4D0F-8E19-76BF-0C7A8AA5F2E7}"/>
                  </a:ext>
                </a:extLst>
              </p:cNvPr>
              <p:cNvSpPr/>
              <p:nvPr/>
            </p:nvSpPr>
            <p:spPr>
              <a:xfrm>
                <a:off x="8696111" y="2750403"/>
                <a:ext cx="685323" cy="682753"/>
              </a:xfrm>
              <a:custGeom>
                <a:avLst/>
                <a:gdLst/>
                <a:ahLst/>
                <a:cxnLst/>
                <a:rect l="l" t="t" r="r" b="b"/>
                <a:pathLst>
                  <a:path w="685323" h="682753">
                    <a:moveTo>
                      <a:pt x="0" y="0"/>
                    </a:moveTo>
                    <a:lnTo>
                      <a:pt x="685323" y="0"/>
                    </a:lnTo>
                    <a:lnTo>
                      <a:pt x="685323" y="682752"/>
                    </a:lnTo>
                    <a:lnTo>
                      <a:pt x="0" y="6827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70" name="Agrupar 169">
              <a:extLst>
                <a:ext uri="{FF2B5EF4-FFF2-40B4-BE49-F238E27FC236}">
                  <a16:creationId xmlns:a16="http://schemas.microsoft.com/office/drawing/2014/main" id="{D71A01AE-DDCE-4D20-30F7-4B2D8A79DBFE}"/>
                </a:ext>
              </a:extLst>
            </p:cNvPr>
            <p:cNvGrpSpPr/>
            <p:nvPr/>
          </p:nvGrpSpPr>
          <p:grpSpPr>
            <a:xfrm>
              <a:off x="8523736" y="3241394"/>
              <a:ext cx="339147" cy="332766"/>
              <a:chOff x="7040559" y="1967231"/>
              <a:chExt cx="340833" cy="334421"/>
            </a:xfrm>
          </p:grpSpPr>
          <p:grpSp>
            <p:nvGrpSpPr>
              <p:cNvPr id="171" name="Agrupar 170">
                <a:extLst>
                  <a:ext uri="{FF2B5EF4-FFF2-40B4-BE49-F238E27FC236}">
                    <a16:creationId xmlns:a16="http://schemas.microsoft.com/office/drawing/2014/main" id="{0A5ECFE4-9132-3925-BD9E-6042215471BE}"/>
                  </a:ext>
                </a:extLst>
              </p:cNvPr>
              <p:cNvGrpSpPr/>
              <p:nvPr/>
            </p:nvGrpSpPr>
            <p:grpSpPr>
              <a:xfrm>
                <a:off x="7040559" y="1967231"/>
                <a:ext cx="340833" cy="334421"/>
                <a:chOff x="10412372" y="3286101"/>
                <a:chExt cx="511250" cy="501631"/>
              </a:xfrm>
            </p:grpSpPr>
            <p:sp>
              <p:nvSpPr>
                <p:cNvPr id="173" name="Freeform 15">
                  <a:extLst>
                    <a:ext uri="{FF2B5EF4-FFF2-40B4-BE49-F238E27FC236}">
                      <a16:creationId xmlns:a16="http://schemas.microsoft.com/office/drawing/2014/main" id="{0034D5F6-4F8B-1174-9D78-A5BD412B77AC}"/>
                    </a:ext>
                  </a:extLst>
                </p:cNvPr>
                <p:cNvSpPr/>
                <p:nvPr/>
              </p:nvSpPr>
              <p:spPr>
                <a:xfrm>
                  <a:off x="10412372" y="3286101"/>
                  <a:ext cx="511250" cy="50163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txBody>
                <a:bodyPr/>
                <a:lstStyle/>
                <a:p>
                  <a:pPr defTabSz="909919">
                    <a:buClrTx/>
                  </a:pPr>
                  <a:endParaRPr lang="pt-BR" sz="1791" kern="1200">
                    <a:solidFill>
                      <a:prstClr val="black"/>
                    </a:solidFill>
                    <a:latin typeface="AMX" pitchFamily="2" charset="77"/>
                    <a:ea typeface="+mn-ea"/>
                    <a:cs typeface="+mn-cs"/>
                  </a:endParaRPr>
                </a:p>
              </p:txBody>
            </p:sp>
            <p:pic>
              <p:nvPicPr>
                <p:cNvPr id="174" name="Gráfico 173" descr="Fechar com preenchimento sólido">
                  <a:extLst>
                    <a:ext uri="{FF2B5EF4-FFF2-40B4-BE49-F238E27FC236}">
                      <a16:creationId xmlns:a16="http://schemas.microsoft.com/office/drawing/2014/main" id="{5193AF34-4C48-9D4D-6485-FB9AD45264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0080" y="3396916"/>
                  <a:ext cx="285939" cy="285939"/>
                </a:xfrm>
                <a:prstGeom prst="rect">
                  <a:avLst/>
                </a:prstGeom>
              </p:spPr>
            </p:pic>
          </p:grpSp>
          <p:sp>
            <p:nvSpPr>
              <p:cNvPr id="172" name="Freeform 15">
                <a:extLst>
                  <a:ext uri="{FF2B5EF4-FFF2-40B4-BE49-F238E27FC236}">
                    <a16:creationId xmlns:a16="http://schemas.microsoft.com/office/drawing/2014/main" id="{1EF855D2-17F8-1C28-FD09-584B0A50C9E5}"/>
                  </a:ext>
                </a:extLst>
              </p:cNvPr>
              <p:cNvSpPr/>
              <p:nvPr/>
            </p:nvSpPr>
            <p:spPr>
              <a:xfrm>
                <a:off x="7105651" y="2030664"/>
                <a:ext cx="204365" cy="20279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Agrupar 174">
              <a:extLst>
                <a:ext uri="{FF2B5EF4-FFF2-40B4-BE49-F238E27FC236}">
                  <a16:creationId xmlns:a16="http://schemas.microsoft.com/office/drawing/2014/main" id="{38CF512E-4596-C045-EF87-67B424BCE5DE}"/>
                </a:ext>
              </a:extLst>
            </p:cNvPr>
            <p:cNvGrpSpPr/>
            <p:nvPr/>
          </p:nvGrpSpPr>
          <p:grpSpPr>
            <a:xfrm>
              <a:off x="8523736" y="4350501"/>
              <a:ext cx="339147" cy="332766"/>
              <a:chOff x="7040559" y="1967231"/>
              <a:chExt cx="340833" cy="334421"/>
            </a:xfrm>
          </p:grpSpPr>
          <p:grpSp>
            <p:nvGrpSpPr>
              <p:cNvPr id="176" name="Agrupar 175">
                <a:extLst>
                  <a:ext uri="{FF2B5EF4-FFF2-40B4-BE49-F238E27FC236}">
                    <a16:creationId xmlns:a16="http://schemas.microsoft.com/office/drawing/2014/main" id="{B7C76149-EC05-3424-B83F-BDD64860D63E}"/>
                  </a:ext>
                </a:extLst>
              </p:cNvPr>
              <p:cNvGrpSpPr/>
              <p:nvPr/>
            </p:nvGrpSpPr>
            <p:grpSpPr>
              <a:xfrm>
                <a:off x="7040559" y="1967231"/>
                <a:ext cx="340833" cy="334421"/>
                <a:chOff x="10412372" y="3286101"/>
                <a:chExt cx="511250" cy="501631"/>
              </a:xfrm>
            </p:grpSpPr>
            <p:sp>
              <p:nvSpPr>
                <p:cNvPr id="178" name="Freeform 15">
                  <a:extLst>
                    <a:ext uri="{FF2B5EF4-FFF2-40B4-BE49-F238E27FC236}">
                      <a16:creationId xmlns:a16="http://schemas.microsoft.com/office/drawing/2014/main" id="{7539C2DE-42F3-77C0-597E-CC309BA03BA7}"/>
                    </a:ext>
                  </a:extLst>
                </p:cNvPr>
                <p:cNvSpPr/>
                <p:nvPr/>
              </p:nvSpPr>
              <p:spPr>
                <a:xfrm>
                  <a:off x="10412372" y="3286101"/>
                  <a:ext cx="511250" cy="50163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txBody>
                <a:bodyPr/>
                <a:lstStyle/>
                <a:p>
                  <a:pPr defTabSz="909919">
                    <a:buClrTx/>
                  </a:pPr>
                  <a:endParaRPr lang="pt-BR" sz="1791" kern="1200">
                    <a:solidFill>
                      <a:prstClr val="black"/>
                    </a:solidFill>
                    <a:latin typeface="AMX" pitchFamily="2" charset="77"/>
                    <a:ea typeface="+mn-ea"/>
                    <a:cs typeface="+mn-cs"/>
                  </a:endParaRPr>
                </a:p>
              </p:txBody>
            </p:sp>
            <p:pic>
              <p:nvPicPr>
                <p:cNvPr id="179" name="Gráfico 178" descr="Fechar com preenchimento sólido">
                  <a:extLst>
                    <a:ext uri="{FF2B5EF4-FFF2-40B4-BE49-F238E27FC236}">
                      <a16:creationId xmlns:a16="http://schemas.microsoft.com/office/drawing/2014/main" id="{9C905C31-F415-75A0-9F33-1E17F54604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0083" y="3396917"/>
                  <a:ext cx="285939" cy="285939"/>
                </a:xfrm>
                <a:prstGeom prst="rect">
                  <a:avLst/>
                </a:prstGeom>
              </p:spPr>
            </p:pic>
          </p:grpSp>
          <p:sp>
            <p:nvSpPr>
              <p:cNvPr id="177" name="Freeform 15">
                <a:extLst>
                  <a:ext uri="{FF2B5EF4-FFF2-40B4-BE49-F238E27FC236}">
                    <a16:creationId xmlns:a16="http://schemas.microsoft.com/office/drawing/2014/main" id="{98866E60-49DE-40FF-4E74-8E4000E704C5}"/>
                  </a:ext>
                </a:extLst>
              </p:cNvPr>
              <p:cNvSpPr/>
              <p:nvPr/>
            </p:nvSpPr>
            <p:spPr>
              <a:xfrm>
                <a:off x="7105651" y="2030664"/>
                <a:ext cx="204365" cy="20279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80" name="Agrupar 179">
              <a:extLst>
                <a:ext uri="{FF2B5EF4-FFF2-40B4-BE49-F238E27FC236}">
                  <a16:creationId xmlns:a16="http://schemas.microsoft.com/office/drawing/2014/main" id="{C87C36C4-99B8-54E2-E0C6-78B6302E6105}"/>
                </a:ext>
              </a:extLst>
            </p:cNvPr>
            <p:cNvGrpSpPr/>
            <p:nvPr/>
          </p:nvGrpSpPr>
          <p:grpSpPr>
            <a:xfrm>
              <a:off x="8523736" y="5514461"/>
              <a:ext cx="339147" cy="332766"/>
              <a:chOff x="7040559" y="1967231"/>
              <a:chExt cx="340833" cy="334421"/>
            </a:xfrm>
          </p:grpSpPr>
          <p:grpSp>
            <p:nvGrpSpPr>
              <p:cNvPr id="181" name="Agrupar 180">
                <a:extLst>
                  <a:ext uri="{FF2B5EF4-FFF2-40B4-BE49-F238E27FC236}">
                    <a16:creationId xmlns:a16="http://schemas.microsoft.com/office/drawing/2014/main" id="{9DA2FD6E-1713-10E1-FEE4-91F29843E8A4}"/>
                  </a:ext>
                </a:extLst>
              </p:cNvPr>
              <p:cNvGrpSpPr/>
              <p:nvPr/>
            </p:nvGrpSpPr>
            <p:grpSpPr>
              <a:xfrm>
                <a:off x="7040559" y="1967231"/>
                <a:ext cx="340833" cy="334421"/>
                <a:chOff x="10412372" y="3286101"/>
                <a:chExt cx="511250" cy="501631"/>
              </a:xfrm>
            </p:grpSpPr>
            <p:sp>
              <p:nvSpPr>
                <p:cNvPr id="183" name="Freeform 15">
                  <a:extLst>
                    <a:ext uri="{FF2B5EF4-FFF2-40B4-BE49-F238E27FC236}">
                      <a16:creationId xmlns:a16="http://schemas.microsoft.com/office/drawing/2014/main" id="{BA7B6C5B-34CC-5A53-E066-2DD4CB19DF49}"/>
                    </a:ext>
                  </a:extLst>
                </p:cNvPr>
                <p:cNvSpPr/>
                <p:nvPr/>
              </p:nvSpPr>
              <p:spPr>
                <a:xfrm>
                  <a:off x="10412372" y="3286101"/>
                  <a:ext cx="511250" cy="50163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txBody>
                <a:bodyPr/>
                <a:lstStyle/>
                <a:p>
                  <a:pPr defTabSz="909919">
                    <a:buClrTx/>
                  </a:pPr>
                  <a:endParaRPr lang="pt-BR" sz="1791" kern="1200">
                    <a:solidFill>
                      <a:prstClr val="black"/>
                    </a:solidFill>
                    <a:latin typeface="AMX" pitchFamily="2" charset="77"/>
                    <a:ea typeface="+mn-ea"/>
                    <a:cs typeface="+mn-cs"/>
                  </a:endParaRPr>
                </a:p>
              </p:txBody>
            </p:sp>
            <p:pic>
              <p:nvPicPr>
                <p:cNvPr id="184" name="Gráfico 183" descr="Fechar com preenchimento sólido">
                  <a:extLst>
                    <a:ext uri="{FF2B5EF4-FFF2-40B4-BE49-F238E27FC236}">
                      <a16:creationId xmlns:a16="http://schemas.microsoft.com/office/drawing/2014/main" id="{1B3D7660-8525-6847-AA38-15C46C9303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0083" y="3396917"/>
                  <a:ext cx="285939" cy="285939"/>
                </a:xfrm>
                <a:prstGeom prst="rect">
                  <a:avLst/>
                </a:prstGeom>
              </p:spPr>
            </p:pic>
          </p:grpSp>
          <p:sp>
            <p:nvSpPr>
              <p:cNvPr id="182" name="Freeform 15">
                <a:extLst>
                  <a:ext uri="{FF2B5EF4-FFF2-40B4-BE49-F238E27FC236}">
                    <a16:creationId xmlns:a16="http://schemas.microsoft.com/office/drawing/2014/main" id="{9734BA11-9628-FF23-F787-3E5CC9722D08}"/>
                  </a:ext>
                </a:extLst>
              </p:cNvPr>
              <p:cNvSpPr/>
              <p:nvPr/>
            </p:nvSpPr>
            <p:spPr>
              <a:xfrm>
                <a:off x="7105651" y="2030664"/>
                <a:ext cx="204365" cy="20279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85" name="Agrupar 184">
              <a:extLst>
                <a:ext uri="{FF2B5EF4-FFF2-40B4-BE49-F238E27FC236}">
                  <a16:creationId xmlns:a16="http://schemas.microsoft.com/office/drawing/2014/main" id="{2B8A3789-78EB-73F4-A620-AE5160106342}"/>
                </a:ext>
              </a:extLst>
            </p:cNvPr>
            <p:cNvGrpSpPr/>
            <p:nvPr/>
          </p:nvGrpSpPr>
          <p:grpSpPr>
            <a:xfrm>
              <a:off x="8523736" y="2689763"/>
              <a:ext cx="339147" cy="332766"/>
              <a:chOff x="7040559" y="1967231"/>
              <a:chExt cx="340833" cy="334421"/>
            </a:xfrm>
          </p:grpSpPr>
          <p:grpSp>
            <p:nvGrpSpPr>
              <p:cNvPr id="186" name="Agrupar 185">
                <a:extLst>
                  <a:ext uri="{FF2B5EF4-FFF2-40B4-BE49-F238E27FC236}">
                    <a16:creationId xmlns:a16="http://schemas.microsoft.com/office/drawing/2014/main" id="{A9A8214C-BF1B-3684-553C-9D6B18137F82}"/>
                  </a:ext>
                </a:extLst>
              </p:cNvPr>
              <p:cNvGrpSpPr/>
              <p:nvPr/>
            </p:nvGrpSpPr>
            <p:grpSpPr>
              <a:xfrm>
                <a:off x="7040559" y="1967231"/>
                <a:ext cx="340833" cy="334421"/>
                <a:chOff x="10412372" y="3286101"/>
                <a:chExt cx="511250" cy="501631"/>
              </a:xfrm>
            </p:grpSpPr>
            <p:sp>
              <p:nvSpPr>
                <p:cNvPr id="188" name="Freeform 15">
                  <a:extLst>
                    <a:ext uri="{FF2B5EF4-FFF2-40B4-BE49-F238E27FC236}">
                      <a16:creationId xmlns:a16="http://schemas.microsoft.com/office/drawing/2014/main" id="{323DAAFB-28FE-C094-088D-0D072D68A980}"/>
                    </a:ext>
                  </a:extLst>
                </p:cNvPr>
                <p:cNvSpPr/>
                <p:nvPr/>
              </p:nvSpPr>
              <p:spPr>
                <a:xfrm>
                  <a:off x="10412372" y="3286101"/>
                  <a:ext cx="511250" cy="50163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txBody>
                <a:bodyPr/>
                <a:lstStyle/>
                <a:p>
                  <a:pPr defTabSz="909919">
                    <a:buClrTx/>
                  </a:pPr>
                  <a:endParaRPr lang="pt-BR" sz="1791" kern="1200">
                    <a:solidFill>
                      <a:prstClr val="black"/>
                    </a:solidFill>
                    <a:latin typeface="AMX" pitchFamily="2" charset="77"/>
                    <a:ea typeface="+mn-ea"/>
                    <a:cs typeface="+mn-cs"/>
                  </a:endParaRPr>
                </a:p>
              </p:txBody>
            </p:sp>
            <p:pic>
              <p:nvPicPr>
                <p:cNvPr id="189" name="Gráfico 188" descr="Fechar com preenchimento sólido">
                  <a:extLst>
                    <a:ext uri="{FF2B5EF4-FFF2-40B4-BE49-F238E27FC236}">
                      <a16:creationId xmlns:a16="http://schemas.microsoft.com/office/drawing/2014/main" id="{17B12397-7332-8636-FAAF-67169C39F7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0080" y="3396916"/>
                  <a:ext cx="285939" cy="285939"/>
                </a:xfrm>
                <a:prstGeom prst="rect">
                  <a:avLst/>
                </a:prstGeom>
              </p:spPr>
            </p:pic>
          </p:grpSp>
          <p:sp>
            <p:nvSpPr>
              <p:cNvPr id="187" name="Freeform 15">
                <a:extLst>
                  <a:ext uri="{FF2B5EF4-FFF2-40B4-BE49-F238E27FC236}">
                    <a16:creationId xmlns:a16="http://schemas.microsoft.com/office/drawing/2014/main" id="{FFFC6DA4-E278-13EA-0237-B7646C209CB6}"/>
                  </a:ext>
                </a:extLst>
              </p:cNvPr>
              <p:cNvSpPr/>
              <p:nvPr/>
            </p:nvSpPr>
            <p:spPr>
              <a:xfrm>
                <a:off x="7105651" y="2030664"/>
                <a:ext cx="204365" cy="20279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90" name="Agrupar 189">
              <a:extLst>
                <a:ext uri="{FF2B5EF4-FFF2-40B4-BE49-F238E27FC236}">
                  <a16:creationId xmlns:a16="http://schemas.microsoft.com/office/drawing/2014/main" id="{5C7AF432-BEE0-627F-90FB-8FB8532801C8}"/>
                </a:ext>
              </a:extLst>
            </p:cNvPr>
            <p:cNvGrpSpPr/>
            <p:nvPr/>
          </p:nvGrpSpPr>
          <p:grpSpPr>
            <a:xfrm>
              <a:off x="8505441" y="3774428"/>
              <a:ext cx="375737" cy="400571"/>
              <a:chOff x="8510691" y="2495858"/>
              <a:chExt cx="1056166" cy="1147564"/>
            </a:xfrm>
          </p:grpSpPr>
          <p:sp>
            <p:nvSpPr>
              <p:cNvPr id="191" name="TextBox 5">
                <a:extLst>
                  <a:ext uri="{FF2B5EF4-FFF2-40B4-BE49-F238E27FC236}">
                    <a16:creationId xmlns:a16="http://schemas.microsoft.com/office/drawing/2014/main" id="{F02D45BB-3751-9410-1246-72655726EA3A}"/>
                  </a:ext>
                </a:extLst>
              </p:cNvPr>
              <p:cNvSpPr txBox="1"/>
              <p:nvPr/>
            </p:nvSpPr>
            <p:spPr>
              <a:xfrm>
                <a:off x="8510691" y="2495858"/>
                <a:ext cx="1056166" cy="114756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92" name="Freeform 15">
                <a:extLst>
                  <a:ext uri="{FF2B5EF4-FFF2-40B4-BE49-F238E27FC236}">
                    <a16:creationId xmlns:a16="http://schemas.microsoft.com/office/drawing/2014/main" id="{7215447E-9D8D-3DA1-0898-471F1F245A8F}"/>
                  </a:ext>
                </a:extLst>
              </p:cNvPr>
              <p:cNvSpPr/>
              <p:nvPr/>
            </p:nvSpPr>
            <p:spPr>
              <a:xfrm>
                <a:off x="8562115" y="2638682"/>
                <a:ext cx="953315" cy="953315"/>
              </a:xfrm>
              <a:prstGeom prst="ellipse">
                <a:avLst/>
              </a:prstGeom>
              <a:solidFill>
                <a:srgbClr val="00B050"/>
              </a:solid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93" name="Freeform 21">
                <a:extLst>
                  <a:ext uri="{FF2B5EF4-FFF2-40B4-BE49-F238E27FC236}">
                    <a16:creationId xmlns:a16="http://schemas.microsoft.com/office/drawing/2014/main" id="{15D7542A-1C67-D45F-D746-DAD6E8CEE3D3}"/>
                  </a:ext>
                </a:extLst>
              </p:cNvPr>
              <p:cNvSpPr/>
              <p:nvPr/>
            </p:nvSpPr>
            <p:spPr>
              <a:xfrm>
                <a:off x="8696111" y="2750403"/>
                <a:ext cx="685323" cy="682753"/>
              </a:xfrm>
              <a:custGeom>
                <a:avLst/>
                <a:gdLst/>
                <a:ahLst/>
                <a:cxnLst/>
                <a:rect l="l" t="t" r="r" b="b"/>
                <a:pathLst>
                  <a:path w="685323" h="682753">
                    <a:moveTo>
                      <a:pt x="0" y="0"/>
                    </a:moveTo>
                    <a:lnTo>
                      <a:pt x="685323" y="0"/>
                    </a:lnTo>
                    <a:lnTo>
                      <a:pt x="685323" y="682752"/>
                    </a:lnTo>
                    <a:lnTo>
                      <a:pt x="0" y="6827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94" name="Agrupar 193">
              <a:extLst>
                <a:ext uri="{FF2B5EF4-FFF2-40B4-BE49-F238E27FC236}">
                  <a16:creationId xmlns:a16="http://schemas.microsoft.com/office/drawing/2014/main" id="{6175E424-4BC9-2DAC-FE06-BC01D756D545}"/>
                </a:ext>
              </a:extLst>
            </p:cNvPr>
            <p:cNvGrpSpPr/>
            <p:nvPr/>
          </p:nvGrpSpPr>
          <p:grpSpPr>
            <a:xfrm>
              <a:off x="9270225" y="4888080"/>
              <a:ext cx="1428721" cy="453744"/>
              <a:chOff x="11831331" y="2148322"/>
              <a:chExt cx="2153738" cy="684000"/>
            </a:xfrm>
          </p:grpSpPr>
          <p:sp>
            <p:nvSpPr>
              <p:cNvPr id="195" name="Fluxograma: Terminação 34">
                <a:extLst>
                  <a:ext uri="{FF2B5EF4-FFF2-40B4-BE49-F238E27FC236}">
                    <a16:creationId xmlns:a16="http://schemas.microsoft.com/office/drawing/2014/main" id="{98A15CF2-C5DE-5DF8-1438-5FD5DE763698}"/>
                  </a:ext>
                </a:extLst>
              </p:cNvPr>
              <p:cNvSpPr/>
              <p:nvPr/>
            </p:nvSpPr>
            <p:spPr>
              <a:xfrm>
                <a:off x="11831331" y="2148322"/>
                <a:ext cx="2153738" cy="684000"/>
              </a:xfrm>
              <a:prstGeom prst="flowChartTermina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6643">
                  <a:buClrTx/>
                </a:pPr>
                <a:r>
                  <a:rPr lang="pt-BR" sz="1500" kern="1200">
                    <a:solidFill>
                      <a:prstClr val="black"/>
                    </a:solidFill>
                    <a:latin typeface="AMX" pitchFamily="2" charset="77"/>
                  </a:rPr>
                  <a:t>Android 5.1 ou Superior</a:t>
                </a:r>
              </a:p>
            </p:txBody>
          </p:sp>
          <p:sp>
            <p:nvSpPr>
              <p:cNvPr id="196" name="TextBox 5">
                <a:extLst>
                  <a:ext uri="{FF2B5EF4-FFF2-40B4-BE49-F238E27FC236}">
                    <a16:creationId xmlns:a16="http://schemas.microsoft.com/office/drawing/2014/main" id="{026136C1-924D-9387-E351-FE48E9E94161}"/>
                  </a:ext>
                </a:extLst>
              </p:cNvPr>
              <p:cNvSpPr txBox="1"/>
              <p:nvPr/>
            </p:nvSpPr>
            <p:spPr>
              <a:xfrm>
                <a:off x="12670796" y="2215945"/>
                <a:ext cx="566408" cy="60384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095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sp>
          <p:nvSpPr>
            <p:cNvPr id="197" name="Fluxograma: Terminação 172">
              <a:extLst>
                <a:ext uri="{FF2B5EF4-FFF2-40B4-BE49-F238E27FC236}">
                  <a16:creationId xmlns:a16="http://schemas.microsoft.com/office/drawing/2014/main" id="{087EA18F-08B9-E06B-2AA2-C50022C6C89F}"/>
                </a:ext>
              </a:extLst>
            </p:cNvPr>
            <p:cNvSpPr/>
            <p:nvPr/>
          </p:nvSpPr>
          <p:spPr>
            <a:xfrm>
              <a:off x="7994075" y="4867294"/>
              <a:ext cx="1428721" cy="453744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6643">
                <a:buClrTx/>
              </a:pPr>
              <a:r>
                <a:rPr lang="pt-BR" sz="1500" kern="1200">
                  <a:solidFill>
                    <a:prstClr val="black"/>
                  </a:solidFill>
                  <a:latin typeface="AMX" pitchFamily="2" charset="77"/>
                </a:rPr>
                <a:t>Computador</a:t>
              </a:r>
            </a:p>
          </p:txBody>
        </p:sp>
      </p:grp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C3ABA820-2B4C-1CE8-7410-669816B7E9DC}"/>
              </a:ext>
            </a:extLst>
          </p:cNvPr>
          <p:cNvSpPr/>
          <p:nvPr/>
        </p:nvSpPr>
        <p:spPr>
          <a:xfrm>
            <a:off x="29894" y="974778"/>
            <a:ext cx="4089428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C212D00-7195-0C1B-0DE2-303758C788C8}"/>
              </a:ext>
            </a:extLst>
          </p:cNvPr>
          <p:cNvSpPr txBox="1"/>
          <p:nvPr/>
        </p:nvSpPr>
        <p:spPr>
          <a:xfrm>
            <a:off x="442071" y="974778"/>
            <a:ext cx="367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MX Black" pitchFamily="2" charset="0"/>
                <a:sym typeface="+mn-ea"/>
              </a:rPr>
              <a:t>COMPARATIVO</a:t>
            </a:r>
          </a:p>
        </p:txBody>
      </p:sp>
    </p:spTree>
    <p:extLst>
      <p:ext uri="{BB962C8B-B14F-4D97-AF65-F5344CB8AC3E}">
        <p14:creationId xmlns:p14="http://schemas.microsoft.com/office/powerpoint/2010/main" val="294129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 animBg="1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D90A9-95E1-35E2-4AB1-BF1110DEC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D02978B6-D758-15A8-68A5-95A681755B99}"/>
              </a:ext>
            </a:extLst>
          </p:cNvPr>
          <p:cNvGrpSpPr/>
          <p:nvPr/>
        </p:nvGrpSpPr>
        <p:grpSpPr>
          <a:xfrm>
            <a:off x="206491" y="158751"/>
            <a:ext cx="11779017" cy="431602"/>
            <a:chOff x="206491" y="158751"/>
            <a:chExt cx="11779017" cy="431602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5176DAB9-9219-5152-DE32-D9018AF1B8BD}"/>
                </a:ext>
              </a:extLst>
            </p:cNvPr>
            <p:cNvSpPr/>
            <p:nvPr/>
          </p:nvSpPr>
          <p:spPr>
            <a:xfrm>
              <a:off x="206491" y="158751"/>
              <a:ext cx="11779017" cy="431602"/>
            </a:xfrm>
            <a:prstGeom prst="roundRect">
              <a:avLst/>
            </a:prstGeom>
            <a:gradFill>
              <a:gsLst>
                <a:gs pos="100000">
                  <a:srgbClr val="AA0000"/>
                </a:gs>
                <a:gs pos="0">
                  <a:srgbClr val="61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MX" pitchFamily="2" charset="77"/>
              </a:endParaRPr>
            </a:p>
          </p:txBody>
        </p:sp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5B861A23-0BD0-AC6F-147E-722D912FAAD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5621" y="244491"/>
              <a:ext cx="1523323" cy="247025"/>
            </a:xfrm>
            <a:prstGeom prst="rect">
              <a:avLst/>
            </a:prstGeom>
          </p:spPr>
        </p:pic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07602A5E-A9FC-4194-F50B-DA3A267A0F9F}"/>
                </a:ext>
              </a:extLst>
            </p:cNvPr>
            <p:cNvSpPr txBox="1"/>
            <p:nvPr/>
          </p:nvSpPr>
          <p:spPr>
            <a:xfrm>
              <a:off x="5621867" y="209459"/>
              <a:ext cx="11528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>
                  <a:solidFill>
                    <a:schemeClr val="bg1"/>
                  </a:solidFill>
                  <a:latin typeface="AMX Medium" pitchFamily="2" charset="0"/>
                </a:rPr>
                <a:t>MÓVEL VOZ</a:t>
              </a: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0EC70D8-B176-BCE6-E972-582E85F4F379}"/>
                </a:ext>
              </a:extLst>
            </p:cNvPr>
            <p:cNvSpPr/>
            <p:nvPr/>
          </p:nvSpPr>
          <p:spPr>
            <a:xfrm>
              <a:off x="10835380" y="299189"/>
              <a:ext cx="128379" cy="201835"/>
            </a:xfrm>
            <a:custGeom>
              <a:avLst/>
              <a:gdLst/>
              <a:ahLst/>
              <a:cxnLst/>
              <a:rect l="l" t="t" r="r" b="b"/>
              <a:pathLst>
                <a:path w="266573" h="419100">
                  <a:moveTo>
                    <a:pt x="266573" y="104648"/>
                  </a:moveTo>
                  <a:lnTo>
                    <a:pt x="266573" y="28575"/>
                  </a:lnTo>
                  <a:cubicBezTo>
                    <a:pt x="266573" y="12827"/>
                    <a:pt x="253746" y="0"/>
                    <a:pt x="237998" y="0"/>
                  </a:cubicBezTo>
                  <a:lnTo>
                    <a:pt x="133223" y="0"/>
                  </a:lnTo>
                  <a:cubicBezTo>
                    <a:pt x="59563" y="0"/>
                    <a:pt x="0" y="59690"/>
                    <a:pt x="0" y="133350"/>
                  </a:cubicBezTo>
                  <a:lnTo>
                    <a:pt x="0" y="285877"/>
                  </a:lnTo>
                  <a:cubicBezTo>
                    <a:pt x="0" y="359537"/>
                    <a:pt x="59690" y="419100"/>
                    <a:pt x="133223" y="419100"/>
                  </a:cubicBezTo>
                  <a:lnTo>
                    <a:pt x="237871" y="419100"/>
                  </a:lnTo>
                  <a:cubicBezTo>
                    <a:pt x="253619" y="419100"/>
                    <a:pt x="266446" y="406273"/>
                    <a:pt x="266446" y="390525"/>
                  </a:cubicBezTo>
                  <a:lnTo>
                    <a:pt x="266446" y="314452"/>
                  </a:lnTo>
                  <a:cubicBezTo>
                    <a:pt x="266446" y="298704"/>
                    <a:pt x="253619" y="285877"/>
                    <a:pt x="237871" y="285877"/>
                  </a:cubicBezTo>
                  <a:lnTo>
                    <a:pt x="161798" y="285877"/>
                  </a:lnTo>
                  <a:cubicBezTo>
                    <a:pt x="146050" y="285877"/>
                    <a:pt x="133223" y="273050"/>
                    <a:pt x="133223" y="257302"/>
                  </a:cubicBezTo>
                  <a:lnTo>
                    <a:pt x="133223" y="161798"/>
                  </a:lnTo>
                  <a:cubicBezTo>
                    <a:pt x="133223" y="146050"/>
                    <a:pt x="146050" y="133223"/>
                    <a:pt x="161798" y="133223"/>
                  </a:cubicBezTo>
                  <a:lnTo>
                    <a:pt x="237871" y="133223"/>
                  </a:lnTo>
                  <a:cubicBezTo>
                    <a:pt x="253619" y="133223"/>
                    <a:pt x="266446" y="120396"/>
                    <a:pt x="266446" y="104648"/>
                  </a:cubicBezTo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pt-BR">
                <a:latin typeface="AMX" pitchFamily="2" charset="77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CD8F1C46-8E51-D37A-4C22-ABB518CA3CB3}"/>
                </a:ext>
              </a:extLst>
            </p:cNvPr>
            <p:cNvSpPr/>
            <p:nvPr/>
          </p:nvSpPr>
          <p:spPr>
            <a:xfrm>
              <a:off x="10771160" y="234969"/>
              <a:ext cx="128379" cy="128379"/>
            </a:xfrm>
            <a:custGeom>
              <a:avLst/>
              <a:gdLst/>
              <a:ahLst/>
              <a:cxnLst/>
              <a:rect l="l" t="t" r="r" b="b"/>
              <a:pathLst>
                <a:path w="266573" h="266573">
                  <a:moveTo>
                    <a:pt x="266573" y="120142"/>
                  </a:moveTo>
                  <a:lnTo>
                    <a:pt x="266573" y="28575"/>
                  </a:lnTo>
                  <a:cubicBezTo>
                    <a:pt x="266573" y="12827"/>
                    <a:pt x="253746" y="0"/>
                    <a:pt x="237998" y="0"/>
                  </a:cubicBezTo>
                  <a:lnTo>
                    <a:pt x="161925" y="0"/>
                  </a:lnTo>
                  <a:cubicBezTo>
                    <a:pt x="146177" y="0"/>
                    <a:pt x="133350" y="12827"/>
                    <a:pt x="133350" y="28575"/>
                  </a:cubicBezTo>
                  <a:lnTo>
                    <a:pt x="133350" y="104648"/>
                  </a:lnTo>
                  <a:cubicBezTo>
                    <a:pt x="133350" y="120396"/>
                    <a:pt x="120523" y="133223"/>
                    <a:pt x="104775" y="133223"/>
                  </a:cubicBezTo>
                  <a:lnTo>
                    <a:pt x="28575" y="133223"/>
                  </a:lnTo>
                  <a:cubicBezTo>
                    <a:pt x="12827" y="133223"/>
                    <a:pt x="0" y="146050"/>
                    <a:pt x="0" y="161925"/>
                  </a:cubicBezTo>
                  <a:lnTo>
                    <a:pt x="0" y="237998"/>
                  </a:lnTo>
                  <a:cubicBezTo>
                    <a:pt x="0" y="253746"/>
                    <a:pt x="12827" y="266573"/>
                    <a:pt x="28575" y="266573"/>
                  </a:cubicBezTo>
                  <a:lnTo>
                    <a:pt x="120142" y="266573"/>
                  </a:lnTo>
                  <a:cubicBezTo>
                    <a:pt x="120142" y="185801"/>
                    <a:pt x="185801" y="120142"/>
                    <a:pt x="266573" y="120142"/>
                  </a:cubicBezTo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pt-BR">
                <a:latin typeface="AMX" pitchFamily="2" charset="77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61165863-A0AB-2663-F6DB-869C7331E37C}"/>
                </a:ext>
              </a:extLst>
            </p:cNvPr>
            <p:cNvSpPr/>
            <p:nvPr/>
          </p:nvSpPr>
          <p:spPr>
            <a:xfrm>
              <a:off x="11019723" y="299067"/>
              <a:ext cx="37982" cy="52905"/>
            </a:xfrm>
            <a:custGeom>
              <a:avLst/>
              <a:gdLst/>
              <a:ahLst/>
              <a:cxnLst/>
              <a:rect l="l" t="t" r="r" b="b"/>
              <a:pathLst>
                <a:path w="78867" h="109855">
                  <a:moveTo>
                    <a:pt x="50165" y="19050"/>
                  </a:moveTo>
                  <a:lnTo>
                    <a:pt x="50165" y="109855"/>
                  </a:lnTo>
                  <a:lnTo>
                    <a:pt x="28702" y="109855"/>
                  </a:lnTo>
                  <a:lnTo>
                    <a:pt x="28702" y="19050"/>
                  </a:lnTo>
                  <a:lnTo>
                    <a:pt x="0" y="19050"/>
                  </a:lnTo>
                  <a:lnTo>
                    <a:pt x="0" y="0"/>
                  </a:lnTo>
                  <a:lnTo>
                    <a:pt x="78867" y="0"/>
                  </a:lnTo>
                  <a:lnTo>
                    <a:pt x="78867" y="19177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pt-BR">
                <a:latin typeface="AMX" pitchFamily="2" charset="77"/>
              </a:endParaRPr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AAA90674-5B3E-1D33-53B8-F564EF0FF7E8}"/>
                </a:ext>
              </a:extLst>
            </p:cNvPr>
            <p:cNvSpPr/>
            <p:nvPr/>
          </p:nvSpPr>
          <p:spPr>
            <a:xfrm>
              <a:off x="11066144" y="299067"/>
              <a:ext cx="40061" cy="52966"/>
            </a:xfrm>
            <a:custGeom>
              <a:avLst/>
              <a:gdLst/>
              <a:ahLst/>
              <a:cxnLst/>
              <a:rect l="l" t="t" r="r" b="b"/>
              <a:pathLst>
                <a:path w="83185" h="109982">
                  <a:moveTo>
                    <a:pt x="41656" y="19050"/>
                  </a:moveTo>
                  <a:lnTo>
                    <a:pt x="21463" y="19050"/>
                  </a:lnTo>
                  <a:lnTo>
                    <a:pt x="21463" y="48133"/>
                  </a:lnTo>
                  <a:lnTo>
                    <a:pt x="41656" y="48133"/>
                  </a:lnTo>
                  <a:cubicBezTo>
                    <a:pt x="51054" y="48133"/>
                    <a:pt x="57277" y="42164"/>
                    <a:pt x="57277" y="33655"/>
                  </a:cubicBezTo>
                  <a:cubicBezTo>
                    <a:pt x="57277" y="25146"/>
                    <a:pt x="51054" y="19177"/>
                    <a:pt x="41656" y="19177"/>
                  </a:cubicBezTo>
                  <a:moveTo>
                    <a:pt x="58293" y="109982"/>
                  </a:moveTo>
                  <a:lnTo>
                    <a:pt x="36830" y="66167"/>
                  </a:lnTo>
                  <a:lnTo>
                    <a:pt x="21463" y="66167"/>
                  </a:lnTo>
                  <a:lnTo>
                    <a:pt x="21463" y="109982"/>
                  </a:lnTo>
                  <a:lnTo>
                    <a:pt x="0" y="109982"/>
                  </a:lnTo>
                  <a:lnTo>
                    <a:pt x="0" y="0"/>
                  </a:lnTo>
                  <a:lnTo>
                    <a:pt x="43053" y="0"/>
                  </a:lnTo>
                  <a:cubicBezTo>
                    <a:pt x="65405" y="0"/>
                    <a:pt x="78740" y="15240"/>
                    <a:pt x="78740" y="33655"/>
                  </a:cubicBezTo>
                  <a:cubicBezTo>
                    <a:pt x="78740" y="49149"/>
                    <a:pt x="69342" y="58674"/>
                    <a:pt x="58674" y="62611"/>
                  </a:cubicBezTo>
                  <a:lnTo>
                    <a:pt x="83185" y="10998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pt-BR">
                <a:latin typeface="AMX" pitchFamily="2" charset="77"/>
              </a:endParaRPr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4A1A76CF-DC81-5BFC-A454-9CD7D5D8ACBD}"/>
                </a:ext>
              </a:extLst>
            </p:cNvPr>
            <p:cNvSpPr/>
            <p:nvPr/>
          </p:nvSpPr>
          <p:spPr>
            <a:xfrm>
              <a:off x="11114768" y="299067"/>
              <a:ext cx="34862" cy="52966"/>
            </a:xfrm>
            <a:custGeom>
              <a:avLst/>
              <a:gdLst/>
              <a:ahLst/>
              <a:cxnLst/>
              <a:rect l="l" t="t" r="r" b="b"/>
              <a:pathLst>
                <a:path w="72390" h="109982">
                  <a:moveTo>
                    <a:pt x="0" y="109982"/>
                  </a:moveTo>
                  <a:lnTo>
                    <a:pt x="0" y="0"/>
                  </a:lnTo>
                  <a:lnTo>
                    <a:pt x="72390" y="0"/>
                  </a:lnTo>
                  <a:lnTo>
                    <a:pt x="72390" y="19177"/>
                  </a:lnTo>
                  <a:lnTo>
                    <a:pt x="21463" y="19177"/>
                  </a:lnTo>
                  <a:lnTo>
                    <a:pt x="21463" y="44958"/>
                  </a:lnTo>
                  <a:lnTo>
                    <a:pt x="64897" y="44958"/>
                  </a:lnTo>
                  <a:lnTo>
                    <a:pt x="64897" y="64135"/>
                  </a:lnTo>
                  <a:lnTo>
                    <a:pt x="21463" y="64135"/>
                  </a:lnTo>
                  <a:lnTo>
                    <a:pt x="21463" y="90805"/>
                  </a:lnTo>
                  <a:lnTo>
                    <a:pt x="72390" y="90805"/>
                  </a:lnTo>
                  <a:lnTo>
                    <a:pt x="72390" y="10998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pt-BR">
                <a:latin typeface="AMX" pitchFamily="2" charset="77"/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C8254605-7BC9-2B7D-B486-2F1BDB6D7D94}"/>
                </a:ext>
              </a:extLst>
            </p:cNvPr>
            <p:cNvSpPr/>
            <p:nvPr/>
          </p:nvSpPr>
          <p:spPr>
            <a:xfrm>
              <a:off x="11159784" y="299067"/>
              <a:ext cx="10336" cy="52966"/>
            </a:xfrm>
            <a:custGeom>
              <a:avLst/>
              <a:gdLst/>
              <a:ahLst/>
              <a:cxnLst/>
              <a:rect l="l" t="t" r="r" b="b"/>
              <a:pathLst>
                <a:path w="21463" h="109982">
                  <a:moveTo>
                    <a:pt x="0" y="0"/>
                  </a:moveTo>
                  <a:lnTo>
                    <a:pt x="21463" y="0"/>
                  </a:lnTo>
                  <a:lnTo>
                    <a:pt x="21463" y="109982"/>
                  </a:lnTo>
                  <a:lnTo>
                    <a:pt x="0" y="10998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pt-BR">
                <a:latin typeface="AMX" pitchFamily="2" charset="77"/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C3BEEAE7-7832-C2EF-C101-149CDC2CBE58}"/>
                </a:ext>
              </a:extLst>
            </p:cNvPr>
            <p:cNvSpPr/>
            <p:nvPr/>
          </p:nvSpPr>
          <p:spPr>
            <a:xfrm>
              <a:off x="11182475" y="299067"/>
              <a:ext cx="40550" cy="52966"/>
            </a:xfrm>
            <a:custGeom>
              <a:avLst/>
              <a:gdLst/>
              <a:ahLst/>
              <a:cxnLst/>
              <a:rect l="l" t="t" r="r" b="b"/>
              <a:pathLst>
                <a:path w="84201" h="109982">
                  <a:moveTo>
                    <a:pt x="65024" y="109982"/>
                  </a:moveTo>
                  <a:lnTo>
                    <a:pt x="21463" y="42545"/>
                  </a:lnTo>
                  <a:lnTo>
                    <a:pt x="21463" y="109982"/>
                  </a:lnTo>
                  <a:lnTo>
                    <a:pt x="0" y="109982"/>
                  </a:lnTo>
                  <a:lnTo>
                    <a:pt x="0" y="0"/>
                  </a:lnTo>
                  <a:lnTo>
                    <a:pt x="19177" y="0"/>
                  </a:lnTo>
                  <a:lnTo>
                    <a:pt x="62738" y="67310"/>
                  </a:lnTo>
                  <a:lnTo>
                    <a:pt x="62738" y="0"/>
                  </a:lnTo>
                  <a:lnTo>
                    <a:pt x="84201" y="0"/>
                  </a:lnTo>
                  <a:lnTo>
                    <a:pt x="84201" y="10998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pt-BR">
                <a:latin typeface="AMX" pitchFamily="2" charset="77"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BF4AEB30-15B7-DACC-F822-4C82EDEE4D09}"/>
                </a:ext>
              </a:extLst>
            </p:cNvPr>
            <p:cNvSpPr/>
            <p:nvPr/>
          </p:nvSpPr>
          <p:spPr>
            <a:xfrm>
              <a:off x="11229569" y="299067"/>
              <a:ext cx="46728" cy="52966"/>
            </a:xfrm>
            <a:custGeom>
              <a:avLst/>
              <a:gdLst/>
              <a:ahLst/>
              <a:cxnLst/>
              <a:rect l="l" t="t" r="r" b="b"/>
              <a:pathLst>
                <a:path w="97028" h="109982">
                  <a:moveTo>
                    <a:pt x="49022" y="32385"/>
                  </a:moveTo>
                  <a:lnTo>
                    <a:pt x="35179" y="72390"/>
                  </a:lnTo>
                  <a:lnTo>
                    <a:pt x="62484" y="72390"/>
                  </a:lnTo>
                  <a:close/>
                  <a:moveTo>
                    <a:pt x="74676" y="109982"/>
                  </a:moveTo>
                  <a:lnTo>
                    <a:pt x="68199" y="90551"/>
                  </a:lnTo>
                  <a:lnTo>
                    <a:pt x="29083" y="90551"/>
                  </a:lnTo>
                  <a:lnTo>
                    <a:pt x="22479" y="109982"/>
                  </a:lnTo>
                  <a:lnTo>
                    <a:pt x="0" y="109982"/>
                  </a:lnTo>
                  <a:lnTo>
                    <a:pt x="40005" y="0"/>
                  </a:lnTo>
                  <a:lnTo>
                    <a:pt x="56896" y="0"/>
                  </a:lnTo>
                  <a:lnTo>
                    <a:pt x="97028" y="10998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pt-BR">
                <a:latin typeface="AMX" pitchFamily="2" charset="77"/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4D861803-5746-581F-E210-E77BC410A05F}"/>
                </a:ext>
              </a:extLst>
            </p:cNvPr>
            <p:cNvSpPr/>
            <p:nvPr/>
          </p:nvSpPr>
          <p:spPr>
            <a:xfrm>
              <a:off x="11282842" y="299067"/>
              <a:ext cx="47951" cy="52966"/>
            </a:xfrm>
            <a:custGeom>
              <a:avLst/>
              <a:gdLst/>
              <a:ahLst/>
              <a:cxnLst/>
              <a:rect l="l" t="t" r="r" b="b"/>
              <a:pathLst>
                <a:path w="99568" h="109982">
                  <a:moveTo>
                    <a:pt x="78105" y="109982"/>
                  </a:moveTo>
                  <a:lnTo>
                    <a:pt x="78105" y="45847"/>
                  </a:lnTo>
                  <a:lnTo>
                    <a:pt x="57150" y="87503"/>
                  </a:lnTo>
                  <a:lnTo>
                    <a:pt x="42672" y="87503"/>
                  </a:lnTo>
                  <a:lnTo>
                    <a:pt x="21463" y="45847"/>
                  </a:lnTo>
                  <a:lnTo>
                    <a:pt x="21463" y="109982"/>
                  </a:lnTo>
                  <a:lnTo>
                    <a:pt x="0" y="109982"/>
                  </a:lnTo>
                  <a:lnTo>
                    <a:pt x="0" y="0"/>
                  </a:lnTo>
                  <a:lnTo>
                    <a:pt x="21209" y="0"/>
                  </a:lnTo>
                  <a:lnTo>
                    <a:pt x="49911" y="59436"/>
                  </a:lnTo>
                  <a:lnTo>
                    <a:pt x="78486" y="0"/>
                  </a:lnTo>
                  <a:lnTo>
                    <a:pt x="99568" y="0"/>
                  </a:lnTo>
                  <a:lnTo>
                    <a:pt x="99568" y="10998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pt-BR">
                <a:latin typeface="AMX" pitchFamily="2" charset="77"/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E050C50F-4308-0F36-2FC0-B91E4E5E7EF4}"/>
                </a:ext>
              </a:extLst>
            </p:cNvPr>
            <p:cNvSpPr/>
            <p:nvPr/>
          </p:nvSpPr>
          <p:spPr>
            <a:xfrm>
              <a:off x="11343147" y="299067"/>
              <a:ext cx="34862" cy="52966"/>
            </a:xfrm>
            <a:custGeom>
              <a:avLst/>
              <a:gdLst/>
              <a:ahLst/>
              <a:cxnLst/>
              <a:rect l="l" t="t" r="r" b="b"/>
              <a:pathLst>
                <a:path w="72390" h="109982">
                  <a:moveTo>
                    <a:pt x="0" y="109982"/>
                  </a:moveTo>
                  <a:lnTo>
                    <a:pt x="0" y="0"/>
                  </a:lnTo>
                  <a:lnTo>
                    <a:pt x="72390" y="0"/>
                  </a:lnTo>
                  <a:lnTo>
                    <a:pt x="72390" y="19177"/>
                  </a:lnTo>
                  <a:lnTo>
                    <a:pt x="21463" y="19177"/>
                  </a:lnTo>
                  <a:lnTo>
                    <a:pt x="21463" y="44958"/>
                  </a:lnTo>
                  <a:lnTo>
                    <a:pt x="64897" y="44958"/>
                  </a:lnTo>
                  <a:lnTo>
                    <a:pt x="64897" y="64135"/>
                  </a:lnTo>
                  <a:lnTo>
                    <a:pt x="21463" y="64135"/>
                  </a:lnTo>
                  <a:lnTo>
                    <a:pt x="21463" y="90805"/>
                  </a:lnTo>
                  <a:lnTo>
                    <a:pt x="72390" y="90805"/>
                  </a:lnTo>
                  <a:lnTo>
                    <a:pt x="72390" y="10998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pt-BR">
                <a:latin typeface="AMX" pitchFamily="2" charset="77"/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1C1A1649-0178-5322-2512-3DA474D11D33}"/>
                </a:ext>
              </a:extLst>
            </p:cNvPr>
            <p:cNvSpPr/>
            <p:nvPr/>
          </p:nvSpPr>
          <p:spPr>
            <a:xfrm>
              <a:off x="11388163" y="299067"/>
              <a:ext cx="40550" cy="52966"/>
            </a:xfrm>
            <a:custGeom>
              <a:avLst/>
              <a:gdLst/>
              <a:ahLst/>
              <a:cxnLst/>
              <a:rect l="l" t="t" r="r" b="b"/>
              <a:pathLst>
                <a:path w="84201" h="109982">
                  <a:moveTo>
                    <a:pt x="65024" y="109982"/>
                  </a:moveTo>
                  <a:lnTo>
                    <a:pt x="21463" y="42545"/>
                  </a:lnTo>
                  <a:lnTo>
                    <a:pt x="21463" y="109982"/>
                  </a:lnTo>
                  <a:lnTo>
                    <a:pt x="0" y="109982"/>
                  </a:lnTo>
                  <a:lnTo>
                    <a:pt x="0" y="0"/>
                  </a:lnTo>
                  <a:lnTo>
                    <a:pt x="19177" y="0"/>
                  </a:lnTo>
                  <a:lnTo>
                    <a:pt x="62738" y="67310"/>
                  </a:lnTo>
                  <a:lnTo>
                    <a:pt x="62738" y="0"/>
                  </a:lnTo>
                  <a:lnTo>
                    <a:pt x="84201" y="0"/>
                  </a:lnTo>
                  <a:lnTo>
                    <a:pt x="84201" y="10998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pt-BR">
                <a:latin typeface="AMX" pitchFamily="2" charset="77"/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C86F7B95-9E9A-5ADD-46A1-E94191C3C299}"/>
                </a:ext>
              </a:extLst>
            </p:cNvPr>
            <p:cNvSpPr/>
            <p:nvPr/>
          </p:nvSpPr>
          <p:spPr>
            <a:xfrm>
              <a:off x="11437153" y="299067"/>
              <a:ext cx="37982" cy="52905"/>
            </a:xfrm>
            <a:custGeom>
              <a:avLst/>
              <a:gdLst/>
              <a:ahLst/>
              <a:cxnLst/>
              <a:rect l="l" t="t" r="r" b="b"/>
              <a:pathLst>
                <a:path w="78867" h="109855">
                  <a:moveTo>
                    <a:pt x="50165" y="19050"/>
                  </a:moveTo>
                  <a:lnTo>
                    <a:pt x="50165" y="109855"/>
                  </a:lnTo>
                  <a:lnTo>
                    <a:pt x="28702" y="109855"/>
                  </a:lnTo>
                  <a:lnTo>
                    <a:pt x="28702" y="19050"/>
                  </a:lnTo>
                  <a:lnTo>
                    <a:pt x="0" y="19050"/>
                  </a:lnTo>
                  <a:lnTo>
                    <a:pt x="0" y="0"/>
                  </a:lnTo>
                  <a:lnTo>
                    <a:pt x="78867" y="0"/>
                  </a:lnTo>
                  <a:lnTo>
                    <a:pt x="78867" y="19177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pt-BR">
                <a:latin typeface="AMX" pitchFamily="2" charset="77"/>
              </a:endParaRPr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46E3C63D-0EDC-B7CA-CD20-6F65E1E2A4F3}"/>
                </a:ext>
              </a:extLst>
            </p:cNvPr>
            <p:cNvSpPr/>
            <p:nvPr/>
          </p:nvSpPr>
          <p:spPr>
            <a:xfrm>
              <a:off x="11480273" y="298578"/>
              <a:ext cx="39144" cy="53823"/>
            </a:xfrm>
            <a:custGeom>
              <a:avLst/>
              <a:gdLst/>
              <a:ahLst/>
              <a:cxnLst/>
              <a:rect l="l" t="t" r="r" b="b"/>
              <a:pathLst>
                <a:path w="81280" h="111760">
                  <a:moveTo>
                    <a:pt x="54356" y="25019"/>
                  </a:moveTo>
                  <a:cubicBezTo>
                    <a:pt x="51308" y="21463"/>
                    <a:pt x="46482" y="19177"/>
                    <a:pt x="40640" y="19177"/>
                  </a:cubicBezTo>
                  <a:cubicBezTo>
                    <a:pt x="34798" y="19177"/>
                    <a:pt x="29972" y="21463"/>
                    <a:pt x="26797" y="25019"/>
                  </a:cubicBezTo>
                  <a:cubicBezTo>
                    <a:pt x="22733" y="29591"/>
                    <a:pt x="21590" y="34925"/>
                    <a:pt x="21590" y="55880"/>
                  </a:cubicBezTo>
                  <a:cubicBezTo>
                    <a:pt x="21590" y="76835"/>
                    <a:pt x="22860" y="82042"/>
                    <a:pt x="26797" y="86614"/>
                  </a:cubicBezTo>
                  <a:cubicBezTo>
                    <a:pt x="30099" y="90170"/>
                    <a:pt x="34798" y="92583"/>
                    <a:pt x="40640" y="92583"/>
                  </a:cubicBezTo>
                  <a:cubicBezTo>
                    <a:pt x="46482" y="92583"/>
                    <a:pt x="51308" y="90170"/>
                    <a:pt x="54356" y="86614"/>
                  </a:cubicBezTo>
                  <a:cubicBezTo>
                    <a:pt x="58420" y="82042"/>
                    <a:pt x="59817" y="76835"/>
                    <a:pt x="59817" y="55880"/>
                  </a:cubicBezTo>
                  <a:cubicBezTo>
                    <a:pt x="59817" y="34925"/>
                    <a:pt x="58420" y="29591"/>
                    <a:pt x="54356" y="25019"/>
                  </a:cubicBezTo>
                  <a:moveTo>
                    <a:pt x="69977" y="100203"/>
                  </a:moveTo>
                  <a:cubicBezTo>
                    <a:pt x="62611" y="107569"/>
                    <a:pt x="53340" y="111760"/>
                    <a:pt x="40640" y="111760"/>
                  </a:cubicBezTo>
                  <a:cubicBezTo>
                    <a:pt x="27940" y="111760"/>
                    <a:pt x="18542" y="107569"/>
                    <a:pt x="11176" y="100203"/>
                  </a:cubicBezTo>
                  <a:cubicBezTo>
                    <a:pt x="254" y="89281"/>
                    <a:pt x="0" y="76835"/>
                    <a:pt x="0" y="55880"/>
                  </a:cubicBezTo>
                  <a:cubicBezTo>
                    <a:pt x="0" y="34925"/>
                    <a:pt x="127" y="22479"/>
                    <a:pt x="11176" y="11557"/>
                  </a:cubicBezTo>
                  <a:cubicBezTo>
                    <a:pt x="18542" y="4191"/>
                    <a:pt x="28067" y="0"/>
                    <a:pt x="40640" y="0"/>
                  </a:cubicBezTo>
                  <a:cubicBezTo>
                    <a:pt x="53213" y="0"/>
                    <a:pt x="62611" y="4191"/>
                    <a:pt x="69977" y="11557"/>
                  </a:cubicBezTo>
                  <a:cubicBezTo>
                    <a:pt x="80899" y="22479"/>
                    <a:pt x="81280" y="34925"/>
                    <a:pt x="81280" y="55880"/>
                  </a:cubicBezTo>
                  <a:cubicBezTo>
                    <a:pt x="81280" y="76835"/>
                    <a:pt x="81026" y="89281"/>
                    <a:pt x="69977" y="100203"/>
                  </a:cubicBezTo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pt-BR">
                <a:latin typeface="AMX" pitchFamily="2" charset="77"/>
              </a:endParaRPr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04A41B72-DEFA-DD62-2306-99481BBA1F21}"/>
                </a:ext>
              </a:extLst>
            </p:cNvPr>
            <p:cNvSpPr/>
            <p:nvPr/>
          </p:nvSpPr>
          <p:spPr>
            <a:xfrm>
              <a:off x="11022903" y="370504"/>
              <a:ext cx="48440" cy="66911"/>
            </a:xfrm>
            <a:custGeom>
              <a:avLst/>
              <a:gdLst/>
              <a:ahLst/>
              <a:cxnLst/>
              <a:rect l="l" t="t" r="r" b="b"/>
              <a:pathLst>
                <a:path w="100584" h="138938">
                  <a:moveTo>
                    <a:pt x="50546" y="138938"/>
                  </a:moveTo>
                  <a:cubicBezTo>
                    <a:pt x="34798" y="138938"/>
                    <a:pt x="23241" y="133731"/>
                    <a:pt x="13843" y="124587"/>
                  </a:cubicBezTo>
                  <a:cubicBezTo>
                    <a:pt x="254" y="110998"/>
                    <a:pt x="0" y="95631"/>
                    <a:pt x="0" y="69469"/>
                  </a:cubicBezTo>
                  <a:cubicBezTo>
                    <a:pt x="0" y="43307"/>
                    <a:pt x="254" y="28067"/>
                    <a:pt x="13843" y="14351"/>
                  </a:cubicBezTo>
                  <a:cubicBezTo>
                    <a:pt x="23241" y="5207"/>
                    <a:pt x="34798" y="0"/>
                    <a:pt x="50546" y="0"/>
                  </a:cubicBezTo>
                  <a:cubicBezTo>
                    <a:pt x="76073" y="0"/>
                    <a:pt x="95631" y="14605"/>
                    <a:pt x="100584" y="43180"/>
                  </a:cubicBezTo>
                  <a:lnTo>
                    <a:pt x="73279" y="43180"/>
                  </a:lnTo>
                  <a:cubicBezTo>
                    <a:pt x="70612" y="32004"/>
                    <a:pt x="63627" y="23749"/>
                    <a:pt x="50419" y="23749"/>
                  </a:cubicBezTo>
                  <a:cubicBezTo>
                    <a:pt x="43180" y="23749"/>
                    <a:pt x="37211" y="26416"/>
                    <a:pt x="33401" y="30861"/>
                  </a:cubicBezTo>
                  <a:cubicBezTo>
                    <a:pt x="28448" y="36576"/>
                    <a:pt x="26670" y="43307"/>
                    <a:pt x="26670" y="69469"/>
                  </a:cubicBezTo>
                  <a:cubicBezTo>
                    <a:pt x="26670" y="95631"/>
                    <a:pt x="28448" y="102235"/>
                    <a:pt x="33401" y="108077"/>
                  </a:cubicBezTo>
                  <a:cubicBezTo>
                    <a:pt x="37211" y="112522"/>
                    <a:pt x="43180" y="115189"/>
                    <a:pt x="50419" y="115189"/>
                  </a:cubicBezTo>
                  <a:cubicBezTo>
                    <a:pt x="63627" y="115189"/>
                    <a:pt x="70739" y="106934"/>
                    <a:pt x="73406" y="95758"/>
                  </a:cubicBezTo>
                  <a:lnTo>
                    <a:pt x="100457" y="95758"/>
                  </a:lnTo>
                  <a:cubicBezTo>
                    <a:pt x="95504" y="124333"/>
                    <a:pt x="75692" y="138938"/>
                    <a:pt x="50419" y="138938"/>
                  </a:cubicBezTo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pt-BR">
                <a:latin typeface="AMX" pitchFamily="2" charset="77"/>
              </a:endParaRPr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4B90F638-2DF2-FA67-9300-1E1E5BCE839C}"/>
                </a:ext>
              </a:extLst>
            </p:cNvPr>
            <p:cNvSpPr/>
            <p:nvPr/>
          </p:nvSpPr>
          <p:spPr>
            <a:xfrm>
              <a:off x="11079294" y="370504"/>
              <a:ext cx="48624" cy="66911"/>
            </a:xfrm>
            <a:custGeom>
              <a:avLst/>
              <a:gdLst/>
              <a:ahLst/>
              <a:cxnLst/>
              <a:rect l="l" t="t" r="r" b="b"/>
              <a:pathLst>
                <a:path w="100965" h="138938">
                  <a:moveTo>
                    <a:pt x="67564" y="31115"/>
                  </a:moveTo>
                  <a:cubicBezTo>
                    <a:pt x="63754" y="26670"/>
                    <a:pt x="57785" y="23876"/>
                    <a:pt x="50546" y="23876"/>
                  </a:cubicBezTo>
                  <a:cubicBezTo>
                    <a:pt x="43307" y="23876"/>
                    <a:pt x="37338" y="26797"/>
                    <a:pt x="33274" y="31115"/>
                  </a:cubicBezTo>
                  <a:cubicBezTo>
                    <a:pt x="28321" y="36830"/>
                    <a:pt x="26797" y="43434"/>
                    <a:pt x="26797" y="69469"/>
                  </a:cubicBezTo>
                  <a:cubicBezTo>
                    <a:pt x="26797" y="95504"/>
                    <a:pt x="28321" y="101854"/>
                    <a:pt x="33274" y="107696"/>
                  </a:cubicBezTo>
                  <a:cubicBezTo>
                    <a:pt x="37338" y="112141"/>
                    <a:pt x="43307" y="115189"/>
                    <a:pt x="50546" y="115189"/>
                  </a:cubicBezTo>
                  <a:cubicBezTo>
                    <a:pt x="57785" y="115189"/>
                    <a:pt x="63754" y="112141"/>
                    <a:pt x="67564" y="107696"/>
                  </a:cubicBezTo>
                  <a:cubicBezTo>
                    <a:pt x="72517" y="101981"/>
                    <a:pt x="74295" y="95631"/>
                    <a:pt x="74295" y="69469"/>
                  </a:cubicBezTo>
                  <a:cubicBezTo>
                    <a:pt x="74295" y="43307"/>
                    <a:pt x="72517" y="36830"/>
                    <a:pt x="67564" y="31115"/>
                  </a:cubicBezTo>
                  <a:moveTo>
                    <a:pt x="86995" y="124587"/>
                  </a:moveTo>
                  <a:cubicBezTo>
                    <a:pt x="77851" y="133731"/>
                    <a:pt x="66294" y="138938"/>
                    <a:pt x="50546" y="138938"/>
                  </a:cubicBezTo>
                  <a:cubicBezTo>
                    <a:pt x="34798" y="138938"/>
                    <a:pt x="23114" y="133731"/>
                    <a:pt x="13843" y="124587"/>
                  </a:cubicBezTo>
                  <a:cubicBezTo>
                    <a:pt x="254" y="110998"/>
                    <a:pt x="0" y="95631"/>
                    <a:pt x="0" y="69469"/>
                  </a:cubicBezTo>
                  <a:cubicBezTo>
                    <a:pt x="0" y="43307"/>
                    <a:pt x="254" y="28067"/>
                    <a:pt x="13843" y="14351"/>
                  </a:cubicBezTo>
                  <a:cubicBezTo>
                    <a:pt x="22987" y="5207"/>
                    <a:pt x="34798" y="0"/>
                    <a:pt x="50546" y="0"/>
                  </a:cubicBezTo>
                  <a:cubicBezTo>
                    <a:pt x="66294" y="0"/>
                    <a:pt x="77851" y="5207"/>
                    <a:pt x="86995" y="14351"/>
                  </a:cubicBezTo>
                  <a:cubicBezTo>
                    <a:pt x="100584" y="27940"/>
                    <a:pt x="100965" y="43307"/>
                    <a:pt x="100965" y="69469"/>
                  </a:cubicBezTo>
                  <a:cubicBezTo>
                    <a:pt x="100965" y="95631"/>
                    <a:pt x="100584" y="110871"/>
                    <a:pt x="86995" y="124587"/>
                  </a:cubicBezTo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pt-BR">
                <a:latin typeface="AMX" pitchFamily="2" charset="77"/>
              </a:endParaRPr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BF905EB9-6CA5-CA85-5EBF-F09F02A5874B}"/>
                </a:ext>
              </a:extLst>
            </p:cNvPr>
            <p:cNvSpPr/>
            <p:nvPr/>
          </p:nvSpPr>
          <p:spPr>
            <a:xfrm>
              <a:off x="11141007" y="371055"/>
              <a:ext cx="59572" cy="65810"/>
            </a:xfrm>
            <a:custGeom>
              <a:avLst/>
              <a:gdLst/>
              <a:ahLst/>
              <a:cxnLst/>
              <a:rect l="l" t="t" r="r" b="b"/>
              <a:pathLst>
                <a:path w="123698" h="136652">
                  <a:moveTo>
                    <a:pt x="97028" y="136652"/>
                  </a:moveTo>
                  <a:lnTo>
                    <a:pt x="97028" y="57023"/>
                  </a:lnTo>
                  <a:lnTo>
                    <a:pt x="70993" y="108839"/>
                  </a:lnTo>
                  <a:lnTo>
                    <a:pt x="52959" y="108839"/>
                  </a:lnTo>
                  <a:lnTo>
                    <a:pt x="26670" y="57023"/>
                  </a:lnTo>
                  <a:lnTo>
                    <a:pt x="26670" y="136652"/>
                  </a:lnTo>
                  <a:lnTo>
                    <a:pt x="0" y="136652"/>
                  </a:lnTo>
                  <a:lnTo>
                    <a:pt x="0" y="0"/>
                  </a:lnTo>
                  <a:lnTo>
                    <a:pt x="26289" y="0"/>
                  </a:lnTo>
                  <a:lnTo>
                    <a:pt x="61976" y="73914"/>
                  </a:lnTo>
                  <a:lnTo>
                    <a:pt x="97409" y="0"/>
                  </a:lnTo>
                  <a:lnTo>
                    <a:pt x="123698" y="0"/>
                  </a:lnTo>
                  <a:lnTo>
                    <a:pt x="123698" y="13665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pt-BR">
                <a:latin typeface="AMX" pitchFamily="2" charset="77"/>
              </a:endParaRPr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7D9C4FC4-0930-061B-C1BC-A56905A9C075}"/>
                </a:ext>
              </a:extLst>
            </p:cNvPr>
            <p:cNvSpPr/>
            <p:nvPr/>
          </p:nvSpPr>
          <p:spPr>
            <a:xfrm>
              <a:off x="11215930" y="371055"/>
              <a:ext cx="43303" cy="65810"/>
            </a:xfrm>
            <a:custGeom>
              <a:avLst/>
              <a:gdLst/>
              <a:ahLst/>
              <a:cxnLst/>
              <a:rect l="l" t="t" r="r" b="b"/>
              <a:pathLst>
                <a:path w="89916" h="136652">
                  <a:moveTo>
                    <a:pt x="0" y="136652"/>
                  </a:moveTo>
                  <a:lnTo>
                    <a:pt x="0" y="0"/>
                  </a:lnTo>
                  <a:lnTo>
                    <a:pt x="89916" y="0"/>
                  </a:lnTo>
                  <a:lnTo>
                    <a:pt x="89916" y="23749"/>
                  </a:lnTo>
                  <a:lnTo>
                    <a:pt x="26670" y="23749"/>
                  </a:lnTo>
                  <a:lnTo>
                    <a:pt x="26670" y="55753"/>
                  </a:lnTo>
                  <a:lnTo>
                    <a:pt x="80518" y="55753"/>
                  </a:lnTo>
                  <a:lnTo>
                    <a:pt x="80518" y="79502"/>
                  </a:lnTo>
                  <a:lnTo>
                    <a:pt x="26670" y="79502"/>
                  </a:lnTo>
                  <a:lnTo>
                    <a:pt x="26670" y="112649"/>
                  </a:lnTo>
                  <a:lnTo>
                    <a:pt x="89916" y="112649"/>
                  </a:lnTo>
                  <a:lnTo>
                    <a:pt x="89916" y="136398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pt-BR">
                <a:latin typeface="AMX" pitchFamily="2" charset="77"/>
              </a:endParaRPr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DF3D910D-2360-89EF-A480-C401A753F7D4}"/>
                </a:ext>
              </a:extLst>
            </p:cNvPr>
            <p:cNvSpPr/>
            <p:nvPr/>
          </p:nvSpPr>
          <p:spPr>
            <a:xfrm>
              <a:off x="11271832" y="371055"/>
              <a:ext cx="49786" cy="65810"/>
            </a:xfrm>
            <a:custGeom>
              <a:avLst/>
              <a:gdLst/>
              <a:ahLst/>
              <a:cxnLst/>
              <a:rect l="l" t="t" r="r" b="b"/>
              <a:pathLst>
                <a:path w="103378" h="136652">
                  <a:moveTo>
                    <a:pt x="51816" y="23876"/>
                  </a:moveTo>
                  <a:lnTo>
                    <a:pt x="26670" y="23876"/>
                  </a:lnTo>
                  <a:lnTo>
                    <a:pt x="26670" y="59944"/>
                  </a:lnTo>
                  <a:lnTo>
                    <a:pt x="51816" y="59944"/>
                  </a:lnTo>
                  <a:cubicBezTo>
                    <a:pt x="63500" y="59944"/>
                    <a:pt x="71247" y="52451"/>
                    <a:pt x="71247" y="41910"/>
                  </a:cubicBezTo>
                  <a:cubicBezTo>
                    <a:pt x="71247" y="31369"/>
                    <a:pt x="63627" y="23876"/>
                    <a:pt x="51816" y="23876"/>
                  </a:cubicBezTo>
                  <a:moveTo>
                    <a:pt x="72517" y="136652"/>
                  </a:moveTo>
                  <a:lnTo>
                    <a:pt x="45847" y="82169"/>
                  </a:lnTo>
                  <a:lnTo>
                    <a:pt x="26670" y="82169"/>
                  </a:lnTo>
                  <a:lnTo>
                    <a:pt x="26670" y="136652"/>
                  </a:lnTo>
                  <a:lnTo>
                    <a:pt x="0" y="136652"/>
                  </a:lnTo>
                  <a:lnTo>
                    <a:pt x="0" y="0"/>
                  </a:lnTo>
                  <a:lnTo>
                    <a:pt x="53467" y="0"/>
                  </a:lnTo>
                  <a:cubicBezTo>
                    <a:pt x="81280" y="0"/>
                    <a:pt x="97790" y="18923"/>
                    <a:pt x="97790" y="41783"/>
                  </a:cubicBezTo>
                  <a:cubicBezTo>
                    <a:pt x="97790" y="60960"/>
                    <a:pt x="86106" y="72898"/>
                    <a:pt x="72898" y="77724"/>
                  </a:cubicBezTo>
                  <a:lnTo>
                    <a:pt x="103378" y="13665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pt-BR">
                <a:latin typeface="AMX" pitchFamily="2" charset="77"/>
              </a:endParaRPr>
            </a:p>
          </p:txBody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48501B99-BA9C-BB6B-D751-4AA4B5EA0E99}"/>
                </a:ext>
              </a:extLst>
            </p:cNvPr>
            <p:cNvSpPr/>
            <p:nvPr/>
          </p:nvSpPr>
          <p:spPr>
            <a:xfrm>
              <a:off x="11329997" y="370504"/>
              <a:ext cx="48440" cy="66911"/>
            </a:xfrm>
            <a:custGeom>
              <a:avLst/>
              <a:gdLst/>
              <a:ahLst/>
              <a:cxnLst/>
              <a:rect l="l" t="t" r="r" b="b"/>
              <a:pathLst>
                <a:path w="100584" h="138938">
                  <a:moveTo>
                    <a:pt x="50546" y="138938"/>
                  </a:moveTo>
                  <a:cubicBezTo>
                    <a:pt x="34798" y="138938"/>
                    <a:pt x="23241" y="133731"/>
                    <a:pt x="13843" y="124587"/>
                  </a:cubicBezTo>
                  <a:cubicBezTo>
                    <a:pt x="254" y="110998"/>
                    <a:pt x="0" y="95631"/>
                    <a:pt x="0" y="69469"/>
                  </a:cubicBezTo>
                  <a:cubicBezTo>
                    <a:pt x="0" y="43307"/>
                    <a:pt x="254" y="28067"/>
                    <a:pt x="13843" y="14351"/>
                  </a:cubicBezTo>
                  <a:cubicBezTo>
                    <a:pt x="23241" y="5207"/>
                    <a:pt x="34798" y="0"/>
                    <a:pt x="50546" y="0"/>
                  </a:cubicBezTo>
                  <a:cubicBezTo>
                    <a:pt x="76073" y="0"/>
                    <a:pt x="95631" y="14605"/>
                    <a:pt x="100584" y="43180"/>
                  </a:cubicBezTo>
                  <a:lnTo>
                    <a:pt x="73279" y="43180"/>
                  </a:lnTo>
                  <a:cubicBezTo>
                    <a:pt x="70612" y="32004"/>
                    <a:pt x="63627" y="23749"/>
                    <a:pt x="50419" y="23749"/>
                  </a:cubicBezTo>
                  <a:cubicBezTo>
                    <a:pt x="43180" y="23749"/>
                    <a:pt x="37211" y="26416"/>
                    <a:pt x="33401" y="30861"/>
                  </a:cubicBezTo>
                  <a:cubicBezTo>
                    <a:pt x="28448" y="36576"/>
                    <a:pt x="26670" y="43307"/>
                    <a:pt x="26670" y="69469"/>
                  </a:cubicBezTo>
                  <a:cubicBezTo>
                    <a:pt x="26670" y="95631"/>
                    <a:pt x="28448" y="102235"/>
                    <a:pt x="33401" y="108077"/>
                  </a:cubicBezTo>
                  <a:cubicBezTo>
                    <a:pt x="37211" y="112522"/>
                    <a:pt x="43180" y="115189"/>
                    <a:pt x="50419" y="115189"/>
                  </a:cubicBezTo>
                  <a:cubicBezTo>
                    <a:pt x="63627" y="115189"/>
                    <a:pt x="70739" y="106934"/>
                    <a:pt x="73406" y="95758"/>
                  </a:cubicBezTo>
                  <a:lnTo>
                    <a:pt x="100457" y="95758"/>
                  </a:lnTo>
                  <a:cubicBezTo>
                    <a:pt x="95504" y="124333"/>
                    <a:pt x="75692" y="138938"/>
                    <a:pt x="50419" y="138938"/>
                  </a:cubicBezTo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pt-BR">
                <a:latin typeface="AMX" pitchFamily="2" charset="77"/>
              </a:endParaRPr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2EE218A4-4633-1DAD-1245-92FA3B7E443B}"/>
                </a:ext>
              </a:extLst>
            </p:cNvPr>
            <p:cNvSpPr/>
            <p:nvPr/>
          </p:nvSpPr>
          <p:spPr>
            <a:xfrm>
              <a:off x="11389569" y="371055"/>
              <a:ext cx="12844" cy="65810"/>
            </a:xfrm>
            <a:custGeom>
              <a:avLst/>
              <a:gdLst/>
              <a:ahLst/>
              <a:cxnLst/>
              <a:rect l="l" t="t" r="r" b="b"/>
              <a:pathLst>
                <a:path w="26670" h="136652">
                  <a:moveTo>
                    <a:pt x="0" y="0"/>
                  </a:moveTo>
                  <a:lnTo>
                    <a:pt x="26670" y="0"/>
                  </a:lnTo>
                  <a:lnTo>
                    <a:pt x="26670" y="136652"/>
                  </a:lnTo>
                  <a:lnTo>
                    <a:pt x="0" y="13665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pt-BR">
                <a:latin typeface="AMX" pitchFamily="2" charset="77"/>
              </a:endParaRPr>
            </a:p>
          </p:txBody>
        </p: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id="{95EA1EA4-068C-D362-4E36-8D537A47320C}"/>
                </a:ext>
              </a:extLst>
            </p:cNvPr>
            <p:cNvSpPr/>
            <p:nvPr/>
          </p:nvSpPr>
          <p:spPr>
            <a:xfrm>
              <a:off x="11410548" y="370993"/>
              <a:ext cx="58043" cy="65810"/>
            </a:xfrm>
            <a:custGeom>
              <a:avLst/>
              <a:gdLst/>
              <a:ahLst/>
              <a:cxnLst/>
              <a:rect l="l" t="t" r="r" b="b"/>
              <a:pathLst>
                <a:path w="120523" h="136652">
                  <a:moveTo>
                    <a:pt x="60706" y="40386"/>
                  </a:moveTo>
                  <a:lnTo>
                    <a:pt x="43434" y="90043"/>
                  </a:lnTo>
                  <a:lnTo>
                    <a:pt x="77343" y="90043"/>
                  </a:lnTo>
                  <a:close/>
                  <a:moveTo>
                    <a:pt x="92583" y="136652"/>
                  </a:moveTo>
                  <a:lnTo>
                    <a:pt x="84582" y="112522"/>
                  </a:lnTo>
                  <a:lnTo>
                    <a:pt x="36068" y="112522"/>
                  </a:lnTo>
                  <a:lnTo>
                    <a:pt x="27813" y="136652"/>
                  </a:lnTo>
                  <a:lnTo>
                    <a:pt x="0" y="136652"/>
                  </a:lnTo>
                  <a:lnTo>
                    <a:pt x="49657" y="0"/>
                  </a:lnTo>
                  <a:lnTo>
                    <a:pt x="70612" y="0"/>
                  </a:lnTo>
                  <a:lnTo>
                    <a:pt x="120523" y="13665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pt-BR">
                <a:latin typeface="AMX" pitchFamily="2" charset="77"/>
              </a:endParaRPr>
            </a:p>
          </p:txBody>
        </p:sp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3F23FA8C-F721-F47D-39E7-8BB8E0E0A8B7}"/>
                </a:ext>
              </a:extLst>
            </p:cNvPr>
            <p:cNvSpPr/>
            <p:nvPr/>
          </p:nvSpPr>
          <p:spPr>
            <a:xfrm>
              <a:off x="11476664" y="371055"/>
              <a:ext cx="42691" cy="65810"/>
            </a:xfrm>
            <a:custGeom>
              <a:avLst/>
              <a:gdLst/>
              <a:ahLst/>
              <a:cxnLst/>
              <a:rect l="l" t="t" r="r" b="b"/>
              <a:pathLst>
                <a:path w="88646" h="136652">
                  <a:moveTo>
                    <a:pt x="0" y="136652"/>
                  </a:moveTo>
                  <a:lnTo>
                    <a:pt x="0" y="0"/>
                  </a:lnTo>
                  <a:lnTo>
                    <a:pt x="26670" y="0"/>
                  </a:lnTo>
                  <a:lnTo>
                    <a:pt x="26670" y="112776"/>
                  </a:lnTo>
                  <a:lnTo>
                    <a:pt x="88646" y="112776"/>
                  </a:lnTo>
                  <a:lnTo>
                    <a:pt x="88646" y="136525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pt-BR">
                <a:latin typeface="AMX" pitchFamily="2" charset="77"/>
              </a:endParaRP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51CF55C0-6E3E-07AF-8BEC-722CD1C72A82}"/>
              </a:ext>
            </a:extLst>
          </p:cNvPr>
          <p:cNvSpPr txBox="1"/>
          <p:nvPr/>
        </p:nvSpPr>
        <p:spPr>
          <a:xfrm>
            <a:off x="289670" y="1439123"/>
            <a:ext cx="23404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6643">
              <a:buClrTx/>
            </a:pPr>
            <a:r>
              <a:rPr lang="pt-BR" sz="2000" kern="1200">
                <a:latin typeface="AMX" pitchFamily="2" charset="77"/>
                <a:ea typeface="+mn-ea"/>
                <a:cs typeface="+mn-cs"/>
              </a:rPr>
              <a:t>Outras aplicações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6A972311-3012-C00C-D0D7-13D6411A85EE}"/>
              </a:ext>
            </a:extLst>
          </p:cNvPr>
          <p:cNvGrpSpPr/>
          <p:nvPr/>
        </p:nvGrpSpPr>
        <p:grpSpPr>
          <a:xfrm>
            <a:off x="273209" y="1785896"/>
            <a:ext cx="11537471" cy="4218493"/>
            <a:chOff x="273209" y="1785896"/>
            <a:chExt cx="11537471" cy="4218493"/>
          </a:xfrm>
        </p:grpSpPr>
        <p:sp>
          <p:nvSpPr>
            <p:cNvPr id="15" name="Retângulo: Cantos Arredondados 213">
              <a:extLst>
                <a:ext uri="{FF2B5EF4-FFF2-40B4-BE49-F238E27FC236}">
                  <a16:creationId xmlns:a16="http://schemas.microsoft.com/office/drawing/2014/main" id="{9EB1038C-84E3-C16B-B9C7-0DFB2C837690}"/>
                </a:ext>
              </a:extLst>
            </p:cNvPr>
            <p:cNvSpPr/>
            <p:nvPr/>
          </p:nvSpPr>
          <p:spPr>
            <a:xfrm>
              <a:off x="2475079" y="1785896"/>
              <a:ext cx="5275610" cy="606584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6643">
                <a:buClrTx/>
              </a:pPr>
              <a:r>
                <a:rPr lang="pt-BR" sz="2388" i="1" kern="1200">
                  <a:solidFill>
                    <a:prstClr val="white"/>
                  </a:solidFill>
                  <a:latin typeface="AMX Medium" pitchFamily="2" charset="77"/>
                </a:rPr>
                <a:t>APLICAÇÕES</a:t>
              </a:r>
            </a:p>
          </p:txBody>
        </p:sp>
        <p:sp>
          <p:nvSpPr>
            <p:cNvPr id="16" name="Retângulo: Cantos Arredondados 215">
              <a:extLst>
                <a:ext uri="{FF2B5EF4-FFF2-40B4-BE49-F238E27FC236}">
                  <a16:creationId xmlns:a16="http://schemas.microsoft.com/office/drawing/2014/main" id="{BA2AF1DF-4593-6ADC-986F-B24648C35B8A}"/>
                </a:ext>
              </a:extLst>
            </p:cNvPr>
            <p:cNvSpPr/>
            <p:nvPr/>
          </p:nvSpPr>
          <p:spPr>
            <a:xfrm>
              <a:off x="9421094" y="1808137"/>
              <a:ext cx="1137739" cy="606584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6643">
                <a:buClrTx/>
              </a:pPr>
              <a:r>
                <a:rPr lang="pt-BR" sz="1062" i="1" kern="1200">
                  <a:solidFill>
                    <a:prstClr val="white"/>
                  </a:solidFill>
                  <a:latin typeface="AMX Medium" pitchFamily="2" charset="77"/>
                </a:rPr>
                <a:t>GESTOR ONLINE</a:t>
              </a:r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DE9F953A-DFC1-0ADD-95DF-B43427E62451}"/>
                </a:ext>
              </a:extLst>
            </p:cNvPr>
            <p:cNvGrpSpPr/>
            <p:nvPr/>
          </p:nvGrpSpPr>
          <p:grpSpPr>
            <a:xfrm>
              <a:off x="10653217" y="1812777"/>
              <a:ext cx="1137739" cy="606584"/>
              <a:chOff x="8806433" y="1903367"/>
              <a:chExt cx="1143396" cy="609600"/>
            </a:xfrm>
          </p:grpSpPr>
          <p:sp>
            <p:nvSpPr>
              <p:cNvPr id="18" name="Retângulo: Cantos Arredondados 216">
                <a:extLst>
                  <a:ext uri="{FF2B5EF4-FFF2-40B4-BE49-F238E27FC236}">
                    <a16:creationId xmlns:a16="http://schemas.microsoft.com/office/drawing/2014/main" id="{A3A4CAEB-B0A0-182C-1EED-32687911CD99}"/>
                  </a:ext>
                </a:extLst>
              </p:cNvPr>
              <p:cNvSpPr/>
              <p:nvPr/>
            </p:nvSpPr>
            <p:spPr>
              <a:xfrm>
                <a:off x="8806433" y="1903367"/>
                <a:ext cx="1143396" cy="6096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6643">
                  <a:buClrTx/>
                </a:pPr>
                <a:endParaRPr lang="pt-BR" sz="1062" kern="1200">
                  <a:solidFill>
                    <a:prstClr val="white"/>
                  </a:solidFill>
                  <a:latin typeface="AMX Black" pitchFamily="2" charset="0"/>
                </a:endParaRPr>
              </a:p>
            </p:txBody>
          </p:sp>
          <p:grpSp>
            <p:nvGrpSpPr>
              <p:cNvPr id="19" name="Agrupar 18">
                <a:extLst>
                  <a:ext uri="{FF2B5EF4-FFF2-40B4-BE49-F238E27FC236}">
                    <a16:creationId xmlns:a16="http://schemas.microsoft.com/office/drawing/2014/main" id="{C6BBA694-B236-157E-ECE1-3D4AAEA1C4DD}"/>
                  </a:ext>
                </a:extLst>
              </p:cNvPr>
              <p:cNvGrpSpPr/>
              <p:nvPr/>
            </p:nvGrpSpPr>
            <p:grpSpPr>
              <a:xfrm>
                <a:off x="9060164" y="1984507"/>
                <a:ext cx="660400" cy="429203"/>
                <a:chOff x="12496800" y="1028700"/>
                <a:chExt cx="990600" cy="643804"/>
              </a:xfrm>
            </p:grpSpPr>
            <p:sp>
              <p:nvSpPr>
                <p:cNvPr id="20" name="Retângulo: Cantos Arredondados 225">
                  <a:extLst>
                    <a:ext uri="{FF2B5EF4-FFF2-40B4-BE49-F238E27FC236}">
                      <a16:creationId xmlns:a16="http://schemas.microsoft.com/office/drawing/2014/main" id="{5FE3456A-9889-D247-97CA-4308A9178BEF}"/>
                    </a:ext>
                  </a:extLst>
                </p:cNvPr>
                <p:cNvSpPr/>
                <p:nvPr/>
              </p:nvSpPr>
              <p:spPr>
                <a:xfrm>
                  <a:off x="12496800" y="1028700"/>
                  <a:ext cx="990600" cy="6438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6643">
                    <a:buClrTx/>
                  </a:pPr>
                  <a:endParaRPr lang="pt-BR" sz="1194" kern="1200">
                    <a:solidFill>
                      <a:prstClr val="white"/>
                    </a:solidFill>
                    <a:latin typeface="AMX" pitchFamily="2" charset="77"/>
                  </a:endParaRPr>
                </a:p>
              </p:txBody>
            </p:sp>
            <p:grpSp>
              <p:nvGrpSpPr>
                <p:cNvPr id="21" name="Agrupar 20">
                  <a:extLst>
                    <a:ext uri="{FF2B5EF4-FFF2-40B4-BE49-F238E27FC236}">
                      <a16:creationId xmlns:a16="http://schemas.microsoft.com/office/drawing/2014/main" id="{7B20191C-74C4-0464-393B-437F843940DE}"/>
                    </a:ext>
                  </a:extLst>
                </p:cNvPr>
                <p:cNvGrpSpPr/>
                <p:nvPr/>
              </p:nvGrpSpPr>
              <p:grpSpPr>
                <a:xfrm>
                  <a:off x="12618722" y="1100261"/>
                  <a:ext cx="760870" cy="472690"/>
                  <a:chOff x="14661673" y="2279423"/>
                  <a:chExt cx="760870" cy="472690"/>
                </a:xfrm>
              </p:grpSpPr>
              <p:sp>
                <p:nvSpPr>
                  <p:cNvPr id="22" name="object 67">
                    <a:extLst>
                      <a:ext uri="{FF2B5EF4-FFF2-40B4-BE49-F238E27FC236}">
                        <a16:creationId xmlns:a16="http://schemas.microsoft.com/office/drawing/2014/main" id="{2D102CCA-E668-4659-41A0-52C629910D68}"/>
                      </a:ext>
                    </a:extLst>
                  </p:cNvPr>
                  <p:cNvSpPr/>
                  <p:nvPr/>
                </p:nvSpPr>
                <p:spPr>
                  <a:xfrm>
                    <a:off x="14661813" y="2279423"/>
                    <a:ext cx="760730" cy="274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729" h="274954">
                        <a:moveTo>
                          <a:pt x="405968" y="129070"/>
                        </a:moveTo>
                        <a:lnTo>
                          <a:pt x="405968" y="273354"/>
                        </a:lnTo>
                        <a:lnTo>
                          <a:pt x="441680" y="273354"/>
                        </a:lnTo>
                        <a:lnTo>
                          <a:pt x="441680" y="204342"/>
                        </a:lnTo>
                        <a:lnTo>
                          <a:pt x="441947" y="196135"/>
                        </a:lnTo>
                        <a:lnTo>
                          <a:pt x="442771" y="189201"/>
                        </a:lnTo>
                        <a:lnTo>
                          <a:pt x="444182" y="183501"/>
                        </a:lnTo>
                        <a:lnTo>
                          <a:pt x="446214" y="178993"/>
                        </a:lnTo>
                        <a:lnTo>
                          <a:pt x="448614" y="173469"/>
                        </a:lnTo>
                        <a:lnTo>
                          <a:pt x="453123" y="168960"/>
                        </a:lnTo>
                        <a:lnTo>
                          <a:pt x="458685" y="165150"/>
                        </a:lnTo>
                        <a:lnTo>
                          <a:pt x="464921" y="160959"/>
                        </a:lnTo>
                        <a:lnTo>
                          <a:pt x="471500" y="158876"/>
                        </a:lnTo>
                        <a:lnTo>
                          <a:pt x="489515" y="158876"/>
                        </a:lnTo>
                        <a:lnTo>
                          <a:pt x="489419" y="147777"/>
                        </a:lnTo>
                        <a:lnTo>
                          <a:pt x="440283" y="147777"/>
                        </a:lnTo>
                        <a:lnTo>
                          <a:pt x="440283" y="129400"/>
                        </a:lnTo>
                        <a:lnTo>
                          <a:pt x="405968" y="129070"/>
                        </a:lnTo>
                        <a:close/>
                      </a:path>
                      <a:path w="760729" h="274954">
                        <a:moveTo>
                          <a:pt x="489515" y="158876"/>
                        </a:moveTo>
                        <a:lnTo>
                          <a:pt x="478459" y="158876"/>
                        </a:lnTo>
                        <a:lnTo>
                          <a:pt x="489521" y="159600"/>
                        </a:lnTo>
                        <a:lnTo>
                          <a:pt x="489515" y="158876"/>
                        </a:lnTo>
                        <a:close/>
                      </a:path>
                      <a:path w="760729" h="274954">
                        <a:moveTo>
                          <a:pt x="489204" y="122808"/>
                        </a:moveTo>
                        <a:lnTo>
                          <a:pt x="452226" y="135224"/>
                        </a:lnTo>
                        <a:lnTo>
                          <a:pt x="440283" y="147777"/>
                        </a:lnTo>
                        <a:lnTo>
                          <a:pt x="489419" y="147777"/>
                        </a:lnTo>
                        <a:lnTo>
                          <a:pt x="489204" y="122808"/>
                        </a:lnTo>
                        <a:close/>
                      </a:path>
                      <a:path w="760729" h="274954">
                        <a:moveTo>
                          <a:pt x="236423" y="85356"/>
                        </a:moveTo>
                        <a:lnTo>
                          <a:pt x="200367" y="85356"/>
                        </a:lnTo>
                        <a:lnTo>
                          <a:pt x="200367" y="273342"/>
                        </a:lnTo>
                        <a:lnTo>
                          <a:pt x="236423" y="273342"/>
                        </a:lnTo>
                        <a:lnTo>
                          <a:pt x="236423" y="85356"/>
                        </a:lnTo>
                        <a:close/>
                      </a:path>
                      <a:path w="760729" h="274954">
                        <a:moveTo>
                          <a:pt x="379565" y="152272"/>
                        </a:moveTo>
                        <a:lnTo>
                          <a:pt x="328333" y="152272"/>
                        </a:lnTo>
                        <a:lnTo>
                          <a:pt x="334213" y="153669"/>
                        </a:lnTo>
                        <a:lnTo>
                          <a:pt x="338366" y="156108"/>
                        </a:lnTo>
                        <a:lnTo>
                          <a:pt x="342519" y="158191"/>
                        </a:lnTo>
                        <a:lnTo>
                          <a:pt x="344258" y="162369"/>
                        </a:lnTo>
                        <a:lnTo>
                          <a:pt x="344501" y="166535"/>
                        </a:lnTo>
                        <a:lnTo>
                          <a:pt x="344601" y="173088"/>
                        </a:lnTo>
                        <a:lnTo>
                          <a:pt x="341820" y="176936"/>
                        </a:lnTo>
                        <a:lnTo>
                          <a:pt x="336283" y="179362"/>
                        </a:lnTo>
                        <a:lnTo>
                          <a:pt x="299379" y="185413"/>
                        </a:lnTo>
                        <a:lnTo>
                          <a:pt x="291133" y="187494"/>
                        </a:lnTo>
                        <a:lnTo>
                          <a:pt x="258640" y="219662"/>
                        </a:lnTo>
                        <a:lnTo>
                          <a:pt x="257594" y="232435"/>
                        </a:lnTo>
                        <a:lnTo>
                          <a:pt x="258181" y="241584"/>
                        </a:lnTo>
                        <a:lnTo>
                          <a:pt x="290494" y="272511"/>
                        </a:lnTo>
                        <a:lnTo>
                          <a:pt x="299212" y="273354"/>
                        </a:lnTo>
                        <a:lnTo>
                          <a:pt x="313237" y="272237"/>
                        </a:lnTo>
                        <a:lnTo>
                          <a:pt x="325670" y="269397"/>
                        </a:lnTo>
                        <a:lnTo>
                          <a:pt x="336482" y="264801"/>
                        </a:lnTo>
                        <a:lnTo>
                          <a:pt x="345643" y="258419"/>
                        </a:lnTo>
                        <a:lnTo>
                          <a:pt x="381736" y="258419"/>
                        </a:lnTo>
                        <a:lnTo>
                          <a:pt x="381736" y="247662"/>
                        </a:lnTo>
                        <a:lnTo>
                          <a:pt x="306133" y="247662"/>
                        </a:lnTo>
                        <a:lnTo>
                          <a:pt x="301967" y="246265"/>
                        </a:lnTo>
                        <a:lnTo>
                          <a:pt x="298500" y="243522"/>
                        </a:lnTo>
                        <a:lnTo>
                          <a:pt x="295046" y="240372"/>
                        </a:lnTo>
                        <a:lnTo>
                          <a:pt x="293343" y="236018"/>
                        </a:lnTo>
                        <a:lnTo>
                          <a:pt x="293293" y="222021"/>
                        </a:lnTo>
                        <a:lnTo>
                          <a:pt x="296087" y="216801"/>
                        </a:lnTo>
                        <a:lnTo>
                          <a:pt x="301967" y="212978"/>
                        </a:lnTo>
                        <a:lnTo>
                          <a:pt x="305447" y="210908"/>
                        </a:lnTo>
                        <a:lnTo>
                          <a:pt x="311315" y="209168"/>
                        </a:lnTo>
                        <a:lnTo>
                          <a:pt x="318960" y="208127"/>
                        </a:lnTo>
                        <a:lnTo>
                          <a:pt x="336981" y="203606"/>
                        </a:lnTo>
                        <a:lnTo>
                          <a:pt x="343916" y="199834"/>
                        </a:lnTo>
                        <a:lnTo>
                          <a:pt x="381736" y="199834"/>
                        </a:lnTo>
                        <a:lnTo>
                          <a:pt x="381671" y="166535"/>
                        </a:lnTo>
                        <a:lnTo>
                          <a:pt x="380570" y="155186"/>
                        </a:lnTo>
                        <a:lnTo>
                          <a:pt x="379565" y="152272"/>
                        </a:lnTo>
                        <a:close/>
                      </a:path>
                      <a:path w="760729" h="274954">
                        <a:moveTo>
                          <a:pt x="381736" y="258419"/>
                        </a:moveTo>
                        <a:lnTo>
                          <a:pt x="345643" y="258419"/>
                        </a:lnTo>
                        <a:lnTo>
                          <a:pt x="345643" y="273354"/>
                        </a:lnTo>
                        <a:lnTo>
                          <a:pt x="381736" y="273354"/>
                        </a:lnTo>
                        <a:lnTo>
                          <a:pt x="381736" y="258419"/>
                        </a:lnTo>
                        <a:close/>
                      </a:path>
                      <a:path w="760729" h="274954">
                        <a:moveTo>
                          <a:pt x="381736" y="199834"/>
                        </a:moveTo>
                        <a:lnTo>
                          <a:pt x="343916" y="199834"/>
                        </a:lnTo>
                        <a:lnTo>
                          <a:pt x="343916" y="214388"/>
                        </a:lnTo>
                        <a:lnTo>
                          <a:pt x="343269" y="223022"/>
                        </a:lnTo>
                        <a:lnTo>
                          <a:pt x="319646" y="247662"/>
                        </a:lnTo>
                        <a:lnTo>
                          <a:pt x="381736" y="247662"/>
                        </a:lnTo>
                        <a:lnTo>
                          <a:pt x="381736" y="199834"/>
                        </a:lnTo>
                        <a:close/>
                      </a:path>
                      <a:path w="760729" h="274954">
                        <a:moveTo>
                          <a:pt x="321741" y="122123"/>
                        </a:moveTo>
                        <a:lnTo>
                          <a:pt x="279407" y="132756"/>
                        </a:lnTo>
                        <a:lnTo>
                          <a:pt x="260362" y="172770"/>
                        </a:lnTo>
                        <a:lnTo>
                          <a:pt x="296443" y="172770"/>
                        </a:lnTo>
                        <a:lnTo>
                          <a:pt x="297103" y="166535"/>
                        </a:lnTo>
                        <a:lnTo>
                          <a:pt x="299212" y="162369"/>
                        </a:lnTo>
                        <a:lnTo>
                          <a:pt x="301625" y="159600"/>
                        </a:lnTo>
                        <a:lnTo>
                          <a:pt x="305447" y="154724"/>
                        </a:lnTo>
                        <a:lnTo>
                          <a:pt x="311670" y="152272"/>
                        </a:lnTo>
                        <a:lnTo>
                          <a:pt x="379565" y="152272"/>
                        </a:lnTo>
                        <a:lnTo>
                          <a:pt x="377121" y="145184"/>
                        </a:lnTo>
                        <a:lnTo>
                          <a:pt x="343876" y="124204"/>
                        </a:lnTo>
                        <a:lnTo>
                          <a:pt x="333118" y="122510"/>
                        </a:lnTo>
                        <a:lnTo>
                          <a:pt x="321741" y="122123"/>
                        </a:lnTo>
                        <a:close/>
                      </a:path>
                      <a:path w="760729" h="274954">
                        <a:moveTo>
                          <a:pt x="328333" y="152272"/>
                        </a:moveTo>
                        <a:lnTo>
                          <a:pt x="311670" y="152272"/>
                        </a:lnTo>
                        <a:lnTo>
                          <a:pt x="320700" y="152641"/>
                        </a:lnTo>
                        <a:lnTo>
                          <a:pt x="328333" y="152272"/>
                        </a:lnTo>
                        <a:close/>
                      </a:path>
                      <a:path w="760729" h="274954">
                        <a:moveTo>
                          <a:pt x="92900" y="85369"/>
                        </a:moveTo>
                        <a:lnTo>
                          <a:pt x="41554" y="100526"/>
                        </a:lnTo>
                        <a:lnTo>
                          <a:pt x="6797" y="143014"/>
                        </a:lnTo>
                        <a:lnTo>
                          <a:pt x="0" y="178993"/>
                        </a:lnTo>
                        <a:lnTo>
                          <a:pt x="1693" y="197645"/>
                        </a:lnTo>
                        <a:lnTo>
                          <a:pt x="27368" y="245605"/>
                        </a:lnTo>
                        <a:lnTo>
                          <a:pt x="74227" y="270962"/>
                        </a:lnTo>
                        <a:lnTo>
                          <a:pt x="92900" y="272656"/>
                        </a:lnTo>
                        <a:lnTo>
                          <a:pt x="108174" y="271477"/>
                        </a:lnTo>
                        <a:lnTo>
                          <a:pt x="149402" y="253555"/>
                        </a:lnTo>
                        <a:lnTo>
                          <a:pt x="165392" y="236931"/>
                        </a:lnTo>
                        <a:lnTo>
                          <a:pt x="92900" y="236931"/>
                        </a:lnTo>
                        <a:lnTo>
                          <a:pt x="81400" y="235834"/>
                        </a:lnTo>
                        <a:lnTo>
                          <a:pt x="44862" y="210931"/>
                        </a:lnTo>
                        <a:lnTo>
                          <a:pt x="35699" y="178993"/>
                        </a:lnTo>
                        <a:lnTo>
                          <a:pt x="36548" y="167490"/>
                        </a:lnTo>
                        <a:lnTo>
                          <a:pt x="61116" y="130749"/>
                        </a:lnTo>
                        <a:lnTo>
                          <a:pt x="92900" y="121094"/>
                        </a:lnTo>
                        <a:lnTo>
                          <a:pt x="165243" y="121094"/>
                        </a:lnTo>
                        <a:lnTo>
                          <a:pt x="160595" y="115131"/>
                        </a:lnTo>
                        <a:lnTo>
                          <a:pt x="149402" y="104813"/>
                        </a:lnTo>
                        <a:lnTo>
                          <a:pt x="136493" y="96154"/>
                        </a:lnTo>
                        <a:lnTo>
                          <a:pt x="122728" y="90009"/>
                        </a:lnTo>
                        <a:lnTo>
                          <a:pt x="108174" y="86405"/>
                        </a:lnTo>
                        <a:lnTo>
                          <a:pt x="92900" y="85369"/>
                        </a:lnTo>
                        <a:close/>
                      </a:path>
                      <a:path w="760729" h="274954">
                        <a:moveTo>
                          <a:pt x="182003" y="203974"/>
                        </a:moveTo>
                        <a:lnTo>
                          <a:pt x="144221" y="203974"/>
                        </a:lnTo>
                        <a:lnTo>
                          <a:pt x="140190" y="210940"/>
                        </a:lnTo>
                        <a:lnTo>
                          <a:pt x="135424" y="217233"/>
                        </a:lnTo>
                        <a:lnTo>
                          <a:pt x="101039" y="236352"/>
                        </a:lnTo>
                        <a:lnTo>
                          <a:pt x="92900" y="236931"/>
                        </a:lnTo>
                        <a:lnTo>
                          <a:pt x="165392" y="236931"/>
                        </a:lnTo>
                        <a:lnTo>
                          <a:pt x="169737" y="231365"/>
                        </a:lnTo>
                        <a:lnTo>
                          <a:pt x="176861" y="218354"/>
                        </a:lnTo>
                        <a:lnTo>
                          <a:pt x="182003" y="203974"/>
                        </a:lnTo>
                        <a:close/>
                      </a:path>
                      <a:path w="760729" h="274954">
                        <a:moveTo>
                          <a:pt x="165243" y="121094"/>
                        </a:moveTo>
                        <a:lnTo>
                          <a:pt x="92900" y="121094"/>
                        </a:lnTo>
                        <a:lnTo>
                          <a:pt x="101039" y="121678"/>
                        </a:lnTo>
                        <a:lnTo>
                          <a:pt x="108850" y="123431"/>
                        </a:lnTo>
                        <a:lnTo>
                          <a:pt x="140197" y="147379"/>
                        </a:lnTo>
                        <a:lnTo>
                          <a:pt x="144221" y="154381"/>
                        </a:lnTo>
                        <a:lnTo>
                          <a:pt x="182003" y="154381"/>
                        </a:lnTo>
                        <a:lnTo>
                          <a:pt x="176861" y="139954"/>
                        </a:lnTo>
                        <a:lnTo>
                          <a:pt x="169737" y="126858"/>
                        </a:lnTo>
                        <a:lnTo>
                          <a:pt x="165243" y="121094"/>
                        </a:lnTo>
                        <a:close/>
                      </a:path>
                      <a:path w="760729" h="274954">
                        <a:moveTo>
                          <a:pt x="567537" y="122453"/>
                        </a:moveTo>
                        <a:lnTo>
                          <a:pt x="526337" y="134915"/>
                        </a:lnTo>
                        <a:lnTo>
                          <a:pt x="498155" y="169341"/>
                        </a:lnTo>
                        <a:lnTo>
                          <a:pt x="492658" y="198424"/>
                        </a:lnTo>
                        <a:lnTo>
                          <a:pt x="494030" y="213510"/>
                        </a:lnTo>
                        <a:lnTo>
                          <a:pt x="514845" y="251828"/>
                        </a:lnTo>
                        <a:lnTo>
                          <a:pt x="552723" y="272947"/>
                        </a:lnTo>
                        <a:lnTo>
                          <a:pt x="567537" y="274370"/>
                        </a:lnTo>
                        <a:lnTo>
                          <a:pt x="582409" y="272947"/>
                        </a:lnTo>
                        <a:lnTo>
                          <a:pt x="620928" y="251828"/>
                        </a:lnTo>
                        <a:lnTo>
                          <a:pt x="631542" y="238290"/>
                        </a:lnTo>
                        <a:lnTo>
                          <a:pt x="567537" y="238290"/>
                        </a:lnTo>
                        <a:lnTo>
                          <a:pt x="559744" y="237575"/>
                        </a:lnTo>
                        <a:lnTo>
                          <a:pt x="528783" y="206225"/>
                        </a:lnTo>
                        <a:lnTo>
                          <a:pt x="528015" y="198424"/>
                        </a:lnTo>
                        <a:lnTo>
                          <a:pt x="528783" y="190231"/>
                        </a:lnTo>
                        <a:lnTo>
                          <a:pt x="559744" y="159064"/>
                        </a:lnTo>
                        <a:lnTo>
                          <a:pt x="567537" y="158546"/>
                        </a:lnTo>
                        <a:lnTo>
                          <a:pt x="631602" y="158546"/>
                        </a:lnTo>
                        <a:lnTo>
                          <a:pt x="630488" y="156444"/>
                        </a:lnTo>
                        <a:lnTo>
                          <a:pt x="620928" y="144678"/>
                        </a:lnTo>
                        <a:lnTo>
                          <a:pt x="609171" y="134915"/>
                        </a:lnTo>
                        <a:lnTo>
                          <a:pt x="596309" y="127974"/>
                        </a:lnTo>
                        <a:lnTo>
                          <a:pt x="582409" y="123829"/>
                        </a:lnTo>
                        <a:lnTo>
                          <a:pt x="567537" y="122453"/>
                        </a:lnTo>
                        <a:close/>
                      </a:path>
                      <a:path w="760729" h="274954">
                        <a:moveTo>
                          <a:pt x="631602" y="158546"/>
                        </a:moveTo>
                        <a:lnTo>
                          <a:pt x="567537" y="158546"/>
                        </a:lnTo>
                        <a:lnTo>
                          <a:pt x="575539" y="159064"/>
                        </a:lnTo>
                        <a:lnTo>
                          <a:pt x="582918" y="161148"/>
                        </a:lnTo>
                        <a:lnTo>
                          <a:pt x="607415" y="198424"/>
                        </a:lnTo>
                        <a:lnTo>
                          <a:pt x="606495" y="206225"/>
                        </a:lnTo>
                        <a:lnTo>
                          <a:pt x="575534" y="237575"/>
                        </a:lnTo>
                        <a:lnTo>
                          <a:pt x="567537" y="238290"/>
                        </a:lnTo>
                        <a:lnTo>
                          <a:pt x="631542" y="238290"/>
                        </a:lnTo>
                        <a:lnTo>
                          <a:pt x="637319" y="227464"/>
                        </a:lnTo>
                        <a:lnTo>
                          <a:pt x="641418" y="213496"/>
                        </a:lnTo>
                        <a:lnTo>
                          <a:pt x="642785" y="198424"/>
                        </a:lnTo>
                        <a:lnTo>
                          <a:pt x="641418" y="183343"/>
                        </a:lnTo>
                        <a:lnTo>
                          <a:pt x="637319" y="169341"/>
                        </a:lnTo>
                        <a:lnTo>
                          <a:pt x="631602" y="158546"/>
                        </a:lnTo>
                        <a:close/>
                      </a:path>
                      <a:path w="760729" h="274954">
                        <a:moveTo>
                          <a:pt x="760349" y="164096"/>
                        </a:moveTo>
                        <a:lnTo>
                          <a:pt x="664997" y="164096"/>
                        </a:lnTo>
                        <a:lnTo>
                          <a:pt x="664997" y="196341"/>
                        </a:lnTo>
                        <a:lnTo>
                          <a:pt x="760349" y="196341"/>
                        </a:lnTo>
                        <a:lnTo>
                          <a:pt x="760349" y="164096"/>
                        </a:lnTo>
                        <a:close/>
                      </a:path>
                      <a:path w="760729" h="274954">
                        <a:moveTo>
                          <a:pt x="713181" y="18084"/>
                        </a:moveTo>
                        <a:lnTo>
                          <a:pt x="626148" y="105117"/>
                        </a:lnTo>
                        <a:lnTo>
                          <a:pt x="649020" y="128015"/>
                        </a:lnTo>
                        <a:lnTo>
                          <a:pt x="736092" y="40957"/>
                        </a:lnTo>
                        <a:lnTo>
                          <a:pt x="713181" y="18084"/>
                        </a:lnTo>
                        <a:close/>
                      </a:path>
                      <a:path w="760729" h="274954">
                        <a:moveTo>
                          <a:pt x="588010" y="0"/>
                        </a:moveTo>
                        <a:lnTo>
                          <a:pt x="555764" y="0"/>
                        </a:lnTo>
                        <a:lnTo>
                          <a:pt x="555764" y="93332"/>
                        </a:lnTo>
                        <a:lnTo>
                          <a:pt x="588010" y="93332"/>
                        </a:lnTo>
                        <a:lnTo>
                          <a:pt x="588010" y="0"/>
                        </a:lnTo>
                        <a:close/>
                      </a:path>
                    </a:pathLst>
                  </a:custGeom>
                  <a:solidFill>
                    <a:srgbClr val="E2252D"/>
                  </a:solidFill>
                </p:spPr>
                <p:txBody>
                  <a:bodyPr wrap="square" lIns="0" tIns="0" rIns="0" bIns="0" rtlCol="0"/>
                  <a:lstStyle/>
                  <a:p>
                    <a:pPr defTabSz="606643">
                      <a:buClrTx/>
                    </a:pPr>
                    <a:endParaRPr sz="1194" kern="1200">
                      <a:solidFill>
                        <a:prstClr val="black"/>
                      </a:solidFill>
                      <a:latin typeface="AMX" pitchFamily="2" charset="77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23" name="object 68">
                    <a:extLst>
                      <a:ext uri="{FF2B5EF4-FFF2-40B4-BE49-F238E27FC236}">
                        <a16:creationId xmlns:a16="http://schemas.microsoft.com/office/drawing/2014/main" id="{D76BD6F9-F851-2E8C-C141-C0D79CC2E500}"/>
                      </a:ext>
                    </a:extLst>
                  </p:cNvPr>
                  <p:cNvPicPr/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14661673" y="2631413"/>
                    <a:ext cx="166674" cy="119341"/>
                  </a:xfrm>
                  <a:prstGeom prst="rect">
                    <a:avLst/>
                  </a:prstGeom>
                </p:spPr>
              </p:pic>
              <p:pic>
                <p:nvPicPr>
                  <p:cNvPr id="24" name="object 69">
                    <a:extLst>
                      <a:ext uri="{FF2B5EF4-FFF2-40B4-BE49-F238E27FC236}">
                        <a16:creationId xmlns:a16="http://schemas.microsoft.com/office/drawing/2014/main" id="{EF6BB3A5-C153-B068-58B5-60DFB1B8D9AC}"/>
                      </a:ext>
                    </a:extLst>
                  </p:cNvPr>
                  <p:cNvPicPr/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14847987" y="2631412"/>
                    <a:ext cx="99872" cy="120700"/>
                  </a:xfrm>
                  <a:prstGeom prst="rect">
                    <a:avLst/>
                  </a:prstGeom>
                </p:spPr>
              </p:pic>
              <p:pic>
                <p:nvPicPr>
                  <p:cNvPr id="25" name="object 70">
                    <a:extLst>
                      <a:ext uri="{FF2B5EF4-FFF2-40B4-BE49-F238E27FC236}">
                        <a16:creationId xmlns:a16="http://schemas.microsoft.com/office/drawing/2014/main" id="{888806E4-3499-FBB0-0A26-0F8EA9392F07}"/>
                      </a:ext>
                    </a:extLst>
                  </p:cNvPr>
                  <p:cNvPicPr/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14968861" y="2631413"/>
                    <a:ext cx="98056" cy="119341"/>
                  </a:xfrm>
                  <a:prstGeom prst="rect">
                    <a:avLst/>
                  </a:prstGeom>
                </p:spPr>
              </p:pic>
              <p:pic>
                <p:nvPicPr>
                  <p:cNvPr id="26" name="object 71">
                    <a:extLst>
                      <a:ext uri="{FF2B5EF4-FFF2-40B4-BE49-F238E27FC236}">
                        <a16:creationId xmlns:a16="http://schemas.microsoft.com/office/drawing/2014/main" id="{5347C0FD-CDF9-605C-F433-DEC41DD438DC}"/>
                      </a:ext>
                    </a:extLst>
                  </p:cNvPr>
                  <p:cNvPicPr/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15087744" y="2581137"/>
                    <a:ext cx="225911" cy="170976"/>
                  </a:xfrm>
                  <a:prstGeom prst="rect">
                    <a:avLst/>
                  </a:prstGeom>
                </p:spPr>
              </p:pic>
              <p:pic>
                <p:nvPicPr>
                  <p:cNvPr id="27" name="object 72">
                    <a:extLst>
                      <a:ext uri="{FF2B5EF4-FFF2-40B4-BE49-F238E27FC236}">
                        <a16:creationId xmlns:a16="http://schemas.microsoft.com/office/drawing/2014/main" id="{963EA009-0B41-D499-3DAB-DCC9CB020BA0}"/>
                      </a:ext>
                    </a:extLst>
                  </p:cNvPr>
                  <p:cNvPicPr/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15316200" y="2631404"/>
                    <a:ext cx="86283" cy="11935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D5C3A9CA-88A5-501F-CE94-4B9D43F17987}"/>
                </a:ext>
              </a:extLst>
            </p:cNvPr>
            <p:cNvSpPr/>
            <p:nvPr/>
          </p:nvSpPr>
          <p:spPr>
            <a:xfrm>
              <a:off x="273209" y="2506315"/>
              <a:ext cx="11537471" cy="708469"/>
            </a:xfrm>
            <a:prstGeom prst="roundRect">
              <a:avLst>
                <a:gd name="adj" fmla="val 50000"/>
              </a:avLst>
            </a:prstGeom>
            <a:solidFill>
              <a:srgbClr val="1F1E21">
                <a:alpha val="18209"/>
              </a:srgbClr>
            </a:solidFill>
            <a:ln>
              <a:noFill/>
            </a:ln>
          </p:spPr>
          <p:txBody>
            <a:bodyPr lIns="108000" tIns="0" rIns="72000" bIns="0"/>
            <a:lstStyle/>
            <a:p>
              <a:pPr defTabSz="606643">
                <a:buClrTx/>
              </a:pPr>
              <a:r>
                <a:rPr lang="pt-BR">
                  <a:latin typeface="AMX Medium" pitchFamily="2" charset="77"/>
                </a:rPr>
                <a:t>Criar uma lista de telefones permitidos e bloqueados para um grupo </a:t>
              </a:r>
            </a:p>
            <a:p>
              <a:pPr defTabSz="606643">
                <a:buClrTx/>
              </a:pPr>
              <a:r>
                <a:rPr lang="pt-BR">
                  <a:latin typeface="AMX Medium" pitchFamily="2" charset="77"/>
                </a:rPr>
                <a:t>ou uma linha individual que pode ser configurada</a:t>
              </a:r>
              <a:r>
                <a:rPr lang="pt-BR"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rPr>
                <a:t>. </a:t>
              </a:r>
            </a:p>
            <a:p>
              <a:pPr defTabSz="606643">
                <a:buClrTx/>
              </a:pPr>
              <a:endParaRPr lang="pt-BR" sz="1194" kern="1200">
                <a:solidFill>
                  <a:prstClr val="black"/>
                </a:solidFill>
                <a:latin typeface="AMX" pitchFamily="2" charset="77"/>
                <a:ea typeface="+mn-ea"/>
                <a:cs typeface="+mn-cs"/>
              </a:endParaRPr>
            </a:p>
          </p:txBody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2AEABFF4-DBEB-E0E3-38B1-E52D7060CA38}"/>
                </a:ext>
              </a:extLst>
            </p:cNvPr>
            <p:cNvSpPr/>
            <p:nvPr/>
          </p:nvSpPr>
          <p:spPr>
            <a:xfrm>
              <a:off x="294439" y="3313230"/>
              <a:ext cx="11506599" cy="453744"/>
            </a:xfrm>
            <a:prstGeom prst="roundRect">
              <a:avLst>
                <a:gd name="adj" fmla="val 50000"/>
              </a:avLst>
            </a:prstGeom>
            <a:solidFill>
              <a:srgbClr val="1F1E21">
                <a:alpha val="18000"/>
              </a:srgbClr>
            </a:solidFill>
            <a:ln>
              <a:noFill/>
            </a:ln>
          </p:spPr>
          <p:txBody>
            <a:bodyPr/>
            <a:lstStyle/>
            <a:p>
              <a:pPr defTabSz="909919"/>
              <a:r>
                <a:rPr lang="en-US" sz="1800" kern="1200" dirty="0" err="1">
                  <a:latin typeface="AMX Medium" pitchFamily="2" charset="77"/>
                  <a:ea typeface="+mn-ea"/>
                  <a:cs typeface="+mn-cs"/>
                </a:rPr>
                <a:t>Acompanhar</a:t>
              </a:r>
              <a:r>
                <a:rPr lang="en-US" sz="1800" kern="1200" dirty="0">
                  <a:latin typeface="AMX Medium" pitchFamily="2" charset="77"/>
                  <a:ea typeface="+mn-ea"/>
                  <a:cs typeface="+mn-cs"/>
                </a:rPr>
                <a:t> e </a:t>
              </a:r>
              <a:r>
                <a:rPr lang="en-US" sz="1800" kern="1200" dirty="0" err="1">
                  <a:latin typeface="AMX Medium" pitchFamily="2" charset="77"/>
                  <a:ea typeface="+mn-ea"/>
                  <a:cs typeface="+mn-cs"/>
                </a:rPr>
                <a:t>limitar</a:t>
              </a:r>
              <a:r>
                <a:rPr lang="en-US" sz="1800" kern="1200" dirty="0">
                  <a:latin typeface="AMX Medium" pitchFamily="2" charset="77"/>
                  <a:ea typeface="+mn-ea"/>
                  <a:cs typeface="+mn-cs"/>
                </a:rPr>
                <a:t> </a:t>
              </a:r>
              <a:r>
                <a:rPr lang="en-US" sz="1800" kern="1200" dirty="0" err="1">
                  <a:latin typeface="AMX Medium" pitchFamily="2" charset="77"/>
                  <a:ea typeface="+mn-ea"/>
                  <a:cs typeface="+mn-cs"/>
                </a:rPr>
                <a:t>planos</a:t>
              </a:r>
              <a:r>
                <a:rPr lang="en-US" sz="1800" kern="1200" dirty="0">
                  <a:latin typeface="AMX Medium" pitchFamily="2" charset="77"/>
                  <a:ea typeface="+mn-ea"/>
                  <a:cs typeface="+mn-cs"/>
                </a:rPr>
                <a:t> das </a:t>
              </a:r>
              <a:r>
                <a:rPr lang="en-US" sz="1800" kern="1200" dirty="0" err="1">
                  <a:latin typeface="AMX Medium" pitchFamily="2" charset="77"/>
                  <a:ea typeface="+mn-ea"/>
                  <a:cs typeface="+mn-cs"/>
                </a:rPr>
                <a:t>franquias</a:t>
              </a:r>
              <a:r>
                <a:rPr lang="en-US" sz="1800" kern="1200" dirty="0">
                  <a:latin typeface="AMX Medium" pitchFamily="2" charset="77"/>
                  <a:ea typeface="+mn-ea"/>
                  <a:cs typeface="+mn-cs"/>
                </a:rPr>
                <a:t> de dados (</a:t>
              </a:r>
              <a:r>
                <a:rPr lang="en-US" sz="1800" kern="1200" dirty="0" err="1">
                  <a:latin typeface="AMX Medium" pitchFamily="2" charset="77"/>
                  <a:ea typeface="+mn-ea"/>
                  <a:cs typeface="+mn-cs"/>
                </a:rPr>
                <a:t>planos</a:t>
              </a:r>
              <a:r>
                <a:rPr lang="en-US" sz="1800" kern="1200" dirty="0">
                  <a:latin typeface="AMX Medium" pitchFamily="2" charset="77"/>
                  <a:ea typeface="+mn-ea"/>
                  <a:cs typeface="+mn-cs"/>
                </a:rPr>
                <a:t> </a:t>
              </a:r>
              <a:r>
                <a:rPr lang="en-US" sz="1800" kern="1200" dirty="0" err="1">
                  <a:latin typeface="AMX Medium" pitchFamily="2" charset="77"/>
                  <a:ea typeface="+mn-ea"/>
                  <a:cs typeface="+mn-cs"/>
                </a:rPr>
                <a:t>franquia</a:t>
              </a:r>
              <a:r>
                <a:rPr lang="en-US" sz="1800" kern="1200" dirty="0">
                  <a:latin typeface="AMX Medium" pitchFamily="2" charset="77"/>
                  <a:ea typeface="+mn-ea"/>
                  <a:cs typeface="+mn-cs"/>
                </a:rPr>
                <a:t> </a:t>
              </a:r>
              <a:r>
                <a:rPr lang="en-US" sz="1800" kern="1200" dirty="0" err="1">
                  <a:latin typeface="AMX Medium" pitchFamily="2" charset="77"/>
                  <a:ea typeface="+mn-ea"/>
                  <a:cs typeface="+mn-cs"/>
                </a:rPr>
                <a:t>compartilhada</a:t>
              </a:r>
              <a:r>
                <a:rPr lang="en-US" sz="1800" kern="1200" dirty="0">
                  <a:latin typeface="AMX Medium" pitchFamily="2" charset="77"/>
                  <a:ea typeface="+mn-ea"/>
                  <a:cs typeface="+mn-cs"/>
                </a:rPr>
                <a:t>). </a:t>
              </a:r>
            </a:p>
            <a:p>
              <a:pPr defTabSz="909919">
                <a:buClrTx/>
              </a:pPr>
              <a:endParaRPr lang="pt-BR" sz="1791" kern="1200" dirty="0">
                <a:solidFill>
                  <a:prstClr val="black"/>
                </a:solidFill>
                <a:latin typeface="AMX" pitchFamily="2" charset="77"/>
                <a:ea typeface="+mn-ea"/>
                <a:cs typeface="+mn-cs"/>
              </a:endParaRPr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EC7FBE8B-86D4-BAEB-7E8F-F8FAA52FD6E7}"/>
                </a:ext>
              </a:extLst>
            </p:cNvPr>
            <p:cNvSpPr/>
            <p:nvPr/>
          </p:nvSpPr>
          <p:spPr>
            <a:xfrm>
              <a:off x="294667" y="3872584"/>
              <a:ext cx="11504917" cy="453744"/>
            </a:xfrm>
            <a:prstGeom prst="roundRect">
              <a:avLst>
                <a:gd name="adj" fmla="val 50000"/>
              </a:avLst>
            </a:prstGeom>
            <a:solidFill>
              <a:srgbClr val="1F1E21">
                <a:alpha val="18000"/>
              </a:srgbClr>
            </a:solidFill>
            <a:ln>
              <a:noFill/>
            </a:ln>
          </p:spPr>
          <p:txBody>
            <a:bodyPr tIns="0" bIns="0" anchor="b" anchorCtr="0"/>
            <a:lstStyle/>
            <a:p>
              <a:pPr defTabSz="606643">
                <a:lnSpc>
                  <a:spcPts val="1445"/>
                </a:lnSpc>
              </a:pPr>
              <a:r>
                <a:rPr lang="en-US" sz="1800" kern="1200" err="1">
                  <a:latin typeface="AMX Medium" pitchFamily="2" charset="77"/>
                  <a:ea typeface="+mn-ea"/>
                  <a:cs typeface="+mn-cs"/>
                </a:rPr>
                <a:t>Acompanhar</a:t>
              </a:r>
              <a:r>
                <a:rPr lang="en-US" sz="1800" kern="1200">
                  <a:latin typeface="AMX Medium" pitchFamily="2" charset="77"/>
                  <a:ea typeface="+mn-ea"/>
                  <a:cs typeface="+mn-cs"/>
                </a:rPr>
                <a:t> o </a:t>
              </a:r>
              <a:r>
                <a:rPr lang="en-US" sz="1800" kern="1200" err="1">
                  <a:latin typeface="AMX Medium" pitchFamily="2" charset="77"/>
                  <a:ea typeface="+mn-ea"/>
                  <a:cs typeface="+mn-cs"/>
                </a:rPr>
                <a:t>período</a:t>
              </a:r>
              <a:r>
                <a:rPr lang="en-US" sz="1800" kern="1200">
                  <a:latin typeface="AMX Medium" pitchFamily="2" charset="77"/>
                  <a:ea typeface="+mn-ea"/>
                  <a:cs typeface="+mn-cs"/>
                </a:rPr>
                <a:t> de </a:t>
              </a:r>
              <a:r>
                <a:rPr lang="en-US" sz="1800" kern="1200" err="1">
                  <a:latin typeface="AMX Medium" pitchFamily="2" charset="77"/>
                  <a:ea typeface="+mn-ea"/>
                  <a:cs typeface="+mn-cs"/>
                </a:rPr>
                <a:t>renovação</a:t>
              </a:r>
              <a:r>
                <a:rPr lang="en-US" sz="1800" kern="1200">
                  <a:latin typeface="AMX Medium" pitchFamily="2" charset="77"/>
                  <a:ea typeface="+mn-ea"/>
                  <a:cs typeface="+mn-cs"/>
                </a:rPr>
                <a:t> das </a:t>
              </a:r>
              <a:r>
                <a:rPr lang="en-US" sz="1800" kern="1200" err="1">
                  <a:latin typeface="AMX Medium" pitchFamily="2" charset="77"/>
                  <a:ea typeface="+mn-ea"/>
                  <a:cs typeface="+mn-cs"/>
                </a:rPr>
                <a:t>linhas</a:t>
              </a:r>
              <a:r>
                <a:rPr lang="en-US" sz="1800" kern="1200">
                  <a:latin typeface="AMX Medium" pitchFamily="2" charset="77"/>
                  <a:ea typeface="+mn-ea"/>
                  <a:cs typeface="+mn-cs"/>
                </a:rPr>
                <a:t>. </a:t>
              </a:r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0AE13F06-EA59-6E64-22F7-57E8A9B0B254}"/>
                </a:ext>
              </a:extLst>
            </p:cNvPr>
            <p:cNvSpPr/>
            <p:nvPr/>
          </p:nvSpPr>
          <p:spPr>
            <a:xfrm>
              <a:off x="294667" y="4431938"/>
              <a:ext cx="11504917" cy="453744"/>
            </a:xfrm>
            <a:prstGeom prst="roundRect">
              <a:avLst>
                <a:gd name="adj" fmla="val 50000"/>
              </a:avLst>
            </a:prstGeom>
            <a:solidFill>
              <a:srgbClr val="1F1E21">
                <a:alpha val="18000"/>
              </a:srgbClr>
            </a:solidFill>
            <a:ln>
              <a:noFill/>
            </a:ln>
          </p:spPr>
          <p:txBody>
            <a:bodyPr/>
            <a:lstStyle/>
            <a:p>
              <a:pPr defTabSz="909919"/>
              <a:r>
                <a:rPr lang="en-US" sz="1800" kern="1200" err="1">
                  <a:latin typeface="AMX Medium" pitchFamily="2" charset="77"/>
                  <a:ea typeface="+mn-ea"/>
                  <a:cs typeface="+mn-cs"/>
                </a:rPr>
                <a:t>Acompanhar</a:t>
              </a:r>
              <a:r>
                <a:rPr lang="en-US" sz="1800" kern="1200">
                  <a:latin typeface="AMX Medium" pitchFamily="2" charset="77"/>
                  <a:ea typeface="+mn-ea"/>
                  <a:cs typeface="+mn-cs"/>
                </a:rPr>
                <a:t> o status das </a:t>
              </a:r>
              <a:r>
                <a:rPr lang="en-US" sz="1800" kern="1200" err="1">
                  <a:latin typeface="AMX Medium" pitchFamily="2" charset="77"/>
                  <a:ea typeface="+mn-ea"/>
                  <a:cs typeface="+mn-cs"/>
                </a:rPr>
                <a:t>linhas</a:t>
              </a:r>
              <a:r>
                <a:rPr lang="en-US" sz="1800" kern="1200">
                  <a:latin typeface="AMX Medium" pitchFamily="2" charset="77"/>
                  <a:ea typeface="+mn-ea"/>
                  <a:cs typeface="+mn-cs"/>
                </a:rPr>
                <a:t> (</a:t>
              </a:r>
              <a:r>
                <a:rPr lang="en-US" sz="1800" kern="1200" err="1">
                  <a:latin typeface="AMX Medium" pitchFamily="2" charset="77"/>
                  <a:ea typeface="+mn-ea"/>
                  <a:cs typeface="+mn-cs"/>
                </a:rPr>
                <a:t>ativas</a:t>
              </a:r>
              <a:r>
                <a:rPr lang="en-US" sz="1800" kern="1200">
                  <a:latin typeface="AMX Medium" pitchFamily="2" charset="77"/>
                  <a:ea typeface="+mn-ea"/>
                  <a:cs typeface="+mn-cs"/>
                </a:rPr>
                <a:t> e </a:t>
              </a:r>
              <a:r>
                <a:rPr lang="en-US" sz="1800" kern="1200" err="1">
                  <a:latin typeface="AMX Medium" pitchFamily="2" charset="77"/>
                  <a:ea typeface="+mn-ea"/>
                  <a:cs typeface="+mn-cs"/>
                </a:rPr>
                <a:t>suspensas</a:t>
              </a:r>
              <a:r>
                <a:rPr lang="en-US" sz="1800" kern="1200">
                  <a:latin typeface="AMX Medium" pitchFamily="2" charset="77"/>
                  <a:ea typeface="+mn-ea"/>
                  <a:cs typeface="+mn-cs"/>
                </a:rPr>
                <a:t>). </a:t>
              </a:r>
            </a:p>
            <a:p>
              <a:pPr defTabSz="909919">
                <a:buClrTx/>
              </a:pPr>
              <a:endParaRPr lang="pt-BR" sz="1791" kern="1200">
                <a:solidFill>
                  <a:prstClr val="black"/>
                </a:solidFill>
                <a:latin typeface="AMX" pitchFamily="2" charset="77"/>
                <a:ea typeface="+mn-ea"/>
                <a:cs typeface="+mn-cs"/>
              </a:endParaRPr>
            </a:p>
          </p:txBody>
        </p:sp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3DD6455C-96E3-FA2E-A6BE-EE433251894E}"/>
                </a:ext>
              </a:extLst>
            </p:cNvPr>
            <p:cNvSpPr/>
            <p:nvPr/>
          </p:nvSpPr>
          <p:spPr>
            <a:xfrm>
              <a:off x="294667" y="4991291"/>
              <a:ext cx="11504917" cy="453744"/>
            </a:xfrm>
            <a:prstGeom prst="roundRect">
              <a:avLst>
                <a:gd name="adj" fmla="val 50000"/>
              </a:avLst>
            </a:prstGeom>
            <a:solidFill>
              <a:srgbClr val="1F1E21">
                <a:alpha val="18000"/>
              </a:srgbClr>
            </a:solidFill>
            <a:ln>
              <a:noFill/>
            </a:ln>
          </p:spPr>
          <p:txBody>
            <a:bodyPr/>
            <a:lstStyle/>
            <a:p>
              <a:pPr defTabSz="606643">
                <a:buClrTx/>
              </a:pPr>
              <a:r>
                <a:rPr lang="en-US" sz="1800" kern="1200">
                  <a:latin typeface="AMX Medium" pitchFamily="2" charset="77"/>
                  <a:ea typeface="+mn-ea"/>
                  <a:cs typeface="+mn-cs"/>
                </a:rPr>
                <a:t>Acompanhar e extrair relatórios das configurações aplicadas nas linhas. </a:t>
              </a:r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040B280F-8855-EFCA-4D93-1006FC843F84}"/>
                </a:ext>
              </a:extLst>
            </p:cNvPr>
            <p:cNvSpPr/>
            <p:nvPr/>
          </p:nvSpPr>
          <p:spPr>
            <a:xfrm>
              <a:off x="294667" y="5550645"/>
              <a:ext cx="11504917" cy="453744"/>
            </a:xfrm>
            <a:prstGeom prst="roundRect">
              <a:avLst>
                <a:gd name="adj" fmla="val 50000"/>
              </a:avLst>
            </a:prstGeom>
            <a:solidFill>
              <a:srgbClr val="1F1E21">
                <a:alpha val="18000"/>
              </a:srgbClr>
            </a:solidFill>
            <a:ln>
              <a:noFill/>
            </a:ln>
          </p:spPr>
          <p:txBody>
            <a:bodyPr/>
            <a:lstStyle/>
            <a:p>
              <a:pPr defTabSz="606643">
                <a:buClrTx/>
              </a:pPr>
              <a:r>
                <a:rPr lang="en-US" sz="1800" kern="1200">
                  <a:latin typeface="AMX Medium" pitchFamily="2" charset="77"/>
                  <a:ea typeface="+mn-ea"/>
                  <a:cs typeface="+mn-cs"/>
                </a:rPr>
                <a:t>Relatórios das ligações efetuadas/ tarifadas com todos os detalhes</a:t>
              </a:r>
              <a:r>
                <a:rPr lang="pt-BR" sz="1800" kern="1200">
                  <a:solidFill>
                    <a:srgbClr val="1F1E21"/>
                  </a:solidFill>
                  <a:latin typeface="AMX Medium" pitchFamily="2" charset="77"/>
                  <a:ea typeface="+mn-ea"/>
                  <a:cs typeface="+mn-cs"/>
                </a:rPr>
                <a:t>.</a:t>
              </a:r>
              <a:endParaRPr lang="en-US" sz="1800" kern="1200">
                <a:latin typeface="AMX Medium" pitchFamily="2" charset="77"/>
                <a:ea typeface="+mn-ea"/>
                <a:cs typeface="+mn-cs"/>
              </a:endParaRPr>
            </a:p>
          </p:txBody>
        </p:sp>
        <p:grpSp>
          <p:nvGrpSpPr>
            <p:cNvPr id="85" name="Agrupar 84">
              <a:extLst>
                <a:ext uri="{FF2B5EF4-FFF2-40B4-BE49-F238E27FC236}">
                  <a16:creationId xmlns:a16="http://schemas.microsoft.com/office/drawing/2014/main" id="{77DCA41A-7F93-FA6A-6D11-D80937F74C33}"/>
                </a:ext>
              </a:extLst>
            </p:cNvPr>
            <p:cNvGrpSpPr/>
            <p:nvPr/>
          </p:nvGrpSpPr>
          <p:grpSpPr>
            <a:xfrm>
              <a:off x="9804920" y="2674278"/>
              <a:ext cx="375737" cy="400571"/>
              <a:chOff x="8510691" y="2495858"/>
              <a:chExt cx="1056166" cy="1147564"/>
            </a:xfrm>
          </p:grpSpPr>
          <p:sp>
            <p:nvSpPr>
              <p:cNvPr id="87" name="TextBox 5">
                <a:extLst>
                  <a:ext uri="{FF2B5EF4-FFF2-40B4-BE49-F238E27FC236}">
                    <a16:creationId xmlns:a16="http://schemas.microsoft.com/office/drawing/2014/main" id="{2E845ED5-FA5A-328A-8A58-A5754A0E00D1}"/>
                  </a:ext>
                </a:extLst>
              </p:cNvPr>
              <p:cNvSpPr txBox="1"/>
              <p:nvPr/>
            </p:nvSpPr>
            <p:spPr>
              <a:xfrm>
                <a:off x="8510691" y="2495858"/>
                <a:ext cx="1056166" cy="114756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88" name="Freeform 15">
                <a:extLst>
                  <a:ext uri="{FF2B5EF4-FFF2-40B4-BE49-F238E27FC236}">
                    <a16:creationId xmlns:a16="http://schemas.microsoft.com/office/drawing/2014/main" id="{3FCAA673-407F-712D-06C9-C08CB36F45DB}"/>
                  </a:ext>
                </a:extLst>
              </p:cNvPr>
              <p:cNvSpPr/>
              <p:nvPr/>
            </p:nvSpPr>
            <p:spPr>
              <a:xfrm>
                <a:off x="8562115" y="2638682"/>
                <a:ext cx="953315" cy="953315"/>
              </a:xfrm>
              <a:prstGeom prst="ellipse">
                <a:avLst/>
              </a:prstGeom>
              <a:solidFill>
                <a:srgbClr val="00B050"/>
              </a:solid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89" name="Freeform 21">
                <a:extLst>
                  <a:ext uri="{FF2B5EF4-FFF2-40B4-BE49-F238E27FC236}">
                    <a16:creationId xmlns:a16="http://schemas.microsoft.com/office/drawing/2014/main" id="{9C0F5013-78BA-CDF8-D594-59F208A5C2DD}"/>
                  </a:ext>
                </a:extLst>
              </p:cNvPr>
              <p:cNvSpPr/>
              <p:nvPr/>
            </p:nvSpPr>
            <p:spPr>
              <a:xfrm>
                <a:off x="8696111" y="2750403"/>
                <a:ext cx="685323" cy="682753"/>
              </a:xfrm>
              <a:custGeom>
                <a:avLst/>
                <a:gdLst/>
                <a:ahLst/>
                <a:cxnLst/>
                <a:rect l="l" t="t" r="r" b="b"/>
                <a:pathLst>
                  <a:path w="685323" h="682753">
                    <a:moveTo>
                      <a:pt x="0" y="0"/>
                    </a:moveTo>
                    <a:lnTo>
                      <a:pt x="685323" y="0"/>
                    </a:lnTo>
                    <a:lnTo>
                      <a:pt x="685323" y="682752"/>
                    </a:lnTo>
                    <a:lnTo>
                      <a:pt x="0" y="6827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90" name="Agrupar 89">
              <a:extLst>
                <a:ext uri="{FF2B5EF4-FFF2-40B4-BE49-F238E27FC236}">
                  <a16:creationId xmlns:a16="http://schemas.microsoft.com/office/drawing/2014/main" id="{D3DD5460-E509-1CAA-0A51-9A66A50229E9}"/>
                </a:ext>
              </a:extLst>
            </p:cNvPr>
            <p:cNvGrpSpPr/>
            <p:nvPr/>
          </p:nvGrpSpPr>
          <p:grpSpPr>
            <a:xfrm>
              <a:off x="9804920" y="3330827"/>
              <a:ext cx="375737" cy="400571"/>
              <a:chOff x="8510691" y="2495858"/>
              <a:chExt cx="1056166" cy="1147564"/>
            </a:xfrm>
          </p:grpSpPr>
          <p:sp>
            <p:nvSpPr>
              <p:cNvPr id="91" name="TextBox 5">
                <a:extLst>
                  <a:ext uri="{FF2B5EF4-FFF2-40B4-BE49-F238E27FC236}">
                    <a16:creationId xmlns:a16="http://schemas.microsoft.com/office/drawing/2014/main" id="{EB9AA2B0-FCCE-920F-B2A2-2094759C1763}"/>
                  </a:ext>
                </a:extLst>
              </p:cNvPr>
              <p:cNvSpPr txBox="1"/>
              <p:nvPr/>
            </p:nvSpPr>
            <p:spPr>
              <a:xfrm>
                <a:off x="8510691" y="2495858"/>
                <a:ext cx="1056166" cy="114756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92" name="Freeform 15">
                <a:extLst>
                  <a:ext uri="{FF2B5EF4-FFF2-40B4-BE49-F238E27FC236}">
                    <a16:creationId xmlns:a16="http://schemas.microsoft.com/office/drawing/2014/main" id="{01C34F5C-AC5C-3E71-4173-4A8C84B7D77B}"/>
                  </a:ext>
                </a:extLst>
              </p:cNvPr>
              <p:cNvSpPr/>
              <p:nvPr/>
            </p:nvSpPr>
            <p:spPr>
              <a:xfrm>
                <a:off x="8562115" y="2638682"/>
                <a:ext cx="953315" cy="953315"/>
              </a:xfrm>
              <a:prstGeom prst="ellipse">
                <a:avLst/>
              </a:prstGeom>
              <a:solidFill>
                <a:srgbClr val="00B050"/>
              </a:solid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93" name="Freeform 21">
                <a:extLst>
                  <a:ext uri="{FF2B5EF4-FFF2-40B4-BE49-F238E27FC236}">
                    <a16:creationId xmlns:a16="http://schemas.microsoft.com/office/drawing/2014/main" id="{9E4CBCE5-4453-0734-ED0F-DA3ADF48E334}"/>
                  </a:ext>
                </a:extLst>
              </p:cNvPr>
              <p:cNvSpPr/>
              <p:nvPr/>
            </p:nvSpPr>
            <p:spPr>
              <a:xfrm>
                <a:off x="8696111" y="2750403"/>
                <a:ext cx="685323" cy="682753"/>
              </a:xfrm>
              <a:custGeom>
                <a:avLst/>
                <a:gdLst/>
                <a:ahLst/>
                <a:cxnLst/>
                <a:rect l="l" t="t" r="r" b="b"/>
                <a:pathLst>
                  <a:path w="685323" h="682753">
                    <a:moveTo>
                      <a:pt x="0" y="0"/>
                    </a:moveTo>
                    <a:lnTo>
                      <a:pt x="685323" y="0"/>
                    </a:lnTo>
                    <a:lnTo>
                      <a:pt x="685323" y="682752"/>
                    </a:lnTo>
                    <a:lnTo>
                      <a:pt x="0" y="6827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94" name="Agrupar 93">
              <a:extLst>
                <a:ext uri="{FF2B5EF4-FFF2-40B4-BE49-F238E27FC236}">
                  <a16:creationId xmlns:a16="http://schemas.microsoft.com/office/drawing/2014/main" id="{60BA0D25-619D-0DC5-1001-2D54A2C8EC09}"/>
                </a:ext>
              </a:extLst>
            </p:cNvPr>
            <p:cNvGrpSpPr/>
            <p:nvPr/>
          </p:nvGrpSpPr>
          <p:grpSpPr>
            <a:xfrm>
              <a:off x="9804920" y="3890450"/>
              <a:ext cx="375737" cy="400571"/>
              <a:chOff x="8510691" y="2495858"/>
              <a:chExt cx="1056166" cy="1147564"/>
            </a:xfrm>
          </p:grpSpPr>
          <p:sp>
            <p:nvSpPr>
              <p:cNvPr id="95" name="TextBox 5">
                <a:extLst>
                  <a:ext uri="{FF2B5EF4-FFF2-40B4-BE49-F238E27FC236}">
                    <a16:creationId xmlns:a16="http://schemas.microsoft.com/office/drawing/2014/main" id="{AA3B766A-4B51-C87B-DED1-7132A2CC8DE8}"/>
                  </a:ext>
                </a:extLst>
              </p:cNvPr>
              <p:cNvSpPr txBox="1"/>
              <p:nvPr/>
            </p:nvSpPr>
            <p:spPr>
              <a:xfrm>
                <a:off x="8510691" y="2495858"/>
                <a:ext cx="1056166" cy="114756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96" name="Freeform 15">
                <a:extLst>
                  <a:ext uri="{FF2B5EF4-FFF2-40B4-BE49-F238E27FC236}">
                    <a16:creationId xmlns:a16="http://schemas.microsoft.com/office/drawing/2014/main" id="{CF6D8AE9-4B44-720A-1804-8475A260B49C}"/>
                  </a:ext>
                </a:extLst>
              </p:cNvPr>
              <p:cNvSpPr/>
              <p:nvPr/>
            </p:nvSpPr>
            <p:spPr>
              <a:xfrm>
                <a:off x="8562115" y="2638682"/>
                <a:ext cx="953315" cy="953315"/>
              </a:xfrm>
              <a:prstGeom prst="ellipse">
                <a:avLst/>
              </a:prstGeom>
              <a:solidFill>
                <a:srgbClr val="00B050"/>
              </a:solid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97" name="Freeform 21">
                <a:extLst>
                  <a:ext uri="{FF2B5EF4-FFF2-40B4-BE49-F238E27FC236}">
                    <a16:creationId xmlns:a16="http://schemas.microsoft.com/office/drawing/2014/main" id="{606DF40A-4252-A523-78D2-2EB121B5C02D}"/>
                  </a:ext>
                </a:extLst>
              </p:cNvPr>
              <p:cNvSpPr/>
              <p:nvPr/>
            </p:nvSpPr>
            <p:spPr>
              <a:xfrm>
                <a:off x="8696111" y="2750403"/>
                <a:ext cx="685323" cy="682753"/>
              </a:xfrm>
              <a:custGeom>
                <a:avLst/>
                <a:gdLst/>
                <a:ahLst/>
                <a:cxnLst/>
                <a:rect l="l" t="t" r="r" b="b"/>
                <a:pathLst>
                  <a:path w="685323" h="682753">
                    <a:moveTo>
                      <a:pt x="0" y="0"/>
                    </a:moveTo>
                    <a:lnTo>
                      <a:pt x="685323" y="0"/>
                    </a:lnTo>
                    <a:lnTo>
                      <a:pt x="685323" y="682752"/>
                    </a:lnTo>
                    <a:lnTo>
                      <a:pt x="0" y="6827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Agrupar 97">
              <a:extLst>
                <a:ext uri="{FF2B5EF4-FFF2-40B4-BE49-F238E27FC236}">
                  <a16:creationId xmlns:a16="http://schemas.microsoft.com/office/drawing/2014/main" id="{64EC6E9D-C4F2-54CE-A5BE-E01EA3E3C07E}"/>
                </a:ext>
              </a:extLst>
            </p:cNvPr>
            <p:cNvGrpSpPr/>
            <p:nvPr/>
          </p:nvGrpSpPr>
          <p:grpSpPr>
            <a:xfrm>
              <a:off x="9804920" y="4447101"/>
              <a:ext cx="375737" cy="400571"/>
              <a:chOff x="8510691" y="2495858"/>
              <a:chExt cx="1056166" cy="1147564"/>
            </a:xfrm>
          </p:grpSpPr>
          <p:sp>
            <p:nvSpPr>
              <p:cNvPr id="99" name="TextBox 5">
                <a:extLst>
                  <a:ext uri="{FF2B5EF4-FFF2-40B4-BE49-F238E27FC236}">
                    <a16:creationId xmlns:a16="http://schemas.microsoft.com/office/drawing/2014/main" id="{69CA3001-8CFC-9EEA-4C28-0D1BDEAC4132}"/>
                  </a:ext>
                </a:extLst>
              </p:cNvPr>
              <p:cNvSpPr txBox="1"/>
              <p:nvPr/>
            </p:nvSpPr>
            <p:spPr>
              <a:xfrm>
                <a:off x="8510691" y="2495858"/>
                <a:ext cx="1056166" cy="114756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00" name="Freeform 15">
                <a:extLst>
                  <a:ext uri="{FF2B5EF4-FFF2-40B4-BE49-F238E27FC236}">
                    <a16:creationId xmlns:a16="http://schemas.microsoft.com/office/drawing/2014/main" id="{9BEE86BD-A3E5-797F-8E18-0017384C6234}"/>
                  </a:ext>
                </a:extLst>
              </p:cNvPr>
              <p:cNvSpPr/>
              <p:nvPr/>
            </p:nvSpPr>
            <p:spPr>
              <a:xfrm>
                <a:off x="8562115" y="2638682"/>
                <a:ext cx="953315" cy="953315"/>
              </a:xfrm>
              <a:prstGeom prst="ellipse">
                <a:avLst/>
              </a:prstGeom>
              <a:solidFill>
                <a:srgbClr val="00B050"/>
              </a:solid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01" name="Freeform 21">
                <a:extLst>
                  <a:ext uri="{FF2B5EF4-FFF2-40B4-BE49-F238E27FC236}">
                    <a16:creationId xmlns:a16="http://schemas.microsoft.com/office/drawing/2014/main" id="{A9553F85-EEEC-15B5-4BC0-46C7B84BBF27}"/>
                  </a:ext>
                </a:extLst>
              </p:cNvPr>
              <p:cNvSpPr/>
              <p:nvPr/>
            </p:nvSpPr>
            <p:spPr>
              <a:xfrm>
                <a:off x="8696111" y="2750403"/>
                <a:ext cx="685323" cy="682753"/>
              </a:xfrm>
              <a:custGeom>
                <a:avLst/>
                <a:gdLst/>
                <a:ahLst/>
                <a:cxnLst/>
                <a:rect l="l" t="t" r="r" b="b"/>
                <a:pathLst>
                  <a:path w="685323" h="682753">
                    <a:moveTo>
                      <a:pt x="0" y="0"/>
                    </a:moveTo>
                    <a:lnTo>
                      <a:pt x="685323" y="0"/>
                    </a:lnTo>
                    <a:lnTo>
                      <a:pt x="685323" y="682752"/>
                    </a:lnTo>
                    <a:lnTo>
                      <a:pt x="0" y="6827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Agrupar 101">
              <a:extLst>
                <a:ext uri="{FF2B5EF4-FFF2-40B4-BE49-F238E27FC236}">
                  <a16:creationId xmlns:a16="http://schemas.microsoft.com/office/drawing/2014/main" id="{DC6281D1-B12B-33F8-A52B-8D4EAAE2F2D8}"/>
                </a:ext>
              </a:extLst>
            </p:cNvPr>
            <p:cNvGrpSpPr/>
            <p:nvPr/>
          </p:nvGrpSpPr>
          <p:grpSpPr>
            <a:xfrm>
              <a:off x="9804920" y="5004836"/>
              <a:ext cx="375737" cy="400571"/>
              <a:chOff x="8510691" y="2495858"/>
              <a:chExt cx="1056166" cy="1147564"/>
            </a:xfrm>
          </p:grpSpPr>
          <p:sp>
            <p:nvSpPr>
              <p:cNvPr id="103" name="TextBox 5">
                <a:extLst>
                  <a:ext uri="{FF2B5EF4-FFF2-40B4-BE49-F238E27FC236}">
                    <a16:creationId xmlns:a16="http://schemas.microsoft.com/office/drawing/2014/main" id="{2161DF4E-214F-91EB-1EAB-823539F48A72}"/>
                  </a:ext>
                </a:extLst>
              </p:cNvPr>
              <p:cNvSpPr txBox="1"/>
              <p:nvPr/>
            </p:nvSpPr>
            <p:spPr>
              <a:xfrm>
                <a:off x="8510691" y="2495858"/>
                <a:ext cx="1056166" cy="114756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04" name="Freeform 15">
                <a:extLst>
                  <a:ext uri="{FF2B5EF4-FFF2-40B4-BE49-F238E27FC236}">
                    <a16:creationId xmlns:a16="http://schemas.microsoft.com/office/drawing/2014/main" id="{B8CA2617-A84E-21E9-A4F2-B64EB19DDBA9}"/>
                  </a:ext>
                </a:extLst>
              </p:cNvPr>
              <p:cNvSpPr/>
              <p:nvPr/>
            </p:nvSpPr>
            <p:spPr>
              <a:xfrm>
                <a:off x="8562115" y="2638682"/>
                <a:ext cx="953315" cy="953315"/>
              </a:xfrm>
              <a:prstGeom prst="ellipse">
                <a:avLst/>
              </a:prstGeom>
              <a:solidFill>
                <a:srgbClr val="00B050"/>
              </a:solid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05" name="Freeform 21">
                <a:extLst>
                  <a:ext uri="{FF2B5EF4-FFF2-40B4-BE49-F238E27FC236}">
                    <a16:creationId xmlns:a16="http://schemas.microsoft.com/office/drawing/2014/main" id="{33B644A6-01AC-00EA-09BB-6FC894CB46EB}"/>
                  </a:ext>
                </a:extLst>
              </p:cNvPr>
              <p:cNvSpPr/>
              <p:nvPr/>
            </p:nvSpPr>
            <p:spPr>
              <a:xfrm>
                <a:off x="8696111" y="2750403"/>
                <a:ext cx="685323" cy="682753"/>
              </a:xfrm>
              <a:custGeom>
                <a:avLst/>
                <a:gdLst/>
                <a:ahLst/>
                <a:cxnLst/>
                <a:rect l="l" t="t" r="r" b="b"/>
                <a:pathLst>
                  <a:path w="685323" h="682753">
                    <a:moveTo>
                      <a:pt x="0" y="0"/>
                    </a:moveTo>
                    <a:lnTo>
                      <a:pt x="685323" y="0"/>
                    </a:lnTo>
                    <a:lnTo>
                      <a:pt x="685323" y="682752"/>
                    </a:lnTo>
                    <a:lnTo>
                      <a:pt x="0" y="6827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Agrupar 105">
              <a:extLst>
                <a:ext uri="{FF2B5EF4-FFF2-40B4-BE49-F238E27FC236}">
                  <a16:creationId xmlns:a16="http://schemas.microsoft.com/office/drawing/2014/main" id="{CFBD639B-0179-67F8-5513-F8FC57D97305}"/>
                </a:ext>
              </a:extLst>
            </p:cNvPr>
            <p:cNvGrpSpPr/>
            <p:nvPr/>
          </p:nvGrpSpPr>
          <p:grpSpPr>
            <a:xfrm>
              <a:off x="9804920" y="5560485"/>
              <a:ext cx="375737" cy="400571"/>
              <a:chOff x="8510691" y="2495858"/>
              <a:chExt cx="1056166" cy="1147564"/>
            </a:xfrm>
          </p:grpSpPr>
          <p:sp>
            <p:nvSpPr>
              <p:cNvPr id="107" name="TextBox 5">
                <a:extLst>
                  <a:ext uri="{FF2B5EF4-FFF2-40B4-BE49-F238E27FC236}">
                    <a16:creationId xmlns:a16="http://schemas.microsoft.com/office/drawing/2014/main" id="{B03E657D-0D7E-52C7-A4EC-56955D3AAB05}"/>
                  </a:ext>
                </a:extLst>
              </p:cNvPr>
              <p:cNvSpPr txBox="1"/>
              <p:nvPr/>
            </p:nvSpPr>
            <p:spPr>
              <a:xfrm>
                <a:off x="8510691" y="2495858"/>
                <a:ext cx="1056166" cy="1147564"/>
              </a:xfrm>
              <a:prstGeom prst="rect">
                <a:avLst/>
              </a:prstGeom>
            </p:spPr>
            <p:txBody>
              <a:bodyPr lIns="33699" tIns="33699" rIns="33699" bIns="33699" rtlCol="0" anchor="ctr"/>
              <a:lstStyle/>
              <a:p>
                <a:pPr algn="ctr" defTabSz="606643">
                  <a:lnSpc>
                    <a:spcPts val="1764"/>
                  </a:lnSpc>
                  <a:buClrTx/>
                </a:pPr>
                <a:endParaRPr sz="1194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08" name="Freeform 15">
                <a:extLst>
                  <a:ext uri="{FF2B5EF4-FFF2-40B4-BE49-F238E27FC236}">
                    <a16:creationId xmlns:a16="http://schemas.microsoft.com/office/drawing/2014/main" id="{BCDF835F-F874-9C6B-94B3-A4F321BA1145}"/>
                  </a:ext>
                </a:extLst>
              </p:cNvPr>
              <p:cNvSpPr/>
              <p:nvPr/>
            </p:nvSpPr>
            <p:spPr>
              <a:xfrm>
                <a:off x="8562115" y="2638682"/>
                <a:ext cx="953315" cy="953315"/>
              </a:xfrm>
              <a:prstGeom prst="ellipse">
                <a:avLst/>
              </a:prstGeom>
              <a:solidFill>
                <a:srgbClr val="00B050"/>
              </a:solid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09" name="Freeform 21">
                <a:extLst>
                  <a:ext uri="{FF2B5EF4-FFF2-40B4-BE49-F238E27FC236}">
                    <a16:creationId xmlns:a16="http://schemas.microsoft.com/office/drawing/2014/main" id="{C7195D35-E5DB-E4F8-E2EB-535C70C96DD3}"/>
                  </a:ext>
                </a:extLst>
              </p:cNvPr>
              <p:cNvSpPr/>
              <p:nvPr/>
            </p:nvSpPr>
            <p:spPr>
              <a:xfrm>
                <a:off x="8696111" y="2750403"/>
                <a:ext cx="685323" cy="682753"/>
              </a:xfrm>
              <a:custGeom>
                <a:avLst/>
                <a:gdLst/>
                <a:ahLst/>
                <a:cxnLst/>
                <a:rect l="l" t="t" r="r" b="b"/>
                <a:pathLst>
                  <a:path w="685323" h="682753">
                    <a:moveTo>
                      <a:pt x="0" y="0"/>
                    </a:moveTo>
                    <a:lnTo>
                      <a:pt x="685323" y="0"/>
                    </a:lnTo>
                    <a:lnTo>
                      <a:pt x="685323" y="682752"/>
                    </a:lnTo>
                    <a:lnTo>
                      <a:pt x="0" y="6827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10" name="Agrupar 109">
              <a:extLst>
                <a:ext uri="{FF2B5EF4-FFF2-40B4-BE49-F238E27FC236}">
                  <a16:creationId xmlns:a16="http://schemas.microsoft.com/office/drawing/2014/main" id="{DBD67616-A1AE-6500-1F6C-12E53470A395}"/>
                </a:ext>
              </a:extLst>
            </p:cNvPr>
            <p:cNvGrpSpPr/>
            <p:nvPr/>
          </p:nvGrpSpPr>
          <p:grpSpPr>
            <a:xfrm>
              <a:off x="11072386" y="3372681"/>
              <a:ext cx="339147" cy="332766"/>
              <a:chOff x="7040559" y="1967231"/>
              <a:chExt cx="340833" cy="334421"/>
            </a:xfrm>
          </p:grpSpPr>
          <p:grpSp>
            <p:nvGrpSpPr>
              <p:cNvPr id="111" name="Agrupar 110">
                <a:extLst>
                  <a:ext uri="{FF2B5EF4-FFF2-40B4-BE49-F238E27FC236}">
                    <a16:creationId xmlns:a16="http://schemas.microsoft.com/office/drawing/2014/main" id="{9BA79D28-7BB9-ACE0-6980-DF7F7401F7DF}"/>
                  </a:ext>
                </a:extLst>
              </p:cNvPr>
              <p:cNvGrpSpPr/>
              <p:nvPr/>
            </p:nvGrpSpPr>
            <p:grpSpPr>
              <a:xfrm>
                <a:off x="7040559" y="1967231"/>
                <a:ext cx="340833" cy="334421"/>
                <a:chOff x="10412372" y="3286101"/>
                <a:chExt cx="511250" cy="501631"/>
              </a:xfrm>
            </p:grpSpPr>
            <p:sp>
              <p:nvSpPr>
                <p:cNvPr id="113" name="Freeform 15">
                  <a:extLst>
                    <a:ext uri="{FF2B5EF4-FFF2-40B4-BE49-F238E27FC236}">
                      <a16:creationId xmlns:a16="http://schemas.microsoft.com/office/drawing/2014/main" id="{BAB599D8-F3E4-FF77-28B7-9128B842E754}"/>
                    </a:ext>
                  </a:extLst>
                </p:cNvPr>
                <p:cNvSpPr/>
                <p:nvPr/>
              </p:nvSpPr>
              <p:spPr>
                <a:xfrm>
                  <a:off x="10412372" y="3286101"/>
                  <a:ext cx="511250" cy="50163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txBody>
                <a:bodyPr/>
                <a:lstStyle/>
                <a:p>
                  <a:pPr defTabSz="909919">
                    <a:buClrTx/>
                  </a:pPr>
                  <a:endParaRPr lang="pt-BR" sz="1791" kern="1200">
                    <a:solidFill>
                      <a:prstClr val="black"/>
                    </a:solidFill>
                    <a:latin typeface="AMX" pitchFamily="2" charset="77"/>
                    <a:ea typeface="+mn-ea"/>
                    <a:cs typeface="+mn-cs"/>
                  </a:endParaRPr>
                </a:p>
              </p:txBody>
            </p:sp>
            <p:pic>
              <p:nvPicPr>
                <p:cNvPr id="114" name="Gráfico 113" descr="Fechar com preenchimento sólido">
                  <a:extLst>
                    <a:ext uri="{FF2B5EF4-FFF2-40B4-BE49-F238E27FC236}">
                      <a16:creationId xmlns:a16="http://schemas.microsoft.com/office/drawing/2014/main" id="{BF1C95AF-0092-84AC-060E-DBF58044B5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0080" y="3396916"/>
                  <a:ext cx="285939" cy="285939"/>
                </a:xfrm>
                <a:prstGeom prst="rect">
                  <a:avLst/>
                </a:prstGeom>
              </p:spPr>
            </p:pic>
          </p:grpSp>
          <p:sp>
            <p:nvSpPr>
              <p:cNvPr id="112" name="Freeform 15">
                <a:extLst>
                  <a:ext uri="{FF2B5EF4-FFF2-40B4-BE49-F238E27FC236}">
                    <a16:creationId xmlns:a16="http://schemas.microsoft.com/office/drawing/2014/main" id="{CB936795-53E6-4BC2-6483-F83DA0DBC348}"/>
                  </a:ext>
                </a:extLst>
              </p:cNvPr>
              <p:cNvSpPr/>
              <p:nvPr/>
            </p:nvSpPr>
            <p:spPr>
              <a:xfrm>
                <a:off x="7105651" y="2030664"/>
                <a:ext cx="204365" cy="20279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Agrupar 114">
              <a:extLst>
                <a:ext uri="{FF2B5EF4-FFF2-40B4-BE49-F238E27FC236}">
                  <a16:creationId xmlns:a16="http://schemas.microsoft.com/office/drawing/2014/main" id="{47F857FD-0E03-F088-3AD8-93E4A1175331}"/>
                </a:ext>
              </a:extLst>
            </p:cNvPr>
            <p:cNvGrpSpPr/>
            <p:nvPr/>
          </p:nvGrpSpPr>
          <p:grpSpPr>
            <a:xfrm>
              <a:off x="11072386" y="3934920"/>
              <a:ext cx="339147" cy="332766"/>
              <a:chOff x="7040559" y="1967231"/>
              <a:chExt cx="340833" cy="334421"/>
            </a:xfrm>
          </p:grpSpPr>
          <p:grpSp>
            <p:nvGrpSpPr>
              <p:cNvPr id="116" name="Agrupar 115">
                <a:extLst>
                  <a:ext uri="{FF2B5EF4-FFF2-40B4-BE49-F238E27FC236}">
                    <a16:creationId xmlns:a16="http://schemas.microsoft.com/office/drawing/2014/main" id="{22066A70-BC95-5309-C262-9812E101F832}"/>
                  </a:ext>
                </a:extLst>
              </p:cNvPr>
              <p:cNvGrpSpPr/>
              <p:nvPr/>
            </p:nvGrpSpPr>
            <p:grpSpPr>
              <a:xfrm>
                <a:off x="7040559" y="1967231"/>
                <a:ext cx="340833" cy="334421"/>
                <a:chOff x="10412372" y="3286101"/>
                <a:chExt cx="511250" cy="501631"/>
              </a:xfrm>
            </p:grpSpPr>
            <p:sp>
              <p:nvSpPr>
                <p:cNvPr id="118" name="Freeform 15">
                  <a:extLst>
                    <a:ext uri="{FF2B5EF4-FFF2-40B4-BE49-F238E27FC236}">
                      <a16:creationId xmlns:a16="http://schemas.microsoft.com/office/drawing/2014/main" id="{99F5800D-8EE5-71C0-96BB-6B4B07B56A68}"/>
                    </a:ext>
                  </a:extLst>
                </p:cNvPr>
                <p:cNvSpPr/>
                <p:nvPr/>
              </p:nvSpPr>
              <p:spPr>
                <a:xfrm>
                  <a:off x="10412372" y="3286101"/>
                  <a:ext cx="511250" cy="50163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txBody>
                <a:bodyPr/>
                <a:lstStyle/>
                <a:p>
                  <a:pPr defTabSz="909919">
                    <a:buClrTx/>
                  </a:pPr>
                  <a:endParaRPr lang="pt-BR" sz="1791" kern="1200">
                    <a:solidFill>
                      <a:prstClr val="black"/>
                    </a:solidFill>
                    <a:latin typeface="AMX" pitchFamily="2" charset="77"/>
                    <a:ea typeface="+mn-ea"/>
                    <a:cs typeface="+mn-cs"/>
                  </a:endParaRPr>
                </a:p>
              </p:txBody>
            </p:sp>
            <p:pic>
              <p:nvPicPr>
                <p:cNvPr id="119" name="Gráfico 118" descr="Fechar com preenchimento sólido">
                  <a:extLst>
                    <a:ext uri="{FF2B5EF4-FFF2-40B4-BE49-F238E27FC236}">
                      <a16:creationId xmlns:a16="http://schemas.microsoft.com/office/drawing/2014/main" id="{4C99F169-8264-532C-43A4-5F55A62964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0083" y="3396917"/>
                  <a:ext cx="285939" cy="285939"/>
                </a:xfrm>
                <a:prstGeom prst="rect">
                  <a:avLst/>
                </a:prstGeom>
              </p:spPr>
            </p:pic>
          </p:grpSp>
          <p:sp>
            <p:nvSpPr>
              <p:cNvPr id="117" name="Freeform 15">
                <a:extLst>
                  <a:ext uri="{FF2B5EF4-FFF2-40B4-BE49-F238E27FC236}">
                    <a16:creationId xmlns:a16="http://schemas.microsoft.com/office/drawing/2014/main" id="{812D5858-2B26-55AD-2BDA-C1967C89B1D7}"/>
                  </a:ext>
                </a:extLst>
              </p:cNvPr>
              <p:cNvSpPr/>
              <p:nvPr/>
            </p:nvSpPr>
            <p:spPr>
              <a:xfrm>
                <a:off x="7105651" y="2030664"/>
                <a:ext cx="204365" cy="20279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20" name="Agrupar 119">
              <a:extLst>
                <a:ext uri="{FF2B5EF4-FFF2-40B4-BE49-F238E27FC236}">
                  <a16:creationId xmlns:a16="http://schemas.microsoft.com/office/drawing/2014/main" id="{336323F2-0BC5-9025-A991-AA501D4E37EA}"/>
                </a:ext>
              </a:extLst>
            </p:cNvPr>
            <p:cNvGrpSpPr/>
            <p:nvPr/>
          </p:nvGrpSpPr>
          <p:grpSpPr>
            <a:xfrm>
              <a:off x="11072386" y="4481787"/>
              <a:ext cx="339147" cy="332766"/>
              <a:chOff x="7040559" y="1967231"/>
              <a:chExt cx="340833" cy="334421"/>
            </a:xfrm>
          </p:grpSpPr>
          <p:grpSp>
            <p:nvGrpSpPr>
              <p:cNvPr id="121" name="Agrupar 120">
                <a:extLst>
                  <a:ext uri="{FF2B5EF4-FFF2-40B4-BE49-F238E27FC236}">
                    <a16:creationId xmlns:a16="http://schemas.microsoft.com/office/drawing/2014/main" id="{EC44FA78-47D5-1E70-D480-C7ACCF6208AD}"/>
                  </a:ext>
                </a:extLst>
              </p:cNvPr>
              <p:cNvGrpSpPr/>
              <p:nvPr/>
            </p:nvGrpSpPr>
            <p:grpSpPr>
              <a:xfrm>
                <a:off x="7040559" y="1967231"/>
                <a:ext cx="340833" cy="334421"/>
                <a:chOff x="10412372" y="3286101"/>
                <a:chExt cx="511250" cy="501631"/>
              </a:xfrm>
            </p:grpSpPr>
            <p:sp>
              <p:nvSpPr>
                <p:cNvPr id="123" name="Freeform 15">
                  <a:extLst>
                    <a:ext uri="{FF2B5EF4-FFF2-40B4-BE49-F238E27FC236}">
                      <a16:creationId xmlns:a16="http://schemas.microsoft.com/office/drawing/2014/main" id="{2C5C7D27-A46B-EEF4-0F4E-0CBBDFB2D96B}"/>
                    </a:ext>
                  </a:extLst>
                </p:cNvPr>
                <p:cNvSpPr/>
                <p:nvPr/>
              </p:nvSpPr>
              <p:spPr>
                <a:xfrm>
                  <a:off x="10412372" y="3286101"/>
                  <a:ext cx="511250" cy="50163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txBody>
                <a:bodyPr/>
                <a:lstStyle/>
                <a:p>
                  <a:pPr defTabSz="909919">
                    <a:buClrTx/>
                  </a:pPr>
                  <a:endParaRPr lang="pt-BR" sz="1791" kern="1200">
                    <a:solidFill>
                      <a:prstClr val="black"/>
                    </a:solidFill>
                    <a:latin typeface="AMX" pitchFamily="2" charset="77"/>
                    <a:ea typeface="+mn-ea"/>
                    <a:cs typeface="+mn-cs"/>
                  </a:endParaRPr>
                </a:p>
              </p:txBody>
            </p:sp>
            <p:pic>
              <p:nvPicPr>
                <p:cNvPr id="124" name="Gráfico 123" descr="Fechar com preenchimento sólido">
                  <a:extLst>
                    <a:ext uri="{FF2B5EF4-FFF2-40B4-BE49-F238E27FC236}">
                      <a16:creationId xmlns:a16="http://schemas.microsoft.com/office/drawing/2014/main" id="{48E7785A-28A0-04A0-FF01-4A657CE77D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0083" y="3396917"/>
                  <a:ext cx="285939" cy="285939"/>
                </a:xfrm>
                <a:prstGeom prst="rect">
                  <a:avLst/>
                </a:prstGeom>
              </p:spPr>
            </p:pic>
          </p:grpSp>
          <p:sp>
            <p:nvSpPr>
              <p:cNvPr id="122" name="Freeform 15">
                <a:extLst>
                  <a:ext uri="{FF2B5EF4-FFF2-40B4-BE49-F238E27FC236}">
                    <a16:creationId xmlns:a16="http://schemas.microsoft.com/office/drawing/2014/main" id="{3B51E854-BB63-6357-CC72-3BD67DB2D2CA}"/>
                  </a:ext>
                </a:extLst>
              </p:cNvPr>
              <p:cNvSpPr/>
              <p:nvPr/>
            </p:nvSpPr>
            <p:spPr>
              <a:xfrm>
                <a:off x="7105651" y="2030664"/>
                <a:ext cx="204365" cy="20279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25" name="Agrupar 124">
              <a:extLst>
                <a:ext uri="{FF2B5EF4-FFF2-40B4-BE49-F238E27FC236}">
                  <a16:creationId xmlns:a16="http://schemas.microsoft.com/office/drawing/2014/main" id="{BFB1EA5B-2F3D-754A-BE97-F4968C561856}"/>
                </a:ext>
              </a:extLst>
            </p:cNvPr>
            <p:cNvGrpSpPr/>
            <p:nvPr/>
          </p:nvGrpSpPr>
          <p:grpSpPr>
            <a:xfrm>
              <a:off x="11072386" y="5594387"/>
              <a:ext cx="339147" cy="332766"/>
              <a:chOff x="7040559" y="1967231"/>
              <a:chExt cx="340833" cy="334421"/>
            </a:xfrm>
          </p:grpSpPr>
          <p:grpSp>
            <p:nvGrpSpPr>
              <p:cNvPr id="126" name="Agrupar 125">
                <a:extLst>
                  <a:ext uri="{FF2B5EF4-FFF2-40B4-BE49-F238E27FC236}">
                    <a16:creationId xmlns:a16="http://schemas.microsoft.com/office/drawing/2014/main" id="{F5CB165F-E168-A70F-D6D8-31168C24F617}"/>
                  </a:ext>
                </a:extLst>
              </p:cNvPr>
              <p:cNvGrpSpPr/>
              <p:nvPr/>
            </p:nvGrpSpPr>
            <p:grpSpPr>
              <a:xfrm>
                <a:off x="7040559" y="1967231"/>
                <a:ext cx="340833" cy="334421"/>
                <a:chOff x="10412372" y="3286101"/>
                <a:chExt cx="511250" cy="501631"/>
              </a:xfrm>
            </p:grpSpPr>
            <p:sp>
              <p:nvSpPr>
                <p:cNvPr id="128" name="Freeform 15">
                  <a:extLst>
                    <a:ext uri="{FF2B5EF4-FFF2-40B4-BE49-F238E27FC236}">
                      <a16:creationId xmlns:a16="http://schemas.microsoft.com/office/drawing/2014/main" id="{ED743839-F19D-5DF7-AACC-C4EEA9BEBEBE}"/>
                    </a:ext>
                  </a:extLst>
                </p:cNvPr>
                <p:cNvSpPr/>
                <p:nvPr/>
              </p:nvSpPr>
              <p:spPr>
                <a:xfrm>
                  <a:off x="10412372" y="3286101"/>
                  <a:ext cx="511250" cy="50163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txBody>
                <a:bodyPr/>
                <a:lstStyle/>
                <a:p>
                  <a:pPr defTabSz="909919">
                    <a:buClrTx/>
                  </a:pPr>
                  <a:endParaRPr lang="pt-BR" sz="1791" kern="1200">
                    <a:solidFill>
                      <a:prstClr val="black"/>
                    </a:solidFill>
                    <a:latin typeface="AMX" pitchFamily="2" charset="77"/>
                    <a:ea typeface="+mn-ea"/>
                    <a:cs typeface="+mn-cs"/>
                  </a:endParaRPr>
                </a:p>
              </p:txBody>
            </p:sp>
            <p:pic>
              <p:nvPicPr>
                <p:cNvPr id="129" name="Gráfico 128" descr="Fechar com preenchimento sólido">
                  <a:extLst>
                    <a:ext uri="{FF2B5EF4-FFF2-40B4-BE49-F238E27FC236}">
                      <a16:creationId xmlns:a16="http://schemas.microsoft.com/office/drawing/2014/main" id="{68EF5C33-94EB-0956-13FD-1D307D143E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0083" y="3396917"/>
                  <a:ext cx="285939" cy="285939"/>
                </a:xfrm>
                <a:prstGeom prst="rect">
                  <a:avLst/>
                </a:prstGeom>
              </p:spPr>
            </p:pic>
          </p:grpSp>
          <p:sp>
            <p:nvSpPr>
              <p:cNvPr id="127" name="Freeform 15">
                <a:extLst>
                  <a:ext uri="{FF2B5EF4-FFF2-40B4-BE49-F238E27FC236}">
                    <a16:creationId xmlns:a16="http://schemas.microsoft.com/office/drawing/2014/main" id="{44ED1A5C-5B87-C003-3711-95D026657DE6}"/>
                  </a:ext>
                </a:extLst>
              </p:cNvPr>
              <p:cNvSpPr/>
              <p:nvPr/>
            </p:nvSpPr>
            <p:spPr>
              <a:xfrm>
                <a:off x="7105651" y="2030664"/>
                <a:ext cx="204365" cy="20279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30" name="Agrupar 129">
              <a:extLst>
                <a:ext uri="{FF2B5EF4-FFF2-40B4-BE49-F238E27FC236}">
                  <a16:creationId xmlns:a16="http://schemas.microsoft.com/office/drawing/2014/main" id="{5C84243E-FCDB-675E-BD17-139C962AA0F7}"/>
                </a:ext>
              </a:extLst>
            </p:cNvPr>
            <p:cNvGrpSpPr/>
            <p:nvPr/>
          </p:nvGrpSpPr>
          <p:grpSpPr>
            <a:xfrm>
              <a:off x="11072386" y="2741324"/>
              <a:ext cx="339147" cy="332766"/>
              <a:chOff x="7040559" y="1967231"/>
              <a:chExt cx="340833" cy="334421"/>
            </a:xfrm>
          </p:grpSpPr>
          <p:grpSp>
            <p:nvGrpSpPr>
              <p:cNvPr id="131" name="Agrupar 130">
                <a:extLst>
                  <a:ext uri="{FF2B5EF4-FFF2-40B4-BE49-F238E27FC236}">
                    <a16:creationId xmlns:a16="http://schemas.microsoft.com/office/drawing/2014/main" id="{6069C4F0-4CC7-1CA7-45D9-89BAC4FD7DA8}"/>
                  </a:ext>
                </a:extLst>
              </p:cNvPr>
              <p:cNvGrpSpPr/>
              <p:nvPr/>
            </p:nvGrpSpPr>
            <p:grpSpPr>
              <a:xfrm>
                <a:off x="7040559" y="1967231"/>
                <a:ext cx="340833" cy="334421"/>
                <a:chOff x="10412372" y="3286101"/>
                <a:chExt cx="511250" cy="501631"/>
              </a:xfrm>
            </p:grpSpPr>
            <p:sp>
              <p:nvSpPr>
                <p:cNvPr id="133" name="Freeform 15">
                  <a:extLst>
                    <a:ext uri="{FF2B5EF4-FFF2-40B4-BE49-F238E27FC236}">
                      <a16:creationId xmlns:a16="http://schemas.microsoft.com/office/drawing/2014/main" id="{DE57C702-952D-3B6D-789F-51FAF2A97339}"/>
                    </a:ext>
                  </a:extLst>
                </p:cNvPr>
                <p:cNvSpPr/>
                <p:nvPr/>
              </p:nvSpPr>
              <p:spPr>
                <a:xfrm>
                  <a:off x="10412372" y="3286101"/>
                  <a:ext cx="511250" cy="50163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txBody>
                <a:bodyPr/>
                <a:lstStyle/>
                <a:p>
                  <a:pPr defTabSz="909919">
                    <a:buClrTx/>
                  </a:pPr>
                  <a:endParaRPr lang="pt-BR" sz="1791" kern="1200">
                    <a:solidFill>
                      <a:prstClr val="black"/>
                    </a:solidFill>
                    <a:latin typeface="AMX" pitchFamily="2" charset="77"/>
                    <a:ea typeface="+mn-ea"/>
                    <a:cs typeface="+mn-cs"/>
                  </a:endParaRPr>
                </a:p>
              </p:txBody>
            </p:sp>
            <p:pic>
              <p:nvPicPr>
                <p:cNvPr id="134" name="Gráfico 133" descr="Fechar com preenchimento sólido">
                  <a:extLst>
                    <a:ext uri="{FF2B5EF4-FFF2-40B4-BE49-F238E27FC236}">
                      <a16:creationId xmlns:a16="http://schemas.microsoft.com/office/drawing/2014/main" id="{920F0473-C017-5CC9-1E30-3CB17AF36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0080" y="3396916"/>
                  <a:ext cx="285939" cy="285939"/>
                </a:xfrm>
                <a:prstGeom prst="rect">
                  <a:avLst/>
                </a:prstGeom>
              </p:spPr>
            </p:pic>
          </p:grpSp>
          <p:sp>
            <p:nvSpPr>
              <p:cNvPr id="132" name="Freeform 15">
                <a:extLst>
                  <a:ext uri="{FF2B5EF4-FFF2-40B4-BE49-F238E27FC236}">
                    <a16:creationId xmlns:a16="http://schemas.microsoft.com/office/drawing/2014/main" id="{8BDB0726-FFFC-CA54-D2BF-B53C2772EA27}"/>
                  </a:ext>
                </a:extLst>
              </p:cNvPr>
              <p:cNvSpPr/>
              <p:nvPr/>
            </p:nvSpPr>
            <p:spPr>
              <a:xfrm>
                <a:off x="7105651" y="2030664"/>
                <a:ext cx="204365" cy="20279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Agrupar 134">
              <a:extLst>
                <a:ext uri="{FF2B5EF4-FFF2-40B4-BE49-F238E27FC236}">
                  <a16:creationId xmlns:a16="http://schemas.microsoft.com/office/drawing/2014/main" id="{5EA60FA5-304B-1F26-EBC2-CFF9A30C6776}"/>
                </a:ext>
              </a:extLst>
            </p:cNvPr>
            <p:cNvGrpSpPr/>
            <p:nvPr/>
          </p:nvGrpSpPr>
          <p:grpSpPr>
            <a:xfrm>
              <a:off x="11072386" y="5052142"/>
              <a:ext cx="339147" cy="332766"/>
              <a:chOff x="7040559" y="1967231"/>
              <a:chExt cx="340833" cy="334421"/>
            </a:xfrm>
          </p:grpSpPr>
          <p:grpSp>
            <p:nvGrpSpPr>
              <p:cNvPr id="136" name="Agrupar 135">
                <a:extLst>
                  <a:ext uri="{FF2B5EF4-FFF2-40B4-BE49-F238E27FC236}">
                    <a16:creationId xmlns:a16="http://schemas.microsoft.com/office/drawing/2014/main" id="{91E76D52-80ED-1D31-7EED-5EE448D0EDF9}"/>
                  </a:ext>
                </a:extLst>
              </p:cNvPr>
              <p:cNvGrpSpPr/>
              <p:nvPr/>
            </p:nvGrpSpPr>
            <p:grpSpPr>
              <a:xfrm>
                <a:off x="7040559" y="1967231"/>
                <a:ext cx="340833" cy="334421"/>
                <a:chOff x="10412372" y="3286101"/>
                <a:chExt cx="511250" cy="501631"/>
              </a:xfrm>
            </p:grpSpPr>
            <p:sp>
              <p:nvSpPr>
                <p:cNvPr id="138" name="Freeform 15">
                  <a:extLst>
                    <a:ext uri="{FF2B5EF4-FFF2-40B4-BE49-F238E27FC236}">
                      <a16:creationId xmlns:a16="http://schemas.microsoft.com/office/drawing/2014/main" id="{124195F7-D123-08A0-1E21-4337C3C17789}"/>
                    </a:ext>
                  </a:extLst>
                </p:cNvPr>
                <p:cNvSpPr/>
                <p:nvPr/>
              </p:nvSpPr>
              <p:spPr>
                <a:xfrm>
                  <a:off x="10412372" y="3286101"/>
                  <a:ext cx="511250" cy="50163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txBody>
                <a:bodyPr/>
                <a:lstStyle/>
                <a:p>
                  <a:pPr defTabSz="909919">
                    <a:buClrTx/>
                  </a:pPr>
                  <a:endParaRPr lang="pt-BR" sz="1791" kern="1200">
                    <a:solidFill>
                      <a:prstClr val="black"/>
                    </a:solidFill>
                    <a:latin typeface="AMX" pitchFamily="2" charset="77"/>
                    <a:ea typeface="+mn-ea"/>
                    <a:cs typeface="+mn-cs"/>
                  </a:endParaRPr>
                </a:p>
              </p:txBody>
            </p:sp>
            <p:pic>
              <p:nvPicPr>
                <p:cNvPr id="139" name="Gráfico 138" descr="Fechar com preenchimento sólido">
                  <a:extLst>
                    <a:ext uri="{FF2B5EF4-FFF2-40B4-BE49-F238E27FC236}">
                      <a16:creationId xmlns:a16="http://schemas.microsoft.com/office/drawing/2014/main" id="{440187B0-335E-8441-75C2-B133E96642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0083" y="3396917"/>
                  <a:ext cx="285939" cy="285939"/>
                </a:xfrm>
                <a:prstGeom prst="rect">
                  <a:avLst/>
                </a:prstGeom>
              </p:spPr>
            </p:pic>
          </p:grpSp>
          <p:sp>
            <p:nvSpPr>
              <p:cNvPr id="137" name="Freeform 15">
                <a:extLst>
                  <a:ext uri="{FF2B5EF4-FFF2-40B4-BE49-F238E27FC236}">
                    <a16:creationId xmlns:a16="http://schemas.microsoft.com/office/drawing/2014/main" id="{4BCB02EE-A6A2-00A9-B98B-0FC2A2A3C329}"/>
                  </a:ext>
                </a:extLst>
              </p:cNvPr>
              <p:cNvSpPr/>
              <p:nvPr/>
            </p:nvSpPr>
            <p:spPr>
              <a:xfrm>
                <a:off x="7105651" y="2030664"/>
                <a:ext cx="204365" cy="20279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909919">
                  <a:buClrTx/>
                </a:pPr>
                <a:endParaRPr lang="pt-BR" sz="1791" kern="1200">
                  <a:solidFill>
                    <a:prstClr val="black"/>
                  </a:solidFill>
                  <a:latin typeface="AMX" pitchFamily="2" charset="77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C38DB496-56BE-6CBE-C860-B1C47670006B}"/>
              </a:ext>
            </a:extLst>
          </p:cNvPr>
          <p:cNvSpPr/>
          <p:nvPr/>
        </p:nvSpPr>
        <p:spPr>
          <a:xfrm>
            <a:off x="-122506" y="822378"/>
            <a:ext cx="4089428" cy="584775"/>
          </a:xfrm>
          <a:prstGeom prst="roundRect">
            <a:avLst>
              <a:gd name="adj" fmla="val 21865"/>
            </a:avLst>
          </a:prstGeom>
          <a:solidFill>
            <a:srgbClr val="61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MX" pitchFamily="2" charset="77"/>
              <a:sym typeface="+mn-ea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7D0AB3-45F7-9E3D-5628-94C0828558A5}"/>
              </a:ext>
            </a:extLst>
          </p:cNvPr>
          <p:cNvSpPr txBox="1"/>
          <p:nvPr/>
        </p:nvSpPr>
        <p:spPr>
          <a:xfrm>
            <a:off x="289671" y="822378"/>
            <a:ext cx="367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MX Black" pitchFamily="2" charset="0"/>
                <a:sym typeface="+mn-ea"/>
              </a:rPr>
              <a:t>COMPARATIVO</a:t>
            </a:r>
          </a:p>
        </p:txBody>
      </p:sp>
    </p:spTree>
    <p:extLst>
      <p:ext uri="{BB962C8B-B14F-4D97-AF65-F5344CB8AC3E}">
        <p14:creationId xmlns:p14="http://schemas.microsoft.com/office/powerpoint/2010/main" val="3001352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38ABA0C-4366-336B-75B9-C73DDE8E3EFD}"/>
              </a:ext>
            </a:extLst>
          </p:cNvPr>
          <p:cNvSpPr txBox="1"/>
          <p:nvPr/>
        </p:nvSpPr>
        <p:spPr>
          <a:xfrm>
            <a:off x="5080038" y="2129758"/>
            <a:ext cx="4946090" cy="923330"/>
          </a:xfrm>
          <a:prstGeom prst="rect">
            <a:avLst/>
          </a:prstGeom>
          <a:solidFill>
            <a:srgbClr val="610000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Dica: Ferramenta da Claro Empresas utilizada para gerenciar linhas, acompanhar consumo e aplicar regras de uso da operação móvel.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7BEFFA-B9E2-A908-821E-C782568BB3E8}"/>
              </a:ext>
            </a:extLst>
          </p:cNvPr>
          <p:cNvSpPr txBox="1"/>
          <p:nvPr/>
        </p:nvSpPr>
        <p:spPr>
          <a:xfrm>
            <a:off x="2321224" y="715666"/>
            <a:ext cx="4499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Hora da ação!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724A2DE-E89D-40FB-AB3C-B8DF630F2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62607" y="480579"/>
            <a:ext cx="1658617" cy="129460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9878FF2-322C-CDE9-B891-1CADAB81360C}"/>
              </a:ext>
            </a:extLst>
          </p:cNvPr>
          <p:cNvSpPr txBox="1"/>
          <p:nvPr/>
        </p:nvSpPr>
        <p:spPr>
          <a:xfrm>
            <a:off x="2321224" y="1437691"/>
            <a:ext cx="8172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Leia a dica e escreva o produto que vai deixar o seu cliente feliz.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93109B4-B101-C010-9B67-F97C0BC094B0}"/>
              </a:ext>
            </a:extLst>
          </p:cNvPr>
          <p:cNvSpPr txBox="1"/>
          <p:nvPr/>
        </p:nvSpPr>
        <p:spPr>
          <a:xfrm>
            <a:off x="5080038" y="3300519"/>
            <a:ext cx="49460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u="sng" dirty="0">
                <a:solidFill>
                  <a:srgbClr val="C00000"/>
                </a:solidFill>
                <a:latin typeface="AMX Black" pitchFamily="2" charset="0"/>
              </a:rPr>
              <a:t>G</a:t>
            </a:r>
            <a:r>
              <a:rPr lang="pt-BR" sz="4000" b="1" dirty="0">
                <a:solidFill>
                  <a:srgbClr val="C00000"/>
                </a:solidFill>
                <a:latin typeface="AMX Black" pitchFamily="2" charset="0"/>
              </a:rPr>
              <a:t> </a:t>
            </a:r>
            <a:r>
              <a:rPr lang="pt-BR" sz="4000" b="1" u="sng" dirty="0">
                <a:solidFill>
                  <a:srgbClr val="C00000"/>
                </a:solidFill>
                <a:latin typeface="AMX Black" pitchFamily="2" charset="0"/>
              </a:rPr>
              <a:t>E</a:t>
            </a:r>
            <a:r>
              <a:rPr lang="pt-BR" sz="4000" b="1" dirty="0">
                <a:solidFill>
                  <a:srgbClr val="C00000"/>
                </a:solidFill>
                <a:latin typeface="AMX Black" pitchFamily="2" charset="0"/>
              </a:rPr>
              <a:t> </a:t>
            </a:r>
            <a:r>
              <a:rPr lang="pt-BR" sz="4000" b="1" u="sng" dirty="0">
                <a:solidFill>
                  <a:srgbClr val="C00000"/>
                </a:solidFill>
                <a:latin typeface="AMX Black" pitchFamily="2" charset="0"/>
              </a:rPr>
              <a:t>S</a:t>
            </a:r>
            <a:r>
              <a:rPr lang="pt-BR" sz="4000" b="1" dirty="0">
                <a:solidFill>
                  <a:srgbClr val="C00000"/>
                </a:solidFill>
                <a:latin typeface="AMX Black" pitchFamily="2" charset="0"/>
              </a:rPr>
              <a:t> </a:t>
            </a:r>
            <a:r>
              <a:rPr lang="pt-BR" sz="4000" b="1" u="sng" dirty="0">
                <a:solidFill>
                  <a:srgbClr val="C00000"/>
                </a:solidFill>
                <a:latin typeface="AMX Black" pitchFamily="2" charset="0"/>
              </a:rPr>
              <a:t>T</a:t>
            </a:r>
            <a:r>
              <a:rPr lang="pt-BR" sz="4000" b="1" dirty="0">
                <a:solidFill>
                  <a:srgbClr val="C00000"/>
                </a:solidFill>
                <a:latin typeface="AMX Black" pitchFamily="2" charset="0"/>
              </a:rPr>
              <a:t> </a:t>
            </a:r>
            <a:r>
              <a:rPr lang="pt-BR" sz="4000" b="1" u="sng" dirty="0">
                <a:solidFill>
                  <a:srgbClr val="C00000"/>
                </a:solidFill>
                <a:latin typeface="AMX Black" pitchFamily="2" charset="0"/>
              </a:rPr>
              <a:t>O</a:t>
            </a:r>
            <a:r>
              <a:rPr lang="pt-BR" sz="4000" b="1" dirty="0">
                <a:solidFill>
                  <a:srgbClr val="C00000"/>
                </a:solidFill>
                <a:latin typeface="AMX Black" pitchFamily="2" charset="0"/>
              </a:rPr>
              <a:t> </a:t>
            </a:r>
            <a:r>
              <a:rPr lang="pt-BR" sz="4000" b="1" u="sng" dirty="0">
                <a:solidFill>
                  <a:srgbClr val="C00000"/>
                </a:solidFill>
                <a:latin typeface="AMX Black" pitchFamily="2" charset="0"/>
              </a:rPr>
              <a:t>R</a:t>
            </a:r>
            <a:r>
              <a:rPr lang="pt-BR" sz="4000" b="1" dirty="0">
                <a:solidFill>
                  <a:srgbClr val="C00000"/>
                </a:solidFill>
                <a:latin typeface="AMX Black" pitchFamily="2" charset="0"/>
              </a:rPr>
              <a:t>  </a:t>
            </a:r>
            <a:r>
              <a:rPr lang="pt-BR" sz="4000" b="1" u="sng" dirty="0">
                <a:solidFill>
                  <a:srgbClr val="C00000"/>
                </a:solidFill>
                <a:latin typeface="AMX Black" pitchFamily="2" charset="0"/>
              </a:rPr>
              <a:t>O</a:t>
            </a:r>
            <a:r>
              <a:rPr lang="pt-BR" sz="4000" b="1" dirty="0">
                <a:solidFill>
                  <a:srgbClr val="C00000"/>
                </a:solidFill>
                <a:latin typeface="AMX Black" pitchFamily="2" charset="0"/>
              </a:rPr>
              <a:t> </a:t>
            </a:r>
            <a:r>
              <a:rPr lang="pt-BR" sz="4000" b="1" u="sng" dirty="0">
                <a:solidFill>
                  <a:srgbClr val="C00000"/>
                </a:solidFill>
                <a:latin typeface="AMX Black" pitchFamily="2" charset="0"/>
              </a:rPr>
              <a:t>N</a:t>
            </a:r>
            <a:r>
              <a:rPr lang="pt-BR" sz="4000" b="1" dirty="0">
                <a:solidFill>
                  <a:srgbClr val="C00000"/>
                </a:solidFill>
                <a:latin typeface="AMX Black" pitchFamily="2" charset="0"/>
              </a:rPr>
              <a:t> </a:t>
            </a:r>
            <a:r>
              <a:rPr lang="pt-BR" sz="4000" b="1" u="sng" dirty="0">
                <a:solidFill>
                  <a:srgbClr val="C00000"/>
                </a:solidFill>
                <a:latin typeface="AMX Black" pitchFamily="2" charset="0"/>
              </a:rPr>
              <a:t>L</a:t>
            </a:r>
            <a:r>
              <a:rPr lang="pt-BR" sz="4000" b="1" dirty="0">
                <a:solidFill>
                  <a:srgbClr val="C00000"/>
                </a:solidFill>
                <a:latin typeface="AMX Black" pitchFamily="2" charset="0"/>
              </a:rPr>
              <a:t> </a:t>
            </a:r>
            <a:r>
              <a:rPr lang="pt-BR" sz="4000" b="1" u="sng" dirty="0">
                <a:solidFill>
                  <a:srgbClr val="C00000"/>
                </a:solidFill>
                <a:latin typeface="AMX Black" pitchFamily="2" charset="0"/>
              </a:rPr>
              <a:t>I</a:t>
            </a:r>
            <a:r>
              <a:rPr lang="pt-BR" sz="4000" b="1" dirty="0">
                <a:solidFill>
                  <a:srgbClr val="C00000"/>
                </a:solidFill>
                <a:latin typeface="AMX Black" pitchFamily="2" charset="0"/>
              </a:rPr>
              <a:t> </a:t>
            </a:r>
            <a:r>
              <a:rPr lang="pt-BR" sz="4000" b="1" u="sng" dirty="0">
                <a:solidFill>
                  <a:srgbClr val="C00000"/>
                </a:solidFill>
                <a:latin typeface="AMX Black" pitchFamily="2" charset="0"/>
              </a:rPr>
              <a:t>N</a:t>
            </a:r>
            <a:r>
              <a:rPr lang="pt-BR" sz="4000" b="1" dirty="0">
                <a:solidFill>
                  <a:srgbClr val="C00000"/>
                </a:solidFill>
                <a:latin typeface="AMX Black" pitchFamily="2" charset="0"/>
              </a:rPr>
              <a:t> </a:t>
            </a:r>
            <a:r>
              <a:rPr lang="pt-BR" sz="4000" b="1" u="sng" dirty="0">
                <a:solidFill>
                  <a:srgbClr val="C00000"/>
                </a:solidFill>
                <a:latin typeface="AMX Black" pitchFamily="2" charset="0"/>
              </a:rPr>
              <a:t>E</a:t>
            </a:r>
            <a:r>
              <a:rPr lang="pt-BR" sz="4000" b="1" dirty="0">
                <a:solidFill>
                  <a:srgbClr val="C00000"/>
                </a:solidFill>
                <a:latin typeface="AMX Black" pitchFamily="2" charset="0"/>
              </a:rPr>
              <a:t> </a:t>
            </a:r>
            <a:endParaRPr lang="pt-BR" sz="40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FBDA0AF-B72E-E0B2-9E62-8988A29BD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636" y="4541911"/>
            <a:ext cx="4048690" cy="160042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B413A94-C9C2-6DE3-A148-6B615978F665}"/>
              </a:ext>
            </a:extLst>
          </p:cNvPr>
          <p:cNvSpPr txBox="1"/>
          <p:nvPr/>
        </p:nvSpPr>
        <p:spPr>
          <a:xfrm>
            <a:off x="-1947134" y="1127883"/>
            <a:ext cx="1947134" cy="2585323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 mesma dinâmica do jogo da forca. São 5 erros, a cada erro aparece um “X”. </a:t>
            </a:r>
          </a:p>
          <a:p>
            <a:endParaRPr lang="pt-BR" dirty="0"/>
          </a:p>
          <a:p>
            <a:r>
              <a:rPr lang="pt-BR" dirty="0" err="1"/>
              <a:t>Add</a:t>
            </a:r>
            <a:r>
              <a:rPr lang="pt-BR" dirty="0"/>
              <a:t> um teclado virtual, apenas com letras.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4CE9E95-4562-B7A2-973E-1185F80FA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4608"/>
            <a:ext cx="4496427" cy="2314898"/>
          </a:xfrm>
          <a:prstGeom prst="rect">
            <a:avLst/>
          </a:prstGeom>
        </p:spPr>
      </p:pic>
      <p:pic>
        <p:nvPicPr>
          <p:cNvPr id="13" name="Gráfico 12" descr="Fechar com preenchimento sólido">
            <a:extLst>
              <a:ext uri="{FF2B5EF4-FFF2-40B4-BE49-F238E27FC236}">
                <a16:creationId xmlns:a16="http://schemas.microsoft.com/office/drawing/2014/main" id="{A70C13AE-6D35-7D69-9222-750FAF4FF6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4288" y="4182732"/>
            <a:ext cx="530772" cy="530772"/>
          </a:xfrm>
          <a:prstGeom prst="rect">
            <a:avLst/>
          </a:prstGeom>
        </p:spPr>
      </p:pic>
      <p:pic>
        <p:nvPicPr>
          <p:cNvPr id="14" name="Gráfico 13" descr="Fechar com preenchimento sólido">
            <a:extLst>
              <a:ext uri="{FF2B5EF4-FFF2-40B4-BE49-F238E27FC236}">
                <a16:creationId xmlns:a16="http://schemas.microsoft.com/office/drawing/2014/main" id="{8E87D29F-6BBD-E92C-DCC6-FB7D9D8204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526" y="4713504"/>
            <a:ext cx="530772" cy="530772"/>
          </a:xfrm>
          <a:prstGeom prst="rect">
            <a:avLst/>
          </a:prstGeom>
        </p:spPr>
      </p:pic>
      <p:pic>
        <p:nvPicPr>
          <p:cNvPr id="15" name="Gráfico 14" descr="Fechar com preenchimento sólido">
            <a:extLst>
              <a:ext uri="{FF2B5EF4-FFF2-40B4-BE49-F238E27FC236}">
                <a16:creationId xmlns:a16="http://schemas.microsoft.com/office/drawing/2014/main" id="{749B4E57-A75A-E52A-4D2F-C5E0A4563C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4927" y="4811350"/>
            <a:ext cx="530772" cy="530772"/>
          </a:xfrm>
          <a:prstGeom prst="rect">
            <a:avLst/>
          </a:prstGeom>
        </p:spPr>
      </p:pic>
      <p:pic>
        <p:nvPicPr>
          <p:cNvPr id="16" name="Gráfico 15" descr="Fechar com preenchimento sólido">
            <a:extLst>
              <a:ext uri="{FF2B5EF4-FFF2-40B4-BE49-F238E27FC236}">
                <a16:creationId xmlns:a16="http://schemas.microsoft.com/office/drawing/2014/main" id="{E210D0C2-AD1A-FF9C-68F3-01894C96005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0486" y="3831285"/>
            <a:ext cx="530772" cy="530772"/>
          </a:xfrm>
          <a:prstGeom prst="rect">
            <a:avLst/>
          </a:prstGeom>
        </p:spPr>
      </p:pic>
      <p:pic>
        <p:nvPicPr>
          <p:cNvPr id="17" name="Gráfico 16" descr="Fechar com preenchimento sólido">
            <a:extLst>
              <a:ext uri="{FF2B5EF4-FFF2-40B4-BE49-F238E27FC236}">
                <a16:creationId xmlns:a16="http://schemas.microsoft.com/office/drawing/2014/main" id="{C2FC16AB-9F9B-34AB-23C3-9A53EC7CF68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48090" y="3883748"/>
            <a:ext cx="530772" cy="53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836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FB054-F863-DEE4-2CF9-E64432775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C1ADBE2-01C9-C8D6-6372-6B026DCBAE3F}"/>
              </a:ext>
            </a:extLst>
          </p:cNvPr>
          <p:cNvSpPr txBox="1"/>
          <p:nvPr/>
        </p:nvSpPr>
        <p:spPr>
          <a:xfrm>
            <a:off x="4801931" y="1688283"/>
            <a:ext cx="7000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MX" pitchFamily="2" charset="77"/>
              </a:rPr>
              <a:t>Vamos conversar sobre: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BEFFC8-27DB-24CE-B41B-B96C7E0C5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2743" y="-59788"/>
            <a:ext cx="1543265" cy="3410425"/>
          </a:xfrm>
          <a:prstGeom prst="rect">
            <a:avLst/>
          </a:prstGeom>
        </p:spPr>
      </p:pic>
      <p:sp>
        <p:nvSpPr>
          <p:cNvPr id="7" name="Retângulo: Cantos Arredondados 10">
            <a:extLst>
              <a:ext uri="{FF2B5EF4-FFF2-40B4-BE49-F238E27FC236}">
                <a16:creationId xmlns:a16="http://schemas.microsoft.com/office/drawing/2014/main" id="{79468DAA-ACCF-7C1C-EACC-7621B204D4C3}"/>
              </a:ext>
            </a:extLst>
          </p:cNvPr>
          <p:cNvSpPr/>
          <p:nvPr/>
        </p:nvSpPr>
        <p:spPr>
          <a:xfrm>
            <a:off x="5516877" y="3631525"/>
            <a:ext cx="5570135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BACKUP ONLINE</a:t>
            </a:r>
          </a:p>
        </p:txBody>
      </p:sp>
      <p:sp>
        <p:nvSpPr>
          <p:cNvPr id="8" name="Retângulo: Cantos Arredondados 11">
            <a:extLst>
              <a:ext uri="{FF2B5EF4-FFF2-40B4-BE49-F238E27FC236}">
                <a16:creationId xmlns:a16="http://schemas.microsoft.com/office/drawing/2014/main" id="{AA6A2CBB-0248-470D-CF56-12719FA73DC0}"/>
              </a:ext>
            </a:extLst>
          </p:cNvPr>
          <p:cNvSpPr/>
          <p:nvPr/>
        </p:nvSpPr>
        <p:spPr>
          <a:xfrm>
            <a:off x="5516877" y="2862774"/>
            <a:ext cx="5570134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chemeClr val="lt1"/>
                </a:solidFill>
                <a:latin typeface="AMX Black" pitchFamily="2" charset="0"/>
              </a:rPr>
              <a:t>CLARO PASSAPORTE</a:t>
            </a:r>
          </a:p>
        </p:txBody>
      </p:sp>
      <p:sp>
        <p:nvSpPr>
          <p:cNvPr id="9" name="Retângulo: Cantos Arredondados 12">
            <a:extLst>
              <a:ext uri="{FF2B5EF4-FFF2-40B4-BE49-F238E27FC236}">
                <a16:creationId xmlns:a16="http://schemas.microsoft.com/office/drawing/2014/main" id="{B180C2A0-D5BD-2C73-1EDB-D5C655DD51CB}"/>
              </a:ext>
            </a:extLst>
          </p:cNvPr>
          <p:cNvSpPr/>
          <p:nvPr/>
        </p:nvSpPr>
        <p:spPr>
          <a:xfrm>
            <a:off x="5516877" y="4400276"/>
            <a:ext cx="5570134" cy="609598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GESTOR ONLINE X CLARO MONITOR</a:t>
            </a:r>
          </a:p>
        </p:txBody>
      </p:sp>
      <p:sp>
        <p:nvSpPr>
          <p:cNvPr id="10" name="Retângulo: Cantos Arredondados 12">
            <a:extLst>
              <a:ext uri="{FF2B5EF4-FFF2-40B4-BE49-F238E27FC236}">
                <a16:creationId xmlns:a16="http://schemas.microsoft.com/office/drawing/2014/main" id="{5783B1CF-DC87-1082-D63F-7F6B59D8469A}"/>
              </a:ext>
            </a:extLst>
          </p:cNvPr>
          <p:cNvSpPr/>
          <p:nvPr/>
        </p:nvSpPr>
        <p:spPr>
          <a:xfrm>
            <a:off x="5516877" y="5160414"/>
            <a:ext cx="5570134" cy="609598"/>
          </a:xfrm>
          <a:prstGeom prst="roundRect">
            <a:avLst>
              <a:gd name="adj" fmla="val 25040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rgbClr val="C00000"/>
                </a:solidFill>
                <a:latin typeface="AMX Black" pitchFamily="2" charset="0"/>
              </a:rPr>
              <a:t>SERVIÇOS</a:t>
            </a:r>
          </a:p>
        </p:txBody>
      </p:sp>
    </p:spTree>
    <p:extLst>
      <p:ext uri="{BB962C8B-B14F-4D97-AF65-F5344CB8AC3E}">
        <p14:creationId xmlns:p14="http://schemas.microsoft.com/office/powerpoint/2010/main" val="402578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1E494-87F0-69A2-7623-736E78191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8AA1409-1610-088C-672F-1B26F64569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-4250"/>
          <a:stretch>
            <a:fillRect/>
          </a:stretch>
        </p:blipFill>
        <p:spPr>
          <a:xfrm>
            <a:off x="-1" y="0"/>
            <a:ext cx="12710159" cy="6858000"/>
          </a:xfrm>
          <a:prstGeom prst="rect">
            <a:avLst/>
          </a:prstGeom>
        </p:spPr>
      </p:pic>
      <p:sp>
        <p:nvSpPr>
          <p:cNvPr id="10" name="Balão de Fala: Retângulo com Cantos Arredondados 9">
            <a:extLst>
              <a:ext uri="{FF2B5EF4-FFF2-40B4-BE49-F238E27FC236}">
                <a16:creationId xmlns:a16="http://schemas.microsoft.com/office/drawing/2014/main" id="{F33FDB74-819D-7941-1CAC-9F78FA0F177F}"/>
              </a:ext>
            </a:extLst>
          </p:cNvPr>
          <p:cNvSpPr/>
          <p:nvPr/>
        </p:nvSpPr>
        <p:spPr>
          <a:xfrm>
            <a:off x="5410090" y="1828800"/>
            <a:ext cx="6251259" cy="2928552"/>
          </a:xfrm>
          <a:prstGeom prst="wedgeRoundRectCallout">
            <a:avLst>
              <a:gd name="adj1" fmla="val 41066"/>
              <a:gd name="adj2" fmla="val 72975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800F6D5-864C-D391-EF92-1BC6BECAB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30651" y="1482811"/>
            <a:ext cx="4703289" cy="537518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F7974E7-9E3C-BBFF-0F99-5E24D510581E}"/>
              </a:ext>
            </a:extLst>
          </p:cNvPr>
          <p:cNvSpPr txBox="1"/>
          <p:nvPr/>
        </p:nvSpPr>
        <p:spPr>
          <a:xfrm>
            <a:off x="6151632" y="2563163"/>
            <a:ext cx="4768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Rê</a:t>
            </a:r>
            <a:r>
              <a:rPr lang="pt-BR" b="1" dirty="0"/>
              <a:t>, estou compreendendo o real cenário do Grupo Rotas Brasil, mas antes de te indicar qualquer solução eu preciso de algumas respostas suas. Assim, terei certeza do que indicar para vocês.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D1F48EE-E698-0ECD-D6E0-BEE60DFCF3F7}"/>
              </a:ext>
            </a:extLst>
          </p:cNvPr>
          <p:cNvSpPr txBox="1"/>
          <p:nvPr/>
        </p:nvSpPr>
        <p:spPr>
          <a:xfrm>
            <a:off x="-2360140" y="469557"/>
            <a:ext cx="2360140" cy="1477328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Sempre que aparecer </a:t>
            </a:r>
            <a:r>
              <a:rPr lang="pt-BR" b="1" dirty="0">
                <a:highlight>
                  <a:srgbClr val="FFFF00"/>
                </a:highlight>
              </a:rPr>
              <a:t>SEU NOME </a:t>
            </a:r>
            <a:r>
              <a:rPr lang="pt-BR" dirty="0"/>
              <a:t>é para trocar pelo nome do usuário.</a:t>
            </a:r>
          </a:p>
        </p:txBody>
      </p:sp>
    </p:spTree>
    <p:extLst>
      <p:ext uri="{BB962C8B-B14F-4D97-AF65-F5344CB8AC3E}">
        <p14:creationId xmlns:p14="http://schemas.microsoft.com/office/powerpoint/2010/main" val="7700194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9B7B6-DFC1-2A51-272D-D9C66A912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00063F1-035B-C714-E86D-9DAC78F877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-4250"/>
          <a:stretch>
            <a:fillRect/>
          </a:stretch>
        </p:blipFill>
        <p:spPr>
          <a:xfrm>
            <a:off x="-1" y="0"/>
            <a:ext cx="12710159" cy="6858000"/>
          </a:xfrm>
          <a:prstGeom prst="rect">
            <a:avLst/>
          </a:prstGeom>
        </p:spPr>
      </p:pic>
      <p:sp>
        <p:nvSpPr>
          <p:cNvPr id="10" name="Balão de Fala: Retângulo com Cantos Arredondados 9">
            <a:extLst>
              <a:ext uri="{FF2B5EF4-FFF2-40B4-BE49-F238E27FC236}">
                <a16:creationId xmlns:a16="http://schemas.microsoft.com/office/drawing/2014/main" id="{66A38F8E-6FCC-B04B-FA27-2F65CDC1D359}"/>
              </a:ext>
            </a:extLst>
          </p:cNvPr>
          <p:cNvSpPr/>
          <p:nvPr/>
        </p:nvSpPr>
        <p:spPr>
          <a:xfrm>
            <a:off x="5410090" y="700087"/>
            <a:ext cx="6251259" cy="4241071"/>
          </a:xfrm>
          <a:prstGeom prst="wedgeRoundRectCallout">
            <a:avLst>
              <a:gd name="adj1" fmla="val 41066"/>
              <a:gd name="adj2" fmla="val 72975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9494AC5-B350-ED6C-2A84-7A7A99CE3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30651" y="1482811"/>
            <a:ext cx="4703289" cy="537518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7EBA5D0-9CE1-F2FE-E5BB-A3AC8EA84146}"/>
              </a:ext>
            </a:extLst>
          </p:cNvPr>
          <p:cNvSpPr txBox="1"/>
          <p:nvPr/>
        </p:nvSpPr>
        <p:spPr>
          <a:xfrm>
            <a:off x="5764591" y="1208221"/>
            <a:ext cx="56578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pt-BR" dirty="0"/>
              <a:t>Os colaboradores da empresa possuem o mesmo perfil de uso durante a rotina de trabalho?</a:t>
            </a:r>
          </a:p>
          <a:p>
            <a:endParaRPr lang="pt-BR" dirty="0"/>
          </a:p>
          <a:p>
            <a:r>
              <a:rPr lang="pt-BR" dirty="0"/>
              <a:t>B) A empresa precisa de mais autonomia individual ou de mais controle da operação como um todo?</a:t>
            </a:r>
          </a:p>
          <a:p>
            <a:endParaRPr lang="pt-BR" dirty="0"/>
          </a:p>
          <a:p>
            <a:r>
              <a:rPr lang="pt-BR" dirty="0"/>
              <a:t>C) A quantidade de colaboradores da operação tende a crescer nos próximos meses?</a:t>
            </a:r>
          </a:p>
          <a:p>
            <a:endParaRPr lang="pt-BR" dirty="0"/>
          </a:p>
          <a:p>
            <a:r>
              <a:rPr lang="pt-BR" dirty="0"/>
              <a:t>D) Hoje vocês possuem equipes que trabalham constantemente fora do escritório e dependem da conectividade para manter a produtividade?</a:t>
            </a:r>
            <a:endParaRPr lang="pt-BR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8BFD10C-AB42-0BDC-F2C3-2C60203944B7}"/>
              </a:ext>
            </a:extLst>
          </p:cNvPr>
          <p:cNvSpPr txBox="1"/>
          <p:nvPr/>
        </p:nvSpPr>
        <p:spPr>
          <a:xfrm>
            <a:off x="-2957514" y="2239662"/>
            <a:ext cx="2957513" cy="286232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O participante não precisa ficar preso nessa tela, realmente o objetivo é só tirar algumas dúvidas, caso ele ainda tenha. Mas depois de cada resposta da </a:t>
            </a:r>
            <a:r>
              <a:rPr lang="pt-BR" dirty="0" err="1"/>
              <a:t>Rê</a:t>
            </a:r>
            <a:r>
              <a:rPr lang="pt-BR" dirty="0"/>
              <a:t> é preciso voltar para essa tela finalize a interação apenas quando o participante clicar na seta de navegação.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8A05B65-81D9-12DC-D408-753BC99A633C}"/>
              </a:ext>
            </a:extLst>
          </p:cNvPr>
          <p:cNvSpPr txBox="1"/>
          <p:nvPr/>
        </p:nvSpPr>
        <p:spPr>
          <a:xfrm>
            <a:off x="5637007" y="258184"/>
            <a:ext cx="5637007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Clique nas perguntas e tire as suas dúvidas.</a:t>
            </a:r>
          </a:p>
        </p:txBody>
      </p:sp>
    </p:spTree>
    <p:extLst>
      <p:ext uri="{BB962C8B-B14F-4D97-AF65-F5344CB8AC3E}">
        <p14:creationId xmlns:p14="http://schemas.microsoft.com/office/powerpoint/2010/main" val="354070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21B19-6933-661C-6DC8-A66F68D7A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F207D68-7847-9FE9-3790-F1FBB20B4EC6}"/>
              </a:ext>
            </a:extLst>
          </p:cNvPr>
          <p:cNvSpPr/>
          <p:nvPr/>
        </p:nvSpPr>
        <p:spPr>
          <a:xfrm>
            <a:off x="1511323" y="1492069"/>
            <a:ext cx="8713076" cy="45173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E2AD8FE-19CB-0755-F5E1-1BDA666A762F}"/>
              </a:ext>
            </a:extLst>
          </p:cNvPr>
          <p:cNvSpPr>
            <a:spLocks/>
          </p:cNvSpPr>
          <p:nvPr/>
        </p:nvSpPr>
        <p:spPr>
          <a:xfrm>
            <a:off x="2550479" y="4389414"/>
            <a:ext cx="2138855" cy="639975"/>
          </a:xfrm>
          <a:prstGeom prst="roundRect">
            <a:avLst/>
          </a:prstGeom>
          <a:solidFill>
            <a:srgbClr val="530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BOTÃO</a:t>
            </a:r>
          </a:p>
        </p:txBody>
      </p:sp>
      <p:pic>
        <p:nvPicPr>
          <p:cNvPr id="9" name="Gráfico 8" descr="Fechar com preenchimento sólido">
            <a:extLst>
              <a:ext uri="{FF2B5EF4-FFF2-40B4-BE49-F238E27FC236}">
                <a16:creationId xmlns:a16="http://schemas.microsoft.com/office/drawing/2014/main" id="{14B6F5A2-0DC5-498D-C0B3-9367FCB760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354207" y="1773621"/>
            <a:ext cx="530772" cy="530772"/>
          </a:xfrm>
          <a:prstGeom prst="rect">
            <a:avLst/>
          </a:prstGeom>
        </p:spPr>
      </p:pic>
      <p:pic>
        <p:nvPicPr>
          <p:cNvPr id="10" name="Gráfico 9" descr="Fechar com preenchimento sólido">
            <a:extLst>
              <a:ext uri="{FF2B5EF4-FFF2-40B4-BE49-F238E27FC236}">
                <a16:creationId xmlns:a16="http://schemas.microsoft.com/office/drawing/2014/main" id="{EA234673-167E-C81B-D895-A3417583BFB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54165" y="3325466"/>
            <a:ext cx="530772" cy="530772"/>
          </a:xfrm>
          <a:prstGeom prst="rect">
            <a:avLst/>
          </a:prstGeom>
        </p:spPr>
      </p:pic>
      <p:pic>
        <p:nvPicPr>
          <p:cNvPr id="11" name="Gráfico 10" descr="Seta: retorno vertical estrutura de tópicos">
            <a:extLst>
              <a:ext uri="{FF2B5EF4-FFF2-40B4-BE49-F238E27FC236}">
                <a16:creationId xmlns:a16="http://schemas.microsoft.com/office/drawing/2014/main" id="{41927838-101C-0954-ED4C-D98C323C65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2262351" y="2271803"/>
            <a:ext cx="914400" cy="914400"/>
          </a:xfrm>
          <a:prstGeom prst="rect">
            <a:avLst/>
          </a:prstGeom>
        </p:spPr>
      </p:pic>
      <p:pic>
        <p:nvPicPr>
          <p:cNvPr id="12" name="Gráfico 11" descr="Círculo com seta para a esquerda com preenchimento sólido">
            <a:extLst>
              <a:ext uri="{FF2B5EF4-FFF2-40B4-BE49-F238E27FC236}">
                <a16:creationId xmlns:a16="http://schemas.microsoft.com/office/drawing/2014/main" id="{74982469-56F4-102C-3DE7-1AA42207D8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2474360"/>
            <a:ext cx="711843" cy="71184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2597051-21B6-74A5-17FB-D37AB0C9E83D}"/>
              </a:ext>
            </a:extLst>
          </p:cNvPr>
          <p:cNvSpPr txBox="1"/>
          <p:nvPr/>
        </p:nvSpPr>
        <p:spPr>
          <a:xfrm>
            <a:off x="3300995" y="2544337"/>
            <a:ext cx="150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Passar página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9B85A0D-C69C-C1A1-6B76-C23B43875F2C}"/>
              </a:ext>
            </a:extLst>
          </p:cNvPr>
          <p:cNvSpPr txBox="1"/>
          <p:nvPr/>
        </p:nvSpPr>
        <p:spPr>
          <a:xfrm>
            <a:off x="3300994" y="3415126"/>
            <a:ext cx="150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Fechar janela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C4064A6-2B7E-7E46-7AF1-C352FF64F381}"/>
              </a:ext>
            </a:extLst>
          </p:cNvPr>
          <p:cNvSpPr txBox="1"/>
          <p:nvPr/>
        </p:nvSpPr>
        <p:spPr>
          <a:xfrm>
            <a:off x="6972186" y="2645615"/>
            <a:ext cx="150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Passar card</a:t>
            </a:r>
          </a:p>
        </p:txBody>
      </p:sp>
      <p:pic>
        <p:nvPicPr>
          <p:cNvPr id="6" name="Gráfico 5" descr="Selo seguir com preenchimento sólido">
            <a:extLst>
              <a:ext uri="{FF2B5EF4-FFF2-40B4-BE49-F238E27FC236}">
                <a16:creationId xmlns:a16="http://schemas.microsoft.com/office/drawing/2014/main" id="{E6550042-995D-2A1C-B6AC-0A21A12335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0189" y="4222532"/>
            <a:ext cx="728883" cy="7288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1ACC6E9-3DF1-690E-C340-F6D63B5EC900}"/>
              </a:ext>
            </a:extLst>
          </p:cNvPr>
          <p:cNvSpPr txBox="1"/>
          <p:nvPr/>
        </p:nvSpPr>
        <p:spPr>
          <a:xfrm>
            <a:off x="6869072" y="4305084"/>
            <a:ext cx="1503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Abrir informação</a:t>
            </a:r>
          </a:p>
        </p:txBody>
      </p:sp>
    </p:spTree>
    <p:extLst>
      <p:ext uri="{BB962C8B-B14F-4D97-AF65-F5344CB8AC3E}">
        <p14:creationId xmlns:p14="http://schemas.microsoft.com/office/powerpoint/2010/main" val="29139960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3CB57-27FC-1409-A57F-5C2AFFA68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4847DDB-DC71-92F1-745D-62DEE5D02D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-4250"/>
          <a:stretch>
            <a:fillRect/>
          </a:stretch>
        </p:blipFill>
        <p:spPr>
          <a:xfrm>
            <a:off x="-1" y="0"/>
            <a:ext cx="12710159" cy="6858000"/>
          </a:xfrm>
          <a:prstGeom prst="rect">
            <a:avLst/>
          </a:prstGeom>
        </p:spPr>
      </p:pic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341CA3B0-C42D-430D-1993-A577B48DB99D}"/>
              </a:ext>
            </a:extLst>
          </p:cNvPr>
          <p:cNvSpPr/>
          <p:nvPr/>
        </p:nvSpPr>
        <p:spPr>
          <a:xfrm>
            <a:off x="5410090" y="1828800"/>
            <a:ext cx="6251259" cy="2928552"/>
          </a:xfrm>
          <a:prstGeom prst="wedgeRoundRectCallout">
            <a:avLst>
              <a:gd name="adj1" fmla="val -45277"/>
              <a:gd name="adj2" fmla="val 695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Gráfico 10" descr="Círculo com seta para a esquerda com preenchimento sólido">
            <a:extLst>
              <a:ext uri="{FF2B5EF4-FFF2-40B4-BE49-F238E27FC236}">
                <a16:creationId xmlns:a16="http://schemas.microsoft.com/office/drawing/2014/main" id="{46310E3A-0982-D1F1-832D-A51944977F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6663" y="3771232"/>
            <a:ext cx="711843" cy="71184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82BB5AB-C845-0755-F9E3-3C2A4BD29951}"/>
              </a:ext>
            </a:extLst>
          </p:cNvPr>
          <p:cNvSpPr txBox="1"/>
          <p:nvPr/>
        </p:nvSpPr>
        <p:spPr>
          <a:xfrm>
            <a:off x="-1728918" y="2640136"/>
            <a:ext cx="1400306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/>
              <a:t>Resposta A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6680DE3-F861-38DA-00C6-E5AA01723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30651" y="1482811"/>
            <a:ext cx="4703289" cy="537518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D650AE7-23CE-CE86-292B-E960E4994B04}"/>
              </a:ext>
            </a:extLst>
          </p:cNvPr>
          <p:cNvSpPr txBox="1"/>
          <p:nvPr/>
        </p:nvSpPr>
        <p:spPr>
          <a:xfrm>
            <a:off x="6567117" y="2277413"/>
            <a:ext cx="4429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Não. Na verdade, </a:t>
            </a:r>
            <a:r>
              <a:rPr lang="pt-BR" dirty="0">
                <a:highlight>
                  <a:srgbClr val="FFFF00"/>
                </a:highlight>
              </a:rPr>
              <a:t>SEU NOME</a:t>
            </a:r>
            <a:r>
              <a:rPr lang="pt-BR" dirty="0"/>
              <a:t>, os nossos supervisores e gestores utilizam muito mais internet, videochamadas e aplicativos durante todo o dia. Já algumas equipes operacionais usam mais chamadas, WhatsApp e atualização de sistemas específicos.</a:t>
            </a:r>
          </a:p>
        </p:txBody>
      </p:sp>
    </p:spTree>
    <p:extLst>
      <p:ext uri="{BB962C8B-B14F-4D97-AF65-F5344CB8AC3E}">
        <p14:creationId xmlns:p14="http://schemas.microsoft.com/office/powerpoint/2010/main" val="30504152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7FD21-EAD1-87BB-DB5C-BD4D22CC8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AFECC43-3DBF-EF5C-9497-55ECEFB106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-4250"/>
          <a:stretch>
            <a:fillRect/>
          </a:stretch>
        </p:blipFill>
        <p:spPr>
          <a:xfrm>
            <a:off x="-1" y="0"/>
            <a:ext cx="12710159" cy="6858000"/>
          </a:xfrm>
          <a:prstGeom prst="rect">
            <a:avLst/>
          </a:prstGeom>
        </p:spPr>
      </p:pic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4EC257A3-F8C4-02B6-7F08-34473A811DC0}"/>
              </a:ext>
            </a:extLst>
          </p:cNvPr>
          <p:cNvSpPr/>
          <p:nvPr/>
        </p:nvSpPr>
        <p:spPr>
          <a:xfrm>
            <a:off x="5410090" y="1828800"/>
            <a:ext cx="6251259" cy="2928552"/>
          </a:xfrm>
          <a:prstGeom prst="wedgeRoundRectCallout">
            <a:avLst>
              <a:gd name="adj1" fmla="val -45277"/>
              <a:gd name="adj2" fmla="val 695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Gráfico 10" descr="Círculo com seta para a esquerda com preenchimento sólido">
            <a:extLst>
              <a:ext uri="{FF2B5EF4-FFF2-40B4-BE49-F238E27FC236}">
                <a16:creationId xmlns:a16="http://schemas.microsoft.com/office/drawing/2014/main" id="{0C9B8B3D-7E13-3B81-389F-C565A4B1F7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6663" y="3771232"/>
            <a:ext cx="711843" cy="71184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B645DAB-3404-F4A3-D976-F312DE683961}"/>
              </a:ext>
            </a:extLst>
          </p:cNvPr>
          <p:cNvSpPr txBox="1"/>
          <p:nvPr/>
        </p:nvSpPr>
        <p:spPr>
          <a:xfrm>
            <a:off x="6355078" y="2277413"/>
            <a:ext cx="45952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Os dois. Temos alguns profissionais estratégicos que precisam de autonomia total durante os deslocamentos – que pode ser em viagens internacionais e nacionais, mas também precisamos controlar melhor o consumo e organizar as linhas da maior parte da equipe.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3EF7683-4190-5D7A-D333-6CB34128E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30651" y="1482811"/>
            <a:ext cx="4703289" cy="537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640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B35A0-B764-E124-80E8-EF6891CA5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53E6893-9459-113D-C36D-0007A8107E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-4250"/>
          <a:stretch>
            <a:fillRect/>
          </a:stretch>
        </p:blipFill>
        <p:spPr>
          <a:xfrm>
            <a:off x="-1" y="0"/>
            <a:ext cx="12710159" cy="6858000"/>
          </a:xfrm>
          <a:prstGeom prst="rect">
            <a:avLst/>
          </a:prstGeom>
        </p:spPr>
      </p:pic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6FC4DED7-5BC2-0D96-A74E-95D3AC9A35D0}"/>
              </a:ext>
            </a:extLst>
          </p:cNvPr>
          <p:cNvSpPr/>
          <p:nvPr/>
        </p:nvSpPr>
        <p:spPr>
          <a:xfrm>
            <a:off x="5410090" y="1828800"/>
            <a:ext cx="6251259" cy="2928552"/>
          </a:xfrm>
          <a:prstGeom prst="wedgeRoundRectCallout">
            <a:avLst>
              <a:gd name="adj1" fmla="val -45277"/>
              <a:gd name="adj2" fmla="val 695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Gráfico 10" descr="Círculo com seta para a esquerda com preenchimento sólido">
            <a:extLst>
              <a:ext uri="{FF2B5EF4-FFF2-40B4-BE49-F238E27FC236}">
                <a16:creationId xmlns:a16="http://schemas.microsoft.com/office/drawing/2014/main" id="{35631FBB-98AF-CF0E-E12B-38DDA6D08B9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6663" y="3771232"/>
            <a:ext cx="711843" cy="71184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D89B911-E5E7-46C7-49B4-9B42F8FF396B}"/>
              </a:ext>
            </a:extLst>
          </p:cNvPr>
          <p:cNvSpPr txBox="1"/>
          <p:nvPr/>
        </p:nvSpPr>
        <p:spPr>
          <a:xfrm>
            <a:off x="6600825" y="2554412"/>
            <a:ext cx="44090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Sim, </a:t>
            </a:r>
            <a:r>
              <a:rPr lang="pt-BR" dirty="0">
                <a:highlight>
                  <a:srgbClr val="FFFF00"/>
                </a:highlight>
              </a:rPr>
              <a:t>SEU NOME</a:t>
            </a:r>
            <a:r>
              <a:rPr lang="pt-BR" dirty="0"/>
              <a:t>. Estamos expandindo as filiais e contratando novas equipes técnicas e comerciais. Precisamos de uma solução que acompanhe esse crescimento sem perder controle da operação.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577D5AA-6C3E-5BDD-F1B2-C6C835674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30651" y="1482811"/>
            <a:ext cx="4703289" cy="537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074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D7834-A039-9DCB-DBFF-6E323C5A0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219C35F-EBE7-A52A-D745-737AD6FF90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-4250"/>
          <a:stretch>
            <a:fillRect/>
          </a:stretch>
        </p:blipFill>
        <p:spPr>
          <a:xfrm>
            <a:off x="-1" y="0"/>
            <a:ext cx="12710159" cy="6858000"/>
          </a:xfrm>
          <a:prstGeom prst="rect">
            <a:avLst/>
          </a:prstGeom>
        </p:spPr>
      </p:pic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1D75A47D-9AAC-3178-3ED8-0F20D464A622}"/>
              </a:ext>
            </a:extLst>
          </p:cNvPr>
          <p:cNvSpPr/>
          <p:nvPr/>
        </p:nvSpPr>
        <p:spPr>
          <a:xfrm>
            <a:off x="5410090" y="1828800"/>
            <a:ext cx="6251259" cy="2928552"/>
          </a:xfrm>
          <a:prstGeom prst="wedgeRoundRectCallout">
            <a:avLst>
              <a:gd name="adj1" fmla="val -45277"/>
              <a:gd name="adj2" fmla="val 695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Gráfico 10" descr="Círculo com seta para a esquerda com preenchimento sólido">
            <a:extLst>
              <a:ext uri="{FF2B5EF4-FFF2-40B4-BE49-F238E27FC236}">
                <a16:creationId xmlns:a16="http://schemas.microsoft.com/office/drawing/2014/main" id="{1A8949EA-B107-060A-97AE-10CAA15CAC3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6663" y="3771232"/>
            <a:ext cx="711843" cy="71184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4E807B3-652C-0A57-B372-91D497FC8FCF}"/>
              </a:ext>
            </a:extLst>
          </p:cNvPr>
          <p:cNvSpPr txBox="1"/>
          <p:nvPr/>
        </p:nvSpPr>
        <p:spPr>
          <a:xfrm>
            <a:off x="6355078" y="2372827"/>
            <a:ext cx="46547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 certeza, </a:t>
            </a:r>
            <a:r>
              <a:rPr lang="pt-BR" dirty="0">
                <a:highlight>
                  <a:srgbClr val="FFFF00"/>
                </a:highlight>
              </a:rPr>
              <a:t>SEU NOME</a:t>
            </a:r>
            <a:r>
              <a:rPr lang="pt-BR" dirty="0"/>
              <a:t>. Os técnicos e vendedores passam praticamente o dia inteiro em deslocamento, alguns em viagens nacionais, outros em internacionais na </a:t>
            </a:r>
            <a:r>
              <a:rPr lang="pt-BR" dirty="0" err="1"/>
              <a:t>America</a:t>
            </a:r>
            <a:r>
              <a:rPr lang="pt-BR" dirty="0"/>
              <a:t> do Sul. Se eles ficam sem conexão, a operação atrasa e o impacto chega direto no cliente.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E1DBD5C-10BE-A0C8-24E9-54BAF2457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30651" y="1482811"/>
            <a:ext cx="4703289" cy="537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402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2C3F2-D910-8991-B9F7-28EEEA0E1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43D1FD0-77EE-5B56-F3EC-16FB40E50CD6}"/>
              </a:ext>
            </a:extLst>
          </p:cNvPr>
          <p:cNvSpPr txBox="1"/>
          <p:nvPr/>
        </p:nvSpPr>
        <p:spPr>
          <a:xfrm>
            <a:off x="2321225" y="715666"/>
            <a:ext cx="4671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Hora da ação, </a:t>
            </a:r>
            <a:r>
              <a:rPr lang="pt-BR" sz="2800" b="1" dirty="0">
                <a:highlight>
                  <a:srgbClr val="FFFF00"/>
                </a:highlight>
              </a:rPr>
              <a:t>SEU NOME</a:t>
            </a:r>
            <a:r>
              <a:rPr lang="pt-BR" sz="2800" b="1" dirty="0"/>
              <a:t>!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5E7650C-9F60-FD43-67E6-66CF782AA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62607" y="480579"/>
            <a:ext cx="1658617" cy="129460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F41A10A-7364-0D1F-8F08-4F961FD389D1}"/>
              </a:ext>
            </a:extLst>
          </p:cNvPr>
          <p:cNvSpPr txBox="1"/>
          <p:nvPr/>
        </p:nvSpPr>
        <p:spPr>
          <a:xfrm>
            <a:off x="1725854" y="2010274"/>
            <a:ext cx="9208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highlight>
                  <a:srgbClr val="FFFF00"/>
                </a:highlight>
              </a:rPr>
              <a:t>SEU NOME</a:t>
            </a:r>
            <a:r>
              <a:rPr lang="pt-BR" sz="2000" dirty="0"/>
              <a:t>, após conhecer a operação do Grupo Rota Brasil, entender os desafios apresentados pela </a:t>
            </a:r>
            <a:r>
              <a:rPr lang="pt-BR" sz="2000" dirty="0" err="1"/>
              <a:t>Rê</a:t>
            </a:r>
            <a:r>
              <a:rPr lang="pt-BR" sz="2000" dirty="0"/>
              <a:t> e analisar as soluções da </a:t>
            </a:r>
            <a:r>
              <a:rPr lang="pt-BR" sz="2000" b="1" dirty="0"/>
              <a:t>Móvel Voz, </a:t>
            </a:r>
            <a:r>
              <a:rPr lang="pt-BR" sz="2000" dirty="0"/>
              <a:t>chegou a hora de finalizar a sua consultoria.</a:t>
            </a:r>
          </a:p>
          <a:p>
            <a:endParaRPr lang="pt-BR" sz="2000" dirty="0"/>
          </a:p>
          <a:p>
            <a:r>
              <a:rPr lang="pt-BR" sz="2000" dirty="0"/>
              <a:t>Qual estratégia de solução você apresentaria para atender o cliente? </a:t>
            </a:r>
          </a:p>
          <a:p>
            <a:r>
              <a:rPr lang="pt-BR" sz="2000" dirty="0"/>
              <a:t>Lembre-se que não existe resposta certa ou errada.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99CADCE-7BA3-9B3C-87BB-E7A1A8C5285A}"/>
              </a:ext>
            </a:extLst>
          </p:cNvPr>
          <p:cNvSpPr txBox="1"/>
          <p:nvPr/>
        </p:nvSpPr>
        <p:spPr>
          <a:xfrm>
            <a:off x="1725854" y="4120061"/>
            <a:ext cx="920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a) Claro pós</a:t>
            </a:r>
          </a:p>
          <a:p>
            <a:r>
              <a:rPr lang="pt-BR" sz="2000" dirty="0"/>
              <a:t>b) Claro total individual</a:t>
            </a:r>
          </a:p>
        </p:txBody>
      </p:sp>
    </p:spTree>
    <p:extLst>
      <p:ext uri="{BB962C8B-B14F-4D97-AF65-F5344CB8AC3E}">
        <p14:creationId xmlns:p14="http://schemas.microsoft.com/office/powerpoint/2010/main" val="9539765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F3FE8-B2EC-EC85-DD5D-BC40FEEF4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3D9EC2D-6A85-184D-E72C-458C0B972525}"/>
              </a:ext>
            </a:extLst>
          </p:cNvPr>
          <p:cNvSpPr txBox="1"/>
          <p:nvPr/>
        </p:nvSpPr>
        <p:spPr>
          <a:xfrm>
            <a:off x="833939" y="1356849"/>
            <a:ext cx="97375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Ela atende muito bem colaboradores estratégicos, como supervisores, gestores e vendedores externos que precisam de autonomia, mobilidade e conectividade individual durante toda a rotina de trabalho.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DBF8C18-479C-3729-CE20-4B5B6BDF6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8046720" y="3037269"/>
            <a:ext cx="3714206" cy="382073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3F2C943-4DDA-385F-9215-331D24FDA44A}"/>
              </a:ext>
            </a:extLst>
          </p:cNvPr>
          <p:cNvSpPr txBox="1"/>
          <p:nvPr/>
        </p:nvSpPr>
        <p:spPr>
          <a:xfrm>
            <a:off x="833938" y="478725"/>
            <a:ext cx="973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610000"/>
                </a:solidFill>
              </a:rPr>
              <a:t>a) Claro pós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D979F8-0315-690D-8D6B-B84613972604}"/>
              </a:ext>
            </a:extLst>
          </p:cNvPr>
          <p:cNvSpPr txBox="1"/>
          <p:nvPr/>
        </p:nvSpPr>
        <p:spPr>
          <a:xfrm>
            <a:off x="833938" y="3429000"/>
            <a:ext cx="72127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Essa solução traz simplicidade na gestão das linhas e garante continuidade operacional para profissionais com uso mais independente. </a:t>
            </a:r>
          </a:p>
          <a:p>
            <a:r>
              <a:rPr lang="pt-BR" sz="2800" dirty="0"/>
              <a:t>É benéfico para uma empresa em expansão e com muitos colaboradores.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288060A-F7EA-69DE-CC14-DDF25E0CB533}"/>
              </a:ext>
            </a:extLst>
          </p:cNvPr>
          <p:cNvSpPr txBox="1"/>
          <p:nvPr/>
        </p:nvSpPr>
        <p:spPr>
          <a:xfrm>
            <a:off x="-2474259" y="1194099"/>
            <a:ext cx="2474259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Feedback a</a:t>
            </a:r>
          </a:p>
        </p:txBody>
      </p:sp>
    </p:spTree>
    <p:extLst>
      <p:ext uri="{BB962C8B-B14F-4D97-AF65-F5344CB8AC3E}">
        <p14:creationId xmlns:p14="http://schemas.microsoft.com/office/powerpoint/2010/main" val="24840511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76324-B63B-2F5F-50CB-E3D896EE2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6624455-C30B-1E7F-1F9A-1AFC7062DBA0}"/>
              </a:ext>
            </a:extLst>
          </p:cNvPr>
          <p:cNvSpPr txBox="1"/>
          <p:nvPr/>
        </p:nvSpPr>
        <p:spPr>
          <a:xfrm>
            <a:off x="833939" y="1356849"/>
            <a:ext cx="97375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 Claro Total Individual é uma solução interessante para equipes com uso intenso de dados, aplicativos, videochamadas e sistemas online.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BA96880-55E6-BEB1-DFA1-59B4DA117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8046720" y="3037269"/>
            <a:ext cx="3714206" cy="382073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82B10B0-AE4E-4654-9C95-DCD6949F7F93}"/>
              </a:ext>
            </a:extLst>
          </p:cNvPr>
          <p:cNvSpPr txBox="1"/>
          <p:nvPr/>
        </p:nvSpPr>
        <p:spPr>
          <a:xfrm>
            <a:off x="833938" y="478725"/>
            <a:ext cx="973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610000"/>
                </a:solidFill>
              </a:rPr>
              <a:t>b) Claro total individual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627C8F-1B50-5905-C9F1-E32FB93B2E24}"/>
              </a:ext>
            </a:extLst>
          </p:cNvPr>
          <p:cNvSpPr txBox="1"/>
          <p:nvPr/>
        </p:nvSpPr>
        <p:spPr>
          <a:xfrm>
            <a:off x="833938" y="2823495"/>
            <a:ext cx="72127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Ele oferece alta conectividade e grande volume de internet para colaboradores que dependem constantemente da mobilidade. Porém, como a franquia é individual, a empresa pode ter menos flexibilidade para distribuir o consumo entre diferentes equipes e perfis de uso. Por outro lado, a franquia individual é importante para cargos estratégicos.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42DFA6C-71F5-98CF-C41C-DE2DB7328CE2}"/>
              </a:ext>
            </a:extLst>
          </p:cNvPr>
          <p:cNvSpPr txBox="1"/>
          <p:nvPr/>
        </p:nvSpPr>
        <p:spPr>
          <a:xfrm>
            <a:off x="-2474259" y="1194099"/>
            <a:ext cx="2474259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Feedback b</a:t>
            </a:r>
          </a:p>
        </p:txBody>
      </p:sp>
    </p:spTree>
    <p:extLst>
      <p:ext uri="{BB962C8B-B14F-4D97-AF65-F5344CB8AC3E}">
        <p14:creationId xmlns:p14="http://schemas.microsoft.com/office/powerpoint/2010/main" val="25055416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9DCB42E-BEFB-3D1B-9D89-F0761C3FE970}"/>
              </a:ext>
            </a:extLst>
          </p:cNvPr>
          <p:cNvSpPr txBox="1"/>
          <p:nvPr/>
        </p:nvSpPr>
        <p:spPr>
          <a:xfrm>
            <a:off x="1411151" y="915391"/>
            <a:ext cx="9644756" cy="814489"/>
          </a:xfrm>
          <a:prstGeom prst="rect">
            <a:avLst/>
          </a:prstGeom>
          <a:noFill/>
          <a:ln w="19050">
            <a:noFill/>
          </a:ln>
        </p:spPr>
        <p:txBody>
          <a:bodyPr wrap="square" lIns="120821" tIns="60406" rIns="120821" bIns="60406" rtlCol="0">
            <a:spAutoFit/>
          </a:bodyPr>
          <a:lstStyle/>
          <a:p>
            <a:pPr defTabSz="1209129">
              <a:spcAft>
                <a:spcPts val="600"/>
              </a:spcAft>
            </a:pPr>
            <a:r>
              <a:rPr lang="pt-BR" sz="2000" dirty="0">
                <a:latin typeface="AMX" pitchFamily="2" charset="0"/>
                <a:ea typeface="Quattrocento Sans"/>
                <a:cs typeface="Quattrocento Sans"/>
              </a:rPr>
              <a:t>Parabéns, </a:t>
            </a:r>
            <a:r>
              <a:rPr lang="pt-BR" sz="2000" dirty="0">
                <a:highlight>
                  <a:srgbClr val="FFFF00"/>
                </a:highlight>
                <a:latin typeface="AMX" pitchFamily="2" charset="0"/>
                <a:ea typeface="Quattrocento Sans"/>
                <a:cs typeface="Quattrocento Sans"/>
              </a:rPr>
              <a:t>SEU NOME</a:t>
            </a:r>
            <a:r>
              <a:rPr lang="pt-BR" sz="2000" dirty="0">
                <a:latin typeface="AMX" pitchFamily="2" charset="0"/>
                <a:ea typeface="Quattrocento Sans"/>
                <a:cs typeface="Quattrocento Sans"/>
              </a:rPr>
              <a:t>! </a:t>
            </a:r>
          </a:p>
          <a:p>
            <a:pPr defTabSz="1209129">
              <a:spcAft>
                <a:spcPts val="600"/>
              </a:spcAft>
            </a:pPr>
            <a:r>
              <a:rPr lang="pt-BR" sz="2000" dirty="0">
                <a:latin typeface="AMX" pitchFamily="2" charset="0"/>
                <a:ea typeface="Quattrocento Sans"/>
                <a:cs typeface="Quattrocento Sans"/>
              </a:rPr>
              <a:t>Você finalizou o seu treinamento de Móvel Voz. E que jornada hein!</a:t>
            </a:r>
          </a:p>
        </p:txBody>
      </p:sp>
      <p:sp>
        <p:nvSpPr>
          <p:cNvPr id="3" name="Google Shape;169;p15">
            <a:extLst>
              <a:ext uri="{FF2B5EF4-FFF2-40B4-BE49-F238E27FC236}">
                <a16:creationId xmlns:a16="http://schemas.microsoft.com/office/drawing/2014/main" id="{D2440860-28AB-27AF-880D-4A7A8F66CE05}"/>
              </a:ext>
            </a:extLst>
          </p:cNvPr>
          <p:cNvSpPr txBox="1"/>
          <p:nvPr/>
        </p:nvSpPr>
        <p:spPr>
          <a:xfrm>
            <a:off x="1532238" y="2039038"/>
            <a:ext cx="10224437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600"/>
              </a:spcBef>
              <a:buClr>
                <a:srgbClr val="262626"/>
              </a:buClr>
              <a:buSzPts val="2000"/>
            </a:pPr>
            <a:r>
              <a:rPr lang="pt-BR" sz="2000" dirty="0">
                <a:solidFill>
                  <a:srgbClr val="262626"/>
                </a:solidFill>
                <a:latin typeface="AMX" pitchFamily="2" charset="0"/>
                <a:ea typeface="Calibri"/>
                <a:cs typeface="Calibri"/>
                <a:sym typeface="Calibri"/>
              </a:rPr>
              <a:t>Agora você:</a:t>
            </a:r>
          </a:p>
          <a:p>
            <a:pPr marL="266700" lvl="0" indent="-266700">
              <a:spcBef>
                <a:spcPts val="600"/>
              </a:spcBef>
              <a:buClr>
                <a:srgbClr val="813036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2626"/>
                </a:solidFill>
                <a:latin typeface="AMX" pitchFamily="2" charset="0"/>
                <a:ea typeface="Calibri"/>
                <a:cs typeface="Calibri"/>
                <a:sym typeface="Calibri"/>
              </a:rPr>
              <a:t>Conhece todas as informações e benefícios sobre Móvel Voz;</a:t>
            </a:r>
          </a:p>
          <a:p>
            <a:pPr marL="266700" lvl="0" indent="-266700">
              <a:spcBef>
                <a:spcPts val="600"/>
              </a:spcBef>
              <a:buClr>
                <a:srgbClr val="813036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2626"/>
                </a:solidFill>
                <a:latin typeface="AMX" pitchFamily="2" charset="0"/>
                <a:ea typeface="Calibri"/>
                <a:cs typeface="Calibri"/>
                <a:sym typeface="Calibri"/>
              </a:rPr>
              <a:t>Está apto a tirar as dúvidas dos clientes sobre as soluções apresentadas;</a:t>
            </a:r>
          </a:p>
          <a:p>
            <a:pPr marL="266700" lvl="0" indent="-266700">
              <a:spcBef>
                <a:spcPts val="600"/>
              </a:spcBef>
              <a:buClr>
                <a:srgbClr val="813036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2626"/>
                </a:solidFill>
                <a:latin typeface="AMX" pitchFamily="2" charset="0"/>
                <a:ea typeface="Calibri"/>
                <a:cs typeface="Calibri"/>
                <a:sym typeface="Calibri"/>
              </a:rPr>
              <a:t>Sabe como oferecer o serviço para os clientes Claro empresas;</a:t>
            </a:r>
          </a:p>
          <a:p>
            <a:pPr marL="266700" lvl="0" indent="-266700">
              <a:spcBef>
                <a:spcPts val="600"/>
              </a:spcBef>
              <a:buClr>
                <a:srgbClr val="813036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2626"/>
                </a:solidFill>
                <a:latin typeface="AMX" pitchFamily="2" charset="0"/>
                <a:ea typeface="Calibri"/>
                <a:cs typeface="Calibri"/>
                <a:sym typeface="Calibri"/>
              </a:rPr>
              <a:t>Tem conhecimento das principais vantagens dos serviços Móvel Voz;</a:t>
            </a:r>
          </a:p>
          <a:p>
            <a:pPr marL="266700" lvl="0" indent="-266700">
              <a:spcBef>
                <a:spcPts val="600"/>
              </a:spcBef>
              <a:buClr>
                <a:srgbClr val="813036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2626"/>
                </a:solidFill>
                <a:latin typeface="AMX" pitchFamily="2" charset="0"/>
                <a:ea typeface="Calibri"/>
                <a:cs typeface="Calibri"/>
                <a:sym typeface="Calibri"/>
              </a:rPr>
              <a:t>Entende todas as regras para orientar os clientes corretamente.</a:t>
            </a:r>
          </a:p>
        </p:txBody>
      </p:sp>
    </p:spTree>
    <p:extLst>
      <p:ext uri="{BB962C8B-B14F-4D97-AF65-F5344CB8AC3E}">
        <p14:creationId xmlns:p14="http://schemas.microsoft.com/office/powerpoint/2010/main" val="64245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ECEBD8-21E1-3314-E0AD-75E127368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12">
            <a:extLst>
              <a:ext uri="{FF2B5EF4-FFF2-40B4-BE49-F238E27FC236}">
                <a16:creationId xmlns:a16="http://schemas.microsoft.com/office/drawing/2014/main" id="{9B0809A6-1C78-80D3-485E-153A60AAB68D}"/>
              </a:ext>
            </a:extLst>
          </p:cNvPr>
          <p:cNvSpPr/>
          <p:nvPr/>
        </p:nvSpPr>
        <p:spPr>
          <a:xfrm>
            <a:off x="947347" y="461680"/>
            <a:ext cx="4806083" cy="4988210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58000"/>
                </a:schemeClr>
              </a:gs>
              <a:gs pos="100000">
                <a:schemeClr val="tx1">
                  <a:lumMod val="65000"/>
                  <a:lumOff val="35000"/>
                  <a:alpha val="20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pic>
        <p:nvPicPr>
          <p:cNvPr id="8" name="Imagem 7" descr="Mulher falando ao telefone celular&#10;&#10;O conteúdo gerado por IA pode estar incorreto.">
            <a:extLst>
              <a:ext uri="{FF2B5EF4-FFF2-40B4-BE49-F238E27FC236}">
                <a16:creationId xmlns:a16="http://schemas.microsoft.com/office/drawing/2014/main" id="{D43BEFDE-7368-6E5D-56CE-CB265D91E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/>
          <a:stretch/>
        </p:blipFill>
        <p:spPr>
          <a:xfrm>
            <a:off x="0" y="0"/>
            <a:ext cx="6651596" cy="68580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85B8DB3-F2EE-29C0-9A47-47DB3C1B5E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>
              <a:alpha val="1480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5"/>
          </a:p>
        </p:txBody>
      </p:sp>
      <p:pic>
        <p:nvPicPr>
          <p:cNvPr id="2" name="Gráfico 6">
            <a:extLst>
              <a:ext uri="{FF2B5EF4-FFF2-40B4-BE49-F238E27FC236}">
                <a16:creationId xmlns:a16="http://schemas.microsoft.com/office/drawing/2014/main" id="{EF8B77FA-52C4-AAAA-DF8F-C48EC85D36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0025" y="601973"/>
            <a:ext cx="1819275" cy="9906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C3C610F-960F-D056-5FFD-C0FF07F299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0025" y="6044434"/>
            <a:ext cx="1329969" cy="471534"/>
          </a:xfrm>
          <a:prstGeom prst="rect">
            <a:avLst/>
          </a:prstGeom>
        </p:spPr>
      </p:pic>
      <p:sp>
        <p:nvSpPr>
          <p:cNvPr id="5" name="CaixaDeTexto 3">
            <a:extLst>
              <a:ext uri="{FF2B5EF4-FFF2-40B4-BE49-F238E27FC236}">
                <a16:creationId xmlns:a16="http://schemas.microsoft.com/office/drawing/2014/main" id="{8ED9DFD9-E79E-D78B-52A2-8CA922F1E3E1}"/>
              </a:ext>
            </a:extLst>
          </p:cNvPr>
          <p:cNvSpPr txBox="1"/>
          <p:nvPr/>
        </p:nvSpPr>
        <p:spPr>
          <a:xfrm>
            <a:off x="6430025" y="2468119"/>
            <a:ext cx="5126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noProof="0">
                <a:solidFill>
                  <a:schemeClr val="bg1"/>
                </a:solidFill>
                <a:latin typeface="AMX Black" pitchFamily="2" charset="0"/>
              </a:rPr>
              <a:t>Agradecemos a sua participação!</a:t>
            </a:r>
          </a:p>
        </p:txBody>
      </p:sp>
      <p:grpSp>
        <p:nvGrpSpPr>
          <p:cNvPr id="22" name="Agrupar 29">
            <a:extLst>
              <a:ext uri="{FF2B5EF4-FFF2-40B4-BE49-F238E27FC236}">
                <a16:creationId xmlns:a16="http://schemas.microsoft.com/office/drawing/2014/main" id="{AD286770-6E77-7488-23FB-2A735AED62C7}"/>
              </a:ext>
            </a:extLst>
          </p:cNvPr>
          <p:cNvGrpSpPr/>
          <p:nvPr/>
        </p:nvGrpSpPr>
        <p:grpSpPr>
          <a:xfrm rot="10800000">
            <a:off x="345622" y="6103226"/>
            <a:ext cx="437889" cy="437889"/>
            <a:chOff x="827267" y="5866645"/>
            <a:chExt cx="560029" cy="560029"/>
          </a:xfrm>
        </p:grpSpPr>
        <p:sp>
          <p:nvSpPr>
            <p:cNvPr id="23" name="Elipse 30">
              <a:extLst>
                <a:ext uri="{FF2B5EF4-FFF2-40B4-BE49-F238E27FC236}">
                  <a16:creationId xmlns:a16="http://schemas.microsoft.com/office/drawing/2014/main" id="{FEC1DAF6-98F8-E489-187A-D8A7A61FDFFF}"/>
                </a:ext>
              </a:extLst>
            </p:cNvPr>
            <p:cNvSpPr/>
            <p:nvPr/>
          </p:nvSpPr>
          <p:spPr>
            <a:xfrm>
              <a:off x="827267" y="5866645"/>
              <a:ext cx="560029" cy="5600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/>
            </a:p>
          </p:txBody>
        </p:sp>
        <p:pic>
          <p:nvPicPr>
            <p:cNvPr id="24" name="Gráfico 31">
              <a:extLst>
                <a:ext uri="{FF2B5EF4-FFF2-40B4-BE49-F238E27FC236}">
                  <a16:creationId xmlns:a16="http://schemas.microsoft.com/office/drawing/2014/main" id="{E5550553-8D2A-CA42-09A4-A3A1A326671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0131" y="6041884"/>
              <a:ext cx="114300" cy="209550"/>
            </a:xfrm>
            <a:prstGeom prst="rect">
              <a:avLst/>
            </a:prstGeom>
          </p:spPr>
        </p:pic>
      </p:grpSp>
      <p:pic>
        <p:nvPicPr>
          <p:cNvPr id="26" name="Graphic 19">
            <a:extLst>
              <a:ext uri="{FF2B5EF4-FFF2-40B4-BE49-F238E27FC236}">
                <a16:creationId xmlns:a16="http://schemas.microsoft.com/office/drawing/2014/main" id="{A435A965-FBFA-AB06-85BA-94078EF35D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0025" y="6044434"/>
            <a:ext cx="1329969" cy="471534"/>
          </a:xfrm>
          <a:prstGeom prst="rect">
            <a:avLst/>
          </a:prstGeom>
        </p:spPr>
      </p:pic>
      <p:pic>
        <p:nvPicPr>
          <p:cNvPr id="27" name="Gráfico 6">
            <a:extLst>
              <a:ext uri="{FF2B5EF4-FFF2-40B4-BE49-F238E27FC236}">
                <a16:creationId xmlns:a16="http://schemas.microsoft.com/office/drawing/2014/main" id="{8078DEA0-A366-A511-A697-443361F13C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0025" y="601973"/>
            <a:ext cx="18192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E604A10-2AAF-454F-2495-C96C70866E3B}"/>
              </a:ext>
            </a:extLst>
          </p:cNvPr>
          <p:cNvSpPr txBox="1"/>
          <p:nvPr/>
        </p:nvSpPr>
        <p:spPr>
          <a:xfrm>
            <a:off x="1272745" y="2038864"/>
            <a:ext cx="5269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/>
              <a:t>Qual o seu nome?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97AA766-FDEB-6B0F-E36B-2A37405F64FB}"/>
              </a:ext>
            </a:extLst>
          </p:cNvPr>
          <p:cNvSpPr/>
          <p:nvPr/>
        </p:nvSpPr>
        <p:spPr>
          <a:xfrm>
            <a:off x="1297459" y="3429000"/>
            <a:ext cx="8847438" cy="7475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ysClr val="windowText" lastClr="000000"/>
                </a:solidFill>
              </a:rPr>
              <a:t>|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DB6A2F-4FD7-D2D2-6C63-330B7EAA639C}"/>
              </a:ext>
            </a:extLst>
          </p:cNvPr>
          <p:cNvSpPr txBox="1"/>
          <p:nvPr/>
        </p:nvSpPr>
        <p:spPr>
          <a:xfrm>
            <a:off x="-2360140" y="469557"/>
            <a:ext cx="2360140" cy="1477328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Sempre que aparecer </a:t>
            </a:r>
            <a:r>
              <a:rPr lang="pt-BR" b="1" dirty="0">
                <a:highlight>
                  <a:srgbClr val="FFFF00"/>
                </a:highlight>
              </a:rPr>
              <a:t>SEU NOME </a:t>
            </a:r>
            <a:r>
              <a:rPr lang="pt-BR" dirty="0"/>
              <a:t>é para trocar pelo nome do usuário.</a:t>
            </a:r>
          </a:p>
        </p:txBody>
      </p:sp>
    </p:spTree>
    <p:extLst>
      <p:ext uri="{BB962C8B-B14F-4D97-AF65-F5344CB8AC3E}">
        <p14:creationId xmlns:p14="http://schemas.microsoft.com/office/powerpoint/2010/main" val="1005284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0D71030-B81F-181E-784E-812CF08BECB5}"/>
              </a:ext>
            </a:extLst>
          </p:cNvPr>
          <p:cNvSpPr txBox="1"/>
          <p:nvPr/>
        </p:nvSpPr>
        <p:spPr>
          <a:xfrm>
            <a:off x="4801931" y="1688283"/>
            <a:ext cx="7000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MX" pitchFamily="2" charset="77"/>
              </a:rPr>
              <a:t>Vamos conversar sobre:</a:t>
            </a:r>
          </a:p>
        </p:txBody>
      </p:sp>
      <p:sp>
        <p:nvSpPr>
          <p:cNvPr id="4" name="Retângulo: Cantos Arredondados 10">
            <a:extLst>
              <a:ext uri="{FF2B5EF4-FFF2-40B4-BE49-F238E27FC236}">
                <a16:creationId xmlns:a16="http://schemas.microsoft.com/office/drawing/2014/main" id="{D44808F5-F378-9F84-59B3-C1356B3494E9}"/>
              </a:ext>
            </a:extLst>
          </p:cNvPr>
          <p:cNvSpPr/>
          <p:nvPr/>
        </p:nvSpPr>
        <p:spPr>
          <a:xfrm>
            <a:off x="5516877" y="3631525"/>
            <a:ext cx="5570135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BACKUP ONLINE</a:t>
            </a:r>
          </a:p>
        </p:txBody>
      </p:sp>
      <p:sp>
        <p:nvSpPr>
          <p:cNvPr id="7" name="Retângulo: Cantos Arredondados 11">
            <a:extLst>
              <a:ext uri="{FF2B5EF4-FFF2-40B4-BE49-F238E27FC236}">
                <a16:creationId xmlns:a16="http://schemas.microsoft.com/office/drawing/2014/main" id="{04B0A635-1B71-7CA6-D758-277C62480240}"/>
              </a:ext>
            </a:extLst>
          </p:cNvPr>
          <p:cNvSpPr/>
          <p:nvPr/>
        </p:nvSpPr>
        <p:spPr>
          <a:xfrm>
            <a:off x="5516877" y="2862774"/>
            <a:ext cx="5570134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chemeClr val="lt1"/>
                </a:solidFill>
                <a:latin typeface="AMX Black" pitchFamily="2" charset="0"/>
              </a:rPr>
              <a:t>CLARO PASSAPORTE</a:t>
            </a:r>
          </a:p>
        </p:txBody>
      </p:sp>
      <p:sp>
        <p:nvSpPr>
          <p:cNvPr id="8" name="Retângulo: Cantos Arredondados 12">
            <a:extLst>
              <a:ext uri="{FF2B5EF4-FFF2-40B4-BE49-F238E27FC236}">
                <a16:creationId xmlns:a16="http://schemas.microsoft.com/office/drawing/2014/main" id="{2F9E58E0-0EC4-F51F-1B46-C1E7B95E3E85}"/>
              </a:ext>
            </a:extLst>
          </p:cNvPr>
          <p:cNvSpPr/>
          <p:nvPr/>
        </p:nvSpPr>
        <p:spPr>
          <a:xfrm>
            <a:off x="5516877" y="4400276"/>
            <a:ext cx="5570134" cy="609598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GESTOR ONLINE X CLARO MONITOR</a:t>
            </a:r>
          </a:p>
        </p:txBody>
      </p:sp>
      <p:sp>
        <p:nvSpPr>
          <p:cNvPr id="9" name="Retângulo: Cantos Arredondados 12">
            <a:extLst>
              <a:ext uri="{FF2B5EF4-FFF2-40B4-BE49-F238E27FC236}">
                <a16:creationId xmlns:a16="http://schemas.microsoft.com/office/drawing/2014/main" id="{9877FCBA-043B-1D0A-FA2A-F8AA86020CC2}"/>
              </a:ext>
            </a:extLst>
          </p:cNvPr>
          <p:cNvSpPr/>
          <p:nvPr/>
        </p:nvSpPr>
        <p:spPr>
          <a:xfrm>
            <a:off x="5516877" y="5160414"/>
            <a:ext cx="5570134" cy="609598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SERVIÇOS</a:t>
            </a:r>
          </a:p>
        </p:txBody>
      </p:sp>
    </p:spTree>
    <p:extLst>
      <p:ext uri="{BB962C8B-B14F-4D97-AF65-F5344CB8AC3E}">
        <p14:creationId xmlns:p14="http://schemas.microsoft.com/office/powerpoint/2010/main" val="39999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47E5E-71CD-1B20-1A28-6E9A07665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0">
            <a:extLst>
              <a:ext uri="{FF2B5EF4-FFF2-40B4-BE49-F238E27FC236}">
                <a16:creationId xmlns:a16="http://schemas.microsoft.com/office/drawing/2014/main" id="{00B7ECE3-94E5-E7F1-CAC1-2C399A7E0FE7}"/>
              </a:ext>
            </a:extLst>
          </p:cNvPr>
          <p:cNvSpPr/>
          <p:nvPr/>
        </p:nvSpPr>
        <p:spPr>
          <a:xfrm>
            <a:off x="5516877" y="3631525"/>
            <a:ext cx="5570135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BACKUP ONLINE</a:t>
            </a:r>
          </a:p>
        </p:txBody>
      </p:sp>
      <p:sp>
        <p:nvSpPr>
          <p:cNvPr id="3" name="Retângulo: Cantos Arredondados 11">
            <a:extLst>
              <a:ext uri="{FF2B5EF4-FFF2-40B4-BE49-F238E27FC236}">
                <a16:creationId xmlns:a16="http://schemas.microsoft.com/office/drawing/2014/main" id="{FC23E6DC-F7F6-C7C9-2190-5B4D39D48F8D}"/>
              </a:ext>
            </a:extLst>
          </p:cNvPr>
          <p:cNvSpPr/>
          <p:nvPr/>
        </p:nvSpPr>
        <p:spPr>
          <a:xfrm>
            <a:off x="5516877" y="2862774"/>
            <a:ext cx="5570134" cy="618211"/>
          </a:xfrm>
          <a:prstGeom prst="roundRect">
            <a:avLst>
              <a:gd name="adj" fmla="val 25040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rgbClr val="C00000"/>
                </a:solidFill>
                <a:latin typeface="AMX Black" pitchFamily="2" charset="0"/>
              </a:rPr>
              <a:t>CLARO PASSAPORTE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C19586-645D-FFE4-4E68-6AEF25AE641E}"/>
              </a:ext>
            </a:extLst>
          </p:cNvPr>
          <p:cNvSpPr txBox="1"/>
          <p:nvPr/>
        </p:nvSpPr>
        <p:spPr>
          <a:xfrm>
            <a:off x="4801931" y="1688283"/>
            <a:ext cx="7000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MX" pitchFamily="2" charset="77"/>
              </a:rPr>
              <a:t>Vamos conversar sobre:</a:t>
            </a:r>
          </a:p>
        </p:txBody>
      </p:sp>
      <p:sp>
        <p:nvSpPr>
          <p:cNvPr id="6" name="Retângulo: Cantos Arredondados 12">
            <a:extLst>
              <a:ext uri="{FF2B5EF4-FFF2-40B4-BE49-F238E27FC236}">
                <a16:creationId xmlns:a16="http://schemas.microsoft.com/office/drawing/2014/main" id="{D4E1EEE2-2B14-29D9-FEBB-AFB83CF1D5A0}"/>
              </a:ext>
            </a:extLst>
          </p:cNvPr>
          <p:cNvSpPr/>
          <p:nvPr/>
        </p:nvSpPr>
        <p:spPr>
          <a:xfrm>
            <a:off x="5516877" y="4400276"/>
            <a:ext cx="5570134" cy="609598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GESTOR ONLINE X CLARO MONITOR</a:t>
            </a:r>
          </a:p>
        </p:txBody>
      </p:sp>
      <p:sp>
        <p:nvSpPr>
          <p:cNvPr id="7" name="Retângulo: Cantos Arredondados 12">
            <a:extLst>
              <a:ext uri="{FF2B5EF4-FFF2-40B4-BE49-F238E27FC236}">
                <a16:creationId xmlns:a16="http://schemas.microsoft.com/office/drawing/2014/main" id="{D192E6D3-C081-7BEA-D08B-0A41FFB9913C}"/>
              </a:ext>
            </a:extLst>
          </p:cNvPr>
          <p:cNvSpPr/>
          <p:nvPr/>
        </p:nvSpPr>
        <p:spPr>
          <a:xfrm>
            <a:off x="5516877" y="5160414"/>
            <a:ext cx="5570134" cy="609598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SERVIÇOS</a:t>
            </a:r>
          </a:p>
        </p:txBody>
      </p:sp>
    </p:spTree>
    <p:extLst>
      <p:ext uri="{BB962C8B-B14F-4D97-AF65-F5344CB8AC3E}">
        <p14:creationId xmlns:p14="http://schemas.microsoft.com/office/powerpoint/2010/main" val="190167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>
            <a:extLst>
              <a:ext uri="{FF2B5EF4-FFF2-40B4-BE49-F238E27FC236}">
                <a16:creationId xmlns:a16="http://schemas.microsoft.com/office/drawing/2014/main" id="{81355BD5-7B6A-5B26-648B-B4AD0C1D64EA}"/>
              </a:ext>
            </a:extLst>
          </p:cNvPr>
          <p:cNvSpPr txBox="1"/>
          <p:nvPr/>
        </p:nvSpPr>
        <p:spPr>
          <a:xfrm>
            <a:off x="-3402957" y="4935245"/>
            <a:ext cx="3402957" cy="1754326"/>
          </a:xfrm>
          <a:prstGeom prst="rect">
            <a:avLst/>
          </a:prstGeom>
          <a:solidFill>
            <a:srgbClr val="C5E0B4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É importante que uma </a:t>
            </a:r>
            <a:r>
              <a:rPr lang="pt-BR" dirty="0" err="1"/>
              <a:t>tag</a:t>
            </a:r>
            <a:r>
              <a:rPr lang="pt-BR" dirty="0"/>
              <a:t> seja liberada após a outra e não todas de uma vez, porque a informação é sequencia, na ordem que eu coloquei entre os slides 70 e 77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4E0E922B-6F9E-20C2-EA24-4708CEACD93D}"/>
              </a:ext>
            </a:extLst>
          </p:cNvPr>
          <p:cNvGrpSpPr/>
          <p:nvPr/>
        </p:nvGrpSpPr>
        <p:grpSpPr>
          <a:xfrm>
            <a:off x="1165623" y="62303"/>
            <a:ext cx="10064681" cy="6733394"/>
            <a:chOff x="1165623" y="62303"/>
            <a:chExt cx="10064681" cy="6733394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FC6524DD-F07F-588F-83DF-73B3BE9623CC}"/>
                </a:ext>
              </a:extLst>
            </p:cNvPr>
            <p:cNvGrpSpPr/>
            <p:nvPr/>
          </p:nvGrpSpPr>
          <p:grpSpPr>
            <a:xfrm>
              <a:off x="1165623" y="360289"/>
              <a:ext cx="10064681" cy="6435408"/>
              <a:chOff x="1165623" y="360289"/>
              <a:chExt cx="10064681" cy="6435408"/>
            </a:xfrm>
          </p:grpSpPr>
          <p:pic>
            <p:nvPicPr>
              <p:cNvPr id="6" name="Imagem 5">
                <a:extLst>
                  <a:ext uri="{FF2B5EF4-FFF2-40B4-BE49-F238E27FC236}">
                    <a16:creationId xmlns:a16="http://schemas.microsoft.com/office/drawing/2014/main" id="{CA672045-4D13-80DB-4503-2FAA5CBE06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65623" y="360289"/>
                <a:ext cx="10064681" cy="6435408"/>
              </a:xfrm>
              <a:prstGeom prst="rect">
                <a:avLst/>
              </a:prstGeom>
            </p:spPr>
          </p:pic>
          <p:pic>
            <p:nvPicPr>
              <p:cNvPr id="10" name="Gráfico 9" descr="Marcador com preenchimento sólido">
                <a:extLst>
                  <a:ext uri="{FF2B5EF4-FFF2-40B4-BE49-F238E27FC236}">
                    <a16:creationId xmlns:a16="http://schemas.microsoft.com/office/drawing/2014/main" id="{FC7EFE90-D6FB-4FA9-2CBB-B78577AC8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185543" y="4832771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13" name="Gráfico 12" descr="Marcador com preenchimento sólido">
                <a:extLst>
                  <a:ext uri="{FF2B5EF4-FFF2-40B4-BE49-F238E27FC236}">
                    <a16:creationId xmlns:a16="http://schemas.microsoft.com/office/drawing/2014/main" id="{E8E5F81C-E1BF-D720-7670-E2E0DC0F5A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335948" y="2866292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14" name="Gráfico 13" descr="Marcador com preenchimento sólido">
                <a:extLst>
                  <a:ext uri="{FF2B5EF4-FFF2-40B4-BE49-F238E27FC236}">
                    <a16:creationId xmlns:a16="http://schemas.microsoft.com/office/drawing/2014/main" id="{F9332F78-5C80-6B22-1149-144A2155E1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378595" y="5114125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16" name="Gráfico 15" descr="Marcador com preenchimento sólido">
                <a:extLst>
                  <a:ext uri="{FF2B5EF4-FFF2-40B4-BE49-F238E27FC236}">
                    <a16:creationId xmlns:a16="http://schemas.microsoft.com/office/drawing/2014/main" id="{470750CC-1F78-F00E-E966-F682A0D198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556964" y="3015285"/>
                <a:ext cx="562708" cy="562708"/>
              </a:xfrm>
              <a:prstGeom prst="rect">
                <a:avLst/>
              </a:prstGeom>
            </p:spPr>
          </p:pic>
          <p:pic>
            <p:nvPicPr>
              <p:cNvPr id="19" name="Gráfico 18" descr="Marcador com preenchimento sólido">
                <a:extLst>
                  <a:ext uri="{FF2B5EF4-FFF2-40B4-BE49-F238E27FC236}">
                    <a16:creationId xmlns:a16="http://schemas.microsoft.com/office/drawing/2014/main" id="{61D8B827-9FAF-5AF9-1953-FF55BB86A0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062029" y="3577993"/>
                <a:ext cx="562708" cy="562708"/>
              </a:xfrm>
              <a:prstGeom prst="rect">
                <a:avLst/>
              </a:prstGeom>
            </p:spPr>
          </p:pic>
        </p:grp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1DDEE079-95C2-2392-D417-6721B72BE724}"/>
                </a:ext>
              </a:extLst>
            </p:cNvPr>
            <p:cNvSpPr txBox="1"/>
            <p:nvPr/>
          </p:nvSpPr>
          <p:spPr>
            <a:xfrm>
              <a:off x="4022360" y="62303"/>
              <a:ext cx="41720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/>
                  </a:solidFill>
                  <a:latin typeface="AMX Black" pitchFamily="2" charset="0"/>
                  <a:sym typeface="+mn-ea"/>
                </a:rPr>
                <a:t>CLARO PASSAPORTE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9B56155B-D4BC-A298-BE8C-4F81B2F69C87}"/>
                </a:ext>
              </a:extLst>
            </p:cNvPr>
            <p:cNvSpPr txBox="1"/>
            <p:nvPr/>
          </p:nvSpPr>
          <p:spPr>
            <a:xfrm>
              <a:off x="1192670" y="546727"/>
              <a:ext cx="98540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dirty="0"/>
                <a:t>Clique no mapa e saiba mais.</a:t>
              </a:r>
            </a:p>
          </p:txBody>
        </p: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47214EA-9246-7B8D-E5BE-59A1CA70B49B}"/>
              </a:ext>
            </a:extLst>
          </p:cNvPr>
          <p:cNvSpPr txBox="1"/>
          <p:nvPr/>
        </p:nvSpPr>
        <p:spPr>
          <a:xfrm>
            <a:off x="-2248348" y="731393"/>
            <a:ext cx="2127461" cy="286232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Eu pensei em trazer </a:t>
            </a:r>
          </a:p>
          <a:p>
            <a:r>
              <a:rPr lang="pt-BR" dirty="0"/>
              <a:t>um marcador de livro sempre que eu trouxer um novo produto. Acredito que ajudar a entender a transição do conteúdo. Veja se faz sentido para a IDV. 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573A8DE-D608-C722-5E43-DF4334E6A7A4}"/>
              </a:ext>
            </a:extLst>
          </p:cNvPr>
          <p:cNvSpPr/>
          <p:nvPr/>
        </p:nvSpPr>
        <p:spPr>
          <a:xfrm>
            <a:off x="4203347" y="131646"/>
            <a:ext cx="3858682" cy="359380"/>
          </a:xfrm>
          <a:prstGeom prst="roundRect">
            <a:avLst>
              <a:gd name="adj" fmla="val 21865"/>
            </a:avLst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MX" pitchFamily="2" charset="77"/>
                <a:sym typeface="+mn-ea"/>
              </a:rPr>
              <a:t>CLARO PASSAPORTE</a:t>
            </a:r>
          </a:p>
        </p:txBody>
      </p:sp>
    </p:spTree>
    <p:extLst>
      <p:ext uri="{BB962C8B-B14F-4D97-AF65-F5344CB8AC3E}">
        <p14:creationId xmlns:p14="http://schemas.microsoft.com/office/powerpoint/2010/main" val="277975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plate-DI-ofic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AMX"/>
        <a:ea typeface=""/>
        <a:cs typeface=""/>
      </a:majorFont>
      <a:minorFont>
        <a:latin typeface="AMX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2025.07.17_FI_Lojas_Teams_SVAS_Fixo_LA</Template>
  <TotalTime>5940</TotalTime>
  <Words>3575</Words>
  <Application>Microsoft Office PowerPoint</Application>
  <PresentationFormat>Widescreen</PresentationFormat>
  <Paragraphs>404</Paragraphs>
  <Slides>58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59" baseType="lpstr">
      <vt:lpstr>Template-DI-oficial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Luiza Guimarães d'Avila</dc:creator>
  <cp:lastModifiedBy>Marina Araújo</cp:lastModifiedBy>
  <cp:revision>34</cp:revision>
  <dcterms:created xsi:type="dcterms:W3CDTF">2025-11-14T19:06:43Z</dcterms:created>
  <dcterms:modified xsi:type="dcterms:W3CDTF">2026-05-26T11:30:08Z</dcterms:modified>
</cp:coreProperties>
</file>