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4"/>
  </p:notesMasterIdLst>
  <p:sldIdLst>
    <p:sldId id="257" r:id="rId2"/>
    <p:sldId id="258" r:id="rId3"/>
    <p:sldId id="1549" r:id="rId4"/>
    <p:sldId id="1550" r:id="rId5"/>
    <p:sldId id="1551" r:id="rId6"/>
    <p:sldId id="1565" r:id="rId7"/>
    <p:sldId id="560" r:id="rId8"/>
    <p:sldId id="561" r:id="rId9"/>
    <p:sldId id="1568" r:id="rId10"/>
    <p:sldId id="1569" r:id="rId11"/>
    <p:sldId id="1566" r:id="rId12"/>
    <p:sldId id="1573" r:id="rId13"/>
    <p:sldId id="1567" r:id="rId14"/>
    <p:sldId id="1577" r:id="rId15"/>
    <p:sldId id="1590" r:id="rId16"/>
    <p:sldId id="1592" r:id="rId17"/>
    <p:sldId id="1588" r:id="rId18"/>
    <p:sldId id="1596" r:id="rId19"/>
    <p:sldId id="1593" r:id="rId20"/>
    <p:sldId id="1601" r:id="rId21"/>
    <p:sldId id="1602" r:id="rId22"/>
    <p:sldId id="1561" r:id="rId23"/>
    <p:sldId id="562" r:id="rId24"/>
    <p:sldId id="1609" r:id="rId25"/>
    <p:sldId id="1610" r:id="rId26"/>
    <p:sldId id="1612" r:id="rId27"/>
    <p:sldId id="1614" r:id="rId28"/>
    <p:sldId id="2147471093" r:id="rId29"/>
    <p:sldId id="2147471055" r:id="rId30"/>
    <p:sldId id="1578" r:id="rId31"/>
    <p:sldId id="1582" r:id="rId32"/>
    <p:sldId id="2147470980" r:id="rId33"/>
    <p:sldId id="2147470979" r:id="rId34"/>
    <p:sldId id="2147470981" r:id="rId35"/>
    <p:sldId id="2147470989" r:id="rId36"/>
    <p:sldId id="2147470982" r:id="rId37"/>
    <p:sldId id="2147470983" r:id="rId38"/>
    <p:sldId id="2147470984" r:id="rId39"/>
    <p:sldId id="2147470992" r:id="rId40"/>
    <p:sldId id="2147470985" r:id="rId41"/>
    <p:sldId id="2147470993" r:id="rId42"/>
    <p:sldId id="2147471078" r:id="rId43"/>
    <p:sldId id="2147470952" r:id="rId44"/>
    <p:sldId id="2147471089" r:id="rId45"/>
    <p:sldId id="2147471090" r:id="rId46"/>
    <p:sldId id="2147471091" r:id="rId47"/>
    <p:sldId id="2147471010" r:id="rId48"/>
    <p:sldId id="2147471095" r:id="rId49"/>
    <p:sldId id="2147470964" r:id="rId50"/>
    <p:sldId id="2147471017" r:id="rId51"/>
    <p:sldId id="2147471018" r:id="rId52"/>
    <p:sldId id="2147471019" r:id="rId53"/>
    <p:sldId id="2147471020" r:id="rId54"/>
    <p:sldId id="2147470962" r:id="rId55"/>
    <p:sldId id="2147471086" r:id="rId56"/>
    <p:sldId id="2147471085" r:id="rId57"/>
    <p:sldId id="2147471087" r:id="rId58"/>
    <p:sldId id="1265" r:id="rId59"/>
    <p:sldId id="1548" r:id="rId60"/>
    <p:sldId id="2147471053" r:id="rId61"/>
    <p:sldId id="2147471088" r:id="rId62"/>
    <p:sldId id="319" r:id="rId6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83C7ED-59CE-427E-909F-02CA6F6B0B08}">
          <p14:sldIdLst>
            <p14:sldId id="257"/>
            <p14:sldId id="258"/>
            <p14:sldId id="1549"/>
            <p14:sldId id="1550"/>
            <p14:sldId id="1551"/>
            <p14:sldId id="1565"/>
            <p14:sldId id="560"/>
          </p14:sldIdLst>
        </p14:section>
        <p14:section name="CENÁRIO E ECOSSISTEMA" id="{D85084A9-33E0-4BDD-B0FB-68D9C28B75FE}">
          <p14:sldIdLst>
            <p14:sldId id="561"/>
            <p14:sldId id="1568"/>
            <p14:sldId id="1569"/>
            <p14:sldId id="1566"/>
            <p14:sldId id="1573"/>
            <p14:sldId id="1567"/>
            <p14:sldId id="1577"/>
            <p14:sldId id="1590"/>
            <p14:sldId id="1592"/>
            <p14:sldId id="1588"/>
            <p14:sldId id="1596"/>
            <p14:sldId id="1593"/>
            <p14:sldId id="1601"/>
            <p14:sldId id="1602"/>
            <p14:sldId id="1561"/>
          </p14:sldIdLst>
        </p14:section>
        <p14:section name="MOBILIDADE E CONTROLE" id="{1CF7DC28-7B5D-4AAC-A8A6-8A2636189407}">
          <p14:sldIdLst>
            <p14:sldId id="562"/>
            <p14:sldId id="1609"/>
            <p14:sldId id="1610"/>
            <p14:sldId id="1612"/>
            <p14:sldId id="1614"/>
            <p14:sldId id="2147471093"/>
            <p14:sldId id="2147471055"/>
            <p14:sldId id="1578"/>
            <p14:sldId id="1582"/>
            <p14:sldId id="2147470980"/>
            <p14:sldId id="2147470979"/>
            <p14:sldId id="2147470981"/>
            <p14:sldId id="2147470989"/>
            <p14:sldId id="2147470982"/>
            <p14:sldId id="2147470983"/>
            <p14:sldId id="2147470984"/>
            <p14:sldId id="2147470992"/>
            <p14:sldId id="2147470985"/>
            <p14:sldId id="2147470993"/>
            <p14:sldId id="2147471078"/>
            <p14:sldId id="2147470952"/>
            <p14:sldId id="2147471089"/>
            <p14:sldId id="2147471090"/>
            <p14:sldId id="2147471091"/>
            <p14:sldId id="2147471010"/>
            <p14:sldId id="2147471095"/>
            <p14:sldId id="2147470964"/>
            <p14:sldId id="2147471017"/>
            <p14:sldId id="2147471018"/>
            <p14:sldId id="2147471019"/>
            <p14:sldId id="2147471020"/>
            <p14:sldId id="2147470962"/>
            <p14:sldId id="2147471086"/>
            <p14:sldId id="2147471085"/>
            <p14:sldId id="2147471087"/>
          </p14:sldIdLst>
        </p14:section>
        <p14:section name="FINALIZAÇÃO" id="{279AC7C4-2E56-499E-B341-D7C46E45CF16}">
          <p14:sldIdLst>
            <p14:sldId id="1265"/>
            <p14:sldId id="1548"/>
            <p14:sldId id="2147471053"/>
            <p14:sldId id="214747108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610000"/>
    <a:srgbClr val="4472C4"/>
    <a:srgbClr val="4652E6"/>
    <a:srgbClr val="E6DAC4"/>
    <a:srgbClr val="C5E0B4"/>
    <a:srgbClr val="93B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AD9F6-92F3-1136-2196-70DB5EBFCDD3}" v="22" dt="2026-05-26T10:05:0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89412" autoAdjust="0"/>
  </p:normalViewPr>
  <p:slideViewPr>
    <p:cSldViewPr snapToGrid="0">
      <p:cViewPr varScale="1">
        <p:scale>
          <a:sx n="71" d="100"/>
          <a:sy n="71" d="100"/>
        </p:scale>
        <p:origin x="2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ec76b3d3-921b-465d-9493-b1d9a329782b::" providerId="AD" clId="Web-{835AD9F6-92F3-1136-2196-70DB5EBFCDD3}"/>
    <pc:docChg chg="modSld">
      <pc:chgData name="Guest User" userId="S::urn:spo:tenantanon#ec76b3d3-921b-465d-9493-b1d9a329782b::" providerId="AD" clId="Web-{835AD9F6-92F3-1136-2196-70DB5EBFCDD3}" dt="2026-05-26T10:05:01.901" v="10" actId="20577"/>
      <pc:docMkLst>
        <pc:docMk/>
      </pc:docMkLst>
      <pc:sldChg chg="modSp">
        <pc:chgData name="Guest User" userId="S::urn:spo:tenantanon#ec76b3d3-921b-465d-9493-b1d9a329782b::" providerId="AD" clId="Web-{835AD9F6-92F3-1136-2196-70DB5EBFCDD3}" dt="2026-05-26T10:04:08.929" v="0" actId="1076"/>
        <pc:sldMkLst>
          <pc:docMk/>
          <pc:sldMk cId="464889049" sldId="1265"/>
        </pc:sldMkLst>
        <pc:spChg chg="mod">
          <ac:chgData name="Guest User" userId="S::urn:spo:tenantanon#ec76b3d3-921b-465d-9493-b1d9a329782b::" providerId="AD" clId="Web-{835AD9F6-92F3-1136-2196-70DB5EBFCDD3}" dt="2026-05-26T10:04:08.929" v="0" actId="1076"/>
          <ac:spMkLst>
            <pc:docMk/>
            <pc:sldMk cId="464889049" sldId="1265"/>
            <ac:spMk id="6" creationId="{0C271834-CB4B-4ACD-F9FE-0536947D09EC}"/>
          </ac:spMkLst>
        </pc:spChg>
      </pc:sldChg>
      <pc:sldChg chg="modSp">
        <pc:chgData name="Guest User" userId="S::urn:spo:tenantanon#ec76b3d3-921b-465d-9493-b1d9a329782b::" providerId="AD" clId="Web-{835AD9F6-92F3-1136-2196-70DB5EBFCDD3}" dt="2026-05-26T10:05:01.901" v="10" actId="20577"/>
        <pc:sldMkLst>
          <pc:docMk/>
          <pc:sldMk cId="1471572802" sldId="2147471088"/>
        </pc:sldMkLst>
        <pc:spChg chg="mod">
          <ac:chgData name="Guest User" userId="S::urn:spo:tenantanon#ec76b3d3-921b-465d-9493-b1d9a329782b::" providerId="AD" clId="Web-{835AD9F6-92F3-1136-2196-70DB5EBFCDD3}" dt="2026-05-26T10:05:01.901" v="10" actId="20577"/>
          <ac:spMkLst>
            <pc:docMk/>
            <pc:sldMk cId="1471572802" sldId="2147471088"/>
            <ac:spMk id="2" creationId="{CD999849-52A4-2E67-6D31-B82862F9C8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19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06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3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527B0-3A28-D7A8-C3BB-6DECD14C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262177-F647-37D9-BF5A-A2095AEF6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59B7FF-B212-74FB-C179-DDF33BC6F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F60ACC-EB17-E730-6075-00CA46C46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42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07D9-4936-AB6B-79F4-8BE6BECD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3F502C-1E08-7415-A87B-3FB0C4AED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DD41DD-D034-CFD9-3E3C-411B860D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856970-2646-F4CE-CC59-FBF7BB2B9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83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3B78-527B-3BF4-450D-1C9FFDE7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EC044C-F500-BB79-7F64-B61D09E88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AEB4DE-96E3-0FB5-295E-23F7A4C16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F5D854-1F05-14AA-EBAD-01110EF2A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08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ED6C-AE09-82BF-777F-3C942ACF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43469A-FB0C-BB44-97E6-5884BB81E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32D4C4-6C7A-587A-4638-39DD656A8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DDC86B-9C27-4CBC-F36A-1B07C2228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0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57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D34F-4040-4DA8-55EC-3776F6BF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2BF823-D8A8-1906-67DF-501DE5746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402795-4C1D-363F-DCE8-82FB54745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B38AF2-2859-568A-37E3-9FD5836CA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3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0EB5E-88C3-8BAD-707F-6172D2C6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503F89-8F37-4D2E-9370-084187383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7AF35D3-57D2-FFC2-66BC-2C2EA8AC8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B1A7F3-15A3-5EC4-523E-1EF74E465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3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55423-03D0-6AE9-C66C-534FD147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1EDBADD-F17D-2C95-F328-E1C1A3AF4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DCB8B7-9052-4B5F-E496-B145FCF0A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417ACA-43B0-C24E-1324-77A1F8A3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44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772C-12CB-3A4A-ECE9-0E4BCDEC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B16E7A-DAA1-6E9F-070E-243383A0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3F596A-BC8E-D172-3E4A-6A6CD8D38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14C07E-1B75-E874-8337-059ADBAC4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75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D890-D33F-B33D-2363-2CE339F4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37991D-75CE-9B56-B1A0-94FAA64C1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30D7BC-9232-270E-E0A6-3384FEBFD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0D6A73-26A5-D239-067F-4C8AAE866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57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1ABC-25DD-D214-E173-5F98B2DC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D95AC03-5398-8D5C-4C91-C91927BCA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864688-8716-B57E-86A4-B11A0FA32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956BC4-2A5C-4218-00D7-3E4BA3F7B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07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24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2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microsoft.com/office/2007/relationships/hdphoto" Target="../media/hdphoto1.wdp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svg"/><Relationship Id="rId7" Type="http://schemas.openxmlformats.org/officeDocument/2006/relationships/image" Target="../media/image26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svg"/><Relationship Id="rId4" Type="http://schemas.openxmlformats.org/officeDocument/2006/relationships/image" Target="../media/image29.sv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27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3.svg"/><Relationship Id="rId7" Type="http://schemas.openxmlformats.org/officeDocument/2006/relationships/image" Target="../media/image27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Relationship Id="rId9" Type="http://schemas.openxmlformats.org/officeDocument/2006/relationships/image" Target="../media/image1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3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18.svg"/><Relationship Id="rId4" Type="http://schemas.openxmlformats.org/officeDocument/2006/relationships/image" Target="../media/image37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3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8.svg"/><Relationship Id="rId4" Type="http://schemas.openxmlformats.org/officeDocument/2006/relationships/image" Target="../media/image3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3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svg"/><Relationship Id="rId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Móvel Voz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Marina Araújo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FE6C-E46E-98E1-0E9E-724273A6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8175D2-7E98-6627-D860-3975A78F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AFC437DC-01F5-4F68-A74E-22ADCB57E6F8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3E557CAB-03A6-9428-B55C-BE12280EBD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D5D0155A-C2F9-2624-DFAD-465E71EA27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B55C47-4316-51A5-5832-6771BC0CEF21}"/>
              </a:ext>
            </a:extLst>
          </p:cNvPr>
          <p:cNvSpPr txBox="1"/>
          <p:nvPr/>
        </p:nvSpPr>
        <p:spPr>
          <a:xfrm>
            <a:off x="6355078" y="2377647"/>
            <a:ext cx="416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Grupo Rota Brasil fica em no Paraná e conta com 2 </a:t>
            </a:r>
            <a:r>
              <a:rPr lang="pt-BR" b="1" dirty="0"/>
              <a:t>filiais</a:t>
            </a:r>
            <a:r>
              <a:rPr lang="pt-BR" dirty="0"/>
              <a:t>, mais a sede.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B3415D-C6AF-A29C-CA6E-B962CF76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805797A-EBF2-24FE-9B42-9BBC5A1BA65E}"/>
              </a:ext>
            </a:extLst>
          </p:cNvPr>
          <p:cNvSpPr txBox="1"/>
          <p:nvPr/>
        </p:nvSpPr>
        <p:spPr>
          <a:xfrm>
            <a:off x="6310960" y="3111160"/>
            <a:ext cx="44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 nós implementamos o sistema de trabalho </a:t>
            </a:r>
            <a:r>
              <a:rPr lang="pt-BR" b="1" dirty="0"/>
              <a:t>híbrido</a:t>
            </a:r>
            <a:r>
              <a:rPr lang="pt-BR" dirty="0"/>
              <a:t>. Porque faz sentido na forma que atuamos.</a:t>
            </a:r>
          </a:p>
        </p:txBody>
      </p:sp>
    </p:spTree>
    <p:extLst>
      <p:ext uri="{BB962C8B-B14F-4D97-AF65-F5344CB8AC3E}">
        <p14:creationId xmlns:p14="http://schemas.microsoft.com/office/powerpoint/2010/main" val="216730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5CC3-523C-D15B-A017-5D3012F45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60B812-16CA-A8D8-D820-5BECFD9B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E6C6582A-B644-3C99-BDCE-BCE6C05767A7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67575CD4-8B40-6164-03B9-918BBAA12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7CDE05B9-C240-B2EE-4632-2B3E8E29C1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65FF95-5150-D284-2600-8ED0B5F8BDF1}"/>
              </a:ext>
            </a:extLst>
          </p:cNvPr>
          <p:cNvSpPr txBox="1"/>
          <p:nvPr/>
        </p:nvSpPr>
        <p:spPr>
          <a:xfrm>
            <a:off x="6310960" y="2369746"/>
            <a:ext cx="44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Nós trabalhamos com venda, locação e instalação de equipamentos operacionais e industriais.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5ED574-B38F-BCFB-39D4-A53A0DF6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BB4D51-CE0A-18BA-C691-BB350F8BD6A1}"/>
              </a:ext>
            </a:extLst>
          </p:cNvPr>
          <p:cNvSpPr txBox="1"/>
          <p:nvPr/>
        </p:nvSpPr>
        <p:spPr>
          <a:xfrm>
            <a:off x="6310960" y="3293076"/>
            <a:ext cx="44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podemos considerar que hoje a nossa empresa tem o </a:t>
            </a:r>
            <a:r>
              <a:rPr lang="pt-BR" b="1" dirty="0"/>
              <a:t>porte médio</a:t>
            </a:r>
            <a:r>
              <a:rPr lang="pt-BR" dirty="0"/>
              <a:t>, contando com 150 colaboradores, após recente expansão.</a:t>
            </a:r>
          </a:p>
        </p:txBody>
      </p:sp>
    </p:spTree>
    <p:extLst>
      <p:ext uri="{BB962C8B-B14F-4D97-AF65-F5344CB8AC3E}">
        <p14:creationId xmlns:p14="http://schemas.microsoft.com/office/powerpoint/2010/main" val="371241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C393-B857-00EE-C880-C1455671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031470-2D3E-768F-72C2-36D8136CBE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DD88B195-5444-5EC2-3807-98AD85AEB166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 descr="Círculo com seta para a esquerda com preenchimento sólido">
            <a:extLst>
              <a:ext uri="{FF2B5EF4-FFF2-40B4-BE49-F238E27FC236}">
                <a16:creationId xmlns:a16="http://schemas.microsoft.com/office/drawing/2014/main" id="{6F8F4583-6E13-227B-B01C-56654A7878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F89A5F93-66E3-2A7F-0AD0-411C06575E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C812AFD-76CB-D106-510D-DADBC283F3E2}"/>
              </a:ext>
            </a:extLst>
          </p:cNvPr>
          <p:cNvSpPr txBox="1"/>
          <p:nvPr/>
        </p:nvSpPr>
        <p:spPr>
          <a:xfrm>
            <a:off x="6310960" y="2174751"/>
            <a:ext cx="4449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 esse cenário está gerando </a:t>
            </a:r>
            <a:r>
              <a:rPr lang="pt-BR" b="1" dirty="0"/>
              <a:t>desafios operacionais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Porque temos vendedores, técnicos e supervisores trabalhando em d</a:t>
            </a:r>
            <a:r>
              <a:rPr lang="pt-BR" b="1" dirty="0"/>
              <a:t>iferentes cidades, fora a mobilidade que alguns funcionários precisam ter para atender clientes.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5FC5ED-3986-3566-61AC-E3E0BB354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E913-252C-D744-6D41-ADF2BDBC7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BF2028-9F23-DEC4-7EED-1D9BB7AC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34B4B55A-F45B-ABF6-D183-E348D98E40E1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487F5A11-35DD-6CC9-DF7A-8B339D296A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84EE0BBB-2370-10EA-2BA7-6AD9A5F843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36E71E-830C-58AA-FE95-B3896AC6F6DD}"/>
              </a:ext>
            </a:extLst>
          </p:cNvPr>
          <p:cNvSpPr txBox="1"/>
          <p:nvPr/>
        </p:nvSpPr>
        <p:spPr>
          <a:xfrm>
            <a:off x="6355078" y="2209394"/>
            <a:ext cx="4449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Algumas equipes dependem totalmente da </a:t>
            </a:r>
            <a:r>
              <a:rPr lang="pt-BR" b="1" dirty="0"/>
              <a:t>internet móvel </a:t>
            </a:r>
            <a:r>
              <a:rPr lang="pt-BR" dirty="0"/>
              <a:t>e das </a:t>
            </a:r>
            <a:r>
              <a:rPr lang="pt-BR" b="1" dirty="0"/>
              <a:t>ligações</a:t>
            </a:r>
            <a:r>
              <a:rPr lang="pt-BR" dirty="0"/>
              <a:t> para trabalhar, mas percebemos que </a:t>
            </a:r>
            <a:r>
              <a:rPr lang="pt-BR" b="1" dirty="0"/>
              <a:t>nem todos os colaboradores utilizam os serviços da mesma forma</a:t>
            </a:r>
            <a:r>
              <a:rPr lang="pt-BR" dirty="0"/>
              <a:t>. Enquanto alguns precisam de muita conectividade durante todo o dia, outros utilizam bem menos.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F7AEDA-DDD7-0D95-3385-C9DB5FE55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663D-2CF8-A644-EE68-BE3F918A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7E7EF6-E332-08DB-5B40-607F783FBE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83562D83-169C-20E4-7583-8B8FE8505FB9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2E4D5F-69C1-F8F2-A40D-5FB635B4E1BD}"/>
              </a:ext>
            </a:extLst>
          </p:cNvPr>
          <p:cNvSpPr txBox="1"/>
          <p:nvPr/>
        </p:nvSpPr>
        <p:spPr>
          <a:xfrm>
            <a:off x="6355078" y="2236866"/>
            <a:ext cx="4449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SEU NOME</a:t>
            </a:r>
            <a:r>
              <a:rPr lang="pt-BR" dirty="0"/>
              <a:t>, como você viu, nós estamos com problemas na </a:t>
            </a:r>
            <a:r>
              <a:rPr lang="pt-BR" b="1" dirty="0"/>
              <a:t>internet móvel </a:t>
            </a:r>
            <a:r>
              <a:rPr lang="pt-BR" dirty="0"/>
              <a:t>e por isso precisamos das soluções da Claro empresas.</a:t>
            </a:r>
          </a:p>
          <a:p>
            <a:endParaRPr lang="pt-BR" dirty="0"/>
          </a:p>
          <a:p>
            <a:r>
              <a:rPr lang="pt-BR" b="1" dirty="0"/>
              <a:t>O que vocês me oferecem para resolver os meus desafios?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CC032E-D877-B4C0-1A9A-A7B9560E6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38E3C67C-1F5F-E979-E1EE-E5322B65EB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65158800-A9DE-9A45-6252-B0FA8B939B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700084" y="5919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22030D-4CBD-4D58-2799-897F3D3E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3341225" y="-1932974"/>
            <a:ext cx="5509550" cy="111811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BF8B7E-FEC1-5B88-291F-4AD9DF0E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61" t="7294" r="12943" b="20581"/>
          <a:stretch>
            <a:fillRect/>
          </a:stretch>
        </p:blipFill>
        <p:spPr>
          <a:xfrm>
            <a:off x="1875099" y="1898246"/>
            <a:ext cx="8924081" cy="35187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AA515F-5EA7-5DD0-7C0F-3E02C187A830}"/>
              </a:ext>
            </a:extLst>
          </p:cNvPr>
          <p:cNvSpPr txBox="1"/>
          <p:nvPr/>
        </p:nvSpPr>
        <p:spPr>
          <a:xfrm>
            <a:off x="2106591" y="3385625"/>
            <a:ext cx="8461095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Claro Pós </a:t>
            </a:r>
            <a:r>
              <a:rPr lang="pt-BR" dirty="0"/>
              <a:t>é um plano de telefonia móvel para empresas que oferece linhas individuais e compartilhadas (com o uso do Gestor Online) com internet, ligações e serviços inclusos. </a:t>
            </a:r>
          </a:p>
          <a:p>
            <a:endParaRPr lang="pt-BR" dirty="0"/>
          </a:p>
          <a:p>
            <a:r>
              <a:rPr lang="pt-BR" dirty="0"/>
              <a:t>Ele foi desenvolvido para manter colaboradores conectados durante a rotina de trabalho, principalmente equipes que atuam em </a:t>
            </a:r>
            <a:r>
              <a:rPr lang="pt-BR" b="1" dirty="0"/>
              <a:t>deslocamento</a:t>
            </a:r>
            <a:r>
              <a:rPr lang="pt-BR" dirty="0"/>
              <a:t>, </a:t>
            </a:r>
            <a:r>
              <a:rPr lang="pt-BR" b="1" dirty="0"/>
              <a:t>atendimento externo</a:t>
            </a:r>
            <a:r>
              <a:rPr lang="pt-BR" dirty="0"/>
              <a:t> ou </a:t>
            </a:r>
            <a:r>
              <a:rPr lang="pt-BR" b="1" dirty="0"/>
              <a:t>comunicação constante</a:t>
            </a:r>
            <a:r>
              <a:rPr lang="pt-BR" dirty="0"/>
              <a:t>. Além da franquia de internet, o plano também conta com benefícios que ajudam na </a:t>
            </a:r>
            <a:r>
              <a:rPr lang="pt-BR" b="1" dirty="0"/>
              <a:t>mobilidade</a:t>
            </a:r>
            <a:r>
              <a:rPr lang="pt-BR" dirty="0"/>
              <a:t>, </a:t>
            </a:r>
            <a:r>
              <a:rPr lang="pt-BR" b="1" dirty="0"/>
              <a:t>comunicação</a:t>
            </a:r>
            <a:r>
              <a:rPr lang="pt-BR" dirty="0"/>
              <a:t> e </a:t>
            </a:r>
            <a:r>
              <a:rPr lang="pt-BR" b="1" dirty="0"/>
              <a:t>produtividade da operação</a:t>
            </a:r>
            <a:r>
              <a:rPr lang="pt-BR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65C5BF-8231-E974-A5C3-AC06B3B503F5}"/>
              </a:ext>
            </a:extLst>
          </p:cNvPr>
          <p:cNvSpPr txBox="1"/>
          <p:nvPr/>
        </p:nvSpPr>
        <p:spPr>
          <a:xfrm>
            <a:off x="-3302597" y="753036"/>
            <a:ext cx="3022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ideia era simular uma pesquisa no Google, mas não tive espaço. Se for possível fazer isso na implementação, seria lindo :’)</a:t>
            </a:r>
          </a:p>
        </p:txBody>
      </p:sp>
    </p:spTree>
    <p:extLst>
      <p:ext uri="{BB962C8B-B14F-4D97-AF65-F5344CB8AC3E}">
        <p14:creationId xmlns:p14="http://schemas.microsoft.com/office/powerpoint/2010/main" val="56997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4C5F-1E68-1A4D-0D58-D37378F0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A850BEE3-5AA6-5AC6-5C49-BB1F81E78879}"/>
              </a:ext>
            </a:extLst>
          </p:cNvPr>
          <p:cNvSpPr/>
          <p:nvPr/>
        </p:nvSpPr>
        <p:spPr>
          <a:xfrm>
            <a:off x="1036320" y="2468880"/>
            <a:ext cx="11887200" cy="3505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EDB789-BC62-EB34-D235-F0387F49191A}"/>
              </a:ext>
            </a:extLst>
          </p:cNvPr>
          <p:cNvSpPr/>
          <p:nvPr/>
        </p:nvSpPr>
        <p:spPr>
          <a:xfrm>
            <a:off x="1779097" y="1356187"/>
            <a:ext cx="2075926" cy="701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A798F88-284A-719A-9EA2-D8DE6B41EB37}"/>
              </a:ext>
            </a:extLst>
          </p:cNvPr>
          <p:cNvSpPr/>
          <p:nvPr/>
        </p:nvSpPr>
        <p:spPr>
          <a:xfrm rot="715412">
            <a:off x="969753" y="637870"/>
            <a:ext cx="657867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FF8065A-007D-F692-7DFC-28CC10DE4F40}"/>
              </a:ext>
            </a:extLst>
          </p:cNvPr>
          <p:cNvSpPr/>
          <p:nvPr/>
        </p:nvSpPr>
        <p:spPr>
          <a:xfrm>
            <a:off x="916442" y="576220"/>
            <a:ext cx="38624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CA2B73-3F3F-A8C0-FA59-E4DF04C2C353}"/>
              </a:ext>
            </a:extLst>
          </p:cNvPr>
          <p:cNvSpPr txBox="1"/>
          <p:nvPr/>
        </p:nvSpPr>
        <p:spPr>
          <a:xfrm>
            <a:off x="1439835" y="576220"/>
            <a:ext cx="27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solidFill>
                  <a:schemeClr val="bg1"/>
                </a:solidFill>
                <a:latin typeface="AMX Black" pitchFamily="2" charset="0"/>
                <a:sym typeface="+mn-ea"/>
              </a:rPr>
              <a:t>CLARO PÓS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3F0AAD-A03A-DD29-4E46-CEEFE544CEEB}"/>
              </a:ext>
            </a:extLst>
          </p:cNvPr>
          <p:cNvSpPr txBox="1"/>
          <p:nvPr/>
        </p:nvSpPr>
        <p:spPr>
          <a:xfrm>
            <a:off x="916440" y="1475875"/>
            <a:ext cx="386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Exemplo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2ED803-AC56-6482-804B-6AFAF2BB9B97}"/>
              </a:ext>
            </a:extLst>
          </p:cNvPr>
          <p:cNvSpPr txBox="1"/>
          <p:nvPr/>
        </p:nvSpPr>
        <p:spPr>
          <a:xfrm>
            <a:off x="2354581" y="2679559"/>
            <a:ext cx="782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Por que contratar o Claro pós seria um benefício?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949CEC5-12C7-9AFE-20DD-535F320428AB}"/>
              </a:ext>
            </a:extLst>
          </p:cNvPr>
          <p:cNvSpPr/>
          <p:nvPr/>
        </p:nvSpPr>
        <p:spPr>
          <a:xfrm>
            <a:off x="3539490" y="3532111"/>
            <a:ext cx="5478779" cy="2317018"/>
          </a:xfrm>
          <a:prstGeom prst="rect">
            <a:avLst/>
          </a:prstGeom>
          <a:solidFill>
            <a:srgbClr val="61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AAC8351-4C93-F146-E192-E20F96492081}"/>
              </a:ext>
            </a:extLst>
          </p:cNvPr>
          <p:cNvSpPr txBox="1"/>
          <p:nvPr/>
        </p:nvSpPr>
        <p:spPr>
          <a:xfrm>
            <a:off x="4108625" y="3796090"/>
            <a:ext cx="434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Imagine uma empresa em que possui supervisores regionais que acompanham operações em diferentes cidades e passam grande parte do tempo em deslocamento.</a:t>
            </a:r>
            <a:endParaRPr lang="pt-BR" sz="1600" b="1" dirty="0">
              <a:solidFill>
                <a:schemeClr val="bg1"/>
              </a:solidFill>
              <a:latin typeface="AMX Black" pitchFamily="2" charset="0"/>
              <a:sym typeface="+mn-ea"/>
            </a:endParaRPr>
          </a:p>
        </p:txBody>
      </p:sp>
      <p:pic>
        <p:nvPicPr>
          <p:cNvPr id="41" name="Gráfico 40" descr="Círculo com seta para a esquerda com preenchimento sólido">
            <a:extLst>
              <a:ext uri="{FF2B5EF4-FFF2-40B4-BE49-F238E27FC236}">
                <a16:creationId xmlns:a16="http://schemas.microsoft.com/office/drawing/2014/main" id="{A1B6C37C-866C-BB01-3D74-9A002DB4B7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021906" y="3978777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E770BF5-5005-7CE6-D6A7-673744E2F351}"/>
              </a:ext>
            </a:extLst>
          </p:cNvPr>
          <p:cNvSpPr txBox="1"/>
          <p:nvPr/>
        </p:nvSpPr>
        <p:spPr>
          <a:xfrm>
            <a:off x="3925746" y="5017974"/>
            <a:ext cx="434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sym typeface="+mn-ea"/>
              </a:rPr>
              <a:t>O Claro pós é perfeito para esse cenário!</a:t>
            </a:r>
            <a:endParaRPr lang="pt-BR" b="1" dirty="0">
              <a:solidFill>
                <a:schemeClr val="bg1"/>
              </a:solidFill>
              <a:latin typeface="AMX Black" pitchFamily="2" charset="0"/>
              <a:sym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82096-C60E-F2B6-6EEC-64B54A48691B}"/>
              </a:ext>
            </a:extLst>
          </p:cNvPr>
          <p:cNvSpPr txBox="1"/>
          <p:nvPr/>
        </p:nvSpPr>
        <p:spPr>
          <a:xfrm>
            <a:off x="-1925620" y="1054249"/>
            <a:ext cx="1918223" cy="203132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Recurso </a:t>
            </a:r>
            <a:r>
              <a:rPr lang="pt-BR" dirty="0" err="1"/>
              <a:t>flashcard</a:t>
            </a:r>
            <a:endParaRPr lang="pt-BR" dirty="0"/>
          </a:p>
          <a:p>
            <a:endParaRPr lang="pt-BR" dirty="0"/>
          </a:p>
          <a:p>
            <a:r>
              <a:rPr lang="pt-BR" dirty="0"/>
              <a:t>No lado “A” está escrito “Descubra aqui”. </a:t>
            </a:r>
          </a:p>
          <a:p>
            <a:endParaRPr lang="pt-BR" dirty="0"/>
          </a:p>
          <a:p>
            <a:r>
              <a:rPr lang="pt-BR" dirty="0"/>
              <a:t>Esse é o lado “B”</a:t>
            </a:r>
          </a:p>
        </p:txBody>
      </p:sp>
    </p:spTree>
    <p:extLst>
      <p:ext uri="{BB962C8B-B14F-4D97-AF65-F5344CB8AC3E}">
        <p14:creationId xmlns:p14="http://schemas.microsoft.com/office/powerpoint/2010/main" val="15021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3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DAF1-575C-AE21-1C16-F1616C57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DFE1020E-5894-E00D-AD6E-9F73BF13F012}"/>
              </a:ext>
            </a:extLst>
          </p:cNvPr>
          <p:cNvSpPr/>
          <p:nvPr/>
        </p:nvSpPr>
        <p:spPr>
          <a:xfrm>
            <a:off x="-548640" y="2468880"/>
            <a:ext cx="13472160" cy="3505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06BB405-FC59-5A6B-40C2-5285445883E6}"/>
              </a:ext>
            </a:extLst>
          </p:cNvPr>
          <p:cNvSpPr/>
          <p:nvPr/>
        </p:nvSpPr>
        <p:spPr>
          <a:xfrm>
            <a:off x="1779097" y="1356187"/>
            <a:ext cx="2075926" cy="701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D1CBA7-36F4-504B-72D4-2678891D40CC}"/>
              </a:ext>
            </a:extLst>
          </p:cNvPr>
          <p:cNvSpPr/>
          <p:nvPr/>
        </p:nvSpPr>
        <p:spPr>
          <a:xfrm rot="715412">
            <a:off x="969753" y="637870"/>
            <a:ext cx="657867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8DB3E5A-2EC8-8EAB-9065-93EE4DAC0E3D}"/>
              </a:ext>
            </a:extLst>
          </p:cNvPr>
          <p:cNvSpPr/>
          <p:nvPr/>
        </p:nvSpPr>
        <p:spPr>
          <a:xfrm>
            <a:off x="916442" y="576220"/>
            <a:ext cx="38624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55A7AB-16C3-7906-46D0-6248F92D7003}"/>
              </a:ext>
            </a:extLst>
          </p:cNvPr>
          <p:cNvSpPr txBox="1"/>
          <p:nvPr/>
        </p:nvSpPr>
        <p:spPr>
          <a:xfrm>
            <a:off x="1439835" y="576220"/>
            <a:ext cx="27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solidFill>
                  <a:schemeClr val="bg1"/>
                </a:solidFill>
                <a:latin typeface="AMX Black" pitchFamily="2" charset="0"/>
                <a:sym typeface="+mn-ea"/>
              </a:rPr>
              <a:t>CLARO PÓS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76E9E8-CA07-729A-2F15-4C5E4A6347DB}"/>
              </a:ext>
            </a:extLst>
          </p:cNvPr>
          <p:cNvSpPr txBox="1"/>
          <p:nvPr/>
        </p:nvSpPr>
        <p:spPr>
          <a:xfrm>
            <a:off x="916440" y="1475875"/>
            <a:ext cx="386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Exemplo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57B12E-0B29-03ED-48D6-E06A0A362832}"/>
              </a:ext>
            </a:extLst>
          </p:cNvPr>
          <p:cNvSpPr txBox="1"/>
          <p:nvPr/>
        </p:nvSpPr>
        <p:spPr>
          <a:xfrm>
            <a:off x="2472691" y="3122123"/>
            <a:ext cx="7825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Como esses profissionais possuem uma rotina intensa e estratégica, a empresa precisa garantir que cada um tenha: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conectividade contínua;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previsibilidade de consumo;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autonomia durante toda a operação. </a:t>
            </a:r>
          </a:p>
        </p:txBody>
      </p:sp>
      <p:pic>
        <p:nvPicPr>
          <p:cNvPr id="8" name="Gráfico 7" descr="Círculo com seta para a esquerda com preenchimento sólido">
            <a:extLst>
              <a:ext uri="{FF2B5EF4-FFF2-40B4-BE49-F238E27FC236}">
                <a16:creationId xmlns:a16="http://schemas.microsoft.com/office/drawing/2014/main" id="{1D7C0B07-C922-82EF-6545-A681659558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021906" y="3978777"/>
            <a:ext cx="711843" cy="7118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52FAB04-955F-654E-0697-084D7481AC00}"/>
              </a:ext>
            </a:extLst>
          </p:cNvPr>
          <p:cNvSpPr txBox="1"/>
          <p:nvPr/>
        </p:nvSpPr>
        <p:spPr>
          <a:xfrm>
            <a:off x="3188708" y="4930736"/>
            <a:ext cx="59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Por isso, é interessante o Claro Pós individual para cada supervisor!</a:t>
            </a:r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EED7CBB3-EE1F-9C48-5DC7-B6C9D4AEDB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104" y="3805245"/>
            <a:ext cx="711843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F2B01-77B1-5517-7528-C837073E8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161BDA9A-C738-7BBF-DD0B-43481DD5F835}"/>
              </a:ext>
            </a:extLst>
          </p:cNvPr>
          <p:cNvSpPr/>
          <p:nvPr/>
        </p:nvSpPr>
        <p:spPr>
          <a:xfrm>
            <a:off x="-548640" y="2468880"/>
            <a:ext cx="11718210" cy="3505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4AB4829-E2CF-9703-198C-BC8ADD963D4D}"/>
              </a:ext>
            </a:extLst>
          </p:cNvPr>
          <p:cNvSpPr/>
          <p:nvPr/>
        </p:nvSpPr>
        <p:spPr>
          <a:xfrm>
            <a:off x="1779097" y="1356187"/>
            <a:ext cx="2075926" cy="701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F29B4E0-8162-F6BE-A3BD-27A82F0E719D}"/>
              </a:ext>
            </a:extLst>
          </p:cNvPr>
          <p:cNvSpPr/>
          <p:nvPr/>
        </p:nvSpPr>
        <p:spPr>
          <a:xfrm rot="715412">
            <a:off x="969753" y="637870"/>
            <a:ext cx="657867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F4486A0-2D12-7BBF-D19D-ACFD1465204F}"/>
              </a:ext>
            </a:extLst>
          </p:cNvPr>
          <p:cNvSpPr/>
          <p:nvPr/>
        </p:nvSpPr>
        <p:spPr>
          <a:xfrm>
            <a:off x="916442" y="576220"/>
            <a:ext cx="38624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81FC6E-FB67-ECAB-FF8F-521D45A9FBFB}"/>
              </a:ext>
            </a:extLst>
          </p:cNvPr>
          <p:cNvSpPr txBox="1"/>
          <p:nvPr/>
        </p:nvSpPr>
        <p:spPr>
          <a:xfrm>
            <a:off x="1439835" y="576220"/>
            <a:ext cx="27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solidFill>
                  <a:schemeClr val="bg1"/>
                </a:solidFill>
                <a:latin typeface="AMX Black" pitchFamily="2" charset="0"/>
                <a:sym typeface="+mn-ea"/>
              </a:rPr>
              <a:t>CLARO PÓS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186DFD-49BF-0DA8-FD0B-EB5B676436CE}"/>
              </a:ext>
            </a:extLst>
          </p:cNvPr>
          <p:cNvSpPr txBox="1"/>
          <p:nvPr/>
        </p:nvSpPr>
        <p:spPr>
          <a:xfrm>
            <a:off x="916440" y="1475875"/>
            <a:ext cx="386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Exemplo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7DF4B4-15F6-9083-AF53-1BA684DD58A5}"/>
              </a:ext>
            </a:extLst>
          </p:cNvPr>
          <p:cNvSpPr txBox="1"/>
          <p:nvPr/>
        </p:nvSpPr>
        <p:spPr>
          <a:xfrm>
            <a:off x="1779097" y="2722013"/>
            <a:ext cx="782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Por que uma empresa contraria?</a:t>
            </a:r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641C1A7B-4E5F-0F7B-406F-A03EF775A5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104" y="3805245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394D851-6308-B770-F9FA-CB4A3B1F5831}"/>
              </a:ext>
            </a:extLst>
          </p:cNvPr>
          <p:cNvSpPr txBox="1"/>
          <p:nvPr/>
        </p:nvSpPr>
        <p:spPr>
          <a:xfrm>
            <a:off x="1779097" y="3362926"/>
            <a:ext cx="7822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Esse modelo é ideal para empresas com </a:t>
            </a:r>
            <a:r>
              <a:rPr lang="pt-BR" b="1" dirty="0"/>
              <a:t>cargos estratégicos </a:t>
            </a:r>
            <a:r>
              <a:rPr lang="pt-BR" dirty="0"/>
              <a:t>como supervisores, gestores e vendedores externos. </a:t>
            </a:r>
          </a:p>
          <a:p>
            <a:endParaRPr lang="pt-BR" dirty="0"/>
          </a:p>
          <a:p>
            <a:r>
              <a:rPr lang="pt-BR" dirty="0"/>
              <a:t>Além disso, o Claro Pós oferece uma estrutura administração e gestão, mantendo controle, comunicação e produtividade para as empresas clientes. </a:t>
            </a:r>
          </a:p>
        </p:txBody>
      </p:sp>
      <p:pic>
        <p:nvPicPr>
          <p:cNvPr id="8" name="Gráfico 7" descr="Seta: retorno vertical estrutura de tópicos">
            <a:extLst>
              <a:ext uri="{FF2B5EF4-FFF2-40B4-BE49-F238E27FC236}">
                <a16:creationId xmlns:a16="http://schemas.microsoft.com/office/drawing/2014/main" id="{6964CC48-30B0-001E-4519-C075BFBDB0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BA5E4-DEA7-A942-DDA4-4689E4093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626782-9B97-7AE2-163C-665ABA2F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00000">
            <a:off x="3341225" y="-1932974"/>
            <a:ext cx="5509550" cy="111811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B409591-675B-0141-D232-2178ADE1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33" y="1666754"/>
            <a:ext cx="8851442" cy="42011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1C1A4B5-D624-FAA4-1D7C-DFD959AA3A85}"/>
              </a:ext>
            </a:extLst>
          </p:cNvPr>
          <p:cNvSpPr txBox="1"/>
          <p:nvPr/>
        </p:nvSpPr>
        <p:spPr>
          <a:xfrm>
            <a:off x="2145172" y="2984026"/>
            <a:ext cx="846109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O Claro Total Individual </a:t>
            </a:r>
            <a:r>
              <a:rPr lang="pt-BR" dirty="0"/>
              <a:t>5G é um plano de telefonia móvel empresarial voltado para colaboradores que precisam de </a:t>
            </a:r>
            <a:r>
              <a:rPr lang="pt-BR" b="1" dirty="0"/>
              <a:t>alto volume de internet </a:t>
            </a:r>
            <a:r>
              <a:rPr lang="pt-BR" dirty="0"/>
              <a:t>e conectividade constante durante a rotina de trabalho. </a:t>
            </a:r>
          </a:p>
          <a:p>
            <a:endParaRPr lang="pt-BR" dirty="0"/>
          </a:p>
          <a:p>
            <a:r>
              <a:rPr lang="pt-BR" dirty="0"/>
              <a:t>O plano oferece franquia robusta de dados, </a:t>
            </a:r>
            <a:r>
              <a:rPr lang="pt-BR" b="1" dirty="0"/>
              <a:t>ligações ilimitadas </a:t>
            </a:r>
            <a:r>
              <a:rPr lang="pt-BR" dirty="0"/>
              <a:t>e </a:t>
            </a:r>
            <a:r>
              <a:rPr lang="pt-BR" b="1" dirty="0"/>
              <a:t>benefícios</a:t>
            </a:r>
            <a:r>
              <a:rPr lang="pt-BR" dirty="0"/>
              <a:t> inclusos, como acesso ao WhatsApp, </a:t>
            </a:r>
            <a:r>
              <a:rPr lang="pt-BR" dirty="0" err="1"/>
              <a:t>Waze</a:t>
            </a:r>
            <a:r>
              <a:rPr lang="pt-BR" dirty="0"/>
              <a:t> e Claro Passaporte. Ele foi desenvolvido para profissionais que utilizam aplicativos, videochamadas, sistemas online e comunicação móvel de forma intensa no dia a dia da operação.</a:t>
            </a:r>
          </a:p>
        </p:txBody>
      </p:sp>
    </p:spTree>
    <p:extLst>
      <p:ext uri="{BB962C8B-B14F-4D97-AF65-F5344CB8AC3E}">
        <p14:creationId xmlns:p14="http://schemas.microsoft.com/office/powerpoint/2010/main" val="86135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738A-8D06-21D0-40CD-1EEDAA2B2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6F9D2E01-0AE3-26F7-FF67-FBC7C956D877}"/>
              </a:ext>
            </a:extLst>
          </p:cNvPr>
          <p:cNvSpPr/>
          <p:nvPr/>
        </p:nvSpPr>
        <p:spPr>
          <a:xfrm>
            <a:off x="1036320" y="2468880"/>
            <a:ext cx="11887200" cy="3505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B167F7-9494-07DB-6FD8-EFA24BE7001A}"/>
              </a:ext>
            </a:extLst>
          </p:cNvPr>
          <p:cNvSpPr txBox="1"/>
          <p:nvPr/>
        </p:nvSpPr>
        <p:spPr>
          <a:xfrm>
            <a:off x="2354581" y="2679559"/>
            <a:ext cx="782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Por que contratar o Claro total individual seria um benefício?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14177FD-3018-8E91-2975-7565C1F63A04}"/>
              </a:ext>
            </a:extLst>
          </p:cNvPr>
          <p:cNvSpPr/>
          <p:nvPr/>
        </p:nvSpPr>
        <p:spPr>
          <a:xfrm>
            <a:off x="3539490" y="3532111"/>
            <a:ext cx="5478779" cy="2317018"/>
          </a:xfrm>
          <a:prstGeom prst="rect">
            <a:avLst/>
          </a:prstGeom>
          <a:solidFill>
            <a:srgbClr val="61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901E616-5B11-A76F-F87A-CC486FF48D82}"/>
              </a:ext>
            </a:extLst>
          </p:cNvPr>
          <p:cNvSpPr txBox="1"/>
          <p:nvPr/>
        </p:nvSpPr>
        <p:spPr>
          <a:xfrm>
            <a:off x="4108625" y="3672979"/>
            <a:ext cx="4340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Imagine uma empresa em que gestores e supervisores utilizam videochamadas, aplicativos corporativos, sistemas online e compartilhamento de arquivos durante toda a rotina de trabalho, tanto no presencial quanto no remoto.</a:t>
            </a:r>
            <a:endParaRPr lang="pt-BR" sz="1600" b="1" dirty="0">
              <a:solidFill>
                <a:schemeClr val="bg1"/>
              </a:solidFill>
              <a:latin typeface="AMX Black" pitchFamily="2" charset="0"/>
              <a:sym typeface="+mn-ea"/>
            </a:endParaRPr>
          </a:p>
        </p:txBody>
      </p:sp>
      <p:pic>
        <p:nvPicPr>
          <p:cNvPr id="41" name="Gráfico 40" descr="Círculo com seta para a esquerda com preenchimento sólido">
            <a:extLst>
              <a:ext uri="{FF2B5EF4-FFF2-40B4-BE49-F238E27FC236}">
                <a16:creationId xmlns:a16="http://schemas.microsoft.com/office/drawing/2014/main" id="{2D2CFA2D-F93D-E14F-6A70-720ED19697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021906" y="3978777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C557A94-2C8A-791F-1053-1F2799B11421}"/>
              </a:ext>
            </a:extLst>
          </p:cNvPr>
          <p:cNvSpPr txBox="1"/>
          <p:nvPr/>
        </p:nvSpPr>
        <p:spPr>
          <a:xfrm>
            <a:off x="4097197" y="5119529"/>
            <a:ext cx="434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sym typeface="+mn-ea"/>
              </a:rPr>
              <a:t>O Claro total individual é perfeito para esse cenário!</a:t>
            </a:r>
            <a:endParaRPr lang="pt-BR" b="1" dirty="0">
              <a:solidFill>
                <a:schemeClr val="bg1"/>
              </a:solidFill>
              <a:latin typeface="AMX Black" pitchFamily="2" charset="0"/>
              <a:sym typeface="+mn-ea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248D40C-50E8-B51F-F4E8-C065F05E9F28}"/>
              </a:ext>
            </a:extLst>
          </p:cNvPr>
          <p:cNvSpPr/>
          <p:nvPr/>
        </p:nvSpPr>
        <p:spPr>
          <a:xfrm>
            <a:off x="1779097" y="1765870"/>
            <a:ext cx="2075926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5A437EF-18A3-86BC-18F7-EC6FEE788ECB}"/>
              </a:ext>
            </a:extLst>
          </p:cNvPr>
          <p:cNvSpPr/>
          <p:nvPr/>
        </p:nvSpPr>
        <p:spPr>
          <a:xfrm rot="715412">
            <a:off x="969753" y="637870"/>
            <a:ext cx="657867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A05EFB9-C99D-3CF1-D2EC-4DF5F69B38A0}"/>
              </a:ext>
            </a:extLst>
          </p:cNvPr>
          <p:cNvSpPr/>
          <p:nvPr/>
        </p:nvSpPr>
        <p:spPr>
          <a:xfrm>
            <a:off x="916442" y="576220"/>
            <a:ext cx="38624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886A0C-87D1-B15C-9F2C-DA9DAFC0FB9D}"/>
              </a:ext>
            </a:extLst>
          </p:cNvPr>
          <p:cNvSpPr txBox="1"/>
          <p:nvPr/>
        </p:nvSpPr>
        <p:spPr>
          <a:xfrm>
            <a:off x="1439835" y="576220"/>
            <a:ext cx="314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TOTAL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EDC873-0F68-9769-FB9E-7B94A823C7F7}"/>
              </a:ext>
            </a:extLst>
          </p:cNvPr>
          <p:cNvSpPr txBox="1"/>
          <p:nvPr/>
        </p:nvSpPr>
        <p:spPr>
          <a:xfrm>
            <a:off x="1779097" y="1742862"/>
            <a:ext cx="20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Exemplo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8F26FA9-D9E7-CC66-46C0-E2257EAF370F}"/>
              </a:ext>
            </a:extLst>
          </p:cNvPr>
          <p:cNvSpPr/>
          <p:nvPr/>
        </p:nvSpPr>
        <p:spPr>
          <a:xfrm>
            <a:off x="1079078" y="1261824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971CFA-EE48-482F-5D87-3D59F8CC3802}"/>
              </a:ext>
            </a:extLst>
          </p:cNvPr>
          <p:cNvSpPr txBox="1"/>
          <p:nvPr/>
        </p:nvSpPr>
        <p:spPr>
          <a:xfrm>
            <a:off x="2021010" y="1242446"/>
            <a:ext cx="2378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spc="300" dirty="0">
                <a:latin typeface="AMX Black" pitchFamily="2" charset="0"/>
                <a:sym typeface="+mn-ea"/>
              </a:rPr>
              <a:t>individual </a:t>
            </a:r>
            <a:endParaRPr lang="pt-BR" b="1" spc="3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9F7DFE-55D9-A127-F357-C5CBB52BDA9A}"/>
              </a:ext>
            </a:extLst>
          </p:cNvPr>
          <p:cNvSpPr txBox="1"/>
          <p:nvPr/>
        </p:nvSpPr>
        <p:spPr>
          <a:xfrm>
            <a:off x="-1925620" y="1054249"/>
            <a:ext cx="1918223" cy="203132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Recurso </a:t>
            </a:r>
            <a:r>
              <a:rPr lang="pt-BR" dirty="0" err="1"/>
              <a:t>flashcard</a:t>
            </a:r>
            <a:endParaRPr lang="pt-BR" dirty="0"/>
          </a:p>
          <a:p>
            <a:endParaRPr lang="pt-BR" dirty="0"/>
          </a:p>
          <a:p>
            <a:r>
              <a:rPr lang="pt-BR" dirty="0"/>
              <a:t>No lado “A” está escrito “Descubra aqui”. </a:t>
            </a:r>
          </a:p>
          <a:p>
            <a:endParaRPr lang="pt-BR" dirty="0"/>
          </a:p>
          <a:p>
            <a:r>
              <a:rPr lang="pt-BR" dirty="0"/>
              <a:t>Esse é o lado “B”</a:t>
            </a:r>
          </a:p>
        </p:txBody>
      </p:sp>
    </p:spTree>
    <p:extLst>
      <p:ext uri="{BB962C8B-B14F-4D97-AF65-F5344CB8AC3E}">
        <p14:creationId xmlns:p14="http://schemas.microsoft.com/office/powerpoint/2010/main" val="7561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  <p:bldP spid="9" grpId="0" animBg="1"/>
      <p:bldP spid="10" grpId="0" animBg="1"/>
      <p:bldP spid="11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47FD-0E75-21EC-CDE8-4EAEB6AB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99387B44-C626-0923-8836-1BEB266B0AB7}"/>
              </a:ext>
            </a:extLst>
          </p:cNvPr>
          <p:cNvSpPr/>
          <p:nvPr/>
        </p:nvSpPr>
        <p:spPr>
          <a:xfrm>
            <a:off x="-548640" y="2468880"/>
            <a:ext cx="11940988" cy="3505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4DFA37-43BF-62F8-0987-B1CE9CDD0289}"/>
              </a:ext>
            </a:extLst>
          </p:cNvPr>
          <p:cNvSpPr txBox="1"/>
          <p:nvPr/>
        </p:nvSpPr>
        <p:spPr>
          <a:xfrm>
            <a:off x="1680933" y="2701504"/>
            <a:ext cx="9155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Como esses profissionais utilizam aplicativos e compartilham arquivos durante toda a rotina, a empresa precisa garantir que cada colaborador tenha: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alto volume de internet;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conectividade constante;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mobilidade durante toda a operação;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autonomia para trabalhar no presencial e no remoto.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DF7251-2732-1083-1B75-F2F40E60D65B}"/>
              </a:ext>
            </a:extLst>
          </p:cNvPr>
          <p:cNvSpPr txBox="1"/>
          <p:nvPr/>
        </p:nvSpPr>
        <p:spPr>
          <a:xfrm>
            <a:off x="2570205" y="4845623"/>
            <a:ext cx="787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Por isso, o Claro total individual é uma ótima solução para empresas que possuem </a:t>
            </a:r>
            <a:r>
              <a:rPr lang="pt-BR" b="1" dirty="0">
                <a:solidFill>
                  <a:srgbClr val="FF0000"/>
                </a:solidFill>
              </a:rPr>
              <a:t>profissionais com uso intenso de dados </a:t>
            </a:r>
            <a:r>
              <a:rPr lang="pt-BR" b="1" dirty="0"/>
              <a:t>e precisam manter a produtividade em qualquer lugar.</a:t>
            </a:r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28C9A6D3-64DC-176C-2E7A-FD7E644837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104" y="3805245"/>
            <a:ext cx="711843" cy="711843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72E4AAC-B24F-6F83-82AD-66140B4A9640}"/>
              </a:ext>
            </a:extLst>
          </p:cNvPr>
          <p:cNvSpPr/>
          <p:nvPr/>
        </p:nvSpPr>
        <p:spPr>
          <a:xfrm>
            <a:off x="1779097" y="1765870"/>
            <a:ext cx="2075926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D5F4599-5659-05A5-5ED6-60E3155B7F64}"/>
              </a:ext>
            </a:extLst>
          </p:cNvPr>
          <p:cNvSpPr/>
          <p:nvPr/>
        </p:nvSpPr>
        <p:spPr>
          <a:xfrm rot="715412">
            <a:off x="969753" y="637870"/>
            <a:ext cx="657867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E2FF42-AB03-FF0F-6781-ABA411A4DF25}"/>
              </a:ext>
            </a:extLst>
          </p:cNvPr>
          <p:cNvSpPr/>
          <p:nvPr/>
        </p:nvSpPr>
        <p:spPr>
          <a:xfrm>
            <a:off x="916442" y="576220"/>
            <a:ext cx="38624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063124-467D-A731-E3D2-8E34A5243D56}"/>
              </a:ext>
            </a:extLst>
          </p:cNvPr>
          <p:cNvSpPr txBox="1"/>
          <p:nvPr/>
        </p:nvSpPr>
        <p:spPr>
          <a:xfrm>
            <a:off x="1439835" y="576220"/>
            <a:ext cx="3170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TOTAL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2E603F-D13F-0904-02DE-F9C6DFFEAC48}"/>
              </a:ext>
            </a:extLst>
          </p:cNvPr>
          <p:cNvSpPr txBox="1"/>
          <p:nvPr/>
        </p:nvSpPr>
        <p:spPr>
          <a:xfrm>
            <a:off x="1779097" y="1742862"/>
            <a:ext cx="20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Exemplo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10A74BD-CB11-9442-800E-EBF58D6CD4F6}"/>
              </a:ext>
            </a:extLst>
          </p:cNvPr>
          <p:cNvSpPr/>
          <p:nvPr/>
        </p:nvSpPr>
        <p:spPr>
          <a:xfrm>
            <a:off x="1079078" y="1261824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F6E81D-A326-8A57-A544-31F4434B86D6}"/>
              </a:ext>
            </a:extLst>
          </p:cNvPr>
          <p:cNvSpPr txBox="1"/>
          <p:nvPr/>
        </p:nvSpPr>
        <p:spPr>
          <a:xfrm>
            <a:off x="2021010" y="1242446"/>
            <a:ext cx="2757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spc="300" dirty="0">
                <a:latin typeface="AMX Black" pitchFamily="2" charset="0"/>
                <a:sym typeface="+mn-ea"/>
              </a:rPr>
              <a:t>Individual</a:t>
            </a:r>
            <a:endParaRPr lang="pt-BR" b="1" spc="300" dirty="0"/>
          </a:p>
        </p:txBody>
      </p:sp>
    </p:spTree>
    <p:extLst>
      <p:ext uri="{BB962C8B-B14F-4D97-AF65-F5344CB8AC3E}">
        <p14:creationId xmlns:p14="http://schemas.microsoft.com/office/powerpoint/2010/main" val="38005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05185E5-0710-EBAE-CD4B-B2E7346A59D6}"/>
              </a:ext>
            </a:extLst>
          </p:cNvPr>
          <p:cNvSpPr/>
          <p:nvPr/>
        </p:nvSpPr>
        <p:spPr>
          <a:xfrm>
            <a:off x="598842" y="3960728"/>
            <a:ext cx="10994315" cy="1109497"/>
          </a:xfrm>
          <a:prstGeom prst="roundRect">
            <a:avLst/>
          </a:prstGeom>
          <a:solidFill>
            <a:srgbClr val="61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B1CC0C1-1D31-0EAD-6E55-29B4EB5EE667}"/>
              </a:ext>
            </a:extLst>
          </p:cNvPr>
          <p:cNvSpPr/>
          <p:nvPr/>
        </p:nvSpPr>
        <p:spPr>
          <a:xfrm>
            <a:off x="598843" y="3152003"/>
            <a:ext cx="10994315" cy="732925"/>
          </a:xfrm>
          <a:prstGeom prst="roundRect">
            <a:avLst/>
          </a:prstGeom>
          <a:solidFill>
            <a:srgbClr val="61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4A4002-C2B5-0ACE-304B-BAFBC4D08C17}"/>
              </a:ext>
            </a:extLst>
          </p:cNvPr>
          <p:cNvSpPr txBox="1"/>
          <p:nvPr/>
        </p:nvSpPr>
        <p:spPr>
          <a:xfrm>
            <a:off x="2321224" y="715666"/>
            <a:ext cx="644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ação, </a:t>
            </a:r>
            <a:r>
              <a:rPr lang="pt-BR" sz="2800" b="1" dirty="0">
                <a:highlight>
                  <a:srgbClr val="FFFF00"/>
                </a:highlight>
              </a:rPr>
              <a:t>SEU NOME</a:t>
            </a:r>
            <a:r>
              <a:rPr lang="pt-BR" sz="2800" b="1" dirty="0"/>
              <a:t>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847B10-286A-DA95-7C50-19CA28C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459F35-D0BA-770D-D599-31A055285210}"/>
              </a:ext>
            </a:extLst>
          </p:cNvPr>
          <p:cNvSpPr txBox="1"/>
          <p:nvPr/>
        </p:nvSpPr>
        <p:spPr>
          <a:xfrm>
            <a:off x="2461073" y="1502426"/>
            <a:ext cx="630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Leia as afirmativas sobre as nossas soluções e julgue as afirmativas como verdadeiro ou falso.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688A24-3E5B-5453-FA4C-F9659C29F9C3}"/>
              </a:ext>
            </a:extLst>
          </p:cNvPr>
          <p:cNvSpPr txBox="1"/>
          <p:nvPr/>
        </p:nvSpPr>
        <p:spPr>
          <a:xfrm>
            <a:off x="895690" y="3246266"/>
            <a:ext cx="68462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Claro Pós foi desenvolvido apenas para empresas que utilizam internet individualmente entre os colaboradores. 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Claro Total Individual é indicado para profissionais que utilizam aplicativos, videochamadas e sistemas online de forma intensa durante a rotina de trabalho.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F3009E-5B06-5C56-B224-145E141B2F93}"/>
              </a:ext>
            </a:extLst>
          </p:cNvPr>
          <p:cNvSpPr txBox="1"/>
          <p:nvPr/>
        </p:nvSpPr>
        <p:spPr>
          <a:xfrm>
            <a:off x="8396661" y="3372337"/>
            <a:ext cx="24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(_) Verdadeiro  </a:t>
            </a:r>
            <a:r>
              <a:rPr lang="pt-BR" dirty="0">
                <a:solidFill>
                  <a:schemeClr val="bg1"/>
                </a:solidFill>
                <a:highlight>
                  <a:srgbClr val="FFFF00"/>
                </a:highlight>
              </a:rPr>
              <a:t>(X) Falso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D80EC1-DEA5-8C10-1746-0543CD7A59BB}"/>
              </a:ext>
            </a:extLst>
          </p:cNvPr>
          <p:cNvSpPr txBox="1"/>
          <p:nvPr/>
        </p:nvSpPr>
        <p:spPr>
          <a:xfrm>
            <a:off x="8456566" y="4330810"/>
            <a:ext cx="24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  <a:highlight>
                  <a:srgbClr val="FFFF00"/>
                </a:highlight>
              </a:rPr>
              <a:t>X) Verdadeiro  </a:t>
            </a:r>
            <a:r>
              <a:rPr lang="pt-BR" dirty="0">
                <a:solidFill>
                  <a:schemeClr val="bg1"/>
                </a:solidFill>
              </a:rPr>
              <a:t>(_) Falso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CB28AC-340A-7FA7-230C-E35FC6020DA7}"/>
              </a:ext>
            </a:extLst>
          </p:cNvPr>
          <p:cNvSpPr txBox="1"/>
          <p:nvPr/>
        </p:nvSpPr>
        <p:spPr>
          <a:xfrm>
            <a:off x="-1861073" y="1775187"/>
            <a:ext cx="1861073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As respostas estão marcadas em amarelo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30E325-BDAF-C1A3-1048-1A20D436225C}"/>
              </a:ext>
            </a:extLst>
          </p:cNvPr>
          <p:cNvSpPr txBox="1"/>
          <p:nvPr/>
        </p:nvSpPr>
        <p:spPr>
          <a:xfrm>
            <a:off x="-2528047" y="3315148"/>
            <a:ext cx="252804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certo: Parabéns, </a:t>
            </a:r>
            <a:r>
              <a:rPr lang="pt-BR" dirty="0">
                <a:highlight>
                  <a:srgbClr val="FFFF00"/>
                </a:highlight>
              </a:rPr>
              <a:t>Seu nom</a:t>
            </a:r>
            <a:r>
              <a:rPr lang="pt-BR" dirty="0"/>
              <a:t>e! Você está atento no atendimento.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08D2EB-788F-E3F1-C022-CC9F2F7BDD83}"/>
              </a:ext>
            </a:extLst>
          </p:cNvPr>
          <p:cNvSpPr txBox="1"/>
          <p:nvPr/>
        </p:nvSpPr>
        <p:spPr>
          <a:xfrm>
            <a:off x="-2528047" y="4691304"/>
            <a:ext cx="2528047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errado: Atenção nas soluções, para um bom atendimento!</a:t>
            </a:r>
            <a:br>
              <a:rPr lang="pt-BR" dirty="0"/>
            </a:br>
            <a:br>
              <a:rPr lang="pt-BR" dirty="0"/>
            </a:br>
            <a:r>
              <a:rPr lang="pt-BR" dirty="0"/>
              <a:t>*apresenta o quadro com as respostas*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4BEB6D3-AFF6-F400-2D76-05FCEFEC42BB}"/>
              </a:ext>
            </a:extLst>
          </p:cNvPr>
          <p:cNvSpPr>
            <a:spLocks/>
          </p:cNvSpPr>
          <p:nvPr/>
        </p:nvSpPr>
        <p:spPr>
          <a:xfrm>
            <a:off x="9621755" y="6248101"/>
            <a:ext cx="2138855" cy="516449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ENVIAR</a:t>
            </a:r>
          </a:p>
        </p:txBody>
      </p:sp>
    </p:spTree>
    <p:extLst>
      <p:ext uri="{BB962C8B-B14F-4D97-AF65-F5344CB8AC3E}">
        <p14:creationId xmlns:p14="http://schemas.microsoft.com/office/powerpoint/2010/main" val="146013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7E5E-71CD-1B20-1A28-6E9A076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0B7ECE3-94E5-E7F1-CAC1-2C399A7E0FE7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CENÁRIO E ECOSSISTEMA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FC23E6DC-F7F6-C7C9-2190-5B4D39D48F8D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MOBILIDADE E CONTROLE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19586-645D-FFE4-4E68-6AEF25AE641E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1901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8E22-4244-F66F-1201-7983D0F18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B32845-FB14-29E6-969D-20FE6DEC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E2E62D3C-A43C-65F9-BAAA-E0DE73B7C003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50A935-4A7F-E3E0-949F-6D7ABE1E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96D67A-2989-1375-1449-CA828F2D0AE2}"/>
              </a:ext>
            </a:extLst>
          </p:cNvPr>
          <p:cNvSpPr txBox="1"/>
          <p:nvPr/>
        </p:nvSpPr>
        <p:spPr>
          <a:xfrm>
            <a:off x="6414656" y="2277413"/>
            <a:ext cx="4449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SEU NOME, </a:t>
            </a:r>
            <a:r>
              <a:rPr lang="pt-BR" dirty="0"/>
              <a:t>lembra quando eu falei de desafios?</a:t>
            </a:r>
          </a:p>
          <a:p>
            <a:endParaRPr lang="pt-BR" dirty="0"/>
          </a:p>
          <a:p>
            <a:r>
              <a:rPr lang="pt-BR" dirty="0"/>
              <a:t>Então… alguns começaram a aparecer justamente na </a:t>
            </a:r>
            <a:r>
              <a:rPr lang="pt-BR" b="1" dirty="0"/>
              <a:t>rotina</a:t>
            </a:r>
            <a:r>
              <a:rPr lang="pt-BR" dirty="0"/>
              <a:t> das equipes que ficam mais tempo </a:t>
            </a:r>
            <a:r>
              <a:rPr lang="pt-BR" b="1" dirty="0"/>
              <a:t>fora do escritório, alguns o dia inteiro em deslocamento</a:t>
            </a:r>
            <a:r>
              <a:rPr lang="pt-BR" dirty="0"/>
              <a:t>.</a:t>
            </a:r>
            <a:r>
              <a:rPr lang="pt-BR" b="1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37104B-EEFE-35FB-D79F-B179C086A4EC}"/>
              </a:ext>
            </a:extLst>
          </p:cNvPr>
          <p:cNvSpPr txBox="1"/>
          <p:nvPr/>
        </p:nvSpPr>
        <p:spPr>
          <a:xfrm>
            <a:off x="-2360140" y="469557"/>
            <a:ext cx="2360140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Sempre que aparecer </a:t>
            </a:r>
            <a:r>
              <a:rPr lang="pt-BR" b="1" dirty="0">
                <a:highlight>
                  <a:srgbClr val="FFFF00"/>
                </a:highlight>
              </a:rPr>
              <a:t>SEU NOME </a:t>
            </a:r>
            <a:r>
              <a:rPr lang="pt-BR" dirty="0"/>
              <a:t>é para trocar pelo nome do usuário.</a:t>
            </a:r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1EAD7116-8E3F-B23F-97B5-A3ADE2E0F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8B978-0537-1160-8AD8-BD11E46D7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D11EF4-9B86-81BF-0100-68236AEC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68886393-DCFF-E022-80CA-568CABB309E1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328A39B9-65F0-BA8E-ACB9-3F2F877456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65EF06B4-5C88-8120-EDD1-0131BF8952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EB333B6-43EA-5076-FD5B-86E2EEF5C5AD}"/>
              </a:ext>
            </a:extLst>
          </p:cNvPr>
          <p:cNvSpPr txBox="1"/>
          <p:nvPr/>
        </p:nvSpPr>
        <p:spPr>
          <a:xfrm>
            <a:off x="6362808" y="2060156"/>
            <a:ext cx="4166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Eles utilizam </a:t>
            </a:r>
            <a:r>
              <a:rPr lang="pt-BR" b="1" dirty="0"/>
              <a:t>GPS</a:t>
            </a:r>
            <a:r>
              <a:rPr lang="pt-BR" dirty="0"/>
              <a:t>, </a:t>
            </a:r>
            <a:r>
              <a:rPr lang="pt-BR" b="1" dirty="0"/>
              <a:t>aplicativos</a:t>
            </a:r>
            <a:r>
              <a:rPr lang="pt-BR" dirty="0"/>
              <a:t> de atendimento, enviam </a:t>
            </a:r>
            <a:r>
              <a:rPr lang="pt-BR" b="1" dirty="0"/>
              <a:t>fotos</a:t>
            </a:r>
            <a:r>
              <a:rPr lang="pt-BR" dirty="0"/>
              <a:t>, </a:t>
            </a:r>
            <a:r>
              <a:rPr lang="pt-BR" b="1" dirty="0"/>
              <a:t>relatórios</a:t>
            </a:r>
            <a:r>
              <a:rPr lang="pt-BR" dirty="0"/>
              <a:t> e precisam </a:t>
            </a:r>
            <a:r>
              <a:rPr lang="pt-BR" b="1" dirty="0"/>
              <a:t>atualizar os chamados </a:t>
            </a:r>
            <a:r>
              <a:rPr lang="pt-BR" dirty="0"/>
              <a:t>em </a:t>
            </a:r>
            <a:r>
              <a:rPr lang="pt-BR" b="1" dirty="0"/>
              <a:t>tempo real</a:t>
            </a:r>
            <a:r>
              <a:rPr lang="pt-BR" dirty="0"/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1637B7-E52E-E9A6-91B1-E66B6D37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51E72A-D42D-223F-41F3-5F1B0B7838EC}"/>
              </a:ext>
            </a:extLst>
          </p:cNvPr>
          <p:cNvSpPr txBox="1"/>
          <p:nvPr/>
        </p:nvSpPr>
        <p:spPr>
          <a:xfrm>
            <a:off x="6452299" y="3387479"/>
            <a:ext cx="4166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quando a conexão falha, impacta o cliente e a operação começa a perder produtividade.</a:t>
            </a:r>
          </a:p>
        </p:txBody>
      </p:sp>
    </p:spTree>
    <p:extLst>
      <p:ext uri="{BB962C8B-B14F-4D97-AF65-F5344CB8AC3E}">
        <p14:creationId xmlns:p14="http://schemas.microsoft.com/office/powerpoint/2010/main" val="577070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63D5-E424-0134-3157-805822A3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04306E-AB57-246C-3682-FCC06ADB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5B54D2A4-935E-B14F-2D51-9A4D5EFCF8A1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21F40C81-5026-8A66-D42A-391B3105C6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17471DF9-206E-0E03-5209-B988D83AD3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4D8D61-C6E2-88F5-2721-85AF7BE6D60B}"/>
              </a:ext>
            </a:extLst>
          </p:cNvPr>
          <p:cNvSpPr txBox="1"/>
          <p:nvPr/>
        </p:nvSpPr>
        <p:spPr>
          <a:xfrm>
            <a:off x="6355080" y="2277413"/>
            <a:ext cx="4298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a equipe comercial acontece algo parecido. </a:t>
            </a:r>
          </a:p>
          <a:p>
            <a:endParaRPr lang="pt-BR" dirty="0"/>
          </a:p>
          <a:p>
            <a:r>
              <a:rPr lang="pt-BR" dirty="0"/>
              <a:t>Os vendedores utilizam </a:t>
            </a:r>
            <a:r>
              <a:rPr lang="pt-BR" b="1" dirty="0"/>
              <a:t>videochamadas</a:t>
            </a:r>
            <a:r>
              <a:rPr lang="pt-BR" dirty="0"/>
              <a:t>, </a:t>
            </a:r>
            <a:r>
              <a:rPr lang="pt-BR" b="1" dirty="0"/>
              <a:t>WhatsApp</a:t>
            </a:r>
            <a:r>
              <a:rPr lang="pt-BR" dirty="0"/>
              <a:t>, propostas online e sistemas da empresa durante todo o dia.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806481-AB0B-1A83-8476-4B94C3E99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BBA73-6C03-F27D-1173-EA4A6585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FEFDB7F-EDA2-C7C3-136A-C9F7CADA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4E8A65CD-13BC-0F09-5A2A-1A415B15159A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33DF9695-633F-7962-DBE3-E1B2163548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380E82-3B7B-B584-4064-958DE0720835}"/>
              </a:ext>
            </a:extLst>
          </p:cNvPr>
          <p:cNvSpPr txBox="1"/>
          <p:nvPr/>
        </p:nvSpPr>
        <p:spPr>
          <a:xfrm>
            <a:off x="6349928" y="2167177"/>
            <a:ext cx="4298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SEU NOME</a:t>
            </a:r>
            <a:r>
              <a:rPr lang="pt-BR" dirty="0"/>
              <a:t>, então ainda estamos tentando entender a solução perfeita para as nossas as equipes.</a:t>
            </a:r>
          </a:p>
          <a:p>
            <a:endParaRPr lang="pt-BR" dirty="0"/>
          </a:p>
          <a:p>
            <a:r>
              <a:rPr lang="pt-BR" b="1" dirty="0"/>
              <a:t>Como cada um dos seus produtos se diferenciam e como eles atendem os nossos desafios?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7447D2-A9D7-AAD1-BA4D-53E565C9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1F212CE1-9978-644E-5850-0FF17718E7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45A223-D07B-5E81-D5EF-4AA3A79B35C1}"/>
              </a:ext>
            </a:extLst>
          </p:cNvPr>
          <p:cNvSpPr txBox="1"/>
          <p:nvPr/>
        </p:nvSpPr>
        <p:spPr>
          <a:xfrm>
            <a:off x="2895095" y="2567225"/>
            <a:ext cx="64018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6321">
              <a:spcBef>
                <a:spcPts val="1224"/>
              </a:spcBef>
              <a:buClrTx/>
            </a:pPr>
            <a:r>
              <a:rPr lang="pt-BR" sz="2400" dirty="0">
                <a:solidFill>
                  <a:prstClr val="black"/>
                </a:solidFill>
                <a:latin typeface="AMX" pitchFamily="2" charset="77"/>
                <a:ea typeface="Segoe UI Black" panose="020B0A02040204020203" pitchFamily="34" charset="0"/>
                <a:cs typeface="Segoe UI" panose="020B0502040204020203" pitchFamily="34" charset="0"/>
              </a:rPr>
              <a:t>Confira a seguir um resumo dos serviços oferecidos nas soluções da Móvel Voz.</a:t>
            </a:r>
          </a:p>
          <a:p>
            <a:pPr algn="ctr" defTabSz="626321">
              <a:spcBef>
                <a:spcPts val="1224"/>
              </a:spcBef>
              <a:buClrTx/>
            </a:pPr>
            <a:r>
              <a:rPr lang="pt-BR" sz="2400" dirty="0">
                <a:solidFill>
                  <a:prstClr val="black"/>
                </a:solidFill>
                <a:latin typeface="AMX" pitchFamily="2" charset="77"/>
                <a:ea typeface="Segoe UI Black" panose="020B0A02040204020203" pitchFamily="34" charset="0"/>
                <a:cs typeface="Segoe UI" panose="020B0502040204020203" pitchFamily="34" charset="0"/>
              </a:rPr>
              <a:t>Em seguida, veja o que significa cada um desses serviços e como eles atendem o seu cliente. 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A9ACC361-5651-E15F-6863-F6078B6A30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A4C812D5-EC2D-73E9-3E63-9DDB22B6D2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321970" y="61264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9866B2F-9667-282F-A948-72F0C9782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61732"/>
              </p:ext>
            </p:extLst>
          </p:nvPr>
        </p:nvGraphicFramePr>
        <p:xfrm>
          <a:off x="398033" y="0"/>
          <a:ext cx="11413864" cy="5304577"/>
        </p:xfrm>
        <a:graphic>
          <a:graphicData uri="http://schemas.openxmlformats.org/drawingml/2006/table">
            <a:tbl>
              <a:tblPr/>
              <a:tblGrid>
                <a:gridCol w="2883049">
                  <a:extLst>
                    <a:ext uri="{9D8B030D-6E8A-4147-A177-3AD203B41FA5}">
                      <a16:colId xmlns:a16="http://schemas.microsoft.com/office/drawing/2014/main" val="1262973205"/>
                    </a:ext>
                  </a:extLst>
                </a:gridCol>
                <a:gridCol w="4432151">
                  <a:extLst>
                    <a:ext uri="{9D8B030D-6E8A-4147-A177-3AD203B41FA5}">
                      <a16:colId xmlns:a16="http://schemas.microsoft.com/office/drawing/2014/main" val="3115607540"/>
                    </a:ext>
                  </a:extLst>
                </a:gridCol>
                <a:gridCol w="4098664">
                  <a:extLst>
                    <a:ext uri="{9D8B030D-6E8A-4147-A177-3AD203B41FA5}">
                      <a16:colId xmlns:a16="http://schemas.microsoft.com/office/drawing/2014/main" val="3048627763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Claro Pós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Claro Total Individual 200GB 5G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55947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Internet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/>
                        <a:t>6GB a 150GB*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/>
                        <a:t>200GB 5G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06973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Franquia</a:t>
                      </a:r>
                      <a:endParaRPr lang="pt-BR" sz="160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highlight>
                            <a:srgbClr val="FFFF00"/>
                          </a:highlight>
                        </a:rPr>
                        <a:t>Individual/compartilhado(GOL)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Individual 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06395"/>
                  </a:ext>
                </a:extLst>
              </a:tr>
              <a:tr h="205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Bônus de internet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5GB a 20GB*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+40GB para redes sociais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29195"/>
                  </a:ext>
                </a:extLst>
              </a:tr>
              <a:tr h="205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Ligações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Ilimitadas usando CSP 21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Ilimitadas usando CSP 21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6876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SMS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Até 500 SMS Claro + 100 para outras operadoras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Até 500 SMS Claro + 100 para outras operadoras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08490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WhatsApp voz e vídeo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09304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 err="1"/>
                        <a:t>Waze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15392"/>
                  </a:ext>
                </a:extLst>
              </a:tr>
              <a:tr h="3499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Gestor Online (GOL)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63389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Claro Monitor Lite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83507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McAfee</a:t>
                      </a:r>
                      <a:endParaRPr lang="pt-BR" sz="160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26069"/>
                  </a:ext>
                </a:extLst>
              </a:tr>
              <a:tr h="2870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Claro Banca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81191"/>
                  </a:ext>
                </a:extLst>
              </a:tr>
              <a:tr h="174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 err="1"/>
                        <a:t>Skeelo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✅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06331"/>
                  </a:ext>
                </a:extLst>
              </a:tr>
              <a:tr h="4107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Claro Recado Premium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✅*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MX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69297"/>
                  </a:ext>
                </a:extLst>
              </a:tr>
              <a:tr h="4107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Cloud / Backup Online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/>
                        <a:t>Cloud – 1,5TB*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81812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Passaporte</a:t>
                      </a:r>
                      <a:endParaRPr lang="pt-BR" sz="1600" dirty="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Américas 5GB *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Passaporte Mundo com 40GB incluso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10821"/>
                  </a:ext>
                </a:extLst>
              </a:tr>
              <a:tr h="286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Megabônus</a:t>
                      </a:r>
                      <a:endParaRPr lang="pt-BR" sz="1600"/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/>
                        <a:t>Pode receber +30GB na convergência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X</a:t>
                      </a:r>
                    </a:p>
                  </a:txBody>
                  <a:tcPr marL="38170" marR="38170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3265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77876B0-D714-BA17-0F5F-8ED50ADA9FE3}"/>
              </a:ext>
            </a:extLst>
          </p:cNvPr>
          <p:cNvSpPr txBox="1"/>
          <p:nvPr/>
        </p:nvSpPr>
        <p:spPr>
          <a:xfrm>
            <a:off x="1344706" y="5774323"/>
            <a:ext cx="1976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*Verifique a franquia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0FE027-210A-3B7B-C516-DDD5F5776C45}"/>
              </a:ext>
            </a:extLst>
          </p:cNvPr>
          <p:cNvSpPr txBox="1"/>
          <p:nvPr/>
        </p:nvSpPr>
        <p:spPr>
          <a:xfrm>
            <a:off x="-2259106" y="398033"/>
            <a:ext cx="2259106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Adicionar essa tela no arquivo de download.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82EE4591-58B0-F31C-4261-0483AB05AB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C173C0DE-5755-CDC5-973D-1AF5B334A4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9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F984F-8A5E-B8A0-73A9-34A34C699032}"/>
              </a:ext>
            </a:extLst>
          </p:cNvPr>
          <p:cNvSpPr txBox="1"/>
          <p:nvPr/>
        </p:nvSpPr>
        <p:spPr>
          <a:xfrm>
            <a:off x="1171904" y="2879099"/>
            <a:ext cx="5565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Móvel Voz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63D37F-2CCF-5AC5-8562-615B312DA344}"/>
              </a:ext>
            </a:extLst>
          </p:cNvPr>
          <p:cNvSpPr txBox="1"/>
          <p:nvPr/>
        </p:nvSpPr>
        <p:spPr>
          <a:xfrm>
            <a:off x="1171903" y="3838572"/>
            <a:ext cx="5565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pc="600" dirty="0"/>
              <a:t>PARTE 1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53C53FD-A961-462B-3569-9E901F6ED0B2}"/>
              </a:ext>
            </a:extLst>
          </p:cNvPr>
          <p:cNvCxnSpPr>
            <a:cxnSpLocks/>
          </p:cNvCxnSpPr>
          <p:nvPr/>
        </p:nvCxnSpPr>
        <p:spPr>
          <a:xfrm>
            <a:off x="2151529" y="3710096"/>
            <a:ext cx="3539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A286-0077-D43A-1EF0-85ABF498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2E6FC20-0321-2B00-7EB1-FB70F07BEACD}"/>
              </a:ext>
            </a:extLst>
          </p:cNvPr>
          <p:cNvSpPr/>
          <p:nvPr/>
        </p:nvSpPr>
        <p:spPr>
          <a:xfrm>
            <a:off x="6320991" y="3015677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B68560C-A989-3B8D-0CBA-3ECF45BF371D}"/>
              </a:ext>
            </a:extLst>
          </p:cNvPr>
          <p:cNvSpPr txBox="1"/>
          <p:nvPr/>
        </p:nvSpPr>
        <p:spPr>
          <a:xfrm>
            <a:off x="7181563" y="4160728"/>
            <a:ext cx="4012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Serviços de conteúdo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segurança exclusivos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(de acordo com a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franquia contratada).</a:t>
            </a:r>
          </a:p>
        </p:txBody>
      </p:sp>
      <p:grpSp>
        <p:nvGrpSpPr>
          <p:cNvPr id="36" name="Agrupar 34">
            <a:extLst>
              <a:ext uri="{FF2B5EF4-FFF2-40B4-BE49-F238E27FC236}">
                <a16:creationId xmlns:a16="http://schemas.microsoft.com/office/drawing/2014/main" id="{213F3895-51AB-163A-033F-5CD727555776}"/>
              </a:ext>
            </a:extLst>
          </p:cNvPr>
          <p:cNvGrpSpPr/>
          <p:nvPr/>
        </p:nvGrpSpPr>
        <p:grpSpPr>
          <a:xfrm>
            <a:off x="8677860" y="3176551"/>
            <a:ext cx="871355" cy="811747"/>
            <a:chOff x="628879" y="570699"/>
            <a:chExt cx="1048786" cy="1048786"/>
          </a:xfrm>
        </p:grpSpPr>
        <p:sp>
          <p:nvSpPr>
            <p:cNvPr id="38" name="Elipse 35">
              <a:extLst>
                <a:ext uri="{FF2B5EF4-FFF2-40B4-BE49-F238E27FC236}">
                  <a16:creationId xmlns:a16="http://schemas.microsoft.com/office/drawing/2014/main" id="{81DDBC56-9FC2-3894-7496-CA75D53BE2B8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39" name="Elipse 36">
              <a:extLst>
                <a:ext uri="{FF2B5EF4-FFF2-40B4-BE49-F238E27FC236}">
                  <a16:creationId xmlns:a16="http://schemas.microsoft.com/office/drawing/2014/main" id="{74DBEE8B-6308-D3AF-D3E2-0E6476A46C7F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DF083251-3928-26EA-01ED-FA73F98941B6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53B2CB96-6452-BC99-B1E6-6E2186EBDF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2407C867-0E30-2CAE-9130-1E61CB6E4534}"/>
              </a:ext>
            </a:extLst>
          </p:cNvPr>
          <p:cNvGrpSpPr/>
          <p:nvPr/>
        </p:nvGrpSpPr>
        <p:grpSpPr>
          <a:xfrm>
            <a:off x="5369302" y="2896229"/>
            <a:ext cx="1189782" cy="1150492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16C43852-CB0B-8A48-CAC0-A78D0B93C49D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982B5D4F-F498-C999-6AFB-37BF7D5A3BE1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493024D-C178-852E-1FBF-63453BFA7D2B}"/>
              </a:ext>
            </a:extLst>
          </p:cNvPr>
          <p:cNvSpPr txBox="1"/>
          <p:nvPr/>
        </p:nvSpPr>
        <p:spPr>
          <a:xfrm>
            <a:off x="3857106" y="4267403"/>
            <a:ext cx="401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Gestor Online (GOL)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MX" pitchFamily="2" charset="77"/>
              </a:rPr>
              <a:t>é uma ferramenta para gerenciar as linhas da sua empresa, vem incluída no plano.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317DE9-B932-3997-B6E6-ACC8C7E59571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  <p:pic>
        <p:nvPicPr>
          <p:cNvPr id="7" name="Imagem 29">
            <a:extLst>
              <a:ext uri="{FF2B5EF4-FFF2-40B4-BE49-F238E27FC236}">
                <a16:creationId xmlns:a16="http://schemas.microsoft.com/office/drawing/2014/main" id="{63B8DA7B-2188-2B11-C2D5-50E5DA5418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11932" y="3176551"/>
            <a:ext cx="459765" cy="607574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FB59E9AE-E6DC-709B-6517-45D3630D7E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23711" y="3341776"/>
            <a:ext cx="440036" cy="481295"/>
          </a:xfrm>
          <a:prstGeom prst="rect">
            <a:avLst/>
          </a:prstGeom>
        </p:spPr>
      </p:pic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3F894376-E766-2042-B985-4204ECFC51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2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5ADD2-A487-D559-6A38-5741B613B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6C95CEB-8A7A-50B0-49A3-408C530EAEF5}"/>
              </a:ext>
            </a:extLst>
          </p:cNvPr>
          <p:cNvSpPr/>
          <p:nvPr/>
        </p:nvSpPr>
        <p:spPr>
          <a:xfrm>
            <a:off x="6320991" y="3015677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D34F6C45-8D8A-A9BE-ED77-9079387D6EE2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WhatsApp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2D9D9F58-B363-4001-E929-1451FFD58167}"/>
              </a:ext>
            </a:extLst>
          </p:cNvPr>
          <p:cNvGrpSpPr/>
          <p:nvPr/>
        </p:nvGrpSpPr>
        <p:grpSpPr>
          <a:xfrm>
            <a:off x="8871885" y="3117039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014AECD1-5972-0A6D-1BC2-BA107EE26291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83A28F95-BE54-3254-C4F5-19063EE5BAAD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1014C976-28F5-786E-352E-FA75AEC17825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B4CD1C91-1926-0D53-8697-F326E6E1C6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3FCABC2C-432A-5234-B82A-411DC7998650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C70BB8-28A4-ED46-3914-36582544FB0B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C0A2D1ED-CC5F-C8F5-C9EB-D01A79FA81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2" name="Agrupar 1">
            <a:extLst>
              <a:ext uri="{FF2B5EF4-FFF2-40B4-BE49-F238E27FC236}">
                <a16:creationId xmlns:a16="http://schemas.microsoft.com/office/drawing/2014/main" id="{1FF1DA55-FF92-59EF-8FB9-02FAF83794DE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3244259" y="2490755"/>
            <a:chExt cx="1734617" cy="1734617"/>
          </a:xfrm>
        </p:grpSpPr>
        <p:grpSp>
          <p:nvGrpSpPr>
            <p:cNvPr id="23" name="Agrupar 13">
              <a:extLst>
                <a:ext uri="{FF2B5EF4-FFF2-40B4-BE49-F238E27FC236}">
                  <a16:creationId xmlns:a16="http://schemas.microsoft.com/office/drawing/2014/main" id="{B203CB74-187C-A2AD-384E-94B4791A73E7}"/>
                </a:ext>
              </a:extLst>
            </p:cNvPr>
            <p:cNvGrpSpPr/>
            <p:nvPr/>
          </p:nvGrpSpPr>
          <p:grpSpPr>
            <a:xfrm>
              <a:off x="3244259" y="2490755"/>
              <a:ext cx="1734617" cy="1734617"/>
              <a:chOff x="628879" y="570699"/>
              <a:chExt cx="1048786" cy="1048786"/>
            </a:xfrm>
          </p:grpSpPr>
          <p:sp>
            <p:nvSpPr>
              <p:cNvPr id="25" name="Elipse 31">
                <a:extLst>
                  <a:ext uri="{FF2B5EF4-FFF2-40B4-BE49-F238E27FC236}">
                    <a16:creationId xmlns:a16="http://schemas.microsoft.com/office/drawing/2014/main" id="{66DD3014-9878-05CC-AD9C-671825CD9B3D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26" name="Elipse 32">
                <a:extLst>
                  <a:ext uri="{FF2B5EF4-FFF2-40B4-BE49-F238E27FC236}">
                    <a16:creationId xmlns:a16="http://schemas.microsoft.com/office/drawing/2014/main" id="{FA693482-4075-B253-716A-9E5BF8E8B71B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24" name="Imagem 29">
              <a:extLst>
                <a:ext uri="{FF2B5EF4-FFF2-40B4-BE49-F238E27FC236}">
                  <a16:creationId xmlns:a16="http://schemas.microsoft.com/office/drawing/2014/main" id="{F0F192DA-E25C-42A2-5EE0-7BC51B35A1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71264" y="2890146"/>
              <a:ext cx="680606" cy="935834"/>
            </a:xfrm>
            <a:prstGeom prst="rect">
              <a:avLst/>
            </a:prstGeom>
          </p:spPr>
        </p:pic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EB301A0C-65F4-A929-5D65-64297D080A36}"/>
              </a:ext>
            </a:extLst>
          </p:cNvPr>
          <p:cNvSpPr txBox="1"/>
          <p:nvPr/>
        </p:nvSpPr>
        <p:spPr>
          <a:xfrm>
            <a:off x="4749509" y="4262522"/>
            <a:ext cx="331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WhatsApp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com envio de mensagens de texto, imagens, áudio e vídeo à vontade.</a:t>
            </a:r>
          </a:p>
        </p:txBody>
      </p:sp>
      <p:grpSp>
        <p:nvGrpSpPr>
          <p:cNvPr id="9" name="Agrupar 5">
            <a:extLst>
              <a:ext uri="{FF2B5EF4-FFF2-40B4-BE49-F238E27FC236}">
                <a16:creationId xmlns:a16="http://schemas.microsoft.com/office/drawing/2014/main" id="{177A5FF1-5CB3-B1C4-96FF-3E718A026D45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7204571" y="2490755"/>
            <a:chExt cx="1734617" cy="1734617"/>
          </a:xfrm>
        </p:grpSpPr>
        <p:grpSp>
          <p:nvGrpSpPr>
            <p:cNvPr id="10" name="Agrupar 34">
              <a:extLst>
                <a:ext uri="{FF2B5EF4-FFF2-40B4-BE49-F238E27FC236}">
                  <a16:creationId xmlns:a16="http://schemas.microsoft.com/office/drawing/2014/main" id="{AFB15701-8B19-11D5-2205-77BFC21FEE56}"/>
                </a:ext>
              </a:extLst>
            </p:cNvPr>
            <p:cNvGrpSpPr/>
            <p:nvPr/>
          </p:nvGrpSpPr>
          <p:grpSpPr>
            <a:xfrm>
              <a:off x="7204571" y="2490755"/>
              <a:ext cx="1734617" cy="1734617"/>
              <a:chOff x="628879" y="570699"/>
              <a:chExt cx="1048786" cy="1048786"/>
            </a:xfrm>
          </p:grpSpPr>
          <p:sp>
            <p:nvSpPr>
              <p:cNvPr id="13" name="Elipse 35">
                <a:extLst>
                  <a:ext uri="{FF2B5EF4-FFF2-40B4-BE49-F238E27FC236}">
                    <a16:creationId xmlns:a16="http://schemas.microsoft.com/office/drawing/2014/main" id="{61EDBECA-AC58-C00E-CA8E-1D942B33B314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18" name="Elipse 36">
                <a:extLst>
                  <a:ext uri="{FF2B5EF4-FFF2-40B4-BE49-F238E27FC236}">
                    <a16:creationId xmlns:a16="http://schemas.microsoft.com/office/drawing/2014/main" id="{2F26514C-ACDA-085A-ACCF-1FFD6D46B308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11" name="Imagem 8">
              <a:extLst>
                <a:ext uri="{FF2B5EF4-FFF2-40B4-BE49-F238E27FC236}">
                  <a16:creationId xmlns:a16="http://schemas.microsoft.com/office/drawing/2014/main" id="{2C6777F8-9239-75DA-24D0-0886BE17F8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662012" y="2948197"/>
              <a:ext cx="819734" cy="819732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4DE524A3-011F-E94E-9FF7-258C3C112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1969" y="3404359"/>
            <a:ext cx="475473" cy="475473"/>
          </a:xfrm>
          <a:prstGeom prst="rect">
            <a:avLst/>
          </a:prstGeom>
        </p:spPr>
      </p:pic>
      <p:pic>
        <p:nvPicPr>
          <p:cNvPr id="32" name="Gráfico 31" descr="Círculo com seta para a esquerda com preenchimento sólido">
            <a:extLst>
              <a:ext uri="{FF2B5EF4-FFF2-40B4-BE49-F238E27FC236}">
                <a16:creationId xmlns:a16="http://schemas.microsoft.com/office/drawing/2014/main" id="{D49AD344-B6DA-E60D-16E8-87AC3674E4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5AB832-8CA7-44B7-5591-B0B9504D46FC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38316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1916-DB65-5F7B-9063-47A939665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4EDF515-BB3C-5636-94AC-852A55A1FCD7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EE8995DF-045D-0F79-C29E-4A8D7D54A49E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 err="1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Skeelo</a:t>
            </a:r>
            <a:endParaRPr lang="pt-BR" sz="1600" dirty="0">
              <a:solidFill>
                <a:schemeClr val="bg1"/>
              </a:solidFill>
              <a:highlight>
                <a:srgbClr val="00FF00"/>
              </a:highlight>
              <a:latin typeface="AMX" pitchFamily="2" charset="77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EBD35237-3EDF-290C-FCF1-CD63DB5DE5B4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EE6D6DF7-8F01-08FF-FEBB-36D303B9E527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AEA718E9-E561-8F19-8928-FF3AF6255D1E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90F1B3D-67E2-3493-E5DE-A769840456A5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ED6F59CE-B9B3-FC1E-A6A9-115512EBAE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98A2BBC1-7A8C-49E6-AE07-9EE797E97EF0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89F4D2F-4B30-79A0-7417-52180FACB050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999D5A67-CBCB-C01B-DF25-CE5A96402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2" name="Agrupar 1">
            <a:extLst>
              <a:ext uri="{FF2B5EF4-FFF2-40B4-BE49-F238E27FC236}">
                <a16:creationId xmlns:a16="http://schemas.microsoft.com/office/drawing/2014/main" id="{5095FC1E-FECF-1513-03BC-71DA692DAE21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3244259" y="2490755"/>
            <a:chExt cx="1734617" cy="1734617"/>
          </a:xfrm>
        </p:grpSpPr>
        <p:grpSp>
          <p:nvGrpSpPr>
            <p:cNvPr id="23" name="Agrupar 13">
              <a:extLst>
                <a:ext uri="{FF2B5EF4-FFF2-40B4-BE49-F238E27FC236}">
                  <a16:creationId xmlns:a16="http://schemas.microsoft.com/office/drawing/2014/main" id="{FD3F9AA6-F189-4A87-9C96-31F613D65413}"/>
                </a:ext>
              </a:extLst>
            </p:cNvPr>
            <p:cNvGrpSpPr/>
            <p:nvPr/>
          </p:nvGrpSpPr>
          <p:grpSpPr>
            <a:xfrm>
              <a:off x="3244259" y="2490755"/>
              <a:ext cx="1734617" cy="1734617"/>
              <a:chOff x="628879" y="570699"/>
              <a:chExt cx="1048786" cy="1048786"/>
            </a:xfrm>
          </p:grpSpPr>
          <p:sp>
            <p:nvSpPr>
              <p:cNvPr id="25" name="Elipse 31">
                <a:extLst>
                  <a:ext uri="{FF2B5EF4-FFF2-40B4-BE49-F238E27FC236}">
                    <a16:creationId xmlns:a16="http://schemas.microsoft.com/office/drawing/2014/main" id="{ADA29526-D22D-4682-8DF0-91D2696947E4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26" name="Elipse 32">
                <a:extLst>
                  <a:ext uri="{FF2B5EF4-FFF2-40B4-BE49-F238E27FC236}">
                    <a16:creationId xmlns:a16="http://schemas.microsoft.com/office/drawing/2014/main" id="{D9B1AEAD-128E-8229-62F8-C6CB46AEB3C1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24" name="Imagem 29">
              <a:extLst>
                <a:ext uri="{FF2B5EF4-FFF2-40B4-BE49-F238E27FC236}">
                  <a16:creationId xmlns:a16="http://schemas.microsoft.com/office/drawing/2014/main" id="{5525D12D-DB5F-AFC1-259A-05E7AC3B6F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71264" y="2890146"/>
              <a:ext cx="680606" cy="935834"/>
            </a:xfrm>
            <a:prstGeom prst="rect">
              <a:avLst/>
            </a:prstGeom>
          </p:spPr>
        </p:pic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63E48838-C05F-E67D-1E62-0588339D4DD2}"/>
              </a:ext>
            </a:extLst>
          </p:cNvPr>
          <p:cNvSpPr txBox="1"/>
          <p:nvPr/>
        </p:nvSpPr>
        <p:spPr>
          <a:xfrm>
            <a:off x="4749509" y="4262522"/>
            <a:ext cx="33187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McAfee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ele é um serviço de proteção que funciona detectando e removendo ameaças cibernéticas do computador. </a:t>
            </a: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7E5A37E1-A447-FA32-AC6E-91CC23CE2D88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B2C35987-8A8B-EAB7-54B9-9D883ACB4A6C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EDA6763F-2EB0-DF63-0BCB-07F088B2D9A4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32" name="Graphic 33">
            <a:extLst>
              <a:ext uri="{FF2B5EF4-FFF2-40B4-BE49-F238E27FC236}">
                <a16:creationId xmlns:a16="http://schemas.microsoft.com/office/drawing/2014/main" id="{100D80F8-A7A1-3A49-16CB-7CC9231C7E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047" b="-24199"/>
          <a:stretch>
            <a:fillRect/>
          </a:stretch>
        </p:blipFill>
        <p:spPr>
          <a:xfrm>
            <a:off x="6039297" y="3148044"/>
            <a:ext cx="558800" cy="600296"/>
          </a:xfrm>
          <a:prstGeom prst="rect">
            <a:avLst/>
          </a:prstGeom>
        </p:spPr>
      </p:pic>
      <p:pic>
        <p:nvPicPr>
          <p:cNvPr id="6" name="Graphic 37">
            <a:extLst>
              <a:ext uri="{FF2B5EF4-FFF2-40B4-BE49-F238E27FC236}">
                <a16:creationId xmlns:a16="http://schemas.microsoft.com/office/drawing/2014/main" id="{FC974B2C-2402-68AB-8D79-945986BB41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2712" b="-19692"/>
          <a:stretch>
            <a:fillRect/>
          </a:stretch>
        </p:blipFill>
        <p:spPr>
          <a:xfrm>
            <a:off x="9071649" y="3360605"/>
            <a:ext cx="456472" cy="488408"/>
          </a:xfrm>
          <a:prstGeom prst="rect">
            <a:avLst/>
          </a:prstGeom>
        </p:spPr>
      </p:pic>
      <p:pic>
        <p:nvPicPr>
          <p:cNvPr id="9" name="Gráfico 8" descr="Círculo com seta para a esquerda com preenchimento sólido">
            <a:extLst>
              <a:ext uri="{FF2B5EF4-FFF2-40B4-BE49-F238E27FC236}">
                <a16:creationId xmlns:a16="http://schemas.microsoft.com/office/drawing/2014/main" id="{9313A043-E775-EC77-08D8-387D636FE4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D806C8-A4BB-F4EF-0CB5-EC823C088897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9381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5651-2BBE-7009-1EA3-4DC72AC1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1E18B92-E27D-D11A-75BC-2943BA5D0595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B9777A89-B2DF-1E84-22FA-B713092B7770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McAfee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C47A05E8-DBAC-02CD-C06C-698253C89C8E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83A6A670-585B-6963-EBBA-062EDA188863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E5D3C1C6-3465-A3E4-3F27-A2A9A8D81993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8024694F-87C5-A353-875E-1594814EB043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C601EA3B-3F20-C366-40C5-5DD1F32573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F5F0EE8-9838-6411-316D-B875EA8613F3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53315A0-6A10-348E-7E15-0D4350AC10CB}"/>
              </a:ext>
            </a:extLst>
          </p:cNvPr>
          <p:cNvSpPr/>
          <p:nvPr/>
        </p:nvSpPr>
        <p:spPr>
          <a:xfrm>
            <a:off x="3402751" y="2564528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0632B356-2423-02C1-5CC7-48929AF300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2" name="Agrupar 1">
            <a:extLst>
              <a:ext uri="{FF2B5EF4-FFF2-40B4-BE49-F238E27FC236}">
                <a16:creationId xmlns:a16="http://schemas.microsoft.com/office/drawing/2014/main" id="{75F7239F-61DE-4F9D-E772-BFAFF3CA2157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3244259" y="2490755"/>
            <a:chExt cx="1734617" cy="1734617"/>
          </a:xfrm>
        </p:grpSpPr>
        <p:grpSp>
          <p:nvGrpSpPr>
            <p:cNvPr id="23" name="Agrupar 13">
              <a:extLst>
                <a:ext uri="{FF2B5EF4-FFF2-40B4-BE49-F238E27FC236}">
                  <a16:creationId xmlns:a16="http://schemas.microsoft.com/office/drawing/2014/main" id="{DFCE192E-89C6-88E4-83D1-4EBBEE3FBD54}"/>
                </a:ext>
              </a:extLst>
            </p:cNvPr>
            <p:cNvGrpSpPr/>
            <p:nvPr/>
          </p:nvGrpSpPr>
          <p:grpSpPr>
            <a:xfrm>
              <a:off x="3244259" y="2490755"/>
              <a:ext cx="1734617" cy="1734617"/>
              <a:chOff x="628879" y="570699"/>
              <a:chExt cx="1048786" cy="1048786"/>
            </a:xfrm>
          </p:grpSpPr>
          <p:sp>
            <p:nvSpPr>
              <p:cNvPr id="25" name="Elipse 31">
                <a:extLst>
                  <a:ext uri="{FF2B5EF4-FFF2-40B4-BE49-F238E27FC236}">
                    <a16:creationId xmlns:a16="http://schemas.microsoft.com/office/drawing/2014/main" id="{9538C997-B63B-613D-9C11-B5146B716A13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26" name="Elipse 32">
                <a:extLst>
                  <a:ext uri="{FF2B5EF4-FFF2-40B4-BE49-F238E27FC236}">
                    <a16:creationId xmlns:a16="http://schemas.microsoft.com/office/drawing/2014/main" id="{FF3D12C1-992F-6FB8-6BFC-5FAC887535FE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24" name="Imagem 29">
              <a:extLst>
                <a:ext uri="{FF2B5EF4-FFF2-40B4-BE49-F238E27FC236}">
                  <a16:creationId xmlns:a16="http://schemas.microsoft.com/office/drawing/2014/main" id="{2016AF15-858B-DF5E-7F36-C1A435B171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71264" y="2890146"/>
              <a:ext cx="680606" cy="935834"/>
            </a:xfrm>
            <a:prstGeom prst="rect">
              <a:avLst/>
            </a:prstGeom>
          </p:spPr>
        </p:pic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951C200D-8EA8-4B95-80D5-79B67EF931FC}"/>
              </a:ext>
            </a:extLst>
          </p:cNvPr>
          <p:cNvSpPr txBox="1"/>
          <p:nvPr/>
        </p:nvSpPr>
        <p:spPr>
          <a:xfrm>
            <a:off x="4749509" y="4262522"/>
            <a:ext cx="33187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Waze</a:t>
            </a:r>
            <a:endParaRPr lang="pt-BR" sz="2000" dirty="0">
              <a:solidFill>
                <a:schemeClr val="bg1"/>
              </a:solidFill>
              <a:highlight>
                <a:srgbClr val="00FF00"/>
              </a:highlight>
              <a:latin typeface="AMX" pitchFamily="2" charset="77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o um aplicativo de mobilidade urbana cidades e o seu uso não desconta da franquia (enquanto estiver ativa).</a:t>
            </a: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40C96CF0-A830-D73B-C53A-348A6E32541F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2B2E197C-29AF-C2ED-9AF2-8855836E9111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DED26151-F6D5-AE03-6A11-C942C3153D34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50D1C336-D7B5-79D0-AC10-E5CCD1B86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6487" y="3079158"/>
            <a:ext cx="707270" cy="707270"/>
          </a:xfrm>
          <a:prstGeom prst="rect">
            <a:avLst/>
          </a:prstGeom>
        </p:spPr>
      </p:pic>
      <p:pic>
        <p:nvPicPr>
          <p:cNvPr id="32" name="Graphic 33">
            <a:extLst>
              <a:ext uri="{FF2B5EF4-FFF2-40B4-BE49-F238E27FC236}">
                <a16:creationId xmlns:a16="http://schemas.microsoft.com/office/drawing/2014/main" id="{630EAD97-F763-5C19-A35B-E31BEA50C7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7047" b="-24199"/>
          <a:stretch>
            <a:fillRect/>
          </a:stretch>
        </p:blipFill>
        <p:spPr>
          <a:xfrm>
            <a:off x="9155516" y="3429933"/>
            <a:ext cx="331852" cy="356495"/>
          </a:xfrm>
          <a:prstGeom prst="rect">
            <a:avLst/>
          </a:prstGeom>
        </p:spPr>
      </p:pic>
      <p:pic>
        <p:nvPicPr>
          <p:cNvPr id="33" name="Gráfico 32" descr="Círculo com seta para a esquerda com preenchimento sólido">
            <a:extLst>
              <a:ext uri="{FF2B5EF4-FFF2-40B4-BE49-F238E27FC236}">
                <a16:creationId xmlns:a16="http://schemas.microsoft.com/office/drawing/2014/main" id="{105907F4-EA04-9D08-9B19-566F99CEA5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EDD9643-16B3-E9B5-8529-C5205224BDE1}"/>
              </a:ext>
            </a:extLst>
          </p:cNvPr>
          <p:cNvSpPr txBox="1"/>
          <p:nvPr/>
        </p:nvSpPr>
        <p:spPr>
          <a:xfrm>
            <a:off x="1076036" y="1113269"/>
            <a:ext cx="590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 e compartilhado.</a:t>
            </a:r>
          </a:p>
        </p:txBody>
      </p:sp>
    </p:spTree>
    <p:extLst>
      <p:ext uri="{BB962C8B-B14F-4D97-AF65-F5344CB8AC3E}">
        <p14:creationId xmlns:p14="http://schemas.microsoft.com/office/powerpoint/2010/main" val="25539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DD3C0-5822-30BA-4A7A-D5F9DC98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72713B7-AE90-88AE-8E10-314DCF4A4F51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854CE160-2182-2FDC-9CDD-1CBFC9B5D213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Backup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97B6F185-847F-BECD-DAAC-6AA5AD22310F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63246DC0-D50A-836A-1B93-9419128FB4C9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9C2034E2-A22C-A6E7-8016-023A02A2F585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F5FA041-2F39-3B39-52CB-F3F55D74C62B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B75EB3B4-19D1-0242-8AEF-8F5249967A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CC608506-12B5-F9EA-228F-5B598F6AE4DE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EDA1CA0-C3ED-1566-DF29-3290AAACD0C0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A713E944-73EB-E69F-3828-4E0FFA7665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55F321EA-791E-6DED-A8B6-BF497B515303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76A23EBB-F1DF-D32A-4D4B-2B1F995F7D5F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B1F8A90A-A542-105E-8640-6984448008F3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AE1B3553-4FF1-7E16-8077-6CB51B1F2C3B}"/>
              </a:ext>
            </a:extLst>
          </p:cNvPr>
          <p:cNvSpPr txBox="1"/>
          <p:nvPr/>
        </p:nvSpPr>
        <p:spPr>
          <a:xfrm>
            <a:off x="4749509" y="4262522"/>
            <a:ext cx="331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Skeelo</a:t>
            </a:r>
            <a:endParaRPr lang="pt-BR" sz="2000" dirty="0">
              <a:solidFill>
                <a:schemeClr val="bg1"/>
              </a:solidFill>
              <a:highlight>
                <a:srgbClr val="00FF00"/>
              </a:highlight>
              <a:latin typeface="AMX" pitchFamily="2" charset="77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oferece conhecimento e entretenimento aos clientes.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050E90E3-305F-6C68-2D3C-780D54BF37E9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40BED18A-E344-CACC-9BBB-DCA5BA107E4A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4F2EE2FC-0742-DC46-E2E8-0D0F0944BD66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32" name="Graphic 33">
            <a:extLst>
              <a:ext uri="{FF2B5EF4-FFF2-40B4-BE49-F238E27FC236}">
                <a16:creationId xmlns:a16="http://schemas.microsoft.com/office/drawing/2014/main" id="{B54C817E-DD98-BC17-41CC-040D33F7CF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047" b="-24199"/>
          <a:stretch>
            <a:fillRect/>
          </a:stretch>
        </p:blipFill>
        <p:spPr>
          <a:xfrm>
            <a:off x="2659792" y="3403867"/>
            <a:ext cx="558800" cy="600296"/>
          </a:xfrm>
          <a:prstGeom prst="rect">
            <a:avLst/>
          </a:prstGeom>
        </p:spPr>
      </p:pic>
      <p:pic>
        <p:nvPicPr>
          <p:cNvPr id="6" name="Graphic 37">
            <a:extLst>
              <a:ext uri="{FF2B5EF4-FFF2-40B4-BE49-F238E27FC236}">
                <a16:creationId xmlns:a16="http://schemas.microsoft.com/office/drawing/2014/main" id="{A86FDA5B-7957-DE5C-65A9-DB2B5D34D3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712" b="-19692"/>
          <a:stretch>
            <a:fillRect/>
          </a:stretch>
        </p:blipFill>
        <p:spPr>
          <a:xfrm>
            <a:off x="5910666" y="3037647"/>
            <a:ext cx="643653" cy="688685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CABF8F1E-BE7A-C0D1-C603-E97C876741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560" y="3372419"/>
            <a:ext cx="607351" cy="35391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698CB8A4-4E87-9CBE-E788-70C49F24A8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pic>
        <p:nvPicPr>
          <p:cNvPr id="20" name="Gráfico 19" descr="Selo seguir com preenchimento sólido">
            <a:extLst>
              <a:ext uri="{FF2B5EF4-FFF2-40B4-BE49-F238E27FC236}">
                <a16:creationId xmlns:a16="http://schemas.microsoft.com/office/drawing/2014/main" id="{A935142A-D2C6-9DE7-1534-A3379F137E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29" name="Gráfico 28" descr="Seta de linha: curva no sentido horário estrutura de tópicos">
            <a:extLst>
              <a:ext uri="{FF2B5EF4-FFF2-40B4-BE49-F238E27FC236}">
                <a16:creationId xmlns:a16="http://schemas.microsoft.com/office/drawing/2014/main" id="{89980876-DFDE-4052-39B1-FD0D8C0973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322269" flipH="1" flipV="1">
            <a:off x="7109641" y="3377584"/>
            <a:ext cx="824564" cy="85695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0E6553A-5E20-D58C-8C1F-192CD8F966A2}"/>
              </a:ext>
            </a:extLst>
          </p:cNvPr>
          <p:cNvSpPr txBox="1"/>
          <p:nvPr/>
        </p:nvSpPr>
        <p:spPr>
          <a:xfrm rot="181892">
            <a:off x="7644940" y="3595150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454668-34EA-3AF6-05D8-955D5D6E932C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580AE4-CA50-7EC7-2ACE-9370907EDC89}"/>
              </a:ext>
            </a:extLst>
          </p:cNvPr>
          <p:cNvSpPr txBox="1"/>
          <p:nvPr/>
        </p:nvSpPr>
        <p:spPr>
          <a:xfrm>
            <a:off x="-1925620" y="1054249"/>
            <a:ext cx="1918223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“Clique aqui” é um botão para </a:t>
            </a:r>
            <a:r>
              <a:rPr lang="pt-BR" dirty="0" err="1"/>
              <a:t>flashcard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4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1F3C-19D7-B63B-363F-6F64FA01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C73F830-076B-1B6E-5C82-6E2F98572CFE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816D9B99-EE10-66F1-7C19-08D6DE88F10E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Backup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5DBC46A2-4957-5877-1A93-C1F4BB52A92A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8EBA3BC3-B0E8-4A4C-03A4-8480E7DF9216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689BF84D-99D4-0E98-B32F-527B7A70900D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E5CC0970-6750-0E12-638D-DEEA26CFC4CE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5E310A67-8F4D-05EA-C05E-256D08E4D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F94AD58B-DD3C-4F9E-1712-E3179E1EE895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CB824FB-8EB1-1A2F-87F0-52037040375B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0BE66BCD-AB1F-4EA2-9885-32EC8CAE33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0066EA9C-FFD4-8E2C-ACCE-E009BD5D4E4D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F8D7EBD8-0E98-09A4-D0CF-C960C9BB8E87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820AE539-8492-C8DC-4E17-7006952AA4A9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E97D98E8-17A2-2306-94A6-A72936B98238}"/>
              </a:ext>
            </a:extLst>
          </p:cNvPr>
          <p:cNvSpPr txBox="1"/>
          <p:nvPr/>
        </p:nvSpPr>
        <p:spPr>
          <a:xfrm>
            <a:off x="4749509" y="4262522"/>
            <a:ext cx="3318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 err="1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Skeelo</a:t>
            </a:r>
            <a:endParaRPr lang="pt-BR" sz="1400" dirty="0">
              <a:solidFill>
                <a:schemeClr val="bg1"/>
              </a:solidFill>
              <a:highlight>
                <a:srgbClr val="00FF00"/>
              </a:highlight>
              <a:latin typeface="AMX" pitchFamily="2" charset="77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oferece conhecimento e entretenimento aos clientes.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D5BFBAAA-95DA-E608-AFD0-464A9CAE7EDD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6AC042E4-038F-0412-A381-70A4744D35C8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200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EAAAA5AF-3FF5-41B2-214D-A5C0CCE7F9C1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200">
                <a:latin typeface="AMX" pitchFamily="2" charset="77"/>
              </a:endParaRPr>
            </a:p>
          </p:txBody>
        </p:sp>
      </p:grpSp>
      <p:pic>
        <p:nvPicPr>
          <p:cNvPr id="32" name="Graphic 33">
            <a:extLst>
              <a:ext uri="{FF2B5EF4-FFF2-40B4-BE49-F238E27FC236}">
                <a16:creationId xmlns:a16="http://schemas.microsoft.com/office/drawing/2014/main" id="{4F59530D-F793-C6DF-CD40-D331E4A91E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047" b="-24199"/>
          <a:stretch>
            <a:fillRect/>
          </a:stretch>
        </p:blipFill>
        <p:spPr>
          <a:xfrm>
            <a:off x="2659792" y="3403867"/>
            <a:ext cx="558800" cy="600296"/>
          </a:xfrm>
          <a:prstGeom prst="rect">
            <a:avLst/>
          </a:prstGeom>
        </p:spPr>
      </p:pic>
      <p:pic>
        <p:nvPicPr>
          <p:cNvPr id="6" name="Graphic 37">
            <a:extLst>
              <a:ext uri="{FF2B5EF4-FFF2-40B4-BE49-F238E27FC236}">
                <a16:creationId xmlns:a16="http://schemas.microsoft.com/office/drawing/2014/main" id="{A1A88402-A4D8-53C7-C768-277C03A91D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712" b="-19692"/>
          <a:stretch>
            <a:fillRect/>
          </a:stretch>
        </p:blipFill>
        <p:spPr>
          <a:xfrm>
            <a:off x="5910666" y="3037647"/>
            <a:ext cx="643653" cy="688685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5FB9FCB5-4416-4F97-A719-DDB54DADE1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560" y="3372419"/>
            <a:ext cx="607351" cy="353913"/>
          </a:xfrm>
          <a:prstGeom prst="rect">
            <a:avLst/>
          </a:prstGeom>
        </p:spPr>
      </p:pic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F8D44DE1-9BFD-A697-B45A-34B77802A2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pic>
        <p:nvPicPr>
          <p:cNvPr id="20" name="Gráfico 19" descr="Selo seguir com preenchimento sólido">
            <a:extLst>
              <a:ext uri="{FF2B5EF4-FFF2-40B4-BE49-F238E27FC236}">
                <a16:creationId xmlns:a16="http://schemas.microsoft.com/office/drawing/2014/main" id="{9259636D-950F-6E7F-C04D-A81C447D62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29" name="Gráfico 28" descr="Seta de linha: curva no sentido horário estrutura de tópicos">
            <a:extLst>
              <a:ext uri="{FF2B5EF4-FFF2-40B4-BE49-F238E27FC236}">
                <a16:creationId xmlns:a16="http://schemas.microsoft.com/office/drawing/2014/main" id="{B32CA557-5DC5-28B3-3946-B46EBB2380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322269" flipH="1" flipV="1">
            <a:off x="7109641" y="3377584"/>
            <a:ext cx="824564" cy="85695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5566CA-368E-4006-87BE-340C66A7CCF6}"/>
              </a:ext>
            </a:extLst>
          </p:cNvPr>
          <p:cNvSpPr txBox="1"/>
          <p:nvPr/>
        </p:nvSpPr>
        <p:spPr>
          <a:xfrm rot="181892">
            <a:off x="7644940" y="3641316"/>
            <a:ext cx="1089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BF2C858-87C9-E743-23C1-A713665BA3CE}"/>
              </a:ext>
            </a:extLst>
          </p:cNvPr>
          <p:cNvSpPr/>
          <p:nvPr/>
        </p:nvSpPr>
        <p:spPr>
          <a:xfrm>
            <a:off x="0" y="-47011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9E5C066-1FB2-FEEE-1497-AB794B1A3C8A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5F7371E-4338-D100-337E-346DBA6192F2}"/>
              </a:ext>
            </a:extLst>
          </p:cNvPr>
          <p:cNvSpPr txBox="1"/>
          <p:nvPr/>
        </p:nvSpPr>
        <p:spPr>
          <a:xfrm>
            <a:off x="3777124" y="3016771"/>
            <a:ext cx="4087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Cada valor de franquia do Claro pós dá acesso a um pacote </a:t>
            </a:r>
            <a:r>
              <a:rPr lang="pt-BR" sz="1600" dirty="0" err="1"/>
              <a:t>Skeelo</a:t>
            </a:r>
            <a:r>
              <a:rPr lang="pt-BR" sz="1600" dirty="0"/>
              <a:t>.</a:t>
            </a:r>
            <a:br>
              <a:rPr lang="pt-BR" sz="1600" dirty="0"/>
            </a:br>
            <a:r>
              <a:rPr lang="pt-BR" sz="1600" dirty="0"/>
              <a:t>O que diferencia os pacotes é o valor no varejo dos livros disponibilizados ao cliente. </a:t>
            </a:r>
          </a:p>
        </p:txBody>
      </p:sp>
      <p:pic>
        <p:nvPicPr>
          <p:cNvPr id="34" name="Gráfico 33" descr="Fechar com preenchimento sólido">
            <a:extLst>
              <a:ext uri="{FF2B5EF4-FFF2-40B4-BE49-F238E27FC236}">
                <a16:creationId xmlns:a16="http://schemas.microsoft.com/office/drawing/2014/main" id="{0779E2F5-DAC0-DDFA-DBDB-B1DE9E0156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6800" y="2895400"/>
            <a:ext cx="530772" cy="530772"/>
          </a:xfrm>
          <a:prstGeom prst="rect">
            <a:avLst/>
          </a:prstGeom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3B4C9AB-0749-A80F-FC5A-A76EC7D90B05}"/>
              </a:ext>
            </a:extLst>
          </p:cNvPr>
          <p:cNvSpPr/>
          <p:nvPr/>
        </p:nvSpPr>
        <p:spPr>
          <a:xfrm>
            <a:off x="3458046" y="4335676"/>
            <a:ext cx="2443115" cy="837429"/>
          </a:xfrm>
          <a:prstGeom prst="roundRect">
            <a:avLst/>
          </a:prstGeom>
          <a:solidFill>
            <a:srgbClr val="AA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6321">
              <a:buClrTx/>
              <a:defRPr/>
            </a:pPr>
            <a:r>
              <a:rPr lang="pt-BR" sz="1400" kern="1200" dirty="0" err="1">
                <a:solidFill>
                  <a:prstClr val="white"/>
                </a:solidFill>
                <a:latin typeface="AMX" pitchFamily="2" charset="77"/>
              </a:rPr>
              <a:t>Skeelo</a:t>
            </a:r>
            <a:r>
              <a:rPr lang="pt-BR" sz="1400" kern="1200" dirty="0">
                <a:solidFill>
                  <a:prstClr val="white"/>
                </a:solidFill>
                <a:latin typeface="AMX" pitchFamily="2" charset="77"/>
              </a:rPr>
              <a:t> Pocket</a:t>
            </a:r>
          </a:p>
          <a:p>
            <a:pPr algn="ctr" defTabSz="626321">
              <a:buClrTx/>
              <a:defRPr/>
            </a:pPr>
            <a:r>
              <a:rPr lang="pt-BR" sz="1400" kern="1200" dirty="0">
                <a:solidFill>
                  <a:prstClr val="white"/>
                </a:solidFill>
                <a:latin typeface="AMX" pitchFamily="2" charset="77"/>
              </a:rPr>
              <a:t>Valor do livro no varejo</a:t>
            </a:r>
          </a:p>
          <a:p>
            <a:pPr algn="ctr" defTabSz="626321">
              <a:buClrTx/>
              <a:defRPr/>
            </a:pPr>
            <a:r>
              <a:rPr lang="pt-BR" sz="1400" kern="1200" dirty="0">
                <a:solidFill>
                  <a:prstClr val="white"/>
                </a:solidFill>
                <a:latin typeface="AMX" pitchFamily="2" charset="77"/>
              </a:rPr>
              <a:t>R$6,90 a R$ 14,90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C9FBDA6A-E1F3-E98D-316C-3A7227E78D48}"/>
              </a:ext>
            </a:extLst>
          </p:cNvPr>
          <p:cNvSpPr/>
          <p:nvPr/>
        </p:nvSpPr>
        <p:spPr>
          <a:xfrm>
            <a:off x="6241674" y="4335677"/>
            <a:ext cx="2296033" cy="842956"/>
          </a:xfrm>
          <a:prstGeom prst="roundRect">
            <a:avLst/>
          </a:prstGeom>
          <a:solidFill>
            <a:srgbClr val="AA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6321"/>
            <a:r>
              <a:rPr lang="pt-BR" sz="1400" dirty="0" err="1">
                <a:solidFill>
                  <a:prstClr val="white"/>
                </a:solidFill>
                <a:latin typeface="AMX" pitchFamily="2" charset="77"/>
              </a:rPr>
              <a:t>Skeelo</a:t>
            </a:r>
            <a:r>
              <a:rPr lang="pt-BR" sz="1400" dirty="0">
                <a:solidFill>
                  <a:prstClr val="white"/>
                </a:solidFill>
                <a:latin typeface="AMX" pitchFamily="2" charset="77"/>
              </a:rPr>
              <a:t> Light</a:t>
            </a:r>
          </a:p>
          <a:p>
            <a:pPr algn="ctr" defTabSz="626321"/>
            <a:r>
              <a:rPr lang="pt-BR" sz="1400" dirty="0">
                <a:solidFill>
                  <a:prstClr val="white"/>
                </a:solidFill>
                <a:latin typeface="AMX" pitchFamily="2" charset="77"/>
              </a:rPr>
              <a:t>Valor do livro no varejo</a:t>
            </a:r>
          </a:p>
          <a:p>
            <a:pPr algn="ctr" defTabSz="626321"/>
            <a:r>
              <a:rPr lang="pt-BR" sz="1400" dirty="0">
                <a:solidFill>
                  <a:prstClr val="white"/>
                </a:solidFill>
                <a:latin typeface="AMX" pitchFamily="2" charset="77"/>
              </a:rPr>
              <a:t>R$ 16,90 a R$ 29,90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4AD5AC1-B7D1-7D21-3B27-F5514518AB6F}"/>
              </a:ext>
            </a:extLst>
          </p:cNvPr>
          <p:cNvSpPr/>
          <p:nvPr/>
        </p:nvSpPr>
        <p:spPr>
          <a:xfrm>
            <a:off x="3499075" y="5226957"/>
            <a:ext cx="2443115" cy="813925"/>
          </a:xfrm>
          <a:prstGeom prst="roundRect">
            <a:avLst/>
          </a:prstGeom>
          <a:solidFill>
            <a:srgbClr val="AA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297">
              <a:buClrTx/>
              <a:defRPr/>
            </a:pPr>
            <a:r>
              <a:rPr lang="pt-BR" sz="1400" kern="1200" err="1">
                <a:solidFill>
                  <a:prstClr val="white"/>
                </a:solidFill>
                <a:latin typeface="AMX" pitchFamily="2" charset="77"/>
              </a:rPr>
              <a:t>Skeelo</a:t>
            </a:r>
            <a:r>
              <a:rPr lang="pt-BR" sz="1400" kern="1200">
                <a:solidFill>
                  <a:prstClr val="white"/>
                </a:solidFill>
                <a:latin typeface="AMX" pitchFamily="2" charset="77"/>
              </a:rPr>
              <a:t> Padrão</a:t>
            </a:r>
          </a:p>
          <a:p>
            <a:pPr algn="ctr" defTabSz="912297">
              <a:buClrTx/>
              <a:defRPr/>
            </a:pPr>
            <a:r>
              <a:rPr lang="pt-BR" sz="1400" kern="1200">
                <a:solidFill>
                  <a:prstClr val="white"/>
                </a:solidFill>
                <a:latin typeface="AMX" pitchFamily="2" charset="77"/>
              </a:rPr>
              <a:t>Valor do livro no varejo</a:t>
            </a:r>
          </a:p>
          <a:p>
            <a:pPr algn="ctr" defTabSz="912297">
              <a:buClrTx/>
              <a:defRPr/>
            </a:pPr>
            <a:r>
              <a:rPr lang="pt-BR" sz="1400" kern="1200">
                <a:solidFill>
                  <a:prstClr val="white"/>
                </a:solidFill>
                <a:latin typeface="AMX" pitchFamily="2" charset="77"/>
              </a:rPr>
              <a:t>R$ 30,90 a R$ 39,90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572F7995-FFF5-9B8C-7095-0E74624EBE61}"/>
              </a:ext>
            </a:extLst>
          </p:cNvPr>
          <p:cNvSpPr/>
          <p:nvPr/>
        </p:nvSpPr>
        <p:spPr>
          <a:xfrm>
            <a:off x="6226793" y="5292558"/>
            <a:ext cx="2322210" cy="756022"/>
          </a:xfrm>
          <a:prstGeom prst="roundRect">
            <a:avLst/>
          </a:prstGeom>
          <a:solidFill>
            <a:srgbClr val="AA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6321"/>
            <a:r>
              <a:rPr lang="pt-BR" sz="1400" err="1">
                <a:solidFill>
                  <a:prstClr val="white"/>
                </a:solidFill>
                <a:latin typeface="AMX" pitchFamily="2" charset="77"/>
              </a:rPr>
              <a:t>Skeelo</a:t>
            </a:r>
            <a:r>
              <a:rPr lang="pt-BR" sz="1400">
                <a:solidFill>
                  <a:prstClr val="white"/>
                </a:solidFill>
                <a:latin typeface="AMX" pitchFamily="2" charset="77"/>
              </a:rPr>
              <a:t> Premium</a:t>
            </a:r>
          </a:p>
          <a:p>
            <a:pPr algn="ctr" defTabSz="626321"/>
            <a:r>
              <a:rPr lang="pt-BR" sz="1400">
                <a:solidFill>
                  <a:prstClr val="white"/>
                </a:solidFill>
                <a:latin typeface="AMX" pitchFamily="2" charset="77"/>
              </a:rPr>
              <a:t>Valor do livro no varejo</a:t>
            </a:r>
          </a:p>
          <a:p>
            <a:pPr algn="ctr" defTabSz="626321"/>
            <a:r>
              <a:rPr lang="pt-BR" sz="1400">
                <a:solidFill>
                  <a:prstClr val="white"/>
                </a:solidFill>
                <a:latin typeface="AMX" pitchFamily="2" charset="77"/>
              </a:rPr>
              <a:t>A partir de R$ 40,00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B20B0F5-52D9-46BD-83CF-FC93646C9148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41714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5" grpId="0" animBg="1"/>
      <p:bldP spid="36" grpId="0" animBg="1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C326E-A74B-DF08-C9A6-1A05F3F2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8D638D3-E038-B6F8-028C-21D9FC9DDCF0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F94C8ABA-6C38-D797-775E-7613AFDD4D02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monitor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0770CCB9-3971-B358-9F32-172E9F9F1FA8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FEF4E10B-5E49-04BA-44D7-624E3143969B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23B94430-E067-68C4-E575-42BC59098CFC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95515184-3CC4-0086-C262-3A5AE2FEDEF1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E9B2A938-18B8-7BCC-8038-F8B5084756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A2C5DC-C0AD-EBFC-2591-12F22D699D3A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BB13EB5-A723-C1D7-274F-712B4CF31928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A15E889C-EC0A-D93E-488A-06FCE7CD06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4D01E43F-BD4E-904F-C169-B752197AEB3C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47D1FFB0-5B61-78F0-003F-08C21B84C149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2E3BE667-2661-EDDA-C013-E5F162E94F4E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6BFF2F24-BCBE-2AB6-B72A-FC4D236CDFF1}"/>
              </a:ext>
            </a:extLst>
          </p:cNvPr>
          <p:cNvSpPr txBox="1"/>
          <p:nvPr/>
        </p:nvSpPr>
        <p:spPr>
          <a:xfrm>
            <a:off x="4749509" y="4262522"/>
            <a:ext cx="331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Backup online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para armazenar documento e contatos de forma segura.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1AEE1C43-D9B8-4827-579F-870CCF882A35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DFDAE541-97F4-1150-24F7-B95241DCF724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67252927-A576-7041-9183-7E0994989A16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6" name="Graphic 37">
            <a:extLst>
              <a:ext uri="{FF2B5EF4-FFF2-40B4-BE49-F238E27FC236}">
                <a16:creationId xmlns:a16="http://schemas.microsoft.com/office/drawing/2014/main" id="{FCA4B4E1-9814-F43B-7E7F-D7224FAFBC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2712" b="-19692"/>
          <a:stretch>
            <a:fillRect/>
          </a:stretch>
        </p:blipFill>
        <p:spPr>
          <a:xfrm>
            <a:off x="2571342" y="3364260"/>
            <a:ext cx="643653" cy="688685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CD04BCBB-AC0D-7E5E-0F6C-94AFFDC172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6305" y="3182224"/>
            <a:ext cx="607351" cy="353913"/>
          </a:xfrm>
          <a:prstGeom prst="rect">
            <a:avLst/>
          </a:prstGeom>
        </p:spPr>
      </p:pic>
      <p:pic>
        <p:nvPicPr>
          <p:cNvPr id="11" name="Graphic 22">
            <a:extLst>
              <a:ext uri="{FF2B5EF4-FFF2-40B4-BE49-F238E27FC236}">
                <a16:creationId xmlns:a16="http://schemas.microsoft.com/office/drawing/2014/main" id="{70E1B24C-8A95-A730-3BDE-FE12B00D4D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8970" y="3364260"/>
            <a:ext cx="591575" cy="343753"/>
          </a:xfrm>
          <a:prstGeom prst="rect">
            <a:avLst/>
          </a:prstGeom>
        </p:spPr>
      </p:pic>
      <p:pic>
        <p:nvPicPr>
          <p:cNvPr id="20" name="Gráfico 19" descr="Círculo com seta para a esquerda com preenchimento sólido">
            <a:extLst>
              <a:ext uri="{FF2B5EF4-FFF2-40B4-BE49-F238E27FC236}">
                <a16:creationId xmlns:a16="http://schemas.microsoft.com/office/drawing/2014/main" id="{F13322F7-B8E0-12D4-C17A-155A475567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19F4B95-86C3-2487-8B11-8575F05A0495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2139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DCEA-F718-429C-1EEF-18C31C3D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BD82A42-3100-CB4A-ACD0-3DB3D946A9B5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B7E2B934-1E59-4D18-00EC-C8A97437B282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recados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E150D634-2CAD-4808-E08D-D299396B2882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74D8EEB4-C15A-0EA1-51D9-F7068A8C9CD0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964F4911-4F65-0E9D-E316-C76F7840943F}"/>
                </a:ext>
              </a:extLst>
            </p:cNvPr>
            <p:cNvSpPr/>
            <p:nvPr/>
          </p:nvSpPr>
          <p:spPr>
            <a:xfrm>
              <a:off x="750393" y="692214"/>
              <a:ext cx="805757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91B52977-EF54-C73E-FB74-3B9AF631596E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019C168C-29C5-3376-B095-F986239B61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A15383C4-0306-818E-5772-319E55F59591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Gestor Online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F261FD-C191-0401-94CE-E156F081676F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186CC5A1-E3A0-D67A-E13D-19965BA04B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E9C4191A-F969-B32A-FCA7-56CA9CEB99BC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77D5C0F6-AD9A-DBAE-A57B-F8EAAAADA395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F207AB98-A2E7-D8E4-CBC9-BAA9D3FF5F09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0632E9FE-0251-FB63-5F41-086D3F2584BE}"/>
              </a:ext>
            </a:extLst>
          </p:cNvPr>
          <p:cNvSpPr txBox="1"/>
          <p:nvPr/>
        </p:nvSpPr>
        <p:spPr>
          <a:xfrm>
            <a:off x="4225257" y="4243116"/>
            <a:ext cx="39445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monitor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auxilia na gestão de uso e consumo. Atua com bloqueios e travas de serviços e funções do equipamento, entre outras funções.</a:t>
            </a: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CC3DC29E-E549-BCE7-4196-8A7BDA7DD98D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CC294D76-11ED-8AEF-A53C-07C6DF6FB1AF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639EBA13-1E0E-CA25-6306-FE56B129649F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9" name="Graphic 11">
            <a:extLst>
              <a:ext uri="{FF2B5EF4-FFF2-40B4-BE49-F238E27FC236}">
                <a16:creationId xmlns:a16="http://schemas.microsoft.com/office/drawing/2014/main" id="{9B0B798D-98D0-0E50-E2DE-10839EC26C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3089" y="3496425"/>
            <a:ext cx="607351" cy="353913"/>
          </a:xfrm>
          <a:prstGeom prst="rect">
            <a:avLst/>
          </a:prstGeom>
        </p:spPr>
      </p:pic>
      <p:pic>
        <p:nvPicPr>
          <p:cNvPr id="11" name="Graphic 22">
            <a:extLst>
              <a:ext uri="{FF2B5EF4-FFF2-40B4-BE49-F238E27FC236}">
                <a16:creationId xmlns:a16="http://schemas.microsoft.com/office/drawing/2014/main" id="{25F64819-DBCC-B2BE-EF77-FE55AC2202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2013" y="3190280"/>
            <a:ext cx="591575" cy="343753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A7991C0A-064D-1022-9D47-C85BF09DB1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527" y="3381136"/>
            <a:ext cx="549955" cy="332932"/>
          </a:xfrm>
          <a:prstGeom prst="rect">
            <a:avLst/>
          </a:prstGeom>
        </p:spPr>
      </p:pic>
      <p:pic>
        <p:nvPicPr>
          <p:cNvPr id="20" name="Gráfico 19" descr="Círculo com seta para a esquerda com preenchimento sólido">
            <a:extLst>
              <a:ext uri="{FF2B5EF4-FFF2-40B4-BE49-F238E27FC236}">
                <a16:creationId xmlns:a16="http://schemas.microsoft.com/office/drawing/2014/main" id="{D889E51B-C161-B825-A72A-542C7E214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CC01ED-1448-46AD-1510-F2DC30E1694A}"/>
              </a:ext>
            </a:extLst>
          </p:cNvPr>
          <p:cNvSpPr txBox="1"/>
          <p:nvPr/>
        </p:nvSpPr>
        <p:spPr>
          <a:xfrm>
            <a:off x="1076036" y="1113269"/>
            <a:ext cx="590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 e compartilhado.</a:t>
            </a:r>
          </a:p>
        </p:txBody>
      </p:sp>
    </p:spTree>
    <p:extLst>
      <p:ext uri="{BB962C8B-B14F-4D97-AF65-F5344CB8AC3E}">
        <p14:creationId xmlns:p14="http://schemas.microsoft.com/office/powerpoint/2010/main" val="9213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8F1B-5A76-D91D-7B8F-3C05984F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724908-2C18-F8F7-FBAC-B581316993A5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57D047B5-FD02-C323-F4C1-82A04F7E793B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banca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D14EE7F5-0553-F43B-EFDD-B23B3BD62C6C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3647A634-90A6-2C25-38D4-7EA41D53B095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071786EE-4EE7-B290-A3FE-558A507B0DA3}"/>
                </a:ext>
              </a:extLst>
            </p:cNvPr>
            <p:cNvSpPr/>
            <p:nvPr/>
          </p:nvSpPr>
          <p:spPr>
            <a:xfrm>
              <a:off x="750393" y="692214"/>
              <a:ext cx="805757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84DAAC06-16CF-20A3-8D15-07F6899AE11D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17B12C73-059F-BEE9-5C3E-E485D3C8F1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98A4A276-B20B-037B-BAE6-61270756EA58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Claro monitor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9DCBBD9-025C-53EF-5D1B-BAE1381CB113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08A05885-07F3-1D03-AB65-D9F0BFBCF5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01464CB4-60F0-6DF5-E6E3-72A9C1AB0DB6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25BF5B68-38BA-E2A1-0B61-1B05598574FE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70D33DF0-CCB4-BC94-F9B7-EA7D1537A418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F2FEFCBE-CEA4-6000-402E-21BBC19EB184}"/>
              </a:ext>
            </a:extLst>
          </p:cNvPr>
          <p:cNvSpPr txBox="1"/>
          <p:nvPr/>
        </p:nvSpPr>
        <p:spPr>
          <a:xfrm>
            <a:off x="4749509" y="4262522"/>
            <a:ext cx="331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recados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serviço</a:t>
            </a:r>
            <a:br>
              <a:rPr lang="pt-BR" sz="20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de caixa postal.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8D754722-2285-E950-E054-CA32424DAB30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E8823ADF-C080-2A50-71C2-ADFF425118C7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5A063D08-CB99-ADA4-E196-2F52FBAD6A84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11" name="Graphic 22">
            <a:extLst>
              <a:ext uri="{FF2B5EF4-FFF2-40B4-BE49-F238E27FC236}">
                <a16:creationId xmlns:a16="http://schemas.microsoft.com/office/drawing/2014/main" id="{0797020B-159D-D0A1-36E5-B8353E4414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8132" y="3429000"/>
            <a:ext cx="591575" cy="343753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0BB38BE0-D546-6A77-86F9-0B36219BBA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7940" y="3230897"/>
            <a:ext cx="549955" cy="332932"/>
          </a:xfrm>
          <a:prstGeom prst="rect">
            <a:avLst/>
          </a:prstGeom>
        </p:spPr>
      </p:pic>
      <p:pic>
        <p:nvPicPr>
          <p:cNvPr id="30" name="Graphic 19">
            <a:extLst>
              <a:ext uri="{FF2B5EF4-FFF2-40B4-BE49-F238E27FC236}">
                <a16:creationId xmlns:a16="http://schemas.microsoft.com/office/drawing/2014/main" id="{A75E1410-E74A-6776-71EA-AC0C7DB0D4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560" y="3389491"/>
            <a:ext cx="571184" cy="348675"/>
          </a:xfrm>
          <a:prstGeom prst="rect">
            <a:avLst/>
          </a:prstGeom>
        </p:spPr>
      </p:pic>
      <p:pic>
        <p:nvPicPr>
          <p:cNvPr id="32" name="Gráfico 31" descr="Círculo com seta para a esquerda com preenchimento sólido">
            <a:extLst>
              <a:ext uri="{FF2B5EF4-FFF2-40B4-BE49-F238E27FC236}">
                <a16:creationId xmlns:a16="http://schemas.microsoft.com/office/drawing/2014/main" id="{0C3BF933-BA3E-7CFF-2DA6-2B849C4675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pic>
        <p:nvPicPr>
          <p:cNvPr id="33" name="Gráfico 32" descr="Selo seguir com preenchimento sólido">
            <a:extLst>
              <a:ext uri="{FF2B5EF4-FFF2-40B4-BE49-F238E27FC236}">
                <a16:creationId xmlns:a16="http://schemas.microsoft.com/office/drawing/2014/main" id="{A1A172B3-189C-BBEB-AACA-F91BEB0651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34" name="Gráfico 33" descr="Seta de linha: curva no sentido horário estrutura de tópicos">
            <a:extLst>
              <a:ext uri="{FF2B5EF4-FFF2-40B4-BE49-F238E27FC236}">
                <a16:creationId xmlns:a16="http://schemas.microsoft.com/office/drawing/2014/main" id="{CB2E880B-AAB8-3B42-F394-ECABF84D1B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322269" flipH="1" flipV="1">
            <a:off x="7109641" y="3377584"/>
            <a:ext cx="824564" cy="85695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3B39686-782B-7014-1040-F8A0C617154D}"/>
              </a:ext>
            </a:extLst>
          </p:cNvPr>
          <p:cNvSpPr txBox="1"/>
          <p:nvPr/>
        </p:nvSpPr>
        <p:spPr>
          <a:xfrm rot="181892">
            <a:off x="7644940" y="3595150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4CBE69-CEC8-F745-4C3C-0D0FF425A313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88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75D1-C6F2-BBAE-5DC2-648AB253E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1DB9FF-6992-A238-68F9-1967F66FB8D2}"/>
              </a:ext>
            </a:extLst>
          </p:cNvPr>
          <p:cNvSpPr/>
          <p:nvPr/>
        </p:nvSpPr>
        <p:spPr>
          <a:xfrm>
            <a:off x="6335761" y="2962965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37">
            <a:extLst>
              <a:ext uri="{FF2B5EF4-FFF2-40B4-BE49-F238E27FC236}">
                <a16:creationId xmlns:a16="http://schemas.microsoft.com/office/drawing/2014/main" id="{0B447815-3075-7111-9AA8-AE3C98105FAF}"/>
              </a:ext>
            </a:extLst>
          </p:cNvPr>
          <p:cNvSpPr txBox="1"/>
          <p:nvPr/>
        </p:nvSpPr>
        <p:spPr>
          <a:xfrm>
            <a:off x="7673535" y="4308598"/>
            <a:ext cx="3019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banca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com chamada de voz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e vídeo e </a:t>
            </a:r>
            <a:r>
              <a:rPr lang="pt-BR" sz="1600" dirty="0" err="1">
                <a:solidFill>
                  <a:schemeClr val="bg1"/>
                </a:solidFill>
                <a:latin typeface="AMX" pitchFamily="2" charset="77"/>
              </a:rPr>
              <a:t>Waze</a:t>
            </a: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 para navegar à vontade.</a:t>
            </a:r>
          </a:p>
        </p:txBody>
      </p:sp>
      <p:grpSp>
        <p:nvGrpSpPr>
          <p:cNvPr id="19" name="Agrupar 34">
            <a:extLst>
              <a:ext uri="{FF2B5EF4-FFF2-40B4-BE49-F238E27FC236}">
                <a16:creationId xmlns:a16="http://schemas.microsoft.com/office/drawing/2014/main" id="{FA1B7422-FE85-7BBF-D3A7-BD97547B7AE8}"/>
              </a:ext>
            </a:extLst>
          </p:cNvPr>
          <p:cNvGrpSpPr/>
          <p:nvPr/>
        </p:nvGrpSpPr>
        <p:grpSpPr>
          <a:xfrm>
            <a:off x="8819185" y="3064224"/>
            <a:ext cx="931148" cy="1018457"/>
            <a:chOff x="628879" y="570699"/>
            <a:chExt cx="1048786" cy="1048786"/>
          </a:xfrm>
        </p:grpSpPr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269FE526-575C-07F2-2AB7-9AA3B6B11D51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8" name="Elipse 36">
              <a:extLst>
                <a:ext uri="{FF2B5EF4-FFF2-40B4-BE49-F238E27FC236}">
                  <a16:creationId xmlns:a16="http://schemas.microsoft.com/office/drawing/2014/main" id="{1AEEBC81-5717-937F-EEA4-AADCA0F5A6E4}"/>
                </a:ext>
              </a:extLst>
            </p:cNvPr>
            <p:cNvSpPr/>
            <p:nvPr/>
          </p:nvSpPr>
          <p:spPr>
            <a:xfrm>
              <a:off x="750393" y="692214"/>
              <a:ext cx="805757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latin typeface="AMX" pitchFamily="2" charset="77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12AB7A03-8285-B81C-C17E-9BD562DDCD76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4EBF2762-918E-BE0E-01E2-7000E0030C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178B65-CE08-83BC-2732-D0A5B485046F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Claro monitor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para gerenciar as linhas da sua empresa.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7F47F93-B6FE-70FE-59CD-53694C0C51F5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9AC41DE2-D3DA-F47F-0991-9A6DA9295D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5B6DD419-6B2E-3F3F-7D0E-30AA309EB5E1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DFCB1A08-D79F-977D-D70D-196CD453DCD0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C355F80C-584F-FD94-1371-B6043FBF8054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981077B9-3F3C-7BD9-1E3E-7F48376E379A}"/>
              </a:ext>
            </a:extLst>
          </p:cNvPr>
          <p:cNvSpPr txBox="1"/>
          <p:nvPr/>
        </p:nvSpPr>
        <p:spPr>
          <a:xfrm>
            <a:off x="4749509" y="4262522"/>
            <a:ext cx="331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recados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serviço</a:t>
            </a:r>
            <a:br>
              <a:rPr lang="pt-BR" sz="20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de caixa postal.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74A8BE6D-8D1B-F596-EEC7-B4B5508138DA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644D23A7-432E-0BB2-7388-1FB76A86A2DC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D31180EC-DC6D-4F83-1C58-1BB55E8EC567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11" name="Graphic 22">
            <a:extLst>
              <a:ext uri="{FF2B5EF4-FFF2-40B4-BE49-F238E27FC236}">
                <a16:creationId xmlns:a16="http://schemas.microsoft.com/office/drawing/2014/main" id="{A865E275-60DA-DD4E-751F-4275650C2C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8132" y="3429000"/>
            <a:ext cx="591575" cy="343753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72A33208-B457-223E-02CB-B9DCD0843C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7940" y="3230897"/>
            <a:ext cx="549955" cy="332932"/>
          </a:xfrm>
          <a:prstGeom prst="rect">
            <a:avLst/>
          </a:prstGeom>
        </p:spPr>
      </p:pic>
      <p:pic>
        <p:nvPicPr>
          <p:cNvPr id="30" name="Graphic 19">
            <a:extLst>
              <a:ext uri="{FF2B5EF4-FFF2-40B4-BE49-F238E27FC236}">
                <a16:creationId xmlns:a16="http://schemas.microsoft.com/office/drawing/2014/main" id="{05AFBDA8-FC1D-1FC2-20EA-FEE5ECA1EC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560" y="3389491"/>
            <a:ext cx="571184" cy="348675"/>
          </a:xfrm>
          <a:prstGeom prst="rect">
            <a:avLst/>
          </a:prstGeom>
        </p:spPr>
      </p:pic>
      <p:pic>
        <p:nvPicPr>
          <p:cNvPr id="32" name="Gráfico 31" descr="Círculo com seta para a esquerda com preenchimento sólido">
            <a:extLst>
              <a:ext uri="{FF2B5EF4-FFF2-40B4-BE49-F238E27FC236}">
                <a16:creationId xmlns:a16="http://schemas.microsoft.com/office/drawing/2014/main" id="{AC7C87C6-4D9D-5B45-3D02-D6FED115A8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95826" y="4262584"/>
            <a:ext cx="711843" cy="711843"/>
          </a:xfrm>
          <a:prstGeom prst="rect">
            <a:avLst/>
          </a:prstGeom>
        </p:spPr>
      </p:pic>
      <p:pic>
        <p:nvPicPr>
          <p:cNvPr id="33" name="Gráfico 32" descr="Selo seguir com preenchimento sólido">
            <a:extLst>
              <a:ext uri="{FF2B5EF4-FFF2-40B4-BE49-F238E27FC236}">
                <a16:creationId xmlns:a16="http://schemas.microsoft.com/office/drawing/2014/main" id="{AD22E540-77FA-1E3B-1DAD-F08EF82B30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34" name="Gráfico 33" descr="Seta de linha: curva no sentido horário estrutura de tópicos">
            <a:extLst>
              <a:ext uri="{FF2B5EF4-FFF2-40B4-BE49-F238E27FC236}">
                <a16:creationId xmlns:a16="http://schemas.microsoft.com/office/drawing/2014/main" id="{D5679A36-C1C0-F762-ED95-650E449D55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322269" flipH="1" flipV="1">
            <a:off x="7109641" y="3377584"/>
            <a:ext cx="824564" cy="85695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A114BFCB-E469-5828-7AC7-73F078BC81D8}"/>
              </a:ext>
            </a:extLst>
          </p:cNvPr>
          <p:cNvSpPr txBox="1"/>
          <p:nvPr/>
        </p:nvSpPr>
        <p:spPr>
          <a:xfrm rot="181892">
            <a:off x="7644940" y="3595150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7D3C87-07C3-9434-4A07-1C74D15FA5E0}"/>
              </a:ext>
            </a:extLst>
          </p:cNvPr>
          <p:cNvSpPr/>
          <p:nvPr/>
        </p:nvSpPr>
        <p:spPr>
          <a:xfrm>
            <a:off x="0" y="-39509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2C5C29-3B1B-81B8-184C-53F668737F90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729357-DFBB-EAD7-147B-FBAD22361C68}"/>
              </a:ext>
            </a:extLst>
          </p:cNvPr>
          <p:cNvSpPr txBox="1"/>
          <p:nvPr/>
        </p:nvSpPr>
        <p:spPr>
          <a:xfrm>
            <a:off x="3538358" y="2729135"/>
            <a:ext cx="4087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O Claro recados permite que a empresa tenha uma caixa postal ativa, facilitando a recuperação dos recados deixados por seus clientes por meio do canal de voz. Confira as funcionalidades disponíveis:</a:t>
            </a:r>
          </a:p>
        </p:txBody>
      </p:sp>
      <p:pic>
        <p:nvPicPr>
          <p:cNvPr id="24" name="Gráfico 23" descr="Fechar com preenchimento sólido">
            <a:extLst>
              <a:ext uri="{FF2B5EF4-FFF2-40B4-BE49-F238E27FC236}">
                <a16:creationId xmlns:a16="http://schemas.microsoft.com/office/drawing/2014/main" id="{A84FB33A-7983-1D09-0025-FAF0C7CE59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6800" y="2895400"/>
            <a:ext cx="530772" cy="530772"/>
          </a:xfrm>
          <a:prstGeom prst="rect">
            <a:avLst/>
          </a:prstGeom>
        </p:spPr>
      </p:pic>
      <p:sp>
        <p:nvSpPr>
          <p:cNvPr id="29" name="Retângulo: Cantos Arredondados 24">
            <a:extLst>
              <a:ext uri="{FF2B5EF4-FFF2-40B4-BE49-F238E27FC236}">
                <a16:creationId xmlns:a16="http://schemas.microsoft.com/office/drawing/2014/main" id="{7FB1A4FF-F91B-B0C6-97D1-8E03319C0318}"/>
              </a:ext>
            </a:extLst>
          </p:cNvPr>
          <p:cNvSpPr/>
          <p:nvPr/>
        </p:nvSpPr>
        <p:spPr>
          <a:xfrm>
            <a:off x="3446723" y="4331268"/>
            <a:ext cx="5153268" cy="1712781"/>
          </a:xfrm>
          <a:prstGeom prst="roundRect">
            <a:avLst>
              <a:gd name="adj" fmla="val 8914"/>
            </a:avLst>
          </a:prstGeom>
          <a:gradFill>
            <a:gsLst>
              <a:gs pos="22000">
                <a:srgbClr val="610000"/>
              </a:gs>
              <a:gs pos="100000">
                <a:srgbClr val="C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261938" defTabSz="1241847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Resgate de recado por meio de canal de voz;</a:t>
            </a:r>
          </a:p>
          <a:p>
            <a:pPr marL="447675" indent="-261938" defTabSz="1241847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Resgate do número depositante com dia e hora do depósito;</a:t>
            </a:r>
          </a:p>
          <a:p>
            <a:pPr marL="447675" indent="-261938" defTabSz="1241847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Transcrição de recados de voz em mensagens</a:t>
            </a:r>
            <a:br>
              <a:rPr lang="pt-BR" sz="1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de texto, enviadas ao cliente através de SMS;</a:t>
            </a:r>
          </a:p>
          <a:p>
            <a:pPr marL="447675" indent="-261938" defTabSz="1241847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Identificação de ligações perdidas enquanto</a:t>
            </a:r>
            <a:br>
              <a:rPr lang="pt-BR" sz="1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o celular está desligado, via SMS.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E62443B-447C-70DE-28CC-22EB8E8064B8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</p:spTree>
    <p:extLst>
      <p:ext uri="{BB962C8B-B14F-4D97-AF65-F5344CB8AC3E}">
        <p14:creationId xmlns:p14="http://schemas.microsoft.com/office/powerpoint/2010/main" val="4922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8E93E-221F-0FAB-9B90-A939E03208D6}"/>
              </a:ext>
            </a:extLst>
          </p:cNvPr>
          <p:cNvSpPr txBox="1"/>
          <p:nvPr/>
        </p:nvSpPr>
        <p:spPr>
          <a:xfrm>
            <a:off x="977461" y="1573210"/>
            <a:ext cx="501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Móvel Voz!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33BA5-5A9B-EA22-F474-A8638D948EAA}"/>
              </a:ext>
            </a:extLst>
          </p:cNvPr>
          <p:cNvSpPr txBox="1"/>
          <p:nvPr/>
        </p:nvSpPr>
        <p:spPr>
          <a:xfrm>
            <a:off x="977461" y="2939964"/>
            <a:ext cx="7567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Nessa primeira parte, você irá aprender sobre o ecossistema do Móvel Voz através de um estudo de caso. Nesse atendimento você irá prestar consultoria sobre o </a:t>
            </a:r>
            <a:r>
              <a:rPr lang="pt-BR" b="1" dirty="0"/>
              <a:t>Claro pós </a:t>
            </a:r>
            <a:r>
              <a:rPr lang="pt-BR" dirty="0"/>
              <a:t>e </a:t>
            </a:r>
            <a:r>
              <a:rPr lang="pt-BR" b="1" dirty="0"/>
              <a:t>Claro total individual</a:t>
            </a:r>
            <a:r>
              <a:rPr lang="pt-BR" dirty="0"/>
              <a:t>. Você vai entender quais são as suas aplicações e benefícios. 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6B37B-CA61-75F6-FED3-9989C283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778880-BA6C-F29E-6D92-E2CD1EDE7CD1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2B9166DB-1FEA-4D58-1CC6-9C419979D1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791026" y="3957784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D8529C-DD51-A090-F5B8-682A68A7F046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Claro recados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serviço</a:t>
            </a:r>
            <a:br>
              <a:rPr lang="pt-BR" sz="16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de caixa postal.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2DC404E-8886-7042-E048-6747FE54D5B9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1011B283-2DC7-8FAC-B94B-C93568B39A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CC0D4682-D721-7308-97AC-F61DF143BE0A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0E29B645-2A13-01B3-E6F2-AFF1FB460BFA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EA22BB61-166F-6360-4220-26DEE0B2A50B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16926953-4C62-A095-386C-617594711B6F}"/>
              </a:ext>
            </a:extLst>
          </p:cNvPr>
          <p:cNvSpPr txBox="1"/>
          <p:nvPr/>
        </p:nvSpPr>
        <p:spPr>
          <a:xfrm>
            <a:off x="4749509" y="4262522"/>
            <a:ext cx="3318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recados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com + de 180 títulos atualizados diariamente para a empresa estar sempre bem informada.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3CDBDB66-7B24-141B-3EF8-33D6B7605F86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43729708-BAA3-B849-C253-4F745DAD4A0E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072B64C3-A6E3-4692-17B1-08303993622F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16" name="Graphic 12">
            <a:extLst>
              <a:ext uri="{FF2B5EF4-FFF2-40B4-BE49-F238E27FC236}">
                <a16:creationId xmlns:a16="http://schemas.microsoft.com/office/drawing/2014/main" id="{1F8B8494-0CB9-E914-EEC7-C9A37D52B0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8349" y="3478181"/>
            <a:ext cx="549955" cy="332932"/>
          </a:xfrm>
          <a:prstGeom prst="rect">
            <a:avLst/>
          </a:prstGeom>
        </p:spPr>
      </p:pic>
      <p:pic>
        <p:nvPicPr>
          <p:cNvPr id="30" name="Graphic 19">
            <a:extLst>
              <a:ext uri="{FF2B5EF4-FFF2-40B4-BE49-F238E27FC236}">
                <a16:creationId xmlns:a16="http://schemas.microsoft.com/office/drawing/2014/main" id="{189EB9F2-9D7D-C91C-2A5E-4C3CC5405C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1853" y="3198007"/>
            <a:ext cx="571184" cy="348675"/>
          </a:xfrm>
          <a:prstGeom prst="rect">
            <a:avLst/>
          </a:prstGeom>
        </p:spPr>
      </p:pic>
      <p:pic>
        <p:nvPicPr>
          <p:cNvPr id="9" name="Gráfico 8" descr="Selo seguir com preenchimento sólido">
            <a:extLst>
              <a:ext uri="{FF2B5EF4-FFF2-40B4-BE49-F238E27FC236}">
                <a16:creationId xmlns:a16="http://schemas.microsoft.com/office/drawing/2014/main" id="{8F9247C7-3D30-E0A3-56F3-7F9018F406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29" name="Gráfico 28" descr="Seta de linha: curva no sentido horário estrutura de tópicos">
            <a:extLst>
              <a:ext uri="{FF2B5EF4-FFF2-40B4-BE49-F238E27FC236}">
                <a16:creationId xmlns:a16="http://schemas.microsoft.com/office/drawing/2014/main" id="{882CB8B0-FB26-AFDB-BF92-E1CAB34C64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322269" flipH="1" flipV="1">
            <a:off x="7109641" y="3377584"/>
            <a:ext cx="824564" cy="85695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79DCADF-DCEF-CB55-85C7-9FCAEC042809}"/>
              </a:ext>
            </a:extLst>
          </p:cNvPr>
          <p:cNvSpPr txBox="1"/>
          <p:nvPr/>
        </p:nvSpPr>
        <p:spPr>
          <a:xfrm rot="181892">
            <a:off x="7644940" y="3595150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093C91-AC1E-F979-6C92-2015AB551E3F}"/>
              </a:ext>
            </a:extLst>
          </p:cNvPr>
          <p:cNvSpPr txBox="1"/>
          <p:nvPr/>
        </p:nvSpPr>
        <p:spPr>
          <a:xfrm>
            <a:off x="1076036" y="1113269"/>
            <a:ext cx="590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individual.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62676572-0126-EBD8-B4BB-AA9FBA5F39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BFD6-F5EB-FF3C-0BBF-30C81E20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4FD0EB8-24B1-EADF-0E23-A408BDE0193B}"/>
              </a:ext>
            </a:extLst>
          </p:cNvPr>
          <p:cNvSpPr/>
          <p:nvPr/>
        </p:nvSpPr>
        <p:spPr>
          <a:xfrm>
            <a:off x="716254" y="3037648"/>
            <a:ext cx="4445876" cy="25960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3626AFB3-C778-5113-BFB2-DF70BAD4AC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6492475" y="3617233"/>
            <a:ext cx="711843" cy="7118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FAFC6AB2-D2A9-6297-6B52-1704386A037A}"/>
              </a:ext>
            </a:extLst>
          </p:cNvPr>
          <p:cNvSpPr txBox="1"/>
          <p:nvPr/>
        </p:nvSpPr>
        <p:spPr>
          <a:xfrm>
            <a:off x="1311992" y="4365818"/>
            <a:ext cx="281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Claro recados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serviço</a:t>
            </a:r>
            <a:br>
              <a:rPr lang="pt-BR" sz="16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1600" dirty="0">
                <a:solidFill>
                  <a:schemeClr val="bg1"/>
                </a:solidFill>
                <a:latin typeface="AMX" pitchFamily="2" charset="77"/>
              </a:rPr>
              <a:t>de caixa postal.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1567CF5-AD4A-2E87-4670-DD83A0B3BA8F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 descr="Círculo com seta para a esquerda com preenchimento sólido">
            <a:extLst>
              <a:ext uri="{FF2B5EF4-FFF2-40B4-BE49-F238E27FC236}">
                <a16:creationId xmlns:a16="http://schemas.microsoft.com/office/drawing/2014/main" id="{B161375E-D079-4033-5AB2-95A564F863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075" y="4268773"/>
            <a:ext cx="711843" cy="711843"/>
          </a:xfrm>
          <a:prstGeom prst="rect">
            <a:avLst/>
          </a:prstGeom>
        </p:spPr>
      </p:pic>
      <p:grpSp>
        <p:nvGrpSpPr>
          <p:cNvPr id="23" name="Agrupar 13">
            <a:extLst>
              <a:ext uri="{FF2B5EF4-FFF2-40B4-BE49-F238E27FC236}">
                <a16:creationId xmlns:a16="http://schemas.microsoft.com/office/drawing/2014/main" id="{865A32A3-B409-67FB-328C-4E3FDA944615}"/>
              </a:ext>
            </a:extLst>
          </p:cNvPr>
          <p:cNvGrpSpPr/>
          <p:nvPr/>
        </p:nvGrpSpPr>
        <p:grpSpPr>
          <a:xfrm>
            <a:off x="2292545" y="3152508"/>
            <a:ext cx="1110206" cy="1041748"/>
            <a:chOff x="628879" y="570699"/>
            <a:chExt cx="1048786" cy="1048786"/>
          </a:xfrm>
        </p:grpSpPr>
        <p:sp>
          <p:nvSpPr>
            <p:cNvPr id="25" name="Elipse 31">
              <a:extLst>
                <a:ext uri="{FF2B5EF4-FFF2-40B4-BE49-F238E27FC236}">
                  <a16:creationId xmlns:a16="http://schemas.microsoft.com/office/drawing/2014/main" id="{782BD93A-5206-D257-BE67-8DE98D64D7E4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26" name="Elipse 32">
              <a:extLst>
                <a:ext uri="{FF2B5EF4-FFF2-40B4-BE49-F238E27FC236}">
                  <a16:creationId xmlns:a16="http://schemas.microsoft.com/office/drawing/2014/main" id="{8600EE4D-5178-ED5B-1B20-AD1A612C269E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sp>
        <p:nvSpPr>
          <p:cNvPr id="8" name="CaixaDeTexto 37">
            <a:extLst>
              <a:ext uri="{FF2B5EF4-FFF2-40B4-BE49-F238E27FC236}">
                <a16:creationId xmlns:a16="http://schemas.microsoft.com/office/drawing/2014/main" id="{2D15E032-C92D-113A-CE08-B1B7B42A7682}"/>
              </a:ext>
            </a:extLst>
          </p:cNvPr>
          <p:cNvSpPr txBox="1"/>
          <p:nvPr/>
        </p:nvSpPr>
        <p:spPr>
          <a:xfrm>
            <a:off x="4749509" y="4262522"/>
            <a:ext cx="3318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  <a:latin typeface="AMX" pitchFamily="2" charset="77"/>
              </a:rPr>
              <a:t>Claro recados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com + de 180 títulos atualizados diariamente para a empresa estar sempre bem informada.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MX" pitchFamily="2" charset="77"/>
            </a:endParaRPr>
          </a:p>
        </p:txBody>
      </p:sp>
      <p:grpSp>
        <p:nvGrpSpPr>
          <p:cNvPr id="10" name="Agrupar 34">
            <a:extLst>
              <a:ext uri="{FF2B5EF4-FFF2-40B4-BE49-F238E27FC236}">
                <a16:creationId xmlns:a16="http://schemas.microsoft.com/office/drawing/2014/main" id="{D063B2D4-7BF0-E062-807D-803F8A649816}"/>
              </a:ext>
            </a:extLst>
          </p:cNvPr>
          <p:cNvGrpSpPr/>
          <p:nvPr/>
        </p:nvGrpSpPr>
        <p:grpSpPr>
          <a:xfrm>
            <a:off x="5564876" y="2734878"/>
            <a:ext cx="1315017" cy="1323440"/>
            <a:chOff x="628879" y="570699"/>
            <a:chExt cx="1048786" cy="1048786"/>
          </a:xfrm>
        </p:grpSpPr>
        <p:sp>
          <p:nvSpPr>
            <p:cNvPr id="13" name="Elipse 35">
              <a:extLst>
                <a:ext uri="{FF2B5EF4-FFF2-40B4-BE49-F238E27FC236}">
                  <a16:creationId xmlns:a16="http://schemas.microsoft.com/office/drawing/2014/main" id="{7FAD5532-E3AE-073A-1112-7ACE60D04BDA}"/>
                </a:ext>
              </a:extLst>
            </p:cNvPr>
            <p:cNvSpPr/>
            <p:nvPr/>
          </p:nvSpPr>
          <p:spPr>
            <a:xfrm>
              <a:off x="628879" y="570699"/>
              <a:ext cx="1048786" cy="1048786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  <p:sp>
          <p:nvSpPr>
            <p:cNvPr id="18" name="Elipse 36">
              <a:extLst>
                <a:ext uri="{FF2B5EF4-FFF2-40B4-BE49-F238E27FC236}">
                  <a16:creationId xmlns:a16="http://schemas.microsoft.com/office/drawing/2014/main" id="{E0F2AA99-DB54-0F08-4E7D-99148835F9C4}"/>
                </a:ext>
              </a:extLst>
            </p:cNvPr>
            <p:cNvSpPr/>
            <p:nvPr/>
          </p:nvSpPr>
          <p:spPr>
            <a:xfrm>
              <a:off x="750393" y="692213"/>
              <a:ext cx="805758" cy="8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latin typeface="AMX" pitchFamily="2" charset="77"/>
              </a:endParaRPr>
            </a:p>
          </p:txBody>
        </p:sp>
      </p:grpSp>
      <p:pic>
        <p:nvPicPr>
          <p:cNvPr id="16" name="Graphic 12">
            <a:extLst>
              <a:ext uri="{FF2B5EF4-FFF2-40B4-BE49-F238E27FC236}">
                <a16:creationId xmlns:a16="http://schemas.microsoft.com/office/drawing/2014/main" id="{2340A170-ADA5-BAF4-7011-2F00D27B38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8349" y="3478181"/>
            <a:ext cx="549955" cy="332932"/>
          </a:xfrm>
          <a:prstGeom prst="rect">
            <a:avLst/>
          </a:prstGeom>
        </p:spPr>
      </p:pic>
      <p:pic>
        <p:nvPicPr>
          <p:cNvPr id="30" name="Graphic 19">
            <a:extLst>
              <a:ext uri="{FF2B5EF4-FFF2-40B4-BE49-F238E27FC236}">
                <a16:creationId xmlns:a16="http://schemas.microsoft.com/office/drawing/2014/main" id="{348657F5-5853-466A-95AF-56035C110B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3302" y="2857456"/>
            <a:ext cx="571184" cy="348675"/>
          </a:xfrm>
          <a:prstGeom prst="rect">
            <a:avLst/>
          </a:prstGeom>
        </p:spPr>
      </p:pic>
      <p:pic>
        <p:nvPicPr>
          <p:cNvPr id="9" name="Gráfico 8" descr="Selo seguir com preenchimento sólido">
            <a:extLst>
              <a:ext uri="{FF2B5EF4-FFF2-40B4-BE49-F238E27FC236}">
                <a16:creationId xmlns:a16="http://schemas.microsoft.com/office/drawing/2014/main" id="{EC1585C5-8DAE-8FA5-CA19-1FF73A589F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8076" y="2769095"/>
            <a:ext cx="777301" cy="777301"/>
          </a:xfrm>
          <a:prstGeom prst="rect">
            <a:avLst/>
          </a:prstGeom>
        </p:spPr>
      </p:pic>
      <p:pic>
        <p:nvPicPr>
          <p:cNvPr id="29" name="Gráfico 28" descr="Seta de linha: curva no sentido horário estrutura de tópicos">
            <a:extLst>
              <a:ext uri="{FF2B5EF4-FFF2-40B4-BE49-F238E27FC236}">
                <a16:creationId xmlns:a16="http://schemas.microsoft.com/office/drawing/2014/main" id="{DB75FF89-EB81-92FF-7579-915A7901DB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322269" flipH="1" flipV="1">
            <a:off x="5811090" y="3037033"/>
            <a:ext cx="824564" cy="85695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2FC033-87D7-DDCA-92C4-B1ED2F11C62A}"/>
              </a:ext>
            </a:extLst>
          </p:cNvPr>
          <p:cNvSpPr txBox="1"/>
          <p:nvPr/>
        </p:nvSpPr>
        <p:spPr>
          <a:xfrm rot="181892">
            <a:off x="6346389" y="3254599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FF80DBA-1754-2F5D-229F-4A0EA5DD3577}"/>
              </a:ext>
            </a:extLst>
          </p:cNvPr>
          <p:cNvSpPr/>
          <p:nvPr/>
        </p:nvSpPr>
        <p:spPr>
          <a:xfrm>
            <a:off x="0" y="-1777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5314595-F63E-8692-9F41-B238D7058B56}"/>
              </a:ext>
            </a:extLst>
          </p:cNvPr>
          <p:cNvSpPr/>
          <p:nvPr/>
        </p:nvSpPr>
        <p:spPr>
          <a:xfrm>
            <a:off x="3352800" y="2532203"/>
            <a:ext cx="5486400" cy="3563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CB782E8A-02FA-0073-F428-FBB0B175D9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7499" y="2581402"/>
            <a:ext cx="530772" cy="530772"/>
          </a:xfrm>
          <a:prstGeom prst="rect">
            <a:avLst/>
          </a:prstGeom>
        </p:spPr>
      </p:pic>
      <p:grpSp>
        <p:nvGrpSpPr>
          <p:cNvPr id="21" name="Agrupar 59">
            <a:extLst>
              <a:ext uri="{FF2B5EF4-FFF2-40B4-BE49-F238E27FC236}">
                <a16:creationId xmlns:a16="http://schemas.microsoft.com/office/drawing/2014/main" id="{ACC18058-7FD0-AF9F-491E-72221D1871D7}"/>
              </a:ext>
            </a:extLst>
          </p:cNvPr>
          <p:cNvGrpSpPr/>
          <p:nvPr/>
        </p:nvGrpSpPr>
        <p:grpSpPr>
          <a:xfrm>
            <a:off x="4418685" y="2847355"/>
            <a:ext cx="2981496" cy="3060640"/>
            <a:chOff x="6093312" y="1535539"/>
            <a:chExt cx="4677848" cy="3835542"/>
          </a:xfrm>
        </p:grpSpPr>
        <p:sp>
          <p:nvSpPr>
            <p:cNvPr id="22" name="CaixaDeTexto 19">
              <a:extLst>
                <a:ext uri="{FF2B5EF4-FFF2-40B4-BE49-F238E27FC236}">
                  <a16:creationId xmlns:a16="http://schemas.microsoft.com/office/drawing/2014/main" id="{BEE712D3-990E-BF7E-E5B1-7EB9659DADCE}"/>
                </a:ext>
              </a:extLst>
            </p:cNvPr>
            <p:cNvSpPr txBox="1"/>
            <p:nvPr/>
          </p:nvSpPr>
          <p:spPr>
            <a:xfrm rot="16200000">
              <a:off x="5659071" y="2384482"/>
              <a:ext cx="1509444" cy="371283"/>
            </a:xfrm>
            <a:prstGeom prst="rect">
              <a:avLst/>
            </a:prstGeom>
            <a:noFill/>
          </p:spPr>
          <p:txBody>
            <a:bodyPr wrap="none" lIns="93373" tIns="46686" rIns="93373" bIns="46686" rtlCol="0">
              <a:spAutoFit/>
            </a:bodyPr>
            <a:lstStyle/>
            <a:p>
              <a:pPr defTabSz="1241847">
                <a:buClrTx/>
                <a:defRPr/>
              </a:pPr>
              <a:r>
                <a:rPr lang="pt-BR" b="1" kern="1200" dirty="0">
                  <a:latin typeface="AMX Black" pitchFamily="2" charset="0"/>
                  <a:ea typeface="Segoe UI Black" panose="020B0A02040204020203" pitchFamily="34" charset="0"/>
                </a:rPr>
                <a:t>Claro banca</a:t>
              </a:r>
            </a:p>
          </p:txBody>
        </p:sp>
        <p:sp>
          <p:nvSpPr>
            <p:cNvPr id="24" name="CaixaDeTexto 20">
              <a:extLst>
                <a:ext uri="{FF2B5EF4-FFF2-40B4-BE49-F238E27FC236}">
                  <a16:creationId xmlns:a16="http://schemas.microsoft.com/office/drawing/2014/main" id="{FDC40EF3-C31E-FCD0-AC7A-458D489B032E}"/>
                </a:ext>
              </a:extLst>
            </p:cNvPr>
            <p:cNvSpPr txBox="1"/>
            <p:nvPr/>
          </p:nvSpPr>
          <p:spPr>
            <a:xfrm rot="16200000">
              <a:off x="5678279" y="4246211"/>
              <a:ext cx="1539903" cy="709837"/>
            </a:xfrm>
            <a:prstGeom prst="rect">
              <a:avLst/>
            </a:prstGeom>
            <a:noFill/>
          </p:spPr>
          <p:txBody>
            <a:bodyPr wrap="none" lIns="93373" tIns="46686" rIns="93373" bIns="46686" rtlCol="0">
              <a:spAutoFit/>
            </a:bodyPr>
            <a:lstStyle/>
            <a:p>
              <a:pPr defTabSz="1241847">
                <a:lnSpc>
                  <a:spcPts val="2445"/>
                </a:lnSpc>
                <a:buClrTx/>
                <a:defRPr/>
              </a:pPr>
              <a:r>
                <a:rPr lang="pt-BR" b="1" kern="1200" dirty="0">
                  <a:latin typeface="AMX Black" pitchFamily="2" charset="0"/>
                  <a:ea typeface="Segoe UI Black" panose="020B0A02040204020203" pitchFamily="34" charset="0"/>
                </a:rPr>
                <a:t>Claro banca</a:t>
              </a:r>
            </a:p>
            <a:p>
              <a:pPr algn="ctr" defTabSz="1241847">
                <a:lnSpc>
                  <a:spcPts val="2445"/>
                </a:lnSpc>
                <a:buClrTx/>
                <a:defRPr/>
              </a:pPr>
              <a:r>
                <a:rPr lang="pt-BR" b="1" kern="1200" dirty="0">
                  <a:latin typeface="AMX Black" pitchFamily="2" charset="0"/>
                  <a:ea typeface="Segoe UI Black" panose="020B0A02040204020203" pitchFamily="34" charset="0"/>
                </a:rPr>
                <a:t>premium</a:t>
              </a:r>
              <a:endParaRPr lang="pt-BR" sz="2247" b="1" kern="1200" dirty="0">
                <a:latin typeface="AMX Black" pitchFamily="2" charset="0"/>
                <a:ea typeface="Segoe UI Black" panose="020B0A02040204020203" pitchFamily="34" charset="0"/>
              </a:endParaRPr>
            </a:p>
          </p:txBody>
        </p:sp>
        <p:sp>
          <p:nvSpPr>
            <p:cNvPr id="28" name="Retângulo: Cantos Arredondados 23">
              <a:extLst>
                <a:ext uri="{FF2B5EF4-FFF2-40B4-BE49-F238E27FC236}">
                  <a16:creationId xmlns:a16="http://schemas.microsoft.com/office/drawing/2014/main" id="{A871DFC9-AC83-F058-425E-2A0E08DDA0B0}"/>
                </a:ext>
              </a:extLst>
            </p:cNvPr>
            <p:cNvSpPr/>
            <p:nvPr/>
          </p:nvSpPr>
          <p:spPr>
            <a:xfrm>
              <a:off x="7469334" y="1535540"/>
              <a:ext cx="3301826" cy="568562"/>
            </a:xfrm>
            <a:prstGeom prst="roundRect">
              <a:avLst/>
            </a:prstGeom>
            <a:solidFill>
              <a:srgbClr val="A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latin typeface="AMX" pitchFamily="2" charset="77"/>
                </a:rPr>
                <a:t>Revistas</a:t>
              </a:r>
              <a:endParaRPr lang="pt-BR" sz="2000" dirty="0">
                <a:latin typeface="AMX" pitchFamily="2" charset="77"/>
              </a:endParaRPr>
            </a:p>
          </p:txBody>
        </p:sp>
        <p:sp>
          <p:nvSpPr>
            <p:cNvPr id="32" name="Retângulo: Cantos Arredondados 24">
              <a:extLst>
                <a:ext uri="{FF2B5EF4-FFF2-40B4-BE49-F238E27FC236}">
                  <a16:creationId xmlns:a16="http://schemas.microsoft.com/office/drawing/2014/main" id="{3ED504F5-768F-7308-DE63-752CBC6C5F9D}"/>
                </a:ext>
              </a:extLst>
            </p:cNvPr>
            <p:cNvSpPr/>
            <p:nvPr/>
          </p:nvSpPr>
          <p:spPr>
            <a:xfrm>
              <a:off x="7469334" y="2123765"/>
              <a:ext cx="3301826" cy="568562"/>
            </a:xfrm>
            <a:prstGeom prst="roundRect">
              <a:avLst/>
            </a:prstGeom>
            <a:solidFill>
              <a:srgbClr val="A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25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dirty="0">
                  <a:solidFill>
                    <a:prstClr val="white"/>
                  </a:solidFill>
                  <a:latin typeface="AMX" pitchFamily="2" charset="77"/>
                </a:rPr>
                <a:t>Atualidades</a:t>
              </a:r>
              <a:endParaRPr lang="pt-BR" sz="2000" dirty="0">
                <a:latin typeface="AMX" pitchFamily="2" charset="77"/>
              </a:endParaRPr>
            </a:p>
          </p:txBody>
        </p:sp>
        <p:sp>
          <p:nvSpPr>
            <p:cNvPr id="33" name="Retângulo: Cantos Arredondados 25">
              <a:extLst>
                <a:ext uri="{FF2B5EF4-FFF2-40B4-BE49-F238E27FC236}">
                  <a16:creationId xmlns:a16="http://schemas.microsoft.com/office/drawing/2014/main" id="{6E33519E-7FCA-6D64-1A56-E0A41A16ED2E}"/>
                </a:ext>
              </a:extLst>
            </p:cNvPr>
            <p:cNvSpPr/>
            <p:nvPr/>
          </p:nvSpPr>
          <p:spPr>
            <a:xfrm>
              <a:off x="7469334" y="2711990"/>
              <a:ext cx="3301826" cy="568562"/>
            </a:xfrm>
            <a:prstGeom prst="roundRect">
              <a:avLst/>
            </a:prstGeom>
            <a:solidFill>
              <a:srgbClr val="A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25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dirty="0">
                  <a:solidFill>
                    <a:prstClr val="white"/>
                  </a:solidFill>
                  <a:latin typeface="AMX" pitchFamily="2" charset="77"/>
                </a:rPr>
                <a:t>Educação</a:t>
              </a:r>
              <a:endParaRPr lang="pt-BR" sz="2000" dirty="0">
                <a:solidFill>
                  <a:prstClr val="white"/>
                </a:solidFill>
                <a:latin typeface="AMX" pitchFamily="2" charset="77"/>
              </a:endParaRPr>
            </a:p>
          </p:txBody>
        </p:sp>
        <p:sp>
          <p:nvSpPr>
            <p:cNvPr id="34" name="Retângulo: Cantos Arredondados 28">
              <a:extLst>
                <a:ext uri="{FF2B5EF4-FFF2-40B4-BE49-F238E27FC236}">
                  <a16:creationId xmlns:a16="http://schemas.microsoft.com/office/drawing/2014/main" id="{6DF1BF8B-5149-2699-C058-42B21E6A7742}"/>
                </a:ext>
              </a:extLst>
            </p:cNvPr>
            <p:cNvSpPr/>
            <p:nvPr/>
          </p:nvSpPr>
          <p:spPr>
            <a:xfrm>
              <a:off x="7469334" y="3300215"/>
              <a:ext cx="3301826" cy="568562"/>
            </a:xfrm>
            <a:prstGeom prst="roundRect">
              <a:avLst/>
            </a:prstGeom>
            <a:solidFill>
              <a:srgbClr val="A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25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dirty="0">
                  <a:solidFill>
                    <a:prstClr val="white"/>
                  </a:solidFill>
                  <a:latin typeface="AMX" pitchFamily="2" charset="77"/>
                </a:rPr>
                <a:t>Curiosidades</a:t>
              </a:r>
              <a:endParaRPr lang="pt-BR" sz="2000" dirty="0">
                <a:latin typeface="AMX" pitchFamily="2" charset="77"/>
              </a:endParaRPr>
            </a:p>
          </p:txBody>
        </p:sp>
        <p:sp>
          <p:nvSpPr>
            <p:cNvPr id="35" name="Retângulo: Cantos Arredondados 30">
              <a:extLst>
                <a:ext uri="{FF2B5EF4-FFF2-40B4-BE49-F238E27FC236}">
                  <a16:creationId xmlns:a16="http://schemas.microsoft.com/office/drawing/2014/main" id="{4725A808-6431-FE50-C768-49B5630697BA}"/>
                </a:ext>
              </a:extLst>
            </p:cNvPr>
            <p:cNvSpPr/>
            <p:nvPr/>
          </p:nvSpPr>
          <p:spPr>
            <a:xfrm>
              <a:off x="7469334" y="3888440"/>
              <a:ext cx="3301826" cy="568562"/>
            </a:xfrm>
            <a:prstGeom prst="roundRect">
              <a:avLst/>
            </a:prstGeom>
            <a:solidFill>
              <a:srgbClr val="61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MX" pitchFamily="2" charset="77"/>
                </a:rPr>
                <a:t>Jornais</a:t>
              </a:r>
              <a:endParaRPr lang="pt-BR" sz="2000" dirty="0">
                <a:latin typeface="AMX" pitchFamily="2" charset="77"/>
              </a:endParaRPr>
            </a:p>
          </p:txBody>
        </p:sp>
        <p:sp>
          <p:nvSpPr>
            <p:cNvPr id="36" name="Retângulo: Cantos Arredondados 42">
              <a:extLst>
                <a:ext uri="{FF2B5EF4-FFF2-40B4-BE49-F238E27FC236}">
                  <a16:creationId xmlns:a16="http://schemas.microsoft.com/office/drawing/2014/main" id="{18CEAE93-E6D5-4561-FEF4-9314B50F2BC3}"/>
                </a:ext>
              </a:extLst>
            </p:cNvPr>
            <p:cNvSpPr/>
            <p:nvPr/>
          </p:nvSpPr>
          <p:spPr>
            <a:xfrm>
              <a:off x="7469334" y="4476665"/>
              <a:ext cx="3301826" cy="568562"/>
            </a:xfrm>
            <a:prstGeom prst="roundRect">
              <a:avLst/>
            </a:prstGeom>
            <a:solidFill>
              <a:srgbClr val="61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MX" pitchFamily="2" charset="77"/>
                </a:rPr>
                <a:t>Edições Especiais</a:t>
              </a:r>
              <a:endParaRPr lang="pt-BR" sz="1400" dirty="0">
                <a:latin typeface="AMX" pitchFamily="2" charset="77"/>
              </a:endParaRPr>
            </a:p>
          </p:txBody>
        </p:sp>
        <p:sp>
          <p:nvSpPr>
            <p:cNvPr id="37" name="Retângulo: Cantos Arredondados 46">
              <a:extLst>
                <a:ext uri="{FF2B5EF4-FFF2-40B4-BE49-F238E27FC236}">
                  <a16:creationId xmlns:a16="http://schemas.microsoft.com/office/drawing/2014/main" id="{5E46BCE3-CA14-C165-E11C-EA8A24D28E4B}"/>
                </a:ext>
              </a:extLst>
            </p:cNvPr>
            <p:cNvSpPr/>
            <p:nvPr/>
          </p:nvSpPr>
          <p:spPr>
            <a:xfrm rot="5400000">
              <a:off x="5518334" y="3163542"/>
              <a:ext cx="3509687" cy="253682"/>
            </a:xfrm>
            <a:prstGeom prst="roundRect">
              <a:avLst>
                <a:gd name="adj" fmla="val 22674"/>
              </a:avLst>
            </a:prstGeom>
            <a:solidFill>
              <a:srgbClr val="61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 pitchFamily="2" charset="77"/>
              </a:endParaRPr>
            </a:p>
          </p:txBody>
        </p:sp>
        <p:sp>
          <p:nvSpPr>
            <p:cNvPr id="38" name="Retângulo: Cantos Arredondados 47">
              <a:extLst>
                <a:ext uri="{FF2B5EF4-FFF2-40B4-BE49-F238E27FC236}">
                  <a16:creationId xmlns:a16="http://schemas.microsoft.com/office/drawing/2014/main" id="{EA9131DB-83DC-682B-FA3F-2F0953E35EBA}"/>
                </a:ext>
              </a:extLst>
            </p:cNvPr>
            <p:cNvSpPr/>
            <p:nvPr/>
          </p:nvSpPr>
          <p:spPr>
            <a:xfrm rot="5400000">
              <a:off x="5786605" y="2580236"/>
              <a:ext cx="2323404" cy="253683"/>
            </a:xfrm>
            <a:prstGeom prst="roundRect">
              <a:avLst>
                <a:gd name="adj" fmla="val 22674"/>
              </a:avLst>
            </a:prstGeom>
            <a:solidFill>
              <a:srgbClr val="A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 pitchFamily="2" charset="77"/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346662-FBF3-FF19-A465-0E7956C841F5}"/>
              </a:ext>
            </a:extLst>
          </p:cNvPr>
          <p:cNvSpPr txBox="1"/>
          <p:nvPr/>
        </p:nvSpPr>
        <p:spPr>
          <a:xfrm>
            <a:off x="1076036" y="1113269"/>
            <a:ext cx="590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Agora entenda cada um dos serviços que acompanham as soluções Claro pós e Claro total individual e compartilhado.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E51A1969-22B1-A31C-62A4-F4DE08F80A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F47B219-599A-3EE2-A438-053D65D9778F}"/>
              </a:ext>
            </a:extLst>
          </p:cNvPr>
          <p:cNvSpPr/>
          <p:nvPr/>
        </p:nvSpPr>
        <p:spPr>
          <a:xfrm>
            <a:off x="1620519" y="3065117"/>
            <a:ext cx="6403773" cy="2873104"/>
          </a:xfrm>
          <a:prstGeom prst="rect">
            <a:avLst/>
          </a:prstGeom>
          <a:ln>
            <a:solidFill>
              <a:srgbClr val="61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24AB3D8-FAA1-8FDC-BEDF-C02637A23CC1}"/>
              </a:ext>
            </a:extLst>
          </p:cNvPr>
          <p:cNvSpPr/>
          <p:nvPr/>
        </p:nvSpPr>
        <p:spPr>
          <a:xfrm>
            <a:off x="1620519" y="2926311"/>
            <a:ext cx="6403773" cy="380841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2E47FB-7E1E-274A-CB50-9CDCF9BC037A}"/>
              </a:ext>
            </a:extLst>
          </p:cNvPr>
          <p:cNvSpPr txBox="1"/>
          <p:nvPr/>
        </p:nvSpPr>
        <p:spPr>
          <a:xfrm>
            <a:off x="1889262" y="2926310"/>
            <a:ext cx="601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CONTA ONLINE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B3E3380-FE21-826F-BC20-33CE25ED3A8E}"/>
              </a:ext>
            </a:extLst>
          </p:cNvPr>
          <p:cNvSpPr/>
          <p:nvPr/>
        </p:nvSpPr>
        <p:spPr>
          <a:xfrm>
            <a:off x="1620519" y="803339"/>
            <a:ext cx="4563365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SERVIÇOS COMPLEMENTARES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B39A934-C421-7BE2-9CAF-4B34E2E2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80120" y="2844225"/>
            <a:ext cx="3511880" cy="37724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63CCFA-C615-7AEA-082C-A183791B877C}"/>
              </a:ext>
            </a:extLst>
          </p:cNvPr>
          <p:cNvSpPr txBox="1"/>
          <p:nvPr/>
        </p:nvSpPr>
        <p:spPr>
          <a:xfrm>
            <a:off x="1814057" y="3550849"/>
            <a:ext cx="60166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É uma plataforma que para acompanhar informações da conta e serviços da empresa de forma digital e organizada.</a:t>
            </a:r>
          </a:p>
          <a:p>
            <a:pPr lvl="0">
              <a:spcBef>
                <a:spcPts val="1200"/>
              </a:spcBef>
            </a:pPr>
            <a:r>
              <a:rPr lang="pt-BR" sz="16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cliente acessa as informações detalhadas: </a:t>
            </a:r>
            <a:endParaRPr lang="pt-BR" sz="1600" dirty="0">
              <a:latin typeface="AMX" pitchFamily="2" charset="77"/>
            </a:endParaRPr>
          </a:p>
          <a:p>
            <a:pPr marL="285750" lvl="0" indent="-285750"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Visualização do consumo;</a:t>
            </a:r>
          </a:p>
          <a:p>
            <a:pPr marL="285750" lvl="0" indent="-285750"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Históricos de pagamentos das contas;</a:t>
            </a:r>
            <a:endParaRPr lang="pt-BR" sz="1600" dirty="0">
              <a:latin typeface="AMX" pitchFamily="2" charset="77"/>
            </a:endParaRPr>
          </a:p>
          <a:p>
            <a:pPr marL="285750" lvl="0" indent="-285750"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Acesso ONDE e QUANDO quiser de uma forma mais sustentável, sem fatura impressa nem desperdício de papel.</a:t>
            </a:r>
            <a:endParaRPr lang="pt-BR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28B758-CDE8-11FB-F26C-9BCA0213768E}"/>
              </a:ext>
            </a:extLst>
          </p:cNvPr>
          <p:cNvSpPr txBox="1"/>
          <p:nvPr/>
        </p:nvSpPr>
        <p:spPr>
          <a:xfrm>
            <a:off x="1680597" y="1616642"/>
            <a:ext cx="6651199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550"/>
              </a:lnSpc>
            </a:pPr>
            <a:r>
              <a:rPr lang="pt-BR" sz="2000" dirty="0"/>
              <a:t>Vamos conhecer os serviços que a Móvel Voz oferece para os clientes Claro empresas!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D8EFC6BA-4E38-5EFC-E6A2-DAA2D0E1CB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90A41D22-A93C-7EFE-352C-3A0920175F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3E6C-27F0-F33F-465A-E8C5FF87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513DB6-2D8E-4707-410E-B0B232ECDBF6}"/>
              </a:ext>
            </a:extLst>
          </p:cNvPr>
          <p:cNvSpPr/>
          <p:nvPr/>
        </p:nvSpPr>
        <p:spPr>
          <a:xfrm>
            <a:off x="-205687" y="1416610"/>
            <a:ext cx="6724819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992E81-F4FA-EA12-1C12-7E89BFACFE55}"/>
              </a:ext>
            </a:extLst>
          </p:cNvPr>
          <p:cNvSpPr txBox="1"/>
          <p:nvPr/>
        </p:nvSpPr>
        <p:spPr>
          <a:xfrm>
            <a:off x="636796" y="1412207"/>
            <a:ext cx="588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AQUISIÇÃO DE APARELHOS </a:t>
            </a:r>
          </a:p>
        </p:txBody>
      </p:sp>
      <p:sp>
        <p:nvSpPr>
          <p:cNvPr id="8" name="Google Shape;1444;p104">
            <a:extLst>
              <a:ext uri="{FF2B5EF4-FFF2-40B4-BE49-F238E27FC236}">
                <a16:creationId xmlns:a16="http://schemas.microsoft.com/office/drawing/2014/main" id="{78B99656-1F44-2861-EDE0-2957A356443B}"/>
              </a:ext>
            </a:extLst>
          </p:cNvPr>
          <p:cNvSpPr txBox="1"/>
          <p:nvPr/>
        </p:nvSpPr>
        <p:spPr>
          <a:xfrm>
            <a:off x="1624405" y="2389941"/>
            <a:ext cx="9542033" cy="159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lvl="0"/>
            <a:r>
              <a:rPr lang="pt-BR" sz="24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Claro empresas oferece ainda a aquisição de aparelhos para quem contrata o Móvel Voz.  </a:t>
            </a:r>
          </a:p>
          <a:p>
            <a:pPr lvl="0"/>
            <a:endParaRPr lang="pt-BR" sz="2400" dirty="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Clique nos botões e conheça o que oferecemos. </a:t>
            </a:r>
            <a:endParaRPr sz="2400" dirty="0">
              <a:solidFill>
                <a:srgbClr val="C00000"/>
              </a:solidFill>
              <a:latin typeface="AMX" pitchFamily="2" charset="77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6FEF9EB-BC3B-C6D0-7556-1CF1F4B1B98D}"/>
              </a:ext>
            </a:extLst>
          </p:cNvPr>
          <p:cNvSpPr/>
          <p:nvPr/>
        </p:nvSpPr>
        <p:spPr>
          <a:xfrm>
            <a:off x="1918105" y="756739"/>
            <a:ext cx="4563365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SERVIÇOS COMPLEMENTARES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A8D87BD-DDC5-C21A-ABC8-2D9915AE3304}"/>
              </a:ext>
            </a:extLst>
          </p:cNvPr>
          <p:cNvSpPr/>
          <p:nvPr/>
        </p:nvSpPr>
        <p:spPr>
          <a:xfrm>
            <a:off x="3635922" y="4652129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1E83B-EBCF-2E6F-C3B2-EB1E7D795DF2}"/>
              </a:ext>
            </a:extLst>
          </p:cNvPr>
          <p:cNvSpPr txBox="1"/>
          <p:nvPr/>
        </p:nvSpPr>
        <p:spPr>
          <a:xfrm>
            <a:off x="3611067" y="4703209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PREÇO BASE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087A8E8-B1F2-D1CB-B6F9-6061EBF02B17}"/>
              </a:ext>
            </a:extLst>
          </p:cNvPr>
          <p:cNvSpPr/>
          <p:nvPr/>
        </p:nvSpPr>
        <p:spPr>
          <a:xfrm>
            <a:off x="6054412" y="4672491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CA0C90-AD24-3CE1-CF13-E2F17A15A55D}"/>
              </a:ext>
            </a:extLst>
          </p:cNvPr>
          <p:cNvSpPr txBox="1"/>
          <p:nvPr/>
        </p:nvSpPr>
        <p:spPr>
          <a:xfrm>
            <a:off x="6272952" y="4692853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DESCONTO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0285814-5295-1369-F8EE-DD2ACBD2A5C5}"/>
              </a:ext>
            </a:extLst>
          </p:cNvPr>
          <p:cNvSpPr/>
          <p:nvPr/>
        </p:nvSpPr>
        <p:spPr>
          <a:xfrm>
            <a:off x="4735897" y="5389304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6C96DA-FE60-EAA3-3349-9C571E43B1F6}"/>
              </a:ext>
            </a:extLst>
          </p:cNvPr>
          <p:cNvSpPr txBox="1"/>
          <p:nvPr/>
        </p:nvSpPr>
        <p:spPr>
          <a:xfrm>
            <a:off x="4954437" y="5450858"/>
            <a:ext cx="171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SYNC</a:t>
            </a:r>
          </a:p>
        </p:txBody>
      </p:sp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BAAD851E-6ADE-5027-5C0F-3933FD4925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14" name="Gráfico 13" descr="Seta: retorno vertical estrutura de tópicos">
            <a:extLst>
              <a:ext uri="{FF2B5EF4-FFF2-40B4-BE49-F238E27FC236}">
                <a16:creationId xmlns:a16="http://schemas.microsoft.com/office/drawing/2014/main" id="{64232FE5-58F7-58EF-7D15-26CAF9C625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" grpId="0" animBg="1"/>
      <p:bldP spid="3" grpId="0" animBg="1"/>
      <p:bldP spid="4" grpId="0"/>
      <p:bldP spid="9" grpId="0" animBg="1"/>
      <p:bldP spid="10" grpId="0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507BB-1295-9894-860F-C32819F12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12EB6EE-73BA-0040-1C74-B334883DD53F}"/>
              </a:ext>
            </a:extLst>
          </p:cNvPr>
          <p:cNvSpPr/>
          <p:nvPr/>
        </p:nvSpPr>
        <p:spPr>
          <a:xfrm>
            <a:off x="-205686" y="1416610"/>
            <a:ext cx="638957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327C19-6040-9B07-4F01-4153A6247871}"/>
              </a:ext>
            </a:extLst>
          </p:cNvPr>
          <p:cNvSpPr txBox="1"/>
          <p:nvPr/>
        </p:nvSpPr>
        <p:spPr>
          <a:xfrm>
            <a:off x="733616" y="1432549"/>
            <a:ext cx="498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AQUISIÇÃO DE APARELHOS </a:t>
            </a:r>
          </a:p>
        </p:txBody>
      </p:sp>
      <p:sp>
        <p:nvSpPr>
          <p:cNvPr id="8" name="Google Shape;1444;p104">
            <a:extLst>
              <a:ext uri="{FF2B5EF4-FFF2-40B4-BE49-F238E27FC236}">
                <a16:creationId xmlns:a16="http://schemas.microsoft.com/office/drawing/2014/main" id="{C750412F-B857-E129-BE68-6CC67B1F28BD}"/>
              </a:ext>
            </a:extLst>
          </p:cNvPr>
          <p:cNvSpPr txBox="1"/>
          <p:nvPr/>
        </p:nvSpPr>
        <p:spPr>
          <a:xfrm>
            <a:off x="5714292" y="2389941"/>
            <a:ext cx="5452146" cy="233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lvl="0"/>
            <a:r>
              <a:rPr lang="pt-BR" sz="24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Claro empresas oferece ainda a aquisição de aparelhos para quem contrata o Móvel Voz.  </a:t>
            </a:r>
          </a:p>
          <a:p>
            <a:pPr lvl="0"/>
            <a:endParaRPr lang="pt-BR" sz="2400" dirty="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Clique nos botões e conheça o que oferecemos. </a:t>
            </a:r>
            <a:endParaRPr sz="2400" dirty="0">
              <a:solidFill>
                <a:srgbClr val="C00000"/>
              </a:solidFill>
              <a:latin typeface="AMX" pitchFamily="2" charset="77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32AEBDD-A93C-F338-67FA-8D18968EEE11}"/>
              </a:ext>
            </a:extLst>
          </p:cNvPr>
          <p:cNvGrpSpPr/>
          <p:nvPr/>
        </p:nvGrpSpPr>
        <p:grpSpPr>
          <a:xfrm>
            <a:off x="733615" y="1416610"/>
            <a:ext cx="3905418" cy="4927665"/>
            <a:chOff x="1107282" y="1260415"/>
            <a:chExt cx="3905418" cy="4927665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EE84B13-2E9C-A42E-AA7E-4C67110B5F7D}"/>
                </a:ext>
              </a:extLst>
            </p:cNvPr>
            <p:cNvGrpSpPr/>
            <p:nvPr/>
          </p:nvGrpSpPr>
          <p:grpSpPr>
            <a:xfrm>
              <a:off x="1145000" y="2437366"/>
              <a:ext cx="3750714" cy="3750714"/>
              <a:chOff x="628879" y="570699"/>
              <a:chExt cx="1048786" cy="1048786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4EAF0344-05F3-0CF7-EA05-E269EC7DA758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32BC110A-4629-9C0F-A402-80FF7AA8EB35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18" name="Imagem 17" descr="Mulher com a mão na cabeça&#10;&#10;O conteúdo gerado por IA pode estar incorreto.">
              <a:extLst>
                <a:ext uri="{FF2B5EF4-FFF2-40B4-BE49-F238E27FC236}">
                  <a16:creationId xmlns:a16="http://schemas.microsoft.com/office/drawing/2014/main" id="{254FD80A-A34F-699A-96A8-E583BECB9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777" t="-13884" r="16266" b="819"/>
            <a:stretch/>
          </p:blipFill>
          <p:spPr>
            <a:xfrm flipH="1">
              <a:off x="1107282" y="1260415"/>
              <a:ext cx="3905418" cy="4552424"/>
            </a:xfrm>
            <a:prstGeom prst="ellipse">
              <a:avLst/>
            </a:prstGeom>
          </p:spPr>
        </p:pic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4059A41-84C3-F722-4D76-CE42782F5858}"/>
              </a:ext>
            </a:extLst>
          </p:cNvPr>
          <p:cNvSpPr/>
          <p:nvPr/>
        </p:nvSpPr>
        <p:spPr>
          <a:xfrm>
            <a:off x="1620519" y="803339"/>
            <a:ext cx="4563365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SERVIÇOS COMPLEMENTARES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092E060-B9B1-D51F-57B5-AA5EBDDA7BD6}"/>
              </a:ext>
            </a:extLst>
          </p:cNvPr>
          <p:cNvSpPr/>
          <p:nvPr/>
        </p:nvSpPr>
        <p:spPr>
          <a:xfrm>
            <a:off x="5714292" y="5133063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46D4F9-11A3-5AF6-61F2-8536A8D7A109}"/>
              </a:ext>
            </a:extLst>
          </p:cNvPr>
          <p:cNvSpPr txBox="1"/>
          <p:nvPr/>
        </p:nvSpPr>
        <p:spPr>
          <a:xfrm>
            <a:off x="5932832" y="5153425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PREÇO BASE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A87C9DF-B2F3-E099-27CC-68FAB53EA82F}"/>
              </a:ext>
            </a:extLst>
          </p:cNvPr>
          <p:cNvSpPr/>
          <p:nvPr/>
        </p:nvSpPr>
        <p:spPr>
          <a:xfrm>
            <a:off x="8132782" y="5153425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1771E2-94C6-A8C3-AD31-314BAB04C24A}"/>
              </a:ext>
            </a:extLst>
          </p:cNvPr>
          <p:cNvSpPr txBox="1"/>
          <p:nvPr/>
        </p:nvSpPr>
        <p:spPr>
          <a:xfrm>
            <a:off x="8351322" y="5173787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DESCONTO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924B550-F0E6-C81E-BC56-0A5994DAE9AD}"/>
              </a:ext>
            </a:extLst>
          </p:cNvPr>
          <p:cNvSpPr/>
          <p:nvPr/>
        </p:nvSpPr>
        <p:spPr>
          <a:xfrm>
            <a:off x="6814267" y="5870238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709464-18DF-6676-3CBE-6475A387B209}"/>
              </a:ext>
            </a:extLst>
          </p:cNvPr>
          <p:cNvSpPr txBox="1"/>
          <p:nvPr/>
        </p:nvSpPr>
        <p:spPr>
          <a:xfrm>
            <a:off x="7032807" y="5931792"/>
            <a:ext cx="171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SYNC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B30B59A-394A-7DA8-4CB8-05ED6BF60D54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2ED3C52-425C-F648-A8CD-2AE85409517D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 descr="Fechar com preenchimento sólido">
            <a:extLst>
              <a:ext uri="{FF2B5EF4-FFF2-40B4-BE49-F238E27FC236}">
                <a16:creationId xmlns:a16="http://schemas.microsoft.com/office/drawing/2014/main" id="{6B297836-8D67-4EA5-6224-7F084CD77D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grpSp>
        <p:nvGrpSpPr>
          <p:cNvPr id="20" name="Agrupar 8">
            <a:extLst>
              <a:ext uri="{FF2B5EF4-FFF2-40B4-BE49-F238E27FC236}">
                <a16:creationId xmlns:a16="http://schemas.microsoft.com/office/drawing/2014/main" id="{70353076-E3E2-CC19-9EB1-3F202B980309}"/>
              </a:ext>
            </a:extLst>
          </p:cNvPr>
          <p:cNvGrpSpPr/>
          <p:nvPr/>
        </p:nvGrpSpPr>
        <p:grpSpPr>
          <a:xfrm>
            <a:off x="1495312" y="2402872"/>
            <a:ext cx="9354357" cy="2745625"/>
            <a:chOff x="963917" y="2401725"/>
            <a:chExt cx="10281044" cy="2745625"/>
          </a:xfrm>
        </p:grpSpPr>
        <p:sp>
          <p:nvSpPr>
            <p:cNvPr id="21" name="Retângulo 4">
              <a:extLst>
                <a:ext uri="{FF2B5EF4-FFF2-40B4-BE49-F238E27FC236}">
                  <a16:creationId xmlns:a16="http://schemas.microsoft.com/office/drawing/2014/main" id="{DBFBF9B1-539F-B76E-0F2F-C81D512B44E1}"/>
                </a:ext>
              </a:extLst>
            </p:cNvPr>
            <p:cNvSpPr/>
            <p:nvPr/>
          </p:nvSpPr>
          <p:spPr>
            <a:xfrm>
              <a:off x="963917" y="2974428"/>
              <a:ext cx="10281044" cy="2172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 pitchFamily="2" charset="77"/>
              </a:endParaRPr>
            </a:p>
          </p:txBody>
        </p:sp>
        <p:sp>
          <p:nvSpPr>
            <p:cNvPr id="22" name="Google Shape;1458;p105">
              <a:extLst>
                <a:ext uri="{FF2B5EF4-FFF2-40B4-BE49-F238E27FC236}">
                  <a16:creationId xmlns:a16="http://schemas.microsoft.com/office/drawing/2014/main" id="{231A649D-ACF8-8CFB-0008-5DEE1EB5E4D9}"/>
                </a:ext>
              </a:extLst>
            </p:cNvPr>
            <p:cNvSpPr/>
            <p:nvPr/>
          </p:nvSpPr>
          <p:spPr>
            <a:xfrm>
              <a:off x="1540114" y="3701191"/>
              <a:ext cx="9128650" cy="897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667" lvl="0" algn="ctr"/>
              <a:r>
                <a:rPr lang="pt-BR" sz="2800" dirty="0">
                  <a:solidFill>
                    <a:srgbClr val="000000"/>
                  </a:solidFill>
                  <a:latin typeface="AMX" pitchFamily="2" charset="77"/>
                  <a:ea typeface="Calibri"/>
                  <a:cs typeface="Calibri"/>
                  <a:sym typeface="Calibri"/>
                </a:rPr>
                <a:t>Também chamado de </a:t>
              </a:r>
              <a:r>
                <a:rPr lang="pt-BR" sz="2800" dirty="0">
                  <a:solidFill>
                    <a:srgbClr val="C00000"/>
                  </a:solidFill>
                  <a:latin typeface="AMX" pitchFamily="2" charset="77"/>
                  <a:ea typeface="Calibri"/>
                  <a:cs typeface="Calibri"/>
                  <a:sym typeface="Calibri"/>
                </a:rPr>
                <a:t>Preço Cheio</a:t>
              </a:r>
              <a:r>
                <a:rPr lang="pt-BR" sz="2800" dirty="0">
                  <a:solidFill>
                    <a:srgbClr val="000000"/>
                  </a:solidFill>
                  <a:latin typeface="AMX" pitchFamily="2" charset="77"/>
                  <a:ea typeface="Calibri"/>
                  <a:cs typeface="Calibri"/>
                  <a:sym typeface="Calibri"/>
                </a:rPr>
                <a:t>, é o valor</a:t>
              </a:r>
              <a:br>
                <a:rPr lang="pt-BR" sz="2800" dirty="0">
                  <a:solidFill>
                    <a:srgbClr val="000000"/>
                  </a:solidFill>
                  <a:latin typeface="AMX" pitchFamily="2" charset="77"/>
                  <a:ea typeface="Calibri"/>
                  <a:cs typeface="Calibri"/>
                  <a:sym typeface="Calibri"/>
                </a:rPr>
              </a:br>
              <a:r>
                <a:rPr lang="pt-BR" sz="2800" dirty="0">
                  <a:solidFill>
                    <a:srgbClr val="000000"/>
                  </a:solidFill>
                  <a:latin typeface="AMX" pitchFamily="2" charset="77"/>
                  <a:ea typeface="Calibri"/>
                  <a:cs typeface="Calibri"/>
                  <a:sym typeface="Calibri"/>
                </a:rPr>
                <a:t>sem desconto, parcelado </a:t>
              </a:r>
              <a:r>
                <a:rPr lang="pt-BR" sz="2800" dirty="0">
                  <a:latin typeface="AMX" pitchFamily="2" charset="77"/>
                  <a:ea typeface="Calibri"/>
                  <a:cs typeface="Calibri"/>
                  <a:sym typeface="Calibri"/>
                </a:rPr>
                <a:t>em 12 vezes no cartão de crédito.</a:t>
              </a:r>
              <a:endParaRPr dirty="0">
                <a:latin typeface="AMX" pitchFamily="2" charset="77"/>
              </a:endParaRPr>
            </a:p>
          </p:txBody>
        </p:sp>
        <p:sp>
          <p:nvSpPr>
            <p:cNvPr id="23" name="Google Shape;1459;p105">
              <a:extLst>
                <a:ext uri="{FF2B5EF4-FFF2-40B4-BE49-F238E27FC236}">
                  <a16:creationId xmlns:a16="http://schemas.microsoft.com/office/drawing/2014/main" id="{77F6D6E5-81D9-D4F0-2C23-61A6DC740605}"/>
                </a:ext>
              </a:extLst>
            </p:cNvPr>
            <p:cNvSpPr/>
            <p:nvPr/>
          </p:nvSpPr>
          <p:spPr>
            <a:xfrm>
              <a:off x="4672532" y="2401725"/>
              <a:ext cx="2863815" cy="750561"/>
            </a:xfrm>
            <a:prstGeom prst="rect">
              <a:avLst/>
            </a:prstGeom>
            <a:solidFill>
              <a:srgbClr val="AA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 dirty="0">
                  <a:solidFill>
                    <a:srgbClr val="FFFFFF"/>
                  </a:solidFill>
                  <a:latin typeface="AMX" pitchFamily="2" charset="77"/>
                  <a:ea typeface="Quattrocento Sans"/>
                  <a:cs typeface="Calibri" panose="020F0502020204030204" pitchFamily="34" charset="0"/>
                  <a:sym typeface="Quattrocento Sans"/>
                </a:rPr>
                <a:t>Preço Base</a:t>
              </a:r>
              <a:endParaRPr dirty="0">
                <a:latin typeface="AMX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43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" grpId="0" animBg="1"/>
      <p:bldP spid="3" grpId="0" animBg="1"/>
      <p:bldP spid="4" grpId="0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17D05-3EB6-AA53-BFF5-02A9B3F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0A61325-CD86-6650-3773-44310FA072F5}"/>
              </a:ext>
            </a:extLst>
          </p:cNvPr>
          <p:cNvSpPr/>
          <p:nvPr/>
        </p:nvSpPr>
        <p:spPr>
          <a:xfrm>
            <a:off x="-205686" y="1416610"/>
            <a:ext cx="638957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7B8BE3-0E39-AF8A-0832-55C02EF5B5BE}"/>
              </a:ext>
            </a:extLst>
          </p:cNvPr>
          <p:cNvSpPr txBox="1"/>
          <p:nvPr/>
        </p:nvSpPr>
        <p:spPr>
          <a:xfrm>
            <a:off x="733616" y="1432549"/>
            <a:ext cx="498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AQUISIÇÃO DE APARELHOS </a:t>
            </a:r>
          </a:p>
        </p:txBody>
      </p:sp>
      <p:sp>
        <p:nvSpPr>
          <p:cNvPr id="8" name="Google Shape;1444;p104">
            <a:extLst>
              <a:ext uri="{FF2B5EF4-FFF2-40B4-BE49-F238E27FC236}">
                <a16:creationId xmlns:a16="http://schemas.microsoft.com/office/drawing/2014/main" id="{C5D47765-6F6B-AA12-6161-EFE992503C06}"/>
              </a:ext>
            </a:extLst>
          </p:cNvPr>
          <p:cNvSpPr txBox="1"/>
          <p:nvPr/>
        </p:nvSpPr>
        <p:spPr>
          <a:xfrm>
            <a:off x="5714658" y="1595490"/>
            <a:ext cx="5452146" cy="233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lvl="0"/>
            <a:r>
              <a:rPr lang="pt-BR" sz="24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Claro empresas oferece ainda a aquisição de aparelhos para quem contrata o Móvel Voz.  </a:t>
            </a:r>
          </a:p>
          <a:p>
            <a:pPr lvl="0"/>
            <a:endParaRPr lang="pt-BR" sz="2400" dirty="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Clique nos botões e conheça o que oferecemos. </a:t>
            </a:r>
            <a:endParaRPr sz="2400" dirty="0">
              <a:solidFill>
                <a:srgbClr val="C00000"/>
              </a:solidFill>
              <a:latin typeface="AMX" pitchFamily="2" charset="77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520AC09-F2C8-0550-8A2C-A779AA63253E}"/>
              </a:ext>
            </a:extLst>
          </p:cNvPr>
          <p:cNvGrpSpPr/>
          <p:nvPr/>
        </p:nvGrpSpPr>
        <p:grpSpPr>
          <a:xfrm>
            <a:off x="733615" y="1416610"/>
            <a:ext cx="3905418" cy="4927665"/>
            <a:chOff x="1107282" y="1260415"/>
            <a:chExt cx="3905418" cy="4927665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9B991A3-8FEC-5BE6-8CBC-0098A6370E50}"/>
                </a:ext>
              </a:extLst>
            </p:cNvPr>
            <p:cNvGrpSpPr/>
            <p:nvPr/>
          </p:nvGrpSpPr>
          <p:grpSpPr>
            <a:xfrm>
              <a:off x="1145000" y="2437366"/>
              <a:ext cx="3750714" cy="3750714"/>
              <a:chOff x="628879" y="570699"/>
              <a:chExt cx="1048786" cy="1048786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43369DF4-316E-966C-2F35-6E19E67A8AAC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0CCE829D-8E96-82EF-3D85-62503AAE1134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18" name="Imagem 17" descr="Mulher com a mão na cabeça&#10;&#10;O conteúdo gerado por IA pode estar incorreto.">
              <a:extLst>
                <a:ext uri="{FF2B5EF4-FFF2-40B4-BE49-F238E27FC236}">
                  <a16:creationId xmlns:a16="http://schemas.microsoft.com/office/drawing/2014/main" id="{782E4073-FAC9-B4E3-32B2-0954166D1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777" t="-13884" r="16266" b="819"/>
            <a:stretch/>
          </p:blipFill>
          <p:spPr>
            <a:xfrm flipH="1">
              <a:off x="1107282" y="1260415"/>
              <a:ext cx="3905418" cy="4552424"/>
            </a:xfrm>
            <a:prstGeom prst="ellipse">
              <a:avLst/>
            </a:prstGeom>
          </p:spPr>
        </p:pic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4C77601-1CCC-2979-975C-08722998124B}"/>
              </a:ext>
            </a:extLst>
          </p:cNvPr>
          <p:cNvSpPr/>
          <p:nvPr/>
        </p:nvSpPr>
        <p:spPr>
          <a:xfrm>
            <a:off x="1620519" y="803339"/>
            <a:ext cx="4563365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SERVIÇOS COMPLEMENTARES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E94310-DBF2-133D-B6C3-0C3549D57B5E}"/>
              </a:ext>
            </a:extLst>
          </p:cNvPr>
          <p:cNvSpPr/>
          <p:nvPr/>
        </p:nvSpPr>
        <p:spPr>
          <a:xfrm>
            <a:off x="5714292" y="5133063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17135C-A7EA-D6D2-56D0-B814E359F144}"/>
              </a:ext>
            </a:extLst>
          </p:cNvPr>
          <p:cNvSpPr txBox="1"/>
          <p:nvPr/>
        </p:nvSpPr>
        <p:spPr>
          <a:xfrm>
            <a:off x="5932832" y="5153425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PREÇO BASE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E1136EB-5BF3-840E-8628-43A198857E76}"/>
              </a:ext>
            </a:extLst>
          </p:cNvPr>
          <p:cNvSpPr/>
          <p:nvPr/>
        </p:nvSpPr>
        <p:spPr>
          <a:xfrm>
            <a:off x="8132782" y="5153425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86A664-EE05-FCB9-26CB-290CCF3AE42F}"/>
              </a:ext>
            </a:extLst>
          </p:cNvPr>
          <p:cNvSpPr txBox="1"/>
          <p:nvPr/>
        </p:nvSpPr>
        <p:spPr>
          <a:xfrm>
            <a:off x="8351322" y="5173787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DESCONTO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049E705-71AD-309A-F244-FE34F3EE8C30}"/>
              </a:ext>
            </a:extLst>
          </p:cNvPr>
          <p:cNvSpPr/>
          <p:nvPr/>
        </p:nvSpPr>
        <p:spPr>
          <a:xfrm>
            <a:off x="6814267" y="5870238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0CAC14-5871-9250-42C4-52F643E4EC4A}"/>
              </a:ext>
            </a:extLst>
          </p:cNvPr>
          <p:cNvSpPr txBox="1"/>
          <p:nvPr/>
        </p:nvSpPr>
        <p:spPr>
          <a:xfrm>
            <a:off x="7032807" y="5931792"/>
            <a:ext cx="171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SYNC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345F46-49E5-E04F-F36D-5F5DFEB9EB7A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BFEA9B-2340-6B89-F5CF-B31F95F5081B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 descr="Fechar com preenchimento sólido">
            <a:extLst>
              <a:ext uri="{FF2B5EF4-FFF2-40B4-BE49-F238E27FC236}">
                <a16:creationId xmlns:a16="http://schemas.microsoft.com/office/drawing/2014/main" id="{C644E0FF-B4F6-3A7C-3F69-33CED347DC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sp>
        <p:nvSpPr>
          <p:cNvPr id="21" name="Retângulo 4">
            <a:extLst>
              <a:ext uri="{FF2B5EF4-FFF2-40B4-BE49-F238E27FC236}">
                <a16:creationId xmlns:a16="http://schemas.microsoft.com/office/drawing/2014/main" id="{17471A3B-ECB8-D580-C280-1BCE6A5F1361}"/>
              </a:ext>
            </a:extLst>
          </p:cNvPr>
          <p:cNvSpPr/>
          <p:nvPr/>
        </p:nvSpPr>
        <p:spPr>
          <a:xfrm>
            <a:off x="1495678" y="2052045"/>
            <a:ext cx="9354357" cy="35002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</a:endParaRPr>
          </a:p>
        </p:txBody>
      </p:sp>
      <p:sp>
        <p:nvSpPr>
          <p:cNvPr id="23" name="Google Shape;1459;p105">
            <a:extLst>
              <a:ext uri="{FF2B5EF4-FFF2-40B4-BE49-F238E27FC236}">
                <a16:creationId xmlns:a16="http://schemas.microsoft.com/office/drawing/2014/main" id="{D92E1896-7FAA-5899-3CEF-E47FE190A917}"/>
              </a:ext>
            </a:extLst>
          </p:cNvPr>
          <p:cNvSpPr/>
          <p:nvPr/>
        </p:nvSpPr>
        <p:spPr>
          <a:xfrm>
            <a:off x="4293535" y="1630211"/>
            <a:ext cx="3489040" cy="777323"/>
          </a:xfrm>
          <a:prstGeom prst="rect">
            <a:avLst/>
          </a:prstGeom>
          <a:solidFill>
            <a:srgbClr val="A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FFFFFF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Desconto por faixa</a:t>
            </a:r>
            <a:endParaRPr dirty="0">
              <a:latin typeface="AMX" pitchFamily="2" charset="77"/>
            </a:endParaRPr>
          </a:p>
        </p:txBody>
      </p:sp>
      <p:sp>
        <p:nvSpPr>
          <p:cNvPr id="24" name="Google Shape;1444;p104">
            <a:extLst>
              <a:ext uri="{FF2B5EF4-FFF2-40B4-BE49-F238E27FC236}">
                <a16:creationId xmlns:a16="http://schemas.microsoft.com/office/drawing/2014/main" id="{0BB9D2D3-3CDF-0FE6-ADFF-21CA8274739A}"/>
              </a:ext>
            </a:extLst>
          </p:cNvPr>
          <p:cNvSpPr txBox="1"/>
          <p:nvPr/>
        </p:nvSpPr>
        <p:spPr>
          <a:xfrm>
            <a:off x="6243636" y="2724401"/>
            <a:ext cx="5004662" cy="127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marL="361950" lvl="0" indent="-361950">
              <a:spcBef>
                <a:spcPts val="600"/>
              </a:spcBef>
              <a:buClr>
                <a:srgbClr val="C00000"/>
              </a:buClr>
              <a:buSzPts val="30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Utiliza a franquia de internet;</a:t>
            </a:r>
            <a:endParaRPr lang="pt-BR" sz="2000" dirty="0">
              <a:latin typeface="AMX" pitchFamily="2" charset="77"/>
            </a:endParaRPr>
          </a:p>
          <a:p>
            <a:pPr marL="361950" lvl="0" indent="-361950">
              <a:spcBef>
                <a:spcPts val="600"/>
              </a:spcBef>
              <a:buClr>
                <a:srgbClr val="C00000"/>
              </a:buClr>
              <a:buSzPts val="30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Desconto progressivo;</a:t>
            </a:r>
            <a:endParaRPr lang="pt-BR" sz="2000" dirty="0">
              <a:latin typeface="AMX" pitchFamily="2" charset="77"/>
            </a:endParaRPr>
          </a:p>
          <a:p>
            <a:pPr marL="361950" lvl="0" indent="-361950">
              <a:spcBef>
                <a:spcPts val="600"/>
              </a:spcBef>
              <a:buClr>
                <a:srgbClr val="C00000"/>
              </a:buClr>
              <a:buSzPts val="30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Varia de acordo com o aparelho.</a:t>
            </a:r>
            <a:endParaRPr lang="pt-BR" sz="2000" dirty="0">
              <a:latin typeface="AMX" pitchFamily="2" charset="77"/>
            </a:endParaRPr>
          </a:p>
        </p:txBody>
      </p:sp>
      <p:sp>
        <p:nvSpPr>
          <p:cNvPr id="25" name="Google Shape;1643;p118">
            <a:extLst>
              <a:ext uri="{FF2B5EF4-FFF2-40B4-BE49-F238E27FC236}">
                <a16:creationId xmlns:a16="http://schemas.microsoft.com/office/drawing/2014/main" id="{51B30CA9-91D1-CFB6-1335-108598D7D5FD}"/>
              </a:ext>
            </a:extLst>
          </p:cNvPr>
          <p:cNvSpPr txBox="1"/>
          <p:nvPr/>
        </p:nvSpPr>
        <p:spPr>
          <a:xfrm>
            <a:off x="1883438" y="2538888"/>
            <a:ext cx="4504599" cy="181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60775" rIns="121550" bIns="60775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No Claro pós para empresas o cliente pode obter um desconto a partir da franquia de 6GB e quanto maior for a franquia contratada, maior será o desconto.  </a:t>
            </a:r>
            <a:endParaRPr sz="2000" dirty="0">
              <a:latin typeface="AMX" pitchFamily="2" charset="77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F826B8F-5E95-EB48-1B9F-B733433E2B32}"/>
              </a:ext>
            </a:extLst>
          </p:cNvPr>
          <p:cNvSpPr/>
          <p:nvPr/>
        </p:nvSpPr>
        <p:spPr>
          <a:xfrm>
            <a:off x="6207526" y="4390672"/>
            <a:ext cx="4504599" cy="978058"/>
          </a:xfrm>
          <a:prstGeom prst="roundRect">
            <a:avLst>
              <a:gd name="adj" fmla="val 21865"/>
            </a:avLst>
          </a:prstGeom>
          <a:gradFill>
            <a:gsLst>
              <a:gs pos="22000">
                <a:srgbClr val="610000"/>
              </a:gs>
              <a:gs pos="100000">
                <a:srgbClr val="C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28" name="Google Shape;1643;p118">
            <a:extLst>
              <a:ext uri="{FF2B5EF4-FFF2-40B4-BE49-F238E27FC236}">
                <a16:creationId xmlns:a16="http://schemas.microsoft.com/office/drawing/2014/main" id="{75625114-730E-F289-6670-AA6395511C8B}"/>
              </a:ext>
            </a:extLst>
          </p:cNvPr>
          <p:cNvSpPr txBox="1"/>
          <p:nvPr/>
        </p:nvSpPr>
        <p:spPr>
          <a:xfrm>
            <a:off x="6388037" y="4373618"/>
            <a:ext cx="3926569" cy="95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60775" rIns="121550" bIns="60775" anchor="t" anchorCtr="0">
            <a:spAutoFit/>
          </a:bodyPr>
          <a:lstStyle/>
          <a:p>
            <a:pPr lvl="0" algn="ctr"/>
            <a:r>
              <a:rPr lang="pt-BR" dirty="0">
                <a:solidFill>
                  <a:schemeClr val="bg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Para detalhes de preços</a:t>
            </a:r>
            <a:r>
              <a:rPr lang="pt-BR" dirty="0">
                <a:solidFill>
                  <a:schemeClr val="bg1"/>
                </a:solidFill>
                <a:latin typeface="AMX" pitchFamily="2" charset="77"/>
                <a:sym typeface="Quattrocento Sans"/>
              </a:rPr>
              <a:t> </a:t>
            </a:r>
            <a:r>
              <a:rPr lang="pt-BR" dirty="0">
                <a:solidFill>
                  <a:schemeClr val="bg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e portfólio do mês, consulte</a:t>
            </a:r>
            <a:r>
              <a:rPr lang="pt-BR" dirty="0">
                <a:solidFill>
                  <a:schemeClr val="bg1"/>
                </a:solidFill>
                <a:latin typeface="AMX" pitchFamily="2" charset="77"/>
                <a:sym typeface="Quattrocento Sans"/>
              </a:rPr>
              <a:t> </a:t>
            </a:r>
            <a:r>
              <a:rPr lang="pt-BR" dirty="0">
                <a:solidFill>
                  <a:schemeClr val="bg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a tabela da sua localidade!</a:t>
            </a:r>
            <a:endParaRPr lang="pt-BR" dirty="0">
              <a:solidFill>
                <a:schemeClr val="bg1"/>
              </a:solidFill>
              <a:latin typeface="AMX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8060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" grpId="0" animBg="1"/>
      <p:bldP spid="3" grpId="0" animBg="1"/>
      <p:bldP spid="4" grpId="0"/>
      <p:bldP spid="9" grpId="0" animBg="1"/>
      <p:bldP spid="10" grpId="0"/>
      <p:bldP spid="11" grpId="0" animBg="1"/>
      <p:bldP spid="12" grpId="0"/>
      <p:bldP spid="24" grpId="0"/>
      <p:bldP spid="25" grpId="0"/>
      <p:bldP spid="26" grpId="0" animBg="1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79F4A-3FE3-3AEE-0FFE-17C7072C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82DDA1E-77E2-AD75-FB60-72984FA69C68}"/>
              </a:ext>
            </a:extLst>
          </p:cNvPr>
          <p:cNvSpPr/>
          <p:nvPr/>
        </p:nvSpPr>
        <p:spPr>
          <a:xfrm>
            <a:off x="-205686" y="1416610"/>
            <a:ext cx="638957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23B5C1-E2B9-90B3-4DCE-A9328888945B}"/>
              </a:ext>
            </a:extLst>
          </p:cNvPr>
          <p:cNvSpPr txBox="1"/>
          <p:nvPr/>
        </p:nvSpPr>
        <p:spPr>
          <a:xfrm>
            <a:off x="733616" y="1432549"/>
            <a:ext cx="498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AQUISIÇÃO DE APARELHOS </a:t>
            </a:r>
          </a:p>
        </p:txBody>
      </p:sp>
      <p:sp>
        <p:nvSpPr>
          <p:cNvPr id="8" name="Google Shape;1444;p104">
            <a:extLst>
              <a:ext uri="{FF2B5EF4-FFF2-40B4-BE49-F238E27FC236}">
                <a16:creationId xmlns:a16="http://schemas.microsoft.com/office/drawing/2014/main" id="{DD23581A-779B-8005-E02D-668E1CC5767F}"/>
              </a:ext>
            </a:extLst>
          </p:cNvPr>
          <p:cNvSpPr txBox="1"/>
          <p:nvPr/>
        </p:nvSpPr>
        <p:spPr>
          <a:xfrm>
            <a:off x="5714658" y="1595490"/>
            <a:ext cx="5452146" cy="233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lvl="0"/>
            <a:r>
              <a:rPr lang="pt-BR" sz="24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Claro empresas oferece ainda a aquisição de aparelhos para quem contrata o Móvel Voz.  </a:t>
            </a:r>
          </a:p>
          <a:p>
            <a:pPr lvl="0"/>
            <a:endParaRPr lang="pt-BR" sz="2400" dirty="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Clique nos botões e conheça o que oferecemos. </a:t>
            </a:r>
            <a:endParaRPr sz="2400" dirty="0">
              <a:solidFill>
                <a:srgbClr val="C00000"/>
              </a:solidFill>
              <a:latin typeface="AMX" pitchFamily="2" charset="77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2742944-DEDD-2DC4-156C-E53EB6D97EA3}"/>
              </a:ext>
            </a:extLst>
          </p:cNvPr>
          <p:cNvGrpSpPr/>
          <p:nvPr/>
        </p:nvGrpSpPr>
        <p:grpSpPr>
          <a:xfrm>
            <a:off x="733615" y="1416610"/>
            <a:ext cx="3905418" cy="4927665"/>
            <a:chOff x="1107282" y="1260415"/>
            <a:chExt cx="3905418" cy="4927665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1840862-056B-7BA5-727D-3B78062984FC}"/>
                </a:ext>
              </a:extLst>
            </p:cNvPr>
            <p:cNvGrpSpPr/>
            <p:nvPr/>
          </p:nvGrpSpPr>
          <p:grpSpPr>
            <a:xfrm>
              <a:off x="1145000" y="2437366"/>
              <a:ext cx="3750714" cy="3750714"/>
              <a:chOff x="628879" y="570699"/>
              <a:chExt cx="1048786" cy="1048786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17D26086-FB4B-AEF1-267A-B708EF790C32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1089990A-ED6C-11DC-1B1B-74C31E6B70AF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18" name="Imagem 17" descr="Mulher com a mão na cabeça&#10;&#10;O conteúdo gerado por IA pode estar incorreto.">
              <a:extLst>
                <a:ext uri="{FF2B5EF4-FFF2-40B4-BE49-F238E27FC236}">
                  <a16:creationId xmlns:a16="http://schemas.microsoft.com/office/drawing/2014/main" id="{C86301F6-A6D5-029B-7306-F08A2855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777" t="-13884" r="16266" b="819"/>
            <a:stretch/>
          </p:blipFill>
          <p:spPr>
            <a:xfrm flipH="1">
              <a:off x="1107282" y="1260415"/>
              <a:ext cx="3905418" cy="4552424"/>
            </a:xfrm>
            <a:prstGeom prst="ellipse">
              <a:avLst/>
            </a:prstGeom>
          </p:spPr>
        </p:pic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1F573BE-132A-7905-C773-2F1FC9B062DF}"/>
              </a:ext>
            </a:extLst>
          </p:cNvPr>
          <p:cNvSpPr/>
          <p:nvPr/>
        </p:nvSpPr>
        <p:spPr>
          <a:xfrm>
            <a:off x="1620519" y="803339"/>
            <a:ext cx="4563365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SERVIÇOS COMPLEMENTARES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09ED8-3348-9977-85DD-D65C5A3C8458}"/>
              </a:ext>
            </a:extLst>
          </p:cNvPr>
          <p:cNvSpPr/>
          <p:nvPr/>
        </p:nvSpPr>
        <p:spPr>
          <a:xfrm>
            <a:off x="5714292" y="5133063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8EE581-E18D-2F14-F715-B00C21F117A5}"/>
              </a:ext>
            </a:extLst>
          </p:cNvPr>
          <p:cNvSpPr txBox="1"/>
          <p:nvPr/>
        </p:nvSpPr>
        <p:spPr>
          <a:xfrm>
            <a:off x="5932832" y="5153425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PREÇO BASE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E0E572D-710D-91A6-F414-09728DB56ACE}"/>
              </a:ext>
            </a:extLst>
          </p:cNvPr>
          <p:cNvSpPr/>
          <p:nvPr/>
        </p:nvSpPr>
        <p:spPr>
          <a:xfrm>
            <a:off x="8132782" y="5153425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810D0C-6965-6D0E-E399-F5B5D665BD69}"/>
              </a:ext>
            </a:extLst>
          </p:cNvPr>
          <p:cNvSpPr txBox="1"/>
          <p:nvPr/>
        </p:nvSpPr>
        <p:spPr>
          <a:xfrm>
            <a:off x="8351322" y="5173787"/>
            <a:ext cx="219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DESCONTO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F11BBBD-E52F-26AF-F893-03B985A769CD}"/>
              </a:ext>
            </a:extLst>
          </p:cNvPr>
          <p:cNvSpPr/>
          <p:nvPr/>
        </p:nvSpPr>
        <p:spPr>
          <a:xfrm>
            <a:off x="6814267" y="5870238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92DB14-B305-D902-EF58-4141378AD4AE}"/>
              </a:ext>
            </a:extLst>
          </p:cNvPr>
          <p:cNvSpPr txBox="1"/>
          <p:nvPr/>
        </p:nvSpPr>
        <p:spPr>
          <a:xfrm>
            <a:off x="7032807" y="5931792"/>
            <a:ext cx="171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SYNC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D109F0-3954-B117-A163-B7F532B036E6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D546CBE-C095-3C49-62E6-9D66D6D0A3F2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 descr="Fechar com preenchimento sólido">
            <a:extLst>
              <a:ext uri="{FF2B5EF4-FFF2-40B4-BE49-F238E27FC236}">
                <a16:creationId xmlns:a16="http://schemas.microsoft.com/office/drawing/2014/main" id="{0C7489E9-CBE1-A011-778F-E202758E7E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sp>
        <p:nvSpPr>
          <p:cNvPr id="21" name="Retângulo 4">
            <a:extLst>
              <a:ext uri="{FF2B5EF4-FFF2-40B4-BE49-F238E27FC236}">
                <a16:creationId xmlns:a16="http://schemas.microsoft.com/office/drawing/2014/main" id="{3AACA569-4A2E-C3BD-27FC-C357AD18BF9A}"/>
              </a:ext>
            </a:extLst>
          </p:cNvPr>
          <p:cNvSpPr/>
          <p:nvPr/>
        </p:nvSpPr>
        <p:spPr>
          <a:xfrm>
            <a:off x="1495678" y="2052045"/>
            <a:ext cx="9354357" cy="40490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</a:endParaRPr>
          </a:p>
        </p:txBody>
      </p:sp>
      <p:sp>
        <p:nvSpPr>
          <p:cNvPr id="23" name="Google Shape;1459;p105">
            <a:extLst>
              <a:ext uri="{FF2B5EF4-FFF2-40B4-BE49-F238E27FC236}">
                <a16:creationId xmlns:a16="http://schemas.microsoft.com/office/drawing/2014/main" id="{7928EF45-B289-EF29-D26F-B78B4657C1E4}"/>
              </a:ext>
            </a:extLst>
          </p:cNvPr>
          <p:cNvSpPr/>
          <p:nvPr/>
        </p:nvSpPr>
        <p:spPr>
          <a:xfrm>
            <a:off x="4293535" y="1630211"/>
            <a:ext cx="3489040" cy="777323"/>
          </a:xfrm>
          <a:prstGeom prst="rect">
            <a:avLst/>
          </a:prstGeom>
          <a:solidFill>
            <a:srgbClr val="AA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MX" pitchFamily="2" charset="77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BD7848-FC0C-24AF-C327-1C9F620329EE}"/>
              </a:ext>
            </a:extLst>
          </p:cNvPr>
          <p:cNvSpPr txBox="1"/>
          <p:nvPr/>
        </p:nvSpPr>
        <p:spPr>
          <a:xfrm>
            <a:off x="4678274" y="1647060"/>
            <a:ext cx="288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SYNC </a:t>
            </a:r>
          </a:p>
        </p:txBody>
      </p:sp>
      <p:sp>
        <p:nvSpPr>
          <p:cNvPr id="22" name="Google Shape;1444;p104">
            <a:extLst>
              <a:ext uri="{FF2B5EF4-FFF2-40B4-BE49-F238E27FC236}">
                <a16:creationId xmlns:a16="http://schemas.microsoft.com/office/drawing/2014/main" id="{22C5B92E-206E-237D-6CBD-478E7E315C26}"/>
              </a:ext>
            </a:extLst>
          </p:cNvPr>
          <p:cNvSpPr txBox="1"/>
          <p:nvPr/>
        </p:nvSpPr>
        <p:spPr>
          <a:xfrm>
            <a:off x="1705094" y="2344264"/>
            <a:ext cx="8407093" cy="298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50" tIns="60725" rIns="121450" bIns="60725" anchor="t" anchorCtr="0">
            <a:spAutoFit/>
          </a:bodyPr>
          <a:lstStyle/>
          <a:p>
            <a:pPr marL="9478" defTabSz="909919">
              <a:buClrTx/>
              <a:defRPr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</a:rPr>
              <a:t>Claro </a:t>
            </a:r>
            <a:r>
              <a:rPr lang="pt-BR" sz="2000" dirty="0" err="1">
                <a:solidFill>
                  <a:srgbClr val="C00000"/>
                </a:solidFill>
                <a:latin typeface="AMX" pitchFamily="2" charset="77"/>
              </a:rPr>
              <a:t>sync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é um serviço que permite o cliente utilizar recursos do smartphone em um 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</a:rPr>
              <a:t>Apple </a:t>
            </a:r>
            <a:r>
              <a:rPr lang="pt-BR" sz="2000" dirty="0" err="1">
                <a:solidFill>
                  <a:srgbClr val="C00000"/>
                </a:solidFill>
                <a:latin typeface="AMX" pitchFamily="2" charset="77"/>
              </a:rPr>
              <a:t>Watch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. </a:t>
            </a:r>
          </a:p>
          <a:p>
            <a:pPr marL="9478" defTabSz="909919">
              <a:buClrTx/>
              <a:defRPr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marL="352378" indent="-342900" defTabSz="909919"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Monitora  exercícios através de monitoramento de batimento cardíaco e oxigênio, </a:t>
            </a:r>
          </a:p>
          <a:p>
            <a:pPr marL="352378" indent="-342900" defTabSz="909919"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reproduz música e </a:t>
            </a:r>
          </a:p>
          <a:p>
            <a:pPr marL="352378" indent="-342900" defTabSz="909919"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utilizar apps direto do pulso, </a:t>
            </a:r>
          </a:p>
          <a:p>
            <a:pPr marL="352378" indent="-342900" defTabSz="909919"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não precisa de um smartphone por perto.</a:t>
            </a:r>
          </a:p>
          <a:p>
            <a:pPr marL="352378" indent="-342900" defTabSz="909919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Sincroniza até 4 Apple </a:t>
            </a:r>
            <a:r>
              <a:rPr lang="pt-BR" dirty="0" err="1">
                <a:solidFill>
                  <a:prstClr val="black"/>
                </a:solidFill>
                <a:latin typeface="AMX" pitchFamily="2" charset="77"/>
              </a:rPr>
              <a:t>Watches</a:t>
            </a: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 com o mesmo número móvel realizar ou </a:t>
            </a:r>
          </a:p>
          <a:p>
            <a:pPr marL="352378" indent="-342900" defTabSz="909919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receber chamadas e enviar mensagens de texto mesmo com o smartphone desligado.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33975E92-8F32-13D7-2FB1-1A6C9867BE64}"/>
              </a:ext>
            </a:extLst>
          </p:cNvPr>
          <p:cNvSpPr/>
          <p:nvPr/>
        </p:nvSpPr>
        <p:spPr>
          <a:xfrm>
            <a:off x="4026301" y="5273176"/>
            <a:ext cx="4504599" cy="716139"/>
          </a:xfrm>
          <a:prstGeom prst="roundRect">
            <a:avLst>
              <a:gd name="adj" fmla="val 21865"/>
            </a:avLst>
          </a:prstGeom>
          <a:gradFill>
            <a:gsLst>
              <a:gs pos="22000">
                <a:srgbClr val="610000"/>
              </a:gs>
              <a:gs pos="100000">
                <a:srgbClr val="C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30" name="Google Shape;1643;p118">
            <a:extLst>
              <a:ext uri="{FF2B5EF4-FFF2-40B4-BE49-F238E27FC236}">
                <a16:creationId xmlns:a16="http://schemas.microsoft.com/office/drawing/2014/main" id="{E18E873D-5D30-C54E-53D8-A175B1CB68E3}"/>
              </a:ext>
            </a:extLst>
          </p:cNvPr>
          <p:cNvSpPr txBox="1"/>
          <p:nvPr/>
        </p:nvSpPr>
        <p:spPr>
          <a:xfrm>
            <a:off x="4206812" y="5256122"/>
            <a:ext cx="3926569" cy="67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60775" rIns="121550" bIns="60775" anchor="t" anchorCtr="0">
            <a:spAutoFit/>
          </a:bodyPr>
          <a:lstStyle/>
          <a:p>
            <a:pPr algn="ctr" defTabSz="909919">
              <a:buClrTx/>
            </a:pPr>
            <a:r>
              <a:rPr lang="pt-BR" dirty="0">
                <a:solidFill>
                  <a:schemeClr val="bg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Disponível sem custo adicional para os planos Claro pós.</a:t>
            </a:r>
          </a:p>
        </p:txBody>
      </p:sp>
    </p:spTree>
    <p:extLst>
      <p:ext uri="{BB962C8B-B14F-4D97-AF65-F5344CB8AC3E}">
        <p14:creationId xmlns:p14="http://schemas.microsoft.com/office/powerpoint/2010/main" val="3309922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2" grpId="0" animBg="1"/>
      <p:bldP spid="3" grpId="0" animBg="1"/>
      <p:bldP spid="4" grpId="0"/>
      <p:bldP spid="9" grpId="0" animBg="1"/>
      <p:bldP spid="10" grpId="0"/>
      <p:bldP spid="11" grpId="0" animBg="1"/>
      <p:bldP spid="12" grpId="0"/>
      <p:bldP spid="20" grpId="0"/>
      <p:bldP spid="22" grpId="0"/>
      <p:bldP spid="29" grpId="0" animBg="1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6132-FAB3-81B0-4046-BBFA1B2F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C665A25-A82B-DA46-0F63-835B9C7D6F05}"/>
              </a:ext>
            </a:extLst>
          </p:cNvPr>
          <p:cNvSpPr/>
          <p:nvPr/>
        </p:nvSpPr>
        <p:spPr>
          <a:xfrm>
            <a:off x="3629904" y="1499120"/>
            <a:ext cx="5125770" cy="41834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atin typeface="AMX" pitchFamily="2" charset="77"/>
              <a:sym typeface="+mn-ea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A7CF407-88B7-EC0A-5A16-5875C3E4272C}"/>
              </a:ext>
            </a:extLst>
          </p:cNvPr>
          <p:cNvSpPr/>
          <p:nvPr/>
        </p:nvSpPr>
        <p:spPr>
          <a:xfrm>
            <a:off x="3607153" y="1037613"/>
            <a:ext cx="5125770" cy="41834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atin typeface="AMX" pitchFamily="2" charset="77"/>
              <a:sym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16AEE6-B684-BE0E-782E-E9C2D8B1B586}"/>
              </a:ext>
            </a:extLst>
          </p:cNvPr>
          <p:cNvSpPr txBox="1"/>
          <p:nvPr/>
        </p:nvSpPr>
        <p:spPr>
          <a:xfrm>
            <a:off x="3845389" y="980229"/>
            <a:ext cx="48601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pós +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total compartilhado</a:t>
            </a:r>
          </a:p>
        </p:txBody>
      </p:sp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1B135DB4-F9E1-3AAD-E3C5-63FF86BD8A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53224" y="3065145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EACFBC36-A37C-8B3D-3BC0-42A05B81E5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296" y="2560474"/>
            <a:ext cx="504671" cy="504671"/>
          </a:xfrm>
          <a:prstGeom prst="rect">
            <a:avLst/>
          </a:prstGeom>
        </p:spPr>
      </p:pic>
      <p:pic>
        <p:nvPicPr>
          <p:cNvPr id="25" name="Gráfico 24" descr="Selo 1 com preenchimento sólido">
            <a:extLst>
              <a:ext uri="{FF2B5EF4-FFF2-40B4-BE49-F238E27FC236}">
                <a16:creationId xmlns:a16="http://schemas.microsoft.com/office/drawing/2014/main" id="{66E19B20-6D1E-488F-380C-6AD841C647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347" y="2379032"/>
            <a:ext cx="504671" cy="50467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93B648E-96A6-044A-2831-8BE329D2AA55}"/>
              </a:ext>
            </a:extLst>
          </p:cNvPr>
          <p:cNvSpPr/>
          <p:nvPr/>
        </p:nvSpPr>
        <p:spPr>
          <a:xfrm>
            <a:off x="2226657" y="2407495"/>
            <a:ext cx="7738686" cy="20430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</a:t>
            </a:r>
            <a:r>
              <a:rPr lang="pt-BR" sz="2000" b="1" dirty="0">
                <a:solidFill>
                  <a:prstClr val="black"/>
                </a:solidFill>
                <a:latin typeface="AMX" pitchFamily="2" charset="77"/>
              </a:rPr>
              <a:t>Claro total compartilhado 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é a terceira solução do Móvel Voz e a parte 3 do treinamento é exclusiva sobre essa solução.</a:t>
            </a:r>
          </a:p>
          <a:p>
            <a:pPr algn="ctr" defTabSz="1241847">
              <a:spcBef>
                <a:spcPts val="1224"/>
              </a:spcBef>
              <a:buClrTx/>
              <a:defRPr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Clique no botão e veja a oferta da convergência.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07D7C613-DE56-F4ED-BB99-99713FF50A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A75371E9-2BE0-54ED-A221-F59E5827ED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5C21DA2-4826-F049-4983-F7214009CA19}"/>
              </a:ext>
            </a:extLst>
          </p:cNvPr>
          <p:cNvSpPr/>
          <p:nvPr/>
        </p:nvSpPr>
        <p:spPr>
          <a:xfrm>
            <a:off x="4190607" y="57768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CONVERGÊNCIA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0F961FD-F69F-5364-07C9-1C692A48FADF}"/>
              </a:ext>
            </a:extLst>
          </p:cNvPr>
          <p:cNvSpPr/>
          <p:nvPr/>
        </p:nvSpPr>
        <p:spPr>
          <a:xfrm>
            <a:off x="5217460" y="4463481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E5D5C6-9341-9D9F-2F03-28E6DF3E3CA9}"/>
              </a:ext>
            </a:extLst>
          </p:cNvPr>
          <p:cNvSpPr txBox="1"/>
          <p:nvPr/>
        </p:nvSpPr>
        <p:spPr>
          <a:xfrm>
            <a:off x="5304756" y="4571202"/>
            <a:ext cx="219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CONVERGÊNCIA</a:t>
            </a:r>
          </a:p>
        </p:txBody>
      </p:sp>
    </p:spTree>
    <p:extLst>
      <p:ext uri="{BB962C8B-B14F-4D97-AF65-F5344CB8AC3E}">
        <p14:creationId xmlns:p14="http://schemas.microsoft.com/office/powerpoint/2010/main" val="7398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7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2FD81-68CD-B251-9DD1-49B2449C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C5C91A-8CD6-23A8-33B0-01FD553FCF32}"/>
              </a:ext>
            </a:extLst>
          </p:cNvPr>
          <p:cNvSpPr/>
          <p:nvPr/>
        </p:nvSpPr>
        <p:spPr>
          <a:xfrm>
            <a:off x="3629904" y="1499120"/>
            <a:ext cx="5125770" cy="41834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atin typeface="AMX" pitchFamily="2" charset="77"/>
              <a:sym typeface="+mn-ea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17C2338-9D17-2855-DA65-1849D1F6875C}"/>
              </a:ext>
            </a:extLst>
          </p:cNvPr>
          <p:cNvSpPr/>
          <p:nvPr/>
        </p:nvSpPr>
        <p:spPr>
          <a:xfrm>
            <a:off x="3607153" y="1037613"/>
            <a:ext cx="5125770" cy="41834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atin typeface="AMX" pitchFamily="2" charset="77"/>
              <a:sym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924446-31B3-D20A-70FB-50164F48B94E}"/>
              </a:ext>
            </a:extLst>
          </p:cNvPr>
          <p:cNvSpPr txBox="1"/>
          <p:nvPr/>
        </p:nvSpPr>
        <p:spPr>
          <a:xfrm>
            <a:off x="3845389" y="980229"/>
            <a:ext cx="48601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pós + </a:t>
            </a:r>
          </a:p>
          <a:p>
            <a:pPr algn="ctr">
              <a:spcBef>
                <a:spcPts val="600"/>
              </a:spcBef>
            </a:pPr>
            <a:r>
              <a:rPr lang="pt-BR" sz="24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total compartilhado</a:t>
            </a:r>
          </a:p>
        </p:txBody>
      </p:sp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E6BC7EB4-1642-24FB-6613-899EDBB123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53224" y="3065145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F9489E9C-AC81-DEEE-82D5-1BE777E980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296" y="2560474"/>
            <a:ext cx="504671" cy="504671"/>
          </a:xfrm>
          <a:prstGeom prst="rect">
            <a:avLst/>
          </a:prstGeom>
        </p:spPr>
      </p:pic>
      <p:pic>
        <p:nvPicPr>
          <p:cNvPr id="25" name="Gráfico 24" descr="Selo 1 com preenchimento sólido">
            <a:extLst>
              <a:ext uri="{FF2B5EF4-FFF2-40B4-BE49-F238E27FC236}">
                <a16:creationId xmlns:a16="http://schemas.microsoft.com/office/drawing/2014/main" id="{5DE508BE-F26D-ED13-7435-D1DCBCCD85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347" y="2379032"/>
            <a:ext cx="504671" cy="50467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52BCDD1-CA48-AC31-5D24-1CDC3AED1675}"/>
              </a:ext>
            </a:extLst>
          </p:cNvPr>
          <p:cNvSpPr/>
          <p:nvPr/>
        </p:nvSpPr>
        <p:spPr>
          <a:xfrm>
            <a:off x="2226657" y="2407495"/>
            <a:ext cx="7738686" cy="20430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</a:t>
            </a:r>
            <a:r>
              <a:rPr lang="pt-BR" sz="2000" b="1" dirty="0">
                <a:solidFill>
                  <a:prstClr val="black"/>
                </a:solidFill>
                <a:latin typeface="AMX" pitchFamily="2" charset="77"/>
              </a:rPr>
              <a:t>Claro total compartilhado 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é a terceira solução do Móvel Voz e a parte 3 do treinamento é exclusiva sobre essa solução.</a:t>
            </a:r>
          </a:p>
          <a:p>
            <a:pPr algn="ctr" defTabSz="1241847">
              <a:spcBef>
                <a:spcPts val="1224"/>
              </a:spcBef>
              <a:buClrTx/>
              <a:defRPr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Clique no botão e veja a oferta da convergência.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E7286A4F-5125-92A6-98C3-34550A1E9E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52B35E5E-7E5D-76A2-57CE-6E876FBFC3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BE98709-AB5B-4341-F77C-DB52173ED88A}"/>
              </a:ext>
            </a:extLst>
          </p:cNvPr>
          <p:cNvSpPr/>
          <p:nvPr/>
        </p:nvSpPr>
        <p:spPr>
          <a:xfrm>
            <a:off x="4190607" y="57768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CONVERGÊNCIA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E301A64-9FBA-2CEF-086B-1C40B16DA686}"/>
              </a:ext>
            </a:extLst>
          </p:cNvPr>
          <p:cNvSpPr/>
          <p:nvPr/>
        </p:nvSpPr>
        <p:spPr>
          <a:xfrm>
            <a:off x="5217460" y="4463481"/>
            <a:ext cx="2199950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43D0B7-AA95-306D-EBF8-52EE8A5F1691}"/>
              </a:ext>
            </a:extLst>
          </p:cNvPr>
          <p:cNvSpPr txBox="1"/>
          <p:nvPr/>
        </p:nvSpPr>
        <p:spPr>
          <a:xfrm>
            <a:off x="5304756" y="4571202"/>
            <a:ext cx="219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CONVERGÊNCIA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B9338A5-9CAF-3BC7-F137-EFBEEF4579B0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3F0D3C8-3C91-5EF4-0156-C5060BB12CBC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E93C57AF-6701-8ABE-CE35-55E4F95C1B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7FFB540-452D-8924-9CDF-5446AD6A2AE3}"/>
              </a:ext>
            </a:extLst>
          </p:cNvPr>
          <p:cNvSpPr/>
          <p:nvPr/>
        </p:nvSpPr>
        <p:spPr>
          <a:xfrm>
            <a:off x="1959293" y="1960335"/>
            <a:ext cx="8421490" cy="22660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cliente pode contratar tanto o Claro pós quanto o Claro total compartilhado em uma mesma negociação, mas atenção: a contratação deve ser em BANS separadas.  E para inserir no sistema o Claro pós, procure a opção Claro </a:t>
            </a:r>
            <a:r>
              <a:rPr lang="pt-BR" sz="2000" dirty="0" err="1">
                <a:solidFill>
                  <a:prstClr val="black"/>
                </a:solidFill>
                <a:latin typeface="AMX" pitchFamily="2" charset="77"/>
              </a:rPr>
              <a:t>life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BFDEF97-7DF5-BEF4-99D3-3BEB055139EE}"/>
              </a:ext>
            </a:extLst>
          </p:cNvPr>
          <p:cNvSpPr/>
          <p:nvPr/>
        </p:nvSpPr>
        <p:spPr>
          <a:xfrm>
            <a:off x="1897408" y="4506303"/>
            <a:ext cx="8553131" cy="942853"/>
          </a:xfrm>
          <a:prstGeom prst="roundRect">
            <a:avLst>
              <a:gd name="adj" fmla="val 21865"/>
            </a:avLst>
          </a:prstGeom>
          <a:gradFill flip="none" rotWithShape="1">
            <a:gsLst>
              <a:gs pos="22000">
                <a:srgbClr val="610000">
                  <a:alpha val="5000"/>
                </a:srgbClr>
              </a:gs>
              <a:gs pos="10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22C50E4-D85A-92A2-74EE-0EEBFD1CB821}"/>
              </a:ext>
            </a:extLst>
          </p:cNvPr>
          <p:cNvSpPr/>
          <p:nvPr/>
        </p:nvSpPr>
        <p:spPr>
          <a:xfrm>
            <a:off x="1897409" y="4611598"/>
            <a:ext cx="8316886" cy="7407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dirty="0">
                <a:solidFill>
                  <a:schemeClr val="tx1"/>
                </a:solidFill>
                <a:latin typeface="AMX" pitchFamily="2" charset="77"/>
              </a:rPr>
              <a:t>Ban é a conta criada de acordo com a UF do cliente, onde são vinculados os impostos e as tarifas.</a:t>
            </a:r>
          </a:p>
        </p:txBody>
      </p:sp>
    </p:spTree>
    <p:extLst>
      <p:ext uri="{BB962C8B-B14F-4D97-AF65-F5344CB8AC3E}">
        <p14:creationId xmlns:p14="http://schemas.microsoft.com/office/powerpoint/2010/main" val="30130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7" grpId="0" animBg="1"/>
      <p:bldP spid="9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C6D5650-CBED-36FF-74AF-84E119371C00}"/>
              </a:ext>
            </a:extLst>
          </p:cNvPr>
          <p:cNvSpPr/>
          <p:nvPr/>
        </p:nvSpPr>
        <p:spPr>
          <a:xfrm>
            <a:off x="1541417" y="4741817"/>
            <a:ext cx="9157063" cy="2085128"/>
          </a:xfrm>
          <a:prstGeom prst="roundRect">
            <a:avLst/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249597-DFEA-A606-BB26-B1E42123132B}"/>
              </a:ext>
            </a:extLst>
          </p:cNvPr>
          <p:cNvSpPr/>
          <p:nvPr/>
        </p:nvSpPr>
        <p:spPr>
          <a:xfrm>
            <a:off x="2863653" y="4885508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6EE53CF-93D9-65C8-2C1A-16A19D3091B8}"/>
              </a:ext>
            </a:extLst>
          </p:cNvPr>
          <p:cNvSpPr/>
          <p:nvPr/>
        </p:nvSpPr>
        <p:spPr>
          <a:xfrm>
            <a:off x="5308348" y="4885509"/>
            <a:ext cx="1946366" cy="18509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0F59EBA-59F4-3543-64A4-E248E321A85E}"/>
              </a:ext>
            </a:extLst>
          </p:cNvPr>
          <p:cNvSpPr/>
          <p:nvPr/>
        </p:nvSpPr>
        <p:spPr>
          <a:xfrm>
            <a:off x="7753043" y="4885507"/>
            <a:ext cx="1946366" cy="18509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897CC9-59C9-D1F5-6026-58EBC929C8C5}"/>
              </a:ext>
            </a:extLst>
          </p:cNvPr>
          <p:cNvSpPr txBox="1"/>
          <p:nvPr/>
        </p:nvSpPr>
        <p:spPr>
          <a:xfrm>
            <a:off x="1517468" y="2897974"/>
            <a:ext cx="9157063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550"/>
              </a:lnSpc>
            </a:pPr>
            <a:r>
              <a:rPr lang="pt-BR" sz="2000" dirty="0"/>
              <a:t>São três ofertas convergentes que adiciona +30GB de internet para compartilhamento entre as linhas quando há contratação </a:t>
            </a:r>
            <a:r>
              <a:rPr lang="pt-BR" sz="2000" b="1" dirty="0"/>
              <a:t>convergente</a:t>
            </a:r>
            <a:r>
              <a:rPr lang="pt-BR" sz="2000" dirty="0"/>
              <a:t> de soluções.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864271E-A95D-7C18-ADAE-6115190B8DF0}"/>
              </a:ext>
            </a:extLst>
          </p:cNvPr>
          <p:cNvSpPr/>
          <p:nvPr/>
        </p:nvSpPr>
        <p:spPr>
          <a:xfrm>
            <a:off x="4190607" y="57768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MEGABÔNUS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FAEE33-1C7F-B27D-B531-931FA381967F}"/>
              </a:ext>
            </a:extLst>
          </p:cNvPr>
          <p:cNvSpPr txBox="1"/>
          <p:nvPr/>
        </p:nvSpPr>
        <p:spPr>
          <a:xfrm>
            <a:off x="1517468" y="1881676"/>
            <a:ext cx="9017071" cy="815226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b="1" dirty="0">
                <a:solidFill>
                  <a:schemeClr val="bg1"/>
                </a:solidFill>
                <a:latin typeface="AMX" pitchFamily="2" charset="77"/>
              </a:rPr>
              <a:t>Você encontrou a sorte grande! </a:t>
            </a: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Raspe as bolinhas para ver.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FB924D-E879-01F0-934F-2C5E9986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8584122">
            <a:off x="4046329" y="5438715"/>
            <a:ext cx="1041068" cy="6913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CF59487-8850-FA55-6DC0-F54567D59DFD}"/>
              </a:ext>
            </a:extLst>
          </p:cNvPr>
          <p:cNvSpPr txBox="1"/>
          <p:nvPr/>
        </p:nvSpPr>
        <p:spPr>
          <a:xfrm>
            <a:off x="-2759907" y="2236798"/>
            <a:ext cx="2383389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Em cima das raspadinhas transforme o cursor em uma moeda, para “raspar” a área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00B34D-E4B9-7A3A-9E40-312E144C4A0F}"/>
              </a:ext>
            </a:extLst>
          </p:cNvPr>
          <p:cNvSpPr txBox="1"/>
          <p:nvPr/>
        </p:nvSpPr>
        <p:spPr>
          <a:xfrm>
            <a:off x="-2776354" y="4097317"/>
            <a:ext cx="2534194" cy="2308324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Em cima da bolinha o cursor vai virar uma moeda e ao balançar o cursor vai aparecer:</a:t>
            </a:r>
          </a:p>
          <a:p>
            <a:endParaRPr lang="pt-BR" dirty="0"/>
          </a:p>
          <a:p>
            <a:r>
              <a:rPr lang="pt-BR" dirty="0"/>
              <a:t>Telefonia fixa</a:t>
            </a:r>
          </a:p>
          <a:p>
            <a:r>
              <a:rPr lang="pt-BR" dirty="0"/>
              <a:t>Telefonia móvel </a:t>
            </a:r>
          </a:p>
          <a:p>
            <a:r>
              <a:rPr lang="pt-BR" dirty="0"/>
              <a:t>Internet fixa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A4A45CC-6B27-0D5F-5F65-53B88239F39E}"/>
              </a:ext>
            </a:extLst>
          </p:cNvPr>
          <p:cNvSpPr/>
          <p:nvPr/>
        </p:nvSpPr>
        <p:spPr>
          <a:xfrm>
            <a:off x="4190607" y="102865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Exclusivo Claro pós</a:t>
            </a:r>
          </a:p>
        </p:txBody>
      </p:sp>
    </p:spTree>
    <p:extLst>
      <p:ext uri="{BB962C8B-B14F-4D97-AF65-F5344CB8AC3E}">
        <p14:creationId xmlns:p14="http://schemas.microsoft.com/office/powerpoint/2010/main" val="2704872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511323" y="1492069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41927838-101C-0954-ED4C-D98C323C65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262351" y="2271803"/>
            <a:ext cx="914400" cy="914400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00995" y="2544337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página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1200C-E861-4EA0-E0C2-BD85EFA4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860EB1E-0912-B164-8AB8-7073ADB1F77C}"/>
              </a:ext>
            </a:extLst>
          </p:cNvPr>
          <p:cNvSpPr/>
          <p:nvPr/>
        </p:nvSpPr>
        <p:spPr>
          <a:xfrm>
            <a:off x="1541417" y="4741817"/>
            <a:ext cx="9157063" cy="2085128"/>
          </a:xfrm>
          <a:prstGeom prst="roundRect">
            <a:avLst/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0D71E14-04BD-6312-B789-7B032B713399}"/>
              </a:ext>
            </a:extLst>
          </p:cNvPr>
          <p:cNvSpPr/>
          <p:nvPr/>
        </p:nvSpPr>
        <p:spPr>
          <a:xfrm>
            <a:off x="2863653" y="4885508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50A8CD2-E3D7-C643-4CEA-FAF4FFB92518}"/>
              </a:ext>
            </a:extLst>
          </p:cNvPr>
          <p:cNvSpPr/>
          <p:nvPr/>
        </p:nvSpPr>
        <p:spPr>
          <a:xfrm>
            <a:off x="5308348" y="4885509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móvel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01800E9-D0CB-6C9F-BAA3-39420EF44F3A}"/>
              </a:ext>
            </a:extLst>
          </p:cNvPr>
          <p:cNvSpPr/>
          <p:nvPr/>
        </p:nvSpPr>
        <p:spPr>
          <a:xfrm>
            <a:off x="7753043" y="4885507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Internet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6EDECFC-24B4-B92E-C474-F748CA9CB2A1}"/>
              </a:ext>
            </a:extLst>
          </p:cNvPr>
          <p:cNvSpPr txBox="1"/>
          <p:nvPr/>
        </p:nvSpPr>
        <p:spPr>
          <a:xfrm>
            <a:off x="-2534193" y="3722914"/>
            <a:ext cx="2534194" cy="2308324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Em cima da bolinha o cursor vai virar uma moeda e ao balançar o cursor vai aparecer:</a:t>
            </a:r>
          </a:p>
          <a:p>
            <a:endParaRPr lang="pt-BR" dirty="0"/>
          </a:p>
          <a:p>
            <a:r>
              <a:rPr lang="pt-BR" dirty="0"/>
              <a:t>Telefonia fixa</a:t>
            </a:r>
          </a:p>
          <a:p>
            <a:r>
              <a:rPr lang="pt-BR" dirty="0"/>
              <a:t>Telefonia móvel </a:t>
            </a:r>
          </a:p>
          <a:p>
            <a:r>
              <a:rPr lang="pt-BR" dirty="0"/>
              <a:t>Internet fixa</a:t>
            </a:r>
          </a:p>
        </p:txBody>
      </p:sp>
      <p:pic>
        <p:nvPicPr>
          <p:cNvPr id="12" name="Gráfico 11" descr="Seta de linha: curva no sentido horário estrutura de tópicos">
            <a:extLst>
              <a:ext uri="{FF2B5EF4-FFF2-40B4-BE49-F238E27FC236}">
                <a16:creationId xmlns:a16="http://schemas.microsoft.com/office/drawing/2014/main" id="{D99102C6-E60A-BCC3-C39A-3B46B43A8D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9408546">
            <a:off x="3973861" y="4187405"/>
            <a:ext cx="834343" cy="86711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C26C1A5-2428-8F61-7723-99E0FAAEE4EA}"/>
              </a:ext>
            </a:extLst>
          </p:cNvPr>
          <p:cNvSpPr txBox="1"/>
          <p:nvPr/>
        </p:nvSpPr>
        <p:spPr>
          <a:xfrm>
            <a:off x="2075292" y="3891020"/>
            <a:ext cx="1840491" cy="72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2550"/>
              </a:lnSpc>
            </a:pPr>
            <a:r>
              <a:rPr lang="pt-BR" sz="1600" dirty="0">
                <a:latin typeface="AMX" pitchFamily="2" charset="77"/>
              </a:rPr>
              <a:t>Clique nas ofertas para saber mais. </a:t>
            </a:r>
            <a:endParaRPr lang="en-US" sz="1600" dirty="0">
              <a:latin typeface="AMX" pitchFamily="2" charset="7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0A02A9-60BF-3306-B181-BF3973D33704}"/>
              </a:ext>
            </a:extLst>
          </p:cNvPr>
          <p:cNvSpPr txBox="1"/>
          <p:nvPr/>
        </p:nvSpPr>
        <p:spPr>
          <a:xfrm>
            <a:off x="-2534194" y="1256372"/>
            <a:ext cx="2534194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Use a mesma “raspadinha” da parte 1.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BD7512-8BD0-9946-00E8-359C0DCC7ECC}"/>
              </a:ext>
            </a:extLst>
          </p:cNvPr>
          <p:cNvSpPr txBox="1"/>
          <p:nvPr/>
        </p:nvSpPr>
        <p:spPr>
          <a:xfrm>
            <a:off x="1517468" y="2897974"/>
            <a:ext cx="9157063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550"/>
              </a:lnSpc>
            </a:pPr>
            <a:r>
              <a:rPr lang="pt-BR" sz="2000" dirty="0"/>
              <a:t>São três ofertas convergentes que adiciona +30GB de internet para compartilhamento entre as linhas quando há contratação </a:t>
            </a:r>
            <a:r>
              <a:rPr lang="pt-BR" sz="2000" b="1" dirty="0"/>
              <a:t>convergente</a:t>
            </a:r>
            <a:r>
              <a:rPr lang="pt-BR" sz="2000" dirty="0"/>
              <a:t> de soluções.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ECABD1C-7F49-F694-26F5-5487A0347B32}"/>
              </a:ext>
            </a:extLst>
          </p:cNvPr>
          <p:cNvSpPr/>
          <p:nvPr/>
        </p:nvSpPr>
        <p:spPr>
          <a:xfrm>
            <a:off x="4190607" y="57768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MEGABÔNUS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9D3D82-134F-90FD-5A0A-9CC0F0FC809A}"/>
              </a:ext>
            </a:extLst>
          </p:cNvPr>
          <p:cNvSpPr txBox="1"/>
          <p:nvPr/>
        </p:nvSpPr>
        <p:spPr>
          <a:xfrm>
            <a:off x="1517468" y="1881676"/>
            <a:ext cx="9017071" cy="815226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b="1" dirty="0">
                <a:solidFill>
                  <a:schemeClr val="bg1"/>
                </a:solidFill>
                <a:latin typeface="AMX" pitchFamily="2" charset="77"/>
              </a:rPr>
              <a:t>Você encontrou a sorte grande! </a:t>
            </a: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Raspe as bolinhas para ver.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52BA2F5-BB5C-4F0F-28D1-A0A933F617D6}"/>
              </a:ext>
            </a:extLst>
          </p:cNvPr>
          <p:cNvSpPr/>
          <p:nvPr/>
        </p:nvSpPr>
        <p:spPr>
          <a:xfrm>
            <a:off x="4190607" y="1028657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Exclusivo Claro pós</a:t>
            </a:r>
          </a:p>
        </p:txBody>
      </p:sp>
      <p:pic>
        <p:nvPicPr>
          <p:cNvPr id="13" name="Gráfico 12" descr="Seta: retorno vertical estrutura de tópicos">
            <a:extLst>
              <a:ext uri="{FF2B5EF4-FFF2-40B4-BE49-F238E27FC236}">
                <a16:creationId xmlns:a16="http://schemas.microsoft.com/office/drawing/2014/main" id="{578F5075-A072-1686-1A2E-279D2FBBA3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4D0692A0-B4BE-3197-6A57-AF66144B2A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535FC-1D98-F567-FCFE-3B858BEDF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A38F9DC-67F1-AD36-B459-41D3AA87FFB4}"/>
              </a:ext>
            </a:extLst>
          </p:cNvPr>
          <p:cNvSpPr/>
          <p:nvPr/>
        </p:nvSpPr>
        <p:spPr>
          <a:xfrm>
            <a:off x="1541417" y="4741817"/>
            <a:ext cx="9157063" cy="2085128"/>
          </a:xfrm>
          <a:prstGeom prst="roundRect">
            <a:avLst/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D14624-4D6D-9F79-249C-56D70499A93C}"/>
              </a:ext>
            </a:extLst>
          </p:cNvPr>
          <p:cNvSpPr txBox="1"/>
          <p:nvPr/>
        </p:nvSpPr>
        <p:spPr>
          <a:xfrm>
            <a:off x="1025196" y="1674230"/>
            <a:ext cx="4626798" cy="1844521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Você sabia?</a:t>
            </a:r>
          </a:p>
          <a:p>
            <a:pPr algn="ctr" fontAlgn="base">
              <a:lnSpc>
                <a:spcPts val="2550"/>
              </a:lnSpc>
            </a:pP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O Claro pós também pode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ser adquirido junto com outros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produtos Claro empresas.</a:t>
            </a:r>
            <a:r>
              <a:rPr lang="en-US" sz="2400" dirty="0">
                <a:solidFill>
                  <a:schemeClr val="bg1"/>
                </a:solidFill>
                <a:latin typeface="AMX" pitchFamily="2" charset="77"/>
              </a:rPr>
              <a:t>​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F95B97C-04B9-1C71-BF0E-095D9247F7FA}"/>
              </a:ext>
            </a:extLst>
          </p:cNvPr>
          <p:cNvSpPr/>
          <p:nvPr/>
        </p:nvSpPr>
        <p:spPr>
          <a:xfrm>
            <a:off x="2863653" y="4885508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7F1C3F0-2930-CB75-E961-348044DC8B8C}"/>
              </a:ext>
            </a:extLst>
          </p:cNvPr>
          <p:cNvSpPr/>
          <p:nvPr/>
        </p:nvSpPr>
        <p:spPr>
          <a:xfrm>
            <a:off x="5308348" y="4885509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móvel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B51835D-1875-AAEE-1E73-D765E19ED768}"/>
              </a:ext>
            </a:extLst>
          </p:cNvPr>
          <p:cNvSpPr/>
          <p:nvPr/>
        </p:nvSpPr>
        <p:spPr>
          <a:xfrm>
            <a:off x="7753043" y="4885507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Internet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B7AB7C-6AC8-A045-A0FA-6B812BCA6D4E}"/>
              </a:ext>
            </a:extLst>
          </p:cNvPr>
          <p:cNvSpPr txBox="1"/>
          <p:nvPr/>
        </p:nvSpPr>
        <p:spPr>
          <a:xfrm>
            <a:off x="6021074" y="2234505"/>
            <a:ext cx="5252005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2550"/>
              </a:lnSpc>
            </a:pPr>
            <a:r>
              <a:rPr lang="pt-BR" sz="2400" dirty="0">
                <a:latin typeface="AMX" pitchFamily="2" charset="77"/>
              </a:rPr>
              <a:t>A Claro pós é uma sorte grande. Então, preparamos três ofertas convergentes que você pode apresentar para o seu cliente. Raspe as bolinhas para ver.</a:t>
            </a:r>
            <a:endParaRPr lang="en-US" sz="2400" dirty="0">
              <a:latin typeface="AMX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1E7B0B-BE33-F607-5903-B0902254249E}"/>
              </a:ext>
            </a:extLst>
          </p:cNvPr>
          <p:cNvSpPr txBox="1"/>
          <p:nvPr/>
        </p:nvSpPr>
        <p:spPr>
          <a:xfrm>
            <a:off x="-2534193" y="3722914"/>
            <a:ext cx="2534194" cy="369332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Botão: Telefonia fixa</a:t>
            </a:r>
          </a:p>
        </p:txBody>
      </p:sp>
      <p:pic>
        <p:nvPicPr>
          <p:cNvPr id="12" name="Gráfico 11" descr="Seta de linha: curva no sentido horário estrutura de tópicos">
            <a:extLst>
              <a:ext uri="{FF2B5EF4-FFF2-40B4-BE49-F238E27FC236}">
                <a16:creationId xmlns:a16="http://schemas.microsoft.com/office/drawing/2014/main" id="{2179E88B-B2F2-D84B-D981-B45AF77F84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9408546">
            <a:off x="3973861" y="4187405"/>
            <a:ext cx="834343" cy="8671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CEB66F-56FB-B450-DFA6-52851B75A6BC}"/>
              </a:ext>
            </a:extLst>
          </p:cNvPr>
          <p:cNvSpPr txBox="1"/>
          <p:nvPr/>
        </p:nvSpPr>
        <p:spPr>
          <a:xfrm>
            <a:off x="4483439" y="4294546"/>
            <a:ext cx="61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cada uma dessas raspadinhas tem uma informação sobre a convergência de ofertas. Clique para ver.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3F137-F334-A949-2D63-F2EB409D1F1E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Selo 6 com preenchimento sólido">
            <a:extLst>
              <a:ext uri="{FF2B5EF4-FFF2-40B4-BE49-F238E27FC236}">
                <a16:creationId xmlns:a16="http://schemas.microsoft.com/office/drawing/2014/main" id="{BC68501E-A3C8-8E7C-97AD-5F668BF5EC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98" y="2944938"/>
            <a:ext cx="504671" cy="504671"/>
          </a:xfrm>
          <a:prstGeom prst="rect">
            <a:avLst/>
          </a:prstGeom>
        </p:spPr>
      </p:pic>
      <p:pic>
        <p:nvPicPr>
          <p:cNvPr id="17" name="Gráfico 16" descr="Selo 3 com preenchimento sólido">
            <a:extLst>
              <a:ext uri="{FF2B5EF4-FFF2-40B4-BE49-F238E27FC236}">
                <a16:creationId xmlns:a16="http://schemas.microsoft.com/office/drawing/2014/main" id="{74D9C1FC-9072-CDB4-E247-75A81A6259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370" y="2440267"/>
            <a:ext cx="504671" cy="50467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7BE3873-9ADB-AD54-B182-4F827BDC7B89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C11C4137-6748-DD9F-BC8B-B795FF1FCF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25AA649-1C47-6B1E-5C4F-CACAC5B8762C}"/>
              </a:ext>
            </a:extLst>
          </p:cNvPr>
          <p:cNvSpPr txBox="1"/>
          <p:nvPr/>
        </p:nvSpPr>
        <p:spPr>
          <a:xfrm>
            <a:off x="2863654" y="2475148"/>
            <a:ext cx="5826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AMX" pitchFamily="2" charset="77"/>
              </a:rPr>
              <a:t>A convergência de ofertas na aquisição do Claro pós proporciona ao cliente um MEGABÔNUS de 30GB que pode ser compartilhado entre as linhas através o uso do </a:t>
            </a:r>
            <a:r>
              <a:rPr lang="pt-BR" sz="2000" b="1" dirty="0">
                <a:latin typeface="AMX" pitchFamily="2" charset="77"/>
              </a:rPr>
              <a:t>Gestor Online</a:t>
            </a:r>
            <a:r>
              <a:rPr lang="pt-BR" sz="2000" dirty="0">
                <a:latin typeface="AMX" pitchFamily="2" charset="77"/>
              </a:rPr>
              <a:t>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A6481E-BC68-B8F5-B8C1-60B1B8E5932C}"/>
              </a:ext>
            </a:extLst>
          </p:cNvPr>
          <p:cNvSpPr txBox="1"/>
          <p:nvPr/>
        </p:nvSpPr>
        <p:spPr>
          <a:xfrm>
            <a:off x="2863653" y="4000518"/>
            <a:ext cx="6140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AMX" pitchFamily="2" charset="77"/>
              </a:rPr>
              <a:t>A validade do MEGABÔNUS é enquanto o cliente permanecer com o contrato!</a:t>
            </a:r>
          </a:p>
        </p:txBody>
      </p:sp>
    </p:spTree>
    <p:extLst>
      <p:ext uri="{BB962C8B-B14F-4D97-AF65-F5344CB8AC3E}">
        <p14:creationId xmlns:p14="http://schemas.microsoft.com/office/powerpoint/2010/main" val="2632817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0B8F6-0234-9E00-A538-1820A1BF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BDC1135-83AC-BC27-90F7-496B9EA4A65F}"/>
              </a:ext>
            </a:extLst>
          </p:cNvPr>
          <p:cNvSpPr/>
          <p:nvPr/>
        </p:nvSpPr>
        <p:spPr>
          <a:xfrm>
            <a:off x="1541417" y="4741817"/>
            <a:ext cx="9157063" cy="2085128"/>
          </a:xfrm>
          <a:prstGeom prst="roundRect">
            <a:avLst/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DDC7E5-C21E-95D3-52AD-A116E006CCB3}"/>
              </a:ext>
            </a:extLst>
          </p:cNvPr>
          <p:cNvSpPr txBox="1"/>
          <p:nvPr/>
        </p:nvSpPr>
        <p:spPr>
          <a:xfrm>
            <a:off x="1025196" y="1674230"/>
            <a:ext cx="4626798" cy="1844521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Você sabia?</a:t>
            </a:r>
          </a:p>
          <a:p>
            <a:pPr algn="ctr" fontAlgn="base">
              <a:lnSpc>
                <a:spcPts val="2550"/>
              </a:lnSpc>
            </a:pP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O Claro pós também pode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ser adquirido junto com outros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produtos Claro empresas.</a:t>
            </a:r>
            <a:r>
              <a:rPr lang="en-US" sz="2400" dirty="0">
                <a:solidFill>
                  <a:schemeClr val="bg1"/>
                </a:solidFill>
                <a:latin typeface="AMX" pitchFamily="2" charset="77"/>
              </a:rPr>
              <a:t>​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7C672C0-A89A-288B-828B-E2435F2DBE4E}"/>
              </a:ext>
            </a:extLst>
          </p:cNvPr>
          <p:cNvSpPr/>
          <p:nvPr/>
        </p:nvSpPr>
        <p:spPr>
          <a:xfrm>
            <a:off x="2863653" y="4885508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A826D2-0910-2376-B4ED-F2E8F41ED914}"/>
              </a:ext>
            </a:extLst>
          </p:cNvPr>
          <p:cNvSpPr/>
          <p:nvPr/>
        </p:nvSpPr>
        <p:spPr>
          <a:xfrm>
            <a:off x="5308348" y="4885509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móvel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697960C-EE8D-4D61-5E4A-8EB223637A54}"/>
              </a:ext>
            </a:extLst>
          </p:cNvPr>
          <p:cNvSpPr/>
          <p:nvPr/>
        </p:nvSpPr>
        <p:spPr>
          <a:xfrm>
            <a:off x="7753043" y="4885507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Internet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9BC2F2-D294-EFDB-C329-AE429096ECE7}"/>
              </a:ext>
            </a:extLst>
          </p:cNvPr>
          <p:cNvSpPr txBox="1"/>
          <p:nvPr/>
        </p:nvSpPr>
        <p:spPr>
          <a:xfrm>
            <a:off x="5948869" y="2601703"/>
            <a:ext cx="5252005" cy="14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2550"/>
              </a:lnSpc>
            </a:pPr>
            <a:r>
              <a:rPr lang="pt-BR" sz="2000" dirty="0">
                <a:latin typeface="AMX" pitchFamily="2" charset="77"/>
              </a:rPr>
              <a:t>A Claro pós é uma sorte grande. Então, preparamos três ofertas convergentes que você pode apresentar para o seu cliente. Raspe as bolinhas para ver.</a:t>
            </a:r>
            <a:endParaRPr lang="en-US" sz="2000" dirty="0">
              <a:latin typeface="AMX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5F2BB4-B7BA-BCC3-74F5-5759A9AB5BA1}"/>
              </a:ext>
            </a:extLst>
          </p:cNvPr>
          <p:cNvSpPr txBox="1"/>
          <p:nvPr/>
        </p:nvSpPr>
        <p:spPr>
          <a:xfrm>
            <a:off x="-2534193" y="3722914"/>
            <a:ext cx="2534194" cy="369332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Botão: Telefonia móvel </a:t>
            </a:r>
          </a:p>
        </p:txBody>
      </p:sp>
      <p:pic>
        <p:nvPicPr>
          <p:cNvPr id="12" name="Gráfico 11" descr="Seta de linha: curva no sentido horário estrutura de tópicos">
            <a:extLst>
              <a:ext uri="{FF2B5EF4-FFF2-40B4-BE49-F238E27FC236}">
                <a16:creationId xmlns:a16="http://schemas.microsoft.com/office/drawing/2014/main" id="{86E10961-516C-B55F-45A5-B00CE2FC99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9408546">
            <a:off x="3973861" y="4187405"/>
            <a:ext cx="834343" cy="8671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0FAB9A-42C6-2EAC-1274-F0E5DAB46805}"/>
              </a:ext>
            </a:extLst>
          </p:cNvPr>
          <p:cNvSpPr txBox="1"/>
          <p:nvPr/>
        </p:nvSpPr>
        <p:spPr>
          <a:xfrm>
            <a:off x="4411234" y="4661744"/>
            <a:ext cx="614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 cada uma dessas raspadinhas tem uma informação sobre a convergência de ofertas. Clique para ver.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A945AC-0659-D431-2E46-C6B7673FE1FC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Selo 6 com preenchimento sólido">
            <a:extLst>
              <a:ext uri="{FF2B5EF4-FFF2-40B4-BE49-F238E27FC236}">
                <a16:creationId xmlns:a16="http://schemas.microsoft.com/office/drawing/2014/main" id="{4C5DD689-A9F5-4434-A4BE-3D8AD41AC4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6093" y="3312136"/>
            <a:ext cx="504671" cy="504671"/>
          </a:xfrm>
          <a:prstGeom prst="rect">
            <a:avLst/>
          </a:prstGeom>
        </p:spPr>
      </p:pic>
      <p:pic>
        <p:nvPicPr>
          <p:cNvPr id="17" name="Gráfico 16" descr="Selo 3 com preenchimento sólido">
            <a:extLst>
              <a:ext uri="{FF2B5EF4-FFF2-40B4-BE49-F238E27FC236}">
                <a16:creationId xmlns:a16="http://schemas.microsoft.com/office/drawing/2014/main" id="{30C96ABE-A391-9B55-4514-4F8FF8F210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8165" y="2807465"/>
            <a:ext cx="504671" cy="50467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B8438958-B067-60BA-9797-07EEB4D1396A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3D993C57-59D6-9703-E8B7-4CCB1CED2E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FBA53C0-6AB3-5EA9-273F-A6080B2D47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98" r="69418" b="66323"/>
          <a:stretch>
            <a:fillRect/>
          </a:stretch>
        </p:blipFill>
        <p:spPr>
          <a:xfrm>
            <a:off x="4169261" y="2408198"/>
            <a:ext cx="2277833" cy="6094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299069-67D4-BA4A-FDB6-8FDE81601252}"/>
              </a:ext>
            </a:extLst>
          </p:cNvPr>
          <p:cNvSpPr txBox="1"/>
          <p:nvPr/>
        </p:nvSpPr>
        <p:spPr>
          <a:xfrm>
            <a:off x="6386081" y="2484399"/>
            <a:ext cx="6096000" cy="3064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550"/>
              </a:lnSpc>
            </a:pPr>
            <a:r>
              <a:rPr lang="en-US" sz="1600" b="1" dirty="0">
                <a:latin typeface="AMX" pitchFamily="2" charset="77"/>
              </a:rPr>
              <a:t>BL FIXA + FONE (</a:t>
            </a:r>
            <a:r>
              <a:rPr lang="en-US" sz="1600" b="1" dirty="0" err="1">
                <a:latin typeface="AMX" pitchFamily="2" charset="77"/>
              </a:rPr>
              <a:t>fixo</a:t>
            </a:r>
            <a:r>
              <a:rPr lang="en-US" sz="1600" b="1" dirty="0">
                <a:latin typeface="AMX" pitchFamily="2" charset="77"/>
              </a:rPr>
              <a:t> </a:t>
            </a:r>
            <a:r>
              <a:rPr lang="en-US" sz="1600" b="1" dirty="0" err="1">
                <a:latin typeface="AMX" pitchFamily="2" charset="77"/>
              </a:rPr>
              <a:t>ou</a:t>
            </a:r>
            <a:r>
              <a:rPr lang="en-US" sz="1600" b="1" dirty="0">
                <a:latin typeface="AMX" pitchFamily="2" charset="77"/>
              </a:rPr>
              <a:t> PABX Virtual) + CEL</a:t>
            </a:r>
          </a:p>
          <a:p>
            <a:pPr rtl="0" fontAlgn="base">
              <a:lnSpc>
                <a:spcPts val="2550"/>
              </a:lnSpc>
            </a:pPr>
            <a:endParaRPr lang="en-US" sz="1600" b="1" dirty="0">
              <a:latin typeface="AMX" pitchFamily="2" charset="77"/>
            </a:endParaRPr>
          </a:p>
          <a:p>
            <a:pPr fontAlgn="base">
              <a:lnSpc>
                <a:spcPts val="2550"/>
              </a:lnSpc>
            </a:pPr>
            <a:r>
              <a:rPr lang="en-US" sz="1600" b="1" dirty="0">
                <a:latin typeface="AMX" pitchFamily="2" charset="77"/>
              </a:rPr>
              <a:t>BL FIXA + FONE (</a:t>
            </a:r>
            <a:r>
              <a:rPr lang="en-US" sz="1600" b="1" dirty="0" err="1">
                <a:latin typeface="AMX" pitchFamily="2" charset="77"/>
              </a:rPr>
              <a:t>fixo</a:t>
            </a:r>
            <a:r>
              <a:rPr lang="en-US" sz="1600" b="1" dirty="0">
                <a:latin typeface="AMX" pitchFamily="2" charset="77"/>
              </a:rPr>
              <a:t> </a:t>
            </a:r>
            <a:r>
              <a:rPr lang="en-US" sz="1600" b="1" dirty="0" err="1">
                <a:latin typeface="AMX" pitchFamily="2" charset="77"/>
              </a:rPr>
              <a:t>ou</a:t>
            </a:r>
            <a:r>
              <a:rPr lang="en-US" sz="1600" b="1" dirty="0">
                <a:latin typeface="AMX" pitchFamily="2" charset="77"/>
              </a:rPr>
              <a:t> PABX Virtual) + TV + CEL</a:t>
            </a:r>
          </a:p>
          <a:p>
            <a:pPr rtl="0" fontAlgn="base">
              <a:lnSpc>
                <a:spcPts val="2550"/>
              </a:lnSpc>
            </a:pPr>
            <a:endParaRPr lang="en-US" sz="1600" b="1" dirty="0">
              <a:latin typeface="AMX" pitchFamily="2" charset="77"/>
            </a:endParaRPr>
          </a:p>
          <a:p>
            <a:pPr fontAlgn="base">
              <a:lnSpc>
                <a:spcPts val="2550"/>
              </a:lnSpc>
            </a:pPr>
            <a:r>
              <a:rPr lang="en-US" sz="1600" b="1" dirty="0">
                <a:latin typeface="AMX" pitchFamily="2" charset="77"/>
              </a:rPr>
              <a:t>BL FIXA + TV + CEL</a:t>
            </a:r>
          </a:p>
          <a:p>
            <a:pPr fontAlgn="base">
              <a:lnSpc>
                <a:spcPts val="2550"/>
              </a:lnSpc>
            </a:pPr>
            <a:endParaRPr lang="en-US" sz="1600" b="1" dirty="0">
              <a:latin typeface="AMX" pitchFamily="2" charset="77"/>
            </a:endParaRPr>
          </a:p>
          <a:p>
            <a:pPr fontAlgn="base">
              <a:lnSpc>
                <a:spcPts val="2550"/>
              </a:lnSpc>
            </a:pPr>
            <a:r>
              <a:rPr lang="en-US" sz="1600" b="1" dirty="0">
                <a:latin typeface="AMX" pitchFamily="2" charset="77"/>
              </a:rPr>
              <a:t>BL MÓVEL + CEL (</a:t>
            </a:r>
            <a:r>
              <a:rPr lang="en-US" sz="1600" b="1" dirty="0" err="1">
                <a:latin typeface="AMX" pitchFamily="2" charset="77"/>
              </a:rPr>
              <a:t>em</a:t>
            </a:r>
            <a:r>
              <a:rPr lang="en-US" sz="1600" b="1" dirty="0">
                <a:latin typeface="AMX" pitchFamily="2" charset="77"/>
              </a:rPr>
              <a:t> </a:t>
            </a:r>
            <a:r>
              <a:rPr lang="en-US" sz="1600" b="1" dirty="0" err="1">
                <a:latin typeface="AMX" pitchFamily="2" charset="77"/>
              </a:rPr>
              <a:t>área</a:t>
            </a:r>
            <a:r>
              <a:rPr lang="en-US" sz="1600" b="1" dirty="0">
                <a:latin typeface="AMX" pitchFamily="2" charset="77"/>
              </a:rPr>
              <a:t> </a:t>
            </a:r>
            <a:r>
              <a:rPr lang="en-US" sz="1600" b="1" dirty="0" err="1">
                <a:latin typeface="AMX" pitchFamily="2" charset="77"/>
              </a:rPr>
              <a:t>não</a:t>
            </a:r>
            <a:r>
              <a:rPr lang="en-US" sz="1600" b="1" dirty="0">
                <a:latin typeface="AMX" pitchFamily="2" charset="77"/>
              </a:rPr>
              <a:t> </a:t>
            </a:r>
            <a:r>
              <a:rPr lang="en-US" sz="1600" b="1" dirty="0" err="1">
                <a:latin typeface="AMX" pitchFamily="2" charset="77"/>
              </a:rPr>
              <a:t>cabeada</a:t>
            </a:r>
            <a:r>
              <a:rPr lang="en-US" sz="1600" b="1" dirty="0">
                <a:latin typeface="AMX" pitchFamily="2" charset="77"/>
              </a:rPr>
              <a:t>)</a:t>
            </a:r>
          </a:p>
          <a:p>
            <a:pPr fontAlgn="base">
              <a:lnSpc>
                <a:spcPts val="2550"/>
              </a:lnSpc>
            </a:pPr>
            <a:endParaRPr lang="en-US" sz="1600" b="1" dirty="0">
              <a:latin typeface="AMX" pitchFamily="2" charset="77"/>
            </a:endParaRPr>
          </a:p>
          <a:p>
            <a:pPr fontAlgn="base">
              <a:lnSpc>
                <a:spcPts val="2550"/>
              </a:lnSpc>
            </a:pPr>
            <a:r>
              <a:rPr lang="en-US" sz="1600" b="1" dirty="0">
                <a:latin typeface="AMX" pitchFamily="2" charset="77"/>
              </a:rPr>
              <a:t>BL FIXA + CEL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478D12A-3C2B-77DF-EC85-E1E1E68637C5}"/>
              </a:ext>
            </a:extLst>
          </p:cNvPr>
          <p:cNvSpPr txBox="1"/>
          <p:nvPr/>
        </p:nvSpPr>
        <p:spPr>
          <a:xfrm>
            <a:off x="1374997" y="2715726"/>
            <a:ext cx="2669935" cy="2029266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O MEGABÕNUS é habilitado por BAN a nível contrato a partir da franquia de 1GB nas seguintes combinações: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1645B0C9-C8A2-8C09-6886-527DEF4A13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289" r="69418" b="51732"/>
          <a:stretch>
            <a:fillRect/>
          </a:stretch>
        </p:blipFill>
        <p:spPr>
          <a:xfrm>
            <a:off x="4169261" y="3076118"/>
            <a:ext cx="2277833" cy="60943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4332EC1-8575-83D2-A26A-8B70504DD0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9488" r="69418" b="36533"/>
          <a:stretch>
            <a:fillRect/>
          </a:stretch>
        </p:blipFill>
        <p:spPr>
          <a:xfrm>
            <a:off x="4169261" y="3724190"/>
            <a:ext cx="2277833" cy="60943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6DE4832-1FCB-494D-C0E9-E7926EE5FF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902" r="69418" b="20119"/>
          <a:stretch>
            <a:fillRect/>
          </a:stretch>
        </p:blipFill>
        <p:spPr>
          <a:xfrm>
            <a:off x="4169261" y="4372262"/>
            <a:ext cx="2277833" cy="60943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D382853-4240-E9FB-7622-0521CF8F4D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0797" r="69418" b="5224"/>
          <a:stretch>
            <a:fillRect/>
          </a:stretch>
        </p:blipFill>
        <p:spPr>
          <a:xfrm>
            <a:off x="4169261" y="5020334"/>
            <a:ext cx="2277833" cy="6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2A2FB-CA78-9AD7-F7C1-1FC250DEE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D95191B-B609-3D74-06D7-691DC826654A}"/>
              </a:ext>
            </a:extLst>
          </p:cNvPr>
          <p:cNvSpPr/>
          <p:nvPr/>
        </p:nvSpPr>
        <p:spPr>
          <a:xfrm>
            <a:off x="1541417" y="4741817"/>
            <a:ext cx="9157063" cy="2085128"/>
          </a:xfrm>
          <a:prstGeom prst="roundRect">
            <a:avLst/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68625C-C69C-0AA2-A9C7-1C4299E63BC4}"/>
              </a:ext>
            </a:extLst>
          </p:cNvPr>
          <p:cNvSpPr txBox="1"/>
          <p:nvPr/>
        </p:nvSpPr>
        <p:spPr>
          <a:xfrm>
            <a:off x="1025196" y="1674230"/>
            <a:ext cx="4626798" cy="1844521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Você sabia?</a:t>
            </a:r>
          </a:p>
          <a:p>
            <a:pPr algn="ctr" fontAlgn="base">
              <a:lnSpc>
                <a:spcPts val="2550"/>
              </a:lnSpc>
            </a:pP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  <a:p>
            <a:pPr algn="ctr" fontAlgn="base">
              <a:lnSpc>
                <a:spcPts val="2550"/>
              </a:lnSpc>
            </a:pP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O Claro pós também pode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ser adquirido junto com outros</a:t>
            </a:r>
            <a:br>
              <a:rPr lang="pt-BR" sz="2400" dirty="0">
                <a:solidFill>
                  <a:schemeClr val="bg1"/>
                </a:solidFill>
                <a:latin typeface="AMX" pitchFamily="2" charset="77"/>
              </a:rPr>
            </a:br>
            <a:r>
              <a:rPr lang="pt-BR" sz="2400" dirty="0">
                <a:solidFill>
                  <a:schemeClr val="bg1"/>
                </a:solidFill>
                <a:latin typeface="AMX" pitchFamily="2" charset="77"/>
              </a:rPr>
              <a:t>produtos Claro empresas.</a:t>
            </a:r>
            <a:r>
              <a:rPr lang="en-US" sz="2400" dirty="0">
                <a:solidFill>
                  <a:schemeClr val="bg1"/>
                </a:solidFill>
                <a:latin typeface="AMX" pitchFamily="2" charset="77"/>
              </a:rPr>
              <a:t>​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D82E5E8-8F33-B382-AAC8-FEF2DBADEDC8}"/>
              </a:ext>
            </a:extLst>
          </p:cNvPr>
          <p:cNvSpPr/>
          <p:nvPr/>
        </p:nvSpPr>
        <p:spPr>
          <a:xfrm>
            <a:off x="2863653" y="4885508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AF08E44-B926-FEF6-07DA-9163CC0DF359}"/>
              </a:ext>
            </a:extLst>
          </p:cNvPr>
          <p:cNvSpPr/>
          <p:nvPr/>
        </p:nvSpPr>
        <p:spPr>
          <a:xfrm>
            <a:off x="5308348" y="4885509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Telefonia móvel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36E05F0-AAE3-A6E3-DE7C-0AF59E3FFD74}"/>
              </a:ext>
            </a:extLst>
          </p:cNvPr>
          <p:cNvSpPr/>
          <p:nvPr/>
        </p:nvSpPr>
        <p:spPr>
          <a:xfrm>
            <a:off x="7753043" y="4885507"/>
            <a:ext cx="1946366" cy="185098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Internet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fixa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760995-85A1-9B5D-0343-B98EF2C15475}"/>
              </a:ext>
            </a:extLst>
          </p:cNvPr>
          <p:cNvSpPr txBox="1"/>
          <p:nvPr/>
        </p:nvSpPr>
        <p:spPr>
          <a:xfrm>
            <a:off x="6021074" y="2234505"/>
            <a:ext cx="5252005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2550"/>
              </a:lnSpc>
            </a:pPr>
            <a:r>
              <a:rPr lang="pt-BR" sz="2400" dirty="0">
                <a:latin typeface="AMX" pitchFamily="2" charset="77"/>
              </a:rPr>
              <a:t>A Claro pós é uma sorte grande. Então, preparamos três ofertas convergentes que você pode apresentar para o seu cliente. Raspe as bolinhas para ver.</a:t>
            </a:r>
            <a:endParaRPr lang="en-US" sz="2400" dirty="0">
              <a:latin typeface="AMX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F6F8A2-3970-1ED7-858A-4A6B5E5E0BAD}"/>
              </a:ext>
            </a:extLst>
          </p:cNvPr>
          <p:cNvSpPr txBox="1"/>
          <p:nvPr/>
        </p:nvSpPr>
        <p:spPr>
          <a:xfrm>
            <a:off x="-2534193" y="3722914"/>
            <a:ext cx="2534194" cy="369332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Botão: Internet fixa</a:t>
            </a:r>
          </a:p>
        </p:txBody>
      </p:sp>
      <p:pic>
        <p:nvPicPr>
          <p:cNvPr id="12" name="Gráfico 11" descr="Seta de linha: curva no sentido horário estrutura de tópicos">
            <a:extLst>
              <a:ext uri="{FF2B5EF4-FFF2-40B4-BE49-F238E27FC236}">
                <a16:creationId xmlns:a16="http://schemas.microsoft.com/office/drawing/2014/main" id="{567F029D-2C58-7CBC-4373-1E11C6B3F4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9408546">
            <a:off x="3973861" y="4187405"/>
            <a:ext cx="834343" cy="8671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7B8194-E8B4-B826-73B0-63BECCB170C4}"/>
              </a:ext>
            </a:extLst>
          </p:cNvPr>
          <p:cNvSpPr txBox="1"/>
          <p:nvPr/>
        </p:nvSpPr>
        <p:spPr>
          <a:xfrm>
            <a:off x="4483439" y="4294546"/>
            <a:ext cx="61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cada uma dessas raspadinhas tem uma informação sobre a convergência de ofertas. Clique para ver.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AAED51-473D-E70C-A486-EAEE0C029792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Selo 6 com preenchimento sólido">
            <a:extLst>
              <a:ext uri="{FF2B5EF4-FFF2-40B4-BE49-F238E27FC236}">
                <a16:creationId xmlns:a16="http://schemas.microsoft.com/office/drawing/2014/main" id="{A9A2B59F-4B1A-7987-1F43-D03D5A551E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98" y="2944938"/>
            <a:ext cx="504671" cy="504671"/>
          </a:xfrm>
          <a:prstGeom prst="rect">
            <a:avLst/>
          </a:prstGeom>
        </p:spPr>
      </p:pic>
      <p:pic>
        <p:nvPicPr>
          <p:cNvPr id="17" name="Gráfico 16" descr="Selo 3 com preenchimento sólido">
            <a:extLst>
              <a:ext uri="{FF2B5EF4-FFF2-40B4-BE49-F238E27FC236}">
                <a16:creationId xmlns:a16="http://schemas.microsoft.com/office/drawing/2014/main" id="{B63827FD-1F71-CAAF-9757-583B695065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370" y="2440267"/>
            <a:ext cx="504671" cy="50467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43B8738-EE33-E61C-BA2D-D61AC68D11D0}"/>
              </a:ext>
            </a:extLst>
          </p:cNvPr>
          <p:cNvSpPr/>
          <p:nvPr/>
        </p:nvSpPr>
        <p:spPr>
          <a:xfrm>
            <a:off x="1071333" y="1164106"/>
            <a:ext cx="10095471" cy="5184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Gráfico 18" descr="Fechar com preenchimento sólido">
            <a:extLst>
              <a:ext uri="{FF2B5EF4-FFF2-40B4-BE49-F238E27FC236}">
                <a16:creationId xmlns:a16="http://schemas.microsoft.com/office/drawing/2014/main" id="{DE6BE5C0-A706-CDB3-83F7-99BD750EC5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8898" y="1408844"/>
            <a:ext cx="530772" cy="530772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B1954BF-DBC0-3BFD-CB6D-73739D87C58D}"/>
              </a:ext>
            </a:extLst>
          </p:cNvPr>
          <p:cNvGraphicFramePr>
            <a:graphicFrameLocks noGrp="1"/>
          </p:cNvGraphicFramePr>
          <p:nvPr/>
        </p:nvGraphicFramePr>
        <p:xfrm>
          <a:off x="2341412" y="2271166"/>
          <a:ext cx="7509174" cy="3727412"/>
        </p:xfrm>
        <a:graphic>
          <a:graphicData uri="http://schemas.openxmlformats.org/drawingml/2006/table">
            <a:tbl>
              <a:tblPr/>
              <a:tblGrid>
                <a:gridCol w="1784165">
                  <a:extLst>
                    <a:ext uri="{9D8B030D-6E8A-4147-A177-3AD203B41FA5}">
                      <a16:colId xmlns:a16="http://schemas.microsoft.com/office/drawing/2014/main" val="3930011903"/>
                    </a:ext>
                  </a:extLst>
                </a:gridCol>
                <a:gridCol w="1400012">
                  <a:extLst>
                    <a:ext uri="{9D8B030D-6E8A-4147-A177-3AD203B41FA5}">
                      <a16:colId xmlns:a16="http://schemas.microsoft.com/office/drawing/2014/main" val="3564964969"/>
                    </a:ext>
                  </a:extLst>
                </a:gridCol>
                <a:gridCol w="2534194">
                  <a:extLst>
                    <a:ext uri="{9D8B030D-6E8A-4147-A177-3AD203B41FA5}">
                      <a16:colId xmlns:a16="http://schemas.microsoft.com/office/drawing/2014/main" val="1627892683"/>
                    </a:ext>
                  </a:extLst>
                </a:gridCol>
                <a:gridCol w="1790803">
                  <a:extLst>
                    <a:ext uri="{9D8B030D-6E8A-4147-A177-3AD203B41FA5}">
                      <a16:colId xmlns:a16="http://schemas.microsoft.com/office/drawing/2014/main" val="3140564644"/>
                    </a:ext>
                  </a:extLst>
                </a:gridCol>
              </a:tblGrid>
              <a:tr h="4973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PLANO​</a:t>
                      </a:r>
                      <a:endParaRPr lang="pt-BR" sz="1800" b="0" i="0" dirty="0">
                        <a:solidFill>
                          <a:srgbClr val="FFFFFF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BÔNUS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BÔNUS CONVERGÊNCIA​</a:t>
                      </a:r>
                      <a:endParaRPr lang="pt-BR" sz="1800" b="0" i="0" dirty="0">
                        <a:solidFill>
                          <a:srgbClr val="FFFFFF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TOTAL​</a:t>
                      </a:r>
                      <a:endParaRPr lang="pt-BR" sz="1800" b="0" i="0" dirty="0">
                        <a:solidFill>
                          <a:srgbClr val="FFFFFF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27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72871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36GB</a:t>
                      </a:r>
                      <a:endParaRPr lang="pt-BR" sz="1800" b="0" i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9089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462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46566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26088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39954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90GB</a:t>
                      </a:r>
                      <a:endParaRPr lang="pt-BR" sz="18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38768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62549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25457"/>
                  </a:ext>
                </a:extLst>
              </a:tr>
              <a:tr h="3588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+30GB</a:t>
                      </a:r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AMX" pitchFamily="2" charset="7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41837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8688225A-E6BE-A152-F990-464DDE8560BD}"/>
              </a:ext>
            </a:extLst>
          </p:cNvPr>
          <p:cNvSpPr/>
          <p:nvPr/>
        </p:nvSpPr>
        <p:spPr>
          <a:xfrm>
            <a:off x="2739188" y="1518808"/>
            <a:ext cx="655451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Confira as ofertas na convergência (2P, 3P e 4P):</a:t>
            </a:r>
          </a:p>
        </p:txBody>
      </p:sp>
    </p:spTree>
    <p:extLst>
      <p:ext uri="{BB962C8B-B14F-4D97-AF65-F5344CB8AC3E}">
        <p14:creationId xmlns:p14="http://schemas.microsoft.com/office/powerpoint/2010/main" val="312390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D5CCD4-F26E-96CD-E788-37679DB8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2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ACF4A6-02D4-AF8A-392C-221804692895}"/>
              </a:ext>
            </a:extLst>
          </p:cNvPr>
          <p:cNvSpPr txBox="1"/>
          <p:nvPr/>
        </p:nvSpPr>
        <p:spPr>
          <a:xfrm>
            <a:off x="5477743" y="2257670"/>
            <a:ext cx="54689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MX" pitchFamily="2" charset="77"/>
              </a:rPr>
              <a:t>Se houver mais linhas na mesma </a:t>
            </a:r>
            <a:r>
              <a:rPr lang="pt-BR" sz="2000" dirty="0" err="1">
                <a:latin typeface="AMX" pitchFamily="2" charset="77"/>
              </a:rPr>
              <a:t>ban</a:t>
            </a:r>
            <a:r>
              <a:rPr lang="pt-BR" sz="2000" dirty="0">
                <a:latin typeface="AMX" pitchFamily="2" charset="77"/>
              </a:rPr>
              <a:t>, desde que haja uma linha a partir de 1GB, todas as linhas da conta a partir de 1GB compartilharão do mesmo </a:t>
            </a:r>
            <a:r>
              <a:rPr lang="pt-BR" sz="2000" dirty="0" err="1">
                <a:latin typeface="AMX" pitchFamily="2" charset="77"/>
              </a:rPr>
              <a:t>megabônus</a:t>
            </a:r>
            <a:r>
              <a:rPr lang="pt-BR" sz="2000" dirty="0">
                <a:latin typeface="AMX" pitchFamily="2" charset="77"/>
              </a:rPr>
              <a:t> de 30GB.</a:t>
            </a:r>
          </a:p>
          <a:p>
            <a:pPr algn="ctr"/>
            <a:endParaRPr lang="pt-BR" sz="2000" dirty="0">
              <a:latin typeface="AMX" pitchFamily="2" charset="77"/>
            </a:endParaRPr>
          </a:p>
          <a:p>
            <a:pPr algn="ctr"/>
            <a:r>
              <a:rPr lang="pt-BR" sz="2000" dirty="0">
                <a:latin typeface="AMX" pitchFamily="2" charset="77"/>
              </a:rPr>
              <a:t>Se houver contratação de linhas de regionais distintas, ou seja, em </a:t>
            </a:r>
            <a:r>
              <a:rPr lang="pt-BR" sz="2000" dirty="0" err="1">
                <a:latin typeface="AMX" pitchFamily="2" charset="77"/>
              </a:rPr>
              <a:t>bans</a:t>
            </a:r>
            <a:r>
              <a:rPr lang="pt-BR" sz="2000" dirty="0">
                <a:latin typeface="AMX" pitchFamily="2" charset="77"/>
              </a:rPr>
              <a:t> diferentes, desde que haja uma linha a partir de 1GB por </a:t>
            </a:r>
            <a:r>
              <a:rPr lang="pt-BR" sz="2000" dirty="0" err="1">
                <a:latin typeface="AMX" pitchFamily="2" charset="77"/>
              </a:rPr>
              <a:t>ban</a:t>
            </a:r>
            <a:r>
              <a:rPr lang="pt-BR" sz="2000" dirty="0">
                <a:latin typeface="AMX" pitchFamily="2" charset="77"/>
              </a:rPr>
              <a:t>, o cliente receberá um </a:t>
            </a:r>
            <a:r>
              <a:rPr lang="pt-BR" sz="2000" dirty="0" err="1">
                <a:latin typeface="AMX" pitchFamily="2" charset="77"/>
              </a:rPr>
              <a:t>megabônus</a:t>
            </a:r>
            <a:r>
              <a:rPr lang="pt-BR" sz="2000" dirty="0">
                <a:latin typeface="AMX" pitchFamily="2" charset="77"/>
              </a:rPr>
              <a:t> de 30GB para cada conta.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AF16DA-EA39-39A6-A7C9-9A52B65E1892}"/>
              </a:ext>
            </a:extLst>
          </p:cNvPr>
          <p:cNvSpPr/>
          <p:nvPr/>
        </p:nvSpPr>
        <p:spPr>
          <a:xfrm>
            <a:off x="4166659" y="107085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MEGABÔNUS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B0518F99-F5DE-F55A-8D56-C44EFD5595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9A7DB110-B6A6-B67E-4336-652CEB528F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1CF9CFA-F54F-EA6F-708B-27D5A3806A0F}"/>
              </a:ext>
            </a:extLst>
          </p:cNvPr>
          <p:cNvSpPr/>
          <p:nvPr/>
        </p:nvSpPr>
        <p:spPr>
          <a:xfrm>
            <a:off x="1678193" y="1910233"/>
            <a:ext cx="9197788" cy="4315745"/>
          </a:xfrm>
          <a:prstGeom prst="roundRect">
            <a:avLst>
              <a:gd name="adj" fmla="val 13788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AMX" pitchFamily="2" charset="77"/>
              <a:sym typeface="+mn-ea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265ABFF-1BF7-7BA6-83CE-C7C6140DBBED}"/>
              </a:ext>
            </a:extLst>
          </p:cNvPr>
          <p:cNvCxnSpPr>
            <a:cxnSpLocks/>
          </p:cNvCxnSpPr>
          <p:nvPr/>
        </p:nvCxnSpPr>
        <p:spPr>
          <a:xfrm>
            <a:off x="5905950" y="2456952"/>
            <a:ext cx="0" cy="2753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1DE6E4-F28B-BCD1-2306-41CCF4788BE9}"/>
              </a:ext>
            </a:extLst>
          </p:cNvPr>
          <p:cNvSpPr txBox="1"/>
          <p:nvPr/>
        </p:nvSpPr>
        <p:spPr>
          <a:xfrm>
            <a:off x="836123" y="628776"/>
            <a:ext cx="7015658" cy="45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550"/>
              </a:lnSpc>
            </a:pPr>
            <a:r>
              <a:rPr lang="pt-BR" sz="3200" b="1" dirty="0"/>
              <a:t>Basicamente...</a:t>
            </a:r>
            <a:endParaRPr lang="en-US" sz="3200" b="1" dirty="0">
              <a:latin typeface="AMX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65587A-2601-C65B-D843-A95B48FAC679}"/>
              </a:ext>
            </a:extLst>
          </p:cNvPr>
          <p:cNvSpPr txBox="1"/>
          <p:nvPr/>
        </p:nvSpPr>
        <p:spPr>
          <a:xfrm>
            <a:off x="3162750" y="1314856"/>
            <a:ext cx="2043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Claro Pós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C92667-B46D-702F-A4EA-188FF9450C81}"/>
              </a:ext>
            </a:extLst>
          </p:cNvPr>
          <p:cNvSpPr txBox="1"/>
          <p:nvPr/>
        </p:nvSpPr>
        <p:spPr>
          <a:xfrm>
            <a:off x="6559931" y="1278211"/>
            <a:ext cx="387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Claro Total Individual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0F2A58-461A-F03D-5CE2-9D425B9D7EBD}"/>
              </a:ext>
            </a:extLst>
          </p:cNvPr>
          <p:cNvSpPr txBox="1"/>
          <p:nvPr/>
        </p:nvSpPr>
        <p:spPr>
          <a:xfrm>
            <a:off x="2833750" y="2103882"/>
            <a:ext cx="28615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internet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ligações ilimitadas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WhatsApp voz e vídeo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Waze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Gestor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Skeelo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Claro Banca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McAfee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Claro Recados Premium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Claro Monitor 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Claro Passaporte </a:t>
            </a:r>
            <a:r>
              <a:rPr lang="pt-BR" dirty="0" err="1">
                <a:solidFill>
                  <a:schemeClr val="bg1"/>
                </a:solidFill>
              </a:rPr>
              <a:t>Americas</a:t>
            </a:r>
            <a:r>
              <a:rPr lang="pt-BR" dirty="0">
                <a:solidFill>
                  <a:schemeClr val="bg1"/>
                </a:solidFill>
              </a:rPr>
              <a:t>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Cloud*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B16F67-1EC9-D274-D9B4-27BDDE9F66E5}"/>
              </a:ext>
            </a:extLst>
          </p:cNvPr>
          <p:cNvSpPr txBox="1"/>
          <p:nvPr/>
        </p:nvSpPr>
        <p:spPr>
          <a:xfrm>
            <a:off x="6559931" y="2499780"/>
            <a:ext cx="3022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200GB 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bônus para redes 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ligações ilimitadas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WhatsApp voz e vídeo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Waze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Skeelo</a:t>
            </a:r>
            <a:r>
              <a:rPr lang="pt-BR" dirty="0">
                <a:solidFill>
                  <a:schemeClr val="bg1"/>
                </a:solidFill>
              </a:rPr>
              <a:t>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Claro Passaporte Mundo + 40GB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E9149F5-5915-B043-BFDC-DEF97F0625E9}"/>
              </a:ext>
            </a:extLst>
          </p:cNvPr>
          <p:cNvSpPr txBox="1"/>
          <p:nvPr/>
        </p:nvSpPr>
        <p:spPr>
          <a:xfrm>
            <a:off x="2594388" y="6271089"/>
            <a:ext cx="2043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*verificar franquia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970C4A07-0EC1-22DC-EBF3-F54BC68567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2A3322DF-8F3C-EDD2-FD19-6ACE714E1B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2D743-7DDD-10DB-138D-C896D16C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FA5917D-DAE8-FE95-3BC1-31FB60287E31}"/>
              </a:ext>
            </a:extLst>
          </p:cNvPr>
          <p:cNvSpPr txBox="1"/>
          <p:nvPr/>
        </p:nvSpPr>
        <p:spPr>
          <a:xfrm>
            <a:off x="2321225" y="715666"/>
            <a:ext cx="467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ação, </a:t>
            </a:r>
            <a:r>
              <a:rPr lang="pt-BR" sz="2800" b="1" dirty="0">
                <a:highlight>
                  <a:srgbClr val="FFFF00"/>
                </a:highlight>
              </a:rPr>
              <a:t>SEU NOME</a:t>
            </a:r>
            <a:r>
              <a:rPr lang="pt-BR" sz="2800" b="1" dirty="0"/>
              <a:t>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FB1ACF-BB41-5BA4-C262-D3D23279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751D163-5D57-3A0B-AFF9-397C53CBFB13}"/>
              </a:ext>
            </a:extLst>
          </p:cNvPr>
          <p:cNvSpPr txBox="1"/>
          <p:nvPr/>
        </p:nvSpPr>
        <p:spPr>
          <a:xfrm>
            <a:off x="1697279" y="2742484"/>
            <a:ext cx="9208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Durante o atendimento, a </a:t>
            </a:r>
            <a:r>
              <a:rPr lang="pt-BR" sz="2000" dirty="0" err="1"/>
              <a:t>Rê</a:t>
            </a:r>
            <a:r>
              <a:rPr lang="pt-BR" sz="2000" dirty="0"/>
              <a:t> apresentou alguns desafios enfrentados pela operação do Grupo Rota Brasil, principalmente por conta do crescimento da empresa, da atuação híbrida e das equipes distribuídas em diferentes cidades e regiões. Baseado no relato dela, relacione os desafios apresentados pela </a:t>
            </a:r>
            <a:r>
              <a:rPr lang="pt-BR" sz="2000" dirty="0" err="1"/>
              <a:t>Rê</a:t>
            </a:r>
            <a:r>
              <a:rPr lang="pt-BR" sz="2000" dirty="0"/>
              <a:t> com os </a:t>
            </a:r>
            <a:r>
              <a:rPr lang="pt-BR" sz="2000" b="1" dirty="0"/>
              <a:t>produtos da Móvel Voz </a:t>
            </a:r>
            <a:r>
              <a:rPr lang="pt-BR" sz="2000" dirty="0"/>
              <a:t>que pode ajudar a ajustar a operação do Grupo Rotas Brasil.</a:t>
            </a:r>
            <a:endParaRPr lang="pt-BR" sz="2000" b="1" dirty="0"/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A797981C-51C2-9818-2A13-BCDAB8FB5C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6BB7812B-DA22-9A4F-2BCE-E268F5A7B6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3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6564-ED38-D7E9-ADF3-7012F2A9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1922759-F008-83D6-5D2E-DFCFC4FFB245}"/>
              </a:ext>
            </a:extLst>
          </p:cNvPr>
          <p:cNvSpPr txBox="1"/>
          <p:nvPr/>
        </p:nvSpPr>
        <p:spPr>
          <a:xfrm>
            <a:off x="2321225" y="715666"/>
            <a:ext cx="467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ação, </a:t>
            </a:r>
            <a:r>
              <a:rPr lang="pt-BR" sz="2800" b="1" dirty="0">
                <a:highlight>
                  <a:srgbClr val="FFFF00"/>
                </a:highlight>
              </a:rPr>
              <a:t>SEU NOME</a:t>
            </a:r>
            <a:r>
              <a:rPr lang="pt-BR" sz="2800" b="1" dirty="0"/>
              <a:t>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FC9A86-AD4C-E61B-55EE-18BB5EA3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4CFF06-8446-FD72-A1A0-66A5139CD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05453"/>
              </p:ext>
            </p:extLst>
          </p:nvPr>
        </p:nvGraphicFramePr>
        <p:xfrm>
          <a:off x="537882" y="1870491"/>
          <a:ext cx="8649148" cy="4377610"/>
        </p:xfrm>
        <a:graphic>
          <a:graphicData uri="http://schemas.openxmlformats.org/drawingml/2006/table">
            <a:tbl>
              <a:tblPr/>
              <a:tblGrid>
                <a:gridCol w="4324574">
                  <a:extLst>
                    <a:ext uri="{9D8B030D-6E8A-4147-A177-3AD203B41FA5}">
                      <a16:colId xmlns:a16="http://schemas.microsoft.com/office/drawing/2014/main" val="1540050750"/>
                    </a:ext>
                  </a:extLst>
                </a:gridCol>
                <a:gridCol w="4324574">
                  <a:extLst>
                    <a:ext uri="{9D8B030D-6E8A-4147-A177-3AD203B41FA5}">
                      <a16:colId xmlns:a16="http://schemas.microsoft.com/office/drawing/2014/main" val="332563288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Desafios Grupo Rotas Brasil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Produtos da Móvel Voz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51007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Colaboradores precisam utilizar GPS durante deslocamentos constantes.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 err="1"/>
                        <a:t>Waze</a:t>
                      </a:r>
                      <a:endParaRPr lang="pt-BR" sz="14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34952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Gestores precisam acompanhar consumo e uso das linhas corporativas.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Gestor Online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93107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Técnicos precisam acessar arquivos e documentos em qualquer lugar.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Backup Online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266721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Equipes viajam para outros países e precisam continuar conectadas.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Claro Passaporte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57553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A empresa quer monitorar uso dos dispositivos e aplicar políticas de segurança.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Claro Monitor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92613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Colaboradores utilizam comunicação constante por mensagens e chamadas.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WhatsApp voz e vídeo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340410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/>
                        <a:t>A empresa busca mais proteção digital para dispositivos corporativos.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McAfee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94683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Profissionais precisam compartilhar a linha com smartwatch e outros dispositivos.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dirty="0"/>
                        <a:t>Claro Sync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70156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F18759E-2DB8-A2C7-4154-C093A770FC09}"/>
              </a:ext>
            </a:extLst>
          </p:cNvPr>
          <p:cNvSpPr txBox="1"/>
          <p:nvPr/>
        </p:nvSpPr>
        <p:spPr>
          <a:xfrm>
            <a:off x="-2528047" y="0"/>
            <a:ext cx="2528047" cy="313932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Atividade de relacionar as colunas. </a:t>
            </a:r>
          </a:p>
          <a:p>
            <a:endParaRPr lang="pt-BR" dirty="0"/>
          </a:p>
          <a:p>
            <a:r>
              <a:rPr lang="pt-BR" dirty="0"/>
              <a:t>As colunas estão na sequencia das respostas. </a:t>
            </a:r>
          </a:p>
          <a:p>
            <a:endParaRPr lang="pt-BR" dirty="0"/>
          </a:p>
          <a:p>
            <a:r>
              <a:rPr lang="pt-BR" dirty="0"/>
              <a:t>O quadro a direita indica um espaço onde </a:t>
            </a:r>
            <a:r>
              <a:rPr lang="pt-BR" dirty="0" err="1"/>
              <a:t>vc</a:t>
            </a:r>
            <a:r>
              <a:rPr lang="pt-BR" dirty="0"/>
              <a:t> pode usar para diagramar as palavras para arraste (é uma sugestão)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F07D8E-F201-807E-8EB0-086F689E1C14}"/>
              </a:ext>
            </a:extLst>
          </p:cNvPr>
          <p:cNvSpPr txBox="1"/>
          <p:nvPr/>
        </p:nvSpPr>
        <p:spPr>
          <a:xfrm>
            <a:off x="2388386" y="1273918"/>
            <a:ext cx="92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Arraste os produtos para solucionar os desafios do Grupo Rotas Brasil.</a:t>
            </a:r>
            <a:endParaRPr lang="pt-BR" sz="20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D3F80B7-8977-FA0F-4C4F-B4E473CB003C}"/>
              </a:ext>
            </a:extLst>
          </p:cNvPr>
          <p:cNvSpPr/>
          <p:nvPr/>
        </p:nvSpPr>
        <p:spPr>
          <a:xfrm>
            <a:off x="9518600" y="1870491"/>
            <a:ext cx="2345167" cy="4238513"/>
          </a:xfrm>
          <a:prstGeom prst="rect">
            <a:avLst/>
          </a:prstGeom>
          <a:solidFill>
            <a:srgbClr val="B4C7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600"/>
              </a:spcBef>
              <a:spcAft>
                <a:spcPts val="600"/>
              </a:spcAft>
            </a:pPr>
            <a:endParaRPr lang="pt-BR" dirty="0">
              <a:solidFill>
                <a:schemeClr val="tx1"/>
              </a:solidFill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endParaRPr lang="pt-BR" dirty="0">
              <a:solidFill>
                <a:schemeClr val="tx1"/>
              </a:solidFill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WhatsApp voz e vídeo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McAfee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Claro Sync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Claro Passaporte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Claro Monitor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 err="1">
                <a:solidFill>
                  <a:schemeClr val="tx1"/>
                </a:solidFill>
              </a:rPr>
              <a:t>Waze</a:t>
            </a:r>
            <a:endParaRPr lang="pt-BR" dirty="0">
              <a:solidFill>
                <a:schemeClr val="tx1"/>
              </a:solidFill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Gestor Online</a:t>
            </a:r>
          </a:p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Backup Online</a:t>
            </a:r>
          </a:p>
          <a:p>
            <a:pPr fontAlgn="ctr"/>
            <a:endParaRPr lang="pt-BR" dirty="0"/>
          </a:p>
          <a:p>
            <a:pPr font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659424-3B51-ADAD-A7A0-0D671FF98DD8}"/>
              </a:ext>
            </a:extLst>
          </p:cNvPr>
          <p:cNvSpPr txBox="1"/>
          <p:nvPr/>
        </p:nvSpPr>
        <p:spPr>
          <a:xfrm>
            <a:off x="-2528047" y="3315148"/>
            <a:ext cx="252804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certo: Parabéns, Seu nome! Você está fazendo um ótimo atendimento.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A3462B-62EB-511E-935F-7607EF2F90AE}"/>
              </a:ext>
            </a:extLst>
          </p:cNvPr>
          <p:cNvSpPr txBox="1"/>
          <p:nvPr/>
        </p:nvSpPr>
        <p:spPr>
          <a:xfrm>
            <a:off x="-2528047" y="4691304"/>
            <a:ext cx="2528047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errado: Você não associou solucionou todos os desafios do cliente.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*apresenta o quadro com as respostas*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C4F795C-592B-6F5A-E446-AF0B61806E05}"/>
              </a:ext>
            </a:extLst>
          </p:cNvPr>
          <p:cNvSpPr>
            <a:spLocks/>
          </p:cNvSpPr>
          <p:nvPr/>
        </p:nvSpPr>
        <p:spPr>
          <a:xfrm>
            <a:off x="9621755" y="6248101"/>
            <a:ext cx="2138855" cy="516449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ENVIAR</a:t>
            </a:r>
          </a:p>
        </p:txBody>
      </p:sp>
    </p:spTree>
    <p:extLst>
      <p:ext uri="{BB962C8B-B14F-4D97-AF65-F5344CB8AC3E}">
        <p14:creationId xmlns:p14="http://schemas.microsoft.com/office/powerpoint/2010/main" val="2518390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8B4E-2BE2-8906-EF63-183315EA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>
            <a:extLst>
              <a:ext uri="{FF2B5EF4-FFF2-40B4-BE49-F238E27FC236}">
                <a16:creationId xmlns:a16="http://schemas.microsoft.com/office/drawing/2014/main" id="{5FE69839-7FA3-0879-2783-25DC2DE85E97}"/>
              </a:ext>
            </a:extLst>
          </p:cNvPr>
          <p:cNvSpPr txBox="1"/>
          <p:nvPr/>
        </p:nvSpPr>
        <p:spPr>
          <a:xfrm>
            <a:off x="2895093" y="2120949"/>
            <a:ext cx="64018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6321">
              <a:spcBef>
                <a:spcPts val="1224"/>
              </a:spcBef>
              <a:buClrTx/>
            </a:pPr>
            <a:r>
              <a:rPr lang="pt-BR" sz="2400" dirty="0">
                <a:solidFill>
                  <a:prstClr val="black"/>
                </a:solidFill>
                <a:latin typeface="AMX" pitchFamily="2" charset="77"/>
                <a:ea typeface="Segoe UI Black" panose="020B0A02040204020203" pitchFamily="34" charset="0"/>
                <a:cs typeface="Segoe UI" panose="020B0502040204020203" pitchFamily="34" charset="0"/>
              </a:rPr>
              <a:t>Organizamos um arquivo que reúne as principais informações das três soluções Móvel Voz. </a:t>
            </a:r>
          </a:p>
          <a:p>
            <a:pPr defTabSz="626321">
              <a:spcBef>
                <a:spcPts val="1224"/>
              </a:spcBef>
              <a:buClrTx/>
            </a:pPr>
            <a:r>
              <a:rPr lang="pt-BR" sz="2400" dirty="0">
                <a:solidFill>
                  <a:prstClr val="black"/>
                </a:solidFill>
                <a:latin typeface="AMX" pitchFamily="2" charset="77"/>
                <a:ea typeface="Segoe UI Black" panose="020B0A02040204020203" pitchFamily="34" charset="0"/>
                <a:cs typeface="Segoe UI" panose="020B0502040204020203" pitchFamily="34" charset="0"/>
              </a:rPr>
              <a:t>Esse arquivo é primordial para realizar a parte 2 do treinamento. Mas além disso, ele te ajudará na sua rotina de consultoria. </a:t>
            </a:r>
          </a:p>
          <a:p>
            <a:pPr algn="ctr" defTabSz="626321">
              <a:spcBef>
                <a:spcPts val="1224"/>
              </a:spcBef>
              <a:buClrTx/>
            </a:pPr>
            <a:r>
              <a:rPr lang="pt-BR" sz="2400" dirty="0">
                <a:solidFill>
                  <a:prstClr val="black"/>
                </a:solidFill>
                <a:latin typeface="AMX" pitchFamily="2" charset="77"/>
                <a:ea typeface="Segoe UI Black" panose="020B0A02040204020203" pitchFamily="34" charset="0"/>
                <a:cs typeface="Segoe UI" panose="020B0502040204020203" pitchFamily="34" charset="0"/>
              </a:rPr>
              <a:t>Baixe agora no botão abaixo.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700020-1774-E59A-2454-C7575419E158}"/>
              </a:ext>
            </a:extLst>
          </p:cNvPr>
          <p:cNvSpPr txBox="1"/>
          <p:nvPr/>
        </p:nvSpPr>
        <p:spPr>
          <a:xfrm>
            <a:off x="6444321" y="885139"/>
            <a:ext cx="27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PÓS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86E1AE-296D-BF70-B65A-F3E7C2502B54}"/>
              </a:ext>
            </a:extLst>
          </p:cNvPr>
          <p:cNvSpPr txBox="1"/>
          <p:nvPr/>
        </p:nvSpPr>
        <p:spPr>
          <a:xfrm>
            <a:off x="1439835" y="576220"/>
            <a:ext cx="27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solidFill>
                  <a:schemeClr val="bg1"/>
                </a:solidFill>
                <a:latin typeface="AMX Black" pitchFamily="2" charset="0"/>
                <a:sym typeface="+mn-ea"/>
              </a:rPr>
              <a:t>CLARO PÓS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C271834-CB4B-4ACD-F9FE-0536947D09EC}"/>
              </a:ext>
            </a:extLst>
          </p:cNvPr>
          <p:cNvSpPr>
            <a:spLocks/>
          </p:cNvSpPr>
          <p:nvPr/>
        </p:nvSpPr>
        <p:spPr>
          <a:xfrm>
            <a:off x="5026569" y="5652859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BAIXAR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32D858-5C1E-BD0E-D265-7FB30F9BC885}"/>
              </a:ext>
            </a:extLst>
          </p:cNvPr>
          <p:cNvSpPr txBox="1"/>
          <p:nvPr/>
        </p:nvSpPr>
        <p:spPr>
          <a:xfrm>
            <a:off x="-2259106" y="398033"/>
            <a:ext cx="2259106" cy="120032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Disponibilizar um arquivo com as quatro tabelas a seguir para download.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533818-C01A-2635-CEDC-FDD1D6A09780}"/>
              </a:ext>
            </a:extLst>
          </p:cNvPr>
          <p:cNvSpPr txBox="1"/>
          <p:nvPr/>
        </p:nvSpPr>
        <p:spPr>
          <a:xfrm>
            <a:off x="1587463" y="1469914"/>
            <a:ext cx="9017071" cy="472127"/>
          </a:xfrm>
          <a:prstGeom prst="roundRect">
            <a:avLst>
              <a:gd name="adj" fmla="val 5680"/>
            </a:avLst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fontAlgn="base">
              <a:lnSpc>
                <a:spcPts val="2550"/>
              </a:lnSpc>
            </a:pPr>
            <a:r>
              <a:rPr lang="pt-BR" sz="2400" b="1" dirty="0">
                <a:solidFill>
                  <a:schemeClr val="bg1"/>
                </a:solidFill>
                <a:latin typeface="AMX" pitchFamily="2" charset="77"/>
              </a:rPr>
              <a:t>Separamos um presente para você! </a:t>
            </a:r>
            <a:endParaRPr lang="pt-BR" sz="2400" dirty="0">
              <a:solidFill>
                <a:schemeClr val="bg1"/>
              </a:solidFill>
              <a:latin typeface="AMX" pitchFamily="2" charset="77"/>
            </a:endParaRP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32ACA3D1-84AF-7A55-2C77-B3C081DAED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435FB823-8E0C-2876-616E-E33A85433A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4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CB42E-BEFB-3D1B-9D89-F0761C3FE970}"/>
              </a:ext>
            </a:extLst>
          </p:cNvPr>
          <p:cNvSpPr txBox="1"/>
          <p:nvPr/>
        </p:nvSpPr>
        <p:spPr>
          <a:xfrm>
            <a:off x="1411151" y="915391"/>
            <a:ext cx="9644756" cy="1199210"/>
          </a:xfrm>
          <a:prstGeom prst="rect">
            <a:avLst/>
          </a:prstGeom>
          <a:noFill/>
          <a:ln w="19050">
            <a:noFill/>
          </a:ln>
        </p:spPr>
        <p:txBody>
          <a:bodyPr wrap="square" lIns="120821" tIns="60406" rIns="120821" bIns="60406" rtlCol="0">
            <a:spAutoFit/>
          </a:bodyPr>
          <a:lstStyle/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Parabéns, </a:t>
            </a:r>
            <a:r>
              <a:rPr lang="pt-BR" sz="2000" b="1" dirty="0">
                <a:highlight>
                  <a:srgbClr val="FFFF00"/>
                </a:highlight>
                <a:latin typeface="AMX" pitchFamily="2" charset="0"/>
                <a:ea typeface="Quattrocento Sans"/>
                <a:cs typeface="Quattrocento Sans"/>
              </a:rPr>
              <a:t>Seu nome</a:t>
            </a: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! </a:t>
            </a:r>
          </a:p>
          <a:p>
            <a:pPr defTabSz="1209129">
              <a:spcAft>
                <a:spcPts val="600"/>
              </a:spcAft>
            </a:pPr>
            <a:endParaRPr lang="pt-BR" sz="2000" dirty="0">
              <a:latin typeface="AMX" pitchFamily="2" charset="0"/>
              <a:ea typeface="Quattrocento Sans"/>
              <a:cs typeface="Quattrocento Sans"/>
            </a:endParaRPr>
          </a:p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Você chegou ao final da </a:t>
            </a:r>
            <a:r>
              <a:rPr lang="pt-BR" sz="2000" b="1" dirty="0">
                <a:latin typeface="AMX" pitchFamily="2" charset="0"/>
                <a:ea typeface="Quattrocento Sans"/>
                <a:cs typeface="Quattrocento Sans"/>
              </a:rPr>
              <a:t>Móvel Voz – Parte 1</a:t>
            </a: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. </a:t>
            </a:r>
          </a:p>
        </p:txBody>
      </p:sp>
      <p:sp>
        <p:nvSpPr>
          <p:cNvPr id="3" name="Google Shape;169;p15">
            <a:extLst>
              <a:ext uri="{FF2B5EF4-FFF2-40B4-BE49-F238E27FC236}">
                <a16:creationId xmlns:a16="http://schemas.microsoft.com/office/drawing/2014/main" id="{D2440860-28AB-27AF-880D-4A7A8F66CE05}"/>
              </a:ext>
            </a:extLst>
          </p:cNvPr>
          <p:cNvSpPr txBox="1"/>
          <p:nvPr/>
        </p:nvSpPr>
        <p:spPr>
          <a:xfrm>
            <a:off x="1411151" y="2486874"/>
            <a:ext cx="10224437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Saiba que agora você: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Compreende o ecossistema do Móvel Voz;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Conhece as soluções Claro pós e Claro total individual;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Sabe o que compõe o Móvel Voz;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Está apto a tirar as dúvidas dos clientes sobre as soluções apresentadas.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8A60DE81-1168-F3E7-2717-ADDAD6EA3F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3866DE3E-AF51-D651-5044-509C519C9C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604A10-2AAF-454F-2495-C96C70866E3B}"/>
              </a:ext>
            </a:extLst>
          </p:cNvPr>
          <p:cNvSpPr txBox="1"/>
          <p:nvPr/>
        </p:nvSpPr>
        <p:spPr>
          <a:xfrm>
            <a:off x="1272745" y="2038864"/>
            <a:ext cx="5269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Qual o seu nome?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7AA766-FDEB-6B0F-E36B-2A37405F64FB}"/>
              </a:ext>
            </a:extLst>
          </p:cNvPr>
          <p:cNvSpPr/>
          <p:nvPr/>
        </p:nvSpPr>
        <p:spPr>
          <a:xfrm>
            <a:off x="1297459" y="3429000"/>
            <a:ext cx="8847438" cy="747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|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DB6A2F-4FD7-D2D2-6C63-330B7EAA639C}"/>
              </a:ext>
            </a:extLst>
          </p:cNvPr>
          <p:cNvSpPr txBox="1"/>
          <p:nvPr/>
        </p:nvSpPr>
        <p:spPr>
          <a:xfrm>
            <a:off x="-2360140" y="469557"/>
            <a:ext cx="2360140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Sempre que aparecer </a:t>
            </a:r>
            <a:r>
              <a:rPr lang="pt-BR" b="1" dirty="0">
                <a:highlight>
                  <a:srgbClr val="FFFF00"/>
                </a:highlight>
              </a:rPr>
              <a:t>SEU NOME </a:t>
            </a:r>
            <a:r>
              <a:rPr lang="pt-BR" dirty="0"/>
              <a:t>é para trocar pelo nome do usuário.</a:t>
            </a:r>
          </a:p>
        </p:txBody>
      </p:sp>
    </p:spTree>
    <p:extLst>
      <p:ext uri="{BB962C8B-B14F-4D97-AF65-F5344CB8AC3E}">
        <p14:creationId xmlns:p14="http://schemas.microsoft.com/office/powerpoint/2010/main" val="1005284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11B7DB-06DC-4125-7D27-B0164D0F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55" y="-46865"/>
            <a:ext cx="4543105" cy="690486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199846-CC92-3BF5-9C13-E78991C2F47E}"/>
              </a:ext>
            </a:extLst>
          </p:cNvPr>
          <p:cNvSpPr/>
          <p:nvPr/>
        </p:nvSpPr>
        <p:spPr>
          <a:xfrm rot="20805018">
            <a:off x="3838293" y="534157"/>
            <a:ext cx="1728774" cy="747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610000"/>
                </a:solidFill>
              </a:rPr>
              <a:t>Claro pós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6C15B2-7C19-2D7A-FE4F-C8009394AA79}"/>
              </a:ext>
            </a:extLst>
          </p:cNvPr>
          <p:cNvSpPr/>
          <p:nvPr/>
        </p:nvSpPr>
        <p:spPr>
          <a:xfrm rot="20805018">
            <a:off x="5706372" y="261733"/>
            <a:ext cx="1144121" cy="693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610000"/>
                </a:solidFill>
              </a:rPr>
              <a:t>Claro individual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4D2AA0-9FA2-67B1-7756-F40F6E48C9F7}"/>
              </a:ext>
            </a:extLst>
          </p:cNvPr>
          <p:cNvSpPr/>
          <p:nvPr/>
        </p:nvSpPr>
        <p:spPr>
          <a:xfrm>
            <a:off x="3593055" y="6447857"/>
            <a:ext cx="4389120" cy="410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610000"/>
                </a:solidFill>
              </a:rPr>
              <a:t>Dilemas do Móvel Voz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A0CB3D-4D8F-1D8B-691D-C8200E579039}"/>
              </a:ext>
            </a:extLst>
          </p:cNvPr>
          <p:cNvSpPr txBox="1"/>
          <p:nvPr/>
        </p:nvSpPr>
        <p:spPr>
          <a:xfrm>
            <a:off x="-2248348" y="907936"/>
            <a:ext cx="2248348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Eu pesquisei “meme sobre escolha”. Você pode usar qualquer meme ou brincadeira que entre nesse contexto. 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1A2B7EA3-2B5D-2B5E-9E17-9F7190AE06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2DD737FE-B57D-FA54-99E9-8959D26BC0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04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999849-52A4-2E67-6D31-B82862F9C887}"/>
              </a:ext>
            </a:extLst>
          </p:cNvPr>
          <p:cNvSpPr txBox="1"/>
          <p:nvPr/>
        </p:nvSpPr>
        <p:spPr>
          <a:xfrm>
            <a:off x="3786692" y="2108499"/>
            <a:ext cx="529276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dirty="0"/>
              <a:t>Continue esse dilema na parte 2 do treinamento.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Entenda como funciona os serviços que compõem a </a:t>
            </a:r>
            <a:r>
              <a:rPr lang="pt-BR" b="1"/>
              <a:t>Claro pós e Claro total individual.</a:t>
            </a:r>
            <a:br>
              <a:rPr lang="pt-BR" dirty="0"/>
            </a:br>
            <a:br>
              <a:rPr lang="pt-BR" dirty="0"/>
            </a:br>
            <a:r>
              <a:rPr lang="pt-BR"/>
              <a:t>Até lá!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D06D7D36-7265-01E0-F9F9-FFA73AB96E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169570" y="5974080"/>
            <a:ext cx="914400" cy="914400"/>
          </a:xfrm>
          <a:prstGeom prst="rect">
            <a:avLst/>
          </a:prstGeom>
        </p:spPr>
      </p:pic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D7CA59CC-D24E-3790-3A52-B9F240311D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2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/>
          </a:p>
        </p:txBody>
      </p:sp>
      <p:pic>
        <p:nvPicPr>
          <p:cNvPr id="2" name="Gráfico 6">
            <a:extLst>
              <a:ext uri="{FF2B5EF4-FFF2-40B4-BE49-F238E27FC236}">
                <a16:creationId xmlns:a16="http://schemas.microsoft.com/office/drawing/2014/main" id="{EF8B77FA-52C4-AAAA-DF8F-C48EC85D36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430025" y="2468119"/>
            <a:ext cx="512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pic>
        <p:nvPicPr>
          <p:cNvPr id="27" name="Gráfico 6">
            <a:extLst>
              <a:ext uri="{FF2B5EF4-FFF2-40B4-BE49-F238E27FC236}">
                <a16:creationId xmlns:a16="http://schemas.microsoft.com/office/drawing/2014/main" id="{8078DEA0-A366-A511-A697-443361F13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56C4E875-DA19-518B-FE72-E2AFD64D9D18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CENÁRIO E ECOSSISTEMA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CE02ADA8-18B6-DF0A-8A98-B8CD129C348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MOBILIDADE E CONTROLE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1030-B81F-181E-784E-812CF08BECB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99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CENÁRIO E ECOSSISTEMA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MOBILIDADE E CONTROLE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FDC6E9-7928-8F1E-BB57-221D3E3E659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F433C-7970-336C-E509-C9A8B481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24F6C0-CA76-CF24-F565-2DD1B7E3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CE790BCD-5321-9B19-EA3C-E9C5CB1EF9E1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72C9C-CCAE-F213-9093-A9B7778A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B16EB05-3F2A-7E39-5444-3A140A3CCCD9}"/>
              </a:ext>
            </a:extLst>
          </p:cNvPr>
          <p:cNvSpPr txBox="1"/>
          <p:nvPr/>
        </p:nvSpPr>
        <p:spPr>
          <a:xfrm>
            <a:off x="6414656" y="2277413"/>
            <a:ext cx="4449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Olá! Me chamo </a:t>
            </a:r>
            <a:r>
              <a:rPr lang="pt-BR" dirty="0" err="1"/>
              <a:t>Rê</a:t>
            </a:r>
            <a:r>
              <a:rPr lang="pt-BR" dirty="0"/>
              <a:t>. Sou representante do Grupo Rota Brasil. </a:t>
            </a:r>
          </a:p>
          <a:p>
            <a:endParaRPr lang="pt-BR" dirty="0"/>
          </a:p>
          <a:p>
            <a:r>
              <a:rPr lang="pt-BR" dirty="0"/>
              <a:t>É um prazer te conhecer, </a:t>
            </a:r>
            <a:r>
              <a:rPr lang="pt-BR" b="1" dirty="0">
                <a:highlight>
                  <a:srgbClr val="FFFF00"/>
                </a:highlight>
              </a:rPr>
              <a:t>SEU NOME</a:t>
            </a:r>
            <a:r>
              <a:rPr lang="pt-BR" b="1" dirty="0"/>
              <a:t>!</a:t>
            </a:r>
          </a:p>
          <a:p>
            <a:endParaRPr lang="pt-BR" b="1" dirty="0"/>
          </a:p>
          <a:p>
            <a:r>
              <a:rPr lang="pt-BR" b="1" dirty="0"/>
              <a:t>Hoje eu vou te apresentar a nossa empresa.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69798E-7D2C-A804-9511-A1AD640985FC}"/>
              </a:ext>
            </a:extLst>
          </p:cNvPr>
          <p:cNvSpPr txBox="1"/>
          <p:nvPr/>
        </p:nvSpPr>
        <p:spPr>
          <a:xfrm>
            <a:off x="-2360140" y="469557"/>
            <a:ext cx="2360140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Sempre que aparecer </a:t>
            </a:r>
            <a:r>
              <a:rPr lang="pt-BR" b="1" dirty="0">
                <a:highlight>
                  <a:srgbClr val="FFFF00"/>
                </a:highlight>
              </a:rPr>
              <a:t>SEU NOME </a:t>
            </a:r>
            <a:r>
              <a:rPr lang="pt-BR" dirty="0"/>
              <a:t>é para trocar pelo nome do usuário.</a:t>
            </a:r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EFD0330D-0BC8-76A6-1C2A-30E75557BE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53949" y="3814483"/>
            <a:ext cx="711843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2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7119</TotalTime>
  <Words>3875</Words>
  <Application>Microsoft Office PowerPoint</Application>
  <PresentationFormat>Widescreen</PresentationFormat>
  <Paragraphs>591</Paragraphs>
  <Slides>62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Marina Araújo</cp:lastModifiedBy>
  <cp:revision>41</cp:revision>
  <dcterms:created xsi:type="dcterms:W3CDTF">2025-11-14T19:06:43Z</dcterms:created>
  <dcterms:modified xsi:type="dcterms:W3CDTF">2026-05-26T10:05:03Z</dcterms:modified>
</cp:coreProperties>
</file>