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63" r:id="rId5"/>
    <p:sldMasterId id="2147483809" r:id="rId6"/>
  </p:sldMasterIdLst>
  <p:notesMasterIdLst>
    <p:notesMasterId r:id="rId36"/>
  </p:notesMasterIdLst>
  <p:sldIdLst>
    <p:sldId id="1805" r:id="rId7"/>
    <p:sldId id="2147474190" r:id="rId8"/>
    <p:sldId id="763" r:id="rId9"/>
    <p:sldId id="2147474191" r:id="rId10"/>
    <p:sldId id="2147474240" r:id="rId11"/>
    <p:sldId id="2147474241" r:id="rId12"/>
    <p:sldId id="2147474244" r:id="rId13"/>
    <p:sldId id="2147474243" r:id="rId14"/>
    <p:sldId id="2147474245" r:id="rId15"/>
    <p:sldId id="2147474263" r:id="rId16"/>
    <p:sldId id="262" r:id="rId17"/>
    <p:sldId id="2147474253" r:id="rId18"/>
    <p:sldId id="2147474252" r:id="rId19"/>
    <p:sldId id="2147474248" r:id="rId20"/>
    <p:sldId id="2147474250" r:id="rId21"/>
    <p:sldId id="2147474251" r:id="rId22"/>
    <p:sldId id="2147474254" r:id="rId23"/>
    <p:sldId id="2147474262" r:id="rId24"/>
    <p:sldId id="2147474255" r:id="rId25"/>
    <p:sldId id="2147474256" r:id="rId26"/>
    <p:sldId id="2147474257" r:id="rId27"/>
    <p:sldId id="2147474258" r:id="rId28"/>
    <p:sldId id="2147474259" r:id="rId29"/>
    <p:sldId id="2147474260" r:id="rId30"/>
    <p:sldId id="359" r:id="rId31"/>
    <p:sldId id="2147474261" r:id="rId32"/>
    <p:sldId id="2147474247" r:id="rId33"/>
    <p:sldId id="256" r:id="rId34"/>
    <p:sldId id="4125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IP DESK" id="{22AAC565-41D7-444D-AE4F-CE1A263C1BA7}">
          <p14:sldIdLst>
            <p14:sldId id="1805"/>
            <p14:sldId id="2147474190"/>
            <p14:sldId id="763"/>
            <p14:sldId id="2147474191"/>
            <p14:sldId id="2147474240"/>
            <p14:sldId id="2147474241"/>
            <p14:sldId id="2147474244"/>
            <p14:sldId id="2147474243"/>
            <p14:sldId id="2147474245"/>
            <p14:sldId id="2147474263"/>
            <p14:sldId id="262"/>
            <p14:sldId id="2147474253"/>
            <p14:sldId id="2147474252"/>
            <p14:sldId id="2147474248"/>
            <p14:sldId id="2147474250"/>
            <p14:sldId id="2147474251"/>
            <p14:sldId id="2147474254"/>
            <p14:sldId id="2147474262"/>
            <p14:sldId id="2147474255"/>
            <p14:sldId id="2147474256"/>
            <p14:sldId id="2147474257"/>
            <p14:sldId id="2147474258"/>
            <p14:sldId id="2147474259"/>
            <p14:sldId id="2147474260"/>
            <p14:sldId id="359"/>
          </p14:sldIdLst>
        </p14:section>
        <p14:section name="PROCESSOS E QUALIDADE" id="{C708988C-DBED-48EF-A7D6-BF559D7F3729}">
          <p14:sldIdLst>
            <p14:sldId id="2147474261"/>
            <p14:sldId id="2147474247"/>
            <p14:sldId id="256"/>
            <p14:sldId id="41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618"/>
    <a:srgbClr val="9E0024"/>
    <a:srgbClr val="9D0024"/>
    <a:srgbClr val="C00000"/>
    <a:srgbClr val="8F0120"/>
    <a:srgbClr val="FBA619"/>
    <a:srgbClr val="631128"/>
    <a:srgbClr val="EF4329"/>
    <a:srgbClr val="C21F27"/>
    <a:srgbClr val="A91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8" autoAdjust="0"/>
    <p:restoredTop sz="93091" autoAdjust="0"/>
  </p:normalViewPr>
  <p:slideViewPr>
    <p:cSldViewPr snapToGrid="0">
      <p:cViewPr varScale="1">
        <p:scale>
          <a:sx n="108" d="100"/>
          <a:sy n="108" d="100"/>
        </p:scale>
        <p:origin x="496" y="192"/>
      </p:cViewPr>
      <p:guideLst>
        <p:guide orient="horz" pos="2115"/>
        <p:guide pos="3817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B2AA-3FEE-4D79-AC53-6EF77527E4D9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5376-14E4-42A6-B58C-85974BA4EF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05689-6FCF-6FAC-D48E-308C368B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29D6C3-72B4-3048-2ADF-927FF21E9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F4BB60-D244-7930-A515-3FD50DA4F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ECCB1A-7312-B577-2038-FF03C76C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79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B0D7-E045-796D-DA54-66626A92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8BBAA2-5DE9-332A-EF90-9A3DA7345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7B0ECD-B8B5-ED8F-CBE9-9A276F598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475F96-49BD-CB3C-BF30-A4C89B4BB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31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44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5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0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EB830C7B-8E37-4522-8EC4-77124C99834D}"/>
              </a:ext>
            </a:extLst>
          </p:cNvPr>
          <p:cNvSpPr/>
          <p:nvPr userDrawn="1"/>
        </p:nvSpPr>
        <p:spPr>
          <a:xfrm rot="10800000">
            <a:off x="2133600" y="6187440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474794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5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E078637-47D1-4E47-BDFF-E5F47C8176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5B736190-DDAD-467E-B4A5-1A89B95667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22284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1475" y="6589486"/>
            <a:ext cx="1136650" cy="26851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ontserrat Semi Bold" panose="00000700000000000000" pitchFamily="50" charset="0"/>
              </a:defRPr>
            </a:lvl1pPr>
          </a:lstStyle>
          <a:p>
            <a:fld id="{7A8E878C-092D-4275-AF38-F938F3C26FFF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3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CC6768-60D8-4191-95AC-5A7288E24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017" y="2"/>
            <a:ext cx="7186746" cy="5943598"/>
          </a:xfrm>
          <a:custGeom>
            <a:avLst/>
            <a:gdLst>
              <a:gd name="connsiteX0" fmla="*/ 1044270 w 6758389"/>
              <a:gd name="connsiteY0" fmla="*/ 0 h 5523467"/>
              <a:gd name="connsiteX1" fmla="*/ 4285826 w 6758389"/>
              <a:gd name="connsiteY1" fmla="*/ 0 h 5523467"/>
              <a:gd name="connsiteX2" fmla="*/ 4408429 w 6758389"/>
              <a:gd name="connsiteY2" fmla="*/ 122077 h 5523467"/>
              <a:gd name="connsiteX3" fmla="*/ 6342565 w 6758389"/>
              <a:gd name="connsiteY3" fmla="*/ 2047929 h 5523467"/>
              <a:gd name="connsiteX4" fmla="*/ 6711568 w 6758389"/>
              <a:gd name="connsiteY4" fmla="*/ 3410128 h 5523467"/>
              <a:gd name="connsiteX5" fmla="*/ 5714262 w 6758389"/>
              <a:gd name="connsiteY5" fmla="*/ 4411725 h 5523467"/>
              <a:gd name="connsiteX6" fmla="*/ 1779976 w 6758389"/>
              <a:gd name="connsiteY6" fmla="*/ 5473252 h 5523467"/>
              <a:gd name="connsiteX7" fmla="*/ 413668 w 6758389"/>
              <a:gd name="connsiteY7" fmla="*/ 5112648 h 5523467"/>
              <a:gd name="connsiteX8" fmla="*/ 47202 w 6758389"/>
              <a:gd name="connsiteY8" fmla="*/ 3747900 h 5523467"/>
              <a:gd name="connsiteX9" fmla="*/ 1039160 w 6758389"/>
              <a:gd name="connsiteY9" fmla="*/ 19209 h 552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389" h="5523467">
                <a:moveTo>
                  <a:pt x="1044270" y="0"/>
                </a:moveTo>
                <a:lnTo>
                  <a:pt x="4285826" y="0"/>
                </a:lnTo>
                <a:lnTo>
                  <a:pt x="4408429" y="122077"/>
                </a:lnTo>
                <a:cubicBezTo>
                  <a:pt x="6342565" y="2047929"/>
                  <a:pt x="6342565" y="2047929"/>
                  <a:pt x="6342565" y="2047929"/>
                </a:cubicBezTo>
                <a:cubicBezTo>
                  <a:pt x="6699311" y="2403148"/>
                  <a:pt x="6840252" y="2924139"/>
                  <a:pt x="6711568" y="3410128"/>
                </a:cubicBezTo>
                <a:cubicBezTo>
                  <a:pt x="6580345" y="3898666"/>
                  <a:pt x="6202231" y="4278406"/>
                  <a:pt x="5714262" y="4411725"/>
                </a:cubicBezTo>
                <a:cubicBezTo>
                  <a:pt x="1779976" y="5473252"/>
                  <a:pt x="1779976" y="5473252"/>
                  <a:pt x="1779976" y="5473252"/>
                </a:cubicBezTo>
                <a:cubicBezTo>
                  <a:pt x="1292006" y="5606570"/>
                  <a:pt x="772964" y="5470404"/>
                  <a:pt x="413668" y="5112648"/>
                </a:cubicBezTo>
                <a:cubicBezTo>
                  <a:pt x="56920" y="4757427"/>
                  <a:pt x="-81472" y="4238975"/>
                  <a:pt x="47202" y="3747900"/>
                </a:cubicBezTo>
                <a:cubicBezTo>
                  <a:pt x="701690" y="1287733"/>
                  <a:pt x="947122" y="365170"/>
                  <a:pt x="1039160" y="19209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8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print"/>
          <a:srcRect l="42890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9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63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06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8304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F3DFEA-6928-CABF-2EA2-9A3CEF6B3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4" y="6296901"/>
            <a:ext cx="963200" cy="349440"/>
          </a:xfrm>
          <a:prstGeom prst="rect">
            <a:avLst/>
          </a:prstGeom>
        </p:spPr>
      </p:pic>
      <p:cxnSp>
        <p:nvCxnSpPr>
          <p:cNvPr id="3" name="Conector reto 3">
            <a:extLst>
              <a:ext uri="{FF2B5EF4-FFF2-40B4-BE49-F238E27FC236}">
                <a16:creationId xmlns:a16="http://schemas.microsoft.com/office/drawing/2014/main" id="{89C65E6C-F2B4-170B-AFDA-0E54CB1B30A5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15B84B-5D75-62E2-EC9B-2A2DA87B0AA2}"/>
              </a:ext>
            </a:extLst>
          </p:cNvPr>
          <p:cNvSpPr txBox="1"/>
          <p:nvPr userDrawn="1"/>
        </p:nvSpPr>
        <p:spPr>
          <a:xfrm>
            <a:off x="4693566" y="6377696"/>
            <a:ext cx="280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DINPro-Light" panose="02000504040000020003" pitchFamily="50" charset="0"/>
              </a:rPr>
              <a:t>BLIP DESCK</a:t>
            </a:r>
          </a:p>
        </p:txBody>
      </p:sp>
    </p:spTree>
    <p:extLst>
      <p:ext uri="{BB962C8B-B14F-4D97-AF65-F5344CB8AC3E}">
        <p14:creationId xmlns:p14="http://schemas.microsoft.com/office/powerpoint/2010/main" val="20840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00727" y="694863"/>
            <a:ext cx="4963000" cy="5460723"/>
          </a:xfrm>
          <a:custGeom>
            <a:avLst/>
            <a:gdLst>
              <a:gd name="T0" fmla="*/ 1020 w 3285"/>
              <a:gd name="T1" fmla="*/ 2099 h 3613"/>
              <a:gd name="T2" fmla="*/ 2153 w 3285"/>
              <a:gd name="T3" fmla="*/ 0 h 3613"/>
              <a:gd name="T4" fmla="*/ 3285 w 3285"/>
              <a:gd name="T5" fmla="*/ 2099 h 3613"/>
              <a:gd name="T6" fmla="*/ 1020 w 3285"/>
              <a:gd name="T7" fmla="*/ 2099 h 3613"/>
              <a:gd name="T8" fmla="*/ 1171 w 3285"/>
              <a:gd name="T9" fmla="*/ 3083 h 3613"/>
              <a:gd name="T10" fmla="*/ 979 w 3285"/>
              <a:gd name="T11" fmla="*/ 3440 h 3613"/>
              <a:gd name="T12" fmla="*/ 786 w 3285"/>
              <a:gd name="T13" fmla="*/ 3083 h 3613"/>
              <a:gd name="T14" fmla="*/ 1171 w 3285"/>
              <a:gd name="T15" fmla="*/ 3083 h 3613"/>
              <a:gd name="T16" fmla="*/ 3254 w 3285"/>
              <a:gd name="T17" fmla="*/ 803 h 3613"/>
              <a:gd name="T18" fmla="*/ 2944 w 3285"/>
              <a:gd name="T19" fmla="*/ 1377 h 3613"/>
              <a:gd name="T20" fmla="*/ 2635 w 3285"/>
              <a:gd name="T21" fmla="*/ 803 h 3613"/>
              <a:gd name="T22" fmla="*/ 3254 w 3285"/>
              <a:gd name="T23" fmla="*/ 803 h 3613"/>
              <a:gd name="T24" fmla="*/ 2315 w 3285"/>
              <a:gd name="T25" fmla="*/ 2140 h 3613"/>
              <a:gd name="T26" fmla="*/ 1522 w 3285"/>
              <a:gd name="T27" fmla="*/ 3613 h 3613"/>
              <a:gd name="T28" fmla="*/ 727 w 3285"/>
              <a:gd name="T29" fmla="*/ 2140 h 3613"/>
              <a:gd name="T30" fmla="*/ 2315 w 3285"/>
              <a:gd name="T31" fmla="*/ 2140 h 3613"/>
              <a:gd name="T32" fmla="*/ 1669 w 3285"/>
              <a:gd name="T33" fmla="*/ 3431 h 3613"/>
              <a:gd name="T34" fmla="*/ 2223 w 3285"/>
              <a:gd name="T35" fmla="*/ 2404 h 3613"/>
              <a:gd name="T36" fmla="*/ 2778 w 3285"/>
              <a:gd name="T37" fmla="*/ 3431 h 3613"/>
              <a:gd name="T38" fmla="*/ 1669 w 3285"/>
              <a:gd name="T39" fmla="*/ 3431 h 3613"/>
              <a:gd name="T40" fmla="*/ 393 w 3285"/>
              <a:gd name="T41" fmla="*/ 3051 h 3613"/>
              <a:gd name="T42" fmla="*/ 782 w 3285"/>
              <a:gd name="T43" fmla="*/ 2329 h 3613"/>
              <a:gd name="T44" fmla="*/ 1171 w 3285"/>
              <a:gd name="T45" fmla="*/ 3051 h 3613"/>
              <a:gd name="T46" fmla="*/ 393 w 3285"/>
              <a:gd name="T47" fmla="*/ 3051 h 3613"/>
              <a:gd name="T48" fmla="*/ 0 w 3285"/>
              <a:gd name="T49" fmla="*/ 2099 h 3613"/>
              <a:gd name="T50" fmla="*/ 490 w 3285"/>
              <a:gd name="T51" fmla="*/ 1192 h 3613"/>
              <a:gd name="T52" fmla="*/ 980 w 3285"/>
              <a:gd name="T53" fmla="*/ 2099 h 3613"/>
              <a:gd name="T54" fmla="*/ 0 w 3285"/>
              <a:gd name="T55" fmla="*/ 2099 h 3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85" h="3613">
                <a:moveTo>
                  <a:pt x="1020" y="2099"/>
                </a:moveTo>
                <a:lnTo>
                  <a:pt x="2153" y="0"/>
                </a:lnTo>
                <a:lnTo>
                  <a:pt x="3285" y="2099"/>
                </a:lnTo>
                <a:lnTo>
                  <a:pt x="1020" y="2099"/>
                </a:lnTo>
                <a:close/>
                <a:moveTo>
                  <a:pt x="1171" y="3083"/>
                </a:moveTo>
                <a:lnTo>
                  <a:pt x="979" y="3440"/>
                </a:lnTo>
                <a:lnTo>
                  <a:pt x="786" y="3083"/>
                </a:lnTo>
                <a:lnTo>
                  <a:pt x="1171" y="3083"/>
                </a:lnTo>
                <a:close/>
                <a:moveTo>
                  <a:pt x="3254" y="803"/>
                </a:moveTo>
                <a:lnTo>
                  <a:pt x="2944" y="1377"/>
                </a:lnTo>
                <a:lnTo>
                  <a:pt x="2635" y="803"/>
                </a:lnTo>
                <a:lnTo>
                  <a:pt x="3254" y="803"/>
                </a:lnTo>
                <a:close/>
                <a:moveTo>
                  <a:pt x="2315" y="2140"/>
                </a:moveTo>
                <a:lnTo>
                  <a:pt x="1522" y="3613"/>
                </a:lnTo>
                <a:lnTo>
                  <a:pt x="727" y="2140"/>
                </a:lnTo>
                <a:lnTo>
                  <a:pt x="2315" y="2140"/>
                </a:lnTo>
                <a:close/>
                <a:moveTo>
                  <a:pt x="1669" y="3431"/>
                </a:moveTo>
                <a:lnTo>
                  <a:pt x="2223" y="2404"/>
                </a:lnTo>
                <a:lnTo>
                  <a:pt x="2778" y="3431"/>
                </a:lnTo>
                <a:lnTo>
                  <a:pt x="1669" y="3431"/>
                </a:lnTo>
                <a:close/>
                <a:moveTo>
                  <a:pt x="393" y="3051"/>
                </a:moveTo>
                <a:lnTo>
                  <a:pt x="782" y="2329"/>
                </a:lnTo>
                <a:lnTo>
                  <a:pt x="1171" y="3051"/>
                </a:lnTo>
                <a:lnTo>
                  <a:pt x="393" y="3051"/>
                </a:lnTo>
                <a:close/>
                <a:moveTo>
                  <a:pt x="0" y="2099"/>
                </a:moveTo>
                <a:lnTo>
                  <a:pt x="490" y="1192"/>
                </a:lnTo>
                <a:lnTo>
                  <a:pt x="980" y="2099"/>
                </a:lnTo>
                <a:lnTo>
                  <a:pt x="0" y="209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56819" y="954363"/>
            <a:ext cx="5170833" cy="4919063"/>
          </a:xfrm>
          <a:custGeom>
            <a:avLst/>
            <a:gdLst>
              <a:gd name="T0" fmla="*/ 839 w 4117"/>
              <a:gd name="T1" fmla="*/ 3729 h 3919"/>
              <a:gd name="T2" fmla="*/ 2724 w 4117"/>
              <a:gd name="T3" fmla="*/ 626 h 3919"/>
              <a:gd name="T4" fmla="*/ 4117 w 4117"/>
              <a:gd name="T5" fmla="*/ 3456 h 3919"/>
              <a:gd name="T6" fmla="*/ 839 w 4117"/>
              <a:gd name="T7" fmla="*/ 3729 h 3919"/>
              <a:gd name="T8" fmla="*/ 3761 w 4117"/>
              <a:gd name="T9" fmla="*/ 3612 h 3919"/>
              <a:gd name="T10" fmla="*/ 3511 w 4117"/>
              <a:gd name="T11" fmla="*/ 3919 h 3919"/>
              <a:gd name="T12" fmla="*/ 3943 w 4117"/>
              <a:gd name="T13" fmla="*/ 3893 h 3919"/>
              <a:gd name="T14" fmla="*/ 3761 w 4117"/>
              <a:gd name="T15" fmla="*/ 3612 h 3919"/>
              <a:gd name="T16" fmla="*/ 3506 w 4117"/>
              <a:gd name="T17" fmla="*/ 382 h 3919"/>
              <a:gd name="T18" fmla="*/ 3314 w 4117"/>
              <a:gd name="T19" fmla="*/ 617 h 3919"/>
              <a:gd name="T20" fmla="*/ 3645 w 4117"/>
              <a:gd name="T21" fmla="*/ 597 h 3919"/>
              <a:gd name="T22" fmla="*/ 3506 w 4117"/>
              <a:gd name="T23" fmla="*/ 382 h 3919"/>
              <a:gd name="T24" fmla="*/ 1598 w 4117"/>
              <a:gd name="T25" fmla="*/ 1479 h 3919"/>
              <a:gd name="T26" fmla="*/ 1703 w 4117"/>
              <a:gd name="T27" fmla="*/ 1756 h 3919"/>
              <a:gd name="T28" fmla="*/ 1877 w 4117"/>
              <a:gd name="T29" fmla="*/ 1409 h 3919"/>
              <a:gd name="T30" fmla="*/ 1598 w 4117"/>
              <a:gd name="T31" fmla="*/ 1479 h 3919"/>
              <a:gd name="T32" fmla="*/ 2997 w 4117"/>
              <a:gd name="T33" fmla="*/ 1061 h 3919"/>
              <a:gd name="T34" fmla="*/ 2495 w 4117"/>
              <a:gd name="T35" fmla="*/ 34 h 3919"/>
              <a:gd name="T36" fmla="*/ 3474 w 4117"/>
              <a:gd name="T37" fmla="*/ 146 h 3919"/>
              <a:gd name="T38" fmla="*/ 2997 w 4117"/>
              <a:gd name="T39" fmla="*/ 1061 h 3919"/>
              <a:gd name="T40" fmla="*/ 1361 w 4117"/>
              <a:gd name="T41" fmla="*/ 1542 h 3919"/>
              <a:gd name="T42" fmla="*/ 809 w 4117"/>
              <a:gd name="T43" fmla="*/ 2980 h 3919"/>
              <a:gd name="T44" fmla="*/ 14 w 4117"/>
              <a:gd name="T45" fmla="*/ 1881 h 3919"/>
              <a:gd name="T46" fmla="*/ 1361 w 4117"/>
              <a:gd name="T47" fmla="*/ 1542 h 3919"/>
              <a:gd name="T48" fmla="*/ 0 w 4117"/>
              <a:gd name="T49" fmla="*/ 1837 h 3919"/>
              <a:gd name="T50" fmla="*/ 614 w 4117"/>
              <a:gd name="T51" fmla="*/ 0 h 3919"/>
              <a:gd name="T52" fmla="*/ 2201 w 4117"/>
              <a:gd name="T53" fmla="*/ 1283 h 3919"/>
              <a:gd name="T54" fmla="*/ 0 w 4117"/>
              <a:gd name="T55" fmla="*/ 1837 h 3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17" h="3919">
                <a:moveTo>
                  <a:pt x="839" y="3729"/>
                </a:moveTo>
                <a:lnTo>
                  <a:pt x="2724" y="626"/>
                </a:lnTo>
                <a:lnTo>
                  <a:pt x="4117" y="3456"/>
                </a:lnTo>
                <a:lnTo>
                  <a:pt x="839" y="3729"/>
                </a:lnTo>
                <a:close/>
                <a:moveTo>
                  <a:pt x="3761" y="3612"/>
                </a:moveTo>
                <a:lnTo>
                  <a:pt x="3511" y="3919"/>
                </a:lnTo>
                <a:lnTo>
                  <a:pt x="3943" y="3893"/>
                </a:lnTo>
                <a:lnTo>
                  <a:pt x="3761" y="3612"/>
                </a:lnTo>
                <a:close/>
                <a:moveTo>
                  <a:pt x="3506" y="382"/>
                </a:moveTo>
                <a:lnTo>
                  <a:pt x="3314" y="617"/>
                </a:lnTo>
                <a:lnTo>
                  <a:pt x="3645" y="597"/>
                </a:lnTo>
                <a:lnTo>
                  <a:pt x="3506" y="382"/>
                </a:lnTo>
                <a:close/>
                <a:moveTo>
                  <a:pt x="1598" y="1479"/>
                </a:moveTo>
                <a:lnTo>
                  <a:pt x="1703" y="1756"/>
                </a:lnTo>
                <a:lnTo>
                  <a:pt x="1877" y="1409"/>
                </a:lnTo>
                <a:lnTo>
                  <a:pt x="1598" y="1479"/>
                </a:lnTo>
                <a:close/>
                <a:moveTo>
                  <a:pt x="2997" y="1061"/>
                </a:moveTo>
                <a:lnTo>
                  <a:pt x="2495" y="34"/>
                </a:lnTo>
                <a:lnTo>
                  <a:pt x="3474" y="146"/>
                </a:lnTo>
                <a:lnTo>
                  <a:pt x="2997" y="1061"/>
                </a:lnTo>
                <a:close/>
                <a:moveTo>
                  <a:pt x="1361" y="1542"/>
                </a:moveTo>
                <a:lnTo>
                  <a:pt x="809" y="2980"/>
                </a:lnTo>
                <a:lnTo>
                  <a:pt x="14" y="1881"/>
                </a:lnTo>
                <a:lnTo>
                  <a:pt x="1361" y="1542"/>
                </a:lnTo>
                <a:close/>
                <a:moveTo>
                  <a:pt x="0" y="1837"/>
                </a:moveTo>
                <a:lnTo>
                  <a:pt x="614" y="0"/>
                </a:lnTo>
                <a:lnTo>
                  <a:pt x="2201" y="1283"/>
                </a:lnTo>
                <a:lnTo>
                  <a:pt x="0" y="183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5774030" y="783773"/>
            <a:ext cx="5253590" cy="5290457"/>
          </a:xfrm>
          <a:custGeom>
            <a:avLst/>
            <a:gdLst>
              <a:gd name="connsiteX0" fmla="*/ 3940192 w 7880385"/>
              <a:gd name="connsiteY0" fmla="*/ 2282867 h 7936911"/>
              <a:gd name="connsiteX1" fmla="*/ 2254604 w 7880385"/>
              <a:gd name="connsiteY1" fmla="*/ 3968455 h 7936911"/>
              <a:gd name="connsiteX2" fmla="*/ 3940192 w 7880385"/>
              <a:gd name="connsiteY2" fmla="*/ 5654043 h 7936911"/>
              <a:gd name="connsiteX3" fmla="*/ 5625780 w 7880385"/>
              <a:gd name="connsiteY3" fmla="*/ 3968455 h 7936911"/>
              <a:gd name="connsiteX4" fmla="*/ 3940192 w 7880385"/>
              <a:gd name="connsiteY4" fmla="*/ 2282867 h 7936911"/>
              <a:gd name="connsiteX5" fmla="*/ 3939062 w 7880385"/>
              <a:gd name="connsiteY5" fmla="*/ 0 h 7936911"/>
              <a:gd name="connsiteX6" fmla="*/ 4142456 w 7880385"/>
              <a:gd name="connsiteY6" fmla="*/ 4528 h 7936911"/>
              <a:gd name="connsiteX7" fmla="*/ 4343590 w 7880385"/>
              <a:gd name="connsiteY7" fmla="*/ 20374 h 7936911"/>
              <a:gd name="connsiteX8" fmla="*/ 4540204 w 7880385"/>
              <a:gd name="connsiteY8" fmla="*/ 45276 h 7936911"/>
              <a:gd name="connsiteX9" fmla="*/ 4734558 w 7880385"/>
              <a:gd name="connsiteY9" fmla="*/ 81497 h 7936911"/>
              <a:gd name="connsiteX10" fmla="*/ 4924394 w 7880385"/>
              <a:gd name="connsiteY10" fmla="*/ 126773 h 7936911"/>
              <a:gd name="connsiteX11" fmla="*/ 5111968 w 7880385"/>
              <a:gd name="connsiteY11" fmla="*/ 178841 h 7936911"/>
              <a:gd name="connsiteX12" fmla="*/ 5295022 w 7880385"/>
              <a:gd name="connsiteY12" fmla="*/ 239964 h 7936911"/>
              <a:gd name="connsiteX13" fmla="*/ 5473556 w 7880385"/>
              <a:gd name="connsiteY13" fmla="*/ 312406 h 7936911"/>
              <a:gd name="connsiteX14" fmla="*/ 5649832 w 7880385"/>
              <a:gd name="connsiteY14" fmla="*/ 391639 h 7936911"/>
              <a:gd name="connsiteX15" fmla="*/ 5819326 w 7880385"/>
              <a:gd name="connsiteY15" fmla="*/ 479927 h 7936911"/>
              <a:gd name="connsiteX16" fmla="*/ 5984302 w 7880385"/>
              <a:gd name="connsiteY16" fmla="*/ 575007 h 7936911"/>
              <a:gd name="connsiteX17" fmla="*/ 6142497 w 7880385"/>
              <a:gd name="connsiteY17" fmla="*/ 679143 h 7936911"/>
              <a:gd name="connsiteX18" fmla="*/ 6298432 w 7880385"/>
              <a:gd name="connsiteY18" fmla="*/ 787805 h 7936911"/>
              <a:gd name="connsiteX19" fmla="*/ 6447588 w 7880385"/>
              <a:gd name="connsiteY19" fmla="*/ 907787 h 7936911"/>
              <a:gd name="connsiteX20" fmla="*/ 6589964 w 7880385"/>
              <a:gd name="connsiteY20" fmla="*/ 1030033 h 7936911"/>
              <a:gd name="connsiteX21" fmla="*/ 6727820 w 7880385"/>
              <a:gd name="connsiteY21" fmla="*/ 1163598 h 7936911"/>
              <a:gd name="connsiteX22" fmla="*/ 6856636 w 7880385"/>
              <a:gd name="connsiteY22" fmla="*/ 1301690 h 7936911"/>
              <a:gd name="connsiteX23" fmla="*/ 6980932 w 7880385"/>
              <a:gd name="connsiteY23" fmla="*/ 1446574 h 7936911"/>
              <a:gd name="connsiteX24" fmla="*/ 7098448 w 7880385"/>
              <a:gd name="connsiteY24" fmla="*/ 1593721 h 7936911"/>
              <a:gd name="connsiteX25" fmla="*/ 7206925 w 7880385"/>
              <a:gd name="connsiteY25" fmla="*/ 1749924 h 7936911"/>
              <a:gd name="connsiteX26" fmla="*/ 7310882 w 7880385"/>
              <a:gd name="connsiteY26" fmla="*/ 1910654 h 7936911"/>
              <a:gd name="connsiteX27" fmla="*/ 7405799 w 7880385"/>
              <a:gd name="connsiteY27" fmla="*/ 2078176 h 7936911"/>
              <a:gd name="connsiteX28" fmla="*/ 7491676 w 7880385"/>
              <a:gd name="connsiteY28" fmla="*/ 2250226 h 7936911"/>
              <a:gd name="connsiteX29" fmla="*/ 7570774 w 7880385"/>
              <a:gd name="connsiteY29" fmla="*/ 2424539 h 7936911"/>
              <a:gd name="connsiteX30" fmla="*/ 7643092 w 7880385"/>
              <a:gd name="connsiteY30" fmla="*/ 2603379 h 7936911"/>
              <a:gd name="connsiteX31" fmla="*/ 7704110 w 7880385"/>
              <a:gd name="connsiteY31" fmla="*/ 2786748 h 7936911"/>
              <a:gd name="connsiteX32" fmla="*/ 7758348 w 7880385"/>
              <a:gd name="connsiteY32" fmla="*/ 2976908 h 7936911"/>
              <a:gd name="connsiteX33" fmla="*/ 7801288 w 7880385"/>
              <a:gd name="connsiteY33" fmla="*/ 3167068 h 7936911"/>
              <a:gd name="connsiteX34" fmla="*/ 7835186 w 7880385"/>
              <a:gd name="connsiteY34" fmla="*/ 3364019 h 7936911"/>
              <a:gd name="connsiteX35" fmla="*/ 7860046 w 7880385"/>
              <a:gd name="connsiteY35" fmla="*/ 3560970 h 7936911"/>
              <a:gd name="connsiteX36" fmla="*/ 7875865 w 7880385"/>
              <a:gd name="connsiteY36" fmla="*/ 3762449 h 7936911"/>
              <a:gd name="connsiteX37" fmla="*/ 7880385 w 7880385"/>
              <a:gd name="connsiteY37" fmla="*/ 3970719 h 7936911"/>
              <a:gd name="connsiteX38" fmla="*/ 7875865 w 7880385"/>
              <a:gd name="connsiteY38" fmla="*/ 4174462 h 7936911"/>
              <a:gd name="connsiteX39" fmla="*/ 7860046 w 7880385"/>
              <a:gd name="connsiteY39" fmla="*/ 4375941 h 7936911"/>
              <a:gd name="connsiteX40" fmla="*/ 7835186 w 7880385"/>
              <a:gd name="connsiteY40" fmla="*/ 4572892 h 7936911"/>
              <a:gd name="connsiteX41" fmla="*/ 7801288 w 7880385"/>
              <a:gd name="connsiteY41" fmla="*/ 4769844 h 7936911"/>
              <a:gd name="connsiteX42" fmla="*/ 7758348 w 7880385"/>
              <a:gd name="connsiteY42" fmla="*/ 4960004 h 7936911"/>
              <a:gd name="connsiteX43" fmla="*/ 7704110 w 7880385"/>
              <a:gd name="connsiteY43" fmla="*/ 5150164 h 7936911"/>
              <a:gd name="connsiteX44" fmla="*/ 7643092 w 7880385"/>
              <a:gd name="connsiteY44" fmla="*/ 5333532 h 7936911"/>
              <a:gd name="connsiteX45" fmla="*/ 7570774 w 7880385"/>
              <a:gd name="connsiteY45" fmla="*/ 5512373 h 7936911"/>
              <a:gd name="connsiteX46" fmla="*/ 7491676 w 7880385"/>
              <a:gd name="connsiteY46" fmla="*/ 5686686 h 7936911"/>
              <a:gd name="connsiteX47" fmla="*/ 7405799 w 7880385"/>
              <a:gd name="connsiteY47" fmla="*/ 5858735 h 7936911"/>
              <a:gd name="connsiteX48" fmla="*/ 7310882 w 7880385"/>
              <a:gd name="connsiteY48" fmla="*/ 6026257 h 7936911"/>
              <a:gd name="connsiteX49" fmla="*/ 7206925 w 7880385"/>
              <a:gd name="connsiteY49" fmla="*/ 6186988 h 7936911"/>
              <a:gd name="connsiteX50" fmla="*/ 7098448 w 7880385"/>
              <a:gd name="connsiteY50" fmla="*/ 6343190 h 7936911"/>
              <a:gd name="connsiteX51" fmla="*/ 6980932 w 7880385"/>
              <a:gd name="connsiteY51" fmla="*/ 6490338 h 7936911"/>
              <a:gd name="connsiteX52" fmla="*/ 6856636 w 7880385"/>
              <a:gd name="connsiteY52" fmla="*/ 6635222 h 7936911"/>
              <a:gd name="connsiteX53" fmla="*/ 6727820 w 7880385"/>
              <a:gd name="connsiteY53" fmla="*/ 6773314 h 7936911"/>
              <a:gd name="connsiteX54" fmla="*/ 6589964 w 7880385"/>
              <a:gd name="connsiteY54" fmla="*/ 6906879 h 7936911"/>
              <a:gd name="connsiteX55" fmla="*/ 6447588 w 7880385"/>
              <a:gd name="connsiteY55" fmla="*/ 7029124 h 7936911"/>
              <a:gd name="connsiteX56" fmla="*/ 6298432 w 7880385"/>
              <a:gd name="connsiteY56" fmla="*/ 7149106 h 7936911"/>
              <a:gd name="connsiteX57" fmla="*/ 6142497 w 7880385"/>
              <a:gd name="connsiteY57" fmla="*/ 7257768 h 7936911"/>
              <a:gd name="connsiteX58" fmla="*/ 5984302 w 7880385"/>
              <a:gd name="connsiteY58" fmla="*/ 7361904 h 7936911"/>
              <a:gd name="connsiteX59" fmla="*/ 5819326 w 7880385"/>
              <a:gd name="connsiteY59" fmla="*/ 7456984 h 7936911"/>
              <a:gd name="connsiteX60" fmla="*/ 5649832 w 7880385"/>
              <a:gd name="connsiteY60" fmla="*/ 7545272 h 7936911"/>
              <a:gd name="connsiteX61" fmla="*/ 5473556 w 7880385"/>
              <a:gd name="connsiteY61" fmla="*/ 7624506 h 7936911"/>
              <a:gd name="connsiteX62" fmla="*/ 5295022 w 7880385"/>
              <a:gd name="connsiteY62" fmla="*/ 7696948 h 7936911"/>
              <a:gd name="connsiteX63" fmla="*/ 5111968 w 7880385"/>
              <a:gd name="connsiteY63" fmla="*/ 7758070 h 7936911"/>
              <a:gd name="connsiteX64" fmla="*/ 4924394 w 7880385"/>
              <a:gd name="connsiteY64" fmla="*/ 7810138 h 7936911"/>
              <a:gd name="connsiteX65" fmla="*/ 4734558 w 7880385"/>
              <a:gd name="connsiteY65" fmla="*/ 7855414 h 7936911"/>
              <a:gd name="connsiteX66" fmla="*/ 4540204 w 7880385"/>
              <a:gd name="connsiteY66" fmla="*/ 7891635 h 7936911"/>
              <a:gd name="connsiteX67" fmla="*/ 4343590 w 7880385"/>
              <a:gd name="connsiteY67" fmla="*/ 7916536 h 7936911"/>
              <a:gd name="connsiteX68" fmla="*/ 4142456 w 7880385"/>
              <a:gd name="connsiteY68" fmla="*/ 7932384 h 7936911"/>
              <a:gd name="connsiteX69" fmla="*/ 3939062 w 7880385"/>
              <a:gd name="connsiteY69" fmla="*/ 7936911 h 7936911"/>
              <a:gd name="connsiteX70" fmla="*/ 3737928 w 7880385"/>
              <a:gd name="connsiteY70" fmla="*/ 7932384 h 7936911"/>
              <a:gd name="connsiteX71" fmla="*/ 3536794 w 7880385"/>
              <a:gd name="connsiteY71" fmla="*/ 7916536 h 7936911"/>
              <a:gd name="connsiteX72" fmla="*/ 3340180 w 7880385"/>
              <a:gd name="connsiteY72" fmla="*/ 7891635 h 7936911"/>
              <a:gd name="connsiteX73" fmla="*/ 3145826 w 7880385"/>
              <a:gd name="connsiteY73" fmla="*/ 7855414 h 7936911"/>
              <a:gd name="connsiteX74" fmla="*/ 2953731 w 7880385"/>
              <a:gd name="connsiteY74" fmla="*/ 7810138 h 7936911"/>
              <a:gd name="connsiteX75" fmla="*/ 2768417 w 7880385"/>
              <a:gd name="connsiteY75" fmla="*/ 7758070 h 7936911"/>
              <a:gd name="connsiteX76" fmla="*/ 2583103 w 7880385"/>
              <a:gd name="connsiteY76" fmla="*/ 7696948 h 7936911"/>
              <a:gd name="connsiteX77" fmla="*/ 2406828 w 7880385"/>
              <a:gd name="connsiteY77" fmla="*/ 7624506 h 7936911"/>
              <a:gd name="connsiteX78" fmla="*/ 2230553 w 7880385"/>
              <a:gd name="connsiteY78" fmla="*/ 7545272 h 7936911"/>
              <a:gd name="connsiteX79" fmla="*/ 2061058 w 7880385"/>
              <a:gd name="connsiteY79" fmla="*/ 7456984 h 7936911"/>
              <a:gd name="connsiteX80" fmla="*/ 1896083 w 7880385"/>
              <a:gd name="connsiteY80" fmla="*/ 7361904 h 7936911"/>
              <a:gd name="connsiteX81" fmla="*/ 1737888 w 7880385"/>
              <a:gd name="connsiteY81" fmla="*/ 7257768 h 7936911"/>
              <a:gd name="connsiteX82" fmla="*/ 1581953 w 7880385"/>
              <a:gd name="connsiteY82" fmla="*/ 7149106 h 7936911"/>
              <a:gd name="connsiteX83" fmla="*/ 1432797 w 7880385"/>
              <a:gd name="connsiteY83" fmla="*/ 7029124 h 7936911"/>
              <a:gd name="connsiteX84" fmla="*/ 1288161 w 7880385"/>
              <a:gd name="connsiteY84" fmla="*/ 6906879 h 7936911"/>
              <a:gd name="connsiteX85" fmla="*/ 1152565 w 7880385"/>
              <a:gd name="connsiteY85" fmla="*/ 6773314 h 7936911"/>
              <a:gd name="connsiteX86" fmla="*/ 1023749 w 7880385"/>
              <a:gd name="connsiteY86" fmla="*/ 6635222 h 7936911"/>
              <a:gd name="connsiteX87" fmla="*/ 897193 w 7880385"/>
              <a:gd name="connsiteY87" fmla="*/ 6490338 h 7936911"/>
              <a:gd name="connsiteX88" fmla="*/ 781937 w 7880385"/>
              <a:gd name="connsiteY88" fmla="*/ 6343190 h 7936911"/>
              <a:gd name="connsiteX89" fmla="*/ 673460 w 7880385"/>
              <a:gd name="connsiteY89" fmla="*/ 6186988 h 7936911"/>
              <a:gd name="connsiteX90" fmla="*/ 569503 w 7880385"/>
              <a:gd name="connsiteY90" fmla="*/ 6026257 h 7936911"/>
              <a:gd name="connsiteX91" fmla="*/ 474586 w 7880385"/>
              <a:gd name="connsiteY91" fmla="*/ 5858735 h 7936911"/>
              <a:gd name="connsiteX92" fmla="*/ 388708 w 7880385"/>
              <a:gd name="connsiteY92" fmla="*/ 5686686 h 7936911"/>
              <a:gd name="connsiteX93" fmla="*/ 307351 w 7880385"/>
              <a:gd name="connsiteY93" fmla="*/ 5512373 h 7936911"/>
              <a:gd name="connsiteX94" fmla="*/ 237293 w 7880385"/>
              <a:gd name="connsiteY94" fmla="*/ 5333532 h 7936911"/>
              <a:gd name="connsiteX95" fmla="*/ 176275 w 7880385"/>
              <a:gd name="connsiteY95" fmla="*/ 5150164 h 7936911"/>
              <a:gd name="connsiteX96" fmla="*/ 122036 w 7880385"/>
              <a:gd name="connsiteY96" fmla="*/ 4960004 h 7936911"/>
              <a:gd name="connsiteX97" fmla="*/ 79098 w 7880385"/>
              <a:gd name="connsiteY97" fmla="*/ 4769844 h 7936911"/>
              <a:gd name="connsiteX98" fmla="*/ 45199 w 7880385"/>
              <a:gd name="connsiteY98" fmla="*/ 4572892 h 7936911"/>
              <a:gd name="connsiteX99" fmla="*/ 20339 w 7880385"/>
              <a:gd name="connsiteY99" fmla="*/ 4375941 h 7936911"/>
              <a:gd name="connsiteX100" fmla="*/ 4520 w 7880385"/>
              <a:gd name="connsiteY100" fmla="*/ 4174462 h 7936911"/>
              <a:gd name="connsiteX101" fmla="*/ 0 w 7880385"/>
              <a:gd name="connsiteY101" fmla="*/ 3970719 h 7936911"/>
              <a:gd name="connsiteX102" fmla="*/ 4520 w 7880385"/>
              <a:gd name="connsiteY102" fmla="*/ 3762449 h 7936911"/>
              <a:gd name="connsiteX103" fmla="*/ 20339 w 7880385"/>
              <a:gd name="connsiteY103" fmla="*/ 3560970 h 7936911"/>
              <a:gd name="connsiteX104" fmla="*/ 45199 w 7880385"/>
              <a:gd name="connsiteY104" fmla="*/ 3364019 h 7936911"/>
              <a:gd name="connsiteX105" fmla="*/ 79098 w 7880385"/>
              <a:gd name="connsiteY105" fmla="*/ 3167068 h 7936911"/>
              <a:gd name="connsiteX106" fmla="*/ 122036 w 7880385"/>
              <a:gd name="connsiteY106" fmla="*/ 2976908 h 7936911"/>
              <a:gd name="connsiteX107" fmla="*/ 176275 w 7880385"/>
              <a:gd name="connsiteY107" fmla="*/ 2786748 h 7936911"/>
              <a:gd name="connsiteX108" fmla="*/ 237293 w 7880385"/>
              <a:gd name="connsiteY108" fmla="*/ 2603379 h 7936911"/>
              <a:gd name="connsiteX109" fmla="*/ 307351 w 7880385"/>
              <a:gd name="connsiteY109" fmla="*/ 2424539 h 7936911"/>
              <a:gd name="connsiteX110" fmla="*/ 388708 w 7880385"/>
              <a:gd name="connsiteY110" fmla="*/ 2250226 h 7936911"/>
              <a:gd name="connsiteX111" fmla="*/ 474586 w 7880385"/>
              <a:gd name="connsiteY111" fmla="*/ 2078176 h 7936911"/>
              <a:gd name="connsiteX112" fmla="*/ 569503 w 7880385"/>
              <a:gd name="connsiteY112" fmla="*/ 1910654 h 7936911"/>
              <a:gd name="connsiteX113" fmla="*/ 673460 w 7880385"/>
              <a:gd name="connsiteY113" fmla="*/ 1749924 h 7936911"/>
              <a:gd name="connsiteX114" fmla="*/ 781937 w 7880385"/>
              <a:gd name="connsiteY114" fmla="*/ 1593721 h 7936911"/>
              <a:gd name="connsiteX115" fmla="*/ 897193 w 7880385"/>
              <a:gd name="connsiteY115" fmla="*/ 1446574 h 7936911"/>
              <a:gd name="connsiteX116" fmla="*/ 1023749 w 7880385"/>
              <a:gd name="connsiteY116" fmla="*/ 1301690 h 7936911"/>
              <a:gd name="connsiteX117" fmla="*/ 1152565 w 7880385"/>
              <a:gd name="connsiteY117" fmla="*/ 1163598 h 7936911"/>
              <a:gd name="connsiteX118" fmla="*/ 1288161 w 7880385"/>
              <a:gd name="connsiteY118" fmla="*/ 1030033 h 7936911"/>
              <a:gd name="connsiteX119" fmla="*/ 1432797 w 7880385"/>
              <a:gd name="connsiteY119" fmla="*/ 907787 h 7936911"/>
              <a:gd name="connsiteX120" fmla="*/ 1581953 w 7880385"/>
              <a:gd name="connsiteY120" fmla="*/ 787805 h 7936911"/>
              <a:gd name="connsiteX121" fmla="*/ 1737888 w 7880385"/>
              <a:gd name="connsiteY121" fmla="*/ 679143 h 7936911"/>
              <a:gd name="connsiteX122" fmla="*/ 1896083 w 7880385"/>
              <a:gd name="connsiteY122" fmla="*/ 575007 h 7936911"/>
              <a:gd name="connsiteX123" fmla="*/ 2061058 w 7880385"/>
              <a:gd name="connsiteY123" fmla="*/ 479927 h 7936911"/>
              <a:gd name="connsiteX124" fmla="*/ 2230553 w 7880385"/>
              <a:gd name="connsiteY124" fmla="*/ 391639 h 7936911"/>
              <a:gd name="connsiteX125" fmla="*/ 2406828 w 7880385"/>
              <a:gd name="connsiteY125" fmla="*/ 312406 h 7936911"/>
              <a:gd name="connsiteX126" fmla="*/ 2583103 w 7880385"/>
              <a:gd name="connsiteY126" fmla="*/ 239964 h 7936911"/>
              <a:gd name="connsiteX127" fmla="*/ 2768417 w 7880385"/>
              <a:gd name="connsiteY127" fmla="*/ 178841 h 7936911"/>
              <a:gd name="connsiteX128" fmla="*/ 2953731 w 7880385"/>
              <a:gd name="connsiteY128" fmla="*/ 126773 h 7936911"/>
              <a:gd name="connsiteX129" fmla="*/ 3145826 w 7880385"/>
              <a:gd name="connsiteY129" fmla="*/ 81497 h 7936911"/>
              <a:gd name="connsiteX130" fmla="*/ 3340180 w 7880385"/>
              <a:gd name="connsiteY130" fmla="*/ 45276 h 7936911"/>
              <a:gd name="connsiteX131" fmla="*/ 3536794 w 7880385"/>
              <a:gd name="connsiteY131" fmla="*/ 20374 h 7936911"/>
              <a:gd name="connsiteX132" fmla="*/ 3737928 w 7880385"/>
              <a:gd name="connsiteY132" fmla="*/ 4528 h 793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880385" h="7936911">
                <a:moveTo>
                  <a:pt x="3940192" y="2282867"/>
                </a:moveTo>
                <a:cubicBezTo>
                  <a:pt x="3009267" y="2282867"/>
                  <a:pt x="2254604" y="3037530"/>
                  <a:pt x="2254604" y="3968455"/>
                </a:cubicBezTo>
                <a:cubicBezTo>
                  <a:pt x="2254604" y="4899380"/>
                  <a:pt x="3009267" y="5654043"/>
                  <a:pt x="3940192" y="5654043"/>
                </a:cubicBezTo>
                <a:cubicBezTo>
                  <a:pt x="4871117" y="5654043"/>
                  <a:pt x="5625780" y="4899380"/>
                  <a:pt x="5625780" y="3968455"/>
                </a:cubicBezTo>
                <a:cubicBezTo>
                  <a:pt x="5625780" y="3037530"/>
                  <a:pt x="4871117" y="2282867"/>
                  <a:pt x="3940192" y="2282867"/>
                </a:cubicBezTo>
                <a:close/>
                <a:moveTo>
                  <a:pt x="3939062" y="0"/>
                </a:moveTo>
                <a:lnTo>
                  <a:pt x="4142456" y="4528"/>
                </a:lnTo>
                <a:lnTo>
                  <a:pt x="4343590" y="20374"/>
                </a:lnTo>
                <a:lnTo>
                  <a:pt x="4540204" y="45276"/>
                </a:lnTo>
                <a:lnTo>
                  <a:pt x="4734558" y="81497"/>
                </a:lnTo>
                <a:lnTo>
                  <a:pt x="4924394" y="126773"/>
                </a:lnTo>
                <a:lnTo>
                  <a:pt x="5111968" y="178841"/>
                </a:lnTo>
                <a:lnTo>
                  <a:pt x="5295022" y="239964"/>
                </a:lnTo>
                <a:lnTo>
                  <a:pt x="5473556" y="312406"/>
                </a:lnTo>
                <a:lnTo>
                  <a:pt x="5649832" y="391639"/>
                </a:lnTo>
                <a:lnTo>
                  <a:pt x="5819326" y="479927"/>
                </a:lnTo>
                <a:lnTo>
                  <a:pt x="5984302" y="575007"/>
                </a:lnTo>
                <a:lnTo>
                  <a:pt x="6142497" y="679143"/>
                </a:lnTo>
                <a:lnTo>
                  <a:pt x="6298432" y="787805"/>
                </a:lnTo>
                <a:lnTo>
                  <a:pt x="6447588" y="907787"/>
                </a:lnTo>
                <a:lnTo>
                  <a:pt x="6589964" y="1030033"/>
                </a:lnTo>
                <a:lnTo>
                  <a:pt x="6727820" y="1163598"/>
                </a:lnTo>
                <a:lnTo>
                  <a:pt x="6856636" y="1301690"/>
                </a:lnTo>
                <a:lnTo>
                  <a:pt x="6980932" y="1446574"/>
                </a:lnTo>
                <a:lnTo>
                  <a:pt x="7098448" y="1593721"/>
                </a:lnTo>
                <a:lnTo>
                  <a:pt x="7206925" y="1749924"/>
                </a:lnTo>
                <a:lnTo>
                  <a:pt x="7310882" y="1910654"/>
                </a:lnTo>
                <a:lnTo>
                  <a:pt x="7405799" y="2078176"/>
                </a:lnTo>
                <a:lnTo>
                  <a:pt x="7491676" y="2250226"/>
                </a:lnTo>
                <a:lnTo>
                  <a:pt x="7570774" y="2424539"/>
                </a:lnTo>
                <a:lnTo>
                  <a:pt x="7643092" y="2603379"/>
                </a:lnTo>
                <a:lnTo>
                  <a:pt x="7704110" y="2786748"/>
                </a:lnTo>
                <a:lnTo>
                  <a:pt x="7758348" y="2976908"/>
                </a:lnTo>
                <a:lnTo>
                  <a:pt x="7801288" y="3167068"/>
                </a:lnTo>
                <a:lnTo>
                  <a:pt x="7835186" y="3364019"/>
                </a:lnTo>
                <a:lnTo>
                  <a:pt x="7860046" y="3560970"/>
                </a:lnTo>
                <a:lnTo>
                  <a:pt x="7875865" y="3762449"/>
                </a:lnTo>
                <a:lnTo>
                  <a:pt x="7880385" y="3970719"/>
                </a:lnTo>
                <a:lnTo>
                  <a:pt x="7875865" y="4174462"/>
                </a:lnTo>
                <a:lnTo>
                  <a:pt x="7860046" y="4375941"/>
                </a:lnTo>
                <a:lnTo>
                  <a:pt x="7835186" y="4572892"/>
                </a:lnTo>
                <a:lnTo>
                  <a:pt x="7801288" y="4769844"/>
                </a:lnTo>
                <a:lnTo>
                  <a:pt x="7758348" y="4960004"/>
                </a:lnTo>
                <a:lnTo>
                  <a:pt x="7704110" y="5150164"/>
                </a:lnTo>
                <a:lnTo>
                  <a:pt x="7643092" y="5333532"/>
                </a:lnTo>
                <a:lnTo>
                  <a:pt x="7570774" y="5512373"/>
                </a:lnTo>
                <a:lnTo>
                  <a:pt x="7491676" y="5686686"/>
                </a:lnTo>
                <a:lnTo>
                  <a:pt x="7405799" y="5858735"/>
                </a:lnTo>
                <a:lnTo>
                  <a:pt x="7310882" y="6026257"/>
                </a:lnTo>
                <a:lnTo>
                  <a:pt x="7206925" y="6186988"/>
                </a:lnTo>
                <a:lnTo>
                  <a:pt x="7098448" y="6343190"/>
                </a:lnTo>
                <a:lnTo>
                  <a:pt x="6980932" y="6490338"/>
                </a:lnTo>
                <a:lnTo>
                  <a:pt x="6856636" y="6635222"/>
                </a:lnTo>
                <a:lnTo>
                  <a:pt x="6727820" y="6773314"/>
                </a:lnTo>
                <a:lnTo>
                  <a:pt x="6589964" y="6906879"/>
                </a:lnTo>
                <a:lnTo>
                  <a:pt x="6447588" y="7029124"/>
                </a:lnTo>
                <a:lnTo>
                  <a:pt x="6298432" y="7149106"/>
                </a:lnTo>
                <a:lnTo>
                  <a:pt x="6142497" y="7257768"/>
                </a:lnTo>
                <a:lnTo>
                  <a:pt x="5984302" y="7361904"/>
                </a:lnTo>
                <a:lnTo>
                  <a:pt x="5819326" y="7456984"/>
                </a:lnTo>
                <a:lnTo>
                  <a:pt x="5649832" y="7545272"/>
                </a:lnTo>
                <a:lnTo>
                  <a:pt x="5473556" y="7624506"/>
                </a:lnTo>
                <a:lnTo>
                  <a:pt x="5295022" y="7696948"/>
                </a:lnTo>
                <a:lnTo>
                  <a:pt x="5111968" y="7758070"/>
                </a:lnTo>
                <a:lnTo>
                  <a:pt x="4924394" y="7810138"/>
                </a:lnTo>
                <a:lnTo>
                  <a:pt x="4734558" y="7855414"/>
                </a:lnTo>
                <a:lnTo>
                  <a:pt x="4540204" y="7891635"/>
                </a:lnTo>
                <a:lnTo>
                  <a:pt x="4343590" y="7916536"/>
                </a:lnTo>
                <a:lnTo>
                  <a:pt x="4142456" y="7932384"/>
                </a:lnTo>
                <a:lnTo>
                  <a:pt x="3939062" y="7936911"/>
                </a:lnTo>
                <a:lnTo>
                  <a:pt x="3737928" y="7932384"/>
                </a:lnTo>
                <a:lnTo>
                  <a:pt x="3536794" y="7916536"/>
                </a:lnTo>
                <a:lnTo>
                  <a:pt x="3340180" y="7891635"/>
                </a:lnTo>
                <a:lnTo>
                  <a:pt x="3145826" y="7855414"/>
                </a:lnTo>
                <a:lnTo>
                  <a:pt x="2953731" y="7810138"/>
                </a:lnTo>
                <a:lnTo>
                  <a:pt x="2768417" y="7758070"/>
                </a:lnTo>
                <a:lnTo>
                  <a:pt x="2583103" y="7696948"/>
                </a:lnTo>
                <a:lnTo>
                  <a:pt x="2406828" y="7624506"/>
                </a:lnTo>
                <a:lnTo>
                  <a:pt x="2230553" y="7545272"/>
                </a:lnTo>
                <a:lnTo>
                  <a:pt x="2061058" y="7456984"/>
                </a:lnTo>
                <a:lnTo>
                  <a:pt x="1896083" y="7361904"/>
                </a:lnTo>
                <a:lnTo>
                  <a:pt x="1737888" y="7257768"/>
                </a:lnTo>
                <a:lnTo>
                  <a:pt x="1581953" y="7149106"/>
                </a:lnTo>
                <a:lnTo>
                  <a:pt x="1432797" y="7029124"/>
                </a:lnTo>
                <a:lnTo>
                  <a:pt x="1288161" y="6906879"/>
                </a:lnTo>
                <a:lnTo>
                  <a:pt x="1152565" y="6773314"/>
                </a:lnTo>
                <a:lnTo>
                  <a:pt x="1023749" y="6635222"/>
                </a:lnTo>
                <a:lnTo>
                  <a:pt x="897193" y="6490338"/>
                </a:lnTo>
                <a:lnTo>
                  <a:pt x="781937" y="6343190"/>
                </a:lnTo>
                <a:lnTo>
                  <a:pt x="673460" y="6186988"/>
                </a:lnTo>
                <a:lnTo>
                  <a:pt x="569503" y="6026257"/>
                </a:lnTo>
                <a:lnTo>
                  <a:pt x="474586" y="5858735"/>
                </a:lnTo>
                <a:lnTo>
                  <a:pt x="388708" y="5686686"/>
                </a:lnTo>
                <a:lnTo>
                  <a:pt x="307351" y="5512373"/>
                </a:lnTo>
                <a:lnTo>
                  <a:pt x="237293" y="5333532"/>
                </a:lnTo>
                <a:lnTo>
                  <a:pt x="176275" y="5150164"/>
                </a:lnTo>
                <a:lnTo>
                  <a:pt x="122036" y="4960004"/>
                </a:lnTo>
                <a:lnTo>
                  <a:pt x="79098" y="4769844"/>
                </a:lnTo>
                <a:lnTo>
                  <a:pt x="45199" y="4572892"/>
                </a:lnTo>
                <a:lnTo>
                  <a:pt x="20339" y="4375941"/>
                </a:lnTo>
                <a:lnTo>
                  <a:pt x="4520" y="4174462"/>
                </a:lnTo>
                <a:lnTo>
                  <a:pt x="0" y="3970719"/>
                </a:lnTo>
                <a:lnTo>
                  <a:pt x="4520" y="3762449"/>
                </a:lnTo>
                <a:lnTo>
                  <a:pt x="20339" y="3560970"/>
                </a:lnTo>
                <a:lnTo>
                  <a:pt x="45199" y="3364019"/>
                </a:lnTo>
                <a:lnTo>
                  <a:pt x="79098" y="3167068"/>
                </a:lnTo>
                <a:lnTo>
                  <a:pt x="122036" y="2976908"/>
                </a:lnTo>
                <a:lnTo>
                  <a:pt x="176275" y="2786748"/>
                </a:lnTo>
                <a:lnTo>
                  <a:pt x="237293" y="2603379"/>
                </a:lnTo>
                <a:lnTo>
                  <a:pt x="307351" y="2424539"/>
                </a:lnTo>
                <a:lnTo>
                  <a:pt x="388708" y="2250226"/>
                </a:lnTo>
                <a:lnTo>
                  <a:pt x="474586" y="2078176"/>
                </a:lnTo>
                <a:lnTo>
                  <a:pt x="569503" y="1910654"/>
                </a:lnTo>
                <a:lnTo>
                  <a:pt x="673460" y="1749924"/>
                </a:lnTo>
                <a:lnTo>
                  <a:pt x="781937" y="1593721"/>
                </a:lnTo>
                <a:lnTo>
                  <a:pt x="897193" y="1446574"/>
                </a:lnTo>
                <a:lnTo>
                  <a:pt x="1023749" y="1301690"/>
                </a:lnTo>
                <a:lnTo>
                  <a:pt x="1152565" y="1163598"/>
                </a:lnTo>
                <a:lnTo>
                  <a:pt x="1288161" y="1030033"/>
                </a:lnTo>
                <a:lnTo>
                  <a:pt x="1432797" y="907787"/>
                </a:lnTo>
                <a:lnTo>
                  <a:pt x="1581953" y="787805"/>
                </a:lnTo>
                <a:lnTo>
                  <a:pt x="1737888" y="679143"/>
                </a:lnTo>
                <a:lnTo>
                  <a:pt x="1896083" y="575007"/>
                </a:lnTo>
                <a:lnTo>
                  <a:pt x="2061058" y="479927"/>
                </a:lnTo>
                <a:lnTo>
                  <a:pt x="2230553" y="391639"/>
                </a:lnTo>
                <a:lnTo>
                  <a:pt x="2406828" y="312406"/>
                </a:lnTo>
                <a:lnTo>
                  <a:pt x="2583103" y="239964"/>
                </a:lnTo>
                <a:lnTo>
                  <a:pt x="2768417" y="178841"/>
                </a:lnTo>
                <a:lnTo>
                  <a:pt x="2953731" y="126773"/>
                </a:lnTo>
                <a:lnTo>
                  <a:pt x="3145826" y="81497"/>
                </a:lnTo>
                <a:lnTo>
                  <a:pt x="3340180" y="45276"/>
                </a:lnTo>
                <a:lnTo>
                  <a:pt x="3536794" y="20374"/>
                </a:lnTo>
                <a:lnTo>
                  <a:pt x="3737928" y="452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5613400" y="420088"/>
            <a:ext cx="6006651" cy="6017825"/>
          </a:xfrm>
          <a:custGeom>
            <a:avLst/>
            <a:gdLst>
              <a:gd name="connsiteX0" fmla="*/ 4332288 w 8664576"/>
              <a:gd name="connsiteY0" fmla="*/ 2744808 h 8682037"/>
              <a:gd name="connsiteX1" fmla="*/ 2736078 w 8664576"/>
              <a:gd name="connsiteY1" fmla="*/ 4341018 h 8682037"/>
              <a:gd name="connsiteX2" fmla="*/ 4332288 w 8664576"/>
              <a:gd name="connsiteY2" fmla="*/ 5937228 h 8682037"/>
              <a:gd name="connsiteX3" fmla="*/ 5928498 w 8664576"/>
              <a:gd name="connsiteY3" fmla="*/ 4341018 h 8682037"/>
              <a:gd name="connsiteX4" fmla="*/ 4331890 w 8664576"/>
              <a:gd name="connsiteY4" fmla="*/ 0 h 8682037"/>
              <a:gd name="connsiteX5" fmla="*/ 8664576 w 8664576"/>
              <a:gd name="connsiteY5" fmla="*/ 4341019 h 8682037"/>
              <a:gd name="connsiteX6" fmla="*/ 4331890 w 8664576"/>
              <a:gd name="connsiteY6" fmla="*/ 8682037 h 8682037"/>
              <a:gd name="connsiteX7" fmla="*/ 0 w 8664576"/>
              <a:gd name="connsiteY7" fmla="*/ 4341019 h 868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4576" h="8682037">
                <a:moveTo>
                  <a:pt x="4332288" y="2744808"/>
                </a:moveTo>
                <a:lnTo>
                  <a:pt x="2736078" y="4341018"/>
                </a:lnTo>
                <a:lnTo>
                  <a:pt x="4332288" y="5937228"/>
                </a:lnTo>
                <a:lnTo>
                  <a:pt x="5928498" y="4341018"/>
                </a:lnTo>
                <a:close/>
                <a:moveTo>
                  <a:pt x="4331890" y="0"/>
                </a:moveTo>
                <a:lnTo>
                  <a:pt x="8664576" y="4341019"/>
                </a:lnTo>
                <a:lnTo>
                  <a:pt x="4331890" y="8682037"/>
                </a:lnTo>
                <a:lnTo>
                  <a:pt x="0" y="434101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059308" y="0"/>
            <a:ext cx="11132692" cy="6858000"/>
          </a:xfrm>
          <a:custGeom>
            <a:avLst/>
            <a:gdLst>
              <a:gd name="connsiteX0" fmla="*/ 8707354 w 16699038"/>
              <a:gd name="connsiteY0" fmla="*/ 0 h 10288589"/>
              <a:gd name="connsiteX1" fmla="*/ 15798416 w 16699038"/>
              <a:gd name="connsiteY1" fmla="*/ 0 h 10288589"/>
              <a:gd name="connsiteX2" fmla="*/ 14075717 w 16699038"/>
              <a:gd name="connsiteY2" fmla="*/ 2281074 h 10288589"/>
              <a:gd name="connsiteX3" fmla="*/ 16699038 w 16699038"/>
              <a:gd name="connsiteY3" fmla="*/ 6090547 h 10288589"/>
              <a:gd name="connsiteX4" fmla="*/ 16699038 w 16699038"/>
              <a:gd name="connsiteY4" fmla="*/ 10288589 h 10288589"/>
              <a:gd name="connsiteX5" fmla="*/ 11164496 w 16699038"/>
              <a:gd name="connsiteY5" fmla="*/ 10288589 h 10288589"/>
              <a:gd name="connsiteX6" fmla="*/ 10410805 w 16699038"/>
              <a:gd name="connsiteY6" fmla="*/ 7132975 h 10288589"/>
              <a:gd name="connsiteX7" fmla="*/ 8028131 w 16699038"/>
              <a:gd name="connsiteY7" fmla="*/ 10288589 h 10288589"/>
              <a:gd name="connsiteX8" fmla="*/ 0 w 16699038"/>
              <a:gd name="connsiteY8" fmla="*/ 10288589 h 10288589"/>
              <a:gd name="connsiteX9" fmla="*/ 9226090 w 16699038"/>
              <a:gd name="connsiteY9" fmla="*/ 2169715 h 1028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99038" h="10288589">
                <a:moveTo>
                  <a:pt x="8707354" y="0"/>
                </a:moveTo>
                <a:lnTo>
                  <a:pt x="15798416" y="0"/>
                </a:lnTo>
                <a:lnTo>
                  <a:pt x="14075717" y="2281074"/>
                </a:lnTo>
                <a:lnTo>
                  <a:pt x="16699038" y="6090547"/>
                </a:lnTo>
                <a:lnTo>
                  <a:pt x="16699038" y="10288589"/>
                </a:lnTo>
                <a:lnTo>
                  <a:pt x="11164496" y="10288589"/>
                </a:lnTo>
                <a:lnTo>
                  <a:pt x="10410805" y="7132975"/>
                </a:lnTo>
                <a:lnTo>
                  <a:pt x="8028131" y="10288589"/>
                </a:lnTo>
                <a:lnTo>
                  <a:pt x="0" y="10288589"/>
                </a:lnTo>
                <a:lnTo>
                  <a:pt x="9226090" y="216971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2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  <a:effectLst>
            <a:outerShdw blurRad="508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83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A3C-F345-4D53-BEBF-174967AC5CB1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EC04-65D3-4DC9-BE2E-E427BDA90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8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27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41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2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122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3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B222-0BE8-4154-A9F0-DF94068C2FEF}" type="datetimeFigureOut">
              <a:rPr lang="pt-BR" smtClean="0"/>
              <a:t>10/06/2026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0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9404" y="118871"/>
            <a:ext cx="77724" cy="76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57900" y="118871"/>
            <a:ext cx="76200" cy="76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14871" y="118871"/>
            <a:ext cx="77724" cy="762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6/10/26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83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28" r:id="rId7"/>
    <p:sldLayoutId id="2147483831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hf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34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gif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sv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19.svg"/><Relationship Id="rId4" Type="http://schemas.openxmlformats.org/officeDocument/2006/relationships/image" Target="../media/image39.sv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claro.desk.blip.ai/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gif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18.sv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3990D7C9-E055-DF4E-E917-F6E8F800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89" y="215657"/>
            <a:ext cx="3326852" cy="3326852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D17828B-ED11-317A-2F3F-51BDBB0EAD1B}"/>
              </a:ext>
            </a:extLst>
          </p:cNvPr>
          <p:cNvGrpSpPr/>
          <p:nvPr/>
        </p:nvGrpSpPr>
        <p:grpSpPr>
          <a:xfrm>
            <a:off x="-2338175" y="0"/>
            <a:ext cx="2105025" cy="2635250"/>
            <a:chOff x="-3175" y="-22034"/>
            <a:chExt cx="2105025" cy="2635250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74D06D2-01E9-ED66-344C-CD7E110CFE64}"/>
                </a:ext>
              </a:extLst>
            </p:cNvPr>
            <p:cNvSpPr/>
            <p:nvPr/>
          </p:nvSpPr>
          <p:spPr>
            <a:xfrm>
              <a:off x="523875" y="-22034"/>
              <a:ext cx="527050" cy="527050"/>
            </a:xfrm>
            <a:prstGeom prst="rect">
              <a:avLst/>
            </a:prstGeom>
            <a:solidFill>
              <a:srgbClr val="3B0C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20DDD16A-DBB4-98D4-FFCE-21D08B42B24E}"/>
                </a:ext>
              </a:extLst>
            </p:cNvPr>
            <p:cNvSpPr/>
            <p:nvPr/>
          </p:nvSpPr>
          <p:spPr>
            <a:xfrm>
              <a:off x="523875" y="505016"/>
              <a:ext cx="527050" cy="527050"/>
            </a:xfrm>
            <a:prstGeom prst="rect">
              <a:avLst/>
            </a:prstGeom>
            <a:solidFill>
              <a:srgbClr val="595D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5265720B-8B0C-45E7-D44A-09068D29DB16}"/>
                </a:ext>
              </a:extLst>
            </p:cNvPr>
            <p:cNvSpPr/>
            <p:nvPr/>
          </p:nvSpPr>
          <p:spPr>
            <a:xfrm>
              <a:off x="523875" y="1032066"/>
              <a:ext cx="527050" cy="527050"/>
            </a:xfrm>
            <a:prstGeom prst="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BD26C81-8FBD-0FE8-9767-06011B875DFA}"/>
                </a:ext>
              </a:extLst>
            </p:cNvPr>
            <p:cNvSpPr/>
            <p:nvPr/>
          </p:nvSpPr>
          <p:spPr>
            <a:xfrm>
              <a:off x="523875" y="1559116"/>
              <a:ext cx="527050" cy="527050"/>
            </a:xfrm>
            <a:prstGeom prst="rect">
              <a:avLst/>
            </a:prstGeom>
            <a:solidFill>
              <a:srgbClr val="ED34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E7E14584-8EDE-9E14-83AE-067983C343C6}"/>
                </a:ext>
              </a:extLst>
            </p:cNvPr>
            <p:cNvSpPr/>
            <p:nvPr/>
          </p:nvSpPr>
          <p:spPr>
            <a:xfrm>
              <a:off x="-3175" y="-22034"/>
              <a:ext cx="527050" cy="527050"/>
            </a:xfrm>
            <a:prstGeom prst="rect">
              <a:avLst/>
            </a:prstGeom>
            <a:solidFill>
              <a:srgbClr val="CCCC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2333736-A0C9-F9BF-02F0-AF0F3B32BB16}"/>
                </a:ext>
              </a:extLst>
            </p:cNvPr>
            <p:cNvSpPr/>
            <p:nvPr/>
          </p:nvSpPr>
          <p:spPr>
            <a:xfrm>
              <a:off x="-3175" y="505016"/>
              <a:ext cx="527050" cy="527050"/>
            </a:xfrm>
            <a:prstGeom prst="rect">
              <a:avLst/>
            </a:prstGeom>
            <a:solidFill>
              <a:srgbClr val="7270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EDC519D-4681-2CEC-AC5B-1D4D6877AC19}"/>
                </a:ext>
              </a:extLst>
            </p:cNvPr>
            <p:cNvSpPr/>
            <p:nvPr/>
          </p:nvSpPr>
          <p:spPr>
            <a:xfrm>
              <a:off x="-3175" y="1032066"/>
              <a:ext cx="527050" cy="527050"/>
            </a:xfrm>
            <a:prstGeom prst="rect">
              <a:avLst/>
            </a:prstGeom>
            <a:solidFill>
              <a:srgbClr val="D72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A56A2D3C-3703-A5E4-2891-0BEEB97C0DFB}"/>
                </a:ext>
              </a:extLst>
            </p:cNvPr>
            <p:cNvSpPr/>
            <p:nvPr/>
          </p:nvSpPr>
          <p:spPr>
            <a:xfrm>
              <a:off x="-3175" y="1559116"/>
              <a:ext cx="527050" cy="527050"/>
            </a:xfrm>
            <a:prstGeom prst="rect">
              <a:avLst/>
            </a:prstGeom>
            <a:solidFill>
              <a:srgbClr val="3136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B43A69A0-0505-85A0-E79B-54C131AFF495}"/>
                </a:ext>
              </a:extLst>
            </p:cNvPr>
            <p:cNvSpPr/>
            <p:nvPr/>
          </p:nvSpPr>
          <p:spPr>
            <a:xfrm>
              <a:off x="1047750" y="-22034"/>
              <a:ext cx="527050" cy="527050"/>
            </a:xfrm>
            <a:prstGeom prst="rect">
              <a:avLst/>
            </a:prstGeom>
            <a:solidFill>
              <a:srgbClr val="B71F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B1AD4C3-2BE5-B1AA-CD1B-34315EEEA4B2}"/>
                </a:ext>
              </a:extLst>
            </p:cNvPr>
            <p:cNvSpPr/>
            <p:nvPr/>
          </p:nvSpPr>
          <p:spPr>
            <a:xfrm>
              <a:off x="1047750" y="505016"/>
              <a:ext cx="527050" cy="527050"/>
            </a:xfrm>
            <a:prstGeom prst="rect">
              <a:avLst/>
            </a:prstGeom>
            <a:solidFill>
              <a:srgbClr val="8122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36BE9AB9-F463-2439-C1A7-4F3A0A1134DE}"/>
                </a:ext>
              </a:extLst>
            </p:cNvPr>
            <p:cNvSpPr/>
            <p:nvPr/>
          </p:nvSpPr>
          <p:spPr>
            <a:xfrm>
              <a:off x="1047750" y="1032066"/>
              <a:ext cx="527050" cy="527050"/>
            </a:xfrm>
            <a:prstGeom prst="rect">
              <a:avLst/>
            </a:prstGeom>
            <a:solidFill>
              <a:srgbClr val="3C8D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3D8F24EE-DBA9-9A8B-BC4F-BB3CF8510EB0}"/>
                </a:ext>
              </a:extLst>
            </p:cNvPr>
            <p:cNvSpPr/>
            <p:nvPr/>
          </p:nvSpPr>
          <p:spPr>
            <a:xfrm>
              <a:off x="1047750" y="1559116"/>
              <a:ext cx="527050" cy="527050"/>
            </a:xfrm>
            <a:prstGeom prst="rect">
              <a:avLst/>
            </a:prstGeom>
            <a:solidFill>
              <a:srgbClr val="A6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9016083-1559-79FF-20C0-47B88609B39F}"/>
                </a:ext>
              </a:extLst>
            </p:cNvPr>
            <p:cNvSpPr/>
            <p:nvPr/>
          </p:nvSpPr>
          <p:spPr>
            <a:xfrm>
              <a:off x="1571625" y="-22034"/>
              <a:ext cx="527050" cy="527050"/>
            </a:xfrm>
            <a:prstGeom prst="rect">
              <a:avLst/>
            </a:prstGeom>
            <a:solidFill>
              <a:srgbClr val="DCCB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C7A07482-1A4D-4439-21C7-B9D04D3F1DA1}"/>
                </a:ext>
              </a:extLst>
            </p:cNvPr>
            <p:cNvSpPr/>
            <p:nvPr/>
          </p:nvSpPr>
          <p:spPr>
            <a:xfrm>
              <a:off x="1571625" y="505016"/>
              <a:ext cx="527050" cy="527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0B309EB0-0571-463A-EBD1-1D498BC500D1}"/>
                </a:ext>
              </a:extLst>
            </p:cNvPr>
            <p:cNvSpPr/>
            <p:nvPr/>
          </p:nvSpPr>
          <p:spPr>
            <a:xfrm>
              <a:off x="1050925" y="2086166"/>
              <a:ext cx="527050" cy="527050"/>
            </a:xfrm>
            <a:prstGeom prst="rect">
              <a:avLst/>
            </a:prstGeom>
            <a:solidFill>
              <a:srgbClr val="F5DF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779EBD6D-B2F0-CFD0-24D9-AD0B2470886A}"/>
                </a:ext>
              </a:extLst>
            </p:cNvPr>
            <p:cNvSpPr/>
            <p:nvPr/>
          </p:nvSpPr>
          <p:spPr>
            <a:xfrm>
              <a:off x="523875" y="2086166"/>
              <a:ext cx="52705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42DE36A7-8DC4-14F0-B394-B4B3AAC0388F}"/>
                </a:ext>
              </a:extLst>
            </p:cNvPr>
            <p:cNvSpPr/>
            <p:nvPr/>
          </p:nvSpPr>
          <p:spPr>
            <a:xfrm>
              <a:off x="1574800" y="2086166"/>
              <a:ext cx="527050" cy="527050"/>
            </a:xfrm>
            <a:prstGeom prst="rect">
              <a:avLst/>
            </a:prstGeom>
            <a:solidFill>
              <a:srgbClr val="5F12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647BCDE-08DD-D8B9-5368-6D9A89DA4CE2}"/>
              </a:ext>
            </a:extLst>
          </p:cNvPr>
          <p:cNvSpPr/>
          <p:nvPr/>
        </p:nvSpPr>
        <p:spPr>
          <a:xfrm rot="2700000">
            <a:off x="2673958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8757D75-3A06-F5D0-9BBA-281124FCD8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1967" y="3938893"/>
            <a:ext cx="579140" cy="5760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A3C5F1E7-F220-C004-95AA-3EF98CAF87E8}"/>
              </a:ext>
            </a:extLst>
          </p:cNvPr>
          <p:cNvSpPr txBox="1"/>
          <p:nvPr/>
        </p:nvSpPr>
        <p:spPr>
          <a:xfrm>
            <a:off x="7512421" y="1966545"/>
            <a:ext cx="5707423" cy="205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bg1"/>
                </a:solidFill>
                <a:latin typeface="Abadi" panose="020B0604020104020204" pitchFamily="34" charset="0"/>
              </a:rPr>
              <a:t>Operador</a:t>
            </a:r>
            <a:endParaRPr lang="en-US"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EF83FC8A-3527-1031-75FC-D2DE8FED0261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122A0235-437A-9992-9E09-3ABC67F6C2C5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9521757B-A54A-818A-4808-38A228B942F3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4CF1AAC5-D68E-0FC2-E282-45A335DD00BD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6D77C97C-4142-A67A-9539-12D155669C4B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1C8035AD-B1E6-5E92-21DE-E0C53F56595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0" name="Imagem 9" descr="Homem com as mãos&#10;&#10;Descrição gerada automaticamente">
            <a:extLst>
              <a:ext uri="{FF2B5EF4-FFF2-40B4-BE49-F238E27FC236}">
                <a16:creationId xmlns:a16="http://schemas.microsoft.com/office/drawing/2014/main" id="{17ED9D2C-D55C-0850-CA18-995A82F52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/>
          <a:stretch>
            <a:fillRect/>
          </a:stretch>
        </p:blipFill>
        <p:spPr>
          <a:xfrm>
            <a:off x="1382479" y="-111113"/>
            <a:ext cx="7088867" cy="7099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11260" y="1500364"/>
            <a:ext cx="5707423" cy="223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9600" b="1" spc="-150" dirty="0" err="1">
                <a:solidFill>
                  <a:srgbClr val="FCA618"/>
                </a:solidFill>
                <a:latin typeface="Abadi" panose="020B0604020104020204" pitchFamily="34" charset="0"/>
              </a:rPr>
              <a:t>BL</a:t>
            </a:r>
            <a:r>
              <a:rPr lang="en-US" sz="9600" b="1" spc="-150" dirty="0" err="1">
                <a:solidFill>
                  <a:schemeClr val="bg1"/>
                </a:solidFill>
                <a:latin typeface="Abadi" panose="020B0604020104020204" pitchFamily="34" charset="0"/>
              </a:rPr>
              <a:t>iP</a:t>
            </a:r>
            <a:r>
              <a:rPr lang="en-US" sz="9600" b="1" spc="-150" dirty="0">
                <a:latin typeface="Abadi" panose="020B0604020104020204" pitchFamily="34" charset="0"/>
              </a:rPr>
              <a:t> </a:t>
            </a:r>
            <a:r>
              <a:rPr lang="en-US" sz="9600" b="1" spc="-150" dirty="0">
                <a:solidFill>
                  <a:schemeClr val="bg1"/>
                </a:solidFill>
                <a:latin typeface="Abadi" panose="020B0604020104020204" pitchFamily="34" charset="0"/>
              </a:rPr>
              <a:t>Desk</a:t>
            </a:r>
          </a:p>
        </p:txBody>
      </p:sp>
      <p:sp>
        <p:nvSpPr>
          <p:cNvPr id="4" name="Freeform 4"/>
          <p:cNvSpPr/>
          <p:nvPr/>
        </p:nvSpPr>
        <p:spPr>
          <a:xfrm>
            <a:off x="-1770322" y="3137307"/>
            <a:ext cx="5707423" cy="404640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  <a:p>
            <a:endParaRPr lang="pt-BR" sz="1200" dirty="0"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EBAD4A88-5A1B-5768-024C-864168F45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8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0BA63-F703-E913-CD8E-7B11D4C8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43F53F7-F775-EB70-7BDE-D1F9FF56805D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F190942E-8395-7E0D-B8FC-DBF698E181B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922F68B-CDBB-4981-4013-B55AD20F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3C524FB8-7011-286B-C5DC-A9EF8D42598B}"/>
              </a:ext>
            </a:extLst>
          </p:cNvPr>
          <p:cNvSpPr/>
          <p:nvPr/>
        </p:nvSpPr>
        <p:spPr>
          <a:xfrm>
            <a:off x="-586719" y="490858"/>
            <a:ext cx="58920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DAC61FA3-6434-E8E2-6F5E-134A5E850392}"/>
              </a:ext>
            </a:extLst>
          </p:cNvPr>
          <p:cNvSpPr/>
          <p:nvPr/>
        </p:nvSpPr>
        <p:spPr>
          <a:xfrm>
            <a:off x="732290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F6962DC6-50B4-C979-B96D-5CA8C3E1663B}"/>
              </a:ext>
            </a:extLst>
          </p:cNvPr>
          <p:cNvSpPr txBox="1"/>
          <p:nvPr/>
        </p:nvSpPr>
        <p:spPr>
          <a:xfrm>
            <a:off x="689188" y="1436054"/>
            <a:ext cx="5892086" cy="3405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Eles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possuem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seguinte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spc="-1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sz="20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F44FE385-5A8D-8914-5A33-BC02013FDB0D}"/>
              </a:ext>
            </a:extLst>
          </p:cNvPr>
          <p:cNvGrpSpPr/>
          <p:nvPr/>
        </p:nvGrpSpPr>
        <p:grpSpPr>
          <a:xfrm>
            <a:off x="-209346" y="1967042"/>
            <a:ext cx="6126127" cy="1382629"/>
            <a:chOff x="-675337" y="3455396"/>
            <a:chExt cx="6126127" cy="1382629"/>
          </a:xfrm>
        </p:grpSpPr>
        <p:sp>
          <p:nvSpPr>
            <p:cNvPr id="23" name="Retângulo Arredondado 22">
              <a:extLst>
                <a:ext uri="{FF2B5EF4-FFF2-40B4-BE49-F238E27FC236}">
                  <a16:creationId xmlns:a16="http://schemas.microsoft.com/office/drawing/2014/main" id="{1583D305-0D7F-D476-5427-8C408D4F863A}"/>
                </a:ext>
              </a:extLst>
            </p:cNvPr>
            <p:cNvSpPr/>
            <p:nvPr/>
          </p:nvSpPr>
          <p:spPr>
            <a:xfrm>
              <a:off x="-675337" y="3455396"/>
              <a:ext cx="6126127" cy="1382629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2D002D2-FA1D-D555-BEB8-AE3E231C0575}"/>
                </a:ext>
              </a:extLst>
            </p:cNvPr>
            <p:cNvSpPr txBox="1"/>
            <p:nvPr/>
          </p:nvSpPr>
          <p:spPr>
            <a:xfrm>
              <a:off x="304544" y="3527967"/>
              <a:ext cx="5146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Online: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apto para iniciar os atendimentos, enquanto você estiver com o status online, você receberá normalmente os tickets.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3457586-7396-ED79-9C83-E2BF37503F25}"/>
              </a:ext>
            </a:extLst>
          </p:cNvPr>
          <p:cNvGrpSpPr/>
          <p:nvPr/>
        </p:nvGrpSpPr>
        <p:grpSpPr>
          <a:xfrm>
            <a:off x="-209346" y="3439154"/>
            <a:ext cx="6682718" cy="1477134"/>
            <a:chOff x="-675337" y="4556716"/>
            <a:chExt cx="6682718" cy="1477134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51EC5215-5B79-0EE4-A34E-8AED2F13D432}"/>
                </a:ext>
              </a:extLst>
            </p:cNvPr>
            <p:cNvSpPr/>
            <p:nvPr/>
          </p:nvSpPr>
          <p:spPr>
            <a:xfrm>
              <a:off x="-675337" y="4556716"/>
              <a:ext cx="6682718" cy="147713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D1299EA-FFD9-F0E8-1403-637BE6D1B171}"/>
                </a:ext>
              </a:extLst>
            </p:cNvPr>
            <p:cNvSpPr txBox="1"/>
            <p:nvPr/>
          </p:nvSpPr>
          <p:spPr>
            <a:xfrm>
              <a:off x="69275" y="4612062"/>
              <a:ext cx="5703644" cy="1339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7620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Em Pausa: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em pausa, normalmente, ele é utilizado para pausas de lanches ou banheiro. Você não receberá novos tickets com </a:t>
              </a:r>
              <a:r>
                <a:rPr lang="pt-BR" kern="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essestatus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4C75EF3-BB70-1DE1-5D17-B62747A38D56}"/>
              </a:ext>
            </a:extLst>
          </p:cNvPr>
          <p:cNvGrpSpPr/>
          <p:nvPr/>
        </p:nvGrpSpPr>
        <p:grpSpPr>
          <a:xfrm>
            <a:off x="-209346" y="5005771"/>
            <a:ext cx="5593549" cy="1199257"/>
            <a:chOff x="-605170" y="5658035"/>
            <a:chExt cx="5593549" cy="1199257"/>
          </a:xfrm>
        </p:grpSpPr>
        <p:sp>
          <p:nvSpPr>
            <p:cNvPr id="33" name="Retângulo Arredondado 32">
              <a:extLst>
                <a:ext uri="{FF2B5EF4-FFF2-40B4-BE49-F238E27FC236}">
                  <a16:creationId xmlns:a16="http://schemas.microsoft.com/office/drawing/2014/main" id="{59FEEE02-748D-981E-33D6-177D210A910F}"/>
                </a:ext>
              </a:extLst>
            </p:cNvPr>
            <p:cNvSpPr/>
            <p:nvPr/>
          </p:nvSpPr>
          <p:spPr>
            <a:xfrm>
              <a:off x="-605170" y="5658035"/>
              <a:ext cx="5593549" cy="1199257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FD52F63-00FA-98FB-D866-DB88EEEE317C}"/>
                </a:ext>
              </a:extLst>
            </p:cNvPr>
            <p:cNvSpPr txBox="1"/>
            <p:nvPr/>
          </p:nvSpPr>
          <p:spPr>
            <a:xfrm>
              <a:off x="75945" y="5749884"/>
              <a:ext cx="4789553" cy="102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8466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Invisível: </a:t>
              </a:r>
              <a:r>
                <a:rPr lang="pt-BR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Você também não receberá novos tickets e deve ser alinhado com os gestores a melhor forma da sua utilização.</a:t>
              </a:r>
            </a:p>
          </p:txBody>
        </p:sp>
      </p:grp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1FC3C1CB-2C73-E5E6-116F-E53629B1EE8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524F3EB-BCF6-9F4D-BE21-F6F446C9FF03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53EB1BFB-49DB-C418-9459-90C5CF95A8D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E2A71E11-855F-5836-21F5-BC65484CA297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A61DB4BB-0B69-F52B-77FF-8F265D9E7B9D}"/>
              </a:ext>
            </a:extLst>
          </p:cNvPr>
          <p:cNvSpPr/>
          <p:nvPr/>
        </p:nvSpPr>
        <p:spPr>
          <a:xfrm>
            <a:off x="4973839" y="2019859"/>
            <a:ext cx="2290714" cy="2411563"/>
          </a:xfrm>
          <a:prstGeom prst="roundRect">
            <a:avLst>
              <a:gd name="adj" fmla="val 9943"/>
            </a:avLst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146">
            <a:extLst>
              <a:ext uri="{FF2B5EF4-FFF2-40B4-BE49-F238E27FC236}">
                <a16:creationId xmlns:a16="http://schemas.microsoft.com/office/drawing/2014/main" id="{E272B541-3E28-BE21-6DB3-717236D237B5}"/>
              </a:ext>
            </a:extLst>
          </p:cNvPr>
          <p:cNvSpPr/>
          <p:nvPr/>
        </p:nvSpPr>
        <p:spPr>
          <a:xfrm rot="2700000">
            <a:off x="1486664" y="1079661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81B1D64-2C89-4255-A6B4-FE8226BFC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1575423" y="7000142"/>
            <a:ext cx="2440662" cy="15608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390027F-ADC3-F838-02D0-08C6B9C00366}"/>
              </a:ext>
            </a:extLst>
          </p:cNvPr>
          <p:cNvPicPr/>
          <p:nvPr/>
        </p:nvPicPr>
        <p:blipFill rotWithShape="1">
          <a:blip r:embed="rId3" cstate="print"/>
          <a:srcRect l="34297" r="-30"/>
          <a:stretch>
            <a:fillRect/>
          </a:stretch>
        </p:blipFill>
        <p:spPr>
          <a:xfrm>
            <a:off x="4356801" y="2038448"/>
            <a:ext cx="2887320" cy="2370105"/>
          </a:xfrm>
          <a:custGeom>
            <a:avLst/>
            <a:gdLst>
              <a:gd name="csX0" fmla="*/ 222031 w 2887320"/>
              <a:gd name="csY0" fmla="*/ 0 h 2370105"/>
              <a:gd name="csX1" fmla="*/ 2665289 w 2887320"/>
              <a:gd name="csY1" fmla="*/ 0 h 2370105"/>
              <a:gd name="csX2" fmla="*/ 2887320 w 2887320"/>
              <a:gd name="csY2" fmla="*/ 222031 h 2370105"/>
              <a:gd name="csX3" fmla="*/ 2887320 w 2887320"/>
              <a:gd name="csY3" fmla="*/ 2148074 h 2370105"/>
              <a:gd name="csX4" fmla="*/ 2665289 w 2887320"/>
              <a:gd name="csY4" fmla="*/ 2370105 h 2370105"/>
              <a:gd name="csX5" fmla="*/ 222031 w 2887320"/>
              <a:gd name="csY5" fmla="*/ 2370105 h 2370105"/>
              <a:gd name="csX6" fmla="*/ 0 w 2887320"/>
              <a:gd name="csY6" fmla="*/ 2148074 h 2370105"/>
              <a:gd name="csX7" fmla="*/ 0 w 2887320"/>
              <a:gd name="csY7" fmla="*/ 222031 h 2370105"/>
              <a:gd name="csX8" fmla="*/ 222031 w 2887320"/>
              <a:gd name="csY8" fmla="*/ 0 h 23701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887320" h="2370105">
                <a:moveTo>
                  <a:pt x="222031" y="0"/>
                </a:moveTo>
                <a:lnTo>
                  <a:pt x="2665289" y="0"/>
                </a:lnTo>
                <a:cubicBezTo>
                  <a:pt x="2787913" y="0"/>
                  <a:pt x="2887320" y="99407"/>
                  <a:pt x="2887320" y="222031"/>
                </a:cubicBezTo>
                <a:lnTo>
                  <a:pt x="2887320" y="2148074"/>
                </a:lnTo>
                <a:cubicBezTo>
                  <a:pt x="2887320" y="2270698"/>
                  <a:pt x="2787913" y="2370105"/>
                  <a:pt x="2665289" y="2370105"/>
                </a:cubicBezTo>
                <a:lnTo>
                  <a:pt x="222031" y="2370105"/>
                </a:lnTo>
                <a:cubicBezTo>
                  <a:pt x="99407" y="2370105"/>
                  <a:pt x="0" y="2270698"/>
                  <a:pt x="0" y="2148074"/>
                </a:cubicBezTo>
                <a:lnTo>
                  <a:pt x="0" y="222031"/>
                </a:lnTo>
                <a:cubicBezTo>
                  <a:pt x="0" y="99407"/>
                  <a:pt x="99407" y="0"/>
                  <a:pt x="222031" y="0"/>
                </a:cubicBezTo>
                <a:close/>
              </a:path>
            </a:pathLst>
          </a:custGeom>
        </p:spPr>
      </p:pic>
      <p:sp>
        <p:nvSpPr>
          <p:cNvPr id="16" name="Título">
            <a:extLst>
              <a:ext uri="{FF2B5EF4-FFF2-40B4-BE49-F238E27FC236}">
                <a16:creationId xmlns:a16="http://schemas.microsoft.com/office/drawing/2014/main" id="{C1F8FC72-57DF-DFDD-7760-14AFC2C06D0D}"/>
              </a:ext>
            </a:extLst>
          </p:cNvPr>
          <p:cNvSpPr/>
          <p:nvPr/>
        </p:nvSpPr>
        <p:spPr>
          <a:xfrm>
            <a:off x="3060826" y="991421"/>
            <a:ext cx="74272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500" b="1" spc="-15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Pausa </a:t>
            </a:r>
            <a:r>
              <a:rPr lang="pt-BR" sz="55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Personalizada</a:t>
            </a:r>
            <a:endParaRPr kumimoji="0" lang="pt-BR" sz="55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98C1DA92-C900-4B1B-7EC1-B19921469043}"/>
              </a:ext>
            </a:extLst>
          </p:cNvPr>
          <p:cNvSpPr/>
          <p:nvPr/>
        </p:nvSpPr>
        <p:spPr>
          <a:xfrm>
            <a:off x="2285299" y="5248592"/>
            <a:ext cx="5654322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B0F4D0-80F9-5A73-6DA0-A5B1868B947C}"/>
              </a:ext>
            </a:extLst>
          </p:cNvPr>
          <p:cNvGrpSpPr/>
          <p:nvPr/>
        </p:nvGrpSpPr>
        <p:grpSpPr>
          <a:xfrm>
            <a:off x="2535252" y="4833153"/>
            <a:ext cx="5799223" cy="1116019"/>
            <a:chOff x="2535252" y="4833153"/>
            <a:chExt cx="5799223" cy="1116019"/>
          </a:xfrm>
        </p:grpSpPr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74C9EFE4-D886-CC72-C52C-5A75C978B13C}"/>
                </a:ext>
              </a:extLst>
            </p:cNvPr>
            <p:cNvSpPr/>
            <p:nvPr/>
          </p:nvSpPr>
          <p:spPr>
            <a:xfrm>
              <a:off x="2535252" y="4833153"/>
              <a:ext cx="5799223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9CE4606-DBFE-347A-15F0-45DAE404EEF9}"/>
                </a:ext>
              </a:extLst>
            </p:cNvPr>
            <p:cNvSpPr txBox="1"/>
            <p:nvPr/>
          </p:nvSpPr>
          <p:spPr>
            <a:xfrm>
              <a:off x="2676939" y="4925506"/>
              <a:ext cx="55178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fontAlgn="base"/>
              <a:r>
                <a:rPr lang="pt-BR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Os procedimentos adotados para pausa no seu atendimento são os mesmos praticados hoje na sua Empresa! Dúvidas? Contate seu supervisor.</a:t>
              </a:r>
            </a:p>
          </p:txBody>
        </p:sp>
      </p:grp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F50AC153-7A70-DBBA-8B1D-18248BAA88F6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27">
            <a:extLst>
              <a:ext uri="{FF2B5EF4-FFF2-40B4-BE49-F238E27FC236}">
                <a16:creationId xmlns:a16="http://schemas.microsoft.com/office/drawing/2014/main" id="{4F1680B7-BC63-D531-D6CF-C10E0069BD0C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3">
            <a:extLst>
              <a:ext uri="{FF2B5EF4-FFF2-40B4-BE49-F238E27FC236}">
                <a16:creationId xmlns:a16="http://schemas.microsoft.com/office/drawing/2014/main" id="{A95E4C2E-2374-1F5E-7D12-37A23F30996E}"/>
              </a:ext>
            </a:extLst>
          </p:cNvPr>
          <p:cNvSpPr/>
          <p:nvPr/>
        </p:nvSpPr>
        <p:spPr>
          <a:xfrm rot="2700000">
            <a:off x="9792096" y="507559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E47A3BBC-49D7-D588-BDB0-BE22BB11BBEB}"/>
              </a:ext>
            </a:extLst>
          </p:cNvPr>
          <p:cNvSpPr txBox="1"/>
          <p:nvPr/>
        </p:nvSpPr>
        <p:spPr>
          <a:xfrm>
            <a:off x="7582116" y="2259886"/>
            <a:ext cx="3201368" cy="15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Quando a pausa for selecionada, abrirá um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sub motivos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com a lista previamente cadastrada.</a:t>
            </a:r>
          </a:p>
        </p:txBody>
      </p:sp>
    </p:spTree>
    <p:extLst>
      <p:ext uri="{BB962C8B-B14F-4D97-AF65-F5344CB8AC3E}">
        <p14:creationId xmlns:p14="http://schemas.microsoft.com/office/powerpoint/2010/main" val="2774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1 0.23218 L 0.11015 -0.701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4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6" grpId="0"/>
      <p:bldP spid="24" grpId="0" animBg="1"/>
      <p:bldP spid="31" grpId="0" animBg="1"/>
      <p:bldP spid="32" grpId="0" animBg="1"/>
      <p:bldP spid="33" grpId="0" animBg="1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0">
            <a:extLst>
              <a:ext uri="{FF2B5EF4-FFF2-40B4-BE49-F238E27FC236}">
                <a16:creationId xmlns:a16="http://schemas.microsoft.com/office/drawing/2014/main" id="{7DBA2D53-45F8-4214-8235-53A52986AB8C}"/>
              </a:ext>
            </a:extLst>
          </p:cNvPr>
          <p:cNvSpPr txBox="1"/>
          <p:nvPr/>
        </p:nvSpPr>
        <p:spPr>
          <a:xfrm>
            <a:off x="728764" y="1328199"/>
            <a:ext cx="5406364" cy="22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 agora?</a:t>
            </a:r>
            <a:endParaRPr lang="pt-B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Agora vamos explorar o que a plataforma  tem como diferencial para o seu atendimento acontecer com qualidade e inovação.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 que veremos a seguir:</a:t>
            </a:r>
          </a:p>
        </p:txBody>
      </p:sp>
      <p:sp>
        <p:nvSpPr>
          <p:cNvPr id="3" name="Título">
            <a:extLst>
              <a:ext uri="{FF2B5EF4-FFF2-40B4-BE49-F238E27FC236}">
                <a16:creationId xmlns:a16="http://schemas.microsoft.com/office/drawing/2014/main" id="{CC3C068A-6EB9-8251-6E84-2EC4B745BB18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Fiquei Online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tângulo: Cantos Arredondados 146">
            <a:extLst>
              <a:ext uri="{FF2B5EF4-FFF2-40B4-BE49-F238E27FC236}">
                <a16:creationId xmlns:a16="http://schemas.microsoft.com/office/drawing/2014/main" id="{BB1C5EAA-72B2-1043-D865-B7976DFB7D63}"/>
              </a:ext>
            </a:extLst>
          </p:cNvPr>
          <p:cNvSpPr/>
          <p:nvPr/>
        </p:nvSpPr>
        <p:spPr>
          <a:xfrm rot="3976136">
            <a:off x="3623105" y="5525144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9212AEB9-D4C2-DF2C-F300-F6AE8370813A}"/>
              </a:ext>
            </a:extLst>
          </p:cNvPr>
          <p:cNvSpPr/>
          <p:nvPr/>
        </p:nvSpPr>
        <p:spPr>
          <a:xfrm rot="2700000" flipH="1">
            <a:off x="4068994" y="635952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14">
            <a:extLst>
              <a:ext uri="{FF2B5EF4-FFF2-40B4-BE49-F238E27FC236}">
                <a16:creationId xmlns:a16="http://schemas.microsoft.com/office/drawing/2014/main" id="{324835D5-3319-8A88-3AE0-31707B312C6F}"/>
              </a:ext>
            </a:extLst>
          </p:cNvPr>
          <p:cNvSpPr/>
          <p:nvPr/>
        </p:nvSpPr>
        <p:spPr>
          <a:xfrm rot="6754458">
            <a:off x="3509894" y="6571418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76FCF66-BAD4-1884-74F4-2B0329725A9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12C7173-11AE-EB1F-DFBD-B2B55ABCB8EF}"/>
              </a:ext>
            </a:extLst>
          </p:cNvPr>
          <p:cNvGrpSpPr/>
          <p:nvPr/>
        </p:nvGrpSpPr>
        <p:grpSpPr>
          <a:xfrm>
            <a:off x="6189900" y="1281274"/>
            <a:ext cx="4513167" cy="4949391"/>
            <a:chOff x="6189900" y="1683063"/>
            <a:chExt cx="4513167" cy="49493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2B817CE1-61AD-33F8-1835-F75F374CD62F}"/>
                </a:ext>
              </a:extLst>
            </p:cNvPr>
            <p:cNvSpPr/>
            <p:nvPr/>
          </p:nvSpPr>
          <p:spPr>
            <a:xfrm>
              <a:off x="6189900" y="1683063"/>
              <a:ext cx="4296213" cy="4949391"/>
            </a:xfrm>
            <a:prstGeom prst="roundRect">
              <a:avLst>
                <a:gd name="adj" fmla="val 11928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3">
              <a:extLst>
                <a:ext uri="{FF2B5EF4-FFF2-40B4-BE49-F238E27FC236}">
                  <a16:creationId xmlns:a16="http://schemas.microsoft.com/office/drawing/2014/main" id="{03CC43C5-48DA-EE66-792B-7FAA6C846E60}"/>
                </a:ext>
              </a:extLst>
            </p:cNvPr>
            <p:cNvSpPr/>
            <p:nvPr/>
          </p:nvSpPr>
          <p:spPr>
            <a:xfrm rot="2700000">
              <a:off x="9794661" y="5444655"/>
              <a:ext cx="908406" cy="908406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</p:grpSp>
      <p:sp>
        <p:nvSpPr>
          <p:cNvPr id="16" name="object 9">
            <a:extLst>
              <a:ext uri="{FF2B5EF4-FFF2-40B4-BE49-F238E27FC236}">
                <a16:creationId xmlns:a16="http://schemas.microsoft.com/office/drawing/2014/main" id="{418ABCFD-EBFE-1496-7C86-563D19A6AE60}"/>
              </a:ext>
            </a:extLst>
          </p:cNvPr>
          <p:cNvSpPr txBox="1"/>
          <p:nvPr/>
        </p:nvSpPr>
        <p:spPr>
          <a:xfrm>
            <a:off x="6093399" y="1314843"/>
            <a:ext cx="4371188" cy="4695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1219170">
              <a:spcBef>
                <a:spcPts val="67"/>
              </a:spcBef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Preferências.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Barra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</a:t>
            </a:r>
            <a:br>
              <a:rPr lang="pt-BR"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Funcionalidades</a:t>
            </a:r>
            <a:r>
              <a:rPr sz="1600" b="1" kern="0" spc="4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4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Dados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contato: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Comentários.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208" indent="-409776" defTabSz="1219170">
              <a:buFontTx/>
              <a:buChar char="●"/>
              <a:tabLst>
                <a:tab pos="755208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Finalização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</a:t>
            </a:r>
            <a:r>
              <a:rPr sz="1600" b="1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BEB93F57-0BB8-F305-7232-DBF1AF11A8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F3F8864B-D64D-A343-C8FA-0BFDEA90E71A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5D718BEF-B576-6C41-C250-0D2657667D67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6" grpId="0" animBg="1"/>
      <p:bldP spid="7" grpId="0" animBg="1"/>
      <p:bldP spid="8" grpId="0" animBg="1"/>
      <p:bldP spid="16" grpId="0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664E-FA70-34E9-BA88-08089007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64770A3-CB6C-B039-8DC3-839D047E5E4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4701333">
            <a:off x="5531924" y="1866608"/>
            <a:ext cx="2920207" cy="2920208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FD193A6-9BE2-CD69-FE89-005928129664}"/>
              </a:ext>
            </a:extLst>
          </p:cNvPr>
          <p:cNvGrpSpPr/>
          <p:nvPr/>
        </p:nvGrpSpPr>
        <p:grpSpPr>
          <a:xfrm>
            <a:off x="5748600" y="704680"/>
            <a:ext cx="5022952" cy="7525520"/>
            <a:chOff x="5748600" y="704680"/>
            <a:chExt cx="5022952" cy="7525520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F538E768-0E36-40DE-1588-EB1B2EA84E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6104" y="1163440"/>
              <a:ext cx="2648776" cy="4666380"/>
            </a:xfrm>
            <a:prstGeom prst="rect">
              <a:avLst/>
            </a:prstGeom>
          </p:spPr>
        </p:pic>
        <p:pic>
          <p:nvPicPr>
            <p:cNvPr id="3" name="Shape 270" descr="android.png">
              <a:extLst>
                <a:ext uri="{FF2B5EF4-FFF2-40B4-BE49-F238E27FC236}">
                  <a16:creationId xmlns:a16="http://schemas.microsoft.com/office/drawing/2014/main" id="{3555C57F-26A4-B73F-ECAB-661DFA8876F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905"/>
            <a:stretch>
              <a:fillRect/>
            </a:stretch>
          </p:blipFill>
          <p:spPr>
            <a:xfrm flipH="1">
              <a:off x="5748600" y="704680"/>
              <a:ext cx="5022952" cy="7525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FC1591-E12E-5F69-D310-D383680799DE}"/>
              </a:ext>
            </a:extLst>
          </p:cNvPr>
          <p:cNvSpPr/>
          <p:nvPr/>
        </p:nvSpPr>
        <p:spPr>
          <a:xfrm>
            <a:off x="-460106" y="490857"/>
            <a:ext cx="5919674" cy="1194227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5A874968-C898-0A87-0A43-C5A0299174B3}"/>
              </a:ext>
            </a:extLst>
          </p:cNvPr>
          <p:cNvSpPr/>
          <p:nvPr/>
        </p:nvSpPr>
        <p:spPr>
          <a:xfrm>
            <a:off x="724271" y="607867"/>
            <a:ext cx="5066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Barra de Tickets e </a:t>
            </a:r>
          </a:p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Fila de Atendimento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2618368-5135-B532-F7D9-0145B8BF9353}"/>
              </a:ext>
            </a:extLst>
          </p:cNvPr>
          <p:cNvGrpSpPr/>
          <p:nvPr/>
        </p:nvGrpSpPr>
        <p:grpSpPr>
          <a:xfrm>
            <a:off x="8603673" y="3576340"/>
            <a:ext cx="3433894" cy="2144918"/>
            <a:chOff x="8603673" y="3576340"/>
            <a:chExt cx="3433894" cy="214491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753503B2-77D1-1D6D-3449-5D6ED2275B86}"/>
                </a:ext>
              </a:extLst>
            </p:cNvPr>
            <p:cNvSpPr/>
            <p:nvPr/>
          </p:nvSpPr>
          <p:spPr>
            <a:xfrm>
              <a:off x="8603673" y="4544290"/>
              <a:ext cx="3323579" cy="433613"/>
            </a:xfrm>
            <a:prstGeom prst="roundRect">
              <a:avLst>
                <a:gd name="adj" fmla="val 19544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com Canto Arredondado do Mesmo Lado 5">
              <a:extLst>
                <a:ext uri="{FF2B5EF4-FFF2-40B4-BE49-F238E27FC236}">
                  <a16:creationId xmlns:a16="http://schemas.microsoft.com/office/drawing/2014/main" id="{6C17934F-3EB9-5CE6-4FA3-E3D53379B6D2}"/>
                </a:ext>
              </a:extLst>
            </p:cNvPr>
            <p:cNvSpPr/>
            <p:nvPr/>
          </p:nvSpPr>
          <p:spPr>
            <a:xfrm rot="10800000">
              <a:off x="10081622" y="3576340"/>
              <a:ext cx="1955945" cy="1997835"/>
            </a:xfrm>
            <a:prstGeom prst="round2SameRect">
              <a:avLst>
                <a:gd name="adj1" fmla="val 11546"/>
                <a:gd name="adj2" fmla="val 10763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8368E41-137D-2CFC-2E7A-BC0DBEF59800}"/>
                </a:ext>
              </a:extLst>
            </p:cNvPr>
            <p:cNvSpPr txBox="1"/>
            <p:nvPr/>
          </p:nvSpPr>
          <p:spPr>
            <a:xfrm>
              <a:off x="10169632" y="3659155"/>
              <a:ext cx="167369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“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Novo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” indica que o operador ainda não respondeu aquele cliente após ele ser atribuído para o atendimento.</a:t>
              </a:r>
            </a:p>
            <a:p>
              <a:endParaRPr lang="pt-BR" sz="1600" dirty="0"/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CC67745F-6401-F722-BA18-FAB7C891DF23}"/>
              </a:ext>
            </a:extLst>
          </p:cNvPr>
          <p:cNvSpPr txBox="1"/>
          <p:nvPr/>
        </p:nvSpPr>
        <p:spPr>
          <a:xfrm>
            <a:off x="798228" y="2059779"/>
            <a:ext cx="4896815" cy="2787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2859" defTabSz="1219170">
              <a:spcBef>
                <a:spcPts val="133"/>
              </a:spcBef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Fila de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Indica a quantidade de clientes que aguardam atendimento.</a:t>
            </a: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7"/>
              </a:spcBef>
            </a:pP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Barra de Tickets: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A barra de tickets aparecem todos os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você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consegue atender eles de forma simultânea, assim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como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funciona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numa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conversa de WhatsApp hoje! </a:t>
            </a:r>
            <a:endParaRPr lang="pt-BR"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Quando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está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sinalizado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sz="2000" b="1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tângulo: Cantos Arredondados 146">
            <a:extLst>
              <a:ext uri="{FF2B5EF4-FFF2-40B4-BE49-F238E27FC236}">
                <a16:creationId xmlns:a16="http://schemas.microsoft.com/office/drawing/2014/main" id="{788C519B-957D-A3EB-66E5-6665EB348FAD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83F00059-8544-51C7-854E-12158F0DCAA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0F2D3FE1-B448-A967-C3F0-2B11B177CD5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2" name="Retângulo: Cantos Arredondados 146">
            <a:extLst>
              <a:ext uri="{FF2B5EF4-FFF2-40B4-BE49-F238E27FC236}">
                <a16:creationId xmlns:a16="http://schemas.microsoft.com/office/drawing/2014/main" id="{630A11B5-246F-2713-CAA3-8C16FB7F1ADB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762B6AC5-F97E-F637-C42F-203234D9048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3">
            <a:extLst>
              <a:ext uri="{FF2B5EF4-FFF2-40B4-BE49-F238E27FC236}">
                <a16:creationId xmlns:a16="http://schemas.microsoft.com/office/drawing/2014/main" id="{890653F3-43AA-2C10-C761-0F169837D73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/>
      <p:bldP spid="16" grpId="0" animBg="1"/>
      <p:bldP spid="20" grpId="0" animBg="1"/>
      <p:bldP spid="21" grpId="0" animBg="1"/>
      <p:bldP spid="22" grpId="0" animBg="1"/>
      <p:bldP spid="26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7B73B-8BF6-E4DC-22C9-D2167DF0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37F18A42-D781-1FA7-2111-7F2C608C91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838E231-5B75-1388-852C-7414A9F4BE9F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8CC16FE8-E0AA-3AB1-F381-69F959FDA783}"/>
                </a:ext>
              </a:extLst>
            </p:cNvPr>
            <p:cNvGrpSpPr/>
            <p:nvPr/>
          </p:nvGrpSpPr>
          <p:grpSpPr>
            <a:xfrm>
              <a:off x="4207179" y="1217359"/>
              <a:ext cx="8608282" cy="5161606"/>
              <a:chOff x="4207179" y="1217359"/>
              <a:chExt cx="8608282" cy="5161606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7CBF725E-35D2-AA31-3C54-2C2B41C95985}"/>
                  </a:ext>
                </a:extLst>
              </p:cNvPr>
              <p:cNvGrpSpPr/>
              <p:nvPr/>
            </p:nvGrpSpPr>
            <p:grpSpPr>
              <a:xfrm>
                <a:off x="5368984" y="1647714"/>
                <a:ext cx="6379147" cy="3967185"/>
                <a:chOff x="5064180" y="1827829"/>
                <a:chExt cx="6379147" cy="3967185"/>
              </a:xfrm>
            </p:grpSpPr>
            <p:pic>
              <p:nvPicPr>
                <p:cNvPr id="16" name="object 8">
                  <a:extLst>
                    <a:ext uri="{FF2B5EF4-FFF2-40B4-BE49-F238E27FC236}">
                      <a16:creationId xmlns:a16="http://schemas.microsoft.com/office/drawing/2014/main" id="{39C9112F-5002-FA31-DA82-45AE3CCFCA03}"/>
                    </a:ext>
                  </a:extLst>
                </p:cNvPr>
                <p:cNvPicPr/>
                <p:nvPr/>
              </p:nvPicPr>
              <p:blipFill>
                <a:blip r:embed="rId3" cstate="print"/>
                <a:srcRect l="82815" t="16813" r="6335" b="44337"/>
                <a:stretch>
                  <a:fillRect/>
                </a:stretch>
              </p:blipFill>
              <p:spPr>
                <a:xfrm>
                  <a:off x="10799604" y="1827829"/>
                  <a:ext cx="643723" cy="3962593"/>
                </a:xfrm>
                <a:prstGeom prst="rect">
                  <a:avLst/>
                </a:prstGeom>
              </p:spPr>
            </p:pic>
            <p:pic>
              <p:nvPicPr>
                <p:cNvPr id="21" name="object 8">
                  <a:extLst>
                    <a:ext uri="{FF2B5EF4-FFF2-40B4-BE49-F238E27FC236}">
                      <a16:creationId xmlns:a16="http://schemas.microsoft.com/office/drawing/2014/main" id="{7EC758AD-E53C-AF5B-FB31-5A6F2CC01A98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064180" y="1832421"/>
                  <a:ext cx="5739546" cy="3962593"/>
                </a:xfrm>
                <a:prstGeom prst="rect">
                  <a:avLst/>
                </a:prstGeom>
              </p:spPr>
            </p:pic>
          </p:grpSp>
          <p:pic>
            <p:nvPicPr>
              <p:cNvPr id="39" name="Imagem 38" descr="Tela de computador com fundo preto&#10;&#10;Descrição gerada automaticamente">
                <a:extLst>
                  <a:ext uri="{FF2B5EF4-FFF2-40B4-BE49-F238E27FC236}">
                    <a16:creationId xmlns:a16="http://schemas.microsoft.com/office/drawing/2014/main" id="{A982BC86-3282-0BFC-3D08-F00089693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7179" y="1217359"/>
                <a:ext cx="8608282" cy="5161606"/>
              </a:xfrm>
              <a:prstGeom prst="rect">
                <a:avLst/>
              </a:prstGeom>
            </p:spPr>
          </p:pic>
        </p:grp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AFC519F7-C614-1413-06CE-855F0D343076}"/>
                </a:ext>
              </a:extLst>
            </p:cNvPr>
            <p:cNvPicPr/>
            <p:nvPr/>
          </p:nvPicPr>
          <p:blipFill rotWithShape="1">
            <a:blip r:embed="rId5" cstate="print"/>
            <a:srcRect t="91020" b="-1322"/>
            <a:stretch/>
          </p:blipFill>
          <p:spPr>
            <a:xfrm>
              <a:off x="5582988" y="4962336"/>
              <a:ext cx="4860869" cy="606032"/>
            </a:xfrm>
            <a:prstGeom prst="rect">
              <a:avLst/>
            </a:prstGeom>
          </p:spPr>
        </p:pic>
      </p:grpSp>
      <p:sp>
        <p:nvSpPr>
          <p:cNvPr id="10" name="Texto 0">
            <a:extLst>
              <a:ext uri="{FF2B5EF4-FFF2-40B4-BE49-F238E27FC236}">
                <a16:creationId xmlns:a16="http://schemas.microsoft.com/office/drawing/2014/main" id="{8E36552C-82CF-F116-44BE-BA659C409CF7}"/>
              </a:ext>
            </a:extLst>
          </p:cNvPr>
          <p:cNvSpPr txBox="1"/>
          <p:nvPr/>
        </p:nvSpPr>
        <p:spPr>
          <a:xfrm>
            <a:off x="732386" y="1462668"/>
            <a:ext cx="4367155" cy="308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Desk permite que você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envie arquivos, fotos, emojis e áudios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   além disso é possível cadastrar  respostas prontas para facilitar</a:t>
            </a:r>
            <a:b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atendimentos.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Lembrando que essas funcionalidades podem ser habilitadas ou não pelos gestores.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61D8CEC-17A1-D51E-4E08-30A00823C353}"/>
              </a:ext>
            </a:extLst>
          </p:cNvPr>
          <p:cNvSpPr/>
          <p:nvPr/>
        </p:nvSpPr>
        <p:spPr>
          <a:xfrm>
            <a:off x="-551549" y="490858"/>
            <a:ext cx="68720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B351CB-24DE-7E1E-E202-79EB1447013E}"/>
              </a:ext>
            </a:extLst>
          </p:cNvPr>
          <p:cNvSpPr/>
          <p:nvPr/>
        </p:nvSpPr>
        <p:spPr>
          <a:xfrm>
            <a:off x="738335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5474997B-3F0D-85E5-21A7-E34039F748E5}"/>
              </a:ext>
            </a:extLst>
          </p:cNvPr>
          <p:cNvGrpSpPr/>
          <p:nvPr/>
        </p:nvGrpSpPr>
        <p:grpSpPr>
          <a:xfrm>
            <a:off x="5313299" y="3521916"/>
            <a:ext cx="5924541" cy="2046452"/>
            <a:chOff x="5313299" y="3521916"/>
            <a:chExt cx="5924541" cy="2046452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2B691868-00DE-432F-9FE2-F2340708EC59}"/>
                </a:ext>
              </a:extLst>
            </p:cNvPr>
            <p:cNvSpPr/>
            <p:nvPr/>
          </p:nvSpPr>
          <p:spPr>
            <a:xfrm>
              <a:off x="5313299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BF0C2566-9E05-B34A-963A-D07C772B3F68}"/>
                </a:ext>
              </a:extLst>
            </p:cNvPr>
            <p:cNvSpPr/>
            <p:nvPr/>
          </p:nvSpPr>
          <p:spPr>
            <a:xfrm>
              <a:off x="5486397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03011D5-AAFD-FEA5-FA24-087C29DB6F0C}"/>
                </a:ext>
              </a:extLst>
            </p:cNvPr>
            <p:cNvSpPr txBox="1"/>
            <p:nvPr/>
          </p:nvSpPr>
          <p:spPr>
            <a:xfrm>
              <a:off x="5420835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B0747527-AE01-5707-4638-789D5F573EE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1" name="Retângulo: Cantos Arredondados 27">
            <a:extLst>
              <a:ext uri="{FF2B5EF4-FFF2-40B4-BE49-F238E27FC236}">
                <a16:creationId xmlns:a16="http://schemas.microsoft.com/office/drawing/2014/main" id="{69081DD7-7EA5-FB78-43C4-5C1FB67C5C6E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2" name="Retângulo: Cantos Arredondados 14">
            <a:extLst>
              <a:ext uri="{FF2B5EF4-FFF2-40B4-BE49-F238E27FC236}">
                <a16:creationId xmlns:a16="http://schemas.microsoft.com/office/drawing/2014/main" id="{9DB5AECF-0035-56B5-49FC-77B14DFE778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A028942B-A3E7-FADC-7129-36651D65A9B4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5D3866A6-57A2-C799-FEEE-23B3DD7003F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D987102D-D712-1823-8207-F552CEC06949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C0C8-666B-9612-6D3A-5547C54D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97BDDE8-205A-E063-9CD7-1A2B68374E94}"/>
              </a:ext>
            </a:extLst>
          </p:cNvPr>
          <p:cNvGrpSpPr/>
          <p:nvPr/>
        </p:nvGrpSpPr>
        <p:grpSpPr>
          <a:xfrm>
            <a:off x="5749654" y="1217359"/>
            <a:ext cx="8608282" cy="5161606"/>
            <a:chOff x="6867254" y="1217359"/>
            <a:chExt cx="8608282" cy="5161606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8460AF22-D874-A85E-17D1-EE384A3AD4D7}"/>
                </a:ext>
              </a:extLst>
            </p:cNvPr>
            <p:cNvGrpSpPr/>
            <p:nvPr/>
          </p:nvGrpSpPr>
          <p:grpSpPr>
            <a:xfrm>
              <a:off x="8029048" y="1647714"/>
              <a:ext cx="6379147" cy="3967185"/>
              <a:chOff x="5064180" y="1827829"/>
              <a:chExt cx="6379147" cy="3967185"/>
            </a:xfrm>
          </p:grpSpPr>
          <p:pic>
            <p:nvPicPr>
              <p:cNvPr id="43" name="object 8">
                <a:extLst>
                  <a:ext uri="{FF2B5EF4-FFF2-40B4-BE49-F238E27FC236}">
                    <a16:creationId xmlns:a16="http://schemas.microsoft.com/office/drawing/2014/main" id="{F3297E95-9F53-C577-B42D-375DD48EFF54}"/>
                  </a:ext>
                </a:extLst>
              </p:cNvPr>
              <p:cNvPicPr/>
              <p:nvPr/>
            </p:nvPicPr>
            <p:blipFill>
              <a:blip r:embed="rId2" cstate="print"/>
              <a:srcRect l="82815" t="16813" r="6335" b="44337"/>
              <a:stretch>
                <a:fillRect/>
              </a:stretch>
            </p:blipFill>
            <p:spPr>
              <a:xfrm>
                <a:off x="10799604" y="1827829"/>
                <a:ext cx="643723" cy="3962593"/>
              </a:xfrm>
              <a:prstGeom prst="rect">
                <a:avLst/>
              </a:prstGeom>
            </p:spPr>
          </p:pic>
          <p:pic>
            <p:nvPicPr>
              <p:cNvPr id="44" name="object 8">
                <a:extLst>
                  <a:ext uri="{FF2B5EF4-FFF2-40B4-BE49-F238E27FC236}">
                    <a16:creationId xmlns:a16="http://schemas.microsoft.com/office/drawing/2014/main" id="{5C004633-92AE-E2EC-6D45-D8D926E547E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064180" y="1832421"/>
                <a:ext cx="5739546" cy="3962593"/>
              </a:xfrm>
              <a:prstGeom prst="rect">
                <a:avLst/>
              </a:prstGeom>
            </p:spPr>
          </p:pic>
        </p:grpSp>
        <p:pic>
          <p:nvPicPr>
            <p:cNvPr id="37" name="Imagem 3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141BA8F-8DE5-CAE4-5CFF-1A11176B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254" y="1217359"/>
              <a:ext cx="8608282" cy="5161606"/>
            </a:xfrm>
            <a:prstGeom prst="rect">
              <a:avLst/>
            </a:prstGeom>
          </p:spPr>
        </p:pic>
        <p:pic>
          <p:nvPicPr>
            <p:cNvPr id="38" name="object 8">
              <a:extLst>
                <a:ext uri="{FF2B5EF4-FFF2-40B4-BE49-F238E27FC236}">
                  <a16:creationId xmlns:a16="http://schemas.microsoft.com/office/drawing/2014/main" id="{8778BE07-3B67-5234-C984-E2193A0E1DD8}"/>
                </a:ext>
              </a:extLst>
            </p:cNvPr>
            <p:cNvPicPr/>
            <p:nvPr/>
          </p:nvPicPr>
          <p:blipFill rotWithShape="1">
            <a:blip r:embed="rId4" cstate="print"/>
            <a:srcRect t="91020" b="-1322"/>
            <a:stretch/>
          </p:blipFill>
          <p:spPr>
            <a:xfrm>
              <a:off x="8243063" y="4962336"/>
              <a:ext cx="4860869" cy="606032"/>
            </a:xfrm>
            <a:prstGeom prst="rect">
              <a:avLst/>
            </a:prstGeom>
          </p:spPr>
        </p:pic>
        <p:sp>
          <p:nvSpPr>
            <p:cNvPr id="39" name="Retângulo Arredondado 38">
              <a:extLst>
                <a:ext uri="{FF2B5EF4-FFF2-40B4-BE49-F238E27FC236}">
                  <a16:creationId xmlns:a16="http://schemas.microsoft.com/office/drawing/2014/main" id="{596202F9-7F64-3F93-E3E8-F13945FF6B2E}"/>
                </a:ext>
              </a:extLst>
            </p:cNvPr>
            <p:cNvSpPr/>
            <p:nvPr/>
          </p:nvSpPr>
          <p:spPr>
            <a:xfrm>
              <a:off x="7973374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Arredondado 39">
              <a:extLst>
                <a:ext uri="{FF2B5EF4-FFF2-40B4-BE49-F238E27FC236}">
                  <a16:creationId xmlns:a16="http://schemas.microsoft.com/office/drawing/2014/main" id="{AA83DC7F-AEC0-0954-44B3-D2D6986ED3BA}"/>
                </a:ext>
              </a:extLst>
            </p:cNvPr>
            <p:cNvSpPr/>
            <p:nvPr/>
          </p:nvSpPr>
          <p:spPr>
            <a:xfrm>
              <a:off x="8146472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D9AD4B5-B243-956C-9CBD-A3338F08D30B}"/>
                </a:ext>
              </a:extLst>
            </p:cNvPr>
            <p:cNvSpPr txBox="1"/>
            <p:nvPr/>
          </p:nvSpPr>
          <p:spPr>
            <a:xfrm>
              <a:off x="8080910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3037BC2D-10C6-43A5-DAE4-287DD55A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6" y="2846453"/>
            <a:ext cx="561365" cy="654927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DCC4E38B-A15D-27C0-F589-21B8215D6D2F}"/>
              </a:ext>
            </a:extLst>
          </p:cNvPr>
          <p:cNvSpPr txBox="1"/>
          <p:nvPr/>
        </p:nvSpPr>
        <p:spPr>
          <a:xfrm>
            <a:off x="1105401" y="1646910"/>
            <a:ext cx="5166446" cy="40797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  <a:tabLst>
                <a:tab pos="1016821" algn="l"/>
                <a:tab pos="1873626" algn="l"/>
                <a:tab pos="2407858" algn="l"/>
              </a:tabLst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prontas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ão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pequenas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macros/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adrão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cadastradas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fim de agilizar o atendimento.</a:t>
            </a:r>
          </a:p>
          <a:p>
            <a:pPr marL="16933" marR="6773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buscar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/fotos baixados no computador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copiar</a:t>
            </a:r>
            <a:b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colar na caixa de mensagem. Os operadores conseguem tanto enviar como receber também.</a:t>
            </a:r>
          </a:p>
          <a:p>
            <a:pPr marL="16933" marR="8466" defTabSz="1219170">
              <a:spcBef>
                <a:spcPts val="1200"/>
              </a:spcBef>
            </a:pP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Emojis: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 emojis são os mesmos que possuem na canal do WhatsApp hoje. Não é possível delimitar quais emojis podem aparecer ou não.</a:t>
            </a:r>
          </a:p>
          <a:p>
            <a:pPr marL="16933" marR="15240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Áudio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tanto enviar áudio como receber, não têm limite de tempo e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aumentar a velocidade do áudio recebido.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ECC5F13-0E31-287E-C43C-BC65B316F3C4}"/>
              </a:ext>
            </a:extLst>
          </p:cNvPr>
          <p:cNvSpPr/>
          <p:nvPr/>
        </p:nvSpPr>
        <p:spPr>
          <a:xfrm>
            <a:off x="-586719" y="490858"/>
            <a:ext cx="69303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45087747-9B07-6A05-928D-8F6A155D6624}"/>
              </a:ext>
            </a:extLst>
          </p:cNvPr>
          <p:cNvSpPr/>
          <p:nvPr/>
        </p:nvSpPr>
        <p:spPr>
          <a:xfrm>
            <a:off x="732287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EAD582-633E-DBFB-9530-90A4DCF1FB78}"/>
              </a:ext>
            </a:extLst>
          </p:cNvPr>
          <p:cNvSpPr txBox="1"/>
          <p:nvPr/>
        </p:nvSpPr>
        <p:spPr>
          <a:xfrm>
            <a:off x="205413" y="1527293"/>
            <a:ext cx="8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  <a:endParaRPr lang="pt-BR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EC19A54E-E8E1-7121-19F3-F2F6016BB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2" y="4054243"/>
            <a:ext cx="654928" cy="65492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9BB18528-233F-B7D2-9B13-A9227D12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9" y="4969026"/>
            <a:ext cx="452664" cy="649474"/>
          </a:xfrm>
          <a:prstGeom prst="rect">
            <a:avLst/>
          </a:prstGeom>
        </p:spPr>
      </p:pic>
      <p:sp>
        <p:nvSpPr>
          <p:cNvPr id="46" name="Retângulo: Cantos Arredondados 146">
            <a:extLst>
              <a:ext uri="{FF2B5EF4-FFF2-40B4-BE49-F238E27FC236}">
                <a16:creationId xmlns:a16="http://schemas.microsoft.com/office/drawing/2014/main" id="{75FB92F4-D6BC-4C74-23C9-0990EF45720C}"/>
              </a:ext>
            </a:extLst>
          </p:cNvPr>
          <p:cNvSpPr/>
          <p:nvPr/>
        </p:nvSpPr>
        <p:spPr>
          <a:xfrm rot="2700000">
            <a:off x="89721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7" name="Retângulo: Cantos Arredondados 27">
            <a:extLst>
              <a:ext uri="{FF2B5EF4-FFF2-40B4-BE49-F238E27FC236}">
                <a16:creationId xmlns:a16="http://schemas.microsoft.com/office/drawing/2014/main" id="{1DD06829-9380-6F4E-ECDB-FF5214CE3D3C}"/>
              </a:ext>
            </a:extLst>
          </p:cNvPr>
          <p:cNvSpPr/>
          <p:nvPr/>
        </p:nvSpPr>
        <p:spPr>
          <a:xfrm rot="2700000" flipH="1">
            <a:off x="93828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8" name="Retângulo: Cantos Arredondados 3">
            <a:extLst>
              <a:ext uri="{FF2B5EF4-FFF2-40B4-BE49-F238E27FC236}">
                <a16:creationId xmlns:a16="http://schemas.microsoft.com/office/drawing/2014/main" id="{04E18BC2-3112-773B-B093-3F30B5225B32}"/>
              </a:ext>
            </a:extLst>
          </p:cNvPr>
          <p:cNvSpPr/>
          <p:nvPr/>
        </p:nvSpPr>
        <p:spPr>
          <a:xfrm rot="2700000">
            <a:off x="98074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30724-86C6-EFFD-4FA8-9C4ABB89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2404CD8B-936D-1DCE-DB15-12F91D356064}"/>
              </a:ext>
            </a:extLst>
          </p:cNvPr>
          <p:cNvSpPr/>
          <p:nvPr/>
        </p:nvSpPr>
        <p:spPr>
          <a:xfrm rot="2700000">
            <a:off x="11452127" y="2071786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146">
            <a:extLst>
              <a:ext uri="{FF2B5EF4-FFF2-40B4-BE49-F238E27FC236}">
                <a16:creationId xmlns:a16="http://schemas.microsoft.com/office/drawing/2014/main" id="{4FE85701-7452-B141-A80C-1FB18CE7855B}"/>
              </a:ext>
            </a:extLst>
          </p:cNvPr>
          <p:cNvSpPr/>
          <p:nvPr/>
        </p:nvSpPr>
        <p:spPr>
          <a:xfrm rot="2700000">
            <a:off x="1486664" y="1100763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106ED4B-E2CE-DC76-7108-3065BE31AF7B}"/>
              </a:ext>
            </a:extLst>
          </p:cNvPr>
          <p:cNvGrpSpPr/>
          <p:nvPr/>
        </p:nvGrpSpPr>
        <p:grpSpPr>
          <a:xfrm>
            <a:off x="-5498487" y="-393848"/>
            <a:ext cx="12091603" cy="7266853"/>
            <a:chOff x="-5883237" y="-393848"/>
            <a:chExt cx="12091603" cy="7266853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B0DA6492-9177-BD5D-858B-6889EAF4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69" r="32526" b="82516"/>
            <a:stretch>
              <a:fillRect/>
            </a:stretch>
          </p:blipFill>
          <p:spPr>
            <a:xfrm rot="2208400">
              <a:off x="2132938" y="-393848"/>
              <a:ext cx="1214004" cy="1339379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DA3CF63C-2EF1-9C3E-5965-3B840BB3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237" y="78557"/>
              <a:ext cx="12091603" cy="6794448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932AC1F-99D2-BD65-8B21-199F38A15BB0}"/>
              </a:ext>
            </a:extLst>
          </p:cNvPr>
          <p:cNvGrpSpPr/>
          <p:nvPr/>
        </p:nvGrpSpPr>
        <p:grpSpPr>
          <a:xfrm>
            <a:off x="3817362" y="1055169"/>
            <a:ext cx="9050197" cy="5424388"/>
            <a:chOff x="4488869" y="1724900"/>
            <a:chExt cx="7761316" cy="465375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50C2103-0416-8E20-1A94-6B3D1B56932C}"/>
                </a:ext>
              </a:extLst>
            </p:cNvPr>
            <p:cNvSpPr/>
            <p:nvPr/>
          </p:nvSpPr>
          <p:spPr>
            <a:xfrm>
              <a:off x="5555673" y="2121925"/>
              <a:ext cx="5635504" cy="36639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CFB8ADF-33BE-11F6-D2CA-84EFF30A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869" y="1724900"/>
              <a:ext cx="7761316" cy="4653758"/>
            </a:xfrm>
            <a:prstGeom prst="rect">
              <a:avLst/>
            </a:prstGeom>
          </p:spPr>
        </p:pic>
      </p:grp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60CF4B70-4A7C-BBE9-D043-7644E32C6FB3}"/>
              </a:ext>
            </a:extLst>
          </p:cNvPr>
          <p:cNvSpPr/>
          <p:nvPr/>
        </p:nvSpPr>
        <p:spPr>
          <a:xfrm rot="2700000">
            <a:off x="4400496" y="521658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E2EA8496-3351-6B94-876E-E472B9729DE8}"/>
              </a:ext>
            </a:extLst>
          </p:cNvPr>
          <p:cNvSpPr/>
          <p:nvPr/>
        </p:nvSpPr>
        <p:spPr>
          <a:xfrm rot="2700000" flipH="1">
            <a:off x="4208760" y="26015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FCF056B-DAC5-E1DC-009F-2F212EF6EABB}"/>
              </a:ext>
            </a:extLst>
          </p:cNvPr>
          <p:cNvSpPr txBox="1"/>
          <p:nvPr/>
        </p:nvSpPr>
        <p:spPr>
          <a:xfrm>
            <a:off x="5123011" y="1684131"/>
            <a:ext cx="639312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Abordagem: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Olá, [Nome]! Este é o WhatsApp oficial da Claro </a:t>
            </a:r>
            <a:r>
              <a:rPr lang="pt-BR" b="1" dirty="0">
                <a:solidFill>
                  <a:srgbClr val="FF0000"/>
                </a:solidFill>
              </a:rPr>
              <a:t>✅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 Meu nome é [login usuário logado na </a:t>
            </a:r>
            <a:r>
              <a:rPr lang="pt-BR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], falo do atendimento especializado da Claro. Agradeço sua disponibilidade! </a:t>
            </a:r>
            <a:r>
              <a:rPr lang="pt-BR" b="1" dirty="0">
                <a:solidFill>
                  <a:srgbClr val="FF0000"/>
                </a:solidFill>
              </a:rPr>
              <a:t>🙏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             Por segurança precisamos validar alguns dados para prosseguir com o atendimento. Poderia me confirmar;</a:t>
            </a:r>
          </a:p>
          <a:p>
            <a:endParaRPr lang="pt-BR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Número do pedido;</a:t>
            </a:r>
          </a:p>
          <a:p>
            <a:pPr marL="285750" indent="-285750">
              <a:buFontTx/>
              <a:buChar char="-"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Nome completo;</a:t>
            </a:r>
          </a:p>
          <a:p>
            <a:pPr marL="285750" indent="-285750">
              <a:buFontTx/>
              <a:buChar char="-"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CPF;</a:t>
            </a:r>
          </a:p>
          <a:p>
            <a:pPr marL="285750" indent="-285750">
              <a:buFontTx/>
              <a:buChar char="-"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Data de nascimento;</a:t>
            </a:r>
          </a:p>
          <a:p>
            <a:pPr marL="285750" indent="-285750">
              <a:buFontTx/>
              <a:buChar char="-"/>
            </a:pP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Endereço da instalação;</a:t>
            </a:r>
          </a:p>
          <a:p>
            <a:pPr marL="285750" indent="-285750">
              <a:buFontTx/>
              <a:buChar char="-"/>
            </a:pPr>
            <a:endParaRPr lang="pt-BR" sz="17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Para te ajudar da melhor forma, poderia me confirma qual        foi o motivo da Correção ou desistência?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726ADB8-DA23-C2C9-C929-08B47048806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sp>
        <p:nvSpPr>
          <p:cNvPr id="3" name="Título">
            <a:extLst>
              <a:ext uri="{FF2B5EF4-FFF2-40B4-BE49-F238E27FC236}">
                <a16:creationId xmlns:a16="http://schemas.microsoft.com/office/drawing/2014/main" id="{B05E1B85-792C-751E-458F-8C6EFC07F6B7}"/>
              </a:ext>
            </a:extLst>
          </p:cNvPr>
          <p:cNvSpPr/>
          <p:nvPr/>
        </p:nvSpPr>
        <p:spPr>
          <a:xfrm>
            <a:off x="6398147" y="73565"/>
            <a:ext cx="7311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6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Exemplos de </a:t>
            </a:r>
          </a:p>
          <a:p>
            <a:pPr lvl="0"/>
            <a:r>
              <a:rPr lang="pt-BR" sz="3600" b="1" spc="-150" noProof="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respostas prontas </a:t>
            </a:r>
            <a:endParaRPr kumimoji="0" lang="pt-BR" sz="36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58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  <p:bldP spid="18" grpId="0" animBg="1"/>
      <p:bldP spid="19" grpId="0" animBg="1"/>
      <p:bldP spid="2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CA55-AB4C-5907-4993-A235416E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4">
            <a:extLst>
              <a:ext uri="{FF2B5EF4-FFF2-40B4-BE49-F238E27FC236}">
                <a16:creationId xmlns:a16="http://schemas.microsoft.com/office/drawing/2014/main" id="{021D1A88-5527-1AEA-4764-F52C2071CF16}"/>
              </a:ext>
            </a:extLst>
          </p:cNvPr>
          <p:cNvSpPr/>
          <p:nvPr/>
        </p:nvSpPr>
        <p:spPr>
          <a:xfrm rot="2700000">
            <a:off x="8798853" y="11003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E1AA580-2AE3-95A4-72E9-0D729182B99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006FAA7-983A-0663-0F3F-E9E3A297B3C2}"/>
              </a:ext>
            </a:extLst>
          </p:cNvPr>
          <p:cNvSpPr/>
          <p:nvPr/>
        </p:nvSpPr>
        <p:spPr>
          <a:xfrm>
            <a:off x="-453073" y="490858"/>
            <a:ext cx="6999093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CBA8C1D4-D93A-BC34-EFA3-1212E07FA36D}"/>
              </a:ext>
            </a:extLst>
          </p:cNvPr>
          <p:cNvSpPr/>
          <p:nvPr/>
        </p:nvSpPr>
        <p:spPr>
          <a:xfrm>
            <a:off x="745370" y="607867"/>
            <a:ext cx="593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Conversando com Cliente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7AECDAFA-B84D-2496-5DFD-65D9DABB8F1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2" name="Retângulo: Cantos Arredondados 146">
            <a:extLst>
              <a:ext uri="{FF2B5EF4-FFF2-40B4-BE49-F238E27FC236}">
                <a16:creationId xmlns:a16="http://schemas.microsoft.com/office/drawing/2014/main" id="{3205D191-1398-8B5A-1396-29AA529551F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27">
            <a:extLst>
              <a:ext uri="{FF2B5EF4-FFF2-40B4-BE49-F238E27FC236}">
                <a16:creationId xmlns:a16="http://schemas.microsoft.com/office/drawing/2014/main" id="{548D699E-B581-8F07-8725-9F45944309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14">
            <a:extLst>
              <a:ext uri="{FF2B5EF4-FFF2-40B4-BE49-F238E27FC236}">
                <a16:creationId xmlns:a16="http://schemas.microsoft.com/office/drawing/2014/main" id="{70938A91-825B-38EE-54E7-992EF4FDC6A8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3A96693-25E3-9011-E832-3DFAB04BE6FB}"/>
              </a:ext>
            </a:extLst>
          </p:cNvPr>
          <p:cNvGrpSpPr/>
          <p:nvPr/>
        </p:nvGrpSpPr>
        <p:grpSpPr>
          <a:xfrm>
            <a:off x="1538523" y="1025680"/>
            <a:ext cx="9127795" cy="5473110"/>
            <a:chOff x="1538523" y="1025680"/>
            <a:chExt cx="9127795" cy="547311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AAF6F48-DFD5-6534-0407-51CFB2E33697}"/>
                </a:ext>
              </a:extLst>
            </p:cNvPr>
            <p:cNvGrpSpPr/>
            <p:nvPr/>
          </p:nvGrpSpPr>
          <p:grpSpPr>
            <a:xfrm>
              <a:off x="2789667" y="1497366"/>
              <a:ext cx="6617569" cy="4166878"/>
              <a:chOff x="3081868" y="1186677"/>
              <a:chExt cx="8447350" cy="4147402"/>
            </a:xfrm>
          </p:grpSpPr>
          <p:pic>
            <p:nvPicPr>
              <p:cNvPr id="16" name="Picture 2" descr="https://lh3.googleusercontent.com/-qV2jn7I6yaQ/XN8E4xST6zI/AAAAAAAAI6k/haEXUFG5J90Jc8lRXl-fl7KGCucWQu3GwCK8BGAs/s0/2019-05-17.png">
                <a:extLst>
                  <a:ext uri="{FF2B5EF4-FFF2-40B4-BE49-F238E27FC236}">
                    <a16:creationId xmlns:a16="http://schemas.microsoft.com/office/drawing/2014/main" id="{7FEFD9AF-41F3-E5AC-7C5B-F2EE71283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7314" r="-30" b="5376"/>
              <a:stretch/>
            </p:blipFill>
            <p:spPr bwMode="auto">
              <a:xfrm>
                <a:off x="3081868" y="1186678"/>
                <a:ext cx="8447350" cy="414740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object 8">
                <a:extLst>
                  <a:ext uri="{FF2B5EF4-FFF2-40B4-BE49-F238E27FC236}">
                    <a16:creationId xmlns:a16="http://schemas.microsoft.com/office/drawing/2014/main" id="{480FBD78-E9CE-3EB1-1F23-E5D7FD5C88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95558" y="1186677"/>
                <a:ext cx="4831220" cy="4147402"/>
              </a:xfrm>
              <a:prstGeom prst="rect">
                <a:avLst/>
              </a:prstGeom>
            </p:spPr>
          </p:pic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5F2479A9-006C-61D2-08CA-B3A3131A63F0}"/>
                  </a:ext>
                </a:extLst>
              </p:cNvPr>
              <p:cNvSpPr/>
              <p:nvPr/>
            </p:nvSpPr>
            <p:spPr>
              <a:xfrm>
                <a:off x="5308729" y="3660628"/>
                <a:ext cx="4172896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endParaRPr lang="pt-BR" sz="19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C47AE5D-E569-722E-ADCE-6048300EE86A}"/>
                  </a:ext>
                </a:extLst>
              </p:cNvPr>
              <p:cNvSpPr/>
              <p:nvPr/>
            </p:nvSpPr>
            <p:spPr>
              <a:xfrm>
                <a:off x="4748773" y="2727782"/>
                <a:ext cx="685061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r>
                  <a:rPr lang="pt-BR" sz="1900" dirty="0">
                    <a:solidFill>
                      <a:prstClr val="white"/>
                    </a:solidFill>
                    <a:latin typeface="Calibri" panose="020F0502020204030204"/>
                  </a:rPr>
                  <a:t>|</a:t>
                </a:r>
              </a:p>
            </p:txBody>
          </p:sp>
        </p:grpSp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E8788C6B-0FE3-7734-8B98-883494309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23" y="1025680"/>
              <a:ext cx="9127795" cy="5473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A948-B25B-0B76-14A3-07669C73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CE9A3BC3-46AD-42B7-3D83-EE415002254E}"/>
              </a:ext>
            </a:extLst>
          </p:cNvPr>
          <p:cNvSpPr/>
          <p:nvPr/>
        </p:nvSpPr>
        <p:spPr>
          <a:xfrm rot="2700000">
            <a:off x="-746888" y="7904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C38DAA6-2384-7467-798A-A6BD56F011C8}"/>
              </a:ext>
            </a:extLst>
          </p:cNvPr>
          <p:cNvGrpSpPr/>
          <p:nvPr/>
        </p:nvGrpSpPr>
        <p:grpSpPr>
          <a:xfrm>
            <a:off x="-3459314" y="1227777"/>
            <a:ext cx="8608282" cy="5161606"/>
            <a:chOff x="-3459314" y="1227777"/>
            <a:chExt cx="8608282" cy="5161606"/>
          </a:xfrm>
        </p:grpSpPr>
        <p:pic>
          <p:nvPicPr>
            <p:cNvPr id="4" name="Imagem 3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575DCD1E-A753-625F-AA14-31956523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59314" y="1227777"/>
              <a:ext cx="8608282" cy="5161606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6E2D8731-82C8-9E8C-3858-C5317688F6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386" y="1698812"/>
              <a:ext cx="3984260" cy="3856564"/>
            </a:xfrm>
            <a:prstGeom prst="rect">
              <a:avLst/>
            </a:prstGeom>
          </p:spPr>
        </p:pic>
      </p:grpSp>
      <p:sp>
        <p:nvSpPr>
          <p:cNvPr id="34" name="Retângulo: Cantos Arredondados 146">
            <a:extLst>
              <a:ext uri="{FF2B5EF4-FFF2-40B4-BE49-F238E27FC236}">
                <a16:creationId xmlns:a16="http://schemas.microsoft.com/office/drawing/2014/main" id="{B6D7D82B-C342-C06F-7BCB-6188457441FE}"/>
              </a:ext>
            </a:extLst>
          </p:cNvPr>
          <p:cNvSpPr/>
          <p:nvPr/>
        </p:nvSpPr>
        <p:spPr>
          <a:xfrm rot="2700000">
            <a:off x="430416" y="58917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CD35A52C-6F17-0049-D012-8846AB601EBC}"/>
              </a:ext>
            </a:extLst>
          </p:cNvPr>
          <p:cNvSpPr/>
          <p:nvPr/>
        </p:nvSpPr>
        <p:spPr>
          <a:xfrm rot="2700000" flipH="1">
            <a:off x="841088" y="679444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2625057E-D51E-4E54-F086-054B463036AF}"/>
              </a:ext>
            </a:extLst>
          </p:cNvPr>
          <p:cNvSpPr/>
          <p:nvPr/>
        </p:nvSpPr>
        <p:spPr>
          <a:xfrm rot="2700000">
            <a:off x="1265756" y="6190915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3BD6CC2-756B-1EF5-0536-109D1D8DE90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EFE50E7-16F3-56A6-40B1-DAE23CCEDDF1}"/>
              </a:ext>
            </a:extLst>
          </p:cNvPr>
          <p:cNvSpPr/>
          <p:nvPr/>
        </p:nvSpPr>
        <p:spPr>
          <a:xfrm>
            <a:off x="6459555" y="490858"/>
            <a:ext cx="59251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2D50A3B5-5801-DE16-ABD5-66373347323E}"/>
              </a:ext>
            </a:extLst>
          </p:cNvPr>
          <p:cNvSpPr/>
          <p:nvPr/>
        </p:nvSpPr>
        <p:spPr>
          <a:xfrm>
            <a:off x="6759537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Histórico do </a:t>
            </a:r>
            <a:r>
              <a:rPr lang="pt-BR" sz="3200" b="1" noProof="0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Bot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7FDED98B-8321-A8BE-92D4-513FD32E5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682177" flipH="1">
            <a:off x="2848851" y="6715711"/>
            <a:ext cx="2706261" cy="1730707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094B43-0D0C-D71B-DA23-12F70126DF34}"/>
              </a:ext>
            </a:extLst>
          </p:cNvPr>
          <p:cNvGrpSpPr/>
          <p:nvPr/>
        </p:nvGrpSpPr>
        <p:grpSpPr>
          <a:xfrm>
            <a:off x="4742688" y="1597152"/>
            <a:ext cx="7231405" cy="4303776"/>
            <a:chOff x="4742688" y="1597152"/>
            <a:chExt cx="7231405" cy="4303776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178CD300-CFBE-A38F-0E8B-1CED09FB074B}"/>
                </a:ext>
              </a:extLst>
            </p:cNvPr>
            <p:cNvSpPr/>
            <p:nvPr/>
          </p:nvSpPr>
          <p:spPr>
            <a:xfrm>
              <a:off x="4742688" y="1597152"/>
              <a:ext cx="7231405" cy="4303776"/>
            </a:xfrm>
            <a:prstGeom prst="roundRect">
              <a:avLst>
                <a:gd name="adj" fmla="val 6819"/>
              </a:avLst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B26FBA17-F6CB-F92C-8AAF-EE958F5A42B0}"/>
                </a:ext>
              </a:extLst>
            </p:cNvPr>
            <p:cNvSpPr txBox="1"/>
            <p:nvPr/>
          </p:nvSpPr>
          <p:spPr>
            <a:xfrm>
              <a:off x="5185027" y="2161426"/>
              <a:ext cx="6609283" cy="324875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Quando o usuário é encaminhado para o atendimento humano,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operador consegue visualizar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toda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 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 o cliente teve com o bot.</a:t>
              </a:r>
            </a:p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Dessa forma, ele tem em sua tela a jornada de</a:t>
              </a:r>
              <a:r>
                <a:rPr lang="pt-BR"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conversação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para entender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quais são as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dúvidas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previamente deseja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falar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pt-BR"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6933" marR="6773" defTabSz="1219170">
                <a:spcBef>
                  <a:spcPts val="1800"/>
                </a:spcBef>
              </a:pP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Nesse momento é possível  identificar e diagnosticar,  através dessa conversa, em que ponto da Jornada o cliente precisa de ajuda.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1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75 0.07385 L 0.0181 -0.371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22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1DC1-480F-B274-D4FC-D97AF091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>
            <a:extLst>
              <a:ext uri="{FF2B5EF4-FFF2-40B4-BE49-F238E27FC236}">
                <a16:creationId xmlns:a16="http://schemas.microsoft.com/office/drawing/2014/main" id="{49D1945C-09B0-D16F-7B13-EBC31C19583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C3CE869-167B-EA18-7405-73EE6CA6C87C}"/>
              </a:ext>
            </a:extLst>
          </p:cNvPr>
          <p:cNvSpPr/>
          <p:nvPr/>
        </p:nvSpPr>
        <p:spPr>
          <a:xfrm>
            <a:off x="-424938" y="490857"/>
            <a:ext cx="66827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A9FFB0A3-A53D-8F5A-A763-FBC21171E8E3}"/>
              </a:ext>
            </a:extLst>
          </p:cNvPr>
          <p:cNvSpPr/>
          <p:nvPr/>
        </p:nvSpPr>
        <p:spPr>
          <a:xfrm>
            <a:off x="734279" y="650071"/>
            <a:ext cx="5351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Perfil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D7145858-5D34-66F0-1748-8DE4469A58A7}"/>
              </a:ext>
            </a:extLst>
          </p:cNvPr>
          <p:cNvSpPr txBox="1"/>
          <p:nvPr/>
        </p:nvSpPr>
        <p:spPr>
          <a:xfrm>
            <a:off x="593030" y="1555269"/>
            <a:ext cx="4325185" cy="16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Apresenta o nome e telefone.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Esses dados são preenchidos de forma automática de acordo com    o WhatsApp do cliente.</a:t>
            </a:r>
          </a:p>
        </p:txBody>
      </p:sp>
      <p:sp>
        <p:nvSpPr>
          <p:cNvPr id="38" name="Retângulo: Cantos Arredondados 146">
            <a:extLst>
              <a:ext uri="{FF2B5EF4-FFF2-40B4-BE49-F238E27FC236}">
                <a16:creationId xmlns:a16="http://schemas.microsoft.com/office/drawing/2014/main" id="{ED320EE8-BEE8-9EE3-EAA0-7970E0E6351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27">
            <a:extLst>
              <a:ext uri="{FF2B5EF4-FFF2-40B4-BE49-F238E27FC236}">
                <a16:creationId xmlns:a16="http://schemas.microsoft.com/office/drawing/2014/main" id="{ECA8652A-822B-2CE4-C826-5EA468B9B196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0" name="Retângulo: Cantos Arredondados 14">
            <a:extLst>
              <a:ext uri="{FF2B5EF4-FFF2-40B4-BE49-F238E27FC236}">
                <a16:creationId xmlns:a16="http://schemas.microsoft.com/office/drawing/2014/main" id="{B9FF38E7-E796-CD38-BB24-7CDEB3B2E407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1DF42F67-BF90-CA11-419A-22D2FCD00658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AF12D1A9-90CE-BF5B-84FB-12A149690B48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3162259C-F311-52C9-456E-C4A59B2FD761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19837323-BC89-7B9E-2809-CDC08D96493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C88A80D-F258-70CA-2F08-C198678C0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" t="10628" r="855" b="6230"/>
            <a:stretch/>
          </p:blipFill>
          <p:spPr>
            <a:xfrm>
              <a:off x="5391073" y="1688201"/>
              <a:ext cx="6235607" cy="3952439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635F16D6-DD7C-C983-9C5D-A70987726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3FE75DA0-AA25-2AC0-D641-27AC5A39371D}"/>
              </a:ext>
            </a:extLst>
          </p:cNvPr>
          <p:cNvGrpSpPr/>
          <p:nvPr/>
        </p:nvGrpSpPr>
        <p:grpSpPr>
          <a:xfrm>
            <a:off x="8598132" y="1677074"/>
            <a:ext cx="3007907" cy="2409460"/>
            <a:chOff x="8598132" y="1677074"/>
            <a:chExt cx="3007907" cy="2409460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22AC1229-CC26-FA09-E9BE-179702B92AC4}"/>
                </a:ext>
              </a:extLst>
            </p:cNvPr>
            <p:cNvSpPr/>
            <p:nvPr/>
          </p:nvSpPr>
          <p:spPr>
            <a:xfrm>
              <a:off x="10299021" y="1677074"/>
              <a:ext cx="1307018" cy="2409460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9224BB4E-BD64-3F05-AFC4-40AC2CC6FC23}"/>
                </a:ext>
              </a:extLst>
            </p:cNvPr>
            <p:cNvSpPr/>
            <p:nvPr/>
          </p:nvSpPr>
          <p:spPr>
            <a:xfrm rot="16200000">
              <a:off x="8728308" y="1777932"/>
              <a:ext cx="1440539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7BB2EF3-2EB7-3C35-ABFD-DDE1EEA3B46F}"/>
                </a:ext>
              </a:extLst>
            </p:cNvPr>
            <p:cNvSpPr txBox="1"/>
            <p:nvPr/>
          </p:nvSpPr>
          <p:spPr>
            <a:xfrm>
              <a:off x="8687606" y="2012400"/>
              <a:ext cx="170089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Os dados do cliente vão aparecer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Perfil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sz="1600" dirty="0"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01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62">
            <a:extLst>
              <a:ext uri="{FF2B5EF4-FFF2-40B4-BE49-F238E27FC236}">
                <a16:creationId xmlns:a16="http://schemas.microsoft.com/office/drawing/2014/main" id="{07DC9A1B-E17F-9C2A-124B-284133D6484D}"/>
              </a:ext>
            </a:extLst>
          </p:cNvPr>
          <p:cNvSpPr/>
          <p:nvPr/>
        </p:nvSpPr>
        <p:spPr>
          <a:xfrm>
            <a:off x="1226091" y="458731"/>
            <a:ext cx="9739811" cy="52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Poppins" pitchFamily="2" charset="77"/>
                <a:ea typeface="Segoe UI" panose="020B0502040204020203" pitchFamily="34" charset="0"/>
                <a:cs typeface="Poppins" pitchFamily="2" charset="77"/>
              </a:rPr>
              <a:t>NOSSOS COMBINADOS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22C3AF2-4D1F-CB12-466C-9241D6124A83}"/>
              </a:ext>
            </a:extLst>
          </p:cNvPr>
          <p:cNvGrpSpPr/>
          <p:nvPr/>
        </p:nvGrpSpPr>
        <p:grpSpPr>
          <a:xfrm>
            <a:off x="827315" y="1746040"/>
            <a:ext cx="3124200" cy="3396342"/>
            <a:chOff x="827314" y="1796143"/>
            <a:chExt cx="3124200" cy="33963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ABFC0CA4-E716-ABB8-2199-D3B0568D8165}"/>
                </a:ext>
              </a:extLst>
            </p:cNvPr>
            <p:cNvSpPr/>
            <p:nvPr/>
          </p:nvSpPr>
          <p:spPr>
            <a:xfrm>
              <a:off x="827314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71EDCB1-DF8A-6466-328C-13DA2AD0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89528" y="2305060"/>
              <a:ext cx="1885043" cy="1885043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61350F-451D-DA76-D723-32F7CA34E200}"/>
                </a:ext>
              </a:extLst>
            </p:cNvPr>
            <p:cNvSpPr txBox="1"/>
            <p:nvPr/>
          </p:nvSpPr>
          <p:spPr>
            <a:xfrm>
              <a:off x="1120321" y="444752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noProof="0" dirty="0">
                  <a:latin typeface="Segoe UI" panose="020B0502040204020203" pitchFamily="34" charset="0"/>
                </a:rPr>
                <a:t>Manter a câmera ligada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41E9D61-0BD1-D307-756C-78E99810AC44}"/>
              </a:ext>
            </a:extLst>
          </p:cNvPr>
          <p:cNvGrpSpPr/>
          <p:nvPr/>
        </p:nvGrpSpPr>
        <p:grpSpPr>
          <a:xfrm>
            <a:off x="4468585" y="1746041"/>
            <a:ext cx="3124200" cy="3396343"/>
            <a:chOff x="4468585" y="1796143"/>
            <a:chExt cx="3124200" cy="3396343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3A4BC1A0-4D51-5383-8938-7DE91483559B}"/>
                </a:ext>
              </a:extLst>
            </p:cNvPr>
            <p:cNvSpPr/>
            <p:nvPr/>
          </p:nvSpPr>
          <p:spPr>
            <a:xfrm>
              <a:off x="4468585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AFB6916-C49E-E8E5-F380-9FB243164AE3}"/>
                </a:ext>
              </a:extLst>
            </p:cNvPr>
            <p:cNvSpPr txBox="1"/>
            <p:nvPr/>
          </p:nvSpPr>
          <p:spPr>
            <a:xfrm>
              <a:off x="4784270" y="443631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noProof="0" dirty="0">
                  <a:latin typeface="Segoe UI" panose="020B0502040204020203" pitchFamily="34" charset="0"/>
                </a:rPr>
                <a:t>Desligar o áudio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8FC0376-D875-04C9-5C0F-DE66E27F8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262" y="2223226"/>
              <a:ext cx="1939471" cy="1939471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D1260DA-88BF-445A-5E63-F5A277BEEDD4}"/>
              </a:ext>
            </a:extLst>
          </p:cNvPr>
          <p:cNvGrpSpPr/>
          <p:nvPr/>
        </p:nvGrpSpPr>
        <p:grpSpPr>
          <a:xfrm>
            <a:off x="8250464" y="1746041"/>
            <a:ext cx="3124200" cy="3396342"/>
            <a:chOff x="8250464" y="1796145"/>
            <a:chExt cx="3124200" cy="3396342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C4A0263-F897-683D-734D-AC6EFA32A1FD}"/>
                </a:ext>
              </a:extLst>
            </p:cNvPr>
            <p:cNvGrpSpPr/>
            <p:nvPr/>
          </p:nvGrpSpPr>
          <p:grpSpPr>
            <a:xfrm>
              <a:off x="8250464" y="1796145"/>
              <a:ext cx="3124200" cy="3396342"/>
              <a:chOff x="8250464" y="1796143"/>
              <a:chExt cx="3124200" cy="3396343"/>
            </a:xfrm>
          </p:grpSpPr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B68925B1-0E03-4E39-6673-43D19F14D7F5}"/>
                  </a:ext>
                </a:extLst>
              </p:cNvPr>
              <p:cNvSpPr/>
              <p:nvPr/>
            </p:nvSpPr>
            <p:spPr>
              <a:xfrm>
                <a:off x="8250464" y="1796143"/>
                <a:ext cx="3124200" cy="3396343"/>
              </a:xfrm>
              <a:prstGeom prst="roundRect">
                <a:avLst/>
              </a:prstGeom>
              <a:solidFill>
                <a:srgbClr val="FBA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8F4261B-D12C-24DC-145D-B7992A07F65D}"/>
                  </a:ext>
                </a:extLst>
              </p:cNvPr>
              <p:cNvSpPr txBox="1"/>
              <p:nvPr/>
            </p:nvSpPr>
            <p:spPr>
              <a:xfrm>
                <a:off x="8566151" y="4162697"/>
                <a:ext cx="2623457" cy="923330"/>
              </a:xfrm>
              <a:prstGeom prst="rect">
                <a:avLst/>
              </a:prstGeom>
              <a:solidFill>
                <a:srgbClr val="FBA61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Levantar a mão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e aguardar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(em caso de dúvida)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8CDE4EF-391E-8B8F-8F81-0E0E9B402D6C}"/>
                </a:ext>
              </a:extLst>
            </p:cNvPr>
            <p:cNvGrpSpPr/>
            <p:nvPr/>
          </p:nvGrpSpPr>
          <p:grpSpPr>
            <a:xfrm flipH="1">
              <a:off x="9213688" y="2103929"/>
              <a:ext cx="1328379" cy="2012515"/>
              <a:chOff x="9159305" y="1974038"/>
              <a:chExt cx="1307731" cy="2082201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07063993-AFDA-C84F-FE6F-4A3BACC1E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59305" y="1974038"/>
                <a:ext cx="1274318" cy="2078691"/>
              </a:xfrm>
              <a:prstGeom prst="rect">
                <a:avLst/>
              </a:prstGeom>
              <a:noFill/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D906D27F-3B6E-AE8D-AD20-9D9AD94E5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92715" y="1977548"/>
                <a:ext cx="1274318" cy="207869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576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43D6D-9590-572A-DE5A-794D4035A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47C5D145-928E-C2AD-44A5-70BE9577B9D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D3EF160B-F284-1AE2-2E25-9BA315F6CB49}"/>
              </a:ext>
            </a:extLst>
          </p:cNvPr>
          <p:cNvSpPr/>
          <p:nvPr/>
        </p:nvSpPr>
        <p:spPr>
          <a:xfrm>
            <a:off x="-431971" y="490857"/>
            <a:ext cx="7392633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82ECA133-ECFD-2201-40F4-DBE8E270C4C3}"/>
              </a:ext>
            </a:extLst>
          </p:cNvPr>
          <p:cNvSpPr/>
          <p:nvPr/>
        </p:nvSpPr>
        <p:spPr>
          <a:xfrm>
            <a:off x="724486" y="650071"/>
            <a:ext cx="6169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Histórico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74EB97F3-70C3-7E58-7BA9-D52476B69D27}"/>
              </a:ext>
            </a:extLst>
          </p:cNvPr>
          <p:cNvSpPr txBox="1"/>
          <p:nvPr/>
        </p:nvSpPr>
        <p:spPr>
          <a:xfrm>
            <a:off x="593030" y="1555269"/>
            <a:ext cx="4035277" cy="301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Toda vez que o cliente é transferido para o atendimento humano é gerado um ticket,        o operador tem acesso a todas as conversas anteriores deste cliente. Isso depende se foi atendido pelo mesmo operador ou outro         da equipe.</a:t>
            </a:r>
          </a:p>
        </p:txBody>
      </p:sp>
      <p:sp>
        <p:nvSpPr>
          <p:cNvPr id="49" name="Retângulo: Cantos Arredondados 146">
            <a:extLst>
              <a:ext uri="{FF2B5EF4-FFF2-40B4-BE49-F238E27FC236}">
                <a16:creationId xmlns:a16="http://schemas.microsoft.com/office/drawing/2014/main" id="{B248151D-84E2-C075-9D31-109A6BA72E80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0" name="Retângulo: Cantos Arredondados 27">
            <a:extLst>
              <a:ext uri="{FF2B5EF4-FFF2-40B4-BE49-F238E27FC236}">
                <a16:creationId xmlns:a16="http://schemas.microsoft.com/office/drawing/2014/main" id="{D0EACC04-03BD-93D4-0EDC-7C5A2F75F55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1" name="Retângulo: Cantos Arredondados 14">
            <a:extLst>
              <a:ext uri="{FF2B5EF4-FFF2-40B4-BE49-F238E27FC236}">
                <a16:creationId xmlns:a16="http://schemas.microsoft.com/office/drawing/2014/main" id="{F9DFB0E2-AE45-8A26-9EB8-AB266C56B282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2" name="Retângulo: Cantos Arredondados 146">
            <a:extLst>
              <a:ext uri="{FF2B5EF4-FFF2-40B4-BE49-F238E27FC236}">
                <a16:creationId xmlns:a16="http://schemas.microsoft.com/office/drawing/2014/main" id="{A1859A5A-5FFD-F6C5-65E8-5C1020867E3D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3" name="Retângulo: Cantos Arredondados 27">
            <a:extLst>
              <a:ext uri="{FF2B5EF4-FFF2-40B4-BE49-F238E27FC236}">
                <a16:creationId xmlns:a16="http://schemas.microsoft.com/office/drawing/2014/main" id="{259E7D60-3A2F-0205-9F9F-5DA9766CCFD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4" name="Retângulo: Cantos Arredondados 3">
            <a:extLst>
              <a:ext uri="{FF2B5EF4-FFF2-40B4-BE49-F238E27FC236}">
                <a16:creationId xmlns:a16="http://schemas.microsoft.com/office/drawing/2014/main" id="{ADE82EAE-3E93-1A9E-976F-C6582C1E8973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29A964E6-7728-3775-28A1-8C67E384CCFD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5CCCFB1E-6007-C109-284C-29F0D017BA61}"/>
                </a:ext>
              </a:extLst>
            </p:cNvPr>
            <p:cNvGrpSpPr/>
            <p:nvPr/>
          </p:nvGrpSpPr>
          <p:grpSpPr>
            <a:xfrm>
              <a:off x="5361401" y="1644471"/>
              <a:ext cx="6444671" cy="4183306"/>
              <a:chOff x="5391396" y="1721315"/>
              <a:chExt cx="6572926" cy="4307383"/>
            </a:xfrm>
          </p:grpSpPr>
          <p:pic>
            <p:nvPicPr>
              <p:cNvPr id="5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CC0D05BF-C0E1-AD75-397D-7636643E0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774" r="-639" b="5414"/>
              <a:stretch>
                <a:fillRect/>
              </a:stretch>
            </p:blipFill>
            <p:spPr bwMode="auto">
              <a:xfrm>
                <a:off x="5391396" y="1721315"/>
                <a:ext cx="6450105" cy="4050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2EBA2BE6-7CC9-1911-7E53-E4426FC58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2169" r="75916" b="5414"/>
              <a:stretch>
                <a:fillRect/>
              </a:stretch>
            </p:blipFill>
            <p:spPr bwMode="auto">
              <a:xfrm rot="10800000">
                <a:off x="10205324" y="4961605"/>
                <a:ext cx="1758998" cy="1067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266F083-6AEF-D9F9-3CFF-4CDA950F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1A646FDE-F3A4-E117-FFA5-86C121A02942}"/>
              </a:ext>
            </a:extLst>
          </p:cNvPr>
          <p:cNvGrpSpPr/>
          <p:nvPr/>
        </p:nvGrpSpPr>
        <p:grpSpPr>
          <a:xfrm>
            <a:off x="8092069" y="1651575"/>
            <a:ext cx="3498850" cy="3676422"/>
            <a:chOff x="8092069" y="1651575"/>
            <a:chExt cx="3498850" cy="3676422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8C5A1EB4-93A7-F173-BD86-D692884F3B6D}"/>
                </a:ext>
              </a:extLst>
            </p:cNvPr>
            <p:cNvSpPr/>
            <p:nvPr/>
          </p:nvSpPr>
          <p:spPr>
            <a:xfrm>
              <a:off x="10246025" y="1651575"/>
              <a:ext cx="1344894" cy="3676422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7EDD7F5D-0A5F-2C6D-32EE-EC8FDA08E290}"/>
                </a:ext>
              </a:extLst>
            </p:cNvPr>
            <p:cNvSpPr/>
            <p:nvPr/>
          </p:nvSpPr>
          <p:spPr>
            <a:xfrm rot="16200000">
              <a:off x="8266161" y="1708515"/>
              <a:ext cx="1805775" cy="2153960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2CF1159-32D7-E183-B1CC-349DA13F959F}"/>
                </a:ext>
              </a:extLst>
            </p:cNvPr>
            <p:cNvSpPr txBox="1"/>
            <p:nvPr/>
          </p:nvSpPr>
          <p:spPr>
            <a:xfrm>
              <a:off x="8235220" y="2055467"/>
              <a:ext cx="20745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Todas as vezes que o cliente entrar </a:t>
              </a:r>
            </a:p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em contato, ficará registrado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Histórico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290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24BE-E7E4-8637-23EB-9CCC55009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D4CF438E-AE29-8FDD-BE66-0DE682C9D90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FBFB5A3-79F7-1CD7-B0CF-9A75131C5AD4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Picture 2" descr="https://lh3.googleusercontent.com/-ThvHJL1W4Xk/XN8FF1vdE4I/AAAAAAAAI6w/LcQ_dVBmDDYMbq1j46SBZJKW_jgM86vPQCK8BGAs/s0/2019-05-17.png">
              <a:extLst>
                <a:ext uri="{FF2B5EF4-FFF2-40B4-BE49-F238E27FC236}">
                  <a16:creationId xmlns:a16="http://schemas.microsoft.com/office/drawing/2014/main" id="{93F1273B-215E-BB77-B424-036C9AB0A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" t="7996" r="116" b="4882"/>
            <a:stretch>
              <a:fillRect/>
            </a:stretch>
          </p:blipFill>
          <p:spPr bwMode="auto">
            <a:xfrm>
              <a:off x="5340626" y="1659929"/>
              <a:ext cx="6329731" cy="398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1725C125-1FD4-ED7B-B4A2-32D9A448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CFBFABC-016F-A5B8-6797-00AAA0D3EC27}"/>
              </a:ext>
            </a:extLst>
          </p:cNvPr>
          <p:cNvSpPr/>
          <p:nvPr/>
        </p:nvSpPr>
        <p:spPr>
          <a:xfrm>
            <a:off x="-586719" y="490857"/>
            <a:ext cx="45491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ED3B799-DF53-536A-AD85-EADE9BCB198B}"/>
              </a:ext>
            </a:extLst>
          </p:cNvPr>
          <p:cNvSpPr/>
          <p:nvPr/>
        </p:nvSpPr>
        <p:spPr>
          <a:xfrm>
            <a:off x="738337" y="607867"/>
            <a:ext cx="3566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Comentários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8F896C33-A9E5-AADC-9442-C4625EBC2B0A}"/>
              </a:ext>
            </a:extLst>
          </p:cNvPr>
          <p:cNvSpPr txBox="1"/>
          <p:nvPr/>
        </p:nvSpPr>
        <p:spPr>
          <a:xfrm>
            <a:off x="593030" y="1555269"/>
            <a:ext cx="4396315" cy="316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campo de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Comentários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fica disponível para o operador cadastrar uma nota que ele considera importante para aquele contato.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comentários ficam disponíveis apenas para o operador, o cliente não tem acesso ao que for digitado.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AB1D9AF-A641-B253-69C7-38324A84712F}"/>
              </a:ext>
            </a:extLst>
          </p:cNvPr>
          <p:cNvGrpSpPr/>
          <p:nvPr/>
        </p:nvGrpSpPr>
        <p:grpSpPr>
          <a:xfrm>
            <a:off x="7885651" y="3706779"/>
            <a:ext cx="3784706" cy="1805776"/>
            <a:chOff x="7885651" y="3706779"/>
            <a:chExt cx="3784706" cy="1805776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EC8EE60-8DBA-1242-7780-C63EF56CB8C9}"/>
                </a:ext>
              </a:extLst>
            </p:cNvPr>
            <p:cNvSpPr/>
            <p:nvPr/>
          </p:nvSpPr>
          <p:spPr>
            <a:xfrm>
              <a:off x="10377182" y="3706779"/>
              <a:ext cx="1293175" cy="1805776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0852374C-47F6-F8A1-D5B4-49DF4AD668A1}"/>
                </a:ext>
              </a:extLst>
            </p:cNvPr>
            <p:cNvSpPr/>
            <p:nvPr/>
          </p:nvSpPr>
          <p:spPr>
            <a:xfrm rot="16200000">
              <a:off x="8495406" y="3316292"/>
              <a:ext cx="1272023" cy="249153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5769C57-A13A-EFAE-4C04-7DF6FD594216}"/>
                </a:ext>
              </a:extLst>
            </p:cNvPr>
            <p:cNvSpPr txBox="1"/>
            <p:nvPr/>
          </p:nvSpPr>
          <p:spPr>
            <a:xfrm>
              <a:off x="7931718" y="3983717"/>
              <a:ext cx="24915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ea typeface="Lato" panose="020F0502020204030203" pitchFamily="34" charset="0"/>
                  <a:cs typeface="Lato" panose="020F0502020204030203" pitchFamily="34" charset="0"/>
                </a:rPr>
                <a:t>Opção de incluir e salvar comentários para auxiliar na análise e em um próximo atendimento.</a:t>
              </a:r>
              <a:endParaRPr lang="pt-BR" sz="1700" dirty="0"/>
            </a:p>
          </p:txBody>
        </p:sp>
      </p:grp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093D7987-7C98-4D06-67A2-E8F84B8F1844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40041639-3410-ADC9-936A-8DE5509891D2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D91B0AE8-BECF-B9C6-F44C-3C65E54745F0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E1D8F238-722C-E0D3-697A-1B3CB1ABFBC8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3CAFE7D1-E065-84C5-6448-33D80B49817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D2F24B9A-74E9-2614-FD88-4AE01E50FDCB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27" grpId="0" animBg="1"/>
      <p:bldP spid="29" grpId="0" animBg="1"/>
      <p:bldP spid="30" grpId="0" animBg="1"/>
      <p:bldP spid="31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B38C-0DA6-0189-696C-520DD79D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B55A2A9-43BD-350C-482C-D1A56E07D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3913833" y="6927343"/>
            <a:ext cx="1981628" cy="1267291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DC0E9C5C-42D0-FE1E-91D1-56F7F55927C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85B1097B-46FF-080B-FF07-296C99361925}"/>
              </a:ext>
            </a:extLst>
          </p:cNvPr>
          <p:cNvSpPr/>
          <p:nvPr/>
        </p:nvSpPr>
        <p:spPr>
          <a:xfrm>
            <a:off x="-586719" y="490857"/>
            <a:ext cx="5491366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C57AFE1-2D39-8E98-8F9E-63614F65DC3D}"/>
              </a:ext>
            </a:extLst>
          </p:cNvPr>
          <p:cNvSpPr/>
          <p:nvPr/>
        </p:nvSpPr>
        <p:spPr>
          <a:xfrm>
            <a:off x="755380" y="621935"/>
            <a:ext cx="4064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Tags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- Tabulação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5E34901D-A126-B419-9B03-ECF3B336AE5A}"/>
              </a:ext>
            </a:extLst>
          </p:cNvPr>
          <p:cNvSpPr txBox="1"/>
          <p:nvPr/>
        </p:nvSpPr>
        <p:spPr>
          <a:xfrm>
            <a:off x="733710" y="1555269"/>
            <a:ext cx="4383940" cy="316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possuem papel fundamental de indicadores.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servem para entendermos o motivo de contato do cliente e implementar melhorias no fluxo     do bot.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objetivo é cada vez mais otimizar  a jornada do atendimento.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5800AA7-E9CB-77FA-72B9-17BABB45FA0A}"/>
              </a:ext>
            </a:extLst>
          </p:cNvPr>
          <p:cNvGrpSpPr/>
          <p:nvPr/>
        </p:nvGrpSpPr>
        <p:grpSpPr>
          <a:xfrm>
            <a:off x="4277519" y="1217359"/>
            <a:ext cx="8608282" cy="5161606"/>
            <a:chOff x="4207179" y="1217359"/>
            <a:chExt cx="8608282" cy="5161606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5177DE3-EDF4-350A-52EE-88283D3AB996}"/>
                </a:ext>
              </a:extLst>
            </p:cNvPr>
            <p:cNvGrpSpPr/>
            <p:nvPr/>
          </p:nvGrpSpPr>
          <p:grpSpPr>
            <a:xfrm>
              <a:off x="5340626" y="1659930"/>
              <a:ext cx="6329731" cy="3980712"/>
              <a:chOff x="5340626" y="1659930"/>
              <a:chExt cx="6329731" cy="3980712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CE25BDA7-3515-547C-5035-C4BC14DFEB21}"/>
                  </a:ext>
                </a:extLst>
              </p:cNvPr>
              <p:cNvGrpSpPr/>
              <p:nvPr/>
            </p:nvGrpSpPr>
            <p:grpSpPr>
              <a:xfrm>
                <a:off x="5340626" y="1659930"/>
                <a:ext cx="6329731" cy="3980712"/>
                <a:chOff x="1811077" y="1610407"/>
                <a:chExt cx="8434699" cy="4144711"/>
              </a:xfrm>
            </p:grpSpPr>
            <p:pic>
              <p:nvPicPr>
                <p:cNvPr id="8" name="Picture 2" descr="https://lh3.googleusercontent.com/-DvWWKt_ZRfY/XN8GNDt6F2I/AAAAAAAAI7E/SYtOVZnb7bw7lgmGGDgIvtbCLui05bTDwCK8BGAs/s0/2019-05-17.png">
                  <a:extLst>
                    <a:ext uri="{FF2B5EF4-FFF2-40B4-BE49-F238E27FC236}">
                      <a16:creationId xmlns:a16="http://schemas.microsoft.com/office/drawing/2014/main" id="{578FFE75-968C-033D-4227-9A1DEB71F0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" t="7858" r="200" b="5253"/>
                <a:stretch/>
              </p:blipFill>
              <p:spPr bwMode="auto">
                <a:xfrm>
                  <a:off x="1811077" y="1610407"/>
                  <a:ext cx="8434699" cy="41447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tângulo 8">
                  <a:extLst>
                    <a:ext uri="{FF2B5EF4-FFF2-40B4-BE49-F238E27FC236}">
                      <a16:creationId xmlns:a16="http://schemas.microsoft.com/office/drawing/2014/main" id="{4FE0FF20-80A9-C857-8452-6375CFCEE430}"/>
                    </a:ext>
                  </a:extLst>
                </p:cNvPr>
                <p:cNvSpPr/>
                <p:nvPr/>
              </p:nvSpPr>
              <p:spPr>
                <a:xfrm>
                  <a:off x="6356350" y="3606562"/>
                  <a:ext cx="298450" cy="152400"/>
                </a:xfrm>
                <a:prstGeom prst="rect">
                  <a:avLst/>
                </a:prstGeom>
                <a:solidFill>
                  <a:srgbClr val="3D45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pt-BR" sz="2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0D95BDF4-1DDC-537F-23A2-4051FD3B9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861" t="21585" r="55972" b="74444"/>
              <a:stretch/>
            </p:blipFill>
            <p:spPr>
              <a:xfrm>
                <a:off x="6725323" y="2140744"/>
                <a:ext cx="1078013" cy="200870"/>
              </a:xfrm>
              <a:prstGeom prst="rect">
                <a:avLst/>
              </a:prstGeom>
            </p:spPr>
          </p:pic>
          <p:pic>
            <p:nvPicPr>
              <p:cNvPr id="11" name="object 8">
                <a:extLst>
                  <a:ext uri="{FF2B5EF4-FFF2-40B4-BE49-F238E27FC236}">
                    <a16:creationId xmlns:a16="http://schemas.microsoft.com/office/drawing/2014/main" id="{39EA066E-DB58-4D4C-13FE-F91E0BCBB6B4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12173" t="13256" r="62304" b="70099"/>
              <a:stretch/>
            </p:blipFill>
            <p:spPr>
              <a:xfrm>
                <a:off x="6798733" y="2333148"/>
                <a:ext cx="1008836" cy="748360"/>
              </a:xfrm>
              <a:prstGeom prst="rect">
                <a:avLst/>
              </a:prstGeom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18388D9-E8F0-A9B8-033F-2D639029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2397BF-7687-CD50-5DB4-0349A7BB128C}"/>
              </a:ext>
            </a:extLst>
          </p:cNvPr>
          <p:cNvSpPr txBox="1"/>
          <p:nvPr/>
        </p:nvSpPr>
        <p:spPr>
          <a:xfrm>
            <a:off x="5527831" y="10166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TAGS produtivas devolvem o cliente para jornada de compra.</a:t>
            </a:r>
          </a:p>
        </p:txBody>
      </p: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E0641E82-F944-FF78-58CE-36D9B025F362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288E7245-79BD-0484-D6BB-D6F27A6A27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14">
            <a:extLst>
              <a:ext uri="{FF2B5EF4-FFF2-40B4-BE49-F238E27FC236}">
                <a16:creationId xmlns:a16="http://schemas.microsoft.com/office/drawing/2014/main" id="{F38FC003-DCD1-5838-0808-16E47FD34AD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61E28E5-D541-F14D-6F9A-6D5E3F2B7541}"/>
              </a:ext>
            </a:extLst>
          </p:cNvPr>
          <p:cNvGrpSpPr/>
          <p:nvPr/>
        </p:nvGrpSpPr>
        <p:grpSpPr>
          <a:xfrm>
            <a:off x="6749981" y="2029065"/>
            <a:ext cx="2908681" cy="1158659"/>
            <a:chOff x="6679641" y="2029065"/>
            <a:chExt cx="2908681" cy="1158659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09B275D2-5045-6C2F-436D-F21B2ED39716}"/>
                </a:ext>
              </a:extLst>
            </p:cNvPr>
            <p:cNvSpPr/>
            <p:nvPr/>
          </p:nvSpPr>
          <p:spPr>
            <a:xfrm>
              <a:off x="6679641" y="2029065"/>
              <a:ext cx="1206010" cy="115865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59CBA1E8-9296-6FA3-734E-ACF91C82B277}"/>
                </a:ext>
              </a:extLst>
            </p:cNvPr>
            <p:cNvSpPr/>
            <p:nvPr/>
          </p:nvSpPr>
          <p:spPr>
            <a:xfrm rot="5400000">
              <a:off x="8311129" y="1763776"/>
              <a:ext cx="848072" cy="170631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079A593-ABC4-3E8F-06BA-9F2F6D47BD95}"/>
                </a:ext>
              </a:extLst>
            </p:cNvPr>
            <p:cNvSpPr txBox="1"/>
            <p:nvPr/>
          </p:nvSpPr>
          <p:spPr>
            <a:xfrm>
              <a:off x="7931334" y="2192895"/>
              <a:ext cx="1656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Em adicionar </a:t>
              </a:r>
              <a:r>
                <a:rPr lang="pt-BR" sz="1600" b="1" dirty="0" err="1">
                  <a:ea typeface="Lato" panose="020F0502020204030203" pitchFamily="34" charset="0"/>
                  <a:cs typeface="Lato" panose="020F0502020204030203" pitchFamily="34" charset="0"/>
                </a:rPr>
                <a:t>tags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 você tabula seu atendimento.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8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7318 0.08101 L 0.00013 -0.46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2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12" grpId="0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91A4-0556-D4AE-45E1-DAF64821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218B4B35-1CDE-D17B-0F78-090B302AE11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7" name="Retângulo: Cantos Arredondados 146">
            <a:extLst>
              <a:ext uri="{FF2B5EF4-FFF2-40B4-BE49-F238E27FC236}">
                <a16:creationId xmlns:a16="http://schemas.microsoft.com/office/drawing/2014/main" id="{21EFCB07-7422-217A-3918-B4FD69F1DF3B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27">
            <a:extLst>
              <a:ext uri="{FF2B5EF4-FFF2-40B4-BE49-F238E27FC236}">
                <a16:creationId xmlns:a16="http://schemas.microsoft.com/office/drawing/2014/main" id="{667FA716-18A6-10E7-C955-00EAA95EE3F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3">
            <a:extLst>
              <a:ext uri="{FF2B5EF4-FFF2-40B4-BE49-F238E27FC236}">
                <a16:creationId xmlns:a16="http://schemas.microsoft.com/office/drawing/2014/main" id="{EE9183BA-AEF2-4B49-4FA0-A131603FF4E0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79556D6-1DBF-AF0E-4FE9-8CF228247BE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0F207B0-C463-D642-B35E-C03E5709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" t="10251" r="1432" b="5193"/>
            <a:stretch/>
          </p:blipFill>
          <p:spPr>
            <a:xfrm>
              <a:off x="5351722" y="1659929"/>
              <a:ext cx="6322117" cy="3980712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942EDD0F-620A-551C-0F9B-01CCBE6E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685CED48-A3BE-3138-387C-DB12C5619543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934C38D7-38D6-E1A1-BBF8-23CB5BA92809}"/>
              </a:ext>
            </a:extLst>
          </p:cNvPr>
          <p:cNvSpPr/>
          <p:nvPr/>
        </p:nvSpPr>
        <p:spPr>
          <a:xfrm>
            <a:off x="731302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69F28FBD-C1FE-5D57-4474-AFAD3843FC2C}"/>
              </a:ext>
            </a:extLst>
          </p:cNvPr>
          <p:cNvSpPr txBox="1"/>
          <p:nvPr/>
        </p:nvSpPr>
        <p:spPr>
          <a:xfrm>
            <a:off x="733710" y="1628421"/>
            <a:ext cx="3980465" cy="153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Essa é a etapa final do atendimento, caso você já tenha atendido a demanda do cliente basta clicar em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Finalizar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B88A00C-E985-B56C-1BBF-C0179491A086}"/>
              </a:ext>
            </a:extLst>
          </p:cNvPr>
          <p:cNvGrpSpPr/>
          <p:nvPr/>
        </p:nvGrpSpPr>
        <p:grpSpPr>
          <a:xfrm>
            <a:off x="8942717" y="1724553"/>
            <a:ext cx="1533516" cy="940544"/>
            <a:chOff x="8942717" y="1724553"/>
            <a:chExt cx="1533516" cy="940544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B37B60BD-FD6C-D46F-49D8-AEE6933A05AF}"/>
                </a:ext>
              </a:extLst>
            </p:cNvPr>
            <p:cNvSpPr/>
            <p:nvPr/>
          </p:nvSpPr>
          <p:spPr>
            <a:xfrm>
              <a:off x="9601199" y="1724553"/>
              <a:ext cx="853441" cy="50048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C1CF4F3D-73B2-570A-6A85-5A4FFA17BFA2}"/>
                </a:ext>
              </a:extLst>
            </p:cNvPr>
            <p:cNvGrpSpPr/>
            <p:nvPr/>
          </p:nvGrpSpPr>
          <p:grpSpPr>
            <a:xfrm>
              <a:off x="8942717" y="2080322"/>
              <a:ext cx="1533516" cy="584775"/>
              <a:chOff x="8942717" y="2080322"/>
              <a:chExt cx="1533516" cy="584775"/>
            </a:xfrm>
          </p:grpSpPr>
          <p:sp>
            <p:nvSpPr>
              <p:cNvPr id="33" name="Retângulo com Canto Arredondado do Mesmo Lado 32">
                <a:extLst>
                  <a:ext uri="{FF2B5EF4-FFF2-40B4-BE49-F238E27FC236}">
                    <a16:creationId xmlns:a16="http://schemas.microsoft.com/office/drawing/2014/main" id="{9C4D4DA8-B6E8-8985-BA03-BD4A38BE8595}"/>
                  </a:ext>
                </a:extLst>
              </p:cNvPr>
              <p:cNvSpPr/>
              <p:nvPr/>
            </p:nvSpPr>
            <p:spPr>
              <a:xfrm rot="16200000">
                <a:off x="9420601" y="1607357"/>
                <a:ext cx="577750" cy="1533514"/>
              </a:xfrm>
              <a:prstGeom prst="round2SameRect">
                <a:avLst>
                  <a:gd name="adj1" fmla="val 9928"/>
                  <a:gd name="adj2" fmla="val 5833"/>
                </a:avLst>
              </a:prstGeom>
              <a:solidFill>
                <a:srgbClr val="FBA6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2D2988EC-CC6D-64FE-C570-839FA18C1FFA}"/>
                  </a:ext>
                </a:extLst>
              </p:cNvPr>
              <p:cNvSpPr txBox="1"/>
              <p:nvPr/>
            </p:nvSpPr>
            <p:spPr>
              <a:xfrm>
                <a:off x="8942717" y="2080322"/>
                <a:ext cx="1533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Clique na opção “</a:t>
                </a:r>
                <a:r>
                  <a:rPr lang="pt-BR" sz="1600" b="1" dirty="0">
                    <a:ea typeface="Lato" panose="020F0502020204030203" pitchFamily="34" charset="0"/>
                    <a:cs typeface="Lato" panose="020F0502020204030203" pitchFamily="34" charset="0"/>
                  </a:rPr>
                  <a:t>Finalizar</a:t>
                </a:r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”.</a:t>
                </a:r>
                <a:endParaRPr lang="pt-BR" sz="1600" dirty="0"/>
              </a:p>
            </p:txBody>
          </p:sp>
        </p:grp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C9A36E80-6CCB-6718-4FD5-D85D14A6205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CCD8CF36-15C7-5B92-1623-E96EDE030D1A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14">
            <a:extLst>
              <a:ext uri="{FF2B5EF4-FFF2-40B4-BE49-F238E27FC236}">
                <a16:creationId xmlns:a16="http://schemas.microsoft.com/office/drawing/2014/main" id="{368A1B56-226A-8181-8B14-704A7268707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23" grpId="0" animBg="1"/>
      <p:bldP spid="24" grpId="0"/>
      <p:bldP spid="28" grpId="0"/>
      <p:bldP spid="40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C19F-2BCF-0308-8329-6D8B0416F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4E347B85-B8EE-0CD9-579E-C297BEFD582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B51E7DE-1B99-EDFA-B88D-3F4F0FC49C03}"/>
              </a:ext>
            </a:extLst>
          </p:cNvPr>
          <p:cNvGrpSpPr/>
          <p:nvPr/>
        </p:nvGrpSpPr>
        <p:grpSpPr>
          <a:xfrm>
            <a:off x="-999821" y="1217359"/>
            <a:ext cx="8608282" cy="5161606"/>
            <a:chOff x="-999821" y="1217359"/>
            <a:chExt cx="8608282" cy="5161606"/>
          </a:xfrm>
        </p:grpSpPr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id="{C71FAAB7-36E4-5FB6-F513-C764DF3D9A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03" y="1648342"/>
              <a:ext cx="6300269" cy="3980664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F375A09-8430-56F3-847C-E7D9733F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9821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29727445-3A0C-4A4F-A94B-3B0778EC7D00}"/>
              </a:ext>
            </a:extLst>
          </p:cNvPr>
          <p:cNvSpPr/>
          <p:nvPr/>
        </p:nvSpPr>
        <p:spPr>
          <a:xfrm>
            <a:off x="332704" y="3924233"/>
            <a:ext cx="5951706" cy="699998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337DE0D-CD06-44C8-3142-1E11CB7A5F27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A1F26F-B9D7-F67B-7DFE-5F562564F1DE}"/>
              </a:ext>
            </a:extLst>
          </p:cNvPr>
          <p:cNvSpPr/>
          <p:nvPr/>
        </p:nvSpPr>
        <p:spPr>
          <a:xfrm>
            <a:off x="731301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6CBF050-57E5-A115-DC79-DB853F1FAAF7}"/>
              </a:ext>
            </a:extLst>
          </p:cNvPr>
          <p:cNvGrpSpPr/>
          <p:nvPr/>
        </p:nvGrpSpPr>
        <p:grpSpPr>
          <a:xfrm>
            <a:off x="6820540" y="3988548"/>
            <a:ext cx="6132051" cy="1572768"/>
            <a:chOff x="7425452" y="4279392"/>
            <a:chExt cx="6132051" cy="1572768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CB7C4FF5-A782-EDE5-6634-DD3EF24A631B}"/>
                </a:ext>
              </a:extLst>
            </p:cNvPr>
            <p:cNvSpPr/>
            <p:nvPr/>
          </p:nvSpPr>
          <p:spPr>
            <a:xfrm>
              <a:off x="7425452" y="4279392"/>
              <a:ext cx="6132051" cy="1572768"/>
            </a:xfrm>
            <a:prstGeom prst="round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8CD269F-DBAA-09B1-9724-D7F05E1E2F58}"/>
                </a:ext>
              </a:extLst>
            </p:cNvPr>
            <p:cNvSpPr txBox="1"/>
            <p:nvPr/>
          </p:nvSpPr>
          <p:spPr>
            <a:xfrm>
              <a:off x="7522932" y="4400590"/>
              <a:ext cx="54810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Caso você precise rever alguma tabulação</a:t>
              </a:r>
              <a:b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</a:b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não precisa voltar a tela de atendimento.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Nesse momento você consegue acertar a tabulação deletando e/ou adicionando uma nova </a:t>
              </a:r>
              <a:r>
                <a:rPr lang="pt-BR" sz="1600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tag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Clique em “</a:t>
              </a:r>
              <a:r>
                <a:rPr lang="pt-BR" sz="1600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Finalizar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” novamente.</a:t>
              </a:r>
              <a:endParaRPr lang="pt-B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Retângulo: Cantos Arredondados 146">
            <a:extLst>
              <a:ext uri="{FF2B5EF4-FFF2-40B4-BE49-F238E27FC236}">
                <a16:creationId xmlns:a16="http://schemas.microsoft.com/office/drawing/2014/main" id="{4572111A-E378-E506-B180-B62A31670027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Retângulo: Cantos Arredondados 27">
            <a:extLst>
              <a:ext uri="{FF2B5EF4-FFF2-40B4-BE49-F238E27FC236}">
                <a16:creationId xmlns:a16="http://schemas.microsoft.com/office/drawing/2014/main" id="{07B30F1A-DD04-9771-FA2C-EBB0BCA40858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7B5ADD3C-8512-5E05-C882-D12DFC1077BA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91F9C10-12CD-EF9C-A9EF-1EDA13AD5154}"/>
              </a:ext>
            </a:extLst>
          </p:cNvPr>
          <p:cNvSpPr txBox="1"/>
          <p:nvPr/>
        </p:nvSpPr>
        <p:spPr>
          <a:xfrm>
            <a:off x="6936590" y="1103193"/>
            <a:ext cx="4971199" cy="22638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Desk faz um Double Check daquela ação, nesse momento,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pode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conferir</a:t>
            </a:r>
            <a:b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ou cadastrá-las.</a:t>
            </a:r>
          </a:p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 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obrigatórias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seja,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não consegue finalizar o ticket sem as tags.</a:t>
            </a:r>
            <a:endParaRPr lang="pt-BR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1200"/>
              </a:spcBef>
            </a:pP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produtivas devolvem o cliente para jornada de compra.</a:t>
            </a:r>
          </a:p>
        </p:txBody>
      </p:sp>
    </p:spTree>
    <p:extLst>
      <p:ext uri="{BB962C8B-B14F-4D97-AF65-F5344CB8AC3E}">
        <p14:creationId xmlns:p14="http://schemas.microsoft.com/office/powerpoint/2010/main" val="374773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18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87410CC3-5F5F-A4CF-6BFD-65CA007FEBA3}"/>
              </a:ext>
            </a:extLst>
          </p:cNvPr>
          <p:cNvSpPr/>
          <p:nvPr/>
        </p:nvSpPr>
        <p:spPr>
          <a:xfrm rot="2700000">
            <a:off x="25173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F8F15D7-FE9B-2A52-8D4D-01B383C9A23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29A2D46-1CEC-9195-2587-EDD0AA92F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5458434" y="8517450"/>
            <a:ext cx="2440662" cy="1560852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A369922-C058-31A3-7BE7-6EC51503C15F}"/>
              </a:ext>
            </a:extLst>
          </p:cNvPr>
          <p:cNvGrpSpPr/>
          <p:nvPr/>
        </p:nvGrpSpPr>
        <p:grpSpPr>
          <a:xfrm>
            <a:off x="1594997" y="971173"/>
            <a:ext cx="9002006" cy="5397687"/>
            <a:chOff x="1594997" y="971173"/>
            <a:chExt cx="9002006" cy="5397687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22068" t="19434" r="22586" b="15912"/>
            <a:stretch>
              <a:fillRect/>
            </a:stretch>
          </p:blipFill>
          <p:spPr>
            <a:xfrm>
              <a:off x="2743200" y="1217543"/>
              <a:ext cx="6731000" cy="4422913"/>
            </a:xfrm>
            <a:prstGeom prst="rect">
              <a:avLst/>
            </a:prstGeom>
          </p:spPr>
        </p:pic>
        <p:pic>
          <p:nvPicPr>
            <p:cNvPr id="6" name="Imagem 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C943811D-7EC6-040A-7B6C-FC6BFE05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997" y="971173"/>
              <a:ext cx="9002006" cy="5397687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4935D563-9184-4F1C-571E-408431FF2A3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143A1C3B-9058-0D5D-11C4-09CFD1DACB6D}"/>
              </a:ext>
            </a:extLst>
          </p:cNvPr>
          <p:cNvSpPr/>
          <p:nvPr/>
        </p:nvSpPr>
        <p:spPr>
          <a:xfrm>
            <a:off x="123024" y="4223083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5F2D61-9427-0E62-121C-EB307E1D4AA6}"/>
              </a:ext>
            </a:extLst>
          </p:cNvPr>
          <p:cNvGrpSpPr/>
          <p:nvPr/>
        </p:nvGrpSpPr>
        <p:grpSpPr>
          <a:xfrm>
            <a:off x="372977" y="3828426"/>
            <a:ext cx="3056021" cy="1116019"/>
            <a:chOff x="372977" y="3828426"/>
            <a:chExt cx="3056021" cy="1116019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B844D6A1-424E-29A9-1E55-BBCA74451AB4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BA2341B-59F5-31FB-93B5-521D0C2B1FCF}"/>
                </a:ext>
              </a:extLst>
            </p:cNvPr>
            <p:cNvSpPr txBox="1"/>
            <p:nvPr/>
          </p:nvSpPr>
          <p:spPr>
            <a:xfrm>
              <a:off x="755506" y="3907329"/>
              <a:ext cx="2367162" cy="940428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 defTabSz="1219170">
                <a:spcBef>
                  <a:spcPts val="133"/>
                </a:spcBef>
              </a:pP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Ticket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finalizado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feito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sucesso!</a:t>
              </a:r>
              <a:endParaRPr sz="2000" kern="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Título">
            <a:extLst>
              <a:ext uri="{FF2B5EF4-FFF2-40B4-BE49-F238E27FC236}">
                <a16:creationId xmlns:a16="http://schemas.microsoft.com/office/drawing/2014/main" id="{BD38B42D-4523-CCB6-252F-2196C3A43B3C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Até logo!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616152-1DC0-D56B-4AF9-1DC1F6C36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>
            <a:fillRect/>
          </a:stretch>
        </p:blipFill>
        <p:spPr>
          <a:xfrm rot="497380">
            <a:off x="452535" y="6824532"/>
            <a:ext cx="5502576" cy="35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0755 -0.01922 L 0.24753 -0.769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4727 -0.77014 C 0.24831 -0.79653 0.24688 -0.82361 0.25065 -0.84908 C 0.26237 -0.92801 0.30677 -1.09005 0.32734 -1.14884 C 0.35885 -1.23935 0.3832 -1.3213 0.42109 -1.40047 C 0.43229 -1.42338 0.4444 -1.4456 0.4569 -1.46667 C 0.48203 -1.5088 0.50716 -1.54398 0.53698 -1.5757 C 0.55182 -1.59144 0.56745 -1.60486 0.58294 -1.61806 C 0.59818 -1.63102 0.61315 -1.64468 0.62904 -1.6544 C 0.64844 -1.66667 0.69245 -1.68334 0.71419 -1.68773 C 0.72617 -1.69028 0.73815 -1.68982 0.75 -1.69074 C 0.77787 -1.68843 0.78841 -1.69074 0.81484 -1.6757 C 0.82253 -1.6713 0.82982 -1.66412 0.83698 -1.65764 C 0.84479 -1.65047 0.87135 -1.62292 0.87956 -1.61204 C 0.92396 -1.55394 0.88438 -1.60347 0.90859 -1.56644 C 0.91354 -1.55903 0.91992 -1.5544 0.92396 -1.54537 C 0.92617 -1.54005 0.92813 -1.53496 0.93073 -1.53033 C 0.93333 -1.5257 0.93672 -1.52199 0.93919 -1.51759 C 0.9418 -1.5132 0.94362 -1.50787 0.94609 -1.50232 C 0.9487 -1.49769 0.95195 -1.49329 0.95456 -1.48797 C 0.95651 -1.48403 0.95781 -1.47963 0.95977 -1.4757 C 0.96185 -1.47153 0.96445 -1.46806 0.96654 -1.46366 C 0.96784 -1.45996 0.96836 -1.45695 0.96992 -1.4544 C 0.97721 -1.44398 0.97669 -1.45394 0.97669 -1.4456 " pathEditMode="relative" rAng="0" ptsTypes="AAAAAAAAAAAAAAAAAAAAA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71" y="-4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6263 0.11805 L -0.3573 -0.9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5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63A7-1B24-5A3D-4ADD-D7D1ECD9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812BB5-4555-7E87-CC76-34BDE56BB7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B6DEFA-0D8C-2CEC-5E92-09560642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3" y="215657"/>
            <a:ext cx="3326852" cy="3326852"/>
          </a:xfrm>
          <a:prstGeom prst="rect">
            <a:avLst/>
          </a:prstGeom>
        </p:spPr>
      </p:pic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EA370C8-14D3-4CE4-4FA9-3439FFF2090A}"/>
              </a:ext>
            </a:extLst>
          </p:cNvPr>
          <p:cNvSpPr/>
          <p:nvPr/>
        </p:nvSpPr>
        <p:spPr>
          <a:xfrm rot="2700000">
            <a:off x="1498302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57795DE-6752-4BE4-8AB6-B2FA812B87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260" y="3978184"/>
            <a:ext cx="579140" cy="576000"/>
          </a:xfrm>
          <a:prstGeom prst="rect">
            <a:avLst/>
          </a:prstGeom>
        </p:spPr>
      </p:pic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9989E758-FA2E-65BE-6B4C-754BFCB9C322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C51631C6-6D94-B0A8-AC50-C1C36D436258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821EE34A-9CF1-C3F4-F46D-BE6B530B6A58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E5C7570F-4A79-FE5F-984F-DEE235ACBACC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1F7A5259-7BBC-B62A-20A5-ED5295C20F33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82C3D639-DB6B-83F4-EA03-BDFC0268723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7" name="Imagem 6" descr="Homem com as mãos&#10;&#10;Descrição gerada automaticamente">
            <a:extLst>
              <a:ext uri="{FF2B5EF4-FFF2-40B4-BE49-F238E27FC236}">
                <a16:creationId xmlns:a16="http://schemas.microsoft.com/office/drawing/2014/main" id="{6DA558B1-0E63-2250-8CDF-33785E29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41" y="-111113"/>
            <a:ext cx="8620202" cy="7099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CAD39-5839-4621-6668-26D0932028DA}"/>
              </a:ext>
            </a:extLst>
          </p:cNvPr>
          <p:cNvSpPr txBox="1"/>
          <p:nvPr/>
        </p:nvSpPr>
        <p:spPr>
          <a:xfrm>
            <a:off x="5685579" y="1966873"/>
            <a:ext cx="621641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Segue </a:t>
            </a:r>
          </a:p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a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dica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desse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atendimento</a:t>
            </a:r>
            <a:endParaRPr lang="en-US" sz="5000" b="1" spc="-150" dirty="0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038786-6213-28D0-32BF-7FBF8C28E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42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8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4">
            <a:extLst>
              <a:ext uri="{FF2B5EF4-FFF2-40B4-BE49-F238E27FC236}">
                <a16:creationId xmlns:a16="http://schemas.microsoft.com/office/drawing/2014/main" id="{E47827B4-E7C1-E064-6F87-C9E89E48CEF4}"/>
              </a:ext>
            </a:extLst>
          </p:cNvPr>
          <p:cNvSpPr/>
          <p:nvPr/>
        </p:nvSpPr>
        <p:spPr>
          <a:xfrm rot="2700000">
            <a:off x="17299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06EE6BD-F55B-3118-482F-783A156FA8F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896497" y="144713"/>
            <a:ext cx="3217653" cy="321765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77F8890-3193-A725-9C1A-A2875CF09C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1FAB610-D8AB-604A-BDCF-5A4967101E2A}"/>
              </a:ext>
            </a:extLst>
          </p:cNvPr>
          <p:cNvGrpSpPr/>
          <p:nvPr/>
        </p:nvGrpSpPr>
        <p:grpSpPr>
          <a:xfrm>
            <a:off x="1005971" y="559957"/>
            <a:ext cx="10180059" cy="5888851"/>
            <a:chOff x="1103279" y="559957"/>
            <a:chExt cx="10180059" cy="5888851"/>
          </a:xfrm>
        </p:grpSpPr>
        <p:pic>
          <p:nvPicPr>
            <p:cNvPr id="2" name="Imagem 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0182A63-A63B-E4F9-7B72-3EB92DB9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>
              <a:off x="1103279" y="559957"/>
              <a:ext cx="10180059" cy="3172832"/>
            </a:xfrm>
            <a:prstGeom prst="rect">
              <a:avLst/>
            </a:prstGeom>
          </p:spPr>
        </p:pic>
        <p:pic>
          <p:nvPicPr>
            <p:cNvPr id="11" name="Imagem 10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4E6BF495-03A8-CBCE-A1D1-1C804336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 rot="10800000">
              <a:off x="1103279" y="3275976"/>
              <a:ext cx="10180059" cy="3172832"/>
            </a:xfrm>
            <a:prstGeom prst="rect">
              <a:avLst/>
            </a:prstGeom>
          </p:spPr>
        </p:pic>
      </p:grpSp>
      <p:pic>
        <p:nvPicPr>
          <p:cNvPr id="8" name="clideo_editor_6497f4fd54a745d98fd9ad9dda05b356">
            <a:hlinkClick r:id="" action="ppaction://media"/>
            <a:extLst>
              <a:ext uri="{FF2B5EF4-FFF2-40B4-BE49-F238E27FC236}">
                <a16:creationId xmlns:a16="http://schemas.microsoft.com/office/drawing/2014/main" id="{C2D43ED0-6FEF-F31B-6972-83351DB24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8377" y="1093932"/>
            <a:ext cx="7475247" cy="4887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ítulo">
            <a:extLst>
              <a:ext uri="{FF2B5EF4-FFF2-40B4-BE49-F238E27FC236}">
                <a16:creationId xmlns:a16="http://schemas.microsoft.com/office/drawing/2014/main" id="{29350972-C084-C2EC-B427-912B25E4E53D}"/>
              </a:ext>
            </a:extLst>
          </p:cNvPr>
          <p:cNvSpPr/>
          <p:nvPr/>
        </p:nvSpPr>
        <p:spPr>
          <a:xfrm>
            <a:off x="3550447" y="192354"/>
            <a:ext cx="501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Atendimento via chat!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26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ça de divulgação - Instagram TC PPT">
            <a:hlinkClick r:id="" action="ppaction://media"/>
            <a:extLst>
              <a:ext uri="{FF2B5EF4-FFF2-40B4-BE49-F238E27FC236}">
                <a16:creationId xmlns:a16="http://schemas.microsoft.com/office/drawing/2014/main" id="{AD58DAE2-CA9A-5D95-0E6C-2AEB69537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8" y="1105"/>
            <a:ext cx="12183164" cy="68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8261C94-DA64-6ED5-3069-5F0A74CE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D6993D-5165-E27E-3C3E-66790E20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57" y="5967526"/>
            <a:ext cx="5524771" cy="664695"/>
          </a:xfrm>
          <a:prstGeom prst="rect">
            <a:avLst/>
          </a:prstGeom>
        </p:spPr>
      </p:pic>
      <p:sp>
        <p:nvSpPr>
          <p:cNvPr id="19" name="Retângulo: Cantos Arredondados 146">
            <a:extLst>
              <a:ext uri="{FF2B5EF4-FFF2-40B4-BE49-F238E27FC236}">
                <a16:creationId xmlns:a16="http://schemas.microsoft.com/office/drawing/2014/main" id="{015E66A1-5190-B11F-1643-B5CFD0D65E08}"/>
              </a:ext>
            </a:extLst>
          </p:cNvPr>
          <p:cNvSpPr/>
          <p:nvPr/>
        </p:nvSpPr>
        <p:spPr>
          <a:xfrm rot="3976136">
            <a:off x="9725763" y="5447703"/>
            <a:ext cx="601139" cy="60113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AF121C4C-A3E9-77CE-0E1A-6658566036BB}"/>
              </a:ext>
            </a:extLst>
          </p:cNvPr>
          <p:cNvSpPr/>
          <p:nvPr/>
        </p:nvSpPr>
        <p:spPr>
          <a:xfrm rot="2700000" flipH="1">
            <a:off x="10598253" y="6263301"/>
            <a:ext cx="336353" cy="3363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9EE5E796-DC37-E283-1073-D8114F1F3250}"/>
              </a:ext>
            </a:extLst>
          </p:cNvPr>
          <p:cNvSpPr/>
          <p:nvPr/>
        </p:nvSpPr>
        <p:spPr>
          <a:xfrm rot="6754458">
            <a:off x="9878689" y="5930544"/>
            <a:ext cx="1157494" cy="1157494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C0FE878-62A3-74B8-641B-BFAD66D05743}"/>
              </a:ext>
            </a:extLst>
          </p:cNvPr>
          <p:cNvGrpSpPr/>
          <p:nvPr/>
        </p:nvGrpSpPr>
        <p:grpSpPr>
          <a:xfrm>
            <a:off x="-169333" y="237067"/>
            <a:ext cx="5452533" cy="5420783"/>
            <a:chOff x="-169333" y="237067"/>
            <a:chExt cx="5452533" cy="5420783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6812A83D-1438-FCE7-97AC-3B71A6671D78}"/>
                </a:ext>
              </a:extLst>
            </p:cNvPr>
            <p:cNvSpPr/>
            <p:nvPr/>
          </p:nvSpPr>
          <p:spPr>
            <a:xfrm>
              <a:off x="-169333" y="931333"/>
              <a:ext cx="5452533" cy="4726517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AA2D669-ED86-46B9-7829-A6C2AE5C23C8}"/>
                </a:ext>
              </a:extLst>
            </p:cNvPr>
            <p:cNvSpPr/>
            <p:nvPr/>
          </p:nvSpPr>
          <p:spPr>
            <a:xfrm>
              <a:off x="222784" y="237067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32FC0D04-FA84-1E2B-DF5E-F8C9E4D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678" y="-207818"/>
            <a:ext cx="10605069" cy="7065818"/>
          </a:xfrm>
          <a:prstGeom prst="rect">
            <a:avLst/>
          </a:prstGeom>
        </p:spPr>
      </p:pic>
      <p:sp>
        <p:nvSpPr>
          <p:cNvPr id="11" name="Título">
            <a:extLst>
              <a:ext uri="{FF2B5EF4-FFF2-40B4-BE49-F238E27FC236}">
                <a16:creationId xmlns:a16="http://schemas.microsoft.com/office/drawing/2014/main" id="{7A29948C-81B0-AA23-46CF-6631A52BF933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o 0">
            <a:extLst>
              <a:ext uri="{FF2B5EF4-FFF2-40B4-BE49-F238E27FC236}">
                <a16:creationId xmlns:a16="http://schemas.microsoft.com/office/drawing/2014/main" id="{680F8274-9261-3AC9-7CDD-C813B0E60D1E}"/>
              </a:ext>
            </a:extLst>
          </p:cNvPr>
          <p:cNvSpPr txBox="1"/>
          <p:nvPr/>
        </p:nvSpPr>
        <p:spPr>
          <a:xfrm>
            <a:off x="220885" y="1446730"/>
            <a:ext cx="4957171" cy="366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19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9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19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Desk é a ferramenta da </a:t>
            </a:r>
            <a:r>
              <a:rPr lang="pt-BR" sz="19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19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que permite que um </a:t>
            </a:r>
            <a:r>
              <a:rPr lang="pt-BR" sz="19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19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redirecione (transborde) a conversa de um usuário para um atendente humano no cenário receptivo.   Há o cenário ativo que é enviado a mensagem ao cliente. O </a:t>
            </a:r>
            <a:r>
              <a:rPr lang="pt-BR" sz="19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19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 uma          das primeiras plataformas a permitir        essa união, visando sempre a conexão   entre a empresa e o consumidor.</a:t>
            </a: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AC594A35-E717-0F89-93E8-B6D7CD22E063}"/>
              </a:ext>
            </a:extLst>
          </p:cNvPr>
          <p:cNvSpPr/>
          <p:nvPr/>
        </p:nvSpPr>
        <p:spPr>
          <a:xfrm rot="2700000">
            <a:off x="10047550" y="192741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9B64E5B0-A690-36B1-5126-7CB3059D69CA}"/>
              </a:ext>
            </a:extLst>
          </p:cNvPr>
          <p:cNvSpPr/>
          <p:nvPr/>
        </p:nvSpPr>
        <p:spPr>
          <a:xfrm rot="2700000" flipH="1">
            <a:off x="10458222" y="283011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7" name="Retângulo: Cantos Arredondados 3">
            <a:extLst>
              <a:ext uri="{FF2B5EF4-FFF2-40B4-BE49-F238E27FC236}">
                <a16:creationId xmlns:a16="http://schemas.microsoft.com/office/drawing/2014/main" id="{0DF2CC7D-8D1F-0D09-B942-402CA782AC19}"/>
              </a:ext>
            </a:extLst>
          </p:cNvPr>
          <p:cNvSpPr/>
          <p:nvPr/>
        </p:nvSpPr>
        <p:spPr>
          <a:xfrm rot="2700000">
            <a:off x="10882890" y="2226589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BEC5C-DBCB-6669-D810-E7E40647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DEA322-7BD0-A223-68B6-5655E2919E0B}"/>
              </a:ext>
            </a:extLst>
          </p:cNvPr>
          <p:cNvGrpSpPr/>
          <p:nvPr/>
        </p:nvGrpSpPr>
        <p:grpSpPr>
          <a:xfrm>
            <a:off x="6096000" y="250303"/>
            <a:ext cx="6265333" cy="5179443"/>
            <a:chOff x="6096000" y="250303"/>
            <a:chExt cx="6265333" cy="5179443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DF51D1B-EFE3-829D-FF34-79FCA51C01AF}"/>
                </a:ext>
              </a:extLst>
            </p:cNvPr>
            <p:cNvSpPr/>
            <p:nvPr/>
          </p:nvSpPr>
          <p:spPr>
            <a:xfrm>
              <a:off x="6096000" y="931333"/>
              <a:ext cx="6265333" cy="4498413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627FE43-4002-CF8F-77F8-8BD812BF71A2}"/>
                </a:ext>
              </a:extLst>
            </p:cNvPr>
            <p:cNvSpPr/>
            <p:nvPr/>
          </p:nvSpPr>
          <p:spPr>
            <a:xfrm>
              <a:off x="6284558" y="250303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Retângulo: Cantos Arredondados 146">
            <a:extLst>
              <a:ext uri="{FF2B5EF4-FFF2-40B4-BE49-F238E27FC236}">
                <a16:creationId xmlns:a16="http://schemas.microsoft.com/office/drawing/2014/main" id="{4006B5FC-4DBC-9FFD-5941-F630E3BA2AEA}"/>
              </a:ext>
            </a:extLst>
          </p:cNvPr>
          <p:cNvSpPr/>
          <p:nvPr/>
        </p:nvSpPr>
        <p:spPr>
          <a:xfrm rot="2700000">
            <a:off x="10862114" y="490962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2" name="Retângulo: Cantos Arredondados 27">
            <a:extLst>
              <a:ext uri="{FF2B5EF4-FFF2-40B4-BE49-F238E27FC236}">
                <a16:creationId xmlns:a16="http://schemas.microsoft.com/office/drawing/2014/main" id="{58727A6E-FC6F-2F7F-B6A8-4D6AE830D874}"/>
              </a:ext>
            </a:extLst>
          </p:cNvPr>
          <p:cNvSpPr/>
          <p:nvPr/>
        </p:nvSpPr>
        <p:spPr>
          <a:xfrm rot="2700000" flipH="1">
            <a:off x="10807340" y="576937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3">
            <a:extLst>
              <a:ext uri="{FF2B5EF4-FFF2-40B4-BE49-F238E27FC236}">
                <a16:creationId xmlns:a16="http://schemas.microsoft.com/office/drawing/2014/main" id="{5FDD5FDB-65B1-3BEA-39C7-913A7C77C3BA}"/>
              </a:ext>
            </a:extLst>
          </p:cNvPr>
          <p:cNvSpPr/>
          <p:nvPr/>
        </p:nvSpPr>
        <p:spPr>
          <a:xfrm rot="2700000">
            <a:off x="9821124" y="5162681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Texto 0">
            <a:extLst>
              <a:ext uri="{FF2B5EF4-FFF2-40B4-BE49-F238E27FC236}">
                <a16:creationId xmlns:a16="http://schemas.microsoft.com/office/drawing/2014/main" id="{75D8FB95-75F7-F753-BFA6-84E5CE0DF3D7}"/>
              </a:ext>
            </a:extLst>
          </p:cNvPr>
          <p:cNvSpPr txBox="1"/>
          <p:nvPr/>
        </p:nvSpPr>
        <p:spPr>
          <a:xfrm>
            <a:off x="6583024" y="1506838"/>
            <a:ext cx="51620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cliente, ele continua utilizando os canais de conversação que ele já utiliza, como WhatsApp, Messenger, Chat, Instagram e outros.</a:t>
            </a:r>
          </a:p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atendente, chegam todas as informações coletadas pelo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antes do transbordo, o que permite um atendimento mais rápido e contextualizado.</a:t>
            </a:r>
          </a:p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cenário do CFE recebemos os dados do cliente via pendência no Solar.</a:t>
            </a: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475BCF92-12B3-EFAB-B814-BC909FFAE7C8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CA6F6D-36B5-C883-EDB4-0C19E0D8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3997" y="-207818"/>
            <a:ext cx="10605069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01E5-F15C-A846-4968-4D5E0A01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F23E0D76-A937-DDFC-E300-51D77EE7F06F}"/>
              </a:ext>
            </a:extLst>
          </p:cNvPr>
          <p:cNvSpPr/>
          <p:nvPr/>
        </p:nvSpPr>
        <p:spPr>
          <a:xfrm>
            <a:off x="-586718" y="498002"/>
            <a:ext cx="50662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8D5C27E8-808C-2AEE-0F21-7EB88EEB0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-2258091" y="4567419"/>
            <a:ext cx="2241361" cy="143339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A51A4CE4-1623-0640-F7E0-F3715A9A1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550105">
            <a:off x="11807078" y="5642458"/>
            <a:ext cx="2999750" cy="1918400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7B2156D3-8BDC-2B5C-55C4-E29B432BEC37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A1BC0AF-C18E-638F-2D98-5670D591A184}"/>
              </a:ext>
            </a:extLst>
          </p:cNvPr>
          <p:cNvGrpSpPr/>
          <p:nvPr/>
        </p:nvGrpSpPr>
        <p:grpSpPr>
          <a:xfrm>
            <a:off x="1565203" y="1683365"/>
            <a:ext cx="4792816" cy="5473790"/>
            <a:chOff x="1565203" y="1683365"/>
            <a:chExt cx="4792816" cy="5473790"/>
          </a:xfrm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04447F9E-B684-4CAF-F289-EBC9A9350E71}"/>
                </a:ext>
              </a:extLst>
            </p:cNvPr>
            <p:cNvSpPr/>
            <p:nvPr/>
          </p:nvSpPr>
          <p:spPr>
            <a:xfrm>
              <a:off x="1822284" y="1958671"/>
              <a:ext cx="4258201" cy="5198484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6FEF51B9-FDFC-C6B2-74B9-84449ED7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9458"/>
            <a:stretch>
              <a:fillRect/>
            </a:stretch>
          </p:blipFill>
          <p:spPr>
            <a:xfrm>
              <a:off x="1565203" y="1683365"/>
              <a:ext cx="4792816" cy="5174636"/>
            </a:xfrm>
            <a:prstGeom prst="rect">
              <a:avLst/>
            </a:prstGeom>
          </p:spPr>
        </p:pic>
      </p:grpSp>
      <p:pic>
        <p:nvPicPr>
          <p:cNvPr id="36" name="Imagem 35">
            <a:extLst>
              <a:ext uri="{FF2B5EF4-FFF2-40B4-BE49-F238E27FC236}">
                <a16:creationId xmlns:a16="http://schemas.microsoft.com/office/drawing/2014/main" id="{F42E58DB-12EC-BD88-412A-09BF47B7C0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23" y="4775567"/>
            <a:ext cx="2025149" cy="202514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8E2DA5F-A431-9C77-7084-DE3772BE9DBD}"/>
              </a:ext>
            </a:extLst>
          </p:cNvPr>
          <p:cNvGrpSpPr/>
          <p:nvPr/>
        </p:nvGrpSpPr>
        <p:grpSpPr>
          <a:xfrm>
            <a:off x="5523455" y="2386028"/>
            <a:ext cx="4792816" cy="4782416"/>
            <a:chOff x="5523455" y="2386028"/>
            <a:chExt cx="4792816" cy="4782416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DFD5546B-653B-7F71-869B-F2D8C84D82B4}"/>
                </a:ext>
              </a:extLst>
            </p:cNvPr>
            <p:cNvSpPr/>
            <p:nvPr/>
          </p:nvSpPr>
          <p:spPr>
            <a:xfrm>
              <a:off x="5755043" y="2652889"/>
              <a:ext cx="4258201" cy="4515555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4" name="Imagem 2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BDDCBE19-886A-B9BC-B214-F1D7A539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41898"/>
            <a:stretch>
              <a:fillRect/>
            </a:stretch>
          </p:blipFill>
          <p:spPr>
            <a:xfrm>
              <a:off x="5523455" y="2386028"/>
              <a:ext cx="4792816" cy="4471972"/>
            </a:xfrm>
            <a:prstGeom prst="rect">
              <a:avLst/>
            </a:prstGeom>
          </p:spPr>
        </p:pic>
      </p:grpSp>
      <p:sp>
        <p:nvSpPr>
          <p:cNvPr id="10" name="Título">
            <a:extLst>
              <a:ext uri="{FF2B5EF4-FFF2-40B4-BE49-F238E27FC236}">
                <a16:creationId xmlns:a16="http://schemas.microsoft.com/office/drawing/2014/main" id="{8FF160B5-3A0E-3FFB-BAA3-8F2B2B67C1B5}"/>
              </a:ext>
            </a:extLst>
          </p:cNvPr>
          <p:cNvSpPr/>
          <p:nvPr/>
        </p:nvSpPr>
        <p:spPr>
          <a:xfrm>
            <a:off x="753721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Glossário </a:t>
            </a:r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ACCB45-665F-2D94-A42D-1E3976013444}"/>
              </a:ext>
            </a:extLst>
          </p:cNvPr>
          <p:cNvSpPr txBox="1"/>
          <p:nvPr/>
        </p:nvSpPr>
        <p:spPr>
          <a:xfrm>
            <a:off x="6108911" y="4053797"/>
            <a:ext cx="3533735" cy="1449216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 são tabulações.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devem ser adicionadas ao finalizar o atendimento de um ticket.</a:t>
            </a:r>
          </a:p>
        </p:txBody>
      </p:sp>
      <p:sp>
        <p:nvSpPr>
          <p:cNvPr id="20" name="Shape 1162">
            <a:extLst>
              <a:ext uri="{FF2B5EF4-FFF2-40B4-BE49-F238E27FC236}">
                <a16:creationId xmlns:a16="http://schemas.microsoft.com/office/drawing/2014/main" id="{4A39CE8E-A40C-BC73-C731-ADE3E5AD3740}"/>
              </a:ext>
            </a:extLst>
          </p:cNvPr>
          <p:cNvSpPr/>
          <p:nvPr/>
        </p:nvSpPr>
        <p:spPr>
          <a:xfrm>
            <a:off x="6218236" y="3569386"/>
            <a:ext cx="1245704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Tag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75BC600-D3B9-AC1E-7032-728B790C1625}"/>
              </a:ext>
            </a:extLst>
          </p:cNvPr>
          <p:cNvSpPr txBox="1"/>
          <p:nvPr/>
        </p:nvSpPr>
        <p:spPr>
          <a:xfrm>
            <a:off x="2159204" y="3507444"/>
            <a:ext cx="2834800" cy="1141439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ticket representa </a:t>
            </a:r>
          </a:p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atendimento.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Ticket = Cliente</a:t>
            </a:r>
          </a:p>
        </p:txBody>
      </p:sp>
      <p:sp>
        <p:nvSpPr>
          <p:cNvPr id="22" name="Shape 1162">
            <a:extLst>
              <a:ext uri="{FF2B5EF4-FFF2-40B4-BE49-F238E27FC236}">
                <a16:creationId xmlns:a16="http://schemas.microsoft.com/office/drawing/2014/main" id="{9E26DCEF-662C-D360-EC2E-BBE2B1A0019F}"/>
              </a:ext>
            </a:extLst>
          </p:cNvPr>
          <p:cNvSpPr/>
          <p:nvPr/>
        </p:nvSpPr>
        <p:spPr>
          <a:xfrm>
            <a:off x="2249426" y="3022597"/>
            <a:ext cx="1303759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Tickets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23B1774-6483-4EAB-D3EE-056C911C2E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sp>
        <p:nvSpPr>
          <p:cNvPr id="42" name="Retângulo: Cantos Arredondados 146">
            <a:extLst>
              <a:ext uri="{FF2B5EF4-FFF2-40B4-BE49-F238E27FC236}">
                <a16:creationId xmlns:a16="http://schemas.microsoft.com/office/drawing/2014/main" id="{E1B3B9D3-1EED-7353-5837-D604195B38EB}"/>
              </a:ext>
            </a:extLst>
          </p:cNvPr>
          <p:cNvSpPr/>
          <p:nvPr/>
        </p:nvSpPr>
        <p:spPr>
          <a:xfrm rot="2700000">
            <a:off x="430416" y="5205944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B965D57C-2A5A-F20D-2F11-F1C241FADDD4}"/>
              </a:ext>
            </a:extLst>
          </p:cNvPr>
          <p:cNvSpPr/>
          <p:nvPr/>
        </p:nvSpPr>
        <p:spPr>
          <a:xfrm rot="2700000" flipH="1">
            <a:off x="841088" y="610863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3">
            <a:extLst>
              <a:ext uri="{FF2B5EF4-FFF2-40B4-BE49-F238E27FC236}">
                <a16:creationId xmlns:a16="http://schemas.microsoft.com/office/drawing/2014/main" id="{F9A71835-7343-EB34-74E6-A79512688076}"/>
              </a:ext>
            </a:extLst>
          </p:cNvPr>
          <p:cNvSpPr/>
          <p:nvPr/>
        </p:nvSpPr>
        <p:spPr>
          <a:xfrm rot="2700000">
            <a:off x="1265756" y="5505114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38 0.39931 L 0.21458 -0.063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2314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71 0.29861 L -0.24089 -0.108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2034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 animBg="1"/>
      <p:bldP spid="10" grpId="0"/>
      <p:bldP spid="19" grpId="0"/>
      <p:bldP spid="20" grpId="0" animBg="1"/>
      <p:bldP spid="21" grpId="0"/>
      <p:bldP spid="22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EB0C-CB55-C0E5-3016-473A9CD5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áfico 31">
            <a:extLst>
              <a:ext uri="{FF2B5EF4-FFF2-40B4-BE49-F238E27FC236}">
                <a16:creationId xmlns:a16="http://schemas.microsoft.com/office/drawing/2014/main" id="{06CCA8BD-286B-CD2C-D268-619FCB7427B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2D7E05-2748-DEE5-D4E4-71AD762507DA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9DE4E564-6467-01F5-E72E-F73662790C1D}"/>
                </a:ext>
              </a:extLst>
            </p:cNvPr>
            <p:cNvPicPr/>
            <p:nvPr/>
          </p:nvPicPr>
          <p:blipFill>
            <a:blip r:embed="rId3" cstate="print"/>
            <a:srcRect r="5854"/>
            <a:stretch>
              <a:fillRect/>
            </a:stretch>
          </p:blipFill>
          <p:spPr>
            <a:xfrm>
              <a:off x="5377196" y="1673412"/>
              <a:ext cx="6329896" cy="4201383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E750B27-70E1-4332-B64F-0EF77CE2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04A1DBB-912D-1798-38B3-652868FC39C3}"/>
              </a:ext>
            </a:extLst>
          </p:cNvPr>
          <p:cNvGrpSpPr/>
          <p:nvPr/>
        </p:nvGrpSpPr>
        <p:grpSpPr>
          <a:xfrm>
            <a:off x="5917460" y="3924634"/>
            <a:ext cx="3920261" cy="965488"/>
            <a:chOff x="5917460" y="3924634"/>
            <a:chExt cx="3920261" cy="96548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4E7C1FF1-F7E8-3B55-EF3C-EB716A65F797}"/>
                </a:ext>
              </a:extLst>
            </p:cNvPr>
            <p:cNvSpPr/>
            <p:nvPr/>
          </p:nvSpPr>
          <p:spPr>
            <a:xfrm>
              <a:off x="5917460" y="3924634"/>
              <a:ext cx="3920261" cy="79184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DCBCD675-8CA8-E879-0CB7-50DAAC10E801}"/>
                </a:ext>
              </a:extLst>
            </p:cNvPr>
            <p:cNvSpPr/>
            <p:nvPr/>
          </p:nvSpPr>
          <p:spPr>
            <a:xfrm rot="5400000">
              <a:off x="8591351" y="3470112"/>
              <a:ext cx="791848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F5E40BE-E2D5-02B2-622A-20BBAD8D1248}"/>
                </a:ext>
              </a:extLst>
            </p:cNvPr>
            <p:cNvSpPr txBox="1"/>
            <p:nvPr/>
          </p:nvSpPr>
          <p:spPr>
            <a:xfrm>
              <a:off x="8242829" y="3997570"/>
              <a:ext cx="147099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Digitar seu </a:t>
              </a:r>
            </a:p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e-mail e senha</a:t>
              </a:r>
            </a:p>
            <a:p>
              <a:endParaRPr lang="pt-BR" dirty="0"/>
            </a:p>
          </p:txBody>
        </p:sp>
      </p:grp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EDBFE4F0-0447-E19F-DE45-6A1098131F68}"/>
              </a:ext>
            </a:extLst>
          </p:cNvPr>
          <p:cNvSpPr/>
          <p:nvPr/>
        </p:nvSpPr>
        <p:spPr>
          <a:xfrm>
            <a:off x="123024" y="4408611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o 0">
            <a:extLst>
              <a:ext uri="{FF2B5EF4-FFF2-40B4-BE49-F238E27FC236}">
                <a16:creationId xmlns:a16="http://schemas.microsoft.com/office/drawing/2014/main" id="{A56487D3-BA95-0673-8FA4-2C03F3C79916}"/>
              </a:ext>
            </a:extLst>
          </p:cNvPr>
          <p:cNvSpPr txBox="1"/>
          <p:nvPr/>
        </p:nvSpPr>
        <p:spPr>
          <a:xfrm>
            <a:off x="593031" y="1328199"/>
            <a:ext cx="3702244" cy="198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É aqui onde tudo começa...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Para o primeiro acesso é importante se atentar se você está acessando corretamente com 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e-mail da empresa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ok?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D418910-E759-D72C-CB40-703E8623A9DA}"/>
              </a:ext>
            </a:extLst>
          </p:cNvPr>
          <p:cNvSpPr/>
          <p:nvPr/>
        </p:nvSpPr>
        <p:spPr>
          <a:xfrm>
            <a:off x="-586718" y="490858"/>
            <a:ext cx="586913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39204E26-E8AD-1D01-5380-C46CA936D319}"/>
              </a:ext>
            </a:extLst>
          </p:cNvPr>
          <p:cNvSpPr/>
          <p:nvPr/>
        </p:nvSpPr>
        <p:spPr>
          <a:xfrm>
            <a:off x="731300" y="600833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C40148C-0097-D5C4-D45B-6D56A0456EFE}"/>
              </a:ext>
            </a:extLst>
          </p:cNvPr>
          <p:cNvGrpSpPr/>
          <p:nvPr/>
        </p:nvGrpSpPr>
        <p:grpSpPr>
          <a:xfrm>
            <a:off x="372977" y="4013954"/>
            <a:ext cx="3056021" cy="1116019"/>
            <a:chOff x="372977" y="3828426"/>
            <a:chExt cx="3056021" cy="1116019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CAAAC1C1-6F39-9D2B-3EFA-891D4ED2DC18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28DAD240-42DA-F717-2789-0684E87EFC91}"/>
                </a:ext>
              </a:extLst>
            </p:cNvPr>
            <p:cNvSpPr txBox="1"/>
            <p:nvPr/>
          </p:nvSpPr>
          <p:spPr>
            <a:xfrm>
              <a:off x="639459" y="3912650"/>
              <a:ext cx="2700867" cy="84245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lnSpc>
                  <a:spcPct val="114999"/>
                </a:lnSpc>
                <a:spcBef>
                  <a:spcPts val="133"/>
                </a:spcBef>
              </a:pP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</a:t>
              </a:r>
              <a:r>
                <a:rPr sz="1600" b="1" kern="0" spc="-9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página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acesso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para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os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operadores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é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spc="-1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essa: </a:t>
              </a:r>
              <a:r>
                <a:rPr sz="1600" b="1" u="heavy" kern="0" spc="-13" dirty="0">
                  <a:solidFill>
                    <a:schemeClr val="bg2"/>
                  </a:solidFill>
                  <a:uFill>
                    <a:solidFill>
                      <a:srgbClr val="FFFFFF"/>
                    </a:solidFill>
                  </a:uFill>
                  <a:latin typeface="Segoe UI Semibold" panose="020B0702040204020203" pitchFamily="34" charset="0"/>
                  <a:cs typeface="Segoe UI Semibold" panose="020B0702040204020203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https://claro.desk.blip.ai</a:t>
              </a:r>
              <a:endParaRPr sz="1600" b="1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9" name="Retângulo: Cantos Arredondados 146">
            <a:extLst>
              <a:ext uri="{FF2B5EF4-FFF2-40B4-BE49-F238E27FC236}">
                <a16:creationId xmlns:a16="http://schemas.microsoft.com/office/drawing/2014/main" id="{D48CC530-D3FC-D4C4-6686-B444B12EFD0A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27">
            <a:extLst>
              <a:ext uri="{FF2B5EF4-FFF2-40B4-BE49-F238E27FC236}">
                <a16:creationId xmlns:a16="http://schemas.microsoft.com/office/drawing/2014/main" id="{4831E6BA-4FFE-16B9-AAF4-F1377D0C51B7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">
            <a:extLst>
              <a:ext uri="{FF2B5EF4-FFF2-40B4-BE49-F238E27FC236}">
                <a16:creationId xmlns:a16="http://schemas.microsoft.com/office/drawing/2014/main" id="{0542EF36-C7D0-0932-F60A-983B725D1E4D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146">
            <a:extLst>
              <a:ext uri="{FF2B5EF4-FFF2-40B4-BE49-F238E27FC236}">
                <a16:creationId xmlns:a16="http://schemas.microsoft.com/office/drawing/2014/main" id="{C52C9E05-81ED-C8B0-BBF0-B033EDB10AF0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27">
            <a:extLst>
              <a:ext uri="{FF2B5EF4-FFF2-40B4-BE49-F238E27FC236}">
                <a16:creationId xmlns:a16="http://schemas.microsoft.com/office/drawing/2014/main" id="{1F04E9F5-0DD4-E789-41E7-1B8D3651DE37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3">
            <a:extLst>
              <a:ext uri="{FF2B5EF4-FFF2-40B4-BE49-F238E27FC236}">
                <a16:creationId xmlns:a16="http://schemas.microsoft.com/office/drawing/2014/main" id="{6A786612-10CB-A5C8-E36F-1F0D2B90D34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  <p:bldP spid="10" grpId="0"/>
      <p:bldP spid="23" grpId="0" animBg="1"/>
      <p:bldP spid="24" grpId="0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7400-2008-AB84-DFE9-82D39FFF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6F94B79F-2442-A2B1-0104-8989C8F5C3D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E9A6D4C-7B13-B3CE-75E4-9CA499670110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8DD57784-6463-F314-1E28-9F9FFED32565}"/>
                </a:ext>
              </a:extLst>
            </p:cNvPr>
            <p:cNvPicPr/>
            <p:nvPr/>
          </p:nvPicPr>
          <p:blipFill>
            <a:blip r:embed="rId3" cstate="print"/>
            <a:srcRect r="5165"/>
            <a:stretch>
              <a:fillRect/>
            </a:stretch>
          </p:blipFill>
          <p:spPr>
            <a:xfrm>
              <a:off x="5389700" y="1685891"/>
              <a:ext cx="6331245" cy="4250592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5B12205-DA00-21DA-5089-6093665C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C1F59DD-5B9A-E7AF-86DD-EC1A9D3B8E0F}"/>
              </a:ext>
            </a:extLst>
          </p:cNvPr>
          <p:cNvGrpSpPr/>
          <p:nvPr/>
        </p:nvGrpSpPr>
        <p:grpSpPr>
          <a:xfrm>
            <a:off x="5715358" y="2072687"/>
            <a:ext cx="2971970" cy="733443"/>
            <a:chOff x="5715358" y="2072687"/>
            <a:chExt cx="2971970" cy="7334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05D6E842-6E7D-E1B1-D5AB-7B23CEA7204D}"/>
                </a:ext>
              </a:extLst>
            </p:cNvPr>
            <p:cNvSpPr/>
            <p:nvPr/>
          </p:nvSpPr>
          <p:spPr>
            <a:xfrm>
              <a:off x="5715358" y="2072687"/>
              <a:ext cx="2971970" cy="72310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com Canto Arredondado do Mesmo Lado 3">
              <a:extLst>
                <a:ext uri="{FF2B5EF4-FFF2-40B4-BE49-F238E27FC236}">
                  <a16:creationId xmlns:a16="http://schemas.microsoft.com/office/drawing/2014/main" id="{6607281E-61A3-EB4A-4C99-6AA614030969}"/>
                </a:ext>
              </a:extLst>
            </p:cNvPr>
            <p:cNvSpPr/>
            <p:nvPr/>
          </p:nvSpPr>
          <p:spPr>
            <a:xfrm rot="5400000">
              <a:off x="7653087" y="1771889"/>
              <a:ext cx="733442" cy="1335039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D29E979-A070-ED40-269A-8762C2BBE2C0}"/>
                </a:ext>
              </a:extLst>
            </p:cNvPr>
            <p:cNvSpPr txBox="1"/>
            <p:nvPr/>
          </p:nvSpPr>
          <p:spPr>
            <a:xfrm>
              <a:off x="7428220" y="2137966"/>
              <a:ext cx="1178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1600"/>
                </a:spcAft>
                <a:defRPr/>
              </a:pP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Clique em Ficar Online</a:t>
              </a:r>
            </a:p>
          </p:txBody>
        </p:sp>
      </p:grpSp>
      <p:sp>
        <p:nvSpPr>
          <p:cNvPr id="15" name="Texto 0">
            <a:extLst>
              <a:ext uri="{FF2B5EF4-FFF2-40B4-BE49-F238E27FC236}">
                <a16:creationId xmlns:a16="http://schemas.microsoft.com/office/drawing/2014/main" id="{220AB7C2-1A18-3EB5-E099-8BE0F8F2963B}"/>
              </a:ext>
            </a:extLst>
          </p:cNvPr>
          <p:cNvSpPr txBox="1"/>
          <p:nvPr/>
        </p:nvSpPr>
        <p:spPr>
          <a:xfrm>
            <a:off x="471055" y="1328199"/>
            <a:ext cx="4617952" cy="435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Você sempre estará com                           o status invisível.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Sabemos que nem sempre estamos 100% preparados para atender os clientes ao entrar na plataforma, por esse motivo,   você precisa clicar em “</a:t>
            </a: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Ficar Online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”     para iniciar os atendimentos, ok?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 status invisível não permite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que você receba novos clientes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ou faça atendimentos.</a:t>
            </a: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6C5B601B-5033-B741-C668-CCD8458D4270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Atenção!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1F852D18-276E-A28C-FEB0-1929A58F32BE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F0141EA-DA7A-D3D9-1444-91021A71FC2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3">
            <a:extLst>
              <a:ext uri="{FF2B5EF4-FFF2-40B4-BE49-F238E27FC236}">
                <a16:creationId xmlns:a16="http://schemas.microsoft.com/office/drawing/2014/main" id="{2D7F5666-6B6D-76E3-6CD8-43736247132E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6C9DA-D1AF-3AB6-1A48-880881F55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59">
            <a:extLst>
              <a:ext uri="{FF2B5EF4-FFF2-40B4-BE49-F238E27FC236}">
                <a16:creationId xmlns:a16="http://schemas.microsoft.com/office/drawing/2014/main" id="{DC497FA8-1DF1-9947-2A57-23681D44670B}"/>
              </a:ext>
            </a:extLst>
          </p:cNvPr>
          <p:cNvSpPr/>
          <p:nvPr/>
        </p:nvSpPr>
        <p:spPr>
          <a:xfrm>
            <a:off x="6379369" y="505146"/>
            <a:ext cx="60053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1" name="Título">
            <a:extLst>
              <a:ext uri="{FF2B5EF4-FFF2-40B4-BE49-F238E27FC236}">
                <a16:creationId xmlns:a16="http://schemas.microsoft.com/office/drawing/2014/main" id="{9167C32A-B306-09B9-5B20-A10931941F40}"/>
              </a:ext>
            </a:extLst>
          </p:cNvPr>
          <p:cNvSpPr/>
          <p:nvPr/>
        </p:nvSpPr>
        <p:spPr>
          <a:xfrm>
            <a:off x="6580941" y="607867"/>
            <a:ext cx="5299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Preferências (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1º</a:t>
            </a:r>
            <a:r>
              <a:rPr lang="pt-BR" b="1" dirty="0">
                <a:solidFill>
                  <a:schemeClr val="bg2"/>
                </a:solidFill>
              </a:rPr>
              <a:t> 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acesso)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3102C1C0-8C00-ACB5-DBE3-A46135F2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970974">
            <a:off x="-2604814" y="6515805"/>
            <a:ext cx="1467060" cy="938214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F45DC95D-A85A-6413-6B14-FF0DA22C6360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A3F149BE-2119-29EF-5EDD-29F2939284D9}"/>
              </a:ext>
            </a:extLst>
          </p:cNvPr>
          <p:cNvSpPr/>
          <p:nvPr/>
        </p:nvSpPr>
        <p:spPr>
          <a:xfrm>
            <a:off x="396074" y="449179"/>
            <a:ext cx="2180098" cy="4543696"/>
          </a:xfrm>
          <a:prstGeom prst="roundRect">
            <a:avLst>
              <a:gd name="adj" fmla="val 126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146">
            <a:extLst>
              <a:ext uri="{FF2B5EF4-FFF2-40B4-BE49-F238E27FC236}">
                <a16:creationId xmlns:a16="http://schemas.microsoft.com/office/drawing/2014/main" id="{4FD77597-97F8-E4BD-49EC-D3D63AC53D67}"/>
              </a:ext>
            </a:extLst>
          </p:cNvPr>
          <p:cNvSpPr/>
          <p:nvPr/>
        </p:nvSpPr>
        <p:spPr>
          <a:xfrm rot="2700000">
            <a:off x="-140045" y="5189387"/>
            <a:ext cx="755487" cy="755487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347A94A1-1402-2894-1CBD-AB5A143F1F6F}"/>
              </a:ext>
            </a:extLst>
          </p:cNvPr>
          <p:cNvSpPr/>
          <p:nvPr/>
        </p:nvSpPr>
        <p:spPr>
          <a:xfrm rot="2700000" flipH="1">
            <a:off x="270627" y="6092082"/>
            <a:ext cx="336353" cy="336353"/>
          </a:xfrm>
          <a:prstGeom prst="round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CACE98CA-964A-476B-40F7-9C235344ED01}"/>
              </a:ext>
            </a:extLst>
          </p:cNvPr>
          <p:cNvSpPr/>
          <p:nvPr/>
        </p:nvSpPr>
        <p:spPr>
          <a:xfrm rot="2700000">
            <a:off x="695295" y="548855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" name="Texto 0">
            <a:extLst>
              <a:ext uri="{FF2B5EF4-FFF2-40B4-BE49-F238E27FC236}">
                <a16:creationId xmlns:a16="http://schemas.microsoft.com/office/drawing/2014/main" id="{526449ED-408E-0CCA-DFC4-E4ED98699E9F}"/>
              </a:ext>
            </a:extLst>
          </p:cNvPr>
          <p:cNvSpPr txBox="1"/>
          <p:nvPr/>
        </p:nvSpPr>
        <p:spPr>
          <a:xfrm>
            <a:off x="6583024" y="1394459"/>
            <a:ext cx="5212902" cy="353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Como boa prática, sempre deixe ativados dessa mesma forma do print ao lado, você ficará super atento a cada nova mensagem do cliente e, consequentemente, melhorará o seu tempo de atendimento. 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preferências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têm como objetivo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personalizar os alarmes sonoros,</a:t>
            </a:r>
            <a:b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as notificações e a barra de ticket.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03FA19F3-19D1-4E5B-B614-DEBBAE86621E}"/>
              </a:ext>
            </a:extLst>
          </p:cNvPr>
          <p:cNvGrpSpPr/>
          <p:nvPr/>
        </p:nvGrpSpPr>
        <p:grpSpPr>
          <a:xfrm>
            <a:off x="197541" y="229760"/>
            <a:ext cx="2573133" cy="4857000"/>
            <a:chOff x="197541" y="229760"/>
            <a:chExt cx="2573133" cy="4857000"/>
          </a:xfrm>
        </p:grpSpPr>
        <p:sp>
          <p:nvSpPr>
            <p:cNvPr id="6" name="Retângulo: Cantos Arredondados 11">
              <a:extLst>
                <a:ext uri="{FF2B5EF4-FFF2-40B4-BE49-F238E27FC236}">
                  <a16:creationId xmlns:a16="http://schemas.microsoft.com/office/drawing/2014/main" id="{DC90357A-3B11-49CA-9DCF-CCEEF59AD170}"/>
                </a:ext>
              </a:extLst>
            </p:cNvPr>
            <p:cNvSpPr/>
            <p:nvPr/>
          </p:nvSpPr>
          <p:spPr>
            <a:xfrm>
              <a:off x="381680" y="371463"/>
              <a:ext cx="2149851" cy="317121"/>
            </a:xfrm>
            <a:prstGeom prst="roundRect">
              <a:avLst>
                <a:gd name="adj" fmla="val 50000"/>
              </a:avLst>
            </a:prstGeom>
            <a:solidFill>
              <a:srgbClr val="DA27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9" name="Imagem 8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FB0234DC-55FF-60E9-5988-48605400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363"/>
            <a:stretch>
              <a:fillRect/>
            </a:stretch>
          </p:blipFill>
          <p:spPr>
            <a:xfrm>
              <a:off x="372828" y="452864"/>
              <a:ext cx="2158703" cy="314349"/>
            </a:xfrm>
            <a:prstGeom prst="rect">
              <a:avLst/>
            </a:prstGeom>
          </p:spPr>
        </p:pic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C29639CC-DDA9-5C0B-4A54-6B2CF6CF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20" r="33323" b="4807"/>
            <a:stretch>
              <a:fillRect/>
            </a:stretch>
          </p:blipFill>
          <p:spPr>
            <a:xfrm>
              <a:off x="197541" y="229760"/>
              <a:ext cx="2573133" cy="4857000"/>
            </a:xfrm>
            <a:prstGeom prst="rect">
              <a:avLst/>
            </a:prstGeom>
          </p:spPr>
        </p:pic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B63FC3AB-5156-6120-8D7D-99D29D6792F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052" y="707280"/>
              <a:ext cx="2149851" cy="2193769"/>
            </a:xfrm>
            <a:prstGeom prst="rect">
              <a:avLst/>
            </a:prstGeom>
          </p:spPr>
        </p:pic>
      </p:grpSp>
      <p:sp>
        <p:nvSpPr>
          <p:cNvPr id="50" name="Retângulo: Cantos Arredondados 146">
            <a:extLst>
              <a:ext uri="{FF2B5EF4-FFF2-40B4-BE49-F238E27FC236}">
                <a16:creationId xmlns:a16="http://schemas.microsoft.com/office/drawing/2014/main" id="{15887221-1BFA-3A0D-E128-F60D860F4A5B}"/>
              </a:ext>
            </a:extLst>
          </p:cNvPr>
          <p:cNvSpPr/>
          <p:nvPr/>
        </p:nvSpPr>
        <p:spPr>
          <a:xfrm rot="2700000">
            <a:off x="44062" y="2855965"/>
            <a:ext cx="1910867" cy="2244381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68329281-4FA2-24EA-D2E3-5A603C042B81}"/>
              </a:ext>
            </a:extLst>
          </p:cNvPr>
          <p:cNvGrpSpPr/>
          <p:nvPr/>
        </p:nvGrpSpPr>
        <p:grpSpPr>
          <a:xfrm>
            <a:off x="1078100" y="2097489"/>
            <a:ext cx="4258201" cy="5212259"/>
            <a:chOff x="1078100" y="1321627"/>
            <a:chExt cx="4258201" cy="5212259"/>
          </a:xfrm>
        </p:grpSpPr>
        <p:sp>
          <p:nvSpPr>
            <p:cNvPr id="38" name="Retângulo Arredondado 37">
              <a:extLst>
                <a:ext uri="{FF2B5EF4-FFF2-40B4-BE49-F238E27FC236}">
                  <a16:creationId xmlns:a16="http://schemas.microsoft.com/office/drawing/2014/main" id="{5E973EEF-2D39-1C16-1FD0-0544AAC3AEC0}"/>
                </a:ext>
              </a:extLst>
            </p:cNvPr>
            <p:cNvSpPr/>
            <p:nvPr/>
          </p:nvSpPr>
          <p:spPr>
            <a:xfrm>
              <a:off x="1341125" y="1549800"/>
              <a:ext cx="3705454" cy="4984086"/>
            </a:xfrm>
            <a:prstGeom prst="roundRect">
              <a:avLst>
                <a:gd name="adj" fmla="val 1087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30" name="object 10">
              <a:extLst>
                <a:ext uri="{FF2B5EF4-FFF2-40B4-BE49-F238E27FC236}">
                  <a16:creationId xmlns:a16="http://schemas.microsoft.com/office/drawing/2014/main" id="{B92FC160-94E1-8581-7F57-449A1B0974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6035" y="1829160"/>
              <a:ext cx="3471154" cy="4183375"/>
            </a:xfrm>
            <a:prstGeom prst="rect">
              <a:avLst/>
            </a:prstGeom>
          </p:spPr>
        </p:pic>
        <p:pic>
          <p:nvPicPr>
            <p:cNvPr id="34" name="Imagem 3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49738649-BE17-0736-FB61-77F9E0947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4670"/>
            <a:stretch>
              <a:fillRect/>
            </a:stretch>
          </p:blipFill>
          <p:spPr>
            <a:xfrm>
              <a:off x="1078100" y="1321627"/>
              <a:ext cx="4258201" cy="4984087"/>
            </a:xfrm>
            <a:prstGeom prst="rect">
              <a:avLst/>
            </a:prstGeom>
          </p:spPr>
        </p:pic>
      </p:grpSp>
      <p:pic>
        <p:nvPicPr>
          <p:cNvPr id="39" name="Imagem 38" descr="Logotipo, Ícone&#10;&#10;Descrição gerada automaticamente">
            <a:extLst>
              <a:ext uri="{FF2B5EF4-FFF2-40B4-BE49-F238E27FC236}">
                <a16:creationId xmlns:a16="http://schemas.microsoft.com/office/drawing/2014/main" id="{FCF0B064-6D7D-1F9A-86E2-779FE592C8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6335975"/>
            <a:ext cx="305835" cy="305835"/>
          </a:xfrm>
          <a:prstGeom prst="rect">
            <a:avLst/>
          </a:prstGeom>
        </p:spPr>
      </p:pic>
      <p:pic>
        <p:nvPicPr>
          <p:cNvPr id="40" name="Imagem 39" descr="Logotipo, Ícone&#10;&#10;Descrição gerada automaticamente">
            <a:extLst>
              <a:ext uri="{FF2B5EF4-FFF2-40B4-BE49-F238E27FC236}">
                <a16:creationId xmlns:a16="http://schemas.microsoft.com/office/drawing/2014/main" id="{0BB054C2-36D1-4747-746E-34847CA38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3925755"/>
            <a:ext cx="305835" cy="305835"/>
          </a:xfrm>
          <a:prstGeom prst="rect">
            <a:avLst/>
          </a:prstGeom>
        </p:spPr>
      </p:pic>
      <p:pic>
        <p:nvPicPr>
          <p:cNvPr id="41" name="Imagem 40" descr="Logotipo, Ícone&#10;&#10;Descrição gerada automaticamente">
            <a:extLst>
              <a:ext uri="{FF2B5EF4-FFF2-40B4-BE49-F238E27FC236}">
                <a16:creationId xmlns:a16="http://schemas.microsoft.com/office/drawing/2014/main" id="{0986A3AB-610A-CD9E-05E5-21562AE3C5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253360"/>
            <a:ext cx="305835" cy="305835"/>
          </a:xfrm>
          <a:prstGeom prst="rect">
            <a:avLst/>
          </a:prstGeom>
        </p:spPr>
      </p:pic>
      <p:pic>
        <p:nvPicPr>
          <p:cNvPr id="42" name="Imagem 41" descr="Logotipo, Ícone&#10;&#10;Descrição gerada automaticamente">
            <a:extLst>
              <a:ext uri="{FF2B5EF4-FFF2-40B4-BE49-F238E27FC236}">
                <a16:creationId xmlns:a16="http://schemas.microsoft.com/office/drawing/2014/main" id="{BE7E7AFB-9E47-E8AC-496E-A4B1609EA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563055"/>
            <a:ext cx="305835" cy="305835"/>
          </a:xfrm>
          <a:prstGeom prst="rect">
            <a:avLst/>
          </a:prstGeom>
        </p:spPr>
      </p:pic>
      <p:pic>
        <p:nvPicPr>
          <p:cNvPr id="43" name="Imagem 42" descr="Logotipo, Ícone&#10;&#10;Descrição gerada automaticamente">
            <a:extLst>
              <a:ext uri="{FF2B5EF4-FFF2-40B4-BE49-F238E27FC236}">
                <a16:creationId xmlns:a16="http://schemas.microsoft.com/office/drawing/2014/main" id="{280D26D5-4489-7B81-9590-832CC5F02B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887264"/>
            <a:ext cx="305835" cy="305835"/>
          </a:xfrm>
          <a:prstGeom prst="rect">
            <a:avLst/>
          </a:prstGeom>
        </p:spPr>
      </p:pic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A284B5AF-614A-794E-3D65-E69212E22E78}"/>
              </a:ext>
            </a:extLst>
          </p:cNvPr>
          <p:cNvSpPr/>
          <p:nvPr/>
        </p:nvSpPr>
        <p:spPr>
          <a:xfrm>
            <a:off x="1894157" y="734712"/>
            <a:ext cx="574441" cy="388821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5A98315-892A-D7B8-0078-698089448C8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7504" t="22767" r="29611" b="30315"/>
          <a:stretch/>
        </p:blipFill>
        <p:spPr>
          <a:xfrm rot="16044308">
            <a:off x="11501456" y="3283578"/>
            <a:ext cx="2920207" cy="2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558 0.23819 L 0.38672 -0.9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5703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14" grpId="0" animBg="1"/>
      <p:bldP spid="5" grpId="0" animBg="1"/>
      <p:bldP spid="7" grpId="0" animBg="1"/>
      <p:bldP spid="8" grpId="0" animBg="1"/>
      <p:bldP spid="3" grpId="0"/>
      <p:bldP spid="50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2AE4-5B64-FCC4-AA13-7738C04C5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70B70D4-8FA1-F0F3-A0FF-D7A26AC95AA6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4F0DDA63-4DED-9D5A-983E-57ABCCF6DE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1ED1401-02B0-374A-7C25-1E882D7F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5B33441E-6C7A-5228-5040-CA6E5EE6A9A2}"/>
              </a:ext>
            </a:extLst>
          </p:cNvPr>
          <p:cNvSpPr/>
          <p:nvPr/>
        </p:nvSpPr>
        <p:spPr>
          <a:xfrm>
            <a:off x="-565286" y="490858"/>
            <a:ext cx="5873094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3652B3E6-78EB-7E95-3BAC-DD0E46A6A3C8}"/>
              </a:ext>
            </a:extLst>
          </p:cNvPr>
          <p:cNvSpPr/>
          <p:nvPr/>
        </p:nvSpPr>
        <p:spPr>
          <a:xfrm>
            <a:off x="732289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18D94A77-D374-26E0-9652-DD26FBF5699F}"/>
              </a:ext>
            </a:extLst>
          </p:cNvPr>
          <p:cNvSpPr txBox="1"/>
          <p:nvPr/>
        </p:nvSpPr>
        <p:spPr>
          <a:xfrm>
            <a:off x="803491" y="1409550"/>
            <a:ext cx="5406812" cy="35873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Dentro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BlipDesk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escolher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</a:t>
            </a:r>
            <a:r>
              <a:rPr lang="pt-BR"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”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indicar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disponibilidade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2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pt-BR" sz="2000" kern="0" spc="2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lang="pt-BR"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gerenciados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operador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deles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seu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objetivo,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importante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seja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alinhada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equipe.</a:t>
            </a: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272"/>
              </a:spcBef>
            </a:pPr>
            <a:endParaRPr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09E0C05-8CAB-62A7-8977-9EFF232E680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C3D8C9B-B9B9-63D7-94C6-BD418BCD5C09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827E2621-6F52-0ADA-31D4-8BF0E3DF3D7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1F1E0A7B-129B-B197-29F8-7B01355650FA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reative Pitch 11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FFC600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d509b4-a50c-4eb4-9c41-c741e6a75022" xsi:nil="true"/>
    <lcf76f155ced4ddcb4097134ff3c332f xmlns="05ec3496-d55f-4088-b91d-c078abc80e9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C77795-BD2A-446E-B6E9-F66C9409CDAC}"/>
</file>

<file path=customXml/itemProps2.xml><?xml version="1.0" encoding="utf-8"?>
<ds:datastoreItem xmlns:ds="http://schemas.openxmlformats.org/officeDocument/2006/customXml" ds:itemID="{9D778344-EC8A-4CF0-9B8E-16EA1B6AC75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50cde78-2524-43dc-af2f-e635813b3e6c"/>
    <ds:schemaRef ds:uri="acc8fe6b-4ea1-45f2-891a-2cba19e4257f"/>
    <ds:schemaRef ds:uri="http://www.w3.org/XML/1998/namespace"/>
    <ds:schemaRef ds:uri="http://purl.org/dc/dcmitype/"/>
    <ds:schemaRef ds:uri="81d509b4-a50c-4eb4-9c41-c741e6a75022"/>
    <ds:schemaRef ds:uri="05ec3496-d55f-4088-b91d-c078abc80e92"/>
  </ds:schemaRefs>
</ds:datastoreItem>
</file>

<file path=customXml/itemProps3.xml><?xml version="1.0" encoding="utf-8"?>
<ds:datastoreItem xmlns:ds="http://schemas.openxmlformats.org/officeDocument/2006/customXml" ds:itemID="{0AC53122-9269-4AB5-B6A9-58FFD1E4FF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17862</TotalTime>
  <Words>1484</Words>
  <Application>Microsoft Macintosh PowerPoint</Application>
  <PresentationFormat>Widescreen</PresentationFormat>
  <Paragraphs>147</Paragraphs>
  <Slides>29</Slides>
  <Notes>2</Notes>
  <HiddenSlides>1</HiddenSlides>
  <MMClips>2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29</vt:i4>
      </vt:variant>
    </vt:vector>
  </HeadingPairs>
  <TitlesOfParts>
    <vt:vector size="43" baseType="lpstr">
      <vt:lpstr>Abadi</vt:lpstr>
      <vt:lpstr>Arial</vt:lpstr>
      <vt:lpstr>Calibri</vt:lpstr>
      <vt:lpstr>Calibri Light</vt:lpstr>
      <vt:lpstr>DINPro-Light</vt:lpstr>
      <vt:lpstr>Lato</vt:lpstr>
      <vt:lpstr>Montserrat Semi Bold</vt:lpstr>
      <vt:lpstr>Poppins</vt:lpstr>
      <vt:lpstr>Segoe UI</vt:lpstr>
      <vt:lpstr>Segoe UI Black</vt:lpstr>
      <vt:lpstr>Segoe UI Semibold</vt:lpstr>
      <vt:lpstr>3_Tema do Office</vt:lpstr>
      <vt:lpstr>2_Office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ctctiadm</dc:creator>
  <cp:lastModifiedBy>Thiago Lima</cp:lastModifiedBy>
  <cp:revision>1066</cp:revision>
  <dcterms:created xsi:type="dcterms:W3CDTF">2020-07-03T19:28:15Z</dcterms:created>
  <dcterms:modified xsi:type="dcterms:W3CDTF">2026-06-10T18:13:49Z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