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256" r:id="rId5"/>
    <p:sldId id="258" r:id="rId6"/>
    <p:sldId id="261" r:id="rId7"/>
    <p:sldId id="260" r:id="rId8"/>
    <p:sldId id="295" r:id="rId9"/>
    <p:sldId id="257" r:id="rId10"/>
    <p:sldId id="287" r:id="rId11"/>
    <p:sldId id="280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64" r:id="rId23"/>
    <p:sldId id="365" r:id="rId24"/>
    <p:sldId id="366" r:id="rId25"/>
    <p:sldId id="367" r:id="rId26"/>
    <p:sldId id="369" r:id="rId27"/>
    <p:sldId id="370" r:id="rId28"/>
    <p:sldId id="371" r:id="rId29"/>
    <p:sldId id="372" r:id="rId30"/>
    <p:sldId id="375" r:id="rId31"/>
    <p:sldId id="277" r:id="rId32"/>
    <p:sldId id="373" r:id="rId33"/>
    <p:sldId id="374" r:id="rId34"/>
  </p:sldIdLst>
  <p:sldSz cx="12192000" cy="6858000"/>
  <p:notesSz cx="6858000" cy="9144000"/>
  <p:embeddedFontLst>
    <p:embeddedFont>
      <p:font typeface="AMX" pitchFamily="2" charset="0"/>
      <p:regular r:id="rId36"/>
      <p:bold r:id="rId37"/>
      <p:italic r:id="rId38"/>
      <p:boldItalic r:id="rId39"/>
    </p:embeddedFont>
    <p:embeddedFont>
      <p:font typeface="AMX Black" pitchFamily="2" charset="0"/>
      <p:bold r:id="rId40"/>
      <p:italic r:id="rId41"/>
      <p:boldItalic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3300"/>
    <a:srgbClr val="DE5F0F"/>
    <a:srgbClr val="D45B0F"/>
    <a:srgbClr val="880000"/>
    <a:srgbClr val="FF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68"/>
    <p:restoredTop sz="94785"/>
  </p:normalViewPr>
  <p:slideViewPr>
    <p:cSldViewPr snapToGrid="0" showGuides="1">
      <p:cViewPr varScale="1">
        <p:scale>
          <a:sx n="104" d="100"/>
          <a:sy n="104" d="100"/>
        </p:scale>
        <p:origin x="186" y="12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303B2-FF3C-6F44-B00D-0A8AFEAE93ED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3EB85-9FEE-E043-8371-3837373C0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53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272CF-0BFA-AD49-8D14-6F63CA2F19C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9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de camisa branca&#10;&#10;O conteúdo gerado por IA pode estar incorreto.">
            <a:extLst>
              <a:ext uri="{FF2B5EF4-FFF2-40B4-BE49-F238E27FC236}">
                <a16:creationId xmlns:a16="http://schemas.microsoft.com/office/drawing/2014/main" id="{446F49AA-F1B3-4282-414F-E498886A4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2" r="726" b="41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A1854AA-748C-ACDF-44C0-65BE36E86062}"/>
              </a:ext>
            </a:extLst>
          </p:cNvPr>
          <p:cNvSpPr/>
          <p:nvPr userDrawn="1"/>
        </p:nvSpPr>
        <p:spPr>
          <a:xfrm>
            <a:off x="-40965" y="0"/>
            <a:ext cx="11824647" cy="6858000"/>
          </a:xfrm>
          <a:prstGeom prst="rect">
            <a:avLst/>
          </a:prstGeom>
          <a:gradFill>
            <a:gsLst>
              <a:gs pos="0">
                <a:srgbClr val="BD3300">
                  <a:alpha val="95120"/>
                </a:srgbClr>
              </a:gs>
              <a:gs pos="19000">
                <a:srgbClr val="C74501">
                  <a:alpha val="87000"/>
                </a:srgbClr>
              </a:gs>
              <a:gs pos="43000">
                <a:srgbClr val="942B03">
                  <a:alpha val="73443"/>
                </a:srgbClr>
              </a:gs>
              <a:gs pos="76000">
                <a:srgbClr val="EB5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D1D44F4-6546-9BBC-B634-CE26ED4A50D0}"/>
              </a:ext>
            </a:extLst>
          </p:cNvPr>
          <p:cNvSpPr/>
          <p:nvPr userDrawn="1"/>
        </p:nvSpPr>
        <p:spPr>
          <a:xfrm rot="10800000">
            <a:off x="8117632" y="0"/>
            <a:ext cx="4074368" cy="6858000"/>
          </a:xfrm>
          <a:prstGeom prst="rect">
            <a:avLst/>
          </a:prstGeom>
          <a:gradFill>
            <a:gsLst>
              <a:gs pos="0">
                <a:srgbClr val="BD3300">
                  <a:alpha val="51833"/>
                </a:srgbClr>
              </a:gs>
              <a:gs pos="19000">
                <a:srgbClr val="C74501">
                  <a:alpha val="50000"/>
                </a:srgbClr>
              </a:gs>
              <a:gs pos="100000">
                <a:srgbClr val="D94F01">
                  <a:alpha val="0"/>
                </a:srgbClr>
              </a:gs>
              <a:gs pos="55000">
                <a:srgbClr val="EB5800">
                  <a:alpha val="3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Imagem 32" descr="Forma, Círculo&#10;&#10;O conteúdo gerado por IA pode estar incorreto.">
            <a:extLst>
              <a:ext uri="{FF2B5EF4-FFF2-40B4-BE49-F238E27FC236}">
                <a16:creationId xmlns:a16="http://schemas.microsoft.com/office/drawing/2014/main" id="{4003805E-DF89-E3D5-B80E-72BC3A6CB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8000"/>
          </a:blip>
          <a:srcRect l="29394" t="-3453" r="33827" b="68633"/>
          <a:stretch>
            <a:fillRect/>
          </a:stretch>
        </p:blipFill>
        <p:spPr>
          <a:xfrm>
            <a:off x="3640347" y="655608"/>
            <a:ext cx="4382219" cy="2087592"/>
          </a:xfrm>
          <a:prstGeom prst="rect">
            <a:avLst/>
          </a:prstGeom>
        </p:spPr>
      </p:pic>
      <p:pic>
        <p:nvPicPr>
          <p:cNvPr id="21" name="Imagem 20" descr="Luz do sol&#10;&#10;O conteúdo gerado por IA pode estar incorreto.">
            <a:extLst>
              <a:ext uri="{FF2B5EF4-FFF2-40B4-BE49-F238E27FC236}">
                <a16:creationId xmlns:a16="http://schemas.microsoft.com/office/drawing/2014/main" id="{2C4A57FA-C9B9-DE91-D033-57BB1BE8CB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6"/>
          <a:stretch>
            <a:fillRect/>
          </a:stretch>
        </p:blipFill>
        <p:spPr>
          <a:xfrm>
            <a:off x="8337176" y="858417"/>
            <a:ext cx="3720556" cy="599958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8F4150D4-2CAE-D606-67DE-4FA931588AED}"/>
              </a:ext>
            </a:extLst>
          </p:cNvPr>
          <p:cNvGrpSpPr/>
          <p:nvPr userDrawn="1"/>
        </p:nvGrpSpPr>
        <p:grpSpPr>
          <a:xfrm>
            <a:off x="1319332" y="1433901"/>
            <a:ext cx="9982452" cy="4477973"/>
            <a:chOff x="1692804" y="469625"/>
            <a:chExt cx="9982452" cy="4477973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2DC2B9C4-AD8A-F8F0-274F-A93229925CA8}"/>
                </a:ext>
              </a:extLst>
            </p:cNvPr>
            <p:cNvGrpSpPr/>
            <p:nvPr/>
          </p:nvGrpSpPr>
          <p:grpSpPr>
            <a:xfrm>
              <a:off x="1692804" y="469625"/>
              <a:ext cx="9982452" cy="3793023"/>
              <a:chOff x="1692804" y="469625"/>
              <a:chExt cx="9982452" cy="3793023"/>
            </a:xfrm>
          </p:grpSpPr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1035CE16-9E73-D79A-437D-B030E328709D}"/>
                  </a:ext>
                </a:extLst>
              </p:cNvPr>
              <p:cNvSpPr/>
              <p:nvPr/>
            </p:nvSpPr>
            <p:spPr>
              <a:xfrm>
                <a:off x="5394284" y="891800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Arredondado 18">
                <a:extLst>
                  <a:ext uri="{FF2B5EF4-FFF2-40B4-BE49-F238E27FC236}">
                    <a16:creationId xmlns:a16="http://schemas.microsoft.com/office/drawing/2014/main" id="{33AF7CDB-87AE-450C-CDCA-8D556CBC8517}"/>
                  </a:ext>
                </a:extLst>
              </p:cNvPr>
              <p:cNvSpPr/>
              <p:nvPr/>
            </p:nvSpPr>
            <p:spPr>
              <a:xfrm>
                <a:off x="5826510" y="1157807"/>
                <a:ext cx="332509" cy="332509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Retângulo Arredondado 19">
                <a:extLst>
                  <a:ext uri="{FF2B5EF4-FFF2-40B4-BE49-F238E27FC236}">
                    <a16:creationId xmlns:a16="http://schemas.microsoft.com/office/drawing/2014/main" id="{9DB43E6E-D2FC-0753-0392-489EEDA619D3}"/>
                  </a:ext>
                </a:extLst>
              </p:cNvPr>
              <p:cNvSpPr/>
              <p:nvPr/>
            </p:nvSpPr>
            <p:spPr>
              <a:xfrm>
                <a:off x="1692804" y="3347433"/>
                <a:ext cx="915215" cy="915215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Retângulo Arredondado 28">
                <a:extLst>
                  <a:ext uri="{FF2B5EF4-FFF2-40B4-BE49-F238E27FC236}">
                    <a16:creationId xmlns:a16="http://schemas.microsoft.com/office/drawing/2014/main" id="{F86598B0-A48F-38E3-D25F-9D1BD6B60B51}"/>
                  </a:ext>
                </a:extLst>
              </p:cNvPr>
              <p:cNvSpPr/>
              <p:nvPr userDrawn="1"/>
            </p:nvSpPr>
            <p:spPr>
              <a:xfrm>
                <a:off x="11005976" y="1024565"/>
                <a:ext cx="179429" cy="187092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Retângulo Arredondado 30">
                <a:extLst>
                  <a:ext uri="{FF2B5EF4-FFF2-40B4-BE49-F238E27FC236}">
                    <a16:creationId xmlns:a16="http://schemas.microsoft.com/office/drawing/2014/main" id="{F7AB12F7-DABD-9663-12EE-4EE38898817A}"/>
                  </a:ext>
                </a:extLst>
              </p:cNvPr>
              <p:cNvSpPr/>
              <p:nvPr userDrawn="1"/>
            </p:nvSpPr>
            <p:spPr>
              <a:xfrm>
                <a:off x="11171200" y="469625"/>
                <a:ext cx="504056" cy="47512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94C32B92-D98B-C331-39A1-536BAA79426F}"/>
                </a:ext>
              </a:extLst>
            </p:cNvPr>
            <p:cNvGrpSpPr/>
            <p:nvPr/>
          </p:nvGrpSpPr>
          <p:grpSpPr>
            <a:xfrm>
              <a:off x="3338121" y="2767594"/>
              <a:ext cx="6940820" cy="2180004"/>
              <a:chOff x="2828021" y="730752"/>
              <a:chExt cx="2789420" cy="876113"/>
            </a:xfrm>
          </p:grpSpPr>
          <p:sp>
            <p:nvSpPr>
              <p:cNvPr id="13" name="Retângulo Arredondado 12">
                <a:extLst>
                  <a:ext uri="{FF2B5EF4-FFF2-40B4-BE49-F238E27FC236}">
                    <a16:creationId xmlns:a16="http://schemas.microsoft.com/office/drawing/2014/main" id="{E419289E-632D-52EE-8AB1-6CE048E318DF}"/>
                  </a:ext>
                </a:extLst>
              </p:cNvPr>
              <p:cNvSpPr/>
              <p:nvPr/>
            </p:nvSpPr>
            <p:spPr>
              <a:xfrm>
                <a:off x="3663214" y="1061709"/>
                <a:ext cx="168483" cy="168483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4" name="Retângulo Arredondado 13">
                <a:extLst>
                  <a:ext uri="{FF2B5EF4-FFF2-40B4-BE49-F238E27FC236}">
                    <a16:creationId xmlns:a16="http://schemas.microsoft.com/office/drawing/2014/main" id="{A4F2C2A8-6D6A-41B7-B5C0-326D2A2AC45F}"/>
                  </a:ext>
                </a:extLst>
              </p:cNvPr>
              <p:cNvSpPr/>
              <p:nvPr/>
            </p:nvSpPr>
            <p:spPr>
              <a:xfrm>
                <a:off x="2828021" y="1303956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5" name="Retângulo Arredondado 14">
                <a:extLst>
                  <a:ext uri="{FF2B5EF4-FFF2-40B4-BE49-F238E27FC236}">
                    <a16:creationId xmlns:a16="http://schemas.microsoft.com/office/drawing/2014/main" id="{F224FC5E-6346-7BA2-E222-9B22FCFFBD66}"/>
                  </a:ext>
                </a:extLst>
              </p:cNvPr>
              <p:cNvSpPr/>
              <p:nvPr/>
            </p:nvSpPr>
            <p:spPr>
              <a:xfrm>
                <a:off x="3230774" y="1473889"/>
                <a:ext cx="132976" cy="132976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6" name="Retângulo Arredondado 15">
                <a:extLst>
                  <a:ext uri="{FF2B5EF4-FFF2-40B4-BE49-F238E27FC236}">
                    <a16:creationId xmlns:a16="http://schemas.microsoft.com/office/drawing/2014/main" id="{0EF93757-C81E-6E96-BD80-AB0D99CF82FA}"/>
                  </a:ext>
                </a:extLst>
              </p:cNvPr>
              <p:cNvSpPr/>
              <p:nvPr userDrawn="1"/>
            </p:nvSpPr>
            <p:spPr>
              <a:xfrm>
                <a:off x="5401282" y="730752"/>
                <a:ext cx="216159" cy="216159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7" name="Retângulo Arredondado 16">
                <a:extLst>
                  <a:ext uri="{FF2B5EF4-FFF2-40B4-BE49-F238E27FC236}">
                    <a16:creationId xmlns:a16="http://schemas.microsoft.com/office/drawing/2014/main" id="{CA8C40A8-D110-A575-C0B3-982B08F8F28A}"/>
                  </a:ext>
                </a:extLst>
              </p:cNvPr>
              <p:cNvSpPr/>
              <p:nvPr userDrawn="1"/>
            </p:nvSpPr>
            <p:spPr>
              <a:xfrm>
                <a:off x="5198627" y="956301"/>
                <a:ext cx="118827" cy="118827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504121FF-2389-AAB4-C5CC-B3E3047886C9}"/>
              </a:ext>
            </a:extLst>
          </p:cNvPr>
          <p:cNvGrpSpPr/>
          <p:nvPr userDrawn="1"/>
        </p:nvGrpSpPr>
        <p:grpSpPr>
          <a:xfrm>
            <a:off x="304658" y="242036"/>
            <a:ext cx="11498997" cy="265033"/>
            <a:chOff x="345621" y="242036"/>
            <a:chExt cx="11498997" cy="265033"/>
          </a:xfrm>
          <a:solidFill>
            <a:schemeClr val="bg1"/>
          </a:solidFill>
        </p:grpSpPr>
        <p:pic>
          <p:nvPicPr>
            <p:cNvPr id="23" name="Gráfico 16">
              <a:extLst>
                <a:ext uri="{FF2B5EF4-FFF2-40B4-BE49-F238E27FC236}">
                  <a16:creationId xmlns:a16="http://schemas.microsoft.com/office/drawing/2014/main" id="{5408EB03-F82E-CEDD-392C-A449E4C86D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pic>
          <p:nvPicPr>
            <p:cNvPr id="24" name="Graphic 10">
              <a:extLst>
                <a:ext uri="{FF2B5EF4-FFF2-40B4-BE49-F238E27FC236}">
                  <a16:creationId xmlns:a16="http://schemas.microsoft.com/office/drawing/2014/main" id="{098BC56F-E647-74DF-ABD5-EC2987DBE0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97088" y="242036"/>
              <a:ext cx="747530" cy="265033"/>
            </a:xfrm>
            <a:prstGeom prst="rect">
              <a:avLst/>
            </a:prstGeom>
          </p:spPr>
        </p:pic>
      </p:grp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DFA82057-0983-2A02-BEE2-297073662DFD}"/>
              </a:ext>
            </a:extLst>
          </p:cNvPr>
          <p:cNvSpPr/>
          <p:nvPr userDrawn="1"/>
        </p:nvSpPr>
        <p:spPr>
          <a:xfrm>
            <a:off x="7176914" y="2899541"/>
            <a:ext cx="930847" cy="930848"/>
          </a:xfrm>
          <a:prstGeom prst="roundRect">
            <a:avLst/>
          </a:prstGeom>
          <a:solidFill>
            <a:srgbClr val="EB58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79B564F4-FCDD-F88E-9EF2-B44DD202AF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4" t="-3611" r="-4568" b="4721"/>
          <a:stretch>
            <a:fillRect/>
          </a:stretch>
        </p:blipFill>
        <p:spPr>
          <a:xfrm>
            <a:off x="6597989" y="628533"/>
            <a:ext cx="4499217" cy="6229467"/>
          </a:xfrm>
          <a:prstGeom prst="rect">
            <a:avLst/>
          </a:prstGeom>
        </p:spPr>
      </p:pic>
      <p:pic>
        <p:nvPicPr>
          <p:cNvPr id="27" name="Imagem 26" descr="Luz do sol&#10;&#10;O conteúdo gerado por IA pode estar incorreto.">
            <a:extLst>
              <a:ext uri="{FF2B5EF4-FFF2-40B4-BE49-F238E27FC236}">
                <a16:creationId xmlns:a16="http://schemas.microsoft.com/office/drawing/2014/main" id="{8C418AB6-FA12-AF52-2394-54334453EC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3000"/>
          </a:blip>
          <a:srcRect l="22197" t="42989" r="18772"/>
          <a:stretch>
            <a:fillRect/>
          </a:stretch>
        </p:blipFill>
        <p:spPr>
          <a:xfrm>
            <a:off x="2743563" y="3467914"/>
            <a:ext cx="7019365" cy="3429000"/>
          </a:xfrm>
          <a:prstGeom prst="rect">
            <a:avLst/>
          </a:prstGeom>
        </p:spPr>
      </p:pic>
      <p:pic>
        <p:nvPicPr>
          <p:cNvPr id="28" name="Imagem 27" descr="Luz do sol&#10;&#10;O conteúdo gerado por IA pode estar incorreto.">
            <a:extLst>
              <a:ext uri="{FF2B5EF4-FFF2-40B4-BE49-F238E27FC236}">
                <a16:creationId xmlns:a16="http://schemas.microsoft.com/office/drawing/2014/main" id="{C4AFC169-4946-95DA-80B1-24EF3FC974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3" r="91220"/>
          <a:stretch>
            <a:fillRect/>
          </a:stretch>
        </p:blipFill>
        <p:spPr>
          <a:xfrm>
            <a:off x="-171450" y="858416"/>
            <a:ext cx="1333500" cy="59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EAEA9-B347-FDFA-2C7C-5849FD2F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A1C869-708D-3276-618A-03CB7E790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F6F85D-F43A-8AC4-7C23-C845C7AE0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072FB5-1599-A027-F3D3-07C3673D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928F61-954D-80AF-E36B-454857F2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C769EC-7318-81AA-620E-93DED7D5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1DBD7-E139-3469-114E-1039D03A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DC7FB90-9F27-A514-0941-39FC0F74D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206B49-E81B-B064-F0CC-15F0C87AA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6AABEF-6930-78B0-41C3-F7A85997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CCEB42-6AD4-E46B-9814-7854E9D6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F47068-D5A0-42BF-F1F0-8019B74B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89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ED8D1-C320-E5FD-96C0-63A96C61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0C4EB8-E09F-EE03-6E1D-85D16D276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854E06-328C-20E4-FD78-594780EC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EE6FCF-71A6-1BA1-4C3C-397F5846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113A9C-7675-1848-3A3C-C4DC4EE98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233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1CC9413-E9A2-04BF-925A-D5D13E131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20125C-C8C8-F5DE-9FC6-38F32FA31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091620-1D30-F0F2-666B-F6081A60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7FA4C-8658-9504-F625-73A9B9A4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44913C-D574-154A-D9B0-9C9250D2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0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C190F6A-82AC-E8CF-999B-F7DF19C1F55E}"/>
              </a:ext>
            </a:extLst>
          </p:cNvPr>
          <p:cNvSpPr/>
          <p:nvPr userDrawn="1"/>
        </p:nvSpPr>
        <p:spPr>
          <a:xfrm>
            <a:off x="0" y="175214"/>
            <a:ext cx="12192000" cy="6682786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70000">
                <a:srgbClr val="B63D00">
                  <a:alpha val="8000"/>
                </a:srgbClr>
              </a:gs>
              <a:gs pos="100000">
                <a:srgbClr val="EB5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1B9DFFF-7BAD-8885-62FB-A619172F8C9A}"/>
              </a:ext>
            </a:extLst>
          </p:cNvPr>
          <p:cNvGrpSpPr/>
          <p:nvPr userDrawn="1"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371A8F73-2F57-7974-2C78-46F9AD8262F7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11" name="Retângulo: Cantos Arredondados 15">
                <a:extLst>
                  <a:ext uri="{FF2B5EF4-FFF2-40B4-BE49-F238E27FC236}">
                    <a16:creationId xmlns:a16="http://schemas.microsoft.com/office/drawing/2014/main" id="{001DC00F-7BF1-9100-0A8D-40813BF39EC9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A5BE81D1-01FB-8772-27B8-F142CF705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13" name="Graphic 10">
                <a:extLst>
                  <a:ext uri="{FF2B5EF4-FFF2-40B4-BE49-F238E27FC236}">
                    <a16:creationId xmlns:a16="http://schemas.microsoft.com/office/drawing/2014/main" id="{E0C7BCEE-A6D2-B280-EE96-2EEAFA9F3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10" name="CaixaDeTexto 17">
              <a:extLst>
                <a:ext uri="{FF2B5EF4-FFF2-40B4-BE49-F238E27FC236}">
                  <a16:creationId xmlns:a16="http://schemas.microsoft.com/office/drawing/2014/main" id="{7DCAEC94-C8B8-0879-A7A6-C030410C3ACA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F8568ECF-2E97-EC48-43D2-BF19F4772524}"/>
              </a:ext>
            </a:extLst>
          </p:cNvPr>
          <p:cNvGrpSpPr/>
          <p:nvPr userDrawn="1"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4C84E66D-2C76-30BB-15BA-A4BE1B68F23A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45" name="Agrupar 44">
                <a:extLst>
                  <a:ext uri="{FF2B5EF4-FFF2-40B4-BE49-F238E27FC236}">
                    <a16:creationId xmlns:a16="http://schemas.microsoft.com/office/drawing/2014/main" id="{D52D428E-E621-D3C3-CC4C-D413FB728154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47" name="Agrupar 46">
                  <a:extLst>
                    <a:ext uri="{FF2B5EF4-FFF2-40B4-BE49-F238E27FC236}">
                      <a16:creationId xmlns:a16="http://schemas.microsoft.com/office/drawing/2014/main" id="{860D57D7-6A66-7D85-1331-18E6D96D2225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49" name="Agrupar 48">
                    <a:extLst>
                      <a:ext uri="{FF2B5EF4-FFF2-40B4-BE49-F238E27FC236}">
                        <a16:creationId xmlns:a16="http://schemas.microsoft.com/office/drawing/2014/main" id="{E308FAB5-5374-FA5F-055E-B4453A4710AE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51" name="Retângulo Arredondado 50">
                      <a:extLst>
                        <a:ext uri="{FF2B5EF4-FFF2-40B4-BE49-F238E27FC236}">
                          <a16:creationId xmlns:a16="http://schemas.microsoft.com/office/drawing/2014/main" id="{AAF3CC60-12F2-392F-2FB8-6E1C38716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52" name="Retângulo Arredondado 51">
                      <a:extLst>
                        <a:ext uri="{FF2B5EF4-FFF2-40B4-BE49-F238E27FC236}">
                          <a16:creationId xmlns:a16="http://schemas.microsoft.com/office/drawing/2014/main" id="{E5B3A74E-19B4-98C4-1B3F-725EBDD794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50" name="CaixaDeTexto 49">
                    <a:extLst>
                      <a:ext uri="{FF2B5EF4-FFF2-40B4-BE49-F238E27FC236}">
                        <a16:creationId xmlns:a16="http://schemas.microsoft.com/office/drawing/2014/main" id="{58175B42-4949-9665-C3AC-C3A2897C0A0F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48" name="Gráfico 47">
                  <a:extLst>
                    <a:ext uri="{FF2B5EF4-FFF2-40B4-BE49-F238E27FC236}">
                      <a16:creationId xmlns:a16="http://schemas.microsoft.com/office/drawing/2014/main" id="{F52A5CA9-FF52-5BD4-57BF-B943598B9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7BF835D0-326A-8359-73CA-78F1F67C437A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BA7509A9-629F-66F5-4B63-27A40FDEDB55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41" name="Agrupar 40">
                <a:extLst>
                  <a:ext uri="{FF2B5EF4-FFF2-40B4-BE49-F238E27FC236}">
                    <a16:creationId xmlns:a16="http://schemas.microsoft.com/office/drawing/2014/main" id="{CDE35049-6EAD-8547-49A7-AF6ED68D38E2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43" name="Retângulo Arredondado 42">
                  <a:extLst>
                    <a:ext uri="{FF2B5EF4-FFF2-40B4-BE49-F238E27FC236}">
                      <a16:creationId xmlns:a16="http://schemas.microsoft.com/office/drawing/2014/main" id="{C96EB741-C05C-A965-5439-F3E4A2AFFF23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44" name="Gráfico 43">
                  <a:extLst>
                    <a:ext uri="{FF2B5EF4-FFF2-40B4-BE49-F238E27FC236}">
                      <a16:creationId xmlns:a16="http://schemas.microsoft.com/office/drawing/2014/main" id="{843831BB-0C20-DAD5-A691-EFB37553F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4A7A6482-E13E-183D-B01D-EC9AD4AB9279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1353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6506490-F508-44B3-E9CE-3249E77DE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739" b="10739"/>
          <a:stretch/>
        </p:blipFill>
        <p:spPr>
          <a:xfrm>
            <a:off x="247650" y="762000"/>
            <a:ext cx="11715750" cy="5162550"/>
          </a:xfrm>
          <a:prstGeom prst="roundRect">
            <a:avLst>
              <a:gd name="adj" fmla="val 1664"/>
            </a:avLst>
          </a:prstGeom>
        </p:spPr>
      </p:pic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9B01E853-66DA-52F1-9258-2A8EE69991DD}"/>
              </a:ext>
            </a:extLst>
          </p:cNvPr>
          <p:cNvSpPr/>
          <p:nvPr userDrawn="1"/>
        </p:nvSpPr>
        <p:spPr>
          <a:xfrm>
            <a:off x="244929" y="764381"/>
            <a:ext cx="11756571" cy="5158438"/>
          </a:xfrm>
          <a:prstGeom prst="roundRect">
            <a:avLst>
              <a:gd name="adj" fmla="val 1412"/>
            </a:avLst>
          </a:prstGeom>
          <a:gradFill>
            <a:gsLst>
              <a:gs pos="42000">
                <a:srgbClr val="DE5F0F">
                  <a:alpha val="81825"/>
                </a:srgbClr>
              </a:gs>
              <a:gs pos="21000">
                <a:srgbClr val="D45B0F">
                  <a:alpha val="87000"/>
                </a:srgbClr>
              </a:gs>
              <a:gs pos="0">
                <a:srgbClr val="942B03"/>
              </a:gs>
              <a:gs pos="61000">
                <a:srgbClr val="FF6C0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95B1553-38C7-C193-7190-F95B8EAB02A1}"/>
              </a:ext>
            </a:extLst>
          </p:cNvPr>
          <p:cNvGrpSpPr/>
          <p:nvPr userDrawn="1"/>
        </p:nvGrpSpPr>
        <p:grpSpPr>
          <a:xfrm>
            <a:off x="391869" y="940936"/>
            <a:ext cx="6658044" cy="4742796"/>
            <a:chOff x="283381" y="1173411"/>
            <a:chExt cx="6658044" cy="4742796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1892E14B-0A4C-2752-39E8-AAF16E80327B}"/>
                </a:ext>
              </a:extLst>
            </p:cNvPr>
            <p:cNvSpPr/>
            <p:nvPr/>
          </p:nvSpPr>
          <p:spPr>
            <a:xfrm>
              <a:off x="6257166" y="4760039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13696849-C035-C331-96F4-C21E2FB3127E}"/>
                </a:ext>
              </a:extLst>
            </p:cNvPr>
            <p:cNvSpPr/>
            <p:nvPr/>
          </p:nvSpPr>
          <p:spPr>
            <a:xfrm>
              <a:off x="491713" y="1173411"/>
              <a:ext cx="633587" cy="633586"/>
            </a:xfrm>
            <a:prstGeom prst="roundRect">
              <a:avLst/>
            </a:prstGeom>
            <a:solidFill>
              <a:srgbClr val="EB5800">
                <a:alpha val="5616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80011218-B0F0-1441-6616-87E5D4514C13}"/>
                </a:ext>
              </a:extLst>
            </p:cNvPr>
            <p:cNvSpPr/>
            <p:nvPr/>
          </p:nvSpPr>
          <p:spPr>
            <a:xfrm>
              <a:off x="6139541" y="5114323"/>
              <a:ext cx="801884" cy="801884"/>
            </a:xfrm>
            <a:prstGeom prst="roundRect">
              <a:avLst/>
            </a:prstGeom>
            <a:solidFill>
              <a:srgbClr val="EB5800">
                <a:alpha val="5843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BC2DB79A-B88C-C893-362C-7BBA04B3F40A}"/>
                </a:ext>
              </a:extLst>
            </p:cNvPr>
            <p:cNvSpPr/>
            <p:nvPr/>
          </p:nvSpPr>
          <p:spPr>
            <a:xfrm>
              <a:off x="5484998" y="5352018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FF43A26E-0606-B7BA-0ABB-492A0789A85B}"/>
                </a:ext>
              </a:extLst>
            </p:cNvPr>
            <p:cNvSpPr/>
            <p:nvPr/>
          </p:nvSpPr>
          <p:spPr>
            <a:xfrm>
              <a:off x="5847322" y="5189642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016A0BC1-3A26-5DAE-AF80-8EA20FE6147D}"/>
                </a:ext>
              </a:extLst>
            </p:cNvPr>
            <p:cNvSpPr/>
            <p:nvPr/>
          </p:nvSpPr>
          <p:spPr>
            <a:xfrm>
              <a:off x="283381" y="1911349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6E78DC6-CCBF-A6F0-48C3-58D6A183E6E7}"/>
              </a:ext>
            </a:extLst>
          </p:cNvPr>
          <p:cNvGrpSpPr/>
          <p:nvPr userDrawn="1"/>
        </p:nvGrpSpPr>
        <p:grpSpPr>
          <a:xfrm>
            <a:off x="6987768" y="2753494"/>
            <a:ext cx="1002358" cy="945158"/>
            <a:chOff x="5234626" y="4686200"/>
            <a:chExt cx="1002358" cy="945158"/>
          </a:xfrm>
        </p:grpSpPr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BEEEEE98-117B-E7F5-DE4A-75706BDE6289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Arredondado 18">
              <a:extLst>
                <a:ext uri="{FF2B5EF4-FFF2-40B4-BE49-F238E27FC236}">
                  <a16:creationId xmlns:a16="http://schemas.microsoft.com/office/drawing/2014/main" id="{F7FDB00C-2FDA-9CF0-10D9-7123F3B043AF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F792B8DA-9E00-2641-A7E3-B334B27CFE49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Retângulo Arredondado 25">
              <a:extLst>
                <a:ext uri="{FF2B5EF4-FFF2-40B4-BE49-F238E27FC236}">
                  <a16:creationId xmlns:a16="http://schemas.microsoft.com/office/drawing/2014/main" id="{3B356830-CE81-18B7-77CF-34AF0512A516}"/>
                </a:ext>
              </a:extLst>
            </p:cNvPr>
            <p:cNvSpPr/>
            <p:nvPr userDrawn="1"/>
          </p:nvSpPr>
          <p:spPr>
            <a:xfrm>
              <a:off x="5279706" y="4686200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7054C92-0831-2B03-CE37-CD830CB5A1F2}"/>
              </a:ext>
            </a:extLst>
          </p:cNvPr>
          <p:cNvGrpSpPr/>
          <p:nvPr userDrawn="1"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AB436C0C-A132-F75F-78A2-EE19B88ECABD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39" name="Retângulo: Cantos Arredondados 15">
                <a:extLst>
                  <a:ext uri="{FF2B5EF4-FFF2-40B4-BE49-F238E27FC236}">
                    <a16:creationId xmlns:a16="http://schemas.microsoft.com/office/drawing/2014/main" id="{E7A554E9-4EF5-19B3-695B-6C64117CF48F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40" name="Gráfico 39">
                <a:extLst>
                  <a:ext uri="{FF2B5EF4-FFF2-40B4-BE49-F238E27FC236}">
                    <a16:creationId xmlns:a16="http://schemas.microsoft.com/office/drawing/2014/main" id="{F40917CF-C28B-F94D-9805-16EF08550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41" name="Graphic 10">
                <a:extLst>
                  <a:ext uri="{FF2B5EF4-FFF2-40B4-BE49-F238E27FC236}">
                    <a16:creationId xmlns:a16="http://schemas.microsoft.com/office/drawing/2014/main" id="{EC6C929D-BE6B-C6AA-6BB8-EE980684B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38" name="CaixaDeTexto 17">
              <a:extLst>
                <a:ext uri="{FF2B5EF4-FFF2-40B4-BE49-F238E27FC236}">
                  <a16:creationId xmlns:a16="http://schemas.microsoft.com/office/drawing/2014/main" id="{F4A201BB-B317-9723-5FB5-265AC751D679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3EC41F4-9DCB-0B84-ABC4-7F2193C0CEBA}"/>
              </a:ext>
            </a:extLst>
          </p:cNvPr>
          <p:cNvGrpSpPr/>
          <p:nvPr userDrawn="1"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27CBB091-5BBA-C3E8-9FCF-AB448A63554E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49" name="Agrupar 48">
                <a:extLst>
                  <a:ext uri="{FF2B5EF4-FFF2-40B4-BE49-F238E27FC236}">
                    <a16:creationId xmlns:a16="http://schemas.microsoft.com/office/drawing/2014/main" id="{E8E0FB18-CC35-5DBE-98C7-590D111614D4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51" name="Agrupar 50">
                  <a:extLst>
                    <a:ext uri="{FF2B5EF4-FFF2-40B4-BE49-F238E27FC236}">
                      <a16:creationId xmlns:a16="http://schemas.microsoft.com/office/drawing/2014/main" id="{C34D52D2-61B8-9ABA-7B5D-E3BB6E0174A5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53" name="Agrupar 52">
                    <a:extLst>
                      <a:ext uri="{FF2B5EF4-FFF2-40B4-BE49-F238E27FC236}">
                        <a16:creationId xmlns:a16="http://schemas.microsoft.com/office/drawing/2014/main" id="{FE7AC56F-97DF-55A9-BB89-0B16633A42BB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55" name="Retângulo Arredondado 54">
                      <a:extLst>
                        <a:ext uri="{FF2B5EF4-FFF2-40B4-BE49-F238E27FC236}">
                          <a16:creationId xmlns:a16="http://schemas.microsoft.com/office/drawing/2014/main" id="{E2999E52-9DCB-DE47-A144-FF30F2C79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56" name="Retângulo Arredondado 55">
                      <a:extLst>
                        <a:ext uri="{FF2B5EF4-FFF2-40B4-BE49-F238E27FC236}">
                          <a16:creationId xmlns:a16="http://schemas.microsoft.com/office/drawing/2014/main" id="{13D32EEE-E4F3-E6C7-759A-02A0D6CD01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54" name="CaixaDeTexto 53">
                    <a:extLst>
                      <a:ext uri="{FF2B5EF4-FFF2-40B4-BE49-F238E27FC236}">
                        <a16:creationId xmlns:a16="http://schemas.microsoft.com/office/drawing/2014/main" id="{680C8216-23FF-A263-50FD-5890902CAFAA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52" name="Gráfico 51">
                  <a:extLst>
                    <a:ext uri="{FF2B5EF4-FFF2-40B4-BE49-F238E27FC236}">
                      <a16:creationId xmlns:a16="http://schemas.microsoft.com/office/drawing/2014/main" id="{6D23AFC8-7C08-54EF-F49D-4D853614E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E6D91EF7-FDD8-03C8-04E8-787211D55A25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6C01DCDF-4EC3-DC04-0DDF-FF3053CD3D46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45" name="Agrupar 44">
                <a:extLst>
                  <a:ext uri="{FF2B5EF4-FFF2-40B4-BE49-F238E27FC236}">
                    <a16:creationId xmlns:a16="http://schemas.microsoft.com/office/drawing/2014/main" id="{601C186A-04E8-5B8C-8223-039A1A3F8065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47" name="Retângulo Arredondado 46">
                  <a:extLst>
                    <a:ext uri="{FF2B5EF4-FFF2-40B4-BE49-F238E27FC236}">
                      <a16:creationId xmlns:a16="http://schemas.microsoft.com/office/drawing/2014/main" id="{57A03A57-27C8-DA9B-2CE9-31B6213960FC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48" name="Gráfico 47">
                  <a:extLst>
                    <a:ext uri="{FF2B5EF4-FFF2-40B4-BE49-F238E27FC236}">
                      <a16:creationId xmlns:a16="http://schemas.microsoft.com/office/drawing/2014/main" id="{8A094B37-51F0-C803-93FA-77B261FE19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482A7F3B-E23A-8092-B1C6-8149F0C014F0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59" name="Retângulo Arredondado 58">
            <a:extLst>
              <a:ext uri="{FF2B5EF4-FFF2-40B4-BE49-F238E27FC236}">
                <a16:creationId xmlns:a16="http://schemas.microsoft.com/office/drawing/2014/main" id="{2FE3C8F2-F647-C83A-3F95-4B174AE98B01}"/>
              </a:ext>
            </a:extLst>
          </p:cNvPr>
          <p:cNvSpPr/>
          <p:nvPr userDrawn="1"/>
        </p:nvSpPr>
        <p:spPr>
          <a:xfrm rot="10800000">
            <a:off x="5205879" y="765630"/>
            <a:ext cx="6746421" cy="5158438"/>
          </a:xfrm>
          <a:prstGeom prst="roundRect">
            <a:avLst>
              <a:gd name="adj" fmla="val 1412"/>
            </a:avLst>
          </a:prstGeom>
          <a:gradFill>
            <a:gsLst>
              <a:gs pos="38000">
                <a:srgbClr val="FF6C0A">
                  <a:alpha val="0"/>
                </a:srgbClr>
              </a:gs>
              <a:gs pos="0">
                <a:srgbClr val="FF6C0A">
                  <a:alpha val="83335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0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15">
            <a:extLst>
              <a:ext uri="{FF2B5EF4-FFF2-40B4-BE49-F238E27FC236}">
                <a16:creationId xmlns:a16="http://schemas.microsoft.com/office/drawing/2014/main" id="{7341F870-EF96-1512-C1CD-E608806C8F89}"/>
              </a:ext>
            </a:extLst>
          </p:cNvPr>
          <p:cNvSpPr/>
          <p:nvPr userDrawn="1"/>
        </p:nvSpPr>
        <p:spPr>
          <a:xfrm rot="10800000">
            <a:off x="6096000" y="731520"/>
            <a:ext cx="5831840" cy="5242560"/>
          </a:xfrm>
          <a:prstGeom prst="roundRect">
            <a:avLst>
              <a:gd name="adj" fmla="val 4200"/>
            </a:avLst>
          </a:prstGeom>
          <a:gradFill>
            <a:gsLst>
              <a:gs pos="12000">
                <a:srgbClr val="DA550C"/>
              </a:gs>
              <a:gs pos="77000">
                <a:srgbClr val="FF920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CC02799-CFF5-3709-2A69-8445A8D22A6E}"/>
              </a:ext>
            </a:extLst>
          </p:cNvPr>
          <p:cNvGrpSpPr/>
          <p:nvPr userDrawn="1"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47BB248F-65D3-73EA-2FAC-ADB91713557B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5" name="Retângulo: Cantos Arredondados 15">
                <a:extLst>
                  <a:ext uri="{FF2B5EF4-FFF2-40B4-BE49-F238E27FC236}">
                    <a16:creationId xmlns:a16="http://schemas.microsoft.com/office/drawing/2014/main" id="{469B54EA-CE2F-5FD4-FAF3-F210D0B7DFD4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8AB6E040-26B7-FFD7-AEDF-6CF63AC4B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7" name="Graphic 10">
                <a:extLst>
                  <a:ext uri="{FF2B5EF4-FFF2-40B4-BE49-F238E27FC236}">
                    <a16:creationId xmlns:a16="http://schemas.microsoft.com/office/drawing/2014/main" id="{45B50155-1DF8-23C8-1288-CC5C7F981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4" name="CaixaDeTexto 17">
              <a:extLst>
                <a:ext uri="{FF2B5EF4-FFF2-40B4-BE49-F238E27FC236}">
                  <a16:creationId xmlns:a16="http://schemas.microsoft.com/office/drawing/2014/main" id="{0AB7141D-44F5-9601-837A-3495AEFA60C3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EE779EA-D747-DB34-A0E1-F01552330DE3}"/>
              </a:ext>
            </a:extLst>
          </p:cNvPr>
          <p:cNvGrpSpPr/>
          <p:nvPr userDrawn="1"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C3F1F824-AC59-B589-5FBD-8B88DC2ED734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22" name="Agrupar 21">
                <a:extLst>
                  <a:ext uri="{FF2B5EF4-FFF2-40B4-BE49-F238E27FC236}">
                    <a16:creationId xmlns:a16="http://schemas.microsoft.com/office/drawing/2014/main" id="{528D2EAD-4534-AC52-E769-2431F19A9FCC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24" name="Agrupar 23">
                  <a:extLst>
                    <a:ext uri="{FF2B5EF4-FFF2-40B4-BE49-F238E27FC236}">
                      <a16:creationId xmlns:a16="http://schemas.microsoft.com/office/drawing/2014/main" id="{DC915BFC-E4BB-CAAA-499A-6FF833FAA9CD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35" name="Agrupar 34">
                    <a:extLst>
                      <a:ext uri="{FF2B5EF4-FFF2-40B4-BE49-F238E27FC236}">
                        <a16:creationId xmlns:a16="http://schemas.microsoft.com/office/drawing/2014/main" id="{6F80E360-ADF7-503A-906D-EACE3AC0D992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37" name="Retângulo Arredondado 36">
                      <a:extLst>
                        <a:ext uri="{FF2B5EF4-FFF2-40B4-BE49-F238E27FC236}">
                          <a16:creationId xmlns:a16="http://schemas.microsoft.com/office/drawing/2014/main" id="{44535821-22C3-59FD-CB74-131FA5907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8" name="Retângulo Arredondado 37">
                      <a:extLst>
                        <a:ext uri="{FF2B5EF4-FFF2-40B4-BE49-F238E27FC236}">
                          <a16:creationId xmlns:a16="http://schemas.microsoft.com/office/drawing/2014/main" id="{555E65D2-3D11-ED02-709B-148B8F1C83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36" name="CaixaDeTexto 35">
                    <a:extLst>
                      <a:ext uri="{FF2B5EF4-FFF2-40B4-BE49-F238E27FC236}">
                        <a16:creationId xmlns:a16="http://schemas.microsoft.com/office/drawing/2014/main" id="{742B3CC4-0C53-D979-7D69-1CF827B65DF9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25" name="Gráfico 24">
                  <a:extLst>
                    <a:ext uri="{FF2B5EF4-FFF2-40B4-BE49-F238E27FC236}">
                      <a16:creationId xmlns:a16="http://schemas.microsoft.com/office/drawing/2014/main" id="{050FE078-BCC3-2761-7C51-9C38E63782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ACC20FBD-7310-F99D-E991-56CB9FB1026D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66909C13-982B-CDC0-4630-2410CA608D27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18" name="Agrupar 17">
                <a:extLst>
                  <a:ext uri="{FF2B5EF4-FFF2-40B4-BE49-F238E27FC236}">
                    <a16:creationId xmlns:a16="http://schemas.microsoft.com/office/drawing/2014/main" id="{E049A585-3404-9E79-93EB-8738AC489335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20" name="Retângulo Arredondado 19">
                  <a:extLst>
                    <a:ext uri="{FF2B5EF4-FFF2-40B4-BE49-F238E27FC236}">
                      <a16:creationId xmlns:a16="http://schemas.microsoft.com/office/drawing/2014/main" id="{35603049-C71F-A8AD-7986-1CE8844FB2F0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21" name="Gráfico 20">
                  <a:extLst>
                    <a:ext uri="{FF2B5EF4-FFF2-40B4-BE49-F238E27FC236}">
                      <a16:creationId xmlns:a16="http://schemas.microsoft.com/office/drawing/2014/main" id="{D63EEF40-7ACB-AE35-CBFB-BA00A7E25F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564B3966-06D6-690D-7204-B22CEFB941D5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9198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A6124-ED54-7D30-B3C6-23D390A5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76A7DD-BF74-E3E1-4F84-91687DEE2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F79EFC-192B-054C-7E29-6C609FB4F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878297-088E-A809-AA32-375F9037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9E55B4-E64A-ABD4-1E44-668818F5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9B3D4-0AC6-498B-2F3C-7AEDAED57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4A8E40-0616-C2D1-9909-8DFCF2251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C245C2-0120-8D5F-40CD-FA6759CDB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DD7A3E-74BF-8329-5FD1-694AA018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7BD697-CB78-83B3-AC7F-ABEBD0A6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C74A9E-1F69-ABB7-08A5-900F474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176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A71CF-7B9A-B74D-75A1-EE84E80A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31D786-63D0-2966-18FA-38D2653AB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0B3FF9-13FB-583F-2182-5F7C4869C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6F3B50-3FB9-4D92-2115-D75E8B8C5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C042C2B-0EC7-AE15-EE42-42CBEC918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61EA66C-898A-2C29-6D94-DEE5CD61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E738B85-9E14-F60D-EFA3-E508F5FB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B116AA7-C362-B602-F043-CF0B871C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629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BD278-68C7-6156-28C7-D916EC18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DAE11A8-52FB-327E-4950-7545DE85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AA0BF1-6DAE-8E26-AE83-63354C63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8A0FE5-0105-D64C-DC72-6B4E5FAF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93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F8A2FBC-7335-058D-C201-D829FD5E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7703FB-6485-224F-7569-0FD719DB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361B1F-6F17-81FC-5003-C8EBE121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99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5D29FE-A5E1-BEB7-35FF-BB66931F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021201-C5A5-2A21-DF6E-8C2E07FD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8B960C-7B2F-D3D8-B569-B966A701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A696CC-3F3A-A248-88B4-009CCF76A449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6BF84B-89BE-7A49-46FE-C03F802BA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7A12C7-4E09-1686-E75E-AC552919A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EF29C1-2B55-9244-A137-A6F2CA91E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0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6042CD1C-1AAB-0DAD-D953-E420BEC8742A}"/>
              </a:ext>
            </a:extLst>
          </p:cNvPr>
          <p:cNvSpPr txBox="1"/>
          <p:nvPr/>
        </p:nvSpPr>
        <p:spPr>
          <a:xfrm>
            <a:off x="852038" y="1604394"/>
            <a:ext cx="6341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AMX" pitchFamily="2" charset="77"/>
              </a:rPr>
              <a:t>Sobre o Canal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F3FFD99-DE91-AE21-A89A-4AC24F0D8421}"/>
              </a:ext>
            </a:extLst>
          </p:cNvPr>
          <p:cNvGrpSpPr/>
          <p:nvPr/>
        </p:nvGrpSpPr>
        <p:grpSpPr>
          <a:xfrm>
            <a:off x="895697" y="4429644"/>
            <a:ext cx="10337651" cy="1912306"/>
            <a:chOff x="1228206" y="3465368"/>
            <a:chExt cx="10337651" cy="191230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44D490A4-BF02-FDF0-9155-F139E714547E}"/>
                </a:ext>
              </a:extLst>
            </p:cNvPr>
            <p:cNvGrpSpPr/>
            <p:nvPr/>
          </p:nvGrpSpPr>
          <p:grpSpPr>
            <a:xfrm>
              <a:off x="1228206" y="3465368"/>
              <a:ext cx="764735" cy="598516"/>
              <a:chOff x="1228206" y="3465368"/>
              <a:chExt cx="764735" cy="598516"/>
            </a:xfrm>
          </p:grpSpPr>
          <p:sp>
            <p:nvSpPr>
              <p:cNvPr id="20" name="Retângulo Arredondado 19">
                <a:extLst>
                  <a:ext uri="{FF2B5EF4-FFF2-40B4-BE49-F238E27FC236}">
                    <a16:creationId xmlns:a16="http://schemas.microsoft.com/office/drawing/2014/main" id="{5B01D709-E01D-0B5B-AE06-FB2E5C00D5AE}"/>
                  </a:ext>
                </a:extLst>
              </p:cNvPr>
              <p:cNvSpPr/>
              <p:nvPr/>
            </p:nvSpPr>
            <p:spPr>
              <a:xfrm>
                <a:off x="1228206" y="3465368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1" name="Retângulo Arredondado 20">
                <a:extLst>
                  <a:ext uri="{FF2B5EF4-FFF2-40B4-BE49-F238E27FC236}">
                    <a16:creationId xmlns:a16="http://schemas.microsoft.com/office/drawing/2014/main" id="{BB00EDEC-C135-4E8A-7FFF-C8333C62ACD7}"/>
                  </a:ext>
                </a:extLst>
              </p:cNvPr>
              <p:cNvSpPr/>
              <p:nvPr/>
            </p:nvSpPr>
            <p:spPr>
              <a:xfrm>
                <a:off x="1660432" y="3731375"/>
                <a:ext cx="332509" cy="332509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65F6DEB6-A42C-6990-9871-2345F591962E}"/>
                </a:ext>
              </a:extLst>
            </p:cNvPr>
            <p:cNvGrpSpPr/>
            <p:nvPr/>
          </p:nvGrpSpPr>
          <p:grpSpPr>
            <a:xfrm>
              <a:off x="3338120" y="3591103"/>
              <a:ext cx="8227737" cy="1786571"/>
              <a:chOff x="2828021" y="1061709"/>
              <a:chExt cx="3306615" cy="717998"/>
            </a:xfrm>
          </p:grpSpPr>
          <p:sp>
            <p:nvSpPr>
              <p:cNvPr id="16" name="Retângulo Arredondado 15">
                <a:extLst>
                  <a:ext uri="{FF2B5EF4-FFF2-40B4-BE49-F238E27FC236}">
                    <a16:creationId xmlns:a16="http://schemas.microsoft.com/office/drawing/2014/main" id="{0E1CE587-52E8-F84D-2A34-DCBC357DC36E}"/>
                  </a:ext>
                </a:extLst>
              </p:cNvPr>
              <p:cNvSpPr/>
              <p:nvPr/>
            </p:nvSpPr>
            <p:spPr>
              <a:xfrm>
                <a:off x="5669123" y="1314194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 Arredondado 16">
                <a:extLst>
                  <a:ext uri="{FF2B5EF4-FFF2-40B4-BE49-F238E27FC236}">
                    <a16:creationId xmlns:a16="http://schemas.microsoft.com/office/drawing/2014/main" id="{58B0466E-A627-EEFF-442B-CE57A97E8B6E}"/>
                  </a:ext>
                </a:extLst>
              </p:cNvPr>
              <p:cNvSpPr/>
              <p:nvPr/>
            </p:nvSpPr>
            <p:spPr>
              <a:xfrm>
                <a:off x="3663214" y="1061709"/>
                <a:ext cx="168483" cy="168483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651DCE49-F648-755E-1FFA-21176D62565D}"/>
                  </a:ext>
                </a:extLst>
              </p:cNvPr>
              <p:cNvSpPr/>
              <p:nvPr/>
            </p:nvSpPr>
            <p:spPr>
              <a:xfrm>
                <a:off x="2828021" y="1303956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Arredondado 18">
                <a:extLst>
                  <a:ext uri="{FF2B5EF4-FFF2-40B4-BE49-F238E27FC236}">
                    <a16:creationId xmlns:a16="http://schemas.microsoft.com/office/drawing/2014/main" id="{685F7483-BCF8-8262-D49B-CCE08BF2F294}"/>
                  </a:ext>
                </a:extLst>
              </p:cNvPr>
              <p:cNvSpPr/>
              <p:nvPr/>
            </p:nvSpPr>
            <p:spPr>
              <a:xfrm>
                <a:off x="3230774" y="1473889"/>
                <a:ext cx="132976" cy="132976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18A0F21-1E45-0847-AE67-4672038A5694}"/>
              </a:ext>
            </a:extLst>
          </p:cNvPr>
          <p:cNvGrpSpPr/>
          <p:nvPr/>
        </p:nvGrpSpPr>
        <p:grpSpPr>
          <a:xfrm>
            <a:off x="881093" y="2394460"/>
            <a:ext cx="3850393" cy="747607"/>
            <a:chOff x="907913" y="1932553"/>
            <a:chExt cx="3850393" cy="747607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781CF543-EBA5-C915-434F-688591747D17}"/>
                </a:ext>
              </a:extLst>
            </p:cNvPr>
            <p:cNvGrpSpPr/>
            <p:nvPr/>
          </p:nvGrpSpPr>
          <p:grpSpPr>
            <a:xfrm>
              <a:off x="907913" y="1932553"/>
              <a:ext cx="3839463" cy="747607"/>
              <a:chOff x="5242979" y="5883670"/>
              <a:chExt cx="2882519" cy="561275"/>
            </a:xfrm>
          </p:grpSpPr>
          <p:grpSp>
            <p:nvGrpSpPr>
              <p:cNvPr id="24" name="Agrupar 23">
                <a:extLst>
                  <a:ext uri="{FF2B5EF4-FFF2-40B4-BE49-F238E27FC236}">
                    <a16:creationId xmlns:a16="http://schemas.microsoft.com/office/drawing/2014/main" id="{8EEF9195-53DB-8A8E-BEAB-968F1D4E6976}"/>
                  </a:ext>
                </a:extLst>
              </p:cNvPr>
              <p:cNvGrpSpPr/>
              <p:nvPr/>
            </p:nvGrpSpPr>
            <p:grpSpPr>
              <a:xfrm>
                <a:off x="5242979" y="5883670"/>
                <a:ext cx="2829368" cy="561275"/>
                <a:chOff x="726359" y="1080282"/>
                <a:chExt cx="4364295" cy="865767"/>
              </a:xfrm>
            </p:grpSpPr>
            <p:grpSp>
              <p:nvGrpSpPr>
                <p:cNvPr id="26" name="Agrupar 25">
                  <a:extLst>
                    <a:ext uri="{FF2B5EF4-FFF2-40B4-BE49-F238E27FC236}">
                      <a16:creationId xmlns:a16="http://schemas.microsoft.com/office/drawing/2014/main" id="{3221BB1B-02BB-8751-BFA9-AD52CE32167D}"/>
                    </a:ext>
                  </a:extLst>
                </p:cNvPr>
                <p:cNvGrpSpPr/>
                <p:nvPr/>
              </p:nvGrpSpPr>
              <p:grpSpPr>
                <a:xfrm>
                  <a:off x="726359" y="1080282"/>
                  <a:ext cx="4364295" cy="865767"/>
                  <a:chOff x="726359" y="1080282"/>
                  <a:chExt cx="4364295" cy="865767"/>
                </a:xfrm>
              </p:grpSpPr>
              <p:grpSp>
                <p:nvGrpSpPr>
                  <p:cNvPr id="28" name="Agrupar 27">
                    <a:extLst>
                      <a:ext uri="{FF2B5EF4-FFF2-40B4-BE49-F238E27FC236}">
                        <a16:creationId xmlns:a16="http://schemas.microsoft.com/office/drawing/2014/main" id="{CA266A46-CD7A-00B2-4F24-7B175C86EDEB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080282"/>
                    <a:ext cx="4364295" cy="865767"/>
                    <a:chOff x="2433486" y="745985"/>
                    <a:chExt cx="4364295" cy="865767"/>
                  </a:xfrm>
                </p:grpSpPr>
                <p:sp>
                  <p:nvSpPr>
                    <p:cNvPr id="30" name="Retângulo Arredondado 29">
                      <a:extLst>
                        <a:ext uri="{FF2B5EF4-FFF2-40B4-BE49-F238E27FC236}">
                          <a16:creationId xmlns:a16="http://schemas.microsoft.com/office/drawing/2014/main" id="{D1621E14-6EA8-5E16-23FF-4CC0DC2A2A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745985"/>
                      <a:ext cx="2824193" cy="865767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1" name="Retângulo Arredondado 30">
                      <a:extLst>
                        <a:ext uri="{FF2B5EF4-FFF2-40B4-BE49-F238E27FC236}">
                          <a16:creationId xmlns:a16="http://schemas.microsoft.com/office/drawing/2014/main" id="{FCCA7E9E-22FC-53A9-A31E-ECF455463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915" y="1237067"/>
                      <a:ext cx="1461866" cy="358055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29" name="CaixaDeTexto 28">
                    <a:extLst>
                      <a:ext uri="{FF2B5EF4-FFF2-40B4-BE49-F238E27FC236}">
                        <a16:creationId xmlns:a16="http://schemas.microsoft.com/office/drawing/2014/main" id="{30E58AF3-05FC-A5B5-49EA-59C36F8CDCD2}"/>
                      </a:ext>
                    </a:extLst>
                  </p:cNvPr>
                  <p:cNvSpPr txBox="1"/>
                  <p:nvPr/>
                </p:nvSpPr>
                <p:spPr>
                  <a:xfrm>
                    <a:off x="831189" y="1231301"/>
                    <a:ext cx="2592522" cy="6059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800" b="1" dirty="0">
                        <a:solidFill>
                          <a:schemeClr val="bg1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2800" dirty="0">
                        <a:solidFill>
                          <a:schemeClr val="bg1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27" name="Gráfico 26">
                  <a:extLst>
                    <a:ext uri="{FF2B5EF4-FFF2-40B4-BE49-F238E27FC236}">
                      <a16:creationId xmlns:a16="http://schemas.microsoft.com/office/drawing/2014/main" id="{3FEAAFE3-ACB1-7847-2C90-E9644D459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rcRect t="7059" b="7059"/>
                <a:stretch/>
              </p:blipFill>
              <p:spPr>
                <a:xfrm>
                  <a:off x="3733557" y="1624667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4AC1A6AD-D2CC-9A46-5A47-505481B7D5BE}"/>
                  </a:ext>
                </a:extLst>
              </p:cNvPr>
              <p:cNvSpPr txBox="1"/>
              <p:nvPr/>
            </p:nvSpPr>
            <p:spPr>
              <a:xfrm>
                <a:off x="7358645" y="6221900"/>
                <a:ext cx="766853" cy="207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F3ACAF5-207A-A100-D212-2779AB81ADE6}"/>
                </a:ext>
              </a:extLst>
            </p:cNvPr>
            <p:cNvGrpSpPr/>
            <p:nvPr/>
          </p:nvGrpSpPr>
          <p:grpSpPr>
            <a:xfrm>
              <a:off x="3414664" y="1968464"/>
              <a:ext cx="1343642" cy="313521"/>
              <a:chOff x="7138216" y="6608022"/>
              <a:chExt cx="1008753" cy="235379"/>
            </a:xfrm>
          </p:grpSpPr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7AA1D5BF-FCF4-2DBE-1B57-EAA2EBED771F}"/>
                  </a:ext>
                </a:extLst>
              </p:cNvPr>
              <p:cNvGrpSpPr/>
              <p:nvPr/>
            </p:nvGrpSpPr>
            <p:grpSpPr>
              <a:xfrm>
                <a:off x="7138216" y="6608022"/>
                <a:ext cx="942966" cy="233772"/>
                <a:chOff x="3649761" y="2197592"/>
                <a:chExt cx="1454523" cy="360593"/>
              </a:xfrm>
            </p:grpSpPr>
            <p:sp>
              <p:nvSpPr>
                <p:cNvPr id="41" name="Retângulo Arredondado 40">
                  <a:extLst>
                    <a:ext uri="{FF2B5EF4-FFF2-40B4-BE49-F238E27FC236}">
                      <a16:creationId xmlns:a16="http://schemas.microsoft.com/office/drawing/2014/main" id="{92045B9B-37F5-2A39-8D95-A1FF17D652FD}"/>
                    </a:ext>
                  </a:extLst>
                </p:cNvPr>
                <p:cNvSpPr/>
                <p:nvPr/>
              </p:nvSpPr>
              <p:spPr>
                <a:xfrm>
                  <a:off x="3649761" y="2197592"/>
                  <a:ext cx="1454523" cy="360593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37" name="Gráfico 36">
                  <a:extLst>
                    <a:ext uri="{FF2B5EF4-FFF2-40B4-BE49-F238E27FC236}">
                      <a16:creationId xmlns:a16="http://schemas.microsoft.com/office/drawing/2014/main" id="{B4FED394-5AA2-2B7E-370F-A92C0AC62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2991" r="2991"/>
                <a:stretch/>
              </p:blipFill>
              <p:spPr>
                <a:xfrm>
                  <a:off x="3755496" y="2267781"/>
                  <a:ext cx="202274" cy="215143"/>
                </a:xfrm>
                <a:prstGeom prst="rect">
                  <a:avLst/>
                </a:prstGeom>
              </p:spPr>
            </p:pic>
          </p:grp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219475F0-A3ED-54E9-6407-B36AEEF2F5FE}"/>
                  </a:ext>
                </a:extLst>
              </p:cNvPr>
              <p:cNvSpPr txBox="1"/>
              <p:nvPr/>
            </p:nvSpPr>
            <p:spPr>
              <a:xfrm>
                <a:off x="7365523" y="6635441"/>
                <a:ext cx="781446" cy="207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89E2B9FA-5B13-9EAF-BC09-32844ED6223A}"/>
              </a:ext>
            </a:extLst>
          </p:cNvPr>
          <p:cNvSpPr/>
          <p:nvPr/>
        </p:nvSpPr>
        <p:spPr>
          <a:xfrm>
            <a:off x="251366" y="3450360"/>
            <a:ext cx="3226510" cy="16138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Televendas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Ativo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Receptivo </a:t>
            </a:r>
          </a:p>
        </p:txBody>
      </p:sp>
    </p:spTree>
    <p:extLst>
      <p:ext uri="{BB962C8B-B14F-4D97-AF65-F5344CB8AC3E}">
        <p14:creationId xmlns:p14="http://schemas.microsoft.com/office/powerpoint/2010/main" val="12419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ldLvl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3646B-5878-D3A4-CE5F-81B35F9AD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FCFFB2F7-F9DA-F027-77C1-A2B5E120E0E4}"/>
              </a:ext>
            </a:extLst>
          </p:cNvPr>
          <p:cNvSpPr/>
          <p:nvPr/>
        </p:nvSpPr>
        <p:spPr>
          <a:xfrm>
            <a:off x="245328" y="1162649"/>
            <a:ext cx="11184672" cy="452695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518EA098-7B6C-DDD2-FF74-6947CEE47F12}"/>
              </a:ext>
            </a:extLst>
          </p:cNvPr>
          <p:cNvGrpSpPr/>
          <p:nvPr/>
        </p:nvGrpSpPr>
        <p:grpSpPr>
          <a:xfrm>
            <a:off x="526000" y="1300429"/>
            <a:ext cx="1672617" cy="4597484"/>
            <a:chOff x="-217919" y="1501907"/>
            <a:chExt cx="1672617" cy="4597484"/>
          </a:xfrm>
        </p:grpSpPr>
        <p:sp>
          <p:nvSpPr>
            <p:cNvPr id="94" name="Retângulo Arredondado 93">
              <a:extLst>
                <a:ext uri="{FF2B5EF4-FFF2-40B4-BE49-F238E27FC236}">
                  <a16:creationId xmlns:a16="http://schemas.microsoft.com/office/drawing/2014/main" id="{7341CDCD-41B3-534B-74D1-7937713C1346}"/>
                </a:ext>
              </a:extLst>
            </p:cNvPr>
            <p:cNvSpPr/>
            <p:nvPr/>
          </p:nvSpPr>
          <p:spPr>
            <a:xfrm>
              <a:off x="-217919" y="1501907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Arredondado 94">
              <a:extLst>
                <a:ext uri="{FF2B5EF4-FFF2-40B4-BE49-F238E27FC236}">
                  <a16:creationId xmlns:a16="http://schemas.microsoft.com/office/drawing/2014/main" id="{12DBF81A-987C-1C12-18F7-00D347FB7E22}"/>
                </a:ext>
              </a:extLst>
            </p:cNvPr>
            <p:cNvSpPr/>
            <p:nvPr/>
          </p:nvSpPr>
          <p:spPr>
            <a:xfrm>
              <a:off x="275362" y="2004302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57454DB2-89AA-BD47-6994-A55F8CF12B63}"/>
                </a:ext>
              </a:extLst>
            </p:cNvPr>
            <p:cNvSpPr/>
            <p:nvPr/>
          </p:nvSpPr>
          <p:spPr>
            <a:xfrm>
              <a:off x="773161" y="5417854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A4672D2D-BEEC-76DD-9D34-B0A25BC049AC}"/>
                </a:ext>
              </a:extLst>
            </p:cNvPr>
            <p:cNvSpPr/>
            <p:nvPr/>
          </p:nvSpPr>
          <p:spPr>
            <a:xfrm>
              <a:off x="989185" y="5633878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05E45D5C-3656-1048-9D51-2E137669F2EE}"/>
              </a:ext>
            </a:extLst>
          </p:cNvPr>
          <p:cNvGrpSpPr/>
          <p:nvPr/>
        </p:nvGrpSpPr>
        <p:grpSpPr>
          <a:xfrm>
            <a:off x="4174979" y="4683642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7171F939-C1B1-728D-1A92-CDDD93FA3BF5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3190B097-081B-B3BE-5D0D-21C0F706E1D0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8B433E32-9279-1470-6D6F-4A7C8CE34FFC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09E4B555-0FA0-0065-9E7E-543AE5C93C6F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0AC440-96E0-EB08-4799-4BB4EAD91851}"/>
              </a:ext>
            </a:extLst>
          </p:cNvPr>
          <p:cNvSpPr txBox="1"/>
          <p:nvPr/>
        </p:nvSpPr>
        <p:spPr>
          <a:xfrm>
            <a:off x="6681222" y="1536174"/>
            <a:ext cx="48444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Com </a:t>
            </a:r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atendimento 100% remoto</a:t>
            </a: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, ele </a:t>
            </a:r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rompe barreiras geográficas</a:t>
            </a: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, leva soluções completas a qualquer região do país e amplia nossa cobertura com agilidade, escala </a:t>
            </a:r>
            <a:br>
              <a:rPr lang="pt-BR" sz="240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e eficiência.</a:t>
            </a:r>
          </a:p>
          <a:p>
            <a:pPr>
              <a:buNone/>
            </a:pPr>
            <a:endParaRPr lang="pt-BR" sz="2400" dirty="0">
              <a:solidFill>
                <a:schemeClr val="bg1"/>
              </a:solidFill>
              <a:latin typeface="AMX" pitchFamily="2" charset="77"/>
            </a:endParaRPr>
          </a:p>
          <a:p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O </a:t>
            </a:r>
            <a:r>
              <a:rPr lang="pt-BR" sz="2400" b="1" dirty="0" err="1">
                <a:solidFill>
                  <a:schemeClr val="bg1"/>
                </a:solidFill>
                <a:latin typeface="AMX" pitchFamily="2" charset="77"/>
              </a:rPr>
              <a:t>Inside</a:t>
            </a:r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 Sales </a:t>
            </a: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é a ponte digital entre a Claro empresas e milhares de negócios espalhados pelo Brasil.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2F303F-A5D3-3501-B969-E7C208859DCD}"/>
              </a:ext>
            </a:extLst>
          </p:cNvPr>
          <p:cNvSpPr txBox="1"/>
          <p:nvPr/>
        </p:nvSpPr>
        <p:spPr>
          <a:xfrm>
            <a:off x="1201361" y="2551837"/>
            <a:ext cx="42425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É aqui que o </a:t>
            </a:r>
          </a:p>
          <a:p>
            <a:r>
              <a:rPr lang="pt-BR" sz="3600" b="1" dirty="0">
                <a:solidFill>
                  <a:srgbClr val="B73300"/>
                </a:solidFill>
                <a:latin typeface="AMX" pitchFamily="2" charset="77"/>
              </a:rPr>
              <a:t>Canal </a:t>
            </a:r>
            <a:r>
              <a:rPr lang="pt-BR" sz="3600" b="1" dirty="0" err="1">
                <a:solidFill>
                  <a:srgbClr val="B73300"/>
                </a:solidFill>
                <a:latin typeface="AMX" pitchFamily="2" charset="77"/>
              </a:rPr>
              <a:t>Inside</a:t>
            </a:r>
            <a:r>
              <a:rPr lang="pt-BR" sz="3600" b="1" dirty="0">
                <a:solidFill>
                  <a:srgbClr val="B73300"/>
                </a:solidFill>
                <a:latin typeface="AMX" pitchFamily="2" charset="77"/>
              </a:rPr>
              <a:t> Sales </a:t>
            </a:r>
          </a:p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se destaca.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C6FC5A5-9518-59E7-A96E-F4184E1E2499}"/>
              </a:ext>
            </a:extLst>
          </p:cNvPr>
          <p:cNvSpPr/>
          <p:nvPr/>
        </p:nvSpPr>
        <p:spPr>
          <a:xfrm>
            <a:off x="-168405" y="4433455"/>
            <a:ext cx="4941455" cy="1926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– canal ativo e receptivo, faz atendimento Online nível brasil todas regionais e recebe chamadas dos clientes e prospecta  - pensar em algo especifico do Canal TLV, o conteúdo do 1º paragrafo ok, modificar a questão da ponte digital</a:t>
            </a:r>
          </a:p>
        </p:txBody>
      </p:sp>
    </p:spTree>
    <p:extLst>
      <p:ext uri="{BB962C8B-B14F-4D97-AF65-F5344CB8AC3E}">
        <p14:creationId xmlns:p14="http://schemas.microsoft.com/office/powerpoint/2010/main" val="4201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uiExpand="1" build="p" bldLvl="2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C67E6-5936-93B7-FE7C-7E5499E17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26AA298E-3B4B-C667-ED25-FA451AF76034}"/>
              </a:ext>
            </a:extLst>
          </p:cNvPr>
          <p:cNvSpPr/>
          <p:nvPr/>
        </p:nvSpPr>
        <p:spPr>
          <a:xfrm>
            <a:off x="245328" y="1321675"/>
            <a:ext cx="11184672" cy="452695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0B91F110-814F-9D92-225F-391D0767CDE9}"/>
              </a:ext>
            </a:extLst>
          </p:cNvPr>
          <p:cNvGrpSpPr/>
          <p:nvPr/>
        </p:nvGrpSpPr>
        <p:grpSpPr>
          <a:xfrm>
            <a:off x="1971673" y="2024866"/>
            <a:ext cx="9459707" cy="3932361"/>
            <a:chOff x="844982" y="2247609"/>
            <a:chExt cx="9459707" cy="3932361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11825CC0-7E12-6302-136F-5E3A7021E2AA}"/>
                </a:ext>
              </a:extLst>
            </p:cNvPr>
            <p:cNvGrpSpPr/>
            <p:nvPr/>
          </p:nvGrpSpPr>
          <p:grpSpPr>
            <a:xfrm>
              <a:off x="844982" y="2247609"/>
              <a:ext cx="9459707" cy="3932361"/>
              <a:chOff x="844982" y="2247609"/>
              <a:chExt cx="9459707" cy="3932361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6A9503DC-5609-A56E-27BE-9A92F057F02D}"/>
                  </a:ext>
                </a:extLst>
              </p:cNvPr>
              <p:cNvSpPr/>
              <p:nvPr/>
            </p:nvSpPr>
            <p:spPr>
              <a:xfrm>
                <a:off x="9478899" y="2247609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4D0DAF44-009E-3055-BE03-4292AD8C09A0}"/>
                  </a:ext>
                </a:extLst>
              </p:cNvPr>
              <p:cNvSpPr/>
              <p:nvPr/>
            </p:nvSpPr>
            <p:spPr>
              <a:xfrm>
                <a:off x="9972180" y="2750004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62E45E6F-4CA0-F1C9-A858-76655BFB0759}"/>
                  </a:ext>
                </a:extLst>
              </p:cNvPr>
              <p:cNvSpPr/>
              <p:nvPr/>
            </p:nvSpPr>
            <p:spPr>
              <a:xfrm>
                <a:off x="844982" y="5498433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A232478E-FB39-1149-8B1D-4F3040490B67}"/>
                  </a:ext>
                </a:extLst>
              </p:cNvPr>
              <p:cNvSpPr/>
              <p:nvPr/>
            </p:nvSpPr>
            <p:spPr>
              <a:xfrm>
                <a:off x="1061006" y="5714457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65102447-59AD-9B19-8D9F-85CA51150D31}"/>
                </a:ext>
              </a:extLst>
            </p:cNvPr>
            <p:cNvGrpSpPr/>
            <p:nvPr/>
          </p:nvGrpSpPr>
          <p:grpSpPr>
            <a:xfrm>
              <a:off x="8402810" y="4666053"/>
              <a:ext cx="640444" cy="390539"/>
              <a:chOff x="4863457" y="1493715"/>
              <a:chExt cx="257386" cy="156952"/>
            </a:xfrm>
          </p:grpSpPr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3990FC2F-F5B5-3E59-A98E-D5E4F00A8E69}"/>
                  </a:ext>
                </a:extLst>
              </p:cNvPr>
              <p:cNvSpPr/>
              <p:nvPr/>
            </p:nvSpPr>
            <p:spPr>
              <a:xfrm>
                <a:off x="4863457" y="156427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07D1DC9F-5257-1FBA-275F-421900D4495C}"/>
                  </a:ext>
                </a:extLst>
              </p:cNvPr>
              <p:cNvSpPr/>
              <p:nvPr/>
            </p:nvSpPr>
            <p:spPr>
              <a:xfrm>
                <a:off x="4963891" y="1493715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9B4197AF-D595-A972-B5E2-8ADD91DFE9A6}"/>
              </a:ext>
            </a:extLst>
          </p:cNvPr>
          <p:cNvGrpSpPr/>
          <p:nvPr/>
        </p:nvGrpSpPr>
        <p:grpSpPr>
          <a:xfrm>
            <a:off x="751447" y="1810085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0E78C4AB-4890-6782-F611-8CE20E27E7E3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4D911242-99AB-EC15-F921-A2E86417220C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8F57DE8C-CC59-F774-26C3-CA350A8C2817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5CD07DFF-B581-2C74-8B78-AFAC9F57900C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1DD79CD-F56F-AA1F-4615-F5F3A04AE030}"/>
              </a:ext>
            </a:extLst>
          </p:cNvPr>
          <p:cNvSpPr txBox="1"/>
          <p:nvPr/>
        </p:nvSpPr>
        <p:spPr>
          <a:xfrm>
            <a:off x="2174704" y="2796136"/>
            <a:ext cx="78425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Agora que vocês já entendem o quão importante é o </a:t>
            </a:r>
            <a:r>
              <a:rPr lang="pt-BR" sz="2800" b="1" dirty="0">
                <a:solidFill>
                  <a:srgbClr val="B73300"/>
                </a:solidFill>
                <a:latin typeface="AMX" pitchFamily="2" charset="77"/>
              </a:rPr>
              <a:t>Canal </a:t>
            </a:r>
            <a:r>
              <a:rPr lang="pt-BR" sz="2800" b="1" dirty="0" err="1">
                <a:solidFill>
                  <a:srgbClr val="B73300"/>
                </a:solidFill>
                <a:latin typeface="AMX" pitchFamily="2" charset="77"/>
              </a:rPr>
              <a:t>Inside</a:t>
            </a:r>
            <a:r>
              <a:rPr lang="pt-BR" sz="2800" b="1" dirty="0">
                <a:solidFill>
                  <a:srgbClr val="B73300"/>
                </a:solidFill>
                <a:latin typeface="AMX" pitchFamily="2" charset="77"/>
              </a:rPr>
              <a:t> Sales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, vamos conhecer a Estrutura e os Objetivos que fazem parte dele.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F902BE1-64BB-82FB-22B3-485BB68A145A}"/>
              </a:ext>
            </a:extLst>
          </p:cNvPr>
          <p:cNvSpPr/>
          <p:nvPr/>
        </p:nvSpPr>
        <p:spPr>
          <a:xfrm>
            <a:off x="-123667" y="4983852"/>
            <a:ext cx="4941455" cy="818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28151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54A1A-FCA9-3337-D351-BDD67A86A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020A1E6-0260-C047-DD16-826B7F2AAB42}"/>
              </a:ext>
            </a:extLst>
          </p:cNvPr>
          <p:cNvSpPr txBox="1"/>
          <p:nvPr/>
        </p:nvSpPr>
        <p:spPr>
          <a:xfrm>
            <a:off x="1007801" y="1852891"/>
            <a:ext cx="4866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Confira os assuntos que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abordaremos 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durante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o treinamento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:</a:t>
            </a:r>
          </a:p>
        </p:txBody>
      </p:sp>
      <p:sp>
        <p:nvSpPr>
          <p:cNvPr id="7" name="Retângulo: Cantos Arredondados 10">
            <a:extLst>
              <a:ext uri="{FF2B5EF4-FFF2-40B4-BE49-F238E27FC236}">
                <a16:creationId xmlns:a16="http://schemas.microsoft.com/office/drawing/2014/main" id="{FD82D395-8C20-98BA-EFAC-BB32D9E1195D}"/>
              </a:ext>
            </a:extLst>
          </p:cNvPr>
          <p:cNvSpPr/>
          <p:nvPr/>
        </p:nvSpPr>
        <p:spPr>
          <a:xfrm>
            <a:off x="1065891" y="2756490"/>
            <a:ext cx="4018727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  <a:sym typeface="+mn-ea"/>
              </a:rPr>
              <a:t>O CANAL INSIDE SALES</a:t>
            </a:r>
            <a:endParaRPr lang="pt-BR" sz="16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8" name="Retângulo: Cantos Arredondados 11">
            <a:extLst>
              <a:ext uri="{FF2B5EF4-FFF2-40B4-BE49-F238E27FC236}">
                <a16:creationId xmlns:a16="http://schemas.microsoft.com/office/drawing/2014/main" id="{DF128B5A-16E4-3C08-D937-7BFCE338EAAC}"/>
              </a:ext>
            </a:extLst>
          </p:cNvPr>
          <p:cNvSpPr/>
          <p:nvPr/>
        </p:nvSpPr>
        <p:spPr>
          <a:xfrm>
            <a:off x="1065892" y="3533855"/>
            <a:ext cx="4032581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</a:rPr>
              <a:t>ESTRUTURA E OBJETIVOS DO CANAL</a:t>
            </a:r>
          </a:p>
        </p:txBody>
      </p:sp>
      <p:sp>
        <p:nvSpPr>
          <p:cNvPr id="9" name="Retângulo: Cantos Arredondados 12">
            <a:extLst>
              <a:ext uri="{FF2B5EF4-FFF2-40B4-BE49-F238E27FC236}">
                <a16:creationId xmlns:a16="http://schemas.microsoft.com/office/drawing/2014/main" id="{D6F45D87-46E6-3302-BFC2-610186BA9166}"/>
              </a:ext>
            </a:extLst>
          </p:cNvPr>
          <p:cNvSpPr/>
          <p:nvPr/>
        </p:nvSpPr>
        <p:spPr>
          <a:xfrm>
            <a:off x="1065892" y="4311221"/>
            <a:ext cx="4018727" cy="609598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lvl="0">
              <a:buClrTx/>
              <a:buSzTx/>
              <a:buFontTx/>
            </a:pPr>
            <a:r>
              <a:rPr lang="pt-BR" sz="1600" dirty="0">
                <a:latin typeface="AMX Black" pitchFamily="2" charset="0"/>
                <a:sym typeface="+mn-ea"/>
              </a:rPr>
              <a:t>PÚBLICO</a:t>
            </a:r>
            <a:endParaRPr lang="pt-BR" sz="1600" i="1" dirty="0">
              <a:latin typeface="AMX Black" pitchFamily="2" charset="0"/>
              <a:sym typeface="+mn-ea"/>
            </a:endParaRP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A3ABEB73-2DFF-52A7-11A7-FC7D84893003}"/>
              </a:ext>
            </a:extLst>
          </p:cNvPr>
          <p:cNvSpPr/>
          <p:nvPr/>
        </p:nvSpPr>
        <p:spPr>
          <a:xfrm>
            <a:off x="1063913" y="3531876"/>
            <a:ext cx="4032581" cy="618211"/>
          </a:xfrm>
          <a:prstGeom prst="roundRect">
            <a:avLst>
              <a:gd name="adj" fmla="val 25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solidFill>
                  <a:srgbClr val="DE5F0F"/>
                </a:solidFill>
                <a:latin typeface="AMX Black" pitchFamily="2" charset="0"/>
              </a:rPr>
              <a:t>ESTRUTURA E OBJETIVOS DO CANAL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3B8B41F-8588-7708-43AD-C6D48079E415}"/>
              </a:ext>
            </a:extLst>
          </p:cNvPr>
          <p:cNvSpPr/>
          <p:nvPr/>
        </p:nvSpPr>
        <p:spPr>
          <a:xfrm>
            <a:off x="-123667" y="4983852"/>
            <a:ext cx="4941455" cy="818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14534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122DE-CF30-7FBD-9AC9-BB5BD952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C6E2105A-CF1D-2A9D-653B-40BECFCFB5E4}"/>
              </a:ext>
            </a:extLst>
          </p:cNvPr>
          <p:cNvSpPr/>
          <p:nvPr/>
        </p:nvSpPr>
        <p:spPr>
          <a:xfrm>
            <a:off x="245328" y="1321675"/>
            <a:ext cx="11184672" cy="452695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34164A44-C4CE-182C-9083-42FCDD5C96C4}"/>
              </a:ext>
            </a:extLst>
          </p:cNvPr>
          <p:cNvGrpSpPr/>
          <p:nvPr/>
        </p:nvGrpSpPr>
        <p:grpSpPr>
          <a:xfrm>
            <a:off x="1971673" y="2024866"/>
            <a:ext cx="9459707" cy="3932361"/>
            <a:chOff x="844982" y="2247609"/>
            <a:chExt cx="9459707" cy="3932361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7A1604D1-9567-77B7-E9A3-CD3B83D612CC}"/>
                </a:ext>
              </a:extLst>
            </p:cNvPr>
            <p:cNvGrpSpPr/>
            <p:nvPr/>
          </p:nvGrpSpPr>
          <p:grpSpPr>
            <a:xfrm>
              <a:off x="844982" y="2247609"/>
              <a:ext cx="9459707" cy="3932361"/>
              <a:chOff x="844982" y="2247609"/>
              <a:chExt cx="9459707" cy="3932361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7C1E7730-E902-D248-D2B3-6CE1A129A6A8}"/>
                  </a:ext>
                </a:extLst>
              </p:cNvPr>
              <p:cNvSpPr/>
              <p:nvPr/>
            </p:nvSpPr>
            <p:spPr>
              <a:xfrm>
                <a:off x="9478899" y="2247609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D6C6D2CF-1495-B70D-D554-C560225B5FA3}"/>
                  </a:ext>
                </a:extLst>
              </p:cNvPr>
              <p:cNvSpPr/>
              <p:nvPr/>
            </p:nvSpPr>
            <p:spPr>
              <a:xfrm>
                <a:off x="9972180" y="2750004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4269AEEA-75B0-4A87-696C-E41628641D15}"/>
                  </a:ext>
                </a:extLst>
              </p:cNvPr>
              <p:cNvSpPr/>
              <p:nvPr/>
            </p:nvSpPr>
            <p:spPr>
              <a:xfrm>
                <a:off x="844982" y="5498433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60D8A504-950A-EF98-D412-6FE7297CA4D9}"/>
                  </a:ext>
                </a:extLst>
              </p:cNvPr>
              <p:cNvSpPr/>
              <p:nvPr/>
            </p:nvSpPr>
            <p:spPr>
              <a:xfrm>
                <a:off x="1061006" y="5714457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1E6F6659-3EAA-4133-E7F6-7C07C9BAD096}"/>
                </a:ext>
              </a:extLst>
            </p:cNvPr>
            <p:cNvGrpSpPr/>
            <p:nvPr/>
          </p:nvGrpSpPr>
          <p:grpSpPr>
            <a:xfrm>
              <a:off x="8402810" y="4666053"/>
              <a:ext cx="640444" cy="390539"/>
              <a:chOff x="4863457" y="1493715"/>
              <a:chExt cx="257386" cy="156952"/>
            </a:xfrm>
          </p:grpSpPr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A11D447B-7F7C-0A07-158F-5A47E6A61670}"/>
                  </a:ext>
                </a:extLst>
              </p:cNvPr>
              <p:cNvSpPr/>
              <p:nvPr/>
            </p:nvSpPr>
            <p:spPr>
              <a:xfrm>
                <a:off x="4863457" y="156427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E5B02E54-1862-B5B5-A364-FE04A8D7762F}"/>
                  </a:ext>
                </a:extLst>
              </p:cNvPr>
              <p:cNvSpPr/>
              <p:nvPr/>
            </p:nvSpPr>
            <p:spPr>
              <a:xfrm>
                <a:off x="4963891" y="1493715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E6D8F9ED-0F69-7BBB-40F2-147FC5522F63}"/>
              </a:ext>
            </a:extLst>
          </p:cNvPr>
          <p:cNvGrpSpPr/>
          <p:nvPr/>
        </p:nvGrpSpPr>
        <p:grpSpPr>
          <a:xfrm>
            <a:off x="751447" y="1810085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9F4DE909-0CEC-D526-BABB-4A5066D1C695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C2A8DAF1-A71D-A634-8AD6-3A0D0470F48D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DC4212BE-65B1-54AD-77DC-5D41265EBE99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807A9A2A-2E36-AB6F-B93D-9ECA86FBCB7E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768E48B-4814-224B-4600-604F9AB4F9DB}"/>
              </a:ext>
            </a:extLst>
          </p:cNvPr>
          <p:cNvSpPr txBox="1"/>
          <p:nvPr/>
        </p:nvSpPr>
        <p:spPr>
          <a:xfrm>
            <a:off x="1537395" y="3199596"/>
            <a:ext cx="4683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B73300"/>
                </a:solidFill>
                <a:latin typeface="AMX" pitchFamily="2" charset="77"/>
              </a:rPr>
              <a:t>A Estrutura Organizacional do Canal </a:t>
            </a:r>
            <a:r>
              <a:rPr lang="pt-BR" sz="2800" b="1" dirty="0" err="1">
                <a:solidFill>
                  <a:srgbClr val="B73300"/>
                </a:solidFill>
                <a:latin typeface="AMX" pitchFamily="2" charset="77"/>
              </a:rPr>
              <a:t>Inside</a:t>
            </a:r>
            <a:r>
              <a:rPr lang="pt-BR" sz="2800" b="1" dirty="0">
                <a:solidFill>
                  <a:srgbClr val="B73300"/>
                </a:solidFill>
                <a:latin typeface="AMX" pitchFamily="2" charset="77"/>
              </a:rPr>
              <a:t> Sales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8E17D71-CE43-64B9-9E29-61A99F6EA888}"/>
              </a:ext>
            </a:extLst>
          </p:cNvPr>
          <p:cNvSpPr txBox="1"/>
          <p:nvPr/>
        </p:nvSpPr>
        <p:spPr>
          <a:xfrm>
            <a:off x="6944591" y="2981235"/>
            <a:ext cx="36923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O Canal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Inside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 Sales possui uma disposição que visa o sucesso da Claro, vamos conhecer essa estrutura a seguir.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A1997D-3998-EEA8-865A-103F68DC05BF}"/>
              </a:ext>
            </a:extLst>
          </p:cNvPr>
          <p:cNvSpPr/>
          <p:nvPr/>
        </p:nvSpPr>
        <p:spPr>
          <a:xfrm>
            <a:off x="-123667" y="4983852"/>
            <a:ext cx="4941455" cy="818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5982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ACECC346-1D2A-68E2-2C06-38428DCBF8BF}"/>
              </a:ext>
            </a:extLst>
          </p:cNvPr>
          <p:cNvSpPr/>
          <p:nvPr/>
        </p:nvSpPr>
        <p:spPr>
          <a:xfrm>
            <a:off x="245328" y="765111"/>
            <a:ext cx="11735178" cy="5978589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BED9213-9084-48BA-9247-D16102414A8A}"/>
              </a:ext>
            </a:extLst>
          </p:cNvPr>
          <p:cNvGrpSpPr/>
          <p:nvPr/>
        </p:nvGrpSpPr>
        <p:grpSpPr>
          <a:xfrm>
            <a:off x="10649179" y="1035821"/>
            <a:ext cx="1174086" cy="5085653"/>
            <a:chOff x="9522488" y="1258564"/>
            <a:chExt cx="1174086" cy="5085653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EEDDAD13-9122-867A-8920-42F634BBF710}"/>
                </a:ext>
              </a:extLst>
            </p:cNvPr>
            <p:cNvGrpSpPr/>
            <p:nvPr/>
          </p:nvGrpSpPr>
          <p:grpSpPr>
            <a:xfrm>
              <a:off x="9870784" y="1258564"/>
              <a:ext cx="825790" cy="834904"/>
              <a:chOff x="9870784" y="1258564"/>
              <a:chExt cx="825790" cy="834904"/>
            </a:xfrm>
          </p:grpSpPr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97710A06-0D53-627E-182E-D7CEEE93DFAA}"/>
                  </a:ext>
                </a:extLst>
              </p:cNvPr>
              <p:cNvSpPr/>
              <p:nvPr/>
            </p:nvSpPr>
            <p:spPr>
              <a:xfrm>
                <a:off x="9870784" y="1258564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" name="Retângulo Arredondado 8">
                <a:extLst>
                  <a:ext uri="{FF2B5EF4-FFF2-40B4-BE49-F238E27FC236}">
                    <a16:creationId xmlns:a16="http://schemas.microsoft.com/office/drawing/2014/main" id="{A8057593-3752-CB5E-A3E8-C83BE476D7B2}"/>
                  </a:ext>
                </a:extLst>
              </p:cNvPr>
              <p:cNvSpPr/>
              <p:nvPr/>
            </p:nvSpPr>
            <p:spPr>
              <a:xfrm>
                <a:off x="10364065" y="1760959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02A05CA7-D3EA-E857-8F68-96783C2CEE31}"/>
                </a:ext>
              </a:extLst>
            </p:cNvPr>
            <p:cNvGrpSpPr/>
            <p:nvPr/>
          </p:nvGrpSpPr>
          <p:grpSpPr>
            <a:xfrm>
              <a:off x="9522488" y="5953678"/>
              <a:ext cx="640439" cy="390539"/>
              <a:chOff x="5313441" y="2011193"/>
              <a:chExt cx="257384" cy="156952"/>
            </a:xfrm>
          </p:grpSpPr>
          <p:sp>
            <p:nvSpPr>
              <p:cNvPr id="6" name="Retângulo Arredondado 5">
                <a:extLst>
                  <a:ext uri="{FF2B5EF4-FFF2-40B4-BE49-F238E27FC236}">
                    <a16:creationId xmlns:a16="http://schemas.microsoft.com/office/drawing/2014/main" id="{BDEA5B17-3FE5-D02F-34BE-20DFA6B35921}"/>
                  </a:ext>
                </a:extLst>
              </p:cNvPr>
              <p:cNvSpPr/>
              <p:nvPr/>
            </p:nvSpPr>
            <p:spPr>
              <a:xfrm>
                <a:off x="5313441" y="2081756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BFAE4138-150C-B96E-705C-A841F8441791}"/>
                  </a:ext>
                </a:extLst>
              </p:cNvPr>
              <p:cNvSpPr/>
              <p:nvPr/>
            </p:nvSpPr>
            <p:spPr>
              <a:xfrm>
                <a:off x="5413873" y="2011193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pic>
        <p:nvPicPr>
          <p:cNvPr id="19" name="Imagem 18" descr="Tela de celula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C3D8391F-438D-8AD5-F86D-B2D23A5E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78" y="1300589"/>
            <a:ext cx="9805088" cy="5031341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F0241A4-F326-230F-24DB-0504FD869247}"/>
              </a:ext>
            </a:extLst>
          </p:cNvPr>
          <p:cNvGrpSpPr/>
          <p:nvPr/>
        </p:nvGrpSpPr>
        <p:grpSpPr>
          <a:xfrm>
            <a:off x="476713" y="971625"/>
            <a:ext cx="1002789" cy="1203303"/>
            <a:chOff x="5234195" y="4428055"/>
            <a:chExt cx="1002789" cy="1203303"/>
          </a:xfrm>
        </p:grpSpPr>
        <p:sp>
          <p:nvSpPr>
            <p:cNvPr id="13" name="Retângulo Arredondado 12">
              <a:extLst>
                <a:ext uri="{FF2B5EF4-FFF2-40B4-BE49-F238E27FC236}">
                  <a16:creationId xmlns:a16="http://schemas.microsoft.com/office/drawing/2014/main" id="{45260401-8002-8296-5CBE-EE6BDD9B8DF3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Arredondado 13">
              <a:extLst>
                <a:ext uri="{FF2B5EF4-FFF2-40B4-BE49-F238E27FC236}">
                  <a16:creationId xmlns:a16="http://schemas.microsoft.com/office/drawing/2014/main" id="{3CFC17AB-1E4B-D79B-BAF0-E2269B912B2D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812CC1D7-4CCF-BEAA-5B72-6D0B099AF50E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73277E99-D434-BA34-EC99-8E7B0AB703D8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81966FD-5C65-8604-85B5-E07BF4E06DC5}"/>
              </a:ext>
            </a:extLst>
          </p:cNvPr>
          <p:cNvSpPr txBox="1"/>
          <p:nvPr/>
        </p:nvSpPr>
        <p:spPr>
          <a:xfrm>
            <a:off x="1779990" y="1459047"/>
            <a:ext cx="3893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DE5F0F"/>
                </a:solidFill>
                <a:latin typeface="AMX" pitchFamily="2" charset="77"/>
              </a:rPr>
              <a:t>Estrutura </a:t>
            </a:r>
            <a:r>
              <a:rPr lang="pt-BR" sz="2000" b="1" dirty="0" err="1">
                <a:solidFill>
                  <a:srgbClr val="DE5F0F"/>
                </a:solidFill>
                <a:latin typeface="AMX" pitchFamily="2" charset="77"/>
              </a:rPr>
              <a:t>Inside</a:t>
            </a:r>
            <a:r>
              <a:rPr lang="pt-BR" sz="2000" b="1" dirty="0">
                <a:solidFill>
                  <a:srgbClr val="DE5F0F"/>
                </a:solidFill>
                <a:latin typeface="AMX" pitchFamily="2" charset="77"/>
              </a:rPr>
              <a:t> Sales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49739AC-516C-94AE-95CE-1A91E79EEF69}"/>
              </a:ext>
            </a:extLst>
          </p:cNvPr>
          <p:cNvSpPr/>
          <p:nvPr/>
        </p:nvSpPr>
        <p:spPr>
          <a:xfrm>
            <a:off x="0" y="1079141"/>
            <a:ext cx="9467272" cy="52527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Estrutura: Ativo e receptivo  .......</a:t>
            </a:r>
          </a:p>
          <a:p>
            <a:pPr algn="ctr"/>
            <a:r>
              <a:rPr lang="pt-BR" dirty="0"/>
              <a:t>CLARO:</a:t>
            </a:r>
          </a:p>
          <a:p>
            <a:pPr algn="ctr"/>
            <a:r>
              <a:rPr lang="pt-BR" dirty="0"/>
              <a:t>MALU – diretora</a:t>
            </a:r>
          </a:p>
          <a:p>
            <a:pPr algn="ctr"/>
            <a:r>
              <a:rPr lang="pt-BR" dirty="0"/>
              <a:t>Rodrigo – gerente</a:t>
            </a:r>
          </a:p>
          <a:p>
            <a:pPr algn="ctr"/>
            <a:r>
              <a:rPr lang="pt-BR" dirty="0"/>
              <a:t>Pontos focais Claro – SANYS – RECEPTIVO</a:t>
            </a:r>
          </a:p>
          <a:p>
            <a:pPr algn="ctr"/>
            <a:r>
              <a:rPr lang="pt-BR" dirty="0"/>
              <a:t>Tatiana Caires - </a:t>
            </a:r>
            <a:r>
              <a:rPr lang="pt-BR" dirty="0" err="1"/>
              <a:t>Alert</a:t>
            </a:r>
            <a:r>
              <a:rPr lang="pt-BR" dirty="0"/>
              <a:t> e Cristiane Costa – Aliança Sul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PARCEIROS:</a:t>
            </a:r>
          </a:p>
          <a:p>
            <a:pPr algn="ctr"/>
            <a:r>
              <a:rPr lang="pt-BR" dirty="0"/>
              <a:t>Operações possuem</a:t>
            </a:r>
          </a:p>
          <a:p>
            <a:pPr algn="ctr"/>
            <a:r>
              <a:rPr lang="pt-BR" dirty="0"/>
              <a:t>Gerente – abaixo da figura do gerente: supervisor  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60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7FB1F321-69A0-A9BF-97F0-C1958E2BFE5F}"/>
              </a:ext>
            </a:extLst>
          </p:cNvPr>
          <p:cNvSpPr/>
          <p:nvPr/>
        </p:nvSpPr>
        <p:spPr>
          <a:xfrm>
            <a:off x="245328" y="821095"/>
            <a:ext cx="11184672" cy="5169158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7AC9273-6DCD-756C-4FF8-216C8C4AFC87}"/>
              </a:ext>
            </a:extLst>
          </p:cNvPr>
          <p:cNvGrpSpPr/>
          <p:nvPr/>
        </p:nvGrpSpPr>
        <p:grpSpPr>
          <a:xfrm>
            <a:off x="600645" y="1281768"/>
            <a:ext cx="1597973" cy="4298905"/>
            <a:chOff x="-273903" y="1259311"/>
            <a:chExt cx="1597973" cy="4298905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A9B04D84-803E-9B07-66DA-4D9AB53768B4}"/>
                </a:ext>
              </a:extLst>
            </p:cNvPr>
            <p:cNvSpPr/>
            <p:nvPr/>
          </p:nvSpPr>
          <p:spPr>
            <a:xfrm>
              <a:off x="-273903" y="1259311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336CD8C0-79F2-F4AC-4030-821B5FF07CB4}"/>
                </a:ext>
              </a:extLst>
            </p:cNvPr>
            <p:cNvSpPr/>
            <p:nvPr/>
          </p:nvSpPr>
          <p:spPr>
            <a:xfrm>
              <a:off x="182055" y="1705723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3E05012D-DC3F-D56C-E2E5-79E4AE0B848A}"/>
                </a:ext>
              </a:extLst>
            </p:cNvPr>
            <p:cNvSpPr/>
            <p:nvPr/>
          </p:nvSpPr>
          <p:spPr>
            <a:xfrm>
              <a:off x="642533" y="4876679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DCB28980-DE26-5FC8-3F45-C011C2C951E7}"/>
                </a:ext>
              </a:extLst>
            </p:cNvPr>
            <p:cNvSpPr/>
            <p:nvPr/>
          </p:nvSpPr>
          <p:spPr>
            <a:xfrm>
              <a:off x="858557" y="5092703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2CF97AB-9C74-9EA4-3CD4-3CB3803E6C82}"/>
              </a:ext>
            </a:extLst>
          </p:cNvPr>
          <p:cNvGrpSpPr/>
          <p:nvPr/>
        </p:nvGrpSpPr>
        <p:grpSpPr>
          <a:xfrm rot="5400000">
            <a:off x="10594440" y="988719"/>
            <a:ext cx="1002789" cy="1203303"/>
            <a:chOff x="5234195" y="4428055"/>
            <a:chExt cx="1002789" cy="12033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475C0221-EC3B-66C0-7E61-9E3C4C91A171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44C550AE-3803-0853-07E9-E39C3AFAEA08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2B8B91E0-6C92-AEA2-C481-EFC6FBFE980E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6824A705-AA28-F130-7191-359F494C8EF6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EBFB3A6-0138-1813-E688-D62BD96A8304}"/>
              </a:ext>
            </a:extLst>
          </p:cNvPr>
          <p:cNvSpPr txBox="1"/>
          <p:nvPr/>
        </p:nvSpPr>
        <p:spPr>
          <a:xfrm>
            <a:off x="6402873" y="2828835"/>
            <a:ext cx="5017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O canal é liderado por uma </a:t>
            </a:r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Diretora de canais estratégicos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, responsável por toda a operação nacional.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B08609C-519F-D555-F8AB-676DF179AF2B}"/>
              </a:ext>
            </a:extLst>
          </p:cNvPr>
          <p:cNvSpPr txBox="1"/>
          <p:nvPr/>
        </p:nvSpPr>
        <p:spPr>
          <a:xfrm>
            <a:off x="935134" y="3112379"/>
            <a:ext cx="464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B73300"/>
                </a:solidFill>
                <a:latin typeface="AMX" pitchFamily="2" charset="77"/>
              </a:rPr>
              <a:t>Liderança Nacional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73D6235-8180-89D0-7018-B973CBBC6612}"/>
              </a:ext>
            </a:extLst>
          </p:cNvPr>
          <p:cNvSpPr txBox="1"/>
          <p:nvPr/>
        </p:nvSpPr>
        <p:spPr>
          <a:xfrm>
            <a:off x="916474" y="2585444"/>
            <a:ext cx="438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Estrutura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36284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903DD-58A4-BEC4-B131-3A18DBDA3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5C70B7F9-8FD2-C013-D115-A569E6F95CE5}"/>
              </a:ext>
            </a:extLst>
          </p:cNvPr>
          <p:cNvSpPr/>
          <p:nvPr/>
        </p:nvSpPr>
        <p:spPr>
          <a:xfrm>
            <a:off x="245328" y="821095"/>
            <a:ext cx="11184672" cy="5169158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653AA81-3399-5232-2649-9306A0597331}"/>
              </a:ext>
            </a:extLst>
          </p:cNvPr>
          <p:cNvGrpSpPr/>
          <p:nvPr/>
        </p:nvGrpSpPr>
        <p:grpSpPr>
          <a:xfrm>
            <a:off x="600645" y="1281768"/>
            <a:ext cx="1597973" cy="4298905"/>
            <a:chOff x="-273903" y="1259311"/>
            <a:chExt cx="1597973" cy="4298905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3795BBD5-2918-B4F3-A07A-CEE20648B2A0}"/>
                </a:ext>
              </a:extLst>
            </p:cNvPr>
            <p:cNvSpPr/>
            <p:nvPr/>
          </p:nvSpPr>
          <p:spPr>
            <a:xfrm>
              <a:off x="-273903" y="1259311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B13FE983-D3C7-4B10-7993-BEDDAD99F957}"/>
                </a:ext>
              </a:extLst>
            </p:cNvPr>
            <p:cNvSpPr/>
            <p:nvPr/>
          </p:nvSpPr>
          <p:spPr>
            <a:xfrm>
              <a:off x="182055" y="1705723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7131EA0B-E299-94E5-41DB-C16912027C61}"/>
                </a:ext>
              </a:extLst>
            </p:cNvPr>
            <p:cNvSpPr/>
            <p:nvPr/>
          </p:nvSpPr>
          <p:spPr>
            <a:xfrm>
              <a:off x="642533" y="4876679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63C8976B-251B-6A78-2AA3-F516E5A2E642}"/>
                </a:ext>
              </a:extLst>
            </p:cNvPr>
            <p:cNvSpPr/>
            <p:nvPr/>
          </p:nvSpPr>
          <p:spPr>
            <a:xfrm>
              <a:off x="858557" y="5092703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E59EB98-67ED-49D6-8E51-8180F5A372BA}"/>
              </a:ext>
            </a:extLst>
          </p:cNvPr>
          <p:cNvGrpSpPr/>
          <p:nvPr/>
        </p:nvGrpSpPr>
        <p:grpSpPr>
          <a:xfrm rot="5400000">
            <a:off x="10594440" y="988719"/>
            <a:ext cx="1002789" cy="1203303"/>
            <a:chOff x="5234195" y="4428055"/>
            <a:chExt cx="1002789" cy="12033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A7FB16DA-2D83-76F9-C820-C0A961AB5B10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F5DB83F5-E3A5-DDDA-7798-C7D1C73A8E56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E3A62EC-4478-BB15-CE14-1ACCCC53A95E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C4C5D1C5-8A9C-6045-DE34-62C0965616AD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2F3E9E0-8BEC-8784-58DE-A989F3086023}"/>
              </a:ext>
            </a:extLst>
          </p:cNvPr>
          <p:cNvSpPr txBox="1"/>
          <p:nvPr/>
        </p:nvSpPr>
        <p:spPr>
          <a:xfrm>
            <a:off x="935134" y="3112379"/>
            <a:ext cx="516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B73300"/>
                </a:solidFill>
                <a:latin typeface="AMX" pitchFamily="2" charset="77"/>
              </a:rPr>
              <a:t>Gerências por Perfil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BBB84DC-7B35-B857-046C-FBA7C3DEA87C}"/>
              </a:ext>
            </a:extLst>
          </p:cNvPr>
          <p:cNvSpPr txBox="1"/>
          <p:nvPr/>
        </p:nvSpPr>
        <p:spPr>
          <a:xfrm>
            <a:off x="916474" y="2585444"/>
            <a:ext cx="438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Estrutura Organizacional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F3CF73-502B-C917-C278-2E1E5E7CF90B}"/>
              </a:ext>
            </a:extLst>
          </p:cNvPr>
          <p:cNvSpPr txBox="1"/>
          <p:nvPr/>
        </p:nvSpPr>
        <p:spPr>
          <a:xfrm>
            <a:off x="5770206" y="2182297"/>
            <a:ext cx="5613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itchFamily="2" charset="77"/>
              </a:rPr>
              <a:t>A operação se divide em </a:t>
            </a:r>
            <a:r>
              <a:rPr lang="pt-BR" b="1" dirty="0">
                <a:latin typeface="AMX" pitchFamily="2" charset="77"/>
              </a:rPr>
              <a:t>duas frentes principais</a:t>
            </a:r>
            <a:r>
              <a:rPr lang="pt-BR" dirty="0">
                <a:latin typeface="AMX" pitchFamily="2" charset="77"/>
              </a:rPr>
              <a:t>: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3326D4-694D-11C9-0447-164A30B1C7AB}"/>
              </a:ext>
            </a:extLst>
          </p:cNvPr>
          <p:cNvSpPr txBox="1"/>
          <p:nvPr/>
        </p:nvSpPr>
        <p:spPr>
          <a:xfrm>
            <a:off x="5786534" y="4098310"/>
            <a:ext cx="61496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itchFamily="2" charset="77"/>
              </a:rPr>
              <a:t>2. Gerentes Hunter – Foco em prospecção</a:t>
            </a:r>
            <a:endParaRPr lang="pt-BR" dirty="0">
              <a:latin typeface="AMX" pitchFamily="2" charset="77"/>
            </a:endParaRPr>
          </a:p>
          <a:p>
            <a:r>
              <a:rPr lang="pt-BR" dirty="0">
                <a:latin typeface="AMX" pitchFamily="2" charset="77"/>
              </a:rPr>
              <a:t>São responsáveis pela gestão dos Coordenadores e Executivos que atuam na </a:t>
            </a:r>
            <a:r>
              <a:rPr lang="pt-BR" b="1" dirty="0">
                <a:latin typeface="AMX" pitchFamily="2" charset="77"/>
              </a:rPr>
              <a:t>prospecção de novos clientes</a:t>
            </a:r>
            <a:r>
              <a:rPr lang="pt-BR" dirty="0">
                <a:latin typeface="AMX" pitchFamily="2" charset="77"/>
              </a:rPr>
              <a:t>.</a:t>
            </a:r>
            <a:endParaRPr lang="pt-BR" dirty="0">
              <a:effectLst/>
              <a:latin typeface="AMX" pitchFamily="2" charset="77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140D9BE-8146-355C-464D-7A7FD0FB18F4}"/>
              </a:ext>
            </a:extLst>
          </p:cNvPr>
          <p:cNvSpPr txBox="1"/>
          <p:nvPr/>
        </p:nvSpPr>
        <p:spPr>
          <a:xfrm>
            <a:off x="5770206" y="2702199"/>
            <a:ext cx="60843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itchFamily="2" charset="77"/>
              </a:rPr>
              <a:t>1. Gerentes Farmer – Foco em base de clientes</a:t>
            </a:r>
            <a:endParaRPr lang="pt-BR" dirty="0">
              <a:latin typeface="AMX" pitchFamily="2" charset="77"/>
            </a:endParaRPr>
          </a:p>
          <a:p>
            <a:r>
              <a:rPr lang="pt-BR" dirty="0">
                <a:latin typeface="AMX" pitchFamily="2" charset="77"/>
              </a:rPr>
              <a:t>Acompanham os Coordenadores que lideram os Executivos que fazem a gestão da carteira atual, promovendo vendas de novos produtos e aumento de receita.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1CB9652-0498-FA2C-5292-6BA1D6C09EF0}"/>
              </a:ext>
            </a:extLst>
          </p:cNvPr>
          <p:cNvSpPr/>
          <p:nvPr/>
        </p:nvSpPr>
        <p:spPr>
          <a:xfrm>
            <a:off x="421159" y="1591772"/>
            <a:ext cx="6884685" cy="52366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– divisão ATIVO : realiza chamadas/prospecta.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Oferta </a:t>
            </a:r>
            <a:r>
              <a:rPr lang="pt-BR" dirty="0" err="1"/>
              <a:t>Bl</a:t>
            </a:r>
            <a:r>
              <a:rPr lang="pt-BR" dirty="0"/>
              <a:t> para quem tem móvel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Oferta  </a:t>
            </a:r>
            <a:r>
              <a:rPr lang="pt-BR" dirty="0" err="1"/>
              <a:t>Movel</a:t>
            </a:r>
            <a:r>
              <a:rPr lang="pt-BR" dirty="0"/>
              <a:t> para quem tem BL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cenários que o cliente não possui nenhum dos produtos</a:t>
            </a:r>
          </a:p>
          <a:p>
            <a:pPr algn="ctr"/>
            <a:r>
              <a:rPr lang="pt-BR" dirty="0"/>
              <a:t>Time capacitado para vender todos os produtos MOVEL E FIXO(</a:t>
            </a:r>
            <a:r>
              <a:rPr lang="pt-BR" dirty="0" err="1"/>
              <a:t>bl</a:t>
            </a:r>
            <a:r>
              <a:rPr lang="pt-BR" dirty="0"/>
              <a:t>, tv, fone)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Receptivo: recebe chamada dos clientes interessados pelos produtos claro que ligaram em um dos nossos canais de atendimento telefônico.</a:t>
            </a:r>
          </a:p>
          <a:p>
            <a:pPr algn="ctr"/>
            <a:r>
              <a:rPr lang="pt-BR" dirty="0"/>
              <a:t>– cliente na URA que digitou um dado é direcionado para uma fila especifica – cenário de clientes que já tem um dos produtos ou nenhum dos produtos. </a:t>
            </a:r>
          </a:p>
        </p:txBody>
      </p:sp>
    </p:spTree>
    <p:extLst>
      <p:ext uri="{BB962C8B-B14F-4D97-AF65-F5344CB8AC3E}">
        <p14:creationId xmlns:p14="http://schemas.microsoft.com/office/powerpoint/2010/main" val="2055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828B8-071D-CD3F-BEB2-4E78724E2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A7C51049-4404-6E10-5AA3-5C11D79CD09B}"/>
              </a:ext>
            </a:extLst>
          </p:cNvPr>
          <p:cNvSpPr/>
          <p:nvPr/>
        </p:nvSpPr>
        <p:spPr>
          <a:xfrm>
            <a:off x="245328" y="821095"/>
            <a:ext cx="11184672" cy="5169158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DBA91ED-C31D-29D3-98EC-90FF554A06EB}"/>
              </a:ext>
            </a:extLst>
          </p:cNvPr>
          <p:cNvGrpSpPr/>
          <p:nvPr/>
        </p:nvGrpSpPr>
        <p:grpSpPr>
          <a:xfrm>
            <a:off x="600645" y="1281768"/>
            <a:ext cx="1597973" cy="4298905"/>
            <a:chOff x="-273903" y="1259311"/>
            <a:chExt cx="1597973" cy="4298905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281B3DA8-8920-8487-02FE-88FBE97BDFA3}"/>
                </a:ext>
              </a:extLst>
            </p:cNvPr>
            <p:cNvSpPr/>
            <p:nvPr/>
          </p:nvSpPr>
          <p:spPr>
            <a:xfrm>
              <a:off x="-273903" y="1259311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BA27A801-9883-FC26-A886-A9F579D57D5A}"/>
                </a:ext>
              </a:extLst>
            </p:cNvPr>
            <p:cNvSpPr/>
            <p:nvPr/>
          </p:nvSpPr>
          <p:spPr>
            <a:xfrm>
              <a:off x="182055" y="1705723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85123CCA-96A9-D14C-8F96-D6C3B4B73B8D}"/>
                </a:ext>
              </a:extLst>
            </p:cNvPr>
            <p:cNvSpPr/>
            <p:nvPr/>
          </p:nvSpPr>
          <p:spPr>
            <a:xfrm>
              <a:off x="642533" y="4876679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1E229DE1-AAAC-FC54-3449-2BF48DF44D51}"/>
                </a:ext>
              </a:extLst>
            </p:cNvPr>
            <p:cNvSpPr/>
            <p:nvPr/>
          </p:nvSpPr>
          <p:spPr>
            <a:xfrm>
              <a:off x="858557" y="5092703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2277E59-D495-BD05-661F-9F693A6213AA}"/>
              </a:ext>
            </a:extLst>
          </p:cNvPr>
          <p:cNvGrpSpPr/>
          <p:nvPr/>
        </p:nvGrpSpPr>
        <p:grpSpPr>
          <a:xfrm rot="5400000">
            <a:off x="10594440" y="988719"/>
            <a:ext cx="1002789" cy="1203303"/>
            <a:chOff x="5234195" y="4428055"/>
            <a:chExt cx="1002789" cy="12033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B6E55F37-7F86-1B48-81EA-D68FAA4891E7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FB6EED69-21B2-1070-686F-BAA68153C772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196A0111-439D-4C42-ED7D-CBC0DCEF6B06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05B2CA8A-D72B-87B5-3EF7-5A892173546E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5738335-880B-F917-BD0C-E4FA0C34B1B6}"/>
              </a:ext>
            </a:extLst>
          </p:cNvPr>
          <p:cNvSpPr txBox="1"/>
          <p:nvPr/>
        </p:nvSpPr>
        <p:spPr>
          <a:xfrm>
            <a:off x="935134" y="3112379"/>
            <a:ext cx="5160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B73300"/>
                </a:solidFill>
                <a:latin typeface="AMX" pitchFamily="2" charset="77"/>
              </a:rPr>
              <a:t>Coordenação e Executivo de Vendas por Perfil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79FF77B-18C9-41C8-A743-CEDCB456975F}"/>
              </a:ext>
            </a:extLst>
          </p:cNvPr>
          <p:cNvSpPr txBox="1"/>
          <p:nvPr/>
        </p:nvSpPr>
        <p:spPr>
          <a:xfrm>
            <a:off x="916474" y="2585444"/>
            <a:ext cx="438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Estrutura Organizacional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8259CAE-133E-8ADE-2A14-5E9DDA98CF50}"/>
              </a:ext>
            </a:extLst>
          </p:cNvPr>
          <p:cNvSpPr txBox="1"/>
          <p:nvPr/>
        </p:nvSpPr>
        <p:spPr>
          <a:xfrm>
            <a:off x="6095999" y="1667679"/>
            <a:ext cx="536665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O Canal </a:t>
            </a:r>
            <a:r>
              <a:rPr lang="pt-BR" sz="1700" dirty="0" err="1">
                <a:solidFill>
                  <a:srgbClr val="000000"/>
                </a:solidFill>
                <a:latin typeface="AMX" pitchFamily="2" charset="77"/>
              </a:rPr>
              <a:t>Inside</a:t>
            </a: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 Sales se desdobra em dois perfis operacionais para garantir cobertura e estratégia, </a:t>
            </a:r>
            <a:br>
              <a:rPr lang="pt-BR" sz="1700" dirty="0">
                <a:solidFill>
                  <a:srgbClr val="000000"/>
                </a:solidFill>
                <a:latin typeface="AMX" pitchFamily="2" charset="77"/>
              </a:rPr>
            </a:b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vamos conferir.</a:t>
            </a:r>
          </a:p>
          <a:p>
            <a:pPr>
              <a:buNone/>
            </a:pPr>
            <a:endParaRPr lang="pt-BR" sz="1700" dirty="0">
              <a:latin typeface="AMX" pitchFamily="2" charset="77"/>
            </a:endParaRPr>
          </a:p>
          <a:p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Farmer</a:t>
            </a:r>
            <a:endParaRPr lang="pt-BR" sz="1700" dirty="0"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Foco em </a:t>
            </a: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clientes da base.</a:t>
            </a:r>
            <a:endParaRPr lang="pt-BR" sz="1700" dirty="0"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Atuação para </a:t>
            </a: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expandir o relacionamento, </a:t>
            </a:r>
            <a:br>
              <a:rPr lang="pt-BR" sz="1700" b="1" dirty="0">
                <a:solidFill>
                  <a:srgbClr val="000000"/>
                </a:solidFill>
                <a:latin typeface="AMX" pitchFamily="2" charset="77"/>
              </a:rPr>
            </a:b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aumentar o ticket médio e vender novas soluções.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700" dirty="0">
              <a:latin typeface="AMX" pitchFamily="2" charset="77"/>
            </a:endParaRPr>
          </a:p>
          <a:p>
            <a:r>
              <a:rPr lang="pt-BR" sz="1700" b="1" dirty="0">
                <a:latin typeface="AMX" pitchFamily="2" charset="77"/>
              </a:rPr>
              <a:t>Hunter</a:t>
            </a:r>
            <a:endParaRPr lang="pt-BR" sz="1700" dirty="0"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Foco em </a:t>
            </a: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prospecção de novos clientes</a:t>
            </a:r>
            <a:r>
              <a:rPr lang="pt-BR" sz="1700" dirty="0">
                <a:latin typeface="AMX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Atuação para </a:t>
            </a: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expandir a participação </a:t>
            </a: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da Claro empresas, ganho de</a:t>
            </a: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 marketing </a:t>
            </a:r>
            <a:r>
              <a:rPr lang="pt-BR" sz="1700" b="1" dirty="0" err="1">
                <a:solidFill>
                  <a:srgbClr val="000000"/>
                </a:solidFill>
                <a:latin typeface="AMX" pitchFamily="2" charset="77"/>
              </a:rPr>
              <a:t>share</a:t>
            </a: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 </a:t>
            </a: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e </a:t>
            </a: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capacitação </a:t>
            </a:r>
            <a:br>
              <a:rPr lang="pt-BR" sz="1700" b="1" dirty="0">
                <a:solidFill>
                  <a:srgbClr val="000000"/>
                </a:solidFill>
                <a:latin typeface="AMX" pitchFamily="2" charset="77"/>
              </a:rPr>
            </a:br>
            <a:r>
              <a:rPr lang="pt-BR" sz="1700" b="1" dirty="0">
                <a:solidFill>
                  <a:srgbClr val="000000"/>
                </a:solidFill>
                <a:latin typeface="AMX" pitchFamily="2" charset="77"/>
              </a:rPr>
              <a:t>de novos clientes e novas receitas</a:t>
            </a:r>
            <a:r>
              <a:rPr lang="pt-BR" sz="1700" dirty="0">
                <a:solidFill>
                  <a:srgbClr val="000000"/>
                </a:solidFill>
                <a:latin typeface="AMX" pitchFamily="2" charset="77"/>
              </a:rPr>
              <a:t>.</a:t>
            </a:r>
            <a:endParaRPr lang="pt-BR" sz="1700" dirty="0">
              <a:latin typeface="AMX" pitchFamily="2" charset="77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F5302B-7F8B-57E0-79C7-CF752DF45922}"/>
              </a:ext>
            </a:extLst>
          </p:cNvPr>
          <p:cNvSpPr/>
          <p:nvPr/>
        </p:nvSpPr>
        <p:spPr>
          <a:xfrm>
            <a:off x="0" y="2269600"/>
            <a:ext cx="6979791" cy="3599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Estrutura: executivo(ponto focal Claro-  ponte entre áreas e o canal)</a:t>
            </a:r>
          </a:p>
          <a:p>
            <a:pPr algn="ctr"/>
            <a:r>
              <a:rPr lang="pt-BR" dirty="0"/>
              <a:t>Nas terceiras: 1 gerente e supervisores  </a:t>
            </a:r>
          </a:p>
        </p:txBody>
      </p:sp>
    </p:spTree>
    <p:extLst>
      <p:ext uri="{BB962C8B-B14F-4D97-AF65-F5344CB8AC3E}">
        <p14:creationId xmlns:p14="http://schemas.microsoft.com/office/powerpoint/2010/main" val="162666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 uiExpand="1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8ACC-AC9E-190A-1508-EBF8DD723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717586C5-81D4-FEE7-53E6-871CCEB86A40}"/>
              </a:ext>
            </a:extLst>
          </p:cNvPr>
          <p:cNvSpPr/>
          <p:nvPr/>
        </p:nvSpPr>
        <p:spPr>
          <a:xfrm>
            <a:off x="245328" y="821095"/>
            <a:ext cx="11184672" cy="5169158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95AE0E3-B6E2-E5C6-6B85-A4AA18B07BAE}"/>
              </a:ext>
            </a:extLst>
          </p:cNvPr>
          <p:cNvGrpSpPr/>
          <p:nvPr/>
        </p:nvGrpSpPr>
        <p:grpSpPr>
          <a:xfrm>
            <a:off x="600645" y="1281768"/>
            <a:ext cx="1597973" cy="4298905"/>
            <a:chOff x="-273903" y="1259311"/>
            <a:chExt cx="1597973" cy="4298905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FDEE3236-714E-FF61-7D67-B8B68E7B120E}"/>
                </a:ext>
              </a:extLst>
            </p:cNvPr>
            <p:cNvSpPr/>
            <p:nvPr/>
          </p:nvSpPr>
          <p:spPr>
            <a:xfrm>
              <a:off x="-273903" y="1259311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094A5DEC-937B-B620-8D3E-8D2BCDF9EB81}"/>
                </a:ext>
              </a:extLst>
            </p:cNvPr>
            <p:cNvSpPr/>
            <p:nvPr/>
          </p:nvSpPr>
          <p:spPr>
            <a:xfrm>
              <a:off x="182055" y="1705723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BE648E41-3811-0842-124F-01B250052D0C}"/>
                </a:ext>
              </a:extLst>
            </p:cNvPr>
            <p:cNvSpPr/>
            <p:nvPr/>
          </p:nvSpPr>
          <p:spPr>
            <a:xfrm>
              <a:off x="642533" y="4876679"/>
              <a:ext cx="332509" cy="332509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933423EA-05E0-08AA-C9AF-94354B818533}"/>
                </a:ext>
              </a:extLst>
            </p:cNvPr>
            <p:cNvSpPr/>
            <p:nvPr/>
          </p:nvSpPr>
          <p:spPr>
            <a:xfrm>
              <a:off x="858557" y="5092703"/>
              <a:ext cx="465513" cy="465513"/>
            </a:xfrm>
            <a:prstGeom prst="roundRect">
              <a:avLst/>
            </a:prstGeom>
            <a:solidFill>
              <a:srgbClr val="EB58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673641D-BC8D-A69A-2D0A-32748F66E852}"/>
              </a:ext>
            </a:extLst>
          </p:cNvPr>
          <p:cNvGrpSpPr/>
          <p:nvPr/>
        </p:nvGrpSpPr>
        <p:grpSpPr>
          <a:xfrm rot="5400000">
            <a:off x="10594440" y="988719"/>
            <a:ext cx="1002789" cy="1203303"/>
            <a:chOff x="5234195" y="4428055"/>
            <a:chExt cx="1002789" cy="12033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7017A48B-EF07-D38E-F82D-ABD45C5C7EEE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AE828176-7859-64CC-57C7-289D7184614A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E240A3B6-1EC7-1530-48BA-52B8E5DC6708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FA4B52DD-C2F9-2A37-571C-B38EBBBFF25E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339554-86AF-E402-A17C-24D3FAA19AC4}"/>
              </a:ext>
            </a:extLst>
          </p:cNvPr>
          <p:cNvSpPr txBox="1"/>
          <p:nvPr/>
        </p:nvSpPr>
        <p:spPr>
          <a:xfrm>
            <a:off x="935134" y="3112379"/>
            <a:ext cx="5160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B73300"/>
                </a:solidFill>
                <a:latin typeface="AMX" pitchFamily="2" charset="77"/>
              </a:rPr>
              <a:t>Canais de Apoio Complementares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DFC8E8C-E5B1-CF34-B337-679F80CFB775}"/>
              </a:ext>
            </a:extLst>
          </p:cNvPr>
          <p:cNvSpPr txBox="1"/>
          <p:nvPr/>
        </p:nvSpPr>
        <p:spPr>
          <a:xfrm>
            <a:off x="916474" y="2585444"/>
            <a:ext cx="438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Estrutura Organizacional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3E74FE-8EB9-0F05-D4B5-D051EB56511E}"/>
              </a:ext>
            </a:extLst>
          </p:cNvPr>
          <p:cNvSpPr txBox="1"/>
          <p:nvPr/>
        </p:nvSpPr>
        <p:spPr>
          <a:xfrm>
            <a:off x="6096000" y="2828835"/>
            <a:ext cx="4933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MX" pitchFamily="2" charset="77"/>
              </a:rPr>
              <a:t>Coordenação de Performance:</a:t>
            </a:r>
            <a:r>
              <a:rPr lang="pt-BR" sz="2000" dirty="0">
                <a:latin typeface="AMX" pitchFamily="2" charset="77"/>
              </a:rPr>
              <a:t> equipe </a:t>
            </a:r>
            <a:br>
              <a:rPr lang="pt-BR" sz="2000" dirty="0">
                <a:latin typeface="AMX" pitchFamily="2" charset="77"/>
              </a:rPr>
            </a:br>
            <a:r>
              <a:rPr lang="pt-BR" sz="2000" dirty="0">
                <a:latin typeface="AMX" pitchFamily="2" charset="77"/>
              </a:rPr>
              <a:t>de suporte estratégico com</a:t>
            </a:r>
            <a:r>
              <a:rPr lang="pt-BR" sz="2000" b="1" dirty="0">
                <a:latin typeface="AMX" pitchFamily="2" charset="77"/>
              </a:rPr>
              <a:t> colaboradores</a:t>
            </a:r>
            <a:r>
              <a:rPr lang="pt-BR" sz="2000" dirty="0">
                <a:latin typeface="AMX" pitchFamily="2" charset="77"/>
              </a:rPr>
              <a:t> que analisam indicadores e apoiam </a:t>
            </a:r>
            <a:br>
              <a:rPr lang="pt-BR" sz="2000" dirty="0">
                <a:latin typeface="AMX" pitchFamily="2" charset="77"/>
              </a:rPr>
            </a:br>
            <a:r>
              <a:rPr lang="pt-BR" sz="2000" dirty="0">
                <a:latin typeface="AMX" pitchFamily="2" charset="77"/>
              </a:rPr>
              <a:t>a performance do time de campo.</a:t>
            </a:r>
            <a:endParaRPr lang="pt-BR" sz="2800" dirty="0">
              <a:latin typeface="AMX" pitchFamily="2" charset="77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D20689-B2FB-232E-2602-45349DCC3870}"/>
              </a:ext>
            </a:extLst>
          </p:cNvPr>
          <p:cNvSpPr/>
          <p:nvPr/>
        </p:nvSpPr>
        <p:spPr>
          <a:xfrm>
            <a:off x="-193964" y="4068429"/>
            <a:ext cx="7296728" cy="2382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Canais complementares: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operações possuem backoffices para acompanhamento das vendas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Multiplicadores de treinamento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Qualidade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Planejamento </a:t>
            </a:r>
          </a:p>
          <a:p>
            <a:pPr algn="ctr"/>
            <a:r>
              <a:rPr lang="pt-BR" dirty="0"/>
              <a:t>Áreas voltadas para dar suporte e acompanhar números e resultados das operações </a:t>
            </a:r>
          </a:p>
        </p:txBody>
      </p:sp>
    </p:spTree>
    <p:extLst>
      <p:ext uri="{BB962C8B-B14F-4D97-AF65-F5344CB8AC3E}">
        <p14:creationId xmlns:p14="http://schemas.microsoft.com/office/powerpoint/2010/main" val="28719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293995FD-84D6-AC65-71B6-72541B62406E}"/>
              </a:ext>
            </a:extLst>
          </p:cNvPr>
          <p:cNvSpPr/>
          <p:nvPr/>
        </p:nvSpPr>
        <p:spPr>
          <a:xfrm>
            <a:off x="213244" y="1848852"/>
            <a:ext cx="11184672" cy="3160295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9A45B1-87B6-B43D-DCCD-61064D16CB6A}"/>
              </a:ext>
            </a:extLst>
          </p:cNvPr>
          <p:cNvSpPr txBox="1"/>
          <p:nvPr/>
        </p:nvSpPr>
        <p:spPr>
          <a:xfrm>
            <a:off x="6622767" y="2459504"/>
            <a:ext cx="477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Ao</a:t>
            </a:r>
            <a:r>
              <a:rPr lang="pt-BR" sz="24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contrário do Canal Field Sales, </a:t>
            </a:r>
            <a:br>
              <a:rPr lang="pt-BR" sz="240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o </a:t>
            </a:r>
            <a:r>
              <a:rPr lang="pt-BR" sz="2400" dirty="0" err="1">
                <a:solidFill>
                  <a:schemeClr val="bg1"/>
                </a:solidFill>
                <a:latin typeface="AMX" pitchFamily="2" charset="77"/>
              </a:rPr>
              <a:t>Inside</a:t>
            </a: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 Sales não conta com estrutura de consultoria técnica presencial, pois toda a abordagem é digital e centralizada.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35083AD-8633-DD9C-ED82-25288838565D}"/>
              </a:ext>
            </a:extLst>
          </p:cNvPr>
          <p:cNvGrpSpPr/>
          <p:nvPr/>
        </p:nvGrpSpPr>
        <p:grpSpPr>
          <a:xfrm>
            <a:off x="568875" y="1453833"/>
            <a:ext cx="1002789" cy="1203303"/>
            <a:chOff x="5234195" y="4428055"/>
            <a:chExt cx="1002789" cy="1203303"/>
          </a:xfrm>
        </p:grpSpPr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D0D0661E-1289-FA8C-3D28-9BE2A515E677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035F7CA7-471C-045E-F7E9-F4B598F5F980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6FFADCDC-D782-2785-E11F-22E19DB13912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542489E3-D702-A862-F3A2-5701A63248F8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014D017-D7F6-1F9B-DDD8-B442D888BD84}"/>
              </a:ext>
            </a:extLst>
          </p:cNvPr>
          <p:cNvGrpSpPr/>
          <p:nvPr/>
        </p:nvGrpSpPr>
        <p:grpSpPr>
          <a:xfrm>
            <a:off x="1285377" y="4480079"/>
            <a:ext cx="4249149" cy="1317077"/>
            <a:chOff x="5933762" y="4671595"/>
            <a:chExt cx="4635576" cy="1436854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723DA149-E130-E4B8-02D1-8AB2615FE21F}"/>
                </a:ext>
              </a:extLst>
            </p:cNvPr>
            <p:cNvGrpSpPr/>
            <p:nvPr/>
          </p:nvGrpSpPr>
          <p:grpSpPr>
            <a:xfrm>
              <a:off x="5933762" y="4671595"/>
              <a:ext cx="809164" cy="834902"/>
              <a:chOff x="5933762" y="4671595"/>
              <a:chExt cx="809164" cy="834902"/>
            </a:xfrm>
          </p:grpSpPr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EE3A8CFB-D0C8-2BEE-7715-4D32539C7734}"/>
                  </a:ext>
                </a:extLst>
              </p:cNvPr>
              <p:cNvSpPr/>
              <p:nvPr/>
            </p:nvSpPr>
            <p:spPr>
              <a:xfrm>
                <a:off x="5933762" y="4671595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tângulo Arredondado 18">
                <a:extLst>
                  <a:ext uri="{FF2B5EF4-FFF2-40B4-BE49-F238E27FC236}">
                    <a16:creationId xmlns:a16="http://schemas.microsoft.com/office/drawing/2014/main" id="{FC5C8B63-B45C-7AC6-F351-A1C5AE847C69}"/>
                  </a:ext>
                </a:extLst>
              </p:cNvPr>
              <p:cNvSpPr/>
              <p:nvPr/>
            </p:nvSpPr>
            <p:spPr>
              <a:xfrm>
                <a:off x="6410417" y="5173988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27149FCB-C54E-0477-6200-70E3AFBC0BA1}"/>
                </a:ext>
              </a:extLst>
            </p:cNvPr>
            <p:cNvGrpSpPr/>
            <p:nvPr/>
          </p:nvGrpSpPr>
          <p:grpSpPr>
            <a:xfrm>
              <a:off x="9422969" y="4931430"/>
              <a:ext cx="1146369" cy="1177019"/>
              <a:chOff x="5273439" y="1600366"/>
              <a:chExt cx="460710" cy="473027"/>
            </a:xfrm>
          </p:grpSpPr>
          <p:sp>
            <p:nvSpPr>
              <p:cNvPr id="15" name="Retângulo Arredondado 14">
                <a:extLst>
                  <a:ext uri="{FF2B5EF4-FFF2-40B4-BE49-F238E27FC236}">
                    <a16:creationId xmlns:a16="http://schemas.microsoft.com/office/drawing/2014/main" id="{465F3873-F424-261C-A52B-7BB9AC31DE3C}"/>
                  </a:ext>
                </a:extLst>
              </p:cNvPr>
              <p:cNvSpPr/>
              <p:nvPr/>
            </p:nvSpPr>
            <p:spPr>
              <a:xfrm>
                <a:off x="5273439" y="1771786"/>
                <a:ext cx="301607" cy="301607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Retângulo Arredondado 15">
                <a:extLst>
                  <a:ext uri="{FF2B5EF4-FFF2-40B4-BE49-F238E27FC236}">
                    <a16:creationId xmlns:a16="http://schemas.microsoft.com/office/drawing/2014/main" id="{DE1CC464-8DF5-FB68-75A0-DC2FDF7D3A90}"/>
                  </a:ext>
                </a:extLst>
              </p:cNvPr>
              <p:cNvSpPr/>
              <p:nvPr/>
            </p:nvSpPr>
            <p:spPr>
              <a:xfrm>
                <a:off x="5476760" y="167092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7" name="Retângulo Arredondado 16">
                <a:extLst>
                  <a:ext uri="{FF2B5EF4-FFF2-40B4-BE49-F238E27FC236}">
                    <a16:creationId xmlns:a16="http://schemas.microsoft.com/office/drawing/2014/main" id="{D3436BB9-FBD4-9AE5-E490-0F5B2446FF4C}"/>
                  </a:ext>
                </a:extLst>
              </p:cNvPr>
              <p:cNvSpPr/>
              <p:nvPr/>
            </p:nvSpPr>
            <p:spPr>
              <a:xfrm>
                <a:off x="5577197" y="1600366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2E9BD07-7D2F-7477-D3EA-BDA2E678871F}"/>
              </a:ext>
            </a:extLst>
          </p:cNvPr>
          <p:cNvSpPr txBox="1"/>
          <p:nvPr/>
        </p:nvSpPr>
        <p:spPr>
          <a:xfrm>
            <a:off x="447373" y="3075057"/>
            <a:ext cx="540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B73300"/>
                </a:solidFill>
                <a:latin typeface="AMX" pitchFamily="2" charset="77"/>
              </a:rPr>
              <a:t>Atenção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AF3AA23-ED9D-1BA4-EA51-A781D0378EA3}"/>
              </a:ext>
            </a:extLst>
          </p:cNvPr>
          <p:cNvSpPr/>
          <p:nvPr/>
        </p:nvSpPr>
        <p:spPr>
          <a:xfrm>
            <a:off x="-193964" y="4068429"/>
            <a:ext cx="7296728" cy="2382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Pensar em formato para TLV</a:t>
            </a:r>
          </a:p>
        </p:txBody>
      </p:sp>
    </p:spTree>
    <p:extLst>
      <p:ext uri="{BB962C8B-B14F-4D97-AF65-F5344CB8AC3E}">
        <p14:creationId xmlns:p14="http://schemas.microsoft.com/office/powerpoint/2010/main" val="10255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92548-0EF3-2C54-EE3F-94CEDD9C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:a16="http://schemas.microsoft.com/office/drawing/2014/main" id="{C37AB04A-6A84-5E84-28E5-E8CF2657E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6" r="18029"/>
          <a:stretch>
            <a:fillRect/>
          </a:stretch>
        </p:blipFill>
        <p:spPr>
          <a:xfrm>
            <a:off x="3937688" y="0"/>
            <a:ext cx="8254312" cy="6858000"/>
          </a:xfrm>
          <a:prstGeom prst="rect">
            <a:avLst/>
          </a:prstGeom>
        </p:spPr>
      </p:pic>
      <p:sp>
        <p:nvSpPr>
          <p:cNvPr id="71" name="Retângulo 70">
            <a:extLst>
              <a:ext uri="{FF2B5EF4-FFF2-40B4-BE49-F238E27FC236}">
                <a16:creationId xmlns:a16="http://schemas.microsoft.com/office/drawing/2014/main" id="{5B0D2534-AFBC-08BD-CD0D-417FF6A386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70000">
                <a:srgbClr val="B63D00">
                  <a:alpha val="8000"/>
                </a:srgbClr>
              </a:gs>
              <a:gs pos="100000">
                <a:srgbClr val="EB5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772BE1E7-48A5-DCEB-FA8B-D2A1F8F20E65}"/>
              </a:ext>
            </a:extLst>
          </p:cNvPr>
          <p:cNvSpPr/>
          <p:nvPr/>
        </p:nvSpPr>
        <p:spPr>
          <a:xfrm>
            <a:off x="245328" y="1079521"/>
            <a:ext cx="10498872" cy="487892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0F838C-F1BD-E67F-09DE-32870117815D}"/>
              </a:ext>
            </a:extLst>
          </p:cNvPr>
          <p:cNvSpPr txBox="1"/>
          <p:nvPr/>
        </p:nvSpPr>
        <p:spPr>
          <a:xfrm>
            <a:off x="957429" y="2219452"/>
            <a:ext cx="348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B73300"/>
                </a:solidFill>
                <a:latin typeface="AMX" pitchFamily="2" charset="77"/>
              </a:rPr>
              <a:t>Olá, turma! 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B0A7A46E-FEC1-F155-3451-96A9C1B8642F}"/>
              </a:ext>
            </a:extLst>
          </p:cNvPr>
          <p:cNvSpPr txBox="1"/>
          <p:nvPr/>
        </p:nvSpPr>
        <p:spPr>
          <a:xfrm>
            <a:off x="995271" y="3053238"/>
            <a:ext cx="51007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Sejam bem-vindos(as) </a:t>
            </a:r>
            <a:b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ao treinamento sobre </a:t>
            </a:r>
            <a:b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o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Canal </a:t>
            </a:r>
            <a:r>
              <a:rPr lang="pt-BR" sz="2800" b="1" dirty="0" err="1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Inside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 Sales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 </a:t>
            </a:r>
            <a:b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de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Claro empresas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!</a:t>
            </a:r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F0548679-1CB3-9941-B865-BB0723B2F44C}"/>
              </a:ext>
            </a:extLst>
          </p:cNvPr>
          <p:cNvGrpSpPr/>
          <p:nvPr/>
        </p:nvGrpSpPr>
        <p:grpSpPr>
          <a:xfrm>
            <a:off x="8196612" y="2689576"/>
            <a:ext cx="3469936" cy="3071922"/>
            <a:chOff x="7099402" y="3036527"/>
            <a:chExt cx="3469936" cy="3071922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A997DA55-1AC6-078C-C76B-32B408C8BF4A}"/>
                </a:ext>
              </a:extLst>
            </p:cNvPr>
            <p:cNvGrpSpPr/>
            <p:nvPr/>
          </p:nvGrpSpPr>
          <p:grpSpPr>
            <a:xfrm>
              <a:off x="7099402" y="3036527"/>
              <a:ext cx="824286" cy="810862"/>
              <a:chOff x="7099402" y="3036527"/>
              <a:chExt cx="824286" cy="810862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EA13453A-17BC-F8E5-2AB8-5A80BC5043F0}"/>
                  </a:ext>
                </a:extLst>
              </p:cNvPr>
              <p:cNvSpPr/>
              <p:nvPr/>
            </p:nvSpPr>
            <p:spPr>
              <a:xfrm>
                <a:off x="7458175" y="3036527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00D0ABD7-C1E9-BA0C-33F1-0954F53B3A52}"/>
                  </a:ext>
                </a:extLst>
              </p:cNvPr>
              <p:cNvSpPr/>
              <p:nvPr/>
            </p:nvSpPr>
            <p:spPr>
              <a:xfrm>
                <a:off x="7099402" y="3514880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013DF1B9-318B-7661-FA58-49585CAEF3F4}"/>
                </a:ext>
              </a:extLst>
            </p:cNvPr>
            <p:cNvGrpSpPr/>
            <p:nvPr/>
          </p:nvGrpSpPr>
          <p:grpSpPr>
            <a:xfrm>
              <a:off x="9422969" y="4931430"/>
              <a:ext cx="1146369" cy="1177019"/>
              <a:chOff x="5273439" y="1600366"/>
              <a:chExt cx="460710" cy="473027"/>
            </a:xfrm>
          </p:grpSpPr>
          <p:sp>
            <p:nvSpPr>
              <p:cNvPr id="98" name="Retângulo Arredondado 97">
                <a:extLst>
                  <a:ext uri="{FF2B5EF4-FFF2-40B4-BE49-F238E27FC236}">
                    <a16:creationId xmlns:a16="http://schemas.microsoft.com/office/drawing/2014/main" id="{2583F479-0EDC-8BAF-22B6-F475C207C730}"/>
                  </a:ext>
                </a:extLst>
              </p:cNvPr>
              <p:cNvSpPr/>
              <p:nvPr/>
            </p:nvSpPr>
            <p:spPr>
              <a:xfrm>
                <a:off x="5273439" y="1771786"/>
                <a:ext cx="301607" cy="301607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8D4BABA9-6CCF-2630-BDEF-9299C648A0E3}"/>
                  </a:ext>
                </a:extLst>
              </p:cNvPr>
              <p:cNvSpPr/>
              <p:nvPr/>
            </p:nvSpPr>
            <p:spPr>
              <a:xfrm>
                <a:off x="5476760" y="167092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29975720-C1CF-CD2B-75BC-BAFBA55FBE0B}"/>
                  </a:ext>
                </a:extLst>
              </p:cNvPr>
              <p:cNvSpPr/>
              <p:nvPr/>
            </p:nvSpPr>
            <p:spPr>
              <a:xfrm>
                <a:off x="5577197" y="1600366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AF8BAA0B-84BE-0B1E-BC0E-7966FB94A026}"/>
              </a:ext>
            </a:extLst>
          </p:cNvPr>
          <p:cNvGrpSpPr/>
          <p:nvPr/>
        </p:nvGrpSpPr>
        <p:grpSpPr>
          <a:xfrm>
            <a:off x="5531314" y="1379319"/>
            <a:ext cx="1129371" cy="4242237"/>
            <a:chOff x="5234195" y="4428055"/>
            <a:chExt cx="1129371" cy="4242237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69B570DB-436A-289B-1956-6131317C6959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4CB1DC93-DC2B-756A-254A-3035C5C9DE86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6" name="Retângulo Arredondado 105">
              <a:extLst>
                <a:ext uri="{FF2B5EF4-FFF2-40B4-BE49-F238E27FC236}">
                  <a16:creationId xmlns:a16="http://schemas.microsoft.com/office/drawing/2014/main" id="{5420A1AA-D9DB-8470-6BF5-469DE6C207E5}"/>
                </a:ext>
              </a:extLst>
            </p:cNvPr>
            <p:cNvSpPr/>
            <p:nvPr/>
          </p:nvSpPr>
          <p:spPr>
            <a:xfrm>
              <a:off x="5561682" y="7868408"/>
              <a:ext cx="801884" cy="801884"/>
            </a:xfrm>
            <a:prstGeom prst="roundRect">
              <a:avLst/>
            </a:prstGeom>
            <a:solidFill>
              <a:srgbClr val="EB5800">
                <a:alpha val="5843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B01D5415-656F-51F8-BC5E-77AE95DFC395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64B05C92-1F8F-D4A3-6C58-2F7037147E19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2AF5197-8E35-9874-1ED8-D2CEDA52FE16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86BC601D-88B8-E346-8710-88426CF160BF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15" name="Retângulo: Cantos Arredondados 15">
                <a:extLst>
                  <a:ext uri="{FF2B5EF4-FFF2-40B4-BE49-F238E27FC236}">
                    <a16:creationId xmlns:a16="http://schemas.microsoft.com/office/drawing/2014/main" id="{29F72260-BAFD-20CC-10A0-43D6011B078D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365861AD-DA1D-1674-21CC-A616EABE4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710FF1E1-D615-FBA2-E7DF-1F4070A41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2204488C-BD96-5202-0C2D-E1A2C4C99E91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F6B4982-03DE-29A1-1421-C190F5342379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0A30B34F-75A4-4CE1-C2EB-959DD63DDB76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40EF3B84-37AE-4EF9-1A49-FA35C75C83D2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33" name="Agrupar 32">
                  <a:extLst>
                    <a:ext uri="{FF2B5EF4-FFF2-40B4-BE49-F238E27FC236}">
                      <a16:creationId xmlns:a16="http://schemas.microsoft.com/office/drawing/2014/main" id="{21404158-3615-3CBD-9863-16307CF18FD6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35" name="Agrupar 34">
                    <a:extLst>
                      <a:ext uri="{FF2B5EF4-FFF2-40B4-BE49-F238E27FC236}">
                        <a16:creationId xmlns:a16="http://schemas.microsoft.com/office/drawing/2014/main" id="{0D3D2062-CF73-369B-64B7-8F366A9934EB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37" name="Retângulo Arredondado 36">
                      <a:extLst>
                        <a:ext uri="{FF2B5EF4-FFF2-40B4-BE49-F238E27FC236}">
                          <a16:creationId xmlns:a16="http://schemas.microsoft.com/office/drawing/2014/main" id="{ECDB7248-A27F-D91C-C047-985B9ECF8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8" name="Retângulo Arredondado 37">
                      <a:extLst>
                        <a:ext uri="{FF2B5EF4-FFF2-40B4-BE49-F238E27FC236}">
                          <a16:creationId xmlns:a16="http://schemas.microsoft.com/office/drawing/2014/main" id="{39AA29EF-F1BB-90C4-CE12-DEC1DF0A8F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36" name="CaixaDeTexto 35">
                    <a:extLst>
                      <a:ext uri="{FF2B5EF4-FFF2-40B4-BE49-F238E27FC236}">
                        <a16:creationId xmlns:a16="http://schemas.microsoft.com/office/drawing/2014/main" id="{876ABCE8-4A46-0A39-AB6C-0997F06BA62C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A0687D94-98AD-93C9-7BC0-193CE20A4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32690A50-324C-6768-1A1A-C0A3A1C8A58B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F5237D99-C0AE-3B17-4683-66F397216C9B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8FA8628D-BE33-E2BC-84D4-1E30E06014F7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29" name="Retângulo Arredondado 28">
                  <a:extLst>
                    <a:ext uri="{FF2B5EF4-FFF2-40B4-BE49-F238E27FC236}">
                      <a16:creationId xmlns:a16="http://schemas.microsoft.com/office/drawing/2014/main" id="{C668671F-E9DE-1147-77BE-3D8BE658E7F3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30" name="Gráfico 29">
                  <a:extLst>
                    <a:ext uri="{FF2B5EF4-FFF2-40B4-BE49-F238E27FC236}">
                      <a16:creationId xmlns:a16="http://schemas.microsoft.com/office/drawing/2014/main" id="{FF1356AC-CB79-CB0F-E792-FBC347119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03FF2BC-6D4C-A629-CA9D-387028F22469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1CEDFA94-59FD-3D72-9A7E-093D8542CAE3}"/>
              </a:ext>
            </a:extLst>
          </p:cNvPr>
          <p:cNvSpPr/>
          <p:nvPr/>
        </p:nvSpPr>
        <p:spPr>
          <a:xfrm>
            <a:off x="-280124" y="4963113"/>
            <a:ext cx="4941455" cy="4316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32769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" grpId="0"/>
      <p:bldP spid="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F044C-A272-D679-188E-A575E6EE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A40431E6-980C-021F-C7AF-AD51DB4276F8}"/>
              </a:ext>
            </a:extLst>
          </p:cNvPr>
          <p:cNvSpPr/>
          <p:nvPr/>
        </p:nvSpPr>
        <p:spPr>
          <a:xfrm>
            <a:off x="245328" y="1321676"/>
            <a:ext cx="11184672" cy="4319708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10162481-8A4C-FA79-3D55-DFE177B3B4AA}"/>
              </a:ext>
            </a:extLst>
          </p:cNvPr>
          <p:cNvGrpSpPr/>
          <p:nvPr/>
        </p:nvGrpSpPr>
        <p:grpSpPr>
          <a:xfrm>
            <a:off x="1971673" y="1300966"/>
            <a:ext cx="9631157" cy="4656261"/>
            <a:chOff x="844982" y="1523709"/>
            <a:chExt cx="9631157" cy="4656261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1FB4BC7C-6948-DFCD-3CEA-DB9B9A076216}"/>
                </a:ext>
              </a:extLst>
            </p:cNvPr>
            <p:cNvGrpSpPr/>
            <p:nvPr/>
          </p:nvGrpSpPr>
          <p:grpSpPr>
            <a:xfrm>
              <a:off x="844982" y="1523709"/>
              <a:ext cx="9631157" cy="4656261"/>
              <a:chOff x="844982" y="1523709"/>
              <a:chExt cx="9631157" cy="4656261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044685E1-5DC7-4291-9728-768366A06B01}"/>
                  </a:ext>
                </a:extLst>
              </p:cNvPr>
              <p:cNvSpPr/>
              <p:nvPr/>
            </p:nvSpPr>
            <p:spPr>
              <a:xfrm>
                <a:off x="9650349" y="1523709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D8AB5764-28CB-3D54-2BE9-C2E9A0A64CDE}"/>
                  </a:ext>
                </a:extLst>
              </p:cNvPr>
              <p:cNvSpPr/>
              <p:nvPr/>
            </p:nvSpPr>
            <p:spPr>
              <a:xfrm>
                <a:off x="10143630" y="2026104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18574B3C-C0DC-0543-D5CD-464C8DDF7145}"/>
                  </a:ext>
                </a:extLst>
              </p:cNvPr>
              <p:cNvSpPr/>
              <p:nvPr/>
            </p:nvSpPr>
            <p:spPr>
              <a:xfrm>
                <a:off x="844982" y="5498433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3D7C37E2-54DB-8FD5-3988-4834F1D856BB}"/>
                  </a:ext>
                </a:extLst>
              </p:cNvPr>
              <p:cNvSpPr/>
              <p:nvPr/>
            </p:nvSpPr>
            <p:spPr>
              <a:xfrm>
                <a:off x="1061006" y="5714457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6C0F0EB5-6363-7674-64BD-B089AE5A7A3E}"/>
                </a:ext>
              </a:extLst>
            </p:cNvPr>
            <p:cNvGrpSpPr/>
            <p:nvPr/>
          </p:nvGrpSpPr>
          <p:grpSpPr>
            <a:xfrm>
              <a:off x="9126710" y="5732854"/>
              <a:ext cx="640434" cy="390539"/>
              <a:chOff x="5154383" y="1922447"/>
              <a:chExt cx="257382" cy="156952"/>
            </a:xfrm>
          </p:grpSpPr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5C340919-9D00-3F3B-D962-6869BD321B4B}"/>
                  </a:ext>
                </a:extLst>
              </p:cNvPr>
              <p:cNvSpPr/>
              <p:nvPr/>
            </p:nvSpPr>
            <p:spPr>
              <a:xfrm>
                <a:off x="5154383" y="1993010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A36A7CC4-1025-0AB9-B224-0A3DAB6B3C85}"/>
                  </a:ext>
                </a:extLst>
              </p:cNvPr>
              <p:cNvSpPr/>
              <p:nvPr/>
            </p:nvSpPr>
            <p:spPr>
              <a:xfrm>
                <a:off x="5254813" y="1922447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086BE270-FC19-399A-D45F-374EDD05DBE2}"/>
              </a:ext>
            </a:extLst>
          </p:cNvPr>
          <p:cNvGrpSpPr/>
          <p:nvPr/>
        </p:nvGrpSpPr>
        <p:grpSpPr>
          <a:xfrm>
            <a:off x="751447" y="1810085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11AF2B09-4D07-B590-6A48-9320B1195E64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1C0CC41B-AB99-79AE-BE9D-FA2FEE9B8CBF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DC22B6AA-EE04-F895-0E2D-8061674F8528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B1B6E713-AA21-50EE-51E2-302F96141D09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508D9F1-3C75-CD0D-7225-72BF81B66605}"/>
              </a:ext>
            </a:extLst>
          </p:cNvPr>
          <p:cNvSpPr txBox="1"/>
          <p:nvPr/>
        </p:nvSpPr>
        <p:spPr>
          <a:xfrm>
            <a:off x="1537395" y="3199596"/>
            <a:ext cx="4683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B73300"/>
                </a:solidFill>
                <a:latin typeface="AMX" pitchFamily="2" charset="77"/>
              </a:rPr>
              <a:t>Objetivo do Canal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CD00B8-8707-F93A-A8D8-66B8CB6A6AEF}"/>
              </a:ext>
            </a:extLst>
          </p:cNvPr>
          <p:cNvSpPr txBox="1"/>
          <p:nvPr/>
        </p:nvSpPr>
        <p:spPr>
          <a:xfrm>
            <a:off x="5581650" y="1987251"/>
            <a:ext cx="544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O Canal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Inside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 Sales atua com metas e direcionamentos estratégicos bem definidos:</a:t>
            </a:r>
            <a:endParaRPr lang="pt-BR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AADD2F-5636-9BE1-B50E-8B3C9496DBD0}"/>
              </a:ext>
            </a:extLst>
          </p:cNvPr>
          <p:cNvSpPr txBox="1"/>
          <p:nvPr/>
        </p:nvSpPr>
        <p:spPr>
          <a:xfrm>
            <a:off x="5597148" y="2825803"/>
            <a:ext cx="5867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Expandir a cobertura nacional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, alcançando 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regiões não atendidas presencialmente.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Atuar com agilidade, volume e eficiência 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no atendimento remoto.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Oferecer o portfólio completo de soluções </a:t>
            </a:r>
            <a:b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Claro empresas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Atingir metas de novos contratos, </a:t>
            </a:r>
            <a:r>
              <a:rPr lang="pt-BR" b="1" dirty="0" err="1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cross-sell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 </a:t>
            </a:r>
            <a:b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 </a:t>
            </a:r>
            <a:r>
              <a:rPr lang="pt-BR" b="1" dirty="0" err="1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upsell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 em clientes da base e em prospecção.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C6C9B12-9AB9-6989-1428-728A5B56FBC9}"/>
              </a:ext>
            </a:extLst>
          </p:cNvPr>
          <p:cNvSpPr/>
          <p:nvPr/>
        </p:nvSpPr>
        <p:spPr>
          <a:xfrm>
            <a:off x="-477434" y="4546246"/>
            <a:ext cx="7296728" cy="2382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Objetivo:  SEGUNDO PARAGRAFO, TERCEIRO PARAGRAFO( FOCO NO PORTFOLIO DE ENTRADA), ULTIMO PARAGRAFO</a:t>
            </a:r>
          </a:p>
          <a:p>
            <a:pPr algn="ctr"/>
            <a:r>
              <a:rPr lang="pt-BR" dirty="0"/>
              <a:t>Pensar em algo para TLV</a:t>
            </a:r>
          </a:p>
        </p:txBody>
      </p:sp>
    </p:spTree>
    <p:extLst>
      <p:ext uri="{BB962C8B-B14F-4D97-AF65-F5344CB8AC3E}">
        <p14:creationId xmlns:p14="http://schemas.microsoft.com/office/powerpoint/2010/main" val="36759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  <p:bldP spid="3" grpId="0"/>
      <p:bldP spid="5" grpId="0" uiExpand="1" build="p" bldLvl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E4083-4A41-05C2-CAE8-2DCE67052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89047E1E-8398-ADC1-DFE9-CB31D2B2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6" b="19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: Cantos Arredondados 15">
            <a:extLst>
              <a:ext uri="{FF2B5EF4-FFF2-40B4-BE49-F238E27FC236}">
                <a16:creationId xmlns:a16="http://schemas.microsoft.com/office/drawing/2014/main" id="{13EFB18F-7D25-1019-F454-5D2EF63BDCEA}"/>
              </a:ext>
            </a:extLst>
          </p:cNvPr>
          <p:cNvSpPr/>
          <p:nvPr/>
        </p:nvSpPr>
        <p:spPr>
          <a:xfrm>
            <a:off x="304800" y="1743739"/>
            <a:ext cx="8435163" cy="3487480"/>
          </a:xfrm>
          <a:prstGeom prst="roundRect">
            <a:avLst>
              <a:gd name="adj" fmla="val 2538"/>
            </a:avLst>
          </a:prstGeom>
          <a:gradFill>
            <a:gsLst>
              <a:gs pos="33000">
                <a:srgbClr val="DA550C">
                  <a:alpha val="89407"/>
                </a:srgbClr>
              </a:gs>
              <a:gs pos="86000">
                <a:srgbClr val="FF9201">
                  <a:alpha val="0"/>
                </a:srgbClr>
              </a:gs>
              <a:gs pos="72000">
                <a:srgbClr val="F08C0E">
                  <a:alpha val="8162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ED6D67D-0733-8665-D5CA-78A5A3F9BBB0}"/>
              </a:ext>
            </a:extLst>
          </p:cNvPr>
          <p:cNvSpPr txBox="1"/>
          <p:nvPr/>
        </p:nvSpPr>
        <p:spPr>
          <a:xfrm>
            <a:off x="925407" y="2592497"/>
            <a:ext cx="45375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MX" pitchFamily="2" charset="77"/>
              </a:rPr>
              <a:t>Agora que vocês já conferiu a Estrutura e os Objetivos do Canal, vamos ver o Público que ele atende.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E938091A-70DB-3F36-1C6C-4AA64F0569F6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43" name="Group 6">
              <a:extLst>
                <a:ext uri="{FF2B5EF4-FFF2-40B4-BE49-F238E27FC236}">
                  <a16:creationId xmlns:a16="http://schemas.microsoft.com/office/drawing/2014/main" id="{9448BAA5-C709-0235-BC5C-40A7154A8B63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45" name="Retângulo: Cantos Arredondados 15">
                <a:extLst>
                  <a:ext uri="{FF2B5EF4-FFF2-40B4-BE49-F238E27FC236}">
                    <a16:creationId xmlns:a16="http://schemas.microsoft.com/office/drawing/2014/main" id="{A5DC2868-0DC6-34DA-53B5-22643EBBEAFB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46" name="Gráfico 45">
                <a:extLst>
                  <a:ext uri="{FF2B5EF4-FFF2-40B4-BE49-F238E27FC236}">
                    <a16:creationId xmlns:a16="http://schemas.microsoft.com/office/drawing/2014/main" id="{8297470A-4CBC-F740-B7DA-21953933A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47" name="Graphic 10">
                <a:extLst>
                  <a:ext uri="{FF2B5EF4-FFF2-40B4-BE49-F238E27FC236}">
                    <a16:creationId xmlns:a16="http://schemas.microsoft.com/office/drawing/2014/main" id="{D20D9FF8-C93D-BC16-9B12-134E7689D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44" name="CaixaDeTexto 17">
              <a:extLst>
                <a:ext uri="{FF2B5EF4-FFF2-40B4-BE49-F238E27FC236}">
                  <a16:creationId xmlns:a16="http://schemas.microsoft.com/office/drawing/2014/main" id="{271BA062-3527-EF9E-7222-A006E7A5559F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DB9A02BA-A66A-63E0-6A69-C399029644ED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2B60A04B-0A1A-B7A0-47F4-41B76693A8C9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55" name="Agrupar 54">
                <a:extLst>
                  <a:ext uri="{FF2B5EF4-FFF2-40B4-BE49-F238E27FC236}">
                    <a16:creationId xmlns:a16="http://schemas.microsoft.com/office/drawing/2014/main" id="{3EAA2887-F41D-128A-C0D9-CC2608B6B255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57" name="Agrupar 56">
                  <a:extLst>
                    <a:ext uri="{FF2B5EF4-FFF2-40B4-BE49-F238E27FC236}">
                      <a16:creationId xmlns:a16="http://schemas.microsoft.com/office/drawing/2014/main" id="{F64F2F94-54D3-3B3A-DDC3-38EC7F0625F1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59" name="Agrupar 58">
                    <a:extLst>
                      <a:ext uri="{FF2B5EF4-FFF2-40B4-BE49-F238E27FC236}">
                        <a16:creationId xmlns:a16="http://schemas.microsoft.com/office/drawing/2014/main" id="{37453CFF-F268-8BDF-5139-7884DB243F6F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61" name="Retângulo Arredondado 60">
                      <a:extLst>
                        <a:ext uri="{FF2B5EF4-FFF2-40B4-BE49-F238E27FC236}">
                          <a16:creationId xmlns:a16="http://schemas.microsoft.com/office/drawing/2014/main" id="{717027C3-923F-E127-39AC-878A4CBD2D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61064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62" name="Retângulo Arredondado 61">
                      <a:extLst>
                        <a:ext uri="{FF2B5EF4-FFF2-40B4-BE49-F238E27FC236}">
                          <a16:creationId xmlns:a16="http://schemas.microsoft.com/office/drawing/2014/main" id="{E5ACCA9F-F225-CBFE-19FC-365D8CFAB4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60" name="CaixaDeTexto 59">
                    <a:extLst>
                      <a:ext uri="{FF2B5EF4-FFF2-40B4-BE49-F238E27FC236}">
                        <a16:creationId xmlns:a16="http://schemas.microsoft.com/office/drawing/2014/main" id="{1C56CC1D-84CC-0A7A-191C-D8E23E9D625D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chemeClr val="bg1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chemeClr val="bg1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58" name="Gráfico 57">
                  <a:extLst>
                    <a:ext uri="{FF2B5EF4-FFF2-40B4-BE49-F238E27FC236}">
                      <a16:creationId xmlns:a16="http://schemas.microsoft.com/office/drawing/2014/main" id="{3545EA7E-371D-A636-77E5-D6A4D8A28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CAC98034-043C-AEB8-55E0-CE5111954011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0E17496D-D71C-2D50-8A4A-DE65CADE27BF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51" name="Agrupar 50">
                <a:extLst>
                  <a:ext uri="{FF2B5EF4-FFF2-40B4-BE49-F238E27FC236}">
                    <a16:creationId xmlns:a16="http://schemas.microsoft.com/office/drawing/2014/main" id="{E047731F-5EFB-CAB2-9D3E-F86C7DC2805E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53" name="Retângulo Arredondado 52">
                  <a:extLst>
                    <a:ext uri="{FF2B5EF4-FFF2-40B4-BE49-F238E27FC236}">
                      <a16:creationId xmlns:a16="http://schemas.microsoft.com/office/drawing/2014/main" id="{5B4C4A24-572F-F922-464D-6AED518500B1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54" name="Gráfico 53">
                  <a:extLst>
                    <a:ext uri="{FF2B5EF4-FFF2-40B4-BE49-F238E27FC236}">
                      <a16:creationId xmlns:a16="http://schemas.microsoft.com/office/drawing/2014/main" id="{31533AAE-ECDF-9807-B09E-BBAD72049B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371D2DC9-9BCD-9AC9-4D06-6F5161150E08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9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CBAD-EB9B-CCC6-0756-F566F0DBD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BE1C020-E269-28E4-D69A-8867C48FE0E0}"/>
              </a:ext>
            </a:extLst>
          </p:cNvPr>
          <p:cNvSpPr txBox="1"/>
          <p:nvPr/>
        </p:nvSpPr>
        <p:spPr>
          <a:xfrm>
            <a:off x="1007801" y="1852891"/>
            <a:ext cx="4866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Confira os assuntos que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abordaremos 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durante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o treinamento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:</a:t>
            </a:r>
          </a:p>
        </p:txBody>
      </p:sp>
      <p:sp>
        <p:nvSpPr>
          <p:cNvPr id="7" name="Retângulo: Cantos Arredondados 10">
            <a:extLst>
              <a:ext uri="{FF2B5EF4-FFF2-40B4-BE49-F238E27FC236}">
                <a16:creationId xmlns:a16="http://schemas.microsoft.com/office/drawing/2014/main" id="{6B7324D9-96C3-BB62-0BB8-A06362971039}"/>
              </a:ext>
            </a:extLst>
          </p:cNvPr>
          <p:cNvSpPr/>
          <p:nvPr/>
        </p:nvSpPr>
        <p:spPr>
          <a:xfrm>
            <a:off x="1065891" y="2756490"/>
            <a:ext cx="4018727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  <a:sym typeface="+mn-ea"/>
              </a:rPr>
              <a:t>O CANAL INSIDE SALES</a:t>
            </a:r>
            <a:endParaRPr lang="pt-BR" sz="16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8" name="Retângulo: Cantos Arredondados 11">
            <a:extLst>
              <a:ext uri="{FF2B5EF4-FFF2-40B4-BE49-F238E27FC236}">
                <a16:creationId xmlns:a16="http://schemas.microsoft.com/office/drawing/2014/main" id="{18C77650-F3AD-F3BB-2070-948FF335892B}"/>
              </a:ext>
            </a:extLst>
          </p:cNvPr>
          <p:cNvSpPr/>
          <p:nvPr/>
        </p:nvSpPr>
        <p:spPr>
          <a:xfrm>
            <a:off x="1065892" y="3533855"/>
            <a:ext cx="4032581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</a:rPr>
              <a:t>ESTRUTURA E OBJETIVOS DO CANAL</a:t>
            </a:r>
          </a:p>
        </p:txBody>
      </p:sp>
      <p:sp>
        <p:nvSpPr>
          <p:cNvPr id="9" name="Retângulo: Cantos Arredondados 12">
            <a:extLst>
              <a:ext uri="{FF2B5EF4-FFF2-40B4-BE49-F238E27FC236}">
                <a16:creationId xmlns:a16="http://schemas.microsoft.com/office/drawing/2014/main" id="{3F4E8024-D867-67B2-F78C-B25A2BE8C647}"/>
              </a:ext>
            </a:extLst>
          </p:cNvPr>
          <p:cNvSpPr/>
          <p:nvPr/>
        </p:nvSpPr>
        <p:spPr>
          <a:xfrm>
            <a:off x="1065892" y="4311221"/>
            <a:ext cx="4018727" cy="609598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lvl="0">
              <a:buClrTx/>
              <a:buSzTx/>
              <a:buFontTx/>
            </a:pPr>
            <a:r>
              <a:rPr lang="pt-BR" sz="1600" dirty="0">
                <a:latin typeface="AMX Black" pitchFamily="2" charset="0"/>
                <a:sym typeface="+mn-ea"/>
              </a:rPr>
              <a:t>PÚBLICO</a:t>
            </a:r>
            <a:endParaRPr lang="pt-BR" sz="1600" i="1" dirty="0">
              <a:latin typeface="AMX Black" pitchFamily="2" charset="0"/>
              <a:sym typeface="+mn-ea"/>
            </a:endParaRP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BD6E19C7-5131-167D-2B3C-01018F925980}"/>
              </a:ext>
            </a:extLst>
          </p:cNvPr>
          <p:cNvSpPr/>
          <p:nvPr/>
        </p:nvSpPr>
        <p:spPr>
          <a:xfrm>
            <a:off x="1059796" y="4305125"/>
            <a:ext cx="4018727" cy="609598"/>
          </a:xfrm>
          <a:prstGeom prst="roundRect">
            <a:avLst>
              <a:gd name="adj" fmla="val 25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lvl="0">
              <a:buClrTx/>
              <a:buSzTx/>
              <a:buFontTx/>
            </a:pPr>
            <a:r>
              <a:rPr lang="pt-BR" sz="1600" dirty="0">
                <a:solidFill>
                  <a:srgbClr val="DE5F0F"/>
                </a:solidFill>
                <a:latin typeface="AMX Black" pitchFamily="2" charset="0"/>
                <a:sym typeface="+mn-ea"/>
              </a:rPr>
              <a:t>PÚBLICO</a:t>
            </a:r>
            <a:endParaRPr lang="pt-BR" sz="1600" i="1" dirty="0">
              <a:solidFill>
                <a:srgbClr val="DE5F0F"/>
              </a:solidFill>
              <a:latin typeface="AMX Black" pitchFamily="2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04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B66C7-4BFE-6C44-1839-EF507D242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:a16="http://schemas.microsoft.com/office/drawing/2014/main" id="{0FAADBBF-0F81-3EB5-D642-8BC6CE486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29" r="10829"/>
          <a:stretch/>
        </p:blipFill>
        <p:spPr>
          <a:xfrm>
            <a:off x="3937688" y="0"/>
            <a:ext cx="8254312" cy="6858000"/>
          </a:xfrm>
          <a:prstGeom prst="rect">
            <a:avLst/>
          </a:prstGeom>
        </p:spPr>
      </p:pic>
      <p:sp>
        <p:nvSpPr>
          <p:cNvPr id="71" name="Retângulo 70">
            <a:extLst>
              <a:ext uri="{FF2B5EF4-FFF2-40B4-BE49-F238E27FC236}">
                <a16:creationId xmlns:a16="http://schemas.microsoft.com/office/drawing/2014/main" id="{DE1A1EBC-8D73-1952-1F2A-7EAA49E7F40E}"/>
              </a:ext>
            </a:extLst>
          </p:cNvPr>
          <p:cNvSpPr/>
          <p:nvPr/>
        </p:nvSpPr>
        <p:spPr>
          <a:xfrm>
            <a:off x="0" y="0"/>
            <a:ext cx="11841480" cy="6858000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70000">
                <a:srgbClr val="B63D00">
                  <a:alpha val="8000"/>
                </a:srgbClr>
              </a:gs>
              <a:gs pos="100000">
                <a:srgbClr val="EB5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E3D3B4C6-0194-D0C4-B717-9B2D2E1FB4E0}"/>
              </a:ext>
            </a:extLst>
          </p:cNvPr>
          <p:cNvSpPr/>
          <p:nvPr/>
        </p:nvSpPr>
        <p:spPr>
          <a:xfrm>
            <a:off x="245328" y="1079521"/>
            <a:ext cx="10498872" cy="487892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795788F-15E6-1D96-AB63-4FEED07FEE1A}"/>
              </a:ext>
            </a:extLst>
          </p:cNvPr>
          <p:cNvSpPr txBox="1"/>
          <p:nvPr/>
        </p:nvSpPr>
        <p:spPr>
          <a:xfrm>
            <a:off x="957429" y="2715608"/>
            <a:ext cx="5138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B73300"/>
                </a:solidFill>
                <a:latin typeface="AMX" pitchFamily="2" charset="77"/>
              </a:rPr>
              <a:t>Perfil dos Clientes Atendidos pelo Canal </a:t>
            </a:r>
            <a:r>
              <a:rPr lang="pt-BR" sz="3200" b="1" dirty="0" err="1">
                <a:solidFill>
                  <a:srgbClr val="B73300"/>
                </a:solidFill>
                <a:latin typeface="AMX" pitchFamily="2" charset="77"/>
              </a:rPr>
              <a:t>Inside</a:t>
            </a:r>
            <a:r>
              <a:rPr lang="pt-BR" sz="3200" b="1" dirty="0">
                <a:solidFill>
                  <a:srgbClr val="B73300"/>
                </a:solidFill>
                <a:latin typeface="AMX" pitchFamily="2" charset="77"/>
              </a:rPr>
              <a:t> Sales</a:t>
            </a:r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462964E4-2AC1-0C88-E458-0A8004D466BB}"/>
              </a:ext>
            </a:extLst>
          </p:cNvPr>
          <p:cNvGrpSpPr/>
          <p:nvPr/>
        </p:nvGrpSpPr>
        <p:grpSpPr>
          <a:xfrm>
            <a:off x="8196612" y="2689576"/>
            <a:ext cx="3469936" cy="3071922"/>
            <a:chOff x="7099402" y="3036527"/>
            <a:chExt cx="3469936" cy="3071922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CCDC567-239C-0C9C-F3AF-2B5146EF981F}"/>
                </a:ext>
              </a:extLst>
            </p:cNvPr>
            <p:cNvGrpSpPr/>
            <p:nvPr/>
          </p:nvGrpSpPr>
          <p:grpSpPr>
            <a:xfrm>
              <a:off x="7099402" y="3036527"/>
              <a:ext cx="824286" cy="810862"/>
              <a:chOff x="7099402" y="3036527"/>
              <a:chExt cx="824286" cy="810862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BD1120AE-7D65-F8B6-011A-253A183B2A30}"/>
                  </a:ext>
                </a:extLst>
              </p:cNvPr>
              <p:cNvSpPr/>
              <p:nvPr/>
            </p:nvSpPr>
            <p:spPr>
              <a:xfrm>
                <a:off x="7458175" y="3036527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AC68F53D-8CF0-3AA0-63D6-F2FFBEF166E8}"/>
                  </a:ext>
                </a:extLst>
              </p:cNvPr>
              <p:cNvSpPr/>
              <p:nvPr/>
            </p:nvSpPr>
            <p:spPr>
              <a:xfrm>
                <a:off x="7099402" y="3514880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8D4DB489-B09A-C6B8-5121-C816CF7B7C7B}"/>
                </a:ext>
              </a:extLst>
            </p:cNvPr>
            <p:cNvGrpSpPr/>
            <p:nvPr/>
          </p:nvGrpSpPr>
          <p:grpSpPr>
            <a:xfrm>
              <a:off x="9422969" y="4931430"/>
              <a:ext cx="1146369" cy="1177019"/>
              <a:chOff x="5273439" y="1600366"/>
              <a:chExt cx="460710" cy="473027"/>
            </a:xfrm>
          </p:grpSpPr>
          <p:sp>
            <p:nvSpPr>
              <p:cNvPr id="98" name="Retângulo Arredondado 97">
                <a:extLst>
                  <a:ext uri="{FF2B5EF4-FFF2-40B4-BE49-F238E27FC236}">
                    <a16:creationId xmlns:a16="http://schemas.microsoft.com/office/drawing/2014/main" id="{025D94EB-7567-BA7F-DCE1-88F607231A61}"/>
                  </a:ext>
                </a:extLst>
              </p:cNvPr>
              <p:cNvSpPr/>
              <p:nvPr/>
            </p:nvSpPr>
            <p:spPr>
              <a:xfrm>
                <a:off x="5273439" y="1771786"/>
                <a:ext cx="301607" cy="301607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5004895A-4B28-6008-21FE-1F0F60BB1AD8}"/>
                  </a:ext>
                </a:extLst>
              </p:cNvPr>
              <p:cNvSpPr/>
              <p:nvPr/>
            </p:nvSpPr>
            <p:spPr>
              <a:xfrm>
                <a:off x="5476760" y="167092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605DE692-F1B5-58C7-18CA-AB8B7D13B112}"/>
                  </a:ext>
                </a:extLst>
              </p:cNvPr>
              <p:cNvSpPr/>
              <p:nvPr/>
            </p:nvSpPr>
            <p:spPr>
              <a:xfrm>
                <a:off x="5577197" y="1600366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F6530E12-A6A1-25BC-92DE-F20B1D9EC660}"/>
              </a:ext>
            </a:extLst>
          </p:cNvPr>
          <p:cNvGrpSpPr/>
          <p:nvPr/>
        </p:nvGrpSpPr>
        <p:grpSpPr>
          <a:xfrm>
            <a:off x="5531314" y="1379319"/>
            <a:ext cx="1129371" cy="4242237"/>
            <a:chOff x="5234195" y="4428055"/>
            <a:chExt cx="1129371" cy="4242237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512A3EC0-C18E-6E30-F69A-EC245072EBEA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210166A0-19E9-6C84-1C71-3DEB4E5A4F12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6" name="Retângulo Arredondado 105">
              <a:extLst>
                <a:ext uri="{FF2B5EF4-FFF2-40B4-BE49-F238E27FC236}">
                  <a16:creationId xmlns:a16="http://schemas.microsoft.com/office/drawing/2014/main" id="{08C8EDDE-9EE5-EEBD-488A-AA7A69DB99B1}"/>
                </a:ext>
              </a:extLst>
            </p:cNvPr>
            <p:cNvSpPr/>
            <p:nvPr/>
          </p:nvSpPr>
          <p:spPr>
            <a:xfrm>
              <a:off x="5561682" y="7868408"/>
              <a:ext cx="801884" cy="801884"/>
            </a:xfrm>
            <a:prstGeom prst="roundRect">
              <a:avLst/>
            </a:prstGeom>
            <a:solidFill>
              <a:srgbClr val="EB5800">
                <a:alpha val="5843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6CDEA281-FC7D-E67C-4185-DAEFE81D423E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22DF3D9C-A48D-8C4F-7442-2DE084CB3D9C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17F1E3C-632D-E20B-B0F7-C1431A7C39C4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C11CBC1D-3E85-8605-B305-B7E699EE3F18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15" name="Retângulo: Cantos Arredondados 15">
                <a:extLst>
                  <a:ext uri="{FF2B5EF4-FFF2-40B4-BE49-F238E27FC236}">
                    <a16:creationId xmlns:a16="http://schemas.microsoft.com/office/drawing/2014/main" id="{ED241699-8195-4B8B-73D5-0D7657B44BE1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0E2DC6FA-23D4-26F0-3FD8-08426B582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E2DB22E5-B05F-EC26-75BD-3656F23A0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45482DBE-8A3D-8E48-A1FD-3A612AF6FC6A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6AB5630-C9E2-8B74-177D-6BB279E4051B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EC052BE6-5531-1D33-F852-84D34B614CEC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01E05D38-5937-2477-5EAF-CBA78DF5612B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33" name="Agrupar 32">
                  <a:extLst>
                    <a:ext uri="{FF2B5EF4-FFF2-40B4-BE49-F238E27FC236}">
                      <a16:creationId xmlns:a16="http://schemas.microsoft.com/office/drawing/2014/main" id="{22890B26-FA47-0FAD-31F2-9DF5A25D07CF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35" name="Agrupar 34">
                    <a:extLst>
                      <a:ext uri="{FF2B5EF4-FFF2-40B4-BE49-F238E27FC236}">
                        <a16:creationId xmlns:a16="http://schemas.microsoft.com/office/drawing/2014/main" id="{F061E118-11FA-ED74-C5C8-C4C789928E18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37" name="Retângulo Arredondado 36">
                      <a:extLst>
                        <a:ext uri="{FF2B5EF4-FFF2-40B4-BE49-F238E27FC236}">
                          <a16:creationId xmlns:a16="http://schemas.microsoft.com/office/drawing/2014/main" id="{449B94A1-B46E-066F-2711-2EDB800D2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8" name="Retângulo Arredondado 37">
                      <a:extLst>
                        <a:ext uri="{FF2B5EF4-FFF2-40B4-BE49-F238E27FC236}">
                          <a16:creationId xmlns:a16="http://schemas.microsoft.com/office/drawing/2014/main" id="{DE451277-6C1D-C1F7-F771-9F5089285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36" name="CaixaDeTexto 35">
                    <a:extLst>
                      <a:ext uri="{FF2B5EF4-FFF2-40B4-BE49-F238E27FC236}">
                        <a16:creationId xmlns:a16="http://schemas.microsoft.com/office/drawing/2014/main" id="{1EF80A09-C7E4-6C7E-2F47-4A68FE02AF36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3887FCA1-4DBE-0E28-8249-BF04D2D27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BC3D2FB3-FB89-BDD3-34BC-3F0216BA2D07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E97BC15E-A122-433D-FA70-B0448596008A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C6CAF458-8F9B-B519-FF5C-C5F9F5E80967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29" name="Retângulo Arredondado 28">
                  <a:extLst>
                    <a:ext uri="{FF2B5EF4-FFF2-40B4-BE49-F238E27FC236}">
                      <a16:creationId xmlns:a16="http://schemas.microsoft.com/office/drawing/2014/main" id="{0D246E16-A31E-CC27-DC96-CE103522948A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30" name="Gráfico 29">
                  <a:extLst>
                    <a:ext uri="{FF2B5EF4-FFF2-40B4-BE49-F238E27FC236}">
                      <a16:creationId xmlns:a16="http://schemas.microsoft.com/office/drawing/2014/main" id="{8B5D7A7B-9785-94B5-830B-9DEAB2695D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006D8396-35D8-9D38-D757-1047611D3353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BBD2B569-950C-37EE-1D9F-22DA84DED649}"/>
              </a:ext>
            </a:extLst>
          </p:cNvPr>
          <p:cNvSpPr/>
          <p:nvPr/>
        </p:nvSpPr>
        <p:spPr>
          <a:xfrm>
            <a:off x="-202857" y="5102816"/>
            <a:ext cx="4941455" cy="818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19365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A623C-14F2-7913-35F1-60A4949B8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:a16="http://schemas.microsoft.com/office/drawing/2014/main" id="{2714F4B8-7C5F-6A96-17A0-CE3F418B2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0" r="4840"/>
          <a:stretch/>
        </p:blipFill>
        <p:spPr>
          <a:xfrm>
            <a:off x="3937688" y="0"/>
            <a:ext cx="8254312" cy="6858000"/>
          </a:xfrm>
          <a:prstGeom prst="rect">
            <a:avLst/>
          </a:prstGeom>
        </p:spPr>
      </p:pic>
      <p:sp>
        <p:nvSpPr>
          <p:cNvPr id="71" name="Retângulo 70">
            <a:extLst>
              <a:ext uri="{FF2B5EF4-FFF2-40B4-BE49-F238E27FC236}">
                <a16:creationId xmlns:a16="http://schemas.microsoft.com/office/drawing/2014/main" id="{60013C73-8385-FEAC-4171-88F26E7EAA86}"/>
              </a:ext>
            </a:extLst>
          </p:cNvPr>
          <p:cNvSpPr/>
          <p:nvPr/>
        </p:nvSpPr>
        <p:spPr>
          <a:xfrm>
            <a:off x="0" y="0"/>
            <a:ext cx="11841480" cy="6858000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70000">
                <a:srgbClr val="B63D00">
                  <a:alpha val="8000"/>
                </a:srgbClr>
              </a:gs>
              <a:gs pos="100000">
                <a:srgbClr val="EB5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40740426-6012-052D-60DF-29704040E014}"/>
              </a:ext>
            </a:extLst>
          </p:cNvPr>
          <p:cNvSpPr/>
          <p:nvPr/>
        </p:nvSpPr>
        <p:spPr>
          <a:xfrm>
            <a:off x="245328" y="1079521"/>
            <a:ext cx="10498872" cy="487892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0FA6F68A-81C3-C684-CEC7-2130865262A6}"/>
              </a:ext>
            </a:extLst>
          </p:cNvPr>
          <p:cNvGrpSpPr/>
          <p:nvPr/>
        </p:nvGrpSpPr>
        <p:grpSpPr>
          <a:xfrm>
            <a:off x="5879976" y="1340768"/>
            <a:ext cx="5786572" cy="4420730"/>
            <a:chOff x="4782766" y="1687719"/>
            <a:chExt cx="5786572" cy="4420730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083AD994-5424-7F32-A38B-993E71400410}"/>
                </a:ext>
              </a:extLst>
            </p:cNvPr>
            <p:cNvGrpSpPr/>
            <p:nvPr/>
          </p:nvGrpSpPr>
          <p:grpSpPr>
            <a:xfrm>
              <a:off x="4998790" y="1687719"/>
              <a:ext cx="4753698" cy="1861496"/>
              <a:chOff x="4998790" y="1687719"/>
              <a:chExt cx="4753698" cy="1861496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54D8C80E-DF6C-FF6A-AA21-16676EE8A800}"/>
                  </a:ext>
                </a:extLst>
              </p:cNvPr>
              <p:cNvSpPr/>
              <p:nvPr/>
            </p:nvSpPr>
            <p:spPr>
              <a:xfrm>
                <a:off x="9286975" y="2738353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CDD9729F-9C7E-96A2-432B-EAA74A200649}"/>
                  </a:ext>
                </a:extLst>
              </p:cNvPr>
              <p:cNvSpPr/>
              <p:nvPr/>
            </p:nvSpPr>
            <p:spPr>
              <a:xfrm>
                <a:off x="8928202" y="3216706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4C470353-6078-13DD-312D-EB2B1BC1734B}"/>
                  </a:ext>
                </a:extLst>
              </p:cNvPr>
              <p:cNvSpPr/>
              <p:nvPr/>
            </p:nvSpPr>
            <p:spPr>
              <a:xfrm>
                <a:off x="4998790" y="1687719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82957E71-A076-7503-CE81-3E71FD061041}"/>
                </a:ext>
              </a:extLst>
            </p:cNvPr>
            <p:cNvGrpSpPr/>
            <p:nvPr/>
          </p:nvGrpSpPr>
          <p:grpSpPr>
            <a:xfrm>
              <a:off x="4782766" y="2263783"/>
              <a:ext cx="5786572" cy="3844666"/>
              <a:chOff x="3408605" y="528277"/>
              <a:chExt cx="2325544" cy="1545116"/>
            </a:xfrm>
          </p:grpSpPr>
          <p:sp>
            <p:nvSpPr>
              <p:cNvPr id="98" name="Retângulo Arredondado 97">
                <a:extLst>
                  <a:ext uri="{FF2B5EF4-FFF2-40B4-BE49-F238E27FC236}">
                    <a16:creationId xmlns:a16="http://schemas.microsoft.com/office/drawing/2014/main" id="{3B48B4E7-C70D-C86C-D7E9-136E1A4A09CE}"/>
                  </a:ext>
                </a:extLst>
              </p:cNvPr>
              <p:cNvSpPr/>
              <p:nvPr/>
            </p:nvSpPr>
            <p:spPr>
              <a:xfrm>
                <a:off x="5273439" y="1771786"/>
                <a:ext cx="301607" cy="301607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DA590440-F5E8-CAD6-ACE0-C7AA5DF67E2D}"/>
                  </a:ext>
                </a:extLst>
              </p:cNvPr>
              <p:cNvSpPr/>
              <p:nvPr/>
            </p:nvSpPr>
            <p:spPr>
              <a:xfrm>
                <a:off x="5476760" y="167092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D76F9CB7-C7EB-9B81-0E61-308A91269204}"/>
                  </a:ext>
                </a:extLst>
              </p:cNvPr>
              <p:cNvSpPr/>
              <p:nvPr/>
            </p:nvSpPr>
            <p:spPr>
              <a:xfrm>
                <a:off x="5577197" y="1600366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A3E7B46F-1050-4F6E-A957-720C4E0D380D}"/>
                  </a:ext>
                </a:extLst>
              </p:cNvPr>
              <p:cNvSpPr/>
              <p:nvPr/>
            </p:nvSpPr>
            <p:spPr>
              <a:xfrm>
                <a:off x="3408605" y="528277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" name="Retângulo Arredondado 8">
                <a:extLst>
                  <a:ext uri="{FF2B5EF4-FFF2-40B4-BE49-F238E27FC236}">
                    <a16:creationId xmlns:a16="http://schemas.microsoft.com/office/drawing/2014/main" id="{ECADF051-976A-D8F9-14C7-F76C16DF6441}"/>
                  </a:ext>
                </a:extLst>
              </p:cNvPr>
              <p:cNvSpPr/>
              <p:nvPr/>
            </p:nvSpPr>
            <p:spPr>
              <a:xfrm>
                <a:off x="3524361" y="557216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12028DE0-67C2-691F-5CB2-E15716E60894}"/>
              </a:ext>
            </a:extLst>
          </p:cNvPr>
          <p:cNvGrpSpPr/>
          <p:nvPr/>
        </p:nvGrpSpPr>
        <p:grpSpPr>
          <a:xfrm>
            <a:off x="639274" y="1307881"/>
            <a:ext cx="5857668" cy="4356537"/>
            <a:chOff x="5234195" y="4428055"/>
            <a:chExt cx="5857668" cy="4356537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6E35919F-EFFD-DC1B-4443-93020D60D7B0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CF5BE94D-1662-D86E-06B9-8AC7A584884A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6" name="Retângulo Arredondado 105">
              <a:extLst>
                <a:ext uri="{FF2B5EF4-FFF2-40B4-BE49-F238E27FC236}">
                  <a16:creationId xmlns:a16="http://schemas.microsoft.com/office/drawing/2014/main" id="{7025C0CA-DD6D-DC03-F048-EBFC4F32D71D}"/>
                </a:ext>
              </a:extLst>
            </p:cNvPr>
            <p:cNvSpPr/>
            <p:nvPr/>
          </p:nvSpPr>
          <p:spPr>
            <a:xfrm>
              <a:off x="10289979" y="7982708"/>
              <a:ext cx="801884" cy="801884"/>
            </a:xfrm>
            <a:prstGeom prst="roundRect">
              <a:avLst/>
            </a:prstGeom>
            <a:solidFill>
              <a:srgbClr val="EB5800">
                <a:alpha val="5843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273F17B0-FB1F-C1AF-5034-B5FD182B3CC3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9E63D38B-3004-AC16-F132-D181225460F0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3820635-69C7-F198-7593-88D2F95D3172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E0201C11-C130-2D3A-13DB-A4CCF6D0AEBA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15" name="Retângulo: Cantos Arredondados 15">
                <a:extLst>
                  <a:ext uri="{FF2B5EF4-FFF2-40B4-BE49-F238E27FC236}">
                    <a16:creationId xmlns:a16="http://schemas.microsoft.com/office/drawing/2014/main" id="{5CEDBA48-0D4C-9B56-76C6-F58AC9D657EE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69FB491B-0D5F-5A81-B337-78AF6E123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05814345-F0EF-19ED-7A78-E378E96111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DF451222-84D6-B9B0-DA89-56232FD4D2C3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A4B9F0C-44CB-7A72-A615-567001FD6201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9ABE48C8-B83A-DD53-C626-14FD557D19D7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F56394A8-071F-D81A-C5D3-687EB432C526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33" name="Agrupar 32">
                  <a:extLst>
                    <a:ext uri="{FF2B5EF4-FFF2-40B4-BE49-F238E27FC236}">
                      <a16:creationId xmlns:a16="http://schemas.microsoft.com/office/drawing/2014/main" id="{C75A1A69-FC77-AA56-3043-BCCAE236DA7E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35" name="Agrupar 34">
                    <a:extLst>
                      <a:ext uri="{FF2B5EF4-FFF2-40B4-BE49-F238E27FC236}">
                        <a16:creationId xmlns:a16="http://schemas.microsoft.com/office/drawing/2014/main" id="{D1F7217A-3B96-7D45-05EA-D8B6C2CA8959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37" name="Retângulo Arredondado 36">
                      <a:extLst>
                        <a:ext uri="{FF2B5EF4-FFF2-40B4-BE49-F238E27FC236}">
                          <a16:creationId xmlns:a16="http://schemas.microsoft.com/office/drawing/2014/main" id="{0CAA8884-31E5-2E89-8E77-4B5102475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8" name="Retângulo Arredondado 37">
                      <a:extLst>
                        <a:ext uri="{FF2B5EF4-FFF2-40B4-BE49-F238E27FC236}">
                          <a16:creationId xmlns:a16="http://schemas.microsoft.com/office/drawing/2014/main" id="{A849F727-DEF2-032F-8CD2-7913EFC7FD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36" name="CaixaDeTexto 35">
                    <a:extLst>
                      <a:ext uri="{FF2B5EF4-FFF2-40B4-BE49-F238E27FC236}">
                        <a16:creationId xmlns:a16="http://schemas.microsoft.com/office/drawing/2014/main" id="{811CC647-1811-BA55-972D-B54FA6727D46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00B8FA31-0E10-6CAA-66C2-3D75B03E1A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B128D151-C289-E771-691B-13BFF23F7211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96DB1667-0C77-B9FD-49DE-D1E981D735D7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ACF1BB03-E8CB-4340-CF2D-C1684D8F4480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29" name="Retângulo Arredondado 28">
                  <a:extLst>
                    <a:ext uri="{FF2B5EF4-FFF2-40B4-BE49-F238E27FC236}">
                      <a16:creationId xmlns:a16="http://schemas.microsoft.com/office/drawing/2014/main" id="{3AA9DD81-DF86-33C2-5EF3-94D5285AB9D1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30" name="Gráfico 29">
                  <a:extLst>
                    <a:ext uri="{FF2B5EF4-FFF2-40B4-BE49-F238E27FC236}">
                      <a16:creationId xmlns:a16="http://schemas.microsoft.com/office/drawing/2014/main" id="{99ECCF71-6423-60BD-AF16-01C4311622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4B4C5702-2BD4-6E75-395F-AA92B5521E43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F8CE9F-74B6-A8E3-352E-3CB8F2E26D6B}"/>
              </a:ext>
            </a:extLst>
          </p:cNvPr>
          <p:cNvSpPr txBox="1"/>
          <p:nvPr/>
        </p:nvSpPr>
        <p:spPr>
          <a:xfrm>
            <a:off x="1155700" y="2625298"/>
            <a:ext cx="4940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O canal atua em empresas com </a:t>
            </a:r>
            <a:b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as seguintes características: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907C2E-17D9-2296-F1DC-1DE69F16C84D}"/>
              </a:ext>
            </a:extLst>
          </p:cNvPr>
          <p:cNvSpPr txBox="1"/>
          <p:nvPr/>
        </p:nvSpPr>
        <p:spPr>
          <a:xfrm>
            <a:off x="1155700" y="3690878"/>
            <a:ext cx="5930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CNPJ ativo</a:t>
            </a:r>
          </a:p>
          <a:p>
            <a:pPr>
              <a:buNone/>
            </a:pPr>
            <a:endParaRPr lang="pt-BR" sz="2000" b="1" dirty="0">
              <a:solidFill>
                <a:schemeClr val="bg2">
                  <a:lumMod val="25000"/>
                </a:schemeClr>
              </a:solidFill>
              <a:effectLst/>
              <a:latin typeface="AMX" pitchFamily="2" charset="77"/>
            </a:endParaRPr>
          </a:p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Porte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/>
                <a:latin typeface="AMX" pitchFamily="2" charset="77"/>
              </a:rPr>
              <a:t>: De 30 a 500 funcionários.</a:t>
            </a:r>
            <a:endParaRPr lang="pt-BR" sz="20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451C366-7042-4173-2406-8EFC06B5EB88}"/>
              </a:ext>
            </a:extLst>
          </p:cNvPr>
          <p:cNvSpPr/>
          <p:nvPr/>
        </p:nvSpPr>
        <p:spPr>
          <a:xfrm>
            <a:off x="-112768" y="4314139"/>
            <a:ext cx="7296728" cy="2382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CNPJ / MEI foco em empresas até 10 funcionários </a:t>
            </a:r>
          </a:p>
        </p:txBody>
      </p:sp>
    </p:spTree>
    <p:extLst>
      <p:ext uri="{BB962C8B-B14F-4D97-AF65-F5344CB8AC3E}">
        <p14:creationId xmlns:p14="http://schemas.microsoft.com/office/powerpoint/2010/main" val="350060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B1FD9-BAB1-B99E-5416-0F9BDB56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:a16="http://schemas.microsoft.com/office/drawing/2014/main" id="{BEA1ED97-5C61-DF37-B295-B9AFED171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74" r="9367" b="7191"/>
          <a:stretch>
            <a:fillRect/>
          </a:stretch>
        </p:blipFill>
        <p:spPr>
          <a:xfrm>
            <a:off x="3937688" y="0"/>
            <a:ext cx="8254312" cy="6858000"/>
          </a:xfrm>
          <a:prstGeom prst="rect">
            <a:avLst/>
          </a:prstGeom>
        </p:spPr>
      </p:pic>
      <p:sp>
        <p:nvSpPr>
          <p:cNvPr id="71" name="Retângulo 70">
            <a:extLst>
              <a:ext uri="{FF2B5EF4-FFF2-40B4-BE49-F238E27FC236}">
                <a16:creationId xmlns:a16="http://schemas.microsoft.com/office/drawing/2014/main" id="{121AC145-0276-6DB6-17E3-4C14FAFD29FA}"/>
              </a:ext>
            </a:extLst>
          </p:cNvPr>
          <p:cNvSpPr/>
          <p:nvPr/>
        </p:nvSpPr>
        <p:spPr>
          <a:xfrm>
            <a:off x="0" y="0"/>
            <a:ext cx="12670971" cy="6858000"/>
          </a:xfrm>
          <a:prstGeom prst="rect">
            <a:avLst/>
          </a:prstGeom>
          <a:gradFill>
            <a:gsLst>
              <a:gs pos="44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65000">
                <a:srgbClr val="B63D00">
                  <a:alpha val="8000"/>
                </a:srgbClr>
              </a:gs>
              <a:gs pos="100000">
                <a:srgbClr val="EB5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5B068833-6A64-7881-5AA2-473E7AD7703E}"/>
              </a:ext>
            </a:extLst>
          </p:cNvPr>
          <p:cNvSpPr/>
          <p:nvPr/>
        </p:nvSpPr>
        <p:spPr>
          <a:xfrm>
            <a:off x="245328" y="1079521"/>
            <a:ext cx="9057698" cy="487892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0756A61E-EFFF-0121-3AA4-D72392204251}"/>
              </a:ext>
            </a:extLst>
          </p:cNvPr>
          <p:cNvGrpSpPr/>
          <p:nvPr/>
        </p:nvGrpSpPr>
        <p:grpSpPr>
          <a:xfrm>
            <a:off x="5500951" y="1019802"/>
            <a:ext cx="5169843" cy="1903884"/>
            <a:chOff x="4403741" y="1366753"/>
            <a:chExt cx="5169843" cy="1903884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C54E97BD-3870-1046-E270-935BDDDB1F2F}"/>
                </a:ext>
              </a:extLst>
            </p:cNvPr>
            <p:cNvGrpSpPr/>
            <p:nvPr/>
          </p:nvGrpSpPr>
          <p:grpSpPr>
            <a:xfrm>
              <a:off x="4619764" y="1366753"/>
              <a:ext cx="4953820" cy="1330786"/>
              <a:chOff x="4619764" y="1366753"/>
              <a:chExt cx="4953820" cy="1330786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EF448C41-AB4C-22F9-6504-821F88C717C1}"/>
                  </a:ext>
                </a:extLst>
              </p:cNvPr>
              <p:cNvSpPr/>
              <p:nvPr/>
            </p:nvSpPr>
            <p:spPr>
              <a:xfrm>
                <a:off x="9108071" y="1366753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1A593D87-184B-033D-590A-216EBEA1B2E7}"/>
                  </a:ext>
                </a:extLst>
              </p:cNvPr>
              <p:cNvSpPr/>
              <p:nvPr/>
            </p:nvSpPr>
            <p:spPr>
              <a:xfrm>
                <a:off x="8749298" y="1845106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28DB6CEC-FA08-A1EF-E85E-3D872A19A288}"/>
                  </a:ext>
                </a:extLst>
              </p:cNvPr>
              <p:cNvSpPr/>
              <p:nvPr/>
            </p:nvSpPr>
            <p:spPr>
              <a:xfrm>
                <a:off x="4619764" y="2232026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9D8C81D6-9C1F-254E-7173-51EB170FB841}"/>
                </a:ext>
              </a:extLst>
            </p:cNvPr>
            <p:cNvGrpSpPr/>
            <p:nvPr/>
          </p:nvGrpSpPr>
          <p:grpSpPr>
            <a:xfrm>
              <a:off x="4403741" y="2808090"/>
              <a:ext cx="678565" cy="462547"/>
              <a:chOff x="3256280" y="747026"/>
              <a:chExt cx="272706" cy="185891"/>
            </a:xfrm>
          </p:grpSpPr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AD8E103F-B187-F7E8-0C49-042F48A7CFAB}"/>
                  </a:ext>
                </a:extLst>
              </p:cNvPr>
              <p:cNvSpPr/>
              <p:nvPr/>
            </p:nvSpPr>
            <p:spPr>
              <a:xfrm>
                <a:off x="3256280" y="747026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" name="Retângulo Arredondado 8">
                <a:extLst>
                  <a:ext uri="{FF2B5EF4-FFF2-40B4-BE49-F238E27FC236}">
                    <a16:creationId xmlns:a16="http://schemas.microsoft.com/office/drawing/2014/main" id="{82131214-B68D-5BD8-D2D5-A263B0B21A84}"/>
                  </a:ext>
                </a:extLst>
              </p:cNvPr>
              <p:cNvSpPr/>
              <p:nvPr/>
            </p:nvSpPr>
            <p:spPr>
              <a:xfrm>
                <a:off x="3372034" y="775965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450D0C84-EA38-DEBA-35C4-0CF020C889D0}"/>
              </a:ext>
            </a:extLst>
          </p:cNvPr>
          <p:cNvGrpSpPr/>
          <p:nvPr/>
        </p:nvGrpSpPr>
        <p:grpSpPr>
          <a:xfrm>
            <a:off x="639274" y="1307881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C08B4C86-BB99-FF11-0F03-7F7298069844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B6307151-162E-E4F6-FE1F-6CB4B39ED953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D2B3FE76-0AF0-7C0F-91A3-9306E229974C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0C515C3A-ADD0-BFA6-F7DC-AD9A13C0165C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1935740-3818-35C6-FDAE-EC9C552B5136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DE13D0C7-E275-5F53-BABC-FCA49F8D3580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15" name="Retângulo: Cantos Arredondados 15">
                <a:extLst>
                  <a:ext uri="{FF2B5EF4-FFF2-40B4-BE49-F238E27FC236}">
                    <a16:creationId xmlns:a16="http://schemas.microsoft.com/office/drawing/2014/main" id="{C8E43B6D-4A5E-28F8-FD5E-61B1BB2FF19D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6FB5CCEC-95FF-C4FD-5639-32F7D23BA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4A67DE4E-BBFE-6022-F351-59CA8CAB8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1921DB1D-E39F-ACE0-1FDD-8CF7ED0B879C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67DB182-F738-F0B0-CF95-36397FD3A2BB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E71D9317-5CD6-935D-6CE7-5F466BC15D42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34C665BC-66D9-A285-9EF1-9830693D259D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33" name="Agrupar 32">
                  <a:extLst>
                    <a:ext uri="{FF2B5EF4-FFF2-40B4-BE49-F238E27FC236}">
                      <a16:creationId xmlns:a16="http://schemas.microsoft.com/office/drawing/2014/main" id="{F7D99508-46AE-51BA-67EE-7CA4C855E004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35" name="Agrupar 34">
                    <a:extLst>
                      <a:ext uri="{FF2B5EF4-FFF2-40B4-BE49-F238E27FC236}">
                        <a16:creationId xmlns:a16="http://schemas.microsoft.com/office/drawing/2014/main" id="{E6BC6657-5B04-15A0-CF9C-31C8D2F7074A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37" name="Retângulo Arredondado 36">
                      <a:extLst>
                        <a:ext uri="{FF2B5EF4-FFF2-40B4-BE49-F238E27FC236}">
                          <a16:creationId xmlns:a16="http://schemas.microsoft.com/office/drawing/2014/main" id="{27A63384-FE09-D6BA-6E3E-C08288DBA2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8" name="Retângulo Arredondado 37">
                      <a:extLst>
                        <a:ext uri="{FF2B5EF4-FFF2-40B4-BE49-F238E27FC236}">
                          <a16:creationId xmlns:a16="http://schemas.microsoft.com/office/drawing/2014/main" id="{9E567BD1-58E5-24D7-461E-C19CC54C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36" name="CaixaDeTexto 35">
                    <a:extLst>
                      <a:ext uri="{FF2B5EF4-FFF2-40B4-BE49-F238E27FC236}">
                        <a16:creationId xmlns:a16="http://schemas.microsoft.com/office/drawing/2014/main" id="{814BBFFA-5027-576B-8BA4-7F4734394798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2794334B-5BF0-67CA-A78C-5F88D4328E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440350E8-C882-1A0B-8CA7-E3BFCFD7CAD0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6FF0BD97-9DC7-0C43-3B7F-B1681E1B887C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F5FF8ABE-75E1-3F67-73B6-BE794AF931AE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29" name="Retângulo Arredondado 28">
                  <a:extLst>
                    <a:ext uri="{FF2B5EF4-FFF2-40B4-BE49-F238E27FC236}">
                      <a16:creationId xmlns:a16="http://schemas.microsoft.com/office/drawing/2014/main" id="{2293347D-33EE-9028-6DDD-177B6CFAD1A0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30" name="Gráfico 29">
                  <a:extLst>
                    <a:ext uri="{FF2B5EF4-FFF2-40B4-BE49-F238E27FC236}">
                      <a16:creationId xmlns:a16="http://schemas.microsoft.com/office/drawing/2014/main" id="{9FF72264-65C6-7491-85D9-620120BB2F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7CB0E9C8-A352-1BF4-09F3-93A67F63A26D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038E87-FF20-CA85-8CD8-378CBC06501E}"/>
              </a:ext>
            </a:extLst>
          </p:cNvPr>
          <p:cNvSpPr txBox="1"/>
          <p:nvPr/>
        </p:nvSpPr>
        <p:spPr>
          <a:xfrm>
            <a:off x="1155700" y="2625298"/>
            <a:ext cx="4940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O canal atua em empresas com </a:t>
            </a:r>
            <a:b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as seguintes características: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240E8B-431E-0A0B-2E84-6C6927F67A5E}"/>
              </a:ext>
            </a:extLst>
          </p:cNvPr>
          <p:cNvSpPr txBox="1"/>
          <p:nvPr/>
        </p:nvSpPr>
        <p:spPr>
          <a:xfrm>
            <a:off x="1155700" y="3690878"/>
            <a:ext cx="41319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Segmentos estratégicos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: </a:t>
            </a:r>
          </a:p>
          <a:p>
            <a:endParaRPr lang="pt-BR" sz="20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  <a:p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Varejo, Indústria, Saúde, Educação, Tecnologia e Serviços.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00A5BAC-3099-BA5D-A0B3-7F58559D4060}"/>
              </a:ext>
            </a:extLst>
          </p:cNvPr>
          <p:cNvSpPr/>
          <p:nvPr/>
        </p:nvSpPr>
        <p:spPr>
          <a:xfrm>
            <a:off x="-150203" y="4654350"/>
            <a:ext cx="7296728" cy="2382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Todos esses segmentos, porem empresas de até 10 funcionários. Empresas de pequeno médio porte.  Pequenos comércios, consultórios micro – odontológico, pequeno mercado/ pequeno comercio....</a:t>
            </a:r>
          </a:p>
        </p:txBody>
      </p:sp>
    </p:spTree>
    <p:extLst>
      <p:ext uri="{BB962C8B-B14F-4D97-AF65-F5344CB8AC3E}">
        <p14:creationId xmlns:p14="http://schemas.microsoft.com/office/powerpoint/2010/main" val="206351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DCDD5-CF25-C2CC-4692-C92F309AD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:a16="http://schemas.microsoft.com/office/drawing/2014/main" id="{F101FAB7-793B-0E9F-BB21-5F07A0718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3" r="3193"/>
          <a:stretch/>
        </p:blipFill>
        <p:spPr>
          <a:xfrm>
            <a:off x="3937688" y="0"/>
            <a:ext cx="8254312" cy="6858000"/>
          </a:xfrm>
          <a:prstGeom prst="rect">
            <a:avLst/>
          </a:prstGeom>
        </p:spPr>
      </p:pic>
      <p:sp>
        <p:nvSpPr>
          <p:cNvPr id="71" name="Retângulo 70">
            <a:extLst>
              <a:ext uri="{FF2B5EF4-FFF2-40B4-BE49-F238E27FC236}">
                <a16:creationId xmlns:a16="http://schemas.microsoft.com/office/drawing/2014/main" id="{15EDA624-185B-6FB9-1FE3-2B63C6ED456F}"/>
              </a:ext>
            </a:extLst>
          </p:cNvPr>
          <p:cNvSpPr/>
          <p:nvPr/>
        </p:nvSpPr>
        <p:spPr>
          <a:xfrm>
            <a:off x="0" y="0"/>
            <a:ext cx="11841480" cy="6858000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70000">
                <a:srgbClr val="B63D00">
                  <a:alpha val="8000"/>
                </a:srgbClr>
              </a:gs>
              <a:gs pos="100000">
                <a:srgbClr val="EB5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E89D7515-FCC0-3DED-FA1F-87EEFE93ED88}"/>
              </a:ext>
            </a:extLst>
          </p:cNvPr>
          <p:cNvSpPr/>
          <p:nvPr/>
        </p:nvSpPr>
        <p:spPr>
          <a:xfrm>
            <a:off x="245328" y="1079521"/>
            <a:ext cx="10498872" cy="487892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ABDBB2C2-77D5-5BB0-EBFB-30D518054BA4}"/>
              </a:ext>
            </a:extLst>
          </p:cNvPr>
          <p:cNvGrpSpPr/>
          <p:nvPr/>
        </p:nvGrpSpPr>
        <p:grpSpPr>
          <a:xfrm>
            <a:off x="6655227" y="1420281"/>
            <a:ext cx="5011320" cy="4341217"/>
            <a:chOff x="5558017" y="1767232"/>
            <a:chExt cx="5011320" cy="434121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30CF5B53-775A-9E08-AA3B-EE1A4B0ACB1A}"/>
                </a:ext>
              </a:extLst>
            </p:cNvPr>
            <p:cNvGrpSpPr/>
            <p:nvPr/>
          </p:nvGrpSpPr>
          <p:grpSpPr>
            <a:xfrm>
              <a:off x="5774042" y="1767232"/>
              <a:ext cx="4117594" cy="1324783"/>
              <a:chOff x="5774042" y="1767232"/>
              <a:chExt cx="4117594" cy="1324783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78F70D67-4379-5226-C311-2FA6606F899C}"/>
                  </a:ext>
                </a:extLst>
              </p:cNvPr>
              <p:cNvSpPr/>
              <p:nvPr/>
            </p:nvSpPr>
            <p:spPr>
              <a:xfrm>
                <a:off x="9426123" y="2281153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EAC7D7A2-D790-DE3C-4E72-920CCC545DF7}"/>
                  </a:ext>
                </a:extLst>
              </p:cNvPr>
              <p:cNvSpPr/>
              <p:nvPr/>
            </p:nvSpPr>
            <p:spPr>
              <a:xfrm>
                <a:off x="9067350" y="2759506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087B969F-3D32-AF55-143D-458F2F07F70C}"/>
                  </a:ext>
                </a:extLst>
              </p:cNvPr>
              <p:cNvSpPr/>
              <p:nvPr/>
            </p:nvSpPr>
            <p:spPr>
              <a:xfrm>
                <a:off x="5774042" y="1767232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CD6E23B1-4A85-D233-16C6-EAEC4B07CA9D}"/>
                </a:ext>
              </a:extLst>
            </p:cNvPr>
            <p:cNvGrpSpPr/>
            <p:nvPr/>
          </p:nvGrpSpPr>
          <p:grpSpPr>
            <a:xfrm>
              <a:off x="5558017" y="2343296"/>
              <a:ext cx="5011320" cy="3765153"/>
              <a:chOff x="3720168" y="560232"/>
              <a:chExt cx="2013981" cy="1513161"/>
            </a:xfrm>
          </p:grpSpPr>
          <p:sp>
            <p:nvSpPr>
              <p:cNvPr id="98" name="Retângulo Arredondado 97">
                <a:extLst>
                  <a:ext uri="{FF2B5EF4-FFF2-40B4-BE49-F238E27FC236}">
                    <a16:creationId xmlns:a16="http://schemas.microsoft.com/office/drawing/2014/main" id="{E2F5FC7F-6B27-27C4-FFC8-F98BAF2B688B}"/>
                  </a:ext>
                </a:extLst>
              </p:cNvPr>
              <p:cNvSpPr/>
              <p:nvPr/>
            </p:nvSpPr>
            <p:spPr>
              <a:xfrm>
                <a:off x="5273439" y="1771786"/>
                <a:ext cx="301607" cy="301607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7795EFC2-FC40-5E92-26CD-70BE20C25DE4}"/>
                  </a:ext>
                </a:extLst>
              </p:cNvPr>
              <p:cNvSpPr/>
              <p:nvPr/>
            </p:nvSpPr>
            <p:spPr>
              <a:xfrm>
                <a:off x="5476760" y="167092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6A49C282-DEF7-4033-303C-740DD3C2B4C2}"/>
                  </a:ext>
                </a:extLst>
              </p:cNvPr>
              <p:cNvSpPr/>
              <p:nvPr/>
            </p:nvSpPr>
            <p:spPr>
              <a:xfrm>
                <a:off x="5577197" y="1600366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3160A2C1-F3EC-39A4-B229-AA9733FDE66D}"/>
                  </a:ext>
                </a:extLst>
              </p:cNvPr>
              <p:cNvSpPr/>
              <p:nvPr/>
            </p:nvSpPr>
            <p:spPr>
              <a:xfrm>
                <a:off x="3720168" y="560232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" name="Retângulo Arredondado 8">
                <a:extLst>
                  <a:ext uri="{FF2B5EF4-FFF2-40B4-BE49-F238E27FC236}">
                    <a16:creationId xmlns:a16="http://schemas.microsoft.com/office/drawing/2014/main" id="{B0EF609C-B402-FEFC-F011-AFEC8CAA858F}"/>
                  </a:ext>
                </a:extLst>
              </p:cNvPr>
              <p:cNvSpPr/>
              <p:nvPr/>
            </p:nvSpPr>
            <p:spPr>
              <a:xfrm>
                <a:off x="3835924" y="589171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FAFC57EC-784F-801E-583F-5C098B3DA242}"/>
              </a:ext>
            </a:extLst>
          </p:cNvPr>
          <p:cNvGrpSpPr/>
          <p:nvPr/>
        </p:nvGrpSpPr>
        <p:grpSpPr>
          <a:xfrm>
            <a:off x="639274" y="1307881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04D1197C-E69F-1D06-C230-36B0D1286F2D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9BFCB71E-EACF-5B26-D0B8-76B650EC8B33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B48905BB-BF21-2E0E-8D52-8F0FD79AB1B2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D782CA50-A9CA-161F-6363-B14AAC8CE6BB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559CC33-267F-EB78-F2E1-1350BCB479C8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AB67F277-CDA7-5647-B10A-E357FBE9A933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15" name="Retângulo: Cantos Arredondados 15">
                <a:extLst>
                  <a:ext uri="{FF2B5EF4-FFF2-40B4-BE49-F238E27FC236}">
                    <a16:creationId xmlns:a16="http://schemas.microsoft.com/office/drawing/2014/main" id="{45A7E06C-A984-4A01-ECA5-585D6DD626FF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F2A80B89-937C-AE4E-8A11-CBCCF4E10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58F37D6F-2C2E-F94D-C75D-C05E077CA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320255A9-0C68-D2C0-95C2-4B3649CEEB62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A769268-30AB-EFEF-B0E9-C32029AF2A6F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0E4FEA31-8266-BB36-40F5-88788A25A4DD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9AA56AE0-6F3F-8BB8-99F4-438C9C23FBD5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33" name="Agrupar 32">
                  <a:extLst>
                    <a:ext uri="{FF2B5EF4-FFF2-40B4-BE49-F238E27FC236}">
                      <a16:creationId xmlns:a16="http://schemas.microsoft.com/office/drawing/2014/main" id="{E8E9C7A9-C5C7-64FC-FC08-0061FA96B6F0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35" name="Agrupar 34">
                    <a:extLst>
                      <a:ext uri="{FF2B5EF4-FFF2-40B4-BE49-F238E27FC236}">
                        <a16:creationId xmlns:a16="http://schemas.microsoft.com/office/drawing/2014/main" id="{95521DBE-025F-7412-257A-9D91130DF730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37" name="Retângulo Arredondado 36">
                      <a:extLst>
                        <a:ext uri="{FF2B5EF4-FFF2-40B4-BE49-F238E27FC236}">
                          <a16:creationId xmlns:a16="http://schemas.microsoft.com/office/drawing/2014/main" id="{D323624D-0155-4F33-09FC-56C9508B20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8" name="Retângulo Arredondado 37">
                      <a:extLst>
                        <a:ext uri="{FF2B5EF4-FFF2-40B4-BE49-F238E27FC236}">
                          <a16:creationId xmlns:a16="http://schemas.microsoft.com/office/drawing/2014/main" id="{C3FAD9AE-EF5A-586C-84B2-F2BBE996E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36" name="CaixaDeTexto 35">
                    <a:extLst>
                      <a:ext uri="{FF2B5EF4-FFF2-40B4-BE49-F238E27FC236}">
                        <a16:creationId xmlns:a16="http://schemas.microsoft.com/office/drawing/2014/main" id="{65C36EFA-C0E6-FED2-0CD1-834778464A54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rgbClr val="880000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rgbClr val="880000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C75C7D44-9D94-661A-9B01-190F3FB508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79D17DAD-93F2-885B-63D5-D9DAA1461DEB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D41A18E0-0ED0-63EE-41CD-D2F8F0B2E56E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A32A5C14-86DC-51AC-2984-1212432B8B42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29" name="Retângulo Arredondado 28">
                  <a:extLst>
                    <a:ext uri="{FF2B5EF4-FFF2-40B4-BE49-F238E27FC236}">
                      <a16:creationId xmlns:a16="http://schemas.microsoft.com/office/drawing/2014/main" id="{63F56145-63F4-C435-CFE5-CF0699CD0FD9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30" name="Gráfico 29">
                  <a:extLst>
                    <a:ext uri="{FF2B5EF4-FFF2-40B4-BE49-F238E27FC236}">
                      <a16:creationId xmlns:a16="http://schemas.microsoft.com/office/drawing/2014/main" id="{B1B7D638-AB71-05B1-52F5-0BB8675EC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A6715101-9606-F3F8-0738-B86A2AF55A08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C905651-1068-DBF2-D708-B066AB330215}"/>
              </a:ext>
            </a:extLst>
          </p:cNvPr>
          <p:cNvSpPr txBox="1"/>
          <p:nvPr/>
        </p:nvSpPr>
        <p:spPr>
          <a:xfrm>
            <a:off x="1155700" y="2625298"/>
            <a:ext cx="4940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O canal atua em empresas com </a:t>
            </a:r>
            <a:b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as seguintes características: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975D2F-B7B1-5402-B63F-7E5E0FCD3A71}"/>
              </a:ext>
            </a:extLst>
          </p:cNvPr>
          <p:cNvSpPr txBox="1"/>
          <p:nvPr/>
        </p:nvSpPr>
        <p:spPr>
          <a:xfrm>
            <a:off x="1155700" y="3690878"/>
            <a:ext cx="41716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Empresas com necessidade de:</a:t>
            </a:r>
          </a:p>
          <a:p>
            <a:pPr>
              <a:buNone/>
            </a:pPr>
            <a:endParaRPr lang="pt-BR" sz="20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Atendimento ágil e remoto.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Soluções escaláveis.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Relacionamento consultivo mesmo à distância.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74CB459-5284-B8AE-FA5D-8AFF4E600218}"/>
              </a:ext>
            </a:extLst>
          </p:cNvPr>
          <p:cNvSpPr/>
          <p:nvPr/>
        </p:nvSpPr>
        <p:spPr>
          <a:xfrm>
            <a:off x="-138606" y="4946041"/>
            <a:ext cx="7296728" cy="2382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Todos esses segmentos, porem empresas de até 10 funcionários. Empresas de pequeno médio porte.  Pequenos comércios, consultórios micro – odontológico, pequeno mercado/ pequeno comercio....</a:t>
            </a:r>
          </a:p>
        </p:txBody>
      </p:sp>
    </p:spTree>
    <p:extLst>
      <p:ext uri="{BB962C8B-B14F-4D97-AF65-F5344CB8AC3E}">
        <p14:creationId xmlns:p14="http://schemas.microsoft.com/office/powerpoint/2010/main" val="36914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B51CE-1FB7-4B23-1388-AFD63CE6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4116F448-EEEC-BADF-300F-B08D7E1B77CC}"/>
              </a:ext>
            </a:extLst>
          </p:cNvPr>
          <p:cNvSpPr/>
          <p:nvPr/>
        </p:nvSpPr>
        <p:spPr>
          <a:xfrm>
            <a:off x="245328" y="2001078"/>
            <a:ext cx="11184672" cy="2796209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E4037726-BE42-5C70-9B93-8A06563B6A5B}"/>
              </a:ext>
            </a:extLst>
          </p:cNvPr>
          <p:cNvGrpSpPr/>
          <p:nvPr/>
        </p:nvGrpSpPr>
        <p:grpSpPr>
          <a:xfrm>
            <a:off x="2978838" y="1574292"/>
            <a:ext cx="7866980" cy="3696878"/>
            <a:chOff x="1852147" y="1797035"/>
            <a:chExt cx="7866980" cy="3696878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BEE4E0FB-A771-8793-D7A6-27E2D255AED2}"/>
                </a:ext>
              </a:extLst>
            </p:cNvPr>
            <p:cNvGrpSpPr/>
            <p:nvPr/>
          </p:nvGrpSpPr>
          <p:grpSpPr>
            <a:xfrm>
              <a:off x="1852147" y="1797035"/>
              <a:ext cx="6875533" cy="3654065"/>
              <a:chOff x="1852147" y="1797035"/>
              <a:chExt cx="6875533" cy="3654065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C3F77E63-6F98-F024-02C2-B9CDBFDE06C9}"/>
                  </a:ext>
                </a:extLst>
              </p:cNvPr>
              <p:cNvSpPr/>
              <p:nvPr/>
            </p:nvSpPr>
            <p:spPr>
              <a:xfrm>
                <a:off x="7901890" y="1797035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0F493455-646B-396C-31F9-BE44946A0747}"/>
                  </a:ext>
                </a:extLst>
              </p:cNvPr>
              <p:cNvSpPr/>
              <p:nvPr/>
            </p:nvSpPr>
            <p:spPr>
              <a:xfrm>
                <a:off x="8395171" y="2299430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F6B4EA01-DB0C-AF28-60B7-087BDCFE9C97}"/>
                  </a:ext>
                </a:extLst>
              </p:cNvPr>
              <p:cNvSpPr/>
              <p:nvPr/>
            </p:nvSpPr>
            <p:spPr>
              <a:xfrm>
                <a:off x="1852147" y="4769563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E06CE00A-FDB2-7830-E5C1-898E81F56BCC}"/>
                  </a:ext>
                </a:extLst>
              </p:cNvPr>
              <p:cNvSpPr/>
              <p:nvPr/>
            </p:nvSpPr>
            <p:spPr>
              <a:xfrm>
                <a:off x="2068171" y="4985587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F448CA1F-D559-2F1C-9F15-3ED3066BB4E0}"/>
                </a:ext>
              </a:extLst>
            </p:cNvPr>
            <p:cNvGrpSpPr/>
            <p:nvPr/>
          </p:nvGrpSpPr>
          <p:grpSpPr>
            <a:xfrm>
              <a:off x="9078680" y="5103374"/>
              <a:ext cx="640447" cy="390539"/>
              <a:chOff x="5135076" y="1669468"/>
              <a:chExt cx="257387" cy="156952"/>
            </a:xfrm>
          </p:grpSpPr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B2066C58-9A95-1882-5BC0-598AE2504EDB}"/>
                  </a:ext>
                </a:extLst>
              </p:cNvPr>
              <p:cNvSpPr/>
              <p:nvPr/>
            </p:nvSpPr>
            <p:spPr>
              <a:xfrm>
                <a:off x="5135076" y="1740031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C2530B1A-EA23-818E-5AD1-ED90FFEC69D1}"/>
                  </a:ext>
                </a:extLst>
              </p:cNvPr>
              <p:cNvSpPr/>
              <p:nvPr/>
            </p:nvSpPr>
            <p:spPr>
              <a:xfrm>
                <a:off x="5235511" y="1669468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36F9F3A6-A82E-759E-3155-089D2B5BBF8B}"/>
              </a:ext>
            </a:extLst>
          </p:cNvPr>
          <p:cNvGrpSpPr/>
          <p:nvPr/>
        </p:nvGrpSpPr>
        <p:grpSpPr>
          <a:xfrm>
            <a:off x="897221" y="1704068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79262F0B-0B15-E7C3-839E-A4879F1362F6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CD283AA7-158E-8B67-9D78-03E7FA019E18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4194379F-BC5D-CDA4-2C54-DD97E37D2D4B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24D9A0E1-A169-3335-18BD-C148C4175B14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016F3D-AB5B-BC85-6AE5-5C27BBB8515F}"/>
              </a:ext>
            </a:extLst>
          </p:cNvPr>
          <p:cNvSpPr txBox="1"/>
          <p:nvPr/>
        </p:nvSpPr>
        <p:spPr>
          <a:xfrm>
            <a:off x="2174704" y="3044279"/>
            <a:ext cx="7842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B73300"/>
                </a:solidFill>
                <a:latin typeface="AMX" pitchFamily="2" charset="77"/>
              </a:rPr>
              <a:t>Dúvidas?</a:t>
            </a:r>
            <a:endParaRPr lang="pt-BR" sz="44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28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F0870D2D-23C1-C02A-C034-990772D85323}"/>
              </a:ext>
            </a:extLst>
          </p:cNvPr>
          <p:cNvSpPr/>
          <p:nvPr/>
        </p:nvSpPr>
        <p:spPr>
          <a:xfrm>
            <a:off x="213244" y="1848852"/>
            <a:ext cx="11184672" cy="3160295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1BF3EB2-393F-0A2C-1CFF-ADA55B02E1A8}"/>
              </a:ext>
            </a:extLst>
          </p:cNvPr>
          <p:cNvSpPr txBox="1"/>
          <p:nvPr/>
        </p:nvSpPr>
        <p:spPr>
          <a:xfrm>
            <a:off x="1101272" y="2940058"/>
            <a:ext cx="4058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B73300"/>
                </a:solidFill>
                <a:latin typeface="AMX Black" pitchFamily="2" charset="0"/>
              </a:rPr>
              <a:t>Vamos relembrar os principais pontos?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244EC9-594F-6F89-3368-24CF78C84B22}"/>
              </a:ext>
            </a:extLst>
          </p:cNvPr>
          <p:cNvSpPr txBox="1"/>
          <p:nvPr/>
        </p:nvSpPr>
        <p:spPr>
          <a:xfrm>
            <a:off x="6362546" y="1382286"/>
            <a:ext cx="53702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Canal </a:t>
            </a:r>
            <a:r>
              <a:rPr lang="pt-BR" sz="2000" dirty="0" err="1">
                <a:solidFill>
                  <a:schemeClr val="bg1"/>
                </a:solidFill>
                <a:latin typeface="AMX" pitchFamily="2" charset="77"/>
              </a:rPr>
              <a:t>Inside</a:t>
            </a: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 Sales atua </a:t>
            </a: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100% remotamente</a:t>
            </a: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, com foco em eficiência e escala.</a:t>
            </a:r>
            <a:br>
              <a:rPr lang="pt-BR" sz="2000" dirty="0">
                <a:solidFill>
                  <a:schemeClr val="bg1"/>
                </a:solidFill>
                <a:latin typeface="AMX" pitchFamily="2" charset="77"/>
              </a:rPr>
            </a:br>
            <a:endParaRPr lang="pt-BR" sz="2000" dirty="0">
              <a:solidFill>
                <a:schemeClr val="bg1"/>
              </a:solidFill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Atende empresas </a:t>
            </a: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de 30 a 500 funcionários</a:t>
            </a: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 em qualquer região do Brasil.</a:t>
            </a:r>
            <a:br>
              <a:rPr lang="pt-BR" sz="2000" dirty="0">
                <a:solidFill>
                  <a:schemeClr val="bg1"/>
                </a:solidFill>
                <a:latin typeface="AMX" pitchFamily="2" charset="77"/>
              </a:rPr>
            </a:br>
            <a:endParaRPr lang="pt-BR" sz="2000" dirty="0">
              <a:solidFill>
                <a:schemeClr val="bg1"/>
              </a:solidFill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Estrutura organizada por: Liderança Nacional, Gerências, Coordenadores, </a:t>
            </a:r>
            <a:br>
              <a:rPr lang="pt-BR" sz="200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Executivos Farmer e Hunter e Canais </a:t>
            </a:r>
            <a:br>
              <a:rPr lang="pt-BR" sz="200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de Apoio.</a:t>
            </a:r>
            <a:br>
              <a:rPr lang="pt-BR" sz="2000" dirty="0">
                <a:solidFill>
                  <a:schemeClr val="bg1"/>
                </a:solidFill>
                <a:latin typeface="AMX" pitchFamily="2" charset="77"/>
              </a:rPr>
            </a:br>
            <a:endParaRPr lang="pt-BR" sz="2000" dirty="0">
              <a:solidFill>
                <a:schemeClr val="bg1"/>
              </a:solidFill>
              <a:latin typeface="AMX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Trabalha tanto com </a:t>
            </a: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base quanto </a:t>
            </a:r>
            <a:br>
              <a:rPr lang="pt-BR" sz="2000" b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com prospecção</a:t>
            </a:r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F17C885-912B-EADF-ACE7-9F8C93682B66}"/>
              </a:ext>
            </a:extLst>
          </p:cNvPr>
          <p:cNvGrpSpPr/>
          <p:nvPr/>
        </p:nvGrpSpPr>
        <p:grpSpPr>
          <a:xfrm>
            <a:off x="568875" y="1453833"/>
            <a:ext cx="1002789" cy="1203303"/>
            <a:chOff x="5234195" y="4428055"/>
            <a:chExt cx="1002789" cy="1203303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B3D683FA-967E-93D3-6119-EE6D156F9AEF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6387C850-13D6-C352-6407-3082E50D5392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3E1C9BD8-D6B8-F064-14CA-7BBB37431C9F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39C16AE3-03B7-65B2-846B-5FDA97E2F419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A91E848-ED7E-10F6-0369-E3752BC9E993}"/>
              </a:ext>
            </a:extLst>
          </p:cNvPr>
          <p:cNvGrpSpPr/>
          <p:nvPr/>
        </p:nvGrpSpPr>
        <p:grpSpPr>
          <a:xfrm>
            <a:off x="1285377" y="4480079"/>
            <a:ext cx="4249149" cy="1317077"/>
            <a:chOff x="5933762" y="4671595"/>
            <a:chExt cx="4635576" cy="1436854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B2F82D9-5D83-CA7F-9CCC-E3A354E4DA77}"/>
                </a:ext>
              </a:extLst>
            </p:cNvPr>
            <p:cNvGrpSpPr/>
            <p:nvPr/>
          </p:nvGrpSpPr>
          <p:grpSpPr>
            <a:xfrm>
              <a:off x="5933762" y="4671595"/>
              <a:ext cx="809164" cy="834902"/>
              <a:chOff x="5933762" y="4671595"/>
              <a:chExt cx="809164" cy="834902"/>
            </a:xfrm>
          </p:grpSpPr>
          <p:sp>
            <p:nvSpPr>
              <p:cNvPr id="17" name="Retângulo Arredondado 16">
                <a:extLst>
                  <a:ext uri="{FF2B5EF4-FFF2-40B4-BE49-F238E27FC236}">
                    <a16:creationId xmlns:a16="http://schemas.microsoft.com/office/drawing/2014/main" id="{FD8B42FF-7129-29D6-6584-FB24889EE6DF}"/>
                  </a:ext>
                </a:extLst>
              </p:cNvPr>
              <p:cNvSpPr/>
              <p:nvPr/>
            </p:nvSpPr>
            <p:spPr>
              <a:xfrm>
                <a:off x="5933762" y="4671595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BF9560B9-EA21-F2FB-6111-ADAFE2892356}"/>
                  </a:ext>
                </a:extLst>
              </p:cNvPr>
              <p:cNvSpPr/>
              <p:nvPr/>
            </p:nvSpPr>
            <p:spPr>
              <a:xfrm>
                <a:off x="6410417" y="5173988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99097E4B-31D2-90BA-2BE7-1032D46EB505}"/>
                </a:ext>
              </a:extLst>
            </p:cNvPr>
            <p:cNvGrpSpPr/>
            <p:nvPr/>
          </p:nvGrpSpPr>
          <p:grpSpPr>
            <a:xfrm>
              <a:off x="9422969" y="4931430"/>
              <a:ext cx="1146369" cy="1177019"/>
              <a:chOff x="5273439" y="1600366"/>
              <a:chExt cx="460710" cy="473027"/>
            </a:xfrm>
          </p:grpSpPr>
          <p:sp>
            <p:nvSpPr>
              <p:cNvPr id="14" name="Retângulo Arredondado 13">
                <a:extLst>
                  <a:ext uri="{FF2B5EF4-FFF2-40B4-BE49-F238E27FC236}">
                    <a16:creationId xmlns:a16="http://schemas.microsoft.com/office/drawing/2014/main" id="{7CCF780A-F964-3C3D-29D8-63523393CAE9}"/>
                  </a:ext>
                </a:extLst>
              </p:cNvPr>
              <p:cNvSpPr/>
              <p:nvPr/>
            </p:nvSpPr>
            <p:spPr>
              <a:xfrm>
                <a:off x="5273439" y="1771786"/>
                <a:ext cx="301607" cy="301607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Retângulo Arredondado 14">
                <a:extLst>
                  <a:ext uri="{FF2B5EF4-FFF2-40B4-BE49-F238E27FC236}">
                    <a16:creationId xmlns:a16="http://schemas.microsoft.com/office/drawing/2014/main" id="{4485B4CD-3DAB-A25E-A729-E957A77D2247}"/>
                  </a:ext>
                </a:extLst>
              </p:cNvPr>
              <p:cNvSpPr/>
              <p:nvPr/>
            </p:nvSpPr>
            <p:spPr>
              <a:xfrm>
                <a:off x="5476760" y="167092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6" name="Retângulo Arredondado 15">
                <a:extLst>
                  <a:ext uri="{FF2B5EF4-FFF2-40B4-BE49-F238E27FC236}">
                    <a16:creationId xmlns:a16="http://schemas.microsoft.com/office/drawing/2014/main" id="{06333DBE-031B-3240-EB5B-9CE5E22698C6}"/>
                  </a:ext>
                </a:extLst>
              </p:cNvPr>
              <p:cNvSpPr/>
              <p:nvPr/>
            </p:nvSpPr>
            <p:spPr>
              <a:xfrm>
                <a:off x="5577197" y="1600366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3DFB98DF-8109-024E-ECBB-411C7385FA18}"/>
              </a:ext>
            </a:extLst>
          </p:cNvPr>
          <p:cNvSpPr/>
          <p:nvPr/>
        </p:nvSpPr>
        <p:spPr>
          <a:xfrm>
            <a:off x="-138606" y="4946041"/>
            <a:ext cx="7296728" cy="2382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Rever pontos que falamos</a:t>
            </a:r>
          </a:p>
        </p:txBody>
      </p:sp>
    </p:spTree>
    <p:extLst>
      <p:ext uri="{BB962C8B-B14F-4D97-AF65-F5344CB8AC3E}">
        <p14:creationId xmlns:p14="http://schemas.microsoft.com/office/powerpoint/2010/main" val="39966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uiExpand="1" build="p" bldLvl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2600F-FE2C-74D0-D204-DEF729BE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CA5E1B6-F3AA-306F-BF7D-43A82A40FA5D}"/>
              </a:ext>
            </a:extLst>
          </p:cNvPr>
          <p:cNvGrpSpPr/>
          <p:nvPr/>
        </p:nvGrpSpPr>
        <p:grpSpPr>
          <a:xfrm>
            <a:off x="895697" y="4429644"/>
            <a:ext cx="10337651" cy="1912306"/>
            <a:chOff x="1228206" y="3465368"/>
            <a:chExt cx="10337651" cy="191230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CB08B6D7-29DC-31EA-1705-BB6E48DD750F}"/>
                </a:ext>
              </a:extLst>
            </p:cNvPr>
            <p:cNvGrpSpPr/>
            <p:nvPr/>
          </p:nvGrpSpPr>
          <p:grpSpPr>
            <a:xfrm>
              <a:off x="1228206" y="3465368"/>
              <a:ext cx="764735" cy="598516"/>
              <a:chOff x="1228206" y="3465368"/>
              <a:chExt cx="764735" cy="598516"/>
            </a:xfrm>
          </p:grpSpPr>
          <p:sp>
            <p:nvSpPr>
              <p:cNvPr id="20" name="Retângulo Arredondado 19">
                <a:extLst>
                  <a:ext uri="{FF2B5EF4-FFF2-40B4-BE49-F238E27FC236}">
                    <a16:creationId xmlns:a16="http://schemas.microsoft.com/office/drawing/2014/main" id="{9FC3050B-7597-F388-1BE7-922AF824F1EB}"/>
                  </a:ext>
                </a:extLst>
              </p:cNvPr>
              <p:cNvSpPr/>
              <p:nvPr/>
            </p:nvSpPr>
            <p:spPr>
              <a:xfrm>
                <a:off x="1228206" y="3465368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1" name="Retângulo Arredondado 20">
                <a:extLst>
                  <a:ext uri="{FF2B5EF4-FFF2-40B4-BE49-F238E27FC236}">
                    <a16:creationId xmlns:a16="http://schemas.microsoft.com/office/drawing/2014/main" id="{02E773BB-8A2D-D21C-6D17-3C167630DAD1}"/>
                  </a:ext>
                </a:extLst>
              </p:cNvPr>
              <p:cNvSpPr/>
              <p:nvPr/>
            </p:nvSpPr>
            <p:spPr>
              <a:xfrm>
                <a:off x="1660432" y="3731375"/>
                <a:ext cx="332509" cy="332509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A5DC7693-4D38-48AF-AE42-71206E3D1D8A}"/>
                </a:ext>
              </a:extLst>
            </p:cNvPr>
            <p:cNvGrpSpPr/>
            <p:nvPr/>
          </p:nvGrpSpPr>
          <p:grpSpPr>
            <a:xfrm>
              <a:off x="3338120" y="3591103"/>
              <a:ext cx="8227737" cy="1786571"/>
              <a:chOff x="2828021" y="1061709"/>
              <a:chExt cx="3306615" cy="717998"/>
            </a:xfrm>
          </p:grpSpPr>
          <p:sp>
            <p:nvSpPr>
              <p:cNvPr id="16" name="Retângulo Arredondado 15">
                <a:extLst>
                  <a:ext uri="{FF2B5EF4-FFF2-40B4-BE49-F238E27FC236}">
                    <a16:creationId xmlns:a16="http://schemas.microsoft.com/office/drawing/2014/main" id="{998E1E7D-39DB-6744-4007-07AE13319A1B}"/>
                  </a:ext>
                </a:extLst>
              </p:cNvPr>
              <p:cNvSpPr/>
              <p:nvPr/>
            </p:nvSpPr>
            <p:spPr>
              <a:xfrm>
                <a:off x="5669123" y="1314194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 Arredondado 16">
                <a:extLst>
                  <a:ext uri="{FF2B5EF4-FFF2-40B4-BE49-F238E27FC236}">
                    <a16:creationId xmlns:a16="http://schemas.microsoft.com/office/drawing/2014/main" id="{9AAAC00A-66C1-D9FC-28B7-3D9BC972682D}"/>
                  </a:ext>
                </a:extLst>
              </p:cNvPr>
              <p:cNvSpPr/>
              <p:nvPr/>
            </p:nvSpPr>
            <p:spPr>
              <a:xfrm>
                <a:off x="3663214" y="1061709"/>
                <a:ext cx="168483" cy="168483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3CF43D76-DECB-5D9D-6DA1-37E61E0DAAC2}"/>
                  </a:ext>
                </a:extLst>
              </p:cNvPr>
              <p:cNvSpPr/>
              <p:nvPr/>
            </p:nvSpPr>
            <p:spPr>
              <a:xfrm>
                <a:off x="2828021" y="1303956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Arredondado 18">
                <a:extLst>
                  <a:ext uri="{FF2B5EF4-FFF2-40B4-BE49-F238E27FC236}">
                    <a16:creationId xmlns:a16="http://schemas.microsoft.com/office/drawing/2014/main" id="{DE8421C8-0D03-9A15-2B42-1A72E4B4F353}"/>
                  </a:ext>
                </a:extLst>
              </p:cNvPr>
              <p:cNvSpPr/>
              <p:nvPr/>
            </p:nvSpPr>
            <p:spPr>
              <a:xfrm>
                <a:off x="3230774" y="1473889"/>
                <a:ext cx="132976" cy="132976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9CC9B5B-7388-3858-58A0-8B3B6F9B0032}"/>
              </a:ext>
            </a:extLst>
          </p:cNvPr>
          <p:cNvSpPr txBox="1"/>
          <p:nvPr/>
        </p:nvSpPr>
        <p:spPr>
          <a:xfrm>
            <a:off x="706223" y="1664178"/>
            <a:ext cx="4780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AMX" pitchFamily="2" charset="77"/>
              </a:rPr>
              <a:t>Agradecemos sua participação</a:t>
            </a:r>
          </a:p>
        </p:txBody>
      </p:sp>
    </p:spTree>
    <p:extLst>
      <p:ext uri="{BB962C8B-B14F-4D97-AF65-F5344CB8AC3E}">
        <p14:creationId xmlns:p14="http://schemas.microsoft.com/office/powerpoint/2010/main" val="27517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ldLvl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80889-9113-772F-9E29-6CB91A77D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5DA1BEC2-2334-6815-3ACE-D99C0A9A3AA6}"/>
              </a:ext>
            </a:extLst>
          </p:cNvPr>
          <p:cNvSpPr/>
          <p:nvPr/>
        </p:nvSpPr>
        <p:spPr>
          <a:xfrm>
            <a:off x="245328" y="1162649"/>
            <a:ext cx="11184672" cy="4526951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8A7B9CAB-D7BC-6361-2ECB-A91EBF4BE887}"/>
              </a:ext>
            </a:extLst>
          </p:cNvPr>
          <p:cNvGrpSpPr/>
          <p:nvPr/>
        </p:nvGrpSpPr>
        <p:grpSpPr>
          <a:xfrm>
            <a:off x="1588901" y="3771900"/>
            <a:ext cx="9927682" cy="2206592"/>
            <a:chOff x="844982" y="3973378"/>
            <a:chExt cx="9927682" cy="2206592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E195E3A1-D4E1-FC7C-5A31-BA34E60FBD64}"/>
                </a:ext>
              </a:extLst>
            </p:cNvPr>
            <p:cNvGrpSpPr/>
            <p:nvPr/>
          </p:nvGrpSpPr>
          <p:grpSpPr>
            <a:xfrm>
              <a:off x="844982" y="3973378"/>
              <a:ext cx="8326366" cy="2206592"/>
              <a:chOff x="844982" y="3973378"/>
              <a:chExt cx="8326366" cy="2206592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3F0C0002-3562-0E36-B62B-0C8E3246EE6C}"/>
                  </a:ext>
                </a:extLst>
              </p:cNvPr>
              <p:cNvSpPr/>
              <p:nvPr/>
            </p:nvSpPr>
            <p:spPr>
              <a:xfrm>
                <a:off x="8345558" y="3973378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09E09F3F-7DE1-AEBA-C0EE-25741C91839D}"/>
                  </a:ext>
                </a:extLst>
              </p:cNvPr>
              <p:cNvSpPr/>
              <p:nvPr/>
            </p:nvSpPr>
            <p:spPr>
              <a:xfrm>
                <a:off x="8838839" y="4475773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17B8B8F3-7AC8-AA5A-0CA6-AC78BCBC6E9B}"/>
                  </a:ext>
                </a:extLst>
              </p:cNvPr>
              <p:cNvSpPr/>
              <p:nvPr/>
            </p:nvSpPr>
            <p:spPr>
              <a:xfrm>
                <a:off x="844982" y="5498433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42FD490C-47D2-6AA7-50F9-A9BC33D3E335}"/>
                  </a:ext>
                </a:extLst>
              </p:cNvPr>
              <p:cNvSpPr/>
              <p:nvPr/>
            </p:nvSpPr>
            <p:spPr>
              <a:xfrm>
                <a:off x="1061006" y="5714457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2141DFB4-2B25-7906-D8FD-EE0EB188CEC3}"/>
                </a:ext>
              </a:extLst>
            </p:cNvPr>
            <p:cNvGrpSpPr/>
            <p:nvPr/>
          </p:nvGrpSpPr>
          <p:grpSpPr>
            <a:xfrm>
              <a:off x="10132220" y="5640086"/>
              <a:ext cx="640444" cy="390539"/>
              <a:chOff x="5558484" y="1885165"/>
              <a:chExt cx="257386" cy="156952"/>
            </a:xfrm>
          </p:grpSpPr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5B05CBF5-0B04-127D-7F7A-8E06531EA29E}"/>
                  </a:ext>
                </a:extLst>
              </p:cNvPr>
              <p:cNvSpPr/>
              <p:nvPr/>
            </p:nvSpPr>
            <p:spPr>
              <a:xfrm>
                <a:off x="5558484" y="1955729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9A02764E-E85F-EF69-9622-B52D824A02E8}"/>
                  </a:ext>
                </a:extLst>
              </p:cNvPr>
              <p:cNvSpPr/>
              <p:nvPr/>
            </p:nvSpPr>
            <p:spPr>
              <a:xfrm>
                <a:off x="5658918" y="1885165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119AC000-D427-4371-4758-C0647192A7CD}"/>
              </a:ext>
            </a:extLst>
          </p:cNvPr>
          <p:cNvGrpSpPr/>
          <p:nvPr/>
        </p:nvGrpSpPr>
        <p:grpSpPr>
          <a:xfrm>
            <a:off x="10011943" y="1378774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35B01224-5A6D-D5AF-5E7A-9EF58B55CA13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81ACE1DF-9AE5-7268-C149-0AEF6EE4C3B1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ED65A2A5-B788-C81D-E760-42022D14CE31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3931C5A0-6EBD-05AB-6B98-A0293CC1FDD8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20B380-09A1-F32E-E4A0-16384772A6A1}"/>
              </a:ext>
            </a:extLst>
          </p:cNvPr>
          <p:cNvSpPr txBox="1"/>
          <p:nvPr/>
        </p:nvSpPr>
        <p:spPr>
          <a:xfrm>
            <a:off x="766930" y="2090172"/>
            <a:ext cx="86971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AMX" pitchFamily="2" charset="77"/>
              </a:rPr>
              <a:t>Neste módulo, vamos conhecer o papel estratégico do </a:t>
            </a:r>
            <a:br>
              <a:rPr lang="pt-BR" sz="2400" dirty="0">
                <a:latin typeface="AMX" pitchFamily="2" charset="77"/>
              </a:rPr>
            </a:br>
            <a:r>
              <a:rPr lang="pt-BR" sz="2400" b="1" dirty="0">
                <a:solidFill>
                  <a:srgbClr val="B73300"/>
                </a:solidFill>
                <a:latin typeface="AMX" pitchFamily="2" charset="77"/>
              </a:rPr>
              <a:t>Canal </a:t>
            </a:r>
            <a:r>
              <a:rPr lang="pt-BR" sz="2400" b="1" dirty="0" err="1">
                <a:solidFill>
                  <a:srgbClr val="B73300"/>
                </a:solidFill>
                <a:latin typeface="AMX" pitchFamily="2" charset="77"/>
              </a:rPr>
              <a:t>Inside</a:t>
            </a:r>
            <a:r>
              <a:rPr lang="pt-BR" sz="2400" b="1" dirty="0">
                <a:solidFill>
                  <a:srgbClr val="B73300"/>
                </a:solidFill>
                <a:latin typeface="AMX" pitchFamily="2" charset="77"/>
              </a:rPr>
              <a:t> Sales</a:t>
            </a:r>
            <a:r>
              <a:rPr lang="pt-BR" sz="2400" dirty="0">
                <a:latin typeface="AMX" pitchFamily="2" charset="77"/>
              </a:rPr>
              <a:t>, sua estrutura organizacional, o público </a:t>
            </a:r>
            <a:br>
              <a:rPr lang="pt-BR" sz="2400" dirty="0">
                <a:latin typeface="AMX" pitchFamily="2" charset="77"/>
              </a:rPr>
            </a:br>
            <a:r>
              <a:rPr lang="pt-BR" sz="2400" dirty="0">
                <a:latin typeface="AMX" pitchFamily="2" charset="77"/>
              </a:rPr>
              <a:t>atendido e os diferenciais em relação a outros canais de vendas.</a:t>
            </a:r>
          </a:p>
          <a:p>
            <a:endParaRPr lang="pt-BR" sz="2400" dirty="0">
              <a:latin typeface="AMX" pitchFamily="2" charset="77"/>
            </a:endParaRPr>
          </a:p>
          <a:p>
            <a:r>
              <a:rPr lang="pt-BR" sz="2400" dirty="0">
                <a:latin typeface="AMX" pitchFamily="2" charset="77"/>
              </a:rPr>
              <a:t>Vamos entender por que ele é essencial para ampliar nossa capilaridade e garantir atendimento a clientes empresariais </a:t>
            </a:r>
            <a:br>
              <a:rPr lang="pt-BR" sz="2400" dirty="0">
                <a:latin typeface="AMX" pitchFamily="2" charset="77"/>
              </a:rPr>
            </a:br>
            <a:r>
              <a:rPr lang="pt-BR" sz="2400" dirty="0">
                <a:latin typeface="AMX" pitchFamily="2" charset="77"/>
              </a:rPr>
              <a:t>em todo o Brasil.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0D13635-5909-CEC0-0332-F96E331EAC6D}"/>
              </a:ext>
            </a:extLst>
          </p:cNvPr>
          <p:cNvSpPr/>
          <p:nvPr/>
        </p:nvSpPr>
        <p:spPr>
          <a:xfrm>
            <a:off x="-349910" y="4799681"/>
            <a:ext cx="4941455" cy="6389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25829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EE15B-9F15-72C4-04FE-80B9E576D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11B9720-A8CC-98DC-FCC3-4D199A405292}"/>
              </a:ext>
            </a:extLst>
          </p:cNvPr>
          <p:cNvSpPr txBox="1"/>
          <p:nvPr/>
        </p:nvSpPr>
        <p:spPr>
          <a:xfrm>
            <a:off x="852038" y="1604394"/>
            <a:ext cx="6341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AMX" pitchFamily="2" charset="77"/>
              </a:rPr>
              <a:t>Sobre o Canal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B6E89B8-8DF2-CB8F-3707-5F30FEFF8FBB}"/>
              </a:ext>
            </a:extLst>
          </p:cNvPr>
          <p:cNvGrpSpPr/>
          <p:nvPr/>
        </p:nvGrpSpPr>
        <p:grpSpPr>
          <a:xfrm>
            <a:off x="895697" y="4429644"/>
            <a:ext cx="10337651" cy="1912306"/>
            <a:chOff x="1228206" y="3465368"/>
            <a:chExt cx="10337651" cy="191230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3CF839A2-AF65-D972-14B6-B91BF77C416A}"/>
                </a:ext>
              </a:extLst>
            </p:cNvPr>
            <p:cNvGrpSpPr/>
            <p:nvPr/>
          </p:nvGrpSpPr>
          <p:grpSpPr>
            <a:xfrm>
              <a:off x="1228206" y="3465368"/>
              <a:ext cx="764735" cy="598516"/>
              <a:chOff x="1228206" y="3465368"/>
              <a:chExt cx="764735" cy="598516"/>
            </a:xfrm>
          </p:grpSpPr>
          <p:sp>
            <p:nvSpPr>
              <p:cNvPr id="20" name="Retângulo Arredondado 19">
                <a:extLst>
                  <a:ext uri="{FF2B5EF4-FFF2-40B4-BE49-F238E27FC236}">
                    <a16:creationId xmlns:a16="http://schemas.microsoft.com/office/drawing/2014/main" id="{0E4FF984-C3AD-5527-B193-A7CC9D1A41F7}"/>
                  </a:ext>
                </a:extLst>
              </p:cNvPr>
              <p:cNvSpPr/>
              <p:nvPr/>
            </p:nvSpPr>
            <p:spPr>
              <a:xfrm>
                <a:off x="1228206" y="3465368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1" name="Retângulo Arredondado 20">
                <a:extLst>
                  <a:ext uri="{FF2B5EF4-FFF2-40B4-BE49-F238E27FC236}">
                    <a16:creationId xmlns:a16="http://schemas.microsoft.com/office/drawing/2014/main" id="{280A701A-BE0F-6F3B-257C-B6FCA9B59DC3}"/>
                  </a:ext>
                </a:extLst>
              </p:cNvPr>
              <p:cNvSpPr/>
              <p:nvPr/>
            </p:nvSpPr>
            <p:spPr>
              <a:xfrm>
                <a:off x="1660432" y="3731375"/>
                <a:ext cx="332509" cy="332509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D48A84F1-B100-3592-4580-E628A1ED9A2A}"/>
                </a:ext>
              </a:extLst>
            </p:cNvPr>
            <p:cNvGrpSpPr/>
            <p:nvPr/>
          </p:nvGrpSpPr>
          <p:grpSpPr>
            <a:xfrm>
              <a:off x="3338120" y="3591103"/>
              <a:ext cx="8227737" cy="1786571"/>
              <a:chOff x="2828021" y="1061709"/>
              <a:chExt cx="3306615" cy="717998"/>
            </a:xfrm>
          </p:grpSpPr>
          <p:sp>
            <p:nvSpPr>
              <p:cNvPr id="16" name="Retângulo Arredondado 15">
                <a:extLst>
                  <a:ext uri="{FF2B5EF4-FFF2-40B4-BE49-F238E27FC236}">
                    <a16:creationId xmlns:a16="http://schemas.microsoft.com/office/drawing/2014/main" id="{20028CD7-FB50-DA59-AEA7-BC103520AA8A}"/>
                  </a:ext>
                </a:extLst>
              </p:cNvPr>
              <p:cNvSpPr/>
              <p:nvPr/>
            </p:nvSpPr>
            <p:spPr>
              <a:xfrm>
                <a:off x="5669123" y="1314194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 Arredondado 16">
                <a:extLst>
                  <a:ext uri="{FF2B5EF4-FFF2-40B4-BE49-F238E27FC236}">
                    <a16:creationId xmlns:a16="http://schemas.microsoft.com/office/drawing/2014/main" id="{00B6CEF3-0857-460B-3248-D4ED38CB000E}"/>
                  </a:ext>
                </a:extLst>
              </p:cNvPr>
              <p:cNvSpPr/>
              <p:nvPr/>
            </p:nvSpPr>
            <p:spPr>
              <a:xfrm>
                <a:off x="3663214" y="1061709"/>
                <a:ext cx="168483" cy="168483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21E11CC6-B29F-C515-50AF-5D44588791C1}"/>
                  </a:ext>
                </a:extLst>
              </p:cNvPr>
              <p:cNvSpPr/>
              <p:nvPr/>
            </p:nvSpPr>
            <p:spPr>
              <a:xfrm>
                <a:off x="2828021" y="1303956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Arredondado 18">
                <a:extLst>
                  <a:ext uri="{FF2B5EF4-FFF2-40B4-BE49-F238E27FC236}">
                    <a16:creationId xmlns:a16="http://schemas.microsoft.com/office/drawing/2014/main" id="{FB4E5551-CEAA-D7F2-FA09-A0C81A579DBB}"/>
                  </a:ext>
                </a:extLst>
              </p:cNvPr>
              <p:cNvSpPr/>
              <p:nvPr/>
            </p:nvSpPr>
            <p:spPr>
              <a:xfrm>
                <a:off x="3230774" y="1473889"/>
                <a:ext cx="132976" cy="132976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D350E52A-961D-149B-BFEB-5386F06ABF01}"/>
              </a:ext>
            </a:extLst>
          </p:cNvPr>
          <p:cNvGrpSpPr/>
          <p:nvPr/>
        </p:nvGrpSpPr>
        <p:grpSpPr>
          <a:xfrm>
            <a:off x="881093" y="2394460"/>
            <a:ext cx="3850393" cy="747607"/>
            <a:chOff x="907913" y="1932553"/>
            <a:chExt cx="3850393" cy="747607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957373E3-DADE-869F-872C-E0F4B86C48DE}"/>
                </a:ext>
              </a:extLst>
            </p:cNvPr>
            <p:cNvGrpSpPr/>
            <p:nvPr/>
          </p:nvGrpSpPr>
          <p:grpSpPr>
            <a:xfrm>
              <a:off x="907913" y="1932553"/>
              <a:ext cx="3839463" cy="747607"/>
              <a:chOff x="5242979" y="5883670"/>
              <a:chExt cx="2882519" cy="561275"/>
            </a:xfrm>
          </p:grpSpPr>
          <p:grpSp>
            <p:nvGrpSpPr>
              <p:cNvPr id="24" name="Agrupar 23">
                <a:extLst>
                  <a:ext uri="{FF2B5EF4-FFF2-40B4-BE49-F238E27FC236}">
                    <a16:creationId xmlns:a16="http://schemas.microsoft.com/office/drawing/2014/main" id="{1AB2F3D6-7AD5-C815-985F-F6715877DA04}"/>
                  </a:ext>
                </a:extLst>
              </p:cNvPr>
              <p:cNvGrpSpPr/>
              <p:nvPr/>
            </p:nvGrpSpPr>
            <p:grpSpPr>
              <a:xfrm>
                <a:off x="5242979" y="5883670"/>
                <a:ext cx="2829368" cy="561275"/>
                <a:chOff x="726359" y="1080282"/>
                <a:chExt cx="4364295" cy="865767"/>
              </a:xfrm>
            </p:grpSpPr>
            <p:grpSp>
              <p:nvGrpSpPr>
                <p:cNvPr id="26" name="Agrupar 25">
                  <a:extLst>
                    <a:ext uri="{FF2B5EF4-FFF2-40B4-BE49-F238E27FC236}">
                      <a16:creationId xmlns:a16="http://schemas.microsoft.com/office/drawing/2014/main" id="{FA308524-6FA7-A37A-180F-643B16C28381}"/>
                    </a:ext>
                  </a:extLst>
                </p:cNvPr>
                <p:cNvGrpSpPr/>
                <p:nvPr/>
              </p:nvGrpSpPr>
              <p:grpSpPr>
                <a:xfrm>
                  <a:off x="726359" y="1080282"/>
                  <a:ext cx="4364295" cy="865767"/>
                  <a:chOff x="726359" y="1080282"/>
                  <a:chExt cx="4364295" cy="865767"/>
                </a:xfrm>
              </p:grpSpPr>
              <p:grpSp>
                <p:nvGrpSpPr>
                  <p:cNvPr id="28" name="Agrupar 27">
                    <a:extLst>
                      <a:ext uri="{FF2B5EF4-FFF2-40B4-BE49-F238E27FC236}">
                        <a16:creationId xmlns:a16="http://schemas.microsoft.com/office/drawing/2014/main" id="{02B06E64-9A73-F9E8-2A0E-F1377254AF1C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080282"/>
                    <a:ext cx="4364295" cy="865767"/>
                    <a:chOff x="2433486" y="745985"/>
                    <a:chExt cx="4364295" cy="865767"/>
                  </a:xfrm>
                </p:grpSpPr>
                <p:sp>
                  <p:nvSpPr>
                    <p:cNvPr id="30" name="Retângulo Arredondado 29">
                      <a:extLst>
                        <a:ext uri="{FF2B5EF4-FFF2-40B4-BE49-F238E27FC236}">
                          <a16:creationId xmlns:a16="http://schemas.microsoft.com/office/drawing/2014/main" id="{9E802B27-42B5-A5E3-F496-E466DE006F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745985"/>
                      <a:ext cx="2824193" cy="865767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43248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31" name="Retângulo Arredondado 30">
                      <a:extLst>
                        <a:ext uri="{FF2B5EF4-FFF2-40B4-BE49-F238E27FC236}">
                          <a16:creationId xmlns:a16="http://schemas.microsoft.com/office/drawing/2014/main" id="{1987E61C-E171-15E3-ECC8-6F7A6961E1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915" y="1237067"/>
                      <a:ext cx="1461866" cy="358055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29" name="CaixaDeTexto 28">
                    <a:extLst>
                      <a:ext uri="{FF2B5EF4-FFF2-40B4-BE49-F238E27FC236}">
                        <a16:creationId xmlns:a16="http://schemas.microsoft.com/office/drawing/2014/main" id="{3CD5BB59-6A55-F275-0D9B-0AD82465FFDF}"/>
                      </a:ext>
                    </a:extLst>
                  </p:cNvPr>
                  <p:cNvSpPr txBox="1"/>
                  <p:nvPr/>
                </p:nvSpPr>
                <p:spPr>
                  <a:xfrm>
                    <a:off x="831189" y="1231301"/>
                    <a:ext cx="2592522" cy="6059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800" b="1" dirty="0">
                        <a:solidFill>
                          <a:schemeClr val="bg1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2800" dirty="0">
                        <a:solidFill>
                          <a:schemeClr val="bg1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27" name="Gráfico 26">
                  <a:extLst>
                    <a:ext uri="{FF2B5EF4-FFF2-40B4-BE49-F238E27FC236}">
                      <a16:creationId xmlns:a16="http://schemas.microsoft.com/office/drawing/2014/main" id="{34705D76-9F6F-B516-9551-5F6C2D97A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rcRect t="7059" b="7059"/>
                <a:stretch/>
              </p:blipFill>
              <p:spPr>
                <a:xfrm>
                  <a:off x="3733557" y="1624667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A75FFFF5-3AE0-7AFA-8784-84F1516110BE}"/>
                  </a:ext>
                </a:extLst>
              </p:cNvPr>
              <p:cNvSpPr txBox="1"/>
              <p:nvPr/>
            </p:nvSpPr>
            <p:spPr>
              <a:xfrm>
                <a:off x="7358645" y="6221900"/>
                <a:ext cx="766853" cy="207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EB1EF1B8-5217-3614-3023-FCCF20960116}"/>
                </a:ext>
              </a:extLst>
            </p:cNvPr>
            <p:cNvGrpSpPr/>
            <p:nvPr/>
          </p:nvGrpSpPr>
          <p:grpSpPr>
            <a:xfrm>
              <a:off x="3414664" y="1968464"/>
              <a:ext cx="1343642" cy="313521"/>
              <a:chOff x="7138216" y="6608022"/>
              <a:chExt cx="1008753" cy="235379"/>
            </a:xfrm>
          </p:grpSpPr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6DD37762-BEB0-7965-FBCE-9BBAA2F2DE0F}"/>
                  </a:ext>
                </a:extLst>
              </p:cNvPr>
              <p:cNvGrpSpPr/>
              <p:nvPr/>
            </p:nvGrpSpPr>
            <p:grpSpPr>
              <a:xfrm>
                <a:off x="7138216" y="6608022"/>
                <a:ext cx="942966" cy="233772"/>
                <a:chOff x="3649761" y="2197592"/>
                <a:chExt cx="1454523" cy="360593"/>
              </a:xfrm>
            </p:grpSpPr>
            <p:sp>
              <p:nvSpPr>
                <p:cNvPr id="41" name="Retângulo Arredondado 40">
                  <a:extLst>
                    <a:ext uri="{FF2B5EF4-FFF2-40B4-BE49-F238E27FC236}">
                      <a16:creationId xmlns:a16="http://schemas.microsoft.com/office/drawing/2014/main" id="{307DBFCD-7C89-25FA-510F-E3FDF772DC6B}"/>
                    </a:ext>
                  </a:extLst>
                </p:cNvPr>
                <p:cNvSpPr/>
                <p:nvPr/>
              </p:nvSpPr>
              <p:spPr>
                <a:xfrm>
                  <a:off x="3649761" y="2197592"/>
                  <a:ext cx="1454523" cy="360593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37" name="Gráfico 36">
                  <a:extLst>
                    <a:ext uri="{FF2B5EF4-FFF2-40B4-BE49-F238E27FC236}">
                      <a16:creationId xmlns:a16="http://schemas.microsoft.com/office/drawing/2014/main" id="{C7A82C05-2AD0-C66A-7371-CE5F7ED8B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2991" r="2991"/>
                <a:stretch/>
              </p:blipFill>
              <p:spPr>
                <a:xfrm>
                  <a:off x="3755496" y="2267781"/>
                  <a:ext cx="202274" cy="215143"/>
                </a:xfrm>
                <a:prstGeom prst="rect">
                  <a:avLst/>
                </a:prstGeom>
              </p:spPr>
            </p:pic>
          </p:grp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F41085A6-1C6B-5809-DA36-66431814F430}"/>
                  </a:ext>
                </a:extLst>
              </p:cNvPr>
              <p:cNvSpPr txBox="1"/>
              <p:nvPr/>
            </p:nvSpPr>
            <p:spPr>
              <a:xfrm>
                <a:off x="7365523" y="6635441"/>
                <a:ext cx="781446" cy="207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420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81711752-E28B-3214-9905-DBC689A7859E}"/>
              </a:ext>
            </a:extLst>
          </p:cNvPr>
          <p:cNvSpPr/>
          <p:nvPr/>
        </p:nvSpPr>
        <p:spPr>
          <a:xfrm>
            <a:off x="245328" y="1162650"/>
            <a:ext cx="11686478" cy="4488874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64E004E-54BA-DB66-CB83-30FFC685D408}"/>
              </a:ext>
            </a:extLst>
          </p:cNvPr>
          <p:cNvGrpSpPr/>
          <p:nvPr/>
        </p:nvGrpSpPr>
        <p:grpSpPr>
          <a:xfrm>
            <a:off x="1556321" y="2502244"/>
            <a:ext cx="2026508" cy="1853512"/>
            <a:chOff x="824402" y="1454692"/>
            <a:chExt cx="2346791" cy="2146457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F0303253-F769-6601-8433-3595B5582D34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5" name="Retângulo Arredondado 14">
                <a:extLst>
                  <a:ext uri="{FF2B5EF4-FFF2-40B4-BE49-F238E27FC236}">
                    <a16:creationId xmlns:a16="http://schemas.microsoft.com/office/drawing/2014/main" id="{86FD8294-4E90-922F-039F-C258B75CEB50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EB58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/>
              </a:p>
            </p:txBody>
          </p:sp>
          <p:sp>
            <p:nvSpPr>
              <p:cNvPr id="13" name="Retângulo Arredondado 12">
                <a:extLst>
                  <a:ext uri="{FF2B5EF4-FFF2-40B4-BE49-F238E27FC236}">
                    <a16:creationId xmlns:a16="http://schemas.microsoft.com/office/drawing/2014/main" id="{4C77ECF3-6DF1-9B96-0778-3C75B0E62E77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EB5800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/>
              </a:p>
            </p:txBody>
          </p:sp>
          <p:sp>
            <p:nvSpPr>
              <p:cNvPr id="10" name="Retângulo Arredondado 9">
                <a:extLst>
                  <a:ext uri="{FF2B5EF4-FFF2-40B4-BE49-F238E27FC236}">
                    <a16:creationId xmlns:a16="http://schemas.microsoft.com/office/drawing/2014/main" id="{3B408839-4C8E-9618-F6BE-97B6BADE2374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12588D0-29F7-3005-8BEC-2A852C7933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643" r="5744" b="15137"/>
            <a:stretch>
              <a:fillRect/>
            </a:stretch>
          </p:blipFill>
          <p:spPr>
            <a:xfrm>
              <a:off x="1595988" y="2077039"/>
              <a:ext cx="814659" cy="875289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1915BED-D786-3E49-C076-623D90114571}"/>
              </a:ext>
            </a:extLst>
          </p:cNvPr>
          <p:cNvGrpSpPr/>
          <p:nvPr/>
        </p:nvGrpSpPr>
        <p:grpSpPr>
          <a:xfrm>
            <a:off x="5082746" y="2502244"/>
            <a:ext cx="2026508" cy="1853512"/>
            <a:chOff x="824402" y="1454692"/>
            <a:chExt cx="2346791" cy="2146457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28FF3D05-131B-077B-2043-F4E6C91EBDA9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9" name="Retângulo Arredondado 18">
                <a:extLst>
                  <a:ext uri="{FF2B5EF4-FFF2-40B4-BE49-F238E27FC236}">
                    <a16:creationId xmlns:a16="http://schemas.microsoft.com/office/drawing/2014/main" id="{17DA1329-6815-E84D-5819-CF3D2C625027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EB58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/>
              </a:p>
            </p:txBody>
          </p:sp>
          <p:sp>
            <p:nvSpPr>
              <p:cNvPr id="20" name="Retângulo Arredondado 19">
                <a:extLst>
                  <a:ext uri="{FF2B5EF4-FFF2-40B4-BE49-F238E27FC236}">
                    <a16:creationId xmlns:a16="http://schemas.microsoft.com/office/drawing/2014/main" id="{9D6E02A7-7E71-37D3-5ECA-2F658D0633B6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EB5800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/>
              </a:p>
            </p:txBody>
          </p:sp>
          <p:sp>
            <p:nvSpPr>
              <p:cNvPr id="21" name="Retângulo Arredondado 20">
                <a:extLst>
                  <a:ext uri="{FF2B5EF4-FFF2-40B4-BE49-F238E27FC236}">
                    <a16:creationId xmlns:a16="http://schemas.microsoft.com/office/drawing/2014/main" id="{4712E705-2681-2057-7130-9160EB29DA39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01665751-FE80-C980-2E96-52AF58DF4F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7059" b="7059"/>
            <a:stretch/>
          </p:blipFill>
          <p:spPr>
            <a:xfrm>
              <a:off x="1555236" y="2161780"/>
              <a:ext cx="852658" cy="732279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642F67B-0AF5-F3A8-714B-522EB684EED7}"/>
              </a:ext>
            </a:extLst>
          </p:cNvPr>
          <p:cNvGrpSpPr/>
          <p:nvPr/>
        </p:nvGrpSpPr>
        <p:grpSpPr>
          <a:xfrm>
            <a:off x="8637205" y="2502244"/>
            <a:ext cx="2026508" cy="1853512"/>
            <a:chOff x="824402" y="1454692"/>
            <a:chExt cx="2346791" cy="2146457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1CBAAB7E-0D72-B523-CA39-FBD19D810AE4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25" name="Retângulo Arredondado 24">
                <a:extLst>
                  <a:ext uri="{FF2B5EF4-FFF2-40B4-BE49-F238E27FC236}">
                    <a16:creationId xmlns:a16="http://schemas.microsoft.com/office/drawing/2014/main" id="{DD1019AA-8B5B-E9A4-289C-1DE5297C8EDB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EB58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/>
              </a:p>
            </p:txBody>
          </p:sp>
          <p:sp>
            <p:nvSpPr>
              <p:cNvPr id="26" name="Retângulo Arredondado 25">
                <a:extLst>
                  <a:ext uri="{FF2B5EF4-FFF2-40B4-BE49-F238E27FC236}">
                    <a16:creationId xmlns:a16="http://schemas.microsoft.com/office/drawing/2014/main" id="{A0A68EDE-593A-8C30-6263-8877EA13ABEA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EB5800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/>
              </a:p>
            </p:txBody>
          </p:sp>
          <p:sp>
            <p:nvSpPr>
              <p:cNvPr id="27" name="Retângulo Arredondado 26">
                <a:extLst>
                  <a:ext uri="{FF2B5EF4-FFF2-40B4-BE49-F238E27FC236}">
                    <a16:creationId xmlns:a16="http://schemas.microsoft.com/office/drawing/2014/main" id="{D75DC221-F058-79A9-495C-A32556ABCD98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C6C15780-4CE3-D599-963E-034AF4AA5B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54135" t="-8475" r="-45837" b="-17544"/>
            <a:stretch>
              <a:fillRect/>
            </a:stretch>
          </p:blipFill>
          <p:spPr>
            <a:xfrm>
              <a:off x="1467054" y="2013250"/>
              <a:ext cx="1107059" cy="1080253"/>
            </a:xfrm>
            <a:prstGeom prst="rect">
              <a:avLst/>
            </a:prstGeom>
          </p:spPr>
        </p:pic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C942DDE-2EA7-45EB-A28B-ADF8A347F753}"/>
              </a:ext>
            </a:extLst>
          </p:cNvPr>
          <p:cNvSpPr txBox="1"/>
          <p:nvPr/>
        </p:nvSpPr>
        <p:spPr>
          <a:xfrm>
            <a:off x="1753444" y="4547955"/>
            <a:ext cx="161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B73300"/>
                </a:solidFill>
                <a:latin typeface="AMX" pitchFamily="2" charset="77"/>
              </a:rPr>
              <a:t>Abra a sua </a:t>
            </a:r>
            <a:r>
              <a:rPr lang="pt-BR" sz="2000" b="1" dirty="0">
                <a:solidFill>
                  <a:srgbClr val="B73300"/>
                </a:solidFill>
                <a:latin typeface="AMX" pitchFamily="2" charset="77"/>
              </a:rPr>
              <a:t>câmera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4B0944C-5795-33CC-FD21-04904F3A398A}"/>
              </a:ext>
            </a:extLst>
          </p:cNvPr>
          <p:cNvSpPr txBox="1"/>
          <p:nvPr/>
        </p:nvSpPr>
        <p:spPr>
          <a:xfrm>
            <a:off x="4935670" y="4547956"/>
            <a:ext cx="230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B73300"/>
                </a:solidFill>
                <a:latin typeface="AMX" pitchFamily="2" charset="77"/>
              </a:rPr>
              <a:t>Desative o </a:t>
            </a:r>
            <a:r>
              <a:rPr lang="pt-BR" sz="2000" b="1" dirty="0">
                <a:solidFill>
                  <a:srgbClr val="B73300"/>
                </a:solidFill>
                <a:latin typeface="AMX" pitchFamily="2" charset="77"/>
              </a:rPr>
              <a:t>microfone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13FFEB2-B65E-817A-C6D7-13C067C60CC7}"/>
              </a:ext>
            </a:extLst>
          </p:cNvPr>
          <p:cNvSpPr txBox="1"/>
          <p:nvPr/>
        </p:nvSpPr>
        <p:spPr>
          <a:xfrm>
            <a:off x="8317525" y="4547956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B73300"/>
                </a:solidFill>
                <a:latin typeface="AMX" pitchFamily="2" charset="77"/>
              </a:rPr>
              <a:t>Para interagir, acione </a:t>
            </a:r>
            <a:br>
              <a:rPr lang="pt-BR" sz="2000" dirty="0">
                <a:solidFill>
                  <a:srgbClr val="B73300"/>
                </a:solidFill>
                <a:latin typeface="AMX" pitchFamily="2" charset="77"/>
              </a:rPr>
            </a:br>
            <a:r>
              <a:rPr lang="pt-BR" sz="2000" dirty="0">
                <a:solidFill>
                  <a:srgbClr val="B73300"/>
                </a:solidFill>
                <a:latin typeface="AMX" pitchFamily="2" charset="77"/>
              </a:rPr>
              <a:t>o </a:t>
            </a:r>
            <a:r>
              <a:rPr lang="pt-BR" sz="2000" b="1" dirty="0">
                <a:solidFill>
                  <a:srgbClr val="B73300"/>
                </a:solidFill>
                <a:latin typeface="AMX" pitchFamily="2" charset="77"/>
              </a:rPr>
              <a:t>botão de levantar </a:t>
            </a:r>
            <a:br>
              <a:rPr lang="pt-BR" sz="2000" b="1" dirty="0">
                <a:solidFill>
                  <a:srgbClr val="B73300"/>
                </a:solidFill>
                <a:latin typeface="AMX" pitchFamily="2" charset="77"/>
              </a:rPr>
            </a:br>
            <a:r>
              <a:rPr lang="pt-BR" sz="2000" b="1" dirty="0">
                <a:solidFill>
                  <a:srgbClr val="B73300"/>
                </a:solidFill>
                <a:latin typeface="AMX" pitchFamily="2" charset="77"/>
              </a:rPr>
              <a:t>a mão </a:t>
            </a:r>
            <a:r>
              <a:rPr lang="pt-BR" sz="2000" dirty="0">
                <a:solidFill>
                  <a:srgbClr val="B73300"/>
                </a:solidFill>
                <a:latin typeface="AMX" pitchFamily="2" charset="77"/>
              </a:rPr>
              <a:t>e aguarde.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859095C-AFE7-33C4-379D-F6161B14CAA4}"/>
              </a:ext>
            </a:extLst>
          </p:cNvPr>
          <p:cNvSpPr txBox="1"/>
          <p:nvPr/>
        </p:nvSpPr>
        <p:spPr>
          <a:xfrm>
            <a:off x="2921735" y="1448201"/>
            <a:ext cx="642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B73300"/>
                </a:solidFill>
                <a:latin typeface="AMX" pitchFamily="2" charset="77"/>
              </a:rPr>
              <a:t>Combinados</a:t>
            </a:r>
          </a:p>
        </p:txBody>
      </p:sp>
    </p:spTree>
    <p:extLst>
      <p:ext uri="{BB962C8B-B14F-4D97-AF65-F5344CB8AC3E}">
        <p14:creationId xmlns:p14="http://schemas.microsoft.com/office/powerpoint/2010/main" val="16267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8" grpId="0"/>
      <p:bldP spid="29" grpId="0"/>
      <p:bldP spid="30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13B10-2DED-A5CD-695B-85B3BE97E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D13D9E4E-A6FB-1FEC-AE6D-693398E9278B}"/>
              </a:ext>
            </a:extLst>
          </p:cNvPr>
          <p:cNvSpPr/>
          <p:nvPr/>
        </p:nvSpPr>
        <p:spPr>
          <a:xfrm>
            <a:off x="245327" y="1858107"/>
            <a:ext cx="11548087" cy="3141785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EB5800">
                  <a:alpha val="1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452616DD-3A28-0AA9-858D-DF79EE24DADF}"/>
              </a:ext>
            </a:extLst>
          </p:cNvPr>
          <p:cNvGrpSpPr/>
          <p:nvPr/>
        </p:nvGrpSpPr>
        <p:grpSpPr>
          <a:xfrm>
            <a:off x="5647219" y="2257042"/>
            <a:ext cx="5718344" cy="3222730"/>
            <a:chOff x="5168642" y="1870636"/>
            <a:chExt cx="5718344" cy="3222730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EAF5FB5D-C378-B1BD-0B9B-5F21424045C4}"/>
                </a:ext>
              </a:extLst>
            </p:cNvPr>
            <p:cNvGrpSpPr/>
            <p:nvPr/>
          </p:nvGrpSpPr>
          <p:grpSpPr>
            <a:xfrm>
              <a:off x="5168642" y="1870636"/>
              <a:ext cx="4310394" cy="3145790"/>
              <a:chOff x="5168642" y="1870636"/>
              <a:chExt cx="4310394" cy="3145790"/>
            </a:xfrm>
          </p:grpSpPr>
          <p:sp>
            <p:nvSpPr>
              <p:cNvPr id="94" name="Retângulo Arredondado 93">
                <a:extLst>
                  <a:ext uri="{FF2B5EF4-FFF2-40B4-BE49-F238E27FC236}">
                    <a16:creationId xmlns:a16="http://schemas.microsoft.com/office/drawing/2014/main" id="{0BD9EEE5-3304-53A7-3AC3-F2A398F887FC}"/>
                  </a:ext>
                </a:extLst>
              </p:cNvPr>
              <p:cNvSpPr/>
              <p:nvPr/>
            </p:nvSpPr>
            <p:spPr>
              <a:xfrm>
                <a:off x="8653246" y="1870636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Retângulo Arredondado 94">
                <a:extLst>
                  <a:ext uri="{FF2B5EF4-FFF2-40B4-BE49-F238E27FC236}">
                    <a16:creationId xmlns:a16="http://schemas.microsoft.com/office/drawing/2014/main" id="{DAB935DB-6E77-12C6-2CBD-3B3436476858}"/>
                  </a:ext>
                </a:extLst>
              </p:cNvPr>
              <p:cNvSpPr/>
              <p:nvPr/>
            </p:nvSpPr>
            <p:spPr>
              <a:xfrm>
                <a:off x="9146527" y="2373031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Arredondado 6">
                <a:extLst>
                  <a:ext uri="{FF2B5EF4-FFF2-40B4-BE49-F238E27FC236}">
                    <a16:creationId xmlns:a16="http://schemas.microsoft.com/office/drawing/2014/main" id="{15AF2E9F-E612-C663-D172-80CC5F96FF1C}"/>
                  </a:ext>
                </a:extLst>
              </p:cNvPr>
              <p:cNvSpPr/>
              <p:nvPr/>
            </p:nvSpPr>
            <p:spPr>
              <a:xfrm>
                <a:off x="5168642" y="4334889"/>
                <a:ext cx="332509" cy="332509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0A8F9A55-E9B0-6E1F-325D-FDDE9FBF9A1E}"/>
                  </a:ext>
                </a:extLst>
              </p:cNvPr>
              <p:cNvSpPr/>
              <p:nvPr/>
            </p:nvSpPr>
            <p:spPr>
              <a:xfrm>
                <a:off x="5384666" y="4550913"/>
                <a:ext cx="465513" cy="465513"/>
              </a:xfrm>
              <a:prstGeom prst="roundRect">
                <a:avLst/>
              </a:prstGeom>
              <a:solidFill>
                <a:srgbClr val="EB58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5BC9E879-9DFF-C82E-C29F-45A844E217BB}"/>
                </a:ext>
              </a:extLst>
            </p:cNvPr>
            <p:cNvGrpSpPr/>
            <p:nvPr/>
          </p:nvGrpSpPr>
          <p:grpSpPr>
            <a:xfrm>
              <a:off x="10246531" y="4702827"/>
              <a:ext cx="640455" cy="390539"/>
              <a:chOff x="5604415" y="1508494"/>
              <a:chExt cx="257390" cy="156952"/>
            </a:xfrm>
          </p:grpSpPr>
          <p:sp>
            <p:nvSpPr>
              <p:cNvPr id="100" name="Retângulo Arredondado 99">
                <a:extLst>
                  <a:ext uri="{FF2B5EF4-FFF2-40B4-BE49-F238E27FC236}">
                    <a16:creationId xmlns:a16="http://schemas.microsoft.com/office/drawing/2014/main" id="{5FBD398C-EFAF-A970-4414-0BDA2A555D6C}"/>
                  </a:ext>
                </a:extLst>
              </p:cNvPr>
              <p:cNvSpPr/>
              <p:nvPr/>
            </p:nvSpPr>
            <p:spPr>
              <a:xfrm>
                <a:off x="5604415" y="1579058"/>
                <a:ext cx="71784" cy="71784"/>
              </a:xfrm>
              <a:prstGeom prst="roundRect">
                <a:avLst/>
              </a:prstGeom>
              <a:solidFill>
                <a:srgbClr val="EB58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Retângulo Arredondado 108">
                <a:extLst>
                  <a:ext uri="{FF2B5EF4-FFF2-40B4-BE49-F238E27FC236}">
                    <a16:creationId xmlns:a16="http://schemas.microsoft.com/office/drawing/2014/main" id="{701FB63F-F360-D987-105C-ADE9F6D1D36F}"/>
                  </a:ext>
                </a:extLst>
              </p:cNvPr>
              <p:cNvSpPr/>
              <p:nvPr/>
            </p:nvSpPr>
            <p:spPr>
              <a:xfrm>
                <a:off x="5704853" y="1508494"/>
                <a:ext cx="156952" cy="156952"/>
              </a:xfrm>
              <a:prstGeom prst="roundRect">
                <a:avLst/>
              </a:prstGeom>
              <a:solidFill>
                <a:srgbClr val="FF92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0AF348F2-CFE5-EE06-E420-D74FAC341657}"/>
              </a:ext>
            </a:extLst>
          </p:cNvPr>
          <p:cNvGrpSpPr/>
          <p:nvPr/>
        </p:nvGrpSpPr>
        <p:grpSpPr>
          <a:xfrm>
            <a:off x="1191399" y="2540175"/>
            <a:ext cx="1002789" cy="1203303"/>
            <a:chOff x="5234195" y="4428055"/>
            <a:chExt cx="1002789" cy="1203303"/>
          </a:xfrm>
        </p:grpSpPr>
        <p:sp>
          <p:nvSpPr>
            <p:cNvPr id="104" name="Retângulo Arredondado 103">
              <a:extLst>
                <a:ext uri="{FF2B5EF4-FFF2-40B4-BE49-F238E27FC236}">
                  <a16:creationId xmlns:a16="http://schemas.microsoft.com/office/drawing/2014/main" id="{FA5BB4CA-4CEF-5E68-E2C6-EA1E494B981B}"/>
                </a:ext>
              </a:extLst>
            </p:cNvPr>
            <p:cNvSpPr/>
            <p:nvPr/>
          </p:nvSpPr>
          <p:spPr>
            <a:xfrm>
              <a:off x="6006794" y="4749153"/>
              <a:ext cx="230190" cy="230190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E4498062-D377-85A9-3197-E5841D997C95}"/>
                </a:ext>
              </a:extLst>
            </p:cNvPr>
            <p:cNvSpPr/>
            <p:nvPr/>
          </p:nvSpPr>
          <p:spPr>
            <a:xfrm>
              <a:off x="5234195" y="4428055"/>
              <a:ext cx="633587" cy="633586"/>
            </a:xfrm>
            <a:prstGeom prst="roundRect">
              <a:avLst/>
            </a:prstGeom>
            <a:solidFill>
              <a:srgbClr val="EB5800">
                <a:alpha val="269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Retângulo Arredondado 106">
              <a:extLst>
                <a:ext uri="{FF2B5EF4-FFF2-40B4-BE49-F238E27FC236}">
                  <a16:creationId xmlns:a16="http://schemas.microsoft.com/office/drawing/2014/main" id="{77FBED01-D78B-C111-B4B7-702317D7B947}"/>
                </a:ext>
              </a:extLst>
            </p:cNvPr>
            <p:cNvSpPr/>
            <p:nvPr/>
          </p:nvSpPr>
          <p:spPr>
            <a:xfrm>
              <a:off x="5234626" y="5341132"/>
              <a:ext cx="290226" cy="290226"/>
            </a:xfrm>
            <a:prstGeom prst="roundRect">
              <a:avLst/>
            </a:prstGeom>
            <a:solidFill>
              <a:srgbClr val="FF92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8" name="Retângulo Arredondado 107">
              <a:extLst>
                <a:ext uri="{FF2B5EF4-FFF2-40B4-BE49-F238E27FC236}">
                  <a16:creationId xmlns:a16="http://schemas.microsoft.com/office/drawing/2014/main" id="{941F16B9-6E14-273B-7EE9-090748420864}"/>
                </a:ext>
              </a:extLst>
            </p:cNvPr>
            <p:cNvSpPr/>
            <p:nvPr/>
          </p:nvSpPr>
          <p:spPr>
            <a:xfrm>
              <a:off x="5596950" y="5178756"/>
              <a:ext cx="140041" cy="140041"/>
            </a:xfrm>
            <a:prstGeom prst="roundRect">
              <a:avLst/>
            </a:prstGeom>
            <a:solidFill>
              <a:srgbClr val="EB5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48D5FE-32CF-32E3-13AF-3965D79A7FDB}"/>
              </a:ext>
            </a:extLst>
          </p:cNvPr>
          <p:cNvSpPr txBox="1"/>
          <p:nvPr/>
        </p:nvSpPr>
        <p:spPr>
          <a:xfrm>
            <a:off x="2309667" y="2768800"/>
            <a:ext cx="757266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B73300"/>
                </a:solidFill>
                <a:latin typeface="AMX" pitchFamily="2" charset="77"/>
              </a:rPr>
              <a:t>Tudo pronto?</a:t>
            </a:r>
            <a:b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</a:br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Vamos iniciar!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52B2-0AB9-7D0D-9E0B-02FDEA4F3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84C50E0F-F012-5DFF-92F4-5D171D29F8E9}"/>
              </a:ext>
            </a:extLst>
          </p:cNvPr>
          <p:cNvSpPr txBox="1"/>
          <p:nvPr/>
        </p:nvSpPr>
        <p:spPr>
          <a:xfrm>
            <a:off x="1007801" y="1852891"/>
            <a:ext cx="4866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Confira os assuntos que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abordaremos 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durante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o treinamento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:</a:t>
            </a:r>
          </a:p>
        </p:txBody>
      </p:sp>
      <p:sp>
        <p:nvSpPr>
          <p:cNvPr id="25" name="Retângulo: Cantos Arredondados 10">
            <a:extLst>
              <a:ext uri="{FF2B5EF4-FFF2-40B4-BE49-F238E27FC236}">
                <a16:creationId xmlns:a16="http://schemas.microsoft.com/office/drawing/2014/main" id="{54431B25-65FF-672B-B40E-965C64E0C2E4}"/>
              </a:ext>
            </a:extLst>
          </p:cNvPr>
          <p:cNvSpPr/>
          <p:nvPr/>
        </p:nvSpPr>
        <p:spPr>
          <a:xfrm>
            <a:off x="1065891" y="2756490"/>
            <a:ext cx="4018727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  <a:sym typeface="+mn-ea"/>
              </a:rPr>
              <a:t>O CANAL INSIDE SALES</a:t>
            </a:r>
            <a:endParaRPr lang="pt-BR" sz="16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26" name="Retângulo: Cantos Arredondados 11">
            <a:extLst>
              <a:ext uri="{FF2B5EF4-FFF2-40B4-BE49-F238E27FC236}">
                <a16:creationId xmlns:a16="http://schemas.microsoft.com/office/drawing/2014/main" id="{AAD0A03E-4771-BE65-ABD4-AB795D50C1E8}"/>
              </a:ext>
            </a:extLst>
          </p:cNvPr>
          <p:cNvSpPr/>
          <p:nvPr/>
        </p:nvSpPr>
        <p:spPr>
          <a:xfrm>
            <a:off x="1065892" y="3533855"/>
            <a:ext cx="4032581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</a:rPr>
              <a:t>ESTRUTURA E OBJETIVOS DO CANAL</a:t>
            </a:r>
          </a:p>
        </p:txBody>
      </p:sp>
      <p:sp>
        <p:nvSpPr>
          <p:cNvPr id="27" name="Retângulo: Cantos Arredondados 12">
            <a:extLst>
              <a:ext uri="{FF2B5EF4-FFF2-40B4-BE49-F238E27FC236}">
                <a16:creationId xmlns:a16="http://schemas.microsoft.com/office/drawing/2014/main" id="{9ACADCBC-CFB7-D5EA-0536-FA9FDA8D2CC8}"/>
              </a:ext>
            </a:extLst>
          </p:cNvPr>
          <p:cNvSpPr/>
          <p:nvPr/>
        </p:nvSpPr>
        <p:spPr>
          <a:xfrm>
            <a:off x="1065892" y="4311221"/>
            <a:ext cx="4018727" cy="609598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lvl="0">
              <a:buClrTx/>
              <a:buSzTx/>
              <a:buFontTx/>
            </a:pPr>
            <a:r>
              <a:rPr lang="pt-BR" sz="1600" dirty="0">
                <a:latin typeface="AMX Black" pitchFamily="2" charset="0"/>
                <a:sym typeface="+mn-ea"/>
              </a:rPr>
              <a:t>PÚBLICO</a:t>
            </a:r>
            <a:endParaRPr lang="pt-BR" sz="1600" i="1" dirty="0">
              <a:latin typeface="AMX Black" pitchFamily="2" charset="0"/>
              <a:sym typeface="+mn-ea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296F2F7-1024-9975-C33F-985FCC70DD35}"/>
              </a:ext>
            </a:extLst>
          </p:cNvPr>
          <p:cNvSpPr/>
          <p:nvPr/>
        </p:nvSpPr>
        <p:spPr>
          <a:xfrm>
            <a:off x="-299158" y="5574979"/>
            <a:ext cx="4941455" cy="818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170561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5B1F5-56D6-57BC-5D2D-CBB5729A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7962946-C2A5-E2A3-509F-5F8ABF0C8D98}"/>
              </a:ext>
            </a:extLst>
          </p:cNvPr>
          <p:cNvSpPr txBox="1"/>
          <p:nvPr/>
        </p:nvSpPr>
        <p:spPr>
          <a:xfrm>
            <a:off x="1007801" y="1852891"/>
            <a:ext cx="4866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Confira os assuntos que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abordaremos 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durante </a:t>
            </a:r>
            <a:r>
              <a:rPr lang="pt-BR" sz="2200" b="1" dirty="0">
                <a:solidFill>
                  <a:schemeClr val="bg1"/>
                </a:solidFill>
                <a:latin typeface="AMX" pitchFamily="2" charset="77"/>
              </a:rPr>
              <a:t>o treinamento</a:t>
            </a:r>
            <a:r>
              <a:rPr lang="pt-BR" sz="2200" dirty="0">
                <a:solidFill>
                  <a:schemeClr val="bg1"/>
                </a:solidFill>
                <a:latin typeface="AMX" pitchFamily="2" charset="77"/>
              </a:rPr>
              <a:t>:</a:t>
            </a:r>
          </a:p>
        </p:txBody>
      </p:sp>
      <p:sp>
        <p:nvSpPr>
          <p:cNvPr id="7" name="Retângulo: Cantos Arredondados 10">
            <a:extLst>
              <a:ext uri="{FF2B5EF4-FFF2-40B4-BE49-F238E27FC236}">
                <a16:creationId xmlns:a16="http://schemas.microsoft.com/office/drawing/2014/main" id="{66413841-2CFB-5BE0-12B2-C13EC7E50F7F}"/>
              </a:ext>
            </a:extLst>
          </p:cNvPr>
          <p:cNvSpPr/>
          <p:nvPr/>
        </p:nvSpPr>
        <p:spPr>
          <a:xfrm>
            <a:off x="1065891" y="2756490"/>
            <a:ext cx="4018727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  <a:sym typeface="+mn-ea"/>
              </a:rPr>
              <a:t>O CANAL INSIDE SALES</a:t>
            </a:r>
            <a:endParaRPr lang="pt-BR" sz="16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8" name="Retângulo: Cantos Arredondados 11">
            <a:extLst>
              <a:ext uri="{FF2B5EF4-FFF2-40B4-BE49-F238E27FC236}">
                <a16:creationId xmlns:a16="http://schemas.microsoft.com/office/drawing/2014/main" id="{BEB318E8-0C43-AF80-D5E1-62798540B1D4}"/>
              </a:ext>
            </a:extLst>
          </p:cNvPr>
          <p:cNvSpPr/>
          <p:nvPr/>
        </p:nvSpPr>
        <p:spPr>
          <a:xfrm>
            <a:off x="1065892" y="3533855"/>
            <a:ext cx="4032581" cy="618211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latin typeface="AMX Black" pitchFamily="2" charset="0"/>
              </a:rPr>
              <a:t>ESTRUTURA E OBJETIVOS DO CANAL</a:t>
            </a:r>
          </a:p>
        </p:txBody>
      </p:sp>
      <p:sp>
        <p:nvSpPr>
          <p:cNvPr id="9" name="Retângulo: Cantos Arredondados 12">
            <a:extLst>
              <a:ext uri="{FF2B5EF4-FFF2-40B4-BE49-F238E27FC236}">
                <a16:creationId xmlns:a16="http://schemas.microsoft.com/office/drawing/2014/main" id="{3C67832B-54CF-0C7E-BA5F-4C75F62A250A}"/>
              </a:ext>
            </a:extLst>
          </p:cNvPr>
          <p:cNvSpPr/>
          <p:nvPr/>
        </p:nvSpPr>
        <p:spPr>
          <a:xfrm>
            <a:off x="1065892" y="4311221"/>
            <a:ext cx="4018727" cy="609598"/>
          </a:xfrm>
          <a:prstGeom prst="roundRect">
            <a:avLst>
              <a:gd name="adj" fmla="val 25040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lvl="0">
              <a:buClrTx/>
              <a:buSzTx/>
              <a:buFontTx/>
            </a:pPr>
            <a:r>
              <a:rPr lang="pt-BR" sz="1600" dirty="0">
                <a:latin typeface="AMX Black" pitchFamily="2" charset="0"/>
                <a:sym typeface="+mn-ea"/>
              </a:rPr>
              <a:t>PÚBLICO</a:t>
            </a:r>
            <a:endParaRPr lang="pt-BR" sz="1600" i="1" dirty="0">
              <a:latin typeface="AMX Black" pitchFamily="2" charset="0"/>
              <a:sym typeface="+mn-ea"/>
            </a:endParaRPr>
          </a:p>
        </p:txBody>
      </p:sp>
      <p:sp>
        <p:nvSpPr>
          <p:cNvPr id="13" name="Retângulo: Cantos Arredondados 10">
            <a:extLst>
              <a:ext uri="{FF2B5EF4-FFF2-40B4-BE49-F238E27FC236}">
                <a16:creationId xmlns:a16="http://schemas.microsoft.com/office/drawing/2014/main" id="{4BA74190-C6AB-B130-4AB3-42966711D0AA}"/>
              </a:ext>
            </a:extLst>
          </p:cNvPr>
          <p:cNvSpPr/>
          <p:nvPr/>
        </p:nvSpPr>
        <p:spPr>
          <a:xfrm>
            <a:off x="1061128" y="2751729"/>
            <a:ext cx="4018727" cy="618211"/>
          </a:xfrm>
          <a:prstGeom prst="roundRect">
            <a:avLst>
              <a:gd name="adj" fmla="val 25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/>
            <a:r>
              <a:rPr lang="pt-BR" sz="1600" dirty="0">
                <a:solidFill>
                  <a:srgbClr val="DE5F0F"/>
                </a:solidFill>
                <a:latin typeface="AMX Black" pitchFamily="2" charset="0"/>
                <a:sym typeface="+mn-ea"/>
              </a:rPr>
              <a:t>O CANAL INSIDE SALES</a:t>
            </a:r>
            <a:endParaRPr lang="pt-BR" sz="1600" dirty="0">
              <a:solidFill>
                <a:srgbClr val="DE5F0F"/>
              </a:solidFill>
              <a:latin typeface="AMX Black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EB9EFFC-868C-7E08-0D7C-2FED7C5FC9FC}"/>
              </a:ext>
            </a:extLst>
          </p:cNvPr>
          <p:cNvSpPr/>
          <p:nvPr/>
        </p:nvSpPr>
        <p:spPr>
          <a:xfrm>
            <a:off x="-123667" y="4983852"/>
            <a:ext cx="4941455" cy="818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1172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54CC086D-E8E5-A3AF-F046-B2EC8AF2EB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81" b="48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: Cantos Arredondados 15">
            <a:extLst>
              <a:ext uri="{FF2B5EF4-FFF2-40B4-BE49-F238E27FC236}">
                <a16:creationId xmlns:a16="http://schemas.microsoft.com/office/drawing/2014/main" id="{4EC75633-ACBF-2DA8-5DF0-DF5E36A6ECA7}"/>
              </a:ext>
            </a:extLst>
          </p:cNvPr>
          <p:cNvSpPr/>
          <p:nvPr/>
        </p:nvSpPr>
        <p:spPr>
          <a:xfrm>
            <a:off x="304800" y="1743739"/>
            <a:ext cx="8435163" cy="3487480"/>
          </a:xfrm>
          <a:prstGeom prst="roundRect">
            <a:avLst>
              <a:gd name="adj" fmla="val 2538"/>
            </a:avLst>
          </a:prstGeom>
          <a:gradFill>
            <a:gsLst>
              <a:gs pos="33000">
                <a:srgbClr val="DA550C">
                  <a:alpha val="88457"/>
                </a:srgbClr>
              </a:gs>
              <a:gs pos="86000">
                <a:srgbClr val="FF9201">
                  <a:alpha val="0"/>
                </a:srgbClr>
              </a:gs>
              <a:gs pos="70000">
                <a:srgbClr val="F08C0E">
                  <a:alpha val="8162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1875B90-E66F-1AE7-B6EA-739B095F90D3}"/>
              </a:ext>
            </a:extLst>
          </p:cNvPr>
          <p:cNvSpPr txBox="1"/>
          <p:nvPr/>
        </p:nvSpPr>
        <p:spPr>
          <a:xfrm>
            <a:off x="878515" y="3784014"/>
            <a:ext cx="5217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Na sua opinião, por que o </a:t>
            </a:r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Canal </a:t>
            </a:r>
            <a:br>
              <a:rPr lang="pt-BR" sz="2400" b="1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2400" b="1" dirty="0" err="1">
                <a:solidFill>
                  <a:schemeClr val="bg1"/>
                </a:solidFill>
                <a:latin typeface="AMX" pitchFamily="2" charset="77"/>
              </a:rPr>
              <a:t>Inside</a:t>
            </a:r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 Sales </a:t>
            </a: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é tão relevante?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B37715-AE1D-27B6-90AB-904D23E54CC5}"/>
              </a:ext>
            </a:extLst>
          </p:cNvPr>
          <p:cNvSpPr txBox="1"/>
          <p:nvPr/>
        </p:nvSpPr>
        <p:spPr>
          <a:xfrm>
            <a:off x="823022" y="2271657"/>
            <a:ext cx="417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Vamos refletir um pouco...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2722F91E-5E71-0739-740C-BB6087805D36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43" name="Group 6">
              <a:extLst>
                <a:ext uri="{FF2B5EF4-FFF2-40B4-BE49-F238E27FC236}">
                  <a16:creationId xmlns:a16="http://schemas.microsoft.com/office/drawing/2014/main" id="{CBF1C4BF-7C58-CB9D-FDD1-2C106C048397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45" name="Retângulo: Cantos Arredondados 15">
                <a:extLst>
                  <a:ext uri="{FF2B5EF4-FFF2-40B4-BE49-F238E27FC236}">
                    <a16:creationId xmlns:a16="http://schemas.microsoft.com/office/drawing/2014/main" id="{2C670973-4B57-8A59-6F1A-0EEF661F1109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46" name="Gráfico 45">
                <a:extLst>
                  <a:ext uri="{FF2B5EF4-FFF2-40B4-BE49-F238E27FC236}">
                    <a16:creationId xmlns:a16="http://schemas.microsoft.com/office/drawing/2014/main" id="{F77D41F1-52CA-9AD9-99A9-A6194960E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47" name="Graphic 10">
                <a:extLst>
                  <a:ext uri="{FF2B5EF4-FFF2-40B4-BE49-F238E27FC236}">
                    <a16:creationId xmlns:a16="http://schemas.microsoft.com/office/drawing/2014/main" id="{693B1188-0EF3-1A47-8186-1CD6140D9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44" name="CaixaDeTexto 17">
              <a:extLst>
                <a:ext uri="{FF2B5EF4-FFF2-40B4-BE49-F238E27FC236}">
                  <a16:creationId xmlns:a16="http://schemas.microsoft.com/office/drawing/2014/main" id="{86DDCFFE-FF3D-BC1F-D8C2-9AD4A3B5EFCA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3031DF86-DFEC-D886-052E-07646AF5F9AC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EDF96A05-4175-2706-DE62-2EBFA0B48A58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55" name="Agrupar 54">
                <a:extLst>
                  <a:ext uri="{FF2B5EF4-FFF2-40B4-BE49-F238E27FC236}">
                    <a16:creationId xmlns:a16="http://schemas.microsoft.com/office/drawing/2014/main" id="{9EA39B12-AB65-C806-57FB-A805CEB78721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57" name="Agrupar 56">
                  <a:extLst>
                    <a:ext uri="{FF2B5EF4-FFF2-40B4-BE49-F238E27FC236}">
                      <a16:creationId xmlns:a16="http://schemas.microsoft.com/office/drawing/2014/main" id="{55ED1B49-72C2-EF44-3588-1D7766638016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59" name="Agrupar 58">
                    <a:extLst>
                      <a:ext uri="{FF2B5EF4-FFF2-40B4-BE49-F238E27FC236}">
                        <a16:creationId xmlns:a16="http://schemas.microsoft.com/office/drawing/2014/main" id="{2AD07A37-8729-CA03-2BAD-F352D49B7746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61" name="Retângulo Arredondado 60">
                      <a:extLst>
                        <a:ext uri="{FF2B5EF4-FFF2-40B4-BE49-F238E27FC236}">
                          <a16:creationId xmlns:a16="http://schemas.microsoft.com/office/drawing/2014/main" id="{7353ABD7-6EE8-2D87-7761-D39D41F3B6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61064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62" name="Retângulo Arredondado 61">
                      <a:extLst>
                        <a:ext uri="{FF2B5EF4-FFF2-40B4-BE49-F238E27FC236}">
                          <a16:creationId xmlns:a16="http://schemas.microsoft.com/office/drawing/2014/main" id="{6FCF9F10-D529-395D-6E04-12391182F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60" name="CaixaDeTexto 59">
                    <a:extLst>
                      <a:ext uri="{FF2B5EF4-FFF2-40B4-BE49-F238E27FC236}">
                        <a16:creationId xmlns:a16="http://schemas.microsoft.com/office/drawing/2014/main" id="{5F122AC7-98E4-24D7-B4B4-809827BDA786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chemeClr val="bg1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chemeClr val="bg1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58" name="Gráfico 57">
                  <a:extLst>
                    <a:ext uri="{FF2B5EF4-FFF2-40B4-BE49-F238E27FC236}">
                      <a16:creationId xmlns:a16="http://schemas.microsoft.com/office/drawing/2014/main" id="{F93351CD-72E6-931F-A739-829BED21FE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E1B45002-FFC1-686D-7767-50CC00A08B86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554F3B3C-152B-D8E1-FC7C-F4F1B43FE979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51" name="Agrupar 50">
                <a:extLst>
                  <a:ext uri="{FF2B5EF4-FFF2-40B4-BE49-F238E27FC236}">
                    <a16:creationId xmlns:a16="http://schemas.microsoft.com/office/drawing/2014/main" id="{06D68ECB-9F90-2CB5-9B49-E3376F557E67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53" name="Retângulo Arredondado 52">
                  <a:extLst>
                    <a:ext uri="{FF2B5EF4-FFF2-40B4-BE49-F238E27FC236}">
                      <a16:creationId xmlns:a16="http://schemas.microsoft.com/office/drawing/2014/main" id="{0C742A99-7CE3-C72A-8799-E9C56B45FA8C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54" name="Gráfico 53">
                  <a:extLst>
                    <a:ext uri="{FF2B5EF4-FFF2-40B4-BE49-F238E27FC236}">
                      <a16:creationId xmlns:a16="http://schemas.microsoft.com/office/drawing/2014/main" id="{E1F130A7-6AF5-E282-2570-19F7B5D9B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C8C57E45-1309-295B-1FCC-505BB7612C94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A32E137D-8207-1AD9-603F-8129CAC36E92}"/>
              </a:ext>
            </a:extLst>
          </p:cNvPr>
          <p:cNvSpPr/>
          <p:nvPr/>
        </p:nvSpPr>
        <p:spPr>
          <a:xfrm>
            <a:off x="-151947" y="5130054"/>
            <a:ext cx="4941455" cy="818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</a:t>
            </a:r>
          </a:p>
        </p:txBody>
      </p:sp>
    </p:spTree>
    <p:extLst>
      <p:ext uri="{BB962C8B-B14F-4D97-AF65-F5344CB8AC3E}">
        <p14:creationId xmlns:p14="http://schemas.microsoft.com/office/powerpoint/2010/main" val="1351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08C11-33D4-0590-E402-ED97CDCED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C966C589-494C-EC5B-096A-C0AF5213E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81" b="48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: Cantos Arredondados 15">
            <a:extLst>
              <a:ext uri="{FF2B5EF4-FFF2-40B4-BE49-F238E27FC236}">
                <a16:creationId xmlns:a16="http://schemas.microsoft.com/office/drawing/2014/main" id="{C62FBCF1-09C1-B4C4-2118-88F2985D5396}"/>
              </a:ext>
            </a:extLst>
          </p:cNvPr>
          <p:cNvSpPr/>
          <p:nvPr/>
        </p:nvSpPr>
        <p:spPr>
          <a:xfrm>
            <a:off x="304800" y="1743739"/>
            <a:ext cx="8435163" cy="3487480"/>
          </a:xfrm>
          <a:prstGeom prst="roundRect">
            <a:avLst>
              <a:gd name="adj" fmla="val 2538"/>
            </a:avLst>
          </a:prstGeom>
          <a:gradFill>
            <a:gsLst>
              <a:gs pos="33000">
                <a:srgbClr val="DA550C">
                  <a:alpha val="88457"/>
                </a:srgbClr>
              </a:gs>
              <a:gs pos="86000">
                <a:srgbClr val="FF9201">
                  <a:alpha val="0"/>
                </a:srgbClr>
              </a:gs>
              <a:gs pos="70000">
                <a:srgbClr val="F08C0E">
                  <a:alpha val="8162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B9E5659-D88F-1601-4242-3C8A8F0F7A7F}"/>
              </a:ext>
            </a:extLst>
          </p:cNvPr>
          <p:cNvSpPr txBox="1"/>
          <p:nvPr/>
        </p:nvSpPr>
        <p:spPr>
          <a:xfrm>
            <a:off x="857249" y="2359899"/>
            <a:ext cx="47354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Imagine atender uma empresa em uma cidade onde a Claro ainda não tem time presencial. </a:t>
            </a:r>
          </a:p>
          <a:p>
            <a:endParaRPr lang="pt-BR" sz="2400" dirty="0">
              <a:solidFill>
                <a:schemeClr val="bg1"/>
              </a:solidFill>
              <a:latin typeface="AMX" pitchFamily="2" charset="77"/>
            </a:endParaRPr>
          </a:p>
          <a:p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Como garantir presença </a:t>
            </a:r>
          </a:p>
          <a:p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e vendas qualificadas?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2E753E55-685E-8873-3FDC-4287834891E4}"/>
              </a:ext>
            </a:extLst>
          </p:cNvPr>
          <p:cNvGrpSpPr/>
          <p:nvPr/>
        </p:nvGrpSpPr>
        <p:grpSpPr>
          <a:xfrm>
            <a:off x="206491" y="161364"/>
            <a:ext cx="11779017" cy="431602"/>
            <a:chOff x="206491" y="161364"/>
            <a:chExt cx="11779017" cy="431602"/>
          </a:xfrm>
        </p:grpSpPr>
        <p:grpSp>
          <p:nvGrpSpPr>
            <p:cNvPr id="43" name="Group 6">
              <a:extLst>
                <a:ext uri="{FF2B5EF4-FFF2-40B4-BE49-F238E27FC236}">
                  <a16:creationId xmlns:a16="http://schemas.microsoft.com/office/drawing/2014/main" id="{012D0F08-00F1-08DE-68A5-5A7EB7989D85}"/>
                </a:ext>
              </a:extLst>
            </p:cNvPr>
            <p:cNvGrpSpPr/>
            <p:nvPr/>
          </p:nvGrpSpPr>
          <p:grpSpPr>
            <a:xfrm>
              <a:off x="206491" y="161364"/>
              <a:ext cx="11779017" cy="431602"/>
              <a:chOff x="206491" y="161364"/>
              <a:chExt cx="11779017" cy="431602"/>
            </a:xfrm>
          </p:grpSpPr>
          <p:sp>
            <p:nvSpPr>
              <p:cNvPr id="45" name="Retângulo: Cantos Arredondados 15">
                <a:extLst>
                  <a:ext uri="{FF2B5EF4-FFF2-40B4-BE49-F238E27FC236}">
                    <a16:creationId xmlns:a16="http://schemas.microsoft.com/office/drawing/2014/main" id="{E243ACFE-B6D2-D36D-7887-C3C36C3AF083}"/>
                  </a:ext>
                </a:extLst>
              </p:cNvPr>
              <p:cNvSpPr/>
              <p:nvPr/>
            </p:nvSpPr>
            <p:spPr>
              <a:xfrm>
                <a:off x="206491" y="161364"/>
                <a:ext cx="11779017" cy="431602"/>
              </a:xfrm>
              <a:prstGeom prst="roundRect">
                <a:avLst/>
              </a:prstGeom>
              <a:gradFill>
                <a:gsLst>
                  <a:gs pos="99000">
                    <a:srgbClr val="EB5800"/>
                  </a:gs>
                  <a:gs pos="0">
                    <a:srgbClr val="530A0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46" name="Gráfico 45">
                <a:extLst>
                  <a:ext uri="{FF2B5EF4-FFF2-40B4-BE49-F238E27FC236}">
                    <a16:creationId xmlns:a16="http://schemas.microsoft.com/office/drawing/2014/main" id="{BB67FC11-3732-5EA6-DA1D-E11D26160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5621" y="251040"/>
                <a:ext cx="1523323" cy="247025"/>
              </a:xfrm>
              <a:prstGeom prst="rect">
                <a:avLst/>
              </a:prstGeom>
            </p:spPr>
          </p:pic>
          <p:pic>
            <p:nvPicPr>
              <p:cNvPr id="47" name="Graphic 10">
                <a:extLst>
                  <a:ext uri="{FF2B5EF4-FFF2-40B4-BE49-F238E27FC236}">
                    <a16:creationId xmlns:a16="http://schemas.microsoft.com/office/drawing/2014/main" id="{F52A302C-BA0D-A5B6-23D8-01A47E37A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097088" y="242036"/>
                <a:ext cx="747530" cy="265033"/>
              </a:xfrm>
              <a:prstGeom prst="rect">
                <a:avLst/>
              </a:prstGeom>
            </p:spPr>
          </p:pic>
        </p:grpSp>
        <p:sp>
          <p:nvSpPr>
            <p:cNvPr id="44" name="CaixaDeTexto 17">
              <a:extLst>
                <a:ext uri="{FF2B5EF4-FFF2-40B4-BE49-F238E27FC236}">
                  <a16:creationId xmlns:a16="http://schemas.microsoft.com/office/drawing/2014/main" id="{F9B42F71-6F60-1DFC-FD93-07EB2C8F9857}"/>
                </a:ext>
              </a:extLst>
            </p:cNvPr>
            <p:cNvSpPr txBox="1"/>
            <p:nvPr/>
          </p:nvSpPr>
          <p:spPr>
            <a:xfrm>
              <a:off x="5396948" y="2460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latin typeface="AMX" pitchFamily="2" charset="77"/>
                </a:rPr>
                <a:t>SOBRE O CANAL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2E3623AC-6384-C6EB-4707-677C4BEBC22C}"/>
              </a:ext>
            </a:extLst>
          </p:cNvPr>
          <p:cNvGrpSpPr/>
          <p:nvPr/>
        </p:nvGrpSpPr>
        <p:grpSpPr>
          <a:xfrm>
            <a:off x="4886860" y="6091202"/>
            <a:ext cx="2635156" cy="559392"/>
            <a:chOff x="907914" y="1953653"/>
            <a:chExt cx="3588128" cy="761692"/>
          </a:xfrm>
        </p:grpSpPr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D228F2F6-9A6D-AC29-4AC3-6C8240E74A0E}"/>
                </a:ext>
              </a:extLst>
            </p:cNvPr>
            <p:cNvGrpSpPr/>
            <p:nvPr/>
          </p:nvGrpSpPr>
          <p:grpSpPr>
            <a:xfrm>
              <a:off x="907914" y="2051058"/>
              <a:ext cx="3557758" cy="664287"/>
              <a:chOff x="5242979" y="5972620"/>
              <a:chExt cx="2671026" cy="498720"/>
            </a:xfrm>
          </p:grpSpPr>
          <p:grpSp>
            <p:nvGrpSpPr>
              <p:cNvPr id="55" name="Agrupar 54">
                <a:extLst>
                  <a:ext uri="{FF2B5EF4-FFF2-40B4-BE49-F238E27FC236}">
                    <a16:creationId xmlns:a16="http://schemas.microsoft.com/office/drawing/2014/main" id="{33E1DD6B-EC2C-D791-E76B-C83611D47B46}"/>
                  </a:ext>
                </a:extLst>
              </p:cNvPr>
              <p:cNvGrpSpPr/>
              <p:nvPr/>
            </p:nvGrpSpPr>
            <p:grpSpPr>
              <a:xfrm>
                <a:off x="5242979" y="5972620"/>
                <a:ext cx="2530591" cy="456723"/>
                <a:chOff x="726359" y="1217489"/>
                <a:chExt cx="3903431" cy="704496"/>
              </a:xfrm>
            </p:grpSpPr>
            <p:grpSp>
              <p:nvGrpSpPr>
                <p:cNvPr id="57" name="Agrupar 56">
                  <a:extLst>
                    <a:ext uri="{FF2B5EF4-FFF2-40B4-BE49-F238E27FC236}">
                      <a16:creationId xmlns:a16="http://schemas.microsoft.com/office/drawing/2014/main" id="{DA5E3B55-9F90-5131-17D1-2F8CD2320473}"/>
                    </a:ext>
                  </a:extLst>
                </p:cNvPr>
                <p:cNvGrpSpPr/>
                <p:nvPr/>
              </p:nvGrpSpPr>
              <p:grpSpPr>
                <a:xfrm>
                  <a:off x="726359" y="1217489"/>
                  <a:ext cx="3903431" cy="704496"/>
                  <a:chOff x="726359" y="1217489"/>
                  <a:chExt cx="3903431" cy="704496"/>
                </a:xfrm>
              </p:grpSpPr>
              <p:grpSp>
                <p:nvGrpSpPr>
                  <p:cNvPr id="59" name="Agrupar 58">
                    <a:extLst>
                      <a:ext uri="{FF2B5EF4-FFF2-40B4-BE49-F238E27FC236}">
                        <a16:creationId xmlns:a16="http://schemas.microsoft.com/office/drawing/2014/main" id="{5F31F262-A9FE-A2FC-F111-1F3A88E23EFA}"/>
                      </a:ext>
                    </a:extLst>
                  </p:cNvPr>
                  <p:cNvGrpSpPr/>
                  <p:nvPr/>
                </p:nvGrpSpPr>
                <p:grpSpPr>
                  <a:xfrm>
                    <a:off x="726359" y="1217489"/>
                    <a:ext cx="3903431" cy="704496"/>
                    <a:chOff x="2433486" y="883192"/>
                    <a:chExt cx="3903431" cy="704496"/>
                  </a:xfrm>
                </p:grpSpPr>
                <p:sp>
                  <p:nvSpPr>
                    <p:cNvPr id="61" name="Retângulo Arredondado 60">
                      <a:extLst>
                        <a:ext uri="{FF2B5EF4-FFF2-40B4-BE49-F238E27FC236}">
                          <a16:creationId xmlns:a16="http://schemas.microsoft.com/office/drawing/2014/main" id="{E03B2CFA-C9E9-8D73-CE67-791B66251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486" y="883192"/>
                      <a:ext cx="2824192" cy="602010"/>
                    </a:xfrm>
                    <a:prstGeom prst="roundRect">
                      <a:avLst>
                        <a:gd name="adj" fmla="val 15359"/>
                      </a:avLst>
                    </a:prstGeom>
                    <a:solidFill>
                      <a:srgbClr val="FF9201">
                        <a:alpha val="61064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  <p:sp>
                  <p:nvSpPr>
                    <p:cNvPr id="62" name="Retângulo Arredondado 61">
                      <a:extLst>
                        <a:ext uri="{FF2B5EF4-FFF2-40B4-BE49-F238E27FC236}">
                          <a16:creationId xmlns:a16="http://schemas.microsoft.com/office/drawing/2014/main" id="{6AFBDF2A-EDC2-4BD3-1A26-696117A4D7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6338" y="1210205"/>
                      <a:ext cx="1870579" cy="377483"/>
                    </a:xfrm>
                    <a:prstGeom prst="roundRect">
                      <a:avLst/>
                    </a:prstGeom>
                    <a:solidFill>
                      <a:srgbClr val="EB58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/>
                    </a:p>
                  </p:txBody>
                </p:sp>
              </p:grpSp>
              <p:sp>
                <p:nvSpPr>
                  <p:cNvPr id="60" name="CaixaDeTexto 59">
                    <a:extLst>
                      <a:ext uri="{FF2B5EF4-FFF2-40B4-BE49-F238E27FC236}">
                        <a16:creationId xmlns:a16="http://schemas.microsoft.com/office/drawing/2014/main" id="{14F4538C-AD04-CDEC-A7A9-496097C7E1D1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20" y="1286773"/>
                    <a:ext cx="1980561" cy="4853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dirty="0">
                        <a:solidFill>
                          <a:schemeClr val="bg1"/>
                        </a:solidFill>
                        <a:latin typeface="AMX" pitchFamily="2" charset="77"/>
                      </a:rPr>
                      <a:t>INSIDE</a:t>
                    </a:r>
                    <a:r>
                      <a:rPr lang="pt-BR" sz="1400" dirty="0">
                        <a:solidFill>
                          <a:schemeClr val="bg1"/>
                        </a:solidFill>
                        <a:latin typeface="AMX" pitchFamily="2" charset="77"/>
                      </a:rPr>
                      <a:t>  Sales</a:t>
                    </a:r>
                  </a:p>
                </p:txBody>
              </p:sp>
            </p:grpSp>
            <p:pic>
              <p:nvPicPr>
                <p:cNvPr id="58" name="Gráfico 57">
                  <a:extLst>
                    <a:ext uri="{FF2B5EF4-FFF2-40B4-BE49-F238E27FC236}">
                      <a16:creationId xmlns:a16="http://schemas.microsoft.com/office/drawing/2014/main" id="{3959C54A-5006-D6E7-5B04-67816B8D6E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t="7059" b="7059"/>
                <a:stretch/>
              </p:blipFill>
              <p:spPr>
                <a:xfrm>
                  <a:off x="2863979" y="1617225"/>
                  <a:ext cx="275666" cy="236748"/>
                </a:xfrm>
                <a:prstGeom prst="rect">
                  <a:avLst/>
                </a:prstGeom>
              </p:spPr>
            </p:pic>
          </p:grp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9CFEA2AF-DACC-F0A1-445F-820B9D66E383}"/>
                  </a:ext>
                </a:extLst>
              </p:cNvPr>
              <p:cNvSpPr txBox="1"/>
              <p:nvPr/>
            </p:nvSpPr>
            <p:spPr>
              <a:xfrm>
                <a:off x="6794898" y="6188173"/>
                <a:ext cx="1119107" cy="28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FARMER</a:t>
                </a:r>
              </a:p>
            </p:txBody>
          </p:sp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133A368C-6A09-7876-6F21-313296E6B224}"/>
                </a:ext>
              </a:extLst>
            </p:cNvPr>
            <p:cNvGrpSpPr/>
            <p:nvPr/>
          </p:nvGrpSpPr>
          <p:grpSpPr>
            <a:xfrm>
              <a:off x="2663767" y="1953653"/>
              <a:ext cx="1832275" cy="377173"/>
              <a:chOff x="6574471" y="6596893"/>
              <a:chExt cx="1375599" cy="283166"/>
            </a:xfrm>
          </p:grpSpPr>
          <p:grpSp>
            <p:nvGrpSpPr>
              <p:cNvPr id="51" name="Agrupar 50">
                <a:extLst>
                  <a:ext uri="{FF2B5EF4-FFF2-40B4-BE49-F238E27FC236}">
                    <a16:creationId xmlns:a16="http://schemas.microsoft.com/office/drawing/2014/main" id="{157415A1-4A65-8B7A-EC74-7FDC28646DCC}"/>
                  </a:ext>
                </a:extLst>
              </p:cNvPr>
              <p:cNvGrpSpPr/>
              <p:nvPr/>
            </p:nvGrpSpPr>
            <p:grpSpPr>
              <a:xfrm>
                <a:off x="6574471" y="6603190"/>
                <a:ext cx="1202726" cy="264379"/>
                <a:chOff x="2780184" y="2190143"/>
                <a:chExt cx="1855202" cy="407805"/>
              </a:xfrm>
            </p:grpSpPr>
            <p:sp>
              <p:nvSpPr>
                <p:cNvPr id="53" name="Retângulo Arredondado 52">
                  <a:extLst>
                    <a:ext uri="{FF2B5EF4-FFF2-40B4-BE49-F238E27FC236}">
                      <a16:creationId xmlns:a16="http://schemas.microsoft.com/office/drawing/2014/main" id="{AC034571-07C1-8202-C7E5-C1AAF9A8DD2F}"/>
                    </a:ext>
                  </a:extLst>
                </p:cNvPr>
                <p:cNvSpPr/>
                <p:nvPr/>
              </p:nvSpPr>
              <p:spPr>
                <a:xfrm>
                  <a:off x="2780184" y="2190143"/>
                  <a:ext cx="1855202" cy="407805"/>
                </a:xfrm>
                <a:prstGeom prst="roundRect">
                  <a:avLst/>
                </a:prstGeom>
                <a:solidFill>
                  <a:srgbClr val="EB58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pic>
              <p:nvPicPr>
                <p:cNvPr id="54" name="Gráfico 53">
                  <a:extLst>
                    <a:ext uri="{FF2B5EF4-FFF2-40B4-BE49-F238E27FC236}">
                      <a16:creationId xmlns:a16="http://schemas.microsoft.com/office/drawing/2014/main" id="{338FCD2B-906F-8791-0FBF-8C7D2155D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l="2991" r="2991"/>
                <a:stretch/>
              </p:blipFill>
              <p:spPr>
                <a:xfrm>
                  <a:off x="2885916" y="2260346"/>
                  <a:ext cx="202274" cy="215145"/>
                </a:xfrm>
                <a:prstGeom prst="rect">
                  <a:avLst/>
                </a:prstGeom>
              </p:spPr>
            </p:pic>
          </p:grp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43A70343-1B42-67E7-7974-BB6D160BD623}"/>
                  </a:ext>
                </a:extLst>
              </p:cNvPr>
              <p:cNvSpPr txBox="1"/>
              <p:nvPr/>
            </p:nvSpPr>
            <p:spPr>
              <a:xfrm>
                <a:off x="6801778" y="6596893"/>
                <a:ext cx="1148292" cy="28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spc="300" dirty="0">
                    <a:solidFill>
                      <a:schemeClr val="bg1"/>
                    </a:solidFill>
                    <a:latin typeface="AMX" pitchFamily="2" charset="77"/>
                  </a:rPr>
                  <a:t>HUNTER</a:t>
                </a:r>
              </a:p>
            </p:txBody>
          </p:sp>
        </p:grp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89266E9C-A7EB-D720-02EC-13A7FAA21A9D}"/>
              </a:ext>
            </a:extLst>
          </p:cNvPr>
          <p:cNvSpPr/>
          <p:nvPr/>
        </p:nvSpPr>
        <p:spPr>
          <a:xfrm>
            <a:off x="-170320" y="4668224"/>
            <a:ext cx="4941455" cy="1525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Televendas – canal ativo e receptivo, faz atendimento Online nível brasil todas regionais e recebe chamadas dos clientes e prospecta  </a:t>
            </a:r>
          </a:p>
        </p:txBody>
      </p:sp>
    </p:spTree>
    <p:extLst>
      <p:ext uri="{BB962C8B-B14F-4D97-AF65-F5344CB8AC3E}">
        <p14:creationId xmlns:p14="http://schemas.microsoft.com/office/powerpoint/2010/main" val="17089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1da169a7e93184833a733487433bf5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8ad162ef13b50bf772788f11b912b26b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9B597E68-57B2-4211-A542-5D7F65CCBC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101F27-3CA9-4C19-8E6E-83F1A0CF19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3B174C-6ED7-48B0-8487-75933D66D09B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1278</Words>
  <Application>Microsoft Office PowerPoint</Application>
  <PresentationFormat>Widescreen</PresentationFormat>
  <Paragraphs>188</Paragraphs>
  <Slides>30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AMX Black</vt:lpstr>
      <vt:lpstr>AMX</vt:lpstr>
      <vt:lpstr>Aptos Display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Cirello</dc:creator>
  <cp:lastModifiedBy>EDUARDO OLIVEIRA DA SILVA</cp:lastModifiedBy>
  <cp:revision>35</cp:revision>
  <dcterms:created xsi:type="dcterms:W3CDTF">2025-06-11T13:58:01Z</dcterms:created>
  <dcterms:modified xsi:type="dcterms:W3CDTF">2026-05-21T18:34:48Z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</Properties>
</file>