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8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4" r:id="rId15"/>
    <p:sldId id="285" r:id="rId16"/>
    <p:sldId id="286" r:id="rId17"/>
    <p:sldId id="287" r:id="rId18"/>
    <p:sldId id="288" r:id="rId19"/>
    <p:sldId id="282" r:id="rId20"/>
    <p:sldId id="283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FAF11A-A33D-9966-5FBA-265766A18A80}" name="GIULIA DANTAS NYAKAS" initials="GD" userId="S::giulia.nyakas@claro.com.br::5bb85ae4-5c6a-4d64-9827-1dd2630e71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CF2C9-BF34-E454-965F-DC7D42288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E225BA-63A9-4C33-344C-FF334068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C50DA-4273-1806-8390-F4B49ABA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E398C8-2630-728F-11F7-483A0BFA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67ABD2-109A-8E47-00AE-53BEEF39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79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BF024-77E9-DF40-7CCA-6C7AC3E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2494B4-8907-A511-FF39-0E107E4B7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A0AD0-9BB4-E1D4-B47F-CF0140A7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891F99-12CB-EE5F-0E0F-131A7D33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3D553-A0A8-32EA-4F01-DEAC2E58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6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6FB4E2-B1D0-EC4C-A88F-F0C91CBE9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37A1A8-F9D4-FD5B-A3B3-04AE35FB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F78E51-16E2-AA02-A6E7-5270842F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706286-C6BD-C808-1EAF-778E0C0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9B8749-971F-C9C2-B772-8B3BC0D1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5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79744-FBE8-1A82-5060-1478A39C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63828-BABA-6F99-CB4A-9B86D0E0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943ED3-0591-11E3-DBB5-35818F0A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066841-33D5-F1F9-C895-067E6026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F017E-41BB-9013-07B1-E9CDC825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1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9E42-8705-B0CE-EF03-02469694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73041E-E18B-FEFC-AB95-21CC55E7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8BC2D9-C6FE-E869-D64F-6C37696C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445FB-97DD-498A-4C78-05C38BB9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5B3A5-BABA-3E1A-A52B-5ECD3B7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884F6-F3AF-4713-BF6C-EAB2E160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1D6E6-8033-19D7-7F68-8C6179C3B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BE0BFB-D913-7FDD-50F0-1DCD428AD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DB1F61-405D-AD5C-1B80-474D07A6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2D819B-2B42-47AA-5C6D-57BECF81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FB6EF7-5649-EC29-DA60-A33586CA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9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0AB09-7993-D838-FBE6-22640A39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3F87E1-8659-888E-38F6-B480EE3F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B80058-C041-F01F-DDD8-9DB35B2B5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612568-D5D4-F1E8-316D-A8D057AA3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0C0ADE-E78F-1689-D6E6-3C4BA1D35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56053B-F74D-BC98-D0D3-0787F77E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5E9E34-77EE-3677-22B3-A4F9862F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32A09-F15F-24D8-8CB9-B6AB0DA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6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86BB2-E840-3111-87B7-585310AC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8A52A-F9F1-0777-4469-7CD02760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D706E9-7201-3E3C-F17E-8964036D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B18EDE-A35E-F616-092F-6ABAAFF3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38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451D10-DA11-F83F-134F-410C2971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CE1A53-772C-CFFD-C3BE-80F1DAEC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5F332-6ED3-7B76-6A27-E95F84E3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6B647-E6DD-6B8D-536A-17CE8E5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3E392-C93A-9E6C-7EFB-7801A5D5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69ACFB-AC60-7593-9577-E47CFF671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5FF82-336C-B04A-4613-0291C009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933C95-A1D1-F3C6-FAE2-0945EB61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E95AE1-453E-6203-8E1C-FE21A247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15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40D1-3261-1273-E09F-F000DD09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865A2C-1B02-5D61-8BA0-0833833E0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751743-989E-E7E0-E61E-ECD83EB3C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CAF713-1ED0-25D0-4EFF-5539017F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9E682A-AFC6-C460-3166-894EA6E5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6DDB51-D449-A164-6C6D-CE6EAA4D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3BCBC4-27F1-C2FC-4756-CA6D4210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CBD524-7668-1322-6BB0-1C2CA82B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81D20-3558-0854-E0BC-E5092FBEA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B4CD82-B2FA-7F58-9224-EA453158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8544AF-EC7C-EC3D-F019-13B18DBD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3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2C88-48D4-E599-5B12-F7D43F5E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41201D9-6B82-0249-C57D-F539F939B181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Alterar para “Ofertas”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426F46-05DC-6AF2-9819-4121D3E9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79" y="880946"/>
            <a:ext cx="8319636" cy="41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1B458-BA6D-6FD5-92A5-CDCC4D21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74247D7-D3FF-075B-B8AB-F8078442ABFA}"/>
              </a:ext>
            </a:extLst>
          </p:cNvPr>
          <p:cNvSpPr/>
          <p:nvPr/>
        </p:nvSpPr>
        <p:spPr>
          <a:xfrm>
            <a:off x="10069286" y="609600"/>
            <a:ext cx="4408714" cy="2079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 para</a:t>
            </a:r>
          </a:p>
          <a:p>
            <a:pPr algn="ctr"/>
            <a:r>
              <a:rPr lang="pt-BR" dirty="0"/>
              <a:t>O </a:t>
            </a:r>
            <a:r>
              <a:rPr lang="pt-BR" dirty="0" err="1"/>
              <a:t>Multi</a:t>
            </a:r>
            <a:r>
              <a:rPr lang="pt-BR" dirty="0"/>
              <a:t> é a nossa escalação titular: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Excluir “torcida”</a:t>
            </a:r>
          </a:p>
          <a:p>
            <a:pPr algn="ctr"/>
            <a:r>
              <a:rPr lang="pt-BR" dirty="0"/>
              <a:t>Excluir “Campanha”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4D5BF19-4A27-FB5F-5AFE-D5E6E522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4" y="2175625"/>
            <a:ext cx="10884459" cy="3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405AB-9856-8057-124C-6BDCEF853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88208B7-3BD3-4AD7-06C9-107600C8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2" y="1149233"/>
            <a:ext cx="10046216" cy="4559534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3CF4D04-0327-56FE-60B7-12AA82FAA76C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 para :</a:t>
            </a:r>
          </a:p>
          <a:p>
            <a:pPr algn="ctr"/>
            <a:r>
              <a:rPr lang="pt-BR" dirty="0"/>
              <a:t>....aproveitar o clima da torcida para gerar ...</a:t>
            </a:r>
          </a:p>
        </p:txBody>
      </p:sp>
    </p:spTree>
    <p:extLst>
      <p:ext uri="{BB962C8B-B14F-4D97-AF65-F5344CB8AC3E}">
        <p14:creationId xmlns:p14="http://schemas.microsoft.com/office/powerpoint/2010/main" val="134666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FD2E-23D5-2C93-4574-39535ADCA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7B99D34-219C-3FDF-9BA9-9367E65B7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88" y="1219086"/>
            <a:ext cx="9227024" cy="4419827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7125650-AA29-E6F5-1352-17EB243F2B63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Ajustar para :</a:t>
            </a:r>
          </a:p>
          <a:p>
            <a:pPr algn="ctr"/>
            <a:r>
              <a:rPr lang="pt-BR" dirty="0"/>
              <a:t>Assim como em qualquer jogo, a estratégia...</a:t>
            </a:r>
          </a:p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0250CE7-B97C-9078-FD06-CBDCB7F85744}"/>
              </a:ext>
            </a:extLst>
          </p:cNvPr>
          <p:cNvSpPr/>
          <p:nvPr/>
        </p:nvSpPr>
        <p:spPr>
          <a:xfrm>
            <a:off x="5475514" y="2873940"/>
            <a:ext cx="4713514" cy="27649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Ajustar para 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Por isso, é importante ter uma boa estratégia de argumentação para ajudar você a potencializar resultados.</a:t>
            </a:r>
          </a:p>
        </p:txBody>
      </p:sp>
    </p:spTree>
    <p:extLst>
      <p:ext uri="{BB962C8B-B14F-4D97-AF65-F5344CB8AC3E}">
        <p14:creationId xmlns:p14="http://schemas.microsoft.com/office/powerpoint/2010/main" val="39762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EA032-8F03-788C-D963-C15F60479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CE3D6BB-2E35-26D1-476F-89619CA2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86" y="700641"/>
            <a:ext cx="7626742" cy="4934204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D1D7D09-B87A-712B-20E4-F398F1339EFF}"/>
              </a:ext>
            </a:extLst>
          </p:cNvPr>
          <p:cNvSpPr/>
          <p:nvPr/>
        </p:nvSpPr>
        <p:spPr>
          <a:xfrm>
            <a:off x="5049563" y="468086"/>
            <a:ext cx="6086522" cy="4567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Ajusta para :</a:t>
            </a:r>
          </a:p>
          <a:p>
            <a:endParaRPr lang="pt-BR" dirty="0"/>
          </a:p>
          <a:p>
            <a:r>
              <a:rPr lang="pt-BR" dirty="0"/>
              <a:t> Dica prática:</a:t>
            </a:r>
          </a:p>
          <a:p>
            <a:r>
              <a:rPr lang="pt-BR" dirty="0"/>
              <a:t>Sempre que o cliente demonstrar receio de preço, destaque que ele está levando mais pelo mesmo valor.</a:t>
            </a:r>
          </a:p>
          <a:p>
            <a:endParaRPr lang="pt-BR" dirty="0"/>
          </a:p>
          <a:p>
            <a:r>
              <a:rPr lang="pt-BR" dirty="0"/>
              <a:t>Como falar:</a:t>
            </a:r>
          </a:p>
          <a:p>
            <a:r>
              <a:rPr lang="pt-BR" dirty="0"/>
              <a:t>“É uma evolução do seu plano, você ganha mais sem precisar pagar a mais por isso.”</a:t>
            </a:r>
          </a:p>
          <a:p>
            <a:endParaRPr lang="pt-BR" dirty="0"/>
          </a:p>
          <a:p>
            <a:r>
              <a:rPr lang="pt-BR" dirty="0"/>
              <a:t>O cliente percebe a vantagem e aceita melhor a venda do plano 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335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4604A-9449-42C4-2C8D-9E6E398C6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E437D3-BC6C-E126-E8DC-25E8CD9B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7" y="987299"/>
            <a:ext cx="7398130" cy="4883401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9A3B329A-53A1-E980-F9D8-407B2E3A4DAB}"/>
              </a:ext>
            </a:extLst>
          </p:cNvPr>
          <p:cNvSpPr/>
          <p:nvPr/>
        </p:nvSpPr>
        <p:spPr>
          <a:xfrm>
            <a:off x="6377620" y="696686"/>
            <a:ext cx="6086522" cy="4567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Ajusta para :</a:t>
            </a:r>
          </a:p>
          <a:p>
            <a:endParaRPr lang="pt-BR" dirty="0"/>
          </a:p>
          <a:p>
            <a:r>
              <a:rPr lang="pt-BR" dirty="0"/>
              <a:t>Dica prática:</a:t>
            </a:r>
          </a:p>
          <a:p>
            <a:r>
              <a:rPr lang="pt-BR" dirty="0"/>
              <a:t>Investigue rapidamente o uso do cliente e traga o risco de acabar o serviço atual.</a:t>
            </a:r>
          </a:p>
          <a:p>
            <a:endParaRPr lang="pt-BR" dirty="0"/>
          </a:p>
          <a:p>
            <a:r>
              <a:rPr lang="pt-BR" dirty="0"/>
              <a:t>Como falar:</a:t>
            </a:r>
          </a:p>
          <a:p>
            <a:endParaRPr lang="pt-BR" dirty="0"/>
          </a:p>
          <a:p>
            <a:r>
              <a:rPr lang="pt-BR" dirty="0"/>
              <a:t>“Hoje sua internet costuma acabar antes do fim do mês?”</a:t>
            </a:r>
          </a:p>
          <a:p>
            <a:r>
              <a:rPr lang="pt-BR" dirty="0"/>
              <a:t>“Com esse plano, você não precisa mais ficar se preocupando com isso.”</a:t>
            </a:r>
          </a:p>
          <a:p>
            <a:r>
              <a:rPr lang="pt-BR" dirty="0"/>
              <a:t>“Ele já te deixa mais tranquilo para usar sem ficar controlando.”</a:t>
            </a:r>
          </a:p>
        </p:txBody>
      </p:sp>
    </p:spTree>
    <p:extLst>
      <p:ext uri="{BB962C8B-B14F-4D97-AF65-F5344CB8AC3E}">
        <p14:creationId xmlns:p14="http://schemas.microsoft.com/office/powerpoint/2010/main" val="226852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6F7EE-CB6E-3A8F-6F50-BCFF0E79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58182EC-7584-5B48-E020-6A3C7E44348A}"/>
              </a:ext>
            </a:extLst>
          </p:cNvPr>
          <p:cNvSpPr/>
          <p:nvPr/>
        </p:nvSpPr>
        <p:spPr>
          <a:xfrm>
            <a:off x="8021363" y="696686"/>
            <a:ext cx="6086522" cy="4567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Ajusta para :</a:t>
            </a:r>
          </a:p>
          <a:p>
            <a:endParaRPr lang="pt-BR" dirty="0"/>
          </a:p>
          <a:p>
            <a:r>
              <a:rPr lang="pt-BR" dirty="0"/>
              <a:t>Dica prática:</a:t>
            </a:r>
          </a:p>
          <a:p>
            <a:r>
              <a:rPr lang="pt-BR" dirty="0"/>
              <a:t>Traga o cenário da casa e o uso compartilhado (família, jogos, streaming).</a:t>
            </a:r>
          </a:p>
          <a:p>
            <a:endParaRPr lang="pt-BR" dirty="0"/>
          </a:p>
          <a:p>
            <a:r>
              <a:rPr lang="pt-BR" dirty="0"/>
              <a:t> Como falar:</a:t>
            </a:r>
          </a:p>
          <a:p>
            <a:endParaRPr lang="pt-BR" dirty="0"/>
          </a:p>
          <a:p>
            <a:r>
              <a:rPr lang="pt-BR" dirty="0"/>
              <a:t>“Assim todo mundo em casa consegue usar ao mesmo tempo, sem travar.”</a:t>
            </a:r>
          </a:p>
          <a:p>
            <a:r>
              <a:rPr lang="pt-BR" dirty="0"/>
              <a:t>“Evita aquela disputa por internet, principalmente em dias de jogo ou streaming.”</a:t>
            </a:r>
          </a:p>
          <a:p>
            <a:r>
              <a:rPr lang="pt-BR" dirty="0"/>
              <a:t>“Fica muito mais prático para a rotina de todo mundo.”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0DC766-8414-772D-802D-576F497D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0" y="696686"/>
            <a:ext cx="7283824" cy="48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4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E0EB2-DD70-9C3A-B4DB-355BF4642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E674E5-85BF-C1B3-8C35-57A5DCE8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0" y="879803"/>
            <a:ext cx="7321926" cy="4902452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EAC4E09-866C-6309-8A7A-BA06DBD76330}"/>
              </a:ext>
            </a:extLst>
          </p:cNvPr>
          <p:cNvSpPr/>
          <p:nvPr/>
        </p:nvSpPr>
        <p:spPr>
          <a:xfrm>
            <a:off x="6377620" y="696686"/>
            <a:ext cx="6086522" cy="4567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Ajusta para :</a:t>
            </a:r>
          </a:p>
          <a:p>
            <a:endParaRPr lang="pt-BR" dirty="0"/>
          </a:p>
          <a:p>
            <a:r>
              <a:rPr lang="pt-BR" dirty="0"/>
              <a:t>Dica prática:</a:t>
            </a:r>
          </a:p>
          <a:p>
            <a:r>
              <a:rPr lang="pt-BR" dirty="0"/>
              <a:t>Nunca apresente como “gasto a mais”, e sim como uma evolução.</a:t>
            </a:r>
          </a:p>
          <a:p>
            <a:endParaRPr lang="pt-BR" dirty="0"/>
          </a:p>
          <a:p>
            <a:r>
              <a:rPr lang="pt-BR" dirty="0"/>
              <a:t>Como falar:</a:t>
            </a:r>
          </a:p>
          <a:p>
            <a:endParaRPr lang="pt-BR" dirty="0"/>
          </a:p>
          <a:p>
            <a:r>
              <a:rPr lang="pt-BR" dirty="0"/>
              <a:t>“É só um upgrade do que você já tem, deixando o plano mais completo.”</a:t>
            </a:r>
          </a:p>
          <a:p>
            <a:r>
              <a:rPr lang="pt-BR" dirty="0"/>
              <a:t>“Você já usa, então faz sentido evoluir para uma versão melhor.”</a:t>
            </a:r>
          </a:p>
          <a:p>
            <a:r>
              <a:rPr lang="pt-BR" dirty="0"/>
              <a:t>“O Claro </a:t>
            </a:r>
            <a:r>
              <a:rPr lang="pt-BR" dirty="0" err="1"/>
              <a:t>Multi</a:t>
            </a:r>
            <a:r>
              <a:rPr lang="pt-BR" dirty="0"/>
              <a:t> é a continuidade do seu plano, só que com mais benefícios.”</a:t>
            </a:r>
          </a:p>
        </p:txBody>
      </p:sp>
    </p:spTree>
    <p:extLst>
      <p:ext uri="{BB962C8B-B14F-4D97-AF65-F5344CB8AC3E}">
        <p14:creationId xmlns:p14="http://schemas.microsoft.com/office/powerpoint/2010/main" val="52885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D1CE9-2B72-60E8-DBE0-E92CE1FA4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FE5E4E-A001-9669-2515-9E54281F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01" y="826734"/>
            <a:ext cx="7601341" cy="4921503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393358A-F8DF-D2BC-BB91-F70CA6F75A5F}"/>
              </a:ext>
            </a:extLst>
          </p:cNvPr>
          <p:cNvSpPr/>
          <p:nvPr/>
        </p:nvSpPr>
        <p:spPr>
          <a:xfrm>
            <a:off x="6377620" y="696686"/>
            <a:ext cx="6086522" cy="4567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Ajusta para :</a:t>
            </a:r>
          </a:p>
          <a:p>
            <a:endParaRPr lang="pt-BR" dirty="0"/>
          </a:p>
          <a:p>
            <a:r>
              <a:rPr lang="pt-BR" dirty="0"/>
              <a:t>Dica prática:</a:t>
            </a:r>
          </a:p>
          <a:p>
            <a:r>
              <a:rPr lang="pt-BR" dirty="0"/>
              <a:t>Sempre associe o benefício ao tempo limitado da oferta.</a:t>
            </a:r>
          </a:p>
          <a:p>
            <a:endParaRPr lang="pt-BR" dirty="0"/>
          </a:p>
          <a:p>
            <a:r>
              <a:rPr lang="pt-BR" dirty="0"/>
              <a:t>💬 Como falar:</a:t>
            </a:r>
          </a:p>
          <a:p>
            <a:endParaRPr lang="pt-BR" dirty="0"/>
          </a:p>
          <a:p>
            <a:r>
              <a:rPr lang="pt-BR" dirty="0"/>
              <a:t>“Essa condição é da oferta atual, então vale a pena aproveitar agora.”</a:t>
            </a:r>
          </a:p>
          <a:p>
            <a:r>
              <a:rPr lang="pt-BR" dirty="0"/>
              <a:t>“Se fizer agora, você já garante tudo isso.”</a:t>
            </a:r>
          </a:p>
        </p:txBody>
      </p:sp>
    </p:spTree>
    <p:extLst>
      <p:ext uri="{BB962C8B-B14F-4D97-AF65-F5344CB8AC3E}">
        <p14:creationId xmlns:p14="http://schemas.microsoft.com/office/powerpoint/2010/main" val="10261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7FD84-F3F4-214B-36F9-C3D27DEA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EE70505-54D4-463F-5F96-1A62AFA2832F}"/>
              </a:ext>
            </a:extLst>
          </p:cNvPr>
          <p:cNvSpPr/>
          <p:nvPr/>
        </p:nvSpPr>
        <p:spPr>
          <a:xfrm>
            <a:off x="7858768" y="911095"/>
            <a:ext cx="6086522" cy="45672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Ajusta para :</a:t>
            </a:r>
          </a:p>
          <a:p>
            <a:endParaRPr lang="pt-BR" dirty="0"/>
          </a:p>
          <a:p>
            <a:r>
              <a:rPr lang="pt-BR" dirty="0"/>
              <a:t>Dica prática:</a:t>
            </a:r>
          </a:p>
          <a:p>
            <a:r>
              <a:rPr lang="pt-BR" dirty="0"/>
              <a:t>Reforce ganho imediato + oportunidade única.</a:t>
            </a:r>
          </a:p>
          <a:p>
            <a:endParaRPr lang="pt-BR" dirty="0"/>
          </a:p>
          <a:p>
            <a:r>
              <a:rPr lang="pt-BR" dirty="0"/>
              <a:t>Como falar:</a:t>
            </a:r>
          </a:p>
          <a:p>
            <a:endParaRPr lang="pt-BR" dirty="0"/>
          </a:p>
          <a:p>
            <a:r>
              <a:rPr lang="pt-BR" dirty="0"/>
              <a:t>“Hoje você já entra aproveitando todos esses benefícios.”</a:t>
            </a:r>
          </a:p>
          <a:p>
            <a:r>
              <a:rPr lang="pt-BR" dirty="0"/>
              <a:t>“É uma oportunidade boa porque junta promoção + vantagem no plano.”</a:t>
            </a:r>
          </a:p>
          <a:p>
            <a:r>
              <a:rPr lang="pt-BR" dirty="0"/>
              <a:t>“Vale muito mais a pena aproveitar agora do que deixar para depois.”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9F8E76-2C27-18FB-3BF7-CCC66ACA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0" y="676800"/>
            <a:ext cx="7379079" cy="5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B1686-8080-F6E8-69B6-0752B0F7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A427A73-2885-372B-A004-D9807A1F5915}"/>
              </a:ext>
            </a:extLst>
          </p:cNvPr>
          <p:cNvSpPr/>
          <p:nvPr/>
        </p:nvSpPr>
        <p:spPr>
          <a:xfrm>
            <a:off x="8972848" y="167270"/>
            <a:ext cx="5228595" cy="25196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1)... Destacando o bônus.</a:t>
            </a:r>
            <a:br>
              <a:rPr lang="pt-BR" dirty="0"/>
            </a:br>
            <a:r>
              <a:rPr lang="pt-BR" dirty="0"/>
              <a:t>2) ok</a:t>
            </a:r>
            <a:br>
              <a:rPr lang="pt-BR" dirty="0"/>
            </a:br>
            <a:r>
              <a:rPr lang="pt-BR" dirty="0"/>
              <a:t>3) Conectar a oferta no clima da torcida</a:t>
            </a:r>
            <a:br>
              <a:rPr lang="pt-BR" dirty="0"/>
            </a:br>
            <a:r>
              <a:rPr lang="pt-BR" dirty="0"/>
              <a:t>4)ok</a:t>
            </a:r>
            <a:br>
              <a:rPr lang="pt-BR" dirty="0"/>
            </a:br>
            <a:r>
              <a:rPr lang="pt-BR" dirty="0"/>
              <a:t>5)ok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B68B59-A99D-D596-9A85-0B7186AC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8" y="1252082"/>
            <a:ext cx="8369730" cy="41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7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286D1-388A-F029-C03E-0CF671FF8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742D811-63D5-CD87-EDA2-499E54256570}"/>
              </a:ext>
            </a:extLst>
          </p:cNvPr>
          <p:cNvSpPr/>
          <p:nvPr/>
        </p:nvSpPr>
        <p:spPr>
          <a:xfrm>
            <a:off x="9118763" y="4278086"/>
            <a:ext cx="4118266" cy="22751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Substituir para :</a:t>
            </a:r>
          </a:p>
          <a:p>
            <a:pPr algn="ctr"/>
            <a:r>
              <a:rPr lang="pt-BR" dirty="0"/>
              <a:t>a Claro entra em jogo ....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Excluir  “Campanha” e o “torcida”</a:t>
            </a:r>
          </a:p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B4D27A3-236E-0A0C-4BFD-2B9CA467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87" y="1088599"/>
            <a:ext cx="8287176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9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25C70-9A9F-8B03-7A71-38E624AFA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6E0B25-4D97-AC28-B379-55C4D911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2" y="1346475"/>
            <a:ext cx="9849356" cy="438807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D6D1D47-2CEB-F967-8C1B-814574D6C941}"/>
              </a:ext>
            </a:extLst>
          </p:cNvPr>
          <p:cNvSpPr/>
          <p:nvPr/>
        </p:nvSpPr>
        <p:spPr>
          <a:xfrm>
            <a:off x="8408020" y="412596"/>
            <a:ext cx="4905209" cy="1895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Ajustar para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Vença junto com a Claro! </a:t>
            </a:r>
          </a:p>
          <a:p>
            <a:pPr algn="ctr"/>
            <a:r>
              <a:rPr lang="pt-BR" dirty="0"/>
              <a:t>Rumo à temporada de grandes resultados!</a:t>
            </a:r>
          </a:p>
          <a:p>
            <a:pPr algn="ctr"/>
            <a:r>
              <a:rPr lang="pt-BR" dirty="0"/>
              <a:t>Agora é a hora de marcar golaços nas vendas.</a:t>
            </a:r>
          </a:p>
        </p:txBody>
      </p:sp>
    </p:spTree>
    <p:extLst>
      <p:ext uri="{BB962C8B-B14F-4D97-AF65-F5344CB8AC3E}">
        <p14:creationId xmlns:p14="http://schemas.microsoft.com/office/powerpoint/2010/main" val="119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25DB6-8137-4C4C-F1D3-54D136F28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2C4D55-F333-B631-A24E-C2EB468D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443" y="394281"/>
            <a:ext cx="7607691" cy="425471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E24B7BB-78D0-04DC-97AF-35B156FDFED9}"/>
              </a:ext>
            </a:extLst>
          </p:cNvPr>
          <p:cNvSpPr/>
          <p:nvPr/>
        </p:nvSpPr>
        <p:spPr>
          <a:xfrm>
            <a:off x="4323361" y="265821"/>
            <a:ext cx="3545277" cy="17634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Ajustar para </a:t>
            </a:r>
          </a:p>
          <a:p>
            <a:pPr algn="ctr"/>
            <a:r>
              <a:rPr lang="pt-BR" dirty="0"/>
              <a:t>... a Claro chega com um verdadeiro “reforço de seleção” para o novo portfolio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4CDACD-AC20-D262-E816-9E4229C6542B}"/>
              </a:ext>
            </a:extLst>
          </p:cNvPr>
          <p:cNvSpPr/>
          <p:nvPr/>
        </p:nvSpPr>
        <p:spPr>
          <a:xfrm>
            <a:off x="4323361" y="2558741"/>
            <a:ext cx="4724399" cy="24539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Fazendo esse ajuste, vejo uma chance de aproveitar a oportunidade de recapitular o novo portfolio , talvez com um clique aqui e relembro o novo portfolio e talvez coloca um pop </a:t>
            </a:r>
            <a:r>
              <a:rPr lang="pt-BR" dirty="0" err="1"/>
              <a:t>up</a:t>
            </a:r>
            <a:r>
              <a:rPr lang="pt-BR" dirty="0"/>
              <a:t> com as principais alterações 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A345A84-0350-7263-9677-23E9E39BE848}"/>
              </a:ext>
            </a:extLst>
          </p:cNvPr>
          <p:cNvGrpSpPr/>
          <p:nvPr/>
        </p:nvGrpSpPr>
        <p:grpSpPr>
          <a:xfrm>
            <a:off x="10782923" y="238253"/>
            <a:ext cx="5213524" cy="2921882"/>
            <a:chOff x="1633590" y="1211816"/>
            <a:chExt cx="8720112" cy="4932237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98DB41C9-D0E5-11D2-500F-DFF64F8EAC77}"/>
                </a:ext>
              </a:extLst>
            </p:cNvPr>
            <p:cNvSpPr>
              <a:spLocks/>
            </p:cNvSpPr>
            <p:nvPr/>
          </p:nvSpPr>
          <p:spPr>
            <a:xfrm>
              <a:off x="1633590" y="1211816"/>
              <a:ext cx="8720112" cy="4932237"/>
            </a:xfrm>
            <a:prstGeom prst="roundRect">
              <a:avLst>
                <a:gd name="adj" fmla="val 5199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5207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>
                <a:latin typeface="AMX" pitchFamily="2" charset="0"/>
              </a:endParaRPr>
            </a:p>
          </p:txBody>
        </p:sp>
        <p:sp>
          <p:nvSpPr>
            <p:cNvPr id="9" name="Retângulo: Cantos Arredondados 126">
              <a:extLst>
                <a:ext uri="{FF2B5EF4-FFF2-40B4-BE49-F238E27FC236}">
                  <a16:creationId xmlns:a16="http://schemas.microsoft.com/office/drawing/2014/main" id="{003722D6-DAA8-89C3-638E-61F89BC52466}"/>
                </a:ext>
              </a:extLst>
            </p:cNvPr>
            <p:cNvSpPr>
              <a:spLocks/>
            </p:cNvSpPr>
            <p:nvPr/>
          </p:nvSpPr>
          <p:spPr>
            <a:xfrm>
              <a:off x="3730892" y="2150469"/>
              <a:ext cx="1592008" cy="309679"/>
            </a:xfrm>
            <a:prstGeom prst="roundRect">
              <a:avLst>
                <a:gd name="adj" fmla="val 50000"/>
              </a:avLst>
            </a:prstGeom>
            <a:solidFill>
              <a:srgbClr val="D7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PÓS 50GB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CE42BD8-69A3-3832-8AD4-BD6228D3C713}"/>
                </a:ext>
              </a:extLst>
            </p:cNvPr>
            <p:cNvSpPr txBox="1">
              <a:spLocks/>
            </p:cNvSpPr>
            <p:nvPr/>
          </p:nvSpPr>
          <p:spPr>
            <a:xfrm>
              <a:off x="3730892" y="2518454"/>
              <a:ext cx="1592008" cy="26078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50 GB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09076433-082E-1F53-F6BE-72342BC4D072}"/>
                </a:ext>
              </a:extLst>
            </p:cNvPr>
            <p:cNvSpPr txBox="1">
              <a:spLocks/>
            </p:cNvSpPr>
            <p:nvPr/>
          </p:nvSpPr>
          <p:spPr>
            <a:xfrm>
              <a:off x="1925182" y="2518454"/>
              <a:ext cx="1770524" cy="260785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 err="1">
                  <a:solidFill>
                    <a:schemeClr val="bg1"/>
                  </a:solidFill>
                  <a:latin typeface="AMX" pitchFamily="2" charset="0"/>
                </a:rPr>
                <a:t>GBs</a:t>
              </a: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 Franquia Livre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4CB209C6-BA88-EF8D-6F9C-8D020692A666}"/>
                </a:ext>
              </a:extLst>
            </p:cNvPr>
            <p:cNvSpPr txBox="1">
              <a:spLocks/>
            </p:cNvSpPr>
            <p:nvPr/>
          </p:nvSpPr>
          <p:spPr>
            <a:xfrm>
              <a:off x="1780288" y="1350292"/>
              <a:ext cx="6342384" cy="33855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pt-BR" sz="1600" b="1" kern="0" dirty="0">
                  <a:solidFill>
                    <a:schemeClr val="bg1"/>
                  </a:solidFill>
                  <a:latin typeface="AMX" pitchFamily="2" charset="0"/>
                </a:rPr>
                <a:t>PORTFÓLIO PÓS 2026 – PLANOS COM FIDELIDADE </a:t>
              </a:r>
              <a:r>
                <a:rPr lang="pt-BR" sz="1600" b="1" kern="0" noProof="0" dirty="0">
                  <a:solidFill>
                    <a:srgbClr val="D70000"/>
                  </a:solidFill>
                  <a:latin typeface="AMX" pitchFamily="2" charset="0"/>
                </a:rPr>
                <a:t>*</a:t>
              </a:r>
              <a:r>
                <a:rPr lang="pt-BR" sz="1600" b="1" kern="0" noProof="0" dirty="0">
                  <a:solidFill>
                    <a:schemeClr val="bg1"/>
                  </a:solidFill>
                  <a:latin typeface="AMX" pitchFamily="2" charset="0"/>
                </a:rPr>
                <a:t> 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696883A-287B-991F-55A2-83D6EAF3FE06}"/>
                </a:ext>
              </a:extLst>
            </p:cNvPr>
            <p:cNvSpPr txBox="1">
              <a:spLocks/>
            </p:cNvSpPr>
            <p:nvPr/>
          </p:nvSpPr>
          <p:spPr>
            <a:xfrm>
              <a:off x="7023675" y="5248032"/>
              <a:ext cx="3081264" cy="519351"/>
            </a:xfrm>
            <a:prstGeom prst="roundRect">
              <a:avLst>
                <a:gd name="adj" fmla="val 50000"/>
              </a:avLst>
            </a:prstGeom>
            <a:solidFill>
              <a:srgbClr val="181717"/>
            </a:solidFill>
            <a:ln w="38100">
              <a:solidFill>
                <a:srgbClr val="D9D9D9"/>
              </a:solidFill>
            </a:ln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  <a:t>                                       Disponível para o programa Claro </a:t>
              </a:r>
              <a:r>
                <a:rPr lang="pt-BR" sz="900" kern="0" noProof="0" dirty="0" err="1">
                  <a:solidFill>
                    <a:schemeClr val="bg1"/>
                  </a:solidFill>
                  <a:latin typeface="AMX Medium" pitchFamily="2" charset="0"/>
                </a:rPr>
                <a:t>up</a:t>
              </a:r>
              <a: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  <a:t> </a:t>
              </a:r>
              <a:b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</a:br>
              <a: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  <a:t>                                       nas versões </a:t>
              </a:r>
              <a:r>
                <a:rPr lang="pt-BR" sz="900" kern="0" noProof="0" dirty="0" err="1">
                  <a:solidFill>
                    <a:schemeClr val="bg1"/>
                  </a:solidFill>
                  <a:latin typeface="AMX Medium" pitchFamily="2" charset="0"/>
                </a:rPr>
                <a:t>multi</a:t>
              </a:r>
              <a: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  <a:t>.</a:t>
              </a: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30A2E700-77E1-B639-CD2F-432EC95420C9}"/>
                </a:ext>
              </a:extLst>
            </p:cNvPr>
            <p:cNvSpPr txBox="1">
              <a:spLocks/>
            </p:cNvSpPr>
            <p:nvPr/>
          </p:nvSpPr>
          <p:spPr>
            <a:xfrm>
              <a:off x="5373416" y="2498335"/>
              <a:ext cx="1600999" cy="31251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3600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100 GB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A9008698-2CE3-D781-E360-E2E3B4D38219}"/>
                </a:ext>
              </a:extLst>
            </p:cNvPr>
            <p:cNvSpPr txBox="1">
              <a:spLocks/>
            </p:cNvSpPr>
            <p:nvPr/>
          </p:nvSpPr>
          <p:spPr>
            <a:xfrm>
              <a:off x="7024093" y="2498335"/>
              <a:ext cx="1502595" cy="31251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3600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150 GB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6A0082BB-EB53-2A71-5B00-EAB42713AB40}"/>
                </a:ext>
              </a:extLst>
            </p:cNvPr>
            <p:cNvSpPr txBox="1">
              <a:spLocks/>
            </p:cNvSpPr>
            <p:nvPr/>
          </p:nvSpPr>
          <p:spPr>
            <a:xfrm>
              <a:off x="8576366" y="2498335"/>
              <a:ext cx="1528572" cy="31251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3600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200 GB</a:t>
              </a: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54883723-94CA-957F-B5F5-1E785F3A5FAE}"/>
                </a:ext>
              </a:extLst>
            </p:cNvPr>
            <p:cNvSpPr txBox="1">
              <a:spLocks/>
            </p:cNvSpPr>
            <p:nvPr/>
          </p:nvSpPr>
          <p:spPr>
            <a:xfrm>
              <a:off x="1925182" y="2842712"/>
              <a:ext cx="1770524" cy="260785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Ilimitado</a:t>
              </a: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96CFFA89-D2BF-7BCF-28EC-4D37DC721D92}"/>
                </a:ext>
              </a:extLst>
            </p:cNvPr>
            <p:cNvSpPr txBox="1">
              <a:spLocks/>
            </p:cNvSpPr>
            <p:nvPr/>
          </p:nvSpPr>
          <p:spPr>
            <a:xfrm>
              <a:off x="3730892" y="2842712"/>
              <a:ext cx="6404568" cy="26078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Whatsapp ilimitado</a:t>
              </a: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72107CC6-AD4E-05D5-010E-62B6CE3C3815}"/>
                </a:ext>
              </a:extLst>
            </p:cNvPr>
            <p:cNvSpPr txBox="1">
              <a:spLocks/>
            </p:cNvSpPr>
            <p:nvPr/>
          </p:nvSpPr>
          <p:spPr>
            <a:xfrm>
              <a:off x="3759721" y="3156232"/>
              <a:ext cx="6375739" cy="26078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    </a:t>
              </a:r>
              <a:r>
                <a:rPr lang="pt-BR" sz="1100" kern="0" noProof="0" dirty="0" err="1">
                  <a:latin typeface="AMX Medium" pitchFamily="2" charset="0"/>
                </a:rPr>
                <a:t>Skeelo</a:t>
              </a:r>
              <a:r>
                <a:rPr lang="pt-BR" sz="1100" kern="0" noProof="0" dirty="0">
                  <a:latin typeface="AMX Medium" pitchFamily="2" charset="0"/>
                </a:rPr>
                <a:t>                       </a:t>
              </a:r>
              <a:r>
                <a:rPr lang="pt-BR" sz="1100" kern="0" dirty="0">
                  <a:latin typeface="AMX Medium" pitchFamily="2" charset="0"/>
                </a:rPr>
                <a:t> </a:t>
              </a:r>
              <a:r>
                <a:rPr lang="pt-BR" sz="1100" kern="0" noProof="0" dirty="0">
                  <a:latin typeface="AMX Medium" pitchFamily="2" charset="0"/>
                </a:rPr>
                <a:t>Claro branca                         </a:t>
              </a:r>
              <a:r>
                <a:rPr lang="pt-BR" sz="1100" kern="0" dirty="0" err="1">
                  <a:latin typeface="AMX Medium" pitchFamily="2" charset="0"/>
                </a:rPr>
                <a:t>Truecaller</a:t>
              </a:r>
              <a:r>
                <a:rPr lang="pt-BR" sz="1100" kern="0" dirty="0">
                  <a:latin typeface="AMX Medium" pitchFamily="2" charset="0"/>
                </a:rPr>
                <a:t>​</a:t>
              </a:r>
              <a:endParaRPr lang="pt-BR" sz="1100" kern="0" noProof="0" dirty="0">
                <a:latin typeface="AMX Medium" pitchFamily="2" charset="0"/>
              </a:endParaRP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76F3CF68-C949-1E7A-4CF8-8DE34768F8F6}"/>
                </a:ext>
              </a:extLst>
            </p:cNvPr>
            <p:cNvSpPr txBox="1">
              <a:spLocks/>
            </p:cNvSpPr>
            <p:nvPr/>
          </p:nvSpPr>
          <p:spPr>
            <a:xfrm>
              <a:off x="1925182" y="3156232"/>
              <a:ext cx="1770524" cy="266526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SVA</a:t>
              </a: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309686BD-8BB5-4193-7E6B-737C7FB8958F}"/>
                </a:ext>
              </a:extLst>
            </p:cNvPr>
            <p:cNvSpPr txBox="1">
              <a:spLocks/>
            </p:cNvSpPr>
            <p:nvPr/>
          </p:nvSpPr>
          <p:spPr>
            <a:xfrm>
              <a:off x="1925182" y="3489907"/>
              <a:ext cx="1770524" cy="315048"/>
            </a:xfrm>
            <a:prstGeom prst="roundRect">
              <a:avLst>
                <a:gd name="adj" fmla="val 2598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54000" rIns="3600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Armazenamento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em nuvem</a:t>
              </a: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8BD2A6EE-A39A-6811-7A14-1A3D2A0BD614}"/>
                </a:ext>
              </a:extLst>
            </p:cNvPr>
            <p:cNvSpPr txBox="1">
              <a:spLocks/>
            </p:cNvSpPr>
            <p:nvPr/>
          </p:nvSpPr>
          <p:spPr>
            <a:xfrm>
              <a:off x="5373416" y="3482269"/>
              <a:ext cx="1600999" cy="32196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pt-BR" sz="1050" kern="0" noProof="0" dirty="0">
                  <a:latin typeface="AMX Medium" pitchFamily="2" charset="0"/>
                </a:rPr>
                <a:t>               200GB</a:t>
              </a:r>
            </a:p>
            <a:p>
              <a:pPr algn="ctr">
                <a:lnSpc>
                  <a:spcPts val="1100"/>
                </a:lnSpc>
                <a:defRPr/>
              </a:pPr>
              <a:r>
                <a:rPr lang="pt-BR" sz="1050" kern="0" noProof="0" dirty="0">
                  <a:latin typeface="AMX Medium" pitchFamily="2" charset="0"/>
                </a:rPr>
                <a:t>   Google </a:t>
              </a:r>
              <a:r>
                <a:rPr lang="pt-BR" sz="1050" kern="0" noProof="0" dirty="0" err="1">
                  <a:latin typeface="AMX Medium" pitchFamily="2" charset="0"/>
                </a:rPr>
                <a:t>One</a:t>
              </a:r>
              <a:r>
                <a:rPr lang="pt-BR" sz="1050" kern="0" noProof="0" dirty="0">
                  <a:latin typeface="AMX Medium" pitchFamily="2" charset="0"/>
                </a:rPr>
                <a:t> 200GB</a:t>
              </a: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AB2AC7B4-1332-BEA0-9CAF-41E15EA34D0B}"/>
                </a:ext>
              </a:extLst>
            </p:cNvPr>
            <p:cNvSpPr txBox="1">
              <a:spLocks/>
            </p:cNvSpPr>
            <p:nvPr/>
          </p:nvSpPr>
          <p:spPr>
            <a:xfrm>
              <a:off x="7024093" y="3482269"/>
              <a:ext cx="1502595" cy="32337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        2TB</a:t>
              </a:r>
            </a:p>
            <a:p>
              <a:pPr algn="ctr">
                <a:lnSpc>
                  <a:spcPts val="11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Google </a:t>
              </a:r>
              <a:r>
                <a:rPr lang="pt-BR" sz="1100" kern="0" noProof="0" dirty="0" err="1">
                  <a:latin typeface="AMX Medium" pitchFamily="2" charset="0"/>
                </a:rPr>
                <a:t>One</a:t>
              </a:r>
              <a:r>
                <a:rPr lang="pt-BR" sz="1100" kern="0" noProof="0" dirty="0">
                  <a:latin typeface="AMX Medium" pitchFamily="2" charset="0"/>
                </a:rPr>
                <a:t> 2TB</a:t>
              </a: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DE833975-A8D7-7A06-8ABF-4816804DD130}"/>
                </a:ext>
              </a:extLst>
            </p:cNvPr>
            <p:cNvSpPr txBox="1">
              <a:spLocks/>
            </p:cNvSpPr>
            <p:nvPr/>
          </p:nvSpPr>
          <p:spPr>
            <a:xfrm>
              <a:off x="8576366" y="3482269"/>
              <a:ext cx="1528572" cy="32337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        2TB</a:t>
              </a:r>
            </a:p>
            <a:p>
              <a:pPr algn="ctr">
                <a:lnSpc>
                  <a:spcPts val="11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Google </a:t>
              </a:r>
              <a:r>
                <a:rPr lang="pt-BR" sz="1100" kern="0" noProof="0" dirty="0" err="1">
                  <a:latin typeface="AMX Medium" pitchFamily="2" charset="0"/>
                </a:rPr>
                <a:t>One</a:t>
              </a:r>
              <a:r>
                <a:rPr lang="pt-BR" sz="1100" kern="0" noProof="0" dirty="0">
                  <a:latin typeface="AMX Medium" pitchFamily="2" charset="0"/>
                </a:rPr>
                <a:t> 2TB</a:t>
              </a: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60356C2-9A9F-32DC-80A8-BD51BD9376AD}"/>
                </a:ext>
              </a:extLst>
            </p:cNvPr>
            <p:cNvSpPr txBox="1">
              <a:spLocks/>
            </p:cNvSpPr>
            <p:nvPr/>
          </p:nvSpPr>
          <p:spPr>
            <a:xfrm>
              <a:off x="1925182" y="3852398"/>
              <a:ext cx="1770524" cy="423574"/>
            </a:xfrm>
            <a:prstGeom prst="roundRect">
              <a:avLst>
                <a:gd name="adj" fmla="val 29970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Passaporte</a:t>
              </a: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2B52F65A-363F-A6A6-D036-4E4B86F6AEEC}"/>
                </a:ext>
              </a:extLst>
            </p:cNvPr>
            <p:cNvSpPr txBox="1">
              <a:spLocks/>
            </p:cNvSpPr>
            <p:nvPr/>
          </p:nvSpPr>
          <p:spPr>
            <a:xfrm>
              <a:off x="3730892" y="3858070"/>
              <a:ext cx="1591071" cy="423574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Américas Titular e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Linhas adicionais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773AAF58-B8E1-3A85-6327-D905412940A0}"/>
                </a:ext>
              </a:extLst>
            </p:cNvPr>
            <p:cNvSpPr txBox="1">
              <a:spLocks/>
            </p:cNvSpPr>
            <p:nvPr/>
          </p:nvSpPr>
          <p:spPr>
            <a:xfrm>
              <a:off x="5373416" y="3852398"/>
              <a:ext cx="1600999" cy="42213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Américas Titular e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000" kern="0" dirty="0">
                  <a:latin typeface="+mj-lt"/>
                </a:rPr>
                <a:t>Linhas adicionais</a:t>
              </a:r>
              <a:endParaRPr lang="pt-BR" sz="1000" kern="0" noProof="0" dirty="0">
                <a:latin typeface="+mj-lt"/>
              </a:endParaRPr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2779E73F-DF2A-F8CE-5067-595CDBE198AC}"/>
                </a:ext>
              </a:extLst>
            </p:cNvPr>
            <p:cNvSpPr txBox="1">
              <a:spLocks/>
            </p:cNvSpPr>
            <p:nvPr/>
          </p:nvSpPr>
          <p:spPr>
            <a:xfrm>
              <a:off x="7024093" y="3863538"/>
              <a:ext cx="1502595" cy="418106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Américas e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Europa Titular e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000" kern="0" dirty="0">
                  <a:latin typeface="+mj-lt"/>
                </a:rPr>
                <a:t>Linhas adicionais</a:t>
              </a:r>
              <a:endParaRPr lang="pt-BR" sz="1000" kern="0" noProof="0" dirty="0">
                <a:latin typeface="+mj-lt"/>
              </a:endParaRPr>
            </a:p>
          </p:txBody>
        </p: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DACB2888-EBE0-5892-C20F-88EBC6198421}"/>
                </a:ext>
              </a:extLst>
            </p:cNvPr>
            <p:cNvSpPr txBox="1">
              <a:spLocks/>
            </p:cNvSpPr>
            <p:nvPr/>
          </p:nvSpPr>
          <p:spPr>
            <a:xfrm>
              <a:off x="8576366" y="3863538"/>
              <a:ext cx="1528572" cy="418106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Mundo</a:t>
              </a:r>
              <a:r>
                <a:rPr lang="pt-BR" sz="1000" kern="0" dirty="0">
                  <a:latin typeface="+mj-lt"/>
                </a:rPr>
                <a:t> </a:t>
              </a:r>
              <a:r>
                <a:rPr lang="pt-BR" sz="1000" kern="0" noProof="0" dirty="0">
                  <a:latin typeface="+mj-lt"/>
                </a:rPr>
                <a:t>Titular e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000" kern="0" dirty="0">
                  <a:latin typeface="+mj-lt"/>
                </a:rPr>
                <a:t>Linhas adicionais</a:t>
              </a:r>
              <a:endParaRPr lang="pt-BR" sz="1000" kern="0" noProof="0" dirty="0">
                <a:latin typeface="+mj-lt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B4526537-CA4B-166A-D5DD-02B83FAB9BB7}"/>
                </a:ext>
              </a:extLst>
            </p:cNvPr>
            <p:cNvSpPr txBox="1">
              <a:spLocks/>
            </p:cNvSpPr>
            <p:nvPr/>
          </p:nvSpPr>
          <p:spPr>
            <a:xfrm>
              <a:off x="1925182" y="4332599"/>
              <a:ext cx="1770524" cy="354822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Linhas adicionais  inclusas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AF9579C8-E5FE-BA60-8992-185E1D55C230}"/>
                </a:ext>
              </a:extLst>
            </p:cNvPr>
            <p:cNvSpPr txBox="1">
              <a:spLocks/>
            </p:cNvSpPr>
            <p:nvPr/>
          </p:nvSpPr>
          <p:spPr>
            <a:xfrm>
              <a:off x="3730892" y="4331547"/>
              <a:ext cx="1592008" cy="354356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54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0</a:t>
              </a:r>
            </a:p>
          </p:txBody>
        </p: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6C07D087-810E-8654-6F12-BF42AB4A4918}"/>
                </a:ext>
              </a:extLst>
            </p:cNvPr>
            <p:cNvSpPr txBox="1">
              <a:spLocks/>
            </p:cNvSpPr>
            <p:nvPr/>
          </p:nvSpPr>
          <p:spPr>
            <a:xfrm>
              <a:off x="5373416" y="4320191"/>
              <a:ext cx="1600999" cy="36824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54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0</a:t>
              </a: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F45C87A0-67EB-E71E-F46A-928C34500C5C}"/>
                </a:ext>
              </a:extLst>
            </p:cNvPr>
            <p:cNvSpPr txBox="1">
              <a:spLocks/>
            </p:cNvSpPr>
            <p:nvPr/>
          </p:nvSpPr>
          <p:spPr>
            <a:xfrm>
              <a:off x="7024093" y="4320191"/>
              <a:ext cx="1502595" cy="36824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54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1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456F4AA7-0726-93D7-5760-9FA4CD3205A8}"/>
                </a:ext>
              </a:extLst>
            </p:cNvPr>
            <p:cNvSpPr txBox="1">
              <a:spLocks/>
            </p:cNvSpPr>
            <p:nvPr/>
          </p:nvSpPr>
          <p:spPr>
            <a:xfrm>
              <a:off x="8576366" y="4320191"/>
              <a:ext cx="1528572" cy="36824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54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2</a:t>
              </a:r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09C4076E-9D24-E8ED-483B-377EC757FD4F}"/>
                </a:ext>
              </a:extLst>
            </p:cNvPr>
            <p:cNvSpPr txBox="1">
              <a:spLocks/>
            </p:cNvSpPr>
            <p:nvPr/>
          </p:nvSpPr>
          <p:spPr>
            <a:xfrm>
              <a:off x="1925182" y="4742530"/>
              <a:ext cx="1770524" cy="359089"/>
            </a:xfrm>
            <a:prstGeom prst="roundRect">
              <a:avLst>
                <a:gd name="adj" fmla="val 29697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54000" rIns="3600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200" b="1" kern="0" noProof="0" dirty="0" err="1">
                  <a:solidFill>
                    <a:schemeClr val="bg1"/>
                  </a:solidFill>
                  <a:latin typeface="AMX" pitchFamily="2" charset="0"/>
                </a:rPr>
                <a:t>Qtd</a:t>
              </a: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. Máx. Linhas adicionais</a:t>
              </a: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EDE07EC-FFEB-1EC8-9F5A-A4E0C874C764}"/>
                </a:ext>
              </a:extLst>
            </p:cNvPr>
            <p:cNvSpPr txBox="1">
              <a:spLocks/>
            </p:cNvSpPr>
            <p:nvPr/>
          </p:nvSpPr>
          <p:spPr>
            <a:xfrm>
              <a:off x="3730892" y="4742531"/>
              <a:ext cx="1592008" cy="35482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1</a:t>
              </a: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0A36F858-864B-1A16-A51C-F26E77018AEA}"/>
                </a:ext>
              </a:extLst>
            </p:cNvPr>
            <p:cNvSpPr txBox="1">
              <a:spLocks/>
            </p:cNvSpPr>
            <p:nvPr/>
          </p:nvSpPr>
          <p:spPr>
            <a:xfrm>
              <a:off x="5373416" y="4742530"/>
              <a:ext cx="1600999" cy="35482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dirty="0">
                  <a:latin typeface="AMX Medium" pitchFamily="2" charset="0"/>
                </a:rPr>
                <a:t>2</a:t>
              </a:r>
              <a:endParaRPr lang="pt-BR" sz="1200" kern="0" noProof="0" dirty="0">
                <a:latin typeface="AMX Medium" pitchFamily="2" charset="0"/>
              </a:endParaRPr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C8E7DE6F-AF11-1C65-DBE2-164E00EB520B}"/>
                </a:ext>
              </a:extLst>
            </p:cNvPr>
            <p:cNvSpPr txBox="1">
              <a:spLocks/>
            </p:cNvSpPr>
            <p:nvPr/>
          </p:nvSpPr>
          <p:spPr>
            <a:xfrm>
              <a:off x="7024093" y="4742531"/>
              <a:ext cx="1502595" cy="35482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3</a:t>
              </a: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28A0FA05-FD2D-D9A0-6D9D-400C1B2BCB20}"/>
                </a:ext>
              </a:extLst>
            </p:cNvPr>
            <p:cNvSpPr txBox="1">
              <a:spLocks/>
            </p:cNvSpPr>
            <p:nvPr/>
          </p:nvSpPr>
          <p:spPr>
            <a:xfrm>
              <a:off x="8576366" y="4742531"/>
              <a:ext cx="1528572" cy="35482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5</a:t>
              </a:r>
            </a:p>
          </p:txBody>
        </p:sp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B12263FB-B228-AD64-AA30-DB13A6797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344109" y="3213698"/>
              <a:ext cx="129481" cy="1397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>
              <a:extLst>
                <a:ext uri="{FF2B5EF4-FFF2-40B4-BE49-F238E27FC236}">
                  <a16:creationId xmlns:a16="http://schemas.microsoft.com/office/drawing/2014/main" id="{8DC75623-A652-EB9C-B48E-19699483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13120" y="3157237"/>
              <a:ext cx="250635" cy="25073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>
              <a:extLst>
                <a:ext uri="{FF2B5EF4-FFF2-40B4-BE49-F238E27FC236}">
                  <a16:creationId xmlns:a16="http://schemas.microsoft.com/office/drawing/2014/main" id="{2C6577E0-771F-FA60-14CC-78AF8579E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80928" y="3222871"/>
              <a:ext cx="132153" cy="13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Imagem 42" descr="Logotipo&#10;&#10;O conteúdo gerado por IA pode estar incorreto.">
              <a:extLst>
                <a:ext uri="{FF2B5EF4-FFF2-40B4-BE49-F238E27FC236}">
                  <a16:creationId xmlns:a16="http://schemas.microsoft.com/office/drawing/2014/main" id="{A4C4AA1B-78A1-8575-FAA4-8DA07671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36" b="34836"/>
            <a:stretch>
              <a:fillRect/>
            </a:stretch>
          </p:blipFill>
          <p:spPr>
            <a:xfrm>
              <a:off x="7173413" y="5366807"/>
              <a:ext cx="874337" cy="269855"/>
            </a:xfrm>
            <a:prstGeom prst="rect">
              <a:avLst/>
            </a:prstGeom>
          </p:spPr>
        </p:pic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EC54FC59-6E4E-12F7-0EBA-15304DB94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0902" y="2900955"/>
              <a:ext cx="152068" cy="152384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4F84711E-5613-FEF4-7F0C-E6EB1F84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06317" y="3481653"/>
              <a:ext cx="538292" cy="169751"/>
            </a:xfrm>
            <a:prstGeom prst="rect">
              <a:avLst/>
            </a:prstGeom>
          </p:spPr>
        </p:pic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2F8AD986-4582-5CE0-6BCB-8ACF57F1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33555" y="3653684"/>
              <a:ext cx="137951" cy="137951"/>
            </a:xfrm>
            <a:prstGeom prst="rect">
              <a:avLst/>
            </a:prstGeom>
          </p:spPr>
        </p:pic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CFE74378-7919-B87E-D1F4-44900C7A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56590" y="3472782"/>
              <a:ext cx="588132" cy="185468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336AF22C-300D-FA03-E3F5-D5179F91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6798" y="3653684"/>
              <a:ext cx="137951" cy="137951"/>
            </a:xfrm>
            <a:prstGeom prst="rect">
              <a:avLst/>
            </a:prstGeom>
          </p:spPr>
        </p:pic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BBDB5B05-B4DE-2CD7-1575-A6878C00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0299" y="3481653"/>
              <a:ext cx="553716" cy="174615"/>
            </a:xfrm>
            <a:prstGeom prst="rect">
              <a:avLst/>
            </a:prstGeom>
          </p:spPr>
        </p:pic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90A2BF99-9CD6-AB38-43CE-628BFB32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88369" y="3653684"/>
              <a:ext cx="137951" cy="137951"/>
            </a:xfrm>
            <a:prstGeom prst="rect">
              <a:avLst/>
            </a:prstGeom>
          </p:spPr>
        </p:pic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BD9E5094-D60A-E36F-6FBD-D47769135609}"/>
                </a:ext>
              </a:extLst>
            </p:cNvPr>
            <p:cNvSpPr txBox="1">
              <a:spLocks/>
            </p:cNvSpPr>
            <p:nvPr/>
          </p:nvSpPr>
          <p:spPr>
            <a:xfrm>
              <a:off x="1858537" y="5317073"/>
              <a:ext cx="2332830" cy="30777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pt-BR" sz="1400" i="1" kern="0" dirty="0">
                  <a:solidFill>
                    <a:srgbClr val="D70000"/>
                  </a:solidFill>
                  <a:latin typeface="AMX" pitchFamily="2" charset="0"/>
                </a:rPr>
                <a:t>*</a:t>
              </a:r>
              <a:r>
                <a:rPr lang="pt-BR" sz="1400" i="1" kern="0" dirty="0">
                  <a:solidFill>
                    <a:schemeClr val="bg1"/>
                  </a:solidFill>
                  <a:latin typeface="AMX" pitchFamily="2" charset="0"/>
                </a:rPr>
                <a:t> Consulte os valores vigentes.</a:t>
              </a:r>
              <a:endParaRPr lang="pt-BR" sz="1400" i="1" kern="0" noProof="0" dirty="0">
                <a:solidFill>
                  <a:schemeClr val="bg1"/>
                </a:solidFill>
                <a:latin typeface="AMX" pitchFamily="2" charset="0"/>
              </a:endParaRPr>
            </a:p>
          </p:txBody>
        </p:sp>
        <p:sp>
          <p:nvSpPr>
            <p:cNvPr id="52" name="TextBox 7">
              <a:extLst>
                <a:ext uri="{FF2B5EF4-FFF2-40B4-BE49-F238E27FC236}">
                  <a16:creationId xmlns:a16="http://schemas.microsoft.com/office/drawing/2014/main" id="{72147EC1-B293-D924-A76A-42B0470AA3B9}"/>
                </a:ext>
              </a:extLst>
            </p:cNvPr>
            <p:cNvSpPr txBox="1">
              <a:spLocks/>
            </p:cNvSpPr>
            <p:nvPr/>
          </p:nvSpPr>
          <p:spPr>
            <a:xfrm>
              <a:off x="3743110" y="3488029"/>
              <a:ext cx="1600999" cy="32196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pt-BR" sz="1050" kern="0" noProof="0" dirty="0">
                  <a:latin typeface="AMX Medium" pitchFamily="2" charset="0"/>
                </a:rPr>
                <a:t>             50GB</a:t>
              </a:r>
            </a:p>
            <a:p>
              <a:pPr algn="ctr">
                <a:lnSpc>
                  <a:spcPts val="1100"/>
                </a:lnSpc>
                <a:defRPr/>
              </a:pPr>
              <a:r>
                <a:rPr lang="pt-BR" sz="1050" kern="0" noProof="0" dirty="0">
                  <a:latin typeface="AMX Medium" pitchFamily="2" charset="0"/>
                </a:rPr>
                <a:t>   Google </a:t>
              </a:r>
              <a:r>
                <a:rPr lang="pt-BR" sz="1050" kern="0" noProof="0" dirty="0" err="1">
                  <a:latin typeface="AMX Medium" pitchFamily="2" charset="0"/>
                </a:rPr>
                <a:t>One</a:t>
              </a:r>
              <a:r>
                <a:rPr lang="pt-BR" sz="1050" kern="0" noProof="0" dirty="0">
                  <a:latin typeface="AMX Medium" pitchFamily="2" charset="0"/>
                </a:rPr>
                <a:t> 100GB</a:t>
              </a: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042EA2AE-34C9-B0FD-2E93-D6EB75C9F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6011" y="3487413"/>
              <a:ext cx="538292" cy="169751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B06DD6E6-72EF-AEAA-EF57-A76906B3E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03249" y="3659444"/>
              <a:ext cx="137951" cy="137951"/>
            </a:xfrm>
            <a:prstGeom prst="rect">
              <a:avLst/>
            </a:prstGeom>
          </p:spPr>
        </p:pic>
        <p:sp>
          <p:nvSpPr>
            <p:cNvPr id="55" name="Retângulo: Cantos Arredondados 126">
              <a:extLst>
                <a:ext uri="{FF2B5EF4-FFF2-40B4-BE49-F238E27FC236}">
                  <a16:creationId xmlns:a16="http://schemas.microsoft.com/office/drawing/2014/main" id="{20ED3E8E-29DD-9040-C613-67223549B83F}"/>
                </a:ext>
              </a:extLst>
            </p:cNvPr>
            <p:cNvSpPr>
              <a:spLocks/>
            </p:cNvSpPr>
            <p:nvPr/>
          </p:nvSpPr>
          <p:spPr>
            <a:xfrm>
              <a:off x="3730892" y="1779587"/>
              <a:ext cx="1592008" cy="309679"/>
            </a:xfrm>
            <a:prstGeom prst="roundRect">
              <a:avLst>
                <a:gd name="adj" fmla="val 50000"/>
              </a:avLst>
            </a:prstGeom>
            <a:solidFill>
              <a:srgbClr val="262626"/>
            </a:solidFill>
            <a:ln w="12700" cap="flat" cmpd="sng" algn="ctr">
              <a:solidFill>
                <a:srgbClr val="F5F5F5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</a:t>
              </a:r>
            </a:p>
          </p:txBody>
        </p:sp>
        <p:sp>
          <p:nvSpPr>
            <p:cNvPr id="56" name="Retângulo: Cantos Arredondados 126">
              <a:extLst>
                <a:ext uri="{FF2B5EF4-FFF2-40B4-BE49-F238E27FC236}">
                  <a16:creationId xmlns:a16="http://schemas.microsoft.com/office/drawing/2014/main" id="{F95ECC79-C22C-D783-0093-41F3F7CFD7F1}"/>
                </a:ext>
              </a:extLst>
            </p:cNvPr>
            <p:cNvSpPr>
              <a:spLocks/>
            </p:cNvSpPr>
            <p:nvPr/>
          </p:nvSpPr>
          <p:spPr>
            <a:xfrm>
              <a:off x="5381779" y="1777185"/>
              <a:ext cx="1592008" cy="309679"/>
            </a:xfrm>
            <a:prstGeom prst="roundRect">
              <a:avLst>
                <a:gd name="adj" fmla="val 50000"/>
              </a:avLst>
            </a:prstGeom>
            <a:solidFill>
              <a:srgbClr val="262626"/>
            </a:solidFill>
            <a:ln w="12700" cap="flat" cmpd="sng" algn="ctr">
              <a:solidFill>
                <a:srgbClr val="F5F5F5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M</a:t>
              </a:r>
            </a:p>
          </p:txBody>
        </p:sp>
        <p:sp>
          <p:nvSpPr>
            <p:cNvPr id="57" name="Retângulo: Cantos Arredondados 126">
              <a:extLst>
                <a:ext uri="{FF2B5EF4-FFF2-40B4-BE49-F238E27FC236}">
                  <a16:creationId xmlns:a16="http://schemas.microsoft.com/office/drawing/2014/main" id="{747502A0-B67F-6FCC-A7F9-8F169E466DE8}"/>
                </a:ext>
              </a:extLst>
            </p:cNvPr>
            <p:cNvSpPr>
              <a:spLocks/>
            </p:cNvSpPr>
            <p:nvPr/>
          </p:nvSpPr>
          <p:spPr>
            <a:xfrm>
              <a:off x="7023675" y="1763560"/>
              <a:ext cx="1502595" cy="309679"/>
            </a:xfrm>
            <a:prstGeom prst="roundRect">
              <a:avLst>
                <a:gd name="adj" fmla="val 50000"/>
              </a:avLst>
            </a:prstGeom>
            <a:solidFill>
              <a:srgbClr val="262626"/>
            </a:solidFill>
            <a:ln w="12700" cap="flat" cmpd="sng" algn="ctr">
              <a:solidFill>
                <a:srgbClr val="F5F5F5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G</a:t>
              </a:r>
            </a:p>
          </p:txBody>
        </p:sp>
        <p:sp>
          <p:nvSpPr>
            <p:cNvPr id="58" name="Retângulo: Cantos Arredondados 126">
              <a:extLst>
                <a:ext uri="{FF2B5EF4-FFF2-40B4-BE49-F238E27FC236}">
                  <a16:creationId xmlns:a16="http://schemas.microsoft.com/office/drawing/2014/main" id="{05C0DB77-5F54-2B04-70D8-F37DA3B2CBB4}"/>
                </a:ext>
              </a:extLst>
            </p:cNvPr>
            <p:cNvSpPr>
              <a:spLocks/>
            </p:cNvSpPr>
            <p:nvPr/>
          </p:nvSpPr>
          <p:spPr>
            <a:xfrm>
              <a:off x="8576158" y="1763560"/>
              <a:ext cx="1502595" cy="309679"/>
            </a:xfrm>
            <a:prstGeom prst="roundRect">
              <a:avLst>
                <a:gd name="adj" fmla="val 50000"/>
              </a:avLst>
            </a:prstGeom>
            <a:solidFill>
              <a:srgbClr val="262626"/>
            </a:solidFill>
            <a:ln w="12700" cap="flat" cmpd="sng" algn="ctr">
              <a:solidFill>
                <a:srgbClr val="F5F5F5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GG</a:t>
              </a:r>
            </a:p>
          </p:txBody>
        </p:sp>
        <p:sp>
          <p:nvSpPr>
            <p:cNvPr id="59" name="Retângulo: Cantos Arredondados 126">
              <a:extLst>
                <a:ext uri="{FF2B5EF4-FFF2-40B4-BE49-F238E27FC236}">
                  <a16:creationId xmlns:a16="http://schemas.microsoft.com/office/drawing/2014/main" id="{8E7A8750-C163-DF1E-C067-DA4587795BCC}"/>
                </a:ext>
              </a:extLst>
            </p:cNvPr>
            <p:cNvSpPr>
              <a:spLocks/>
            </p:cNvSpPr>
            <p:nvPr/>
          </p:nvSpPr>
          <p:spPr>
            <a:xfrm>
              <a:off x="5372788" y="2148296"/>
              <a:ext cx="1592007" cy="309679"/>
            </a:xfrm>
            <a:prstGeom prst="roundRect">
              <a:avLst>
                <a:gd name="adj" fmla="val 50000"/>
              </a:avLst>
            </a:prstGeom>
            <a:solidFill>
              <a:srgbClr val="D7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PÓS 100GB</a:t>
              </a:r>
            </a:p>
          </p:txBody>
        </p:sp>
        <p:sp>
          <p:nvSpPr>
            <p:cNvPr id="60" name="Retângulo: Cantos Arredondados 126">
              <a:extLst>
                <a:ext uri="{FF2B5EF4-FFF2-40B4-BE49-F238E27FC236}">
                  <a16:creationId xmlns:a16="http://schemas.microsoft.com/office/drawing/2014/main" id="{3D5944A7-89D0-68E7-4C33-2A4A21B3E5B9}"/>
                </a:ext>
              </a:extLst>
            </p:cNvPr>
            <p:cNvSpPr>
              <a:spLocks/>
            </p:cNvSpPr>
            <p:nvPr/>
          </p:nvSpPr>
          <p:spPr>
            <a:xfrm>
              <a:off x="6984151" y="2146763"/>
              <a:ext cx="1542119" cy="309679"/>
            </a:xfrm>
            <a:prstGeom prst="roundRect">
              <a:avLst>
                <a:gd name="adj" fmla="val 50000"/>
              </a:avLst>
            </a:prstGeom>
            <a:solidFill>
              <a:srgbClr val="D7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PÓS 150GB</a:t>
              </a:r>
            </a:p>
          </p:txBody>
        </p:sp>
        <p:sp>
          <p:nvSpPr>
            <p:cNvPr id="61" name="Retângulo: Cantos Arredondados 126">
              <a:extLst>
                <a:ext uri="{FF2B5EF4-FFF2-40B4-BE49-F238E27FC236}">
                  <a16:creationId xmlns:a16="http://schemas.microsoft.com/office/drawing/2014/main" id="{4E103F04-EB82-B36A-E7A2-E6B44102DFE5}"/>
                </a:ext>
              </a:extLst>
            </p:cNvPr>
            <p:cNvSpPr>
              <a:spLocks/>
            </p:cNvSpPr>
            <p:nvPr/>
          </p:nvSpPr>
          <p:spPr>
            <a:xfrm>
              <a:off x="8576158" y="2134564"/>
              <a:ext cx="1559302" cy="309679"/>
            </a:xfrm>
            <a:prstGeom prst="roundRect">
              <a:avLst>
                <a:gd name="adj" fmla="val 50000"/>
              </a:avLst>
            </a:prstGeom>
            <a:solidFill>
              <a:srgbClr val="D7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PÓS 200GB</a:t>
              </a:r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8A48F59-BD8E-91A3-844E-90CB4C5B392C}"/>
              </a:ext>
            </a:extLst>
          </p:cNvPr>
          <p:cNvGrpSpPr/>
          <p:nvPr/>
        </p:nvGrpSpPr>
        <p:grpSpPr>
          <a:xfrm>
            <a:off x="11235292" y="3363955"/>
            <a:ext cx="3923588" cy="3209679"/>
            <a:chOff x="2761995" y="1314556"/>
            <a:chExt cx="6780403" cy="4932237"/>
          </a:xfrm>
        </p:grpSpPr>
        <p:sp>
          <p:nvSpPr>
            <p:cNvPr id="63" name="Retângulo: Cantos Arredondados 62">
              <a:extLst>
                <a:ext uri="{FF2B5EF4-FFF2-40B4-BE49-F238E27FC236}">
                  <a16:creationId xmlns:a16="http://schemas.microsoft.com/office/drawing/2014/main" id="{F5944E8D-4EF4-0EEA-BFE2-56D756B0EF1A}"/>
                </a:ext>
              </a:extLst>
            </p:cNvPr>
            <p:cNvSpPr>
              <a:spLocks/>
            </p:cNvSpPr>
            <p:nvPr/>
          </p:nvSpPr>
          <p:spPr>
            <a:xfrm>
              <a:off x="2761995" y="1314556"/>
              <a:ext cx="6566831" cy="4932237"/>
            </a:xfrm>
            <a:prstGeom prst="roundRect">
              <a:avLst>
                <a:gd name="adj" fmla="val 5199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5207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>
                <a:latin typeface="AMX" pitchFamily="2" charset="0"/>
              </a:endParaRPr>
            </a:p>
          </p:txBody>
        </p:sp>
        <p:sp>
          <p:nvSpPr>
            <p:cNvPr id="64" name="Retângulo: Cantos Arredondados 126">
              <a:extLst>
                <a:ext uri="{FF2B5EF4-FFF2-40B4-BE49-F238E27FC236}">
                  <a16:creationId xmlns:a16="http://schemas.microsoft.com/office/drawing/2014/main" id="{F9713E6E-51DF-B6EF-4377-330E02185C5C}"/>
                </a:ext>
              </a:extLst>
            </p:cNvPr>
            <p:cNvSpPr>
              <a:spLocks/>
            </p:cNvSpPr>
            <p:nvPr/>
          </p:nvSpPr>
          <p:spPr>
            <a:xfrm>
              <a:off x="5113261" y="1965165"/>
              <a:ext cx="1788405" cy="309679"/>
            </a:xfrm>
            <a:prstGeom prst="roundRect">
              <a:avLst>
                <a:gd name="adj" fmla="val 50000"/>
              </a:avLst>
            </a:prstGeom>
            <a:solidFill>
              <a:srgbClr val="D7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72000" rIns="91440" bIns="45720" rtlCol="0" anchor="ctr"/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PÓS 50GB</a:t>
              </a:r>
              <a:b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</a:b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GeForce </a:t>
              </a:r>
              <a:r>
                <a:rPr lang="pt-BR" sz="1200" b="1" kern="0" noProof="0" dirty="0" err="1">
                  <a:solidFill>
                    <a:schemeClr val="bg1"/>
                  </a:solidFill>
                  <a:latin typeface="AMX" pitchFamily="2" charset="0"/>
                </a:rPr>
                <a:t>Now</a:t>
              </a:r>
              <a:endParaRPr lang="pt-BR" sz="1200" b="1" kern="0" noProof="0" dirty="0">
                <a:solidFill>
                  <a:schemeClr val="bg1"/>
                </a:solidFill>
                <a:latin typeface="AMX" pitchFamily="2" charset="0"/>
              </a:endParaRPr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FFEB480A-1296-790A-CBA5-AA61B9160555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2333150"/>
              <a:ext cx="1770524" cy="260785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 err="1">
                  <a:solidFill>
                    <a:schemeClr val="bg1"/>
                  </a:solidFill>
                  <a:latin typeface="AMX" pitchFamily="2" charset="0"/>
                </a:rPr>
                <a:t>GBs</a:t>
              </a: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 Franquia Livre</a:t>
              </a:r>
            </a:p>
          </p:txBody>
        </p:sp>
        <p:sp>
          <p:nvSpPr>
            <p:cNvPr id="66" name="Retângulo: Cantos Arredondados 126">
              <a:extLst>
                <a:ext uri="{FF2B5EF4-FFF2-40B4-BE49-F238E27FC236}">
                  <a16:creationId xmlns:a16="http://schemas.microsoft.com/office/drawing/2014/main" id="{9A931729-5CAB-C9B4-E913-466D0610DA0D}"/>
                </a:ext>
              </a:extLst>
            </p:cNvPr>
            <p:cNvSpPr>
              <a:spLocks/>
            </p:cNvSpPr>
            <p:nvPr/>
          </p:nvSpPr>
          <p:spPr>
            <a:xfrm>
              <a:off x="6922768" y="1965165"/>
              <a:ext cx="1847115" cy="309679"/>
            </a:xfrm>
            <a:prstGeom prst="roundRect">
              <a:avLst>
                <a:gd name="adj" fmla="val 50000"/>
              </a:avLst>
            </a:prstGeom>
            <a:solidFill>
              <a:srgbClr val="D7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40" tIns="36000" rIns="91440" bIns="45720" rtlCol="0" anchor="ctr">
              <a:no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PÓS 500GB </a:t>
              </a:r>
              <a:r>
                <a:rPr lang="pt-BR" sz="1200" b="1" kern="0" dirty="0">
                  <a:solidFill>
                    <a:schemeClr val="bg1"/>
                  </a:solidFill>
                  <a:latin typeface="AMX" pitchFamily="2" charset="0"/>
                </a:rPr>
                <a:t>**</a:t>
              </a:r>
            </a:p>
          </p:txBody>
        </p:sp>
        <p:sp>
          <p:nvSpPr>
            <p:cNvPr id="67" name="TextBox 7">
              <a:extLst>
                <a:ext uri="{FF2B5EF4-FFF2-40B4-BE49-F238E27FC236}">
                  <a16:creationId xmlns:a16="http://schemas.microsoft.com/office/drawing/2014/main" id="{8813A92F-A584-F9B4-AD88-C83F750022A6}"/>
                </a:ext>
              </a:extLst>
            </p:cNvPr>
            <p:cNvSpPr txBox="1">
              <a:spLocks/>
            </p:cNvSpPr>
            <p:nvPr/>
          </p:nvSpPr>
          <p:spPr>
            <a:xfrm>
              <a:off x="3200014" y="1493410"/>
              <a:ext cx="6342384" cy="33855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pt-BR" sz="1600" b="1" kern="0" dirty="0">
                  <a:solidFill>
                    <a:schemeClr val="bg1"/>
                  </a:solidFill>
                  <a:latin typeface="AMX" pitchFamily="2" charset="0"/>
                </a:rPr>
                <a:t>PLANOS COM ASSINATURA</a:t>
              </a:r>
              <a:endParaRPr lang="pt-BR" sz="1600" b="1" kern="0" noProof="0" dirty="0">
                <a:solidFill>
                  <a:schemeClr val="bg1"/>
                </a:solidFill>
                <a:latin typeface="AMX" pitchFamily="2" charset="0"/>
              </a:endParaRPr>
            </a:p>
          </p:txBody>
        </p:sp>
        <p:sp>
          <p:nvSpPr>
            <p:cNvPr id="68" name="TextBox 7">
              <a:extLst>
                <a:ext uri="{FF2B5EF4-FFF2-40B4-BE49-F238E27FC236}">
                  <a16:creationId xmlns:a16="http://schemas.microsoft.com/office/drawing/2014/main" id="{06983C9E-891D-7083-F42F-1E478312B318}"/>
                </a:ext>
              </a:extLst>
            </p:cNvPr>
            <p:cNvSpPr txBox="1">
              <a:spLocks/>
            </p:cNvSpPr>
            <p:nvPr/>
          </p:nvSpPr>
          <p:spPr>
            <a:xfrm>
              <a:off x="6922766" y="5309340"/>
              <a:ext cx="1847115" cy="720000"/>
            </a:xfrm>
            <a:prstGeom prst="roundRect">
              <a:avLst>
                <a:gd name="adj" fmla="val 40635"/>
              </a:avLst>
            </a:prstGeom>
            <a:solidFill>
              <a:srgbClr val="181717"/>
            </a:solidFill>
            <a:ln w="38100">
              <a:solidFill>
                <a:srgbClr val="D9D9D9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>
                <a:defRPr/>
              </a:pPr>
              <a: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  <a:t>Disponível para o programa Claro </a:t>
              </a:r>
              <a:r>
                <a:rPr lang="pt-BR" sz="900" kern="0" noProof="0" dirty="0" err="1">
                  <a:solidFill>
                    <a:schemeClr val="bg1"/>
                  </a:solidFill>
                  <a:latin typeface="AMX Medium" pitchFamily="2" charset="0"/>
                </a:rPr>
                <a:t>up</a:t>
              </a:r>
              <a: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  <a:t> nas versões </a:t>
              </a:r>
              <a:r>
                <a:rPr lang="pt-BR" sz="900" kern="0" noProof="0" dirty="0" err="1">
                  <a:solidFill>
                    <a:schemeClr val="bg1"/>
                  </a:solidFill>
                  <a:latin typeface="AMX Medium" pitchFamily="2" charset="0"/>
                </a:rPr>
                <a:t>multi</a:t>
              </a:r>
              <a:r>
                <a:rPr lang="pt-BR" sz="900" kern="0" noProof="0" dirty="0">
                  <a:solidFill>
                    <a:schemeClr val="bg1"/>
                  </a:solidFill>
                  <a:latin typeface="AMX Medium" pitchFamily="2" charset="0"/>
                </a:rPr>
                <a:t>.</a:t>
              </a:r>
            </a:p>
          </p:txBody>
        </p: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DC1730B2-7D3C-E6CB-5D78-C9E97AB4ED38}"/>
                </a:ext>
              </a:extLst>
            </p:cNvPr>
            <p:cNvSpPr txBox="1">
              <a:spLocks/>
            </p:cNvSpPr>
            <p:nvPr/>
          </p:nvSpPr>
          <p:spPr>
            <a:xfrm>
              <a:off x="5113575" y="2337284"/>
              <a:ext cx="1770523" cy="262396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50 GB</a:t>
              </a:r>
            </a:p>
          </p:txBody>
        </p:sp>
        <p:sp>
          <p:nvSpPr>
            <p:cNvPr id="70" name="TextBox 7">
              <a:extLst>
                <a:ext uri="{FF2B5EF4-FFF2-40B4-BE49-F238E27FC236}">
                  <a16:creationId xmlns:a16="http://schemas.microsoft.com/office/drawing/2014/main" id="{D345E23B-0CF0-DB44-D13E-1A08A7FA52D3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2657408"/>
              <a:ext cx="1770524" cy="260785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Ilimitado</a:t>
              </a:r>
            </a:p>
          </p:txBody>
        </p:sp>
        <p:sp>
          <p:nvSpPr>
            <p:cNvPr id="71" name="TextBox 7">
              <a:extLst>
                <a:ext uri="{FF2B5EF4-FFF2-40B4-BE49-F238E27FC236}">
                  <a16:creationId xmlns:a16="http://schemas.microsoft.com/office/drawing/2014/main" id="{AF68BC65-11D6-AF98-BC8D-A48BEFC5A6D1}"/>
                </a:ext>
              </a:extLst>
            </p:cNvPr>
            <p:cNvSpPr txBox="1">
              <a:spLocks/>
            </p:cNvSpPr>
            <p:nvPr/>
          </p:nvSpPr>
          <p:spPr>
            <a:xfrm>
              <a:off x="5093697" y="2657408"/>
              <a:ext cx="3676186" cy="26078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Whatsapp ilimitado</a:t>
              </a:r>
            </a:p>
          </p:txBody>
        </p:sp>
        <p:sp>
          <p:nvSpPr>
            <p:cNvPr id="72" name="TextBox 7">
              <a:extLst>
                <a:ext uri="{FF2B5EF4-FFF2-40B4-BE49-F238E27FC236}">
                  <a16:creationId xmlns:a16="http://schemas.microsoft.com/office/drawing/2014/main" id="{DEE50FAF-C7FE-1034-C57B-53FB8896F98A}"/>
                </a:ext>
              </a:extLst>
            </p:cNvPr>
            <p:cNvSpPr txBox="1">
              <a:spLocks/>
            </p:cNvSpPr>
            <p:nvPr/>
          </p:nvSpPr>
          <p:spPr>
            <a:xfrm>
              <a:off x="5093697" y="2970928"/>
              <a:ext cx="3676186" cy="26078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    </a:t>
              </a:r>
              <a:r>
                <a:rPr lang="pt-BR" sz="1100" kern="0" noProof="0" dirty="0" err="1">
                  <a:latin typeface="AMX Medium" pitchFamily="2" charset="0"/>
                </a:rPr>
                <a:t>Skeelo</a:t>
              </a:r>
              <a:r>
                <a:rPr lang="pt-BR" sz="1100" kern="0" noProof="0" dirty="0">
                  <a:latin typeface="AMX Medium" pitchFamily="2" charset="0"/>
                </a:rPr>
                <a:t>                       </a:t>
              </a:r>
              <a:r>
                <a:rPr lang="pt-BR" sz="1100" kern="0" dirty="0">
                  <a:latin typeface="AMX Medium" pitchFamily="2" charset="0"/>
                </a:rPr>
                <a:t> </a:t>
              </a:r>
              <a:r>
                <a:rPr lang="pt-BR" sz="1100" kern="0" noProof="0" dirty="0">
                  <a:latin typeface="AMX Medium" pitchFamily="2" charset="0"/>
                </a:rPr>
                <a:t>Claro branca                         </a:t>
              </a:r>
              <a:r>
                <a:rPr lang="pt-BR" sz="1100" kern="0" dirty="0" err="1">
                  <a:latin typeface="AMX Medium" pitchFamily="2" charset="0"/>
                </a:rPr>
                <a:t>Truecaller</a:t>
              </a:r>
              <a:r>
                <a:rPr lang="pt-BR" sz="1100" kern="0" dirty="0">
                  <a:latin typeface="AMX Medium" pitchFamily="2" charset="0"/>
                </a:rPr>
                <a:t>​</a:t>
              </a:r>
              <a:endParaRPr lang="pt-BR" sz="1100" kern="0" noProof="0" dirty="0">
                <a:latin typeface="AMX Medium" pitchFamily="2" charset="0"/>
              </a:endParaRPr>
            </a:p>
          </p:txBody>
        </p:sp>
        <p:sp>
          <p:nvSpPr>
            <p:cNvPr id="73" name="TextBox 7">
              <a:extLst>
                <a:ext uri="{FF2B5EF4-FFF2-40B4-BE49-F238E27FC236}">
                  <a16:creationId xmlns:a16="http://schemas.microsoft.com/office/drawing/2014/main" id="{AF5C6AE6-8362-0B54-8B74-6E3E5A039805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2970928"/>
              <a:ext cx="1770524" cy="266526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SVA</a:t>
              </a:r>
            </a:p>
          </p:txBody>
        </p:sp>
        <p:sp>
          <p:nvSpPr>
            <p:cNvPr id="74" name="TextBox 7">
              <a:extLst>
                <a:ext uri="{FF2B5EF4-FFF2-40B4-BE49-F238E27FC236}">
                  <a16:creationId xmlns:a16="http://schemas.microsoft.com/office/drawing/2014/main" id="{535EB376-849C-5F96-8428-6A37F69FE276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3275398"/>
              <a:ext cx="1770524" cy="276126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Assinatura inclusa</a:t>
              </a:r>
            </a:p>
          </p:txBody>
        </p:sp>
        <p:sp>
          <p:nvSpPr>
            <p:cNvPr id="75" name="TextBox 7">
              <a:extLst>
                <a:ext uri="{FF2B5EF4-FFF2-40B4-BE49-F238E27FC236}">
                  <a16:creationId xmlns:a16="http://schemas.microsoft.com/office/drawing/2014/main" id="{07A71C60-7767-224B-9ABF-83B662527AF5}"/>
                </a:ext>
              </a:extLst>
            </p:cNvPr>
            <p:cNvSpPr txBox="1">
              <a:spLocks/>
            </p:cNvSpPr>
            <p:nvPr/>
          </p:nvSpPr>
          <p:spPr>
            <a:xfrm>
              <a:off x="5113575" y="3283067"/>
              <a:ext cx="1770523" cy="25624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   GeForce </a:t>
              </a:r>
              <a:r>
                <a:rPr lang="pt-BR" sz="1100" kern="0" noProof="0" dirty="0" err="1">
                  <a:latin typeface="AMX Medium" pitchFamily="2" charset="0"/>
                </a:rPr>
                <a:t>Now</a:t>
              </a:r>
              <a:endParaRPr lang="pt-BR" sz="1100" kern="0" noProof="0" dirty="0">
                <a:latin typeface="AMX Medium" pitchFamily="2" charset="0"/>
              </a:endParaRPr>
            </a:p>
          </p:txBody>
        </p:sp>
        <p:sp>
          <p:nvSpPr>
            <p:cNvPr id="76" name="TextBox 7">
              <a:extLst>
                <a:ext uri="{FF2B5EF4-FFF2-40B4-BE49-F238E27FC236}">
                  <a16:creationId xmlns:a16="http://schemas.microsoft.com/office/drawing/2014/main" id="{4BD6EC48-4331-1903-21A7-424CEFFFD372}"/>
                </a:ext>
              </a:extLst>
            </p:cNvPr>
            <p:cNvSpPr txBox="1">
              <a:spLocks/>
            </p:cNvSpPr>
            <p:nvPr/>
          </p:nvSpPr>
          <p:spPr>
            <a:xfrm>
              <a:off x="6922767" y="3275398"/>
              <a:ext cx="1847115" cy="25535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200" kern="0" noProof="0" dirty="0">
                  <a:latin typeface="AMX Medium" pitchFamily="2" charset="0"/>
                </a:rPr>
                <a:t>         Claro tv+ App</a:t>
              </a:r>
            </a:p>
          </p:txBody>
        </p:sp>
        <p:sp>
          <p:nvSpPr>
            <p:cNvPr id="77" name="TextBox 7">
              <a:extLst>
                <a:ext uri="{FF2B5EF4-FFF2-40B4-BE49-F238E27FC236}">
                  <a16:creationId xmlns:a16="http://schemas.microsoft.com/office/drawing/2014/main" id="{E84A90B9-5B85-970E-9638-31F2101B3D6A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3591737"/>
              <a:ext cx="1770524" cy="315048"/>
            </a:xfrm>
            <a:prstGeom prst="roundRect">
              <a:avLst>
                <a:gd name="adj" fmla="val 2598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54000" rIns="3600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Armazenamento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em nuvem</a:t>
              </a:r>
            </a:p>
          </p:txBody>
        </p:sp>
        <p:sp>
          <p:nvSpPr>
            <p:cNvPr id="78" name="TextBox 7">
              <a:extLst>
                <a:ext uri="{FF2B5EF4-FFF2-40B4-BE49-F238E27FC236}">
                  <a16:creationId xmlns:a16="http://schemas.microsoft.com/office/drawing/2014/main" id="{6722AA93-607B-322F-2CAE-41E5BDA958E3}"/>
                </a:ext>
              </a:extLst>
            </p:cNvPr>
            <p:cNvSpPr txBox="1">
              <a:spLocks/>
            </p:cNvSpPr>
            <p:nvPr/>
          </p:nvSpPr>
          <p:spPr>
            <a:xfrm>
              <a:off x="5104853" y="3584099"/>
              <a:ext cx="1779872" cy="321963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pt-BR" sz="1050" kern="0" noProof="0" dirty="0">
                  <a:latin typeface="AMX Medium" pitchFamily="2" charset="0"/>
                </a:rPr>
                <a:t>               </a:t>
              </a:r>
              <a:r>
                <a:rPr lang="pt-BR" sz="1050" kern="0" dirty="0">
                  <a:latin typeface="AMX Medium" pitchFamily="2" charset="0"/>
                </a:rPr>
                <a:t>5</a:t>
              </a:r>
              <a:r>
                <a:rPr lang="pt-BR" sz="1050" kern="0" noProof="0" dirty="0">
                  <a:latin typeface="AMX Medium" pitchFamily="2" charset="0"/>
                </a:rPr>
                <a:t>0GB</a:t>
              </a:r>
            </a:p>
            <a:p>
              <a:pPr algn="ctr">
                <a:lnSpc>
                  <a:spcPts val="1100"/>
                </a:lnSpc>
                <a:defRPr/>
              </a:pPr>
              <a:r>
                <a:rPr lang="pt-BR" sz="1050" kern="0" noProof="0" dirty="0">
                  <a:latin typeface="AMX Medium" pitchFamily="2" charset="0"/>
                </a:rPr>
                <a:t>   Google </a:t>
              </a:r>
              <a:r>
                <a:rPr lang="pt-BR" sz="1050" kern="0" noProof="0" dirty="0" err="1">
                  <a:latin typeface="AMX Medium" pitchFamily="2" charset="0"/>
                </a:rPr>
                <a:t>One</a:t>
              </a:r>
              <a:r>
                <a:rPr lang="pt-BR" sz="1050" kern="0" noProof="0" dirty="0">
                  <a:latin typeface="AMX Medium" pitchFamily="2" charset="0"/>
                </a:rPr>
                <a:t> </a:t>
              </a:r>
              <a:r>
                <a:rPr lang="pt-BR" sz="1050" kern="0" dirty="0">
                  <a:latin typeface="AMX Medium" pitchFamily="2" charset="0"/>
                </a:rPr>
                <a:t>1</a:t>
              </a:r>
              <a:r>
                <a:rPr lang="pt-BR" sz="1050" kern="0" noProof="0" dirty="0">
                  <a:latin typeface="AMX Medium" pitchFamily="2" charset="0"/>
                </a:rPr>
                <a:t>00GB</a:t>
              </a:r>
            </a:p>
          </p:txBody>
        </p:sp>
        <p:sp>
          <p:nvSpPr>
            <p:cNvPr id="79" name="TextBox 7">
              <a:extLst>
                <a:ext uri="{FF2B5EF4-FFF2-40B4-BE49-F238E27FC236}">
                  <a16:creationId xmlns:a16="http://schemas.microsoft.com/office/drawing/2014/main" id="{C29FE221-8F58-E4D6-5C59-CF06E44ED5B5}"/>
                </a:ext>
              </a:extLst>
            </p:cNvPr>
            <p:cNvSpPr txBox="1">
              <a:spLocks/>
            </p:cNvSpPr>
            <p:nvPr/>
          </p:nvSpPr>
          <p:spPr>
            <a:xfrm>
              <a:off x="6922767" y="3584099"/>
              <a:ext cx="1847115" cy="32337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lnSpc>
                  <a:spcPts val="11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           2TB</a:t>
              </a:r>
            </a:p>
            <a:p>
              <a:pPr algn="ctr">
                <a:lnSpc>
                  <a:spcPts val="1100"/>
                </a:lnSpc>
                <a:defRPr/>
              </a:pPr>
              <a:r>
                <a:rPr lang="pt-BR" sz="1100" kern="0" noProof="0" dirty="0">
                  <a:latin typeface="AMX Medium" pitchFamily="2" charset="0"/>
                </a:rPr>
                <a:t>    Google </a:t>
              </a:r>
              <a:r>
                <a:rPr lang="pt-BR" sz="1100" kern="0" noProof="0" dirty="0" err="1">
                  <a:latin typeface="AMX Medium" pitchFamily="2" charset="0"/>
                </a:rPr>
                <a:t>One</a:t>
              </a:r>
              <a:r>
                <a:rPr lang="pt-BR" sz="1100" kern="0" noProof="0" dirty="0">
                  <a:latin typeface="AMX Medium" pitchFamily="2" charset="0"/>
                </a:rPr>
                <a:t> 2TB</a:t>
              </a:r>
            </a:p>
          </p:txBody>
        </p:sp>
        <p:sp>
          <p:nvSpPr>
            <p:cNvPr id="80" name="TextBox 7">
              <a:extLst>
                <a:ext uri="{FF2B5EF4-FFF2-40B4-BE49-F238E27FC236}">
                  <a16:creationId xmlns:a16="http://schemas.microsoft.com/office/drawing/2014/main" id="{619B5DDE-E3AC-706B-D709-B7AC2C9A22F2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3954228"/>
              <a:ext cx="1770524" cy="423574"/>
            </a:xfrm>
            <a:prstGeom prst="roundRect">
              <a:avLst>
                <a:gd name="adj" fmla="val 29970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algn="ctr"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Passaporte</a:t>
              </a:r>
            </a:p>
          </p:txBody>
        </p:sp>
        <p:sp>
          <p:nvSpPr>
            <p:cNvPr id="81" name="TextBox 7">
              <a:extLst>
                <a:ext uri="{FF2B5EF4-FFF2-40B4-BE49-F238E27FC236}">
                  <a16:creationId xmlns:a16="http://schemas.microsoft.com/office/drawing/2014/main" id="{D56356DC-1601-198C-34B6-CF034F014461}"/>
                </a:ext>
              </a:extLst>
            </p:cNvPr>
            <p:cNvSpPr txBox="1">
              <a:spLocks/>
            </p:cNvSpPr>
            <p:nvPr/>
          </p:nvSpPr>
          <p:spPr>
            <a:xfrm>
              <a:off x="5113575" y="3959900"/>
              <a:ext cx="1770523" cy="422134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Américas Titular e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000" kern="0" dirty="0">
                  <a:latin typeface="+mj-lt"/>
                </a:rPr>
                <a:t>Linhas adicionais</a:t>
              </a:r>
              <a:endParaRPr lang="pt-BR" sz="1000" kern="0" noProof="0" dirty="0">
                <a:latin typeface="+mj-lt"/>
              </a:endParaRPr>
            </a:p>
          </p:txBody>
        </p:sp>
        <p:sp>
          <p:nvSpPr>
            <p:cNvPr id="82" name="TextBox 7">
              <a:extLst>
                <a:ext uri="{FF2B5EF4-FFF2-40B4-BE49-F238E27FC236}">
                  <a16:creationId xmlns:a16="http://schemas.microsoft.com/office/drawing/2014/main" id="{3F5D79AA-54A5-1256-BD90-7DBAC3E49203}"/>
                </a:ext>
              </a:extLst>
            </p:cNvPr>
            <p:cNvSpPr txBox="1">
              <a:spLocks/>
            </p:cNvSpPr>
            <p:nvPr/>
          </p:nvSpPr>
          <p:spPr>
            <a:xfrm>
              <a:off x="6922767" y="3965368"/>
              <a:ext cx="1847115" cy="41810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000" kern="0" noProof="0" dirty="0">
                  <a:latin typeface="+mj-lt"/>
                </a:rPr>
                <a:t>Mundo Titular e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pt-BR" sz="1000" kern="0" dirty="0">
                  <a:latin typeface="+mj-lt"/>
                </a:rPr>
                <a:t>Linhas adicionais</a:t>
              </a:r>
              <a:endParaRPr lang="pt-BR" sz="1000" kern="0" noProof="0" dirty="0">
                <a:latin typeface="+mj-lt"/>
              </a:endParaRPr>
            </a:p>
          </p:txBody>
        </p:sp>
        <p:sp>
          <p:nvSpPr>
            <p:cNvPr id="83" name="TextBox 7">
              <a:extLst>
                <a:ext uri="{FF2B5EF4-FFF2-40B4-BE49-F238E27FC236}">
                  <a16:creationId xmlns:a16="http://schemas.microsoft.com/office/drawing/2014/main" id="{D3DFE56B-B21D-D814-A7A0-12B33F552D14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4434429"/>
              <a:ext cx="1770524" cy="354822"/>
            </a:xfrm>
            <a:prstGeom prst="roundRect">
              <a:avLst>
                <a:gd name="adj" fmla="val 36836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0" tIns="36000" rIns="0" bIns="0" rtlCol="0" anchor="ctr">
              <a:no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Linhas adicionais  inclusas</a:t>
              </a:r>
            </a:p>
          </p:txBody>
        </p:sp>
        <p:sp>
          <p:nvSpPr>
            <p:cNvPr id="84" name="TextBox 7">
              <a:extLst>
                <a:ext uri="{FF2B5EF4-FFF2-40B4-BE49-F238E27FC236}">
                  <a16:creationId xmlns:a16="http://schemas.microsoft.com/office/drawing/2014/main" id="{E580EDE3-3C9C-1C3E-F5A8-6B20A7CC7405}"/>
                </a:ext>
              </a:extLst>
            </p:cNvPr>
            <p:cNvSpPr txBox="1">
              <a:spLocks/>
            </p:cNvSpPr>
            <p:nvPr/>
          </p:nvSpPr>
          <p:spPr>
            <a:xfrm>
              <a:off x="5113575" y="4430659"/>
              <a:ext cx="1770523" cy="357164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54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0</a:t>
              </a:r>
            </a:p>
          </p:txBody>
        </p:sp>
        <p:sp>
          <p:nvSpPr>
            <p:cNvPr id="85" name="TextBox 7">
              <a:extLst>
                <a:ext uri="{FF2B5EF4-FFF2-40B4-BE49-F238E27FC236}">
                  <a16:creationId xmlns:a16="http://schemas.microsoft.com/office/drawing/2014/main" id="{5FA17C33-5C87-7A6C-F827-B9289443C14A}"/>
                </a:ext>
              </a:extLst>
            </p:cNvPr>
            <p:cNvSpPr txBox="1">
              <a:spLocks/>
            </p:cNvSpPr>
            <p:nvPr/>
          </p:nvSpPr>
          <p:spPr>
            <a:xfrm>
              <a:off x="6922767" y="4422021"/>
              <a:ext cx="1847115" cy="36824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54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5</a:t>
              </a:r>
            </a:p>
          </p:txBody>
        </p:sp>
        <p:sp>
          <p:nvSpPr>
            <p:cNvPr id="86" name="TextBox 7">
              <a:extLst>
                <a:ext uri="{FF2B5EF4-FFF2-40B4-BE49-F238E27FC236}">
                  <a16:creationId xmlns:a16="http://schemas.microsoft.com/office/drawing/2014/main" id="{873E4525-242D-C20D-5E02-127E08612CB5}"/>
                </a:ext>
              </a:extLst>
            </p:cNvPr>
            <p:cNvSpPr txBox="1">
              <a:spLocks/>
            </p:cNvSpPr>
            <p:nvPr/>
          </p:nvSpPr>
          <p:spPr>
            <a:xfrm>
              <a:off x="3287986" y="4844360"/>
              <a:ext cx="1770524" cy="359089"/>
            </a:xfrm>
            <a:prstGeom prst="roundRect">
              <a:avLst>
                <a:gd name="adj" fmla="val 29697"/>
              </a:avLst>
            </a:prstGeom>
            <a:solidFill>
              <a:srgbClr val="920000"/>
            </a:solidFill>
            <a:ln>
              <a:noFill/>
            </a:ln>
          </p:spPr>
          <p:txBody>
            <a:bodyPr wrap="square" lIns="36000" tIns="54000" rIns="36000" bIns="0" rtlCol="0" anchor="ctr">
              <a:no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pt-BR" sz="1200" b="1" kern="0" noProof="0" dirty="0" err="1">
                  <a:solidFill>
                    <a:schemeClr val="bg1"/>
                  </a:solidFill>
                  <a:latin typeface="AMX" pitchFamily="2" charset="0"/>
                </a:rPr>
                <a:t>Qtd</a:t>
              </a:r>
              <a:r>
                <a:rPr lang="pt-BR" sz="1200" b="1" kern="0" noProof="0" dirty="0">
                  <a:solidFill>
                    <a:schemeClr val="bg1"/>
                  </a:solidFill>
                  <a:latin typeface="AMX" pitchFamily="2" charset="0"/>
                </a:rPr>
                <a:t>. Máx. Linhas adicionais</a:t>
              </a:r>
            </a:p>
          </p:txBody>
        </p:sp>
        <p:sp>
          <p:nvSpPr>
            <p:cNvPr id="87" name="TextBox 7">
              <a:extLst>
                <a:ext uri="{FF2B5EF4-FFF2-40B4-BE49-F238E27FC236}">
                  <a16:creationId xmlns:a16="http://schemas.microsoft.com/office/drawing/2014/main" id="{A8851F01-C94E-435F-2424-E0FE68D5D35B}"/>
                </a:ext>
              </a:extLst>
            </p:cNvPr>
            <p:cNvSpPr txBox="1">
              <a:spLocks/>
            </p:cNvSpPr>
            <p:nvPr/>
          </p:nvSpPr>
          <p:spPr>
            <a:xfrm>
              <a:off x="5113575" y="4844361"/>
              <a:ext cx="1770523" cy="35482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1</a:t>
              </a:r>
            </a:p>
          </p:txBody>
        </p:sp>
        <p:sp>
          <p:nvSpPr>
            <p:cNvPr id="88" name="TextBox 7">
              <a:extLst>
                <a:ext uri="{FF2B5EF4-FFF2-40B4-BE49-F238E27FC236}">
                  <a16:creationId xmlns:a16="http://schemas.microsoft.com/office/drawing/2014/main" id="{3DA032E3-901A-B2C1-8B41-50702DF954EC}"/>
                </a:ext>
              </a:extLst>
            </p:cNvPr>
            <p:cNvSpPr txBox="1">
              <a:spLocks/>
            </p:cNvSpPr>
            <p:nvPr/>
          </p:nvSpPr>
          <p:spPr>
            <a:xfrm>
              <a:off x="6922767" y="4844361"/>
              <a:ext cx="1847115" cy="354822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tIns="72000" rtlCol="0" anchor="ctr">
              <a:noAutofit/>
            </a:bodyPr>
            <a:lstStyle/>
            <a:p>
              <a:pPr algn="ctr">
                <a:defRPr/>
              </a:pPr>
              <a:r>
                <a:rPr lang="pt-BR" sz="1200" kern="0" noProof="0" dirty="0">
                  <a:latin typeface="AMX Medium" pitchFamily="2" charset="0"/>
                </a:rPr>
                <a:t>5</a:t>
              </a:r>
            </a:p>
          </p:txBody>
        </p:sp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id="{345ED6DB-FAAF-1E48-A211-8E476B527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 bwMode="auto">
            <a:xfrm>
              <a:off x="5322317" y="3028431"/>
              <a:ext cx="129481" cy="1397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>
              <a:extLst>
                <a:ext uri="{FF2B5EF4-FFF2-40B4-BE49-F238E27FC236}">
                  <a16:creationId xmlns:a16="http://schemas.microsoft.com/office/drawing/2014/main" id="{28D7175C-51FD-5B18-9D6A-36418FBD2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4672" y="2963927"/>
              <a:ext cx="250635" cy="25073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6">
              <a:extLst>
                <a:ext uri="{FF2B5EF4-FFF2-40B4-BE49-F238E27FC236}">
                  <a16:creationId xmlns:a16="http://schemas.microsoft.com/office/drawing/2014/main" id="{AE0EA2C2-8A78-96EB-B1AC-705EADC25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13114" y="3037567"/>
              <a:ext cx="132153" cy="13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Imagem 91" descr="Logotipo&#10;&#10;O conteúdo gerado por IA pode estar incorreto.">
              <a:extLst>
                <a:ext uri="{FF2B5EF4-FFF2-40B4-BE49-F238E27FC236}">
                  <a16:creationId xmlns:a16="http://schemas.microsoft.com/office/drawing/2014/main" id="{AF37AC4B-7733-203D-81E5-B18D777E3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836" b="34836"/>
            <a:stretch>
              <a:fillRect/>
            </a:stretch>
          </p:blipFill>
          <p:spPr>
            <a:xfrm>
              <a:off x="7457539" y="5375019"/>
              <a:ext cx="731010" cy="221707"/>
            </a:xfrm>
            <a:prstGeom prst="rect">
              <a:avLst/>
            </a:prstGeom>
          </p:spPr>
        </p:pic>
        <p:pic>
          <p:nvPicPr>
            <p:cNvPr id="93" name="Imagem 92">
              <a:extLst>
                <a:ext uri="{FF2B5EF4-FFF2-40B4-BE49-F238E27FC236}">
                  <a16:creationId xmlns:a16="http://schemas.microsoft.com/office/drawing/2014/main" id="{5E542285-D75B-8F91-FD35-EEDFD4B4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9138" y="2706715"/>
              <a:ext cx="152068" cy="152384"/>
            </a:xfrm>
            <a:prstGeom prst="rect">
              <a:avLst/>
            </a:prstGeom>
          </p:spPr>
        </p:pic>
        <p:pic>
          <p:nvPicPr>
            <p:cNvPr id="94" name="Imagem 93">
              <a:extLst>
                <a:ext uri="{FF2B5EF4-FFF2-40B4-BE49-F238E27FC236}">
                  <a16:creationId xmlns:a16="http://schemas.microsoft.com/office/drawing/2014/main" id="{0F37FA98-D628-02F6-8E9E-52A3B319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399" y="3313947"/>
              <a:ext cx="194222" cy="194222"/>
            </a:xfrm>
            <a:prstGeom prst="rect">
              <a:avLst/>
            </a:prstGeom>
          </p:spPr>
        </p:pic>
        <p:pic>
          <p:nvPicPr>
            <p:cNvPr id="95" name="Imagem 94">
              <a:extLst>
                <a:ext uri="{FF2B5EF4-FFF2-40B4-BE49-F238E27FC236}">
                  <a16:creationId xmlns:a16="http://schemas.microsoft.com/office/drawing/2014/main" id="{CCA20698-34AB-47AC-791E-53D4583A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6525" y="3231713"/>
              <a:ext cx="325333" cy="325333"/>
            </a:xfrm>
            <a:prstGeom prst="rect">
              <a:avLst/>
            </a:prstGeom>
          </p:spPr>
        </p:pic>
        <p:pic>
          <p:nvPicPr>
            <p:cNvPr id="96" name="Imagem 95">
              <a:extLst>
                <a:ext uri="{FF2B5EF4-FFF2-40B4-BE49-F238E27FC236}">
                  <a16:creationId xmlns:a16="http://schemas.microsoft.com/office/drawing/2014/main" id="{2CDF2554-8A56-016E-35FD-3079D1E0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3264" y="3583483"/>
              <a:ext cx="538292" cy="169751"/>
            </a:xfrm>
            <a:prstGeom prst="rect">
              <a:avLst/>
            </a:prstGeom>
          </p:spPr>
        </p:pic>
        <p:pic>
          <p:nvPicPr>
            <p:cNvPr id="97" name="Imagem 96">
              <a:extLst>
                <a:ext uri="{FF2B5EF4-FFF2-40B4-BE49-F238E27FC236}">
                  <a16:creationId xmlns:a16="http://schemas.microsoft.com/office/drawing/2014/main" id="{69275D0F-2D72-CCC7-DFF9-E0112F68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4802" y="3752317"/>
              <a:ext cx="137951" cy="137951"/>
            </a:xfrm>
            <a:prstGeom prst="rect">
              <a:avLst/>
            </a:prstGeom>
          </p:spPr>
        </p:pic>
        <p:pic>
          <p:nvPicPr>
            <p:cNvPr id="98" name="Imagem 97">
              <a:extLst>
                <a:ext uri="{FF2B5EF4-FFF2-40B4-BE49-F238E27FC236}">
                  <a16:creationId xmlns:a16="http://schemas.microsoft.com/office/drawing/2014/main" id="{61D6390B-C5EE-5F6E-C1B5-DAE7157C1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9192" y="3576638"/>
              <a:ext cx="559998" cy="176596"/>
            </a:xfrm>
            <a:prstGeom prst="rect">
              <a:avLst/>
            </a:prstGeom>
          </p:spPr>
        </p:pic>
        <p:pic>
          <p:nvPicPr>
            <p:cNvPr id="99" name="Imagem 98">
              <a:extLst>
                <a:ext uri="{FF2B5EF4-FFF2-40B4-BE49-F238E27FC236}">
                  <a16:creationId xmlns:a16="http://schemas.microsoft.com/office/drawing/2014/main" id="{7CAE94CE-17D8-1E67-EC2D-2C1B96994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1095" y="3759478"/>
              <a:ext cx="137951" cy="137951"/>
            </a:xfrm>
            <a:prstGeom prst="rect">
              <a:avLst/>
            </a:prstGeom>
          </p:spPr>
        </p:pic>
        <p:sp>
          <p:nvSpPr>
            <p:cNvPr id="100" name="TextBox 7">
              <a:extLst>
                <a:ext uri="{FF2B5EF4-FFF2-40B4-BE49-F238E27FC236}">
                  <a16:creationId xmlns:a16="http://schemas.microsoft.com/office/drawing/2014/main" id="{0B4A895A-8B2F-1B84-976C-36C03D689865}"/>
                </a:ext>
              </a:extLst>
            </p:cNvPr>
            <p:cNvSpPr txBox="1">
              <a:spLocks/>
            </p:cNvSpPr>
            <p:nvPr/>
          </p:nvSpPr>
          <p:spPr>
            <a:xfrm>
              <a:off x="3268210" y="5407730"/>
              <a:ext cx="3430936" cy="52322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pt-BR" sz="1400" i="1" kern="0" dirty="0">
                  <a:solidFill>
                    <a:schemeClr val="bg1"/>
                  </a:solidFill>
                  <a:latin typeface="AMX" pitchFamily="2" charset="0"/>
                </a:rPr>
                <a:t>**  As cidades onde o plano está disponível podem ser consultadas na tabela de preços.  </a:t>
              </a:r>
            </a:p>
          </p:txBody>
        </p:sp>
        <p:sp>
          <p:nvSpPr>
            <p:cNvPr id="101" name="TextBox 7">
              <a:extLst>
                <a:ext uri="{FF2B5EF4-FFF2-40B4-BE49-F238E27FC236}">
                  <a16:creationId xmlns:a16="http://schemas.microsoft.com/office/drawing/2014/main" id="{0CED4A9D-F6AE-ED22-135B-3045B61F5C5C}"/>
                </a:ext>
              </a:extLst>
            </p:cNvPr>
            <p:cNvSpPr txBox="1">
              <a:spLocks/>
            </p:cNvSpPr>
            <p:nvPr/>
          </p:nvSpPr>
          <p:spPr>
            <a:xfrm>
              <a:off x="6922684" y="2334928"/>
              <a:ext cx="1847115" cy="262396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pt-BR" sz="1100" kern="0" noProof="0" dirty="0">
                  <a:latin typeface="AMX Medium" pitchFamily="2" charset="0"/>
                </a:rPr>
                <a:t>500 GB</a:t>
              </a:r>
            </a:p>
          </p:txBody>
        </p:sp>
      </p:grpSp>
      <p:pic>
        <p:nvPicPr>
          <p:cNvPr id="103" name="Imagem 102">
            <a:extLst>
              <a:ext uri="{FF2B5EF4-FFF2-40B4-BE49-F238E27FC236}">
                <a16:creationId xmlns:a16="http://schemas.microsoft.com/office/drawing/2014/main" id="{051D8790-A5D0-659D-7BD2-B436F48BB5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096443" y="5188757"/>
            <a:ext cx="5740695" cy="2806844"/>
          </a:xfrm>
          <a:prstGeom prst="rect">
            <a:avLst/>
          </a:prstGeom>
        </p:spPr>
      </p:pic>
      <p:pic>
        <p:nvPicPr>
          <p:cNvPr id="105" name="Imagem 104">
            <a:extLst>
              <a:ext uri="{FF2B5EF4-FFF2-40B4-BE49-F238E27FC236}">
                <a16:creationId xmlns:a16="http://schemas.microsoft.com/office/drawing/2014/main" id="{B1EE6A75-6215-521B-9ED1-8153044BBA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2051" y="5248192"/>
            <a:ext cx="6293173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677A-ACAB-52D6-AE34-D5B8E887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E7A7DDB-017F-663A-5724-DE65FCD0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5" y="1132891"/>
            <a:ext cx="9830305" cy="5092962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B556BAB-10D5-1061-C6D3-4FB457F611BD}"/>
              </a:ext>
            </a:extLst>
          </p:cNvPr>
          <p:cNvSpPr/>
          <p:nvPr/>
        </p:nvSpPr>
        <p:spPr>
          <a:xfrm>
            <a:off x="8948057" y="434877"/>
            <a:ext cx="5116286" cy="27437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/>
              <a:t>Ajustar texto para: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 o nosso grande craque é justamente o bônus promocional ...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Não vamos dar nome ao bônus</a:t>
            </a:r>
          </a:p>
          <a:p>
            <a:pPr algn="ctr"/>
            <a:r>
              <a:rPr lang="pt-BR" dirty="0"/>
              <a:t>Excluir o “torcida”</a:t>
            </a:r>
          </a:p>
          <a:p>
            <a:pPr algn="ctr"/>
            <a:r>
              <a:rPr lang="pt-BR" dirty="0"/>
              <a:t>Excluir  “Campanha”</a:t>
            </a:r>
          </a:p>
        </p:txBody>
      </p:sp>
    </p:spTree>
    <p:extLst>
      <p:ext uri="{BB962C8B-B14F-4D97-AF65-F5344CB8AC3E}">
        <p14:creationId xmlns:p14="http://schemas.microsoft.com/office/powerpoint/2010/main" val="55768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EF0DB-FCB1-2439-CD31-8EEE90551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3480D5C-6069-84C0-8543-9C420C6B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7" y="1815002"/>
            <a:ext cx="9817605" cy="3562533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0A2108B-ACE7-FC49-C79B-16149E4A212F}"/>
              </a:ext>
            </a:extLst>
          </p:cNvPr>
          <p:cNvSpPr/>
          <p:nvPr/>
        </p:nvSpPr>
        <p:spPr>
          <a:xfrm>
            <a:off x="8642195" y="218794"/>
            <a:ext cx="5096108" cy="25233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 para: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 Claro entra na partida ...</a:t>
            </a:r>
          </a:p>
          <a:p>
            <a:pPr algn="ctr"/>
            <a:r>
              <a:rPr lang="pt-BR" dirty="0"/>
              <a:t>Excluir o “torcida”</a:t>
            </a:r>
          </a:p>
          <a:p>
            <a:pPr algn="ctr"/>
            <a:r>
              <a:rPr lang="pt-BR" dirty="0"/>
              <a:t>Excluir  “Campanha”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7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1653A-F160-C3C3-AC6D-601152E5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429517-368E-6971-2CAD-F350D92C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9" y="1984917"/>
            <a:ext cx="9196408" cy="4111220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E09831E-22A4-AC1B-1C82-78A4C458741F}"/>
              </a:ext>
            </a:extLst>
          </p:cNvPr>
          <p:cNvSpPr/>
          <p:nvPr/>
        </p:nvSpPr>
        <p:spPr>
          <a:xfrm>
            <a:off x="8948057" y="434877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vamos dar nome ao bônus</a:t>
            </a:r>
          </a:p>
          <a:p>
            <a:pPr algn="ctr"/>
            <a:r>
              <a:rPr lang="pt-BR" dirty="0"/>
              <a:t>Excluir o “torcida”</a:t>
            </a:r>
          </a:p>
        </p:txBody>
      </p:sp>
    </p:spTree>
    <p:extLst>
      <p:ext uri="{BB962C8B-B14F-4D97-AF65-F5344CB8AC3E}">
        <p14:creationId xmlns:p14="http://schemas.microsoft.com/office/powerpoint/2010/main" val="57373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B2F1-4A0A-0F41-1F51-5E5949A99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F2DDB98-1CF1-540A-1EAE-7E2DFF6FBE6A}"/>
              </a:ext>
            </a:extLst>
          </p:cNvPr>
          <p:cNvSpPr/>
          <p:nvPr/>
        </p:nvSpPr>
        <p:spPr>
          <a:xfrm>
            <a:off x="8948057" y="434877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vamos dar nome ao bônus</a:t>
            </a:r>
          </a:p>
          <a:p>
            <a:pPr algn="ctr"/>
            <a:r>
              <a:rPr lang="pt-BR" dirty="0"/>
              <a:t>Excluir o “torcida”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5176F6-0EFE-7AB4-80C1-8D604A2E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82" y="1463518"/>
            <a:ext cx="8826954" cy="49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9B550-6340-A254-0584-BFED8A301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72DF323-09BE-9650-2BC1-B0DF123C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1" y="1785257"/>
            <a:ext cx="9269207" cy="41679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BDA36D6-2494-E00B-25E4-D49D319009F3}"/>
              </a:ext>
            </a:extLst>
          </p:cNvPr>
          <p:cNvSpPr/>
          <p:nvPr/>
        </p:nvSpPr>
        <p:spPr>
          <a:xfrm>
            <a:off x="8567057" y="3602619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vamos dar nome ao bônus</a:t>
            </a:r>
          </a:p>
          <a:p>
            <a:pPr algn="ctr"/>
            <a:r>
              <a:rPr lang="pt-BR" dirty="0"/>
              <a:t>Excluir o “torcida”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790DB1E-DBBF-C235-0826-40EF2B04D1EA}"/>
              </a:ext>
            </a:extLst>
          </p:cNvPr>
          <p:cNvSpPr/>
          <p:nvPr/>
        </p:nvSpPr>
        <p:spPr>
          <a:xfrm>
            <a:off x="8642195" y="218794"/>
            <a:ext cx="5096108" cy="25233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Ajusta para: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Claro Fibra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 Claro Fibra entrou no modo ataque ...</a:t>
            </a:r>
          </a:p>
          <a:p>
            <a:pPr algn="ctr"/>
            <a:r>
              <a:rPr lang="pt-BR" dirty="0"/>
              <a:t>Excluir o “torcida”</a:t>
            </a:r>
          </a:p>
          <a:p>
            <a:pPr algn="ctr"/>
            <a:r>
              <a:rPr lang="pt-BR" dirty="0"/>
              <a:t>Excluir  “Campanha”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4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F1F23-A220-3118-7281-072BBE02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64B07FA-4546-8125-B5F0-4F770E0E3085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Deixar apenas "</a:t>
            </a:r>
            <a:r>
              <a:rPr lang="pt-BR" dirty="0" err="1"/>
              <a:t>multi</a:t>
            </a:r>
            <a:r>
              <a:rPr lang="pt-BR" dirty="0"/>
              <a:t> combinado“</a:t>
            </a:r>
          </a:p>
          <a:p>
            <a:pPr algn="ctr"/>
            <a:r>
              <a:rPr lang="pt-BR" dirty="0"/>
              <a:t>Excluir </a:t>
            </a:r>
            <a:r>
              <a:rPr lang="pt-BR" dirty="0" err="1"/>
              <a:t>multi</a:t>
            </a:r>
            <a:r>
              <a:rPr lang="pt-BR" dirty="0"/>
              <a:t> torcida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DAE77B-4E2F-96FD-B27C-5F168B8A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61" y="984505"/>
            <a:ext cx="8636444" cy="51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87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902</Words>
  <Application>Microsoft Office PowerPoint</Application>
  <PresentationFormat>Widescreen</PresentationFormat>
  <Paragraphs>194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AMX</vt:lpstr>
      <vt:lpstr>AMX Medium</vt:lpstr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THIAGO LUIS RIBEIRO</cp:lastModifiedBy>
  <cp:revision>6</cp:revision>
  <dcterms:created xsi:type="dcterms:W3CDTF">2026-05-26T14:51:20Z</dcterms:created>
  <dcterms:modified xsi:type="dcterms:W3CDTF">2026-05-26T22:33:55Z</dcterms:modified>
</cp:coreProperties>
</file>