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2"/>
  </p:notesMasterIdLst>
  <p:handoutMasterIdLst>
    <p:handoutMasterId r:id="rId43"/>
  </p:handoutMasterIdLst>
  <p:sldIdLst>
    <p:sldId id="2147471007" r:id="rId5"/>
    <p:sldId id="4120" r:id="rId6"/>
    <p:sldId id="2147470996" r:id="rId7"/>
    <p:sldId id="2147470997" r:id="rId8"/>
    <p:sldId id="2147470998" r:id="rId9"/>
    <p:sldId id="2147470980" r:id="rId10"/>
    <p:sldId id="2147470982" r:id="rId11"/>
    <p:sldId id="2147470986" r:id="rId12"/>
    <p:sldId id="2147470993" r:id="rId13"/>
    <p:sldId id="2147470987" r:id="rId14"/>
    <p:sldId id="2147470989" r:id="rId15"/>
    <p:sldId id="2147470990" r:id="rId16"/>
    <p:sldId id="2147470985" r:id="rId17"/>
    <p:sldId id="2147470994" r:id="rId18"/>
    <p:sldId id="2147470999" r:id="rId19"/>
    <p:sldId id="2147471006" r:id="rId20"/>
    <p:sldId id="2147471012" r:id="rId21"/>
    <p:sldId id="2147471011" r:id="rId22"/>
    <p:sldId id="2147471013" r:id="rId23"/>
    <p:sldId id="2147471015" r:id="rId24"/>
    <p:sldId id="2147471016" r:id="rId25"/>
    <p:sldId id="4121" r:id="rId26"/>
    <p:sldId id="2147470966" r:id="rId27"/>
    <p:sldId id="430" r:id="rId28"/>
    <p:sldId id="2147470968" r:id="rId29"/>
    <p:sldId id="4127" r:id="rId30"/>
    <p:sldId id="4123" r:id="rId31"/>
    <p:sldId id="2147470969" r:id="rId32"/>
    <p:sldId id="4124" r:id="rId33"/>
    <p:sldId id="2147470970" r:id="rId34"/>
    <p:sldId id="2147470971" r:id="rId35"/>
    <p:sldId id="4126" r:id="rId36"/>
    <p:sldId id="435" r:id="rId37"/>
    <p:sldId id="2147470981" r:id="rId38"/>
    <p:sldId id="2147470976" r:id="rId39"/>
    <p:sldId id="2147470977" r:id="rId40"/>
    <p:sldId id="2147471017" r:id="rId41"/>
  </p:sldIdLst>
  <p:sldSz cx="12192000" cy="6858000"/>
  <p:notesSz cx="6858000" cy="9144000"/>
  <p:embeddedFontLst>
    <p:embeddedFont>
      <p:font typeface="AMX" panose="020B0604020202020204" charset="0"/>
      <p:regular r:id="rId44"/>
      <p:bold r:id="rId45"/>
      <p:italic r:id="rId46"/>
      <p:boldItalic r:id="rId47"/>
    </p:embeddedFont>
    <p:embeddedFont>
      <p:font typeface="AMX Black" panose="020B0604020202020204" charset="0"/>
      <p:regular r:id="rId48"/>
      <p:bold r:id="rId49"/>
      <p:italic r:id="rId50"/>
      <p:boldItalic r:id="rId51"/>
    </p:embeddedFont>
    <p:embeddedFont>
      <p:font typeface="AMX Medium" panose="020B0604020202020204" charset="0"/>
      <p:regular r:id="rId52"/>
      <p:bold r:id="rId53"/>
      <p:italic r:id="rId54"/>
      <p:boldItalic r:id="rId55"/>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17" userDrawn="1">
          <p15:clr>
            <a:srgbClr val="A4A3A4"/>
          </p15:clr>
        </p15:guide>
        <p15:guide id="2" orient="horz" pos="3294" userDrawn="1">
          <p15:clr>
            <a:srgbClr val="A4A3A4"/>
          </p15:clr>
        </p15:guide>
        <p15:guide id="3" pos="7491" userDrawn="1">
          <p15:clr>
            <a:srgbClr val="A4A3A4"/>
          </p15:clr>
        </p15:guide>
        <p15:guide id="5" pos="422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ACA14D-B656-03D5-2ECF-3458A5952749}" name="JESSICA CARDOSO DOMINGOS" initials="JD" userId="S::jessica.domingos@claro.com.br::b9853855-83d5-4dc3-8e81-93d0b9717f74" providerId="AD"/>
  <p188:author id="{72E5C963-2630-CE0B-064D-9E448D6517B7}" name="GABRIELA RUSSI BERTOLANI" initials="GB" userId="S::gabriela.bertolani@claro.com.br::028bdb25-cf07-48e8-81d3-654e5137aa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000"/>
    <a:srgbClr val="FFDF7F"/>
    <a:srgbClr val="FFFFFF"/>
    <a:srgbClr val="FFEBAC"/>
    <a:srgbClr val="FFDF82"/>
    <a:srgbClr val="FFE38E"/>
    <a:srgbClr val="E30000"/>
    <a:srgbClr val="C00000"/>
    <a:srgbClr val="74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551386-F209-4D59-847E-BCB3B9F9A3E0}" v="246" dt="2026-05-21T16:31:37.601"/>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4" autoAdjust="0"/>
    <p:restoredTop sz="61868" autoAdjust="0"/>
  </p:normalViewPr>
  <p:slideViewPr>
    <p:cSldViewPr snapToGrid="0">
      <p:cViewPr>
        <p:scale>
          <a:sx n="90" d="100"/>
          <a:sy n="90" d="100"/>
        </p:scale>
        <p:origin x="1326" y="492"/>
      </p:cViewPr>
      <p:guideLst>
        <p:guide pos="3817"/>
        <p:guide orient="horz" pos="3294"/>
        <p:guide pos="7491"/>
        <p:guide pos="422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latin typeface="AMX" pitchFamily="2" charset="0"/>
            </a:endParaRP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18574-DBF7-465D-B037-FE631F471BB2}" type="datetimeFigureOut">
              <a:rPr lang="pt-BR" smtClean="0">
                <a:latin typeface="AMX" pitchFamily="2" charset="0"/>
              </a:rPr>
              <a:t>21/05/2026</a:t>
            </a:fld>
            <a:endParaRPr lang="pt-BR">
              <a:latin typeface="AMX" pitchFamily="2" charset="0"/>
            </a:endParaRP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latin typeface="AMX" pitchFamily="2" charset="0"/>
            </a:endParaRP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4C3D8E-6D01-472B-9760-E65C392860FE}" type="slidenum">
              <a:rPr lang="pt-BR" smtClean="0">
                <a:latin typeface="AMX" pitchFamily="2" charset="0"/>
              </a:rPr>
              <a:t>‹nº›</a:t>
            </a:fld>
            <a:endParaRPr lang="pt-BR">
              <a:latin typeface="AMX"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MX" pitchFamily="2" charset="0"/>
              </a:defRPr>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MX" pitchFamily="2" charset="0"/>
              </a:defRPr>
            </a:lvl1pPr>
          </a:lstStyle>
          <a:p>
            <a:fld id="{D5F7F4E7-FAD2-4647-8906-E26341934885}" type="datetimeFigureOut">
              <a:rPr lang="pt-BR" smtClean="0"/>
              <a:pPr/>
              <a:t>21/05/2026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MX" pitchFamily="2" charset="0"/>
              </a:defRPr>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MX" pitchFamily="2" charset="0"/>
              </a:defRPr>
            </a:lvl1pPr>
          </a:lstStyle>
          <a:p>
            <a:fld id="{4E48D6E9-7293-45A1-A027-6FB283E65FDD}"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MX" pitchFamily="2" charset="0"/>
        <a:ea typeface="+mn-ea"/>
        <a:cs typeface="+mn-cs"/>
      </a:defRPr>
    </a:lvl1pPr>
    <a:lvl2pPr marL="457200" algn="l" defTabSz="914400" rtl="0" eaLnBrk="1" latinLnBrk="0" hangingPunct="1">
      <a:defRPr sz="1200" kern="1200">
        <a:solidFill>
          <a:schemeClr val="tx1"/>
        </a:solidFill>
        <a:latin typeface="AMX" pitchFamily="2" charset="0"/>
        <a:ea typeface="+mn-ea"/>
        <a:cs typeface="+mn-cs"/>
      </a:defRPr>
    </a:lvl2pPr>
    <a:lvl3pPr marL="914400" algn="l" defTabSz="914400" rtl="0" eaLnBrk="1" latinLnBrk="0" hangingPunct="1">
      <a:defRPr sz="1200" kern="1200">
        <a:solidFill>
          <a:schemeClr val="tx1"/>
        </a:solidFill>
        <a:latin typeface="AMX" pitchFamily="2" charset="0"/>
        <a:ea typeface="+mn-ea"/>
        <a:cs typeface="+mn-cs"/>
      </a:defRPr>
    </a:lvl3pPr>
    <a:lvl4pPr marL="1371600" algn="l" defTabSz="914400" rtl="0" eaLnBrk="1" latinLnBrk="0" hangingPunct="1">
      <a:defRPr sz="1200" kern="1200">
        <a:solidFill>
          <a:schemeClr val="tx1"/>
        </a:solidFill>
        <a:latin typeface="AMX" pitchFamily="2" charset="0"/>
        <a:ea typeface="+mn-ea"/>
        <a:cs typeface="+mn-cs"/>
      </a:defRPr>
    </a:lvl4pPr>
    <a:lvl5pPr marL="1828800" algn="l" defTabSz="914400" rtl="0" eaLnBrk="1" latinLnBrk="0" hangingPunct="1">
      <a:defRPr sz="1200" kern="1200">
        <a:solidFill>
          <a:schemeClr val="tx1"/>
        </a:solidFill>
        <a:latin typeface="AMX"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9DC3F-5ED2-D61A-071C-D53DC206C3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6BF0432-4136-99B4-8382-7120D5A22D7C}"/>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4DF469C5-9717-314F-4234-EEC6521AA5E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CDF0907-6EA6-0899-DC84-5A291F70CDF4}"/>
              </a:ext>
            </a:extLst>
          </p:cNvPr>
          <p:cNvSpPr>
            <a:spLocks noGrp="1"/>
          </p:cNvSpPr>
          <p:nvPr>
            <p:ph type="sldNum" sz="quarter" idx="5"/>
          </p:nvPr>
        </p:nvSpPr>
        <p:spPr/>
        <p:txBody>
          <a:bodyPr/>
          <a:lstStyle/>
          <a:p>
            <a:fld id="{A888505B-B651-4311-9EE1-4E511DA36BBF}" type="slidenum">
              <a:rPr lang="pt-BR" smtClean="0"/>
              <a:t>25</a:t>
            </a:fld>
            <a:endParaRPr lang="pt-BR"/>
          </a:p>
        </p:txBody>
      </p:sp>
    </p:spTree>
    <p:extLst>
      <p:ext uri="{BB962C8B-B14F-4D97-AF65-F5344CB8AC3E}">
        <p14:creationId xmlns:p14="http://schemas.microsoft.com/office/powerpoint/2010/main" val="1414061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8AC9-65A5-218A-FABC-1E0F6BFD082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0021837-C9CE-DC7D-00EE-19702F3CA6EA}"/>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1DE34C56-AE94-5B79-26C1-791023D5E0D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3A7228C-67CC-A69D-8187-B7950A72A11B}"/>
              </a:ext>
            </a:extLst>
          </p:cNvPr>
          <p:cNvSpPr>
            <a:spLocks noGrp="1"/>
          </p:cNvSpPr>
          <p:nvPr>
            <p:ph type="sldNum" sz="quarter" idx="5"/>
          </p:nvPr>
        </p:nvSpPr>
        <p:spPr/>
        <p:txBody>
          <a:bodyPr/>
          <a:lstStyle/>
          <a:p>
            <a:fld id="{A888505B-B651-4311-9EE1-4E511DA36BBF}" type="slidenum">
              <a:rPr lang="pt-BR" smtClean="0"/>
              <a:t>26</a:t>
            </a:fld>
            <a:endParaRPr lang="pt-BR"/>
          </a:p>
        </p:txBody>
      </p:sp>
    </p:spTree>
    <p:extLst>
      <p:ext uri="{BB962C8B-B14F-4D97-AF65-F5344CB8AC3E}">
        <p14:creationId xmlns:p14="http://schemas.microsoft.com/office/powerpoint/2010/main" val="317380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údo bas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tenção/Dica">
    <p:bg>
      <p:bgPr>
        <a:solidFill>
          <a:srgbClr val="742424"/>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B22AC4A-706D-8AF7-A9EF-2F10788C8C66}"/>
              </a:ext>
            </a:extLst>
          </p:cNvPr>
          <p:cNvSpPr txBox="1"/>
          <p:nvPr userDrawn="1"/>
        </p:nvSpPr>
        <p:spPr>
          <a:xfrm>
            <a:off x="-1106717" y="1650082"/>
            <a:ext cx="4850576"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dirty="0">
                <a:ln>
                  <a:solidFill>
                    <a:srgbClr val="C00000"/>
                  </a:solidFill>
                </a:ln>
                <a:noFill/>
                <a:effectLst/>
                <a:uLnTx/>
                <a:uFillTx/>
                <a:latin typeface="AMX Black" pitchFamily="2" charset="0"/>
                <a:ea typeface="+mn-ea"/>
                <a:cs typeface="+mn-cs"/>
              </a:rPr>
              <a:t>ATENÇÃO</a:t>
            </a:r>
          </a:p>
        </p:txBody>
      </p:sp>
      <p:sp>
        <p:nvSpPr>
          <p:cNvPr id="3" name="CaixaDeTexto 2">
            <a:extLst>
              <a:ext uri="{FF2B5EF4-FFF2-40B4-BE49-F238E27FC236}">
                <a16:creationId xmlns:a16="http://schemas.microsoft.com/office/drawing/2014/main" id="{206374DF-EDF9-BE82-7870-CBC8BBE7BB1C}"/>
              </a:ext>
            </a:extLst>
          </p:cNvPr>
          <p:cNvSpPr txBox="1"/>
          <p:nvPr userDrawn="1"/>
        </p:nvSpPr>
        <p:spPr>
          <a:xfrm>
            <a:off x="3743859" y="1650082"/>
            <a:ext cx="4850576"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a:ln>
                  <a:solidFill>
                    <a:srgbClr val="C00000"/>
                  </a:solidFill>
                </a:ln>
                <a:noFill/>
                <a:effectLst/>
                <a:uLnTx/>
                <a:uFillTx/>
                <a:latin typeface="AMX Black" pitchFamily="2" charset="0"/>
                <a:ea typeface="+mn-ea"/>
                <a:cs typeface="+mn-cs"/>
              </a:rPr>
              <a:t>ATENÇÃO</a:t>
            </a:r>
          </a:p>
        </p:txBody>
      </p:sp>
      <p:sp>
        <p:nvSpPr>
          <p:cNvPr id="4" name="CaixaDeTexto 3">
            <a:extLst>
              <a:ext uri="{FF2B5EF4-FFF2-40B4-BE49-F238E27FC236}">
                <a16:creationId xmlns:a16="http://schemas.microsoft.com/office/drawing/2014/main" id="{A614BA1B-E055-6A1E-3B62-999CEE35C7FA}"/>
              </a:ext>
            </a:extLst>
          </p:cNvPr>
          <p:cNvSpPr txBox="1"/>
          <p:nvPr userDrawn="1"/>
        </p:nvSpPr>
        <p:spPr>
          <a:xfrm>
            <a:off x="8594435" y="1650082"/>
            <a:ext cx="4850576"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dirty="0">
                <a:ln>
                  <a:solidFill>
                    <a:srgbClr val="C00000"/>
                  </a:solidFill>
                </a:ln>
                <a:noFill/>
                <a:effectLst/>
                <a:uLnTx/>
                <a:uFillTx/>
                <a:latin typeface="AMX Black" pitchFamily="2" charset="0"/>
                <a:ea typeface="+mn-ea"/>
                <a:cs typeface="+mn-cs"/>
              </a:rPr>
              <a:t>ATENÇÃO</a:t>
            </a:r>
          </a:p>
        </p:txBody>
      </p:sp>
      <p:pic>
        <p:nvPicPr>
          <p:cNvPr id="5" name="Imagem 4" descr="Uma imagem contendo Ícone&#10;&#10;O conteúdo gerado por IA pode estar incorreto.">
            <a:extLst>
              <a:ext uri="{FF2B5EF4-FFF2-40B4-BE49-F238E27FC236}">
                <a16:creationId xmlns:a16="http://schemas.microsoft.com/office/drawing/2014/main" id="{D09FC7E7-916A-9ED8-D92D-F09BEFBD45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90532" y="863139"/>
            <a:ext cx="2214174" cy="2214174"/>
          </a:xfrm>
          <a:prstGeom prst="rect">
            <a:avLst/>
          </a:prstGeom>
        </p:spPr>
      </p:pic>
      <p:grpSp>
        <p:nvGrpSpPr>
          <p:cNvPr id="32" name="Agrupar 31">
            <a:extLst>
              <a:ext uri="{FF2B5EF4-FFF2-40B4-BE49-F238E27FC236}">
                <a16:creationId xmlns:a16="http://schemas.microsoft.com/office/drawing/2014/main" id="{134D23A7-FD52-E473-C0B0-1307C742CE2A}"/>
              </a:ext>
            </a:extLst>
          </p:cNvPr>
          <p:cNvGrpSpPr/>
          <p:nvPr userDrawn="1"/>
        </p:nvGrpSpPr>
        <p:grpSpPr>
          <a:xfrm>
            <a:off x="206491" y="158751"/>
            <a:ext cx="11779017" cy="431602"/>
            <a:chOff x="206491" y="158751"/>
            <a:chExt cx="11779017" cy="431602"/>
          </a:xfrm>
        </p:grpSpPr>
        <p:sp>
          <p:nvSpPr>
            <p:cNvPr id="33" name="Retângulo: Cantos Arredondados 32">
              <a:extLst>
                <a:ext uri="{FF2B5EF4-FFF2-40B4-BE49-F238E27FC236}">
                  <a16:creationId xmlns:a16="http://schemas.microsoft.com/office/drawing/2014/main" id="{1E5CF443-9E13-F384-DA3D-EB7FF9C6825F}"/>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4" name="Gráfico 33">
              <a:extLst>
                <a:ext uri="{FF2B5EF4-FFF2-40B4-BE49-F238E27FC236}">
                  <a16:creationId xmlns:a16="http://schemas.microsoft.com/office/drawing/2014/main" id="{45F1D212-B795-116E-A58A-3AE759D5DF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5621" y="244491"/>
              <a:ext cx="1523323" cy="247025"/>
            </a:xfrm>
            <a:prstGeom prst="rect">
              <a:avLst/>
            </a:prstGeom>
          </p:spPr>
        </p:pic>
        <p:sp>
          <p:nvSpPr>
            <p:cNvPr id="35" name="CaixaDeTexto 34">
              <a:extLst>
                <a:ext uri="{FF2B5EF4-FFF2-40B4-BE49-F238E27FC236}">
                  <a16:creationId xmlns:a16="http://schemas.microsoft.com/office/drawing/2014/main" id="{A62DC02F-5401-AD62-A85F-BBC0B598B2D7}"/>
                </a:ext>
              </a:extLst>
            </p:cNvPr>
            <p:cNvSpPr txBox="1"/>
            <p:nvPr/>
          </p:nvSpPr>
          <p:spPr>
            <a:xfrm>
              <a:off x="5524587" y="219187"/>
              <a:ext cx="1152880" cy="307777"/>
            </a:xfrm>
            <a:prstGeom prst="rect">
              <a:avLst/>
            </a:prstGeom>
            <a:noFill/>
          </p:spPr>
          <p:txBody>
            <a:bodyPr wrap="none" rtlCol="0">
              <a:spAutoFit/>
            </a:bodyPr>
            <a:lstStyle/>
            <a:p>
              <a:pPr algn="ctr"/>
              <a:r>
                <a:rPr lang="pt-BR" sz="1400" dirty="0">
                  <a:solidFill>
                    <a:schemeClr val="bg1"/>
                  </a:solidFill>
                  <a:latin typeface="AMX Medium" pitchFamily="2" charset="0"/>
                </a:rPr>
                <a:t>MÓVEL VOZ</a:t>
              </a:r>
            </a:p>
          </p:txBody>
        </p:sp>
        <p:pic>
          <p:nvPicPr>
            <p:cNvPr id="36" name="Graphic 16">
              <a:extLst>
                <a:ext uri="{FF2B5EF4-FFF2-40B4-BE49-F238E27FC236}">
                  <a16:creationId xmlns:a16="http://schemas.microsoft.com/office/drawing/2014/main" id="{8DC64C67-D180-073C-CD85-954036CECA5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36855" y="234763"/>
              <a:ext cx="723192" cy="27338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dução">
    <p:bg>
      <p:bgPr>
        <a:solidFill>
          <a:schemeClr val="bg1">
            <a:lumMod val="8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e texto">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D270C6D1-89C2-4448-977B-1DA0AE9800BA}"/>
              </a:ext>
            </a:extLst>
          </p:cNvPr>
          <p:cNvGrpSpPr/>
          <p:nvPr userDrawn="1"/>
        </p:nvGrpSpPr>
        <p:grpSpPr>
          <a:xfrm>
            <a:off x="206491" y="158751"/>
            <a:ext cx="11779017" cy="431602"/>
            <a:chOff x="206491" y="158751"/>
            <a:chExt cx="11779017" cy="431602"/>
          </a:xfrm>
        </p:grpSpPr>
        <p:sp>
          <p:nvSpPr>
            <p:cNvPr id="3" name="Retângulo: Cantos Arredondados 2">
              <a:extLst>
                <a:ext uri="{FF2B5EF4-FFF2-40B4-BE49-F238E27FC236}">
                  <a16:creationId xmlns:a16="http://schemas.microsoft.com/office/drawing/2014/main" id="{C74E885D-9B76-4948-43A7-2F712DCFC8C6}"/>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Gráfico 3">
              <a:extLst>
                <a:ext uri="{FF2B5EF4-FFF2-40B4-BE49-F238E27FC236}">
                  <a16:creationId xmlns:a16="http://schemas.microsoft.com/office/drawing/2014/main" id="{8E37C267-7802-8A17-0CCE-DD0CE57852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5621" y="244491"/>
              <a:ext cx="1523323" cy="247025"/>
            </a:xfrm>
            <a:prstGeom prst="rect">
              <a:avLst/>
            </a:prstGeom>
          </p:spPr>
        </p:pic>
        <p:sp>
          <p:nvSpPr>
            <p:cNvPr id="5" name="CaixaDeTexto 4">
              <a:extLst>
                <a:ext uri="{FF2B5EF4-FFF2-40B4-BE49-F238E27FC236}">
                  <a16:creationId xmlns:a16="http://schemas.microsoft.com/office/drawing/2014/main" id="{22B53725-3907-56E0-D177-A82A5D49E41A}"/>
                </a:ext>
              </a:extLst>
            </p:cNvPr>
            <p:cNvSpPr txBox="1"/>
            <p:nvPr/>
          </p:nvSpPr>
          <p:spPr>
            <a:xfrm>
              <a:off x="5524587" y="219187"/>
              <a:ext cx="1152880" cy="307777"/>
            </a:xfrm>
            <a:prstGeom prst="rect">
              <a:avLst/>
            </a:prstGeom>
            <a:noFill/>
          </p:spPr>
          <p:txBody>
            <a:bodyPr wrap="none" rtlCol="0">
              <a:spAutoFit/>
            </a:bodyPr>
            <a:lstStyle/>
            <a:p>
              <a:pPr algn="ctr"/>
              <a:r>
                <a:rPr lang="pt-BR" sz="1400" dirty="0">
                  <a:solidFill>
                    <a:schemeClr val="bg1"/>
                  </a:solidFill>
                  <a:latin typeface="AMX Medium" pitchFamily="2" charset="0"/>
                </a:rPr>
                <a:t>MÓVEL VOZ</a:t>
              </a:r>
            </a:p>
          </p:txBody>
        </p:sp>
        <p:pic>
          <p:nvPicPr>
            <p:cNvPr id="6" name="Graphic 16">
              <a:extLst>
                <a:ext uri="{FF2B5EF4-FFF2-40B4-BE49-F238E27FC236}">
                  <a16:creationId xmlns:a16="http://schemas.microsoft.com/office/drawing/2014/main" id="{5893F7F2-F234-6BF3-87BC-C34B614F066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36855" y="234763"/>
              <a:ext cx="723192" cy="27338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522D6-68AF-1C94-94BA-F080D6598B7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771906B-DD71-DE59-5856-A1D1A9905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Tree>
    <p:extLst>
      <p:ext uri="{BB962C8B-B14F-4D97-AF65-F5344CB8AC3E}">
        <p14:creationId xmlns:p14="http://schemas.microsoft.com/office/powerpoint/2010/main" val="139946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58314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e texto">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D270C6D1-89C2-4448-977B-1DA0AE9800BA}"/>
              </a:ext>
            </a:extLst>
          </p:cNvPr>
          <p:cNvGrpSpPr/>
          <p:nvPr userDrawn="1"/>
        </p:nvGrpSpPr>
        <p:grpSpPr>
          <a:xfrm>
            <a:off x="206491" y="158751"/>
            <a:ext cx="11779017" cy="431602"/>
            <a:chOff x="206491" y="158751"/>
            <a:chExt cx="11779017" cy="431602"/>
          </a:xfrm>
        </p:grpSpPr>
        <p:sp>
          <p:nvSpPr>
            <p:cNvPr id="3" name="Retângulo: Cantos Arredondados 2">
              <a:extLst>
                <a:ext uri="{FF2B5EF4-FFF2-40B4-BE49-F238E27FC236}">
                  <a16:creationId xmlns:a16="http://schemas.microsoft.com/office/drawing/2014/main" id="{C74E885D-9B76-4948-43A7-2F712DCFC8C6}"/>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pic>
          <p:nvPicPr>
            <p:cNvPr id="4" name="Gráfico 3">
              <a:extLst>
                <a:ext uri="{FF2B5EF4-FFF2-40B4-BE49-F238E27FC236}">
                  <a16:creationId xmlns:a16="http://schemas.microsoft.com/office/drawing/2014/main" id="{8E37C267-7802-8A17-0CCE-DD0CE57852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5621" y="244491"/>
              <a:ext cx="1523323" cy="247025"/>
            </a:xfrm>
            <a:prstGeom prst="rect">
              <a:avLst/>
            </a:prstGeom>
          </p:spPr>
        </p:pic>
        <p:sp>
          <p:nvSpPr>
            <p:cNvPr id="5" name="CaixaDeTexto 4">
              <a:extLst>
                <a:ext uri="{FF2B5EF4-FFF2-40B4-BE49-F238E27FC236}">
                  <a16:creationId xmlns:a16="http://schemas.microsoft.com/office/drawing/2014/main" id="{22B53725-3907-56E0-D177-A82A5D49E41A}"/>
                </a:ext>
              </a:extLst>
            </p:cNvPr>
            <p:cNvSpPr txBox="1"/>
            <p:nvPr/>
          </p:nvSpPr>
          <p:spPr>
            <a:xfrm>
              <a:off x="5524587" y="219187"/>
              <a:ext cx="1152881" cy="307777"/>
            </a:xfrm>
            <a:prstGeom prst="rect">
              <a:avLst/>
            </a:prstGeom>
            <a:noFill/>
          </p:spPr>
          <p:txBody>
            <a:bodyPr wrap="none" rtlCol="0">
              <a:spAutoFit/>
            </a:bodyPr>
            <a:lstStyle/>
            <a:p>
              <a:pPr algn="ctr"/>
              <a:r>
                <a:rPr lang="pt-BR" sz="1400" dirty="0">
                  <a:solidFill>
                    <a:schemeClr val="bg1"/>
                  </a:solidFill>
                  <a:latin typeface="AMX Medium" pitchFamily="2" charset="0"/>
                  <a:cs typeface="Arial" panose="020B0604020202020204" pitchFamily="34" charset="0"/>
                </a:rPr>
                <a:t>MÓVEL VOZ</a:t>
              </a:r>
            </a:p>
          </p:txBody>
        </p:sp>
        <p:pic>
          <p:nvPicPr>
            <p:cNvPr id="6" name="Graphic 16">
              <a:extLst>
                <a:ext uri="{FF2B5EF4-FFF2-40B4-BE49-F238E27FC236}">
                  <a16:creationId xmlns:a16="http://schemas.microsoft.com/office/drawing/2014/main" id="{5893F7F2-F234-6BF3-87BC-C34B614F066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36855" y="234763"/>
              <a:ext cx="723192" cy="27338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64" r:id="rId2"/>
    <p:sldLayoutId id="2147483654" r:id="rId3"/>
    <p:sldLayoutId id="2147483665" r:id="rId4"/>
    <p:sldLayoutId id="2147483662" r:id="rId5"/>
    <p:sldLayoutId id="2147483663" r:id="rId6"/>
    <p:sldLayoutId id="2147483661" r:id="rId7"/>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sv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hyperlink" Target="https://app.pipefy.com/public/form/aVK-MAm_"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pp.pipefy.com/public/form/aVK-MAm_"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sv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sv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svg"/><Relationship Id="rId2"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svg"/><Relationship Id="rId14" Type="http://schemas.openxmlformats.org/officeDocument/2006/relationships/image" Target="../media/image37.sv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forms.office.com/Pages/ResponsePage.aspx?id=S30kVTW0pUeIG8p2J0NOeRYxcWZ3O2lFsJh7rgh9iVRUM0dKV0xJTkFZOTA1N0tZWVVOQllJMVdXSi4u" TargetMode="External"/><Relationship Id="rId2" Type="http://schemas.openxmlformats.org/officeDocument/2006/relationships/image" Target="../media/image10.svg"/><Relationship Id="rId1" Type="http://schemas.openxmlformats.org/officeDocument/2006/relationships/slideLayout" Target="../slideLayouts/slideLayout7.xml"/><Relationship Id="rId4" Type="http://schemas.openxmlformats.org/officeDocument/2006/relationships/hyperlink" Target="https://forms.office.com/Pages/ResponsePage.aspx?id=S30kVTW0pUeIG8p2J0NOedzpDMUJwHJJhISySehCs5BUMVFNMUdTVldKS0lSREtLS0I3Vk1PMEVINi4u"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58B25C8F-BFCF-322B-0A57-784FBDDD2BFA}"/>
              </a:ext>
            </a:extLst>
          </p:cNvPr>
          <p:cNvPicPr>
            <a:picLocks noChangeAspect="1"/>
          </p:cNvPicPr>
          <p:nvPr/>
        </p:nvPicPr>
        <p:blipFill>
          <a:blip r:embed="rId2">
            <a:extLst>
              <a:ext uri="{28A0092B-C50C-407E-A947-70E740481C1C}">
                <a14:useLocalDpi xmlns:a14="http://schemas.microsoft.com/office/drawing/2010/main" val="0"/>
              </a:ext>
            </a:extLst>
          </a:blip>
          <a:srcRect l="20310" t="179" r="11117" b="-179"/>
          <a:stretch>
            <a:fillRect/>
          </a:stretch>
        </p:blipFill>
        <p:spPr>
          <a:xfrm>
            <a:off x="-7174" y="0"/>
            <a:ext cx="7861659" cy="6870308"/>
          </a:xfrm>
          <a:prstGeom prst="rect">
            <a:avLst/>
          </a:prstGeom>
        </p:spPr>
      </p:pic>
      <p:sp>
        <p:nvSpPr>
          <p:cNvPr id="16" name="Retângulo 15">
            <a:extLst>
              <a:ext uri="{FF2B5EF4-FFF2-40B4-BE49-F238E27FC236}">
                <a16:creationId xmlns:a16="http://schemas.microsoft.com/office/drawing/2014/main" id="{32B3765C-4D98-5B6F-0DD6-1669CA749CD0}"/>
              </a:ext>
            </a:extLst>
          </p:cNvPr>
          <p:cNvSpPr/>
          <p:nvPr/>
        </p:nvSpPr>
        <p:spPr>
          <a:xfrm>
            <a:off x="2045970" y="1"/>
            <a:ext cx="10146030" cy="6858000"/>
          </a:xfrm>
          <a:prstGeom prst="rect">
            <a:avLst/>
          </a:prstGeom>
          <a:gradFill>
            <a:gsLst>
              <a:gs pos="82000">
                <a:srgbClr val="5A0101"/>
              </a:gs>
              <a:gs pos="0">
                <a:schemeClr val="tx1">
                  <a:lumMod val="95000"/>
                  <a:lumOff val="5000"/>
                  <a:alpha val="0"/>
                </a:schemeClr>
              </a:gs>
              <a:gs pos="6600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24" name="Retângulo 23">
            <a:extLst>
              <a:ext uri="{FF2B5EF4-FFF2-40B4-BE49-F238E27FC236}">
                <a16:creationId xmlns:a16="http://schemas.microsoft.com/office/drawing/2014/main" id="{3B1E6FE2-1076-178B-02B0-98D6B9BDD1AB}"/>
              </a:ext>
            </a:extLst>
          </p:cNvPr>
          <p:cNvSpPr/>
          <p:nvPr/>
        </p:nvSpPr>
        <p:spPr>
          <a:xfrm>
            <a:off x="1217173" y="12309"/>
            <a:ext cx="10932010" cy="6858000"/>
          </a:xfrm>
          <a:prstGeom prst="rect">
            <a:avLst/>
          </a:prstGeom>
          <a:gradFill>
            <a:gsLst>
              <a:gs pos="82000">
                <a:srgbClr val="5A0101"/>
              </a:gs>
              <a:gs pos="0">
                <a:schemeClr val="tx1">
                  <a:lumMod val="95000"/>
                  <a:lumOff val="5000"/>
                  <a:alpha val="0"/>
                </a:schemeClr>
              </a:gs>
              <a:gs pos="6600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22" name="CaixaDeTexto 21">
            <a:extLst>
              <a:ext uri="{FF2B5EF4-FFF2-40B4-BE49-F238E27FC236}">
                <a16:creationId xmlns:a16="http://schemas.microsoft.com/office/drawing/2014/main" id="{F1031EAD-940B-D8DE-D659-5DC4043B5D41}"/>
              </a:ext>
            </a:extLst>
          </p:cNvPr>
          <p:cNvSpPr txBox="1"/>
          <p:nvPr/>
        </p:nvSpPr>
        <p:spPr>
          <a:xfrm>
            <a:off x="5348897" y="1580785"/>
            <a:ext cx="3431280" cy="1446550"/>
          </a:xfrm>
          <a:prstGeom prst="rect">
            <a:avLst/>
          </a:prstGeom>
          <a:noFill/>
        </p:spPr>
        <p:txBody>
          <a:bodyPr wrap="square" rtlCol="0">
            <a:spAutoFit/>
          </a:bodyPr>
          <a:lstStyle/>
          <a:p>
            <a:r>
              <a:rPr lang="pt-BR" sz="8800" b="1" dirty="0">
                <a:solidFill>
                  <a:schemeClr val="bg1"/>
                </a:solidFill>
              </a:rPr>
              <a:t>AA</a:t>
            </a:r>
          </a:p>
        </p:txBody>
      </p:sp>
      <p:sp>
        <p:nvSpPr>
          <p:cNvPr id="23" name="CaixaDeTexto 22">
            <a:extLst>
              <a:ext uri="{FF2B5EF4-FFF2-40B4-BE49-F238E27FC236}">
                <a16:creationId xmlns:a16="http://schemas.microsoft.com/office/drawing/2014/main" id="{70C76CC7-EEF7-1D7C-E98D-868AFE71F195}"/>
              </a:ext>
            </a:extLst>
          </p:cNvPr>
          <p:cNvSpPr txBox="1"/>
          <p:nvPr/>
        </p:nvSpPr>
        <p:spPr>
          <a:xfrm>
            <a:off x="5280461" y="2770557"/>
            <a:ext cx="5364648" cy="2308324"/>
          </a:xfrm>
          <a:prstGeom prst="rect">
            <a:avLst/>
          </a:prstGeom>
          <a:noFill/>
        </p:spPr>
        <p:txBody>
          <a:bodyPr wrap="square" rtlCol="0">
            <a:spAutoFit/>
          </a:bodyPr>
          <a:lstStyle/>
          <a:p>
            <a:r>
              <a:rPr lang="pt-BR" sz="7200" b="1" dirty="0">
                <a:solidFill>
                  <a:schemeClr val="bg1"/>
                </a:solidFill>
              </a:rPr>
              <a:t>Processos de Vendas</a:t>
            </a:r>
          </a:p>
        </p:txBody>
      </p:sp>
      <p:pic>
        <p:nvPicPr>
          <p:cNvPr id="17" name="Gráfico 16">
            <a:extLst>
              <a:ext uri="{FF2B5EF4-FFF2-40B4-BE49-F238E27FC236}">
                <a16:creationId xmlns:a16="http://schemas.microsoft.com/office/drawing/2014/main" id="{62141703-FFB8-A409-15BB-83CF93AF5BA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35798" y="177233"/>
            <a:ext cx="1628739" cy="886854"/>
          </a:xfrm>
          <a:prstGeom prst="rect">
            <a:avLst/>
          </a:prstGeom>
        </p:spPr>
      </p:pic>
      <p:pic>
        <p:nvPicPr>
          <p:cNvPr id="18" name="Graphic 16">
            <a:extLst>
              <a:ext uri="{FF2B5EF4-FFF2-40B4-BE49-F238E27FC236}">
                <a16:creationId xmlns:a16="http://schemas.microsoft.com/office/drawing/2014/main" id="{9AA66BD4-809D-8066-7BBD-4A2F61EAFA7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35798" y="5887967"/>
            <a:ext cx="1247380" cy="471534"/>
          </a:xfrm>
          <a:prstGeom prst="rect">
            <a:avLst/>
          </a:prstGeom>
        </p:spPr>
      </p:pic>
    </p:spTree>
    <p:extLst>
      <p:ext uri="{BB962C8B-B14F-4D97-AF65-F5344CB8AC3E}">
        <p14:creationId xmlns:p14="http://schemas.microsoft.com/office/powerpoint/2010/main" val="31635461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2DF6-C1B3-484F-A58C-7EF2D3B0FD0B}"/>
            </a:ext>
          </a:extLst>
        </p:cNvPr>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CDB7FF15-1B23-2A44-B29F-B051126C08A8}"/>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cs typeface="Arial" panose="020B0604020202020204" pitchFamily="34" charset="0"/>
              </a:rPr>
              <a:t>Status do pedido com erro</a:t>
            </a:r>
            <a:endParaRPr lang="pt-PT" dirty="0">
              <a:solidFill>
                <a:schemeClr val="tx1"/>
              </a:solidFill>
              <a:latin typeface="AMX Black" pitchFamily="2" charset="0"/>
              <a:cs typeface="Arial" panose="020B0604020202020204" pitchFamily="34" charset="0"/>
            </a:endParaRPr>
          </a:p>
        </p:txBody>
      </p:sp>
      <p:grpSp>
        <p:nvGrpSpPr>
          <p:cNvPr id="20" name="Agrupar 19">
            <a:extLst>
              <a:ext uri="{FF2B5EF4-FFF2-40B4-BE49-F238E27FC236}">
                <a16:creationId xmlns:a16="http://schemas.microsoft.com/office/drawing/2014/main" id="{F6AC7393-9F2C-396C-CEEB-E1A3E79B4ACB}"/>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E7C40C5D-8294-5BC4-D91F-793146587D51}"/>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D373079D-9336-0855-0546-4903C5BA55B2}"/>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B65BBD37-A9A8-EBE0-7514-4DE64C06A5F3}"/>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E1793970-C570-FBA3-B74E-0D89F468AE8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
        <p:nvSpPr>
          <p:cNvPr id="21" name="Retângulo Arredondado 9">
            <a:extLst>
              <a:ext uri="{FF2B5EF4-FFF2-40B4-BE49-F238E27FC236}">
                <a16:creationId xmlns:a16="http://schemas.microsoft.com/office/drawing/2014/main" id="{7562BACC-E854-C747-73A0-AC2D9350BA50}"/>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2" name="Retângulo Arredondado 15">
            <a:extLst>
              <a:ext uri="{FF2B5EF4-FFF2-40B4-BE49-F238E27FC236}">
                <a16:creationId xmlns:a16="http://schemas.microsoft.com/office/drawing/2014/main" id="{1089E401-16D7-D32E-C638-07CE9E2EA9EB}"/>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 CADASTRO</a:t>
            </a:r>
          </a:p>
        </p:txBody>
      </p:sp>
      <p:sp>
        <p:nvSpPr>
          <p:cNvPr id="23" name="Retângulo Arredondado 1">
            <a:extLst>
              <a:ext uri="{FF2B5EF4-FFF2-40B4-BE49-F238E27FC236}">
                <a16:creationId xmlns:a16="http://schemas.microsoft.com/office/drawing/2014/main" id="{18367D3A-354B-4E81-0F65-B6F422069F39}"/>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4" name="Retângulo Arredondado 9">
            <a:extLst>
              <a:ext uri="{FF2B5EF4-FFF2-40B4-BE49-F238E27FC236}">
                <a16:creationId xmlns:a16="http://schemas.microsoft.com/office/drawing/2014/main" id="{1C03B4C3-FC7D-7E0A-B441-9BFCDD7D2C3C}"/>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pic>
        <p:nvPicPr>
          <p:cNvPr id="3" name="Picture 2" descr="Uma imagem com texto, software, Página web, Ícone de computador&#10;&#10;Os conteúdos gerados por IA poderão estar incorretos.">
            <a:extLst>
              <a:ext uri="{FF2B5EF4-FFF2-40B4-BE49-F238E27FC236}">
                <a16:creationId xmlns:a16="http://schemas.microsoft.com/office/drawing/2014/main" id="{35B960C3-A71B-5694-D1B5-BE5B270B9D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333" b="19524"/>
          <a:stretch>
            <a:fillRect/>
          </a:stretch>
        </p:blipFill>
        <p:spPr bwMode="auto">
          <a:xfrm>
            <a:off x="2360842" y="2654403"/>
            <a:ext cx="9304040" cy="319453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8FFDE924-CF5E-69AD-28FB-2C64945F82DE}"/>
              </a:ext>
            </a:extLst>
          </p:cNvPr>
          <p:cNvSpPr txBox="1"/>
          <p:nvPr/>
        </p:nvSpPr>
        <p:spPr>
          <a:xfrm>
            <a:off x="2358765" y="2211202"/>
            <a:ext cx="11970451" cy="369332"/>
          </a:xfrm>
          <a:prstGeom prst="rect">
            <a:avLst/>
          </a:prstGeom>
          <a:noFill/>
        </p:spPr>
        <p:txBody>
          <a:bodyPr wrap="square" lIns="91440" tIns="45720" rIns="91440" bIns="45720" anchor="t">
            <a:spAutoFit/>
          </a:bodyPr>
          <a:lstStyle/>
          <a:p>
            <a:pPr marL="285750" indent="-285750" rtl="0" fontAlgn="ctr">
              <a:buClr>
                <a:srgbClr val="742424"/>
              </a:buClr>
              <a:buFont typeface="Arial"/>
              <a:buChar char="•"/>
            </a:pPr>
            <a:r>
              <a:rPr lang="pt-BR" sz="1800" b="1" dirty="0">
                <a:effectLst/>
                <a:latin typeface="+mj-lt"/>
                <a:cs typeface="Arial" panose="020B0604020202020204" pitchFamily="34" charset="0"/>
              </a:rPr>
              <a:t>Input com Erro: </a:t>
            </a:r>
            <a:r>
              <a:rPr lang="pt-BR" sz="1800" dirty="0">
                <a:effectLst/>
                <a:latin typeface="+mj-lt"/>
                <a:cs typeface="Arial" panose="020B0604020202020204" pitchFamily="34" charset="0"/>
              </a:rPr>
              <a:t>Abrir o </a:t>
            </a:r>
            <a:r>
              <a:rPr lang="pt-BR" sz="1800" dirty="0" err="1">
                <a:effectLst/>
                <a:latin typeface="+mj-lt"/>
                <a:cs typeface="Arial" panose="020B0604020202020204" pitchFamily="34" charset="0"/>
              </a:rPr>
              <a:t>forms</a:t>
            </a:r>
            <a:r>
              <a:rPr lang="pt-BR" sz="1800" dirty="0">
                <a:effectLst/>
                <a:latin typeface="+mj-lt"/>
                <a:cs typeface="Arial" panose="020B0604020202020204" pitchFamily="34" charset="0"/>
              </a:rPr>
              <a:t> e informar que houve erro do robô.</a:t>
            </a:r>
            <a:endParaRPr lang="pt-BR" sz="2400" dirty="0">
              <a:effectLst/>
              <a:latin typeface="+mj-lt"/>
              <a:cs typeface="Arial" panose="020B0604020202020204" pitchFamily="34" charset="0"/>
            </a:endParaRPr>
          </a:p>
        </p:txBody>
      </p:sp>
    </p:spTree>
    <p:extLst>
      <p:ext uri="{BB962C8B-B14F-4D97-AF65-F5344CB8AC3E}">
        <p14:creationId xmlns:p14="http://schemas.microsoft.com/office/powerpoint/2010/main" val="14637766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D081-140C-F432-8C98-97C329134C8B}"/>
            </a:ext>
          </a:extLst>
        </p:cNvPr>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3064CFA8-47BD-D25A-1D9C-6D337FEB80EF}"/>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cs typeface="Arial" panose="020B0604020202020204" pitchFamily="34" charset="0"/>
              </a:rPr>
              <a:t>Status do pedido com erro</a:t>
            </a:r>
            <a:endParaRPr lang="pt-PT" dirty="0">
              <a:solidFill>
                <a:schemeClr val="tx1"/>
              </a:solidFill>
              <a:latin typeface="AMX Black" pitchFamily="2" charset="0"/>
              <a:cs typeface="Arial" panose="020B0604020202020204" pitchFamily="34" charset="0"/>
            </a:endParaRPr>
          </a:p>
        </p:txBody>
      </p:sp>
      <p:grpSp>
        <p:nvGrpSpPr>
          <p:cNvPr id="20" name="Agrupar 19">
            <a:extLst>
              <a:ext uri="{FF2B5EF4-FFF2-40B4-BE49-F238E27FC236}">
                <a16:creationId xmlns:a16="http://schemas.microsoft.com/office/drawing/2014/main" id="{1D61340D-5C15-3DAD-253A-5DCB6757611B}"/>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17A31400-F6C8-31CC-9113-A91DF901F734}"/>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DA921FAC-A37C-5C15-31BD-33AFFB7CC296}"/>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CAFADC1F-6A8B-B475-3ED8-FE0759CC001E}"/>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E195C4A9-A31C-7B52-A8CD-7EB11DE52F7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
        <p:nvSpPr>
          <p:cNvPr id="21" name="Retângulo Arredondado 9">
            <a:extLst>
              <a:ext uri="{FF2B5EF4-FFF2-40B4-BE49-F238E27FC236}">
                <a16:creationId xmlns:a16="http://schemas.microsoft.com/office/drawing/2014/main" id="{5FC813C7-78AD-2D55-88A5-C528DE5BC921}"/>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2" name="Retângulo Arredondado 15">
            <a:extLst>
              <a:ext uri="{FF2B5EF4-FFF2-40B4-BE49-F238E27FC236}">
                <a16:creationId xmlns:a16="http://schemas.microsoft.com/office/drawing/2014/main" id="{28D2ABF2-08AB-C05D-C523-2AB8E3D4D061}"/>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 CADASTRO</a:t>
            </a:r>
          </a:p>
        </p:txBody>
      </p:sp>
      <p:sp>
        <p:nvSpPr>
          <p:cNvPr id="23" name="Retângulo Arredondado 1">
            <a:extLst>
              <a:ext uri="{FF2B5EF4-FFF2-40B4-BE49-F238E27FC236}">
                <a16:creationId xmlns:a16="http://schemas.microsoft.com/office/drawing/2014/main" id="{831AF876-949C-4F3A-5D7E-6A30D18BF8B1}"/>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4" name="Retângulo Arredondado 9">
            <a:extLst>
              <a:ext uri="{FF2B5EF4-FFF2-40B4-BE49-F238E27FC236}">
                <a16:creationId xmlns:a16="http://schemas.microsoft.com/office/drawing/2014/main" id="{D80D957C-165F-1FDF-BDF4-2A6BD91B2611}"/>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6" name="CaixaDeTexto 5">
            <a:extLst>
              <a:ext uri="{FF2B5EF4-FFF2-40B4-BE49-F238E27FC236}">
                <a16:creationId xmlns:a16="http://schemas.microsoft.com/office/drawing/2014/main" id="{E175BB12-F8FE-4DBC-6D98-612C5A77E495}"/>
              </a:ext>
            </a:extLst>
          </p:cNvPr>
          <p:cNvSpPr txBox="1"/>
          <p:nvPr/>
        </p:nvSpPr>
        <p:spPr>
          <a:xfrm>
            <a:off x="2358765" y="2211202"/>
            <a:ext cx="11970451" cy="369332"/>
          </a:xfrm>
          <a:prstGeom prst="rect">
            <a:avLst/>
          </a:prstGeom>
          <a:noFill/>
        </p:spPr>
        <p:txBody>
          <a:bodyPr wrap="square" lIns="91440" tIns="45720" rIns="91440" bIns="45720" anchor="t">
            <a:spAutoFit/>
          </a:bodyPr>
          <a:lstStyle/>
          <a:p>
            <a:pPr marL="285750" indent="-285750" fontAlgn="ctr">
              <a:buClr>
                <a:srgbClr val="742424"/>
              </a:buClr>
              <a:buFont typeface="Arial"/>
              <a:buChar char="•"/>
            </a:pPr>
            <a:r>
              <a:rPr lang="pt-BR" b="1" dirty="0">
                <a:latin typeface="+mj-lt"/>
                <a:cs typeface="Arial" panose="020B0604020202020204" pitchFamily="34" charset="0"/>
              </a:rPr>
              <a:t>Executando </a:t>
            </a:r>
            <a:r>
              <a:rPr lang="pt-BR" sz="1800" b="1" dirty="0">
                <a:effectLst/>
                <a:latin typeface="+mj-lt"/>
                <a:cs typeface="Arial" panose="020B0604020202020204" pitchFamily="34" charset="0"/>
              </a:rPr>
              <a:t>Input </a:t>
            </a:r>
            <a:r>
              <a:rPr lang="pt-BR" b="1" dirty="0">
                <a:latin typeface="+mj-lt"/>
                <a:cs typeface="Arial" panose="020B0604020202020204" pitchFamily="34" charset="0"/>
              </a:rPr>
              <a:t>Manual</a:t>
            </a:r>
            <a:r>
              <a:rPr lang="pt-BR" sz="1800" b="1" dirty="0">
                <a:effectLst/>
                <a:latin typeface="+mj-lt"/>
                <a:cs typeface="Arial" panose="020B0604020202020204" pitchFamily="34" charset="0"/>
              </a:rPr>
              <a:t>: </a:t>
            </a:r>
            <a:r>
              <a:rPr lang="pt-BR" sz="1800" dirty="0">
                <a:effectLst/>
                <a:latin typeface="+mj-lt"/>
                <a:cs typeface="Arial" panose="020B0604020202020204" pitchFamily="34" charset="0"/>
              </a:rPr>
              <a:t>Abrir o </a:t>
            </a:r>
            <a:r>
              <a:rPr lang="pt-BR" sz="1800" dirty="0" err="1">
                <a:effectLst/>
                <a:latin typeface="+mj-lt"/>
                <a:cs typeface="Arial" panose="020B0604020202020204" pitchFamily="34" charset="0"/>
              </a:rPr>
              <a:t>forms</a:t>
            </a:r>
            <a:r>
              <a:rPr lang="pt-BR" sz="1800" dirty="0">
                <a:effectLst/>
                <a:latin typeface="+mj-lt"/>
                <a:cs typeface="Arial" panose="020B0604020202020204" pitchFamily="34" charset="0"/>
              </a:rPr>
              <a:t> e informar que houve erro do robô.</a:t>
            </a:r>
            <a:endParaRPr lang="pt-BR" sz="2400" dirty="0">
              <a:effectLst/>
              <a:latin typeface="+mj-lt"/>
              <a:cs typeface="Arial" panose="020B0604020202020204" pitchFamily="34" charset="0"/>
            </a:endParaRPr>
          </a:p>
        </p:txBody>
      </p:sp>
      <p:pic>
        <p:nvPicPr>
          <p:cNvPr id="4" name="Picture 4" descr="Uma imagem com texto, software, Página web, número&#10;&#10;Os conteúdos gerados por IA poderão estar incorretos.">
            <a:extLst>
              <a:ext uri="{FF2B5EF4-FFF2-40B4-BE49-F238E27FC236}">
                <a16:creationId xmlns:a16="http://schemas.microsoft.com/office/drawing/2014/main" id="{C26D490C-C495-832E-3C1A-60D7F16351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333" b="20000"/>
          <a:stretch>
            <a:fillRect/>
          </a:stretch>
        </p:blipFill>
        <p:spPr bwMode="auto">
          <a:xfrm>
            <a:off x="2376541" y="2641193"/>
            <a:ext cx="9295282" cy="318577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1334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8C660-9229-62B2-9579-0D559FC1069A}"/>
            </a:ext>
          </a:extLst>
        </p:cNvPr>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2582AEDA-6743-6D09-DBCC-54C38AC0B4B5}"/>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cs typeface="Arial" panose="020B0604020202020204" pitchFamily="34" charset="0"/>
              </a:rPr>
              <a:t>Status do pedido abertura de </a:t>
            </a:r>
            <a:r>
              <a:rPr lang="pt-BR" sz="2400" dirty="0" err="1">
                <a:solidFill>
                  <a:schemeClr val="tx1"/>
                </a:solidFill>
                <a:latin typeface="AMX Black" pitchFamily="2" charset="0"/>
                <a:cs typeface="Arial" panose="020B0604020202020204" pitchFamily="34" charset="0"/>
              </a:rPr>
              <a:t>Forms</a:t>
            </a:r>
            <a:r>
              <a:rPr lang="pt-BR" sz="2400" dirty="0">
                <a:solidFill>
                  <a:schemeClr val="tx1"/>
                </a:solidFill>
                <a:latin typeface="AMX Black" pitchFamily="2" charset="0"/>
                <a:cs typeface="Arial" panose="020B0604020202020204" pitchFamily="34" charset="0"/>
              </a:rPr>
              <a:t> </a:t>
            </a:r>
            <a:endParaRPr lang="pt-PT" dirty="0">
              <a:solidFill>
                <a:schemeClr val="tx1"/>
              </a:solidFill>
              <a:latin typeface="AMX Black" pitchFamily="2" charset="0"/>
              <a:cs typeface="Arial" panose="020B0604020202020204" pitchFamily="34" charset="0"/>
            </a:endParaRPr>
          </a:p>
        </p:txBody>
      </p:sp>
      <p:grpSp>
        <p:nvGrpSpPr>
          <p:cNvPr id="20" name="Agrupar 19">
            <a:extLst>
              <a:ext uri="{FF2B5EF4-FFF2-40B4-BE49-F238E27FC236}">
                <a16:creationId xmlns:a16="http://schemas.microsoft.com/office/drawing/2014/main" id="{A119D195-B770-C3D6-8731-73482C729B3A}"/>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C7DFFDEA-EEC9-29D0-3C89-FEACD84DDA6C}"/>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E30E543F-F449-6531-BF2E-C3BFFB9F81DE}"/>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B69916CB-1DD9-FD24-B624-3FA726610E42}"/>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5911FF98-0D08-5489-BF15-89C28DF6C18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
        <p:nvSpPr>
          <p:cNvPr id="21" name="Retângulo Arredondado 9">
            <a:extLst>
              <a:ext uri="{FF2B5EF4-FFF2-40B4-BE49-F238E27FC236}">
                <a16:creationId xmlns:a16="http://schemas.microsoft.com/office/drawing/2014/main" id="{EC14E315-13C4-9D08-EEC2-936F2C75C8B9}"/>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2" name="Retângulo Arredondado 15">
            <a:extLst>
              <a:ext uri="{FF2B5EF4-FFF2-40B4-BE49-F238E27FC236}">
                <a16:creationId xmlns:a16="http://schemas.microsoft.com/office/drawing/2014/main" id="{30E234CA-C7FD-0344-8A96-61B6FFADBBC8}"/>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 CADASTRO</a:t>
            </a:r>
          </a:p>
        </p:txBody>
      </p:sp>
      <p:sp>
        <p:nvSpPr>
          <p:cNvPr id="23" name="Retângulo Arredondado 1">
            <a:extLst>
              <a:ext uri="{FF2B5EF4-FFF2-40B4-BE49-F238E27FC236}">
                <a16:creationId xmlns:a16="http://schemas.microsoft.com/office/drawing/2014/main" id="{8BA9189A-367C-41A0-5D9B-A00BF4B89E85}"/>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4" name="Retângulo Arredondado 9">
            <a:extLst>
              <a:ext uri="{FF2B5EF4-FFF2-40B4-BE49-F238E27FC236}">
                <a16:creationId xmlns:a16="http://schemas.microsoft.com/office/drawing/2014/main" id="{59761029-95DA-6072-BEEB-03FE3CE227CD}"/>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6" name="CaixaDeTexto 5">
            <a:extLst>
              <a:ext uri="{FF2B5EF4-FFF2-40B4-BE49-F238E27FC236}">
                <a16:creationId xmlns:a16="http://schemas.microsoft.com/office/drawing/2014/main" id="{F248CB7C-654B-872A-ACC1-0DD7A9CADB3E}"/>
              </a:ext>
            </a:extLst>
          </p:cNvPr>
          <p:cNvSpPr txBox="1"/>
          <p:nvPr/>
        </p:nvSpPr>
        <p:spPr>
          <a:xfrm>
            <a:off x="2358765" y="2211202"/>
            <a:ext cx="11970451" cy="369332"/>
          </a:xfrm>
          <a:prstGeom prst="rect">
            <a:avLst/>
          </a:prstGeom>
          <a:noFill/>
        </p:spPr>
        <p:txBody>
          <a:bodyPr wrap="square" lIns="91440" tIns="45720" rIns="91440" bIns="45720" anchor="t">
            <a:spAutoFit/>
          </a:bodyPr>
          <a:lstStyle/>
          <a:p>
            <a:pPr marL="285750" indent="-285750" fontAlgn="ctr">
              <a:buClr>
                <a:srgbClr val="742424"/>
              </a:buClr>
              <a:buFont typeface="Arial"/>
              <a:buChar char="•"/>
            </a:pPr>
            <a:r>
              <a:rPr lang="pt-BR" b="1" dirty="0">
                <a:latin typeface="+mj-lt"/>
                <a:cs typeface="Arial" panose="020B0604020202020204" pitchFamily="34" charset="0"/>
              </a:rPr>
              <a:t>Executando </a:t>
            </a:r>
            <a:r>
              <a:rPr lang="pt-BR" sz="1800" b="1" dirty="0">
                <a:effectLst/>
                <a:latin typeface="+mj-lt"/>
                <a:cs typeface="Arial" panose="020B0604020202020204" pitchFamily="34" charset="0"/>
              </a:rPr>
              <a:t>Input </a:t>
            </a:r>
            <a:r>
              <a:rPr lang="pt-BR" b="1" dirty="0">
                <a:latin typeface="+mj-lt"/>
                <a:cs typeface="Arial" panose="020B0604020202020204" pitchFamily="34" charset="0"/>
              </a:rPr>
              <a:t>Automático</a:t>
            </a:r>
            <a:r>
              <a:rPr lang="pt-BR" sz="1800" b="1" dirty="0">
                <a:effectLst/>
                <a:latin typeface="+mj-lt"/>
                <a:cs typeface="Arial" panose="020B0604020202020204" pitchFamily="34" charset="0"/>
              </a:rPr>
              <a:t>: </a:t>
            </a:r>
            <a:r>
              <a:rPr lang="pt-BR" dirty="0">
                <a:latin typeface="+mj-lt"/>
                <a:cs typeface="Arial" panose="020B0604020202020204" pitchFamily="34" charset="0"/>
              </a:rPr>
              <a:t>Após 12 horas</a:t>
            </a:r>
            <a:r>
              <a:rPr lang="pt-BR" sz="1800" dirty="0">
                <a:effectLst/>
                <a:latin typeface="+mj-lt"/>
                <a:cs typeface="Arial" panose="020B0604020202020204" pitchFamily="34" charset="0"/>
              </a:rPr>
              <a:t>.</a:t>
            </a:r>
            <a:endParaRPr lang="pt-BR" sz="2400" dirty="0">
              <a:effectLst/>
              <a:latin typeface="+mj-lt"/>
              <a:cs typeface="Arial" panose="020B0604020202020204" pitchFamily="34" charset="0"/>
            </a:endParaRPr>
          </a:p>
        </p:txBody>
      </p:sp>
      <p:pic>
        <p:nvPicPr>
          <p:cNvPr id="3" name="Picture 4" descr="Uma imagem com texto, captura de ecrã, software, Página web&#10;&#10;Os conteúdos gerados por IA poderão estar incorretos.">
            <a:extLst>
              <a:ext uri="{FF2B5EF4-FFF2-40B4-BE49-F238E27FC236}">
                <a16:creationId xmlns:a16="http://schemas.microsoft.com/office/drawing/2014/main" id="{6AB0AD7C-7E78-1A6B-39DF-3BD0492E91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68" r="1354" b="19682"/>
          <a:stretch>
            <a:fillRect/>
          </a:stretch>
        </p:blipFill>
        <p:spPr bwMode="auto">
          <a:xfrm>
            <a:off x="2365486" y="2653837"/>
            <a:ext cx="9328383" cy="3250311"/>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7543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EF02E-F499-AD0A-36A5-58B6D6DD1AA7}"/>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12B719C5-5A00-C325-0B9C-F9289A6979AE}"/>
              </a:ext>
            </a:extLst>
          </p:cNvPr>
          <p:cNvSpPr txBox="1"/>
          <p:nvPr/>
        </p:nvSpPr>
        <p:spPr>
          <a:xfrm>
            <a:off x="1216324" y="1222075"/>
            <a:ext cx="685528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MX" pitchFamily="2" charset="0"/>
                <a:cs typeface="Arial" panose="020B0604020202020204" pitchFamily="34" charset="0"/>
              </a:rPr>
              <a:t>Incluir REGRAS DE VENDAS</a:t>
            </a:r>
          </a:p>
        </p:txBody>
      </p:sp>
      <p:sp>
        <p:nvSpPr>
          <p:cNvPr id="5" name="Retângulo Arredondado 9">
            <a:extLst>
              <a:ext uri="{FF2B5EF4-FFF2-40B4-BE49-F238E27FC236}">
                <a16:creationId xmlns:a16="http://schemas.microsoft.com/office/drawing/2014/main" id="{0DAD3CB3-7D4A-F438-8E40-E9E981488159}"/>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6" name="Retângulo Arredondado 15">
            <a:extLst>
              <a:ext uri="{FF2B5EF4-FFF2-40B4-BE49-F238E27FC236}">
                <a16:creationId xmlns:a16="http://schemas.microsoft.com/office/drawing/2014/main" id="{2A3E7F3F-90A3-C772-3DC4-A371101ABDFF}"/>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7" name="Retângulo Arredondado 1">
            <a:extLst>
              <a:ext uri="{FF2B5EF4-FFF2-40B4-BE49-F238E27FC236}">
                <a16:creationId xmlns:a16="http://schemas.microsoft.com/office/drawing/2014/main" id="{76812BB1-2FA5-F9C7-46AF-A0FA129283AB}"/>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8" name="Retângulo Arredondado 9">
            <a:extLst>
              <a:ext uri="{FF2B5EF4-FFF2-40B4-BE49-F238E27FC236}">
                <a16:creationId xmlns:a16="http://schemas.microsoft.com/office/drawing/2014/main" id="{3D371CAF-9202-4A0B-F18B-982A08544BDF}"/>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10" name="Retângulo: Cantos Arredondados 9">
            <a:extLst>
              <a:ext uri="{FF2B5EF4-FFF2-40B4-BE49-F238E27FC236}">
                <a16:creationId xmlns:a16="http://schemas.microsoft.com/office/drawing/2014/main" id="{F94FE8A9-62E8-351A-4856-06B4324DBD97}"/>
              </a:ext>
            </a:extLst>
          </p:cNvPr>
          <p:cNvSpPr/>
          <p:nvPr/>
        </p:nvSpPr>
        <p:spPr>
          <a:xfrm>
            <a:off x="526126" y="1292003"/>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vendas</a:t>
            </a:r>
          </a:p>
        </p:txBody>
      </p:sp>
      <p:sp>
        <p:nvSpPr>
          <p:cNvPr id="17" name="CaixaDeTexto 16">
            <a:extLst>
              <a:ext uri="{FF2B5EF4-FFF2-40B4-BE49-F238E27FC236}">
                <a16:creationId xmlns:a16="http://schemas.microsoft.com/office/drawing/2014/main" id="{F6416184-91BF-85EF-319C-1B134CE1170C}"/>
              </a:ext>
            </a:extLst>
          </p:cNvPr>
          <p:cNvSpPr txBox="1"/>
          <p:nvPr/>
        </p:nvSpPr>
        <p:spPr>
          <a:xfrm>
            <a:off x="2382910" y="2119532"/>
            <a:ext cx="9282964" cy="3539430"/>
          </a:xfrm>
          <a:prstGeom prst="rect">
            <a:avLst/>
          </a:prstGeom>
          <a:noFill/>
        </p:spPr>
        <p:txBody>
          <a:bodyPr wrap="square" lIns="91440" tIns="45720" rIns="91440" bIns="45720" anchor="t">
            <a:spAutoFit/>
          </a:bodyPr>
          <a:lstStyle/>
          <a:p>
            <a:r>
              <a:rPr lang="pt-BR" sz="1600" dirty="0">
                <a:latin typeface="AMX" pitchFamily="2" charset="0"/>
                <a:cs typeface="Arial" panose="020B0604020202020204" pitchFamily="34" charset="0"/>
              </a:rPr>
              <a:t>Acompanhamento do Pedido:</a:t>
            </a:r>
          </a:p>
          <a:p>
            <a:pPr marL="285750" indent="-285750">
              <a:buClr>
                <a:srgbClr val="742424"/>
              </a:buClr>
              <a:buFont typeface="Arial" panose="020B0604020202020204" pitchFamily="34" charset="0"/>
              <a:buChar char="•"/>
            </a:pPr>
            <a:endParaRPr lang="pt-BR" sz="1600" dirty="0">
              <a:solidFill>
                <a:srgbClr val="000000"/>
              </a:solidFill>
              <a:latin typeface="AMX" pitchFamily="2" charset="0"/>
              <a:cs typeface="Arial" panose="020B0604020202020204" pitchFamily="34" charset="0"/>
            </a:endParaRPr>
          </a:p>
          <a:p>
            <a:pPr marL="285750" indent="-285750">
              <a:buClr>
                <a:srgbClr val="742424"/>
              </a:buClr>
              <a:buFont typeface="Arial" panose="020B0604020202020204" pitchFamily="34" charset="0"/>
              <a:buChar char="•"/>
            </a:pPr>
            <a:r>
              <a:rPr lang="pt-BR" sz="1600" b="1" dirty="0">
                <a:solidFill>
                  <a:srgbClr val="C00000"/>
                </a:solidFill>
                <a:latin typeface="AMX" pitchFamily="2" charset="0"/>
                <a:cs typeface="Arial" panose="020B0604020202020204" pitchFamily="34" charset="0"/>
              </a:rPr>
              <a:t>Pedidos com “Sucesso no Input”</a:t>
            </a:r>
          </a:p>
          <a:p>
            <a:pPr>
              <a:buClr>
                <a:srgbClr val="000000"/>
              </a:buClr>
            </a:pPr>
            <a:endParaRPr lang="pt-BR" sz="1600" b="1" dirty="0">
              <a:solidFill>
                <a:srgbClr val="C00000"/>
              </a:solidFill>
              <a:latin typeface="AMX" pitchFamily="2" charset="0"/>
              <a:cs typeface="Arial" panose="020B0604020202020204" pitchFamily="34" charset="0"/>
            </a:endParaRPr>
          </a:p>
          <a:p>
            <a:r>
              <a:rPr lang="pt-BR" sz="1600" dirty="0">
                <a:latin typeface="AMX" pitchFamily="2" charset="0"/>
                <a:cs typeface="Arial" panose="020B0604020202020204" pitchFamily="34" charset="0"/>
              </a:rPr>
              <a:t>Para pedidos processados com sucesso, o acompanhamento será feito exclusivamente</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por meio do relatório de status do pedido.</a:t>
            </a:r>
          </a:p>
          <a:p>
            <a:endParaRPr lang="pt-BR" sz="1600" dirty="0">
              <a:latin typeface="AMX" pitchFamily="2" charset="0"/>
              <a:cs typeface="Arial" panose="020B0604020202020204" pitchFamily="34" charset="0"/>
            </a:endParaRPr>
          </a:p>
          <a:p>
            <a:pPr marL="285750" indent="-285750">
              <a:buClr>
                <a:srgbClr val="742424"/>
              </a:buClr>
              <a:buFont typeface="Arial" panose="020B0604020202020204" pitchFamily="34" charset="0"/>
              <a:buChar char="•"/>
            </a:pPr>
            <a:r>
              <a:rPr lang="pt-BR" sz="1600" b="1" dirty="0">
                <a:solidFill>
                  <a:srgbClr val="C00000"/>
                </a:solidFill>
                <a:latin typeface="AMX" pitchFamily="2" charset="0"/>
                <a:cs typeface="Arial" panose="020B0604020202020204" pitchFamily="34" charset="0"/>
              </a:rPr>
              <a:t>Pedidos com “Erro no Input” </a:t>
            </a:r>
          </a:p>
          <a:p>
            <a:pPr>
              <a:buClr>
                <a:srgbClr val="000000"/>
              </a:buClr>
            </a:pPr>
            <a:endParaRPr lang="pt-BR" sz="1600" b="1" dirty="0">
              <a:solidFill>
                <a:srgbClr val="C00000"/>
              </a:solidFill>
              <a:latin typeface="AMX" pitchFamily="2" charset="0"/>
              <a:cs typeface="Arial" panose="020B0604020202020204" pitchFamily="34" charset="0"/>
            </a:endParaRPr>
          </a:p>
          <a:p>
            <a:r>
              <a:rPr lang="pt-BR" sz="1600" dirty="0">
                <a:latin typeface="AMX" pitchFamily="2" charset="0"/>
                <a:cs typeface="Arial" panose="020B0604020202020204" pitchFamily="34" charset="0"/>
              </a:rPr>
              <a:t>Quando o pedido apresentar erro no input, o acompanhamento será realizado por</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duas frentes:</a:t>
            </a:r>
          </a:p>
          <a:p>
            <a:endParaRPr lang="pt-BR" sz="1600" dirty="0">
              <a:latin typeface="AMX" pitchFamily="2" charset="0"/>
              <a:cs typeface="Arial" panose="020B0604020202020204" pitchFamily="34" charset="0"/>
            </a:endParaRPr>
          </a:p>
          <a:p>
            <a:pPr marL="285750" indent="-285750">
              <a:buClr>
                <a:srgbClr val="742424"/>
              </a:buClr>
              <a:buFont typeface="Arial" panose="020B0604020202020204" pitchFamily="34" charset="0"/>
              <a:buChar char="•"/>
            </a:pPr>
            <a:r>
              <a:rPr lang="pt-BR" sz="1600" b="1" dirty="0">
                <a:latin typeface="AMX" pitchFamily="2" charset="0"/>
                <a:cs typeface="Arial" panose="020B0604020202020204" pitchFamily="34" charset="0"/>
              </a:rPr>
              <a:t>E-mail automático </a:t>
            </a:r>
            <a:r>
              <a:rPr lang="pt-BR" sz="1600" dirty="0">
                <a:latin typeface="AMX" pitchFamily="2" charset="0"/>
                <a:cs typeface="Arial" panose="020B0604020202020204" pitchFamily="34" charset="0"/>
              </a:rPr>
              <a:t>enviado ao longo de cada etapa do tratamento do pedido;</a:t>
            </a:r>
          </a:p>
          <a:p>
            <a:pPr marL="285750" indent="-285750">
              <a:buClr>
                <a:srgbClr val="742424"/>
              </a:buClr>
              <a:buFont typeface="Arial" panose="020B0604020202020204" pitchFamily="34" charset="0"/>
              <a:buChar char="•"/>
            </a:pPr>
            <a:r>
              <a:rPr lang="pt-BR" sz="1600" b="1" dirty="0">
                <a:latin typeface="AMX" pitchFamily="2" charset="0"/>
                <a:cs typeface="Arial" panose="020B0604020202020204" pitchFamily="34" charset="0"/>
              </a:rPr>
              <a:t>Relatório da esteira</a:t>
            </a:r>
            <a:r>
              <a:rPr lang="pt-BR" sz="1600" dirty="0">
                <a:latin typeface="AMX" pitchFamily="2" charset="0"/>
                <a:cs typeface="Arial" panose="020B0604020202020204" pitchFamily="34" charset="0"/>
              </a:rPr>
              <a:t>, onde será possível visualizar a evolução do pedido e o status atual.</a:t>
            </a:r>
            <a:endParaRPr lang="pt-BR" sz="1400" dirty="0">
              <a:latin typeface="AMX" pitchFamily="2" charset="0"/>
              <a:cs typeface="Arial" panose="020B0604020202020204" pitchFamily="34" charset="0"/>
            </a:endParaRPr>
          </a:p>
        </p:txBody>
      </p:sp>
      <p:grpSp>
        <p:nvGrpSpPr>
          <p:cNvPr id="20" name="Agrupar 19">
            <a:extLst>
              <a:ext uri="{FF2B5EF4-FFF2-40B4-BE49-F238E27FC236}">
                <a16:creationId xmlns:a16="http://schemas.microsoft.com/office/drawing/2014/main" id="{4B6555FC-D765-4925-3B9D-899128620E65}"/>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CEE8E22A-FB5D-22D5-C4B8-CF964DCFDC2E}"/>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57BB2FF5-E658-86B6-E517-D61A5406B002}"/>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C3AC71FC-B5FC-64DE-B155-F6EA3F695A81}"/>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7C96380F-086D-75FB-E305-378305E15FE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Tree>
    <p:extLst>
      <p:ext uri="{BB962C8B-B14F-4D97-AF65-F5344CB8AC3E}">
        <p14:creationId xmlns:p14="http://schemas.microsoft.com/office/powerpoint/2010/main" val="201216256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26A92-9B49-80F3-5BD7-3F7C085EE75C}"/>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D666EF3E-16F6-4AED-485E-C380A2C1E99A}"/>
              </a:ext>
            </a:extLst>
          </p:cNvPr>
          <p:cNvSpPr txBox="1"/>
          <p:nvPr/>
        </p:nvSpPr>
        <p:spPr>
          <a:xfrm>
            <a:off x="1216324" y="1222075"/>
            <a:ext cx="685528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MX" pitchFamily="2" charset="0"/>
                <a:cs typeface="Arial" panose="020B0604020202020204" pitchFamily="34" charset="0"/>
              </a:rPr>
              <a:t>Incluir REGRAS DE VENDAS</a:t>
            </a:r>
          </a:p>
        </p:txBody>
      </p:sp>
      <p:sp>
        <p:nvSpPr>
          <p:cNvPr id="5" name="Retângulo Arredondado 9">
            <a:extLst>
              <a:ext uri="{FF2B5EF4-FFF2-40B4-BE49-F238E27FC236}">
                <a16:creationId xmlns:a16="http://schemas.microsoft.com/office/drawing/2014/main" id="{EA098B56-EF0A-E441-FB58-BF857B2961E0}"/>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6" name="Retângulo Arredondado 15">
            <a:extLst>
              <a:ext uri="{FF2B5EF4-FFF2-40B4-BE49-F238E27FC236}">
                <a16:creationId xmlns:a16="http://schemas.microsoft.com/office/drawing/2014/main" id="{45E5330B-2634-1DC9-893F-19067F769010}"/>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7" name="Retângulo Arredondado 1">
            <a:extLst>
              <a:ext uri="{FF2B5EF4-FFF2-40B4-BE49-F238E27FC236}">
                <a16:creationId xmlns:a16="http://schemas.microsoft.com/office/drawing/2014/main" id="{01389AFE-2C58-BC0C-D060-D72D05EDA0FF}"/>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8" name="Retângulo Arredondado 9">
            <a:extLst>
              <a:ext uri="{FF2B5EF4-FFF2-40B4-BE49-F238E27FC236}">
                <a16:creationId xmlns:a16="http://schemas.microsoft.com/office/drawing/2014/main" id="{1BEF7413-8236-EF65-5A0C-7D3B0CF3642F}"/>
              </a:ext>
            </a:extLst>
          </p:cNvPr>
          <p:cNvSpPr/>
          <p:nvPr/>
        </p:nvSpPr>
        <p:spPr>
          <a:xfrm>
            <a:off x="6548819"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10" name="Retângulo: Cantos Arredondados 9">
            <a:extLst>
              <a:ext uri="{FF2B5EF4-FFF2-40B4-BE49-F238E27FC236}">
                <a16:creationId xmlns:a16="http://schemas.microsoft.com/office/drawing/2014/main" id="{850DDF21-1675-8BCF-481C-18F4842E942A}"/>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vendas</a:t>
            </a:r>
          </a:p>
        </p:txBody>
      </p:sp>
      <p:sp>
        <p:nvSpPr>
          <p:cNvPr id="17" name="CaixaDeTexto 16">
            <a:extLst>
              <a:ext uri="{FF2B5EF4-FFF2-40B4-BE49-F238E27FC236}">
                <a16:creationId xmlns:a16="http://schemas.microsoft.com/office/drawing/2014/main" id="{175D6C28-5F23-DBFD-020B-D457B212E219}"/>
              </a:ext>
            </a:extLst>
          </p:cNvPr>
          <p:cNvSpPr txBox="1"/>
          <p:nvPr/>
        </p:nvSpPr>
        <p:spPr>
          <a:xfrm>
            <a:off x="2384027" y="2037453"/>
            <a:ext cx="8725132" cy="3785652"/>
          </a:xfrm>
          <a:prstGeom prst="rect">
            <a:avLst/>
          </a:prstGeom>
          <a:noFill/>
        </p:spPr>
        <p:txBody>
          <a:bodyPr wrap="square" lIns="91440" tIns="45720" rIns="91440" bIns="45720" anchor="t">
            <a:spAutoFit/>
          </a:bodyPr>
          <a:lstStyle/>
          <a:p>
            <a:pPr marL="285750" indent="-285750">
              <a:buClr>
                <a:srgbClr val="742424"/>
              </a:buClr>
              <a:buFont typeface="Arial" panose="020B0604020202020204" pitchFamily="34" charset="0"/>
              <a:buChar char="•"/>
            </a:pPr>
            <a:r>
              <a:rPr lang="pt-BR" sz="1600" b="1" dirty="0">
                <a:solidFill>
                  <a:srgbClr val="C00000"/>
                </a:solidFill>
                <a:latin typeface="+mj-lt"/>
                <a:cs typeface="Arial" panose="020B0604020202020204" pitchFamily="34" charset="0"/>
              </a:rPr>
              <a:t>Disponibilidade do Relatório </a:t>
            </a:r>
          </a:p>
          <a:p>
            <a:pPr>
              <a:buClr>
                <a:srgbClr val="000000"/>
              </a:buClr>
            </a:pPr>
            <a:endParaRPr lang="pt-BR" sz="1600" b="1" dirty="0">
              <a:solidFill>
                <a:srgbClr val="C00000"/>
              </a:solidFill>
              <a:latin typeface="+mj-lt"/>
              <a:cs typeface="Arial" panose="020B0604020202020204" pitchFamily="34" charset="0"/>
            </a:endParaRPr>
          </a:p>
          <a:p>
            <a:r>
              <a:rPr lang="pt-BR" sz="1600" dirty="0">
                <a:latin typeface="+mj-lt"/>
                <a:cs typeface="Arial" panose="020B0604020202020204" pitchFamily="34" charset="0"/>
              </a:rPr>
              <a:t>O relatório de acompanhamento ficará disponível para o ponto focal (via e-mail) que poderá consultar o status sempre que necessário.</a:t>
            </a:r>
          </a:p>
          <a:p>
            <a:endParaRPr lang="pt-BR" sz="1600" dirty="0">
              <a:latin typeface="+mj-lt"/>
              <a:cs typeface="Arial" panose="020B0604020202020204" pitchFamily="34" charset="0"/>
            </a:endParaRPr>
          </a:p>
          <a:p>
            <a:endParaRPr lang="pt-BR" sz="1600" b="1" dirty="0">
              <a:solidFill>
                <a:srgbClr val="C00000"/>
              </a:solidFill>
              <a:latin typeface="+mj-lt"/>
              <a:cs typeface="Arial" panose="020B0604020202020204" pitchFamily="34" charset="0"/>
            </a:endParaRPr>
          </a:p>
          <a:p>
            <a:pPr marL="285750" indent="-285750">
              <a:buClr>
                <a:srgbClr val="742424"/>
              </a:buClr>
              <a:buFont typeface="Arial"/>
              <a:buChar char="•"/>
            </a:pPr>
            <a:r>
              <a:rPr lang="pt-BR" sz="1600" b="1" dirty="0">
                <a:solidFill>
                  <a:srgbClr val="C00000"/>
                </a:solidFill>
                <a:latin typeface="+mj-lt"/>
                <a:cs typeface="Arial" panose="020B0604020202020204" pitchFamily="34" charset="0"/>
              </a:rPr>
              <a:t>Pedido que é reprovado no crédito automaticamente (status Reprovado Crédito Solar):</a:t>
            </a:r>
            <a:r>
              <a:rPr lang="pt-BR" sz="1600" dirty="0">
                <a:solidFill>
                  <a:srgbClr val="000000"/>
                </a:solidFill>
                <a:latin typeface="+mj-lt"/>
                <a:cs typeface="Arial" panose="020B0604020202020204" pitchFamily="34" charset="0"/>
              </a:rPr>
              <a:t> </a:t>
            </a:r>
          </a:p>
          <a:p>
            <a:endParaRPr lang="pt-BR" sz="1600" dirty="0">
              <a:solidFill>
                <a:srgbClr val="000000"/>
              </a:solidFill>
              <a:latin typeface="+mj-lt"/>
              <a:cs typeface="Arial" panose="020B0604020202020204" pitchFamily="34" charset="0"/>
            </a:endParaRPr>
          </a:p>
          <a:p>
            <a:r>
              <a:rPr lang="pt-BR" sz="1600" dirty="0">
                <a:solidFill>
                  <a:srgbClr val="000000"/>
                </a:solidFill>
                <a:latin typeface="+mj-lt"/>
                <a:cs typeface="Arial" panose="020B0604020202020204" pitchFamily="34" charset="0"/>
              </a:rPr>
              <a:t>Realizar a abertura de solicitação de desbloqueio do crédito no PIPEFY pelo link:</a:t>
            </a:r>
            <a:r>
              <a:rPr lang="pt-BR" sz="1600" dirty="0">
                <a:latin typeface="+mj-lt"/>
                <a:cs typeface="Arial" panose="020B0604020202020204" pitchFamily="34" charset="0"/>
              </a:rPr>
              <a:t> </a:t>
            </a:r>
            <a:r>
              <a:rPr lang="pt-BR" sz="1600" dirty="0">
                <a:solidFill>
                  <a:srgbClr val="000000"/>
                </a:solidFill>
                <a:latin typeface="+mj-lt"/>
                <a:cs typeface="Arial" panose="020B0604020202020204" pitchFamily="34" charset="0"/>
                <a:hlinkClick r:id="rId2">
                  <a:extLst>
                    <a:ext uri="{A12FA001-AC4F-418D-AE19-62706E023703}">
                      <ahyp:hlinkClr xmlns:ahyp="http://schemas.microsoft.com/office/drawing/2018/hyperlinkcolor" val="tx"/>
                    </a:ext>
                  </a:extLst>
                </a:hlinkClick>
              </a:rPr>
              <a:t>https://app.pipefy.com/public/form/aVK-MAm_</a:t>
            </a:r>
            <a:r>
              <a:rPr lang="pt-BR" sz="1600" dirty="0">
                <a:solidFill>
                  <a:srgbClr val="000000"/>
                </a:solidFill>
                <a:latin typeface="+mj-lt"/>
                <a:cs typeface="Arial" panose="020B0604020202020204" pitchFamily="34" charset="0"/>
              </a:rPr>
              <a:t>- após o desbloqueio acontecer</a:t>
            </a:r>
            <a:br>
              <a:rPr lang="pt-BR" sz="1600" dirty="0">
                <a:solidFill>
                  <a:srgbClr val="000000"/>
                </a:solidFill>
                <a:latin typeface="+mj-lt"/>
                <a:cs typeface="Arial" panose="020B0604020202020204" pitchFamily="34" charset="0"/>
              </a:rPr>
            </a:br>
            <a:r>
              <a:rPr lang="pt-BR" sz="1600" dirty="0">
                <a:solidFill>
                  <a:srgbClr val="000000"/>
                </a:solidFill>
                <a:latin typeface="+mj-lt"/>
                <a:cs typeface="Arial" panose="020B0604020202020204" pitchFamily="34" charset="0"/>
              </a:rPr>
              <a:t>o vendedor será notificado por e-mail;</a:t>
            </a:r>
          </a:p>
          <a:p>
            <a:endParaRPr lang="pt-BR" sz="1600" dirty="0">
              <a:latin typeface="+mj-lt"/>
              <a:cs typeface="Arial" panose="020B0604020202020204" pitchFamily="34" charset="0"/>
            </a:endParaRPr>
          </a:p>
          <a:p>
            <a:pPr marL="285750" indent="-285750">
              <a:buClr>
                <a:srgbClr val="742424"/>
              </a:buClr>
              <a:buFont typeface="Arial"/>
              <a:buChar char="•"/>
            </a:pPr>
            <a:r>
              <a:rPr lang="pt-BR" sz="1600" b="1" dirty="0">
                <a:latin typeface="+mj-lt"/>
                <a:cs typeface="Arial" panose="020B0604020202020204" pitchFamily="34" charset="0"/>
              </a:rPr>
              <a:t>Se aprovado:</a:t>
            </a:r>
            <a:r>
              <a:rPr lang="pt-BR" sz="1600" dirty="0">
                <a:solidFill>
                  <a:srgbClr val="000000"/>
                </a:solidFill>
                <a:latin typeface="+mj-lt"/>
                <a:cs typeface="Arial" panose="020B0604020202020204" pitchFamily="34" charset="0"/>
              </a:rPr>
              <a:t> Reenviar o pedido para crédito, e depois avançar até a etapa de</a:t>
            </a:r>
            <a:br>
              <a:rPr lang="pt-BR" sz="1600" dirty="0">
                <a:solidFill>
                  <a:srgbClr val="000000"/>
                </a:solidFill>
                <a:latin typeface="+mj-lt"/>
                <a:cs typeface="Arial" panose="020B0604020202020204" pitchFamily="34" charset="0"/>
              </a:rPr>
            </a:br>
            <a:r>
              <a:rPr lang="pt-BR" sz="1600" dirty="0">
                <a:solidFill>
                  <a:srgbClr val="000000"/>
                </a:solidFill>
                <a:latin typeface="+mj-lt"/>
                <a:cs typeface="Arial" panose="020B0604020202020204" pitchFamily="34" charset="0"/>
              </a:rPr>
              <a:t>"Executando Input automático".</a:t>
            </a:r>
          </a:p>
          <a:p>
            <a:pPr marL="285750" indent="-285750">
              <a:buClr>
                <a:srgbClr val="742424"/>
              </a:buClr>
              <a:buFont typeface="Arial"/>
              <a:buChar char="•"/>
            </a:pPr>
            <a:r>
              <a:rPr lang="pt-BR" sz="1600" b="1" dirty="0">
                <a:latin typeface="+mj-lt"/>
                <a:cs typeface="Arial" panose="020B0604020202020204" pitchFamily="34" charset="0"/>
              </a:rPr>
              <a:t>Se reprovado:</a:t>
            </a:r>
            <a:r>
              <a:rPr lang="pt-BR" sz="1600" dirty="0">
                <a:solidFill>
                  <a:srgbClr val="000000"/>
                </a:solidFill>
                <a:latin typeface="+mj-lt"/>
                <a:cs typeface="Arial" panose="020B0604020202020204" pitchFamily="34" charset="0"/>
              </a:rPr>
              <a:t> O pedido não poderá avançar.</a:t>
            </a:r>
          </a:p>
        </p:txBody>
      </p:sp>
      <p:grpSp>
        <p:nvGrpSpPr>
          <p:cNvPr id="20" name="Agrupar 19">
            <a:extLst>
              <a:ext uri="{FF2B5EF4-FFF2-40B4-BE49-F238E27FC236}">
                <a16:creationId xmlns:a16="http://schemas.microsoft.com/office/drawing/2014/main" id="{6212CF56-7A02-8B7E-3B71-CE4AC1219774}"/>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1210A36E-2FE2-4EAA-DCB3-D9433BAA7FE7}"/>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960D569C-1FB2-2015-09F7-074097FA4C43}"/>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178F7ED8-49F2-56B3-FD61-2280CDD7BA24}"/>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F88A497E-CEFD-E495-4C19-119BF38C92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5936" y="2666481"/>
              <a:ext cx="815712" cy="815712"/>
            </a:xfrm>
            <a:prstGeom prst="rect">
              <a:avLst/>
            </a:prstGeom>
          </p:spPr>
        </p:pic>
      </p:grpSp>
    </p:spTree>
    <p:extLst>
      <p:ext uri="{BB962C8B-B14F-4D97-AF65-F5344CB8AC3E}">
        <p14:creationId xmlns:p14="http://schemas.microsoft.com/office/powerpoint/2010/main" val="39336824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C164A-F0A5-3256-FD7F-F422CD75EDC1}"/>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CC9728D4-14F3-F90C-3581-D5CBBCFE9E8C}"/>
              </a:ext>
            </a:extLst>
          </p:cNvPr>
          <p:cNvSpPr/>
          <p:nvPr/>
        </p:nvSpPr>
        <p:spPr>
          <a:xfrm>
            <a:off x="526125" y="1235248"/>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cs typeface="Arial" panose="020B0604020202020204" pitchFamily="34" charset="0"/>
              </a:rPr>
              <a:t>Desbloqueios</a:t>
            </a:r>
            <a:r>
              <a:rPr lang="pt-BR" sz="2400" b="1" dirty="0">
                <a:solidFill>
                  <a:schemeClr val="tx1"/>
                </a:solidFill>
                <a:latin typeface="AMX Black" pitchFamily="2" charset="0"/>
                <a:cs typeface="Arial" panose="020B0604020202020204" pitchFamily="34" charset="0"/>
              </a:rPr>
              <a:t> de crédito ilegíveis a </a:t>
            </a:r>
            <a:endParaRPr lang="pt-PT" dirty="0">
              <a:solidFill>
                <a:schemeClr val="tx1"/>
              </a:solidFill>
              <a:latin typeface="AMX Black" pitchFamily="2" charset="0"/>
              <a:cs typeface="Arial" panose="020B0604020202020204" pitchFamily="34" charset="0"/>
            </a:endParaRPr>
          </a:p>
          <a:p>
            <a:r>
              <a:rPr lang="pt-BR" sz="2400" b="1" dirty="0">
                <a:solidFill>
                  <a:schemeClr val="tx1"/>
                </a:solidFill>
                <a:latin typeface="AMX Black" pitchFamily="2" charset="0"/>
                <a:cs typeface="Arial" panose="020B0604020202020204" pitchFamily="34" charset="0"/>
              </a:rPr>
              <a:t>abertura de solicitação de desbloqueio</a:t>
            </a:r>
            <a:endParaRPr lang="pt-PT" dirty="0">
              <a:solidFill>
                <a:schemeClr val="tx1"/>
              </a:solidFill>
              <a:latin typeface="AMX Black" pitchFamily="2" charset="0"/>
              <a:cs typeface="Arial" panose="020B0604020202020204" pitchFamily="34" charset="0"/>
            </a:endParaRPr>
          </a:p>
        </p:txBody>
      </p:sp>
      <p:sp>
        <p:nvSpPr>
          <p:cNvPr id="2" name="Retângulo Arredondado 9">
            <a:extLst>
              <a:ext uri="{FF2B5EF4-FFF2-40B4-BE49-F238E27FC236}">
                <a16:creationId xmlns:a16="http://schemas.microsoft.com/office/drawing/2014/main" id="{D38BC22C-315D-2F64-AA09-47FE022D062C}"/>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3" name="Retângulo Arredondado 15">
            <a:extLst>
              <a:ext uri="{FF2B5EF4-FFF2-40B4-BE49-F238E27FC236}">
                <a16:creationId xmlns:a16="http://schemas.microsoft.com/office/drawing/2014/main" id="{F8212E99-0F83-111F-FD83-F7FD0166CCE2}"/>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5" name="Retângulo Arredondado 1">
            <a:extLst>
              <a:ext uri="{FF2B5EF4-FFF2-40B4-BE49-F238E27FC236}">
                <a16:creationId xmlns:a16="http://schemas.microsoft.com/office/drawing/2014/main" id="{364FC75B-4FCF-4640-FA04-C066F99223C2}"/>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7" name="Retângulo Arredondado 9">
            <a:extLst>
              <a:ext uri="{FF2B5EF4-FFF2-40B4-BE49-F238E27FC236}">
                <a16:creationId xmlns:a16="http://schemas.microsoft.com/office/drawing/2014/main" id="{88A21262-9370-9EB2-4584-D488CB32A89D}"/>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grpSp>
        <p:nvGrpSpPr>
          <p:cNvPr id="8" name="Agrupar 7">
            <a:extLst>
              <a:ext uri="{FF2B5EF4-FFF2-40B4-BE49-F238E27FC236}">
                <a16:creationId xmlns:a16="http://schemas.microsoft.com/office/drawing/2014/main" id="{BC2B4B81-D8EA-7A0A-28BF-2AD21B4016D3}"/>
              </a:ext>
            </a:extLst>
          </p:cNvPr>
          <p:cNvGrpSpPr/>
          <p:nvPr/>
        </p:nvGrpSpPr>
        <p:grpSpPr>
          <a:xfrm>
            <a:off x="1518898" y="2731803"/>
            <a:ext cx="4331313" cy="1812168"/>
            <a:chOff x="1518898" y="2731803"/>
            <a:chExt cx="4331313" cy="1812168"/>
          </a:xfrm>
        </p:grpSpPr>
        <p:grpSp>
          <p:nvGrpSpPr>
            <p:cNvPr id="18" name="Agrupar 17">
              <a:extLst>
                <a:ext uri="{FF2B5EF4-FFF2-40B4-BE49-F238E27FC236}">
                  <a16:creationId xmlns:a16="http://schemas.microsoft.com/office/drawing/2014/main" id="{793933B4-6485-3762-4522-3D0F642FA096}"/>
                </a:ext>
              </a:extLst>
            </p:cNvPr>
            <p:cNvGrpSpPr/>
            <p:nvPr/>
          </p:nvGrpSpPr>
          <p:grpSpPr>
            <a:xfrm>
              <a:off x="1518898" y="2731803"/>
              <a:ext cx="4320547" cy="1812168"/>
              <a:chOff x="1475105" y="2302631"/>
              <a:chExt cx="4320547" cy="1812168"/>
            </a:xfrm>
          </p:grpSpPr>
          <p:sp>
            <p:nvSpPr>
              <p:cNvPr id="17" name="Retângulo: Cantos Arredondados 16">
                <a:extLst>
                  <a:ext uri="{FF2B5EF4-FFF2-40B4-BE49-F238E27FC236}">
                    <a16:creationId xmlns:a16="http://schemas.microsoft.com/office/drawing/2014/main" id="{DEC6A560-BEB7-F9D4-B79D-049DF52C1267}"/>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9" name="Retângulo: Cantos Arredondados 8">
                <a:extLst>
                  <a:ext uri="{FF2B5EF4-FFF2-40B4-BE49-F238E27FC236}">
                    <a16:creationId xmlns:a16="http://schemas.microsoft.com/office/drawing/2014/main" id="{F05DFE2F-69DA-9DFE-E1B5-BD3A73B8BFD3}"/>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29" name="CaixaDeTexto 28">
              <a:extLst>
                <a:ext uri="{FF2B5EF4-FFF2-40B4-BE49-F238E27FC236}">
                  <a16:creationId xmlns:a16="http://schemas.microsoft.com/office/drawing/2014/main" id="{25109F8D-E529-7906-F1D7-1C2E90811067}"/>
                </a:ext>
              </a:extLst>
            </p:cNvPr>
            <p:cNvSpPr txBox="1"/>
            <p:nvPr/>
          </p:nvSpPr>
          <p:spPr>
            <a:xfrm>
              <a:off x="1520607" y="3292585"/>
              <a:ext cx="432960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dirty="0">
                  <a:solidFill>
                    <a:srgbClr val="000000"/>
                  </a:solidFill>
                  <a:latin typeface="+mj-lt"/>
                  <a:cs typeface="Arial" panose="020B0604020202020204" pitchFamily="34" charset="0"/>
                </a:rPr>
                <a:t>"RESTRIÇÕES CADASTRAIS INFO. CONFIDENCIAIS DE CRÉDITO" e "ANÁLISE CADASTRAL REPROVADA (GAR)"</a:t>
              </a:r>
              <a:endParaRPr lang="en-US" sz="1400" dirty="0">
                <a:solidFill>
                  <a:srgbClr val="000000"/>
                </a:solidFill>
                <a:latin typeface="+mj-lt"/>
                <a:cs typeface="Arial" panose="020B0604020202020204" pitchFamily="34" charset="0"/>
              </a:endParaRPr>
            </a:p>
            <a:p>
              <a:pPr algn="ctr"/>
              <a:r>
                <a:rPr lang="pt-BR" sz="1400" dirty="0">
                  <a:solidFill>
                    <a:srgbClr val="000000"/>
                  </a:solidFill>
                  <a:latin typeface="+mj-lt"/>
                  <a:cs typeface="Arial" panose="020B0604020202020204" pitchFamily="34" charset="0"/>
                </a:rPr>
                <a:t>Esses clientes estão inclusos na </a:t>
              </a:r>
              <a:r>
                <a:rPr lang="pt-BR" sz="1400" dirty="0" err="1">
                  <a:solidFill>
                    <a:srgbClr val="000000"/>
                  </a:solidFill>
                  <a:latin typeface="+mj-lt"/>
                  <a:cs typeface="Arial" panose="020B0604020202020204" pitchFamily="34" charset="0"/>
                </a:rPr>
                <a:t>blacklist</a:t>
              </a:r>
              <a:r>
                <a:rPr lang="pt-BR" sz="1400" dirty="0">
                  <a:solidFill>
                    <a:srgbClr val="000000"/>
                  </a:solidFill>
                  <a:latin typeface="+mj-lt"/>
                  <a:cs typeface="Arial" panose="020B0604020202020204" pitchFamily="34" charset="0"/>
                </a:rPr>
                <a:t> de Crédito e GAR, não devendo ser desbloqueados.</a:t>
              </a:r>
              <a:endParaRPr lang="pt-PT" sz="1400" dirty="0">
                <a:solidFill>
                  <a:srgbClr val="000000"/>
                </a:solidFill>
                <a:latin typeface="+mj-lt"/>
                <a:cs typeface="Arial" panose="020B0604020202020204" pitchFamily="34" charset="0"/>
              </a:endParaRPr>
            </a:p>
          </p:txBody>
        </p:sp>
        <p:sp>
          <p:nvSpPr>
            <p:cNvPr id="34" name="CaixaDeTexto 33">
              <a:extLst>
                <a:ext uri="{FF2B5EF4-FFF2-40B4-BE49-F238E27FC236}">
                  <a16:creationId xmlns:a16="http://schemas.microsoft.com/office/drawing/2014/main" id="{61BBFE28-32F7-4AE8-A8D9-9B6D2129B1C0}"/>
                </a:ext>
              </a:extLst>
            </p:cNvPr>
            <p:cNvSpPr txBox="1"/>
            <p:nvPr/>
          </p:nvSpPr>
          <p:spPr>
            <a:xfrm>
              <a:off x="1571625" y="2771775"/>
              <a:ext cx="4210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dirty="0">
                  <a:solidFill>
                    <a:schemeClr val="bg1"/>
                  </a:solidFill>
                  <a:latin typeface="+mj-lt"/>
                  <a:cs typeface="Arial" panose="020B0604020202020204" pitchFamily="34" charset="0"/>
                </a:rPr>
                <a:t>TEXTOS DE RECUSA NO CPC</a:t>
              </a:r>
              <a:endParaRPr lang="pt-PT" dirty="0">
                <a:solidFill>
                  <a:schemeClr val="bg1"/>
                </a:solidFill>
                <a:latin typeface="+mj-lt"/>
                <a:cs typeface="Arial" panose="020B0604020202020204" pitchFamily="34" charset="0"/>
              </a:endParaRPr>
            </a:p>
          </p:txBody>
        </p:sp>
      </p:grpSp>
      <p:grpSp>
        <p:nvGrpSpPr>
          <p:cNvPr id="10" name="Agrupar 9">
            <a:extLst>
              <a:ext uri="{FF2B5EF4-FFF2-40B4-BE49-F238E27FC236}">
                <a16:creationId xmlns:a16="http://schemas.microsoft.com/office/drawing/2014/main" id="{43E93FFE-4B03-866E-0296-4AC2CD2CED03}"/>
              </a:ext>
            </a:extLst>
          </p:cNvPr>
          <p:cNvGrpSpPr/>
          <p:nvPr/>
        </p:nvGrpSpPr>
        <p:grpSpPr>
          <a:xfrm>
            <a:off x="5959518" y="2731802"/>
            <a:ext cx="4320547" cy="1812168"/>
            <a:chOff x="5959518" y="2731802"/>
            <a:chExt cx="4320547" cy="1812168"/>
          </a:xfrm>
        </p:grpSpPr>
        <p:grpSp>
          <p:nvGrpSpPr>
            <p:cNvPr id="19" name="Agrupar 18">
              <a:extLst>
                <a:ext uri="{FF2B5EF4-FFF2-40B4-BE49-F238E27FC236}">
                  <a16:creationId xmlns:a16="http://schemas.microsoft.com/office/drawing/2014/main" id="{C29B71FE-4575-3E6C-0975-69E43BDF12F3}"/>
                </a:ext>
              </a:extLst>
            </p:cNvPr>
            <p:cNvGrpSpPr/>
            <p:nvPr/>
          </p:nvGrpSpPr>
          <p:grpSpPr>
            <a:xfrm>
              <a:off x="5959518" y="2731802"/>
              <a:ext cx="4320547" cy="1812168"/>
              <a:chOff x="1475105" y="2302631"/>
              <a:chExt cx="4320547" cy="1812168"/>
            </a:xfrm>
          </p:grpSpPr>
          <p:sp>
            <p:nvSpPr>
              <p:cNvPr id="20" name="Retângulo: Cantos Arredondados 19">
                <a:extLst>
                  <a:ext uri="{FF2B5EF4-FFF2-40B4-BE49-F238E27FC236}">
                    <a16:creationId xmlns:a16="http://schemas.microsoft.com/office/drawing/2014/main" id="{F6217622-463F-F187-7BA5-5BEAEC0D8620}"/>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1" name="Retângulo: Cantos Arredondados 20">
                <a:extLst>
                  <a:ext uri="{FF2B5EF4-FFF2-40B4-BE49-F238E27FC236}">
                    <a16:creationId xmlns:a16="http://schemas.microsoft.com/office/drawing/2014/main" id="{29C4F84D-749A-120E-ED1B-3979C7306641}"/>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1" name="CaixaDeTexto 30">
              <a:extLst>
                <a:ext uri="{FF2B5EF4-FFF2-40B4-BE49-F238E27FC236}">
                  <a16:creationId xmlns:a16="http://schemas.microsoft.com/office/drawing/2014/main" id="{0840A785-63F5-B4C9-3A17-5EBA9AF7F137}"/>
                </a:ext>
              </a:extLst>
            </p:cNvPr>
            <p:cNvSpPr txBox="1"/>
            <p:nvPr/>
          </p:nvSpPr>
          <p:spPr>
            <a:xfrm>
              <a:off x="6401069" y="3277178"/>
              <a:ext cx="34284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pt-BR" sz="1600" b="1" dirty="0">
                <a:solidFill>
                  <a:srgbClr val="000000"/>
                </a:solidFill>
                <a:latin typeface="AMX" pitchFamily="2" charset="0"/>
                <a:cs typeface="Arial" panose="020B0604020202020204" pitchFamily="34" charset="0"/>
              </a:endParaRPr>
            </a:p>
            <a:p>
              <a:pPr algn="ctr"/>
              <a:r>
                <a:rPr lang="pt-BR" sz="1600" dirty="0">
                  <a:solidFill>
                    <a:srgbClr val="000000"/>
                  </a:solidFill>
                  <a:latin typeface="+mj-lt"/>
                  <a:cs typeface="Arial" panose="020B0604020202020204" pitchFamily="34" charset="0"/>
                </a:rPr>
                <a:t>Esses casos são liberados pelo relatório "Fluxo de Cotações".</a:t>
              </a:r>
              <a:endParaRPr lang="pt-PT" sz="1600" dirty="0">
                <a:solidFill>
                  <a:srgbClr val="000000"/>
                </a:solidFill>
                <a:latin typeface="+mj-lt"/>
                <a:cs typeface="Arial" panose="020B0604020202020204" pitchFamily="34" charset="0"/>
              </a:endParaRPr>
            </a:p>
          </p:txBody>
        </p:sp>
        <p:sp>
          <p:nvSpPr>
            <p:cNvPr id="35" name="CaixaDeTexto 34">
              <a:extLst>
                <a:ext uri="{FF2B5EF4-FFF2-40B4-BE49-F238E27FC236}">
                  <a16:creationId xmlns:a16="http://schemas.microsoft.com/office/drawing/2014/main" id="{4415D1CA-843A-2F34-788F-FF1E46DBE485}"/>
                </a:ext>
              </a:extLst>
            </p:cNvPr>
            <p:cNvSpPr txBox="1"/>
            <p:nvPr/>
          </p:nvSpPr>
          <p:spPr>
            <a:xfrm>
              <a:off x="6000750" y="2790824"/>
              <a:ext cx="4229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dirty="0">
                  <a:solidFill>
                    <a:schemeClr val="bg1"/>
                  </a:solidFill>
                  <a:latin typeface="+mj-lt"/>
                  <a:cs typeface="Arial" panose="020B0604020202020204" pitchFamily="34" charset="0"/>
                </a:rPr>
                <a:t>PORTABILIDADE</a:t>
              </a:r>
              <a:endParaRPr lang="pt-PT" dirty="0">
                <a:solidFill>
                  <a:schemeClr val="bg1"/>
                </a:solidFill>
                <a:latin typeface="+mj-lt"/>
                <a:cs typeface="Arial" panose="020B0604020202020204" pitchFamily="34" charset="0"/>
              </a:endParaRPr>
            </a:p>
          </p:txBody>
        </p:sp>
      </p:grpSp>
      <p:grpSp>
        <p:nvGrpSpPr>
          <p:cNvPr id="11" name="Agrupar 10">
            <a:extLst>
              <a:ext uri="{FF2B5EF4-FFF2-40B4-BE49-F238E27FC236}">
                <a16:creationId xmlns:a16="http://schemas.microsoft.com/office/drawing/2014/main" id="{5CB0C0F3-4331-D624-7852-35E6D380968F}"/>
              </a:ext>
            </a:extLst>
          </p:cNvPr>
          <p:cNvGrpSpPr/>
          <p:nvPr/>
        </p:nvGrpSpPr>
        <p:grpSpPr>
          <a:xfrm>
            <a:off x="1518897" y="4720009"/>
            <a:ext cx="4320547" cy="1812168"/>
            <a:chOff x="1518897" y="4720009"/>
            <a:chExt cx="4320547" cy="1812168"/>
          </a:xfrm>
        </p:grpSpPr>
        <p:grpSp>
          <p:nvGrpSpPr>
            <p:cNvPr id="22" name="Agrupar 21">
              <a:extLst>
                <a:ext uri="{FF2B5EF4-FFF2-40B4-BE49-F238E27FC236}">
                  <a16:creationId xmlns:a16="http://schemas.microsoft.com/office/drawing/2014/main" id="{E82977A8-4BC9-D00A-A60D-1C3D7192F040}"/>
                </a:ext>
              </a:extLst>
            </p:cNvPr>
            <p:cNvGrpSpPr/>
            <p:nvPr/>
          </p:nvGrpSpPr>
          <p:grpSpPr>
            <a:xfrm>
              <a:off x="1518897" y="4720009"/>
              <a:ext cx="4320547" cy="1812168"/>
              <a:chOff x="1475105" y="2302631"/>
              <a:chExt cx="4320547" cy="1812168"/>
            </a:xfrm>
          </p:grpSpPr>
          <p:sp>
            <p:nvSpPr>
              <p:cNvPr id="23" name="Retângulo: Cantos Arredondados 22">
                <a:extLst>
                  <a:ext uri="{FF2B5EF4-FFF2-40B4-BE49-F238E27FC236}">
                    <a16:creationId xmlns:a16="http://schemas.microsoft.com/office/drawing/2014/main" id="{4BD377C5-01E7-0D90-664B-D8C965B97755}"/>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4" name="Retângulo: Cantos Arredondados 23">
                <a:extLst>
                  <a:ext uri="{FF2B5EF4-FFF2-40B4-BE49-F238E27FC236}">
                    <a16:creationId xmlns:a16="http://schemas.microsoft.com/office/drawing/2014/main" id="{0F9D6642-0F83-D4C2-9FC4-9CD5D980E17E}"/>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2" name="CaixaDeTexto 31">
              <a:extLst>
                <a:ext uri="{FF2B5EF4-FFF2-40B4-BE49-F238E27FC236}">
                  <a16:creationId xmlns:a16="http://schemas.microsoft.com/office/drawing/2014/main" id="{1F949829-C755-94AF-7B6C-FC5E1B4585BA}"/>
                </a:ext>
              </a:extLst>
            </p:cNvPr>
            <p:cNvSpPr txBox="1"/>
            <p:nvPr/>
          </p:nvSpPr>
          <p:spPr>
            <a:xfrm>
              <a:off x="1609724" y="5229224"/>
              <a:ext cx="41624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pt-BR" sz="1600" b="1" dirty="0">
                <a:solidFill>
                  <a:srgbClr val="000000"/>
                </a:solidFill>
                <a:latin typeface="AMX" pitchFamily="2" charset="0"/>
                <a:cs typeface="Arial" panose="020B0604020202020204" pitchFamily="34" charset="0"/>
              </a:endParaRPr>
            </a:p>
            <a:p>
              <a:pPr algn="ctr"/>
              <a:r>
                <a:rPr lang="pt-BR" sz="1600" dirty="0">
                  <a:solidFill>
                    <a:srgbClr val="000000"/>
                  </a:solidFill>
                  <a:latin typeface="+mj-lt"/>
                  <a:cs typeface="Arial" panose="020B0604020202020204" pitchFamily="34" charset="0"/>
                </a:rPr>
                <a:t>Esses casos são liberados pelo relatório "Fluxo de Cotações".</a:t>
              </a:r>
              <a:endParaRPr lang="pt-PT" dirty="0">
                <a:solidFill>
                  <a:srgbClr val="000000"/>
                </a:solidFill>
                <a:latin typeface="+mj-lt"/>
                <a:cs typeface="Arial" panose="020B0604020202020204" pitchFamily="34" charset="0"/>
              </a:endParaRPr>
            </a:p>
          </p:txBody>
        </p:sp>
        <p:sp>
          <p:nvSpPr>
            <p:cNvPr id="36" name="CaixaDeTexto 35">
              <a:extLst>
                <a:ext uri="{FF2B5EF4-FFF2-40B4-BE49-F238E27FC236}">
                  <a16:creationId xmlns:a16="http://schemas.microsoft.com/office/drawing/2014/main" id="{CE2320E5-0948-1BB8-FF13-7C7148C900C4}"/>
                </a:ext>
              </a:extLst>
            </p:cNvPr>
            <p:cNvSpPr txBox="1"/>
            <p:nvPr/>
          </p:nvSpPr>
          <p:spPr>
            <a:xfrm>
              <a:off x="1568887" y="4787789"/>
              <a:ext cx="4229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dirty="0">
                  <a:solidFill>
                    <a:schemeClr val="bg1"/>
                  </a:solidFill>
                  <a:latin typeface="+mj-lt"/>
                  <a:cs typeface="Arial" panose="020B0604020202020204" pitchFamily="34" charset="0"/>
                </a:rPr>
                <a:t>PORTABILIDADE</a:t>
              </a:r>
              <a:endParaRPr lang="pt-PT" dirty="0">
                <a:solidFill>
                  <a:schemeClr val="bg1"/>
                </a:solidFill>
                <a:latin typeface="+mj-lt"/>
                <a:cs typeface="Arial" panose="020B0604020202020204" pitchFamily="34" charset="0"/>
              </a:endParaRPr>
            </a:p>
          </p:txBody>
        </p:sp>
      </p:grpSp>
      <p:grpSp>
        <p:nvGrpSpPr>
          <p:cNvPr id="12" name="Agrupar 11">
            <a:extLst>
              <a:ext uri="{FF2B5EF4-FFF2-40B4-BE49-F238E27FC236}">
                <a16:creationId xmlns:a16="http://schemas.microsoft.com/office/drawing/2014/main" id="{AA3432F1-B2F6-023E-7327-A1AD6AC019AF}"/>
              </a:ext>
            </a:extLst>
          </p:cNvPr>
          <p:cNvGrpSpPr/>
          <p:nvPr/>
        </p:nvGrpSpPr>
        <p:grpSpPr>
          <a:xfrm>
            <a:off x="5959517" y="4720008"/>
            <a:ext cx="4320547" cy="1812168"/>
            <a:chOff x="5959517" y="4720008"/>
            <a:chExt cx="4320547" cy="1812168"/>
          </a:xfrm>
        </p:grpSpPr>
        <p:grpSp>
          <p:nvGrpSpPr>
            <p:cNvPr id="25" name="Agrupar 24">
              <a:extLst>
                <a:ext uri="{FF2B5EF4-FFF2-40B4-BE49-F238E27FC236}">
                  <a16:creationId xmlns:a16="http://schemas.microsoft.com/office/drawing/2014/main" id="{4E70FA28-378C-AE5C-D2C6-A127927D62D3}"/>
                </a:ext>
              </a:extLst>
            </p:cNvPr>
            <p:cNvGrpSpPr/>
            <p:nvPr/>
          </p:nvGrpSpPr>
          <p:grpSpPr>
            <a:xfrm>
              <a:off x="5959517" y="4720008"/>
              <a:ext cx="4320547" cy="1812168"/>
              <a:chOff x="1475105" y="2302631"/>
              <a:chExt cx="4320547" cy="1812168"/>
            </a:xfrm>
          </p:grpSpPr>
          <p:sp>
            <p:nvSpPr>
              <p:cNvPr id="26" name="Retângulo: Cantos Arredondados 25">
                <a:extLst>
                  <a:ext uri="{FF2B5EF4-FFF2-40B4-BE49-F238E27FC236}">
                    <a16:creationId xmlns:a16="http://schemas.microsoft.com/office/drawing/2014/main" id="{899DA8BF-C50E-84B5-8CF0-1AB83F3CAE84}"/>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7" name="Retângulo: Cantos Arredondados 26">
                <a:extLst>
                  <a:ext uri="{FF2B5EF4-FFF2-40B4-BE49-F238E27FC236}">
                    <a16:creationId xmlns:a16="http://schemas.microsoft.com/office/drawing/2014/main" id="{27CDFD69-CA4B-8D39-7CBD-2FB74024673E}"/>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3" name="CaixaDeTexto 32">
              <a:extLst>
                <a:ext uri="{FF2B5EF4-FFF2-40B4-BE49-F238E27FC236}">
                  <a16:creationId xmlns:a16="http://schemas.microsoft.com/office/drawing/2014/main" id="{9B44D7F0-C431-6274-CC4A-4164BB978072}"/>
                </a:ext>
              </a:extLst>
            </p:cNvPr>
            <p:cNvSpPr txBox="1"/>
            <p:nvPr/>
          </p:nvSpPr>
          <p:spPr>
            <a:xfrm>
              <a:off x="6250231" y="5239514"/>
              <a:ext cx="3730136"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300" dirty="0">
                  <a:solidFill>
                    <a:srgbClr val="000000"/>
                  </a:solidFill>
                  <a:latin typeface="+mj-lt"/>
                  <a:cs typeface="Arial" panose="020B0604020202020204" pitchFamily="34" charset="0"/>
                </a:rPr>
                <a:t>Seja empresa ou sócio, se faz obrigatória a regularização do débito.</a:t>
              </a:r>
              <a:endParaRPr lang="en-US" sz="1300" dirty="0">
                <a:solidFill>
                  <a:srgbClr val="000000"/>
                </a:solidFill>
                <a:latin typeface="+mj-lt"/>
                <a:cs typeface="Arial" panose="020B0604020202020204" pitchFamily="34" charset="0"/>
              </a:endParaRPr>
            </a:p>
            <a:p>
              <a:pPr algn="ctr"/>
              <a:r>
                <a:rPr lang="pt-BR" sz="1300" dirty="0">
                  <a:solidFill>
                    <a:srgbClr val="000000"/>
                  </a:solidFill>
                  <a:latin typeface="+mj-lt"/>
                  <a:cs typeface="Arial" panose="020B0604020202020204" pitchFamily="34" charset="0"/>
                </a:rPr>
                <a:t>Em casos de pendência financeira, cheques sem fundos, recuperação judicial e pedido de falência, é imprescindível a baixa nas agências de crédito (Serasa, Boa Vista).</a:t>
              </a:r>
              <a:endParaRPr lang="pt-PT" sz="1300" dirty="0">
                <a:solidFill>
                  <a:srgbClr val="000000"/>
                </a:solidFill>
                <a:latin typeface="+mj-lt"/>
                <a:cs typeface="Arial" panose="020B0604020202020204" pitchFamily="34" charset="0"/>
              </a:endParaRPr>
            </a:p>
          </p:txBody>
        </p:sp>
        <p:sp>
          <p:nvSpPr>
            <p:cNvPr id="37" name="CaixaDeTexto 36">
              <a:extLst>
                <a:ext uri="{FF2B5EF4-FFF2-40B4-BE49-F238E27FC236}">
                  <a16:creationId xmlns:a16="http://schemas.microsoft.com/office/drawing/2014/main" id="{2AC9E32F-F6E0-1DEA-9C31-4AA28DB27AC6}"/>
                </a:ext>
              </a:extLst>
            </p:cNvPr>
            <p:cNvSpPr txBox="1"/>
            <p:nvPr/>
          </p:nvSpPr>
          <p:spPr>
            <a:xfrm>
              <a:off x="6010275" y="4762499"/>
              <a:ext cx="4210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dirty="0">
                  <a:solidFill>
                    <a:schemeClr val="bg1"/>
                  </a:solidFill>
                  <a:latin typeface="+mj-lt"/>
                  <a:cs typeface="Arial" panose="020B0604020202020204" pitchFamily="34" charset="0"/>
                </a:rPr>
                <a:t>CLIENTES INADIMPLENTES</a:t>
              </a:r>
              <a:endParaRPr lang="pt-PT" dirty="0">
                <a:solidFill>
                  <a:schemeClr val="bg1"/>
                </a:solidFill>
                <a:latin typeface="+mj-lt"/>
                <a:cs typeface="Arial" panose="020B0604020202020204" pitchFamily="34" charset="0"/>
              </a:endParaRPr>
            </a:p>
          </p:txBody>
        </p:sp>
      </p:grpSp>
      <p:sp>
        <p:nvSpPr>
          <p:cNvPr id="6" name="CaixaDeTexto 5">
            <a:extLst>
              <a:ext uri="{FF2B5EF4-FFF2-40B4-BE49-F238E27FC236}">
                <a16:creationId xmlns:a16="http://schemas.microsoft.com/office/drawing/2014/main" id="{CD36BDDC-F101-0333-B563-5FE5A47194DD}"/>
              </a:ext>
            </a:extLst>
          </p:cNvPr>
          <p:cNvSpPr txBox="1"/>
          <p:nvPr/>
        </p:nvSpPr>
        <p:spPr>
          <a:xfrm>
            <a:off x="973641" y="2161876"/>
            <a:ext cx="9900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dirty="0">
                <a:solidFill>
                  <a:srgbClr val="000000"/>
                </a:solidFill>
                <a:latin typeface="+mj-lt"/>
                <a:cs typeface="Arial" panose="020B0604020202020204" pitchFamily="34" charset="0"/>
              </a:rPr>
              <a:t>Status que não podem ser abertos: </a:t>
            </a:r>
            <a:r>
              <a:rPr lang="pt-BR" b="1" dirty="0">
                <a:solidFill>
                  <a:srgbClr val="000000"/>
                </a:solidFill>
                <a:latin typeface="+mj-lt"/>
                <a:cs typeface="Arial" panose="020B0604020202020204" pitchFamily="34" charset="0"/>
              </a:rPr>
              <a:t>desbloqueio de crédito</a:t>
            </a:r>
            <a:r>
              <a:rPr lang="pt-BR" dirty="0">
                <a:solidFill>
                  <a:srgbClr val="000000"/>
                </a:solidFill>
                <a:latin typeface="+mj-lt"/>
                <a:cs typeface="Arial" panose="020B0604020202020204" pitchFamily="34" charset="0"/>
              </a:rPr>
              <a:t>, pois não seguirá na esteira.</a:t>
            </a:r>
            <a:endParaRPr lang="pt-PT" dirty="0">
              <a:solidFill>
                <a:srgbClr val="000000"/>
              </a:solidFill>
              <a:latin typeface="+mj-lt"/>
              <a:cs typeface="Arial" panose="020B0604020202020204" pitchFamily="34" charset="0"/>
            </a:endParaRPr>
          </a:p>
        </p:txBody>
      </p:sp>
    </p:spTree>
    <p:extLst>
      <p:ext uri="{BB962C8B-B14F-4D97-AF65-F5344CB8AC3E}">
        <p14:creationId xmlns:p14="http://schemas.microsoft.com/office/powerpoint/2010/main" val="30219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C90FD-FB0F-BEF7-CB12-6103757F0008}"/>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3AF9B16C-3B9A-196F-1534-35F345D4C4B2}"/>
              </a:ext>
            </a:extLst>
          </p:cNvPr>
          <p:cNvSpPr/>
          <p:nvPr/>
        </p:nvSpPr>
        <p:spPr>
          <a:xfrm>
            <a:off x="526125" y="1235248"/>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cs typeface="Arial" panose="020B0604020202020204" pitchFamily="34" charset="0"/>
              </a:rPr>
              <a:t>Desbloqueios</a:t>
            </a:r>
            <a:r>
              <a:rPr lang="pt-BR" sz="2400" b="1" dirty="0">
                <a:solidFill>
                  <a:schemeClr val="tx1"/>
                </a:solidFill>
                <a:latin typeface="AMX Black" pitchFamily="2" charset="0"/>
                <a:cs typeface="Arial" panose="020B0604020202020204" pitchFamily="34" charset="0"/>
              </a:rPr>
              <a:t> de crédito ilegíveis a </a:t>
            </a:r>
            <a:endParaRPr lang="pt-PT" dirty="0">
              <a:solidFill>
                <a:schemeClr val="tx1"/>
              </a:solidFill>
              <a:latin typeface="AMX Black" pitchFamily="2" charset="0"/>
              <a:cs typeface="Arial" panose="020B0604020202020204" pitchFamily="34" charset="0"/>
            </a:endParaRPr>
          </a:p>
          <a:p>
            <a:r>
              <a:rPr lang="pt-BR" sz="2400" dirty="0">
                <a:solidFill>
                  <a:schemeClr val="tx1"/>
                </a:solidFill>
                <a:latin typeface="AMX Black" pitchFamily="2" charset="0"/>
                <a:cs typeface="Arial" panose="020B0604020202020204" pitchFamily="34" charset="0"/>
              </a:rPr>
              <a:t>abertura</a:t>
            </a:r>
            <a:r>
              <a:rPr lang="pt-BR" sz="2400" b="1" dirty="0">
                <a:solidFill>
                  <a:schemeClr val="tx1"/>
                </a:solidFill>
                <a:latin typeface="AMX Black" pitchFamily="2" charset="0"/>
                <a:cs typeface="Arial" panose="020B0604020202020204" pitchFamily="34" charset="0"/>
              </a:rPr>
              <a:t> de solicitação de desbloqueio</a:t>
            </a:r>
            <a:endParaRPr lang="pt-PT" dirty="0">
              <a:solidFill>
                <a:schemeClr val="tx1"/>
              </a:solidFill>
              <a:latin typeface="AMX Black" pitchFamily="2" charset="0"/>
              <a:cs typeface="Arial" panose="020B0604020202020204" pitchFamily="34" charset="0"/>
            </a:endParaRPr>
          </a:p>
        </p:txBody>
      </p:sp>
      <p:sp>
        <p:nvSpPr>
          <p:cNvPr id="2" name="Retângulo Arredondado 9">
            <a:extLst>
              <a:ext uri="{FF2B5EF4-FFF2-40B4-BE49-F238E27FC236}">
                <a16:creationId xmlns:a16="http://schemas.microsoft.com/office/drawing/2014/main" id="{D00F5382-89B1-08F2-B32C-FCFDC911833D}"/>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3" name="Retângulo Arredondado 15">
            <a:extLst>
              <a:ext uri="{FF2B5EF4-FFF2-40B4-BE49-F238E27FC236}">
                <a16:creationId xmlns:a16="http://schemas.microsoft.com/office/drawing/2014/main" id="{A5A5F38E-9258-F69C-09CB-319339F0612B}"/>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CADASTRO</a:t>
            </a:r>
          </a:p>
        </p:txBody>
      </p:sp>
      <p:sp>
        <p:nvSpPr>
          <p:cNvPr id="5" name="Retângulo Arredondado 1">
            <a:extLst>
              <a:ext uri="{FF2B5EF4-FFF2-40B4-BE49-F238E27FC236}">
                <a16:creationId xmlns:a16="http://schemas.microsoft.com/office/drawing/2014/main" id="{F8E49042-6B79-4B76-575A-707F4DBC891D}"/>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7" name="Retângulo Arredondado 9">
            <a:extLst>
              <a:ext uri="{FF2B5EF4-FFF2-40B4-BE49-F238E27FC236}">
                <a16:creationId xmlns:a16="http://schemas.microsoft.com/office/drawing/2014/main" id="{8D8F0389-0B15-F97C-484B-4F32DEE873DF}"/>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grpSp>
        <p:nvGrpSpPr>
          <p:cNvPr id="8" name="Agrupar 7">
            <a:extLst>
              <a:ext uri="{FF2B5EF4-FFF2-40B4-BE49-F238E27FC236}">
                <a16:creationId xmlns:a16="http://schemas.microsoft.com/office/drawing/2014/main" id="{DE930D9E-0ACB-ACC4-76F4-3C34A9910BB5}"/>
              </a:ext>
            </a:extLst>
          </p:cNvPr>
          <p:cNvGrpSpPr/>
          <p:nvPr/>
        </p:nvGrpSpPr>
        <p:grpSpPr>
          <a:xfrm>
            <a:off x="1452071" y="2644803"/>
            <a:ext cx="4387374" cy="1812168"/>
            <a:chOff x="1452071" y="2644803"/>
            <a:chExt cx="4387374" cy="1812168"/>
          </a:xfrm>
        </p:grpSpPr>
        <p:grpSp>
          <p:nvGrpSpPr>
            <p:cNvPr id="18" name="Agrupar 17">
              <a:extLst>
                <a:ext uri="{FF2B5EF4-FFF2-40B4-BE49-F238E27FC236}">
                  <a16:creationId xmlns:a16="http://schemas.microsoft.com/office/drawing/2014/main" id="{36086BBD-4EEC-04E1-F85C-43EEA0D7F539}"/>
                </a:ext>
              </a:extLst>
            </p:cNvPr>
            <p:cNvGrpSpPr/>
            <p:nvPr/>
          </p:nvGrpSpPr>
          <p:grpSpPr>
            <a:xfrm>
              <a:off x="1518898" y="2644803"/>
              <a:ext cx="4320547" cy="1812168"/>
              <a:chOff x="1475105" y="2302631"/>
              <a:chExt cx="4320547" cy="1812168"/>
            </a:xfrm>
          </p:grpSpPr>
          <p:sp>
            <p:nvSpPr>
              <p:cNvPr id="17" name="Retângulo: Cantos Arredondados 16">
                <a:extLst>
                  <a:ext uri="{FF2B5EF4-FFF2-40B4-BE49-F238E27FC236}">
                    <a16:creationId xmlns:a16="http://schemas.microsoft.com/office/drawing/2014/main" id="{46B77779-EB59-3CD6-8AEB-F1BED2EB7108}"/>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9" name="Retângulo: Cantos Arredondados 8">
                <a:extLst>
                  <a:ext uri="{FF2B5EF4-FFF2-40B4-BE49-F238E27FC236}">
                    <a16:creationId xmlns:a16="http://schemas.microsoft.com/office/drawing/2014/main" id="{ED39ECD9-A188-3B4D-B781-05DBB8C0B9E1}"/>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29" name="CaixaDeTexto 28">
              <a:extLst>
                <a:ext uri="{FF2B5EF4-FFF2-40B4-BE49-F238E27FC236}">
                  <a16:creationId xmlns:a16="http://schemas.microsoft.com/office/drawing/2014/main" id="{3D48169D-422B-E055-0221-B82D958224DB}"/>
                </a:ext>
              </a:extLst>
            </p:cNvPr>
            <p:cNvSpPr txBox="1"/>
            <p:nvPr/>
          </p:nvSpPr>
          <p:spPr>
            <a:xfrm>
              <a:off x="1452071" y="3404459"/>
              <a:ext cx="43296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dirty="0">
                  <a:cs typeface="Arial" panose="020B0604020202020204" pitchFamily="34" charset="0"/>
                </a:rPr>
                <a:t>Seja a empresa ou o sócio, se faz obrigatória a regularização da restrição.</a:t>
              </a:r>
              <a:endParaRPr lang="pt-PT" sz="1400" dirty="0">
                <a:cs typeface="Arial" panose="020B0604020202020204" pitchFamily="34" charset="0"/>
              </a:endParaRPr>
            </a:p>
          </p:txBody>
        </p:sp>
        <p:sp>
          <p:nvSpPr>
            <p:cNvPr id="34" name="CaixaDeTexto 33">
              <a:extLst>
                <a:ext uri="{FF2B5EF4-FFF2-40B4-BE49-F238E27FC236}">
                  <a16:creationId xmlns:a16="http://schemas.microsoft.com/office/drawing/2014/main" id="{AD5D9C11-D8CB-45A3-6956-CAE3ACE829A3}"/>
                </a:ext>
              </a:extLst>
            </p:cNvPr>
            <p:cNvSpPr txBox="1"/>
            <p:nvPr/>
          </p:nvSpPr>
          <p:spPr>
            <a:xfrm>
              <a:off x="1571625" y="2709576"/>
              <a:ext cx="42100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solidFill>
                    <a:schemeClr val="bg1"/>
                  </a:solidFill>
                  <a:latin typeface="+mj-lt"/>
                  <a:cs typeface="Arial" panose="020B0604020202020204" pitchFamily="34" charset="0"/>
                </a:rPr>
                <a:t>MEI</a:t>
              </a:r>
              <a:r>
                <a:rPr lang="pt-BR" sz="1600" b="1" dirty="0">
                  <a:solidFill>
                    <a:schemeClr val="bg1"/>
                  </a:solidFill>
                  <a:latin typeface="AMX" pitchFamily="2" charset="0"/>
                  <a:cs typeface="Arial" panose="020B0604020202020204" pitchFamily="34" charset="0"/>
                </a:rPr>
                <a:t> COM RESTRIÇÕES EXTERNAS</a:t>
              </a:r>
              <a:endParaRPr lang="pt-PT" sz="1600" dirty="0">
                <a:solidFill>
                  <a:schemeClr val="bg1"/>
                </a:solidFill>
                <a:latin typeface="AMX" pitchFamily="2" charset="0"/>
                <a:cs typeface="Arial" panose="020B0604020202020204" pitchFamily="34" charset="0"/>
              </a:endParaRPr>
            </a:p>
          </p:txBody>
        </p:sp>
      </p:grpSp>
      <p:grpSp>
        <p:nvGrpSpPr>
          <p:cNvPr id="10" name="Agrupar 9">
            <a:extLst>
              <a:ext uri="{FF2B5EF4-FFF2-40B4-BE49-F238E27FC236}">
                <a16:creationId xmlns:a16="http://schemas.microsoft.com/office/drawing/2014/main" id="{C542A8C6-6B20-9CB0-DA5F-186E97082E49}"/>
              </a:ext>
            </a:extLst>
          </p:cNvPr>
          <p:cNvGrpSpPr/>
          <p:nvPr/>
        </p:nvGrpSpPr>
        <p:grpSpPr>
          <a:xfrm>
            <a:off x="5959518" y="2644802"/>
            <a:ext cx="5060416" cy="1812168"/>
            <a:chOff x="5959518" y="2644802"/>
            <a:chExt cx="5060416" cy="1812168"/>
          </a:xfrm>
        </p:grpSpPr>
        <p:grpSp>
          <p:nvGrpSpPr>
            <p:cNvPr id="19" name="Agrupar 18">
              <a:extLst>
                <a:ext uri="{FF2B5EF4-FFF2-40B4-BE49-F238E27FC236}">
                  <a16:creationId xmlns:a16="http://schemas.microsoft.com/office/drawing/2014/main" id="{8242A817-3650-4C2D-0DBB-4EEDE123734C}"/>
                </a:ext>
              </a:extLst>
            </p:cNvPr>
            <p:cNvGrpSpPr/>
            <p:nvPr/>
          </p:nvGrpSpPr>
          <p:grpSpPr>
            <a:xfrm>
              <a:off x="5959518" y="2644802"/>
              <a:ext cx="5060416" cy="1812168"/>
              <a:chOff x="1475105" y="2302631"/>
              <a:chExt cx="4320547" cy="1812168"/>
            </a:xfrm>
          </p:grpSpPr>
          <p:sp>
            <p:nvSpPr>
              <p:cNvPr id="20" name="Retângulo: Cantos Arredondados 19">
                <a:extLst>
                  <a:ext uri="{FF2B5EF4-FFF2-40B4-BE49-F238E27FC236}">
                    <a16:creationId xmlns:a16="http://schemas.microsoft.com/office/drawing/2014/main" id="{2196DC25-9CB1-899D-3F9A-25BFCCB56E79}"/>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1" name="Retângulo: Cantos Arredondados 20">
                <a:extLst>
                  <a:ext uri="{FF2B5EF4-FFF2-40B4-BE49-F238E27FC236}">
                    <a16:creationId xmlns:a16="http://schemas.microsoft.com/office/drawing/2014/main" id="{9C3CBFA0-B188-7438-D764-B556A172B3F8}"/>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1" name="CaixaDeTexto 30">
              <a:extLst>
                <a:ext uri="{FF2B5EF4-FFF2-40B4-BE49-F238E27FC236}">
                  <a16:creationId xmlns:a16="http://schemas.microsoft.com/office/drawing/2014/main" id="{24FCE012-F231-02D6-E2F1-CDB4BA35DC00}"/>
                </a:ext>
              </a:extLst>
            </p:cNvPr>
            <p:cNvSpPr txBox="1"/>
            <p:nvPr/>
          </p:nvSpPr>
          <p:spPr>
            <a:xfrm>
              <a:off x="6399979" y="3181385"/>
              <a:ext cx="413587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dirty="0">
                  <a:cs typeface="Arial" panose="020B0604020202020204" pitchFamily="34" charset="0"/>
                </a:rPr>
                <a:t>São aceitas somente quando houver justificativas suficientes para a mesa de crédito </a:t>
              </a:r>
              <a:endParaRPr lang="en-US" sz="1400" dirty="0">
                <a:cs typeface="Arial" panose="020B0604020202020204" pitchFamily="34" charset="0"/>
              </a:endParaRPr>
            </a:p>
            <a:p>
              <a:pPr algn="ctr"/>
              <a:r>
                <a:rPr lang="pt-BR" sz="1400" dirty="0">
                  <a:latin typeface="AMX" pitchFamily="2" charset="0"/>
                  <a:cs typeface="Arial" panose="020B0604020202020204" pitchFamily="34" charset="0"/>
                </a:rPr>
                <a:t>desconsiderar</a:t>
              </a:r>
              <a:r>
                <a:rPr lang="pt-BR" sz="1400" dirty="0">
                  <a:cs typeface="Arial" panose="020B0604020202020204" pitchFamily="34" charset="0"/>
                </a:rPr>
                <a:t> o débito.</a:t>
              </a:r>
              <a:endParaRPr lang="en-US" sz="1400" dirty="0">
                <a:cs typeface="Arial" panose="020B0604020202020204" pitchFamily="34" charset="0"/>
              </a:endParaRPr>
            </a:p>
            <a:p>
              <a:pPr algn="ctr"/>
              <a:r>
                <a:rPr lang="pt-BR" sz="1400" dirty="0" err="1">
                  <a:cs typeface="Arial" panose="020B0604020202020204" pitchFamily="34" charset="0"/>
                </a:rPr>
                <a:t>Ex</a:t>
              </a:r>
              <a:r>
                <a:rPr lang="pt-BR" sz="1400" dirty="0">
                  <a:cs typeface="Arial" panose="020B0604020202020204" pitchFamily="34" charset="0"/>
                </a:rPr>
                <a:t>: empresa protestada apresentando a anuência junto aos cartórios/com parecer jurídico.</a:t>
              </a:r>
              <a:endParaRPr lang="pt-PT" sz="1400" dirty="0">
                <a:cs typeface="Arial" panose="020B0604020202020204" pitchFamily="34" charset="0"/>
              </a:endParaRPr>
            </a:p>
          </p:txBody>
        </p:sp>
        <p:sp>
          <p:nvSpPr>
            <p:cNvPr id="35" name="CaixaDeTexto 34">
              <a:extLst>
                <a:ext uri="{FF2B5EF4-FFF2-40B4-BE49-F238E27FC236}">
                  <a16:creationId xmlns:a16="http://schemas.microsoft.com/office/drawing/2014/main" id="{404C7D1F-D980-67AA-86D5-FFBD1C60E6F3}"/>
                </a:ext>
              </a:extLst>
            </p:cNvPr>
            <p:cNvSpPr txBox="1"/>
            <p:nvPr/>
          </p:nvSpPr>
          <p:spPr>
            <a:xfrm>
              <a:off x="6000749" y="2712583"/>
              <a:ext cx="49343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solidFill>
                    <a:schemeClr val="bg1"/>
                  </a:solidFill>
                  <a:latin typeface="AMX" pitchFamily="2" charset="0"/>
                  <a:cs typeface="Arial" panose="020B0604020202020204" pitchFamily="34" charset="0"/>
                </a:rPr>
                <a:t>EMPRESAS COM </a:t>
              </a:r>
              <a:r>
                <a:rPr lang="pt-BR" sz="1600" b="1" dirty="0">
                  <a:solidFill>
                    <a:schemeClr val="bg1"/>
                  </a:solidFill>
                  <a:latin typeface="+mj-lt"/>
                  <a:cs typeface="Arial" panose="020B0604020202020204" pitchFamily="34" charset="0"/>
                </a:rPr>
                <a:t>RESTRIÇÕES</a:t>
              </a:r>
              <a:r>
                <a:rPr lang="pt-BR" sz="1600" b="1" dirty="0">
                  <a:solidFill>
                    <a:schemeClr val="bg1"/>
                  </a:solidFill>
                  <a:latin typeface="AMX" pitchFamily="2" charset="0"/>
                  <a:cs typeface="Arial" panose="020B0604020202020204" pitchFamily="34" charset="0"/>
                </a:rPr>
                <a:t> EXTERNAS</a:t>
              </a:r>
              <a:endParaRPr lang="pt-PT" dirty="0">
                <a:solidFill>
                  <a:schemeClr val="bg1"/>
                </a:solidFill>
                <a:latin typeface="AMX" pitchFamily="2" charset="0"/>
                <a:cs typeface="Arial" panose="020B0604020202020204" pitchFamily="34" charset="0"/>
              </a:endParaRPr>
            </a:p>
          </p:txBody>
        </p:sp>
      </p:grpSp>
      <p:grpSp>
        <p:nvGrpSpPr>
          <p:cNvPr id="11" name="Agrupar 10">
            <a:extLst>
              <a:ext uri="{FF2B5EF4-FFF2-40B4-BE49-F238E27FC236}">
                <a16:creationId xmlns:a16="http://schemas.microsoft.com/office/drawing/2014/main" id="{FA5E24A0-1CD5-E109-F74C-4055B6276732}"/>
              </a:ext>
            </a:extLst>
          </p:cNvPr>
          <p:cNvGrpSpPr/>
          <p:nvPr/>
        </p:nvGrpSpPr>
        <p:grpSpPr>
          <a:xfrm>
            <a:off x="1516376" y="4633008"/>
            <a:ext cx="4366569" cy="2078875"/>
            <a:chOff x="1516376" y="4633008"/>
            <a:chExt cx="4366569" cy="2078875"/>
          </a:xfrm>
        </p:grpSpPr>
        <p:grpSp>
          <p:nvGrpSpPr>
            <p:cNvPr id="22" name="Agrupar 21">
              <a:extLst>
                <a:ext uri="{FF2B5EF4-FFF2-40B4-BE49-F238E27FC236}">
                  <a16:creationId xmlns:a16="http://schemas.microsoft.com/office/drawing/2014/main" id="{DF8F6DB7-E03D-A887-C381-642C3C6492A8}"/>
                </a:ext>
              </a:extLst>
            </p:cNvPr>
            <p:cNvGrpSpPr/>
            <p:nvPr/>
          </p:nvGrpSpPr>
          <p:grpSpPr>
            <a:xfrm>
              <a:off x="1516376" y="4633008"/>
              <a:ext cx="4320547" cy="2078875"/>
              <a:chOff x="1475105" y="2302631"/>
              <a:chExt cx="4320547" cy="1812168"/>
            </a:xfrm>
          </p:grpSpPr>
          <p:sp>
            <p:nvSpPr>
              <p:cNvPr id="23" name="Retângulo: Cantos Arredondados 22">
                <a:extLst>
                  <a:ext uri="{FF2B5EF4-FFF2-40B4-BE49-F238E27FC236}">
                    <a16:creationId xmlns:a16="http://schemas.microsoft.com/office/drawing/2014/main" id="{8151226F-E068-5A12-DBA7-96B09DEFB9DF}"/>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4" name="Retângulo: Cantos Arredondados 23">
                <a:extLst>
                  <a:ext uri="{FF2B5EF4-FFF2-40B4-BE49-F238E27FC236}">
                    <a16:creationId xmlns:a16="http://schemas.microsoft.com/office/drawing/2014/main" id="{F9F050D5-C621-8FB7-6A20-14C689D6B732}"/>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2" name="CaixaDeTexto 31">
              <a:extLst>
                <a:ext uri="{FF2B5EF4-FFF2-40B4-BE49-F238E27FC236}">
                  <a16:creationId xmlns:a16="http://schemas.microsoft.com/office/drawing/2014/main" id="{C05D1D8B-B1EE-3561-9716-7281A1D56074}"/>
                </a:ext>
              </a:extLst>
            </p:cNvPr>
            <p:cNvSpPr txBox="1"/>
            <p:nvPr/>
          </p:nvSpPr>
          <p:spPr>
            <a:xfrm>
              <a:off x="1533648" y="5373945"/>
              <a:ext cx="424802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dirty="0">
                  <a:cs typeface="Arial" panose="020B0604020202020204" pitchFamily="34" charset="0"/>
                </a:rPr>
                <a:t>Com processo de contestação com protocolo em aberto ou indeferido – obrigatória a conclusão.</a:t>
              </a:r>
              <a:endParaRPr lang="en-US" sz="1400" dirty="0">
                <a:cs typeface="Arial" panose="020B0604020202020204" pitchFamily="34" charset="0"/>
              </a:endParaRPr>
            </a:p>
            <a:p>
              <a:pPr algn="ctr"/>
              <a:r>
                <a:rPr lang="pt-BR" sz="1400" dirty="0">
                  <a:cs typeface="Arial" panose="020B0604020202020204" pitchFamily="34" charset="0"/>
                </a:rPr>
                <a:t>Se não seguirmos essa regra, corremos o risco de abrirem protocolo apenas para que </a:t>
              </a:r>
            </a:p>
            <a:p>
              <a:pPr algn="ctr"/>
              <a:r>
                <a:rPr lang="pt-BR" sz="1400" dirty="0">
                  <a:cs typeface="Arial" panose="020B0604020202020204" pitchFamily="34" charset="0"/>
                </a:rPr>
                <a:t>seja desbloqueado.</a:t>
              </a:r>
              <a:endParaRPr lang="pt-PT" sz="1400" dirty="0">
                <a:cs typeface="Arial" panose="020B0604020202020204" pitchFamily="34" charset="0"/>
              </a:endParaRPr>
            </a:p>
          </p:txBody>
        </p:sp>
        <p:sp>
          <p:nvSpPr>
            <p:cNvPr id="36" name="CaixaDeTexto 35">
              <a:extLst>
                <a:ext uri="{FF2B5EF4-FFF2-40B4-BE49-F238E27FC236}">
                  <a16:creationId xmlns:a16="http://schemas.microsoft.com/office/drawing/2014/main" id="{087F975B-EDF5-AADF-D1BD-847BBB4DB159}"/>
                </a:ext>
              </a:extLst>
            </p:cNvPr>
            <p:cNvSpPr txBox="1"/>
            <p:nvPr/>
          </p:nvSpPr>
          <p:spPr>
            <a:xfrm>
              <a:off x="1568886" y="4740894"/>
              <a:ext cx="43140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solidFill>
                    <a:schemeClr val="bg1"/>
                  </a:solidFill>
                  <a:latin typeface="+mj-lt"/>
                  <a:cs typeface="Arial" panose="020B0604020202020204" pitchFamily="34" charset="0"/>
                </a:rPr>
                <a:t>EMPRESAS OU SÓCIOS INADIMPLENTES</a:t>
              </a:r>
              <a:endParaRPr lang="pt-PT" dirty="0">
                <a:latin typeface="+mj-lt"/>
                <a:cs typeface="Arial" panose="020B0604020202020204" pitchFamily="34" charset="0"/>
              </a:endParaRPr>
            </a:p>
          </p:txBody>
        </p:sp>
      </p:grpSp>
      <p:grpSp>
        <p:nvGrpSpPr>
          <p:cNvPr id="12" name="Agrupar 11">
            <a:extLst>
              <a:ext uri="{FF2B5EF4-FFF2-40B4-BE49-F238E27FC236}">
                <a16:creationId xmlns:a16="http://schemas.microsoft.com/office/drawing/2014/main" id="{81C99AFA-80AF-2E66-31F7-82ED02C8AF3E}"/>
              </a:ext>
            </a:extLst>
          </p:cNvPr>
          <p:cNvGrpSpPr/>
          <p:nvPr/>
        </p:nvGrpSpPr>
        <p:grpSpPr>
          <a:xfrm>
            <a:off x="6030789" y="4633008"/>
            <a:ext cx="5060416" cy="2073463"/>
            <a:chOff x="6030789" y="4633008"/>
            <a:chExt cx="5060416" cy="2073463"/>
          </a:xfrm>
        </p:grpSpPr>
        <p:grpSp>
          <p:nvGrpSpPr>
            <p:cNvPr id="25" name="Agrupar 24">
              <a:extLst>
                <a:ext uri="{FF2B5EF4-FFF2-40B4-BE49-F238E27FC236}">
                  <a16:creationId xmlns:a16="http://schemas.microsoft.com/office/drawing/2014/main" id="{D458379C-8F1D-5B86-31E4-6B636B1ACB82}"/>
                </a:ext>
              </a:extLst>
            </p:cNvPr>
            <p:cNvGrpSpPr/>
            <p:nvPr/>
          </p:nvGrpSpPr>
          <p:grpSpPr>
            <a:xfrm>
              <a:off x="6030789" y="4633008"/>
              <a:ext cx="5060416" cy="2073463"/>
              <a:chOff x="1475105" y="2302631"/>
              <a:chExt cx="4320547" cy="1812168"/>
            </a:xfrm>
          </p:grpSpPr>
          <p:sp>
            <p:nvSpPr>
              <p:cNvPr id="26" name="Retângulo: Cantos Arredondados 25">
                <a:extLst>
                  <a:ext uri="{FF2B5EF4-FFF2-40B4-BE49-F238E27FC236}">
                    <a16:creationId xmlns:a16="http://schemas.microsoft.com/office/drawing/2014/main" id="{371A44E7-14FB-00D5-F7D5-E689CAF78177}"/>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7" name="Retângulo: Cantos Arredondados 26">
                <a:extLst>
                  <a:ext uri="{FF2B5EF4-FFF2-40B4-BE49-F238E27FC236}">
                    <a16:creationId xmlns:a16="http://schemas.microsoft.com/office/drawing/2014/main" id="{A90B6374-6B4E-C26A-20AC-410F59146E8B}"/>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3" name="CaixaDeTexto 32">
              <a:extLst>
                <a:ext uri="{FF2B5EF4-FFF2-40B4-BE49-F238E27FC236}">
                  <a16:creationId xmlns:a16="http://schemas.microsoft.com/office/drawing/2014/main" id="{2D764A79-710F-E96A-C615-8859D0C145AB}"/>
                </a:ext>
              </a:extLst>
            </p:cNvPr>
            <p:cNvSpPr txBox="1"/>
            <p:nvPr/>
          </p:nvSpPr>
          <p:spPr>
            <a:xfrm>
              <a:off x="6469011" y="5321212"/>
              <a:ext cx="406684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dirty="0">
                  <a:cs typeface="Arial" panose="020B0604020202020204" pitchFamily="34" charset="0"/>
                </a:rPr>
                <a:t>Solicitações acima do permitido.</a:t>
              </a:r>
              <a:endParaRPr lang="en-US" sz="1400" dirty="0">
                <a:cs typeface="Arial" panose="020B0604020202020204" pitchFamily="34" charset="0"/>
              </a:endParaRPr>
            </a:p>
            <a:p>
              <a:pPr algn="ctr"/>
              <a:r>
                <a:rPr lang="pt-BR" sz="1400" dirty="0">
                  <a:cs typeface="Arial" panose="020B0604020202020204" pitchFamily="34" charset="0"/>
                </a:rPr>
                <a:t>É imprescindível uma informação adicional. Por exemplo: balanço, demonstrativo de resultados, contas da concorrência.</a:t>
              </a:r>
              <a:endParaRPr lang="pt-PT" sz="1400" dirty="0">
                <a:cs typeface="Arial" panose="020B0604020202020204" pitchFamily="34" charset="0"/>
              </a:endParaRPr>
            </a:p>
          </p:txBody>
        </p:sp>
        <p:sp>
          <p:nvSpPr>
            <p:cNvPr id="37" name="CaixaDeTexto 36">
              <a:extLst>
                <a:ext uri="{FF2B5EF4-FFF2-40B4-BE49-F238E27FC236}">
                  <a16:creationId xmlns:a16="http://schemas.microsoft.com/office/drawing/2014/main" id="{4EAE8117-8485-728D-C38E-D81E9E572BC9}"/>
                </a:ext>
              </a:extLst>
            </p:cNvPr>
            <p:cNvSpPr txBox="1"/>
            <p:nvPr/>
          </p:nvSpPr>
          <p:spPr>
            <a:xfrm>
              <a:off x="6384184" y="4738122"/>
              <a:ext cx="42100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solidFill>
                    <a:schemeClr val="bg1"/>
                  </a:solidFill>
                  <a:latin typeface="AMX" pitchFamily="2" charset="0"/>
                  <a:cs typeface="Arial" panose="020B0604020202020204" pitchFamily="34" charset="0"/>
                </a:rPr>
                <a:t>RECUSA POR PORTE</a:t>
              </a:r>
              <a:endParaRPr lang="pt-PT" sz="1600" dirty="0">
                <a:solidFill>
                  <a:schemeClr val="bg1"/>
                </a:solidFill>
                <a:latin typeface="AMX" pitchFamily="2" charset="0"/>
                <a:cs typeface="Arial" panose="020B0604020202020204" pitchFamily="34" charset="0"/>
              </a:endParaRPr>
            </a:p>
          </p:txBody>
        </p:sp>
      </p:grpSp>
      <p:sp>
        <p:nvSpPr>
          <p:cNvPr id="6" name="CaixaDeTexto 5">
            <a:extLst>
              <a:ext uri="{FF2B5EF4-FFF2-40B4-BE49-F238E27FC236}">
                <a16:creationId xmlns:a16="http://schemas.microsoft.com/office/drawing/2014/main" id="{6EEACC7A-6D96-3190-A848-C43851EBB13C}"/>
              </a:ext>
            </a:extLst>
          </p:cNvPr>
          <p:cNvSpPr txBox="1"/>
          <p:nvPr/>
        </p:nvSpPr>
        <p:spPr>
          <a:xfrm>
            <a:off x="973641" y="2161876"/>
            <a:ext cx="9900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dirty="0">
                <a:solidFill>
                  <a:srgbClr val="000000"/>
                </a:solidFill>
                <a:latin typeface="+mj-lt"/>
                <a:cs typeface="Arial" panose="020B0604020202020204" pitchFamily="34" charset="0"/>
              </a:rPr>
              <a:t>Status que não podem ser abertos: </a:t>
            </a:r>
            <a:r>
              <a:rPr lang="pt-BR" b="1" dirty="0">
                <a:solidFill>
                  <a:srgbClr val="000000"/>
                </a:solidFill>
                <a:latin typeface="+mj-lt"/>
                <a:cs typeface="Arial" panose="020B0604020202020204" pitchFamily="34" charset="0"/>
              </a:rPr>
              <a:t>desbloqueio de crédito</a:t>
            </a:r>
            <a:r>
              <a:rPr lang="pt-BR" dirty="0">
                <a:solidFill>
                  <a:srgbClr val="000000"/>
                </a:solidFill>
                <a:latin typeface="+mj-lt"/>
                <a:cs typeface="Arial" panose="020B0604020202020204" pitchFamily="34" charset="0"/>
              </a:rPr>
              <a:t>, pois não seguirá na esteira.</a:t>
            </a:r>
            <a:endParaRPr lang="pt-PT" dirty="0">
              <a:solidFill>
                <a:srgbClr val="000000"/>
              </a:solidFill>
              <a:latin typeface="+mj-lt"/>
              <a:cs typeface="Arial" panose="020B0604020202020204" pitchFamily="34" charset="0"/>
            </a:endParaRPr>
          </a:p>
        </p:txBody>
      </p:sp>
    </p:spTree>
    <p:extLst>
      <p:ext uri="{BB962C8B-B14F-4D97-AF65-F5344CB8AC3E}">
        <p14:creationId xmlns:p14="http://schemas.microsoft.com/office/powerpoint/2010/main" val="303448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DCC5F-1BEC-665A-23E7-57EDA8B9B4D6}"/>
            </a:ext>
          </a:extLst>
        </p:cNvPr>
        <p:cNvGrpSpPr/>
        <p:nvPr/>
      </p:nvGrpSpPr>
      <p:grpSpPr>
        <a:xfrm>
          <a:off x="0" y="0"/>
          <a:ext cx="0" cy="0"/>
          <a:chOff x="0" y="0"/>
          <a:chExt cx="0" cy="0"/>
        </a:xfrm>
      </p:grpSpPr>
      <p:sp>
        <p:nvSpPr>
          <p:cNvPr id="2" name="Retângulo Arredondado 9">
            <a:extLst>
              <a:ext uri="{FF2B5EF4-FFF2-40B4-BE49-F238E27FC236}">
                <a16:creationId xmlns:a16="http://schemas.microsoft.com/office/drawing/2014/main" id="{1D6E7F19-DB97-371E-F844-8948E016B828}"/>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3" name="Retângulo Arredondado 15">
            <a:extLst>
              <a:ext uri="{FF2B5EF4-FFF2-40B4-BE49-F238E27FC236}">
                <a16:creationId xmlns:a16="http://schemas.microsoft.com/office/drawing/2014/main" id="{060F9969-1896-62F5-1245-9D7BF590060B}"/>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5" name="Retângulo Arredondado 1">
            <a:extLst>
              <a:ext uri="{FF2B5EF4-FFF2-40B4-BE49-F238E27FC236}">
                <a16:creationId xmlns:a16="http://schemas.microsoft.com/office/drawing/2014/main" id="{8AAA529F-AD55-3781-FE56-43974862170F}"/>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7" name="Retângulo Arredondado 9">
            <a:extLst>
              <a:ext uri="{FF2B5EF4-FFF2-40B4-BE49-F238E27FC236}">
                <a16:creationId xmlns:a16="http://schemas.microsoft.com/office/drawing/2014/main" id="{04DAB1A2-45CC-2DD1-86B5-2A4D8BC7C8BD}"/>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4" name="Retângulo: Cantos Arredondados 3">
            <a:extLst>
              <a:ext uri="{FF2B5EF4-FFF2-40B4-BE49-F238E27FC236}">
                <a16:creationId xmlns:a16="http://schemas.microsoft.com/office/drawing/2014/main" id="{66170B9F-E735-70C8-8599-E94BE36F7B5D}"/>
              </a:ext>
            </a:extLst>
          </p:cNvPr>
          <p:cNvSpPr/>
          <p:nvPr/>
        </p:nvSpPr>
        <p:spPr>
          <a:xfrm>
            <a:off x="671457" y="1180769"/>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Preenchimento do </a:t>
            </a:r>
            <a:r>
              <a:rPr lang="pt-BR" sz="2400" b="1" dirty="0" err="1">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Pipefy</a:t>
            </a:r>
            <a:endPar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endParaRPr>
          </a:p>
        </p:txBody>
      </p:sp>
      <p:grpSp>
        <p:nvGrpSpPr>
          <p:cNvPr id="9" name="Agrupar 8">
            <a:extLst>
              <a:ext uri="{FF2B5EF4-FFF2-40B4-BE49-F238E27FC236}">
                <a16:creationId xmlns:a16="http://schemas.microsoft.com/office/drawing/2014/main" id="{09CDAD23-3CD2-D889-6F3C-C6D66C081D75}"/>
              </a:ext>
            </a:extLst>
          </p:cNvPr>
          <p:cNvGrpSpPr/>
          <p:nvPr/>
        </p:nvGrpSpPr>
        <p:grpSpPr>
          <a:xfrm>
            <a:off x="536984" y="2096087"/>
            <a:ext cx="5580062" cy="3962716"/>
            <a:chOff x="536984" y="2096087"/>
            <a:chExt cx="5580062" cy="3962716"/>
          </a:xfrm>
        </p:grpSpPr>
        <p:grpSp>
          <p:nvGrpSpPr>
            <p:cNvPr id="17" name="Agrupar 16">
              <a:extLst>
                <a:ext uri="{FF2B5EF4-FFF2-40B4-BE49-F238E27FC236}">
                  <a16:creationId xmlns:a16="http://schemas.microsoft.com/office/drawing/2014/main" id="{2C63E16C-D019-9BCE-DBD3-24988F5BDDDE}"/>
                </a:ext>
              </a:extLst>
            </p:cNvPr>
            <p:cNvGrpSpPr/>
            <p:nvPr/>
          </p:nvGrpSpPr>
          <p:grpSpPr>
            <a:xfrm>
              <a:off x="536984" y="2096087"/>
              <a:ext cx="5580062" cy="3952426"/>
              <a:chOff x="1475105" y="2302631"/>
              <a:chExt cx="4320547" cy="1812168"/>
            </a:xfrm>
          </p:grpSpPr>
          <p:sp>
            <p:nvSpPr>
              <p:cNvPr id="19" name="Retângulo: Cantos Arredondados 18">
                <a:extLst>
                  <a:ext uri="{FF2B5EF4-FFF2-40B4-BE49-F238E27FC236}">
                    <a16:creationId xmlns:a16="http://schemas.microsoft.com/office/drawing/2014/main" id="{8F745C68-ACA7-E491-2B8E-79BE3C505237}"/>
                  </a:ext>
                </a:extLst>
              </p:cNvPr>
              <p:cNvSpPr/>
              <p:nvPr/>
            </p:nvSpPr>
            <p:spPr>
              <a:xfrm>
                <a:off x="1477908" y="2307349"/>
                <a:ext cx="4314059" cy="1807450"/>
              </a:xfrm>
              <a:prstGeom prst="roundRect">
                <a:avLst>
                  <a:gd name="adj" fmla="val 12394"/>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0" name="Retângulo: Cantos Arredondados 19">
                <a:extLst>
                  <a:ext uri="{FF2B5EF4-FFF2-40B4-BE49-F238E27FC236}">
                    <a16:creationId xmlns:a16="http://schemas.microsoft.com/office/drawing/2014/main" id="{28878844-A28C-588D-1148-66DC31279CDE}"/>
                  </a:ext>
                </a:extLst>
              </p:cNvPr>
              <p:cNvSpPr/>
              <p:nvPr/>
            </p:nvSpPr>
            <p:spPr>
              <a:xfrm>
                <a:off x="1475105" y="2302631"/>
                <a:ext cx="4320547" cy="268117"/>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18" name="CaixaDeTexto 17">
              <a:extLst>
                <a:ext uri="{FF2B5EF4-FFF2-40B4-BE49-F238E27FC236}">
                  <a16:creationId xmlns:a16="http://schemas.microsoft.com/office/drawing/2014/main" id="{A629FF63-5024-5ECA-26F5-953333C998CE}"/>
                </a:ext>
              </a:extLst>
            </p:cNvPr>
            <p:cNvSpPr txBox="1"/>
            <p:nvPr/>
          </p:nvSpPr>
          <p:spPr>
            <a:xfrm>
              <a:off x="808906" y="2734816"/>
              <a:ext cx="5209165"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No formulário, o vendedor deve inserir:</a:t>
              </a:r>
            </a:p>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Nome (Nome completo)</a:t>
              </a:r>
            </a:p>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E-mail (do vendedor)</a:t>
              </a:r>
            </a:p>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Você quer informar e-mail(s) adicionais para receber a resposta de Crédito? Sim ou Não ( caso o vendedor deseje incluir mais de uma pessoa para receber o retorno de crédito ele pode sinalizar como sim e incluir o e-mail </a:t>
              </a:r>
            </a:p>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CNPJ </a:t>
              </a:r>
            </a:p>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Razão Social </a:t>
              </a:r>
            </a:p>
            <a:p>
              <a:pPr fontAlgn="ctr">
                <a:lnSpc>
                  <a:spcPct val="150000"/>
                </a:lnSpc>
              </a:pPr>
              <a:endParaRPr lang="pt-BR" sz="1400" dirty="0">
                <a:latin typeface="AMX" pitchFamily="2" charset="0"/>
                <a:cs typeface="Arial" panose="020B0604020202020204" pitchFamily="34" charset="0"/>
              </a:endParaRPr>
            </a:p>
          </p:txBody>
        </p:sp>
      </p:grpSp>
      <p:sp>
        <p:nvSpPr>
          <p:cNvPr id="21" name="CaixaDeTexto 20">
            <a:extLst>
              <a:ext uri="{FF2B5EF4-FFF2-40B4-BE49-F238E27FC236}">
                <a16:creationId xmlns:a16="http://schemas.microsoft.com/office/drawing/2014/main" id="{8C910C07-0C47-9106-4D19-E446706B9D27}"/>
              </a:ext>
            </a:extLst>
          </p:cNvPr>
          <p:cNvSpPr txBox="1"/>
          <p:nvPr/>
        </p:nvSpPr>
        <p:spPr>
          <a:xfrm>
            <a:off x="785526" y="2069135"/>
            <a:ext cx="604592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ctr">
              <a:lnSpc>
                <a:spcPct val="150000"/>
              </a:lnSpc>
            </a:pPr>
            <a:r>
              <a:rPr lang="pt-BR" b="1" dirty="0">
                <a:solidFill>
                  <a:schemeClr val="bg1"/>
                </a:solidFill>
                <a:latin typeface="AMX" pitchFamily="2" charset="0"/>
              </a:rPr>
              <a:t>Informações necessárias para preenchimento.</a:t>
            </a:r>
          </a:p>
        </p:txBody>
      </p:sp>
      <p:grpSp>
        <p:nvGrpSpPr>
          <p:cNvPr id="22" name="Agrupar 21">
            <a:extLst>
              <a:ext uri="{FF2B5EF4-FFF2-40B4-BE49-F238E27FC236}">
                <a16:creationId xmlns:a16="http://schemas.microsoft.com/office/drawing/2014/main" id="{F254D270-6662-C4DC-3914-2C066B650B4B}"/>
              </a:ext>
            </a:extLst>
          </p:cNvPr>
          <p:cNvGrpSpPr/>
          <p:nvPr/>
        </p:nvGrpSpPr>
        <p:grpSpPr>
          <a:xfrm>
            <a:off x="6286373" y="2097607"/>
            <a:ext cx="5789527" cy="3930352"/>
            <a:chOff x="6248622" y="2087318"/>
            <a:chExt cx="5580062" cy="3930352"/>
          </a:xfrm>
        </p:grpSpPr>
        <p:grpSp>
          <p:nvGrpSpPr>
            <p:cNvPr id="23" name="Agrupar 22">
              <a:extLst>
                <a:ext uri="{FF2B5EF4-FFF2-40B4-BE49-F238E27FC236}">
                  <a16:creationId xmlns:a16="http://schemas.microsoft.com/office/drawing/2014/main" id="{63624ECE-B162-9D11-0852-5310260E8A28}"/>
                </a:ext>
              </a:extLst>
            </p:cNvPr>
            <p:cNvGrpSpPr/>
            <p:nvPr/>
          </p:nvGrpSpPr>
          <p:grpSpPr>
            <a:xfrm>
              <a:off x="6248622" y="2087318"/>
              <a:ext cx="5580062" cy="3930352"/>
              <a:chOff x="1471554" y="2298600"/>
              <a:chExt cx="4320547" cy="1806751"/>
            </a:xfrm>
          </p:grpSpPr>
          <p:sp>
            <p:nvSpPr>
              <p:cNvPr id="25" name="Retângulo: Cantos Arredondados 24">
                <a:extLst>
                  <a:ext uri="{FF2B5EF4-FFF2-40B4-BE49-F238E27FC236}">
                    <a16:creationId xmlns:a16="http://schemas.microsoft.com/office/drawing/2014/main" id="{88AFA38C-7412-163B-10ED-2DBBBEC31F96}"/>
                  </a:ext>
                </a:extLst>
              </p:cNvPr>
              <p:cNvSpPr/>
              <p:nvPr/>
            </p:nvSpPr>
            <p:spPr>
              <a:xfrm>
                <a:off x="1471554" y="2342103"/>
                <a:ext cx="4314059" cy="1763248"/>
              </a:xfrm>
              <a:prstGeom prst="roundRect">
                <a:avLst>
                  <a:gd name="adj" fmla="val 11230"/>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F13D23D3-E20F-9248-2E2E-1DDF97C630E3}"/>
                  </a:ext>
                </a:extLst>
              </p:cNvPr>
              <p:cNvSpPr/>
              <p:nvPr/>
            </p:nvSpPr>
            <p:spPr>
              <a:xfrm>
                <a:off x="1471554" y="2298600"/>
                <a:ext cx="4320547" cy="268117"/>
              </a:xfrm>
              <a:prstGeom prst="roundRect">
                <a:avLst>
                  <a:gd name="adj" fmla="val 9369"/>
                </a:avLst>
              </a:prstGeom>
              <a:gradFill>
                <a:gsLst>
                  <a:gs pos="22000">
                    <a:srgbClr val="6A0000"/>
                  </a:gs>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24" name="CaixaDeTexto 23">
              <a:extLst>
                <a:ext uri="{FF2B5EF4-FFF2-40B4-BE49-F238E27FC236}">
                  <a16:creationId xmlns:a16="http://schemas.microsoft.com/office/drawing/2014/main" id="{03444CFD-E7D0-6DC6-8E96-F21E8D2384FE}"/>
                </a:ext>
              </a:extLst>
            </p:cNvPr>
            <p:cNvSpPr txBox="1"/>
            <p:nvPr/>
          </p:nvSpPr>
          <p:spPr>
            <a:xfrm>
              <a:off x="6705397" y="2802039"/>
              <a:ext cx="4935020"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Selecione a UF (Estado) do Cliente</a:t>
              </a:r>
            </a:p>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ID da Proposta</a:t>
              </a:r>
            </a:p>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Código do AACE: Informe o código AACE, código da loja de 4 dígitos ou nome do canal </a:t>
              </a:r>
            </a:p>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Nome do AACE: Informe o nome do AACE, nome da loja ou nome do canal;</a:t>
              </a:r>
            </a:p>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Quantidade de linhas</a:t>
              </a:r>
            </a:p>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Quantidade de aparelhos</a:t>
              </a:r>
            </a:p>
            <a:p>
              <a:pPr marL="285750" indent="-285750" fontAlgn="ctr">
                <a:lnSpc>
                  <a:spcPct val="150000"/>
                </a:lnSpc>
                <a:buFont typeface="Arial" panose="020B0604020202020204" pitchFamily="34" charset="0"/>
                <a:buChar char="•"/>
              </a:pPr>
              <a:endParaRPr lang="pt-BR" sz="1400" dirty="0">
                <a:latin typeface="AMX" pitchFamily="2" charset="0"/>
              </a:endParaRPr>
            </a:p>
          </p:txBody>
        </p:sp>
      </p:grpSp>
      <p:sp>
        <p:nvSpPr>
          <p:cNvPr id="27" name="CaixaDeTexto 26">
            <a:extLst>
              <a:ext uri="{FF2B5EF4-FFF2-40B4-BE49-F238E27FC236}">
                <a16:creationId xmlns:a16="http://schemas.microsoft.com/office/drawing/2014/main" id="{89A45EFD-B9E2-BD65-2E17-4F659BFC9E69}"/>
              </a:ext>
            </a:extLst>
          </p:cNvPr>
          <p:cNvSpPr txBox="1"/>
          <p:nvPr/>
        </p:nvSpPr>
        <p:spPr>
          <a:xfrm>
            <a:off x="6650534" y="2089687"/>
            <a:ext cx="5474103"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ctr">
              <a:lnSpc>
                <a:spcPct val="150000"/>
              </a:lnSpc>
            </a:pPr>
            <a:r>
              <a:rPr lang="pt-BR" b="1" dirty="0">
                <a:solidFill>
                  <a:schemeClr val="bg1"/>
                </a:solidFill>
                <a:latin typeface="AMX" pitchFamily="2" charset="0"/>
              </a:rPr>
              <a:t>Informações necessárias para preenchimento.</a:t>
            </a:r>
          </a:p>
        </p:txBody>
      </p:sp>
    </p:spTree>
    <p:extLst>
      <p:ext uri="{BB962C8B-B14F-4D97-AF65-F5344CB8AC3E}">
        <p14:creationId xmlns:p14="http://schemas.microsoft.com/office/powerpoint/2010/main" val="426425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95192-0D9E-C3BF-E037-CF5F8D4069F7}"/>
            </a:ext>
          </a:extLst>
        </p:cNvPr>
        <p:cNvGrpSpPr/>
        <p:nvPr/>
      </p:nvGrpSpPr>
      <p:grpSpPr>
        <a:xfrm>
          <a:off x="0" y="0"/>
          <a:ext cx="0" cy="0"/>
          <a:chOff x="0" y="0"/>
          <a:chExt cx="0" cy="0"/>
        </a:xfrm>
      </p:grpSpPr>
      <p:sp>
        <p:nvSpPr>
          <p:cNvPr id="2" name="Retângulo Arredondado 9">
            <a:extLst>
              <a:ext uri="{FF2B5EF4-FFF2-40B4-BE49-F238E27FC236}">
                <a16:creationId xmlns:a16="http://schemas.microsoft.com/office/drawing/2014/main" id="{4D3F8E7C-0E80-96D2-ACE9-D2EB719FF088}"/>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3" name="Retângulo Arredondado 15">
            <a:extLst>
              <a:ext uri="{FF2B5EF4-FFF2-40B4-BE49-F238E27FC236}">
                <a16:creationId xmlns:a16="http://schemas.microsoft.com/office/drawing/2014/main" id="{43E98CFD-11AB-9069-4529-5A487E41DEFD}"/>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a:t>
            </a:r>
            <a:r>
              <a:rPr lang="pt-BR" sz="1000" dirty="0">
                <a:solidFill>
                  <a:schemeClr val="bg1"/>
                </a:solidFill>
                <a:latin typeface="AMX Black" pitchFamily="2" charset="0"/>
                <a:ea typeface="DIN 2014 Bold" panose="020B0504020202020204" pitchFamily="34" charset="77"/>
                <a:cs typeface="Arial" panose="020B0604020202020204" pitchFamily="34" charset="0"/>
              </a:rPr>
              <a:t>| CADASTRO</a:t>
            </a:r>
          </a:p>
        </p:txBody>
      </p:sp>
      <p:sp>
        <p:nvSpPr>
          <p:cNvPr id="5" name="Retângulo Arredondado 1">
            <a:extLst>
              <a:ext uri="{FF2B5EF4-FFF2-40B4-BE49-F238E27FC236}">
                <a16:creationId xmlns:a16="http://schemas.microsoft.com/office/drawing/2014/main" id="{DDD607C3-12B3-DA22-8ABF-356751F3B00C}"/>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7" name="Retângulo Arredondado 9">
            <a:extLst>
              <a:ext uri="{FF2B5EF4-FFF2-40B4-BE49-F238E27FC236}">
                <a16:creationId xmlns:a16="http://schemas.microsoft.com/office/drawing/2014/main" id="{54160CCE-F436-C054-541F-565AF2371C4E}"/>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6" name="Retângulo: Cantos Arredondados 5">
            <a:extLst>
              <a:ext uri="{FF2B5EF4-FFF2-40B4-BE49-F238E27FC236}">
                <a16:creationId xmlns:a16="http://schemas.microsoft.com/office/drawing/2014/main" id="{73CA4315-6DFC-8CBC-4D16-767CF1D53084}"/>
              </a:ext>
            </a:extLst>
          </p:cNvPr>
          <p:cNvSpPr/>
          <p:nvPr/>
        </p:nvSpPr>
        <p:spPr>
          <a:xfrm>
            <a:off x="567825" y="1208220"/>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Preenchimento do </a:t>
            </a:r>
            <a:r>
              <a:rPr lang="pt-BR" sz="2400" b="1" dirty="0" err="1">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Pipefy</a:t>
            </a:r>
            <a:endPar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endParaRPr>
          </a:p>
        </p:txBody>
      </p:sp>
      <p:grpSp>
        <p:nvGrpSpPr>
          <p:cNvPr id="8" name="Agrupar 7">
            <a:extLst>
              <a:ext uri="{FF2B5EF4-FFF2-40B4-BE49-F238E27FC236}">
                <a16:creationId xmlns:a16="http://schemas.microsoft.com/office/drawing/2014/main" id="{BE50FE8E-8651-934B-4480-BCB2766ED7A7}"/>
              </a:ext>
            </a:extLst>
          </p:cNvPr>
          <p:cNvGrpSpPr/>
          <p:nvPr/>
        </p:nvGrpSpPr>
        <p:grpSpPr>
          <a:xfrm>
            <a:off x="781840" y="2102517"/>
            <a:ext cx="5698091" cy="4202729"/>
            <a:chOff x="781840" y="2102517"/>
            <a:chExt cx="5698091" cy="4202729"/>
          </a:xfrm>
        </p:grpSpPr>
        <p:grpSp>
          <p:nvGrpSpPr>
            <p:cNvPr id="10" name="Agrupar 9">
              <a:extLst>
                <a:ext uri="{FF2B5EF4-FFF2-40B4-BE49-F238E27FC236}">
                  <a16:creationId xmlns:a16="http://schemas.microsoft.com/office/drawing/2014/main" id="{6B225408-7BB1-9164-D851-0623B04192B7}"/>
                </a:ext>
              </a:extLst>
            </p:cNvPr>
            <p:cNvGrpSpPr/>
            <p:nvPr/>
          </p:nvGrpSpPr>
          <p:grpSpPr>
            <a:xfrm>
              <a:off x="781840" y="2102517"/>
              <a:ext cx="5580062" cy="4092462"/>
              <a:chOff x="1475105" y="2302631"/>
              <a:chExt cx="4320547" cy="1876374"/>
            </a:xfrm>
          </p:grpSpPr>
          <p:sp>
            <p:nvSpPr>
              <p:cNvPr id="12" name="Retângulo: Cantos Arredondados 11">
                <a:extLst>
                  <a:ext uri="{FF2B5EF4-FFF2-40B4-BE49-F238E27FC236}">
                    <a16:creationId xmlns:a16="http://schemas.microsoft.com/office/drawing/2014/main" id="{9E4861C2-ABA5-3AE9-5419-F011399D5BD9}"/>
                  </a:ext>
                </a:extLst>
              </p:cNvPr>
              <p:cNvSpPr/>
              <p:nvPr/>
            </p:nvSpPr>
            <p:spPr>
              <a:xfrm>
                <a:off x="1481593" y="2371555"/>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464F5F53-167B-CCAD-4361-73DD197DAB67}"/>
                  </a:ext>
                </a:extLst>
              </p:cNvPr>
              <p:cNvSpPr/>
              <p:nvPr/>
            </p:nvSpPr>
            <p:spPr>
              <a:xfrm>
                <a:off x="1475105" y="2302631"/>
                <a:ext cx="4320547" cy="268117"/>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11" name="CaixaDeTexto 10">
              <a:extLst>
                <a:ext uri="{FF2B5EF4-FFF2-40B4-BE49-F238E27FC236}">
                  <a16:creationId xmlns:a16="http://schemas.microsoft.com/office/drawing/2014/main" id="{DE5617BC-003E-BCB2-5E09-10F5721B473F}"/>
                </a:ext>
              </a:extLst>
            </p:cNvPr>
            <p:cNvSpPr txBox="1"/>
            <p:nvPr/>
          </p:nvSpPr>
          <p:spPr>
            <a:xfrm>
              <a:off x="1177127" y="2888926"/>
              <a:ext cx="530280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ctr">
                <a:lnSpc>
                  <a:spcPct val="150000"/>
                </a:lnSpc>
                <a:buClr>
                  <a:srgbClr val="742424"/>
                </a:buClr>
                <a:buFont typeface="Arial" panose="020B0604020202020204" pitchFamily="34" charset="0"/>
                <a:buChar char="•"/>
              </a:pPr>
              <a:r>
                <a:rPr lang="pt-BR" sz="1600" dirty="0">
                  <a:latin typeface="+mj-lt"/>
                  <a:cs typeface="Arial" panose="020B0604020202020204" pitchFamily="34" charset="0"/>
                </a:rPr>
                <a:t>Portabilidade: Sim: anexar as 3 últimas faturas da concorrência / Não: apenas marcar a opção</a:t>
              </a:r>
            </a:p>
            <a:p>
              <a:pPr marL="285750" indent="-285750" fontAlgn="ctr">
                <a:lnSpc>
                  <a:spcPct val="150000"/>
                </a:lnSpc>
                <a:buClr>
                  <a:srgbClr val="742424"/>
                </a:buClr>
                <a:buFont typeface="Arial" panose="020B0604020202020204" pitchFamily="34" charset="0"/>
                <a:buChar char="•"/>
              </a:pPr>
              <a:r>
                <a:rPr lang="pt-BR" sz="1600" dirty="0">
                  <a:latin typeface="+mj-lt"/>
                  <a:cs typeface="Arial" panose="020B0604020202020204" pitchFamily="34" charset="0"/>
                </a:rPr>
                <a:t>Justificativa da solicitação de desbloqueio</a:t>
              </a:r>
            </a:p>
            <a:p>
              <a:pPr marL="285750" indent="-285750" fontAlgn="ctr">
                <a:lnSpc>
                  <a:spcPct val="150000"/>
                </a:lnSpc>
                <a:buClr>
                  <a:srgbClr val="742424"/>
                </a:buClr>
                <a:buFont typeface="Arial" panose="020B0604020202020204" pitchFamily="34" charset="0"/>
                <a:buChar char="•"/>
              </a:pPr>
              <a:r>
                <a:rPr lang="pt-BR" sz="1600" dirty="0">
                  <a:latin typeface="+mj-lt"/>
                  <a:cs typeface="Arial" panose="020B0604020202020204" pitchFamily="34" charset="0"/>
                </a:rPr>
                <a:t>Anexos necessários (documentos complementares, quando aplicável)</a:t>
              </a:r>
            </a:p>
            <a:p>
              <a:pPr fontAlgn="ctr">
                <a:lnSpc>
                  <a:spcPct val="150000"/>
                </a:lnSpc>
              </a:pPr>
              <a:endParaRPr lang="pt-BR" sz="1600" b="1" dirty="0">
                <a:latin typeface="+mj-lt"/>
                <a:cs typeface="Arial" panose="020B0604020202020204" pitchFamily="34" charset="0"/>
              </a:endParaRPr>
            </a:p>
            <a:p>
              <a:pPr fontAlgn="ctr">
                <a:lnSpc>
                  <a:spcPct val="150000"/>
                </a:lnSpc>
              </a:pPr>
              <a:r>
                <a:rPr lang="pt-BR" sz="1600" b="1" dirty="0">
                  <a:latin typeface="+mj-lt"/>
                  <a:cs typeface="Arial" panose="020B0604020202020204" pitchFamily="34" charset="0"/>
                </a:rPr>
                <a:t>Retorno via e-mail, pós preenchimento com o SLA;</a:t>
              </a:r>
            </a:p>
            <a:p>
              <a:pPr fontAlgn="ctr">
                <a:lnSpc>
                  <a:spcPct val="150000"/>
                </a:lnSpc>
              </a:pPr>
              <a:r>
                <a:rPr lang="pt-BR" sz="1600" b="1" dirty="0">
                  <a:latin typeface="+mj-lt"/>
                  <a:cs typeface="Arial" panose="020B0604020202020204" pitchFamily="34" charset="0"/>
                </a:rPr>
                <a:t>Retorno de aprovação ou reprovação via e-mail.</a:t>
              </a:r>
              <a:endParaRPr lang="pt-BR" sz="1600" dirty="0">
                <a:latin typeface="+mj-lt"/>
                <a:cs typeface="Arial" panose="020B0604020202020204" pitchFamily="34" charset="0"/>
              </a:endParaRPr>
            </a:p>
            <a:p>
              <a:pPr marL="285750" indent="-285750" fontAlgn="ctr">
                <a:lnSpc>
                  <a:spcPct val="150000"/>
                </a:lnSpc>
                <a:buFont typeface="Arial" panose="020B0604020202020204" pitchFamily="34" charset="0"/>
                <a:buChar char="•"/>
              </a:pPr>
              <a:endParaRPr lang="pt-PT" sz="1600" dirty="0">
                <a:latin typeface="+mj-lt"/>
              </a:endParaRPr>
            </a:p>
          </p:txBody>
        </p:sp>
      </p:grpSp>
      <p:sp>
        <p:nvSpPr>
          <p:cNvPr id="14" name="CaixaDeTexto 13">
            <a:extLst>
              <a:ext uri="{FF2B5EF4-FFF2-40B4-BE49-F238E27FC236}">
                <a16:creationId xmlns:a16="http://schemas.microsoft.com/office/drawing/2014/main" id="{9A2D8D94-D0F8-4FC9-350F-381DB3364317}"/>
              </a:ext>
            </a:extLst>
          </p:cNvPr>
          <p:cNvSpPr txBox="1"/>
          <p:nvPr/>
        </p:nvSpPr>
        <p:spPr>
          <a:xfrm>
            <a:off x="1177127" y="2102517"/>
            <a:ext cx="518477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ctr">
              <a:lnSpc>
                <a:spcPct val="150000"/>
              </a:lnSpc>
            </a:pPr>
            <a:r>
              <a:rPr lang="pt-BR" b="1" dirty="0">
                <a:solidFill>
                  <a:schemeClr val="bg1"/>
                </a:solidFill>
                <a:latin typeface="AMX" pitchFamily="2" charset="0"/>
              </a:rPr>
              <a:t>Informações necessárias para preenchimento.</a:t>
            </a:r>
          </a:p>
        </p:txBody>
      </p:sp>
      <p:sp>
        <p:nvSpPr>
          <p:cNvPr id="15" name="CaixaDeTexto 14">
            <a:extLst>
              <a:ext uri="{FF2B5EF4-FFF2-40B4-BE49-F238E27FC236}">
                <a16:creationId xmlns:a16="http://schemas.microsoft.com/office/drawing/2014/main" id="{DE654CA1-6E1F-7F0F-B9F6-09F6D2F46C1B}"/>
              </a:ext>
            </a:extLst>
          </p:cNvPr>
          <p:cNvSpPr txBox="1"/>
          <p:nvPr/>
        </p:nvSpPr>
        <p:spPr>
          <a:xfrm>
            <a:off x="6757887" y="1320995"/>
            <a:ext cx="4509635" cy="923330"/>
          </a:xfrm>
          <a:prstGeom prst="rect">
            <a:avLst/>
          </a:prstGeom>
          <a:noFill/>
        </p:spPr>
        <p:txBody>
          <a:bodyPr wrap="square">
            <a:spAutoFit/>
          </a:bodyPr>
          <a:lstStyle/>
          <a:p>
            <a:r>
              <a:rPr lang="pt-BR" b="1" dirty="0">
                <a:latin typeface="AMX" pitchFamily="2" charset="0"/>
              </a:rPr>
              <a:t>Link do PCO  - DESBLOQUEIO DE CRÉDITO</a:t>
            </a:r>
          </a:p>
          <a:p>
            <a:r>
              <a:rPr lang="pt-BR" dirty="0">
                <a:solidFill>
                  <a:srgbClr val="000000"/>
                </a:solidFill>
                <a:hlinkClick r:id="rId2">
                  <a:extLst>
                    <a:ext uri="{A12FA001-AC4F-418D-AE19-62706E023703}">
                      <ahyp:hlinkClr xmlns:ahyp="http://schemas.microsoft.com/office/drawing/2018/hyperlinkcolor" val="tx"/>
                    </a:ext>
                  </a:extLst>
                </a:hlinkClick>
              </a:rPr>
              <a:t>Iniciar CONTESTAÇÃO CLIENTE(S) PESSOA JURIDICA | 🟢CLARO ⪢ FINANCEIRO - </a:t>
            </a:r>
            <a:r>
              <a:rPr lang="pt-BR" dirty="0" err="1">
                <a:solidFill>
                  <a:srgbClr val="000000"/>
                </a:solidFill>
                <a:hlinkClick r:id="rId2">
                  <a:extLst>
                    <a:ext uri="{A12FA001-AC4F-418D-AE19-62706E023703}">
                      <ahyp:hlinkClr xmlns:ahyp="http://schemas.microsoft.com/office/drawing/2018/hyperlinkcolor" val="tx"/>
                    </a:ext>
                  </a:extLst>
                </a:hlinkClick>
              </a:rPr>
              <a:t>Pipefy</a:t>
            </a:r>
            <a:endParaRPr lang="pt-BR" dirty="0">
              <a:solidFill>
                <a:srgbClr val="000000"/>
              </a:solidFill>
            </a:endParaRPr>
          </a:p>
        </p:txBody>
      </p:sp>
      <p:pic>
        <p:nvPicPr>
          <p:cNvPr id="16" name="Imagem 15">
            <a:extLst>
              <a:ext uri="{FF2B5EF4-FFF2-40B4-BE49-F238E27FC236}">
                <a16:creationId xmlns:a16="http://schemas.microsoft.com/office/drawing/2014/main" id="{AC74F256-E4E4-1F1A-FF02-7C30B39A878A}"/>
              </a:ext>
            </a:extLst>
          </p:cNvPr>
          <p:cNvPicPr>
            <a:picLocks noChangeAspect="1"/>
          </p:cNvPicPr>
          <p:nvPr/>
        </p:nvPicPr>
        <p:blipFill>
          <a:blip r:embed="rId3"/>
          <a:srcRect l="19764" r="18454"/>
          <a:stretch>
            <a:fillRect/>
          </a:stretch>
        </p:blipFill>
        <p:spPr>
          <a:xfrm>
            <a:off x="7097006" y="2467871"/>
            <a:ext cx="4161141" cy="3849320"/>
          </a:xfrm>
          <a:prstGeom prst="rect">
            <a:avLst/>
          </a:prstGeom>
        </p:spPr>
      </p:pic>
    </p:spTree>
    <p:extLst>
      <p:ext uri="{BB962C8B-B14F-4D97-AF65-F5344CB8AC3E}">
        <p14:creationId xmlns:p14="http://schemas.microsoft.com/office/powerpoint/2010/main" val="32817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0C673-5F96-ABE3-8645-71BB69094B40}"/>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341A5EA4-11A3-9FC0-3A7A-EB624362F162}"/>
              </a:ext>
            </a:extLst>
          </p:cNvPr>
          <p:cNvSpPr/>
          <p:nvPr/>
        </p:nvSpPr>
        <p:spPr>
          <a:xfrm>
            <a:off x="671457" y="1180769"/>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Status Solar</a:t>
            </a:r>
          </a:p>
        </p:txBody>
      </p:sp>
      <p:grpSp>
        <p:nvGrpSpPr>
          <p:cNvPr id="21" name="Agrupar 20">
            <a:extLst>
              <a:ext uri="{FF2B5EF4-FFF2-40B4-BE49-F238E27FC236}">
                <a16:creationId xmlns:a16="http://schemas.microsoft.com/office/drawing/2014/main" id="{491AA17C-E3D8-3ECD-A90D-6E3148411CEC}"/>
              </a:ext>
            </a:extLst>
          </p:cNvPr>
          <p:cNvGrpSpPr/>
          <p:nvPr/>
        </p:nvGrpSpPr>
        <p:grpSpPr>
          <a:xfrm>
            <a:off x="536984" y="2096088"/>
            <a:ext cx="9737984" cy="3991891"/>
            <a:chOff x="536984" y="2096087"/>
            <a:chExt cx="5580062" cy="6025800"/>
          </a:xfrm>
        </p:grpSpPr>
        <p:grpSp>
          <p:nvGrpSpPr>
            <p:cNvPr id="18" name="Agrupar 17">
              <a:extLst>
                <a:ext uri="{FF2B5EF4-FFF2-40B4-BE49-F238E27FC236}">
                  <a16:creationId xmlns:a16="http://schemas.microsoft.com/office/drawing/2014/main" id="{ECECE2A1-1F13-1D55-D32B-57F88E6E913B}"/>
                </a:ext>
              </a:extLst>
            </p:cNvPr>
            <p:cNvGrpSpPr/>
            <p:nvPr/>
          </p:nvGrpSpPr>
          <p:grpSpPr>
            <a:xfrm>
              <a:off x="536984" y="2096087"/>
              <a:ext cx="5580062" cy="6025800"/>
              <a:chOff x="1475105" y="2302631"/>
              <a:chExt cx="4320547" cy="2762800"/>
            </a:xfrm>
          </p:grpSpPr>
          <p:sp>
            <p:nvSpPr>
              <p:cNvPr id="17" name="Retângulo: Cantos Arredondados 16">
                <a:extLst>
                  <a:ext uri="{FF2B5EF4-FFF2-40B4-BE49-F238E27FC236}">
                    <a16:creationId xmlns:a16="http://schemas.microsoft.com/office/drawing/2014/main" id="{B87AF5AD-B422-168B-1CFF-C0C5F57A0A95}"/>
                  </a:ext>
                </a:extLst>
              </p:cNvPr>
              <p:cNvSpPr/>
              <p:nvPr/>
            </p:nvSpPr>
            <p:spPr>
              <a:xfrm>
                <a:off x="1477908" y="2307349"/>
                <a:ext cx="4314059" cy="2758082"/>
              </a:xfrm>
              <a:prstGeom prst="roundRect">
                <a:avLst>
                  <a:gd name="adj" fmla="val 11031"/>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Cantos Arredondados 8">
                <a:extLst>
                  <a:ext uri="{FF2B5EF4-FFF2-40B4-BE49-F238E27FC236}">
                    <a16:creationId xmlns:a16="http://schemas.microsoft.com/office/drawing/2014/main" id="{7CF7EB81-A1FC-B92D-F817-2E8B1F9529EE}"/>
                  </a:ext>
                </a:extLst>
              </p:cNvPr>
              <p:cNvSpPr/>
              <p:nvPr/>
            </p:nvSpPr>
            <p:spPr>
              <a:xfrm>
                <a:off x="1475105" y="2302631"/>
                <a:ext cx="4320547" cy="318754"/>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29" name="CaixaDeTexto 28">
              <a:extLst>
                <a:ext uri="{FF2B5EF4-FFF2-40B4-BE49-F238E27FC236}">
                  <a16:creationId xmlns:a16="http://schemas.microsoft.com/office/drawing/2014/main" id="{5FBEF3B3-B08A-D134-2067-8A412C21E2C8}"/>
                </a:ext>
              </a:extLst>
            </p:cNvPr>
            <p:cNvSpPr txBox="1"/>
            <p:nvPr/>
          </p:nvSpPr>
          <p:spPr>
            <a:xfrm>
              <a:off x="868256" y="2798285"/>
              <a:ext cx="5209165" cy="5156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Aguardando Assinatura: </a:t>
              </a:r>
              <a:r>
                <a:rPr lang="pt-BR" sz="1600" dirty="0">
                  <a:latin typeface="AMX" pitchFamily="2" charset="0"/>
                </a:rPr>
                <a:t>o pedido está pendente de assinatura do cliente;</a:t>
              </a:r>
              <a:endParaRPr lang="pt-BR" sz="1600" dirty="0">
                <a:latin typeface="Calibri" panose="020F0502020204030204" pitchFamily="34" charset="0"/>
              </a:endParaRP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Contrato Assinado: </a:t>
              </a:r>
              <a:r>
                <a:rPr lang="pt-BR" sz="1600" dirty="0">
                  <a:latin typeface="AMX" pitchFamily="2" charset="0"/>
                </a:rPr>
                <a:t>o documento foi assinado pelo cliente;</a:t>
              </a:r>
              <a:endParaRPr lang="pt-BR" sz="1600" dirty="0">
                <a:latin typeface="Calibri" panose="020F0502020204030204" pitchFamily="34" charset="0"/>
              </a:endParaRPr>
            </a:p>
            <a:p>
              <a:pPr marL="285750" indent="-285750" fontAlgn="ctr">
                <a:spcBef>
                  <a:spcPts val="600"/>
                </a:spcBef>
                <a:buClr>
                  <a:srgbClr val="6A0000"/>
                </a:buClr>
                <a:buFont typeface="Arial" panose="020B0604020202020204" pitchFamily="34" charset="0"/>
                <a:buChar char="•"/>
              </a:pPr>
              <a:r>
                <a:rPr lang="pt-BR" sz="1600" b="1" dirty="0" err="1">
                  <a:latin typeface="AMX" pitchFamily="2" charset="0"/>
                </a:rPr>
                <a:t>Pré</a:t>
              </a:r>
              <a:r>
                <a:rPr lang="pt-BR" sz="1600" b="1" dirty="0">
                  <a:latin typeface="AMX" pitchFamily="2" charset="0"/>
                </a:rPr>
                <a:t> Analise da Documentação: </a:t>
              </a:r>
              <a:r>
                <a:rPr lang="pt-BR" sz="1600" dirty="0">
                  <a:latin typeface="AMX" pitchFamily="2" charset="0"/>
                </a:rPr>
                <a:t>etapa de avanço do Solar (enviar o pedido para a próxima etapa);</a:t>
              </a: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Documentação Aprovada: </a:t>
              </a:r>
              <a:r>
                <a:rPr lang="pt-BR" sz="1600" dirty="0">
                  <a:latin typeface="AMX" pitchFamily="2" charset="0"/>
                </a:rPr>
                <a:t>etapa de avanço do Solar (enviar o pedido para a próxima etapa);</a:t>
              </a: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Análise de Crédito: </a:t>
              </a:r>
              <a:r>
                <a:rPr lang="pt-BR" sz="1600" dirty="0">
                  <a:latin typeface="AMX" pitchFamily="2" charset="0"/>
                </a:rPr>
                <a:t>pendente análise com o time de crédito e antifraude - avaliações de pendências financeiras; </a:t>
              </a:r>
              <a:r>
                <a:rPr lang="pt-BR" sz="1600" b="1" dirty="0">
                  <a:latin typeface="AMX" pitchFamily="2" charset="0"/>
                </a:rPr>
                <a:t>Ação de vendas: </a:t>
              </a:r>
              <a:r>
                <a:rPr lang="pt-BR" sz="1600" dirty="0">
                  <a:latin typeface="AMX" pitchFamily="2" charset="0"/>
                </a:rPr>
                <a:t>aguardar a tratativa do time de crédito;</a:t>
              </a:r>
              <a:endParaRPr lang="pt-BR" sz="1600" b="1" dirty="0">
                <a:latin typeface="AMX" pitchFamily="2" charset="0"/>
              </a:endParaRP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Rejeitado Crédito: </a:t>
              </a:r>
              <a:r>
                <a:rPr lang="pt-BR" sz="1600" dirty="0">
                  <a:latin typeface="AMX" pitchFamily="2" charset="0"/>
                </a:rPr>
                <a:t>quando o pedido é reprovado crédito, se houver a possibilidade de contestação vendas faz a abertura da solicitação de desbloqueio;</a:t>
              </a: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Executando Input automático: </a:t>
              </a:r>
              <a:r>
                <a:rPr lang="pt-BR" sz="1600" dirty="0">
                  <a:latin typeface="AMX" pitchFamily="2" charset="0"/>
                </a:rPr>
                <a:t>pedido sendo </a:t>
              </a:r>
              <a:r>
                <a:rPr lang="pt-BR" sz="1600" dirty="0" err="1">
                  <a:latin typeface="AMX" pitchFamily="2" charset="0"/>
                </a:rPr>
                <a:t>inputado</a:t>
              </a:r>
              <a:r>
                <a:rPr lang="pt-BR" sz="1600" dirty="0">
                  <a:latin typeface="AMX" pitchFamily="2" charset="0"/>
                </a:rPr>
                <a:t> pelo robô do Solar;</a:t>
              </a: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Concluído: </a:t>
              </a:r>
              <a:r>
                <a:rPr lang="pt-BR" sz="1600" dirty="0">
                  <a:latin typeface="AMX" pitchFamily="2" charset="0"/>
                </a:rPr>
                <a:t>pedido finalizado no sistema;</a:t>
              </a: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Status CPC: </a:t>
              </a:r>
              <a:r>
                <a:rPr lang="pt-BR" sz="1600" dirty="0">
                  <a:latin typeface="AMX" pitchFamily="2" charset="0"/>
                </a:rPr>
                <a:t>quando o pedido já está no CPC (acompanhar via e-mail os status a partir daqui).</a:t>
              </a:r>
            </a:p>
          </p:txBody>
        </p:sp>
      </p:grpSp>
      <p:sp>
        <p:nvSpPr>
          <p:cNvPr id="15" name="Retângulo Arredondado 9">
            <a:extLst>
              <a:ext uri="{FF2B5EF4-FFF2-40B4-BE49-F238E27FC236}">
                <a16:creationId xmlns:a16="http://schemas.microsoft.com/office/drawing/2014/main" id="{B31B8BB1-08A7-FF55-2193-CB7D27F34B50}"/>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16" name="Retângulo Arredondado 15">
            <a:extLst>
              <a:ext uri="{FF2B5EF4-FFF2-40B4-BE49-F238E27FC236}">
                <a16:creationId xmlns:a16="http://schemas.microsoft.com/office/drawing/2014/main" id="{4D7C0D6A-5B48-2C29-BDE8-9F1316E786B7}"/>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AMX Black" pitchFamily="2" charset="0"/>
                <a:ea typeface="DIN 2014 Bold" panose="020B0504020202020204" pitchFamily="34" charset="77"/>
                <a:cs typeface="Segoe UI" panose="020B0502040204020203" pitchFamily="34" charset="0"/>
              </a:rPr>
              <a:t>DOCUMENTAÇÃO | </a:t>
            </a:r>
            <a:r>
              <a:rPr lang="pt-BR" sz="1000" dirty="0">
                <a:solidFill>
                  <a:schemeClr val="bg1"/>
                </a:solidFill>
                <a:latin typeface="AMX Black" pitchFamily="2" charset="0"/>
                <a:ea typeface="DIN 2014 Bold" panose="020B0504020202020204" pitchFamily="34" charset="77"/>
                <a:cs typeface="Segoe UI" panose="020B0502040204020203" pitchFamily="34" charset="0"/>
              </a:rPr>
              <a:t>CADASTRO</a:t>
            </a:r>
          </a:p>
        </p:txBody>
      </p:sp>
      <p:sp>
        <p:nvSpPr>
          <p:cNvPr id="19" name="Retângulo Arredondado 1">
            <a:extLst>
              <a:ext uri="{FF2B5EF4-FFF2-40B4-BE49-F238E27FC236}">
                <a16:creationId xmlns:a16="http://schemas.microsoft.com/office/drawing/2014/main" id="{D12B1A2A-5F9D-DDA1-210F-396002312673}"/>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20" name="Retângulo Arredondado 9">
            <a:extLst>
              <a:ext uri="{FF2B5EF4-FFF2-40B4-BE49-F238E27FC236}">
                <a16:creationId xmlns:a16="http://schemas.microsoft.com/office/drawing/2014/main" id="{5D0EAEF6-3EB2-1D2E-47F8-BCA1ED60D8E9}"/>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309301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B791B-AC11-F6DE-2BF7-B77A8F28A79A}"/>
            </a:ext>
          </a:extLst>
        </p:cNvPr>
        <p:cNvGrpSpPr/>
        <p:nvPr/>
      </p:nvGrpSpPr>
      <p:grpSpPr>
        <a:xfrm>
          <a:off x="0" y="0"/>
          <a:ext cx="0" cy="0"/>
          <a:chOff x="0" y="0"/>
          <a:chExt cx="0" cy="0"/>
        </a:xfrm>
      </p:grpSpPr>
      <p:sp>
        <p:nvSpPr>
          <p:cNvPr id="35" name="Retângulo 34">
            <a:extLst>
              <a:ext uri="{FF2B5EF4-FFF2-40B4-BE49-F238E27FC236}">
                <a16:creationId xmlns:a16="http://schemas.microsoft.com/office/drawing/2014/main" id="{40C85054-C4B6-760C-D8F3-CBF64845B28C}"/>
              </a:ext>
            </a:extLst>
          </p:cNvPr>
          <p:cNvSpPr/>
          <p:nvPr/>
        </p:nvSpPr>
        <p:spPr>
          <a:xfrm>
            <a:off x="2404843" y="2191579"/>
            <a:ext cx="4393096" cy="2816156"/>
          </a:xfrm>
          <a:prstGeom prst="rect">
            <a:avLst/>
          </a:prstGeom>
        </p:spPr>
        <p:txBody>
          <a:bodyPr wrap="square">
            <a:spAutoFit/>
          </a:bodyPr>
          <a:lstStyle/>
          <a:p>
            <a:pPr>
              <a:spcBef>
                <a:spcPts val="600"/>
              </a:spcBef>
              <a:buClr>
                <a:schemeClr val="tx1"/>
              </a:buClr>
            </a:pPr>
            <a:r>
              <a:rPr lang="pt-BR" b="1" dirty="0">
                <a:solidFill>
                  <a:srgbClr val="C00000"/>
                </a:solidFill>
                <a:latin typeface="+mj-lt"/>
                <a:cs typeface="Arial" panose="020B0604020202020204" pitchFamily="34" charset="0"/>
              </a:rPr>
              <a:t>DOCUMENTOS OBRIGATÓRIOS E GERADOS PELO SOLAR: </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TCPJ - Termo de Contratação pessoa jurídica (gerado via Solar</a:t>
            </a:r>
            <a:br>
              <a:rPr lang="pt-BR" dirty="0">
                <a:cs typeface="Arial" panose="020B0604020202020204" pitchFamily="34" charset="0"/>
              </a:rPr>
            </a:br>
            <a:r>
              <a:rPr lang="pt-BR" dirty="0">
                <a:cs typeface="Arial" panose="020B0604020202020204" pitchFamily="34" charset="0"/>
              </a:rPr>
              <a:t>e enviado para assinatura via </a:t>
            </a:r>
            <a:r>
              <a:rPr lang="pt-BR" dirty="0" err="1">
                <a:cs typeface="Arial" panose="020B0604020202020204" pitchFamily="34" charset="0"/>
              </a:rPr>
              <a:t>Docusign</a:t>
            </a:r>
            <a:r>
              <a:rPr lang="pt-BR" dirty="0">
                <a:cs typeface="Arial" panose="020B0604020202020204" pitchFamily="34" charset="0"/>
              </a:rPr>
              <a:t>);</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TCO (documento RGC – gerado e enviado via Solar);</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Etiqueta Padrão (documento RGC – gerado e enviado via Solar).</a:t>
            </a:r>
          </a:p>
        </p:txBody>
      </p:sp>
      <p:grpSp>
        <p:nvGrpSpPr>
          <p:cNvPr id="17" name="Agrupar 16">
            <a:extLst>
              <a:ext uri="{FF2B5EF4-FFF2-40B4-BE49-F238E27FC236}">
                <a16:creationId xmlns:a16="http://schemas.microsoft.com/office/drawing/2014/main" id="{0D7454ED-F507-E36C-1E79-B11D08628EDF}"/>
              </a:ext>
            </a:extLst>
          </p:cNvPr>
          <p:cNvGrpSpPr/>
          <p:nvPr/>
        </p:nvGrpSpPr>
        <p:grpSpPr>
          <a:xfrm>
            <a:off x="526126" y="2278325"/>
            <a:ext cx="1585005" cy="1585005"/>
            <a:chOff x="10606995" y="2597106"/>
            <a:chExt cx="1585005" cy="1585005"/>
          </a:xfrm>
        </p:grpSpPr>
        <p:grpSp>
          <p:nvGrpSpPr>
            <p:cNvPr id="13" name="Agrupar 12">
              <a:extLst>
                <a:ext uri="{FF2B5EF4-FFF2-40B4-BE49-F238E27FC236}">
                  <a16:creationId xmlns:a16="http://schemas.microsoft.com/office/drawing/2014/main" id="{87968D87-C674-5793-4688-1A3E0599E1DE}"/>
                </a:ext>
              </a:extLst>
            </p:cNvPr>
            <p:cNvGrpSpPr/>
            <p:nvPr/>
          </p:nvGrpSpPr>
          <p:grpSpPr>
            <a:xfrm>
              <a:off x="10606995" y="2597106"/>
              <a:ext cx="1585005" cy="1585005"/>
              <a:chOff x="628879" y="570699"/>
              <a:chExt cx="1048786" cy="1048786"/>
            </a:xfrm>
          </p:grpSpPr>
          <p:sp>
            <p:nvSpPr>
              <p:cNvPr id="15" name="Elipse 14">
                <a:extLst>
                  <a:ext uri="{FF2B5EF4-FFF2-40B4-BE49-F238E27FC236}">
                    <a16:creationId xmlns:a16="http://schemas.microsoft.com/office/drawing/2014/main" id="{37A2A918-5741-6F1F-3DD9-0F685E6F6A21}"/>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6" name="Elipse 15">
                <a:extLst>
                  <a:ext uri="{FF2B5EF4-FFF2-40B4-BE49-F238E27FC236}">
                    <a16:creationId xmlns:a16="http://schemas.microsoft.com/office/drawing/2014/main" id="{C705398A-A64E-1A90-3B15-BEBB18B770E9}"/>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38" name="Gráfico 37">
              <a:extLst>
                <a:ext uri="{FF2B5EF4-FFF2-40B4-BE49-F238E27FC236}">
                  <a16:creationId xmlns:a16="http://schemas.microsoft.com/office/drawing/2014/main" id="{D186052F-4C96-6162-B7B1-7952BAB09A3F}"/>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049356" y="3041958"/>
              <a:ext cx="706971" cy="706971"/>
            </a:xfrm>
            <a:prstGeom prst="rect">
              <a:avLst/>
            </a:prstGeom>
          </p:spPr>
        </p:pic>
      </p:grpSp>
      <p:sp>
        <p:nvSpPr>
          <p:cNvPr id="19" name="Retângulo: Cantos Arredondados 18">
            <a:extLst>
              <a:ext uri="{FF2B5EF4-FFF2-40B4-BE49-F238E27FC236}">
                <a16:creationId xmlns:a16="http://schemas.microsoft.com/office/drawing/2014/main" id="{611A7744-9DC5-2A65-EE47-BF2689594A77}"/>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a:t>
            </a:r>
            <a:r>
              <a:rPr lang="pt-BR" altLang="en-US" sz="2400" b="1" dirty="0">
                <a:solidFill>
                  <a:schemeClr val="tx1"/>
                </a:solidFill>
                <a:latin typeface="AMX Black" pitchFamily="2" charset="0"/>
                <a:cs typeface="Arial" panose="020B0604020202020204" pitchFamily="34" charset="0"/>
              </a:rPr>
              <a:t> de documentação para inclusão no pedido</a:t>
            </a:r>
          </a:p>
        </p:txBody>
      </p:sp>
      <p:sp>
        <p:nvSpPr>
          <p:cNvPr id="11" name="Retângulo Arredondado 9">
            <a:extLst>
              <a:ext uri="{FF2B5EF4-FFF2-40B4-BE49-F238E27FC236}">
                <a16:creationId xmlns:a16="http://schemas.microsoft.com/office/drawing/2014/main" id="{13729104-1FD4-6BD3-7D58-F2C154CA1EE7}"/>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12" name="Retângulo Arredondado 15">
            <a:extLst>
              <a:ext uri="{FF2B5EF4-FFF2-40B4-BE49-F238E27FC236}">
                <a16:creationId xmlns:a16="http://schemas.microsoft.com/office/drawing/2014/main" id="{A57D1F3C-7243-13CB-F147-2D07C32952B4}"/>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14" name="Retângulo Arredondado 1">
            <a:extLst>
              <a:ext uri="{FF2B5EF4-FFF2-40B4-BE49-F238E27FC236}">
                <a16:creationId xmlns:a16="http://schemas.microsoft.com/office/drawing/2014/main" id="{D2680034-EA56-43B9-CACB-8797AE8096BC}"/>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8" name="Retângulo Arredondado 9">
            <a:extLst>
              <a:ext uri="{FF2B5EF4-FFF2-40B4-BE49-F238E27FC236}">
                <a16:creationId xmlns:a16="http://schemas.microsoft.com/office/drawing/2014/main" id="{EC5F0813-7136-9C03-6877-0719C355E456}"/>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2" name="Retângulo: Cantos Arredondados 1">
            <a:extLst>
              <a:ext uri="{FF2B5EF4-FFF2-40B4-BE49-F238E27FC236}">
                <a16:creationId xmlns:a16="http://schemas.microsoft.com/office/drawing/2014/main" id="{25AD684C-3B55-C47C-13A0-31675DF50C04}"/>
              </a:ext>
            </a:extLst>
          </p:cNvPr>
          <p:cNvSpPr/>
          <p:nvPr/>
        </p:nvSpPr>
        <p:spPr>
          <a:xfrm>
            <a:off x="8142514" y="1620847"/>
            <a:ext cx="4044532" cy="3560421"/>
          </a:xfrm>
          <a:prstGeom prst="roundRect">
            <a:avLst>
              <a:gd name="adj" fmla="val 3725"/>
            </a:avLst>
          </a:prstGeom>
          <a:blipFill>
            <a:blip r:embed="rId3"/>
            <a:stretch>
              <a:fillRect l="-27742" r="-1459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88597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2BE4-23AC-FB47-4CA5-732D15991130}"/>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B3AE9778-1F22-E69D-7CDD-9D2DDD9ECEB1}"/>
              </a:ext>
            </a:extLst>
          </p:cNvPr>
          <p:cNvSpPr/>
          <p:nvPr/>
        </p:nvSpPr>
        <p:spPr>
          <a:xfrm>
            <a:off x="671457" y="1180769"/>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Status Solar</a:t>
            </a:r>
          </a:p>
        </p:txBody>
      </p:sp>
      <p:grpSp>
        <p:nvGrpSpPr>
          <p:cNvPr id="20" name="Agrupar 19">
            <a:extLst>
              <a:ext uri="{FF2B5EF4-FFF2-40B4-BE49-F238E27FC236}">
                <a16:creationId xmlns:a16="http://schemas.microsoft.com/office/drawing/2014/main" id="{24F2E28F-917B-B738-95AE-F62723A04BEF}"/>
              </a:ext>
            </a:extLst>
          </p:cNvPr>
          <p:cNvGrpSpPr/>
          <p:nvPr/>
        </p:nvGrpSpPr>
        <p:grpSpPr>
          <a:xfrm>
            <a:off x="1025618" y="1996148"/>
            <a:ext cx="9890738" cy="3942136"/>
            <a:chOff x="6297529" y="2117952"/>
            <a:chExt cx="9890738" cy="3942136"/>
          </a:xfrm>
        </p:grpSpPr>
        <p:grpSp>
          <p:nvGrpSpPr>
            <p:cNvPr id="6" name="Agrupar 5">
              <a:extLst>
                <a:ext uri="{FF2B5EF4-FFF2-40B4-BE49-F238E27FC236}">
                  <a16:creationId xmlns:a16="http://schemas.microsoft.com/office/drawing/2014/main" id="{BEC0E255-D1EE-3C7E-51F5-5604876D916D}"/>
                </a:ext>
              </a:extLst>
            </p:cNvPr>
            <p:cNvGrpSpPr/>
            <p:nvPr/>
          </p:nvGrpSpPr>
          <p:grpSpPr>
            <a:xfrm>
              <a:off x="6297529" y="2117952"/>
              <a:ext cx="9890738" cy="3942136"/>
              <a:chOff x="1475105" y="2302631"/>
              <a:chExt cx="7658230" cy="1812168"/>
            </a:xfrm>
          </p:grpSpPr>
          <p:sp>
            <p:nvSpPr>
              <p:cNvPr id="8" name="Retângulo: Cantos Arredondados 7">
                <a:extLst>
                  <a:ext uri="{FF2B5EF4-FFF2-40B4-BE49-F238E27FC236}">
                    <a16:creationId xmlns:a16="http://schemas.microsoft.com/office/drawing/2014/main" id="{6F0C1DEF-7AE7-08F3-FB6F-2F722DBC7CB1}"/>
                  </a:ext>
                </a:extLst>
              </p:cNvPr>
              <p:cNvSpPr/>
              <p:nvPr/>
            </p:nvSpPr>
            <p:spPr>
              <a:xfrm>
                <a:off x="1477908" y="2307349"/>
                <a:ext cx="7655427" cy="1807450"/>
              </a:xfrm>
              <a:prstGeom prst="roundRect">
                <a:avLst>
                  <a:gd name="adj" fmla="val 13222"/>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tângulo: Cantos Arredondados 9">
                <a:extLst>
                  <a:ext uri="{FF2B5EF4-FFF2-40B4-BE49-F238E27FC236}">
                    <a16:creationId xmlns:a16="http://schemas.microsoft.com/office/drawing/2014/main" id="{28B80985-9D6C-9E6C-9830-B659F8B0C18E}"/>
                  </a:ext>
                </a:extLst>
              </p:cNvPr>
              <p:cNvSpPr/>
              <p:nvPr/>
            </p:nvSpPr>
            <p:spPr>
              <a:xfrm>
                <a:off x="1475105" y="2302631"/>
                <a:ext cx="7658230" cy="268117"/>
              </a:xfrm>
              <a:prstGeom prst="roundRect">
                <a:avLst>
                  <a:gd name="adj" fmla="val 9369"/>
                </a:avLst>
              </a:prstGeom>
              <a:gradFill>
                <a:gsLst>
                  <a:gs pos="22000">
                    <a:srgbClr val="6A0000"/>
                  </a:gs>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11" name="CaixaDeTexto 10">
              <a:extLst>
                <a:ext uri="{FF2B5EF4-FFF2-40B4-BE49-F238E27FC236}">
                  <a16:creationId xmlns:a16="http://schemas.microsoft.com/office/drawing/2014/main" id="{AA64E479-C628-8EE4-89D2-B6C5E4B20559}"/>
                </a:ext>
              </a:extLst>
            </p:cNvPr>
            <p:cNvSpPr txBox="1"/>
            <p:nvPr/>
          </p:nvSpPr>
          <p:spPr>
            <a:xfrm>
              <a:off x="6709164" y="3313769"/>
              <a:ext cx="9377503"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ctr">
                <a:lnSpc>
                  <a:spcPct val="150000"/>
                </a:lnSpc>
              </a:pPr>
              <a:r>
                <a:rPr lang="pt-BR" sz="1600" b="1" dirty="0">
                  <a:solidFill>
                    <a:srgbClr val="C00000"/>
                  </a:solidFill>
                  <a:latin typeface="AMX" pitchFamily="2" charset="0"/>
                </a:rPr>
                <a:t>Status de Erros:</a:t>
              </a:r>
            </a:p>
            <a:p>
              <a:pPr marL="285750" indent="-285750" fontAlgn="ctr">
                <a:lnSpc>
                  <a:spcPct val="150000"/>
                </a:lnSpc>
                <a:buClr>
                  <a:srgbClr val="6A0000"/>
                </a:buClr>
                <a:buFont typeface="Arial" panose="020B0604020202020204" pitchFamily="34" charset="0"/>
                <a:buChar char="•"/>
              </a:pPr>
              <a:r>
                <a:rPr lang="pt-BR" sz="1600" b="1" dirty="0">
                  <a:latin typeface="AMX" pitchFamily="2" charset="0"/>
                </a:rPr>
                <a:t>Input com Erro: </a:t>
              </a:r>
              <a:r>
                <a:rPr lang="pt-BR" sz="1600" dirty="0">
                  <a:latin typeface="AMX" pitchFamily="2" charset="0"/>
                </a:rPr>
                <a:t>Abrir o </a:t>
              </a:r>
              <a:r>
                <a:rPr lang="pt-BR" sz="1600" dirty="0" err="1">
                  <a:latin typeface="AMX" pitchFamily="2" charset="0"/>
                </a:rPr>
                <a:t>forms</a:t>
              </a:r>
              <a:r>
                <a:rPr lang="pt-BR" sz="1600" dirty="0">
                  <a:latin typeface="AMX" pitchFamily="2" charset="0"/>
                </a:rPr>
                <a:t> e informar que houve erro do robô;</a:t>
              </a:r>
            </a:p>
            <a:p>
              <a:pPr marL="285750" indent="-285750" fontAlgn="ctr">
                <a:lnSpc>
                  <a:spcPct val="150000"/>
                </a:lnSpc>
                <a:buClr>
                  <a:srgbClr val="6A0000"/>
                </a:buClr>
                <a:buFont typeface="Arial" panose="020B0604020202020204" pitchFamily="34" charset="0"/>
                <a:buChar char="•"/>
              </a:pPr>
              <a:r>
                <a:rPr lang="pt-BR" sz="1600" b="1" dirty="0">
                  <a:latin typeface="AMX" pitchFamily="2" charset="0"/>
                </a:rPr>
                <a:t>Executando Input Manual: </a:t>
              </a:r>
              <a:r>
                <a:rPr lang="pt-BR" sz="1600" dirty="0">
                  <a:latin typeface="AMX" pitchFamily="2" charset="0"/>
                </a:rPr>
                <a:t>Abrir o </a:t>
              </a:r>
              <a:r>
                <a:rPr lang="pt-BR" sz="1600" dirty="0" err="1">
                  <a:latin typeface="AMX" pitchFamily="2" charset="0"/>
                </a:rPr>
                <a:t>forms</a:t>
              </a:r>
              <a:r>
                <a:rPr lang="pt-BR" sz="1600" dirty="0">
                  <a:latin typeface="AMX" pitchFamily="2" charset="0"/>
                </a:rPr>
                <a:t> e informar que houve erro do robô;</a:t>
              </a:r>
            </a:p>
            <a:p>
              <a:pPr marL="285750" indent="-285750" fontAlgn="ctr">
                <a:lnSpc>
                  <a:spcPct val="150000"/>
                </a:lnSpc>
                <a:buClr>
                  <a:srgbClr val="6A0000"/>
                </a:buClr>
                <a:buFont typeface="Arial" panose="020B0604020202020204" pitchFamily="34" charset="0"/>
                <a:buChar char="•"/>
              </a:pPr>
              <a:r>
                <a:rPr lang="pt-BR" sz="1600" b="1" dirty="0">
                  <a:latin typeface="AMX" pitchFamily="2" charset="0"/>
                </a:rPr>
                <a:t>Executando Input Automático: </a:t>
              </a:r>
              <a:r>
                <a:rPr lang="pt-BR" sz="1600" dirty="0">
                  <a:latin typeface="AMX" pitchFamily="2" charset="0"/>
                </a:rPr>
                <a:t>Após 12 horas. Abrir o </a:t>
              </a:r>
              <a:r>
                <a:rPr lang="pt-BR" sz="1600" dirty="0" err="1">
                  <a:latin typeface="AMX" pitchFamily="2" charset="0"/>
                </a:rPr>
                <a:t>forms</a:t>
              </a:r>
              <a:r>
                <a:rPr lang="pt-BR" sz="1600" dirty="0">
                  <a:latin typeface="AMX" pitchFamily="2" charset="0"/>
                </a:rPr>
                <a:t> e informar que houve erro do robô;</a:t>
              </a:r>
            </a:p>
            <a:p>
              <a:pPr marL="285750" indent="-285750" fontAlgn="ctr">
                <a:lnSpc>
                  <a:spcPct val="150000"/>
                </a:lnSpc>
                <a:buFont typeface="Arial" panose="020B0604020202020204" pitchFamily="34" charset="0"/>
                <a:buChar char="•"/>
              </a:pPr>
              <a:endParaRPr lang="pt-BR" sz="1400" dirty="0">
                <a:latin typeface="AMX" pitchFamily="2" charset="0"/>
              </a:endParaRPr>
            </a:p>
          </p:txBody>
        </p:sp>
      </p:grpSp>
      <p:sp>
        <p:nvSpPr>
          <p:cNvPr id="13" name="Retângulo Arredondado 9">
            <a:extLst>
              <a:ext uri="{FF2B5EF4-FFF2-40B4-BE49-F238E27FC236}">
                <a16:creationId xmlns:a16="http://schemas.microsoft.com/office/drawing/2014/main" id="{F99F5E9A-87BE-7814-5890-66A5772DAF29}"/>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14" name="Retângulo Arredondado 15">
            <a:extLst>
              <a:ext uri="{FF2B5EF4-FFF2-40B4-BE49-F238E27FC236}">
                <a16:creationId xmlns:a16="http://schemas.microsoft.com/office/drawing/2014/main" id="{4BF41C2F-0E18-5A70-1A17-11023FCE7574}"/>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DOCUMENTAÇÃO</a:t>
            </a:r>
            <a:r>
              <a:rPr lang="pt-BR" sz="1000" b="1" dirty="0">
                <a:solidFill>
                  <a:schemeClr val="bg1"/>
                </a:solidFill>
                <a:latin typeface="AMX Black" pitchFamily="2" charset="0"/>
                <a:ea typeface="DIN 2014 Bold" panose="020B0504020202020204" pitchFamily="34" charset="77"/>
                <a:cs typeface="Segoe UI" panose="020B0502040204020203" pitchFamily="34" charset="0"/>
              </a:rPr>
              <a:t> | CADASTRO</a:t>
            </a:r>
          </a:p>
        </p:txBody>
      </p:sp>
      <p:sp>
        <p:nvSpPr>
          <p:cNvPr id="15" name="Retângulo Arredondado 1">
            <a:extLst>
              <a:ext uri="{FF2B5EF4-FFF2-40B4-BE49-F238E27FC236}">
                <a16:creationId xmlns:a16="http://schemas.microsoft.com/office/drawing/2014/main" id="{7188B329-7A14-82CC-6703-0A7F498D5F80}"/>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16" name="Retângulo Arredondado 9">
            <a:extLst>
              <a:ext uri="{FF2B5EF4-FFF2-40B4-BE49-F238E27FC236}">
                <a16:creationId xmlns:a16="http://schemas.microsoft.com/office/drawing/2014/main" id="{5A480E66-8AE4-FA0D-E44F-38A15F435F3D}"/>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357987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A86CD-3B6C-679B-7C64-E9A61729B0F1}"/>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60001969-8423-1F27-84F5-F2117302D944}"/>
              </a:ext>
            </a:extLst>
          </p:cNvPr>
          <p:cNvSpPr/>
          <p:nvPr/>
        </p:nvSpPr>
        <p:spPr>
          <a:xfrm>
            <a:off x="526126" y="1156512"/>
            <a:ext cx="10275224"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ea typeface="DIN 2014 Bold" panose="020B0504020202020204" pitchFamily="34" charset="77"/>
                <a:cs typeface="Arial" panose="020B0604020202020204" pitchFamily="34" charset="0"/>
              </a:rPr>
              <a:t>Status pedidos criados em cotação</a:t>
            </a:r>
          </a:p>
        </p:txBody>
      </p:sp>
      <p:grpSp>
        <p:nvGrpSpPr>
          <p:cNvPr id="19" name="Agrupar 18">
            <a:extLst>
              <a:ext uri="{FF2B5EF4-FFF2-40B4-BE49-F238E27FC236}">
                <a16:creationId xmlns:a16="http://schemas.microsoft.com/office/drawing/2014/main" id="{7D14E2BE-D3B9-097F-88BE-77A5A44257F1}"/>
              </a:ext>
            </a:extLst>
          </p:cNvPr>
          <p:cNvGrpSpPr/>
          <p:nvPr/>
        </p:nvGrpSpPr>
        <p:grpSpPr>
          <a:xfrm>
            <a:off x="515938" y="2107662"/>
            <a:ext cx="5580062" cy="3952426"/>
            <a:chOff x="515938" y="2107662"/>
            <a:chExt cx="5580062" cy="3952426"/>
          </a:xfrm>
        </p:grpSpPr>
        <p:grpSp>
          <p:nvGrpSpPr>
            <p:cNvPr id="18" name="Agrupar 17">
              <a:extLst>
                <a:ext uri="{FF2B5EF4-FFF2-40B4-BE49-F238E27FC236}">
                  <a16:creationId xmlns:a16="http://schemas.microsoft.com/office/drawing/2014/main" id="{AFB3A948-A048-0F33-5D82-81478C4E2F3B}"/>
                </a:ext>
              </a:extLst>
            </p:cNvPr>
            <p:cNvGrpSpPr/>
            <p:nvPr/>
          </p:nvGrpSpPr>
          <p:grpSpPr>
            <a:xfrm>
              <a:off x="515938" y="2107662"/>
              <a:ext cx="5580062" cy="3952426"/>
              <a:chOff x="1475105" y="2302631"/>
              <a:chExt cx="4320547" cy="1812168"/>
            </a:xfrm>
          </p:grpSpPr>
          <p:sp>
            <p:nvSpPr>
              <p:cNvPr id="17" name="Retângulo: Cantos Arredondados 16">
                <a:extLst>
                  <a:ext uri="{FF2B5EF4-FFF2-40B4-BE49-F238E27FC236}">
                    <a16:creationId xmlns:a16="http://schemas.microsoft.com/office/drawing/2014/main" id="{37957EA4-F351-8ABE-7D39-D41D7AF0B0EA}"/>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Cantos Arredondados 8">
                <a:extLst>
                  <a:ext uri="{FF2B5EF4-FFF2-40B4-BE49-F238E27FC236}">
                    <a16:creationId xmlns:a16="http://schemas.microsoft.com/office/drawing/2014/main" id="{FF0D5E9B-9CAB-505F-610A-76CF8EA0BF1B}"/>
                  </a:ext>
                </a:extLst>
              </p:cNvPr>
              <p:cNvSpPr/>
              <p:nvPr/>
            </p:nvSpPr>
            <p:spPr>
              <a:xfrm>
                <a:off x="1475105" y="2302631"/>
                <a:ext cx="4320547" cy="268117"/>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29" name="CaixaDeTexto 28">
              <a:extLst>
                <a:ext uri="{FF2B5EF4-FFF2-40B4-BE49-F238E27FC236}">
                  <a16:creationId xmlns:a16="http://schemas.microsoft.com/office/drawing/2014/main" id="{DFEE03BB-F890-343C-8299-317A5A1BE29A}"/>
                </a:ext>
              </a:extLst>
            </p:cNvPr>
            <p:cNvSpPr txBox="1"/>
            <p:nvPr/>
          </p:nvSpPr>
          <p:spPr>
            <a:xfrm>
              <a:off x="700817" y="2773376"/>
              <a:ext cx="501136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ctr">
                <a:spcBef>
                  <a:spcPts val="1200"/>
                </a:spcBef>
                <a:buClr>
                  <a:srgbClr val="742424"/>
                </a:buClr>
                <a:buFont typeface="Arial" panose="020B0604020202020204" pitchFamily="34" charset="0"/>
                <a:buChar char="•"/>
              </a:pPr>
              <a:r>
                <a:rPr lang="pt-BR" sz="1400" b="1" dirty="0">
                  <a:latin typeface="AMX" pitchFamily="2" charset="0"/>
                  <a:cs typeface="Arial" panose="020B0604020202020204" pitchFamily="34" charset="0"/>
                </a:rPr>
                <a:t>Validação Pendente: </a:t>
              </a:r>
              <a:r>
                <a:rPr lang="pt-BR" sz="1400" dirty="0">
                  <a:latin typeface="AMX" pitchFamily="2" charset="0"/>
                  <a:cs typeface="Arial" panose="020B0604020202020204" pitchFamily="34" charset="0"/>
                </a:rPr>
                <a:t>pendente de aprovação da etapa de inspeção - após o pedido imputado; </a:t>
              </a:r>
              <a:r>
                <a:rPr lang="pt-BR" sz="1400" b="1" dirty="0">
                  <a:latin typeface="AMX" pitchFamily="2" charset="0"/>
                  <a:cs typeface="Arial" panose="020B0604020202020204" pitchFamily="34" charset="0"/>
                </a:rPr>
                <a:t>Ação de vendas: </a:t>
              </a:r>
              <a:r>
                <a:rPr lang="pt-BR" sz="1400" dirty="0">
                  <a:latin typeface="AMX" pitchFamily="2" charset="0"/>
                  <a:cs typeface="Arial" panose="020B0604020202020204" pitchFamily="34" charset="0"/>
                </a:rPr>
                <a:t>aguardar a tratativa;</a:t>
              </a:r>
            </a:p>
            <a:p>
              <a:pPr marL="285750" indent="-285750" fontAlgn="ctr">
                <a:spcBef>
                  <a:spcPts val="1200"/>
                </a:spcBef>
                <a:buClr>
                  <a:srgbClr val="742424"/>
                </a:buClr>
                <a:buFont typeface="Arial" panose="020B0604020202020204" pitchFamily="34" charset="0"/>
                <a:buChar char="•"/>
              </a:pPr>
              <a:r>
                <a:rPr lang="pt-BR" sz="1400" b="1" dirty="0">
                  <a:latin typeface="AMX" pitchFamily="2" charset="0"/>
                  <a:cs typeface="Arial" panose="020B0604020202020204" pitchFamily="34" charset="0"/>
                </a:rPr>
                <a:t>Negociação: </a:t>
              </a:r>
              <a:r>
                <a:rPr lang="pt-BR" sz="1400" dirty="0">
                  <a:latin typeface="AMX" pitchFamily="2" charset="0"/>
                  <a:cs typeface="Arial" panose="020B0604020202020204" pitchFamily="34" charset="0"/>
                </a:rPr>
                <a:t>pedido reprovado pela inspeção ou com</a:t>
              </a:r>
              <a:br>
                <a:rPr lang="pt-BR" sz="1400" dirty="0">
                  <a:latin typeface="AMX" pitchFamily="2" charset="0"/>
                  <a:cs typeface="Arial" panose="020B0604020202020204" pitchFamily="34" charset="0"/>
                </a:rPr>
              </a:br>
              <a:r>
                <a:rPr lang="pt-BR" sz="1400" dirty="0">
                  <a:latin typeface="AMX" pitchFamily="2" charset="0"/>
                  <a:cs typeface="Arial" panose="020B0604020202020204" pitchFamily="34" charset="0"/>
                </a:rPr>
                <a:t>erro do robô;</a:t>
              </a:r>
              <a:r>
                <a:rPr lang="pt-BR" sz="1400" b="1" dirty="0">
                  <a:latin typeface="AMX" pitchFamily="2" charset="0"/>
                  <a:cs typeface="Arial" panose="020B0604020202020204" pitchFamily="34" charset="0"/>
                </a:rPr>
                <a:t> Ação de vendas: </a:t>
              </a:r>
              <a:r>
                <a:rPr lang="pt-BR" sz="1400" dirty="0">
                  <a:latin typeface="AMX" pitchFamily="2" charset="0"/>
                  <a:cs typeface="Arial" panose="020B0604020202020204" pitchFamily="34" charset="0"/>
                </a:rPr>
                <a:t>se o pedido estiver com a descrição de reprova, ler, entender e se for um correção no Termo de Contratação necessário refazer o pedido no Solar (assinatura e biometria também precisaram ser refeitas);</a:t>
              </a:r>
              <a:endParaRPr lang="pt-BR" sz="1400" b="1" dirty="0">
                <a:latin typeface="AMX" pitchFamily="2" charset="0"/>
                <a:cs typeface="Arial" panose="020B0604020202020204" pitchFamily="34" charset="0"/>
              </a:endParaRPr>
            </a:p>
            <a:p>
              <a:pPr marL="285750" indent="-285750" fontAlgn="ctr">
                <a:spcBef>
                  <a:spcPts val="1200"/>
                </a:spcBef>
                <a:buClr>
                  <a:srgbClr val="742424"/>
                </a:buClr>
                <a:buFont typeface="Arial" panose="020B0604020202020204" pitchFamily="34" charset="0"/>
                <a:buChar char="•"/>
              </a:pPr>
              <a:r>
                <a:rPr lang="pt-BR" sz="1400" b="1" dirty="0">
                  <a:latin typeface="AMX" pitchFamily="2" charset="0"/>
                  <a:cs typeface="Arial" panose="020B0604020202020204" pitchFamily="34" charset="0"/>
                </a:rPr>
                <a:t>Concluído: </a:t>
              </a:r>
              <a:r>
                <a:rPr lang="pt-BR" sz="1400" dirty="0">
                  <a:latin typeface="AMX" pitchFamily="2" charset="0"/>
                  <a:cs typeface="Arial" panose="020B0604020202020204" pitchFamily="34" charset="0"/>
                </a:rPr>
                <a:t>pedido concluído no sistema e linhas ativadas (se houver entrega, pedido em rota de entrega).</a:t>
              </a:r>
              <a:endParaRPr lang="pt-BR" sz="1400" dirty="0">
                <a:latin typeface="AMX" pitchFamily="2" charset="0"/>
              </a:endParaRPr>
            </a:p>
          </p:txBody>
        </p:sp>
      </p:grpSp>
      <p:sp>
        <p:nvSpPr>
          <p:cNvPr id="12" name="CaixaDeTexto 11">
            <a:extLst>
              <a:ext uri="{FF2B5EF4-FFF2-40B4-BE49-F238E27FC236}">
                <a16:creationId xmlns:a16="http://schemas.microsoft.com/office/drawing/2014/main" id="{B0F3B2A4-6239-E21E-0AF8-B24A09A726DF}"/>
              </a:ext>
            </a:extLst>
          </p:cNvPr>
          <p:cNvSpPr txBox="1"/>
          <p:nvPr/>
        </p:nvSpPr>
        <p:spPr>
          <a:xfrm>
            <a:off x="8320506" y="2201334"/>
            <a:ext cx="18357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dirty="0">
                <a:solidFill>
                  <a:schemeClr val="bg1"/>
                </a:solidFill>
                <a:latin typeface="AMX" pitchFamily="2" charset="0"/>
                <a:ea typeface="DIN 2014 Bold" panose="020B0504020202020204" pitchFamily="34" charset="77"/>
                <a:cs typeface="Segoe UI" panose="020B0502040204020203" pitchFamily="34" charset="0"/>
              </a:rPr>
              <a:t>STATUS SOLAR </a:t>
            </a:r>
          </a:p>
        </p:txBody>
      </p:sp>
      <p:sp>
        <p:nvSpPr>
          <p:cNvPr id="13" name="Retângulo Arredondado 9">
            <a:extLst>
              <a:ext uri="{FF2B5EF4-FFF2-40B4-BE49-F238E27FC236}">
                <a16:creationId xmlns:a16="http://schemas.microsoft.com/office/drawing/2014/main" id="{88477F42-D7C6-942C-66BD-E6EE99B23774}"/>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14" name="Retângulo Arredondado 15">
            <a:extLst>
              <a:ext uri="{FF2B5EF4-FFF2-40B4-BE49-F238E27FC236}">
                <a16:creationId xmlns:a16="http://schemas.microsoft.com/office/drawing/2014/main" id="{75F140B9-94FC-7B8E-D795-3E37DE1CAEFC}"/>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DOCUMENTAÇÃO | CADASTRO</a:t>
            </a:r>
          </a:p>
        </p:txBody>
      </p:sp>
      <p:sp>
        <p:nvSpPr>
          <p:cNvPr id="15" name="Retângulo Arredondado 1">
            <a:extLst>
              <a:ext uri="{FF2B5EF4-FFF2-40B4-BE49-F238E27FC236}">
                <a16:creationId xmlns:a16="http://schemas.microsoft.com/office/drawing/2014/main" id="{918DD499-EB58-5689-819A-459FF8CA8850}"/>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16" name="Retângulo Arredondado 9">
            <a:extLst>
              <a:ext uri="{FF2B5EF4-FFF2-40B4-BE49-F238E27FC236}">
                <a16:creationId xmlns:a16="http://schemas.microsoft.com/office/drawing/2014/main" id="{5A8C457C-BD66-8EAE-5D9A-6C1069D490E9}"/>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
        <p:nvSpPr>
          <p:cNvPr id="3" name="Retângulo: Cantos Arredondados 2">
            <a:extLst>
              <a:ext uri="{FF2B5EF4-FFF2-40B4-BE49-F238E27FC236}">
                <a16:creationId xmlns:a16="http://schemas.microsoft.com/office/drawing/2014/main" id="{3EF76BA2-AAFC-6630-2D45-DEBD68EC2B0D}"/>
              </a:ext>
            </a:extLst>
          </p:cNvPr>
          <p:cNvSpPr/>
          <p:nvPr/>
        </p:nvSpPr>
        <p:spPr>
          <a:xfrm>
            <a:off x="8122920" y="1971891"/>
            <a:ext cx="4069080" cy="3963225"/>
          </a:xfrm>
          <a:prstGeom prst="roundRect">
            <a:avLst>
              <a:gd name="adj" fmla="val 6036"/>
            </a:avLst>
          </a:prstGeom>
          <a:blipFill>
            <a:blip r:embed="rId2"/>
            <a:stretch>
              <a:fillRect l="2" r="-112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69933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0DD17-D0F3-238C-67C9-7B8F64060172}"/>
            </a:ext>
          </a:extLst>
        </p:cNvPr>
        <p:cNvGrpSpPr/>
        <p:nvPr/>
      </p:nvGrpSpPr>
      <p:grpSpPr>
        <a:xfrm>
          <a:off x="0" y="0"/>
          <a:ext cx="0" cy="0"/>
          <a:chOff x="0" y="0"/>
          <a:chExt cx="0" cy="0"/>
        </a:xfrm>
      </p:grpSpPr>
      <p:sp>
        <p:nvSpPr>
          <p:cNvPr id="20" name="Retângulo 19">
            <a:extLst>
              <a:ext uri="{FF2B5EF4-FFF2-40B4-BE49-F238E27FC236}">
                <a16:creationId xmlns:a16="http://schemas.microsoft.com/office/drawing/2014/main" id="{52FBE4AB-2121-09C9-1FA0-27175F5763F3}"/>
              </a:ext>
            </a:extLst>
          </p:cNvPr>
          <p:cNvSpPr/>
          <p:nvPr/>
        </p:nvSpPr>
        <p:spPr>
          <a:xfrm>
            <a:off x="2452759" y="2200974"/>
            <a:ext cx="7102302" cy="3924151"/>
          </a:xfrm>
          <a:prstGeom prst="rect">
            <a:avLst/>
          </a:prstGeom>
        </p:spPr>
        <p:txBody>
          <a:bodyPr wrap="square">
            <a:spAutoFit/>
          </a:bodyPr>
          <a:lstStyle/>
          <a:p>
            <a:pPr marL="0" lvl="2">
              <a:spcBef>
                <a:spcPts val="600"/>
              </a:spcBef>
              <a:buClr>
                <a:schemeClr val="tx1"/>
              </a:buClr>
            </a:pPr>
            <a:r>
              <a:rPr lang="pt-BR" sz="1600" b="1" dirty="0">
                <a:solidFill>
                  <a:srgbClr val="C00000"/>
                </a:solidFill>
                <a:latin typeface="AMX" pitchFamily="2" charset="0"/>
                <a:cs typeface="Arial" panose="020B0604020202020204" pitchFamily="34" charset="0"/>
              </a:rPr>
              <a:t>RECEITA FEDERAL:</a:t>
            </a:r>
          </a:p>
          <a:p>
            <a:pPr>
              <a:spcBef>
                <a:spcPts val="600"/>
              </a:spcBef>
              <a:buClr>
                <a:schemeClr val="tx1"/>
              </a:buClr>
            </a:pPr>
            <a:r>
              <a:rPr lang="pt-BR" sz="1600" b="1" dirty="0">
                <a:latin typeface="AMX" pitchFamily="2" charset="0"/>
                <a:cs typeface="Arial" panose="020B0604020202020204" pitchFamily="34" charset="0"/>
              </a:rPr>
              <a:t>A Receita Federal deve ser consultada para todos os pedidos PME,</a:t>
            </a:r>
            <a:br>
              <a:rPr lang="pt-BR" sz="1600" b="1" dirty="0">
                <a:latin typeface="AMX" pitchFamily="2" charset="0"/>
                <a:cs typeface="Arial" panose="020B0604020202020204" pitchFamily="34" charset="0"/>
              </a:rPr>
            </a:br>
            <a:r>
              <a:rPr lang="pt-BR" sz="1600" b="1" dirty="0">
                <a:latin typeface="AMX" pitchFamily="2" charset="0"/>
                <a:cs typeface="Arial" panose="020B0604020202020204" pitchFamily="34" charset="0"/>
              </a:rPr>
              <a:t>ela dará todo o apoio para preenchimento das informações cadastrais.</a:t>
            </a:r>
          </a:p>
          <a:p>
            <a:pPr>
              <a:spcBef>
                <a:spcPts val="600"/>
              </a:spcBef>
              <a:buClr>
                <a:schemeClr val="tx1"/>
              </a:buClr>
            </a:pPr>
            <a:r>
              <a:rPr lang="pt-BR" sz="1600" b="1" dirty="0">
                <a:latin typeface="AMX" pitchFamily="2" charset="0"/>
                <a:cs typeface="Arial" panose="020B0604020202020204" pitchFamily="34" charset="0"/>
              </a:rPr>
              <a:t>A Situação Cadastral na Receita Federal – deve ser o primeiro item validado, </a:t>
            </a:r>
            <a:r>
              <a:rPr lang="pt-BR" sz="1600" dirty="0">
                <a:latin typeface="AMX" pitchFamily="2" charset="0"/>
                <a:cs typeface="Arial" panose="020B0604020202020204" pitchFamily="34" charset="0"/>
              </a:rPr>
              <a:t>se a situação for diferente de ativo não é possível seguir com a venda.</a:t>
            </a:r>
          </a:p>
          <a:p>
            <a:pPr>
              <a:spcBef>
                <a:spcPts val="600"/>
              </a:spcBef>
              <a:buClr>
                <a:schemeClr val="tx1"/>
              </a:buClr>
            </a:pPr>
            <a:r>
              <a:rPr lang="pt-BR" sz="1600" b="1" dirty="0">
                <a:latin typeface="AMX" pitchFamily="2" charset="0"/>
                <a:cs typeface="Arial" panose="020B0604020202020204" pitchFamily="34" charset="0"/>
              </a:rPr>
              <a:t>Dados Cadastrais da empresa: </a:t>
            </a:r>
            <a:r>
              <a:rPr lang="pt-BR" sz="1600" dirty="0">
                <a:latin typeface="AMX" pitchFamily="2" charset="0"/>
                <a:cs typeface="Arial" panose="020B0604020202020204" pitchFamily="34" charset="0"/>
              </a:rPr>
              <a:t>os dados da empresa são todos informados na Receita, a seguir seguem as orientações do preenchimento.</a:t>
            </a:r>
          </a:p>
          <a:p>
            <a:pPr>
              <a:spcBef>
                <a:spcPts val="600"/>
              </a:spcBef>
              <a:buClr>
                <a:schemeClr val="tx1"/>
              </a:buClr>
            </a:pPr>
            <a:r>
              <a:rPr lang="pt-BR" sz="1600" b="1" dirty="0">
                <a:latin typeface="AMX" pitchFamily="2" charset="0"/>
                <a:cs typeface="Arial" panose="020B0604020202020204" pitchFamily="34" charset="0"/>
              </a:rPr>
              <a:t>Código e Descrição da Natureza Jurídica: </a:t>
            </a:r>
            <a:r>
              <a:rPr lang="pt-BR" sz="1600" dirty="0">
                <a:latin typeface="AMX" pitchFamily="2" charset="0"/>
                <a:cs typeface="Arial" panose="020B0604020202020204" pitchFamily="34" charset="0"/>
              </a:rPr>
              <a:t>esse campo é apenas para validação – PME não faz atendimento de natureza jurídica atrelada a Governo;</a:t>
            </a:r>
          </a:p>
          <a:p>
            <a:pPr>
              <a:spcBef>
                <a:spcPts val="600"/>
              </a:spcBef>
              <a:buClr>
                <a:schemeClr val="tx1"/>
              </a:buClr>
            </a:pPr>
            <a:r>
              <a:rPr lang="pt-BR" sz="1600" b="1" dirty="0">
                <a:latin typeface="AMX" pitchFamily="2" charset="0"/>
                <a:cs typeface="Arial" panose="020B0604020202020204" pitchFamily="34" charset="0"/>
              </a:rPr>
              <a:t>Consultar QSA (Quadro Societário da Empresa) </a:t>
            </a:r>
            <a:r>
              <a:rPr lang="pt-BR" sz="1600" dirty="0">
                <a:latin typeface="AMX" pitchFamily="2" charset="0"/>
                <a:cs typeface="Arial" panose="020B0604020202020204" pitchFamily="34" charset="0"/>
              </a:rPr>
              <a:t>é utilizado para verificar quem são os responsáveis pela empresa, ou seja, as pessoas autorizadas</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a assinar os documentos e realizar a biometria em nome dela (para o MEI</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que a Razão Social for o nome do representante da empresa, o QSA pode</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ser dispensado).</a:t>
            </a:r>
            <a:endParaRPr lang="pt-BR" sz="1600" b="1" dirty="0">
              <a:latin typeface="AMX" pitchFamily="2" charset="0"/>
              <a:cs typeface="Arial" panose="020B0604020202020204" pitchFamily="34" charset="0"/>
            </a:endParaRPr>
          </a:p>
        </p:txBody>
      </p:sp>
      <p:sp>
        <p:nvSpPr>
          <p:cNvPr id="14" name="Retângulo: Cantos Arredondados 13">
            <a:extLst>
              <a:ext uri="{FF2B5EF4-FFF2-40B4-BE49-F238E27FC236}">
                <a16:creationId xmlns:a16="http://schemas.microsoft.com/office/drawing/2014/main" id="{CA8CEDBB-F805-5881-9852-9C6FCD608B53}"/>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preenchimento das informações cadastrais Receita Federal</a:t>
            </a:r>
          </a:p>
        </p:txBody>
      </p:sp>
      <p:grpSp>
        <p:nvGrpSpPr>
          <p:cNvPr id="28" name="Agrupar 27">
            <a:extLst>
              <a:ext uri="{FF2B5EF4-FFF2-40B4-BE49-F238E27FC236}">
                <a16:creationId xmlns:a16="http://schemas.microsoft.com/office/drawing/2014/main" id="{F89FFEBE-9391-1F5B-6B5A-848C8E7BEA1B}"/>
              </a:ext>
            </a:extLst>
          </p:cNvPr>
          <p:cNvGrpSpPr/>
          <p:nvPr/>
        </p:nvGrpSpPr>
        <p:grpSpPr>
          <a:xfrm>
            <a:off x="526126" y="2286714"/>
            <a:ext cx="1585005" cy="1585005"/>
            <a:chOff x="526126" y="2563551"/>
            <a:chExt cx="1585005" cy="1585005"/>
          </a:xfrm>
        </p:grpSpPr>
        <p:grpSp>
          <p:nvGrpSpPr>
            <p:cNvPr id="6" name="Agrupar 5">
              <a:extLst>
                <a:ext uri="{FF2B5EF4-FFF2-40B4-BE49-F238E27FC236}">
                  <a16:creationId xmlns:a16="http://schemas.microsoft.com/office/drawing/2014/main" id="{4F483B4C-073D-6616-D8EB-4493A6A9A02D}"/>
                </a:ext>
              </a:extLst>
            </p:cNvPr>
            <p:cNvGrpSpPr/>
            <p:nvPr/>
          </p:nvGrpSpPr>
          <p:grpSpPr>
            <a:xfrm>
              <a:off x="526126" y="2563551"/>
              <a:ext cx="1585005" cy="1585005"/>
              <a:chOff x="628879" y="570699"/>
              <a:chExt cx="1048786" cy="1048786"/>
            </a:xfrm>
          </p:grpSpPr>
          <p:sp>
            <p:nvSpPr>
              <p:cNvPr id="12" name="Elipse 11">
                <a:extLst>
                  <a:ext uri="{FF2B5EF4-FFF2-40B4-BE49-F238E27FC236}">
                    <a16:creationId xmlns:a16="http://schemas.microsoft.com/office/drawing/2014/main" id="{164A1FCA-581E-741D-651C-850B50C7F9C3}"/>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3" name="Elipse 12">
                <a:extLst>
                  <a:ext uri="{FF2B5EF4-FFF2-40B4-BE49-F238E27FC236}">
                    <a16:creationId xmlns:a16="http://schemas.microsoft.com/office/drawing/2014/main" id="{3656CA75-18AD-333E-EC3B-E3312E47C8B8}"/>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27" name="Gráfico 26">
              <a:extLst>
                <a:ext uri="{FF2B5EF4-FFF2-40B4-BE49-F238E27FC236}">
                  <a16:creationId xmlns:a16="http://schemas.microsoft.com/office/drawing/2014/main" id="{D6CCF68A-1176-A267-66B2-C2788A1FDDE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2663" y="3006854"/>
              <a:ext cx="708240" cy="708240"/>
            </a:xfrm>
            <a:prstGeom prst="rect">
              <a:avLst/>
            </a:prstGeom>
          </p:spPr>
        </p:pic>
      </p:grpSp>
      <p:grpSp>
        <p:nvGrpSpPr>
          <p:cNvPr id="39" name="Agrupar 38">
            <a:extLst>
              <a:ext uri="{FF2B5EF4-FFF2-40B4-BE49-F238E27FC236}">
                <a16:creationId xmlns:a16="http://schemas.microsoft.com/office/drawing/2014/main" id="{70AD62BE-D17A-3B08-0E0C-E6AE4843986C}"/>
              </a:ext>
            </a:extLst>
          </p:cNvPr>
          <p:cNvGrpSpPr/>
          <p:nvPr/>
        </p:nvGrpSpPr>
        <p:grpSpPr>
          <a:xfrm>
            <a:off x="9816860" y="2200969"/>
            <a:ext cx="2455419" cy="3677931"/>
            <a:chOff x="9816860" y="2114708"/>
            <a:chExt cx="2455419" cy="3677931"/>
          </a:xfrm>
        </p:grpSpPr>
        <p:sp>
          <p:nvSpPr>
            <p:cNvPr id="37" name="Retângulo: Cantos Superiores Arredondados 36">
              <a:extLst>
                <a:ext uri="{FF2B5EF4-FFF2-40B4-BE49-F238E27FC236}">
                  <a16:creationId xmlns:a16="http://schemas.microsoft.com/office/drawing/2014/main" id="{33F94FF1-34D1-B422-1CAA-D2E12295C131}"/>
                </a:ext>
              </a:extLst>
            </p:cNvPr>
            <p:cNvSpPr/>
            <p:nvPr/>
          </p:nvSpPr>
          <p:spPr>
            <a:xfrm rot="16200000">
              <a:off x="9205604" y="2725964"/>
              <a:ext cx="3677931" cy="2455419"/>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sp>
          <p:nvSpPr>
            <p:cNvPr id="30" name="CaixaDeTexto 29">
              <a:extLst>
                <a:ext uri="{FF2B5EF4-FFF2-40B4-BE49-F238E27FC236}">
                  <a16:creationId xmlns:a16="http://schemas.microsoft.com/office/drawing/2014/main" id="{BB2C11AB-2AD8-8030-7642-4CBBC6F9E87C}"/>
                </a:ext>
              </a:extLst>
            </p:cNvPr>
            <p:cNvSpPr txBox="1"/>
            <p:nvPr/>
          </p:nvSpPr>
          <p:spPr>
            <a:xfrm>
              <a:off x="10026790" y="3052412"/>
              <a:ext cx="2082218" cy="2554545"/>
            </a:xfrm>
            <a:prstGeom prst="rect">
              <a:avLst/>
            </a:prstGeom>
            <a:noFill/>
          </p:spPr>
          <p:txBody>
            <a:bodyPr wrap="square">
              <a:spAutoFit/>
            </a:bodyPr>
            <a:lstStyle/>
            <a:p>
              <a:pPr>
                <a:spcBef>
                  <a:spcPts val="600"/>
                </a:spcBef>
                <a:buClr>
                  <a:schemeClr val="tx1"/>
                </a:buClr>
              </a:pPr>
              <a:r>
                <a:rPr lang="pt-BR" sz="1600" dirty="0">
                  <a:solidFill>
                    <a:schemeClr val="bg1"/>
                  </a:solidFill>
                  <a:cs typeface="Arial" panose="020B0604020202020204" pitchFamily="34" charset="0"/>
                </a:rPr>
                <a:t>A venda pode acontecer mesmo que o Representante Legal não esteja na loja, porém será ele a pessoa que receberá as documentações para assinatura e o link para realização da Biometria facial</a:t>
              </a:r>
              <a:r>
                <a:rPr lang="pt-BR" sz="1600" dirty="0">
                  <a:solidFill>
                    <a:schemeClr val="bg1"/>
                  </a:solidFill>
                  <a:latin typeface="AMX" pitchFamily="2" charset="0"/>
                  <a:cs typeface="Arial" panose="020B0604020202020204" pitchFamily="34" charset="0"/>
                </a:rPr>
                <a:t>.</a:t>
              </a:r>
            </a:p>
          </p:txBody>
        </p:sp>
        <p:grpSp>
          <p:nvGrpSpPr>
            <p:cNvPr id="38" name="Agrupar 37">
              <a:extLst>
                <a:ext uri="{FF2B5EF4-FFF2-40B4-BE49-F238E27FC236}">
                  <a16:creationId xmlns:a16="http://schemas.microsoft.com/office/drawing/2014/main" id="{C95876A7-15A4-1FE3-0074-C6222A767108}"/>
                </a:ext>
              </a:extLst>
            </p:cNvPr>
            <p:cNvGrpSpPr/>
            <p:nvPr/>
          </p:nvGrpSpPr>
          <p:grpSpPr>
            <a:xfrm>
              <a:off x="10128644" y="2371585"/>
              <a:ext cx="1980364" cy="538549"/>
              <a:chOff x="10128644" y="2371585"/>
              <a:chExt cx="1980364" cy="538549"/>
            </a:xfrm>
          </p:grpSpPr>
          <p:pic>
            <p:nvPicPr>
              <p:cNvPr id="34" name="Gráfico 33">
                <a:extLst>
                  <a:ext uri="{FF2B5EF4-FFF2-40B4-BE49-F238E27FC236}">
                    <a16:creationId xmlns:a16="http://schemas.microsoft.com/office/drawing/2014/main" id="{5B5DD773-2E1F-9E1E-7304-C8095541684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28644" y="2371585"/>
                <a:ext cx="593988" cy="538549"/>
              </a:xfrm>
              <a:prstGeom prst="rect">
                <a:avLst/>
              </a:prstGeom>
            </p:spPr>
          </p:pic>
          <p:sp>
            <p:nvSpPr>
              <p:cNvPr id="36" name="CaixaDeTexto 35">
                <a:extLst>
                  <a:ext uri="{FF2B5EF4-FFF2-40B4-BE49-F238E27FC236}">
                    <a16:creationId xmlns:a16="http://schemas.microsoft.com/office/drawing/2014/main" id="{942F0F38-19A4-7DAA-E4CA-58382A9045D1}"/>
                  </a:ext>
                </a:extLst>
              </p:cNvPr>
              <p:cNvSpPr txBox="1"/>
              <p:nvPr/>
            </p:nvSpPr>
            <p:spPr>
              <a:xfrm>
                <a:off x="10705380" y="2469129"/>
                <a:ext cx="1403628" cy="338554"/>
              </a:xfrm>
              <a:prstGeom prst="rect">
                <a:avLst/>
              </a:prstGeom>
              <a:noFill/>
            </p:spPr>
            <p:txBody>
              <a:bodyPr wrap="square">
                <a:spAutoFit/>
              </a:bodyPr>
              <a:lstStyle/>
              <a:p>
                <a:pPr>
                  <a:spcBef>
                    <a:spcPts val="600"/>
                  </a:spcBef>
                  <a:buClr>
                    <a:schemeClr val="tx1"/>
                  </a:buClr>
                </a:pPr>
                <a:r>
                  <a:rPr lang="pt-BR" sz="1600" b="1" dirty="0">
                    <a:solidFill>
                      <a:schemeClr val="bg1"/>
                    </a:solidFill>
                    <a:latin typeface="+mj-lt"/>
                    <a:cs typeface="Arial" panose="020B0604020202020204" pitchFamily="34" charset="0"/>
                  </a:rPr>
                  <a:t>Importante</a:t>
                </a:r>
              </a:p>
            </p:txBody>
          </p:sp>
        </p:grpSp>
      </p:grpSp>
      <p:sp>
        <p:nvSpPr>
          <p:cNvPr id="2" name="Retângulo Arredondado 9">
            <a:extLst>
              <a:ext uri="{FF2B5EF4-FFF2-40B4-BE49-F238E27FC236}">
                <a16:creationId xmlns:a16="http://schemas.microsoft.com/office/drawing/2014/main" id="{45D0606C-BFB0-A849-A322-B2987C7D4467}"/>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3" name="Retângulo Arredondado 15">
            <a:extLst>
              <a:ext uri="{FF2B5EF4-FFF2-40B4-BE49-F238E27FC236}">
                <a16:creationId xmlns:a16="http://schemas.microsoft.com/office/drawing/2014/main" id="{C9944E59-2CD9-F5C8-A273-611C64BA52D3}"/>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DOCUMENTAÇÃO | CADASTRO</a:t>
            </a:r>
          </a:p>
        </p:txBody>
      </p:sp>
      <p:sp>
        <p:nvSpPr>
          <p:cNvPr id="4" name="Retângulo Arredondado 1">
            <a:extLst>
              <a:ext uri="{FF2B5EF4-FFF2-40B4-BE49-F238E27FC236}">
                <a16:creationId xmlns:a16="http://schemas.microsoft.com/office/drawing/2014/main" id="{8ABF6558-5058-FFEB-F52A-B27F60AF6865}"/>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5" name="Retângulo Arredondado 9">
            <a:extLst>
              <a:ext uri="{FF2B5EF4-FFF2-40B4-BE49-F238E27FC236}">
                <a16:creationId xmlns:a16="http://schemas.microsoft.com/office/drawing/2014/main" id="{4C9F059A-2BC4-8D73-D4AA-399557A86EAC}"/>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24417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250" fill="hold"/>
                                        <p:tgtEl>
                                          <p:spTgt spid="28"/>
                                        </p:tgtEl>
                                        <p:attrNameLst>
                                          <p:attrName>ppt_w</p:attrName>
                                        </p:attrNameLst>
                                      </p:cBhvr>
                                      <p:tavLst>
                                        <p:tav tm="0">
                                          <p:val>
                                            <p:fltVal val="0"/>
                                          </p:val>
                                        </p:tav>
                                        <p:tav tm="100000">
                                          <p:val>
                                            <p:strVal val="#ppt_w"/>
                                          </p:val>
                                        </p:tav>
                                      </p:tavLst>
                                    </p:anim>
                                    <p:anim calcmode="lin" valueType="num">
                                      <p:cBhvr>
                                        <p:cTn id="13" dur="250" fill="hold"/>
                                        <p:tgtEl>
                                          <p:spTgt spid="28"/>
                                        </p:tgtEl>
                                        <p:attrNameLst>
                                          <p:attrName>ppt_h</p:attrName>
                                        </p:attrNameLst>
                                      </p:cBhvr>
                                      <p:tavLst>
                                        <p:tav tm="0">
                                          <p:val>
                                            <p:fltVal val="0"/>
                                          </p:val>
                                        </p:tav>
                                        <p:tav tm="100000">
                                          <p:val>
                                            <p:strVal val="#ppt_h"/>
                                          </p:val>
                                        </p:tav>
                                      </p:tavLst>
                                    </p:anim>
                                    <p:animEffect transition="in" filter="fade">
                                      <p:cBhvr>
                                        <p:cTn id="14" dur="250"/>
                                        <p:tgtEl>
                                          <p:spTgt spid="28"/>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1000"/>
                            </p:stCondLst>
                            <p:childTnLst>
                              <p:par>
                                <p:cTn id="20" presetID="2" presetClass="entr" presetSubtype="2" decel="10000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53E65-288C-A0B9-A89D-A738BA669765}"/>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5B764130-51AF-4EDE-C4BD-8B2209941E11}"/>
              </a:ext>
            </a:extLst>
          </p:cNvPr>
          <p:cNvSpPr/>
          <p:nvPr/>
        </p:nvSpPr>
        <p:spPr>
          <a:xfrm>
            <a:off x="2294772" y="1976692"/>
            <a:ext cx="3991033" cy="5016758"/>
          </a:xfrm>
          <a:prstGeom prst="rect">
            <a:avLst/>
          </a:prstGeom>
        </p:spPr>
        <p:txBody>
          <a:bodyPr wrap="square" lIns="91440" tIns="45720" rIns="91440" bIns="45720" anchor="t">
            <a:spAutoFit/>
          </a:bodyPr>
          <a:lstStyle/>
          <a:p>
            <a:pPr marL="176213" indent="-176213">
              <a:buClr>
                <a:srgbClr val="742424"/>
              </a:buClr>
              <a:buFont typeface="Arial" panose="020B0604020202020204" pitchFamily="34" charset="0"/>
              <a:buChar char="•"/>
            </a:pPr>
            <a:r>
              <a:rPr lang="pt-BR" sz="1600" b="1" dirty="0">
                <a:solidFill>
                  <a:srgbClr val="C00000"/>
                </a:solidFill>
                <a:cs typeface="Arial" panose="020B0604020202020204" pitchFamily="34" charset="0"/>
              </a:rPr>
              <a:t>Dados Cadastrais da empresa: </a:t>
            </a:r>
            <a:br>
              <a:rPr lang="pt-BR" sz="1600" b="1" dirty="0">
                <a:cs typeface="Arial" panose="020B0604020202020204" pitchFamily="34" charset="0"/>
              </a:rPr>
            </a:br>
            <a:r>
              <a:rPr lang="pt-BR" sz="1600" dirty="0">
                <a:cs typeface="Arial" panose="020B0604020202020204" pitchFamily="34" charset="0"/>
              </a:rPr>
              <a:t>O preenchimento dos dados cadastrais da empresa (Razão Social, CNAE e Endereço Principal) no SOLAR devem ser de acordo com a </a:t>
            </a:r>
            <a:r>
              <a:rPr lang="pt-BR" sz="1600" b="1" dirty="0">
                <a:cs typeface="Arial" panose="020B0604020202020204" pitchFamily="34" charset="0"/>
              </a:rPr>
              <a:t>Receita Federal; </a:t>
            </a:r>
            <a:r>
              <a:rPr lang="pt-BR" sz="1600" dirty="0">
                <a:cs typeface="Arial" panose="020B0604020202020204" pitchFamily="34" charset="0"/>
              </a:rPr>
              <a:t>a inscrição estadual de acordo com o </a:t>
            </a:r>
            <a:r>
              <a:rPr lang="pt-BR" sz="1600" b="1" dirty="0">
                <a:cs typeface="Arial" panose="020B0604020202020204" pitchFamily="34" charset="0"/>
              </a:rPr>
              <a:t>informado pelo cliente.</a:t>
            </a:r>
            <a:endParaRPr lang="pt-BR" sz="1600" dirty="0">
              <a:cs typeface="Arial" panose="020B0604020202020204" pitchFamily="34" charset="0"/>
            </a:endParaRPr>
          </a:p>
          <a:p>
            <a:pPr marL="176213" indent="-176213">
              <a:buClr>
                <a:schemeClr val="tx1"/>
              </a:buClr>
              <a:buFont typeface="Arial" panose="020B0604020202020204" pitchFamily="34" charset="0"/>
              <a:buChar char="•"/>
            </a:pPr>
            <a:endParaRPr lang="pt-BR" sz="1600" b="1" dirty="0">
              <a:cs typeface="Arial" panose="020B0604020202020204" pitchFamily="34" charset="0"/>
            </a:endParaRPr>
          </a:p>
          <a:p>
            <a:pPr marL="175895" indent="-175895">
              <a:buClr>
                <a:srgbClr val="742424"/>
              </a:buClr>
              <a:buFont typeface="Arial" panose="020B0604020202020204" pitchFamily="34" charset="0"/>
              <a:buChar char="•"/>
            </a:pPr>
            <a:r>
              <a:rPr lang="pt-BR" sz="1600" b="1" dirty="0">
                <a:solidFill>
                  <a:srgbClr val="C00000"/>
                </a:solidFill>
                <a:cs typeface="Arial" panose="020B0604020202020204" pitchFamily="34" charset="0"/>
              </a:rPr>
              <a:t>Razão Social: </a:t>
            </a:r>
            <a:br>
              <a:rPr lang="pt-BR" sz="1600" b="1" dirty="0">
                <a:cs typeface="Arial" panose="020B0604020202020204" pitchFamily="34" charset="0"/>
              </a:rPr>
            </a:br>
            <a:r>
              <a:rPr lang="pt-BR" sz="1600" dirty="0">
                <a:cs typeface="Arial" panose="020B0604020202020204" pitchFamily="34" charset="0"/>
              </a:rPr>
              <a:t>O campo razão social possui limite de 60 caracteres no Solar e CPC. Caso necessário, poderá ser abreviada exceto o primeiro e último nome.</a:t>
            </a:r>
            <a:br>
              <a:rPr lang="pt-BR" sz="1600" dirty="0">
                <a:cs typeface="Arial" panose="020B0604020202020204" pitchFamily="34" charset="0"/>
              </a:rPr>
            </a:br>
            <a:br>
              <a:rPr lang="pt-BR" sz="1600" dirty="0">
                <a:cs typeface="Arial" panose="020B0604020202020204" pitchFamily="34" charset="0"/>
              </a:rPr>
            </a:br>
            <a:r>
              <a:rPr lang="pt-BR" sz="1600" b="1" dirty="0" err="1">
                <a:cs typeface="Arial" panose="020B0604020202020204" pitchFamily="34" charset="0"/>
              </a:rPr>
              <a:t>Ex</a:t>
            </a:r>
            <a:r>
              <a:rPr lang="pt-BR" sz="1600" b="1" dirty="0">
                <a:cs typeface="Arial" panose="020B0604020202020204" pitchFamily="34" charset="0"/>
              </a:rPr>
              <a:t>: </a:t>
            </a:r>
            <a:r>
              <a:rPr lang="pt-BR" sz="1600" dirty="0" err="1">
                <a:cs typeface="Arial" panose="020B0604020202020204" pitchFamily="34" charset="0"/>
              </a:rPr>
              <a:t>Datalake</a:t>
            </a:r>
            <a:r>
              <a:rPr lang="pt-BR" sz="1600" dirty="0">
                <a:cs typeface="Arial" panose="020B0604020202020204" pitchFamily="34" charset="0"/>
              </a:rPr>
              <a:t> Consultoria de Negócio e Serviços LTDA ME.</a:t>
            </a:r>
            <a:br>
              <a:rPr lang="pt-BR" sz="1600" dirty="0">
                <a:cs typeface="Arial" panose="020B0604020202020204" pitchFamily="34" charset="0"/>
              </a:rPr>
            </a:br>
            <a:r>
              <a:rPr lang="pt-BR" sz="1600" b="1" dirty="0">
                <a:cs typeface="Arial" panose="020B0604020202020204" pitchFamily="34" charset="0"/>
              </a:rPr>
              <a:t>Como abreviar: </a:t>
            </a:r>
            <a:r>
              <a:rPr lang="pt-BR" sz="1600" dirty="0" err="1">
                <a:cs typeface="Arial" panose="020B0604020202020204" pitchFamily="34" charset="0"/>
              </a:rPr>
              <a:t>Datalake</a:t>
            </a:r>
            <a:r>
              <a:rPr lang="pt-BR" sz="1600" dirty="0">
                <a:cs typeface="Arial" panose="020B0604020202020204" pitchFamily="34" charset="0"/>
              </a:rPr>
              <a:t> </a:t>
            </a:r>
            <a:r>
              <a:rPr lang="pt-BR" sz="1600" dirty="0" err="1">
                <a:cs typeface="Arial" panose="020B0604020202020204" pitchFamily="34" charset="0"/>
              </a:rPr>
              <a:t>Cons</a:t>
            </a:r>
            <a:r>
              <a:rPr lang="pt-BR" sz="1600" dirty="0">
                <a:cs typeface="Arial" panose="020B0604020202020204" pitchFamily="34" charset="0"/>
              </a:rPr>
              <a:t> de </a:t>
            </a:r>
            <a:r>
              <a:rPr lang="pt-BR" sz="1600" dirty="0" err="1">
                <a:cs typeface="Arial" panose="020B0604020202020204" pitchFamily="34" charset="0"/>
              </a:rPr>
              <a:t>Neg</a:t>
            </a:r>
            <a:br>
              <a:rPr lang="pt-BR" sz="1600" dirty="0">
                <a:cs typeface="Arial" panose="020B0604020202020204" pitchFamily="34" charset="0"/>
              </a:rPr>
            </a:br>
            <a:r>
              <a:rPr lang="pt-BR" sz="1600" dirty="0">
                <a:cs typeface="Arial" panose="020B0604020202020204" pitchFamily="34" charset="0"/>
              </a:rPr>
              <a:t>e Serviços LTDA ME.</a:t>
            </a:r>
          </a:p>
          <a:p>
            <a:pPr marL="175895" indent="-175895">
              <a:buClr>
                <a:srgbClr val="000000"/>
              </a:buClr>
              <a:buFont typeface="Arial" panose="020B0604020202020204" pitchFamily="34" charset="0"/>
              <a:buChar char="•"/>
            </a:pPr>
            <a:endParaRPr lang="pt-BR" sz="1600" dirty="0">
              <a:latin typeface="AMX" pitchFamily="2" charset="0"/>
              <a:cs typeface="Arial" panose="020B0604020202020204" pitchFamily="34" charset="0"/>
            </a:endParaRPr>
          </a:p>
          <a:p>
            <a:pPr>
              <a:buClr>
                <a:srgbClr val="000000"/>
              </a:buClr>
            </a:pPr>
            <a:endParaRPr lang="pt-BR" sz="1600" dirty="0">
              <a:latin typeface="AMX" pitchFamily="2" charset="0"/>
              <a:cs typeface="Arial" panose="020B0604020202020204" pitchFamily="34" charset="0"/>
            </a:endParaRPr>
          </a:p>
        </p:txBody>
      </p:sp>
      <p:sp>
        <p:nvSpPr>
          <p:cNvPr id="11" name="Retângulo 10">
            <a:extLst>
              <a:ext uri="{FF2B5EF4-FFF2-40B4-BE49-F238E27FC236}">
                <a16:creationId xmlns:a16="http://schemas.microsoft.com/office/drawing/2014/main" id="{A7D7662A-08BE-6F99-53C5-BD58F82B8121}"/>
              </a:ext>
            </a:extLst>
          </p:cNvPr>
          <p:cNvSpPr/>
          <p:nvPr/>
        </p:nvSpPr>
        <p:spPr>
          <a:xfrm>
            <a:off x="6384621" y="1961142"/>
            <a:ext cx="5540043" cy="4770537"/>
          </a:xfrm>
          <a:prstGeom prst="rect">
            <a:avLst/>
          </a:prstGeom>
        </p:spPr>
        <p:txBody>
          <a:bodyPr wrap="square" lIns="91440" tIns="45720" rIns="91440" bIns="45720" anchor="t">
            <a:spAutoFit/>
          </a:bodyPr>
          <a:lstStyle/>
          <a:p>
            <a:pPr marL="176213" indent="-176213">
              <a:buClr>
                <a:srgbClr val="742424"/>
              </a:buClr>
              <a:buFont typeface="Arial" panose="020B0604020202020204" pitchFamily="34" charset="0"/>
              <a:buChar char="•"/>
            </a:pPr>
            <a:r>
              <a:rPr lang="pt-BR" sz="1600" b="1" dirty="0">
                <a:solidFill>
                  <a:srgbClr val="C00000"/>
                </a:solidFill>
                <a:cs typeface="Arial" panose="020B0604020202020204" pitchFamily="34" charset="0"/>
              </a:rPr>
              <a:t>CEP e Bairro: </a:t>
            </a:r>
            <a:br>
              <a:rPr lang="pt-BR" sz="1600" b="1" dirty="0">
                <a:cs typeface="Arial" panose="020B0604020202020204" pitchFamily="34" charset="0"/>
              </a:rPr>
            </a:br>
            <a:r>
              <a:rPr lang="pt-BR" sz="1600" dirty="0">
                <a:cs typeface="Arial" panose="020B0604020202020204" pitchFamily="34" charset="0"/>
              </a:rPr>
              <a:t>Poderá ser diferente desde </a:t>
            </a:r>
            <a:br>
              <a:rPr lang="pt-BR" sz="1600" dirty="0">
                <a:cs typeface="Arial" panose="020B0604020202020204" pitchFamily="34" charset="0"/>
              </a:rPr>
            </a:br>
            <a:r>
              <a:rPr lang="pt-BR" sz="1600" dirty="0">
                <a:cs typeface="Arial" panose="020B0604020202020204" pitchFamily="34" charset="0"/>
              </a:rPr>
              <a:t>que o logradouro e número estejam corretos.</a:t>
            </a:r>
            <a:endParaRPr lang="pt-BR" sz="1600" b="1" dirty="0">
              <a:cs typeface="Arial" panose="020B0604020202020204" pitchFamily="34" charset="0"/>
            </a:endParaRPr>
          </a:p>
          <a:p>
            <a:pPr marL="176213">
              <a:buClr>
                <a:schemeClr val="tx1"/>
              </a:buClr>
            </a:pPr>
            <a:endParaRPr lang="pt-BR" sz="1600" b="1" dirty="0">
              <a:cs typeface="Arial" panose="020B0604020202020204" pitchFamily="34" charset="0"/>
            </a:endParaRPr>
          </a:p>
          <a:p>
            <a:pPr marL="461645" indent="-285750">
              <a:buClr>
                <a:srgbClr val="742424"/>
              </a:buClr>
              <a:buFont typeface="Arial" panose="020B0604020202020204" pitchFamily="34" charset="0"/>
              <a:buChar char="•"/>
            </a:pPr>
            <a:r>
              <a:rPr lang="pt-BR" sz="1600" b="1" dirty="0">
                <a:solidFill>
                  <a:srgbClr val="C00000"/>
                </a:solidFill>
                <a:cs typeface="Arial" panose="020B0604020202020204" pitchFamily="34" charset="0"/>
              </a:rPr>
              <a:t>Complemento do endereço:</a:t>
            </a:r>
            <a:br>
              <a:rPr lang="pt-BR" sz="1600" b="1" dirty="0">
                <a:cs typeface="Arial" panose="020B0604020202020204" pitchFamily="34" charset="0"/>
              </a:rPr>
            </a:br>
            <a:r>
              <a:rPr lang="pt-BR" sz="1600" dirty="0">
                <a:cs typeface="Arial" panose="020B0604020202020204" pitchFamily="34" charset="0"/>
              </a:rPr>
              <a:t>Possui limite de 10 caracteres no Solar e CPC. Caso necessário, poderá abreviar</a:t>
            </a:r>
            <a:br>
              <a:rPr lang="pt-BR" sz="1600" dirty="0">
                <a:cs typeface="Arial" panose="020B0604020202020204" pitchFamily="34" charset="0"/>
              </a:rPr>
            </a:br>
            <a:r>
              <a:rPr lang="pt-BR" sz="1600" dirty="0">
                <a:cs typeface="Arial" panose="020B0604020202020204" pitchFamily="34" charset="0"/>
              </a:rPr>
              <a:t>o complemento, porém não cortar nenhuma informação.</a:t>
            </a:r>
            <a:br>
              <a:rPr lang="pt-BR" sz="1600" dirty="0">
                <a:cs typeface="Arial" panose="020B0604020202020204" pitchFamily="34" charset="0"/>
              </a:rPr>
            </a:br>
            <a:br>
              <a:rPr lang="pt-BR" sz="1600" dirty="0">
                <a:cs typeface="Arial" panose="020B0604020202020204" pitchFamily="34" charset="0"/>
              </a:rPr>
            </a:br>
            <a:r>
              <a:rPr lang="pt-BR" sz="1600" b="1" dirty="0" err="1">
                <a:cs typeface="Arial" panose="020B0604020202020204" pitchFamily="34" charset="0"/>
              </a:rPr>
              <a:t>Ex</a:t>
            </a:r>
            <a:r>
              <a:rPr lang="pt-BR" sz="1600" b="1" dirty="0">
                <a:cs typeface="Arial" panose="020B0604020202020204" pitchFamily="34" charset="0"/>
              </a:rPr>
              <a:t>: </a:t>
            </a:r>
            <a:r>
              <a:rPr lang="pt-BR" sz="1600" dirty="0">
                <a:cs typeface="Arial" panose="020B0604020202020204" pitchFamily="34" charset="0"/>
              </a:rPr>
              <a:t>Bloco 2 Andar 10 Sala 102 </a:t>
            </a:r>
            <a:br>
              <a:rPr lang="pt-BR" sz="1600" dirty="0">
                <a:cs typeface="Arial" panose="020B0604020202020204" pitchFamily="34" charset="0"/>
              </a:rPr>
            </a:br>
            <a:r>
              <a:rPr lang="pt-BR" sz="1600" b="1" dirty="0">
                <a:cs typeface="Arial" panose="020B0604020202020204" pitchFamily="34" charset="0"/>
              </a:rPr>
              <a:t>Como abreviar: </a:t>
            </a:r>
            <a:r>
              <a:rPr lang="pt-BR" sz="1600" dirty="0">
                <a:cs typeface="Arial" panose="020B0604020202020204" pitchFamily="34" charset="0"/>
              </a:rPr>
              <a:t>B2 A10 S102</a:t>
            </a:r>
          </a:p>
          <a:p>
            <a:pPr marL="176213" indent="-176213">
              <a:buClr>
                <a:schemeClr val="tx1"/>
              </a:buClr>
              <a:buFont typeface="Arial" panose="020B0604020202020204" pitchFamily="34" charset="0"/>
              <a:buChar char="•"/>
            </a:pPr>
            <a:endParaRPr lang="pt-BR" sz="1600" dirty="0">
              <a:cs typeface="Arial" panose="020B0604020202020204" pitchFamily="34" charset="0"/>
            </a:endParaRPr>
          </a:p>
          <a:p>
            <a:pPr marL="285750" indent="-285750">
              <a:buClr>
                <a:srgbClr val="742424"/>
              </a:buClr>
              <a:buFont typeface="Arial" panose="020B0604020202020204" pitchFamily="34" charset="0"/>
              <a:buChar char="•"/>
            </a:pPr>
            <a:r>
              <a:rPr lang="pt-BR" sz="1600" b="1" dirty="0">
                <a:solidFill>
                  <a:srgbClr val="C00000"/>
                </a:solidFill>
                <a:cs typeface="Arial" panose="020B0604020202020204" pitchFamily="34" charset="0"/>
              </a:rPr>
              <a:t>CNAE primária: </a:t>
            </a:r>
            <a:r>
              <a:rPr lang="pt-BR" sz="1600" dirty="0">
                <a:cs typeface="Arial" panose="020B0604020202020204" pitchFamily="34" charset="0"/>
              </a:rPr>
              <a:t>Incluir o código de descrição da atividade econômica principal.</a:t>
            </a:r>
          </a:p>
          <a:p>
            <a:pPr marL="175895" indent="-175895">
              <a:buClr>
                <a:srgbClr val="000000"/>
              </a:buClr>
              <a:buFont typeface="Arial" panose="020B0604020202020204" pitchFamily="34" charset="0"/>
              <a:buChar char="•"/>
            </a:pPr>
            <a:endParaRPr lang="pt-BR" sz="1600" dirty="0">
              <a:cs typeface="Arial" panose="020B0604020202020204" pitchFamily="34" charset="0"/>
            </a:endParaRPr>
          </a:p>
          <a:p>
            <a:pPr marL="285750" indent="-285750">
              <a:buClr>
                <a:srgbClr val="742424"/>
              </a:buClr>
              <a:buFont typeface="Arial" panose="020B0604020202020204" pitchFamily="34" charset="0"/>
              <a:buChar char="•"/>
            </a:pPr>
            <a:r>
              <a:rPr lang="pt-BR" sz="1600" b="1" dirty="0">
                <a:solidFill>
                  <a:srgbClr val="C00000"/>
                </a:solidFill>
                <a:cs typeface="Arial" panose="020B0604020202020204" pitchFamily="34" charset="0"/>
              </a:rPr>
              <a:t>Preenchimento da Inscrição Estadual: </a:t>
            </a:r>
            <a:r>
              <a:rPr lang="pt-BR" sz="1600" dirty="0">
                <a:solidFill>
                  <a:srgbClr val="000000"/>
                </a:solidFill>
                <a:cs typeface="Arial" panose="020B0604020202020204" pitchFamily="34" charset="0"/>
              </a:rPr>
              <a:t>Deve ser informado a condição atual da empresa, se habilitado informar o código da IE se desabilitado como isento.</a:t>
            </a:r>
            <a:endParaRPr lang="pt-BR" sz="1600" dirty="0">
              <a:cs typeface="Arial" panose="020B0604020202020204" pitchFamily="34" charset="0"/>
            </a:endParaRPr>
          </a:p>
        </p:txBody>
      </p:sp>
      <p:sp>
        <p:nvSpPr>
          <p:cNvPr id="2" name="Retângulo: Cantos Arredondados 1">
            <a:extLst>
              <a:ext uri="{FF2B5EF4-FFF2-40B4-BE49-F238E27FC236}">
                <a16:creationId xmlns:a16="http://schemas.microsoft.com/office/drawing/2014/main" id="{52E9826E-9CFE-A557-7191-D074B41F2EED}"/>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preenchimento das informações cadastrais Solar</a:t>
            </a:r>
          </a:p>
        </p:txBody>
      </p:sp>
      <p:grpSp>
        <p:nvGrpSpPr>
          <p:cNvPr id="18" name="Agrupar 17">
            <a:extLst>
              <a:ext uri="{FF2B5EF4-FFF2-40B4-BE49-F238E27FC236}">
                <a16:creationId xmlns:a16="http://schemas.microsoft.com/office/drawing/2014/main" id="{06A98172-CC51-F06E-DC87-8575AE12657A}"/>
              </a:ext>
            </a:extLst>
          </p:cNvPr>
          <p:cNvGrpSpPr/>
          <p:nvPr/>
        </p:nvGrpSpPr>
        <p:grpSpPr>
          <a:xfrm>
            <a:off x="526126" y="2286714"/>
            <a:ext cx="1585005" cy="1585005"/>
            <a:chOff x="526126" y="2563551"/>
            <a:chExt cx="1585005" cy="1585005"/>
          </a:xfrm>
        </p:grpSpPr>
        <p:grpSp>
          <p:nvGrpSpPr>
            <p:cNvPr id="22" name="Agrupar 21">
              <a:extLst>
                <a:ext uri="{FF2B5EF4-FFF2-40B4-BE49-F238E27FC236}">
                  <a16:creationId xmlns:a16="http://schemas.microsoft.com/office/drawing/2014/main" id="{D9A69F6F-8452-57AD-AC9F-05C24AFC7682}"/>
                </a:ext>
              </a:extLst>
            </p:cNvPr>
            <p:cNvGrpSpPr/>
            <p:nvPr/>
          </p:nvGrpSpPr>
          <p:grpSpPr>
            <a:xfrm>
              <a:off x="526126" y="2563551"/>
              <a:ext cx="1585005" cy="1585005"/>
              <a:chOff x="628879" y="570699"/>
              <a:chExt cx="1048786" cy="1048786"/>
            </a:xfrm>
          </p:grpSpPr>
          <p:sp>
            <p:nvSpPr>
              <p:cNvPr id="25" name="Elipse 24">
                <a:extLst>
                  <a:ext uri="{FF2B5EF4-FFF2-40B4-BE49-F238E27FC236}">
                    <a16:creationId xmlns:a16="http://schemas.microsoft.com/office/drawing/2014/main" id="{6EC22435-0041-D6C6-B238-15D0EEFC4990}"/>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26" name="Elipse 25">
                <a:extLst>
                  <a:ext uri="{FF2B5EF4-FFF2-40B4-BE49-F238E27FC236}">
                    <a16:creationId xmlns:a16="http://schemas.microsoft.com/office/drawing/2014/main" id="{DE65E3CA-BA8F-E518-F766-148A8A94C0D9}"/>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24" name="Gráfico 23">
              <a:extLst>
                <a:ext uri="{FF2B5EF4-FFF2-40B4-BE49-F238E27FC236}">
                  <a16:creationId xmlns:a16="http://schemas.microsoft.com/office/drawing/2014/main" id="{31A8F455-7126-E218-59BE-66E840CDC874}"/>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2663" y="3006854"/>
              <a:ext cx="708240" cy="708240"/>
            </a:xfrm>
            <a:prstGeom prst="rect">
              <a:avLst/>
            </a:prstGeom>
          </p:spPr>
        </p:pic>
      </p:grpSp>
      <p:sp>
        <p:nvSpPr>
          <p:cNvPr id="3" name="Retângulo Arredondado 9">
            <a:extLst>
              <a:ext uri="{FF2B5EF4-FFF2-40B4-BE49-F238E27FC236}">
                <a16:creationId xmlns:a16="http://schemas.microsoft.com/office/drawing/2014/main" id="{88803D4F-DF1B-1448-C8D9-2AC8A933059C}"/>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4" name="Retângulo Arredondado 15">
            <a:extLst>
              <a:ext uri="{FF2B5EF4-FFF2-40B4-BE49-F238E27FC236}">
                <a16:creationId xmlns:a16="http://schemas.microsoft.com/office/drawing/2014/main" id="{924F66EF-CD1D-F461-4E7A-334F441F3567}"/>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DOCUMENTAÇÃO | CADASTRO</a:t>
            </a:r>
          </a:p>
        </p:txBody>
      </p:sp>
      <p:sp>
        <p:nvSpPr>
          <p:cNvPr id="5" name="Retângulo Arredondado 1">
            <a:extLst>
              <a:ext uri="{FF2B5EF4-FFF2-40B4-BE49-F238E27FC236}">
                <a16:creationId xmlns:a16="http://schemas.microsoft.com/office/drawing/2014/main" id="{6BA8654B-0621-4542-C236-367C0929C997}"/>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6" name="Retângulo Arredondado 9">
            <a:extLst>
              <a:ext uri="{FF2B5EF4-FFF2-40B4-BE49-F238E27FC236}">
                <a16:creationId xmlns:a16="http://schemas.microsoft.com/office/drawing/2014/main" id="{68C546D4-52FB-0277-74AA-5A9C33F9910E}"/>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1801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4D4F7-2730-8032-FA25-CACD7F6EAF26}"/>
            </a:ext>
          </a:extLst>
        </p:cNvPr>
        <p:cNvGrpSpPr/>
        <p:nvPr/>
      </p:nvGrpSpPr>
      <p:grpSpPr>
        <a:xfrm>
          <a:off x="0" y="0"/>
          <a:ext cx="0" cy="0"/>
          <a:chOff x="0" y="0"/>
          <a:chExt cx="0" cy="0"/>
        </a:xfrm>
      </p:grpSpPr>
      <p:sp>
        <p:nvSpPr>
          <p:cNvPr id="11" name="Retângulo 10">
            <a:extLst>
              <a:ext uri="{FF2B5EF4-FFF2-40B4-BE49-F238E27FC236}">
                <a16:creationId xmlns:a16="http://schemas.microsoft.com/office/drawing/2014/main" id="{E11FBB10-A263-EEB0-FF5A-35EF5C922E7F}"/>
              </a:ext>
            </a:extLst>
          </p:cNvPr>
          <p:cNvSpPr/>
          <p:nvPr/>
        </p:nvSpPr>
        <p:spPr>
          <a:xfrm>
            <a:off x="4448237" y="2062539"/>
            <a:ext cx="3295525" cy="338554"/>
          </a:xfrm>
          <a:prstGeom prst="rect">
            <a:avLst/>
          </a:prstGeom>
          <a:noFill/>
        </p:spPr>
        <p:txBody>
          <a:bodyPr wrap="square" rtlCol="0">
            <a:spAutoFit/>
          </a:bodyPr>
          <a:lstStyle/>
          <a:p>
            <a:pPr algn="ctr"/>
            <a:r>
              <a:rPr lang="pt-BR" sz="1600" b="1" dirty="0">
                <a:solidFill>
                  <a:srgbClr val="C00000"/>
                </a:solidFill>
                <a:latin typeface="+mj-lt"/>
                <a:cs typeface="Arial" panose="020B0604020202020204" pitchFamily="34" charset="0"/>
              </a:rPr>
              <a:t>ADMINISTRAÇÃO PÚBLICA</a:t>
            </a:r>
          </a:p>
        </p:txBody>
      </p:sp>
      <p:sp>
        <p:nvSpPr>
          <p:cNvPr id="18" name="CaixaDeTexto 17">
            <a:extLst>
              <a:ext uri="{FF2B5EF4-FFF2-40B4-BE49-F238E27FC236}">
                <a16:creationId xmlns:a16="http://schemas.microsoft.com/office/drawing/2014/main" id="{FEE6686A-B810-2219-8483-1C3548881774}"/>
              </a:ext>
            </a:extLst>
          </p:cNvPr>
          <p:cNvSpPr txBox="1"/>
          <p:nvPr/>
        </p:nvSpPr>
        <p:spPr>
          <a:xfrm>
            <a:off x="900296" y="2466860"/>
            <a:ext cx="5122316" cy="2292935"/>
          </a:xfrm>
          <a:prstGeom prst="rect">
            <a:avLst/>
          </a:prstGeom>
          <a:noFill/>
        </p:spPr>
        <p:txBody>
          <a:bodyPr wrap="square" rtlCol="0">
            <a:spAutoFit/>
          </a:bodyPr>
          <a:lstStyle/>
          <a:p>
            <a:r>
              <a:rPr lang="pt-BR" sz="1100" b="1" dirty="0">
                <a:latin typeface="+mj-lt"/>
                <a:cs typeface="Arial" panose="020B0604020202020204" pitchFamily="34" charset="0"/>
              </a:rPr>
              <a:t>101-5 - </a:t>
            </a:r>
            <a:r>
              <a:rPr lang="pt-BR" sz="1100" dirty="0">
                <a:latin typeface="+mj-lt"/>
                <a:cs typeface="Arial" panose="020B0604020202020204" pitchFamily="34" charset="0"/>
              </a:rPr>
              <a:t>Órgão Público do Poder Executivo Federal</a:t>
            </a:r>
          </a:p>
          <a:p>
            <a:r>
              <a:rPr lang="pt-BR" sz="1100" b="1" dirty="0">
                <a:latin typeface="+mj-lt"/>
                <a:cs typeface="Arial" panose="020B0604020202020204" pitchFamily="34" charset="0"/>
              </a:rPr>
              <a:t>102-3 - </a:t>
            </a:r>
            <a:r>
              <a:rPr lang="pt-BR" sz="1100" dirty="0">
                <a:latin typeface="+mj-lt"/>
                <a:cs typeface="Arial" panose="020B0604020202020204" pitchFamily="34" charset="0"/>
              </a:rPr>
              <a:t>Órgão Público do Poder Executivo Estadual ou do Distrito Federal</a:t>
            </a:r>
          </a:p>
          <a:p>
            <a:r>
              <a:rPr lang="pt-BR" sz="1100" b="1" dirty="0">
                <a:latin typeface="+mj-lt"/>
                <a:cs typeface="Arial" panose="020B0604020202020204" pitchFamily="34" charset="0"/>
              </a:rPr>
              <a:t>103-1 - </a:t>
            </a:r>
            <a:r>
              <a:rPr lang="pt-BR" sz="1100" dirty="0">
                <a:latin typeface="+mj-lt"/>
                <a:cs typeface="Arial" panose="020B0604020202020204" pitchFamily="34" charset="0"/>
              </a:rPr>
              <a:t>Órgão Público do Poder Executivo Municipal</a:t>
            </a:r>
          </a:p>
          <a:p>
            <a:r>
              <a:rPr lang="pt-BR" sz="1100" b="1" dirty="0">
                <a:latin typeface="+mj-lt"/>
                <a:cs typeface="Arial" panose="020B0604020202020204" pitchFamily="34" charset="0"/>
              </a:rPr>
              <a:t>104-0 - </a:t>
            </a:r>
            <a:r>
              <a:rPr lang="pt-BR" sz="1100" dirty="0">
                <a:latin typeface="+mj-lt"/>
                <a:cs typeface="Arial" panose="020B0604020202020204" pitchFamily="34" charset="0"/>
              </a:rPr>
              <a:t>Órgão Público do Poder Legislativo Federal</a:t>
            </a:r>
          </a:p>
          <a:p>
            <a:r>
              <a:rPr lang="pt-BR" sz="1100" b="1" dirty="0">
                <a:latin typeface="+mj-lt"/>
                <a:cs typeface="Arial" panose="020B0604020202020204" pitchFamily="34" charset="0"/>
              </a:rPr>
              <a:t>105-8 - </a:t>
            </a:r>
            <a:r>
              <a:rPr lang="pt-BR" sz="1100" dirty="0">
                <a:latin typeface="+mj-lt"/>
                <a:cs typeface="Arial" panose="020B0604020202020204" pitchFamily="34" charset="0"/>
              </a:rPr>
              <a:t>Órgão Público do Poder Legislativo Estadual ou do Distrito Federal</a:t>
            </a:r>
          </a:p>
          <a:p>
            <a:r>
              <a:rPr lang="pt-BR" sz="1100" b="1" dirty="0">
                <a:latin typeface="+mj-lt"/>
                <a:cs typeface="Arial" panose="020B0604020202020204" pitchFamily="34" charset="0"/>
              </a:rPr>
              <a:t>106-6 - </a:t>
            </a:r>
            <a:r>
              <a:rPr lang="pt-BR" sz="1100" dirty="0">
                <a:latin typeface="+mj-lt"/>
                <a:cs typeface="Arial" panose="020B0604020202020204" pitchFamily="34" charset="0"/>
              </a:rPr>
              <a:t>Órgão Público do Poder Legislativo Municipal</a:t>
            </a:r>
          </a:p>
          <a:p>
            <a:r>
              <a:rPr lang="pt-BR" sz="1100" b="1" dirty="0">
                <a:latin typeface="+mj-lt"/>
                <a:cs typeface="Arial" panose="020B0604020202020204" pitchFamily="34" charset="0"/>
              </a:rPr>
              <a:t>107-4 - </a:t>
            </a:r>
            <a:r>
              <a:rPr lang="pt-BR" sz="1100" dirty="0">
                <a:latin typeface="+mj-lt"/>
                <a:cs typeface="Arial" panose="020B0604020202020204" pitchFamily="34" charset="0"/>
              </a:rPr>
              <a:t>Órgão Público do Poder Judiciário Federal</a:t>
            </a:r>
          </a:p>
          <a:p>
            <a:r>
              <a:rPr lang="pt-BR" sz="1100" b="1" dirty="0">
                <a:latin typeface="+mj-lt"/>
                <a:cs typeface="Arial" panose="020B0604020202020204" pitchFamily="34" charset="0"/>
              </a:rPr>
              <a:t>108-2 - </a:t>
            </a:r>
            <a:r>
              <a:rPr lang="pt-BR" sz="1100" dirty="0">
                <a:latin typeface="+mj-lt"/>
                <a:cs typeface="Arial" panose="020B0604020202020204" pitchFamily="34" charset="0"/>
              </a:rPr>
              <a:t>Órgão Público do Poder Judiciário Estadual</a:t>
            </a:r>
          </a:p>
          <a:p>
            <a:r>
              <a:rPr lang="pt-BR" sz="1100" b="1" dirty="0">
                <a:latin typeface="+mj-lt"/>
                <a:cs typeface="Arial" panose="020B0604020202020204" pitchFamily="34" charset="0"/>
              </a:rPr>
              <a:t>110-4 - </a:t>
            </a:r>
            <a:r>
              <a:rPr lang="pt-BR" sz="1100" dirty="0">
                <a:latin typeface="+mj-lt"/>
                <a:cs typeface="Arial" panose="020B0604020202020204" pitchFamily="34" charset="0"/>
              </a:rPr>
              <a:t>Autarquia Federal</a:t>
            </a:r>
          </a:p>
          <a:p>
            <a:r>
              <a:rPr lang="pt-BR" sz="1100" b="1" dirty="0">
                <a:latin typeface="+mj-lt"/>
                <a:cs typeface="Arial" panose="020B0604020202020204" pitchFamily="34" charset="0"/>
              </a:rPr>
              <a:t>111-2 - </a:t>
            </a:r>
            <a:r>
              <a:rPr lang="pt-BR" sz="1100" dirty="0">
                <a:latin typeface="+mj-lt"/>
                <a:cs typeface="Arial" panose="020B0604020202020204" pitchFamily="34" charset="0"/>
              </a:rPr>
              <a:t>Autarquia Estadual ou do Distrito Federal</a:t>
            </a:r>
          </a:p>
          <a:p>
            <a:r>
              <a:rPr lang="pt-BR" sz="1100" b="1" dirty="0">
                <a:latin typeface="+mj-lt"/>
                <a:cs typeface="Arial" panose="020B0604020202020204" pitchFamily="34" charset="0"/>
              </a:rPr>
              <a:t>112-0 - </a:t>
            </a:r>
            <a:r>
              <a:rPr lang="pt-BR" sz="1100" dirty="0">
                <a:latin typeface="+mj-lt"/>
                <a:cs typeface="Arial" panose="020B0604020202020204" pitchFamily="34" charset="0"/>
              </a:rPr>
              <a:t>Autarquia Municipal</a:t>
            </a:r>
          </a:p>
          <a:p>
            <a:r>
              <a:rPr lang="pt-BR" sz="1100" b="1" dirty="0">
                <a:latin typeface="+mj-lt"/>
                <a:cs typeface="Arial" panose="020B0604020202020204" pitchFamily="34" charset="0"/>
              </a:rPr>
              <a:t>113-9 - </a:t>
            </a:r>
            <a:r>
              <a:rPr lang="pt-BR" sz="1100" dirty="0">
                <a:latin typeface="+mj-lt"/>
                <a:cs typeface="Arial" panose="020B0604020202020204" pitchFamily="34" charset="0"/>
              </a:rPr>
              <a:t>Fundação Pública de Direito Público Federal</a:t>
            </a:r>
          </a:p>
          <a:p>
            <a:r>
              <a:rPr lang="pt-BR" sz="1100" b="1" dirty="0">
                <a:latin typeface="+mj-lt"/>
                <a:cs typeface="Arial" panose="020B0604020202020204" pitchFamily="34" charset="0"/>
              </a:rPr>
              <a:t>114-7 </a:t>
            </a:r>
            <a:r>
              <a:rPr lang="pt-BR" sz="1100" dirty="0">
                <a:latin typeface="+mj-lt"/>
                <a:cs typeface="Arial" panose="020B0604020202020204" pitchFamily="34" charset="0"/>
              </a:rPr>
              <a:t>- Fundação Pública de Direito Público Estadual ou do Distrito Federal</a:t>
            </a:r>
          </a:p>
        </p:txBody>
      </p:sp>
      <p:sp>
        <p:nvSpPr>
          <p:cNvPr id="19" name="CaixaDeTexto 18">
            <a:extLst>
              <a:ext uri="{FF2B5EF4-FFF2-40B4-BE49-F238E27FC236}">
                <a16:creationId xmlns:a16="http://schemas.microsoft.com/office/drawing/2014/main" id="{71D8A4A5-1DA5-1F1F-827A-C38C68DF79EF}"/>
              </a:ext>
            </a:extLst>
          </p:cNvPr>
          <p:cNvSpPr txBox="1"/>
          <p:nvPr/>
        </p:nvSpPr>
        <p:spPr>
          <a:xfrm>
            <a:off x="6599806" y="2466860"/>
            <a:ext cx="5221953" cy="2292935"/>
          </a:xfrm>
          <a:prstGeom prst="rect">
            <a:avLst/>
          </a:prstGeom>
          <a:noFill/>
        </p:spPr>
        <p:txBody>
          <a:bodyPr wrap="square" rtlCol="0">
            <a:spAutoFit/>
          </a:bodyPr>
          <a:lstStyle/>
          <a:p>
            <a:r>
              <a:rPr lang="pt-BR" sz="1100" b="1" dirty="0">
                <a:latin typeface="AMX" pitchFamily="2" charset="0"/>
                <a:cs typeface="Arial" panose="020B0604020202020204" pitchFamily="34" charset="0"/>
              </a:rPr>
              <a:t>115-5 - </a:t>
            </a:r>
            <a:r>
              <a:rPr lang="pt-BR" sz="1100" dirty="0">
                <a:latin typeface="AMX" pitchFamily="2" charset="0"/>
                <a:cs typeface="Arial" panose="020B0604020202020204" pitchFamily="34" charset="0"/>
              </a:rPr>
              <a:t>Fundação Pública de Direito Público Municipal</a:t>
            </a:r>
          </a:p>
          <a:p>
            <a:r>
              <a:rPr lang="pt-BR" sz="1100" b="1" dirty="0">
                <a:latin typeface="AMX" pitchFamily="2" charset="0"/>
                <a:cs typeface="Arial" panose="020B0604020202020204" pitchFamily="34" charset="0"/>
              </a:rPr>
              <a:t>116-3 - </a:t>
            </a:r>
            <a:r>
              <a:rPr lang="pt-BR" sz="1100" dirty="0">
                <a:latin typeface="AMX" pitchFamily="2" charset="0"/>
                <a:cs typeface="Arial" panose="020B0604020202020204" pitchFamily="34" charset="0"/>
              </a:rPr>
              <a:t>Órgão Público Autônomo Federal</a:t>
            </a:r>
          </a:p>
          <a:p>
            <a:r>
              <a:rPr lang="pt-BR" sz="1100" b="1" dirty="0">
                <a:latin typeface="AMX" pitchFamily="2" charset="0"/>
                <a:cs typeface="Arial" panose="020B0604020202020204" pitchFamily="34" charset="0"/>
              </a:rPr>
              <a:t>117-1 - </a:t>
            </a:r>
            <a:r>
              <a:rPr lang="pt-BR" sz="1100" dirty="0">
                <a:latin typeface="AMX" pitchFamily="2" charset="0"/>
                <a:cs typeface="Arial" panose="020B0604020202020204" pitchFamily="34" charset="0"/>
              </a:rPr>
              <a:t>Órgão Público Autônomo Estadual ou do Distrito Federal</a:t>
            </a:r>
          </a:p>
          <a:p>
            <a:r>
              <a:rPr lang="pt-BR" sz="1100" b="1" dirty="0">
                <a:latin typeface="AMX" pitchFamily="2" charset="0"/>
                <a:cs typeface="Arial" panose="020B0604020202020204" pitchFamily="34" charset="0"/>
              </a:rPr>
              <a:t>118-0 - </a:t>
            </a:r>
            <a:r>
              <a:rPr lang="pt-BR" sz="1100" dirty="0">
                <a:latin typeface="AMX" pitchFamily="2" charset="0"/>
                <a:cs typeface="Arial" panose="020B0604020202020204" pitchFamily="34" charset="0"/>
              </a:rPr>
              <a:t>Órgão Público Autônomo Municipal</a:t>
            </a:r>
          </a:p>
          <a:p>
            <a:r>
              <a:rPr lang="pt-BR" sz="1100" b="1" dirty="0">
                <a:latin typeface="AMX" pitchFamily="2" charset="0"/>
                <a:cs typeface="Arial" panose="020B0604020202020204" pitchFamily="34" charset="0"/>
              </a:rPr>
              <a:t>119-8 - </a:t>
            </a:r>
            <a:r>
              <a:rPr lang="pt-BR" sz="1100" dirty="0">
                <a:latin typeface="AMX" pitchFamily="2" charset="0"/>
                <a:cs typeface="Arial" panose="020B0604020202020204" pitchFamily="34" charset="0"/>
              </a:rPr>
              <a:t>Comissão </a:t>
            </a:r>
            <a:r>
              <a:rPr lang="pt-BR" sz="1100" dirty="0" err="1">
                <a:latin typeface="AMX" pitchFamily="2" charset="0"/>
                <a:cs typeface="Arial" panose="020B0604020202020204" pitchFamily="34" charset="0"/>
              </a:rPr>
              <a:t>Polinacional</a:t>
            </a:r>
            <a:endParaRPr lang="pt-BR" sz="1100" dirty="0">
              <a:latin typeface="AMX" pitchFamily="2" charset="0"/>
              <a:cs typeface="Arial" panose="020B0604020202020204" pitchFamily="34" charset="0"/>
            </a:endParaRPr>
          </a:p>
          <a:p>
            <a:r>
              <a:rPr lang="pt-BR" sz="1100" b="1" dirty="0">
                <a:latin typeface="AMX" pitchFamily="2" charset="0"/>
                <a:cs typeface="Arial" panose="020B0604020202020204" pitchFamily="34" charset="0"/>
              </a:rPr>
              <a:t>120-1 - </a:t>
            </a:r>
            <a:r>
              <a:rPr lang="pt-BR" sz="1100" dirty="0">
                <a:latin typeface="AMX" pitchFamily="2" charset="0"/>
                <a:cs typeface="Arial" panose="020B0604020202020204" pitchFamily="34" charset="0"/>
              </a:rPr>
              <a:t>Fundo Público</a:t>
            </a:r>
          </a:p>
          <a:p>
            <a:r>
              <a:rPr lang="pt-BR" sz="1100" b="1" dirty="0">
                <a:latin typeface="AMX" pitchFamily="2" charset="0"/>
                <a:cs typeface="Arial" panose="020B0604020202020204" pitchFamily="34" charset="0"/>
              </a:rPr>
              <a:t>121-0 - </a:t>
            </a:r>
            <a:r>
              <a:rPr lang="pt-BR" sz="1100" dirty="0">
                <a:latin typeface="AMX" pitchFamily="2" charset="0"/>
                <a:cs typeface="Arial" panose="020B0604020202020204" pitchFamily="34" charset="0"/>
              </a:rPr>
              <a:t>Consórcio Público de Direito Público (Associação Pública)</a:t>
            </a:r>
          </a:p>
          <a:p>
            <a:r>
              <a:rPr lang="pt-BR" sz="1100" b="1" dirty="0">
                <a:latin typeface="AMX" pitchFamily="2" charset="0"/>
                <a:cs typeface="Arial" panose="020B0604020202020204" pitchFamily="34" charset="0"/>
              </a:rPr>
              <a:t>122-8 - </a:t>
            </a:r>
            <a:r>
              <a:rPr lang="pt-BR" sz="1100" dirty="0">
                <a:latin typeface="AMX" pitchFamily="2" charset="0"/>
                <a:cs typeface="Arial" panose="020B0604020202020204" pitchFamily="34" charset="0"/>
              </a:rPr>
              <a:t>Consórcio Público de Direito Privado</a:t>
            </a:r>
          </a:p>
          <a:p>
            <a:r>
              <a:rPr lang="pt-BR" sz="1100" b="1" dirty="0">
                <a:latin typeface="AMX" pitchFamily="2" charset="0"/>
                <a:cs typeface="Arial" panose="020B0604020202020204" pitchFamily="34" charset="0"/>
              </a:rPr>
              <a:t>123-6 - </a:t>
            </a:r>
            <a:r>
              <a:rPr lang="pt-BR" sz="1100" dirty="0">
                <a:latin typeface="AMX" pitchFamily="2" charset="0"/>
                <a:cs typeface="Arial" panose="020B0604020202020204" pitchFamily="34" charset="0"/>
              </a:rPr>
              <a:t>Estado ou Distrito Federal</a:t>
            </a:r>
          </a:p>
          <a:p>
            <a:r>
              <a:rPr lang="pt-BR" sz="1100" b="1" dirty="0">
                <a:latin typeface="AMX" pitchFamily="2" charset="0"/>
                <a:cs typeface="Arial" panose="020B0604020202020204" pitchFamily="34" charset="0"/>
              </a:rPr>
              <a:t>124-4 - </a:t>
            </a:r>
            <a:r>
              <a:rPr lang="pt-BR" sz="1100" dirty="0">
                <a:latin typeface="AMX" pitchFamily="2" charset="0"/>
                <a:cs typeface="Arial" panose="020B0604020202020204" pitchFamily="34" charset="0"/>
              </a:rPr>
              <a:t>Município</a:t>
            </a:r>
          </a:p>
          <a:p>
            <a:r>
              <a:rPr lang="pt-BR" sz="1100" b="1" dirty="0">
                <a:latin typeface="AMX" pitchFamily="2" charset="0"/>
                <a:cs typeface="Arial" panose="020B0604020202020204" pitchFamily="34" charset="0"/>
              </a:rPr>
              <a:t>125-2 - </a:t>
            </a:r>
            <a:r>
              <a:rPr lang="pt-BR" sz="1100" dirty="0">
                <a:latin typeface="AMX" pitchFamily="2" charset="0"/>
                <a:cs typeface="Arial" panose="020B0604020202020204" pitchFamily="34" charset="0"/>
              </a:rPr>
              <a:t>Fundação Pública de Direito Privado Federal</a:t>
            </a:r>
          </a:p>
          <a:p>
            <a:r>
              <a:rPr lang="pt-BR" sz="1100" b="1" dirty="0">
                <a:latin typeface="AMX" pitchFamily="2" charset="0"/>
                <a:cs typeface="Arial" panose="020B0604020202020204" pitchFamily="34" charset="0"/>
              </a:rPr>
              <a:t>126-0 - </a:t>
            </a:r>
            <a:r>
              <a:rPr lang="pt-BR" sz="1100" dirty="0">
                <a:latin typeface="AMX" pitchFamily="2" charset="0"/>
                <a:cs typeface="Arial" panose="020B0604020202020204" pitchFamily="34" charset="0"/>
              </a:rPr>
              <a:t>Fundação Pública de Direito Privado Estadual ou do Distrito Federal</a:t>
            </a:r>
          </a:p>
          <a:p>
            <a:r>
              <a:rPr lang="pt-BR" sz="1100" b="1" dirty="0">
                <a:latin typeface="AMX" pitchFamily="2" charset="0"/>
                <a:cs typeface="Arial" panose="020B0604020202020204" pitchFamily="34" charset="0"/>
              </a:rPr>
              <a:t>127-9 - </a:t>
            </a:r>
            <a:r>
              <a:rPr lang="pt-BR" sz="1100" dirty="0">
                <a:latin typeface="AMX" pitchFamily="2" charset="0"/>
                <a:cs typeface="Arial" panose="020B0604020202020204" pitchFamily="34" charset="0"/>
              </a:rPr>
              <a:t>Fundação Pública de Direito Privado Municipal</a:t>
            </a:r>
          </a:p>
        </p:txBody>
      </p:sp>
      <p:sp>
        <p:nvSpPr>
          <p:cNvPr id="21" name="CaixaDeTexto 20">
            <a:extLst>
              <a:ext uri="{FF2B5EF4-FFF2-40B4-BE49-F238E27FC236}">
                <a16:creationId xmlns:a16="http://schemas.microsoft.com/office/drawing/2014/main" id="{23886A14-653C-D744-4816-4E0017B215F9}"/>
              </a:ext>
            </a:extLst>
          </p:cNvPr>
          <p:cNvSpPr txBox="1"/>
          <p:nvPr/>
        </p:nvSpPr>
        <p:spPr>
          <a:xfrm>
            <a:off x="906333" y="5842764"/>
            <a:ext cx="5393799" cy="769441"/>
          </a:xfrm>
          <a:prstGeom prst="rect">
            <a:avLst/>
          </a:prstGeom>
          <a:noFill/>
        </p:spPr>
        <p:txBody>
          <a:bodyPr wrap="square" rtlCol="0">
            <a:spAutoFit/>
          </a:bodyPr>
          <a:lstStyle/>
          <a:p>
            <a:r>
              <a:rPr lang="pt-BR" sz="1100" b="1" dirty="0">
                <a:latin typeface="+mj-lt"/>
                <a:cs typeface="Arial" panose="020B0604020202020204" pitchFamily="34" charset="0"/>
              </a:rPr>
              <a:t>201-1 - </a:t>
            </a:r>
            <a:r>
              <a:rPr lang="pt-BR" sz="1100" dirty="0">
                <a:latin typeface="+mj-lt"/>
                <a:cs typeface="Arial" panose="020B0604020202020204" pitchFamily="34" charset="0"/>
              </a:rPr>
              <a:t>Empresa Pública</a:t>
            </a:r>
          </a:p>
          <a:p>
            <a:r>
              <a:rPr lang="pt-BR" sz="1100" b="1" dirty="0">
                <a:latin typeface="+mj-lt"/>
                <a:cs typeface="Arial" panose="020B0604020202020204" pitchFamily="34" charset="0"/>
              </a:rPr>
              <a:t>203-8 - </a:t>
            </a:r>
            <a:r>
              <a:rPr lang="pt-BR" sz="1100" dirty="0">
                <a:latin typeface="+mj-lt"/>
                <a:cs typeface="Arial" panose="020B0604020202020204" pitchFamily="34" charset="0"/>
              </a:rPr>
              <a:t>Sociedade de Economia Mista</a:t>
            </a:r>
          </a:p>
          <a:p>
            <a:r>
              <a:rPr lang="pt-BR" sz="1100" b="1" dirty="0">
                <a:latin typeface="+mj-lt"/>
                <a:cs typeface="Arial" panose="020B0604020202020204" pitchFamily="34" charset="0"/>
              </a:rPr>
              <a:t>219-4 - </a:t>
            </a:r>
            <a:r>
              <a:rPr lang="pt-BR" sz="1100" dirty="0">
                <a:latin typeface="+mj-lt"/>
                <a:cs typeface="Arial" panose="020B0604020202020204" pitchFamily="34" charset="0"/>
              </a:rPr>
              <a:t>Estabelecimento, no Brasil, de Empresa Binacional Argentino-Brasileira</a:t>
            </a:r>
          </a:p>
          <a:p>
            <a:r>
              <a:rPr lang="pt-BR" sz="1100" b="1" dirty="0">
                <a:latin typeface="+mj-lt"/>
                <a:cs typeface="Arial" panose="020B0604020202020204" pitchFamily="34" charset="0"/>
              </a:rPr>
              <a:t>227-5 - </a:t>
            </a:r>
            <a:r>
              <a:rPr lang="pt-BR" sz="1100" dirty="0">
                <a:latin typeface="+mj-lt"/>
                <a:cs typeface="Arial" panose="020B0604020202020204" pitchFamily="34" charset="0"/>
              </a:rPr>
              <a:t>Empresa Binacional</a:t>
            </a:r>
          </a:p>
        </p:txBody>
      </p:sp>
      <p:sp>
        <p:nvSpPr>
          <p:cNvPr id="24" name="CaixaDeTexto 23">
            <a:extLst>
              <a:ext uri="{FF2B5EF4-FFF2-40B4-BE49-F238E27FC236}">
                <a16:creationId xmlns:a16="http://schemas.microsoft.com/office/drawing/2014/main" id="{CFE8D537-D857-16B2-BADE-7C2106A56202}"/>
              </a:ext>
            </a:extLst>
          </p:cNvPr>
          <p:cNvSpPr txBox="1"/>
          <p:nvPr/>
        </p:nvSpPr>
        <p:spPr>
          <a:xfrm>
            <a:off x="6599806" y="5860693"/>
            <a:ext cx="4962188" cy="430887"/>
          </a:xfrm>
          <a:prstGeom prst="rect">
            <a:avLst/>
          </a:prstGeom>
          <a:noFill/>
        </p:spPr>
        <p:txBody>
          <a:bodyPr wrap="square" rtlCol="0">
            <a:spAutoFit/>
          </a:bodyPr>
          <a:lstStyle/>
          <a:p>
            <a:r>
              <a:rPr lang="pt-BR" sz="1100" dirty="0">
                <a:latin typeface="+mj-lt"/>
                <a:cs typeface="Arial" panose="020B0604020202020204" pitchFamily="34" charset="0"/>
              </a:rPr>
              <a:t>Senai, Sesi, Senac, Sesc, Senat, Sest, Senar, Sebrae, </a:t>
            </a:r>
            <a:r>
              <a:rPr lang="pt-BR" sz="1100" dirty="0" err="1">
                <a:latin typeface="+mj-lt"/>
                <a:cs typeface="Arial" panose="020B0604020202020204" pitchFamily="34" charset="0"/>
              </a:rPr>
              <a:t>Sescoop</a:t>
            </a:r>
            <a:r>
              <a:rPr lang="pt-BR" sz="1100" dirty="0">
                <a:latin typeface="+mj-lt"/>
                <a:cs typeface="Arial" panose="020B0604020202020204" pitchFamily="34" charset="0"/>
              </a:rPr>
              <a:t> etc.</a:t>
            </a:r>
          </a:p>
          <a:p>
            <a:r>
              <a:rPr lang="pt-BR" sz="1100" b="1" dirty="0">
                <a:latin typeface="+mj-lt"/>
                <a:cs typeface="Arial" panose="020B0604020202020204" pitchFamily="34" charset="0"/>
              </a:rPr>
              <a:t>307-7 </a:t>
            </a:r>
            <a:r>
              <a:rPr lang="pt-BR" sz="1100" dirty="0">
                <a:latin typeface="+mj-lt"/>
                <a:cs typeface="Arial" panose="020B0604020202020204" pitchFamily="34" charset="0"/>
              </a:rPr>
              <a:t>- Serviço Social Autônomo</a:t>
            </a:r>
          </a:p>
        </p:txBody>
      </p:sp>
      <p:sp>
        <p:nvSpPr>
          <p:cNvPr id="25" name="Retângulo 24">
            <a:extLst>
              <a:ext uri="{FF2B5EF4-FFF2-40B4-BE49-F238E27FC236}">
                <a16:creationId xmlns:a16="http://schemas.microsoft.com/office/drawing/2014/main" id="{327366B7-5BC6-5715-B277-4CB88AD9E5BF}"/>
              </a:ext>
            </a:extLst>
          </p:cNvPr>
          <p:cNvSpPr/>
          <p:nvPr/>
        </p:nvSpPr>
        <p:spPr>
          <a:xfrm>
            <a:off x="924597" y="5220061"/>
            <a:ext cx="2839387" cy="338554"/>
          </a:xfrm>
          <a:prstGeom prst="rect">
            <a:avLst/>
          </a:prstGeom>
          <a:noFill/>
        </p:spPr>
        <p:txBody>
          <a:bodyPr wrap="square" rtlCol="0">
            <a:spAutoFit/>
          </a:bodyPr>
          <a:lstStyle/>
          <a:p>
            <a:r>
              <a:rPr lang="pt-BR" sz="1600" b="1" dirty="0">
                <a:solidFill>
                  <a:srgbClr val="C00000"/>
                </a:solidFill>
                <a:cs typeface="Arial" panose="020B0604020202020204" pitchFamily="34" charset="0"/>
              </a:rPr>
              <a:t>ENTIDADES EMPRESARIAIS</a:t>
            </a:r>
          </a:p>
        </p:txBody>
      </p:sp>
      <p:sp>
        <p:nvSpPr>
          <p:cNvPr id="26" name="Retângulo 25">
            <a:extLst>
              <a:ext uri="{FF2B5EF4-FFF2-40B4-BE49-F238E27FC236}">
                <a16:creationId xmlns:a16="http://schemas.microsoft.com/office/drawing/2014/main" id="{556D15A6-60F3-8364-BC89-646EDFBCA698}"/>
              </a:ext>
            </a:extLst>
          </p:cNvPr>
          <p:cNvSpPr/>
          <p:nvPr/>
        </p:nvSpPr>
        <p:spPr>
          <a:xfrm>
            <a:off x="6541082" y="5220061"/>
            <a:ext cx="4888917" cy="338554"/>
          </a:xfrm>
          <a:prstGeom prst="rect">
            <a:avLst/>
          </a:prstGeom>
          <a:noFill/>
        </p:spPr>
        <p:txBody>
          <a:bodyPr wrap="square" rtlCol="0">
            <a:spAutoFit/>
          </a:bodyPr>
          <a:lstStyle/>
          <a:p>
            <a:r>
              <a:rPr lang="pt-BR" sz="1600" b="1" dirty="0">
                <a:solidFill>
                  <a:srgbClr val="C00000"/>
                </a:solidFill>
                <a:latin typeface="AMX" pitchFamily="2" charset="0"/>
                <a:cs typeface="Arial" panose="020B0604020202020204" pitchFamily="34" charset="0"/>
              </a:rPr>
              <a:t> </a:t>
            </a:r>
            <a:r>
              <a:rPr lang="pt-BR" sz="1600" b="1" dirty="0">
                <a:solidFill>
                  <a:srgbClr val="C00000"/>
                </a:solidFill>
                <a:latin typeface="+mj-lt"/>
                <a:cs typeface="Arial" panose="020B0604020202020204" pitchFamily="34" charset="0"/>
              </a:rPr>
              <a:t>ENTIDADES PERTENCENTES AO SISTEMA “S”:</a:t>
            </a:r>
          </a:p>
        </p:txBody>
      </p:sp>
      <p:sp>
        <p:nvSpPr>
          <p:cNvPr id="4" name="Retângulo: Cantos Arredondados 3">
            <a:extLst>
              <a:ext uri="{FF2B5EF4-FFF2-40B4-BE49-F238E27FC236}">
                <a16:creationId xmlns:a16="http://schemas.microsoft.com/office/drawing/2014/main" id="{1BA5B628-D3A4-8F02-F225-E2BA2B56580A}"/>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err="1">
                <a:solidFill>
                  <a:schemeClr val="tx1"/>
                </a:solidFill>
                <a:latin typeface="AMX Black" pitchFamily="2" charset="0"/>
                <a:cs typeface="Arial" panose="020B0604020202020204" pitchFamily="34" charset="0"/>
              </a:rPr>
              <a:t>CNAEs</a:t>
            </a:r>
            <a:r>
              <a:rPr lang="pt-BR" altLang="en-US" sz="2400" dirty="0">
                <a:solidFill>
                  <a:schemeClr val="tx1"/>
                </a:solidFill>
                <a:latin typeface="AMX Black" pitchFamily="2" charset="0"/>
                <a:cs typeface="Arial" panose="020B0604020202020204" pitchFamily="34" charset="0"/>
              </a:rPr>
              <a:t> proibidos para venda (Natureza Jurídica de Governo)</a:t>
            </a:r>
          </a:p>
        </p:txBody>
      </p:sp>
      <p:cxnSp>
        <p:nvCxnSpPr>
          <p:cNvPr id="13" name="Conector reto 12">
            <a:extLst>
              <a:ext uri="{FF2B5EF4-FFF2-40B4-BE49-F238E27FC236}">
                <a16:creationId xmlns:a16="http://schemas.microsoft.com/office/drawing/2014/main" id="{E185474F-3769-2450-8887-12B74A25EF1C}"/>
              </a:ext>
            </a:extLst>
          </p:cNvPr>
          <p:cNvCxnSpPr>
            <a:cxnSpLocks/>
          </p:cNvCxnSpPr>
          <p:nvPr/>
        </p:nvCxnSpPr>
        <p:spPr>
          <a:xfrm flipH="1" flipV="1">
            <a:off x="982663" y="5076700"/>
            <a:ext cx="10736757" cy="260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3031F2E7-0840-19D8-F1EE-AE0F9F0153A1}"/>
              </a:ext>
            </a:extLst>
          </p:cNvPr>
          <p:cNvCxnSpPr>
            <a:cxnSpLocks/>
          </p:cNvCxnSpPr>
          <p:nvPr/>
        </p:nvCxnSpPr>
        <p:spPr>
          <a:xfrm>
            <a:off x="6364448" y="5143435"/>
            <a:ext cx="0" cy="143451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tângulo Arredondado 9">
            <a:extLst>
              <a:ext uri="{FF2B5EF4-FFF2-40B4-BE49-F238E27FC236}">
                <a16:creationId xmlns:a16="http://schemas.microsoft.com/office/drawing/2014/main" id="{9A3B1314-AB0B-E623-95FC-8CF995BDB9A1}"/>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8" name="Retângulo Arredondado 15">
            <a:extLst>
              <a:ext uri="{FF2B5EF4-FFF2-40B4-BE49-F238E27FC236}">
                <a16:creationId xmlns:a16="http://schemas.microsoft.com/office/drawing/2014/main" id="{1EBA1CF8-0CA1-97E9-E9FB-A025C56B26FB}"/>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DOCUMENTAÇÃO | CADASTRO</a:t>
            </a:r>
          </a:p>
        </p:txBody>
      </p:sp>
      <p:sp>
        <p:nvSpPr>
          <p:cNvPr id="9" name="Retângulo Arredondado 1">
            <a:extLst>
              <a:ext uri="{FF2B5EF4-FFF2-40B4-BE49-F238E27FC236}">
                <a16:creationId xmlns:a16="http://schemas.microsoft.com/office/drawing/2014/main" id="{080AF4EF-D4BE-EF86-12C2-225E71544A54}"/>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10" name="Retângulo Arredondado 9">
            <a:extLst>
              <a:ext uri="{FF2B5EF4-FFF2-40B4-BE49-F238E27FC236}">
                <a16:creationId xmlns:a16="http://schemas.microsoft.com/office/drawing/2014/main" id="{70A97B00-C3F9-4F52-0864-BF839D220DF4}"/>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379285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50"/>
                                        <p:tgtEl>
                                          <p:spTgt spid="1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50"/>
                                        <p:tgtEl>
                                          <p:spTgt spid="19"/>
                                        </p:tgtEl>
                                      </p:cBhvr>
                                    </p:animEffect>
                                  </p:childTnLst>
                                </p:cTn>
                              </p:par>
                            </p:childTnLst>
                          </p:cTn>
                        </p:par>
                        <p:par>
                          <p:cTn id="21" fill="hold">
                            <p:stCondLst>
                              <p:cond delay="1250"/>
                            </p:stCondLst>
                            <p:childTnLst>
                              <p:par>
                                <p:cTn id="22" presetID="22" presetClass="entr" presetSubtype="1"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par>
                          <p:cTn id="25" fill="hold">
                            <p:stCondLst>
                              <p:cond delay="175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50"/>
                                        <p:tgtEl>
                                          <p:spTgt spid="25"/>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50"/>
                                        <p:tgtEl>
                                          <p:spTgt spid="21"/>
                                        </p:tgtEl>
                                      </p:cBhvr>
                                    </p:animEffect>
                                  </p:childTnLst>
                                </p:cTn>
                              </p:par>
                            </p:childTnLst>
                          </p:cTn>
                        </p:par>
                        <p:par>
                          <p:cTn id="33" fill="hold">
                            <p:stCondLst>
                              <p:cond delay="2250"/>
                            </p:stCondLst>
                            <p:childTnLst>
                              <p:par>
                                <p:cTn id="34" presetID="22" presetClass="entr" presetSubtype="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2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1" grpId="0"/>
      <p:bldP spid="24" grpId="0"/>
      <p:bldP spid="25" grpId="0"/>
      <p:bldP spid="26"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561B-5B88-5CCA-FAC0-E2451C79309E}"/>
            </a:ext>
          </a:extLst>
        </p:cNvPr>
        <p:cNvGrpSpPr/>
        <p:nvPr/>
      </p:nvGrpSpPr>
      <p:grpSpPr>
        <a:xfrm>
          <a:off x="0" y="0"/>
          <a:ext cx="0" cy="0"/>
          <a:chOff x="0" y="0"/>
          <a:chExt cx="0" cy="0"/>
        </a:xfrm>
      </p:grpSpPr>
      <p:sp>
        <p:nvSpPr>
          <p:cNvPr id="2" name="CaixaDeTexto 18">
            <a:extLst>
              <a:ext uri="{FF2B5EF4-FFF2-40B4-BE49-F238E27FC236}">
                <a16:creationId xmlns:a16="http://schemas.microsoft.com/office/drawing/2014/main" id="{985F7A2B-F610-17EA-E028-AA22067B838B}"/>
              </a:ext>
            </a:extLst>
          </p:cNvPr>
          <p:cNvSpPr txBox="1"/>
          <p:nvPr/>
        </p:nvSpPr>
        <p:spPr>
          <a:xfrm>
            <a:off x="2600265" y="2421084"/>
            <a:ext cx="8414479" cy="3970318"/>
          </a:xfrm>
          <a:prstGeom prst="rect">
            <a:avLst/>
          </a:prstGeom>
          <a:noFill/>
        </p:spPr>
        <p:txBody>
          <a:bodyPr wrap="square" rtlCol="0">
            <a:spAutoFit/>
          </a:bodyPr>
          <a:lstStyle/>
          <a:p>
            <a:pPr>
              <a:spcBef>
                <a:spcPts val="2400"/>
              </a:spcBef>
            </a:pPr>
            <a:r>
              <a:rPr lang="pt-BR" sz="1600" b="1" dirty="0">
                <a:solidFill>
                  <a:srgbClr val="C00000"/>
                </a:solidFill>
                <a:latin typeface="+mj-lt"/>
                <a:cs typeface="Arial" panose="020B0604020202020204" pitchFamily="34" charset="0"/>
              </a:rPr>
              <a:t>Criação do bilhete e data de janela</a:t>
            </a:r>
            <a:br>
              <a:rPr lang="pt-BR" sz="1600" b="1" dirty="0">
                <a:latin typeface="+mj-lt"/>
                <a:cs typeface="Arial" panose="020B0604020202020204" pitchFamily="34" charset="0"/>
              </a:rPr>
            </a:br>
            <a:r>
              <a:rPr lang="pt-BR" sz="1600" dirty="0">
                <a:latin typeface="+mj-lt"/>
                <a:cs typeface="Arial" panose="020B0604020202020204" pitchFamily="34" charset="0"/>
              </a:rPr>
              <a:t>Por regra da Anatel,  os bilhetes são gerados para um mínimo 03 dias úteis.</a:t>
            </a:r>
          </a:p>
          <a:p>
            <a:pPr>
              <a:spcBef>
                <a:spcPts val="2400"/>
              </a:spcBef>
            </a:pPr>
            <a:r>
              <a:rPr lang="pt-BR" sz="1600" b="1" dirty="0">
                <a:solidFill>
                  <a:srgbClr val="C00000"/>
                </a:solidFill>
                <a:latin typeface="+mj-lt"/>
                <a:cs typeface="Arial" panose="020B0604020202020204" pitchFamily="34" charset="0"/>
              </a:rPr>
              <a:t>Horário da janela</a:t>
            </a:r>
            <a:br>
              <a:rPr lang="pt-BR" sz="1600" b="1" dirty="0">
                <a:latin typeface="+mj-lt"/>
                <a:cs typeface="Arial" panose="020B0604020202020204" pitchFamily="34" charset="0"/>
              </a:rPr>
            </a:br>
            <a:r>
              <a:rPr lang="pt-BR" sz="1600" dirty="0">
                <a:latin typeface="+mj-lt"/>
                <a:cs typeface="Arial" panose="020B0604020202020204" pitchFamily="34" charset="0"/>
              </a:rPr>
              <a:t>De segunda a sexta-feira nos horários: 8:00 – 12:00 -  16:00 – 20:00 e 22:00h (antecipação ou reagendamento pode ser feito até 4h antes da janela).</a:t>
            </a:r>
          </a:p>
          <a:p>
            <a:pPr>
              <a:spcBef>
                <a:spcPts val="2400"/>
              </a:spcBef>
            </a:pPr>
            <a:r>
              <a:rPr lang="pt-BR" sz="1600" b="1" dirty="0">
                <a:solidFill>
                  <a:srgbClr val="C00000"/>
                </a:solidFill>
                <a:latin typeface="+mj-lt"/>
                <a:cs typeface="Arial" panose="020B0604020202020204" pitchFamily="34" charset="0"/>
              </a:rPr>
              <a:t>Antecipação de janela</a:t>
            </a:r>
            <a:br>
              <a:rPr lang="pt-BR" sz="1600" b="1" dirty="0">
                <a:latin typeface="+mj-lt"/>
                <a:cs typeface="Arial" panose="020B0604020202020204" pitchFamily="34" charset="0"/>
              </a:rPr>
            </a:br>
            <a:r>
              <a:rPr lang="pt-BR" sz="1600" dirty="0">
                <a:latin typeface="+mj-lt"/>
                <a:cs typeface="Arial" panose="020B0604020202020204" pitchFamily="34" charset="0"/>
              </a:rPr>
              <a:t>É possível antecipar a data da janela quando o último dia do mês cair no final de semana, esta ação é diferente de considerar o sábado como dia útil para contar na janela de portabilidade.</a:t>
            </a:r>
          </a:p>
          <a:p>
            <a:pPr>
              <a:spcBef>
                <a:spcPts val="2400"/>
              </a:spcBef>
            </a:pPr>
            <a:r>
              <a:rPr lang="pt-BR" sz="1600" b="1" dirty="0">
                <a:solidFill>
                  <a:srgbClr val="C00000"/>
                </a:solidFill>
                <a:latin typeface="+mj-lt"/>
                <a:cs typeface="Arial" panose="020B0604020202020204" pitchFamily="34" charset="0"/>
              </a:rPr>
              <a:t>O bilhete de portabilidade tem validade de 30 dias</a:t>
            </a:r>
            <a:br>
              <a:rPr lang="pt-BR" sz="1600" b="1" dirty="0">
                <a:latin typeface="+mj-lt"/>
                <a:cs typeface="Arial" panose="020B0604020202020204" pitchFamily="34" charset="0"/>
              </a:rPr>
            </a:br>
            <a:r>
              <a:rPr lang="pt-BR" sz="1600" dirty="0">
                <a:latin typeface="+mj-lt"/>
                <a:cs typeface="Arial" panose="020B0604020202020204" pitchFamily="34" charset="0"/>
              </a:rPr>
              <a:t>Após esse período se houver bilhete em </a:t>
            </a:r>
            <a:r>
              <a:rPr lang="pt-BR" sz="1600" b="1" dirty="0">
                <a:latin typeface="+mj-lt"/>
                <a:cs typeface="Arial" panose="020B0604020202020204" pitchFamily="34" charset="0"/>
              </a:rPr>
              <a:t>“conflito” </a:t>
            </a:r>
            <a:r>
              <a:rPr lang="pt-BR" sz="1600" dirty="0">
                <a:latin typeface="+mj-lt"/>
                <a:cs typeface="Arial" panose="020B0604020202020204" pitchFamily="34" charset="0"/>
              </a:rPr>
              <a:t>será cancelado automaticamente pela EA (Entidade Administradora, responsável pela gestão do processo de portabilidade entre todas as operadoras, chamada </a:t>
            </a:r>
            <a:r>
              <a:rPr lang="pt-BR" sz="1600" dirty="0" err="1">
                <a:latin typeface="+mj-lt"/>
                <a:cs typeface="Arial" panose="020B0604020202020204" pitchFamily="34" charset="0"/>
              </a:rPr>
              <a:t>ABR-t</a:t>
            </a:r>
            <a:r>
              <a:rPr lang="pt-BR" sz="1600" dirty="0">
                <a:latin typeface="+mj-lt"/>
                <a:cs typeface="Arial" panose="020B0604020202020204" pitchFamily="34" charset="0"/>
              </a:rPr>
              <a:t>).</a:t>
            </a:r>
            <a:endParaRPr lang="pt-BR" sz="1600" b="1" dirty="0">
              <a:latin typeface="+mj-lt"/>
              <a:cs typeface="Arial" panose="020B0604020202020204" pitchFamily="34" charset="0"/>
            </a:endParaRPr>
          </a:p>
        </p:txBody>
      </p:sp>
      <p:sp>
        <p:nvSpPr>
          <p:cNvPr id="17" name="Retângulo: Cantos Arredondados 16">
            <a:extLst>
              <a:ext uri="{FF2B5EF4-FFF2-40B4-BE49-F238E27FC236}">
                <a16:creationId xmlns:a16="http://schemas.microsoft.com/office/drawing/2014/main" id="{0D2C1D7C-26E4-9F6F-1A97-932B2DD47D76}"/>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Portabilidade</a:t>
            </a:r>
          </a:p>
        </p:txBody>
      </p:sp>
      <p:grpSp>
        <p:nvGrpSpPr>
          <p:cNvPr id="50" name="Agrupar 49">
            <a:extLst>
              <a:ext uri="{FF2B5EF4-FFF2-40B4-BE49-F238E27FC236}">
                <a16:creationId xmlns:a16="http://schemas.microsoft.com/office/drawing/2014/main" id="{6DB2ED41-B8C1-46CC-0F1F-0C554274E986}"/>
              </a:ext>
            </a:extLst>
          </p:cNvPr>
          <p:cNvGrpSpPr/>
          <p:nvPr/>
        </p:nvGrpSpPr>
        <p:grpSpPr>
          <a:xfrm>
            <a:off x="1515288" y="5361624"/>
            <a:ext cx="959464" cy="959464"/>
            <a:chOff x="1515288" y="5361624"/>
            <a:chExt cx="959464" cy="959464"/>
          </a:xfrm>
        </p:grpSpPr>
        <p:grpSp>
          <p:nvGrpSpPr>
            <p:cNvPr id="7" name="Agrupar 6">
              <a:extLst>
                <a:ext uri="{FF2B5EF4-FFF2-40B4-BE49-F238E27FC236}">
                  <a16:creationId xmlns:a16="http://schemas.microsoft.com/office/drawing/2014/main" id="{6A18C57F-B1BC-5C32-A2E7-C75EB2912FD7}"/>
                </a:ext>
              </a:extLst>
            </p:cNvPr>
            <p:cNvGrpSpPr/>
            <p:nvPr/>
          </p:nvGrpSpPr>
          <p:grpSpPr>
            <a:xfrm>
              <a:off x="1515288" y="5361624"/>
              <a:ext cx="959464" cy="959464"/>
              <a:chOff x="628879" y="570699"/>
              <a:chExt cx="1048786" cy="1048786"/>
            </a:xfrm>
          </p:grpSpPr>
          <p:sp>
            <p:nvSpPr>
              <p:cNvPr id="18" name="Elipse 17">
                <a:extLst>
                  <a:ext uri="{FF2B5EF4-FFF2-40B4-BE49-F238E27FC236}">
                    <a16:creationId xmlns:a16="http://schemas.microsoft.com/office/drawing/2014/main" id="{AFF2B0B5-A62A-DBA2-E3E9-4BB5D453EEB4}"/>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23" name="Elipse 22">
                <a:extLst>
                  <a:ext uri="{FF2B5EF4-FFF2-40B4-BE49-F238E27FC236}">
                    <a16:creationId xmlns:a16="http://schemas.microsoft.com/office/drawing/2014/main" id="{298A9BE6-94ED-F0B7-8537-C4D876496CAF}"/>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sp>
          <p:nvSpPr>
            <p:cNvPr id="45" name="[T2O] TextBox 42">
              <a:extLst>
                <a:ext uri="{FF2B5EF4-FFF2-40B4-BE49-F238E27FC236}">
                  <a16:creationId xmlns:a16="http://schemas.microsoft.com/office/drawing/2014/main" id="{D231F162-66D7-9AFF-7E67-B2026487920B}"/>
                </a:ext>
              </a:extLst>
            </p:cNvPr>
            <p:cNvSpPr/>
            <p:nvPr/>
          </p:nvSpPr>
          <p:spPr>
            <a:xfrm>
              <a:off x="1817205" y="5910405"/>
              <a:ext cx="354435" cy="148419"/>
            </a:xfrm>
            <a:custGeom>
              <a:avLst/>
              <a:gdLst/>
              <a:ahLst/>
              <a:cxnLst/>
              <a:rect l="l" t="t" r="r" b="b"/>
              <a:pathLst>
                <a:path w="354435" h="148419">
                  <a:moveTo>
                    <a:pt x="215055" y="101013"/>
                  </a:moveTo>
                  <a:cubicBezTo>
                    <a:pt x="203054" y="101013"/>
                    <a:pt x="197053" y="105880"/>
                    <a:pt x="197053" y="115614"/>
                  </a:cubicBezTo>
                  <a:cubicBezTo>
                    <a:pt x="197053" y="119882"/>
                    <a:pt x="198187" y="123249"/>
                    <a:pt x="200454" y="125716"/>
                  </a:cubicBezTo>
                  <a:cubicBezTo>
                    <a:pt x="202721" y="128183"/>
                    <a:pt x="205921" y="129416"/>
                    <a:pt x="210055" y="129416"/>
                  </a:cubicBezTo>
                  <a:cubicBezTo>
                    <a:pt x="215522" y="129416"/>
                    <a:pt x="220989" y="127349"/>
                    <a:pt x="226457" y="123215"/>
                  </a:cubicBezTo>
                  <a:lnTo>
                    <a:pt x="226257" y="122615"/>
                  </a:lnTo>
                  <a:lnTo>
                    <a:pt x="226257" y="101413"/>
                  </a:lnTo>
                  <a:close/>
                  <a:moveTo>
                    <a:pt x="52006" y="63608"/>
                  </a:moveTo>
                  <a:cubicBezTo>
                    <a:pt x="38271" y="63608"/>
                    <a:pt x="31404" y="73809"/>
                    <a:pt x="31404" y="94212"/>
                  </a:cubicBezTo>
                  <a:cubicBezTo>
                    <a:pt x="31404" y="104346"/>
                    <a:pt x="32937" y="111947"/>
                    <a:pt x="36004" y="117015"/>
                  </a:cubicBezTo>
                  <a:cubicBezTo>
                    <a:pt x="39071" y="122082"/>
                    <a:pt x="43539" y="124616"/>
                    <a:pt x="49406" y="124616"/>
                  </a:cubicBezTo>
                  <a:cubicBezTo>
                    <a:pt x="54740" y="124616"/>
                    <a:pt x="59007" y="122682"/>
                    <a:pt x="62208" y="118815"/>
                  </a:cubicBezTo>
                  <a:cubicBezTo>
                    <a:pt x="65408" y="114948"/>
                    <a:pt x="67008" y="109814"/>
                    <a:pt x="67008" y="103413"/>
                  </a:cubicBezTo>
                  <a:lnTo>
                    <a:pt x="67008" y="66808"/>
                  </a:lnTo>
                  <a:cubicBezTo>
                    <a:pt x="61274" y="64675"/>
                    <a:pt x="56274" y="63608"/>
                    <a:pt x="52006" y="63608"/>
                  </a:cubicBezTo>
                  <a:close/>
                  <a:moveTo>
                    <a:pt x="121101" y="42405"/>
                  </a:moveTo>
                  <a:lnTo>
                    <a:pt x="152105" y="42405"/>
                  </a:lnTo>
                  <a:lnTo>
                    <a:pt x="152105" y="146018"/>
                  </a:lnTo>
                  <a:lnTo>
                    <a:pt x="121101" y="146018"/>
                  </a:lnTo>
                  <a:close/>
                  <a:moveTo>
                    <a:pt x="320231" y="40005"/>
                  </a:moveTo>
                  <a:cubicBezTo>
                    <a:pt x="324764" y="40005"/>
                    <a:pt x="329632" y="40272"/>
                    <a:pt x="334832" y="40805"/>
                  </a:cubicBezTo>
                  <a:cubicBezTo>
                    <a:pt x="340033" y="41338"/>
                    <a:pt x="344100" y="42072"/>
                    <a:pt x="347034" y="43005"/>
                  </a:cubicBezTo>
                  <a:lnTo>
                    <a:pt x="347034" y="67408"/>
                  </a:lnTo>
                  <a:cubicBezTo>
                    <a:pt x="342767" y="65675"/>
                    <a:pt x="337899" y="64175"/>
                    <a:pt x="332432" y="62908"/>
                  </a:cubicBezTo>
                  <a:cubicBezTo>
                    <a:pt x="326965" y="61641"/>
                    <a:pt x="322497" y="61008"/>
                    <a:pt x="319030" y="61008"/>
                  </a:cubicBezTo>
                  <a:cubicBezTo>
                    <a:pt x="315297" y="61008"/>
                    <a:pt x="312263" y="61741"/>
                    <a:pt x="309929" y="63208"/>
                  </a:cubicBezTo>
                  <a:cubicBezTo>
                    <a:pt x="307596" y="64675"/>
                    <a:pt x="306429" y="66875"/>
                    <a:pt x="306429" y="69809"/>
                  </a:cubicBezTo>
                  <a:cubicBezTo>
                    <a:pt x="306429" y="72476"/>
                    <a:pt x="307329" y="74543"/>
                    <a:pt x="309129" y="76009"/>
                  </a:cubicBezTo>
                  <a:cubicBezTo>
                    <a:pt x="310929" y="77476"/>
                    <a:pt x="313630" y="78943"/>
                    <a:pt x="317230" y="80410"/>
                  </a:cubicBezTo>
                  <a:lnTo>
                    <a:pt x="326431" y="83610"/>
                  </a:lnTo>
                  <a:cubicBezTo>
                    <a:pt x="335366" y="86677"/>
                    <a:pt x="342267" y="90478"/>
                    <a:pt x="347134" y="95012"/>
                  </a:cubicBezTo>
                  <a:cubicBezTo>
                    <a:pt x="352001" y="99546"/>
                    <a:pt x="354435" y="106147"/>
                    <a:pt x="354435" y="114814"/>
                  </a:cubicBezTo>
                  <a:cubicBezTo>
                    <a:pt x="354435" y="125349"/>
                    <a:pt x="350668" y="133583"/>
                    <a:pt x="343133" y="139517"/>
                  </a:cubicBezTo>
                  <a:cubicBezTo>
                    <a:pt x="335599" y="145451"/>
                    <a:pt x="324831" y="148419"/>
                    <a:pt x="310829" y="148419"/>
                  </a:cubicBezTo>
                  <a:cubicBezTo>
                    <a:pt x="304962" y="148419"/>
                    <a:pt x="298695" y="147918"/>
                    <a:pt x="292027" y="146918"/>
                  </a:cubicBezTo>
                  <a:cubicBezTo>
                    <a:pt x="285359" y="145918"/>
                    <a:pt x="280025" y="144551"/>
                    <a:pt x="276025" y="142818"/>
                  </a:cubicBezTo>
                  <a:lnTo>
                    <a:pt x="276025" y="118015"/>
                  </a:lnTo>
                  <a:cubicBezTo>
                    <a:pt x="281626" y="120682"/>
                    <a:pt x="287626" y="122882"/>
                    <a:pt x="294027" y="124616"/>
                  </a:cubicBezTo>
                  <a:cubicBezTo>
                    <a:pt x="300428" y="126349"/>
                    <a:pt x="306095" y="127216"/>
                    <a:pt x="311029" y="127216"/>
                  </a:cubicBezTo>
                  <a:cubicBezTo>
                    <a:pt x="315430" y="127216"/>
                    <a:pt x="318797" y="126382"/>
                    <a:pt x="321131" y="124716"/>
                  </a:cubicBezTo>
                  <a:cubicBezTo>
                    <a:pt x="323464" y="123049"/>
                    <a:pt x="324631" y="120682"/>
                    <a:pt x="324631" y="117615"/>
                  </a:cubicBezTo>
                  <a:cubicBezTo>
                    <a:pt x="324631" y="114948"/>
                    <a:pt x="323731" y="112914"/>
                    <a:pt x="321931" y="111514"/>
                  </a:cubicBezTo>
                  <a:cubicBezTo>
                    <a:pt x="320131" y="110114"/>
                    <a:pt x="317030" y="108614"/>
                    <a:pt x="312630" y="107013"/>
                  </a:cubicBezTo>
                  <a:lnTo>
                    <a:pt x="304229" y="104013"/>
                  </a:lnTo>
                  <a:cubicBezTo>
                    <a:pt x="295961" y="101079"/>
                    <a:pt x="289360" y="97245"/>
                    <a:pt x="284426" y="92512"/>
                  </a:cubicBezTo>
                  <a:cubicBezTo>
                    <a:pt x="279492" y="87778"/>
                    <a:pt x="277025" y="81077"/>
                    <a:pt x="277025" y="72409"/>
                  </a:cubicBezTo>
                  <a:cubicBezTo>
                    <a:pt x="277025" y="61874"/>
                    <a:pt x="280859" y="53840"/>
                    <a:pt x="288527" y="48306"/>
                  </a:cubicBezTo>
                  <a:cubicBezTo>
                    <a:pt x="296194" y="42772"/>
                    <a:pt x="306762" y="40005"/>
                    <a:pt x="320231" y="40005"/>
                  </a:cubicBezTo>
                  <a:close/>
                  <a:moveTo>
                    <a:pt x="213055" y="40005"/>
                  </a:moveTo>
                  <a:cubicBezTo>
                    <a:pt x="227057" y="40005"/>
                    <a:pt x="237925" y="43272"/>
                    <a:pt x="245659" y="49806"/>
                  </a:cubicBezTo>
                  <a:cubicBezTo>
                    <a:pt x="253394" y="56340"/>
                    <a:pt x="257261" y="65875"/>
                    <a:pt x="257261" y="78410"/>
                  </a:cubicBezTo>
                  <a:lnTo>
                    <a:pt x="257261" y="117415"/>
                  </a:lnTo>
                  <a:lnTo>
                    <a:pt x="260661" y="146018"/>
                  </a:lnTo>
                  <a:lnTo>
                    <a:pt x="236258" y="146018"/>
                  </a:lnTo>
                  <a:lnTo>
                    <a:pt x="231857" y="135617"/>
                  </a:lnTo>
                  <a:lnTo>
                    <a:pt x="230257" y="135617"/>
                  </a:lnTo>
                  <a:cubicBezTo>
                    <a:pt x="226390" y="139617"/>
                    <a:pt x="221990" y="142751"/>
                    <a:pt x="217056" y="145018"/>
                  </a:cubicBezTo>
                  <a:cubicBezTo>
                    <a:pt x="212122" y="147285"/>
                    <a:pt x="206788" y="148419"/>
                    <a:pt x="201054" y="148419"/>
                  </a:cubicBezTo>
                  <a:cubicBezTo>
                    <a:pt x="192119" y="148419"/>
                    <a:pt x="184785" y="145685"/>
                    <a:pt x="179051" y="140218"/>
                  </a:cubicBezTo>
                  <a:cubicBezTo>
                    <a:pt x="173317" y="134750"/>
                    <a:pt x="170450" y="126883"/>
                    <a:pt x="170450" y="116615"/>
                  </a:cubicBezTo>
                  <a:cubicBezTo>
                    <a:pt x="170450" y="105547"/>
                    <a:pt x="173884" y="97312"/>
                    <a:pt x="180751" y="91911"/>
                  </a:cubicBezTo>
                  <a:cubicBezTo>
                    <a:pt x="187619" y="86511"/>
                    <a:pt x="197186" y="83810"/>
                    <a:pt x="209455" y="83810"/>
                  </a:cubicBezTo>
                  <a:cubicBezTo>
                    <a:pt x="213722" y="83810"/>
                    <a:pt x="219323" y="84211"/>
                    <a:pt x="226257" y="85011"/>
                  </a:cubicBezTo>
                  <a:lnTo>
                    <a:pt x="226257" y="79210"/>
                  </a:lnTo>
                  <a:cubicBezTo>
                    <a:pt x="226257" y="68809"/>
                    <a:pt x="220189" y="63608"/>
                    <a:pt x="208055" y="63608"/>
                  </a:cubicBezTo>
                  <a:cubicBezTo>
                    <a:pt x="203521" y="63608"/>
                    <a:pt x="198587" y="64275"/>
                    <a:pt x="193253" y="65608"/>
                  </a:cubicBezTo>
                  <a:cubicBezTo>
                    <a:pt x="187919" y="66942"/>
                    <a:pt x="183185" y="68609"/>
                    <a:pt x="179051" y="70609"/>
                  </a:cubicBezTo>
                  <a:lnTo>
                    <a:pt x="179051" y="46806"/>
                  </a:lnTo>
                  <a:cubicBezTo>
                    <a:pt x="189319" y="42272"/>
                    <a:pt x="200654" y="40005"/>
                    <a:pt x="213055" y="40005"/>
                  </a:cubicBezTo>
                  <a:close/>
                  <a:moveTo>
                    <a:pt x="136703" y="0"/>
                  </a:moveTo>
                  <a:cubicBezTo>
                    <a:pt x="142303" y="0"/>
                    <a:pt x="146504" y="1267"/>
                    <a:pt x="149304" y="3800"/>
                  </a:cubicBezTo>
                  <a:cubicBezTo>
                    <a:pt x="152105" y="6334"/>
                    <a:pt x="153505" y="9868"/>
                    <a:pt x="153505" y="14402"/>
                  </a:cubicBezTo>
                  <a:cubicBezTo>
                    <a:pt x="153505" y="19069"/>
                    <a:pt x="152105" y="22669"/>
                    <a:pt x="149304" y="25203"/>
                  </a:cubicBezTo>
                  <a:cubicBezTo>
                    <a:pt x="146504" y="27737"/>
                    <a:pt x="142303" y="29004"/>
                    <a:pt x="136703" y="29004"/>
                  </a:cubicBezTo>
                  <a:cubicBezTo>
                    <a:pt x="131102" y="29004"/>
                    <a:pt x="126868" y="27703"/>
                    <a:pt x="124001" y="25103"/>
                  </a:cubicBezTo>
                  <a:cubicBezTo>
                    <a:pt x="121134" y="22503"/>
                    <a:pt x="119701" y="18936"/>
                    <a:pt x="119701" y="14402"/>
                  </a:cubicBezTo>
                  <a:cubicBezTo>
                    <a:pt x="119701" y="9868"/>
                    <a:pt x="121134" y="6334"/>
                    <a:pt x="124001" y="3800"/>
                  </a:cubicBezTo>
                  <a:cubicBezTo>
                    <a:pt x="126868" y="1267"/>
                    <a:pt x="131102" y="0"/>
                    <a:pt x="136703" y="0"/>
                  </a:cubicBezTo>
                  <a:close/>
                  <a:moveTo>
                    <a:pt x="67008" y="0"/>
                  </a:moveTo>
                  <a:lnTo>
                    <a:pt x="98012" y="0"/>
                  </a:lnTo>
                  <a:lnTo>
                    <a:pt x="98012" y="117415"/>
                  </a:lnTo>
                  <a:lnTo>
                    <a:pt x="101413" y="146018"/>
                  </a:lnTo>
                  <a:lnTo>
                    <a:pt x="71809" y="146018"/>
                  </a:lnTo>
                  <a:lnTo>
                    <a:pt x="69609" y="132617"/>
                  </a:lnTo>
                  <a:lnTo>
                    <a:pt x="67608" y="132617"/>
                  </a:lnTo>
                  <a:cubicBezTo>
                    <a:pt x="60274" y="143151"/>
                    <a:pt x="50673" y="148419"/>
                    <a:pt x="38805" y="148419"/>
                  </a:cubicBezTo>
                  <a:cubicBezTo>
                    <a:pt x="31337" y="148419"/>
                    <a:pt x="24670" y="146385"/>
                    <a:pt x="18802" y="142318"/>
                  </a:cubicBezTo>
                  <a:cubicBezTo>
                    <a:pt x="12935" y="138251"/>
                    <a:pt x="8334" y="132317"/>
                    <a:pt x="5001" y="124516"/>
                  </a:cubicBezTo>
                  <a:cubicBezTo>
                    <a:pt x="1667" y="116715"/>
                    <a:pt x="0" y="107413"/>
                    <a:pt x="0" y="96612"/>
                  </a:cubicBezTo>
                  <a:cubicBezTo>
                    <a:pt x="0" y="84344"/>
                    <a:pt x="2200" y="73943"/>
                    <a:pt x="6601" y="65408"/>
                  </a:cubicBezTo>
                  <a:cubicBezTo>
                    <a:pt x="11001" y="56874"/>
                    <a:pt x="16902" y="50506"/>
                    <a:pt x="24303" y="46306"/>
                  </a:cubicBezTo>
                  <a:cubicBezTo>
                    <a:pt x="31704" y="42105"/>
                    <a:pt x="39938" y="40005"/>
                    <a:pt x="49006" y="40005"/>
                  </a:cubicBezTo>
                  <a:cubicBezTo>
                    <a:pt x="55540" y="40005"/>
                    <a:pt x="61541" y="41205"/>
                    <a:pt x="67008" y="43605"/>
                  </a:cubicBezTo>
                  <a:close/>
                </a:path>
              </a:pathLst>
            </a:custGeom>
            <a:solidFill>
              <a:srgbClr val="00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sp>
          <p:nvSpPr>
            <p:cNvPr id="48" name="[T2O] TextBox 41">
              <a:extLst>
                <a:ext uri="{FF2B5EF4-FFF2-40B4-BE49-F238E27FC236}">
                  <a16:creationId xmlns:a16="http://schemas.microsoft.com/office/drawing/2014/main" id="{BB5E3170-2C43-88B4-5EF1-4D3E62D5A9BE}"/>
                </a:ext>
              </a:extLst>
            </p:cNvPr>
            <p:cNvSpPr/>
            <p:nvPr/>
          </p:nvSpPr>
          <p:spPr>
            <a:xfrm>
              <a:off x="1825019" y="5629980"/>
              <a:ext cx="335432" cy="224428"/>
            </a:xfrm>
            <a:custGeom>
              <a:avLst/>
              <a:gdLst/>
              <a:ahLst/>
              <a:cxnLst/>
              <a:rect l="l" t="t" r="r" b="b"/>
              <a:pathLst>
                <a:path w="335432" h="224428">
                  <a:moveTo>
                    <a:pt x="248364" y="37405"/>
                  </a:moveTo>
                  <a:cubicBezTo>
                    <a:pt x="235372" y="37405"/>
                    <a:pt x="225838" y="43691"/>
                    <a:pt x="219761" y="56264"/>
                  </a:cubicBezTo>
                  <a:cubicBezTo>
                    <a:pt x="213684" y="68837"/>
                    <a:pt x="210645" y="87487"/>
                    <a:pt x="210645" y="112214"/>
                  </a:cubicBezTo>
                  <a:cubicBezTo>
                    <a:pt x="210645" y="136941"/>
                    <a:pt x="213684" y="155591"/>
                    <a:pt x="219761" y="168164"/>
                  </a:cubicBezTo>
                  <a:cubicBezTo>
                    <a:pt x="225838" y="180737"/>
                    <a:pt x="235372" y="187023"/>
                    <a:pt x="248364" y="187023"/>
                  </a:cubicBezTo>
                  <a:cubicBezTo>
                    <a:pt x="261356" y="187023"/>
                    <a:pt x="270943" y="180685"/>
                    <a:pt x="277125" y="168007"/>
                  </a:cubicBezTo>
                  <a:cubicBezTo>
                    <a:pt x="283307" y="155329"/>
                    <a:pt x="286398" y="136731"/>
                    <a:pt x="286398" y="112214"/>
                  </a:cubicBezTo>
                  <a:cubicBezTo>
                    <a:pt x="286398" y="87697"/>
                    <a:pt x="283307" y="69099"/>
                    <a:pt x="277125" y="56421"/>
                  </a:cubicBezTo>
                  <a:cubicBezTo>
                    <a:pt x="270943" y="43744"/>
                    <a:pt x="261356" y="37405"/>
                    <a:pt x="248364" y="37405"/>
                  </a:cubicBezTo>
                  <a:close/>
                  <a:moveTo>
                    <a:pt x="248364" y="0"/>
                  </a:moveTo>
                  <a:cubicBezTo>
                    <a:pt x="275815" y="0"/>
                    <a:pt x="297190" y="9797"/>
                    <a:pt x="312487" y="29389"/>
                  </a:cubicBezTo>
                  <a:cubicBezTo>
                    <a:pt x="327784" y="48982"/>
                    <a:pt x="335432" y="76591"/>
                    <a:pt x="335432" y="112214"/>
                  </a:cubicBezTo>
                  <a:cubicBezTo>
                    <a:pt x="335432" y="147838"/>
                    <a:pt x="327784" y="175446"/>
                    <a:pt x="312487" y="195039"/>
                  </a:cubicBezTo>
                  <a:cubicBezTo>
                    <a:pt x="297190" y="214632"/>
                    <a:pt x="275815" y="224428"/>
                    <a:pt x="248364" y="224428"/>
                  </a:cubicBezTo>
                  <a:cubicBezTo>
                    <a:pt x="220913" y="224428"/>
                    <a:pt x="199539" y="214632"/>
                    <a:pt x="184242" y="195039"/>
                  </a:cubicBezTo>
                  <a:cubicBezTo>
                    <a:pt x="168945" y="175446"/>
                    <a:pt x="161296" y="147838"/>
                    <a:pt x="161296" y="112214"/>
                  </a:cubicBezTo>
                  <a:cubicBezTo>
                    <a:pt x="161296" y="76591"/>
                    <a:pt x="168945" y="48982"/>
                    <a:pt x="184242" y="29389"/>
                  </a:cubicBezTo>
                  <a:cubicBezTo>
                    <a:pt x="199539" y="9797"/>
                    <a:pt x="220913" y="0"/>
                    <a:pt x="248364" y="0"/>
                  </a:cubicBezTo>
                  <a:close/>
                  <a:moveTo>
                    <a:pt x="57207" y="0"/>
                  </a:moveTo>
                  <a:cubicBezTo>
                    <a:pt x="79000" y="0"/>
                    <a:pt x="96341" y="4348"/>
                    <a:pt x="109228" y="13045"/>
                  </a:cubicBezTo>
                  <a:cubicBezTo>
                    <a:pt x="122115" y="21741"/>
                    <a:pt x="128559" y="33633"/>
                    <a:pt x="128559" y="48720"/>
                  </a:cubicBezTo>
                  <a:cubicBezTo>
                    <a:pt x="128559" y="59827"/>
                    <a:pt x="124892" y="69780"/>
                    <a:pt x="117558" y="78581"/>
                  </a:cubicBezTo>
                  <a:cubicBezTo>
                    <a:pt x="110223" y="87382"/>
                    <a:pt x="100060" y="94507"/>
                    <a:pt x="87068" y="99955"/>
                  </a:cubicBezTo>
                  <a:cubicBezTo>
                    <a:pt x="101736" y="102889"/>
                    <a:pt x="113262" y="109123"/>
                    <a:pt x="121644" y="118658"/>
                  </a:cubicBezTo>
                  <a:cubicBezTo>
                    <a:pt x="130026" y="128192"/>
                    <a:pt x="134217" y="140189"/>
                    <a:pt x="134217" y="154648"/>
                  </a:cubicBezTo>
                  <a:cubicBezTo>
                    <a:pt x="134217" y="201168"/>
                    <a:pt x="89478" y="224428"/>
                    <a:pt x="0" y="224428"/>
                  </a:cubicBezTo>
                  <a:lnTo>
                    <a:pt x="0" y="187023"/>
                  </a:lnTo>
                  <a:cubicBezTo>
                    <a:pt x="28289" y="187023"/>
                    <a:pt x="49506" y="184090"/>
                    <a:pt x="63651" y="178222"/>
                  </a:cubicBezTo>
                  <a:cubicBezTo>
                    <a:pt x="77795" y="172355"/>
                    <a:pt x="84868" y="163135"/>
                    <a:pt x="84868" y="150562"/>
                  </a:cubicBezTo>
                  <a:cubicBezTo>
                    <a:pt x="84868" y="133379"/>
                    <a:pt x="72295" y="124787"/>
                    <a:pt x="47149" y="124787"/>
                  </a:cubicBezTo>
                  <a:cubicBezTo>
                    <a:pt x="38767" y="124787"/>
                    <a:pt x="28708" y="125730"/>
                    <a:pt x="16974" y="127616"/>
                  </a:cubicBezTo>
                  <a:lnTo>
                    <a:pt x="16974" y="93669"/>
                  </a:lnTo>
                  <a:cubicBezTo>
                    <a:pt x="36252" y="90945"/>
                    <a:pt x="51497" y="86649"/>
                    <a:pt x="62708" y="80782"/>
                  </a:cubicBezTo>
                  <a:cubicBezTo>
                    <a:pt x="73919" y="74914"/>
                    <a:pt x="79524" y="67370"/>
                    <a:pt x="79524" y="58150"/>
                  </a:cubicBezTo>
                  <a:cubicBezTo>
                    <a:pt x="79524" y="51654"/>
                    <a:pt x="76852" y="46573"/>
                    <a:pt x="71509" y="42905"/>
                  </a:cubicBezTo>
                  <a:cubicBezTo>
                    <a:pt x="66165" y="39238"/>
                    <a:pt x="58569" y="37405"/>
                    <a:pt x="48720" y="37405"/>
                  </a:cubicBezTo>
                  <a:cubicBezTo>
                    <a:pt x="41177" y="37405"/>
                    <a:pt x="32952" y="38348"/>
                    <a:pt x="24046" y="40234"/>
                  </a:cubicBezTo>
                  <a:cubicBezTo>
                    <a:pt x="15140" y="42120"/>
                    <a:pt x="7125" y="44739"/>
                    <a:pt x="0" y="48092"/>
                  </a:cubicBezTo>
                  <a:lnTo>
                    <a:pt x="0" y="10687"/>
                  </a:lnTo>
                  <a:cubicBezTo>
                    <a:pt x="18440" y="3562"/>
                    <a:pt x="37509" y="0"/>
                    <a:pt x="57207" y="0"/>
                  </a:cubicBezTo>
                  <a:close/>
                </a:path>
              </a:pathLst>
            </a:custGeom>
            <a:solidFill>
              <a:srgbClr val="00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grpSp>
      <p:grpSp>
        <p:nvGrpSpPr>
          <p:cNvPr id="57" name="Agrupar 56">
            <a:extLst>
              <a:ext uri="{FF2B5EF4-FFF2-40B4-BE49-F238E27FC236}">
                <a16:creationId xmlns:a16="http://schemas.microsoft.com/office/drawing/2014/main" id="{57869788-3CB1-C0FC-E290-0E2A2D04A49D}"/>
              </a:ext>
            </a:extLst>
          </p:cNvPr>
          <p:cNvGrpSpPr/>
          <p:nvPr/>
        </p:nvGrpSpPr>
        <p:grpSpPr>
          <a:xfrm>
            <a:off x="1515288" y="2183541"/>
            <a:ext cx="959464" cy="959464"/>
            <a:chOff x="1515288" y="2183541"/>
            <a:chExt cx="959464" cy="959464"/>
          </a:xfrm>
        </p:grpSpPr>
        <p:grpSp>
          <p:nvGrpSpPr>
            <p:cNvPr id="37" name="Agrupar 36">
              <a:extLst>
                <a:ext uri="{FF2B5EF4-FFF2-40B4-BE49-F238E27FC236}">
                  <a16:creationId xmlns:a16="http://schemas.microsoft.com/office/drawing/2014/main" id="{92A9A340-993E-0D2E-C9AA-CD640373BA1E}"/>
                </a:ext>
              </a:extLst>
            </p:cNvPr>
            <p:cNvGrpSpPr/>
            <p:nvPr/>
          </p:nvGrpSpPr>
          <p:grpSpPr>
            <a:xfrm>
              <a:off x="1515288" y="2183541"/>
              <a:ext cx="959464" cy="959464"/>
              <a:chOff x="628879" y="570699"/>
              <a:chExt cx="1048786" cy="1048786"/>
            </a:xfrm>
          </p:grpSpPr>
          <p:sp>
            <p:nvSpPr>
              <p:cNvPr id="39" name="Elipse 38">
                <a:extLst>
                  <a:ext uri="{FF2B5EF4-FFF2-40B4-BE49-F238E27FC236}">
                    <a16:creationId xmlns:a16="http://schemas.microsoft.com/office/drawing/2014/main" id="{83175DDC-2CED-2EF2-A93F-0878F31AF3D9}"/>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40" name="Elipse 39">
                <a:extLst>
                  <a:ext uri="{FF2B5EF4-FFF2-40B4-BE49-F238E27FC236}">
                    <a16:creationId xmlns:a16="http://schemas.microsoft.com/office/drawing/2014/main" id="{D9A37484-ADBD-5000-C14B-3286144D7D5F}"/>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52" name="Gráfico 51">
              <a:extLst>
                <a:ext uri="{FF2B5EF4-FFF2-40B4-BE49-F238E27FC236}">
                  <a16:creationId xmlns:a16="http://schemas.microsoft.com/office/drawing/2014/main" id="{D1EDE9BC-1187-09F6-B4E7-AA2141B8F36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88745" y="2438803"/>
              <a:ext cx="412551" cy="412551"/>
            </a:xfrm>
            <a:prstGeom prst="rect">
              <a:avLst/>
            </a:prstGeom>
          </p:spPr>
        </p:pic>
      </p:grpSp>
      <p:grpSp>
        <p:nvGrpSpPr>
          <p:cNvPr id="58" name="Agrupar 57">
            <a:extLst>
              <a:ext uri="{FF2B5EF4-FFF2-40B4-BE49-F238E27FC236}">
                <a16:creationId xmlns:a16="http://schemas.microsoft.com/office/drawing/2014/main" id="{BF12346B-64E4-0D92-62DA-C8C3D9CB8896}"/>
              </a:ext>
            </a:extLst>
          </p:cNvPr>
          <p:cNvGrpSpPr/>
          <p:nvPr/>
        </p:nvGrpSpPr>
        <p:grpSpPr>
          <a:xfrm>
            <a:off x="1515288" y="3182122"/>
            <a:ext cx="959464" cy="959464"/>
            <a:chOff x="1515288" y="3182122"/>
            <a:chExt cx="959464" cy="959464"/>
          </a:xfrm>
        </p:grpSpPr>
        <p:grpSp>
          <p:nvGrpSpPr>
            <p:cNvPr id="31" name="Agrupar 30">
              <a:extLst>
                <a:ext uri="{FF2B5EF4-FFF2-40B4-BE49-F238E27FC236}">
                  <a16:creationId xmlns:a16="http://schemas.microsoft.com/office/drawing/2014/main" id="{5A49B1FF-AE99-7624-4F9D-338B66C5396F}"/>
                </a:ext>
              </a:extLst>
            </p:cNvPr>
            <p:cNvGrpSpPr/>
            <p:nvPr/>
          </p:nvGrpSpPr>
          <p:grpSpPr>
            <a:xfrm>
              <a:off x="1515288" y="3182122"/>
              <a:ext cx="959464" cy="959464"/>
              <a:chOff x="628879" y="570699"/>
              <a:chExt cx="1048786" cy="1048786"/>
            </a:xfrm>
          </p:grpSpPr>
          <p:sp>
            <p:nvSpPr>
              <p:cNvPr id="33" name="Elipse 32">
                <a:extLst>
                  <a:ext uri="{FF2B5EF4-FFF2-40B4-BE49-F238E27FC236}">
                    <a16:creationId xmlns:a16="http://schemas.microsoft.com/office/drawing/2014/main" id="{5A70A967-D462-E241-5468-D321DA80F5AC}"/>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35" name="Elipse 34">
                <a:extLst>
                  <a:ext uri="{FF2B5EF4-FFF2-40B4-BE49-F238E27FC236}">
                    <a16:creationId xmlns:a16="http://schemas.microsoft.com/office/drawing/2014/main" id="{17839C04-2AAA-8B2B-4D16-49E8609C2C84}"/>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54" name="Gráfico 53">
              <a:extLst>
                <a:ext uri="{FF2B5EF4-FFF2-40B4-BE49-F238E27FC236}">
                  <a16:creationId xmlns:a16="http://schemas.microsoft.com/office/drawing/2014/main" id="{E205143A-204A-E48B-1C19-8613F50A8DB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47557" y="3430128"/>
              <a:ext cx="494927" cy="451890"/>
            </a:xfrm>
            <a:prstGeom prst="rect">
              <a:avLst/>
            </a:prstGeom>
          </p:spPr>
        </p:pic>
      </p:grpSp>
      <p:grpSp>
        <p:nvGrpSpPr>
          <p:cNvPr id="59" name="Agrupar 58">
            <a:extLst>
              <a:ext uri="{FF2B5EF4-FFF2-40B4-BE49-F238E27FC236}">
                <a16:creationId xmlns:a16="http://schemas.microsoft.com/office/drawing/2014/main" id="{F9FFA18E-9115-3214-0FA6-D57A9A2D81B9}"/>
              </a:ext>
            </a:extLst>
          </p:cNvPr>
          <p:cNvGrpSpPr/>
          <p:nvPr/>
        </p:nvGrpSpPr>
        <p:grpSpPr>
          <a:xfrm>
            <a:off x="1515288" y="4256204"/>
            <a:ext cx="959464" cy="959464"/>
            <a:chOff x="1515288" y="4256204"/>
            <a:chExt cx="959464" cy="959464"/>
          </a:xfrm>
        </p:grpSpPr>
        <p:grpSp>
          <p:nvGrpSpPr>
            <p:cNvPr id="26" name="Agrupar 25">
              <a:extLst>
                <a:ext uri="{FF2B5EF4-FFF2-40B4-BE49-F238E27FC236}">
                  <a16:creationId xmlns:a16="http://schemas.microsoft.com/office/drawing/2014/main" id="{1428BFA7-F888-2E69-70D3-02BBC00B5DB3}"/>
                </a:ext>
              </a:extLst>
            </p:cNvPr>
            <p:cNvGrpSpPr/>
            <p:nvPr/>
          </p:nvGrpSpPr>
          <p:grpSpPr>
            <a:xfrm>
              <a:off x="1515288" y="4256204"/>
              <a:ext cx="959464" cy="959464"/>
              <a:chOff x="628879" y="570699"/>
              <a:chExt cx="1048786" cy="1048786"/>
            </a:xfrm>
          </p:grpSpPr>
          <p:sp>
            <p:nvSpPr>
              <p:cNvPr id="28" name="Elipse 27">
                <a:extLst>
                  <a:ext uri="{FF2B5EF4-FFF2-40B4-BE49-F238E27FC236}">
                    <a16:creationId xmlns:a16="http://schemas.microsoft.com/office/drawing/2014/main" id="{CB079BB4-D85B-8851-6152-D3EE2AF437C1}"/>
                  </a:ext>
                </a:extLst>
              </p:cNvPr>
              <p:cNvSpPr/>
              <p:nvPr/>
            </p:nvSpPr>
            <p:spPr>
              <a:xfrm>
                <a:off x="628879" y="570699"/>
                <a:ext cx="1048786" cy="1048786"/>
              </a:xfrm>
              <a:prstGeom prst="ellipse">
                <a:avLst/>
              </a:prstGeom>
              <a:solidFill>
                <a:srgbClr val="FFE3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BR" dirty="0">
                    <a:latin typeface="AMX" pitchFamily="2" charset="0"/>
                    <a:cs typeface="Arial" panose="020B0604020202020204" pitchFamily="34" charset="0"/>
                  </a:rPr>
                  <a:t>i</a:t>
                </a:r>
              </a:p>
            </p:txBody>
          </p:sp>
          <p:sp>
            <p:nvSpPr>
              <p:cNvPr id="29" name="Elipse 28">
                <a:extLst>
                  <a:ext uri="{FF2B5EF4-FFF2-40B4-BE49-F238E27FC236}">
                    <a16:creationId xmlns:a16="http://schemas.microsoft.com/office/drawing/2014/main" id="{A0783F90-6FD6-00A6-5757-59CB813B7FCF}"/>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56" name="Gráfico 55">
              <a:extLst>
                <a:ext uri="{FF2B5EF4-FFF2-40B4-BE49-F238E27FC236}">
                  <a16:creationId xmlns:a16="http://schemas.microsoft.com/office/drawing/2014/main" id="{38C0A7D0-C3A8-1A74-F251-6FEEFCA4114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21189" y="4538292"/>
              <a:ext cx="347663" cy="395288"/>
            </a:xfrm>
            <a:prstGeom prst="rect">
              <a:avLst/>
            </a:prstGeom>
          </p:spPr>
        </p:pic>
      </p:grpSp>
      <p:sp>
        <p:nvSpPr>
          <p:cNvPr id="3" name="Retângulo Arredondado 9">
            <a:extLst>
              <a:ext uri="{FF2B5EF4-FFF2-40B4-BE49-F238E27FC236}">
                <a16:creationId xmlns:a16="http://schemas.microsoft.com/office/drawing/2014/main" id="{41B9AC26-4CDD-262D-2698-419F64D503E9}"/>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4" name="Retângulo Arredondado 15">
            <a:extLst>
              <a:ext uri="{FF2B5EF4-FFF2-40B4-BE49-F238E27FC236}">
                <a16:creationId xmlns:a16="http://schemas.microsoft.com/office/drawing/2014/main" id="{210D22E8-118E-F2BB-FDB8-F5E5C11D2C32}"/>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Black" pitchFamily="2" charset="0"/>
                <a:ea typeface="DIN 2014 Bold" panose="020B0504020202020204" pitchFamily="34" charset="77"/>
                <a:cs typeface="Arial" panose="020B0604020202020204" pitchFamily="34" charset="0"/>
              </a:rPr>
              <a:t> | CADASTRO</a:t>
            </a:r>
          </a:p>
        </p:txBody>
      </p:sp>
      <p:sp>
        <p:nvSpPr>
          <p:cNvPr id="5" name="Retângulo Arredondado 1">
            <a:extLst>
              <a:ext uri="{FF2B5EF4-FFF2-40B4-BE49-F238E27FC236}">
                <a16:creationId xmlns:a16="http://schemas.microsoft.com/office/drawing/2014/main" id="{41D1F484-255A-F01A-13BB-9D06103059DA}"/>
              </a:ext>
            </a:extLst>
          </p:cNvPr>
          <p:cNvSpPr/>
          <p:nvPr/>
        </p:nvSpPr>
        <p:spPr>
          <a:xfrm>
            <a:off x="3711655" y="633626"/>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cs typeface="Arial" panose="020B0604020202020204" pitchFamily="34" charset="0"/>
              </a:rPr>
              <a:t>PORTABILIDADE</a:t>
            </a:r>
          </a:p>
        </p:txBody>
      </p:sp>
      <p:sp>
        <p:nvSpPr>
          <p:cNvPr id="6" name="Retângulo Arredondado 9">
            <a:extLst>
              <a:ext uri="{FF2B5EF4-FFF2-40B4-BE49-F238E27FC236}">
                <a16:creationId xmlns:a16="http://schemas.microsoft.com/office/drawing/2014/main" id="{39AF9F92-846D-D85C-4BDE-211BB44FEBFB}"/>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247817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250" fill="hold"/>
                                        <p:tgtEl>
                                          <p:spTgt spid="57"/>
                                        </p:tgtEl>
                                        <p:attrNameLst>
                                          <p:attrName>ppt_w</p:attrName>
                                        </p:attrNameLst>
                                      </p:cBhvr>
                                      <p:tavLst>
                                        <p:tav tm="0">
                                          <p:val>
                                            <p:fltVal val="0"/>
                                          </p:val>
                                        </p:tav>
                                        <p:tav tm="100000">
                                          <p:val>
                                            <p:strVal val="#ppt_w"/>
                                          </p:val>
                                        </p:tav>
                                      </p:tavLst>
                                    </p:anim>
                                    <p:anim calcmode="lin" valueType="num">
                                      <p:cBhvr>
                                        <p:cTn id="13" dur="250" fill="hold"/>
                                        <p:tgtEl>
                                          <p:spTgt spid="57"/>
                                        </p:tgtEl>
                                        <p:attrNameLst>
                                          <p:attrName>ppt_h</p:attrName>
                                        </p:attrNameLst>
                                      </p:cBhvr>
                                      <p:tavLst>
                                        <p:tav tm="0">
                                          <p:val>
                                            <p:fltVal val="0"/>
                                          </p:val>
                                        </p:tav>
                                        <p:tav tm="100000">
                                          <p:val>
                                            <p:strVal val="#ppt_h"/>
                                          </p:val>
                                        </p:tav>
                                      </p:tavLst>
                                    </p:anim>
                                    <p:animEffect transition="in" filter="fade">
                                      <p:cBhvr>
                                        <p:cTn id="14" dur="250"/>
                                        <p:tgtEl>
                                          <p:spTgt spid="57"/>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250"/>
                                        <p:tgtEl>
                                          <p:spTgt spid="2">
                                            <p:txEl>
                                              <p:pRg st="0" end="0"/>
                                            </p:txEl>
                                          </p:spTgt>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p:cTn id="22" dur="250" fill="hold"/>
                                        <p:tgtEl>
                                          <p:spTgt spid="58"/>
                                        </p:tgtEl>
                                        <p:attrNameLst>
                                          <p:attrName>ppt_w</p:attrName>
                                        </p:attrNameLst>
                                      </p:cBhvr>
                                      <p:tavLst>
                                        <p:tav tm="0">
                                          <p:val>
                                            <p:fltVal val="0"/>
                                          </p:val>
                                        </p:tav>
                                        <p:tav tm="100000">
                                          <p:val>
                                            <p:strVal val="#ppt_w"/>
                                          </p:val>
                                        </p:tav>
                                      </p:tavLst>
                                    </p:anim>
                                    <p:anim calcmode="lin" valueType="num">
                                      <p:cBhvr>
                                        <p:cTn id="23" dur="250" fill="hold"/>
                                        <p:tgtEl>
                                          <p:spTgt spid="58"/>
                                        </p:tgtEl>
                                        <p:attrNameLst>
                                          <p:attrName>ppt_h</p:attrName>
                                        </p:attrNameLst>
                                      </p:cBhvr>
                                      <p:tavLst>
                                        <p:tav tm="0">
                                          <p:val>
                                            <p:fltVal val="0"/>
                                          </p:val>
                                        </p:tav>
                                        <p:tav tm="100000">
                                          <p:val>
                                            <p:strVal val="#ppt_h"/>
                                          </p:val>
                                        </p:tav>
                                      </p:tavLst>
                                    </p:anim>
                                    <p:animEffect transition="in" filter="fade">
                                      <p:cBhvr>
                                        <p:cTn id="24" dur="250"/>
                                        <p:tgtEl>
                                          <p:spTgt spid="58"/>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250"/>
                                        <p:tgtEl>
                                          <p:spTgt spid="2">
                                            <p:txEl>
                                              <p:pRg st="1" end="1"/>
                                            </p:txEl>
                                          </p:spTgt>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250" fill="hold"/>
                                        <p:tgtEl>
                                          <p:spTgt spid="59"/>
                                        </p:tgtEl>
                                        <p:attrNameLst>
                                          <p:attrName>ppt_w</p:attrName>
                                        </p:attrNameLst>
                                      </p:cBhvr>
                                      <p:tavLst>
                                        <p:tav tm="0">
                                          <p:val>
                                            <p:fltVal val="0"/>
                                          </p:val>
                                        </p:tav>
                                        <p:tav tm="100000">
                                          <p:val>
                                            <p:strVal val="#ppt_w"/>
                                          </p:val>
                                        </p:tav>
                                      </p:tavLst>
                                    </p:anim>
                                    <p:anim calcmode="lin" valueType="num">
                                      <p:cBhvr>
                                        <p:cTn id="33" dur="250" fill="hold"/>
                                        <p:tgtEl>
                                          <p:spTgt spid="59"/>
                                        </p:tgtEl>
                                        <p:attrNameLst>
                                          <p:attrName>ppt_h</p:attrName>
                                        </p:attrNameLst>
                                      </p:cBhvr>
                                      <p:tavLst>
                                        <p:tav tm="0">
                                          <p:val>
                                            <p:fltVal val="0"/>
                                          </p:val>
                                        </p:tav>
                                        <p:tav tm="100000">
                                          <p:val>
                                            <p:strVal val="#ppt_h"/>
                                          </p:val>
                                        </p:tav>
                                      </p:tavLst>
                                    </p:anim>
                                    <p:animEffect transition="in" filter="fade">
                                      <p:cBhvr>
                                        <p:cTn id="34" dur="250"/>
                                        <p:tgtEl>
                                          <p:spTgt spid="59"/>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250"/>
                                        <p:tgtEl>
                                          <p:spTgt spid="2">
                                            <p:txEl>
                                              <p:pRg st="2" end="2"/>
                                            </p:txEl>
                                          </p:spTgt>
                                        </p:tgtEl>
                                      </p:cBhvr>
                                    </p:animEffect>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250" fill="hold"/>
                                        <p:tgtEl>
                                          <p:spTgt spid="50"/>
                                        </p:tgtEl>
                                        <p:attrNameLst>
                                          <p:attrName>ppt_w</p:attrName>
                                        </p:attrNameLst>
                                      </p:cBhvr>
                                      <p:tavLst>
                                        <p:tav tm="0">
                                          <p:val>
                                            <p:fltVal val="0"/>
                                          </p:val>
                                        </p:tav>
                                        <p:tav tm="100000">
                                          <p:val>
                                            <p:strVal val="#ppt_w"/>
                                          </p:val>
                                        </p:tav>
                                      </p:tavLst>
                                    </p:anim>
                                    <p:anim calcmode="lin" valueType="num">
                                      <p:cBhvr>
                                        <p:cTn id="43" dur="250" fill="hold"/>
                                        <p:tgtEl>
                                          <p:spTgt spid="50"/>
                                        </p:tgtEl>
                                        <p:attrNameLst>
                                          <p:attrName>ppt_h</p:attrName>
                                        </p:attrNameLst>
                                      </p:cBhvr>
                                      <p:tavLst>
                                        <p:tav tm="0">
                                          <p:val>
                                            <p:fltVal val="0"/>
                                          </p:val>
                                        </p:tav>
                                        <p:tav tm="100000">
                                          <p:val>
                                            <p:strVal val="#ppt_h"/>
                                          </p:val>
                                        </p:tav>
                                      </p:tavLst>
                                    </p:anim>
                                    <p:animEffect transition="in" filter="fade">
                                      <p:cBhvr>
                                        <p:cTn id="44" dur="250"/>
                                        <p:tgtEl>
                                          <p:spTgt spid="50"/>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fade">
                                      <p:cBhvr>
                                        <p:cTn id="48" dur="2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D41DA-8D44-9E92-C027-D3C695DE5FDA}"/>
            </a:ext>
          </a:extLst>
        </p:cNvPr>
        <p:cNvGrpSpPr/>
        <p:nvPr/>
      </p:nvGrpSpPr>
      <p:grpSpPr>
        <a:xfrm>
          <a:off x="0" y="0"/>
          <a:ext cx="0" cy="0"/>
          <a:chOff x="0" y="0"/>
          <a:chExt cx="0" cy="0"/>
        </a:xfrm>
      </p:grpSpPr>
      <p:sp>
        <p:nvSpPr>
          <p:cNvPr id="14" name="CaixaDeTexto 18">
            <a:extLst>
              <a:ext uri="{FF2B5EF4-FFF2-40B4-BE49-F238E27FC236}">
                <a16:creationId xmlns:a16="http://schemas.microsoft.com/office/drawing/2014/main" id="{9B08BF38-96D1-3D5E-0406-CC4FD67F3F27}"/>
              </a:ext>
            </a:extLst>
          </p:cNvPr>
          <p:cNvSpPr txBox="1"/>
          <p:nvPr/>
        </p:nvSpPr>
        <p:spPr>
          <a:xfrm>
            <a:off x="5218946" y="2527803"/>
            <a:ext cx="6513769" cy="3200876"/>
          </a:xfrm>
          <a:prstGeom prst="rect">
            <a:avLst/>
          </a:prstGeom>
          <a:noFill/>
        </p:spPr>
        <p:txBody>
          <a:bodyPr wrap="square" rtlCol="0">
            <a:spAutoFit/>
          </a:bodyPr>
          <a:lstStyle/>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Portabilidade de PF – pós-pago e pré-pago;</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Biometria: Representante legal do CNPJ e do doador CPF - exceto canais TLV , E-commerce e Service </a:t>
            </a:r>
            <a:r>
              <a:rPr lang="pt-BR" dirty="0" err="1">
                <a:latin typeface="AMX" pitchFamily="2" charset="0"/>
                <a:cs typeface="Arial" panose="020B0604020202020204" pitchFamily="34" charset="0"/>
              </a:rPr>
              <a:t>To</a:t>
            </a:r>
            <a:r>
              <a:rPr lang="pt-BR" dirty="0">
                <a:latin typeface="AMX" pitchFamily="2" charset="0"/>
                <a:cs typeface="Arial" panose="020B0604020202020204" pitchFamily="34" charset="0"/>
              </a:rPr>
              <a:t> Sales;</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O documento com foto do cliente será enviado no ato da Biometria Facil não sendo obrigatório a inclusão via sistemas;</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Assinatura: Doador (CPF) e receptor (CNPJ) - exceto canais TLV, E-commerce e Service </a:t>
            </a:r>
            <a:r>
              <a:rPr lang="pt-BR" dirty="0" err="1">
                <a:latin typeface="AMX" pitchFamily="2" charset="0"/>
                <a:cs typeface="Arial" panose="020B0604020202020204" pitchFamily="34" charset="0"/>
              </a:rPr>
              <a:t>To</a:t>
            </a:r>
            <a:r>
              <a:rPr lang="pt-BR" dirty="0">
                <a:latin typeface="AMX" pitchFamily="2" charset="0"/>
                <a:cs typeface="Arial" panose="020B0604020202020204" pitchFamily="34" charset="0"/>
              </a:rPr>
              <a:t> Sales;</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SMS de portabilidade: Todas as linhas PF deverão confirmar</a:t>
            </a:r>
            <a:br>
              <a:rPr lang="pt-BR" dirty="0">
                <a:latin typeface="AMX" pitchFamily="2" charset="0"/>
                <a:cs typeface="Arial" panose="020B0604020202020204" pitchFamily="34" charset="0"/>
              </a:rPr>
            </a:br>
            <a:r>
              <a:rPr lang="pt-BR" dirty="0">
                <a:latin typeface="AMX" pitchFamily="2" charset="0"/>
                <a:cs typeface="Arial" panose="020B0604020202020204" pitchFamily="34" charset="0"/>
              </a:rPr>
              <a:t>o SMS de portabilidade.</a:t>
            </a:r>
          </a:p>
        </p:txBody>
      </p:sp>
      <p:sp>
        <p:nvSpPr>
          <p:cNvPr id="15" name="TÍTULO 01">
            <a:extLst>
              <a:ext uri="{FF2B5EF4-FFF2-40B4-BE49-F238E27FC236}">
                <a16:creationId xmlns:a16="http://schemas.microsoft.com/office/drawing/2014/main" id="{CBB1DA2E-E2A4-A51A-F051-7E42646C1B26}"/>
              </a:ext>
            </a:extLst>
          </p:cNvPr>
          <p:cNvSpPr txBox="1"/>
          <p:nvPr/>
        </p:nvSpPr>
        <p:spPr>
          <a:xfrm>
            <a:off x="978490" y="2487648"/>
            <a:ext cx="3757373" cy="400110"/>
          </a:xfrm>
          <a:prstGeom prst="rect">
            <a:avLst/>
          </a:prstGeom>
          <a:noFill/>
        </p:spPr>
        <p:txBody>
          <a:bodyPr wrap="square" rtlCol="0">
            <a:spAutoFit/>
          </a:bodyPr>
          <a:lstStyle/>
          <a:p>
            <a:pPr algn="ctr"/>
            <a:r>
              <a:rPr lang="pt-BR" sz="2000" b="1" dirty="0">
                <a:solidFill>
                  <a:srgbClr val="C00000"/>
                </a:solidFill>
                <a:ea typeface="DIN 2014 Bold" panose="020B0504020202020204" pitchFamily="34" charset="77"/>
                <a:cs typeface="Arial" panose="020B0604020202020204" pitchFamily="34" charset="0"/>
              </a:rPr>
              <a:t>PORTABILIDADE</a:t>
            </a:r>
            <a:r>
              <a:rPr lang="pt-BR" sz="2000" b="1" dirty="0">
                <a:solidFill>
                  <a:srgbClr val="C00000"/>
                </a:solidFill>
                <a:latin typeface="AMX" pitchFamily="2" charset="0"/>
                <a:ea typeface="DIN 2014 Bold" panose="020B0504020202020204" pitchFamily="34" charset="77"/>
                <a:cs typeface="Arial" panose="020B0604020202020204" pitchFamily="34" charset="0"/>
              </a:rPr>
              <a:t> CRUZADA</a:t>
            </a:r>
          </a:p>
        </p:txBody>
      </p:sp>
      <p:sp>
        <p:nvSpPr>
          <p:cNvPr id="17" name="Retângulo: Cantos Arredondados 16">
            <a:extLst>
              <a:ext uri="{FF2B5EF4-FFF2-40B4-BE49-F238E27FC236}">
                <a16:creationId xmlns:a16="http://schemas.microsoft.com/office/drawing/2014/main" id="{1C2DBA87-772B-8D76-D2A5-8A56422C94B6}"/>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Portabilidade</a:t>
            </a:r>
          </a:p>
        </p:txBody>
      </p:sp>
      <p:grpSp>
        <p:nvGrpSpPr>
          <p:cNvPr id="32" name="Agrupar 31">
            <a:extLst>
              <a:ext uri="{FF2B5EF4-FFF2-40B4-BE49-F238E27FC236}">
                <a16:creationId xmlns:a16="http://schemas.microsoft.com/office/drawing/2014/main" id="{A1F41E3C-1549-1A4F-9B3C-3CFC5C2E0BB0}"/>
              </a:ext>
            </a:extLst>
          </p:cNvPr>
          <p:cNvGrpSpPr/>
          <p:nvPr/>
        </p:nvGrpSpPr>
        <p:grpSpPr>
          <a:xfrm>
            <a:off x="1548674" y="2962087"/>
            <a:ext cx="2617005" cy="2617005"/>
            <a:chOff x="1573092" y="2970713"/>
            <a:chExt cx="2617005" cy="2617005"/>
          </a:xfrm>
        </p:grpSpPr>
        <p:grpSp>
          <p:nvGrpSpPr>
            <p:cNvPr id="26" name="Agrupar 25">
              <a:extLst>
                <a:ext uri="{FF2B5EF4-FFF2-40B4-BE49-F238E27FC236}">
                  <a16:creationId xmlns:a16="http://schemas.microsoft.com/office/drawing/2014/main" id="{147C7016-EA8F-746F-1779-7AC4264B43C6}"/>
                </a:ext>
              </a:extLst>
            </p:cNvPr>
            <p:cNvGrpSpPr/>
            <p:nvPr/>
          </p:nvGrpSpPr>
          <p:grpSpPr>
            <a:xfrm>
              <a:off x="1573092" y="2970713"/>
              <a:ext cx="2617005" cy="2617005"/>
              <a:chOff x="628879" y="570699"/>
              <a:chExt cx="1048786" cy="1048786"/>
            </a:xfrm>
          </p:grpSpPr>
          <p:sp>
            <p:nvSpPr>
              <p:cNvPr id="28" name="Elipse 27">
                <a:extLst>
                  <a:ext uri="{FF2B5EF4-FFF2-40B4-BE49-F238E27FC236}">
                    <a16:creationId xmlns:a16="http://schemas.microsoft.com/office/drawing/2014/main" id="{A75716E8-D51E-C15B-1A46-A3FC147A0220}"/>
                  </a:ext>
                </a:extLst>
              </p:cNvPr>
              <p:cNvSpPr/>
              <p:nvPr/>
            </p:nvSpPr>
            <p:spPr>
              <a:xfrm>
                <a:off x="628879" y="570699"/>
                <a:ext cx="1048786" cy="1048786"/>
              </a:xfrm>
              <a:prstGeom prst="ellipse">
                <a:avLst/>
              </a:prstGeom>
              <a:solidFill>
                <a:srgbClr val="FFD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29" name="Elipse 28">
                <a:extLst>
                  <a:ext uri="{FF2B5EF4-FFF2-40B4-BE49-F238E27FC236}">
                    <a16:creationId xmlns:a16="http://schemas.microsoft.com/office/drawing/2014/main" id="{F69A0F51-04DA-A4ED-487E-DA3FCBC3E33E}"/>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31" name="Gráfico 30">
              <a:extLst>
                <a:ext uri="{FF2B5EF4-FFF2-40B4-BE49-F238E27FC236}">
                  <a16:creationId xmlns:a16="http://schemas.microsoft.com/office/drawing/2014/main" id="{5684C011-CEB5-A187-F8F9-3EA740AF97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68203" y="3845284"/>
              <a:ext cx="1113526" cy="850610"/>
            </a:xfrm>
            <a:prstGeom prst="rect">
              <a:avLst/>
            </a:prstGeom>
          </p:spPr>
        </p:pic>
      </p:grpSp>
      <p:sp>
        <p:nvSpPr>
          <p:cNvPr id="2" name="Retângulo Arredondado 9">
            <a:extLst>
              <a:ext uri="{FF2B5EF4-FFF2-40B4-BE49-F238E27FC236}">
                <a16:creationId xmlns:a16="http://schemas.microsoft.com/office/drawing/2014/main" id="{91F01D3C-B36A-50DF-FBEA-79BA1BD9FF50}"/>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3" name="Retângulo Arredondado 15">
            <a:extLst>
              <a:ext uri="{FF2B5EF4-FFF2-40B4-BE49-F238E27FC236}">
                <a16:creationId xmlns:a16="http://schemas.microsoft.com/office/drawing/2014/main" id="{DDD6E0F8-2B0A-6B96-0BEC-CCCC4EDFCB7C}"/>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pitchFamily="2" charset="0"/>
                <a:ea typeface="DIN 2014 Bold" panose="020B0504020202020204" pitchFamily="34" charset="77"/>
                <a:cs typeface="Arial" panose="020B0604020202020204" pitchFamily="34" charset="0"/>
              </a:rPr>
              <a:t> </a:t>
            </a:r>
            <a:r>
              <a:rPr lang="pt-BR" sz="1000" dirty="0">
                <a:solidFill>
                  <a:schemeClr val="tx1"/>
                </a:solidFill>
                <a:latin typeface="AMX Black" pitchFamily="2" charset="0"/>
                <a:ea typeface="DIN 2014 Bold" panose="020B0504020202020204" pitchFamily="34" charset="77"/>
                <a:cs typeface="Arial" panose="020B0604020202020204" pitchFamily="34" charset="0"/>
              </a:rPr>
              <a:t>| CADASTRO</a:t>
            </a:r>
          </a:p>
        </p:txBody>
      </p:sp>
      <p:sp>
        <p:nvSpPr>
          <p:cNvPr id="4" name="Retângulo Arredondado 1">
            <a:extLst>
              <a:ext uri="{FF2B5EF4-FFF2-40B4-BE49-F238E27FC236}">
                <a16:creationId xmlns:a16="http://schemas.microsoft.com/office/drawing/2014/main" id="{1FC190DB-A1A3-EE79-4AF5-AF91429939F7}"/>
              </a:ext>
            </a:extLst>
          </p:cNvPr>
          <p:cNvSpPr/>
          <p:nvPr/>
        </p:nvSpPr>
        <p:spPr>
          <a:xfrm>
            <a:off x="3711655" y="633626"/>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cs typeface="Arial" panose="020B0604020202020204" pitchFamily="34" charset="0"/>
              </a:rPr>
              <a:t>PORTABILIDADE</a:t>
            </a:r>
          </a:p>
        </p:txBody>
      </p:sp>
      <p:sp>
        <p:nvSpPr>
          <p:cNvPr id="5" name="Retângulo Arredondado 9">
            <a:extLst>
              <a:ext uri="{FF2B5EF4-FFF2-40B4-BE49-F238E27FC236}">
                <a16:creationId xmlns:a16="http://schemas.microsoft.com/office/drawing/2014/main" id="{DCF106A9-77D8-703F-DF4A-EA2398A7D2A4}"/>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399940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50" fill="hold"/>
                                        <p:tgtEl>
                                          <p:spTgt spid="32"/>
                                        </p:tgtEl>
                                        <p:attrNameLst>
                                          <p:attrName>ppt_w</p:attrName>
                                        </p:attrNameLst>
                                      </p:cBhvr>
                                      <p:tavLst>
                                        <p:tav tm="0">
                                          <p:val>
                                            <p:fltVal val="0"/>
                                          </p:val>
                                        </p:tav>
                                        <p:tav tm="100000">
                                          <p:val>
                                            <p:strVal val="#ppt_w"/>
                                          </p:val>
                                        </p:tav>
                                      </p:tavLst>
                                    </p:anim>
                                    <p:anim calcmode="lin" valueType="num">
                                      <p:cBhvr>
                                        <p:cTn id="12" dur="250" fill="hold"/>
                                        <p:tgtEl>
                                          <p:spTgt spid="32"/>
                                        </p:tgtEl>
                                        <p:attrNameLst>
                                          <p:attrName>ppt_h</p:attrName>
                                        </p:attrNameLst>
                                      </p:cBhvr>
                                      <p:tavLst>
                                        <p:tav tm="0">
                                          <p:val>
                                            <p:fltVal val="0"/>
                                          </p:val>
                                        </p:tav>
                                        <p:tav tm="100000">
                                          <p:val>
                                            <p:strVal val="#ppt_h"/>
                                          </p:val>
                                        </p:tav>
                                      </p:tavLst>
                                    </p:anim>
                                    <p:animEffect transition="in" filter="fade">
                                      <p:cBhvr>
                                        <p:cTn id="13" dur="250"/>
                                        <p:tgtEl>
                                          <p:spTgt spid="3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51E9B-DFCA-872B-AC04-C3DC169CCF91}"/>
            </a:ext>
          </a:extLst>
        </p:cNvPr>
        <p:cNvGrpSpPr/>
        <p:nvPr/>
      </p:nvGrpSpPr>
      <p:grpSpPr>
        <a:xfrm>
          <a:off x="0" y="0"/>
          <a:ext cx="0" cy="0"/>
          <a:chOff x="0" y="0"/>
          <a:chExt cx="0" cy="0"/>
        </a:xfrm>
      </p:grpSpPr>
      <p:sp>
        <p:nvSpPr>
          <p:cNvPr id="35" name="Retângulo 34">
            <a:extLst>
              <a:ext uri="{FF2B5EF4-FFF2-40B4-BE49-F238E27FC236}">
                <a16:creationId xmlns:a16="http://schemas.microsoft.com/office/drawing/2014/main" id="{F3324DBC-6964-23B9-63F9-E05B2F83F5C4}"/>
              </a:ext>
            </a:extLst>
          </p:cNvPr>
          <p:cNvSpPr/>
          <p:nvPr/>
        </p:nvSpPr>
        <p:spPr>
          <a:xfrm>
            <a:off x="909584" y="2485496"/>
            <a:ext cx="4706212" cy="3631763"/>
          </a:xfrm>
          <a:prstGeom prst="rect">
            <a:avLst/>
          </a:prstGeom>
        </p:spPr>
        <p:txBody>
          <a:bodyPr wrap="square">
            <a:spAutoFit/>
          </a:bodyPr>
          <a:lstStyle/>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O cliente deve sempre anexar foto do documento original ao realizar biometria, não sendo aceito fotocopia em preto e branco;</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Quando o RG não tiver o número do CPF, o cartão do CPF deverá ser enviado na opção “Documentação Adicional”;</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Oriente o cliente que dê preferência de CNH digital, deve ser do representante legal (sócio ou procurador) que assina os termos de vendas, uma vez que é validado o QR </a:t>
            </a:r>
            <a:r>
              <a:rPr lang="pt-BR" sz="1400" dirty="0" err="1">
                <a:latin typeface="AMX" pitchFamily="2" charset="0"/>
                <a:cs typeface="Arial" panose="020B0604020202020204" pitchFamily="34" charset="0"/>
              </a:rPr>
              <a:t>Code</a:t>
            </a:r>
            <a:r>
              <a:rPr lang="pt-BR" sz="1400" dirty="0">
                <a:latin typeface="AMX" pitchFamily="2" charset="0"/>
                <a:cs typeface="Arial" panose="020B0604020202020204" pitchFamily="34" charset="0"/>
              </a:rPr>
              <a:t> na SERPRO (Serviço Federal de Processamento de Dados);</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Carteira de Trabalho ou Cartão de Identidade do Trabalhador (CIT)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Cédulas de Identidade emitidas por entidades de classe (CREA, OAB, entre outros) juntamente com o CPF* OAB (Documento físico ou print da versão digital);</a:t>
            </a:r>
          </a:p>
        </p:txBody>
      </p:sp>
      <p:sp>
        <p:nvSpPr>
          <p:cNvPr id="3" name="Retângulo: Cantos Arredondados 2">
            <a:extLst>
              <a:ext uri="{FF2B5EF4-FFF2-40B4-BE49-F238E27FC236}">
                <a16:creationId xmlns:a16="http://schemas.microsoft.com/office/drawing/2014/main" id="{C1D3A5F3-DAD8-8B2C-5576-532802E96783}"/>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Biometria Facial</a:t>
            </a:r>
          </a:p>
        </p:txBody>
      </p:sp>
      <p:sp>
        <p:nvSpPr>
          <p:cNvPr id="19" name="Retângulo 18">
            <a:extLst>
              <a:ext uri="{FF2B5EF4-FFF2-40B4-BE49-F238E27FC236}">
                <a16:creationId xmlns:a16="http://schemas.microsoft.com/office/drawing/2014/main" id="{94F22D4F-4534-9F10-E381-0E9F6B19619D}"/>
              </a:ext>
            </a:extLst>
          </p:cNvPr>
          <p:cNvSpPr/>
          <p:nvPr/>
        </p:nvSpPr>
        <p:spPr>
          <a:xfrm>
            <a:off x="6093262" y="2485496"/>
            <a:ext cx="5897401" cy="3508653"/>
          </a:xfrm>
          <a:prstGeom prst="rect">
            <a:avLst/>
          </a:prstGeom>
        </p:spPr>
        <p:txBody>
          <a:bodyPr wrap="square">
            <a:spAutoFit/>
          </a:bodyPr>
          <a:lstStyle/>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Passaporte (apenas o passaporte emitido no Brasil) juntamente com</a:t>
            </a:r>
            <a:br>
              <a:rPr lang="pt-BR" sz="1400" dirty="0">
                <a:latin typeface="AMX" pitchFamily="2" charset="0"/>
                <a:cs typeface="Arial" panose="020B0604020202020204" pitchFamily="34" charset="0"/>
              </a:rPr>
            </a:br>
            <a:r>
              <a:rPr lang="pt-BR" sz="1400" dirty="0">
                <a:latin typeface="AMX" pitchFamily="2" charset="0"/>
                <a:cs typeface="Arial" panose="020B0604020202020204" pitchFamily="34" charset="0"/>
              </a:rPr>
              <a:t>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Identidade Mercosul (Documentos expedidos no Brasil, Argentina, Paraguai e Uruguai)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RNE - Registro Nacional de Estrangeiro (Documento provisório tem validade de 180 dias em relação a Data de Assinatura do Contrato)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MRE - Ministério das Relações Exteriores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RNM - Registro Nacional Migratório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CTPS estrangeiro - juntamente com CPF existente na própria CTPS;</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Protocolo de Solicitação de Refúgio -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CRNM - Carteira de Registro Nacional Migratório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CIN (Carteira de Identidade Nacional).</a:t>
            </a:r>
          </a:p>
        </p:txBody>
      </p:sp>
      <p:sp>
        <p:nvSpPr>
          <p:cNvPr id="21" name="CaixaDeTexto 20">
            <a:extLst>
              <a:ext uri="{FF2B5EF4-FFF2-40B4-BE49-F238E27FC236}">
                <a16:creationId xmlns:a16="http://schemas.microsoft.com/office/drawing/2014/main" id="{65E1A461-2DD7-C32D-B8BD-2E37F601F3E8}"/>
              </a:ext>
            </a:extLst>
          </p:cNvPr>
          <p:cNvSpPr txBox="1"/>
          <p:nvPr/>
        </p:nvSpPr>
        <p:spPr>
          <a:xfrm>
            <a:off x="3045982" y="2004022"/>
            <a:ext cx="6094562" cy="369332"/>
          </a:xfrm>
          <a:prstGeom prst="rect">
            <a:avLst/>
          </a:prstGeom>
          <a:noFill/>
        </p:spPr>
        <p:txBody>
          <a:bodyPr wrap="square">
            <a:spAutoFit/>
          </a:bodyPr>
          <a:lstStyle/>
          <a:p>
            <a:pPr algn="ctr">
              <a:spcBef>
                <a:spcPts val="600"/>
              </a:spcBef>
              <a:buClr>
                <a:schemeClr val="tx1"/>
              </a:buClr>
            </a:pPr>
            <a:r>
              <a:rPr lang="pt-BR" sz="1800" b="1" dirty="0">
                <a:solidFill>
                  <a:srgbClr val="C00000"/>
                </a:solidFill>
                <a:latin typeface="AMX" pitchFamily="2" charset="0"/>
                <a:cs typeface="Arial" panose="020B0604020202020204" pitchFamily="34" charset="0"/>
              </a:rPr>
              <a:t>DOCUMENTAÇÕES ACEITAS: </a:t>
            </a:r>
          </a:p>
        </p:txBody>
      </p:sp>
      <p:sp>
        <p:nvSpPr>
          <p:cNvPr id="2" name="Retângulo Arredondado 9">
            <a:extLst>
              <a:ext uri="{FF2B5EF4-FFF2-40B4-BE49-F238E27FC236}">
                <a16:creationId xmlns:a16="http://schemas.microsoft.com/office/drawing/2014/main" id="{66FFDF61-E594-ACD5-80F6-11BA284C08B4}"/>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4" name="Retângulo Arredondado 15">
            <a:extLst>
              <a:ext uri="{FF2B5EF4-FFF2-40B4-BE49-F238E27FC236}">
                <a16:creationId xmlns:a16="http://schemas.microsoft.com/office/drawing/2014/main" id="{6F798321-B952-A962-D4ED-DE7254A9F2C8}"/>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 | CADASTRO</a:t>
            </a:r>
          </a:p>
        </p:txBody>
      </p:sp>
      <p:sp>
        <p:nvSpPr>
          <p:cNvPr id="5" name="Retângulo Arredondado 1">
            <a:extLst>
              <a:ext uri="{FF2B5EF4-FFF2-40B4-BE49-F238E27FC236}">
                <a16:creationId xmlns:a16="http://schemas.microsoft.com/office/drawing/2014/main" id="{088692A4-CF0C-FEF8-7381-F0CE19FB02B2}"/>
              </a:ext>
            </a:extLst>
          </p:cNvPr>
          <p:cNvSpPr/>
          <p:nvPr/>
        </p:nvSpPr>
        <p:spPr>
          <a:xfrm>
            <a:off x="3711655" y="633626"/>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cs typeface="Arial" panose="020B0604020202020204" pitchFamily="34" charset="0"/>
              </a:rPr>
              <a:t>PORTABILIDADE</a:t>
            </a:r>
          </a:p>
        </p:txBody>
      </p:sp>
      <p:sp>
        <p:nvSpPr>
          <p:cNvPr id="6" name="Retângulo Arredondado 9">
            <a:extLst>
              <a:ext uri="{FF2B5EF4-FFF2-40B4-BE49-F238E27FC236}">
                <a16:creationId xmlns:a16="http://schemas.microsoft.com/office/drawing/2014/main" id="{C55CC4CF-D905-E2ED-0249-F7F2A03F63D4}"/>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5225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50"/>
                                        <p:tgtEl>
                                          <p:spTgt spid="21"/>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250"/>
                                        <p:tgtEl>
                                          <p:spTgt spid="3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animBg="1"/>
      <p:bldP spid="19"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4F624-D4D4-FCC9-A21C-89A6207EA248}"/>
            </a:ext>
          </a:extLst>
        </p:cNvPr>
        <p:cNvGrpSpPr/>
        <p:nvPr/>
      </p:nvGrpSpPr>
      <p:grpSpPr>
        <a:xfrm>
          <a:off x="0" y="0"/>
          <a:ext cx="0" cy="0"/>
          <a:chOff x="0" y="0"/>
          <a:chExt cx="0" cy="0"/>
        </a:xfrm>
      </p:grpSpPr>
      <p:sp>
        <p:nvSpPr>
          <p:cNvPr id="8" name="Retângulo 7">
            <a:extLst>
              <a:ext uri="{FF2B5EF4-FFF2-40B4-BE49-F238E27FC236}">
                <a16:creationId xmlns:a16="http://schemas.microsoft.com/office/drawing/2014/main" id="{F785BE8B-170E-A88A-A267-A853F0981B08}"/>
              </a:ext>
            </a:extLst>
          </p:cNvPr>
          <p:cNvSpPr/>
          <p:nvPr/>
        </p:nvSpPr>
        <p:spPr>
          <a:xfrm>
            <a:off x="4118104" y="2568431"/>
            <a:ext cx="5621118" cy="2862322"/>
          </a:xfrm>
          <a:prstGeom prst="rect">
            <a:avLst/>
          </a:prstGeom>
        </p:spPr>
        <p:txBody>
          <a:bodyPr wrap="square">
            <a:spAutoFit/>
          </a:bodyPr>
          <a:lstStyle/>
          <a:p>
            <a:pPr>
              <a:buClr>
                <a:schemeClr val="tx1"/>
              </a:buClr>
            </a:pPr>
            <a:r>
              <a:rPr lang="pt-BR" sz="2000" b="1" dirty="0">
                <a:solidFill>
                  <a:srgbClr val="C00000"/>
                </a:solidFill>
                <a:latin typeface="+mj-lt"/>
                <a:cs typeface="Arial" panose="020B0604020202020204" pitchFamily="34" charset="0"/>
              </a:rPr>
              <a:t>Quem deve realizar a biometria facial:</a:t>
            </a:r>
          </a:p>
          <a:p>
            <a:pPr>
              <a:buClr>
                <a:schemeClr val="tx1"/>
              </a:buClr>
            </a:pPr>
            <a:endParaRPr lang="pt-BR" sz="2000" b="1" dirty="0">
              <a:solidFill>
                <a:srgbClr val="C00000"/>
              </a:solidFill>
              <a:latin typeface="+mj-lt"/>
              <a:cs typeface="Arial" panose="020B0604020202020204" pitchFamily="34" charset="0"/>
            </a:endParaRPr>
          </a:p>
          <a:p>
            <a:pPr marL="342900" lvl="0" indent="-342900">
              <a:buClr>
                <a:srgbClr val="742424"/>
              </a:buClr>
              <a:buFont typeface="Arial" panose="020B0604020202020204" pitchFamily="34" charset="0"/>
              <a:buChar char="•"/>
            </a:pPr>
            <a:r>
              <a:rPr lang="pt-BR" sz="2000" dirty="0">
                <a:latin typeface="+mj-lt"/>
                <a:cs typeface="Arial" panose="020B0604020202020204" pitchFamily="34" charset="0"/>
              </a:rPr>
              <a:t>O representante legal da empresa (sócio) que consta no QSA (da Receita Federal) e que assinar os termos de vendas.</a:t>
            </a:r>
          </a:p>
          <a:p>
            <a:pPr lvl="0">
              <a:buClr>
                <a:srgbClr val="742424"/>
              </a:buClr>
            </a:pPr>
            <a:endParaRPr lang="pt-BR" sz="2000" dirty="0">
              <a:latin typeface="+mj-lt"/>
              <a:cs typeface="Arial" panose="020B0604020202020204" pitchFamily="34" charset="0"/>
            </a:endParaRPr>
          </a:p>
          <a:p>
            <a:pPr lvl="0"/>
            <a:r>
              <a:rPr lang="pt-BR" sz="2000" b="1" dirty="0">
                <a:latin typeface="+mj-lt"/>
                <a:cs typeface="Arial" panose="020B0604020202020204" pitchFamily="34" charset="0"/>
              </a:rPr>
              <a:t>Importante: </a:t>
            </a:r>
            <a:r>
              <a:rPr lang="pt-BR" sz="2000" dirty="0">
                <a:latin typeface="+mj-lt"/>
                <a:cs typeface="Arial" panose="020B0604020202020204" pitchFamily="34" charset="0"/>
              </a:rPr>
              <a:t>um procurador também pode efetuar a assinatura, porém, é necessário anexar</a:t>
            </a:r>
            <a:br>
              <a:rPr lang="pt-BR" sz="2000" dirty="0">
                <a:latin typeface="+mj-lt"/>
                <a:cs typeface="Arial" panose="020B0604020202020204" pitchFamily="34" charset="0"/>
              </a:rPr>
            </a:br>
            <a:r>
              <a:rPr lang="pt-BR" sz="2000" dirty="0">
                <a:latin typeface="+mj-lt"/>
                <a:cs typeface="Arial" panose="020B0604020202020204" pitchFamily="34" charset="0"/>
              </a:rPr>
              <a:t>a procuração (documento que dá poderes a ele).</a:t>
            </a:r>
          </a:p>
        </p:txBody>
      </p:sp>
      <p:sp>
        <p:nvSpPr>
          <p:cNvPr id="2" name="Retângulo: Cantos Arredondados 1">
            <a:extLst>
              <a:ext uri="{FF2B5EF4-FFF2-40B4-BE49-F238E27FC236}">
                <a16:creationId xmlns:a16="http://schemas.microsoft.com/office/drawing/2014/main" id="{922E9107-3961-D2B1-F61B-D5D6DFEFB166}"/>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Biometria Facial</a:t>
            </a:r>
          </a:p>
        </p:txBody>
      </p:sp>
      <p:grpSp>
        <p:nvGrpSpPr>
          <p:cNvPr id="29" name="Agrupar 28">
            <a:extLst>
              <a:ext uri="{FF2B5EF4-FFF2-40B4-BE49-F238E27FC236}">
                <a16:creationId xmlns:a16="http://schemas.microsoft.com/office/drawing/2014/main" id="{02CF7DC3-0FFA-5388-CBF2-16B9E681972A}"/>
              </a:ext>
            </a:extLst>
          </p:cNvPr>
          <p:cNvGrpSpPr/>
          <p:nvPr/>
        </p:nvGrpSpPr>
        <p:grpSpPr>
          <a:xfrm>
            <a:off x="982663" y="2691090"/>
            <a:ext cx="2617005" cy="2617005"/>
            <a:chOff x="982663" y="2691090"/>
            <a:chExt cx="2617005" cy="2617005"/>
          </a:xfrm>
        </p:grpSpPr>
        <p:grpSp>
          <p:nvGrpSpPr>
            <p:cNvPr id="23" name="Agrupar 22">
              <a:extLst>
                <a:ext uri="{FF2B5EF4-FFF2-40B4-BE49-F238E27FC236}">
                  <a16:creationId xmlns:a16="http://schemas.microsoft.com/office/drawing/2014/main" id="{62C164F3-E2C6-D341-BA23-EB233F472A27}"/>
                </a:ext>
              </a:extLst>
            </p:cNvPr>
            <p:cNvGrpSpPr/>
            <p:nvPr/>
          </p:nvGrpSpPr>
          <p:grpSpPr>
            <a:xfrm>
              <a:off x="982663" y="2691090"/>
              <a:ext cx="2617005" cy="2617005"/>
              <a:chOff x="628879" y="570699"/>
              <a:chExt cx="1048786" cy="1048786"/>
            </a:xfrm>
          </p:grpSpPr>
          <p:sp>
            <p:nvSpPr>
              <p:cNvPr id="25" name="Elipse 24">
                <a:extLst>
                  <a:ext uri="{FF2B5EF4-FFF2-40B4-BE49-F238E27FC236}">
                    <a16:creationId xmlns:a16="http://schemas.microsoft.com/office/drawing/2014/main" id="{FBD2D8F6-4A94-9A0B-AA8D-A63B812D77FB}"/>
                  </a:ext>
                </a:extLst>
              </p:cNvPr>
              <p:cNvSpPr/>
              <p:nvPr/>
            </p:nvSpPr>
            <p:spPr>
              <a:xfrm>
                <a:off x="628879" y="570699"/>
                <a:ext cx="1048786" cy="1048786"/>
              </a:xfrm>
              <a:prstGeom prst="ellipse">
                <a:avLst/>
              </a:prstGeom>
              <a:solidFill>
                <a:srgbClr val="FFE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26" name="Elipse 25">
                <a:extLst>
                  <a:ext uri="{FF2B5EF4-FFF2-40B4-BE49-F238E27FC236}">
                    <a16:creationId xmlns:a16="http://schemas.microsoft.com/office/drawing/2014/main" id="{C94C686A-ECEE-EBD8-80BB-5615E567CA5E}"/>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28" name="Gráfico 27">
              <a:extLst>
                <a:ext uri="{FF2B5EF4-FFF2-40B4-BE49-F238E27FC236}">
                  <a16:creationId xmlns:a16="http://schemas.microsoft.com/office/drawing/2014/main" id="{B1525C7A-C45D-B60C-DF16-3B1540B26FE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47554" y="3396093"/>
              <a:ext cx="1287223" cy="1206999"/>
            </a:xfrm>
            <a:prstGeom prst="rect">
              <a:avLst/>
            </a:prstGeom>
          </p:spPr>
        </p:pic>
      </p:grpSp>
      <p:sp>
        <p:nvSpPr>
          <p:cNvPr id="3" name="Retângulo Arredondado 9">
            <a:extLst>
              <a:ext uri="{FF2B5EF4-FFF2-40B4-BE49-F238E27FC236}">
                <a16:creationId xmlns:a16="http://schemas.microsoft.com/office/drawing/2014/main" id="{5469963D-3221-3D28-32B3-843812879085}"/>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5" name="Retângulo Arredondado 15">
            <a:extLst>
              <a:ext uri="{FF2B5EF4-FFF2-40B4-BE49-F238E27FC236}">
                <a16:creationId xmlns:a16="http://schemas.microsoft.com/office/drawing/2014/main" id="{C483FFA4-5F11-D6C1-D544-0D9D2636E84C}"/>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Black" pitchFamily="2" charset="0"/>
                <a:ea typeface="DIN 2014 Bold" panose="020B0504020202020204" pitchFamily="34" charset="77"/>
                <a:cs typeface="Arial" panose="020B0604020202020204" pitchFamily="34" charset="0"/>
              </a:rPr>
              <a:t> | CADASTRO</a:t>
            </a:r>
          </a:p>
        </p:txBody>
      </p:sp>
      <p:sp>
        <p:nvSpPr>
          <p:cNvPr id="6" name="Retângulo Arredondado 1">
            <a:extLst>
              <a:ext uri="{FF2B5EF4-FFF2-40B4-BE49-F238E27FC236}">
                <a16:creationId xmlns:a16="http://schemas.microsoft.com/office/drawing/2014/main" id="{65AB8481-E463-B347-11FE-D6A582B48791}"/>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9" name="Retângulo Arredondado 9">
            <a:extLst>
              <a:ext uri="{FF2B5EF4-FFF2-40B4-BE49-F238E27FC236}">
                <a16:creationId xmlns:a16="http://schemas.microsoft.com/office/drawing/2014/main" id="{8A08BA6F-22AD-4826-320D-94F9460E8AE4}"/>
              </a:ext>
            </a:extLst>
          </p:cNvPr>
          <p:cNvSpPr/>
          <p:nvPr/>
        </p:nvSpPr>
        <p:spPr>
          <a:xfrm>
            <a:off x="6575196" y="63362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BIOMETRIA</a:t>
            </a:r>
          </a:p>
        </p:txBody>
      </p:sp>
      <p:sp>
        <p:nvSpPr>
          <p:cNvPr id="4" name="Retângulo: Cantos Arredondados 3">
            <a:extLst>
              <a:ext uri="{FF2B5EF4-FFF2-40B4-BE49-F238E27FC236}">
                <a16:creationId xmlns:a16="http://schemas.microsoft.com/office/drawing/2014/main" id="{164975BD-E64D-682F-6EB2-D86823AFD085}"/>
              </a:ext>
            </a:extLst>
          </p:cNvPr>
          <p:cNvSpPr/>
          <p:nvPr/>
        </p:nvSpPr>
        <p:spPr>
          <a:xfrm>
            <a:off x="9646920" y="2568431"/>
            <a:ext cx="2545080" cy="2768744"/>
          </a:xfrm>
          <a:prstGeom prst="roundRect">
            <a:avLst>
              <a:gd name="adj" fmla="val 6346"/>
            </a:avLst>
          </a:prstGeom>
          <a:blipFill>
            <a:blip r:embed="rId3"/>
            <a:stretch>
              <a:fillRect l="2" r="-112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5286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50" fill="hold"/>
                                        <p:tgtEl>
                                          <p:spTgt spid="29"/>
                                        </p:tgtEl>
                                        <p:attrNameLst>
                                          <p:attrName>ppt_w</p:attrName>
                                        </p:attrNameLst>
                                      </p:cBhvr>
                                      <p:tavLst>
                                        <p:tav tm="0">
                                          <p:val>
                                            <p:fltVal val="0"/>
                                          </p:val>
                                        </p:tav>
                                        <p:tav tm="100000">
                                          <p:val>
                                            <p:strVal val="#ppt_w"/>
                                          </p:val>
                                        </p:tav>
                                      </p:tavLst>
                                    </p:anim>
                                    <p:anim calcmode="lin" valueType="num">
                                      <p:cBhvr>
                                        <p:cTn id="8" dur="250" fill="hold"/>
                                        <p:tgtEl>
                                          <p:spTgt spid="29"/>
                                        </p:tgtEl>
                                        <p:attrNameLst>
                                          <p:attrName>ppt_h</p:attrName>
                                        </p:attrNameLst>
                                      </p:cBhvr>
                                      <p:tavLst>
                                        <p:tav tm="0">
                                          <p:val>
                                            <p:fltVal val="0"/>
                                          </p:val>
                                        </p:tav>
                                        <p:tav tm="100000">
                                          <p:val>
                                            <p:strVal val="#ppt_h"/>
                                          </p:val>
                                        </p:tav>
                                      </p:tavLst>
                                    </p:anim>
                                    <p:animEffect transition="in" filter="fade">
                                      <p:cBhvr>
                                        <p:cTn id="9" dur="250"/>
                                        <p:tgtEl>
                                          <p:spTgt spid="29"/>
                                        </p:tgtEl>
                                      </p:cBhvr>
                                    </p:animEffec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3D525-CAD4-6273-B385-1D6071DB572B}"/>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735BB199-EB56-0BDD-DC4D-2CA04D5C5A37}"/>
              </a:ext>
            </a:extLst>
          </p:cNvPr>
          <p:cNvSpPr/>
          <p:nvPr/>
        </p:nvSpPr>
        <p:spPr>
          <a:xfrm>
            <a:off x="4021016" y="2663226"/>
            <a:ext cx="7472993" cy="2646878"/>
          </a:xfrm>
          <a:prstGeom prst="rect">
            <a:avLst/>
          </a:prstGeom>
        </p:spPr>
        <p:txBody>
          <a:bodyPr wrap="square">
            <a:spAutoFit/>
          </a:bodyPr>
          <a:lstStyle/>
          <a:p>
            <a:pPr>
              <a:buClr>
                <a:schemeClr val="tx1"/>
              </a:buClr>
            </a:pPr>
            <a:r>
              <a:rPr lang="pt-BR" b="1" dirty="0">
                <a:solidFill>
                  <a:srgbClr val="C00000"/>
                </a:solidFill>
                <a:latin typeface="AMX" pitchFamily="2" charset="0"/>
                <a:cs typeface="Arial" panose="020B0604020202020204" pitchFamily="34" charset="0"/>
              </a:rPr>
              <a:t>ORIENTAÇÕES AO CLIENTE PARA REALIZAÇÃO DA BIOMETRIA:</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A foto deve conter, exclusivamente, o rosto do cliente;</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O rosto deverá ocupar a maior área possível da imagem, ou seja,</a:t>
            </a:r>
            <a:br>
              <a:rPr lang="pt-BR" dirty="0">
                <a:latin typeface="AMX" pitchFamily="2" charset="0"/>
                <a:cs typeface="Arial" panose="020B0604020202020204" pitchFamily="34" charset="0"/>
              </a:rPr>
            </a:br>
            <a:r>
              <a:rPr lang="pt-BR" dirty="0">
                <a:latin typeface="AMX" pitchFamily="2" charset="0"/>
                <a:cs typeface="Arial" panose="020B0604020202020204" pitchFamily="34" charset="0"/>
              </a:rPr>
              <a:t>não incluir ombros, braços ou o tórax do cliente;</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A foto deverá ser capturada de forma horizontal e frontal aos olhos do cliente, ou seja, o aparelho deverá estar à altura dos olhos do cliente;</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Utilizar sempre um lugar iluminado para realização da biometria.</a:t>
            </a:r>
          </a:p>
        </p:txBody>
      </p:sp>
      <p:sp>
        <p:nvSpPr>
          <p:cNvPr id="3" name="Retângulo: Cantos Arredondados 2">
            <a:extLst>
              <a:ext uri="{FF2B5EF4-FFF2-40B4-BE49-F238E27FC236}">
                <a16:creationId xmlns:a16="http://schemas.microsoft.com/office/drawing/2014/main" id="{FF1A03A4-3B0D-8610-68BE-F53C78EF06CB}"/>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Biometria Facial</a:t>
            </a:r>
          </a:p>
        </p:txBody>
      </p:sp>
      <p:grpSp>
        <p:nvGrpSpPr>
          <p:cNvPr id="12" name="Agrupar 11">
            <a:extLst>
              <a:ext uri="{FF2B5EF4-FFF2-40B4-BE49-F238E27FC236}">
                <a16:creationId xmlns:a16="http://schemas.microsoft.com/office/drawing/2014/main" id="{C5F67EAC-EE1C-1429-56AA-C62331C16B28}"/>
              </a:ext>
            </a:extLst>
          </p:cNvPr>
          <p:cNvGrpSpPr/>
          <p:nvPr/>
        </p:nvGrpSpPr>
        <p:grpSpPr>
          <a:xfrm>
            <a:off x="982663" y="2746713"/>
            <a:ext cx="2617005" cy="2617005"/>
            <a:chOff x="982663" y="2691090"/>
            <a:chExt cx="2617005" cy="2617005"/>
          </a:xfrm>
        </p:grpSpPr>
        <p:grpSp>
          <p:nvGrpSpPr>
            <p:cNvPr id="13" name="Agrupar 12">
              <a:extLst>
                <a:ext uri="{FF2B5EF4-FFF2-40B4-BE49-F238E27FC236}">
                  <a16:creationId xmlns:a16="http://schemas.microsoft.com/office/drawing/2014/main" id="{EA037D20-0A8A-64EF-DC17-3487032EB8B4}"/>
                </a:ext>
              </a:extLst>
            </p:cNvPr>
            <p:cNvGrpSpPr/>
            <p:nvPr/>
          </p:nvGrpSpPr>
          <p:grpSpPr>
            <a:xfrm>
              <a:off x="982663" y="2691090"/>
              <a:ext cx="2617005" cy="2617005"/>
              <a:chOff x="628879" y="570699"/>
              <a:chExt cx="1048786" cy="1048786"/>
            </a:xfrm>
          </p:grpSpPr>
          <p:sp>
            <p:nvSpPr>
              <p:cNvPr id="15" name="Elipse 14">
                <a:extLst>
                  <a:ext uri="{FF2B5EF4-FFF2-40B4-BE49-F238E27FC236}">
                    <a16:creationId xmlns:a16="http://schemas.microsoft.com/office/drawing/2014/main" id="{D8959DAC-25B0-D98E-E5ED-3A439310495C}"/>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6" name="Elipse 15">
                <a:extLst>
                  <a:ext uri="{FF2B5EF4-FFF2-40B4-BE49-F238E27FC236}">
                    <a16:creationId xmlns:a16="http://schemas.microsoft.com/office/drawing/2014/main" id="{DA4341B3-C91E-A13D-9DBC-D5A4147AD1B5}"/>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4" name="Gráfico 13">
              <a:extLst>
                <a:ext uri="{FF2B5EF4-FFF2-40B4-BE49-F238E27FC236}">
                  <a16:creationId xmlns:a16="http://schemas.microsoft.com/office/drawing/2014/main" id="{C63E8CEF-D11A-29E5-65C6-C4274CE64E5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47554" y="3396093"/>
              <a:ext cx="1287223" cy="1206999"/>
            </a:xfrm>
            <a:prstGeom prst="rect">
              <a:avLst/>
            </a:prstGeom>
          </p:spPr>
        </p:pic>
      </p:grpSp>
      <p:sp>
        <p:nvSpPr>
          <p:cNvPr id="2" name="Retângulo Arredondado 9">
            <a:extLst>
              <a:ext uri="{FF2B5EF4-FFF2-40B4-BE49-F238E27FC236}">
                <a16:creationId xmlns:a16="http://schemas.microsoft.com/office/drawing/2014/main" id="{438BD488-31EC-D26B-0297-5569F9150CD6}"/>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4" name="Retângulo Arredondado 15">
            <a:extLst>
              <a:ext uri="{FF2B5EF4-FFF2-40B4-BE49-F238E27FC236}">
                <a16:creationId xmlns:a16="http://schemas.microsoft.com/office/drawing/2014/main" id="{30DB220D-11CE-9AE2-E88A-7347C7E21661}"/>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Black" pitchFamily="2" charset="0"/>
                <a:ea typeface="DIN 2014 Bold" panose="020B0504020202020204" pitchFamily="34" charset="77"/>
                <a:cs typeface="Arial" panose="020B0604020202020204" pitchFamily="34" charset="0"/>
              </a:rPr>
              <a:t> | CADASTRO</a:t>
            </a:r>
          </a:p>
        </p:txBody>
      </p:sp>
      <p:sp>
        <p:nvSpPr>
          <p:cNvPr id="7" name="Retângulo Arredondado 1">
            <a:extLst>
              <a:ext uri="{FF2B5EF4-FFF2-40B4-BE49-F238E27FC236}">
                <a16:creationId xmlns:a16="http://schemas.microsoft.com/office/drawing/2014/main" id="{0001116D-69BE-E409-4EEC-6FEA2FD2B9F9}"/>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0" name="Retângulo Arredondado 9">
            <a:extLst>
              <a:ext uri="{FF2B5EF4-FFF2-40B4-BE49-F238E27FC236}">
                <a16:creationId xmlns:a16="http://schemas.microsoft.com/office/drawing/2014/main" id="{17745877-7A92-F82F-6D5A-0B5C84EF977E}"/>
              </a:ext>
            </a:extLst>
          </p:cNvPr>
          <p:cNvSpPr/>
          <p:nvPr/>
        </p:nvSpPr>
        <p:spPr>
          <a:xfrm>
            <a:off x="6575196" y="63362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337271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964C2-5027-095F-F07F-61D1AE12DF0A}"/>
            </a:ext>
          </a:extLst>
        </p:cNvPr>
        <p:cNvGrpSpPr/>
        <p:nvPr/>
      </p:nvGrpSpPr>
      <p:grpSpPr>
        <a:xfrm>
          <a:off x="0" y="0"/>
          <a:ext cx="0" cy="0"/>
          <a:chOff x="0" y="0"/>
          <a:chExt cx="0" cy="0"/>
        </a:xfrm>
      </p:grpSpPr>
      <p:sp>
        <p:nvSpPr>
          <p:cNvPr id="35" name="Retângulo 34">
            <a:extLst>
              <a:ext uri="{FF2B5EF4-FFF2-40B4-BE49-F238E27FC236}">
                <a16:creationId xmlns:a16="http://schemas.microsoft.com/office/drawing/2014/main" id="{5A4C61E4-2A6A-5457-D287-CDB889E86FDB}"/>
              </a:ext>
            </a:extLst>
          </p:cNvPr>
          <p:cNvSpPr/>
          <p:nvPr/>
        </p:nvSpPr>
        <p:spPr>
          <a:xfrm>
            <a:off x="2404843" y="2191580"/>
            <a:ext cx="6106859" cy="2539157"/>
          </a:xfrm>
          <a:prstGeom prst="rect">
            <a:avLst/>
          </a:prstGeom>
        </p:spPr>
        <p:txBody>
          <a:bodyPr wrap="square">
            <a:spAutoFit/>
          </a:bodyPr>
          <a:lstStyle/>
          <a:p>
            <a:pPr>
              <a:spcBef>
                <a:spcPts val="600"/>
              </a:spcBef>
              <a:buClr>
                <a:schemeClr val="tx1"/>
              </a:buClr>
            </a:pPr>
            <a:r>
              <a:rPr lang="pt-BR" b="1" dirty="0">
                <a:solidFill>
                  <a:srgbClr val="C00000"/>
                </a:solidFill>
                <a:latin typeface="+mj-lt"/>
                <a:cs typeface="Arial" panose="020B0604020202020204" pitchFamily="34" charset="0"/>
              </a:rPr>
              <a:t>DOCUMENTAÇÃO DO CLIENTE: </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CONTRATO SOCIAL - Documento incluso pelo cliente após assinatura (documento obrigatório para pedidos acima de 5 linhas e/ou ou receita total superior a 200,00); </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PROCURAÇÃO OU ATA - Documento incluso pelo cliente após assinatura;</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DOCUMENTO COM FOTO - Documento incluso pelo cliente no ato da biometria facial .</a:t>
            </a:r>
          </a:p>
        </p:txBody>
      </p:sp>
      <p:grpSp>
        <p:nvGrpSpPr>
          <p:cNvPr id="17" name="Agrupar 16">
            <a:extLst>
              <a:ext uri="{FF2B5EF4-FFF2-40B4-BE49-F238E27FC236}">
                <a16:creationId xmlns:a16="http://schemas.microsoft.com/office/drawing/2014/main" id="{3414CF9B-3C6B-882C-4CB9-DB55E0DF67DC}"/>
              </a:ext>
            </a:extLst>
          </p:cNvPr>
          <p:cNvGrpSpPr/>
          <p:nvPr/>
        </p:nvGrpSpPr>
        <p:grpSpPr>
          <a:xfrm>
            <a:off x="526126" y="2278325"/>
            <a:ext cx="1585005" cy="1585005"/>
            <a:chOff x="10606995" y="2597106"/>
            <a:chExt cx="1585005" cy="1585005"/>
          </a:xfrm>
        </p:grpSpPr>
        <p:grpSp>
          <p:nvGrpSpPr>
            <p:cNvPr id="13" name="Agrupar 12">
              <a:extLst>
                <a:ext uri="{FF2B5EF4-FFF2-40B4-BE49-F238E27FC236}">
                  <a16:creationId xmlns:a16="http://schemas.microsoft.com/office/drawing/2014/main" id="{400C875D-7540-384A-E7CC-CA39A90FFA8C}"/>
                </a:ext>
              </a:extLst>
            </p:cNvPr>
            <p:cNvGrpSpPr/>
            <p:nvPr/>
          </p:nvGrpSpPr>
          <p:grpSpPr>
            <a:xfrm>
              <a:off x="10606995" y="2597106"/>
              <a:ext cx="1585005" cy="1585005"/>
              <a:chOff x="628879" y="570699"/>
              <a:chExt cx="1048786" cy="1048786"/>
            </a:xfrm>
          </p:grpSpPr>
          <p:sp>
            <p:nvSpPr>
              <p:cNvPr id="15" name="Elipse 14">
                <a:extLst>
                  <a:ext uri="{FF2B5EF4-FFF2-40B4-BE49-F238E27FC236}">
                    <a16:creationId xmlns:a16="http://schemas.microsoft.com/office/drawing/2014/main" id="{74F1FF05-C1B6-BDD6-8493-E06F4B9FC070}"/>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6" name="Elipse 15">
                <a:extLst>
                  <a:ext uri="{FF2B5EF4-FFF2-40B4-BE49-F238E27FC236}">
                    <a16:creationId xmlns:a16="http://schemas.microsoft.com/office/drawing/2014/main" id="{D0BB5879-CA0F-4886-376C-30E890B0ABCA}"/>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38" name="Gráfico 37">
              <a:extLst>
                <a:ext uri="{FF2B5EF4-FFF2-40B4-BE49-F238E27FC236}">
                  <a16:creationId xmlns:a16="http://schemas.microsoft.com/office/drawing/2014/main" id="{1FC318A1-EC93-D397-E003-20CF144DED57}"/>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049356" y="3041958"/>
              <a:ext cx="706971" cy="706971"/>
            </a:xfrm>
            <a:prstGeom prst="rect">
              <a:avLst/>
            </a:prstGeom>
          </p:spPr>
        </p:pic>
      </p:grpSp>
      <p:sp>
        <p:nvSpPr>
          <p:cNvPr id="19" name="Retângulo: Cantos Arredondados 18">
            <a:extLst>
              <a:ext uri="{FF2B5EF4-FFF2-40B4-BE49-F238E27FC236}">
                <a16:creationId xmlns:a16="http://schemas.microsoft.com/office/drawing/2014/main" id="{273406A3-B89F-490A-6CF9-7CB02ADD77D9}"/>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a:t>
            </a:r>
            <a:r>
              <a:rPr lang="pt-BR" altLang="en-US" sz="2400" b="1" dirty="0">
                <a:solidFill>
                  <a:schemeClr val="tx1"/>
                </a:solidFill>
                <a:latin typeface="AMX Black" pitchFamily="2" charset="0"/>
                <a:cs typeface="Arial" panose="020B0604020202020204" pitchFamily="34" charset="0"/>
              </a:rPr>
              <a:t> de documentação para inclusão no pedido</a:t>
            </a:r>
          </a:p>
        </p:txBody>
      </p:sp>
      <p:sp>
        <p:nvSpPr>
          <p:cNvPr id="11" name="Retângulo Arredondado 9">
            <a:extLst>
              <a:ext uri="{FF2B5EF4-FFF2-40B4-BE49-F238E27FC236}">
                <a16:creationId xmlns:a16="http://schemas.microsoft.com/office/drawing/2014/main" id="{313537F0-8544-9243-292E-E06E03313FB5}"/>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12" name="Retângulo Arredondado 15">
            <a:extLst>
              <a:ext uri="{FF2B5EF4-FFF2-40B4-BE49-F238E27FC236}">
                <a16:creationId xmlns:a16="http://schemas.microsoft.com/office/drawing/2014/main" id="{188E3D9E-676D-A767-7F55-1FC1034D5404}"/>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14" name="Retângulo Arredondado 1">
            <a:extLst>
              <a:ext uri="{FF2B5EF4-FFF2-40B4-BE49-F238E27FC236}">
                <a16:creationId xmlns:a16="http://schemas.microsoft.com/office/drawing/2014/main" id="{49431743-E08B-10DC-6325-3D14AFAFA835}"/>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8" name="Retângulo Arredondado 9">
            <a:extLst>
              <a:ext uri="{FF2B5EF4-FFF2-40B4-BE49-F238E27FC236}">
                <a16:creationId xmlns:a16="http://schemas.microsoft.com/office/drawing/2014/main" id="{87A5D7C9-6ACD-7E3B-BD04-DF31B3E098BC}"/>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2" name="Retângulo: Cantos Arredondados 1">
            <a:extLst>
              <a:ext uri="{FF2B5EF4-FFF2-40B4-BE49-F238E27FC236}">
                <a16:creationId xmlns:a16="http://schemas.microsoft.com/office/drawing/2014/main" id="{81494CA9-99EF-A8D1-5EB8-FD03D122B27E}"/>
              </a:ext>
            </a:extLst>
          </p:cNvPr>
          <p:cNvSpPr/>
          <p:nvPr/>
        </p:nvSpPr>
        <p:spPr>
          <a:xfrm>
            <a:off x="8818685" y="2039815"/>
            <a:ext cx="3373315" cy="3077308"/>
          </a:xfrm>
          <a:prstGeom prst="roundRect">
            <a:avLst>
              <a:gd name="adj" fmla="val 2229"/>
            </a:avLst>
          </a:prstGeom>
          <a:blipFill>
            <a:blip r:embed="rId3"/>
            <a:stretch>
              <a:fillRect l="-2424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51333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6ADE6-902A-B104-82B1-77CB1896868C}"/>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B0CB7A1F-0869-17D6-2450-BBBA9AFDE35B}"/>
              </a:ext>
            </a:extLst>
          </p:cNvPr>
          <p:cNvSpPr/>
          <p:nvPr/>
        </p:nvSpPr>
        <p:spPr>
          <a:xfrm>
            <a:off x="4021016" y="2663226"/>
            <a:ext cx="6339309" cy="2646878"/>
          </a:xfrm>
          <a:prstGeom prst="rect">
            <a:avLst/>
          </a:prstGeom>
        </p:spPr>
        <p:txBody>
          <a:bodyPr wrap="square">
            <a:spAutoFit/>
          </a:bodyPr>
          <a:lstStyle/>
          <a:p>
            <a:pPr>
              <a:buClr>
                <a:schemeClr val="tx1"/>
              </a:buClr>
            </a:pPr>
            <a:r>
              <a:rPr lang="pt-BR" b="1" dirty="0">
                <a:solidFill>
                  <a:srgbClr val="C00000"/>
                </a:solidFill>
                <a:latin typeface="+mj-lt"/>
                <a:cs typeface="Arial" panose="020B0604020202020204" pitchFamily="34" charset="0"/>
              </a:rPr>
              <a:t>REGRAS DA BIOMETRIA PARA O SOLAR:</a:t>
            </a:r>
          </a:p>
          <a:p>
            <a:pPr marL="180975" indent="-180975">
              <a:spcBef>
                <a:spcPts val="1200"/>
              </a:spcBef>
              <a:buClr>
                <a:srgbClr val="742424"/>
              </a:buClr>
              <a:buFont typeface="Arial" panose="020B0604020202020204" pitchFamily="34" charset="0"/>
              <a:buChar char="•"/>
            </a:pPr>
            <a:r>
              <a:rPr lang="pt-BR" dirty="0">
                <a:latin typeface="+mj-lt"/>
                <a:cs typeface="Arial" panose="020B0604020202020204" pitchFamily="34" charset="0"/>
              </a:rPr>
              <a:t>Não é permitido editar o e-mail para o reenvio da biometria;</a:t>
            </a:r>
          </a:p>
          <a:p>
            <a:pPr marL="180975" indent="-180975">
              <a:spcBef>
                <a:spcPts val="1200"/>
              </a:spcBef>
              <a:buClr>
                <a:srgbClr val="742424"/>
              </a:buClr>
              <a:buFont typeface="Arial" panose="020B0604020202020204" pitchFamily="34" charset="0"/>
              <a:buChar char="•"/>
            </a:pPr>
            <a:r>
              <a:rPr lang="pt-BR" dirty="0">
                <a:latin typeface="+mj-lt"/>
                <a:cs typeface="Arial" panose="020B0604020202020204" pitchFamily="34" charset="0"/>
              </a:rPr>
              <a:t>O link da biometria é valido por 24 horas quando enviado;</a:t>
            </a:r>
          </a:p>
          <a:p>
            <a:pPr marL="180975" indent="-180975">
              <a:spcBef>
                <a:spcPts val="1200"/>
              </a:spcBef>
              <a:buClr>
                <a:srgbClr val="742424"/>
              </a:buClr>
              <a:buFont typeface="Arial" panose="020B0604020202020204" pitchFamily="34" charset="0"/>
              <a:buChar char="•"/>
            </a:pPr>
            <a:r>
              <a:rPr lang="pt-BR" dirty="0">
                <a:latin typeface="+mj-lt"/>
                <a:cs typeface="Arial" panose="020B0604020202020204" pitchFamily="34" charset="0"/>
              </a:rPr>
              <a:t>Após recebimento do link e abertura do mesmo pelo cliente é valido por 2 horas;</a:t>
            </a:r>
          </a:p>
          <a:p>
            <a:pPr marL="180975" indent="-180975">
              <a:spcBef>
                <a:spcPts val="1200"/>
              </a:spcBef>
              <a:buClr>
                <a:srgbClr val="742424"/>
              </a:buClr>
              <a:buFont typeface="Arial" panose="020B0604020202020204" pitchFamily="34" charset="0"/>
              <a:buChar char="•"/>
            </a:pPr>
            <a:r>
              <a:rPr lang="pt-BR" dirty="0">
                <a:latin typeface="+mj-lt"/>
                <a:cs typeface="Arial" panose="020B0604020202020204" pitchFamily="34" charset="0"/>
              </a:rPr>
              <a:t>Biometria pode ser reenviada (após o primeiro envio até</a:t>
            </a:r>
            <a:br>
              <a:rPr lang="pt-BR" dirty="0">
                <a:latin typeface="+mj-lt"/>
                <a:cs typeface="Arial" panose="020B0604020202020204" pitchFamily="34" charset="0"/>
              </a:rPr>
            </a:br>
            <a:r>
              <a:rPr lang="pt-BR" dirty="0">
                <a:latin typeface="+mj-lt"/>
                <a:cs typeface="Arial" panose="020B0604020202020204" pitchFamily="34" charset="0"/>
              </a:rPr>
              <a:t>2 vezes, caso não realizada o pedido é cancelado).</a:t>
            </a:r>
          </a:p>
        </p:txBody>
      </p:sp>
      <p:sp>
        <p:nvSpPr>
          <p:cNvPr id="4" name="Retângulo: Cantos Arredondados 3">
            <a:extLst>
              <a:ext uri="{FF2B5EF4-FFF2-40B4-BE49-F238E27FC236}">
                <a16:creationId xmlns:a16="http://schemas.microsoft.com/office/drawing/2014/main" id="{28175C2A-82B6-2986-8886-365AFB809E0C}"/>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Biometria Facial</a:t>
            </a:r>
          </a:p>
        </p:txBody>
      </p:sp>
      <p:grpSp>
        <p:nvGrpSpPr>
          <p:cNvPr id="7" name="Agrupar 6">
            <a:extLst>
              <a:ext uri="{FF2B5EF4-FFF2-40B4-BE49-F238E27FC236}">
                <a16:creationId xmlns:a16="http://schemas.microsoft.com/office/drawing/2014/main" id="{35411D27-4BC2-B1EE-28E3-D74567215580}"/>
              </a:ext>
            </a:extLst>
          </p:cNvPr>
          <p:cNvGrpSpPr/>
          <p:nvPr/>
        </p:nvGrpSpPr>
        <p:grpSpPr>
          <a:xfrm>
            <a:off x="982663" y="2691090"/>
            <a:ext cx="2617005" cy="2617005"/>
            <a:chOff x="982663" y="2691090"/>
            <a:chExt cx="2617005" cy="2617005"/>
          </a:xfrm>
        </p:grpSpPr>
        <p:grpSp>
          <p:nvGrpSpPr>
            <p:cNvPr id="17" name="Agrupar 16">
              <a:extLst>
                <a:ext uri="{FF2B5EF4-FFF2-40B4-BE49-F238E27FC236}">
                  <a16:creationId xmlns:a16="http://schemas.microsoft.com/office/drawing/2014/main" id="{ADBA6FF9-4C0D-CED4-D56F-9267612C1DA6}"/>
                </a:ext>
              </a:extLst>
            </p:cNvPr>
            <p:cNvGrpSpPr/>
            <p:nvPr/>
          </p:nvGrpSpPr>
          <p:grpSpPr>
            <a:xfrm>
              <a:off x="982663" y="2691090"/>
              <a:ext cx="2617005" cy="2617005"/>
              <a:chOff x="628879" y="570699"/>
              <a:chExt cx="1048786" cy="1048786"/>
            </a:xfrm>
          </p:grpSpPr>
          <p:sp>
            <p:nvSpPr>
              <p:cNvPr id="19" name="Elipse 18">
                <a:extLst>
                  <a:ext uri="{FF2B5EF4-FFF2-40B4-BE49-F238E27FC236}">
                    <a16:creationId xmlns:a16="http://schemas.microsoft.com/office/drawing/2014/main" id="{59A1BB88-3BC6-5D2B-631A-17423E295144}"/>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24" name="Elipse 23">
                <a:extLst>
                  <a:ext uri="{FF2B5EF4-FFF2-40B4-BE49-F238E27FC236}">
                    <a16:creationId xmlns:a16="http://schemas.microsoft.com/office/drawing/2014/main" id="{30DE5EB7-A5BB-F131-0646-6E6E5F229B7A}"/>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8" name="Gráfico 17">
              <a:extLst>
                <a:ext uri="{FF2B5EF4-FFF2-40B4-BE49-F238E27FC236}">
                  <a16:creationId xmlns:a16="http://schemas.microsoft.com/office/drawing/2014/main" id="{2E5C2045-2679-5FF5-1F9A-9B21660B226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47554" y="3396093"/>
              <a:ext cx="1287223" cy="1206999"/>
            </a:xfrm>
            <a:prstGeom prst="rect">
              <a:avLst/>
            </a:prstGeom>
          </p:spPr>
        </p:pic>
      </p:grpSp>
      <p:sp>
        <p:nvSpPr>
          <p:cNvPr id="3" name="Retângulo Arredondado 9">
            <a:extLst>
              <a:ext uri="{FF2B5EF4-FFF2-40B4-BE49-F238E27FC236}">
                <a16:creationId xmlns:a16="http://schemas.microsoft.com/office/drawing/2014/main" id="{E99C3B9C-073C-BA12-0D3A-F7F2CDAC9A4A}"/>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10" name="Retângulo Arredondado 15">
            <a:extLst>
              <a:ext uri="{FF2B5EF4-FFF2-40B4-BE49-F238E27FC236}">
                <a16:creationId xmlns:a16="http://schemas.microsoft.com/office/drawing/2014/main" id="{8F1FAF6D-C729-64AF-B35C-B8AABF40EDB5}"/>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Black" pitchFamily="2" charset="0"/>
                <a:ea typeface="DIN 2014 Bold" panose="020B0504020202020204" pitchFamily="34" charset="77"/>
                <a:cs typeface="Arial" panose="020B0604020202020204" pitchFamily="34" charset="0"/>
              </a:rPr>
              <a:t> | CADASTRO</a:t>
            </a:r>
          </a:p>
        </p:txBody>
      </p:sp>
      <p:sp>
        <p:nvSpPr>
          <p:cNvPr id="12" name="Retângulo Arredondado 1">
            <a:extLst>
              <a:ext uri="{FF2B5EF4-FFF2-40B4-BE49-F238E27FC236}">
                <a16:creationId xmlns:a16="http://schemas.microsoft.com/office/drawing/2014/main" id="{280923E9-447E-63C9-36E2-E392C4C94BD1}"/>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3" name="Retângulo Arredondado 9">
            <a:extLst>
              <a:ext uri="{FF2B5EF4-FFF2-40B4-BE49-F238E27FC236}">
                <a16:creationId xmlns:a16="http://schemas.microsoft.com/office/drawing/2014/main" id="{A43E48C5-AB9B-46A3-B90D-0DE13540F829}"/>
              </a:ext>
            </a:extLst>
          </p:cNvPr>
          <p:cNvSpPr/>
          <p:nvPr/>
        </p:nvSpPr>
        <p:spPr>
          <a:xfrm>
            <a:off x="6575196" y="63362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365456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B4B19-1728-90C2-AA44-193A2D317ED0}"/>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D89A1D20-355B-B9BC-420D-ECFCE5E826BE}"/>
              </a:ext>
            </a:extLst>
          </p:cNvPr>
          <p:cNvSpPr/>
          <p:nvPr/>
        </p:nvSpPr>
        <p:spPr>
          <a:xfrm>
            <a:off x="3980717" y="2239890"/>
            <a:ext cx="7228620" cy="3908762"/>
          </a:xfrm>
          <a:prstGeom prst="rect">
            <a:avLst/>
          </a:prstGeom>
        </p:spPr>
        <p:txBody>
          <a:bodyPr wrap="square">
            <a:spAutoFit/>
          </a:bodyPr>
          <a:lstStyle/>
          <a:p>
            <a:pPr>
              <a:buClr>
                <a:schemeClr val="tx1"/>
              </a:buClr>
            </a:pPr>
            <a:r>
              <a:rPr lang="pt-BR" b="1" dirty="0">
                <a:solidFill>
                  <a:srgbClr val="C00000"/>
                </a:solidFill>
                <a:latin typeface="AMX" pitchFamily="2" charset="0"/>
              </a:rPr>
              <a:t>STATUS:</a:t>
            </a:r>
          </a:p>
          <a:p>
            <a:pPr marL="180975" indent="-180975">
              <a:spcBef>
                <a:spcPts val="1200"/>
              </a:spcBef>
              <a:buClr>
                <a:srgbClr val="C00000"/>
              </a:buClr>
              <a:buFont typeface="Arial" panose="020B0604020202020204" pitchFamily="34" charset="0"/>
              <a:buChar char="•"/>
            </a:pPr>
            <a:r>
              <a:rPr lang="pt-BR" b="1" dirty="0">
                <a:latin typeface="AMX" pitchFamily="2" charset="0"/>
              </a:rPr>
              <a:t>Aprovada: </a:t>
            </a:r>
            <a:r>
              <a:rPr lang="pt-BR" dirty="0">
                <a:latin typeface="AMX" pitchFamily="2" charset="0"/>
              </a:rPr>
              <a:t>avançar com o pedido para as próximas etapas.</a:t>
            </a:r>
          </a:p>
          <a:p>
            <a:pPr marL="180975" indent="-180975">
              <a:spcBef>
                <a:spcPts val="1200"/>
              </a:spcBef>
              <a:buClr>
                <a:srgbClr val="C00000"/>
              </a:buClr>
              <a:buFont typeface="Arial" panose="020B0604020202020204" pitchFamily="34" charset="0"/>
              <a:buChar char="•"/>
            </a:pPr>
            <a:r>
              <a:rPr lang="pt-BR" b="1" dirty="0">
                <a:latin typeface="AMX" pitchFamily="2" charset="0"/>
              </a:rPr>
              <a:t>Biometria </a:t>
            </a:r>
            <a:r>
              <a:rPr lang="pt-BR" dirty="0">
                <a:latin typeface="AMX" pitchFamily="2" charset="0"/>
              </a:rPr>
              <a:t>com</a:t>
            </a:r>
            <a:r>
              <a:rPr lang="pt-BR" b="1" dirty="0">
                <a:latin typeface="AMX" pitchFamily="2" charset="0"/>
              </a:rPr>
              <a:t> o status de “Inconclusiva”: </a:t>
            </a:r>
            <a:r>
              <a:rPr lang="pt-BR" dirty="0">
                <a:latin typeface="AMX" pitchFamily="2" charset="0"/>
              </a:rPr>
              <a:t>o sistema permite reenviar o link mais 2 vezes, caso não aprovada, o pedido é cancelado;</a:t>
            </a:r>
          </a:p>
          <a:p>
            <a:pPr marL="180975" indent="-180975">
              <a:spcBef>
                <a:spcPts val="1200"/>
              </a:spcBef>
              <a:buClr>
                <a:srgbClr val="C00000"/>
              </a:buClr>
              <a:buFont typeface="Arial" panose="020B0604020202020204" pitchFamily="34" charset="0"/>
              <a:buChar char="•"/>
            </a:pPr>
            <a:r>
              <a:rPr lang="pt-BR" b="1" dirty="0">
                <a:latin typeface="AMX" pitchFamily="2" charset="0"/>
              </a:rPr>
              <a:t>Biometria aprovada para um dos representantes legais e do outro está reprovada: </a:t>
            </a:r>
            <a:r>
              <a:rPr lang="pt-BR" dirty="0">
                <a:latin typeface="AMX" pitchFamily="2" charset="0"/>
              </a:rPr>
              <a:t>pedido deverá cancelado;</a:t>
            </a:r>
          </a:p>
          <a:p>
            <a:pPr marL="180975" indent="-180975">
              <a:spcBef>
                <a:spcPts val="1200"/>
              </a:spcBef>
              <a:buClr>
                <a:srgbClr val="C00000"/>
              </a:buClr>
              <a:buFont typeface="Arial" panose="020B0604020202020204" pitchFamily="34" charset="0"/>
              <a:buChar char="•"/>
            </a:pPr>
            <a:r>
              <a:rPr lang="pt-BR" b="1" dirty="0">
                <a:latin typeface="AMX" pitchFamily="2" charset="0"/>
              </a:rPr>
              <a:t>Biometria aprovada para um dos representantes legais e do outro está Inconclusivo: </a:t>
            </a:r>
            <a:r>
              <a:rPr lang="pt-BR" dirty="0">
                <a:latin typeface="AMX" pitchFamily="2" charset="0"/>
              </a:rPr>
              <a:t>o Solar deve permitir o reenvio do link apenas para o representante que teve o status da Biometria Inconclusivo;</a:t>
            </a:r>
          </a:p>
          <a:p>
            <a:pPr marL="180975" indent="-180975">
              <a:spcBef>
                <a:spcPts val="1200"/>
              </a:spcBef>
              <a:buClr>
                <a:srgbClr val="C00000"/>
              </a:buClr>
              <a:buFont typeface="Arial" panose="020B0604020202020204" pitchFamily="34" charset="0"/>
              <a:buChar char="•"/>
            </a:pPr>
            <a:r>
              <a:rPr lang="pt-BR" b="1" dirty="0">
                <a:latin typeface="AMX" pitchFamily="2" charset="0"/>
              </a:rPr>
              <a:t>Biometria Reprovada: </a:t>
            </a:r>
            <a:r>
              <a:rPr lang="pt-BR" dirty="0">
                <a:latin typeface="AMX" pitchFamily="2" charset="0"/>
              </a:rPr>
              <a:t>sendo de um ou mais  representantes legal, pedido deverá ser cancelado.</a:t>
            </a:r>
          </a:p>
        </p:txBody>
      </p:sp>
      <p:sp>
        <p:nvSpPr>
          <p:cNvPr id="4" name="Retângulo: Cantos Arredondados 3">
            <a:extLst>
              <a:ext uri="{FF2B5EF4-FFF2-40B4-BE49-F238E27FC236}">
                <a16:creationId xmlns:a16="http://schemas.microsoft.com/office/drawing/2014/main" id="{3840A8FF-4D54-1C97-630B-448BEFD9ABBA}"/>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rPr>
              <a:t>Biometria Facial</a:t>
            </a:r>
          </a:p>
        </p:txBody>
      </p:sp>
      <p:grpSp>
        <p:nvGrpSpPr>
          <p:cNvPr id="7" name="Agrupar 6">
            <a:extLst>
              <a:ext uri="{FF2B5EF4-FFF2-40B4-BE49-F238E27FC236}">
                <a16:creationId xmlns:a16="http://schemas.microsoft.com/office/drawing/2014/main" id="{5EDABF0D-CB00-8777-5E04-8F3AB6C7326B}"/>
              </a:ext>
            </a:extLst>
          </p:cNvPr>
          <p:cNvGrpSpPr/>
          <p:nvPr/>
        </p:nvGrpSpPr>
        <p:grpSpPr>
          <a:xfrm>
            <a:off x="982663" y="2691090"/>
            <a:ext cx="2617005" cy="2617005"/>
            <a:chOff x="982663" y="2691090"/>
            <a:chExt cx="2617005" cy="2617005"/>
          </a:xfrm>
        </p:grpSpPr>
        <p:grpSp>
          <p:nvGrpSpPr>
            <p:cNvPr id="17" name="Agrupar 16">
              <a:extLst>
                <a:ext uri="{FF2B5EF4-FFF2-40B4-BE49-F238E27FC236}">
                  <a16:creationId xmlns:a16="http://schemas.microsoft.com/office/drawing/2014/main" id="{93A7C7D6-F9CA-F7BF-9506-09449BB8A9B6}"/>
                </a:ext>
              </a:extLst>
            </p:cNvPr>
            <p:cNvGrpSpPr/>
            <p:nvPr/>
          </p:nvGrpSpPr>
          <p:grpSpPr>
            <a:xfrm>
              <a:off x="982663" y="2691090"/>
              <a:ext cx="2617005" cy="2617005"/>
              <a:chOff x="628879" y="570699"/>
              <a:chExt cx="1048786" cy="1048786"/>
            </a:xfrm>
          </p:grpSpPr>
          <p:sp>
            <p:nvSpPr>
              <p:cNvPr id="19" name="Elipse 18">
                <a:extLst>
                  <a:ext uri="{FF2B5EF4-FFF2-40B4-BE49-F238E27FC236}">
                    <a16:creationId xmlns:a16="http://schemas.microsoft.com/office/drawing/2014/main" id="{EA333D9C-9806-36D5-FC12-CA37F221D0D5}"/>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a:latin typeface="Aptos" panose="020B0004020202020204" pitchFamily="34" charset="0"/>
                </a:endParaRPr>
              </a:p>
            </p:txBody>
          </p:sp>
          <p:sp>
            <p:nvSpPr>
              <p:cNvPr id="24" name="Elipse 23">
                <a:extLst>
                  <a:ext uri="{FF2B5EF4-FFF2-40B4-BE49-F238E27FC236}">
                    <a16:creationId xmlns:a16="http://schemas.microsoft.com/office/drawing/2014/main" id="{FA3FF654-2B99-2DE9-24DE-FD6D4785BF90}"/>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ptos" panose="020B0004020202020204" pitchFamily="34" charset="0"/>
                </a:endParaRPr>
              </a:p>
            </p:txBody>
          </p:sp>
        </p:grpSp>
        <p:pic>
          <p:nvPicPr>
            <p:cNvPr id="18" name="Gráfico 17">
              <a:extLst>
                <a:ext uri="{FF2B5EF4-FFF2-40B4-BE49-F238E27FC236}">
                  <a16:creationId xmlns:a16="http://schemas.microsoft.com/office/drawing/2014/main" id="{2A88C43A-7407-9402-137D-24C28F04337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47554" y="3396093"/>
              <a:ext cx="1287223" cy="1206999"/>
            </a:xfrm>
            <a:prstGeom prst="rect">
              <a:avLst/>
            </a:prstGeom>
          </p:spPr>
        </p:pic>
      </p:grpSp>
      <p:sp>
        <p:nvSpPr>
          <p:cNvPr id="3" name="Retângulo Arredondado 9">
            <a:extLst>
              <a:ext uri="{FF2B5EF4-FFF2-40B4-BE49-F238E27FC236}">
                <a16:creationId xmlns:a16="http://schemas.microsoft.com/office/drawing/2014/main" id="{17DB3945-90D2-3BE0-1708-4930D779E89C}"/>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10" name="Retângulo Arredondado 15">
            <a:extLst>
              <a:ext uri="{FF2B5EF4-FFF2-40B4-BE49-F238E27FC236}">
                <a16:creationId xmlns:a16="http://schemas.microsoft.com/office/drawing/2014/main" id="{E20A144D-6D8B-6BB8-6D29-35F7FDBEF964}"/>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DOCUMENTAÇÃO</a:t>
            </a:r>
            <a:r>
              <a:rPr lang="pt-BR" sz="1000" b="1" dirty="0">
                <a:solidFill>
                  <a:schemeClr val="tx1"/>
                </a:solidFill>
                <a:latin typeface="AMX Black" pitchFamily="2" charset="0"/>
                <a:ea typeface="DIN 2014 Bold" panose="020B0504020202020204" pitchFamily="34" charset="77"/>
                <a:cs typeface="Segoe UI" panose="020B0502040204020203" pitchFamily="34" charset="0"/>
              </a:rPr>
              <a:t> | CADASTRO</a:t>
            </a:r>
          </a:p>
        </p:txBody>
      </p:sp>
      <p:sp>
        <p:nvSpPr>
          <p:cNvPr id="12" name="Retângulo Arredondado 1">
            <a:extLst>
              <a:ext uri="{FF2B5EF4-FFF2-40B4-BE49-F238E27FC236}">
                <a16:creationId xmlns:a16="http://schemas.microsoft.com/office/drawing/2014/main" id="{3C6547E0-1B1B-C639-433D-4C54407D6EF9}"/>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13" name="Retângulo Arredondado 9">
            <a:extLst>
              <a:ext uri="{FF2B5EF4-FFF2-40B4-BE49-F238E27FC236}">
                <a16:creationId xmlns:a16="http://schemas.microsoft.com/office/drawing/2014/main" id="{68E6701B-FC83-CBEA-275A-CE0C7489A855}"/>
              </a:ext>
            </a:extLst>
          </p:cNvPr>
          <p:cNvSpPr/>
          <p:nvPr/>
        </p:nvSpPr>
        <p:spPr>
          <a:xfrm>
            <a:off x="6575196" y="63362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129244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5A019-413C-3C1F-D939-0A6C5E075DDD}"/>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E3F75EFF-C62F-73EB-5837-A679DBED8EE9}"/>
              </a:ext>
            </a:extLst>
          </p:cNvPr>
          <p:cNvSpPr/>
          <p:nvPr/>
        </p:nvSpPr>
        <p:spPr>
          <a:xfrm>
            <a:off x="848114" y="2728398"/>
            <a:ext cx="7636463" cy="2523768"/>
          </a:xfrm>
          <a:prstGeom prst="rect">
            <a:avLst/>
          </a:prstGeom>
        </p:spPr>
        <p:txBody>
          <a:bodyPr wrap="square">
            <a:spAutoFit/>
          </a:bodyPr>
          <a:lstStyle/>
          <a:p>
            <a:pPr>
              <a:spcBef>
                <a:spcPts val="1200"/>
              </a:spcBef>
              <a:buClr>
                <a:schemeClr val="tx1"/>
              </a:buClr>
            </a:pPr>
            <a:r>
              <a:rPr lang="pt-BR" sz="1600" b="1" dirty="0">
                <a:solidFill>
                  <a:srgbClr val="C00000"/>
                </a:solidFill>
                <a:latin typeface="AMX" pitchFamily="2" charset="0"/>
                <a:cs typeface="Arial" panose="020B0604020202020204" pitchFamily="34" charset="0"/>
              </a:rPr>
              <a:t>Para uma venda onde o cliente opta por sair da loja com o seu CHIP:</a:t>
            </a:r>
            <a:endParaRPr lang="pt-BR" sz="1600" dirty="0">
              <a:latin typeface="AMX" pitchFamily="2" charset="0"/>
              <a:cs typeface="Arial" panose="020B0604020202020204" pitchFamily="34" charset="0"/>
            </a:endParaRPr>
          </a:p>
          <a:p>
            <a:pPr marL="180975" indent="-180975">
              <a:spcBef>
                <a:spcPts val="1200"/>
              </a:spcBef>
              <a:buClr>
                <a:srgbClr val="742424"/>
              </a:buClr>
              <a:buFont typeface="Arial" panose="020B0604020202020204" pitchFamily="34" charset="0"/>
              <a:buChar char="•"/>
            </a:pPr>
            <a:r>
              <a:rPr lang="pt-BR" sz="1600" dirty="0">
                <a:latin typeface="AMX" pitchFamily="2" charset="0"/>
                <a:cs typeface="Arial" panose="020B0604020202020204" pitchFamily="34" charset="0"/>
              </a:rPr>
              <a:t>Ao selecionar o chip que será entregue ao cliente, o número do ICCID deve ser incluso no SOLAR, no campo indicado como SIM FÍSICO – pode ser utilizado o bipe para leitura do número;</a:t>
            </a:r>
          </a:p>
          <a:p>
            <a:pPr marL="180975" indent="-180975">
              <a:spcBef>
                <a:spcPts val="1200"/>
              </a:spcBef>
              <a:buClr>
                <a:srgbClr val="742424"/>
              </a:buClr>
              <a:buFont typeface="Arial" panose="020B0604020202020204" pitchFamily="34" charset="0"/>
              <a:buChar char="•"/>
            </a:pPr>
            <a:r>
              <a:rPr lang="pt-BR" sz="1600" dirty="0">
                <a:latin typeface="AMX" pitchFamily="2" charset="0"/>
                <a:cs typeface="Arial" panose="020B0604020202020204" pitchFamily="34" charset="0"/>
              </a:rPr>
              <a:t>Deve ser gerada a Nota Fiscal do chip; essa nota de aquisição deve ser gerada</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no CPF do sócio da empresa e o pagamento deve seguir as regras de aquisição</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de um chip avulso;</a:t>
            </a:r>
          </a:p>
          <a:p>
            <a:pPr marL="180975" indent="-180975">
              <a:spcBef>
                <a:spcPts val="1200"/>
              </a:spcBef>
              <a:buClr>
                <a:srgbClr val="742424"/>
              </a:buClr>
              <a:buFont typeface="Arial" panose="020B0604020202020204" pitchFamily="34" charset="0"/>
              <a:buChar char="•"/>
            </a:pPr>
            <a:r>
              <a:rPr lang="pt-BR" sz="1600" dirty="0">
                <a:latin typeface="AMX" pitchFamily="2" charset="0"/>
                <a:cs typeface="Arial" panose="020B0604020202020204" pitchFamily="34" charset="0"/>
              </a:rPr>
              <a:t>O cliente sai da loja com o chip em mãos, a ativação ocorrerá posteriormente.</a:t>
            </a:r>
          </a:p>
        </p:txBody>
      </p:sp>
      <p:sp>
        <p:nvSpPr>
          <p:cNvPr id="3" name="Retângulo: Cantos Arredondados 2">
            <a:extLst>
              <a:ext uri="{FF2B5EF4-FFF2-40B4-BE49-F238E27FC236}">
                <a16:creationId xmlns:a16="http://schemas.microsoft.com/office/drawing/2014/main" id="{8B140BCB-20C2-7B82-E14A-085579B4EEBD}"/>
              </a:ext>
            </a:extLst>
          </p:cNvPr>
          <p:cNvSpPr/>
          <p:nvPr/>
        </p:nvSpPr>
        <p:spPr>
          <a:xfrm>
            <a:off x="734244" y="1379646"/>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Cliente saindo com o chip de lojas Nota fiscal</a:t>
            </a:r>
          </a:p>
        </p:txBody>
      </p:sp>
      <p:grpSp>
        <p:nvGrpSpPr>
          <p:cNvPr id="15" name="Agrupar 14">
            <a:extLst>
              <a:ext uri="{FF2B5EF4-FFF2-40B4-BE49-F238E27FC236}">
                <a16:creationId xmlns:a16="http://schemas.microsoft.com/office/drawing/2014/main" id="{00958EE0-2859-D401-0C09-FFC227B60B33}"/>
              </a:ext>
            </a:extLst>
          </p:cNvPr>
          <p:cNvGrpSpPr/>
          <p:nvPr/>
        </p:nvGrpSpPr>
        <p:grpSpPr>
          <a:xfrm>
            <a:off x="8661275" y="2112419"/>
            <a:ext cx="3680371" cy="3755727"/>
            <a:chOff x="8591911" y="2097451"/>
            <a:chExt cx="3680371" cy="3755727"/>
          </a:xfrm>
        </p:grpSpPr>
        <p:sp>
          <p:nvSpPr>
            <p:cNvPr id="16" name="Retângulo: Cantos Superiores Arredondados 15">
              <a:extLst>
                <a:ext uri="{FF2B5EF4-FFF2-40B4-BE49-F238E27FC236}">
                  <a16:creationId xmlns:a16="http://schemas.microsoft.com/office/drawing/2014/main" id="{EA583ACA-5A03-1F10-DF6C-7AC2BB624A81}"/>
                </a:ext>
              </a:extLst>
            </p:cNvPr>
            <p:cNvSpPr/>
            <p:nvPr/>
          </p:nvSpPr>
          <p:spPr>
            <a:xfrm rot="16200000">
              <a:off x="8554233" y="2135129"/>
              <a:ext cx="3755727" cy="3680371"/>
            </a:xfrm>
            <a:prstGeom prst="round2SameRect">
              <a:avLst>
                <a:gd name="adj1" fmla="val 11755"/>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sp>
          <p:nvSpPr>
            <p:cNvPr id="17" name="CaixaDeTexto 16">
              <a:extLst>
                <a:ext uri="{FF2B5EF4-FFF2-40B4-BE49-F238E27FC236}">
                  <a16:creationId xmlns:a16="http://schemas.microsoft.com/office/drawing/2014/main" id="{132ADE8D-8F17-66AF-5C8F-6A4E42251D40}"/>
                </a:ext>
              </a:extLst>
            </p:cNvPr>
            <p:cNvSpPr txBox="1"/>
            <p:nvPr/>
          </p:nvSpPr>
          <p:spPr>
            <a:xfrm>
              <a:off x="8850703" y="2919099"/>
              <a:ext cx="3139962" cy="2800767"/>
            </a:xfrm>
            <a:prstGeom prst="rect">
              <a:avLst/>
            </a:prstGeom>
            <a:noFill/>
          </p:spPr>
          <p:txBody>
            <a:bodyPr wrap="square">
              <a:spAutoFit/>
            </a:bodyPr>
            <a:lstStyle/>
            <a:p>
              <a:r>
                <a:rPr lang="pt-BR" sz="1600" dirty="0">
                  <a:solidFill>
                    <a:schemeClr val="bg1"/>
                  </a:solidFill>
                  <a:cs typeface="Arial" panose="020B0604020202020204" pitchFamily="34" charset="0"/>
                </a:rPr>
                <a:t>Isso só poderá acontecer para pedidos de linhas novas, com o tipo de solicitação no Solar como “</a:t>
              </a:r>
              <a:r>
                <a:rPr lang="pt-BR" sz="1600" b="1" dirty="0">
                  <a:solidFill>
                    <a:schemeClr val="bg1"/>
                  </a:solidFill>
                  <a:cs typeface="Arial" panose="020B0604020202020204" pitchFamily="34" charset="0"/>
                </a:rPr>
                <a:t>entrega imediata</a:t>
              </a:r>
              <a:r>
                <a:rPr lang="pt-BR" sz="1600" dirty="0">
                  <a:solidFill>
                    <a:schemeClr val="bg1"/>
                  </a:solidFill>
                  <a:cs typeface="Arial" panose="020B0604020202020204" pitchFamily="34" charset="0"/>
                </a:rPr>
                <a:t>”.</a:t>
              </a:r>
            </a:p>
            <a:p>
              <a:r>
                <a:rPr lang="pt-BR" sz="1600" dirty="0">
                  <a:solidFill>
                    <a:schemeClr val="bg1"/>
                  </a:solidFill>
                  <a:cs typeface="Arial" panose="020B0604020202020204" pitchFamily="34" charset="0"/>
                </a:rPr>
                <a:t>Caso o cliente queira portabilidade, transferência de titularidade ou mesclar essas solicitações com linhas novas, </a:t>
              </a:r>
            </a:p>
            <a:p>
              <a:r>
                <a:rPr lang="pt-BR" sz="1600" dirty="0">
                  <a:solidFill>
                    <a:schemeClr val="bg1"/>
                  </a:solidFill>
                  <a:cs typeface="Arial" panose="020B0604020202020204" pitchFamily="34" charset="0"/>
                </a:rPr>
                <a:t>ele não poderá sair da loja com </a:t>
              </a:r>
            </a:p>
            <a:p>
              <a:r>
                <a:rPr lang="pt-BR" sz="1600" dirty="0">
                  <a:solidFill>
                    <a:schemeClr val="bg1"/>
                  </a:solidFill>
                  <a:cs typeface="Arial" panose="020B0604020202020204" pitchFamily="34" charset="0"/>
                </a:rPr>
                <a:t>o chip; nesse caso, receberá os cartões pelo fluxo de entrega.</a:t>
              </a:r>
            </a:p>
          </p:txBody>
        </p:sp>
        <p:grpSp>
          <p:nvGrpSpPr>
            <p:cNvPr id="18" name="Agrupar 17">
              <a:extLst>
                <a:ext uri="{FF2B5EF4-FFF2-40B4-BE49-F238E27FC236}">
                  <a16:creationId xmlns:a16="http://schemas.microsoft.com/office/drawing/2014/main" id="{CE8EB54E-0823-28AC-94F7-713DA65E34A5}"/>
                </a:ext>
              </a:extLst>
            </p:cNvPr>
            <p:cNvGrpSpPr/>
            <p:nvPr/>
          </p:nvGrpSpPr>
          <p:grpSpPr>
            <a:xfrm>
              <a:off x="8964078" y="2283006"/>
              <a:ext cx="1980364" cy="538549"/>
              <a:chOff x="8964078" y="2283006"/>
              <a:chExt cx="1980364" cy="538549"/>
            </a:xfrm>
          </p:grpSpPr>
          <p:pic>
            <p:nvPicPr>
              <p:cNvPr id="19" name="Gráfico 18">
                <a:extLst>
                  <a:ext uri="{FF2B5EF4-FFF2-40B4-BE49-F238E27FC236}">
                    <a16:creationId xmlns:a16="http://schemas.microsoft.com/office/drawing/2014/main" id="{E439E324-2167-6951-0D8B-52D35869185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964078" y="2283006"/>
                <a:ext cx="593988" cy="538549"/>
              </a:xfrm>
              <a:prstGeom prst="rect">
                <a:avLst/>
              </a:prstGeom>
            </p:spPr>
          </p:pic>
          <p:sp>
            <p:nvSpPr>
              <p:cNvPr id="20" name="CaixaDeTexto 19">
                <a:extLst>
                  <a:ext uri="{FF2B5EF4-FFF2-40B4-BE49-F238E27FC236}">
                    <a16:creationId xmlns:a16="http://schemas.microsoft.com/office/drawing/2014/main" id="{032B07D8-37E0-5740-27A1-BD098D84A86C}"/>
                  </a:ext>
                </a:extLst>
              </p:cNvPr>
              <p:cNvSpPr txBox="1"/>
              <p:nvPr/>
            </p:nvSpPr>
            <p:spPr>
              <a:xfrm>
                <a:off x="9540814" y="2380550"/>
                <a:ext cx="1403628" cy="338554"/>
              </a:xfrm>
              <a:prstGeom prst="rect">
                <a:avLst/>
              </a:prstGeom>
              <a:noFill/>
            </p:spPr>
            <p:txBody>
              <a:bodyPr wrap="square">
                <a:spAutoFit/>
              </a:bodyPr>
              <a:lstStyle/>
              <a:p>
                <a:pPr>
                  <a:spcBef>
                    <a:spcPts val="600"/>
                  </a:spcBef>
                  <a:buClr>
                    <a:schemeClr val="tx1"/>
                  </a:buClr>
                </a:pPr>
                <a:r>
                  <a:rPr lang="pt-BR" sz="1600" b="1" dirty="0">
                    <a:solidFill>
                      <a:schemeClr val="bg1"/>
                    </a:solidFill>
                    <a:latin typeface="+mj-lt"/>
                    <a:cs typeface="Arial" panose="020B0604020202020204" pitchFamily="34" charset="0"/>
                  </a:rPr>
                  <a:t>Importante</a:t>
                </a:r>
              </a:p>
            </p:txBody>
          </p:sp>
        </p:grpSp>
      </p:grpSp>
      <p:sp>
        <p:nvSpPr>
          <p:cNvPr id="25" name="Retângulo Arredondado 9">
            <a:extLst>
              <a:ext uri="{FF2B5EF4-FFF2-40B4-BE49-F238E27FC236}">
                <a16:creationId xmlns:a16="http://schemas.microsoft.com/office/drawing/2014/main" id="{589535BC-CD9F-2C5D-62EA-F28304E147AC}"/>
              </a:ext>
            </a:extLst>
          </p:cNvPr>
          <p:cNvSpPr/>
          <p:nvPr/>
        </p:nvSpPr>
        <p:spPr>
          <a:xfrm>
            <a:off x="9438736" y="640273"/>
            <a:ext cx="1905151"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CHIP</a:t>
            </a:r>
          </a:p>
        </p:txBody>
      </p:sp>
      <p:sp>
        <p:nvSpPr>
          <p:cNvPr id="26" name="Retângulo Arredondado 1">
            <a:extLst>
              <a:ext uri="{FF2B5EF4-FFF2-40B4-BE49-F238E27FC236}">
                <a16:creationId xmlns:a16="http://schemas.microsoft.com/office/drawing/2014/main" id="{E6BEABA8-BB4C-950B-6C33-54EEC80C27DA}"/>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7" name="Retângulo Arredondado 9">
            <a:extLst>
              <a:ext uri="{FF2B5EF4-FFF2-40B4-BE49-F238E27FC236}">
                <a16:creationId xmlns:a16="http://schemas.microsoft.com/office/drawing/2014/main" id="{8706D1DC-9F94-5FAE-C745-D9F55B46466F}"/>
              </a:ext>
            </a:extLst>
          </p:cNvPr>
          <p:cNvSpPr/>
          <p:nvPr/>
        </p:nvSpPr>
        <p:spPr>
          <a:xfrm>
            <a:off x="6595933" y="640273"/>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28" name="Retângulo Arredondado 15">
            <a:extLst>
              <a:ext uri="{FF2B5EF4-FFF2-40B4-BE49-F238E27FC236}">
                <a16:creationId xmlns:a16="http://schemas.microsoft.com/office/drawing/2014/main" id="{B3E92987-BD47-83F5-20C7-AA53001B7F3E}"/>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latin typeface="AMX Black" pitchFamily="2" charset="0"/>
                <a:ea typeface="DIN 2014 Bold" panose="020B0504020202020204" pitchFamily="34" charset="77"/>
                <a:cs typeface="Arial" panose="020B0604020202020204" pitchFamily="34" charset="0"/>
              </a:rPr>
              <a:t>DOCUMENTAÇÃO | </a:t>
            </a:r>
            <a:r>
              <a:rPr lang="pt-BR" sz="1000" dirty="0">
                <a:solidFill>
                  <a:schemeClr val="tx1"/>
                </a:solidFill>
                <a:latin typeface="AMX Black" pitchFamily="2" charset="0"/>
                <a:ea typeface="DIN 2014 Bold" panose="020B0504020202020204" pitchFamily="34" charset="77"/>
                <a:cs typeface="Arial" panose="020B0604020202020204" pitchFamily="34" charset="0"/>
              </a:rPr>
              <a:t>CADASTRO</a:t>
            </a:r>
          </a:p>
        </p:txBody>
      </p:sp>
    </p:spTree>
    <p:extLst>
      <p:ext uri="{BB962C8B-B14F-4D97-AF65-F5344CB8AC3E}">
        <p14:creationId xmlns:p14="http://schemas.microsoft.com/office/powerpoint/2010/main" val="182031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50"/>
                                        <p:tgtEl>
                                          <p:spTgt spid="23"/>
                                        </p:tgtEl>
                                      </p:cBhvr>
                                    </p:animEffect>
                                  </p:childTnLst>
                                </p:cTn>
                              </p:par>
                            </p:childTnLst>
                          </p:cTn>
                        </p:par>
                        <p:par>
                          <p:cTn id="13" fill="hold">
                            <p:stCondLst>
                              <p:cond delay="750"/>
                            </p:stCondLst>
                            <p:childTnLst>
                              <p:par>
                                <p:cTn id="14" presetID="2" presetClass="entr" presetSubtype="2"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5570-D8AD-47D0-0030-FE007366A566}"/>
            </a:ext>
          </a:extLst>
        </p:cNvPr>
        <p:cNvGrpSpPr/>
        <p:nvPr/>
      </p:nvGrpSpPr>
      <p:grpSpPr>
        <a:xfrm>
          <a:off x="0" y="0"/>
          <a:ext cx="0" cy="0"/>
          <a:chOff x="0" y="0"/>
          <a:chExt cx="0" cy="0"/>
        </a:xfrm>
      </p:grpSpPr>
      <p:sp>
        <p:nvSpPr>
          <p:cNvPr id="5" name="object 7">
            <a:extLst>
              <a:ext uri="{FF2B5EF4-FFF2-40B4-BE49-F238E27FC236}">
                <a16:creationId xmlns:a16="http://schemas.microsoft.com/office/drawing/2014/main" id="{29FA69D7-4E0D-9157-1C66-247C034D5439}"/>
              </a:ext>
            </a:extLst>
          </p:cNvPr>
          <p:cNvSpPr txBox="1"/>
          <p:nvPr/>
        </p:nvSpPr>
        <p:spPr>
          <a:xfrm>
            <a:off x="1201260" y="3362333"/>
            <a:ext cx="989208" cy="367239"/>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Rio Branco</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6</a:t>
            </a:r>
            <a:endParaRPr sz="1600" dirty="0">
              <a:latin typeface="AMX" pitchFamily="2" charset="0"/>
              <a:cs typeface="Arial" panose="020B0604020202020204" pitchFamily="34" charset="0"/>
            </a:endParaRPr>
          </a:p>
        </p:txBody>
      </p:sp>
      <p:grpSp>
        <p:nvGrpSpPr>
          <p:cNvPr id="6" name="Group 331">
            <a:extLst>
              <a:ext uri="{FF2B5EF4-FFF2-40B4-BE49-F238E27FC236}">
                <a16:creationId xmlns:a16="http://schemas.microsoft.com/office/drawing/2014/main" id="{A4FACF06-6706-5653-BF1D-2FA54FC5A52C}"/>
              </a:ext>
            </a:extLst>
          </p:cNvPr>
          <p:cNvGrpSpPr/>
          <p:nvPr/>
        </p:nvGrpSpPr>
        <p:grpSpPr>
          <a:xfrm>
            <a:off x="1150599" y="2627960"/>
            <a:ext cx="1090530" cy="568685"/>
            <a:chOff x="12770693" y="-741198"/>
            <a:chExt cx="636512" cy="331926"/>
          </a:xfrm>
          <a:effectLst/>
        </p:grpSpPr>
        <p:sp>
          <p:nvSpPr>
            <p:cNvPr id="9" name="object 10">
              <a:extLst>
                <a:ext uri="{FF2B5EF4-FFF2-40B4-BE49-F238E27FC236}">
                  <a16:creationId xmlns:a16="http://schemas.microsoft.com/office/drawing/2014/main" id="{02BB7816-92A9-447C-2D33-A751E7F70A1D}"/>
                </a:ext>
              </a:extLst>
            </p:cNvPr>
            <p:cNvSpPr/>
            <p:nvPr/>
          </p:nvSpPr>
          <p:spPr>
            <a:xfrm>
              <a:off x="12770693" y="-741198"/>
              <a:ext cx="636512" cy="331926"/>
            </a:xfrm>
            <a:custGeom>
              <a:avLst/>
              <a:gdLst/>
              <a:ahLst/>
              <a:cxnLst/>
              <a:rect l="l" t="t" r="r" b="b"/>
              <a:pathLst>
                <a:path w="1049654" h="547370">
                  <a:moveTo>
                    <a:pt x="817989" y="526151"/>
                  </a:moveTo>
                  <a:lnTo>
                    <a:pt x="631048" y="526151"/>
                  </a:lnTo>
                  <a:lnTo>
                    <a:pt x="653519" y="528287"/>
                  </a:lnTo>
                  <a:lnTo>
                    <a:pt x="701633" y="528287"/>
                  </a:lnTo>
                  <a:lnTo>
                    <a:pt x="710043" y="528625"/>
                  </a:lnTo>
                  <a:lnTo>
                    <a:pt x="753101" y="537793"/>
                  </a:lnTo>
                  <a:lnTo>
                    <a:pt x="767945" y="544328"/>
                  </a:lnTo>
                  <a:lnTo>
                    <a:pt x="774185" y="546476"/>
                  </a:lnTo>
                  <a:lnTo>
                    <a:pt x="780901" y="546790"/>
                  </a:lnTo>
                  <a:lnTo>
                    <a:pt x="787286" y="545340"/>
                  </a:lnTo>
                  <a:lnTo>
                    <a:pt x="792530" y="542192"/>
                  </a:lnTo>
                  <a:lnTo>
                    <a:pt x="797701" y="538036"/>
                  </a:lnTo>
                  <a:lnTo>
                    <a:pt x="803859" y="533826"/>
                  </a:lnTo>
                  <a:lnTo>
                    <a:pt x="810234" y="530056"/>
                  </a:lnTo>
                  <a:lnTo>
                    <a:pt x="816058" y="527219"/>
                  </a:lnTo>
                  <a:lnTo>
                    <a:pt x="817989" y="526151"/>
                  </a:lnTo>
                  <a:close/>
                </a:path>
                <a:path w="1049654" h="547370">
                  <a:moveTo>
                    <a:pt x="973820" y="314681"/>
                  </a:moveTo>
                  <a:lnTo>
                    <a:pt x="501607" y="314681"/>
                  </a:lnTo>
                  <a:lnTo>
                    <a:pt x="503052" y="318524"/>
                  </a:lnTo>
                  <a:lnTo>
                    <a:pt x="495995" y="333822"/>
                  </a:lnTo>
                  <a:lnTo>
                    <a:pt x="495021" y="342963"/>
                  </a:lnTo>
                  <a:lnTo>
                    <a:pt x="499733" y="350020"/>
                  </a:lnTo>
                  <a:lnTo>
                    <a:pt x="500696" y="358198"/>
                  </a:lnTo>
                  <a:lnTo>
                    <a:pt x="499524" y="364669"/>
                  </a:lnTo>
                  <a:lnTo>
                    <a:pt x="498860" y="375357"/>
                  </a:lnTo>
                  <a:lnTo>
                    <a:pt x="498812" y="379670"/>
                  </a:lnTo>
                  <a:lnTo>
                    <a:pt x="498712" y="405307"/>
                  </a:lnTo>
                  <a:lnTo>
                    <a:pt x="498837" y="420720"/>
                  </a:lnTo>
                  <a:lnTo>
                    <a:pt x="500857" y="484813"/>
                  </a:lnTo>
                  <a:lnTo>
                    <a:pt x="505371" y="526151"/>
                  </a:lnTo>
                  <a:lnTo>
                    <a:pt x="508068" y="532570"/>
                  </a:lnTo>
                  <a:lnTo>
                    <a:pt x="511596" y="532570"/>
                  </a:lnTo>
                  <a:lnTo>
                    <a:pt x="520748" y="537386"/>
                  </a:lnTo>
                  <a:lnTo>
                    <a:pt x="528381" y="543271"/>
                  </a:lnTo>
                  <a:lnTo>
                    <a:pt x="536401" y="546239"/>
                  </a:lnTo>
                  <a:lnTo>
                    <a:pt x="547949" y="546423"/>
                  </a:lnTo>
                  <a:lnTo>
                    <a:pt x="561479" y="543960"/>
                  </a:lnTo>
                  <a:lnTo>
                    <a:pt x="575448" y="538988"/>
                  </a:lnTo>
                  <a:lnTo>
                    <a:pt x="590090" y="533341"/>
                  </a:lnTo>
                  <a:lnTo>
                    <a:pt x="605455" y="529040"/>
                  </a:lnTo>
                  <a:lnTo>
                    <a:pt x="619716" y="526503"/>
                  </a:lnTo>
                  <a:lnTo>
                    <a:pt x="631048" y="526151"/>
                  </a:lnTo>
                  <a:lnTo>
                    <a:pt x="817989" y="526151"/>
                  </a:lnTo>
                  <a:lnTo>
                    <a:pt x="821633" y="524135"/>
                  </a:lnTo>
                  <a:lnTo>
                    <a:pt x="827325" y="519679"/>
                  </a:lnTo>
                  <a:lnTo>
                    <a:pt x="832468" y="514451"/>
                  </a:lnTo>
                  <a:lnTo>
                    <a:pt x="836393" y="509052"/>
                  </a:lnTo>
                  <a:lnTo>
                    <a:pt x="840221" y="503393"/>
                  </a:lnTo>
                  <a:lnTo>
                    <a:pt x="845127" y="497473"/>
                  </a:lnTo>
                  <a:lnTo>
                    <a:pt x="882371" y="476959"/>
                  </a:lnTo>
                  <a:lnTo>
                    <a:pt x="900705" y="474823"/>
                  </a:lnTo>
                  <a:lnTo>
                    <a:pt x="908935" y="474823"/>
                  </a:lnTo>
                  <a:lnTo>
                    <a:pt x="914715" y="470980"/>
                  </a:lnTo>
                  <a:lnTo>
                    <a:pt x="920600" y="461556"/>
                  </a:lnTo>
                  <a:lnTo>
                    <a:pt x="927814" y="454342"/>
                  </a:lnTo>
                  <a:lnTo>
                    <a:pt x="933688" y="450227"/>
                  </a:lnTo>
                  <a:lnTo>
                    <a:pt x="938862" y="446056"/>
                  </a:lnTo>
                  <a:lnTo>
                    <a:pt x="945026" y="440230"/>
                  </a:lnTo>
                  <a:lnTo>
                    <a:pt x="951405" y="433520"/>
                  </a:lnTo>
                  <a:lnTo>
                    <a:pt x="957227" y="426699"/>
                  </a:lnTo>
                  <a:lnTo>
                    <a:pt x="962962" y="420720"/>
                  </a:lnTo>
                  <a:lnTo>
                    <a:pt x="969107" y="416308"/>
                  </a:lnTo>
                  <a:lnTo>
                    <a:pt x="974924" y="413884"/>
                  </a:lnTo>
                  <a:lnTo>
                    <a:pt x="979676" y="413872"/>
                  </a:lnTo>
                  <a:lnTo>
                    <a:pt x="985189" y="413257"/>
                  </a:lnTo>
                  <a:lnTo>
                    <a:pt x="993077" y="409217"/>
                  </a:lnTo>
                  <a:lnTo>
                    <a:pt x="1002288" y="402422"/>
                  </a:lnTo>
                  <a:lnTo>
                    <a:pt x="1011770" y="393537"/>
                  </a:lnTo>
                  <a:lnTo>
                    <a:pt x="1021138" y="383925"/>
                  </a:lnTo>
                  <a:lnTo>
                    <a:pt x="1029825" y="375357"/>
                  </a:lnTo>
                  <a:lnTo>
                    <a:pt x="1037033" y="368602"/>
                  </a:lnTo>
                  <a:lnTo>
                    <a:pt x="1041716" y="364669"/>
                  </a:lnTo>
                  <a:lnTo>
                    <a:pt x="1049203" y="359329"/>
                  </a:lnTo>
                  <a:lnTo>
                    <a:pt x="1015267" y="336869"/>
                  </a:lnTo>
                  <a:lnTo>
                    <a:pt x="999552" y="327417"/>
                  </a:lnTo>
                  <a:lnTo>
                    <a:pt x="981659" y="318176"/>
                  </a:lnTo>
                  <a:lnTo>
                    <a:pt x="973820" y="314681"/>
                  </a:lnTo>
                  <a:close/>
                </a:path>
                <a:path w="1049654" h="547370">
                  <a:moveTo>
                    <a:pt x="471812" y="335215"/>
                  </a:moveTo>
                  <a:lnTo>
                    <a:pt x="165160" y="335215"/>
                  </a:lnTo>
                  <a:lnTo>
                    <a:pt x="177120" y="335226"/>
                  </a:lnTo>
                  <a:lnTo>
                    <a:pt x="188543" y="335790"/>
                  </a:lnTo>
                  <a:lnTo>
                    <a:pt x="197952" y="336869"/>
                  </a:lnTo>
                  <a:lnTo>
                    <a:pt x="206774" y="338200"/>
                  </a:lnTo>
                  <a:lnTo>
                    <a:pt x="216569" y="339449"/>
                  </a:lnTo>
                  <a:lnTo>
                    <a:pt x="226143" y="340475"/>
                  </a:lnTo>
                  <a:lnTo>
                    <a:pt x="234307" y="341141"/>
                  </a:lnTo>
                  <a:lnTo>
                    <a:pt x="241538" y="342911"/>
                  </a:lnTo>
                  <a:lnTo>
                    <a:pt x="248587" y="346929"/>
                  </a:lnTo>
                  <a:lnTo>
                    <a:pt x="254646" y="352600"/>
                  </a:lnTo>
                  <a:lnTo>
                    <a:pt x="258903" y="359329"/>
                  </a:lnTo>
                  <a:lnTo>
                    <a:pt x="262146" y="366565"/>
                  </a:lnTo>
                  <a:lnTo>
                    <a:pt x="265474" y="373669"/>
                  </a:lnTo>
                  <a:lnTo>
                    <a:pt x="268418" y="379670"/>
                  </a:lnTo>
                  <a:lnTo>
                    <a:pt x="270706" y="383985"/>
                  </a:lnTo>
                  <a:lnTo>
                    <a:pt x="273028" y="388030"/>
                  </a:lnTo>
                  <a:lnTo>
                    <a:pt x="274934" y="395736"/>
                  </a:lnTo>
                  <a:lnTo>
                    <a:pt x="274934" y="401034"/>
                  </a:lnTo>
                  <a:lnTo>
                    <a:pt x="276791" y="404769"/>
                  </a:lnTo>
                  <a:lnTo>
                    <a:pt x="281848" y="407829"/>
                  </a:lnTo>
                  <a:lnTo>
                    <a:pt x="289330" y="409897"/>
                  </a:lnTo>
                  <a:lnTo>
                    <a:pt x="298462" y="410657"/>
                  </a:lnTo>
                  <a:lnTo>
                    <a:pt x="309456" y="410573"/>
                  </a:lnTo>
                  <a:lnTo>
                    <a:pt x="355755" y="408917"/>
                  </a:lnTo>
                  <a:lnTo>
                    <a:pt x="397481" y="398955"/>
                  </a:lnTo>
                  <a:lnTo>
                    <a:pt x="429311" y="373614"/>
                  </a:lnTo>
                  <a:lnTo>
                    <a:pt x="453618" y="351270"/>
                  </a:lnTo>
                  <a:lnTo>
                    <a:pt x="461589" y="344100"/>
                  </a:lnTo>
                  <a:lnTo>
                    <a:pt x="469004" y="337592"/>
                  </a:lnTo>
                  <a:lnTo>
                    <a:pt x="471812" y="335215"/>
                  </a:lnTo>
                  <a:close/>
                </a:path>
                <a:path w="1049654" h="547370">
                  <a:moveTo>
                    <a:pt x="26836" y="0"/>
                  </a:moveTo>
                  <a:lnTo>
                    <a:pt x="31109" y="17109"/>
                  </a:lnTo>
                  <a:lnTo>
                    <a:pt x="31511" y="24008"/>
                  </a:lnTo>
                  <a:lnTo>
                    <a:pt x="29427" y="30141"/>
                  </a:lnTo>
                  <a:lnTo>
                    <a:pt x="25244" y="34839"/>
                  </a:lnTo>
                  <a:lnTo>
                    <a:pt x="19350" y="37433"/>
                  </a:lnTo>
                  <a:lnTo>
                    <a:pt x="10523" y="39202"/>
                  </a:lnTo>
                  <a:lnTo>
                    <a:pt x="2345" y="45935"/>
                  </a:lnTo>
                  <a:lnTo>
                    <a:pt x="0" y="58867"/>
                  </a:lnTo>
                  <a:lnTo>
                    <a:pt x="1916" y="68971"/>
                  </a:lnTo>
                  <a:lnTo>
                    <a:pt x="5444" y="74866"/>
                  </a:lnTo>
                  <a:lnTo>
                    <a:pt x="31758" y="97159"/>
                  </a:lnTo>
                  <a:lnTo>
                    <a:pt x="36093" y="105818"/>
                  </a:lnTo>
                  <a:lnTo>
                    <a:pt x="32553" y="118760"/>
                  </a:lnTo>
                  <a:lnTo>
                    <a:pt x="34962" y="126467"/>
                  </a:lnTo>
                  <a:lnTo>
                    <a:pt x="39674" y="129399"/>
                  </a:lnTo>
                  <a:lnTo>
                    <a:pt x="43589" y="132994"/>
                  </a:lnTo>
                  <a:lnTo>
                    <a:pt x="47918" y="138830"/>
                  </a:lnTo>
                  <a:lnTo>
                    <a:pt x="52135" y="146099"/>
                  </a:lnTo>
                  <a:lnTo>
                    <a:pt x="55715" y="153995"/>
                  </a:lnTo>
                  <a:lnTo>
                    <a:pt x="59273" y="162277"/>
                  </a:lnTo>
                  <a:lnTo>
                    <a:pt x="63198" y="170102"/>
                  </a:lnTo>
                  <a:lnTo>
                    <a:pt x="91431" y="198643"/>
                  </a:lnTo>
                  <a:lnTo>
                    <a:pt x="96719" y="206349"/>
                  </a:lnTo>
                  <a:lnTo>
                    <a:pt x="100258" y="219281"/>
                  </a:lnTo>
                  <a:lnTo>
                    <a:pt x="107473" y="227459"/>
                  </a:lnTo>
                  <a:lnTo>
                    <a:pt x="114530" y="230998"/>
                  </a:lnTo>
                  <a:lnTo>
                    <a:pt x="120187" y="234417"/>
                  </a:lnTo>
                  <a:lnTo>
                    <a:pt x="146393" y="264316"/>
                  </a:lnTo>
                  <a:lnTo>
                    <a:pt x="152550" y="283122"/>
                  </a:lnTo>
                  <a:lnTo>
                    <a:pt x="151377" y="300776"/>
                  </a:lnTo>
                  <a:lnTo>
                    <a:pt x="146560" y="310880"/>
                  </a:lnTo>
                  <a:lnTo>
                    <a:pt x="135974" y="317937"/>
                  </a:lnTo>
                  <a:lnTo>
                    <a:pt x="131158" y="324670"/>
                  </a:lnTo>
                  <a:lnTo>
                    <a:pt x="130571" y="329372"/>
                  </a:lnTo>
                  <a:lnTo>
                    <a:pt x="132096" y="332533"/>
                  </a:lnTo>
                  <a:lnTo>
                    <a:pt x="137037" y="334796"/>
                  </a:lnTo>
                  <a:lnTo>
                    <a:pt x="144625" y="335951"/>
                  </a:lnTo>
                  <a:lnTo>
                    <a:pt x="154117" y="335789"/>
                  </a:lnTo>
                  <a:lnTo>
                    <a:pt x="165160" y="335215"/>
                  </a:lnTo>
                  <a:lnTo>
                    <a:pt x="471812" y="335215"/>
                  </a:lnTo>
                  <a:lnTo>
                    <a:pt x="501607" y="314681"/>
                  </a:lnTo>
                  <a:lnTo>
                    <a:pt x="973820" y="314681"/>
                  </a:lnTo>
                  <a:lnTo>
                    <a:pt x="963843" y="310234"/>
                  </a:lnTo>
                  <a:lnTo>
                    <a:pt x="948306" y="304650"/>
                  </a:lnTo>
                  <a:lnTo>
                    <a:pt x="932242" y="299581"/>
                  </a:lnTo>
                  <a:lnTo>
                    <a:pt x="913004" y="293029"/>
                  </a:lnTo>
                  <a:lnTo>
                    <a:pt x="874664" y="278871"/>
                  </a:lnTo>
                  <a:lnTo>
                    <a:pt x="788750" y="245741"/>
                  </a:lnTo>
                  <a:lnTo>
                    <a:pt x="743333" y="226749"/>
                  </a:lnTo>
                  <a:lnTo>
                    <a:pt x="676697" y="194624"/>
                  </a:lnTo>
                  <a:lnTo>
                    <a:pt x="652503" y="182991"/>
                  </a:lnTo>
                  <a:lnTo>
                    <a:pt x="607091" y="162277"/>
                  </a:lnTo>
                  <a:lnTo>
                    <a:pt x="542741" y="135177"/>
                  </a:lnTo>
                  <a:lnTo>
                    <a:pt x="506008" y="121319"/>
                  </a:lnTo>
                  <a:lnTo>
                    <a:pt x="455647" y="107583"/>
                  </a:lnTo>
                  <a:lnTo>
                    <a:pt x="346421" y="85199"/>
                  </a:lnTo>
                  <a:lnTo>
                    <a:pt x="299693" y="75363"/>
                  </a:lnTo>
                  <a:lnTo>
                    <a:pt x="275253" y="70796"/>
                  </a:lnTo>
                  <a:lnTo>
                    <a:pt x="251951" y="66860"/>
                  </a:lnTo>
                  <a:lnTo>
                    <a:pt x="232725" y="64081"/>
                  </a:lnTo>
                  <a:lnTo>
                    <a:pt x="213414" y="60824"/>
                  </a:lnTo>
                  <a:lnTo>
                    <a:pt x="165027" y="49055"/>
                  </a:lnTo>
                  <a:lnTo>
                    <a:pt x="119387" y="34340"/>
                  </a:lnTo>
                  <a:lnTo>
                    <a:pt x="74994" y="18571"/>
                  </a:lnTo>
                  <a:lnTo>
                    <a:pt x="58595" y="12397"/>
                  </a:lnTo>
                  <a:lnTo>
                    <a:pt x="26836" y="0"/>
                  </a:lnTo>
                  <a:close/>
                </a:path>
              </a:pathLst>
            </a:custGeom>
            <a:solidFill>
              <a:srgbClr val="E30000"/>
            </a:solidFill>
            <a:ln w="14798" cap="flat">
              <a:noFill/>
              <a:prstDash val="solid"/>
              <a:miter/>
            </a:ln>
            <a:effectLst/>
          </p:spPr>
          <p:txBody>
            <a:bodyPr wrap="square" lIns="0" tIns="0" rIns="0" bIns="0" rtlCol="0"/>
            <a:lstStyle/>
            <a:p>
              <a:endParaRPr sz="1000" dirty="0">
                <a:solidFill>
                  <a:schemeClr val="tx1"/>
                </a:solidFill>
                <a:latin typeface="AMX" pitchFamily="2" charset="0"/>
                <a:cs typeface="Arial" panose="020B0604020202020204" pitchFamily="34" charset="0"/>
              </a:endParaRPr>
            </a:p>
          </p:txBody>
        </p:sp>
        <p:sp>
          <p:nvSpPr>
            <p:cNvPr id="10" name="object 11">
              <a:extLst>
                <a:ext uri="{FF2B5EF4-FFF2-40B4-BE49-F238E27FC236}">
                  <a16:creationId xmlns:a16="http://schemas.microsoft.com/office/drawing/2014/main" id="{6AA09822-3A7F-0FCE-48DF-6F7294A6C8AA}"/>
                </a:ext>
              </a:extLst>
            </p:cNvPr>
            <p:cNvSpPr txBox="1"/>
            <p:nvPr/>
          </p:nvSpPr>
          <p:spPr>
            <a:xfrm>
              <a:off x="13096966" y="-597460"/>
              <a:ext cx="252288" cy="148932"/>
            </a:xfrm>
            <a:prstGeom prst="rect">
              <a:avLst/>
            </a:prstGeom>
          </p:spPr>
          <p:txBody>
            <a:bodyPr vert="horz" wrap="square" lIns="0" tIns="8856" rIns="0" bIns="0" rtlCol="0">
              <a:spAutoFit/>
            </a:bodyPr>
            <a:lstStyle/>
            <a:p>
              <a:pPr marL="7701">
                <a:spcBef>
                  <a:spcPts val="69"/>
                </a:spcBef>
              </a:pPr>
              <a:r>
                <a:rPr sz="1600" b="1" dirty="0">
                  <a:solidFill>
                    <a:schemeClr val="bg1"/>
                  </a:solidFill>
                  <a:latin typeface="AMX" pitchFamily="2" charset="0"/>
                  <a:cs typeface="Arial" panose="020B0604020202020204" pitchFamily="34" charset="0"/>
                </a:rPr>
                <a:t>AC</a:t>
              </a:r>
              <a:endParaRPr sz="1600" dirty="0">
                <a:solidFill>
                  <a:schemeClr val="bg1"/>
                </a:solidFill>
                <a:latin typeface="AMX" pitchFamily="2" charset="0"/>
                <a:cs typeface="Arial" panose="020B0604020202020204" pitchFamily="34" charset="0"/>
              </a:endParaRPr>
            </a:p>
          </p:txBody>
        </p:sp>
      </p:grpSp>
      <p:sp>
        <p:nvSpPr>
          <p:cNvPr id="14" name="object 12">
            <a:extLst>
              <a:ext uri="{FF2B5EF4-FFF2-40B4-BE49-F238E27FC236}">
                <a16:creationId xmlns:a16="http://schemas.microsoft.com/office/drawing/2014/main" id="{D8CA8468-7583-C903-EA2F-E0DE5031C8C9}"/>
              </a:ext>
            </a:extLst>
          </p:cNvPr>
          <p:cNvSpPr txBox="1"/>
          <p:nvPr/>
        </p:nvSpPr>
        <p:spPr>
          <a:xfrm>
            <a:off x="10183711" y="3362333"/>
            <a:ext cx="1014647" cy="392887"/>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Goiânia</a:t>
            </a:r>
          </a:p>
          <a:p>
            <a:pPr marL="33116" marR="3081" indent="-25799"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3</a:t>
            </a:r>
            <a:endParaRPr sz="1600" dirty="0">
              <a:latin typeface="AMX" pitchFamily="2" charset="0"/>
              <a:cs typeface="Arial" panose="020B0604020202020204" pitchFamily="34" charset="0"/>
            </a:endParaRPr>
          </a:p>
        </p:txBody>
      </p:sp>
      <p:grpSp>
        <p:nvGrpSpPr>
          <p:cNvPr id="83" name="Agrupar 82">
            <a:extLst>
              <a:ext uri="{FF2B5EF4-FFF2-40B4-BE49-F238E27FC236}">
                <a16:creationId xmlns:a16="http://schemas.microsoft.com/office/drawing/2014/main" id="{16CC0628-D35A-C71C-09C5-22E3B88EB9B0}"/>
              </a:ext>
            </a:extLst>
          </p:cNvPr>
          <p:cNvGrpSpPr/>
          <p:nvPr/>
        </p:nvGrpSpPr>
        <p:grpSpPr>
          <a:xfrm>
            <a:off x="10199531" y="2196498"/>
            <a:ext cx="998827" cy="1000147"/>
            <a:chOff x="8485161" y="2033790"/>
            <a:chExt cx="998827" cy="1000147"/>
          </a:xfrm>
        </p:grpSpPr>
        <p:sp>
          <p:nvSpPr>
            <p:cNvPr id="16" name="object 15">
              <a:extLst>
                <a:ext uri="{FF2B5EF4-FFF2-40B4-BE49-F238E27FC236}">
                  <a16:creationId xmlns:a16="http://schemas.microsoft.com/office/drawing/2014/main" id="{976B6EA6-7AC0-46D9-8231-8DD11F00AA78}"/>
                </a:ext>
              </a:extLst>
            </p:cNvPr>
            <p:cNvSpPr/>
            <p:nvPr/>
          </p:nvSpPr>
          <p:spPr>
            <a:xfrm>
              <a:off x="8485161" y="2033790"/>
              <a:ext cx="998827" cy="1000147"/>
            </a:xfrm>
            <a:custGeom>
              <a:avLst/>
              <a:gdLst/>
              <a:ahLst/>
              <a:cxnLst/>
              <a:rect l="l" t="t" r="r" b="b"/>
              <a:pathLst>
                <a:path w="961389" h="962660">
                  <a:moveTo>
                    <a:pt x="378913" y="859790"/>
                  </a:moveTo>
                  <a:lnTo>
                    <a:pt x="93813" y="859790"/>
                  </a:lnTo>
                  <a:lnTo>
                    <a:pt x="102116" y="862330"/>
                  </a:lnTo>
                  <a:lnTo>
                    <a:pt x="112242" y="872490"/>
                  </a:lnTo>
                  <a:lnTo>
                    <a:pt x="120534" y="876300"/>
                  </a:lnTo>
                  <a:lnTo>
                    <a:pt x="125592" y="876300"/>
                  </a:lnTo>
                  <a:lnTo>
                    <a:pt x="130442" y="877570"/>
                  </a:lnTo>
                  <a:lnTo>
                    <a:pt x="136836" y="880110"/>
                  </a:lnTo>
                  <a:lnTo>
                    <a:pt x="143943" y="883920"/>
                  </a:lnTo>
                  <a:lnTo>
                    <a:pt x="150931" y="889000"/>
                  </a:lnTo>
                  <a:lnTo>
                    <a:pt x="158463" y="894080"/>
                  </a:lnTo>
                  <a:lnTo>
                    <a:pt x="167050" y="900430"/>
                  </a:lnTo>
                  <a:lnTo>
                    <a:pt x="175635" y="904240"/>
                  </a:lnTo>
                  <a:lnTo>
                    <a:pt x="190604" y="911860"/>
                  </a:lnTo>
                  <a:lnTo>
                    <a:pt x="198951" y="914400"/>
                  </a:lnTo>
                  <a:lnTo>
                    <a:pt x="207180" y="915670"/>
                  </a:lnTo>
                  <a:lnTo>
                    <a:pt x="214270" y="918210"/>
                  </a:lnTo>
                  <a:lnTo>
                    <a:pt x="248855" y="934720"/>
                  </a:lnTo>
                  <a:lnTo>
                    <a:pt x="258698" y="939800"/>
                  </a:lnTo>
                  <a:lnTo>
                    <a:pt x="268834" y="943610"/>
                  </a:lnTo>
                  <a:lnTo>
                    <a:pt x="277106" y="949960"/>
                  </a:lnTo>
                  <a:lnTo>
                    <a:pt x="291325" y="962660"/>
                  </a:lnTo>
                  <a:lnTo>
                    <a:pt x="298341" y="956310"/>
                  </a:lnTo>
                  <a:lnTo>
                    <a:pt x="302015" y="952500"/>
                  </a:lnTo>
                  <a:lnTo>
                    <a:pt x="306838" y="947420"/>
                  </a:lnTo>
                  <a:lnTo>
                    <a:pt x="312179" y="942340"/>
                  </a:lnTo>
                  <a:lnTo>
                    <a:pt x="337481" y="920750"/>
                  </a:lnTo>
                  <a:lnTo>
                    <a:pt x="341889" y="918210"/>
                  </a:lnTo>
                  <a:lnTo>
                    <a:pt x="346412" y="914400"/>
                  </a:lnTo>
                  <a:lnTo>
                    <a:pt x="350423" y="900430"/>
                  </a:lnTo>
                  <a:lnTo>
                    <a:pt x="352622" y="894080"/>
                  </a:lnTo>
                  <a:lnTo>
                    <a:pt x="355784" y="886460"/>
                  </a:lnTo>
                  <a:lnTo>
                    <a:pt x="361302" y="873760"/>
                  </a:lnTo>
                  <a:lnTo>
                    <a:pt x="368077" y="866140"/>
                  </a:lnTo>
                  <a:lnTo>
                    <a:pt x="373595" y="863600"/>
                  </a:lnTo>
                  <a:lnTo>
                    <a:pt x="378913" y="859790"/>
                  </a:lnTo>
                  <a:close/>
                </a:path>
                <a:path w="961389" h="962660">
                  <a:moveTo>
                    <a:pt x="406484" y="0"/>
                  </a:moveTo>
                  <a:lnTo>
                    <a:pt x="375287" y="30480"/>
                  </a:lnTo>
                  <a:lnTo>
                    <a:pt x="365564" y="55880"/>
                  </a:lnTo>
                  <a:lnTo>
                    <a:pt x="365564" y="68580"/>
                  </a:lnTo>
                  <a:lnTo>
                    <a:pt x="361951" y="76200"/>
                  </a:lnTo>
                  <a:lnTo>
                    <a:pt x="353124" y="85090"/>
                  </a:lnTo>
                  <a:lnTo>
                    <a:pt x="349512" y="93980"/>
                  </a:lnTo>
                  <a:lnTo>
                    <a:pt x="349512" y="105410"/>
                  </a:lnTo>
                  <a:lnTo>
                    <a:pt x="347700" y="115570"/>
                  </a:lnTo>
                  <a:lnTo>
                    <a:pt x="343292" y="128270"/>
                  </a:lnTo>
                  <a:lnTo>
                    <a:pt x="338779" y="135890"/>
                  </a:lnTo>
                  <a:lnTo>
                    <a:pt x="332151" y="144780"/>
                  </a:lnTo>
                  <a:lnTo>
                    <a:pt x="328999" y="152400"/>
                  </a:lnTo>
                  <a:lnTo>
                    <a:pt x="327889" y="161290"/>
                  </a:lnTo>
                  <a:lnTo>
                    <a:pt x="324748" y="168910"/>
                  </a:lnTo>
                  <a:lnTo>
                    <a:pt x="318110" y="180340"/>
                  </a:lnTo>
                  <a:lnTo>
                    <a:pt x="314958" y="189230"/>
                  </a:lnTo>
                  <a:lnTo>
                    <a:pt x="313848" y="201930"/>
                  </a:lnTo>
                  <a:lnTo>
                    <a:pt x="313398" y="210820"/>
                  </a:lnTo>
                  <a:lnTo>
                    <a:pt x="313398" y="220980"/>
                  </a:lnTo>
                  <a:lnTo>
                    <a:pt x="311586" y="228600"/>
                  </a:lnTo>
                  <a:lnTo>
                    <a:pt x="307178" y="236220"/>
                  </a:lnTo>
                  <a:lnTo>
                    <a:pt x="303105" y="243840"/>
                  </a:lnTo>
                  <a:lnTo>
                    <a:pt x="297597" y="257810"/>
                  </a:lnTo>
                  <a:lnTo>
                    <a:pt x="295335" y="267970"/>
                  </a:lnTo>
                  <a:lnTo>
                    <a:pt x="295335" y="280670"/>
                  </a:lnTo>
                  <a:lnTo>
                    <a:pt x="294435" y="288290"/>
                  </a:lnTo>
                  <a:lnTo>
                    <a:pt x="293346" y="290830"/>
                  </a:lnTo>
                  <a:lnTo>
                    <a:pt x="292088" y="294640"/>
                  </a:lnTo>
                  <a:lnTo>
                    <a:pt x="290155" y="302260"/>
                  </a:lnTo>
                  <a:lnTo>
                    <a:pt x="287809" y="309880"/>
                  </a:lnTo>
                  <a:lnTo>
                    <a:pt x="269948" y="345440"/>
                  </a:lnTo>
                  <a:lnTo>
                    <a:pt x="234123" y="361950"/>
                  </a:lnTo>
                  <a:lnTo>
                    <a:pt x="226961" y="364490"/>
                  </a:lnTo>
                  <a:lnTo>
                    <a:pt x="217024" y="369570"/>
                  </a:lnTo>
                  <a:lnTo>
                    <a:pt x="207097" y="377190"/>
                  </a:lnTo>
                  <a:lnTo>
                    <a:pt x="203035" y="387350"/>
                  </a:lnTo>
                  <a:lnTo>
                    <a:pt x="203035" y="402590"/>
                  </a:lnTo>
                  <a:lnTo>
                    <a:pt x="200323" y="411480"/>
                  </a:lnTo>
                  <a:lnTo>
                    <a:pt x="193695" y="417830"/>
                  </a:lnTo>
                  <a:lnTo>
                    <a:pt x="190093" y="425450"/>
                  </a:lnTo>
                  <a:lnTo>
                    <a:pt x="187883" y="438150"/>
                  </a:lnTo>
                  <a:lnTo>
                    <a:pt x="183381" y="448310"/>
                  </a:lnTo>
                  <a:lnTo>
                    <a:pt x="174543" y="459740"/>
                  </a:lnTo>
                  <a:lnTo>
                    <a:pt x="168229" y="463550"/>
                  </a:lnTo>
                  <a:lnTo>
                    <a:pt x="161612" y="463550"/>
                  </a:lnTo>
                  <a:lnTo>
                    <a:pt x="155738" y="466090"/>
                  </a:lnTo>
                  <a:lnTo>
                    <a:pt x="148010" y="472440"/>
                  </a:lnTo>
                  <a:lnTo>
                    <a:pt x="142146" y="476250"/>
                  </a:lnTo>
                  <a:lnTo>
                    <a:pt x="135518" y="478790"/>
                  </a:lnTo>
                  <a:lnTo>
                    <a:pt x="129204" y="482600"/>
                  </a:lnTo>
                  <a:lnTo>
                    <a:pt x="124796" y="485140"/>
                  </a:lnTo>
                  <a:lnTo>
                    <a:pt x="120564" y="487680"/>
                  </a:lnTo>
                  <a:lnTo>
                    <a:pt x="114991" y="491490"/>
                  </a:lnTo>
                  <a:lnTo>
                    <a:pt x="108801" y="495300"/>
                  </a:lnTo>
                  <a:lnTo>
                    <a:pt x="102713" y="500380"/>
                  </a:lnTo>
                  <a:lnTo>
                    <a:pt x="96861" y="504190"/>
                  </a:lnTo>
                  <a:lnTo>
                    <a:pt x="91313" y="509270"/>
                  </a:lnTo>
                  <a:lnTo>
                    <a:pt x="86695" y="515620"/>
                  </a:lnTo>
                  <a:lnTo>
                    <a:pt x="83635" y="519430"/>
                  </a:lnTo>
                  <a:lnTo>
                    <a:pt x="80902" y="525780"/>
                  </a:lnTo>
                  <a:lnTo>
                    <a:pt x="78640" y="533400"/>
                  </a:lnTo>
                  <a:lnTo>
                    <a:pt x="78640" y="541020"/>
                  </a:lnTo>
                  <a:lnTo>
                    <a:pt x="76829" y="549910"/>
                  </a:lnTo>
                  <a:lnTo>
                    <a:pt x="58170" y="586740"/>
                  </a:lnTo>
                  <a:lnTo>
                    <a:pt x="42118" y="598170"/>
                  </a:lnTo>
                  <a:lnTo>
                    <a:pt x="34904" y="603250"/>
                  </a:lnTo>
                  <a:lnTo>
                    <a:pt x="12419" y="636270"/>
                  </a:lnTo>
                  <a:lnTo>
                    <a:pt x="9752" y="642620"/>
                  </a:lnTo>
                  <a:lnTo>
                    <a:pt x="381" y="684530"/>
                  </a:lnTo>
                  <a:lnTo>
                    <a:pt x="0" y="693420"/>
                  </a:lnTo>
                  <a:lnTo>
                    <a:pt x="439" y="703580"/>
                  </a:lnTo>
                  <a:lnTo>
                    <a:pt x="9858" y="741680"/>
                  </a:lnTo>
                  <a:lnTo>
                    <a:pt x="11428" y="748030"/>
                  </a:lnTo>
                  <a:lnTo>
                    <a:pt x="14433" y="758190"/>
                  </a:lnTo>
                  <a:lnTo>
                    <a:pt x="20276" y="770890"/>
                  </a:lnTo>
                  <a:lnTo>
                    <a:pt x="22485" y="781050"/>
                  </a:lnTo>
                  <a:lnTo>
                    <a:pt x="23742" y="796290"/>
                  </a:lnTo>
                  <a:lnTo>
                    <a:pt x="28925" y="803910"/>
                  </a:lnTo>
                  <a:lnTo>
                    <a:pt x="40327" y="807720"/>
                  </a:lnTo>
                  <a:lnTo>
                    <a:pt x="44474" y="815340"/>
                  </a:lnTo>
                  <a:lnTo>
                    <a:pt x="43207" y="830580"/>
                  </a:lnTo>
                  <a:lnTo>
                    <a:pt x="42683" y="840740"/>
                  </a:lnTo>
                  <a:lnTo>
                    <a:pt x="42683" y="849630"/>
                  </a:lnTo>
                  <a:lnTo>
                    <a:pt x="50976" y="855980"/>
                  </a:lnTo>
                  <a:lnTo>
                    <a:pt x="61123" y="858520"/>
                  </a:lnTo>
                  <a:lnTo>
                    <a:pt x="69003" y="861060"/>
                  </a:lnTo>
                  <a:lnTo>
                    <a:pt x="76838" y="862330"/>
                  </a:lnTo>
                  <a:lnTo>
                    <a:pt x="83721" y="862330"/>
                  </a:lnTo>
                  <a:lnTo>
                    <a:pt x="93813" y="859790"/>
                  </a:lnTo>
                  <a:lnTo>
                    <a:pt x="378913" y="859790"/>
                  </a:lnTo>
                  <a:lnTo>
                    <a:pt x="385979" y="857250"/>
                  </a:lnTo>
                  <a:lnTo>
                    <a:pt x="393874" y="854710"/>
                  </a:lnTo>
                  <a:lnTo>
                    <a:pt x="401678" y="853440"/>
                  </a:lnTo>
                  <a:lnTo>
                    <a:pt x="409722" y="850900"/>
                  </a:lnTo>
                  <a:lnTo>
                    <a:pt x="418268" y="849630"/>
                  </a:lnTo>
                  <a:lnTo>
                    <a:pt x="426293" y="849630"/>
                  </a:lnTo>
                  <a:lnTo>
                    <a:pt x="432776" y="848360"/>
                  </a:lnTo>
                  <a:lnTo>
                    <a:pt x="439112" y="848360"/>
                  </a:lnTo>
                  <a:lnTo>
                    <a:pt x="446710" y="847090"/>
                  </a:lnTo>
                  <a:lnTo>
                    <a:pt x="454619" y="844550"/>
                  </a:lnTo>
                  <a:lnTo>
                    <a:pt x="461885" y="842010"/>
                  </a:lnTo>
                  <a:lnTo>
                    <a:pt x="470712" y="838200"/>
                  </a:lnTo>
                  <a:lnTo>
                    <a:pt x="512396" y="838200"/>
                  </a:lnTo>
                  <a:lnTo>
                    <a:pt x="514584" y="836930"/>
                  </a:lnTo>
                  <a:lnTo>
                    <a:pt x="522071" y="833120"/>
                  </a:lnTo>
                  <a:lnTo>
                    <a:pt x="529555" y="828040"/>
                  </a:lnTo>
                  <a:lnTo>
                    <a:pt x="536113" y="824230"/>
                  </a:lnTo>
                  <a:lnTo>
                    <a:pt x="542839" y="820420"/>
                  </a:lnTo>
                  <a:lnTo>
                    <a:pt x="550753" y="816610"/>
                  </a:lnTo>
                  <a:lnTo>
                    <a:pt x="558873" y="815340"/>
                  </a:lnTo>
                  <a:lnTo>
                    <a:pt x="566217" y="814070"/>
                  </a:lnTo>
                  <a:lnTo>
                    <a:pt x="574273" y="814070"/>
                  </a:lnTo>
                  <a:lnTo>
                    <a:pt x="584333" y="812800"/>
                  </a:lnTo>
                  <a:lnTo>
                    <a:pt x="722053" y="812800"/>
                  </a:lnTo>
                  <a:lnTo>
                    <a:pt x="727025" y="808990"/>
                  </a:lnTo>
                  <a:lnTo>
                    <a:pt x="733758" y="803910"/>
                  </a:lnTo>
                  <a:lnTo>
                    <a:pt x="739772" y="800100"/>
                  </a:lnTo>
                  <a:lnTo>
                    <a:pt x="752829" y="791210"/>
                  </a:lnTo>
                  <a:lnTo>
                    <a:pt x="762881" y="786130"/>
                  </a:lnTo>
                  <a:lnTo>
                    <a:pt x="764766" y="779780"/>
                  </a:lnTo>
                  <a:lnTo>
                    <a:pt x="757625" y="751840"/>
                  </a:lnTo>
                  <a:lnTo>
                    <a:pt x="758662" y="744220"/>
                  </a:lnTo>
                  <a:lnTo>
                    <a:pt x="763740" y="735330"/>
                  </a:lnTo>
                  <a:lnTo>
                    <a:pt x="765290" y="725170"/>
                  </a:lnTo>
                  <a:lnTo>
                    <a:pt x="764033" y="711200"/>
                  </a:lnTo>
                  <a:lnTo>
                    <a:pt x="757813" y="703580"/>
                  </a:lnTo>
                  <a:lnTo>
                    <a:pt x="743877" y="697230"/>
                  </a:lnTo>
                  <a:lnTo>
                    <a:pt x="739207" y="692150"/>
                  </a:lnTo>
                  <a:lnTo>
                    <a:pt x="767133" y="656590"/>
                  </a:lnTo>
                  <a:lnTo>
                    <a:pt x="776012" y="654050"/>
                  </a:lnTo>
                  <a:lnTo>
                    <a:pt x="781184" y="647700"/>
                  </a:lnTo>
                  <a:lnTo>
                    <a:pt x="783090" y="640080"/>
                  </a:lnTo>
                  <a:lnTo>
                    <a:pt x="783881" y="633730"/>
                  </a:lnTo>
                  <a:lnTo>
                    <a:pt x="783491" y="624840"/>
                  </a:lnTo>
                  <a:lnTo>
                    <a:pt x="766920" y="584200"/>
                  </a:lnTo>
                  <a:lnTo>
                    <a:pt x="756662" y="576580"/>
                  </a:lnTo>
                  <a:lnTo>
                    <a:pt x="753018" y="568960"/>
                  </a:lnTo>
                  <a:lnTo>
                    <a:pt x="755562" y="554990"/>
                  </a:lnTo>
                  <a:lnTo>
                    <a:pt x="758662" y="544830"/>
                  </a:lnTo>
                  <a:lnTo>
                    <a:pt x="763740" y="534670"/>
                  </a:lnTo>
                  <a:lnTo>
                    <a:pt x="765803" y="524510"/>
                  </a:lnTo>
                  <a:lnTo>
                    <a:pt x="765803" y="505460"/>
                  </a:lnTo>
                  <a:lnTo>
                    <a:pt x="652958" y="500380"/>
                  </a:lnTo>
                  <a:lnTo>
                    <a:pt x="647618" y="478790"/>
                  </a:lnTo>
                  <a:lnTo>
                    <a:pt x="648644" y="469900"/>
                  </a:lnTo>
                  <a:lnTo>
                    <a:pt x="654989" y="462280"/>
                  </a:lnTo>
                  <a:lnTo>
                    <a:pt x="657565" y="452120"/>
                  </a:lnTo>
                  <a:lnTo>
                    <a:pt x="657565" y="425450"/>
                  </a:lnTo>
                  <a:lnTo>
                    <a:pt x="825686" y="425450"/>
                  </a:lnTo>
                  <a:lnTo>
                    <a:pt x="825686" y="421640"/>
                  </a:lnTo>
                  <a:lnTo>
                    <a:pt x="827235" y="416560"/>
                  </a:lnTo>
                  <a:lnTo>
                    <a:pt x="831036" y="412750"/>
                  </a:lnTo>
                  <a:lnTo>
                    <a:pt x="831560" y="405130"/>
                  </a:lnTo>
                  <a:lnTo>
                    <a:pt x="829026" y="389890"/>
                  </a:lnTo>
                  <a:lnTo>
                    <a:pt x="831089" y="379730"/>
                  </a:lnTo>
                  <a:lnTo>
                    <a:pt x="838701" y="372110"/>
                  </a:lnTo>
                  <a:lnTo>
                    <a:pt x="848533" y="370840"/>
                  </a:lnTo>
                  <a:lnTo>
                    <a:pt x="867252" y="370840"/>
                  </a:lnTo>
                  <a:lnTo>
                    <a:pt x="871747" y="365760"/>
                  </a:lnTo>
                  <a:lnTo>
                    <a:pt x="871747" y="356870"/>
                  </a:lnTo>
                  <a:lnTo>
                    <a:pt x="872474" y="349250"/>
                  </a:lnTo>
                  <a:lnTo>
                    <a:pt x="874453" y="342900"/>
                  </a:lnTo>
                  <a:lnTo>
                    <a:pt x="877379" y="336550"/>
                  </a:lnTo>
                  <a:lnTo>
                    <a:pt x="880951" y="331470"/>
                  </a:lnTo>
                  <a:lnTo>
                    <a:pt x="886009" y="327660"/>
                  </a:lnTo>
                  <a:lnTo>
                    <a:pt x="959112" y="327660"/>
                  </a:lnTo>
                  <a:lnTo>
                    <a:pt x="959434" y="323850"/>
                  </a:lnTo>
                  <a:lnTo>
                    <a:pt x="958101" y="314960"/>
                  </a:lnTo>
                  <a:lnTo>
                    <a:pt x="956322" y="307340"/>
                  </a:lnTo>
                  <a:lnTo>
                    <a:pt x="955729" y="299720"/>
                  </a:lnTo>
                  <a:lnTo>
                    <a:pt x="956322" y="292100"/>
                  </a:lnTo>
                  <a:lnTo>
                    <a:pt x="958101" y="288290"/>
                  </a:lnTo>
                  <a:lnTo>
                    <a:pt x="961284" y="283210"/>
                  </a:lnTo>
                  <a:lnTo>
                    <a:pt x="958163" y="275590"/>
                  </a:lnTo>
                  <a:lnTo>
                    <a:pt x="930468" y="245110"/>
                  </a:lnTo>
                  <a:lnTo>
                    <a:pt x="920102" y="201930"/>
                  </a:lnTo>
                  <a:lnTo>
                    <a:pt x="919659" y="190500"/>
                  </a:lnTo>
                  <a:lnTo>
                    <a:pt x="920161" y="180340"/>
                  </a:lnTo>
                  <a:lnTo>
                    <a:pt x="933797" y="146050"/>
                  </a:lnTo>
                  <a:lnTo>
                    <a:pt x="937379" y="140970"/>
                  </a:lnTo>
                  <a:lnTo>
                    <a:pt x="941808" y="134620"/>
                  </a:lnTo>
                  <a:lnTo>
                    <a:pt x="941808" y="127000"/>
                  </a:lnTo>
                  <a:lnTo>
                    <a:pt x="598436" y="127000"/>
                  </a:lnTo>
                  <a:lnTo>
                    <a:pt x="594635" y="125730"/>
                  </a:lnTo>
                  <a:lnTo>
                    <a:pt x="593085" y="121920"/>
                  </a:lnTo>
                  <a:lnTo>
                    <a:pt x="593085" y="114300"/>
                  </a:lnTo>
                  <a:lnTo>
                    <a:pt x="592567" y="110490"/>
                  </a:lnTo>
                  <a:lnTo>
                    <a:pt x="498659" y="110490"/>
                  </a:lnTo>
                  <a:lnTo>
                    <a:pt x="494346" y="109220"/>
                  </a:lnTo>
                  <a:lnTo>
                    <a:pt x="487697" y="106680"/>
                  </a:lnTo>
                  <a:lnTo>
                    <a:pt x="479622" y="104140"/>
                  </a:lnTo>
                  <a:lnTo>
                    <a:pt x="429572" y="85090"/>
                  </a:lnTo>
                  <a:lnTo>
                    <a:pt x="396115" y="58420"/>
                  </a:lnTo>
                  <a:lnTo>
                    <a:pt x="395483" y="50800"/>
                  </a:lnTo>
                  <a:lnTo>
                    <a:pt x="396191" y="43180"/>
                  </a:lnTo>
                  <a:lnTo>
                    <a:pt x="397989" y="35560"/>
                  </a:lnTo>
                  <a:lnTo>
                    <a:pt x="400323" y="27940"/>
                  </a:lnTo>
                  <a:lnTo>
                    <a:pt x="402895" y="19050"/>
                  </a:lnTo>
                  <a:lnTo>
                    <a:pt x="405405" y="12700"/>
                  </a:lnTo>
                  <a:lnTo>
                    <a:pt x="408568" y="5080"/>
                  </a:lnTo>
                  <a:lnTo>
                    <a:pt x="406484" y="0"/>
                  </a:lnTo>
                  <a:close/>
                </a:path>
                <a:path w="961389" h="962660">
                  <a:moveTo>
                    <a:pt x="512396" y="838200"/>
                  </a:moveTo>
                  <a:lnTo>
                    <a:pt x="481539" y="838200"/>
                  </a:lnTo>
                  <a:lnTo>
                    <a:pt x="490377" y="845820"/>
                  </a:lnTo>
                  <a:lnTo>
                    <a:pt x="500303" y="845820"/>
                  </a:lnTo>
                  <a:lnTo>
                    <a:pt x="508020" y="840740"/>
                  </a:lnTo>
                  <a:lnTo>
                    <a:pt x="512396" y="838200"/>
                  </a:lnTo>
                  <a:close/>
                </a:path>
                <a:path w="961389" h="962660">
                  <a:moveTo>
                    <a:pt x="722053" y="812800"/>
                  </a:moveTo>
                  <a:lnTo>
                    <a:pt x="584333" y="812800"/>
                  </a:lnTo>
                  <a:lnTo>
                    <a:pt x="595117" y="814070"/>
                  </a:lnTo>
                  <a:lnTo>
                    <a:pt x="615176" y="814070"/>
                  </a:lnTo>
                  <a:lnTo>
                    <a:pt x="624882" y="815340"/>
                  </a:lnTo>
                  <a:lnTo>
                    <a:pt x="633349" y="816610"/>
                  </a:lnTo>
                  <a:lnTo>
                    <a:pt x="639461" y="819150"/>
                  </a:lnTo>
                  <a:lnTo>
                    <a:pt x="664528" y="828040"/>
                  </a:lnTo>
                  <a:lnTo>
                    <a:pt x="670929" y="829310"/>
                  </a:lnTo>
                  <a:lnTo>
                    <a:pt x="677983" y="830580"/>
                  </a:lnTo>
                  <a:lnTo>
                    <a:pt x="684834" y="830580"/>
                  </a:lnTo>
                  <a:lnTo>
                    <a:pt x="696244" y="828040"/>
                  </a:lnTo>
                  <a:lnTo>
                    <a:pt x="702658" y="825500"/>
                  </a:lnTo>
                  <a:lnTo>
                    <a:pt x="709072" y="821690"/>
                  </a:lnTo>
                  <a:lnTo>
                    <a:pt x="720396" y="814070"/>
                  </a:lnTo>
                  <a:lnTo>
                    <a:pt x="722053" y="812800"/>
                  </a:lnTo>
                  <a:close/>
                </a:path>
                <a:path w="961389" h="962660">
                  <a:moveTo>
                    <a:pt x="825686" y="425450"/>
                  </a:moveTo>
                  <a:lnTo>
                    <a:pt x="725260" y="425450"/>
                  </a:lnTo>
                  <a:lnTo>
                    <a:pt x="742116" y="427990"/>
                  </a:lnTo>
                  <a:lnTo>
                    <a:pt x="754699" y="430530"/>
                  </a:lnTo>
                  <a:lnTo>
                    <a:pt x="769506" y="463550"/>
                  </a:lnTo>
                  <a:lnTo>
                    <a:pt x="769400" y="469900"/>
                  </a:lnTo>
                  <a:lnTo>
                    <a:pt x="768911" y="478790"/>
                  </a:lnTo>
                  <a:lnTo>
                    <a:pt x="768096" y="486410"/>
                  </a:lnTo>
                  <a:lnTo>
                    <a:pt x="765803" y="505460"/>
                  </a:lnTo>
                  <a:lnTo>
                    <a:pt x="783090" y="497840"/>
                  </a:lnTo>
                  <a:lnTo>
                    <a:pt x="791063" y="494030"/>
                  </a:lnTo>
                  <a:lnTo>
                    <a:pt x="800018" y="490220"/>
                  </a:lnTo>
                  <a:lnTo>
                    <a:pt x="808857" y="487680"/>
                  </a:lnTo>
                  <a:lnTo>
                    <a:pt x="816482" y="486410"/>
                  </a:lnTo>
                  <a:lnTo>
                    <a:pt x="825340" y="483870"/>
                  </a:lnTo>
                  <a:lnTo>
                    <a:pt x="831560" y="477520"/>
                  </a:lnTo>
                  <a:lnTo>
                    <a:pt x="829026" y="464820"/>
                  </a:lnTo>
                  <a:lnTo>
                    <a:pt x="827466" y="454660"/>
                  </a:lnTo>
                  <a:lnTo>
                    <a:pt x="826199" y="441960"/>
                  </a:lnTo>
                  <a:lnTo>
                    <a:pt x="825686" y="431800"/>
                  </a:lnTo>
                  <a:lnTo>
                    <a:pt x="825686" y="425450"/>
                  </a:lnTo>
                  <a:close/>
                </a:path>
                <a:path w="961389" h="962660">
                  <a:moveTo>
                    <a:pt x="867252" y="370840"/>
                  </a:moveTo>
                  <a:lnTo>
                    <a:pt x="848533" y="370840"/>
                  </a:lnTo>
                  <a:lnTo>
                    <a:pt x="865004" y="373380"/>
                  </a:lnTo>
                  <a:lnTo>
                    <a:pt x="867252" y="370840"/>
                  </a:lnTo>
                  <a:close/>
                </a:path>
                <a:path w="961389" h="962660">
                  <a:moveTo>
                    <a:pt x="959112" y="327660"/>
                  </a:moveTo>
                  <a:lnTo>
                    <a:pt x="893788" y="327660"/>
                  </a:lnTo>
                  <a:lnTo>
                    <a:pt x="902668" y="336550"/>
                  </a:lnTo>
                  <a:lnTo>
                    <a:pt x="907317" y="342900"/>
                  </a:lnTo>
                  <a:lnTo>
                    <a:pt x="909861" y="350520"/>
                  </a:lnTo>
                  <a:lnTo>
                    <a:pt x="917631" y="353060"/>
                  </a:lnTo>
                  <a:lnTo>
                    <a:pt x="940834" y="353060"/>
                  </a:lnTo>
                  <a:lnTo>
                    <a:pt x="952331" y="344170"/>
                  </a:lnTo>
                  <a:lnTo>
                    <a:pt x="956357" y="339090"/>
                  </a:lnTo>
                  <a:lnTo>
                    <a:pt x="958789" y="331470"/>
                  </a:lnTo>
                  <a:lnTo>
                    <a:pt x="959112" y="327660"/>
                  </a:lnTo>
                  <a:close/>
                </a:path>
                <a:path w="961389" h="962660">
                  <a:moveTo>
                    <a:pt x="670067" y="97790"/>
                  </a:moveTo>
                  <a:lnTo>
                    <a:pt x="661199" y="99060"/>
                  </a:lnTo>
                  <a:lnTo>
                    <a:pt x="650309" y="101600"/>
                  </a:lnTo>
                  <a:lnTo>
                    <a:pt x="641451" y="104140"/>
                  </a:lnTo>
                  <a:lnTo>
                    <a:pt x="634462" y="105410"/>
                  </a:lnTo>
                  <a:lnTo>
                    <a:pt x="627355" y="105410"/>
                  </a:lnTo>
                  <a:lnTo>
                    <a:pt x="620961" y="106680"/>
                  </a:lnTo>
                  <a:lnTo>
                    <a:pt x="611054" y="106680"/>
                  </a:lnTo>
                  <a:lnTo>
                    <a:pt x="605357" y="111760"/>
                  </a:lnTo>
                  <a:lnTo>
                    <a:pt x="601546" y="123190"/>
                  </a:lnTo>
                  <a:lnTo>
                    <a:pt x="598436" y="127000"/>
                  </a:lnTo>
                  <a:lnTo>
                    <a:pt x="721417" y="127000"/>
                  </a:lnTo>
                  <a:lnTo>
                    <a:pt x="712841" y="123190"/>
                  </a:lnTo>
                  <a:lnTo>
                    <a:pt x="703261" y="118110"/>
                  </a:lnTo>
                  <a:lnTo>
                    <a:pt x="694204" y="113030"/>
                  </a:lnTo>
                  <a:lnTo>
                    <a:pt x="686689" y="107950"/>
                  </a:lnTo>
                  <a:lnTo>
                    <a:pt x="681732" y="104140"/>
                  </a:lnTo>
                  <a:lnTo>
                    <a:pt x="677313" y="100330"/>
                  </a:lnTo>
                  <a:lnTo>
                    <a:pt x="670067" y="97790"/>
                  </a:lnTo>
                  <a:close/>
                </a:path>
                <a:path w="961389" h="962660">
                  <a:moveTo>
                    <a:pt x="735584" y="101600"/>
                  </a:moveTo>
                  <a:lnTo>
                    <a:pt x="732411" y="104140"/>
                  </a:lnTo>
                  <a:lnTo>
                    <a:pt x="729249" y="105410"/>
                  </a:lnTo>
                  <a:lnTo>
                    <a:pt x="728725" y="113030"/>
                  </a:lnTo>
                  <a:lnTo>
                    <a:pt x="731259" y="120650"/>
                  </a:lnTo>
                  <a:lnTo>
                    <a:pt x="731235" y="125730"/>
                  </a:lnTo>
                  <a:lnTo>
                    <a:pt x="727752" y="127000"/>
                  </a:lnTo>
                  <a:lnTo>
                    <a:pt x="941808" y="127000"/>
                  </a:lnTo>
                  <a:lnTo>
                    <a:pt x="941808" y="125730"/>
                  </a:lnTo>
                  <a:lnTo>
                    <a:pt x="932949" y="115570"/>
                  </a:lnTo>
                  <a:lnTo>
                    <a:pt x="766544" y="115570"/>
                  </a:lnTo>
                  <a:lnTo>
                    <a:pt x="757569" y="114300"/>
                  </a:lnTo>
                  <a:lnTo>
                    <a:pt x="750840" y="110490"/>
                  </a:lnTo>
                  <a:lnTo>
                    <a:pt x="743877" y="104140"/>
                  </a:lnTo>
                  <a:lnTo>
                    <a:pt x="735584" y="101600"/>
                  </a:lnTo>
                  <a:close/>
                </a:path>
                <a:path w="961389" h="962660">
                  <a:moveTo>
                    <a:pt x="927013" y="63500"/>
                  </a:moveTo>
                  <a:lnTo>
                    <a:pt x="914343" y="67310"/>
                  </a:lnTo>
                  <a:lnTo>
                    <a:pt x="908337" y="68580"/>
                  </a:lnTo>
                  <a:lnTo>
                    <a:pt x="894227" y="71120"/>
                  </a:lnTo>
                  <a:lnTo>
                    <a:pt x="887862" y="72390"/>
                  </a:lnTo>
                  <a:lnTo>
                    <a:pt x="881319" y="74930"/>
                  </a:lnTo>
                  <a:lnTo>
                    <a:pt x="873710" y="77470"/>
                  </a:lnTo>
                  <a:lnTo>
                    <a:pt x="865984" y="82550"/>
                  </a:lnTo>
                  <a:lnTo>
                    <a:pt x="826838" y="101600"/>
                  </a:lnTo>
                  <a:lnTo>
                    <a:pt x="807868" y="104140"/>
                  </a:lnTo>
                  <a:lnTo>
                    <a:pt x="796833" y="107950"/>
                  </a:lnTo>
                  <a:lnTo>
                    <a:pt x="786535" y="111760"/>
                  </a:lnTo>
                  <a:lnTo>
                    <a:pt x="776590" y="114300"/>
                  </a:lnTo>
                  <a:lnTo>
                    <a:pt x="766544" y="115570"/>
                  </a:lnTo>
                  <a:lnTo>
                    <a:pt x="932949" y="115570"/>
                  </a:lnTo>
                  <a:lnTo>
                    <a:pt x="932949" y="106680"/>
                  </a:lnTo>
                  <a:lnTo>
                    <a:pt x="937379" y="100330"/>
                  </a:lnTo>
                  <a:lnTo>
                    <a:pt x="939780" y="95250"/>
                  </a:lnTo>
                  <a:lnTo>
                    <a:pt x="940364" y="87630"/>
                  </a:lnTo>
                  <a:lnTo>
                    <a:pt x="939168" y="81280"/>
                  </a:lnTo>
                  <a:lnTo>
                    <a:pt x="936227" y="76200"/>
                  </a:lnTo>
                  <a:lnTo>
                    <a:pt x="927013" y="63500"/>
                  </a:lnTo>
                  <a:close/>
                </a:path>
                <a:path w="961389" h="962660">
                  <a:moveTo>
                    <a:pt x="558203" y="48260"/>
                  </a:moveTo>
                  <a:lnTo>
                    <a:pt x="523729" y="80010"/>
                  </a:lnTo>
                  <a:lnTo>
                    <a:pt x="517955" y="88900"/>
                  </a:lnTo>
                  <a:lnTo>
                    <a:pt x="513643" y="96520"/>
                  </a:lnTo>
                  <a:lnTo>
                    <a:pt x="509193" y="105410"/>
                  </a:lnTo>
                  <a:lnTo>
                    <a:pt x="502470" y="110490"/>
                  </a:lnTo>
                  <a:lnTo>
                    <a:pt x="592567" y="110490"/>
                  </a:lnTo>
                  <a:lnTo>
                    <a:pt x="592049" y="106680"/>
                  </a:lnTo>
                  <a:lnTo>
                    <a:pt x="579482" y="68580"/>
                  </a:lnTo>
                  <a:lnTo>
                    <a:pt x="564301" y="50800"/>
                  </a:lnTo>
                  <a:lnTo>
                    <a:pt x="558203" y="4826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13" name="object 16">
              <a:extLst>
                <a:ext uri="{FF2B5EF4-FFF2-40B4-BE49-F238E27FC236}">
                  <a16:creationId xmlns:a16="http://schemas.microsoft.com/office/drawing/2014/main" id="{0CD5772E-E243-101E-382C-A74CB586751D}"/>
                </a:ext>
              </a:extLst>
            </p:cNvPr>
            <p:cNvSpPr txBox="1"/>
            <p:nvPr/>
          </p:nvSpPr>
          <p:spPr>
            <a:xfrm>
              <a:off x="8533596" y="2382828"/>
              <a:ext cx="850199"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GO</a:t>
              </a:r>
              <a:endParaRPr sz="1600" dirty="0">
                <a:solidFill>
                  <a:schemeClr val="bg1"/>
                </a:solidFill>
                <a:latin typeface="AMX" pitchFamily="2" charset="0"/>
                <a:cs typeface="Arial" panose="020B0604020202020204" pitchFamily="34" charset="0"/>
              </a:endParaRPr>
            </a:p>
          </p:txBody>
        </p:sp>
      </p:grpSp>
      <p:sp>
        <p:nvSpPr>
          <p:cNvPr id="18" name="object 22">
            <a:extLst>
              <a:ext uri="{FF2B5EF4-FFF2-40B4-BE49-F238E27FC236}">
                <a16:creationId xmlns:a16="http://schemas.microsoft.com/office/drawing/2014/main" id="{BF2690BF-194E-8848-F1A8-D1CF1DEAD991}"/>
              </a:ext>
            </a:extLst>
          </p:cNvPr>
          <p:cNvSpPr txBox="1"/>
          <p:nvPr/>
        </p:nvSpPr>
        <p:spPr>
          <a:xfrm>
            <a:off x="6569232" y="5216848"/>
            <a:ext cx="1298733" cy="559599"/>
          </a:xfrm>
          <a:prstGeom prst="rect">
            <a:avLst/>
          </a:prstGeom>
        </p:spPr>
        <p:txBody>
          <a:bodyPr vert="horz" wrap="square" lIns="0" tIns="26184" rIns="0" bIns="0" rtlCol="0">
            <a:noAutofit/>
          </a:bodyPr>
          <a:lstStyle/>
          <a:p>
            <a:pPr marL="7701" marR="3081" indent="17328" algn="ctr">
              <a:spcBef>
                <a:spcPts val="206"/>
              </a:spcBef>
            </a:pPr>
            <a:r>
              <a:rPr lang="pt-BR" sz="1600" dirty="0">
                <a:latin typeface="AMX" pitchFamily="2" charset="0"/>
                <a:cs typeface="Arial" panose="020B0604020202020204" pitchFamily="34" charset="0"/>
              </a:rPr>
              <a:t>Rio de Janeiro</a:t>
            </a:r>
          </a:p>
          <a:p>
            <a:pPr marL="7701" marR="3081" indent="17328"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4</a:t>
            </a:r>
            <a:endParaRPr sz="1600" dirty="0">
              <a:latin typeface="AMX" pitchFamily="2" charset="0"/>
              <a:cs typeface="Arial" panose="020B0604020202020204" pitchFamily="34" charset="0"/>
            </a:endParaRPr>
          </a:p>
        </p:txBody>
      </p:sp>
      <p:grpSp>
        <p:nvGrpSpPr>
          <p:cNvPr id="93" name="Agrupar 92">
            <a:extLst>
              <a:ext uri="{FF2B5EF4-FFF2-40B4-BE49-F238E27FC236}">
                <a16:creationId xmlns:a16="http://schemas.microsoft.com/office/drawing/2014/main" id="{7FA4871C-2F75-03CF-59B5-7F790FA62935}"/>
              </a:ext>
            </a:extLst>
          </p:cNvPr>
          <p:cNvGrpSpPr/>
          <p:nvPr/>
        </p:nvGrpSpPr>
        <p:grpSpPr>
          <a:xfrm>
            <a:off x="6673964" y="4410006"/>
            <a:ext cx="1128794" cy="748131"/>
            <a:chOff x="5821722" y="4509597"/>
            <a:chExt cx="1128794" cy="748131"/>
          </a:xfrm>
        </p:grpSpPr>
        <p:sp>
          <p:nvSpPr>
            <p:cNvPr id="20" name="object 25">
              <a:extLst>
                <a:ext uri="{FF2B5EF4-FFF2-40B4-BE49-F238E27FC236}">
                  <a16:creationId xmlns:a16="http://schemas.microsoft.com/office/drawing/2014/main" id="{8D338C28-20D1-3E88-6E12-94D91D9D9EEF}"/>
                </a:ext>
              </a:extLst>
            </p:cNvPr>
            <p:cNvSpPr/>
            <p:nvPr/>
          </p:nvSpPr>
          <p:spPr>
            <a:xfrm>
              <a:off x="5821722" y="4509597"/>
              <a:ext cx="1128794" cy="748131"/>
            </a:xfrm>
            <a:custGeom>
              <a:avLst/>
              <a:gdLst/>
              <a:ahLst/>
              <a:cxnLst/>
              <a:rect l="l" t="t" r="r" b="b"/>
              <a:pathLst>
                <a:path w="1086485" h="720090">
                  <a:moveTo>
                    <a:pt x="313837" y="336550"/>
                  </a:moveTo>
                  <a:lnTo>
                    <a:pt x="263424" y="341630"/>
                  </a:lnTo>
                  <a:lnTo>
                    <a:pt x="213582" y="361950"/>
                  </a:lnTo>
                  <a:lnTo>
                    <a:pt x="202510" y="367030"/>
                  </a:lnTo>
                  <a:lnTo>
                    <a:pt x="187070" y="370840"/>
                  </a:lnTo>
                  <a:lnTo>
                    <a:pt x="169314" y="374650"/>
                  </a:lnTo>
                  <a:lnTo>
                    <a:pt x="151291" y="377190"/>
                  </a:lnTo>
                  <a:lnTo>
                    <a:pt x="131300" y="379730"/>
                  </a:lnTo>
                  <a:lnTo>
                    <a:pt x="108196" y="384810"/>
                  </a:lnTo>
                  <a:lnTo>
                    <a:pt x="84836" y="391160"/>
                  </a:lnTo>
                  <a:lnTo>
                    <a:pt x="64079" y="398780"/>
                  </a:lnTo>
                  <a:lnTo>
                    <a:pt x="19222" y="419100"/>
                  </a:lnTo>
                  <a:lnTo>
                    <a:pt x="34143" y="449580"/>
                  </a:lnTo>
                  <a:lnTo>
                    <a:pt x="43500" y="462280"/>
                  </a:lnTo>
                  <a:lnTo>
                    <a:pt x="57894" y="474980"/>
                  </a:lnTo>
                  <a:lnTo>
                    <a:pt x="75369" y="485140"/>
                  </a:lnTo>
                  <a:lnTo>
                    <a:pt x="93974" y="494030"/>
                  </a:lnTo>
                  <a:lnTo>
                    <a:pt x="145176" y="494030"/>
                  </a:lnTo>
                  <a:lnTo>
                    <a:pt x="162605" y="497840"/>
                  </a:lnTo>
                  <a:lnTo>
                    <a:pt x="174380" y="504190"/>
                  </a:lnTo>
                  <a:lnTo>
                    <a:pt x="178704" y="514350"/>
                  </a:lnTo>
                  <a:lnTo>
                    <a:pt x="176343" y="524510"/>
                  </a:lnTo>
                  <a:lnTo>
                    <a:pt x="134635" y="552450"/>
                  </a:lnTo>
                  <a:lnTo>
                    <a:pt x="101443" y="558800"/>
                  </a:lnTo>
                  <a:lnTo>
                    <a:pt x="72150" y="563880"/>
                  </a:lnTo>
                  <a:lnTo>
                    <a:pt x="31651" y="584200"/>
                  </a:lnTo>
                  <a:lnTo>
                    <a:pt x="6454" y="615950"/>
                  </a:lnTo>
                  <a:lnTo>
                    <a:pt x="0" y="637540"/>
                  </a:lnTo>
                  <a:lnTo>
                    <a:pt x="658" y="652780"/>
                  </a:lnTo>
                  <a:lnTo>
                    <a:pt x="3542" y="669290"/>
                  </a:lnTo>
                  <a:lnTo>
                    <a:pt x="8426" y="684530"/>
                  </a:lnTo>
                  <a:lnTo>
                    <a:pt x="22552" y="720090"/>
                  </a:lnTo>
                  <a:lnTo>
                    <a:pt x="44518" y="720090"/>
                  </a:lnTo>
                  <a:lnTo>
                    <a:pt x="50378" y="684530"/>
                  </a:lnTo>
                  <a:lnTo>
                    <a:pt x="44393" y="680720"/>
                  </a:lnTo>
                  <a:lnTo>
                    <a:pt x="39976" y="675640"/>
                  </a:lnTo>
                  <a:lnTo>
                    <a:pt x="37766" y="670560"/>
                  </a:lnTo>
                  <a:lnTo>
                    <a:pt x="38111" y="665480"/>
                  </a:lnTo>
                  <a:lnTo>
                    <a:pt x="66613" y="637540"/>
                  </a:lnTo>
                  <a:lnTo>
                    <a:pt x="83356" y="633730"/>
                  </a:lnTo>
                  <a:lnTo>
                    <a:pt x="90439" y="632460"/>
                  </a:lnTo>
                  <a:lnTo>
                    <a:pt x="96888" y="629920"/>
                  </a:lnTo>
                  <a:lnTo>
                    <a:pt x="101993" y="624840"/>
                  </a:lnTo>
                  <a:lnTo>
                    <a:pt x="105041" y="618490"/>
                  </a:lnTo>
                  <a:lnTo>
                    <a:pt x="107928" y="613410"/>
                  </a:lnTo>
                  <a:lnTo>
                    <a:pt x="112576" y="610870"/>
                  </a:lnTo>
                  <a:lnTo>
                    <a:pt x="235960" y="610870"/>
                  </a:lnTo>
                  <a:lnTo>
                    <a:pt x="247064" y="605790"/>
                  </a:lnTo>
                  <a:lnTo>
                    <a:pt x="257037" y="603250"/>
                  </a:lnTo>
                  <a:lnTo>
                    <a:pt x="769919" y="603250"/>
                  </a:lnTo>
                  <a:lnTo>
                    <a:pt x="770973" y="600710"/>
                  </a:lnTo>
                  <a:lnTo>
                    <a:pt x="773022" y="591820"/>
                  </a:lnTo>
                  <a:lnTo>
                    <a:pt x="773283" y="582930"/>
                  </a:lnTo>
                  <a:lnTo>
                    <a:pt x="771607" y="575310"/>
                  </a:lnTo>
                  <a:lnTo>
                    <a:pt x="769250" y="567690"/>
                  </a:lnTo>
                  <a:lnTo>
                    <a:pt x="767647" y="557530"/>
                  </a:lnTo>
                  <a:lnTo>
                    <a:pt x="766943" y="547370"/>
                  </a:lnTo>
                  <a:lnTo>
                    <a:pt x="767283" y="538480"/>
                  </a:lnTo>
                  <a:lnTo>
                    <a:pt x="769491" y="528320"/>
                  </a:lnTo>
                  <a:lnTo>
                    <a:pt x="795958" y="496570"/>
                  </a:lnTo>
                  <a:lnTo>
                    <a:pt x="821400" y="481330"/>
                  </a:lnTo>
                  <a:lnTo>
                    <a:pt x="834558" y="473710"/>
                  </a:lnTo>
                  <a:lnTo>
                    <a:pt x="848243" y="466090"/>
                  </a:lnTo>
                  <a:lnTo>
                    <a:pt x="863042" y="457200"/>
                  </a:lnTo>
                  <a:lnTo>
                    <a:pt x="877169" y="450850"/>
                  </a:lnTo>
                  <a:lnTo>
                    <a:pt x="888839" y="444500"/>
                  </a:lnTo>
                  <a:lnTo>
                    <a:pt x="900170" y="440690"/>
                  </a:lnTo>
                  <a:lnTo>
                    <a:pt x="913370" y="435610"/>
                  </a:lnTo>
                  <a:lnTo>
                    <a:pt x="926794" y="431800"/>
                  </a:lnTo>
                  <a:lnTo>
                    <a:pt x="938796" y="429260"/>
                  </a:lnTo>
                  <a:lnTo>
                    <a:pt x="950110" y="427990"/>
                  </a:lnTo>
                  <a:lnTo>
                    <a:pt x="961661" y="424180"/>
                  </a:lnTo>
                  <a:lnTo>
                    <a:pt x="972090" y="420370"/>
                  </a:lnTo>
                  <a:lnTo>
                    <a:pt x="998425" y="407670"/>
                  </a:lnTo>
                  <a:lnTo>
                    <a:pt x="1021286" y="397510"/>
                  </a:lnTo>
                  <a:lnTo>
                    <a:pt x="1053850" y="375920"/>
                  </a:lnTo>
                  <a:lnTo>
                    <a:pt x="1057191" y="353060"/>
                  </a:lnTo>
                  <a:lnTo>
                    <a:pt x="1056204" y="346710"/>
                  </a:lnTo>
                  <a:lnTo>
                    <a:pt x="479656" y="346710"/>
                  </a:lnTo>
                  <a:lnTo>
                    <a:pt x="469605" y="344170"/>
                  </a:lnTo>
                  <a:lnTo>
                    <a:pt x="457784" y="339090"/>
                  </a:lnTo>
                  <a:lnTo>
                    <a:pt x="454293" y="337820"/>
                  </a:lnTo>
                  <a:lnTo>
                    <a:pt x="347592" y="337820"/>
                  </a:lnTo>
                  <a:lnTo>
                    <a:pt x="313837" y="336550"/>
                  </a:lnTo>
                  <a:close/>
                </a:path>
                <a:path w="1086485" h="720090">
                  <a:moveTo>
                    <a:pt x="242587" y="631190"/>
                  </a:moveTo>
                  <a:lnTo>
                    <a:pt x="235760" y="635000"/>
                  </a:lnTo>
                  <a:lnTo>
                    <a:pt x="230985" y="642620"/>
                  </a:lnTo>
                  <a:lnTo>
                    <a:pt x="229666" y="647700"/>
                  </a:lnTo>
                  <a:lnTo>
                    <a:pt x="232505" y="651510"/>
                  </a:lnTo>
                  <a:lnTo>
                    <a:pt x="238926" y="654050"/>
                  </a:lnTo>
                  <a:lnTo>
                    <a:pt x="248356" y="655320"/>
                  </a:lnTo>
                  <a:lnTo>
                    <a:pt x="260528" y="655320"/>
                  </a:lnTo>
                  <a:lnTo>
                    <a:pt x="274413" y="654050"/>
                  </a:lnTo>
                  <a:lnTo>
                    <a:pt x="288298" y="651510"/>
                  </a:lnTo>
                  <a:lnTo>
                    <a:pt x="300470" y="648970"/>
                  </a:lnTo>
                  <a:lnTo>
                    <a:pt x="311439" y="646430"/>
                  </a:lnTo>
                  <a:lnTo>
                    <a:pt x="322056" y="645160"/>
                  </a:lnTo>
                  <a:lnTo>
                    <a:pt x="331109" y="643890"/>
                  </a:lnTo>
                  <a:lnTo>
                    <a:pt x="349514" y="643890"/>
                  </a:lnTo>
                  <a:lnTo>
                    <a:pt x="356684" y="641350"/>
                  </a:lnTo>
                  <a:lnTo>
                    <a:pt x="363452" y="638810"/>
                  </a:lnTo>
                  <a:lnTo>
                    <a:pt x="368750" y="636270"/>
                  </a:lnTo>
                  <a:lnTo>
                    <a:pt x="257798" y="636270"/>
                  </a:lnTo>
                  <a:lnTo>
                    <a:pt x="250589" y="635000"/>
                  </a:lnTo>
                  <a:lnTo>
                    <a:pt x="246168" y="633730"/>
                  </a:lnTo>
                  <a:lnTo>
                    <a:pt x="242587" y="631190"/>
                  </a:lnTo>
                  <a:close/>
                </a:path>
                <a:path w="1086485" h="720090">
                  <a:moveTo>
                    <a:pt x="758828" y="629920"/>
                  </a:moveTo>
                  <a:lnTo>
                    <a:pt x="655154" y="629920"/>
                  </a:lnTo>
                  <a:lnTo>
                    <a:pt x="689118" y="633730"/>
                  </a:lnTo>
                  <a:lnTo>
                    <a:pt x="700095" y="636270"/>
                  </a:lnTo>
                  <a:lnTo>
                    <a:pt x="724389" y="641350"/>
                  </a:lnTo>
                  <a:lnTo>
                    <a:pt x="734718" y="645160"/>
                  </a:lnTo>
                  <a:lnTo>
                    <a:pt x="746645" y="648970"/>
                  </a:lnTo>
                  <a:lnTo>
                    <a:pt x="756414" y="646430"/>
                  </a:lnTo>
                  <a:lnTo>
                    <a:pt x="756414" y="640080"/>
                  </a:lnTo>
                  <a:lnTo>
                    <a:pt x="757272" y="635000"/>
                  </a:lnTo>
                  <a:lnTo>
                    <a:pt x="758828" y="629920"/>
                  </a:lnTo>
                  <a:close/>
                </a:path>
                <a:path w="1086485" h="720090">
                  <a:moveTo>
                    <a:pt x="349514" y="643890"/>
                  </a:moveTo>
                  <a:lnTo>
                    <a:pt x="331109" y="643890"/>
                  </a:lnTo>
                  <a:lnTo>
                    <a:pt x="337390" y="645160"/>
                  </a:lnTo>
                  <a:lnTo>
                    <a:pt x="342798" y="645160"/>
                  </a:lnTo>
                  <a:lnTo>
                    <a:pt x="349514" y="643890"/>
                  </a:lnTo>
                  <a:close/>
                </a:path>
                <a:path w="1086485" h="720090">
                  <a:moveTo>
                    <a:pt x="235960" y="610870"/>
                  </a:moveTo>
                  <a:lnTo>
                    <a:pt x="118342" y="610870"/>
                  </a:lnTo>
                  <a:lnTo>
                    <a:pt x="124580" y="614680"/>
                  </a:lnTo>
                  <a:lnTo>
                    <a:pt x="131347" y="619760"/>
                  </a:lnTo>
                  <a:lnTo>
                    <a:pt x="138513" y="624840"/>
                  </a:lnTo>
                  <a:lnTo>
                    <a:pt x="145225" y="629920"/>
                  </a:lnTo>
                  <a:lnTo>
                    <a:pt x="150632" y="633730"/>
                  </a:lnTo>
                  <a:lnTo>
                    <a:pt x="156221" y="637540"/>
                  </a:lnTo>
                  <a:lnTo>
                    <a:pt x="163406" y="638810"/>
                  </a:lnTo>
                  <a:lnTo>
                    <a:pt x="171267" y="640080"/>
                  </a:lnTo>
                  <a:lnTo>
                    <a:pt x="178882" y="640080"/>
                  </a:lnTo>
                  <a:lnTo>
                    <a:pt x="187173" y="638810"/>
                  </a:lnTo>
                  <a:lnTo>
                    <a:pt x="196898" y="635000"/>
                  </a:lnTo>
                  <a:lnTo>
                    <a:pt x="206846" y="628650"/>
                  </a:lnTo>
                  <a:lnTo>
                    <a:pt x="215802" y="623570"/>
                  </a:lnTo>
                  <a:lnTo>
                    <a:pt x="225086" y="617220"/>
                  </a:lnTo>
                  <a:lnTo>
                    <a:pt x="235960" y="610870"/>
                  </a:lnTo>
                  <a:close/>
                </a:path>
                <a:path w="1086485" h="720090">
                  <a:moveTo>
                    <a:pt x="769919" y="603250"/>
                  </a:moveTo>
                  <a:lnTo>
                    <a:pt x="266316" y="603250"/>
                  </a:lnTo>
                  <a:lnTo>
                    <a:pt x="275551" y="604520"/>
                  </a:lnTo>
                  <a:lnTo>
                    <a:pt x="283672" y="608330"/>
                  </a:lnTo>
                  <a:lnTo>
                    <a:pt x="289612" y="614680"/>
                  </a:lnTo>
                  <a:lnTo>
                    <a:pt x="291943" y="621030"/>
                  </a:lnTo>
                  <a:lnTo>
                    <a:pt x="290259" y="626110"/>
                  </a:lnTo>
                  <a:lnTo>
                    <a:pt x="284992" y="631190"/>
                  </a:lnTo>
                  <a:lnTo>
                    <a:pt x="276575" y="633730"/>
                  </a:lnTo>
                  <a:lnTo>
                    <a:pt x="266794" y="635000"/>
                  </a:lnTo>
                  <a:lnTo>
                    <a:pt x="257798" y="636270"/>
                  </a:lnTo>
                  <a:lnTo>
                    <a:pt x="368750" y="636270"/>
                  </a:lnTo>
                  <a:lnTo>
                    <a:pt x="371399" y="635000"/>
                  </a:lnTo>
                  <a:lnTo>
                    <a:pt x="381827" y="632460"/>
                  </a:lnTo>
                  <a:lnTo>
                    <a:pt x="393377" y="629920"/>
                  </a:lnTo>
                  <a:lnTo>
                    <a:pt x="758828" y="629920"/>
                  </a:lnTo>
                  <a:lnTo>
                    <a:pt x="759606" y="627380"/>
                  </a:lnTo>
                  <a:lnTo>
                    <a:pt x="763062" y="618490"/>
                  </a:lnTo>
                  <a:lnTo>
                    <a:pt x="767283" y="609600"/>
                  </a:lnTo>
                  <a:lnTo>
                    <a:pt x="769919" y="603250"/>
                  </a:lnTo>
                  <a:close/>
                </a:path>
                <a:path w="1086485" h="720090">
                  <a:moveTo>
                    <a:pt x="623599" y="629920"/>
                  </a:moveTo>
                  <a:lnTo>
                    <a:pt x="417714" y="629920"/>
                  </a:lnTo>
                  <a:lnTo>
                    <a:pt x="503274" y="636270"/>
                  </a:lnTo>
                  <a:lnTo>
                    <a:pt x="537112" y="636270"/>
                  </a:lnTo>
                  <a:lnTo>
                    <a:pt x="584393" y="632460"/>
                  </a:lnTo>
                  <a:lnTo>
                    <a:pt x="597937" y="631190"/>
                  </a:lnTo>
                  <a:lnTo>
                    <a:pt x="610429" y="631190"/>
                  </a:lnTo>
                  <a:lnTo>
                    <a:pt x="623599" y="629920"/>
                  </a:lnTo>
                  <a:close/>
                </a:path>
                <a:path w="1086485" h="720090">
                  <a:moveTo>
                    <a:pt x="836569" y="0"/>
                  </a:moveTo>
                  <a:lnTo>
                    <a:pt x="798129" y="16510"/>
                  </a:lnTo>
                  <a:lnTo>
                    <a:pt x="773842" y="53340"/>
                  </a:lnTo>
                  <a:lnTo>
                    <a:pt x="769576" y="67310"/>
                  </a:lnTo>
                  <a:lnTo>
                    <a:pt x="764541" y="80010"/>
                  </a:lnTo>
                  <a:lnTo>
                    <a:pt x="759315" y="92710"/>
                  </a:lnTo>
                  <a:lnTo>
                    <a:pt x="753304" y="105410"/>
                  </a:lnTo>
                  <a:lnTo>
                    <a:pt x="746133" y="118110"/>
                  </a:lnTo>
                  <a:lnTo>
                    <a:pt x="738704" y="132080"/>
                  </a:lnTo>
                  <a:lnTo>
                    <a:pt x="725121" y="152400"/>
                  </a:lnTo>
                  <a:lnTo>
                    <a:pt x="717688" y="165100"/>
                  </a:lnTo>
                  <a:lnTo>
                    <a:pt x="710513" y="176530"/>
                  </a:lnTo>
                  <a:lnTo>
                    <a:pt x="694554" y="222250"/>
                  </a:lnTo>
                  <a:lnTo>
                    <a:pt x="694542" y="232410"/>
                  </a:lnTo>
                  <a:lnTo>
                    <a:pt x="691574" y="242570"/>
                  </a:lnTo>
                  <a:lnTo>
                    <a:pt x="647161" y="274320"/>
                  </a:lnTo>
                  <a:lnTo>
                    <a:pt x="589770" y="293370"/>
                  </a:lnTo>
                  <a:lnTo>
                    <a:pt x="522589" y="318770"/>
                  </a:lnTo>
                  <a:lnTo>
                    <a:pt x="510787" y="326390"/>
                  </a:lnTo>
                  <a:lnTo>
                    <a:pt x="500749" y="332740"/>
                  </a:lnTo>
                  <a:lnTo>
                    <a:pt x="493534" y="339090"/>
                  </a:lnTo>
                  <a:lnTo>
                    <a:pt x="490202" y="344170"/>
                  </a:lnTo>
                  <a:lnTo>
                    <a:pt x="486875" y="346710"/>
                  </a:lnTo>
                  <a:lnTo>
                    <a:pt x="1056204" y="346710"/>
                  </a:lnTo>
                  <a:lnTo>
                    <a:pt x="1054337" y="335280"/>
                  </a:lnTo>
                  <a:lnTo>
                    <a:pt x="1052961" y="322580"/>
                  </a:lnTo>
                  <a:lnTo>
                    <a:pt x="1052027" y="308610"/>
                  </a:lnTo>
                  <a:lnTo>
                    <a:pt x="1051683" y="294640"/>
                  </a:lnTo>
                  <a:lnTo>
                    <a:pt x="1051170" y="281940"/>
                  </a:lnTo>
                  <a:lnTo>
                    <a:pt x="1049773" y="269240"/>
                  </a:lnTo>
                  <a:lnTo>
                    <a:pt x="1047703" y="256540"/>
                  </a:lnTo>
                  <a:lnTo>
                    <a:pt x="1045170" y="247650"/>
                  </a:lnTo>
                  <a:lnTo>
                    <a:pt x="1044355" y="238760"/>
                  </a:lnTo>
                  <a:lnTo>
                    <a:pt x="1046950" y="228600"/>
                  </a:lnTo>
                  <a:lnTo>
                    <a:pt x="1052458" y="218440"/>
                  </a:lnTo>
                  <a:lnTo>
                    <a:pt x="1060384" y="208280"/>
                  </a:lnTo>
                  <a:lnTo>
                    <a:pt x="1068982" y="198120"/>
                  </a:lnTo>
                  <a:lnTo>
                    <a:pt x="1076349" y="186690"/>
                  </a:lnTo>
                  <a:lnTo>
                    <a:pt x="1081702" y="175260"/>
                  </a:lnTo>
                  <a:lnTo>
                    <a:pt x="1084258" y="165100"/>
                  </a:lnTo>
                  <a:lnTo>
                    <a:pt x="1086415" y="143510"/>
                  </a:lnTo>
                  <a:lnTo>
                    <a:pt x="1077315" y="139700"/>
                  </a:lnTo>
                  <a:lnTo>
                    <a:pt x="1066132" y="134620"/>
                  </a:lnTo>
                  <a:lnTo>
                    <a:pt x="1040856" y="125730"/>
                  </a:lnTo>
                  <a:lnTo>
                    <a:pt x="1008511" y="120650"/>
                  </a:lnTo>
                  <a:lnTo>
                    <a:pt x="991439" y="116840"/>
                  </a:lnTo>
                  <a:lnTo>
                    <a:pt x="954267" y="107950"/>
                  </a:lnTo>
                  <a:lnTo>
                    <a:pt x="911475" y="88900"/>
                  </a:lnTo>
                  <a:lnTo>
                    <a:pt x="899753" y="82550"/>
                  </a:lnTo>
                  <a:lnTo>
                    <a:pt x="876089" y="48260"/>
                  </a:lnTo>
                  <a:lnTo>
                    <a:pt x="873939" y="38100"/>
                  </a:lnTo>
                  <a:lnTo>
                    <a:pt x="871596" y="27940"/>
                  </a:lnTo>
                  <a:lnTo>
                    <a:pt x="867056" y="20320"/>
                  </a:lnTo>
                  <a:lnTo>
                    <a:pt x="860971" y="12700"/>
                  </a:lnTo>
                  <a:lnTo>
                    <a:pt x="853992" y="7620"/>
                  </a:lnTo>
                  <a:lnTo>
                    <a:pt x="836569" y="0"/>
                  </a:lnTo>
                  <a:close/>
                </a:path>
                <a:path w="1086485" h="720090">
                  <a:moveTo>
                    <a:pt x="411957" y="330200"/>
                  </a:moveTo>
                  <a:lnTo>
                    <a:pt x="397996" y="331470"/>
                  </a:lnTo>
                  <a:lnTo>
                    <a:pt x="383439" y="334010"/>
                  </a:lnTo>
                  <a:lnTo>
                    <a:pt x="365901" y="336550"/>
                  </a:lnTo>
                  <a:lnTo>
                    <a:pt x="347592" y="337820"/>
                  </a:lnTo>
                  <a:lnTo>
                    <a:pt x="454293" y="337820"/>
                  </a:lnTo>
                  <a:lnTo>
                    <a:pt x="443817" y="334010"/>
                  </a:lnTo>
                  <a:lnTo>
                    <a:pt x="427886" y="331470"/>
                  </a:lnTo>
                  <a:lnTo>
                    <a:pt x="411957" y="33020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21" name="object 26">
              <a:extLst>
                <a:ext uri="{FF2B5EF4-FFF2-40B4-BE49-F238E27FC236}">
                  <a16:creationId xmlns:a16="http://schemas.microsoft.com/office/drawing/2014/main" id="{40497D83-3CFA-C367-AF94-D8C85CF58028}"/>
                </a:ext>
              </a:extLst>
            </p:cNvPr>
            <p:cNvSpPr txBox="1"/>
            <p:nvPr/>
          </p:nvSpPr>
          <p:spPr>
            <a:xfrm>
              <a:off x="6069673" y="4848484"/>
              <a:ext cx="680036"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RJ</a:t>
              </a:r>
              <a:endParaRPr sz="1600" dirty="0">
                <a:solidFill>
                  <a:schemeClr val="bg1"/>
                </a:solidFill>
                <a:latin typeface="AMX" pitchFamily="2" charset="0"/>
                <a:cs typeface="Arial" panose="020B0604020202020204" pitchFamily="34" charset="0"/>
              </a:endParaRPr>
            </a:p>
          </p:txBody>
        </p:sp>
      </p:grpSp>
      <p:sp>
        <p:nvSpPr>
          <p:cNvPr id="23" name="object 47">
            <a:extLst>
              <a:ext uri="{FF2B5EF4-FFF2-40B4-BE49-F238E27FC236}">
                <a16:creationId xmlns:a16="http://schemas.microsoft.com/office/drawing/2014/main" id="{14C888E1-7618-ACEA-D36F-4CC27AD27282}"/>
              </a:ext>
            </a:extLst>
          </p:cNvPr>
          <p:cNvSpPr txBox="1"/>
          <p:nvPr/>
        </p:nvSpPr>
        <p:spPr>
          <a:xfrm>
            <a:off x="4208650" y="3362333"/>
            <a:ext cx="1395324" cy="392887"/>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Macapá</a:t>
            </a:r>
            <a:r>
              <a:rPr lang="pt-BR" sz="1600" b="1" dirty="0">
                <a:latin typeface="AMX" pitchFamily="2" charset="0"/>
                <a:cs typeface="Arial" panose="020B0604020202020204" pitchFamily="34" charset="0"/>
              </a:rPr>
              <a:t> </a:t>
            </a:r>
          </a:p>
          <a:p>
            <a:pPr marL="33116" marR="3081" indent="-25799"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3</a:t>
            </a:r>
            <a:endParaRPr sz="1600" dirty="0">
              <a:latin typeface="AMX" pitchFamily="2" charset="0"/>
              <a:cs typeface="Arial" panose="020B0604020202020204" pitchFamily="34" charset="0"/>
            </a:endParaRPr>
          </a:p>
        </p:txBody>
      </p:sp>
      <p:grpSp>
        <p:nvGrpSpPr>
          <p:cNvPr id="87" name="Agrupar 86">
            <a:extLst>
              <a:ext uri="{FF2B5EF4-FFF2-40B4-BE49-F238E27FC236}">
                <a16:creationId xmlns:a16="http://schemas.microsoft.com/office/drawing/2014/main" id="{DB6E6A1B-2C8A-3FF1-9F6C-8AE357EE7D05}"/>
              </a:ext>
            </a:extLst>
          </p:cNvPr>
          <p:cNvGrpSpPr/>
          <p:nvPr/>
        </p:nvGrpSpPr>
        <p:grpSpPr>
          <a:xfrm>
            <a:off x="4420241" y="2179347"/>
            <a:ext cx="980883" cy="1017298"/>
            <a:chOff x="3823351" y="2126810"/>
            <a:chExt cx="980883" cy="1017298"/>
          </a:xfrm>
        </p:grpSpPr>
        <p:sp>
          <p:nvSpPr>
            <p:cNvPr id="25" name="object 50">
              <a:extLst>
                <a:ext uri="{FF2B5EF4-FFF2-40B4-BE49-F238E27FC236}">
                  <a16:creationId xmlns:a16="http://schemas.microsoft.com/office/drawing/2014/main" id="{C2DC072E-B0C1-DFA2-E804-D76EE4C2A038}"/>
                </a:ext>
              </a:extLst>
            </p:cNvPr>
            <p:cNvSpPr/>
            <p:nvPr/>
          </p:nvSpPr>
          <p:spPr>
            <a:xfrm>
              <a:off x="3823351" y="2126810"/>
              <a:ext cx="927577" cy="1017298"/>
            </a:xfrm>
            <a:custGeom>
              <a:avLst/>
              <a:gdLst/>
              <a:ahLst/>
              <a:cxnLst/>
              <a:rect l="l" t="t" r="r" b="b"/>
              <a:pathLst>
                <a:path w="892809" h="979170">
                  <a:moveTo>
                    <a:pt x="892771" y="515620"/>
                  </a:moveTo>
                  <a:lnTo>
                    <a:pt x="190136" y="515620"/>
                  </a:lnTo>
                  <a:lnTo>
                    <a:pt x="200502" y="516890"/>
                  </a:lnTo>
                  <a:lnTo>
                    <a:pt x="207256" y="519430"/>
                  </a:lnTo>
                  <a:lnTo>
                    <a:pt x="212745" y="521970"/>
                  </a:lnTo>
                  <a:lnTo>
                    <a:pt x="218627" y="524510"/>
                  </a:lnTo>
                  <a:lnTo>
                    <a:pt x="224195" y="529590"/>
                  </a:lnTo>
                  <a:lnTo>
                    <a:pt x="241062" y="567690"/>
                  </a:lnTo>
                  <a:lnTo>
                    <a:pt x="244188" y="577850"/>
                  </a:lnTo>
                  <a:lnTo>
                    <a:pt x="265594" y="614680"/>
                  </a:lnTo>
                  <a:lnTo>
                    <a:pt x="284615" y="628650"/>
                  </a:lnTo>
                  <a:lnTo>
                    <a:pt x="293599" y="635000"/>
                  </a:lnTo>
                  <a:lnTo>
                    <a:pt x="297840" y="638810"/>
                  </a:lnTo>
                  <a:lnTo>
                    <a:pt x="300456" y="643890"/>
                  </a:lnTo>
                  <a:lnTo>
                    <a:pt x="301908" y="650240"/>
                  </a:lnTo>
                  <a:lnTo>
                    <a:pt x="302095" y="657860"/>
                  </a:lnTo>
                  <a:lnTo>
                    <a:pt x="300918" y="666750"/>
                  </a:lnTo>
                  <a:lnTo>
                    <a:pt x="299972" y="676910"/>
                  </a:lnTo>
                  <a:lnTo>
                    <a:pt x="300815" y="688340"/>
                  </a:lnTo>
                  <a:lnTo>
                    <a:pt x="303246" y="702310"/>
                  </a:lnTo>
                  <a:lnTo>
                    <a:pt x="307064" y="713740"/>
                  </a:lnTo>
                  <a:lnTo>
                    <a:pt x="321637" y="751840"/>
                  </a:lnTo>
                  <a:lnTo>
                    <a:pt x="325462" y="762000"/>
                  </a:lnTo>
                  <a:lnTo>
                    <a:pt x="353115" y="798830"/>
                  </a:lnTo>
                  <a:lnTo>
                    <a:pt x="361595" y="806450"/>
                  </a:lnTo>
                  <a:lnTo>
                    <a:pt x="369919" y="815340"/>
                  </a:lnTo>
                  <a:lnTo>
                    <a:pt x="390767" y="853440"/>
                  </a:lnTo>
                  <a:lnTo>
                    <a:pt x="391491" y="859790"/>
                  </a:lnTo>
                  <a:lnTo>
                    <a:pt x="392338" y="866140"/>
                  </a:lnTo>
                  <a:lnTo>
                    <a:pt x="394646" y="873760"/>
                  </a:lnTo>
                  <a:lnTo>
                    <a:pt x="398064" y="880110"/>
                  </a:lnTo>
                  <a:lnTo>
                    <a:pt x="402245" y="886460"/>
                  </a:lnTo>
                  <a:lnTo>
                    <a:pt x="406419" y="891540"/>
                  </a:lnTo>
                  <a:lnTo>
                    <a:pt x="409835" y="897890"/>
                  </a:lnTo>
                  <a:lnTo>
                    <a:pt x="412141" y="905510"/>
                  </a:lnTo>
                  <a:lnTo>
                    <a:pt x="412988" y="910590"/>
                  </a:lnTo>
                  <a:lnTo>
                    <a:pt x="412988" y="916940"/>
                  </a:lnTo>
                  <a:lnTo>
                    <a:pt x="418517" y="923290"/>
                  </a:lnTo>
                  <a:lnTo>
                    <a:pt x="425270" y="923290"/>
                  </a:lnTo>
                  <a:lnTo>
                    <a:pt x="430281" y="924560"/>
                  </a:lnTo>
                  <a:lnTo>
                    <a:pt x="434847" y="929640"/>
                  </a:lnTo>
                  <a:lnTo>
                    <a:pt x="438465" y="935990"/>
                  </a:lnTo>
                  <a:lnTo>
                    <a:pt x="440631" y="944880"/>
                  </a:lnTo>
                  <a:lnTo>
                    <a:pt x="443280" y="953770"/>
                  </a:lnTo>
                  <a:lnTo>
                    <a:pt x="478753" y="979170"/>
                  </a:lnTo>
                  <a:lnTo>
                    <a:pt x="492839" y="979170"/>
                  </a:lnTo>
                  <a:lnTo>
                    <a:pt x="499589" y="977900"/>
                  </a:lnTo>
                  <a:lnTo>
                    <a:pt x="508901" y="975360"/>
                  </a:lnTo>
                  <a:lnTo>
                    <a:pt x="519541" y="972820"/>
                  </a:lnTo>
                  <a:lnTo>
                    <a:pt x="555402" y="958850"/>
                  </a:lnTo>
                  <a:lnTo>
                    <a:pt x="570276" y="920750"/>
                  </a:lnTo>
                  <a:lnTo>
                    <a:pt x="573274" y="911860"/>
                  </a:lnTo>
                  <a:lnTo>
                    <a:pt x="575465" y="905510"/>
                  </a:lnTo>
                  <a:lnTo>
                    <a:pt x="578081" y="899160"/>
                  </a:lnTo>
                  <a:lnTo>
                    <a:pt x="582234" y="891540"/>
                  </a:lnTo>
                  <a:lnTo>
                    <a:pt x="587353" y="883920"/>
                  </a:lnTo>
                  <a:lnTo>
                    <a:pt x="592867" y="877570"/>
                  </a:lnTo>
                  <a:lnTo>
                    <a:pt x="598896" y="869950"/>
                  </a:lnTo>
                  <a:lnTo>
                    <a:pt x="605444" y="862330"/>
                  </a:lnTo>
                  <a:lnTo>
                    <a:pt x="616929" y="848360"/>
                  </a:lnTo>
                  <a:lnTo>
                    <a:pt x="621623" y="843280"/>
                  </a:lnTo>
                  <a:lnTo>
                    <a:pt x="626468" y="835660"/>
                  </a:lnTo>
                  <a:lnTo>
                    <a:pt x="630897" y="828040"/>
                  </a:lnTo>
                  <a:lnTo>
                    <a:pt x="634342" y="821690"/>
                  </a:lnTo>
                  <a:lnTo>
                    <a:pt x="637883" y="815340"/>
                  </a:lnTo>
                  <a:lnTo>
                    <a:pt x="642596" y="808990"/>
                  </a:lnTo>
                  <a:lnTo>
                    <a:pt x="647863" y="801370"/>
                  </a:lnTo>
                  <a:lnTo>
                    <a:pt x="653064" y="795020"/>
                  </a:lnTo>
                  <a:lnTo>
                    <a:pt x="687828" y="765810"/>
                  </a:lnTo>
                  <a:lnTo>
                    <a:pt x="716966" y="749300"/>
                  </a:lnTo>
                  <a:lnTo>
                    <a:pt x="723952" y="745490"/>
                  </a:lnTo>
                  <a:lnTo>
                    <a:pt x="730100" y="744220"/>
                  </a:lnTo>
                  <a:lnTo>
                    <a:pt x="736944" y="740410"/>
                  </a:lnTo>
                  <a:lnTo>
                    <a:pt x="743651" y="737870"/>
                  </a:lnTo>
                  <a:lnTo>
                    <a:pt x="769448" y="707390"/>
                  </a:lnTo>
                  <a:lnTo>
                    <a:pt x="777474" y="688340"/>
                  </a:lnTo>
                  <a:lnTo>
                    <a:pt x="781749" y="679450"/>
                  </a:lnTo>
                  <a:lnTo>
                    <a:pt x="809583" y="650240"/>
                  </a:lnTo>
                  <a:lnTo>
                    <a:pt x="816871" y="647700"/>
                  </a:lnTo>
                  <a:lnTo>
                    <a:pt x="824850" y="647700"/>
                  </a:lnTo>
                  <a:lnTo>
                    <a:pt x="832554" y="646430"/>
                  </a:lnTo>
                  <a:lnTo>
                    <a:pt x="851189" y="646430"/>
                  </a:lnTo>
                  <a:lnTo>
                    <a:pt x="856001" y="645160"/>
                  </a:lnTo>
                  <a:lnTo>
                    <a:pt x="868450" y="635000"/>
                  </a:lnTo>
                  <a:lnTo>
                    <a:pt x="863004" y="631190"/>
                  </a:lnTo>
                  <a:lnTo>
                    <a:pt x="821216" y="631190"/>
                  </a:lnTo>
                  <a:lnTo>
                    <a:pt x="824829" y="627380"/>
                  </a:lnTo>
                  <a:lnTo>
                    <a:pt x="840628" y="615950"/>
                  </a:lnTo>
                  <a:lnTo>
                    <a:pt x="847747" y="609600"/>
                  </a:lnTo>
                  <a:lnTo>
                    <a:pt x="854179" y="603250"/>
                  </a:lnTo>
                  <a:lnTo>
                    <a:pt x="859090" y="596900"/>
                  </a:lnTo>
                  <a:lnTo>
                    <a:pt x="863353" y="591820"/>
                  </a:lnTo>
                  <a:lnTo>
                    <a:pt x="868053" y="585470"/>
                  </a:lnTo>
                  <a:lnTo>
                    <a:pt x="872619" y="580390"/>
                  </a:lnTo>
                  <a:lnTo>
                    <a:pt x="876482" y="576580"/>
                  </a:lnTo>
                  <a:lnTo>
                    <a:pt x="880890" y="571500"/>
                  </a:lnTo>
                  <a:lnTo>
                    <a:pt x="880293" y="566420"/>
                  </a:lnTo>
                  <a:lnTo>
                    <a:pt x="875136" y="565150"/>
                  </a:lnTo>
                  <a:lnTo>
                    <a:pt x="857467" y="565150"/>
                  </a:lnTo>
                  <a:lnTo>
                    <a:pt x="862294" y="561340"/>
                  </a:lnTo>
                  <a:lnTo>
                    <a:pt x="891183" y="533400"/>
                  </a:lnTo>
                  <a:lnTo>
                    <a:pt x="892721" y="519430"/>
                  </a:lnTo>
                  <a:lnTo>
                    <a:pt x="892771" y="515620"/>
                  </a:lnTo>
                  <a:close/>
                </a:path>
                <a:path w="892809" h="979170">
                  <a:moveTo>
                    <a:pt x="851189" y="646430"/>
                  </a:moveTo>
                  <a:lnTo>
                    <a:pt x="839017" y="646430"/>
                  </a:lnTo>
                  <a:lnTo>
                    <a:pt x="846378" y="647700"/>
                  </a:lnTo>
                  <a:lnTo>
                    <a:pt x="851189" y="646430"/>
                  </a:lnTo>
                  <a:close/>
                </a:path>
                <a:path w="892809" h="979170">
                  <a:moveTo>
                    <a:pt x="846106" y="622300"/>
                  </a:moveTo>
                  <a:lnTo>
                    <a:pt x="821216" y="631190"/>
                  </a:lnTo>
                  <a:lnTo>
                    <a:pt x="863004" y="631190"/>
                  </a:lnTo>
                  <a:lnTo>
                    <a:pt x="853927" y="624840"/>
                  </a:lnTo>
                  <a:lnTo>
                    <a:pt x="846106" y="622300"/>
                  </a:lnTo>
                  <a:close/>
                </a:path>
                <a:path w="892809" h="979170">
                  <a:moveTo>
                    <a:pt x="869979" y="563880"/>
                  </a:moveTo>
                  <a:lnTo>
                    <a:pt x="863351" y="563880"/>
                  </a:lnTo>
                  <a:lnTo>
                    <a:pt x="857467" y="565150"/>
                  </a:lnTo>
                  <a:lnTo>
                    <a:pt x="875136" y="565150"/>
                  </a:lnTo>
                  <a:lnTo>
                    <a:pt x="869979" y="563880"/>
                  </a:lnTo>
                  <a:close/>
                </a:path>
                <a:path w="892809" h="979170">
                  <a:moveTo>
                    <a:pt x="17607" y="349250"/>
                  </a:moveTo>
                  <a:lnTo>
                    <a:pt x="6487" y="367030"/>
                  </a:lnTo>
                  <a:lnTo>
                    <a:pt x="2655" y="377190"/>
                  </a:lnTo>
                  <a:lnTo>
                    <a:pt x="438" y="388620"/>
                  </a:lnTo>
                  <a:lnTo>
                    <a:pt x="0" y="402590"/>
                  </a:lnTo>
                  <a:lnTo>
                    <a:pt x="1503" y="416560"/>
                  </a:lnTo>
                  <a:lnTo>
                    <a:pt x="27825" y="445770"/>
                  </a:lnTo>
                  <a:lnTo>
                    <a:pt x="55997" y="449580"/>
                  </a:lnTo>
                  <a:lnTo>
                    <a:pt x="70697" y="453390"/>
                  </a:lnTo>
                  <a:lnTo>
                    <a:pt x="83815" y="457200"/>
                  </a:lnTo>
                  <a:lnTo>
                    <a:pt x="93636" y="462280"/>
                  </a:lnTo>
                  <a:lnTo>
                    <a:pt x="101628" y="467360"/>
                  </a:lnTo>
                  <a:lnTo>
                    <a:pt x="109790" y="473710"/>
                  </a:lnTo>
                  <a:lnTo>
                    <a:pt x="117163" y="478790"/>
                  </a:lnTo>
                  <a:lnTo>
                    <a:pt x="122787" y="483870"/>
                  </a:lnTo>
                  <a:lnTo>
                    <a:pt x="128703" y="488950"/>
                  </a:lnTo>
                  <a:lnTo>
                    <a:pt x="137698" y="495300"/>
                  </a:lnTo>
                  <a:lnTo>
                    <a:pt x="147823" y="500380"/>
                  </a:lnTo>
                  <a:lnTo>
                    <a:pt x="156807" y="505460"/>
                  </a:lnTo>
                  <a:lnTo>
                    <a:pt x="168650" y="514350"/>
                  </a:lnTo>
                  <a:lnTo>
                    <a:pt x="178304" y="516890"/>
                  </a:lnTo>
                  <a:lnTo>
                    <a:pt x="190136" y="515620"/>
                  </a:lnTo>
                  <a:lnTo>
                    <a:pt x="892771" y="515620"/>
                  </a:lnTo>
                  <a:lnTo>
                    <a:pt x="879307" y="478790"/>
                  </a:lnTo>
                  <a:lnTo>
                    <a:pt x="847048" y="458470"/>
                  </a:lnTo>
                  <a:lnTo>
                    <a:pt x="839845" y="458470"/>
                  </a:lnTo>
                  <a:lnTo>
                    <a:pt x="830126" y="457200"/>
                  </a:lnTo>
                  <a:lnTo>
                    <a:pt x="787931" y="447040"/>
                  </a:lnTo>
                  <a:lnTo>
                    <a:pt x="770940" y="429260"/>
                  </a:lnTo>
                  <a:lnTo>
                    <a:pt x="766372" y="422910"/>
                  </a:lnTo>
                  <a:lnTo>
                    <a:pt x="761667" y="416560"/>
                  </a:lnTo>
                  <a:lnTo>
                    <a:pt x="757396" y="412750"/>
                  </a:lnTo>
                  <a:lnTo>
                    <a:pt x="755683" y="411480"/>
                  </a:lnTo>
                  <a:lnTo>
                    <a:pt x="735596" y="411480"/>
                  </a:lnTo>
                  <a:lnTo>
                    <a:pt x="731994" y="408940"/>
                  </a:lnTo>
                  <a:lnTo>
                    <a:pt x="731994" y="400050"/>
                  </a:lnTo>
                  <a:lnTo>
                    <a:pt x="735596" y="393700"/>
                  </a:lnTo>
                  <a:lnTo>
                    <a:pt x="741916" y="387350"/>
                  </a:lnTo>
                  <a:lnTo>
                    <a:pt x="94497" y="387350"/>
                  </a:lnTo>
                  <a:lnTo>
                    <a:pt x="54013" y="370840"/>
                  </a:lnTo>
                  <a:lnTo>
                    <a:pt x="39010" y="354330"/>
                  </a:lnTo>
                  <a:lnTo>
                    <a:pt x="17607" y="349250"/>
                  </a:lnTo>
                  <a:close/>
                </a:path>
                <a:path w="892809" h="979170">
                  <a:moveTo>
                    <a:pt x="744444" y="406400"/>
                  </a:moveTo>
                  <a:lnTo>
                    <a:pt x="735596" y="411480"/>
                  </a:lnTo>
                  <a:lnTo>
                    <a:pt x="755683" y="411480"/>
                  </a:lnTo>
                  <a:lnTo>
                    <a:pt x="752255" y="408940"/>
                  </a:lnTo>
                  <a:lnTo>
                    <a:pt x="744444" y="406400"/>
                  </a:lnTo>
                  <a:close/>
                </a:path>
                <a:path w="892809" h="979170">
                  <a:moveTo>
                    <a:pt x="194405" y="354330"/>
                  </a:moveTo>
                  <a:lnTo>
                    <a:pt x="184991" y="354330"/>
                  </a:lnTo>
                  <a:lnTo>
                    <a:pt x="175163" y="358140"/>
                  </a:lnTo>
                  <a:lnTo>
                    <a:pt x="166105" y="363220"/>
                  </a:lnTo>
                  <a:lnTo>
                    <a:pt x="156834" y="369570"/>
                  </a:lnTo>
                  <a:lnTo>
                    <a:pt x="146424" y="375920"/>
                  </a:lnTo>
                  <a:lnTo>
                    <a:pt x="136154" y="381000"/>
                  </a:lnTo>
                  <a:lnTo>
                    <a:pt x="127300" y="384810"/>
                  </a:lnTo>
                  <a:lnTo>
                    <a:pt x="118020" y="387350"/>
                  </a:lnTo>
                  <a:lnTo>
                    <a:pt x="741916" y="387350"/>
                  </a:lnTo>
                  <a:lnTo>
                    <a:pt x="744444" y="384810"/>
                  </a:lnTo>
                  <a:lnTo>
                    <a:pt x="745458" y="377190"/>
                  </a:lnTo>
                  <a:lnTo>
                    <a:pt x="311923" y="377190"/>
                  </a:lnTo>
                  <a:lnTo>
                    <a:pt x="303096" y="374650"/>
                  </a:lnTo>
                  <a:lnTo>
                    <a:pt x="287568" y="374650"/>
                  </a:lnTo>
                  <a:lnTo>
                    <a:pt x="282154" y="372110"/>
                  </a:lnTo>
                  <a:lnTo>
                    <a:pt x="278458" y="368300"/>
                  </a:lnTo>
                  <a:lnTo>
                    <a:pt x="273759" y="365760"/>
                  </a:lnTo>
                  <a:lnTo>
                    <a:pt x="265890" y="364490"/>
                  </a:lnTo>
                  <a:lnTo>
                    <a:pt x="255953" y="361950"/>
                  </a:lnTo>
                  <a:lnTo>
                    <a:pt x="233386" y="361950"/>
                  </a:lnTo>
                  <a:lnTo>
                    <a:pt x="221426" y="360680"/>
                  </a:lnTo>
                  <a:lnTo>
                    <a:pt x="210569" y="358140"/>
                  </a:lnTo>
                  <a:lnTo>
                    <a:pt x="202219" y="355600"/>
                  </a:lnTo>
                  <a:lnTo>
                    <a:pt x="194405" y="354330"/>
                  </a:lnTo>
                  <a:close/>
                </a:path>
                <a:path w="892809" h="979170">
                  <a:moveTo>
                    <a:pt x="580044" y="35560"/>
                  </a:moveTo>
                  <a:lnTo>
                    <a:pt x="549507" y="58420"/>
                  </a:lnTo>
                  <a:lnTo>
                    <a:pt x="542021" y="69850"/>
                  </a:lnTo>
                  <a:lnTo>
                    <a:pt x="539189" y="74930"/>
                  </a:lnTo>
                  <a:lnTo>
                    <a:pt x="533452" y="83820"/>
                  </a:lnTo>
                  <a:lnTo>
                    <a:pt x="525642" y="92710"/>
                  </a:lnTo>
                  <a:lnTo>
                    <a:pt x="516597" y="104140"/>
                  </a:lnTo>
                  <a:lnTo>
                    <a:pt x="506818" y="115570"/>
                  </a:lnTo>
                  <a:lnTo>
                    <a:pt x="496998" y="129540"/>
                  </a:lnTo>
                  <a:lnTo>
                    <a:pt x="488282" y="142240"/>
                  </a:lnTo>
                  <a:lnTo>
                    <a:pt x="481813" y="154940"/>
                  </a:lnTo>
                  <a:lnTo>
                    <a:pt x="476084" y="165100"/>
                  </a:lnTo>
                  <a:lnTo>
                    <a:pt x="469380" y="175260"/>
                  </a:lnTo>
                  <a:lnTo>
                    <a:pt x="462537" y="184150"/>
                  </a:lnTo>
                  <a:lnTo>
                    <a:pt x="456390" y="189230"/>
                  </a:lnTo>
                  <a:lnTo>
                    <a:pt x="450994" y="194310"/>
                  </a:lnTo>
                  <a:lnTo>
                    <a:pt x="446170" y="199390"/>
                  </a:lnTo>
                  <a:lnTo>
                    <a:pt x="442445" y="205740"/>
                  </a:lnTo>
                  <a:lnTo>
                    <a:pt x="440348" y="212090"/>
                  </a:lnTo>
                  <a:lnTo>
                    <a:pt x="438360" y="219710"/>
                  </a:lnTo>
                  <a:lnTo>
                    <a:pt x="434919" y="228600"/>
                  </a:lnTo>
                  <a:lnTo>
                    <a:pt x="430512" y="238760"/>
                  </a:lnTo>
                  <a:lnTo>
                    <a:pt x="425626" y="250190"/>
                  </a:lnTo>
                  <a:lnTo>
                    <a:pt x="420740" y="259080"/>
                  </a:lnTo>
                  <a:lnTo>
                    <a:pt x="416335" y="267970"/>
                  </a:lnTo>
                  <a:lnTo>
                    <a:pt x="412897" y="274320"/>
                  </a:lnTo>
                  <a:lnTo>
                    <a:pt x="410915" y="278130"/>
                  </a:lnTo>
                  <a:lnTo>
                    <a:pt x="409449" y="279400"/>
                  </a:lnTo>
                  <a:lnTo>
                    <a:pt x="407637" y="288290"/>
                  </a:lnTo>
                  <a:lnTo>
                    <a:pt x="406894" y="294640"/>
                  </a:lnTo>
                  <a:lnTo>
                    <a:pt x="405848" y="300990"/>
                  </a:lnTo>
                  <a:lnTo>
                    <a:pt x="382891" y="340360"/>
                  </a:lnTo>
                  <a:lnTo>
                    <a:pt x="368636" y="350520"/>
                  </a:lnTo>
                  <a:lnTo>
                    <a:pt x="351527" y="363220"/>
                  </a:lnTo>
                  <a:lnTo>
                    <a:pt x="336526" y="373380"/>
                  </a:lnTo>
                  <a:lnTo>
                    <a:pt x="327971" y="375920"/>
                  </a:lnTo>
                  <a:lnTo>
                    <a:pt x="319417" y="377190"/>
                  </a:lnTo>
                  <a:lnTo>
                    <a:pt x="745458" y="377190"/>
                  </a:lnTo>
                  <a:lnTo>
                    <a:pt x="745627" y="375920"/>
                  </a:lnTo>
                  <a:lnTo>
                    <a:pt x="739753" y="365760"/>
                  </a:lnTo>
                  <a:lnTo>
                    <a:pt x="736748" y="356870"/>
                  </a:lnTo>
                  <a:lnTo>
                    <a:pt x="735250" y="345440"/>
                  </a:lnTo>
                  <a:lnTo>
                    <a:pt x="732853" y="335280"/>
                  </a:lnTo>
                  <a:lnTo>
                    <a:pt x="730643" y="330200"/>
                  </a:lnTo>
                  <a:lnTo>
                    <a:pt x="728662" y="325120"/>
                  </a:lnTo>
                  <a:lnTo>
                    <a:pt x="726238" y="317500"/>
                  </a:lnTo>
                  <a:lnTo>
                    <a:pt x="723675" y="309880"/>
                  </a:lnTo>
                  <a:lnTo>
                    <a:pt x="721282" y="303530"/>
                  </a:lnTo>
                  <a:lnTo>
                    <a:pt x="718340" y="294640"/>
                  </a:lnTo>
                  <a:lnTo>
                    <a:pt x="712926" y="284480"/>
                  </a:lnTo>
                  <a:lnTo>
                    <a:pt x="705555" y="279400"/>
                  </a:lnTo>
                  <a:lnTo>
                    <a:pt x="703157" y="271780"/>
                  </a:lnTo>
                  <a:lnTo>
                    <a:pt x="703880" y="265430"/>
                  </a:lnTo>
                  <a:lnTo>
                    <a:pt x="703882" y="260350"/>
                  </a:lnTo>
                  <a:lnTo>
                    <a:pt x="702876" y="252730"/>
                  </a:lnTo>
                  <a:lnTo>
                    <a:pt x="701039" y="245110"/>
                  </a:lnTo>
                  <a:lnTo>
                    <a:pt x="698550" y="237490"/>
                  </a:lnTo>
                  <a:lnTo>
                    <a:pt x="695427" y="229870"/>
                  </a:lnTo>
                  <a:lnTo>
                    <a:pt x="685168" y="200660"/>
                  </a:lnTo>
                  <a:lnTo>
                    <a:pt x="678400" y="115570"/>
                  </a:lnTo>
                  <a:lnTo>
                    <a:pt x="677729" y="102870"/>
                  </a:lnTo>
                  <a:lnTo>
                    <a:pt x="676868" y="99060"/>
                  </a:lnTo>
                  <a:lnTo>
                    <a:pt x="661716" y="99060"/>
                  </a:lnTo>
                  <a:lnTo>
                    <a:pt x="658847" y="92710"/>
                  </a:lnTo>
                  <a:lnTo>
                    <a:pt x="657064" y="82550"/>
                  </a:lnTo>
                  <a:lnTo>
                    <a:pt x="655076" y="69850"/>
                  </a:lnTo>
                  <a:lnTo>
                    <a:pt x="652262" y="58420"/>
                  </a:lnTo>
                  <a:lnTo>
                    <a:pt x="606490" y="58420"/>
                  </a:lnTo>
                  <a:lnTo>
                    <a:pt x="603485" y="57150"/>
                  </a:lnTo>
                  <a:lnTo>
                    <a:pt x="596867" y="48260"/>
                  </a:lnTo>
                  <a:lnTo>
                    <a:pt x="591460" y="41910"/>
                  </a:lnTo>
                  <a:lnTo>
                    <a:pt x="585617" y="36830"/>
                  </a:lnTo>
                  <a:lnTo>
                    <a:pt x="580044" y="35560"/>
                  </a:lnTo>
                  <a:close/>
                </a:path>
                <a:path w="892809" h="979170">
                  <a:moveTo>
                    <a:pt x="293452" y="373380"/>
                  </a:moveTo>
                  <a:lnTo>
                    <a:pt x="287568" y="374650"/>
                  </a:lnTo>
                  <a:lnTo>
                    <a:pt x="303096" y="374650"/>
                  </a:lnTo>
                  <a:lnTo>
                    <a:pt x="293452" y="373380"/>
                  </a:lnTo>
                  <a:close/>
                </a:path>
                <a:path w="892809" h="979170">
                  <a:moveTo>
                    <a:pt x="672746" y="90170"/>
                  </a:moveTo>
                  <a:lnTo>
                    <a:pt x="669116" y="93980"/>
                  </a:lnTo>
                  <a:lnTo>
                    <a:pt x="665272" y="99060"/>
                  </a:lnTo>
                  <a:lnTo>
                    <a:pt x="676868" y="99060"/>
                  </a:lnTo>
                  <a:lnTo>
                    <a:pt x="675719" y="93980"/>
                  </a:lnTo>
                  <a:lnTo>
                    <a:pt x="672746" y="90170"/>
                  </a:lnTo>
                  <a:close/>
                </a:path>
                <a:path w="892809" h="979170">
                  <a:moveTo>
                    <a:pt x="597003" y="0"/>
                  </a:moveTo>
                  <a:lnTo>
                    <a:pt x="595516" y="6350"/>
                  </a:lnTo>
                  <a:lnTo>
                    <a:pt x="594061" y="11430"/>
                  </a:lnTo>
                  <a:lnTo>
                    <a:pt x="594061" y="21590"/>
                  </a:lnTo>
                  <a:lnTo>
                    <a:pt x="595516" y="26670"/>
                  </a:lnTo>
                  <a:lnTo>
                    <a:pt x="597003" y="31750"/>
                  </a:lnTo>
                  <a:lnTo>
                    <a:pt x="606490" y="58420"/>
                  </a:lnTo>
                  <a:lnTo>
                    <a:pt x="652262" y="58420"/>
                  </a:lnTo>
                  <a:lnTo>
                    <a:pt x="629131" y="22860"/>
                  </a:lnTo>
                  <a:lnTo>
                    <a:pt x="605432" y="1270"/>
                  </a:lnTo>
                  <a:lnTo>
                    <a:pt x="597003" y="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26" name="object 51">
              <a:extLst>
                <a:ext uri="{FF2B5EF4-FFF2-40B4-BE49-F238E27FC236}">
                  <a16:creationId xmlns:a16="http://schemas.microsoft.com/office/drawing/2014/main" id="{5C6BC507-2A5B-8309-DB8F-31D6D50CE10D}"/>
                </a:ext>
              </a:extLst>
            </p:cNvPr>
            <p:cNvSpPr txBox="1"/>
            <p:nvPr/>
          </p:nvSpPr>
          <p:spPr>
            <a:xfrm>
              <a:off x="4233570" y="2538938"/>
              <a:ext cx="570664" cy="255164"/>
            </a:xfrm>
            <a:prstGeom prst="rect">
              <a:avLst/>
            </a:prstGeom>
          </p:spPr>
          <p:txBody>
            <a:bodyPr vert="horz" wrap="square" lIns="0" tIns="8856" rIns="0" bIns="0" rtlCol="0">
              <a:spAutoFit/>
            </a:bodyPr>
            <a:lstStyle/>
            <a:p>
              <a:pPr marL="7701">
                <a:spcBef>
                  <a:spcPts val="69"/>
                </a:spcBef>
              </a:pPr>
              <a:r>
                <a:rPr sz="1600" b="1" dirty="0">
                  <a:solidFill>
                    <a:schemeClr val="bg1"/>
                  </a:solidFill>
                  <a:latin typeface="AMX" pitchFamily="2" charset="0"/>
                  <a:cs typeface="Arial" panose="020B0604020202020204" pitchFamily="34" charset="0"/>
                </a:rPr>
                <a:t>AP</a:t>
              </a:r>
              <a:endParaRPr sz="1600" dirty="0">
                <a:solidFill>
                  <a:schemeClr val="bg1"/>
                </a:solidFill>
                <a:latin typeface="AMX" pitchFamily="2" charset="0"/>
                <a:cs typeface="Arial" panose="020B0604020202020204" pitchFamily="34" charset="0"/>
              </a:endParaRPr>
            </a:p>
          </p:txBody>
        </p:sp>
      </p:grpSp>
      <p:sp>
        <p:nvSpPr>
          <p:cNvPr id="28" name="object 62">
            <a:extLst>
              <a:ext uri="{FF2B5EF4-FFF2-40B4-BE49-F238E27FC236}">
                <a16:creationId xmlns:a16="http://schemas.microsoft.com/office/drawing/2014/main" id="{372DB0FD-33E5-2F74-8FB0-BE98B83DD2DE}"/>
              </a:ext>
            </a:extLst>
          </p:cNvPr>
          <p:cNvSpPr txBox="1"/>
          <p:nvPr/>
        </p:nvSpPr>
        <p:spPr>
          <a:xfrm>
            <a:off x="2804094" y="3362333"/>
            <a:ext cx="989207" cy="367239"/>
          </a:xfrm>
          <a:prstGeom prst="rect">
            <a:avLst/>
          </a:prstGeom>
        </p:spPr>
        <p:txBody>
          <a:bodyPr vert="horz" wrap="square" lIns="0" tIns="26184" rIns="0" bIns="0" rtlCol="0">
            <a:noAutofit/>
          </a:bodyPr>
          <a:lstStyle/>
          <a:p>
            <a:pPr marL="7701" marR="3081" indent="17328" algn="ctr">
              <a:spcBef>
                <a:spcPts val="206"/>
              </a:spcBef>
            </a:pPr>
            <a:r>
              <a:rPr lang="pt-BR" sz="1600" dirty="0">
                <a:latin typeface="AMX" pitchFamily="2" charset="0"/>
                <a:cs typeface="Arial" panose="020B0604020202020204" pitchFamily="34" charset="0"/>
              </a:rPr>
              <a:t>Manaus</a:t>
            </a:r>
            <a:r>
              <a:rPr lang="pt-BR" sz="1600" b="1" dirty="0">
                <a:latin typeface="AMX" pitchFamily="2" charset="0"/>
                <a:cs typeface="Arial" panose="020B0604020202020204" pitchFamily="34" charset="0"/>
              </a:rPr>
              <a:t> </a:t>
            </a: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4</a:t>
            </a:r>
            <a:endParaRPr sz="1600" dirty="0">
              <a:latin typeface="AMX" pitchFamily="2" charset="0"/>
              <a:cs typeface="Arial" panose="020B0604020202020204" pitchFamily="34" charset="0"/>
            </a:endParaRPr>
          </a:p>
        </p:txBody>
      </p:sp>
      <p:grpSp>
        <p:nvGrpSpPr>
          <p:cNvPr id="88" name="Agrupar 87">
            <a:extLst>
              <a:ext uri="{FF2B5EF4-FFF2-40B4-BE49-F238E27FC236}">
                <a16:creationId xmlns:a16="http://schemas.microsoft.com/office/drawing/2014/main" id="{649406D1-3B96-E222-AC52-3B9EB55C47A6}"/>
              </a:ext>
            </a:extLst>
          </p:cNvPr>
          <p:cNvGrpSpPr/>
          <p:nvPr/>
        </p:nvGrpSpPr>
        <p:grpSpPr>
          <a:xfrm>
            <a:off x="2756721" y="2365388"/>
            <a:ext cx="1147928" cy="831257"/>
            <a:chOff x="2572285" y="2223059"/>
            <a:chExt cx="1147928" cy="831257"/>
          </a:xfrm>
        </p:grpSpPr>
        <p:sp>
          <p:nvSpPr>
            <p:cNvPr id="30" name="object 65">
              <a:extLst>
                <a:ext uri="{FF2B5EF4-FFF2-40B4-BE49-F238E27FC236}">
                  <a16:creationId xmlns:a16="http://schemas.microsoft.com/office/drawing/2014/main" id="{419B685D-4346-5DD7-4A37-34FA7F626E4E}"/>
                </a:ext>
              </a:extLst>
            </p:cNvPr>
            <p:cNvSpPr/>
            <p:nvPr/>
          </p:nvSpPr>
          <p:spPr>
            <a:xfrm>
              <a:off x="2572285" y="2223059"/>
              <a:ext cx="1147928" cy="831257"/>
            </a:xfrm>
            <a:custGeom>
              <a:avLst/>
              <a:gdLst/>
              <a:ahLst/>
              <a:cxnLst/>
              <a:rect l="l" t="t" r="r" b="b"/>
              <a:pathLst>
                <a:path w="1104900" h="800100">
                  <a:moveTo>
                    <a:pt x="118080" y="458470"/>
                  </a:moveTo>
                  <a:lnTo>
                    <a:pt x="113378" y="459740"/>
                  </a:lnTo>
                  <a:lnTo>
                    <a:pt x="107106" y="464820"/>
                  </a:lnTo>
                  <a:lnTo>
                    <a:pt x="101756" y="469900"/>
                  </a:lnTo>
                  <a:lnTo>
                    <a:pt x="94960" y="476250"/>
                  </a:lnTo>
                  <a:lnTo>
                    <a:pt x="89609" y="478790"/>
                  </a:lnTo>
                  <a:lnTo>
                    <a:pt x="83348" y="480060"/>
                  </a:lnTo>
                  <a:lnTo>
                    <a:pt x="80144" y="482600"/>
                  </a:lnTo>
                  <a:lnTo>
                    <a:pt x="78573" y="487680"/>
                  </a:lnTo>
                  <a:lnTo>
                    <a:pt x="76217" y="490220"/>
                  </a:lnTo>
                  <a:lnTo>
                    <a:pt x="72039" y="492760"/>
                  </a:lnTo>
                  <a:lnTo>
                    <a:pt x="68186" y="495300"/>
                  </a:lnTo>
                  <a:lnTo>
                    <a:pt x="62961" y="499110"/>
                  </a:lnTo>
                  <a:lnTo>
                    <a:pt x="58040" y="501650"/>
                  </a:lnTo>
                  <a:lnTo>
                    <a:pt x="51244" y="505460"/>
                  </a:lnTo>
                  <a:lnTo>
                    <a:pt x="48249" y="509270"/>
                  </a:lnTo>
                  <a:lnTo>
                    <a:pt x="47726" y="513080"/>
                  </a:lnTo>
                  <a:lnTo>
                    <a:pt x="47087" y="518160"/>
                  </a:lnTo>
                  <a:lnTo>
                    <a:pt x="46040" y="523240"/>
                  </a:lnTo>
                  <a:lnTo>
                    <a:pt x="45611" y="529590"/>
                  </a:lnTo>
                  <a:lnTo>
                    <a:pt x="45611" y="538480"/>
                  </a:lnTo>
                  <a:lnTo>
                    <a:pt x="43475" y="546100"/>
                  </a:lnTo>
                  <a:lnTo>
                    <a:pt x="38250" y="556260"/>
                  </a:lnTo>
                  <a:lnTo>
                    <a:pt x="34407" y="562610"/>
                  </a:lnTo>
                  <a:lnTo>
                    <a:pt x="30218" y="568960"/>
                  </a:lnTo>
                  <a:lnTo>
                    <a:pt x="30218" y="575310"/>
                  </a:lnTo>
                  <a:lnTo>
                    <a:pt x="34407" y="582930"/>
                  </a:lnTo>
                  <a:lnTo>
                    <a:pt x="36114" y="590550"/>
                  </a:lnTo>
                  <a:lnTo>
                    <a:pt x="36114" y="598170"/>
                  </a:lnTo>
                  <a:lnTo>
                    <a:pt x="32899" y="601980"/>
                  </a:lnTo>
                  <a:lnTo>
                    <a:pt x="25067" y="604520"/>
                  </a:lnTo>
                  <a:lnTo>
                    <a:pt x="19287" y="608330"/>
                  </a:lnTo>
                  <a:lnTo>
                    <a:pt x="13025" y="613410"/>
                  </a:lnTo>
                  <a:lnTo>
                    <a:pt x="8104" y="618490"/>
                  </a:lnTo>
                  <a:lnTo>
                    <a:pt x="2345" y="624840"/>
                  </a:lnTo>
                  <a:lnTo>
                    <a:pt x="0" y="631190"/>
                  </a:lnTo>
                  <a:lnTo>
                    <a:pt x="0" y="641350"/>
                  </a:lnTo>
                  <a:lnTo>
                    <a:pt x="14114" y="646430"/>
                  </a:lnTo>
                  <a:lnTo>
                    <a:pt x="21400" y="648970"/>
                  </a:lnTo>
                  <a:lnTo>
                    <a:pt x="30807" y="652780"/>
                  </a:lnTo>
                  <a:lnTo>
                    <a:pt x="41122" y="656590"/>
                  </a:lnTo>
                  <a:lnTo>
                    <a:pt x="51129" y="659130"/>
                  </a:lnTo>
                  <a:lnTo>
                    <a:pt x="61403" y="662940"/>
                  </a:lnTo>
                  <a:lnTo>
                    <a:pt x="72433" y="665480"/>
                  </a:lnTo>
                  <a:lnTo>
                    <a:pt x="82900" y="668020"/>
                  </a:lnTo>
                  <a:lnTo>
                    <a:pt x="100026" y="670560"/>
                  </a:lnTo>
                  <a:lnTo>
                    <a:pt x="110380" y="673100"/>
                  </a:lnTo>
                  <a:lnTo>
                    <a:pt x="121238" y="674370"/>
                  </a:lnTo>
                  <a:lnTo>
                    <a:pt x="131294" y="676910"/>
                  </a:lnTo>
                  <a:lnTo>
                    <a:pt x="142001" y="679450"/>
                  </a:lnTo>
                  <a:lnTo>
                    <a:pt x="167573" y="684530"/>
                  </a:lnTo>
                  <a:lnTo>
                    <a:pt x="179292" y="687070"/>
                  </a:lnTo>
                  <a:lnTo>
                    <a:pt x="190534" y="688340"/>
                  </a:lnTo>
                  <a:lnTo>
                    <a:pt x="202200" y="692150"/>
                  </a:lnTo>
                  <a:lnTo>
                    <a:pt x="212912" y="694690"/>
                  </a:lnTo>
                  <a:lnTo>
                    <a:pt x="221291" y="698500"/>
                  </a:lnTo>
                  <a:lnTo>
                    <a:pt x="229233" y="701040"/>
                  </a:lnTo>
                  <a:lnTo>
                    <a:pt x="238768" y="704850"/>
                  </a:lnTo>
                  <a:lnTo>
                    <a:pt x="248698" y="708660"/>
                  </a:lnTo>
                  <a:lnTo>
                    <a:pt x="257824" y="713740"/>
                  </a:lnTo>
                  <a:lnTo>
                    <a:pt x="267251" y="717550"/>
                  </a:lnTo>
                  <a:lnTo>
                    <a:pt x="288752" y="727710"/>
                  </a:lnTo>
                  <a:lnTo>
                    <a:pt x="298179" y="732790"/>
                  </a:lnTo>
                  <a:lnTo>
                    <a:pt x="307611" y="736600"/>
                  </a:lnTo>
                  <a:lnTo>
                    <a:pt x="329113" y="746760"/>
                  </a:lnTo>
                  <a:lnTo>
                    <a:pt x="347794" y="754380"/>
                  </a:lnTo>
                  <a:lnTo>
                    <a:pt x="368132" y="762000"/>
                  </a:lnTo>
                  <a:lnTo>
                    <a:pt x="376711" y="764540"/>
                  </a:lnTo>
                  <a:lnTo>
                    <a:pt x="384864" y="768350"/>
                  </a:lnTo>
                  <a:lnTo>
                    <a:pt x="393751" y="770890"/>
                  </a:lnTo>
                  <a:lnTo>
                    <a:pt x="402298" y="774700"/>
                  </a:lnTo>
                  <a:lnTo>
                    <a:pt x="409432" y="775970"/>
                  </a:lnTo>
                  <a:lnTo>
                    <a:pt x="416341" y="778510"/>
                  </a:lnTo>
                  <a:lnTo>
                    <a:pt x="432208" y="786130"/>
                  </a:lnTo>
                  <a:lnTo>
                    <a:pt x="439211" y="791210"/>
                  </a:lnTo>
                  <a:lnTo>
                    <a:pt x="454258" y="800100"/>
                  </a:lnTo>
                  <a:lnTo>
                    <a:pt x="450373" y="791210"/>
                  </a:lnTo>
                  <a:lnTo>
                    <a:pt x="451211" y="786130"/>
                  </a:lnTo>
                  <a:lnTo>
                    <a:pt x="453609" y="784860"/>
                  </a:lnTo>
                  <a:lnTo>
                    <a:pt x="456007" y="782320"/>
                  </a:lnTo>
                  <a:lnTo>
                    <a:pt x="471797" y="767080"/>
                  </a:lnTo>
                  <a:lnTo>
                    <a:pt x="473598" y="763270"/>
                  </a:lnTo>
                  <a:lnTo>
                    <a:pt x="477032" y="760730"/>
                  </a:lnTo>
                  <a:lnTo>
                    <a:pt x="528853" y="760730"/>
                  </a:lnTo>
                  <a:lnTo>
                    <a:pt x="532528" y="759460"/>
                  </a:lnTo>
                  <a:lnTo>
                    <a:pt x="536130" y="755650"/>
                  </a:lnTo>
                  <a:lnTo>
                    <a:pt x="539323" y="753110"/>
                  </a:lnTo>
                  <a:lnTo>
                    <a:pt x="543512" y="749300"/>
                  </a:lnTo>
                  <a:lnTo>
                    <a:pt x="564338" y="749300"/>
                  </a:lnTo>
                  <a:lnTo>
                    <a:pt x="565438" y="748030"/>
                  </a:lnTo>
                  <a:lnTo>
                    <a:pt x="568139" y="744220"/>
                  </a:lnTo>
                  <a:lnTo>
                    <a:pt x="568139" y="740410"/>
                  </a:lnTo>
                  <a:lnTo>
                    <a:pt x="569113" y="736600"/>
                  </a:lnTo>
                  <a:lnTo>
                    <a:pt x="571521" y="732790"/>
                  </a:lnTo>
                  <a:lnTo>
                    <a:pt x="574705" y="730250"/>
                  </a:lnTo>
                  <a:lnTo>
                    <a:pt x="584526" y="730250"/>
                  </a:lnTo>
                  <a:lnTo>
                    <a:pt x="589929" y="728980"/>
                  </a:lnTo>
                  <a:lnTo>
                    <a:pt x="594097" y="727710"/>
                  </a:lnTo>
                  <a:lnTo>
                    <a:pt x="598903" y="725170"/>
                  </a:lnTo>
                  <a:lnTo>
                    <a:pt x="604054" y="723900"/>
                  </a:lnTo>
                  <a:lnTo>
                    <a:pt x="611845" y="722630"/>
                  </a:lnTo>
                  <a:lnTo>
                    <a:pt x="616023" y="720090"/>
                  </a:lnTo>
                  <a:lnTo>
                    <a:pt x="618420" y="716280"/>
                  </a:lnTo>
                  <a:lnTo>
                    <a:pt x="619164" y="713740"/>
                  </a:lnTo>
                  <a:lnTo>
                    <a:pt x="618557" y="709930"/>
                  </a:lnTo>
                  <a:lnTo>
                    <a:pt x="620274" y="707390"/>
                  </a:lnTo>
                  <a:lnTo>
                    <a:pt x="625080" y="707390"/>
                  </a:lnTo>
                  <a:lnTo>
                    <a:pt x="627038" y="706120"/>
                  </a:lnTo>
                  <a:lnTo>
                    <a:pt x="627038" y="702310"/>
                  </a:lnTo>
                  <a:lnTo>
                    <a:pt x="626305" y="698500"/>
                  </a:lnTo>
                  <a:lnTo>
                    <a:pt x="624504" y="692150"/>
                  </a:lnTo>
                  <a:lnTo>
                    <a:pt x="625729" y="688340"/>
                  </a:lnTo>
                  <a:lnTo>
                    <a:pt x="630525" y="684530"/>
                  </a:lnTo>
                  <a:lnTo>
                    <a:pt x="635687" y="680720"/>
                  </a:lnTo>
                  <a:lnTo>
                    <a:pt x="643488" y="675640"/>
                  </a:lnTo>
                  <a:lnTo>
                    <a:pt x="647163" y="670560"/>
                  </a:lnTo>
                  <a:lnTo>
                    <a:pt x="648367" y="665480"/>
                  </a:lnTo>
                  <a:lnTo>
                    <a:pt x="653027" y="662940"/>
                  </a:lnTo>
                  <a:lnTo>
                    <a:pt x="663225" y="661670"/>
                  </a:lnTo>
                  <a:lnTo>
                    <a:pt x="672052" y="660400"/>
                  </a:lnTo>
                  <a:lnTo>
                    <a:pt x="985718" y="660400"/>
                  </a:lnTo>
                  <a:lnTo>
                    <a:pt x="986242" y="655320"/>
                  </a:lnTo>
                  <a:lnTo>
                    <a:pt x="985383" y="651510"/>
                  </a:lnTo>
                  <a:lnTo>
                    <a:pt x="982776" y="646430"/>
                  </a:lnTo>
                  <a:lnTo>
                    <a:pt x="981928" y="643890"/>
                  </a:lnTo>
                  <a:lnTo>
                    <a:pt x="982441" y="641350"/>
                  </a:lnTo>
                  <a:lnTo>
                    <a:pt x="984367" y="637540"/>
                  </a:lnTo>
                  <a:lnTo>
                    <a:pt x="988556" y="632460"/>
                  </a:lnTo>
                  <a:lnTo>
                    <a:pt x="990043" y="627380"/>
                  </a:lnTo>
                  <a:lnTo>
                    <a:pt x="989530" y="621030"/>
                  </a:lnTo>
                  <a:lnTo>
                    <a:pt x="990807" y="617220"/>
                  </a:lnTo>
                  <a:lnTo>
                    <a:pt x="995969" y="608330"/>
                  </a:lnTo>
                  <a:lnTo>
                    <a:pt x="992273" y="599440"/>
                  </a:lnTo>
                  <a:lnTo>
                    <a:pt x="988650" y="594360"/>
                  </a:lnTo>
                  <a:lnTo>
                    <a:pt x="982378" y="588010"/>
                  </a:lnTo>
                  <a:lnTo>
                    <a:pt x="979163" y="582930"/>
                  </a:lnTo>
                  <a:lnTo>
                    <a:pt x="977593" y="576580"/>
                  </a:lnTo>
                  <a:lnTo>
                    <a:pt x="976954" y="572770"/>
                  </a:lnTo>
                  <a:lnTo>
                    <a:pt x="976954" y="570230"/>
                  </a:lnTo>
                  <a:lnTo>
                    <a:pt x="978671" y="566420"/>
                  </a:lnTo>
                  <a:lnTo>
                    <a:pt x="984556" y="556260"/>
                  </a:lnTo>
                  <a:lnTo>
                    <a:pt x="1026839" y="461010"/>
                  </a:lnTo>
                  <a:lnTo>
                    <a:pt x="123305" y="461010"/>
                  </a:lnTo>
                  <a:lnTo>
                    <a:pt x="118080" y="458470"/>
                  </a:lnTo>
                  <a:close/>
                </a:path>
                <a:path w="1104900" h="800100">
                  <a:moveTo>
                    <a:pt x="523450" y="760730"/>
                  </a:moveTo>
                  <a:lnTo>
                    <a:pt x="497325" y="760730"/>
                  </a:lnTo>
                  <a:lnTo>
                    <a:pt x="503209" y="763270"/>
                  </a:lnTo>
                  <a:lnTo>
                    <a:pt x="509806" y="767080"/>
                  </a:lnTo>
                  <a:lnTo>
                    <a:pt x="514466" y="767080"/>
                  </a:lnTo>
                  <a:lnTo>
                    <a:pt x="519272" y="763270"/>
                  </a:lnTo>
                  <a:lnTo>
                    <a:pt x="523450" y="760730"/>
                  </a:lnTo>
                  <a:close/>
                </a:path>
                <a:path w="1104900" h="800100">
                  <a:moveTo>
                    <a:pt x="564338" y="749300"/>
                  </a:moveTo>
                  <a:lnTo>
                    <a:pt x="546705" y="749300"/>
                  </a:lnTo>
                  <a:lnTo>
                    <a:pt x="550297" y="750570"/>
                  </a:lnTo>
                  <a:lnTo>
                    <a:pt x="552768" y="753110"/>
                  </a:lnTo>
                  <a:lnTo>
                    <a:pt x="555155" y="756920"/>
                  </a:lnTo>
                  <a:lnTo>
                    <a:pt x="558841" y="755650"/>
                  </a:lnTo>
                  <a:lnTo>
                    <a:pt x="564338" y="749300"/>
                  </a:lnTo>
                  <a:close/>
                </a:path>
                <a:path w="1104900" h="800100">
                  <a:moveTo>
                    <a:pt x="985718" y="660400"/>
                  </a:moveTo>
                  <a:lnTo>
                    <a:pt x="683455" y="660400"/>
                  </a:lnTo>
                  <a:lnTo>
                    <a:pt x="691800" y="661670"/>
                  </a:lnTo>
                  <a:lnTo>
                    <a:pt x="700795" y="665480"/>
                  </a:lnTo>
                  <a:lnTo>
                    <a:pt x="706439" y="669290"/>
                  </a:lnTo>
                  <a:lnTo>
                    <a:pt x="711245" y="676910"/>
                  </a:lnTo>
                  <a:lnTo>
                    <a:pt x="715412" y="679450"/>
                  </a:lnTo>
                  <a:lnTo>
                    <a:pt x="720826" y="680720"/>
                  </a:lnTo>
                  <a:lnTo>
                    <a:pt x="724250" y="684530"/>
                  </a:lnTo>
                  <a:lnTo>
                    <a:pt x="727255" y="689610"/>
                  </a:lnTo>
                  <a:lnTo>
                    <a:pt x="730930" y="693420"/>
                  </a:lnTo>
                  <a:lnTo>
                    <a:pt x="736930" y="695960"/>
                  </a:lnTo>
                  <a:lnTo>
                    <a:pt x="740364" y="699770"/>
                  </a:lnTo>
                  <a:lnTo>
                    <a:pt x="742762" y="706120"/>
                  </a:lnTo>
                  <a:lnTo>
                    <a:pt x="746689" y="709930"/>
                  </a:lnTo>
                  <a:lnTo>
                    <a:pt x="753893" y="712470"/>
                  </a:lnTo>
                  <a:lnTo>
                    <a:pt x="757819" y="712470"/>
                  </a:lnTo>
                  <a:lnTo>
                    <a:pt x="760217" y="708660"/>
                  </a:lnTo>
                  <a:lnTo>
                    <a:pt x="762919" y="706120"/>
                  </a:lnTo>
                  <a:lnTo>
                    <a:pt x="767107" y="703580"/>
                  </a:lnTo>
                  <a:lnTo>
                    <a:pt x="863445" y="703580"/>
                  </a:lnTo>
                  <a:lnTo>
                    <a:pt x="975059" y="698500"/>
                  </a:lnTo>
                  <a:lnTo>
                    <a:pt x="977268" y="692150"/>
                  </a:lnTo>
                  <a:lnTo>
                    <a:pt x="977907" y="687070"/>
                  </a:lnTo>
                  <a:lnTo>
                    <a:pt x="977907" y="683260"/>
                  </a:lnTo>
                  <a:lnTo>
                    <a:pt x="978975" y="679450"/>
                  </a:lnTo>
                  <a:lnTo>
                    <a:pt x="981593" y="675640"/>
                  </a:lnTo>
                  <a:lnTo>
                    <a:pt x="983299" y="671830"/>
                  </a:lnTo>
                  <a:lnTo>
                    <a:pt x="984870" y="665480"/>
                  </a:lnTo>
                  <a:lnTo>
                    <a:pt x="985718" y="660400"/>
                  </a:lnTo>
                  <a:close/>
                </a:path>
                <a:path w="1104900" h="800100">
                  <a:moveTo>
                    <a:pt x="863445" y="703580"/>
                  </a:moveTo>
                  <a:lnTo>
                    <a:pt x="771295" y="703580"/>
                  </a:lnTo>
                  <a:lnTo>
                    <a:pt x="779735" y="707390"/>
                  </a:lnTo>
                  <a:lnTo>
                    <a:pt x="863445" y="703580"/>
                  </a:lnTo>
                  <a:close/>
                </a:path>
                <a:path w="1104900" h="800100">
                  <a:moveTo>
                    <a:pt x="163052" y="449580"/>
                  </a:moveTo>
                  <a:lnTo>
                    <a:pt x="152728" y="449580"/>
                  </a:lnTo>
                  <a:lnTo>
                    <a:pt x="148655" y="450850"/>
                  </a:lnTo>
                  <a:lnTo>
                    <a:pt x="145000" y="454660"/>
                  </a:lnTo>
                  <a:lnTo>
                    <a:pt x="142435" y="455930"/>
                  </a:lnTo>
                  <a:lnTo>
                    <a:pt x="139817" y="455930"/>
                  </a:lnTo>
                  <a:lnTo>
                    <a:pt x="135765" y="458470"/>
                  </a:lnTo>
                  <a:lnTo>
                    <a:pt x="128435" y="461010"/>
                  </a:lnTo>
                  <a:lnTo>
                    <a:pt x="1026839" y="461010"/>
                  </a:lnTo>
                  <a:lnTo>
                    <a:pt x="1031350" y="450850"/>
                  </a:lnTo>
                  <a:lnTo>
                    <a:pt x="166717" y="450850"/>
                  </a:lnTo>
                  <a:lnTo>
                    <a:pt x="163052" y="449580"/>
                  </a:lnTo>
                  <a:close/>
                </a:path>
                <a:path w="1104900" h="800100">
                  <a:moveTo>
                    <a:pt x="202454" y="431800"/>
                  </a:moveTo>
                  <a:lnTo>
                    <a:pt x="197952" y="433070"/>
                  </a:lnTo>
                  <a:lnTo>
                    <a:pt x="191680" y="434340"/>
                  </a:lnTo>
                  <a:lnTo>
                    <a:pt x="186119" y="435610"/>
                  </a:lnTo>
                  <a:lnTo>
                    <a:pt x="178811" y="438150"/>
                  </a:lnTo>
                  <a:lnTo>
                    <a:pt x="174109" y="441960"/>
                  </a:lnTo>
                  <a:lnTo>
                    <a:pt x="169921" y="448310"/>
                  </a:lnTo>
                  <a:lnTo>
                    <a:pt x="166717" y="450850"/>
                  </a:lnTo>
                  <a:lnTo>
                    <a:pt x="1031350" y="450850"/>
                  </a:lnTo>
                  <a:lnTo>
                    <a:pt x="1034732" y="443230"/>
                  </a:lnTo>
                  <a:lnTo>
                    <a:pt x="217438" y="443230"/>
                  </a:lnTo>
                  <a:lnTo>
                    <a:pt x="214234" y="441960"/>
                  </a:lnTo>
                  <a:lnTo>
                    <a:pt x="210579" y="436880"/>
                  </a:lnTo>
                  <a:lnTo>
                    <a:pt x="207155" y="433070"/>
                  </a:lnTo>
                  <a:lnTo>
                    <a:pt x="202454" y="431800"/>
                  </a:lnTo>
                  <a:close/>
                </a:path>
                <a:path w="1104900" h="800100">
                  <a:moveTo>
                    <a:pt x="224820" y="440690"/>
                  </a:moveTo>
                  <a:lnTo>
                    <a:pt x="221626" y="440690"/>
                  </a:lnTo>
                  <a:lnTo>
                    <a:pt x="217438" y="443230"/>
                  </a:lnTo>
                  <a:lnTo>
                    <a:pt x="1034732" y="443230"/>
                  </a:lnTo>
                  <a:lnTo>
                    <a:pt x="1035304" y="441960"/>
                  </a:lnTo>
                  <a:lnTo>
                    <a:pt x="229992" y="441960"/>
                  </a:lnTo>
                  <a:lnTo>
                    <a:pt x="224820" y="440690"/>
                  </a:lnTo>
                  <a:close/>
                </a:path>
                <a:path w="1104900" h="800100">
                  <a:moveTo>
                    <a:pt x="255196" y="114300"/>
                  </a:moveTo>
                  <a:lnTo>
                    <a:pt x="249447" y="116840"/>
                  </a:lnTo>
                  <a:lnTo>
                    <a:pt x="245804" y="119380"/>
                  </a:lnTo>
                  <a:lnTo>
                    <a:pt x="242662" y="121920"/>
                  </a:lnTo>
                  <a:lnTo>
                    <a:pt x="237961" y="123190"/>
                  </a:lnTo>
                  <a:lnTo>
                    <a:pt x="229605" y="124460"/>
                  </a:lnTo>
                  <a:lnTo>
                    <a:pt x="224265" y="125730"/>
                  </a:lnTo>
                  <a:lnTo>
                    <a:pt x="219553" y="128270"/>
                  </a:lnTo>
                  <a:lnTo>
                    <a:pt x="218265" y="138430"/>
                  </a:lnTo>
                  <a:lnTo>
                    <a:pt x="219061" y="149860"/>
                  </a:lnTo>
                  <a:lnTo>
                    <a:pt x="233186" y="186690"/>
                  </a:lnTo>
                  <a:lnTo>
                    <a:pt x="241029" y="193040"/>
                  </a:lnTo>
                  <a:lnTo>
                    <a:pt x="245521" y="196850"/>
                  </a:lnTo>
                  <a:lnTo>
                    <a:pt x="248662" y="199390"/>
                  </a:lnTo>
                  <a:lnTo>
                    <a:pt x="249510" y="203200"/>
                  </a:lnTo>
                  <a:lnTo>
                    <a:pt x="248463" y="208280"/>
                  </a:lnTo>
                  <a:lnTo>
                    <a:pt x="250819" y="213360"/>
                  </a:lnTo>
                  <a:lnTo>
                    <a:pt x="257615" y="223520"/>
                  </a:lnTo>
                  <a:lnTo>
                    <a:pt x="261458" y="231140"/>
                  </a:lnTo>
                  <a:lnTo>
                    <a:pt x="264075" y="241300"/>
                  </a:lnTo>
                  <a:lnTo>
                    <a:pt x="263866" y="247650"/>
                  </a:lnTo>
                  <a:lnTo>
                    <a:pt x="260725" y="254000"/>
                  </a:lnTo>
                  <a:lnTo>
                    <a:pt x="259238" y="260350"/>
                  </a:lnTo>
                  <a:lnTo>
                    <a:pt x="252217" y="311150"/>
                  </a:lnTo>
                  <a:lnTo>
                    <a:pt x="249937" y="326390"/>
                  </a:lnTo>
                  <a:lnTo>
                    <a:pt x="247661" y="342900"/>
                  </a:lnTo>
                  <a:lnTo>
                    <a:pt x="243854" y="369570"/>
                  </a:lnTo>
                  <a:lnTo>
                    <a:pt x="242084" y="382270"/>
                  </a:lnTo>
                  <a:lnTo>
                    <a:pt x="240561" y="393700"/>
                  </a:lnTo>
                  <a:lnTo>
                    <a:pt x="239490" y="400050"/>
                  </a:lnTo>
                  <a:lnTo>
                    <a:pt x="238451" y="406400"/>
                  </a:lnTo>
                  <a:lnTo>
                    <a:pt x="237029" y="412750"/>
                  </a:lnTo>
                  <a:lnTo>
                    <a:pt x="235411" y="420370"/>
                  </a:lnTo>
                  <a:lnTo>
                    <a:pt x="233783" y="426720"/>
                  </a:lnTo>
                  <a:lnTo>
                    <a:pt x="229992" y="441960"/>
                  </a:lnTo>
                  <a:lnTo>
                    <a:pt x="1035304" y="441960"/>
                  </a:lnTo>
                  <a:lnTo>
                    <a:pt x="1045592" y="419100"/>
                  </a:lnTo>
                  <a:lnTo>
                    <a:pt x="1058047" y="391160"/>
                  </a:lnTo>
                  <a:lnTo>
                    <a:pt x="1070559" y="363220"/>
                  </a:lnTo>
                  <a:lnTo>
                    <a:pt x="1086521" y="328930"/>
                  </a:lnTo>
                  <a:lnTo>
                    <a:pt x="1095215" y="308610"/>
                  </a:lnTo>
                  <a:lnTo>
                    <a:pt x="1101351" y="290830"/>
                  </a:lnTo>
                  <a:lnTo>
                    <a:pt x="1104365" y="279400"/>
                  </a:lnTo>
                  <a:lnTo>
                    <a:pt x="1103694" y="274320"/>
                  </a:lnTo>
                  <a:lnTo>
                    <a:pt x="1087851" y="274320"/>
                  </a:lnTo>
                  <a:lnTo>
                    <a:pt x="1084176" y="273050"/>
                  </a:lnTo>
                  <a:lnTo>
                    <a:pt x="1081768" y="267970"/>
                  </a:lnTo>
                  <a:lnTo>
                    <a:pt x="1077108" y="262890"/>
                  </a:lnTo>
                  <a:lnTo>
                    <a:pt x="1068114" y="257810"/>
                  </a:lnTo>
                  <a:lnTo>
                    <a:pt x="1062951" y="254000"/>
                  </a:lnTo>
                  <a:lnTo>
                    <a:pt x="1033800" y="240030"/>
                  </a:lnTo>
                  <a:lnTo>
                    <a:pt x="1027665" y="237490"/>
                  </a:lnTo>
                  <a:lnTo>
                    <a:pt x="1020471" y="232410"/>
                  </a:lnTo>
                  <a:lnTo>
                    <a:pt x="1016791" y="229870"/>
                  </a:lnTo>
                  <a:lnTo>
                    <a:pt x="763704" y="229870"/>
                  </a:lnTo>
                  <a:lnTo>
                    <a:pt x="756521" y="227330"/>
                  </a:lnTo>
                  <a:lnTo>
                    <a:pt x="751359" y="224790"/>
                  </a:lnTo>
                  <a:lnTo>
                    <a:pt x="745956" y="218440"/>
                  </a:lnTo>
                  <a:lnTo>
                    <a:pt x="741296" y="214630"/>
                  </a:lnTo>
                  <a:lnTo>
                    <a:pt x="735296" y="210820"/>
                  </a:lnTo>
                  <a:lnTo>
                    <a:pt x="727443" y="204470"/>
                  </a:lnTo>
                  <a:lnTo>
                    <a:pt x="720836" y="199390"/>
                  </a:lnTo>
                  <a:lnTo>
                    <a:pt x="716470" y="193040"/>
                  </a:lnTo>
                  <a:lnTo>
                    <a:pt x="713475" y="189230"/>
                  </a:lnTo>
                  <a:lnTo>
                    <a:pt x="712983" y="185420"/>
                  </a:lnTo>
                  <a:lnTo>
                    <a:pt x="720480" y="185420"/>
                  </a:lnTo>
                  <a:lnTo>
                    <a:pt x="722292" y="182880"/>
                  </a:lnTo>
                  <a:lnTo>
                    <a:pt x="722292" y="179070"/>
                  </a:lnTo>
                  <a:lnTo>
                    <a:pt x="720480" y="172720"/>
                  </a:lnTo>
                  <a:lnTo>
                    <a:pt x="718763" y="168910"/>
                  </a:lnTo>
                  <a:lnTo>
                    <a:pt x="716376" y="161290"/>
                  </a:lnTo>
                  <a:lnTo>
                    <a:pt x="714166" y="157480"/>
                  </a:lnTo>
                  <a:lnTo>
                    <a:pt x="711161" y="154940"/>
                  </a:lnTo>
                  <a:lnTo>
                    <a:pt x="708952" y="151130"/>
                  </a:lnTo>
                  <a:lnTo>
                    <a:pt x="706554" y="144780"/>
                  </a:lnTo>
                  <a:lnTo>
                    <a:pt x="706062" y="140970"/>
                  </a:lnTo>
                  <a:lnTo>
                    <a:pt x="707266" y="137160"/>
                  </a:lnTo>
                  <a:lnTo>
                    <a:pt x="707015" y="134620"/>
                  </a:lnTo>
                  <a:lnTo>
                    <a:pt x="705214" y="129540"/>
                  </a:lnTo>
                  <a:lnTo>
                    <a:pt x="704973" y="124460"/>
                  </a:lnTo>
                  <a:lnTo>
                    <a:pt x="705936" y="119380"/>
                  </a:lnTo>
                  <a:lnTo>
                    <a:pt x="266379" y="119380"/>
                  </a:lnTo>
                  <a:lnTo>
                    <a:pt x="260117" y="115570"/>
                  </a:lnTo>
                  <a:lnTo>
                    <a:pt x="255196" y="114300"/>
                  </a:lnTo>
                  <a:close/>
                </a:path>
                <a:path w="1104900" h="800100">
                  <a:moveTo>
                    <a:pt x="1094448" y="271780"/>
                  </a:moveTo>
                  <a:lnTo>
                    <a:pt x="1087851" y="274320"/>
                  </a:lnTo>
                  <a:lnTo>
                    <a:pt x="1103694" y="274320"/>
                  </a:lnTo>
                  <a:lnTo>
                    <a:pt x="1100092" y="273050"/>
                  </a:lnTo>
                  <a:lnTo>
                    <a:pt x="1094448" y="271780"/>
                  </a:lnTo>
                  <a:close/>
                </a:path>
                <a:path w="1104900" h="800100">
                  <a:moveTo>
                    <a:pt x="798017" y="171450"/>
                  </a:moveTo>
                  <a:lnTo>
                    <a:pt x="768353" y="207010"/>
                  </a:lnTo>
                  <a:lnTo>
                    <a:pt x="767138" y="223520"/>
                  </a:lnTo>
                  <a:lnTo>
                    <a:pt x="763704" y="229870"/>
                  </a:lnTo>
                  <a:lnTo>
                    <a:pt x="1016791" y="229870"/>
                  </a:lnTo>
                  <a:lnTo>
                    <a:pt x="1013110" y="227330"/>
                  </a:lnTo>
                  <a:lnTo>
                    <a:pt x="1002304" y="220980"/>
                  </a:lnTo>
                  <a:lnTo>
                    <a:pt x="995435" y="215900"/>
                  </a:lnTo>
                  <a:lnTo>
                    <a:pt x="989435" y="210820"/>
                  </a:lnTo>
                  <a:lnTo>
                    <a:pt x="984524" y="208280"/>
                  </a:lnTo>
                  <a:lnTo>
                    <a:pt x="978535" y="204470"/>
                  </a:lnTo>
                  <a:lnTo>
                    <a:pt x="975342" y="200660"/>
                  </a:lnTo>
                  <a:lnTo>
                    <a:pt x="973541" y="194310"/>
                  </a:lnTo>
                  <a:lnTo>
                    <a:pt x="970600" y="190500"/>
                  </a:lnTo>
                  <a:lnTo>
                    <a:pt x="832173" y="190500"/>
                  </a:lnTo>
                  <a:lnTo>
                    <a:pt x="824383" y="187960"/>
                  </a:lnTo>
                  <a:lnTo>
                    <a:pt x="818739" y="185420"/>
                  </a:lnTo>
                  <a:lnTo>
                    <a:pt x="812739" y="180340"/>
                  </a:lnTo>
                  <a:lnTo>
                    <a:pt x="808080" y="176530"/>
                  </a:lnTo>
                  <a:lnTo>
                    <a:pt x="802677" y="172720"/>
                  </a:lnTo>
                  <a:lnTo>
                    <a:pt x="798017" y="171450"/>
                  </a:lnTo>
                  <a:close/>
                </a:path>
                <a:path w="1104900" h="800100">
                  <a:moveTo>
                    <a:pt x="942264" y="120650"/>
                  </a:moveTo>
                  <a:lnTo>
                    <a:pt x="893033" y="123190"/>
                  </a:lnTo>
                  <a:lnTo>
                    <a:pt x="854742" y="144780"/>
                  </a:lnTo>
                  <a:lnTo>
                    <a:pt x="847262" y="171450"/>
                  </a:lnTo>
                  <a:lnTo>
                    <a:pt x="849659" y="177800"/>
                  </a:lnTo>
                  <a:lnTo>
                    <a:pt x="847209" y="182880"/>
                  </a:lnTo>
                  <a:lnTo>
                    <a:pt x="838801" y="187960"/>
                  </a:lnTo>
                  <a:lnTo>
                    <a:pt x="832173" y="190500"/>
                  </a:lnTo>
                  <a:lnTo>
                    <a:pt x="970600" y="190500"/>
                  </a:lnTo>
                  <a:lnTo>
                    <a:pt x="968640" y="187960"/>
                  </a:lnTo>
                  <a:lnTo>
                    <a:pt x="958442" y="180340"/>
                  </a:lnTo>
                  <a:lnTo>
                    <a:pt x="954012" y="175260"/>
                  </a:lnTo>
                  <a:lnTo>
                    <a:pt x="953415" y="170180"/>
                  </a:lnTo>
                  <a:lnTo>
                    <a:pt x="952683" y="167640"/>
                  </a:lnTo>
                  <a:lnTo>
                    <a:pt x="951478" y="162560"/>
                  </a:lnTo>
                  <a:lnTo>
                    <a:pt x="949510" y="160020"/>
                  </a:lnTo>
                  <a:lnTo>
                    <a:pt x="945929" y="157480"/>
                  </a:lnTo>
                  <a:lnTo>
                    <a:pt x="944934" y="152400"/>
                  </a:lnTo>
                  <a:lnTo>
                    <a:pt x="946138" y="143510"/>
                  </a:lnTo>
                  <a:lnTo>
                    <a:pt x="945646" y="135890"/>
                  </a:lnTo>
                  <a:lnTo>
                    <a:pt x="942264" y="120650"/>
                  </a:lnTo>
                  <a:close/>
                </a:path>
                <a:path w="1104900" h="800100">
                  <a:moveTo>
                    <a:pt x="720480" y="185420"/>
                  </a:moveTo>
                  <a:lnTo>
                    <a:pt x="712983" y="185420"/>
                  </a:lnTo>
                  <a:lnTo>
                    <a:pt x="717789" y="186690"/>
                  </a:lnTo>
                  <a:lnTo>
                    <a:pt x="720480" y="185420"/>
                  </a:lnTo>
                  <a:close/>
                </a:path>
                <a:path w="1104900" h="800100">
                  <a:moveTo>
                    <a:pt x="444742" y="91440"/>
                  </a:moveTo>
                  <a:lnTo>
                    <a:pt x="264672" y="91440"/>
                  </a:lnTo>
                  <a:lnTo>
                    <a:pt x="270651" y="95250"/>
                  </a:lnTo>
                  <a:lnTo>
                    <a:pt x="274839" y="104140"/>
                  </a:lnTo>
                  <a:lnTo>
                    <a:pt x="276546" y="109220"/>
                  </a:lnTo>
                  <a:lnTo>
                    <a:pt x="276546" y="115570"/>
                  </a:lnTo>
                  <a:lnTo>
                    <a:pt x="274839" y="118110"/>
                  </a:lnTo>
                  <a:lnTo>
                    <a:pt x="270651" y="119380"/>
                  </a:lnTo>
                  <a:lnTo>
                    <a:pt x="705936" y="119380"/>
                  </a:lnTo>
                  <a:lnTo>
                    <a:pt x="706177" y="118110"/>
                  </a:lnTo>
                  <a:lnTo>
                    <a:pt x="706428" y="111760"/>
                  </a:lnTo>
                  <a:lnTo>
                    <a:pt x="706201" y="107950"/>
                  </a:lnTo>
                  <a:lnTo>
                    <a:pt x="511314" y="107950"/>
                  </a:lnTo>
                  <a:lnTo>
                    <a:pt x="509387" y="106680"/>
                  </a:lnTo>
                  <a:lnTo>
                    <a:pt x="509387" y="102870"/>
                  </a:lnTo>
                  <a:lnTo>
                    <a:pt x="466163" y="102870"/>
                  </a:lnTo>
                  <a:lnTo>
                    <a:pt x="460415" y="101600"/>
                  </a:lnTo>
                  <a:lnTo>
                    <a:pt x="455933" y="99060"/>
                  </a:lnTo>
                  <a:lnTo>
                    <a:pt x="450708" y="96520"/>
                  </a:lnTo>
                  <a:lnTo>
                    <a:pt x="445996" y="92710"/>
                  </a:lnTo>
                  <a:lnTo>
                    <a:pt x="444742" y="91440"/>
                  </a:lnTo>
                  <a:close/>
                </a:path>
                <a:path w="1104900" h="800100">
                  <a:moveTo>
                    <a:pt x="583846" y="52070"/>
                  </a:moveTo>
                  <a:lnTo>
                    <a:pt x="580212" y="52070"/>
                  </a:lnTo>
                  <a:lnTo>
                    <a:pt x="574464" y="57150"/>
                  </a:lnTo>
                  <a:lnTo>
                    <a:pt x="571249" y="59690"/>
                  </a:lnTo>
                  <a:lnTo>
                    <a:pt x="569165" y="64770"/>
                  </a:lnTo>
                  <a:lnTo>
                    <a:pt x="565741" y="66040"/>
                  </a:lnTo>
                  <a:lnTo>
                    <a:pt x="559469" y="66040"/>
                  </a:lnTo>
                  <a:lnTo>
                    <a:pt x="555836" y="67310"/>
                  </a:lnTo>
                  <a:lnTo>
                    <a:pt x="553218" y="68580"/>
                  </a:lnTo>
                  <a:lnTo>
                    <a:pt x="548506" y="71120"/>
                  </a:lnTo>
                  <a:lnTo>
                    <a:pt x="539638" y="74930"/>
                  </a:lnTo>
                  <a:lnTo>
                    <a:pt x="535564" y="78740"/>
                  </a:lnTo>
                  <a:lnTo>
                    <a:pt x="534528" y="83820"/>
                  </a:lnTo>
                  <a:lnTo>
                    <a:pt x="533669" y="86360"/>
                  </a:lnTo>
                  <a:lnTo>
                    <a:pt x="532622" y="88900"/>
                  </a:lnTo>
                  <a:lnTo>
                    <a:pt x="529837" y="90170"/>
                  </a:lnTo>
                  <a:lnTo>
                    <a:pt x="524088" y="91440"/>
                  </a:lnTo>
                  <a:lnTo>
                    <a:pt x="520884" y="93980"/>
                  </a:lnTo>
                  <a:lnTo>
                    <a:pt x="518800" y="101600"/>
                  </a:lnTo>
                  <a:lnTo>
                    <a:pt x="516015" y="105410"/>
                  </a:lnTo>
                  <a:lnTo>
                    <a:pt x="511314" y="107950"/>
                  </a:lnTo>
                  <a:lnTo>
                    <a:pt x="706201" y="107950"/>
                  </a:lnTo>
                  <a:lnTo>
                    <a:pt x="705821" y="101600"/>
                  </a:lnTo>
                  <a:lnTo>
                    <a:pt x="707046" y="96520"/>
                  </a:lnTo>
                  <a:lnTo>
                    <a:pt x="710648" y="92710"/>
                  </a:lnTo>
                  <a:lnTo>
                    <a:pt x="711632" y="88900"/>
                  </a:lnTo>
                  <a:lnTo>
                    <a:pt x="707392" y="76200"/>
                  </a:lnTo>
                  <a:lnTo>
                    <a:pt x="705936" y="72390"/>
                  </a:lnTo>
                  <a:lnTo>
                    <a:pt x="704125" y="68580"/>
                  </a:lnTo>
                  <a:lnTo>
                    <a:pt x="700695" y="55880"/>
                  </a:lnTo>
                  <a:lnTo>
                    <a:pt x="586976" y="55880"/>
                  </a:lnTo>
                  <a:lnTo>
                    <a:pt x="583846" y="52070"/>
                  </a:lnTo>
                  <a:close/>
                </a:path>
                <a:path w="1104900" h="800100">
                  <a:moveTo>
                    <a:pt x="507073" y="85090"/>
                  </a:moveTo>
                  <a:lnTo>
                    <a:pt x="503450" y="85090"/>
                  </a:lnTo>
                  <a:lnTo>
                    <a:pt x="498215" y="87630"/>
                  </a:lnTo>
                  <a:lnTo>
                    <a:pt x="494152" y="88900"/>
                  </a:lnTo>
                  <a:lnTo>
                    <a:pt x="489451" y="91440"/>
                  </a:lnTo>
                  <a:lnTo>
                    <a:pt x="486246" y="95250"/>
                  </a:lnTo>
                  <a:lnTo>
                    <a:pt x="483105" y="99060"/>
                  </a:lnTo>
                  <a:lnTo>
                    <a:pt x="478833" y="101600"/>
                  </a:lnTo>
                  <a:lnTo>
                    <a:pt x="471514" y="102870"/>
                  </a:lnTo>
                  <a:lnTo>
                    <a:pt x="509387" y="102870"/>
                  </a:lnTo>
                  <a:lnTo>
                    <a:pt x="509387" y="100330"/>
                  </a:lnTo>
                  <a:lnTo>
                    <a:pt x="510026" y="96520"/>
                  </a:lnTo>
                  <a:lnTo>
                    <a:pt x="511596" y="91440"/>
                  </a:lnTo>
                  <a:lnTo>
                    <a:pt x="510738" y="88900"/>
                  </a:lnTo>
                  <a:lnTo>
                    <a:pt x="507073" y="85090"/>
                  </a:lnTo>
                  <a:close/>
                </a:path>
                <a:path w="1104900" h="800100">
                  <a:moveTo>
                    <a:pt x="257353" y="46990"/>
                  </a:moveTo>
                  <a:lnTo>
                    <a:pt x="253720" y="46990"/>
                  </a:lnTo>
                  <a:lnTo>
                    <a:pt x="249008" y="48260"/>
                  </a:lnTo>
                  <a:lnTo>
                    <a:pt x="243887" y="49530"/>
                  </a:lnTo>
                  <a:lnTo>
                    <a:pt x="236045" y="50800"/>
                  </a:lnTo>
                  <a:lnTo>
                    <a:pt x="232191" y="54610"/>
                  </a:lnTo>
                  <a:lnTo>
                    <a:pt x="230621" y="63500"/>
                  </a:lnTo>
                  <a:lnTo>
                    <a:pt x="230621" y="71120"/>
                  </a:lnTo>
                  <a:lnTo>
                    <a:pt x="232191" y="85090"/>
                  </a:lnTo>
                  <a:lnTo>
                    <a:pt x="236683" y="90170"/>
                  </a:lnTo>
                  <a:lnTo>
                    <a:pt x="246097" y="92710"/>
                  </a:lnTo>
                  <a:lnTo>
                    <a:pt x="254222" y="92710"/>
                  </a:lnTo>
                  <a:lnTo>
                    <a:pt x="264672" y="91440"/>
                  </a:lnTo>
                  <a:lnTo>
                    <a:pt x="444742" y="91440"/>
                  </a:lnTo>
                  <a:lnTo>
                    <a:pt x="439724" y="86360"/>
                  </a:lnTo>
                  <a:lnTo>
                    <a:pt x="433955" y="81280"/>
                  </a:lnTo>
                  <a:lnTo>
                    <a:pt x="425109" y="76200"/>
                  </a:lnTo>
                  <a:lnTo>
                    <a:pt x="413327" y="76200"/>
                  </a:lnTo>
                  <a:lnTo>
                    <a:pt x="410762" y="74930"/>
                  </a:lnTo>
                  <a:lnTo>
                    <a:pt x="411715" y="64770"/>
                  </a:lnTo>
                  <a:lnTo>
                    <a:pt x="412134" y="59690"/>
                  </a:lnTo>
                  <a:lnTo>
                    <a:pt x="412018" y="54610"/>
                  </a:lnTo>
                  <a:lnTo>
                    <a:pt x="410982" y="49530"/>
                  </a:lnTo>
                  <a:lnTo>
                    <a:pt x="410479" y="48260"/>
                  </a:lnTo>
                  <a:lnTo>
                    <a:pt x="261531" y="48260"/>
                  </a:lnTo>
                  <a:lnTo>
                    <a:pt x="257353" y="46990"/>
                  </a:lnTo>
                  <a:close/>
                </a:path>
                <a:path w="1104900" h="800100">
                  <a:moveTo>
                    <a:pt x="422898" y="74930"/>
                  </a:moveTo>
                  <a:lnTo>
                    <a:pt x="413327" y="76200"/>
                  </a:lnTo>
                  <a:lnTo>
                    <a:pt x="425109" y="76200"/>
                  </a:lnTo>
                  <a:lnTo>
                    <a:pt x="422898" y="74930"/>
                  </a:lnTo>
                  <a:close/>
                </a:path>
                <a:path w="1104900" h="800100">
                  <a:moveTo>
                    <a:pt x="652880" y="0"/>
                  </a:moveTo>
                  <a:lnTo>
                    <a:pt x="649215" y="5080"/>
                  </a:lnTo>
                  <a:lnTo>
                    <a:pt x="646221" y="6350"/>
                  </a:lnTo>
                  <a:lnTo>
                    <a:pt x="641509" y="8890"/>
                  </a:lnTo>
                  <a:lnTo>
                    <a:pt x="637446" y="10160"/>
                  </a:lnTo>
                  <a:lnTo>
                    <a:pt x="632221" y="11430"/>
                  </a:lnTo>
                  <a:lnTo>
                    <a:pt x="628158" y="13970"/>
                  </a:lnTo>
                  <a:lnTo>
                    <a:pt x="623446" y="16510"/>
                  </a:lnTo>
                  <a:lnTo>
                    <a:pt x="620033" y="17780"/>
                  </a:lnTo>
                  <a:lnTo>
                    <a:pt x="616368" y="17780"/>
                  </a:lnTo>
                  <a:lnTo>
                    <a:pt x="613164" y="21590"/>
                  </a:lnTo>
                  <a:lnTo>
                    <a:pt x="608976" y="27940"/>
                  </a:lnTo>
                  <a:lnTo>
                    <a:pt x="607049" y="33020"/>
                  </a:lnTo>
                  <a:lnTo>
                    <a:pt x="606536" y="39370"/>
                  </a:lnTo>
                  <a:lnTo>
                    <a:pt x="604389" y="43180"/>
                  </a:lnTo>
                  <a:lnTo>
                    <a:pt x="599688" y="46990"/>
                  </a:lnTo>
                  <a:lnTo>
                    <a:pt x="595625" y="50800"/>
                  </a:lnTo>
                  <a:lnTo>
                    <a:pt x="590400" y="55880"/>
                  </a:lnTo>
                  <a:lnTo>
                    <a:pt x="700695" y="55880"/>
                  </a:lnTo>
                  <a:lnTo>
                    <a:pt x="700010" y="53340"/>
                  </a:lnTo>
                  <a:lnTo>
                    <a:pt x="696826" y="46990"/>
                  </a:lnTo>
                  <a:lnTo>
                    <a:pt x="691423" y="41910"/>
                  </a:lnTo>
                  <a:lnTo>
                    <a:pt x="689706" y="38100"/>
                  </a:lnTo>
                  <a:lnTo>
                    <a:pt x="690900" y="36830"/>
                  </a:lnTo>
                  <a:lnTo>
                    <a:pt x="691884" y="31750"/>
                  </a:lnTo>
                  <a:lnTo>
                    <a:pt x="693088" y="21590"/>
                  </a:lnTo>
                  <a:lnTo>
                    <a:pt x="690869" y="15240"/>
                  </a:lnTo>
                  <a:lnTo>
                    <a:pt x="684272" y="12700"/>
                  </a:lnTo>
                  <a:lnTo>
                    <a:pt x="679853" y="10160"/>
                  </a:lnTo>
                  <a:lnTo>
                    <a:pt x="675654" y="10160"/>
                  </a:lnTo>
                  <a:lnTo>
                    <a:pt x="672230" y="8890"/>
                  </a:lnTo>
                  <a:lnTo>
                    <a:pt x="668032" y="5080"/>
                  </a:lnTo>
                  <a:lnTo>
                    <a:pt x="663278" y="2540"/>
                  </a:lnTo>
                  <a:lnTo>
                    <a:pt x="652880" y="0"/>
                  </a:lnTo>
                  <a:close/>
                </a:path>
                <a:path w="1104900" h="800100">
                  <a:moveTo>
                    <a:pt x="339078" y="29210"/>
                  </a:moveTo>
                  <a:lnTo>
                    <a:pt x="336513" y="29210"/>
                  </a:lnTo>
                  <a:lnTo>
                    <a:pt x="334419" y="33020"/>
                  </a:lnTo>
                  <a:lnTo>
                    <a:pt x="334209" y="36830"/>
                  </a:lnTo>
                  <a:lnTo>
                    <a:pt x="335780" y="43180"/>
                  </a:lnTo>
                  <a:lnTo>
                    <a:pt x="334283" y="44450"/>
                  </a:lnTo>
                  <a:lnTo>
                    <a:pt x="322639" y="44450"/>
                  </a:lnTo>
                  <a:lnTo>
                    <a:pt x="312189" y="46990"/>
                  </a:lnTo>
                  <a:lnTo>
                    <a:pt x="303205" y="46990"/>
                  </a:lnTo>
                  <a:lnTo>
                    <a:pt x="291708" y="48260"/>
                  </a:lnTo>
                  <a:lnTo>
                    <a:pt x="410479" y="48260"/>
                  </a:lnTo>
                  <a:lnTo>
                    <a:pt x="409474" y="45720"/>
                  </a:lnTo>
                  <a:lnTo>
                    <a:pt x="406867" y="40640"/>
                  </a:lnTo>
                  <a:lnTo>
                    <a:pt x="353716" y="40640"/>
                  </a:lnTo>
                  <a:lnTo>
                    <a:pt x="349539" y="39370"/>
                  </a:lnTo>
                  <a:lnTo>
                    <a:pt x="347183" y="36830"/>
                  </a:lnTo>
                  <a:lnTo>
                    <a:pt x="345622" y="33020"/>
                  </a:lnTo>
                  <a:lnTo>
                    <a:pt x="343267" y="30480"/>
                  </a:lnTo>
                  <a:lnTo>
                    <a:pt x="339078" y="29210"/>
                  </a:lnTo>
                  <a:close/>
                </a:path>
                <a:path w="1104900" h="800100">
                  <a:moveTo>
                    <a:pt x="392302" y="19050"/>
                  </a:moveTo>
                  <a:lnTo>
                    <a:pt x="387600" y="19050"/>
                  </a:lnTo>
                  <a:lnTo>
                    <a:pt x="380281" y="21590"/>
                  </a:lnTo>
                  <a:lnTo>
                    <a:pt x="375360" y="25400"/>
                  </a:lnTo>
                  <a:lnTo>
                    <a:pt x="370658" y="30480"/>
                  </a:lnTo>
                  <a:lnTo>
                    <a:pt x="365737" y="34290"/>
                  </a:lnTo>
                  <a:lnTo>
                    <a:pt x="358418" y="39370"/>
                  </a:lnTo>
                  <a:lnTo>
                    <a:pt x="353716" y="40640"/>
                  </a:lnTo>
                  <a:lnTo>
                    <a:pt x="406867" y="40640"/>
                  </a:lnTo>
                  <a:lnTo>
                    <a:pt x="404092" y="35560"/>
                  </a:lnTo>
                  <a:lnTo>
                    <a:pt x="399904" y="29210"/>
                  </a:lnTo>
                  <a:lnTo>
                    <a:pt x="396490" y="24130"/>
                  </a:lnTo>
                  <a:lnTo>
                    <a:pt x="392302" y="1905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31" name="object 66">
              <a:extLst>
                <a:ext uri="{FF2B5EF4-FFF2-40B4-BE49-F238E27FC236}">
                  <a16:creationId xmlns:a16="http://schemas.microsoft.com/office/drawing/2014/main" id="{FE4CDA92-984B-7758-12AD-9C989E082912}"/>
                </a:ext>
              </a:extLst>
            </p:cNvPr>
            <p:cNvSpPr txBox="1"/>
            <p:nvPr/>
          </p:nvSpPr>
          <p:spPr>
            <a:xfrm>
              <a:off x="2713400" y="2502867"/>
              <a:ext cx="924950"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AM</a:t>
              </a:r>
              <a:endParaRPr sz="1600" dirty="0">
                <a:solidFill>
                  <a:schemeClr val="bg1"/>
                </a:solidFill>
                <a:latin typeface="AMX" pitchFamily="2" charset="0"/>
                <a:cs typeface="Arial" panose="020B0604020202020204" pitchFamily="34" charset="0"/>
              </a:endParaRPr>
            </a:p>
          </p:txBody>
        </p:sp>
      </p:grpSp>
      <p:sp>
        <p:nvSpPr>
          <p:cNvPr id="33" name="object 72">
            <a:extLst>
              <a:ext uri="{FF2B5EF4-FFF2-40B4-BE49-F238E27FC236}">
                <a16:creationId xmlns:a16="http://schemas.microsoft.com/office/drawing/2014/main" id="{2AA4A51A-0732-1FB1-D376-0F9E2958FF08}"/>
              </a:ext>
            </a:extLst>
          </p:cNvPr>
          <p:cNvSpPr txBox="1"/>
          <p:nvPr/>
        </p:nvSpPr>
        <p:spPr>
          <a:xfrm>
            <a:off x="996943" y="5216848"/>
            <a:ext cx="1397843" cy="559599"/>
          </a:xfrm>
          <a:prstGeom prst="rect">
            <a:avLst/>
          </a:prstGeom>
        </p:spPr>
        <p:txBody>
          <a:bodyPr vert="horz" wrap="square" lIns="0" tIns="26184" rIns="0" bIns="0" rtlCol="0">
            <a:noAutofit/>
          </a:bodyPr>
          <a:lstStyle/>
          <a:p>
            <a:pPr marL="7701" marR="3081" indent="17328" algn="ctr">
              <a:spcBef>
                <a:spcPts val="206"/>
              </a:spcBef>
            </a:pPr>
            <a:r>
              <a:rPr lang="pt-BR" sz="1600" dirty="0">
                <a:latin typeface="AMX" pitchFamily="2" charset="0"/>
                <a:cs typeface="Arial" panose="020B0604020202020204" pitchFamily="34" charset="0"/>
              </a:rPr>
              <a:t>Belo Horizonte</a:t>
            </a:r>
            <a:r>
              <a:rPr lang="pt-BR" sz="1600" b="1" dirty="0">
                <a:latin typeface="AMX" pitchFamily="2" charset="0"/>
                <a:cs typeface="Arial" panose="020B0604020202020204" pitchFamily="34" charset="0"/>
              </a:rPr>
              <a:t> </a:t>
            </a:r>
          </a:p>
          <a:p>
            <a:pPr marL="7701" marR="3081" indent="17328"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3</a:t>
            </a:r>
            <a:endParaRPr sz="1600" dirty="0">
              <a:latin typeface="AMX" pitchFamily="2" charset="0"/>
              <a:cs typeface="Arial" panose="020B0604020202020204" pitchFamily="34" charset="0"/>
            </a:endParaRPr>
          </a:p>
        </p:txBody>
      </p:sp>
      <p:grpSp>
        <p:nvGrpSpPr>
          <p:cNvPr id="89" name="Agrupar 88">
            <a:extLst>
              <a:ext uri="{FF2B5EF4-FFF2-40B4-BE49-F238E27FC236}">
                <a16:creationId xmlns:a16="http://schemas.microsoft.com/office/drawing/2014/main" id="{2B40465E-E058-275F-FDC7-BA6F603363E0}"/>
              </a:ext>
            </a:extLst>
          </p:cNvPr>
          <p:cNvGrpSpPr/>
          <p:nvPr/>
        </p:nvGrpSpPr>
        <p:grpSpPr>
          <a:xfrm>
            <a:off x="1114644" y="4222643"/>
            <a:ext cx="1162441" cy="935494"/>
            <a:chOff x="1321012" y="4370399"/>
            <a:chExt cx="1162441" cy="935494"/>
          </a:xfrm>
        </p:grpSpPr>
        <p:sp>
          <p:nvSpPr>
            <p:cNvPr id="35" name="object 75">
              <a:extLst>
                <a:ext uri="{FF2B5EF4-FFF2-40B4-BE49-F238E27FC236}">
                  <a16:creationId xmlns:a16="http://schemas.microsoft.com/office/drawing/2014/main" id="{1FFBE492-053C-BDA2-99DF-7BA95F142E68}"/>
                </a:ext>
              </a:extLst>
            </p:cNvPr>
            <p:cNvSpPr/>
            <p:nvPr/>
          </p:nvSpPr>
          <p:spPr>
            <a:xfrm>
              <a:off x="1321012" y="4370399"/>
              <a:ext cx="1162441" cy="935494"/>
            </a:xfrm>
            <a:custGeom>
              <a:avLst/>
              <a:gdLst/>
              <a:ahLst/>
              <a:cxnLst/>
              <a:rect l="l" t="t" r="r" b="b"/>
              <a:pathLst>
                <a:path w="1118870" h="900429">
                  <a:moveTo>
                    <a:pt x="968548" y="594360"/>
                  </a:moveTo>
                  <a:lnTo>
                    <a:pt x="351057" y="594360"/>
                  </a:lnTo>
                  <a:lnTo>
                    <a:pt x="356606" y="595630"/>
                  </a:lnTo>
                  <a:lnTo>
                    <a:pt x="356606" y="599440"/>
                  </a:lnTo>
                  <a:lnTo>
                    <a:pt x="359371" y="603250"/>
                  </a:lnTo>
                  <a:lnTo>
                    <a:pt x="362774" y="607060"/>
                  </a:lnTo>
                  <a:lnTo>
                    <a:pt x="366145" y="609600"/>
                  </a:lnTo>
                  <a:lnTo>
                    <a:pt x="368920" y="615950"/>
                  </a:lnTo>
                  <a:lnTo>
                    <a:pt x="368920" y="624840"/>
                  </a:lnTo>
                  <a:lnTo>
                    <a:pt x="367590" y="638810"/>
                  </a:lnTo>
                  <a:lnTo>
                    <a:pt x="371171" y="647700"/>
                  </a:lnTo>
                  <a:lnTo>
                    <a:pt x="380899" y="657860"/>
                  </a:lnTo>
                  <a:lnTo>
                    <a:pt x="382888" y="668020"/>
                  </a:lnTo>
                  <a:lnTo>
                    <a:pt x="378019" y="680720"/>
                  </a:lnTo>
                  <a:lnTo>
                    <a:pt x="376030" y="688340"/>
                  </a:lnTo>
                  <a:lnTo>
                    <a:pt x="388752" y="737870"/>
                  </a:lnTo>
                  <a:lnTo>
                    <a:pt x="395925" y="742950"/>
                  </a:lnTo>
                  <a:lnTo>
                    <a:pt x="417830" y="742950"/>
                  </a:lnTo>
                  <a:lnTo>
                    <a:pt x="424196" y="746760"/>
                  </a:lnTo>
                  <a:lnTo>
                    <a:pt x="433913" y="751840"/>
                  </a:lnTo>
                  <a:lnTo>
                    <a:pt x="435913" y="758190"/>
                  </a:lnTo>
                  <a:lnTo>
                    <a:pt x="433473" y="764540"/>
                  </a:lnTo>
                  <a:lnTo>
                    <a:pt x="431480" y="769620"/>
                  </a:lnTo>
                  <a:lnTo>
                    <a:pt x="429319" y="775970"/>
                  </a:lnTo>
                  <a:lnTo>
                    <a:pt x="422809" y="808990"/>
                  </a:lnTo>
                  <a:lnTo>
                    <a:pt x="422860" y="812800"/>
                  </a:lnTo>
                  <a:lnTo>
                    <a:pt x="422973" y="815340"/>
                  </a:lnTo>
                  <a:lnTo>
                    <a:pt x="423358" y="820420"/>
                  </a:lnTo>
                  <a:lnTo>
                    <a:pt x="421767" y="828040"/>
                  </a:lnTo>
                  <a:lnTo>
                    <a:pt x="416898" y="834390"/>
                  </a:lnTo>
                  <a:lnTo>
                    <a:pt x="418112" y="842010"/>
                  </a:lnTo>
                  <a:lnTo>
                    <a:pt x="425882" y="850900"/>
                  </a:lnTo>
                  <a:lnTo>
                    <a:pt x="431840" y="858520"/>
                  </a:lnTo>
                  <a:lnTo>
                    <a:pt x="438656" y="868680"/>
                  </a:lnTo>
                  <a:lnTo>
                    <a:pt x="441431" y="875030"/>
                  </a:lnTo>
                  <a:lnTo>
                    <a:pt x="441431" y="882650"/>
                  </a:lnTo>
                  <a:lnTo>
                    <a:pt x="443818" y="889000"/>
                  </a:lnTo>
                  <a:lnTo>
                    <a:pt x="449651" y="897890"/>
                  </a:lnTo>
                  <a:lnTo>
                    <a:pt x="457996" y="900430"/>
                  </a:lnTo>
                  <a:lnTo>
                    <a:pt x="486697" y="900430"/>
                  </a:lnTo>
                  <a:lnTo>
                    <a:pt x="493576" y="899160"/>
                  </a:lnTo>
                  <a:lnTo>
                    <a:pt x="501838" y="897890"/>
                  </a:lnTo>
                  <a:lnTo>
                    <a:pt x="508989" y="894080"/>
                  </a:lnTo>
                  <a:lnTo>
                    <a:pt x="509974" y="885190"/>
                  </a:lnTo>
                  <a:lnTo>
                    <a:pt x="511963" y="878840"/>
                  </a:lnTo>
                  <a:lnTo>
                    <a:pt x="515858" y="873760"/>
                  </a:lnTo>
                  <a:lnTo>
                    <a:pt x="520633" y="872490"/>
                  </a:lnTo>
                  <a:lnTo>
                    <a:pt x="555062" y="872490"/>
                  </a:lnTo>
                  <a:lnTo>
                    <a:pt x="563914" y="868680"/>
                  </a:lnTo>
                  <a:lnTo>
                    <a:pt x="572947" y="866140"/>
                  </a:lnTo>
                  <a:lnTo>
                    <a:pt x="598746" y="857250"/>
                  </a:lnTo>
                  <a:lnTo>
                    <a:pt x="614651" y="849630"/>
                  </a:lnTo>
                  <a:lnTo>
                    <a:pt x="622015" y="847090"/>
                  </a:lnTo>
                  <a:lnTo>
                    <a:pt x="630301" y="844550"/>
                  </a:lnTo>
                  <a:lnTo>
                    <a:pt x="638495" y="843280"/>
                  </a:lnTo>
                  <a:lnTo>
                    <a:pt x="645582" y="842010"/>
                  </a:lnTo>
                  <a:lnTo>
                    <a:pt x="653843" y="840740"/>
                  </a:lnTo>
                  <a:lnTo>
                    <a:pt x="663801" y="839470"/>
                  </a:lnTo>
                  <a:lnTo>
                    <a:pt x="671571" y="834390"/>
                  </a:lnTo>
                  <a:lnTo>
                    <a:pt x="679529" y="830580"/>
                  </a:lnTo>
                  <a:lnTo>
                    <a:pt x="691183" y="828040"/>
                  </a:lnTo>
                  <a:lnTo>
                    <a:pt x="701915" y="826770"/>
                  </a:lnTo>
                  <a:lnTo>
                    <a:pt x="727244" y="826770"/>
                  </a:lnTo>
                  <a:lnTo>
                    <a:pt x="738898" y="824230"/>
                  </a:lnTo>
                  <a:lnTo>
                    <a:pt x="771442" y="824230"/>
                  </a:lnTo>
                  <a:lnTo>
                    <a:pt x="783194" y="819150"/>
                  </a:lnTo>
                  <a:lnTo>
                    <a:pt x="791503" y="815340"/>
                  </a:lnTo>
                  <a:lnTo>
                    <a:pt x="801090" y="812800"/>
                  </a:lnTo>
                  <a:lnTo>
                    <a:pt x="810854" y="808990"/>
                  </a:lnTo>
                  <a:lnTo>
                    <a:pt x="821451" y="805180"/>
                  </a:lnTo>
                  <a:lnTo>
                    <a:pt x="831178" y="801370"/>
                  </a:lnTo>
                  <a:lnTo>
                    <a:pt x="838738" y="795020"/>
                  </a:lnTo>
                  <a:lnTo>
                    <a:pt x="837765" y="786130"/>
                  </a:lnTo>
                  <a:lnTo>
                    <a:pt x="839346" y="778510"/>
                  </a:lnTo>
                  <a:lnTo>
                    <a:pt x="844215" y="770890"/>
                  </a:lnTo>
                  <a:lnTo>
                    <a:pt x="848581" y="763270"/>
                  </a:lnTo>
                  <a:lnTo>
                    <a:pt x="854424" y="754380"/>
                  </a:lnTo>
                  <a:lnTo>
                    <a:pt x="858801" y="746760"/>
                  </a:lnTo>
                  <a:lnTo>
                    <a:pt x="863649" y="735330"/>
                  </a:lnTo>
                  <a:lnTo>
                    <a:pt x="866444" y="727710"/>
                  </a:lnTo>
                  <a:lnTo>
                    <a:pt x="868392" y="718820"/>
                  </a:lnTo>
                  <a:lnTo>
                    <a:pt x="873565" y="713740"/>
                  </a:lnTo>
                  <a:lnTo>
                    <a:pt x="898035" y="679450"/>
                  </a:lnTo>
                  <a:lnTo>
                    <a:pt x="899229" y="670560"/>
                  </a:lnTo>
                  <a:lnTo>
                    <a:pt x="899229" y="657860"/>
                  </a:lnTo>
                  <a:lnTo>
                    <a:pt x="901606" y="651510"/>
                  </a:lnTo>
                  <a:lnTo>
                    <a:pt x="907438" y="646430"/>
                  </a:lnTo>
                  <a:lnTo>
                    <a:pt x="918589" y="645160"/>
                  </a:lnTo>
                  <a:lnTo>
                    <a:pt x="932107" y="645160"/>
                  </a:lnTo>
                  <a:lnTo>
                    <a:pt x="943416" y="640080"/>
                  </a:lnTo>
                  <a:lnTo>
                    <a:pt x="961845" y="610870"/>
                  </a:lnTo>
                  <a:lnTo>
                    <a:pt x="966211" y="601980"/>
                  </a:lnTo>
                  <a:lnTo>
                    <a:pt x="968548" y="594360"/>
                  </a:lnTo>
                  <a:close/>
                </a:path>
                <a:path w="1118870" h="900429">
                  <a:moveTo>
                    <a:pt x="555062" y="872490"/>
                  </a:moveTo>
                  <a:lnTo>
                    <a:pt x="520633" y="872490"/>
                  </a:lnTo>
                  <a:lnTo>
                    <a:pt x="528392" y="877570"/>
                  </a:lnTo>
                  <a:lnTo>
                    <a:pt x="538737" y="877570"/>
                  </a:lnTo>
                  <a:lnTo>
                    <a:pt x="555062" y="872490"/>
                  </a:lnTo>
                  <a:close/>
                </a:path>
                <a:path w="1118870" h="900429">
                  <a:moveTo>
                    <a:pt x="771442" y="824230"/>
                  </a:moveTo>
                  <a:lnTo>
                    <a:pt x="738898" y="824230"/>
                  </a:lnTo>
                  <a:lnTo>
                    <a:pt x="748458" y="825500"/>
                  </a:lnTo>
                  <a:lnTo>
                    <a:pt x="760123" y="831850"/>
                  </a:lnTo>
                  <a:lnTo>
                    <a:pt x="765296" y="831850"/>
                  </a:lnTo>
                  <a:lnTo>
                    <a:pt x="766269" y="828040"/>
                  </a:lnTo>
                  <a:lnTo>
                    <a:pt x="771442" y="824230"/>
                  </a:lnTo>
                  <a:close/>
                </a:path>
                <a:path w="1118870" h="900429">
                  <a:moveTo>
                    <a:pt x="727244" y="826770"/>
                  </a:moveTo>
                  <a:lnTo>
                    <a:pt x="701915" y="826770"/>
                  </a:lnTo>
                  <a:lnTo>
                    <a:pt x="716512" y="828040"/>
                  </a:lnTo>
                  <a:lnTo>
                    <a:pt x="727244" y="826770"/>
                  </a:lnTo>
                  <a:close/>
                </a:path>
                <a:path w="1118870" h="900429">
                  <a:moveTo>
                    <a:pt x="932107" y="645160"/>
                  </a:moveTo>
                  <a:lnTo>
                    <a:pt x="918589" y="645160"/>
                  </a:lnTo>
                  <a:lnTo>
                    <a:pt x="929280" y="646430"/>
                  </a:lnTo>
                  <a:lnTo>
                    <a:pt x="932107" y="645160"/>
                  </a:lnTo>
                  <a:close/>
                </a:path>
                <a:path w="1118870" h="900429">
                  <a:moveTo>
                    <a:pt x="214009" y="614680"/>
                  </a:moveTo>
                  <a:lnTo>
                    <a:pt x="195093" y="614680"/>
                  </a:lnTo>
                  <a:lnTo>
                    <a:pt x="199323" y="617220"/>
                  </a:lnTo>
                  <a:lnTo>
                    <a:pt x="203480" y="619760"/>
                  </a:lnTo>
                  <a:lnTo>
                    <a:pt x="209407" y="627380"/>
                  </a:lnTo>
                  <a:lnTo>
                    <a:pt x="212538" y="624840"/>
                  </a:lnTo>
                  <a:lnTo>
                    <a:pt x="213365" y="618490"/>
                  </a:lnTo>
                  <a:lnTo>
                    <a:pt x="214009" y="614680"/>
                  </a:lnTo>
                  <a:close/>
                </a:path>
                <a:path w="1118870" h="900429">
                  <a:moveTo>
                    <a:pt x="976736" y="580390"/>
                  </a:moveTo>
                  <a:lnTo>
                    <a:pt x="136833" y="580390"/>
                  </a:lnTo>
                  <a:lnTo>
                    <a:pt x="144121" y="581660"/>
                  </a:lnTo>
                  <a:lnTo>
                    <a:pt x="151733" y="584200"/>
                  </a:lnTo>
                  <a:lnTo>
                    <a:pt x="159021" y="585470"/>
                  </a:lnTo>
                  <a:lnTo>
                    <a:pt x="169167" y="586740"/>
                  </a:lnTo>
                  <a:lnTo>
                    <a:pt x="173680" y="588010"/>
                  </a:lnTo>
                  <a:lnTo>
                    <a:pt x="174539" y="593090"/>
                  </a:lnTo>
                  <a:lnTo>
                    <a:pt x="174183" y="599440"/>
                  </a:lnTo>
                  <a:lnTo>
                    <a:pt x="172497" y="608330"/>
                  </a:lnTo>
                  <a:lnTo>
                    <a:pt x="173879" y="613410"/>
                  </a:lnTo>
                  <a:lnTo>
                    <a:pt x="178968" y="617220"/>
                  </a:lnTo>
                  <a:lnTo>
                    <a:pt x="183816" y="618490"/>
                  </a:lnTo>
                  <a:lnTo>
                    <a:pt x="190580" y="614680"/>
                  </a:lnTo>
                  <a:lnTo>
                    <a:pt x="214009" y="614680"/>
                  </a:lnTo>
                  <a:lnTo>
                    <a:pt x="214223" y="613410"/>
                  </a:lnTo>
                  <a:lnTo>
                    <a:pt x="217344" y="608330"/>
                  </a:lnTo>
                  <a:lnTo>
                    <a:pt x="230191" y="605790"/>
                  </a:lnTo>
                  <a:lnTo>
                    <a:pt x="241217" y="604520"/>
                  </a:lnTo>
                  <a:lnTo>
                    <a:pt x="256452" y="601980"/>
                  </a:lnTo>
                  <a:lnTo>
                    <a:pt x="263039" y="600710"/>
                  </a:lnTo>
                  <a:lnTo>
                    <a:pt x="271510" y="599440"/>
                  </a:lnTo>
                  <a:lnTo>
                    <a:pt x="302158" y="599440"/>
                  </a:lnTo>
                  <a:lnTo>
                    <a:pt x="308042" y="596900"/>
                  </a:lnTo>
                  <a:lnTo>
                    <a:pt x="317372" y="590550"/>
                  </a:lnTo>
                  <a:lnTo>
                    <a:pt x="323602" y="589280"/>
                  </a:lnTo>
                  <a:lnTo>
                    <a:pt x="970106" y="589280"/>
                  </a:lnTo>
                  <a:lnTo>
                    <a:pt x="975279" y="581660"/>
                  </a:lnTo>
                  <a:lnTo>
                    <a:pt x="976736" y="580390"/>
                  </a:lnTo>
                  <a:close/>
                </a:path>
                <a:path w="1118870" h="900429">
                  <a:moveTo>
                    <a:pt x="302158" y="599440"/>
                  </a:moveTo>
                  <a:lnTo>
                    <a:pt x="279478" y="599440"/>
                  </a:lnTo>
                  <a:lnTo>
                    <a:pt x="290493" y="601980"/>
                  </a:lnTo>
                  <a:lnTo>
                    <a:pt x="297069" y="601980"/>
                  </a:lnTo>
                  <a:lnTo>
                    <a:pt x="302158" y="599440"/>
                  </a:lnTo>
                  <a:close/>
                </a:path>
                <a:path w="1118870" h="900429">
                  <a:moveTo>
                    <a:pt x="970106" y="589280"/>
                  </a:moveTo>
                  <a:lnTo>
                    <a:pt x="323602" y="589280"/>
                  </a:lnTo>
                  <a:lnTo>
                    <a:pt x="329539" y="594360"/>
                  </a:lnTo>
                  <a:lnTo>
                    <a:pt x="337497" y="595630"/>
                  </a:lnTo>
                  <a:lnTo>
                    <a:pt x="351057" y="594360"/>
                  </a:lnTo>
                  <a:lnTo>
                    <a:pt x="968548" y="594360"/>
                  </a:lnTo>
                  <a:lnTo>
                    <a:pt x="970106" y="589280"/>
                  </a:lnTo>
                  <a:close/>
                </a:path>
                <a:path w="1118870" h="900429">
                  <a:moveTo>
                    <a:pt x="156089" y="433070"/>
                  </a:moveTo>
                  <a:lnTo>
                    <a:pt x="147775" y="433070"/>
                  </a:lnTo>
                  <a:lnTo>
                    <a:pt x="134215" y="439420"/>
                  </a:lnTo>
                  <a:lnTo>
                    <a:pt x="124163" y="441960"/>
                  </a:lnTo>
                  <a:lnTo>
                    <a:pt x="113158" y="441960"/>
                  </a:lnTo>
                  <a:lnTo>
                    <a:pt x="102415" y="443230"/>
                  </a:lnTo>
                  <a:lnTo>
                    <a:pt x="63809" y="461010"/>
                  </a:lnTo>
                  <a:lnTo>
                    <a:pt x="54061" y="486410"/>
                  </a:lnTo>
                  <a:lnTo>
                    <a:pt x="52375" y="491490"/>
                  </a:lnTo>
                  <a:lnTo>
                    <a:pt x="48909" y="495300"/>
                  </a:lnTo>
                  <a:lnTo>
                    <a:pt x="42113" y="497840"/>
                  </a:lnTo>
                  <a:lnTo>
                    <a:pt x="35182" y="502920"/>
                  </a:lnTo>
                  <a:lnTo>
                    <a:pt x="25035" y="514350"/>
                  </a:lnTo>
                  <a:lnTo>
                    <a:pt x="18439" y="520700"/>
                  </a:lnTo>
                  <a:lnTo>
                    <a:pt x="10093" y="529590"/>
                  </a:lnTo>
                  <a:lnTo>
                    <a:pt x="10093" y="538480"/>
                  </a:lnTo>
                  <a:lnTo>
                    <a:pt x="8366" y="543560"/>
                  </a:lnTo>
                  <a:lnTo>
                    <a:pt x="4125" y="549910"/>
                  </a:lnTo>
                  <a:lnTo>
                    <a:pt x="1696" y="556260"/>
                  </a:lnTo>
                  <a:lnTo>
                    <a:pt x="0" y="563880"/>
                  </a:lnTo>
                  <a:lnTo>
                    <a:pt x="0" y="568960"/>
                  </a:lnTo>
                  <a:lnTo>
                    <a:pt x="1696" y="576580"/>
                  </a:lnTo>
                  <a:lnTo>
                    <a:pt x="3078" y="581660"/>
                  </a:lnTo>
                  <a:lnTo>
                    <a:pt x="5476" y="593090"/>
                  </a:lnTo>
                  <a:lnTo>
                    <a:pt x="18596" y="585470"/>
                  </a:lnTo>
                  <a:lnTo>
                    <a:pt x="26575" y="581660"/>
                  </a:lnTo>
                  <a:lnTo>
                    <a:pt x="36731" y="579120"/>
                  </a:lnTo>
                  <a:lnTo>
                    <a:pt x="44019" y="575310"/>
                  </a:lnTo>
                  <a:lnTo>
                    <a:pt x="51631" y="568960"/>
                  </a:lnTo>
                  <a:lnTo>
                    <a:pt x="58563" y="567690"/>
                  </a:lnTo>
                  <a:lnTo>
                    <a:pt x="988332" y="567690"/>
                  </a:lnTo>
                  <a:lnTo>
                    <a:pt x="989195" y="566420"/>
                  </a:lnTo>
                  <a:lnTo>
                    <a:pt x="993090" y="554990"/>
                  </a:lnTo>
                  <a:lnTo>
                    <a:pt x="994671" y="546100"/>
                  </a:lnTo>
                  <a:lnTo>
                    <a:pt x="994671" y="533400"/>
                  </a:lnTo>
                  <a:lnTo>
                    <a:pt x="991906" y="523240"/>
                  </a:lnTo>
                  <a:lnTo>
                    <a:pt x="985079" y="513080"/>
                  </a:lnTo>
                  <a:lnTo>
                    <a:pt x="979917" y="506730"/>
                  </a:lnTo>
                  <a:lnTo>
                    <a:pt x="974075" y="500380"/>
                  </a:lnTo>
                  <a:lnTo>
                    <a:pt x="977656" y="497840"/>
                  </a:lnTo>
                  <a:lnTo>
                    <a:pt x="992252" y="496570"/>
                  </a:lnTo>
                  <a:lnTo>
                    <a:pt x="998210" y="494030"/>
                  </a:lnTo>
                  <a:lnTo>
                    <a:pt x="998210" y="486410"/>
                  </a:lnTo>
                  <a:lnTo>
                    <a:pt x="995823" y="482600"/>
                  </a:lnTo>
                  <a:lnTo>
                    <a:pt x="989990" y="478790"/>
                  </a:lnTo>
                  <a:lnTo>
                    <a:pt x="988797" y="472440"/>
                  </a:lnTo>
                  <a:lnTo>
                    <a:pt x="991718" y="463550"/>
                  </a:lnTo>
                  <a:lnTo>
                    <a:pt x="990137" y="455930"/>
                  </a:lnTo>
                  <a:lnTo>
                    <a:pt x="983310" y="447040"/>
                  </a:lnTo>
                  <a:lnTo>
                    <a:pt x="986720" y="439420"/>
                  </a:lnTo>
                  <a:lnTo>
                    <a:pt x="162864" y="439420"/>
                  </a:lnTo>
                  <a:lnTo>
                    <a:pt x="156089" y="433070"/>
                  </a:lnTo>
                  <a:close/>
                </a:path>
                <a:path w="1118870" h="900429">
                  <a:moveTo>
                    <a:pt x="988332" y="567690"/>
                  </a:moveTo>
                  <a:lnTo>
                    <a:pt x="58563" y="567690"/>
                  </a:lnTo>
                  <a:lnTo>
                    <a:pt x="67882" y="571500"/>
                  </a:lnTo>
                  <a:lnTo>
                    <a:pt x="75851" y="572770"/>
                  </a:lnTo>
                  <a:lnTo>
                    <a:pt x="86007" y="575310"/>
                  </a:lnTo>
                  <a:lnTo>
                    <a:pt x="94332" y="576580"/>
                  </a:lnTo>
                  <a:lnTo>
                    <a:pt x="104499" y="580390"/>
                  </a:lnTo>
                  <a:lnTo>
                    <a:pt x="111776" y="581660"/>
                  </a:lnTo>
                  <a:lnTo>
                    <a:pt x="126676" y="581660"/>
                  </a:lnTo>
                  <a:lnTo>
                    <a:pt x="136833" y="580390"/>
                  </a:lnTo>
                  <a:lnTo>
                    <a:pt x="976736" y="580390"/>
                  </a:lnTo>
                  <a:lnTo>
                    <a:pt x="984022" y="574040"/>
                  </a:lnTo>
                  <a:lnTo>
                    <a:pt x="988332" y="567690"/>
                  </a:lnTo>
                  <a:close/>
                </a:path>
                <a:path w="1118870" h="900429">
                  <a:moveTo>
                    <a:pt x="258651" y="415290"/>
                  </a:moveTo>
                  <a:lnTo>
                    <a:pt x="214297" y="415290"/>
                  </a:lnTo>
                  <a:lnTo>
                    <a:pt x="203910" y="419100"/>
                  </a:lnTo>
                  <a:lnTo>
                    <a:pt x="192046" y="426720"/>
                  </a:lnTo>
                  <a:lnTo>
                    <a:pt x="182339" y="431800"/>
                  </a:lnTo>
                  <a:lnTo>
                    <a:pt x="170486" y="439420"/>
                  </a:lnTo>
                  <a:lnTo>
                    <a:pt x="986720" y="439420"/>
                  </a:lnTo>
                  <a:lnTo>
                    <a:pt x="987289" y="438150"/>
                  </a:lnTo>
                  <a:lnTo>
                    <a:pt x="1001985" y="427990"/>
                  </a:lnTo>
                  <a:lnTo>
                    <a:pt x="302461" y="427990"/>
                  </a:lnTo>
                  <a:lnTo>
                    <a:pt x="296525" y="425450"/>
                  </a:lnTo>
                  <a:lnTo>
                    <a:pt x="281949" y="420370"/>
                  </a:lnTo>
                  <a:lnTo>
                    <a:pt x="272603" y="417830"/>
                  </a:lnTo>
                  <a:lnTo>
                    <a:pt x="266104" y="416560"/>
                  </a:lnTo>
                  <a:lnTo>
                    <a:pt x="258651" y="415290"/>
                  </a:lnTo>
                  <a:close/>
                </a:path>
                <a:path w="1118870" h="900429">
                  <a:moveTo>
                    <a:pt x="472498" y="41910"/>
                  </a:moveTo>
                  <a:lnTo>
                    <a:pt x="466530" y="41910"/>
                  </a:lnTo>
                  <a:lnTo>
                    <a:pt x="458760" y="48260"/>
                  </a:lnTo>
                  <a:lnTo>
                    <a:pt x="455577" y="57150"/>
                  </a:lnTo>
                  <a:lnTo>
                    <a:pt x="455577" y="71120"/>
                  </a:lnTo>
                  <a:lnTo>
                    <a:pt x="450405" y="76200"/>
                  </a:lnTo>
                  <a:lnTo>
                    <a:pt x="430206" y="76200"/>
                  </a:lnTo>
                  <a:lnTo>
                    <a:pt x="424364" y="82550"/>
                  </a:lnTo>
                  <a:lnTo>
                    <a:pt x="422782" y="88900"/>
                  </a:lnTo>
                  <a:lnTo>
                    <a:pt x="424740" y="100330"/>
                  </a:lnTo>
                  <a:lnTo>
                    <a:pt x="424332" y="106680"/>
                  </a:lnTo>
                  <a:lnTo>
                    <a:pt x="421411" y="109220"/>
                  </a:lnTo>
                  <a:lnTo>
                    <a:pt x="420217" y="114300"/>
                  </a:lnTo>
                  <a:lnTo>
                    <a:pt x="420217" y="121920"/>
                  </a:lnTo>
                  <a:lnTo>
                    <a:pt x="420615" y="129540"/>
                  </a:lnTo>
                  <a:lnTo>
                    <a:pt x="421599" y="138430"/>
                  </a:lnTo>
                  <a:lnTo>
                    <a:pt x="422782" y="147320"/>
                  </a:lnTo>
                  <a:lnTo>
                    <a:pt x="424740" y="156210"/>
                  </a:lnTo>
                  <a:lnTo>
                    <a:pt x="419955" y="161290"/>
                  </a:lnTo>
                  <a:lnTo>
                    <a:pt x="413149" y="162560"/>
                  </a:lnTo>
                  <a:lnTo>
                    <a:pt x="407304" y="165100"/>
                  </a:lnTo>
                  <a:lnTo>
                    <a:pt x="400523" y="166370"/>
                  </a:lnTo>
                  <a:lnTo>
                    <a:pt x="393649" y="168910"/>
                  </a:lnTo>
                  <a:lnTo>
                    <a:pt x="387527" y="171450"/>
                  </a:lnTo>
                  <a:lnTo>
                    <a:pt x="374260" y="177800"/>
                  </a:lnTo>
                  <a:lnTo>
                    <a:pt x="374260" y="193040"/>
                  </a:lnTo>
                  <a:lnTo>
                    <a:pt x="372679" y="200660"/>
                  </a:lnTo>
                  <a:lnTo>
                    <a:pt x="368784" y="208280"/>
                  </a:lnTo>
                  <a:lnTo>
                    <a:pt x="366397" y="215900"/>
                  </a:lnTo>
                  <a:lnTo>
                    <a:pt x="364460" y="227330"/>
                  </a:lnTo>
                  <a:lnTo>
                    <a:pt x="367234" y="233680"/>
                  </a:lnTo>
                  <a:lnTo>
                    <a:pt x="375978" y="237490"/>
                  </a:lnTo>
                  <a:lnTo>
                    <a:pt x="381956" y="247650"/>
                  </a:lnTo>
                  <a:lnTo>
                    <a:pt x="384878" y="256540"/>
                  </a:lnTo>
                  <a:lnTo>
                    <a:pt x="386723" y="262890"/>
                  </a:lnTo>
                  <a:lnTo>
                    <a:pt x="387836" y="270510"/>
                  </a:lnTo>
                  <a:lnTo>
                    <a:pt x="388132" y="276860"/>
                  </a:lnTo>
                  <a:lnTo>
                    <a:pt x="387527" y="281940"/>
                  </a:lnTo>
                  <a:lnTo>
                    <a:pt x="386061" y="287020"/>
                  </a:lnTo>
                  <a:lnTo>
                    <a:pt x="382093" y="292100"/>
                  </a:lnTo>
                  <a:lnTo>
                    <a:pt x="375287" y="293370"/>
                  </a:lnTo>
                  <a:lnTo>
                    <a:pt x="368920" y="299720"/>
                  </a:lnTo>
                  <a:lnTo>
                    <a:pt x="360167" y="309880"/>
                  </a:lnTo>
                  <a:lnTo>
                    <a:pt x="355800" y="316230"/>
                  </a:lnTo>
                  <a:lnTo>
                    <a:pt x="353853" y="321310"/>
                  </a:lnTo>
                  <a:lnTo>
                    <a:pt x="357434" y="325120"/>
                  </a:lnTo>
                  <a:lnTo>
                    <a:pt x="368124" y="330200"/>
                  </a:lnTo>
                  <a:lnTo>
                    <a:pt x="372899" y="336550"/>
                  </a:lnTo>
                  <a:lnTo>
                    <a:pt x="373862" y="346710"/>
                  </a:lnTo>
                  <a:lnTo>
                    <a:pt x="372679" y="354330"/>
                  </a:lnTo>
                  <a:lnTo>
                    <a:pt x="368784" y="360680"/>
                  </a:lnTo>
                  <a:lnTo>
                    <a:pt x="367999" y="367030"/>
                  </a:lnTo>
                  <a:lnTo>
                    <a:pt x="373465" y="388620"/>
                  </a:lnTo>
                  <a:lnTo>
                    <a:pt x="372020" y="393700"/>
                  </a:lnTo>
                  <a:lnTo>
                    <a:pt x="364303" y="397510"/>
                  </a:lnTo>
                  <a:lnTo>
                    <a:pt x="348785" y="407670"/>
                  </a:lnTo>
                  <a:lnTo>
                    <a:pt x="340115" y="414020"/>
                  </a:lnTo>
                  <a:lnTo>
                    <a:pt x="329958" y="421640"/>
                  </a:lnTo>
                  <a:lnTo>
                    <a:pt x="321634" y="425450"/>
                  </a:lnTo>
                  <a:lnTo>
                    <a:pt x="311477" y="427990"/>
                  </a:lnTo>
                  <a:lnTo>
                    <a:pt x="1001985" y="427990"/>
                  </a:lnTo>
                  <a:lnTo>
                    <a:pt x="1003822" y="426720"/>
                  </a:lnTo>
                  <a:lnTo>
                    <a:pt x="1010189" y="419100"/>
                  </a:lnTo>
                  <a:lnTo>
                    <a:pt x="1009215" y="412750"/>
                  </a:lnTo>
                  <a:lnTo>
                    <a:pt x="1014775" y="408940"/>
                  </a:lnTo>
                  <a:lnTo>
                    <a:pt x="1029361" y="405130"/>
                  </a:lnTo>
                  <a:lnTo>
                    <a:pt x="1049025" y="402590"/>
                  </a:lnTo>
                  <a:lnTo>
                    <a:pt x="1076040" y="402590"/>
                  </a:lnTo>
                  <a:lnTo>
                    <a:pt x="1076553" y="401320"/>
                  </a:lnTo>
                  <a:lnTo>
                    <a:pt x="1074962" y="394970"/>
                  </a:lnTo>
                  <a:lnTo>
                    <a:pt x="1068155" y="387350"/>
                  </a:lnTo>
                  <a:lnTo>
                    <a:pt x="1063789" y="381000"/>
                  </a:lnTo>
                  <a:lnTo>
                    <a:pt x="1045049" y="342900"/>
                  </a:lnTo>
                  <a:lnTo>
                    <a:pt x="1045250" y="335280"/>
                  </a:lnTo>
                  <a:lnTo>
                    <a:pt x="1061313" y="295910"/>
                  </a:lnTo>
                  <a:lnTo>
                    <a:pt x="1066260" y="293370"/>
                  </a:lnTo>
                  <a:lnTo>
                    <a:pt x="1072585" y="293370"/>
                  </a:lnTo>
                  <a:lnTo>
                    <a:pt x="1077349" y="288290"/>
                  </a:lnTo>
                  <a:lnTo>
                    <a:pt x="1076375" y="276860"/>
                  </a:lnTo>
                  <a:lnTo>
                    <a:pt x="1079171" y="270510"/>
                  </a:lnTo>
                  <a:lnTo>
                    <a:pt x="1086940" y="266700"/>
                  </a:lnTo>
                  <a:lnTo>
                    <a:pt x="1090919" y="261620"/>
                  </a:lnTo>
                  <a:lnTo>
                    <a:pt x="1092856" y="255270"/>
                  </a:lnTo>
                  <a:lnTo>
                    <a:pt x="1098029" y="250190"/>
                  </a:lnTo>
                  <a:lnTo>
                    <a:pt x="1108730" y="243840"/>
                  </a:lnTo>
                  <a:lnTo>
                    <a:pt x="1114688" y="236220"/>
                  </a:lnTo>
                  <a:lnTo>
                    <a:pt x="1116646" y="229870"/>
                  </a:lnTo>
                  <a:lnTo>
                    <a:pt x="1118573" y="222250"/>
                  </a:lnTo>
                  <a:lnTo>
                    <a:pt x="1116981" y="212090"/>
                  </a:lnTo>
                  <a:lnTo>
                    <a:pt x="1083029" y="187960"/>
                  </a:lnTo>
                  <a:lnTo>
                    <a:pt x="1075506" y="184150"/>
                  </a:lnTo>
                  <a:lnTo>
                    <a:pt x="1068438" y="181610"/>
                  </a:lnTo>
                  <a:lnTo>
                    <a:pt x="1062721" y="179070"/>
                  </a:lnTo>
                  <a:lnTo>
                    <a:pt x="1050715" y="173990"/>
                  </a:lnTo>
                  <a:lnTo>
                    <a:pt x="1044347" y="171450"/>
                  </a:lnTo>
                  <a:lnTo>
                    <a:pt x="994231" y="171450"/>
                  </a:lnTo>
                  <a:lnTo>
                    <a:pt x="984514" y="167640"/>
                  </a:lnTo>
                  <a:lnTo>
                    <a:pt x="978944" y="160020"/>
                  </a:lnTo>
                  <a:lnTo>
                    <a:pt x="976996" y="152400"/>
                  </a:lnTo>
                  <a:lnTo>
                    <a:pt x="974297" y="146050"/>
                  </a:lnTo>
                  <a:lnTo>
                    <a:pt x="949521" y="115570"/>
                  </a:lnTo>
                  <a:lnTo>
                    <a:pt x="931919" y="105410"/>
                  </a:lnTo>
                  <a:lnTo>
                    <a:pt x="919197" y="105410"/>
                  </a:lnTo>
                  <a:lnTo>
                    <a:pt x="907532" y="104140"/>
                  </a:lnTo>
                  <a:lnTo>
                    <a:pt x="899176" y="102870"/>
                  </a:lnTo>
                  <a:lnTo>
                    <a:pt x="894799" y="100330"/>
                  </a:lnTo>
                  <a:lnTo>
                    <a:pt x="890251" y="97790"/>
                  </a:lnTo>
                  <a:lnTo>
                    <a:pt x="883734" y="93980"/>
                  </a:lnTo>
                  <a:lnTo>
                    <a:pt x="876123" y="90170"/>
                  </a:lnTo>
                  <a:lnTo>
                    <a:pt x="874164" y="88900"/>
                  </a:lnTo>
                  <a:lnTo>
                    <a:pt x="515890" y="88900"/>
                  </a:lnTo>
                  <a:lnTo>
                    <a:pt x="513900" y="86360"/>
                  </a:lnTo>
                  <a:lnTo>
                    <a:pt x="513900" y="76200"/>
                  </a:lnTo>
                  <a:lnTo>
                    <a:pt x="450405" y="76200"/>
                  </a:lnTo>
                  <a:lnTo>
                    <a:pt x="437766" y="74930"/>
                  </a:lnTo>
                  <a:lnTo>
                    <a:pt x="513661" y="74930"/>
                  </a:lnTo>
                  <a:lnTo>
                    <a:pt x="512706" y="69850"/>
                  </a:lnTo>
                  <a:lnTo>
                    <a:pt x="508591" y="60960"/>
                  </a:lnTo>
                  <a:lnTo>
                    <a:pt x="490791" y="60960"/>
                  </a:lnTo>
                  <a:lnTo>
                    <a:pt x="484833" y="59690"/>
                  </a:lnTo>
                  <a:lnTo>
                    <a:pt x="483859" y="55880"/>
                  </a:lnTo>
                  <a:lnTo>
                    <a:pt x="482875" y="53340"/>
                  </a:lnTo>
                  <a:lnTo>
                    <a:pt x="479304" y="48260"/>
                  </a:lnTo>
                  <a:lnTo>
                    <a:pt x="472498" y="41910"/>
                  </a:lnTo>
                  <a:close/>
                </a:path>
                <a:path w="1118870" h="900429">
                  <a:moveTo>
                    <a:pt x="243256" y="414020"/>
                  </a:moveTo>
                  <a:lnTo>
                    <a:pt x="227257" y="414020"/>
                  </a:lnTo>
                  <a:lnTo>
                    <a:pt x="221071" y="415290"/>
                  </a:lnTo>
                  <a:lnTo>
                    <a:pt x="251102" y="415290"/>
                  </a:lnTo>
                  <a:lnTo>
                    <a:pt x="243256" y="414020"/>
                  </a:lnTo>
                  <a:close/>
                </a:path>
                <a:path w="1118870" h="900429">
                  <a:moveTo>
                    <a:pt x="1076040" y="402590"/>
                  </a:moveTo>
                  <a:lnTo>
                    <a:pt x="1049025" y="402590"/>
                  </a:lnTo>
                  <a:lnTo>
                    <a:pt x="1057370" y="405130"/>
                  </a:lnTo>
                  <a:lnTo>
                    <a:pt x="1072449" y="411480"/>
                  </a:lnTo>
                  <a:lnTo>
                    <a:pt x="1076040" y="402590"/>
                  </a:lnTo>
                  <a:close/>
                </a:path>
                <a:path w="1118870" h="900429">
                  <a:moveTo>
                    <a:pt x="1021152" y="163830"/>
                  </a:moveTo>
                  <a:lnTo>
                    <a:pt x="1012408" y="165100"/>
                  </a:lnTo>
                  <a:lnTo>
                    <a:pt x="1006430" y="167640"/>
                  </a:lnTo>
                  <a:lnTo>
                    <a:pt x="1000597" y="171450"/>
                  </a:lnTo>
                  <a:lnTo>
                    <a:pt x="1044347" y="171450"/>
                  </a:lnTo>
                  <a:lnTo>
                    <a:pt x="1037978" y="168910"/>
                  </a:lnTo>
                  <a:lnTo>
                    <a:pt x="1030691" y="166370"/>
                  </a:lnTo>
                  <a:lnTo>
                    <a:pt x="1021152" y="163830"/>
                  </a:lnTo>
                  <a:close/>
                </a:path>
                <a:path w="1118870" h="900429">
                  <a:moveTo>
                    <a:pt x="526329" y="85090"/>
                  </a:moveTo>
                  <a:lnTo>
                    <a:pt x="520748" y="85090"/>
                  </a:lnTo>
                  <a:lnTo>
                    <a:pt x="515890" y="88900"/>
                  </a:lnTo>
                  <a:lnTo>
                    <a:pt x="874164" y="88900"/>
                  </a:lnTo>
                  <a:lnTo>
                    <a:pt x="870246" y="86360"/>
                  </a:lnTo>
                  <a:lnTo>
                    <a:pt x="535072" y="86360"/>
                  </a:lnTo>
                  <a:lnTo>
                    <a:pt x="526329" y="85090"/>
                  </a:lnTo>
                  <a:close/>
                </a:path>
                <a:path w="1118870" h="900429">
                  <a:moveTo>
                    <a:pt x="701790" y="0"/>
                  </a:moveTo>
                  <a:lnTo>
                    <a:pt x="680974" y="0"/>
                  </a:lnTo>
                  <a:lnTo>
                    <a:pt x="675633" y="1270"/>
                  </a:lnTo>
                  <a:lnTo>
                    <a:pt x="623499" y="30480"/>
                  </a:lnTo>
                  <a:lnTo>
                    <a:pt x="617855" y="34290"/>
                  </a:lnTo>
                  <a:lnTo>
                    <a:pt x="611638" y="38100"/>
                  </a:lnTo>
                  <a:lnTo>
                    <a:pt x="605605" y="41910"/>
                  </a:lnTo>
                  <a:lnTo>
                    <a:pt x="600515" y="44450"/>
                  </a:lnTo>
                  <a:lnTo>
                    <a:pt x="594683" y="48260"/>
                  </a:lnTo>
                  <a:lnTo>
                    <a:pt x="585929" y="54610"/>
                  </a:lnTo>
                  <a:lnTo>
                    <a:pt x="576212" y="64770"/>
                  </a:lnTo>
                  <a:lnTo>
                    <a:pt x="569050" y="68580"/>
                  </a:lnTo>
                  <a:lnTo>
                    <a:pt x="561281" y="68580"/>
                  </a:lnTo>
                  <a:lnTo>
                    <a:pt x="553721" y="72390"/>
                  </a:lnTo>
                  <a:lnTo>
                    <a:pt x="543020" y="82550"/>
                  </a:lnTo>
                  <a:lnTo>
                    <a:pt x="535072" y="86360"/>
                  </a:lnTo>
                  <a:lnTo>
                    <a:pt x="870246" y="86360"/>
                  </a:lnTo>
                  <a:lnTo>
                    <a:pt x="868287" y="85090"/>
                  </a:lnTo>
                  <a:lnTo>
                    <a:pt x="860244" y="80010"/>
                  </a:lnTo>
                  <a:lnTo>
                    <a:pt x="852065" y="74930"/>
                  </a:lnTo>
                  <a:lnTo>
                    <a:pt x="844707" y="69850"/>
                  </a:lnTo>
                  <a:lnTo>
                    <a:pt x="839126" y="64770"/>
                  </a:lnTo>
                  <a:lnTo>
                    <a:pt x="833893" y="60960"/>
                  </a:lnTo>
                  <a:lnTo>
                    <a:pt x="827483" y="57150"/>
                  </a:lnTo>
                  <a:lnTo>
                    <a:pt x="825225" y="55880"/>
                  </a:lnTo>
                  <a:lnTo>
                    <a:pt x="759338" y="55880"/>
                  </a:lnTo>
                  <a:lnTo>
                    <a:pt x="745715" y="50800"/>
                  </a:lnTo>
                  <a:lnTo>
                    <a:pt x="737872" y="45720"/>
                  </a:lnTo>
                  <a:lnTo>
                    <a:pt x="732323" y="35560"/>
                  </a:lnTo>
                  <a:lnTo>
                    <a:pt x="731129" y="26670"/>
                  </a:lnTo>
                  <a:lnTo>
                    <a:pt x="733768" y="13970"/>
                  </a:lnTo>
                  <a:lnTo>
                    <a:pt x="728480" y="6350"/>
                  </a:lnTo>
                  <a:lnTo>
                    <a:pt x="712931" y="1270"/>
                  </a:lnTo>
                  <a:lnTo>
                    <a:pt x="701790" y="0"/>
                  </a:lnTo>
                  <a:close/>
                </a:path>
                <a:path w="1118870" h="900429">
                  <a:moveTo>
                    <a:pt x="796258" y="46990"/>
                  </a:moveTo>
                  <a:lnTo>
                    <a:pt x="786541" y="48260"/>
                  </a:lnTo>
                  <a:lnTo>
                    <a:pt x="778583" y="50800"/>
                  </a:lnTo>
                  <a:lnTo>
                    <a:pt x="768877" y="55880"/>
                  </a:lnTo>
                  <a:lnTo>
                    <a:pt x="825225" y="55880"/>
                  </a:lnTo>
                  <a:lnTo>
                    <a:pt x="820707" y="53340"/>
                  </a:lnTo>
                  <a:lnTo>
                    <a:pt x="814373" y="50800"/>
                  </a:lnTo>
                  <a:lnTo>
                    <a:pt x="806603" y="48260"/>
                  </a:lnTo>
                  <a:lnTo>
                    <a:pt x="796258" y="4699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36" name="object 76">
              <a:extLst>
                <a:ext uri="{FF2B5EF4-FFF2-40B4-BE49-F238E27FC236}">
                  <a16:creationId xmlns:a16="http://schemas.microsoft.com/office/drawing/2014/main" id="{45610AC0-C912-EE68-68F9-877FCBAB6572}"/>
                </a:ext>
              </a:extLst>
            </p:cNvPr>
            <p:cNvSpPr txBox="1"/>
            <p:nvPr/>
          </p:nvSpPr>
          <p:spPr>
            <a:xfrm>
              <a:off x="1657903" y="4710564"/>
              <a:ext cx="682398"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MG</a:t>
              </a:r>
              <a:endParaRPr sz="1600" dirty="0">
                <a:solidFill>
                  <a:schemeClr val="bg1"/>
                </a:solidFill>
                <a:latin typeface="AMX" pitchFamily="2" charset="0"/>
                <a:cs typeface="Arial" panose="020B0604020202020204" pitchFamily="34" charset="0"/>
              </a:endParaRPr>
            </a:p>
          </p:txBody>
        </p:sp>
      </p:grpSp>
      <p:sp>
        <p:nvSpPr>
          <p:cNvPr id="38" name="object 77">
            <a:extLst>
              <a:ext uri="{FF2B5EF4-FFF2-40B4-BE49-F238E27FC236}">
                <a16:creationId xmlns:a16="http://schemas.microsoft.com/office/drawing/2014/main" id="{C1794F8B-EDA5-F685-4C31-EFB4338ED373}"/>
              </a:ext>
            </a:extLst>
          </p:cNvPr>
          <p:cNvSpPr txBox="1"/>
          <p:nvPr/>
        </p:nvSpPr>
        <p:spPr>
          <a:xfrm>
            <a:off x="5802064" y="3362333"/>
            <a:ext cx="1087211" cy="367239"/>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Salvador</a:t>
            </a:r>
            <a:br>
              <a:rPr lang="pt-BR" sz="1600" dirty="0">
                <a:latin typeface="AMX" pitchFamily="2" charset="0"/>
                <a:cs typeface="Arial" panose="020B0604020202020204" pitchFamily="34" charset="0"/>
              </a:rPr>
            </a:br>
            <a:r>
              <a:rPr sz="1600" dirty="0">
                <a:latin typeface="AMX" pitchFamily="2" charset="0"/>
                <a:cs typeface="Arial" panose="020B0604020202020204" pitchFamily="34" charset="0"/>
              </a:rPr>
              <a:t>CA:</a:t>
            </a:r>
            <a:r>
              <a:rPr lang="pt-BR" sz="1600" b="1" dirty="0">
                <a:latin typeface="AMX" pitchFamily="2" charset="0"/>
                <a:cs typeface="Arial" panose="020B0604020202020204" pitchFamily="34" charset="0"/>
              </a:rPr>
              <a:t>4</a:t>
            </a:r>
            <a:endParaRPr sz="1600" dirty="0">
              <a:latin typeface="AMX" pitchFamily="2" charset="0"/>
              <a:cs typeface="Arial" panose="020B0604020202020204" pitchFamily="34" charset="0"/>
            </a:endParaRPr>
          </a:p>
        </p:txBody>
      </p:sp>
      <p:grpSp>
        <p:nvGrpSpPr>
          <p:cNvPr id="86" name="Agrupar 85">
            <a:extLst>
              <a:ext uri="{FF2B5EF4-FFF2-40B4-BE49-F238E27FC236}">
                <a16:creationId xmlns:a16="http://schemas.microsoft.com/office/drawing/2014/main" id="{0ECB11DB-5FC7-C2AA-D1FD-A8E1DDDE88E1}"/>
              </a:ext>
            </a:extLst>
          </p:cNvPr>
          <p:cNvGrpSpPr/>
          <p:nvPr/>
        </p:nvGrpSpPr>
        <p:grpSpPr>
          <a:xfrm>
            <a:off x="5916716" y="2101497"/>
            <a:ext cx="991571" cy="1095148"/>
            <a:chOff x="5009277" y="2151571"/>
            <a:chExt cx="991571" cy="1095148"/>
          </a:xfrm>
        </p:grpSpPr>
        <p:sp>
          <p:nvSpPr>
            <p:cNvPr id="40" name="object 80">
              <a:extLst>
                <a:ext uri="{FF2B5EF4-FFF2-40B4-BE49-F238E27FC236}">
                  <a16:creationId xmlns:a16="http://schemas.microsoft.com/office/drawing/2014/main" id="{4CD236BE-EE9A-5D41-268A-EE7FF5A40FE3}"/>
                </a:ext>
              </a:extLst>
            </p:cNvPr>
            <p:cNvSpPr/>
            <p:nvPr/>
          </p:nvSpPr>
          <p:spPr>
            <a:xfrm>
              <a:off x="5009277" y="2151571"/>
              <a:ext cx="991571" cy="1095148"/>
            </a:xfrm>
            <a:custGeom>
              <a:avLst/>
              <a:gdLst/>
              <a:ahLst/>
              <a:cxnLst/>
              <a:rect l="l" t="t" r="r" b="b"/>
              <a:pathLst>
                <a:path w="954404" h="1054100">
                  <a:moveTo>
                    <a:pt x="766134" y="759460"/>
                  </a:moveTo>
                  <a:lnTo>
                    <a:pt x="566359" y="759460"/>
                  </a:lnTo>
                  <a:lnTo>
                    <a:pt x="576202" y="762000"/>
                  </a:lnTo>
                  <a:lnTo>
                    <a:pt x="603532" y="772160"/>
                  </a:lnTo>
                  <a:lnTo>
                    <a:pt x="609206" y="774700"/>
                  </a:lnTo>
                  <a:lnTo>
                    <a:pt x="615091" y="777240"/>
                  </a:lnTo>
                  <a:lnTo>
                    <a:pt x="622375" y="779780"/>
                  </a:lnTo>
                  <a:lnTo>
                    <a:pt x="630131" y="783590"/>
                  </a:lnTo>
                  <a:lnTo>
                    <a:pt x="665110" y="808990"/>
                  </a:lnTo>
                  <a:lnTo>
                    <a:pt x="666754" y="819150"/>
                  </a:lnTo>
                  <a:lnTo>
                    <a:pt x="662754" y="833120"/>
                  </a:lnTo>
                  <a:lnTo>
                    <a:pt x="656618" y="842010"/>
                  </a:lnTo>
                  <a:lnTo>
                    <a:pt x="645592" y="847090"/>
                  </a:lnTo>
                  <a:lnTo>
                    <a:pt x="640263" y="853440"/>
                  </a:lnTo>
                  <a:lnTo>
                    <a:pt x="638252" y="859790"/>
                  </a:lnTo>
                  <a:lnTo>
                    <a:pt x="634148" y="864870"/>
                  </a:lnTo>
                  <a:lnTo>
                    <a:pt x="626148" y="868680"/>
                  </a:lnTo>
                  <a:lnTo>
                    <a:pt x="623279" y="875030"/>
                  </a:lnTo>
                  <a:lnTo>
                    <a:pt x="624284" y="886460"/>
                  </a:lnTo>
                  <a:lnTo>
                    <a:pt x="619363" y="892810"/>
                  </a:lnTo>
                  <a:lnTo>
                    <a:pt x="612850" y="892810"/>
                  </a:lnTo>
                  <a:lnTo>
                    <a:pt x="607755" y="895350"/>
                  </a:lnTo>
                  <a:lnTo>
                    <a:pt x="591208" y="934720"/>
                  </a:lnTo>
                  <a:lnTo>
                    <a:pt x="590994" y="943610"/>
                  </a:lnTo>
                  <a:lnTo>
                    <a:pt x="591898" y="948690"/>
                  </a:lnTo>
                  <a:lnTo>
                    <a:pt x="610306" y="982980"/>
                  </a:lnTo>
                  <a:lnTo>
                    <a:pt x="621823" y="996950"/>
                  </a:lnTo>
                  <a:lnTo>
                    <a:pt x="623457" y="1004570"/>
                  </a:lnTo>
                  <a:lnTo>
                    <a:pt x="619227" y="1013460"/>
                  </a:lnTo>
                  <a:lnTo>
                    <a:pt x="673455" y="1054100"/>
                  </a:lnTo>
                  <a:lnTo>
                    <a:pt x="685759" y="1035050"/>
                  </a:lnTo>
                  <a:lnTo>
                    <a:pt x="693968" y="1027430"/>
                  </a:lnTo>
                  <a:lnTo>
                    <a:pt x="724731" y="1002030"/>
                  </a:lnTo>
                  <a:lnTo>
                    <a:pt x="727935" y="994410"/>
                  </a:lnTo>
                  <a:lnTo>
                    <a:pt x="725318" y="988060"/>
                  </a:lnTo>
                  <a:lnTo>
                    <a:pt x="724606" y="981710"/>
                  </a:lnTo>
                  <a:lnTo>
                    <a:pt x="725475" y="972820"/>
                  </a:lnTo>
                  <a:lnTo>
                    <a:pt x="725831" y="965200"/>
                  </a:lnTo>
                  <a:lnTo>
                    <a:pt x="725831" y="955040"/>
                  </a:lnTo>
                  <a:lnTo>
                    <a:pt x="726899" y="947420"/>
                  </a:lnTo>
                  <a:lnTo>
                    <a:pt x="737296" y="910590"/>
                  </a:lnTo>
                  <a:lnTo>
                    <a:pt x="738176" y="902970"/>
                  </a:lnTo>
                  <a:lnTo>
                    <a:pt x="739244" y="896620"/>
                  </a:lnTo>
                  <a:lnTo>
                    <a:pt x="740982" y="890270"/>
                  </a:lnTo>
                  <a:lnTo>
                    <a:pt x="743129" y="882650"/>
                  </a:lnTo>
                  <a:lnTo>
                    <a:pt x="746616" y="869950"/>
                  </a:lnTo>
                  <a:lnTo>
                    <a:pt x="749118" y="861060"/>
                  </a:lnTo>
                  <a:lnTo>
                    <a:pt x="751746" y="854710"/>
                  </a:lnTo>
                  <a:lnTo>
                    <a:pt x="753882" y="848360"/>
                  </a:lnTo>
                  <a:lnTo>
                    <a:pt x="756510" y="840740"/>
                  </a:lnTo>
                  <a:lnTo>
                    <a:pt x="759359" y="833120"/>
                  </a:lnTo>
                  <a:lnTo>
                    <a:pt x="763714" y="822960"/>
                  </a:lnTo>
                  <a:lnTo>
                    <a:pt x="767296" y="812800"/>
                  </a:lnTo>
                  <a:lnTo>
                    <a:pt x="771651" y="800100"/>
                  </a:lnTo>
                  <a:lnTo>
                    <a:pt x="772007" y="792480"/>
                  </a:lnTo>
                  <a:lnTo>
                    <a:pt x="770269" y="788670"/>
                  </a:lnTo>
                  <a:lnTo>
                    <a:pt x="768909" y="783590"/>
                  </a:lnTo>
                  <a:lnTo>
                    <a:pt x="767557" y="774700"/>
                  </a:lnTo>
                  <a:lnTo>
                    <a:pt x="766370" y="763270"/>
                  </a:lnTo>
                  <a:lnTo>
                    <a:pt x="766134" y="759460"/>
                  </a:lnTo>
                  <a:close/>
                </a:path>
                <a:path w="954404" h="1054100">
                  <a:moveTo>
                    <a:pt x="769430" y="637540"/>
                  </a:moveTo>
                  <a:lnTo>
                    <a:pt x="334628" y="637540"/>
                  </a:lnTo>
                  <a:lnTo>
                    <a:pt x="345277" y="638810"/>
                  </a:lnTo>
                  <a:lnTo>
                    <a:pt x="353298" y="642620"/>
                  </a:lnTo>
                  <a:lnTo>
                    <a:pt x="384552" y="661670"/>
                  </a:lnTo>
                  <a:lnTo>
                    <a:pt x="392137" y="666750"/>
                  </a:lnTo>
                  <a:lnTo>
                    <a:pt x="400566" y="673100"/>
                  </a:lnTo>
                  <a:lnTo>
                    <a:pt x="408856" y="678180"/>
                  </a:lnTo>
                  <a:lnTo>
                    <a:pt x="416925" y="683260"/>
                  </a:lnTo>
                  <a:lnTo>
                    <a:pt x="424765" y="687070"/>
                  </a:lnTo>
                  <a:lnTo>
                    <a:pt x="431481" y="690880"/>
                  </a:lnTo>
                  <a:lnTo>
                    <a:pt x="436175" y="693420"/>
                  </a:lnTo>
                  <a:lnTo>
                    <a:pt x="440688" y="695960"/>
                  </a:lnTo>
                  <a:lnTo>
                    <a:pt x="449295" y="697230"/>
                  </a:lnTo>
                  <a:lnTo>
                    <a:pt x="461305" y="698500"/>
                  </a:lnTo>
                  <a:lnTo>
                    <a:pt x="474414" y="698500"/>
                  </a:lnTo>
                  <a:lnTo>
                    <a:pt x="478971" y="699770"/>
                  </a:lnTo>
                  <a:lnTo>
                    <a:pt x="485299" y="703580"/>
                  </a:lnTo>
                  <a:lnTo>
                    <a:pt x="492561" y="709930"/>
                  </a:lnTo>
                  <a:lnTo>
                    <a:pt x="499921" y="716280"/>
                  </a:lnTo>
                  <a:lnTo>
                    <a:pt x="522874" y="754380"/>
                  </a:lnTo>
                  <a:lnTo>
                    <a:pt x="528612" y="762000"/>
                  </a:lnTo>
                  <a:lnTo>
                    <a:pt x="538632" y="765810"/>
                  </a:lnTo>
                  <a:lnTo>
                    <a:pt x="545187" y="765810"/>
                  </a:lnTo>
                  <a:lnTo>
                    <a:pt x="551197" y="762000"/>
                  </a:lnTo>
                  <a:lnTo>
                    <a:pt x="557344" y="760730"/>
                  </a:lnTo>
                  <a:lnTo>
                    <a:pt x="566359" y="759460"/>
                  </a:lnTo>
                  <a:lnTo>
                    <a:pt x="766134" y="759460"/>
                  </a:lnTo>
                  <a:lnTo>
                    <a:pt x="765505" y="749300"/>
                  </a:lnTo>
                  <a:lnTo>
                    <a:pt x="764690" y="732790"/>
                  </a:lnTo>
                  <a:lnTo>
                    <a:pt x="763913" y="718820"/>
                  </a:lnTo>
                  <a:lnTo>
                    <a:pt x="763067" y="704850"/>
                  </a:lnTo>
                  <a:lnTo>
                    <a:pt x="762322" y="694690"/>
                  </a:lnTo>
                  <a:lnTo>
                    <a:pt x="761958" y="687070"/>
                  </a:lnTo>
                  <a:lnTo>
                    <a:pt x="766939" y="643890"/>
                  </a:lnTo>
                  <a:lnTo>
                    <a:pt x="769430" y="637540"/>
                  </a:lnTo>
                  <a:close/>
                </a:path>
                <a:path w="954404" h="1054100">
                  <a:moveTo>
                    <a:pt x="80081" y="157480"/>
                  </a:moveTo>
                  <a:lnTo>
                    <a:pt x="77275" y="171450"/>
                  </a:lnTo>
                  <a:lnTo>
                    <a:pt x="71945" y="176530"/>
                  </a:lnTo>
                  <a:lnTo>
                    <a:pt x="66437" y="176530"/>
                  </a:lnTo>
                  <a:lnTo>
                    <a:pt x="61397" y="177800"/>
                  </a:lnTo>
                  <a:lnTo>
                    <a:pt x="55079" y="181610"/>
                  </a:lnTo>
                  <a:lnTo>
                    <a:pt x="48294" y="185420"/>
                  </a:lnTo>
                  <a:lnTo>
                    <a:pt x="41852" y="190500"/>
                  </a:lnTo>
                  <a:lnTo>
                    <a:pt x="23035" y="222250"/>
                  </a:lnTo>
                  <a:lnTo>
                    <a:pt x="19758" y="231140"/>
                  </a:lnTo>
                  <a:lnTo>
                    <a:pt x="14753" y="240030"/>
                  </a:lnTo>
                  <a:lnTo>
                    <a:pt x="9015" y="247650"/>
                  </a:lnTo>
                  <a:lnTo>
                    <a:pt x="0" y="257810"/>
                  </a:lnTo>
                  <a:lnTo>
                    <a:pt x="0" y="266700"/>
                  </a:lnTo>
                  <a:lnTo>
                    <a:pt x="9015" y="278130"/>
                  </a:lnTo>
                  <a:lnTo>
                    <a:pt x="16805" y="284480"/>
                  </a:lnTo>
                  <a:lnTo>
                    <a:pt x="36386" y="289560"/>
                  </a:lnTo>
                  <a:lnTo>
                    <a:pt x="43391" y="295910"/>
                  </a:lnTo>
                  <a:lnTo>
                    <a:pt x="43391" y="304800"/>
                  </a:lnTo>
                  <a:lnTo>
                    <a:pt x="36386" y="308610"/>
                  </a:lnTo>
                  <a:lnTo>
                    <a:pt x="29360" y="313690"/>
                  </a:lnTo>
                  <a:lnTo>
                    <a:pt x="29360" y="318770"/>
                  </a:lnTo>
                  <a:lnTo>
                    <a:pt x="43391" y="326390"/>
                  </a:lnTo>
                  <a:lnTo>
                    <a:pt x="43391" y="331470"/>
                  </a:lnTo>
                  <a:lnTo>
                    <a:pt x="29360" y="339090"/>
                  </a:lnTo>
                  <a:lnTo>
                    <a:pt x="21988" y="344170"/>
                  </a:lnTo>
                  <a:lnTo>
                    <a:pt x="17978" y="351790"/>
                  </a:lnTo>
                  <a:lnTo>
                    <a:pt x="17161" y="360680"/>
                  </a:lnTo>
                  <a:lnTo>
                    <a:pt x="18156" y="369570"/>
                  </a:lnTo>
                  <a:lnTo>
                    <a:pt x="32690" y="398780"/>
                  </a:lnTo>
                  <a:lnTo>
                    <a:pt x="34334" y="408940"/>
                  </a:lnTo>
                  <a:lnTo>
                    <a:pt x="29308" y="419100"/>
                  </a:lnTo>
                  <a:lnTo>
                    <a:pt x="27276" y="424180"/>
                  </a:lnTo>
                  <a:lnTo>
                    <a:pt x="38553" y="439420"/>
                  </a:lnTo>
                  <a:lnTo>
                    <a:pt x="38972" y="448310"/>
                  </a:lnTo>
                  <a:lnTo>
                    <a:pt x="31957" y="458470"/>
                  </a:lnTo>
                  <a:lnTo>
                    <a:pt x="31957" y="464820"/>
                  </a:lnTo>
                  <a:lnTo>
                    <a:pt x="38972" y="473710"/>
                  </a:lnTo>
                  <a:lnTo>
                    <a:pt x="38972" y="480060"/>
                  </a:lnTo>
                  <a:lnTo>
                    <a:pt x="21856" y="515620"/>
                  </a:lnTo>
                  <a:lnTo>
                    <a:pt x="21460" y="524510"/>
                  </a:lnTo>
                  <a:lnTo>
                    <a:pt x="21810" y="533400"/>
                  </a:lnTo>
                  <a:lnTo>
                    <a:pt x="33275" y="574040"/>
                  </a:lnTo>
                  <a:lnTo>
                    <a:pt x="51914" y="591820"/>
                  </a:lnTo>
                  <a:lnTo>
                    <a:pt x="54375" y="598170"/>
                  </a:lnTo>
                  <a:lnTo>
                    <a:pt x="49359" y="604520"/>
                  </a:lnTo>
                  <a:lnTo>
                    <a:pt x="49359" y="614680"/>
                  </a:lnTo>
                  <a:lnTo>
                    <a:pt x="54375" y="631190"/>
                  </a:lnTo>
                  <a:lnTo>
                    <a:pt x="52312" y="642620"/>
                  </a:lnTo>
                  <a:lnTo>
                    <a:pt x="38197" y="652780"/>
                  </a:lnTo>
                  <a:lnTo>
                    <a:pt x="42438" y="661670"/>
                  </a:lnTo>
                  <a:lnTo>
                    <a:pt x="43674" y="668020"/>
                  </a:lnTo>
                  <a:lnTo>
                    <a:pt x="43674" y="678180"/>
                  </a:lnTo>
                  <a:lnTo>
                    <a:pt x="45715" y="680720"/>
                  </a:lnTo>
                  <a:lnTo>
                    <a:pt x="50720" y="678180"/>
                  </a:lnTo>
                  <a:lnTo>
                    <a:pt x="56459" y="676910"/>
                  </a:lnTo>
                  <a:lnTo>
                    <a:pt x="68207" y="676910"/>
                  </a:lnTo>
                  <a:lnTo>
                    <a:pt x="73673" y="674370"/>
                  </a:lnTo>
                  <a:lnTo>
                    <a:pt x="84698" y="664210"/>
                  </a:lnTo>
                  <a:lnTo>
                    <a:pt x="92489" y="660400"/>
                  </a:lnTo>
                  <a:lnTo>
                    <a:pt x="100489" y="660400"/>
                  </a:lnTo>
                  <a:lnTo>
                    <a:pt x="107871" y="656590"/>
                  </a:lnTo>
                  <a:lnTo>
                    <a:pt x="117881" y="646430"/>
                  </a:lnTo>
                  <a:lnTo>
                    <a:pt x="126907" y="640080"/>
                  </a:lnTo>
                  <a:lnTo>
                    <a:pt x="132917" y="636270"/>
                  </a:lnTo>
                  <a:lnTo>
                    <a:pt x="138161" y="632460"/>
                  </a:lnTo>
                  <a:lnTo>
                    <a:pt x="144375" y="628650"/>
                  </a:lnTo>
                  <a:lnTo>
                    <a:pt x="150781" y="624840"/>
                  </a:lnTo>
                  <a:lnTo>
                    <a:pt x="156602" y="621030"/>
                  </a:lnTo>
                  <a:lnTo>
                    <a:pt x="184832" y="603250"/>
                  </a:lnTo>
                  <a:lnTo>
                    <a:pt x="225249" y="589280"/>
                  </a:lnTo>
                  <a:lnTo>
                    <a:pt x="767625" y="589280"/>
                  </a:lnTo>
                  <a:lnTo>
                    <a:pt x="767086" y="586740"/>
                  </a:lnTo>
                  <a:lnTo>
                    <a:pt x="767086" y="582930"/>
                  </a:lnTo>
                  <a:lnTo>
                    <a:pt x="766029" y="579120"/>
                  </a:lnTo>
                  <a:lnTo>
                    <a:pt x="763400" y="572770"/>
                  </a:lnTo>
                  <a:lnTo>
                    <a:pt x="764468" y="570230"/>
                  </a:lnTo>
                  <a:lnTo>
                    <a:pt x="769714" y="570230"/>
                  </a:lnTo>
                  <a:lnTo>
                    <a:pt x="772929" y="568960"/>
                  </a:lnTo>
                  <a:lnTo>
                    <a:pt x="775547" y="565150"/>
                  </a:lnTo>
                  <a:lnTo>
                    <a:pt x="775547" y="558800"/>
                  </a:lnTo>
                  <a:lnTo>
                    <a:pt x="772929" y="548640"/>
                  </a:lnTo>
                  <a:lnTo>
                    <a:pt x="768165" y="548640"/>
                  </a:lnTo>
                  <a:lnTo>
                    <a:pt x="767086" y="546100"/>
                  </a:lnTo>
                  <a:lnTo>
                    <a:pt x="767086" y="535940"/>
                  </a:lnTo>
                  <a:lnTo>
                    <a:pt x="769243" y="530860"/>
                  </a:lnTo>
                  <a:lnTo>
                    <a:pt x="774479" y="528320"/>
                  </a:lnTo>
                  <a:lnTo>
                    <a:pt x="778405" y="524510"/>
                  </a:lnTo>
                  <a:lnTo>
                    <a:pt x="782771" y="519430"/>
                  </a:lnTo>
                  <a:lnTo>
                    <a:pt x="785976" y="515620"/>
                  </a:lnTo>
                  <a:lnTo>
                    <a:pt x="789462" y="511810"/>
                  </a:lnTo>
                  <a:lnTo>
                    <a:pt x="790185" y="508000"/>
                  </a:lnTo>
                  <a:lnTo>
                    <a:pt x="788436" y="501650"/>
                  </a:lnTo>
                  <a:lnTo>
                    <a:pt x="790939" y="497840"/>
                  </a:lnTo>
                  <a:lnTo>
                    <a:pt x="798792" y="494030"/>
                  </a:lnTo>
                  <a:lnTo>
                    <a:pt x="802363" y="490220"/>
                  </a:lnTo>
                  <a:lnTo>
                    <a:pt x="803242" y="485140"/>
                  </a:lnTo>
                  <a:lnTo>
                    <a:pt x="802164" y="481330"/>
                  </a:lnTo>
                  <a:lnTo>
                    <a:pt x="798666" y="477520"/>
                  </a:lnTo>
                  <a:lnTo>
                    <a:pt x="795818" y="474980"/>
                  </a:lnTo>
                  <a:lnTo>
                    <a:pt x="792321" y="472440"/>
                  </a:lnTo>
                  <a:lnTo>
                    <a:pt x="789829" y="469900"/>
                  </a:lnTo>
                  <a:lnTo>
                    <a:pt x="787201" y="462280"/>
                  </a:lnTo>
                  <a:lnTo>
                    <a:pt x="787567" y="458470"/>
                  </a:lnTo>
                  <a:lnTo>
                    <a:pt x="791054" y="457200"/>
                  </a:lnTo>
                  <a:lnTo>
                    <a:pt x="807567" y="457200"/>
                  </a:lnTo>
                  <a:lnTo>
                    <a:pt x="808875" y="453390"/>
                  </a:lnTo>
                  <a:lnTo>
                    <a:pt x="811367" y="450850"/>
                  </a:lnTo>
                  <a:lnTo>
                    <a:pt x="883496" y="450850"/>
                  </a:lnTo>
                  <a:lnTo>
                    <a:pt x="884475" y="449580"/>
                  </a:lnTo>
                  <a:lnTo>
                    <a:pt x="888412" y="443230"/>
                  </a:lnTo>
                  <a:lnTo>
                    <a:pt x="890161" y="438150"/>
                  </a:lnTo>
                  <a:lnTo>
                    <a:pt x="895166" y="431800"/>
                  </a:lnTo>
                  <a:lnTo>
                    <a:pt x="905637" y="420370"/>
                  </a:lnTo>
                  <a:lnTo>
                    <a:pt x="912778" y="411480"/>
                  </a:lnTo>
                  <a:lnTo>
                    <a:pt x="919762" y="403860"/>
                  </a:lnTo>
                  <a:lnTo>
                    <a:pt x="925113" y="393700"/>
                  </a:lnTo>
                  <a:lnTo>
                    <a:pt x="928170" y="386080"/>
                  </a:lnTo>
                  <a:lnTo>
                    <a:pt x="930892" y="379730"/>
                  </a:lnTo>
                  <a:lnTo>
                    <a:pt x="934194" y="372110"/>
                  </a:lnTo>
                  <a:lnTo>
                    <a:pt x="937656" y="365760"/>
                  </a:lnTo>
                  <a:lnTo>
                    <a:pt x="940861" y="360680"/>
                  </a:lnTo>
                  <a:lnTo>
                    <a:pt x="944787" y="354330"/>
                  </a:lnTo>
                  <a:lnTo>
                    <a:pt x="949793" y="346710"/>
                  </a:lnTo>
                  <a:lnTo>
                    <a:pt x="954159" y="339090"/>
                  </a:lnTo>
                  <a:lnTo>
                    <a:pt x="954159" y="335280"/>
                  </a:lnTo>
                  <a:lnTo>
                    <a:pt x="948013" y="335280"/>
                  </a:lnTo>
                  <a:lnTo>
                    <a:pt x="938819" y="331470"/>
                  </a:lnTo>
                  <a:lnTo>
                    <a:pt x="931228" y="330200"/>
                  </a:lnTo>
                  <a:lnTo>
                    <a:pt x="925217" y="330200"/>
                  </a:lnTo>
                  <a:lnTo>
                    <a:pt x="919207" y="328930"/>
                  </a:lnTo>
                  <a:lnTo>
                    <a:pt x="910192" y="326390"/>
                  </a:lnTo>
                  <a:lnTo>
                    <a:pt x="900171" y="318770"/>
                  </a:lnTo>
                  <a:lnTo>
                    <a:pt x="896077" y="313690"/>
                  </a:lnTo>
                  <a:lnTo>
                    <a:pt x="896077" y="306070"/>
                  </a:lnTo>
                  <a:lnTo>
                    <a:pt x="894025" y="298450"/>
                  </a:lnTo>
                  <a:lnTo>
                    <a:pt x="891522" y="292100"/>
                  </a:lnTo>
                  <a:lnTo>
                    <a:pt x="889108" y="287020"/>
                  </a:lnTo>
                  <a:lnTo>
                    <a:pt x="885901" y="280670"/>
                  </a:lnTo>
                  <a:lnTo>
                    <a:pt x="882318" y="274320"/>
                  </a:lnTo>
                  <a:lnTo>
                    <a:pt x="878779" y="267970"/>
                  </a:lnTo>
                  <a:lnTo>
                    <a:pt x="874277" y="260350"/>
                  </a:lnTo>
                  <a:lnTo>
                    <a:pt x="873041" y="251460"/>
                  </a:lnTo>
                  <a:lnTo>
                    <a:pt x="879051" y="242570"/>
                  </a:lnTo>
                  <a:lnTo>
                    <a:pt x="884789" y="240030"/>
                  </a:lnTo>
                  <a:lnTo>
                    <a:pt x="906045" y="240030"/>
                  </a:lnTo>
                  <a:lnTo>
                    <a:pt x="909061" y="237490"/>
                  </a:lnTo>
                  <a:lnTo>
                    <a:pt x="914076" y="226060"/>
                  </a:lnTo>
                  <a:lnTo>
                    <a:pt x="915506" y="222250"/>
                  </a:lnTo>
                  <a:lnTo>
                    <a:pt x="175711" y="222250"/>
                  </a:lnTo>
                  <a:lnTo>
                    <a:pt x="169539" y="220980"/>
                  </a:lnTo>
                  <a:lnTo>
                    <a:pt x="128086" y="203200"/>
                  </a:lnTo>
                  <a:lnTo>
                    <a:pt x="115336" y="186690"/>
                  </a:lnTo>
                  <a:lnTo>
                    <a:pt x="110017" y="176530"/>
                  </a:lnTo>
                  <a:lnTo>
                    <a:pt x="103002" y="165100"/>
                  </a:lnTo>
                  <a:lnTo>
                    <a:pt x="95620" y="158750"/>
                  </a:lnTo>
                  <a:lnTo>
                    <a:pt x="80081" y="157480"/>
                  </a:lnTo>
                  <a:close/>
                </a:path>
                <a:path w="954404" h="1054100">
                  <a:moveTo>
                    <a:pt x="68207" y="676910"/>
                  </a:moveTo>
                  <a:lnTo>
                    <a:pt x="56459" y="676910"/>
                  </a:lnTo>
                  <a:lnTo>
                    <a:pt x="65474" y="678180"/>
                  </a:lnTo>
                  <a:lnTo>
                    <a:pt x="68207" y="676910"/>
                  </a:lnTo>
                  <a:close/>
                </a:path>
                <a:path w="954404" h="1054100">
                  <a:moveTo>
                    <a:pt x="767625" y="589280"/>
                  </a:moveTo>
                  <a:lnTo>
                    <a:pt x="231270" y="589280"/>
                  </a:lnTo>
                  <a:lnTo>
                    <a:pt x="236663" y="590550"/>
                  </a:lnTo>
                  <a:lnTo>
                    <a:pt x="243268" y="590550"/>
                  </a:lnTo>
                  <a:lnTo>
                    <a:pt x="250249" y="591820"/>
                  </a:lnTo>
                  <a:lnTo>
                    <a:pt x="256767" y="594360"/>
                  </a:lnTo>
                  <a:lnTo>
                    <a:pt x="264787" y="596900"/>
                  </a:lnTo>
                  <a:lnTo>
                    <a:pt x="270232" y="604520"/>
                  </a:lnTo>
                  <a:lnTo>
                    <a:pt x="267510" y="617220"/>
                  </a:lnTo>
                  <a:lnTo>
                    <a:pt x="268745" y="627380"/>
                  </a:lnTo>
                  <a:lnTo>
                    <a:pt x="274462" y="636270"/>
                  </a:lnTo>
                  <a:lnTo>
                    <a:pt x="282535" y="642620"/>
                  </a:lnTo>
                  <a:lnTo>
                    <a:pt x="296566" y="647700"/>
                  </a:lnTo>
                  <a:lnTo>
                    <a:pt x="306409" y="647700"/>
                  </a:lnTo>
                  <a:lnTo>
                    <a:pt x="316409" y="642620"/>
                  </a:lnTo>
                  <a:lnTo>
                    <a:pt x="324618" y="640080"/>
                  </a:lnTo>
                  <a:lnTo>
                    <a:pt x="334628" y="637540"/>
                  </a:lnTo>
                  <a:lnTo>
                    <a:pt x="769430" y="637540"/>
                  </a:lnTo>
                  <a:lnTo>
                    <a:pt x="770426" y="635000"/>
                  </a:lnTo>
                  <a:lnTo>
                    <a:pt x="771861" y="627380"/>
                  </a:lnTo>
                  <a:lnTo>
                    <a:pt x="771861" y="619760"/>
                  </a:lnTo>
                  <a:lnTo>
                    <a:pt x="770426" y="615950"/>
                  </a:lnTo>
                  <a:lnTo>
                    <a:pt x="766939" y="615950"/>
                  </a:lnTo>
                  <a:lnTo>
                    <a:pt x="764793" y="612140"/>
                  </a:lnTo>
                  <a:lnTo>
                    <a:pt x="763055" y="607060"/>
                  </a:lnTo>
                  <a:lnTo>
                    <a:pt x="764468" y="603250"/>
                  </a:lnTo>
                  <a:lnTo>
                    <a:pt x="769714" y="603250"/>
                  </a:lnTo>
                  <a:lnTo>
                    <a:pt x="770782" y="599440"/>
                  </a:lnTo>
                  <a:lnTo>
                    <a:pt x="768165" y="591820"/>
                  </a:lnTo>
                  <a:lnTo>
                    <a:pt x="767625" y="589280"/>
                  </a:lnTo>
                  <a:close/>
                </a:path>
                <a:path w="954404" h="1054100">
                  <a:moveTo>
                    <a:pt x="770782" y="544830"/>
                  </a:moveTo>
                  <a:lnTo>
                    <a:pt x="768165" y="548640"/>
                  </a:lnTo>
                  <a:lnTo>
                    <a:pt x="772929" y="548640"/>
                  </a:lnTo>
                  <a:lnTo>
                    <a:pt x="770782" y="544830"/>
                  </a:lnTo>
                  <a:close/>
                </a:path>
                <a:path w="954404" h="1054100">
                  <a:moveTo>
                    <a:pt x="883496" y="450850"/>
                  </a:moveTo>
                  <a:lnTo>
                    <a:pt x="814865" y="450850"/>
                  </a:lnTo>
                  <a:lnTo>
                    <a:pt x="817713" y="453390"/>
                  </a:lnTo>
                  <a:lnTo>
                    <a:pt x="821200" y="458470"/>
                  </a:lnTo>
                  <a:lnTo>
                    <a:pt x="822990" y="462280"/>
                  </a:lnTo>
                  <a:lnTo>
                    <a:pt x="823744" y="469900"/>
                  </a:lnTo>
                  <a:lnTo>
                    <a:pt x="823772" y="480060"/>
                  </a:lnTo>
                  <a:lnTo>
                    <a:pt x="822990" y="490220"/>
                  </a:lnTo>
                  <a:lnTo>
                    <a:pt x="825859" y="494030"/>
                  </a:lnTo>
                  <a:lnTo>
                    <a:pt x="829786" y="494030"/>
                  </a:lnTo>
                  <a:lnTo>
                    <a:pt x="833993" y="492760"/>
                  </a:lnTo>
                  <a:lnTo>
                    <a:pt x="840183" y="490220"/>
                  </a:lnTo>
                  <a:lnTo>
                    <a:pt x="847520" y="485140"/>
                  </a:lnTo>
                  <a:lnTo>
                    <a:pt x="862819" y="472440"/>
                  </a:lnTo>
                  <a:lnTo>
                    <a:pt x="870156" y="464820"/>
                  </a:lnTo>
                  <a:lnTo>
                    <a:pt x="876347" y="458470"/>
                  </a:lnTo>
                  <a:lnTo>
                    <a:pt x="880559" y="454660"/>
                  </a:lnTo>
                  <a:lnTo>
                    <a:pt x="883496" y="450850"/>
                  </a:lnTo>
                  <a:close/>
                </a:path>
                <a:path w="954404" h="1054100">
                  <a:moveTo>
                    <a:pt x="807567" y="457200"/>
                  </a:moveTo>
                  <a:lnTo>
                    <a:pt x="791054" y="457200"/>
                  </a:lnTo>
                  <a:lnTo>
                    <a:pt x="793200" y="458470"/>
                  </a:lnTo>
                  <a:lnTo>
                    <a:pt x="794949" y="464820"/>
                  </a:lnTo>
                  <a:lnTo>
                    <a:pt x="797797" y="467360"/>
                  </a:lnTo>
                  <a:lnTo>
                    <a:pt x="803043" y="464820"/>
                  </a:lnTo>
                  <a:lnTo>
                    <a:pt x="806258" y="461010"/>
                  </a:lnTo>
                  <a:lnTo>
                    <a:pt x="807567" y="457200"/>
                  </a:lnTo>
                  <a:close/>
                </a:path>
                <a:path w="954404" h="1054100">
                  <a:moveTo>
                    <a:pt x="906045" y="240030"/>
                  </a:moveTo>
                  <a:lnTo>
                    <a:pt x="884789" y="240030"/>
                  </a:lnTo>
                  <a:lnTo>
                    <a:pt x="892789" y="241300"/>
                  </a:lnTo>
                  <a:lnTo>
                    <a:pt x="904537" y="241300"/>
                  </a:lnTo>
                  <a:lnTo>
                    <a:pt x="906045" y="240030"/>
                  </a:lnTo>
                  <a:close/>
                </a:path>
                <a:path w="954404" h="1054100">
                  <a:moveTo>
                    <a:pt x="240024" y="193040"/>
                  </a:moveTo>
                  <a:lnTo>
                    <a:pt x="231814" y="193040"/>
                  </a:lnTo>
                  <a:lnTo>
                    <a:pt x="225794" y="194310"/>
                  </a:lnTo>
                  <a:lnTo>
                    <a:pt x="220478" y="195580"/>
                  </a:lnTo>
                  <a:lnTo>
                    <a:pt x="214070" y="199390"/>
                  </a:lnTo>
                  <a:lnTo>
                    <a:pt x="207378" y="203200"/>
                  </a:lnTo>
                  <a:lnTo>
                    <a:pt x="194973" y="213360"/>
                  </a:lnTo>
                  <a:lnTo>
                    <a:pt x="188087" y="217170"/>
                  </a:lnTo>
                  <a:lnTo>
                    <a:pt x="181387" y="219710"/>
                  </a:lnTo>
                  <a:lnTo>
                    <a:pt x="175711" y="222250"/>
                  </a:lnTo>
                  <a:lnTo>
                    <a:pt x="915506" y="222250"/>
                  </a:lnTo>
                  <a:lnTo>
                    <a:pt x="916935" y="218440"/>
                  </a:lnTo>
                  <a:lnTo>
                    <a:pt x="918935" y="210820"/>
                  </a:lnTo>
                  <a:lnTo>
                    <a:pt x="920579" y="200660"/>
                  </a:lnTo>
                  <a:lnTo>
                    <a:pt x="921282" y="194310"/>
                  </a:lnTo>
                  <a:lnTo>
                    <a:pt x="244013" y="194310"/>
                  </a:lnTo>
                  <a:lnTo>
                    <a:pt x="240024" y="193040"/>
                  </a:lnTo>
                  <a:close/>
                </a:path>
                <a:path w="954404" h="1054100">
                  <a:moveTo>
                    <a:pt x="321707" y="59690"/>
                  </a:moveTo>
                  <a:lnTo>
                    <a:pt x="315686" y="60960"/>
                  </a:lnTo>
                  <a:lnTo>
                    <a:pt x="311184" y="63500"/>
                  </a:lnTo>
                  <a:lnTo>
                    <a:pt x="306179" y="68580"/>
                  </a:lnTo>
                  <a:lnTo>
                    <a:pt x="302085" y="69850"/>
                  </a:lnTo>
                  <a:lnTo>
                    <a:pt x="297069" y="69850"/>
                  </a:lnTo>
                  <a:lnTo>
                    <a:pt x="296252" y="77470"/>
                  </a:lnTo>
                  <a:lnTo>
                    <a:pt x="299257" y="96520"/>
                  </a:lnTo>
                  <a:lnTo>
                    <a:pt x="301708" y="105410"/>
                  </a:lnTo>
                  <a:lnTo>
                    <a:pt x="304713" y="110490"/>
                  </a:lnTo>
                  <a:lnTo>
                    <a:pt x="304304" y="115570"/>
                  </a:lnTo>
                  <a:lnTo>
                    <a:pt x="300294" y="124460"/>
                  </a:lnTo>
                  <a:lnTo>
                    <a:pt x="297027" y="135890"/>
                  </a:lnTo>
                  <a:lnTo>
                    <a:pt x="295017" y="144780"/>
                  </a:lnTo>
                  <a:lnTo>
                    <a:pt x="292017" y="151130"/>
                  </a:lnTo>
                  <a:lnTo>
                    <a:pt x="262989" y="185420"/>
                  </a:lnTo>
                  <a:lnTo>
                    <a:pt x="244013" y="194310"/>
                  </a:lnTo>
                  <a:lnTo>
                    <a:pt x="921282" y="194310"/>
                  </a:lnTo>
                  <a:lnTo>
                    <a:pt x="921563" y="191770"/>
                  </a:lnTo>
                  <a:lnTo>
                    <a:pt x="921920" y="185420"/>
                  </a:lnTo>
                  <a:lnTo>
                    <a:pt x="921525" y="177800"/>
                  </a:lnTo>
                  <a:lnTo>
                    <a:pt x="903009" y="140970"/>
                  </a:lnTo>
                  <a:lnTo>
                    <a:pt x="899867" y="130810"/>
                  </a:lnTo>
                  <a:lnTo>
                    <a:pt x="900401" y="114300"/>
                  </a:lnTo>
                  <a:lnTo>
                    <a:pt x="896705" y="105410"/>
                  </a:lnTo>
                  <a:lnTo>
                    <a:pt x="892067" y="101600"/>
                  </a:lnTo>
                  <a:lnTo>
                    <a:pt x="883334" y="101600"/>
                  </a:lnTo>
                  <a:lnTo>
                    <a:pt x="881767" y="99060"/>
                  </a:lnTo>
                  <a:lnTo>
                    <a:pt x="636567" y="99060"/>
                  </a:lnTo>
                  <a:lnTo>
                    <a:pt x="617918" y="90170"/>
                  </a:lnTo>
                  <a:lnTo>
                    <a:pt x="619392" y="83820"/>
                  </a:lnTo>
                  <a:lnTo>
                    <a:pt x="396061" y="83820"/>
                  </a:lnTo>
                  <a:lnTo>
                    <a:pt x="389108" y="80010"/>
                  </a:lnTo>
                  <a:lnTo>
                    <a:pt x="383087" y="72390"/>
                  </a:lnTo>
                  <a:lnTo>
                    <a:pt x="377349" y="68580"/>
                  </a:lnTo>
                  <a:lnTo>
                    <a:pt x="369339" y="67310"/>
                  </a:lnTo>
                  <a:lnTo>
                    <a:pt x="347706" y="67310"/>
                  </a:lnTo>
                  <a:lnTo>
                    <a:pt x="338272" y="64770"/>
                  </a:lnTo>
                  <a:lnTo>
                    <a:pt x="328251" y="60960"/>
                  </a:lnTo>
                  <a:lnTo>
                    <a:pt x="321707" y="59690"/>
                  </a:lnTo>
                  <a:close/>
                </a:path>
                <a:path w="954404" h="1054100">
                  <a:moveTo>
                    <a:pt x="774112" y="0"/>
                  </a:moveTo>
                  <a:lnTo>
                    <a:pt x="754437" y="0"/>
                  </a:lnTo>
                  <a:lnTo>
                    <a:pt x="748364" y="1270"/>
                  </a:lnTo>
                  <a:lnTo>
                    <a:pt x="741380" y="6350"/>
                  </a:lnTo>
                  <a:lnTo>
                    <a:pt x="736029" y="11430"/>
                  </a:lnTo>
                  <a:lnTo>
                    <a:pt x="729925" y="19050"/>
                  </a:lnTo>
                  <a:lnTo>
                    <a:pt x="724208" y="21590"/>
                  </a:lnTo>
                  <a:lnTo>
                    <a:pt x="716355" y="22860"/>
                  </a:lnTo>
                  <a:lnTo>
                    <a:pt x="710282" y="29210"/>
                  </a:lnTo>
                  <a:lnTo>
                    <a:pt x="703297" y="41910"/>
                  </a:lnTo>
                  <a:lnTo>
                    <a:pt x="696502" y="46990"/>
                  </a:lnTo>
                  <a:lnTo>
                    <a:pt x="671916" y="46990"/>
                  </a:lnTo>
                  <a:lnTo>
                    <a:pt x="668346" y="52070"/>
                  </a:lnTo>
                  <a:lnTo>
                    <a:pt x="667477" y="66040"/>
                  </a:lnTo>
                  <a:lnTo>
                    <a:pt x="664262" y="73660"/>
                  </a:lnTo>
                  <a:lnTo>
                    <a:pt x="657267" y="81280"/>
                  </a:lnTo>
                  <a:lnTo>
                    <a:pt x="643352" y="97790"/>
                  </a:lnTo>
                  <a:lnTo>
                    <a:pt x="636567" y="99060"/>
                  </a:lnTo>
                  <a:lnTo>
                    <a:pt x="881767" y="99060"/>
                  </a:lnTo>
                  <a:lnTo>
                    <a:pt x="879418" y="95250"/>
                  </a:lnTo>
                  <a:lnTo>
                    <a:pt x="878182" y="73660"/>
                  </a:lnTo>
                  <a:lnTo>
                    <a:pt x="873261" y="58420"/>
                  </a:lnTo>
                  <a:lnTo>
                    <a:pt x="868978" y="53340"/>
                  </a:lnTo>
                  <a:lnTo>
                    <a:pt x="861994" y="53340"/>
                  </a:lnTo>
                  <a:lnTo>
                    <a:pt x="857712" y="48260"/>
                  </a:lnTo>
                  <a:lnTo>
                    <a:pt x="857012" y="45720"/>
                  </a:lnTo>
                  <a:lnTo>
                    <a:pt x="836728" y="45720"/>
                  </a:lnTo>
                  <a:lnTo>
                    <a:pt x="832351" y="35560"/>
                  </a:lnTo>
                  <a:lnTo>
                    <a:pt x="825556" y="30480"/>
                  </a:lnTo>
                  <a:lnTo>
                    <a:pt x="813346" y="29210"/>
                  </a:lnTo>
                  <a:lnTo>
                    <a:pt x="806216" y="25400"/>
                  </a:lnTo>
                  <a:lnTo>
                    <a:pt x="800970" y="17780"/>
                  </a:lnTo>
                  <a:lnTo>
                    <a:pt x="795975" y="15240"/>
                  </a:lnTo>
                  <a:lnTo>
                    <a:pt x="788991" y="15240"/>
                  </a:lnTo>
                  <a:lnTo>
                    <a:pt x="784007" y="11430"/>
                  </a:lnTo>
                  <a:lnTo>
                    <a:pt x="778761" y="2540"/>
                  </a:lnTo>
                  <a:lnTo>
                    <a:pt x="774112" y="0"/>
                  </a:lnTo>
                  <a:close/>
                </a:path>
                <a:path w="954404" h="1054100">
                  <a:moveTo>
                    <a:pt x="489555" y="53340"/>
                  </a:moveTo>
                  <a:lnTo>
                    <a:pt x="478896" y="54610"/>
                  </a:lnTo>
                  <a:lnTo>
                    <a:pt x="469880" y="58420"/>
                  </a:lnTo>
                  <a:lnTo>
                    <a:pt x="462576" y="62230"/>
                  </a:lnTo>
                  <a:lnTo>
                    <a:pt x="454817" y="64770"/>
                  </a:lnTo>
                  <a:lnTo>
                    <a:pt x="447527" y="68580"/>
                  </a:lnTo>
                  <a:lnTo>
                    <a:pt x="441630" y="72390"/>
                  </a:lnTo>
                  <a:lnTo>
                    <a:pt x="435117" y="76200"/>
                  </a:lnTo>
                  <a:lnTo>
                    <a:pt x="425704" y="80010"/>
                  </a:lnTo>
                  <a:lnTo>
                    <a:pt x="415683" y="82550"/>
                  </a:lnTo>
                  <a:lnTo>
                    <a:pt x="407076" y="83820"/>
                  </a:lnTo>
                  <a:lnTo>
                    <a:pt x="619392" y="83820"/>
                  </a:lnTo>
                  <a:lnTo>
                    <a:pt x="621750" y="73660"/>
                  </a:lnTo>
                  <a:lnTo>
                    <a:pt x="621635" y="66040"/>
                  </a:lnTo>
                  <a:lnTo>
                    <a:pt x="618640" y="62230"/>
                  </a:lnTo>
                  <a:lnTo>
                    <a:pt x="614127" y="57150"/>
                  </a:lnTo>
                  <a:lnTo>
                    <a:pt x="612792" y="55880"/>
                  </a:lnTo>
                  <a:lnTo>
                    <a:pt x="497555" y="55880"/>
                  </a:lnTo>
                  <a:lnTo>
                    <a:pt x="489555" y="53340"/>
                  </a:lnTo>
                  <a:close/>
                </a:path>
                <a:path w="954404" h="1054100">
                  <a:moveTo>
                    <a:pt x="562757" y="0"/>
                  </a:moveTo>
                  <a:lnTo>
                    <a:pt x="554286" y="2540"/>
                  </a:lnTo>
                  <a:lnTo>
                    <a:pt x="548548" y="7620"/>
                  </a:lnTo>
                  <a:lnTo>
                    <a:pt x="540548" y="20320"/>
                  </a:lnTo>
                  <a:lnTo>
                    <a:pt x="532339" y="26670"/>
                  </a:lnTo>
                  <a:lnTo>
                    <a:pt x="520329" y="30480"/>
                  </a:lnTo>
                  <a:lnTo>
                    <a:pt x="514183" y="35560"/>
                  </a:lnTo>
                  <a:lnTo>
                    <a:pt x="511167" y="44450"/>
                  </a:lnTo>
                  <a:lnTo>
                    <a:pt x="507900" y="50800"/>
                  </a:lnTo>
                  <a:lnTo>
                    <a:pt x="502885" y="55880"/>
                  </a:lnTo>
                  <a:lnTo>
                    <a:pt x="612792" y="55880"/>
                  </a:lnTo>
                  <a:lnTo>
                    <a:pt x="606117" y="49530"/>
                  </a:lnTo>
                  <a:lnTo>
                    <a:pt x="602840" y="43180"/>
                  </a:lnTo>
                  <a:lnTo>
                    <a:pt x="602840" y="33020"/>
                  </a:lnTo>
                  <a:lnTo>
                    <a:pt x="599971" y="25400"/>
                  </a:lnTo>
                  <a:lnTo>
                    <a:pt x="592955" y="16510"/>
                  </a:lnTo>
                  <a:lnTo>
                    <a:pt x="583940" y="8890"/>
                  </a:lnTo>
                  <a:lnTo>
                    <a:pt x="562757" y="0"/>
                  </a:lnTo>
                  <a:close/>
                </a:path>
                <a:path w="954404" h="1054100">
                  <a:moveTo>
                    <a:pt x="854214" y="35560"/>
                  </a:moveTo>
                  <a:lnTo>
                    <a:pt x="849565" y="35560"/>
                  </a:lnTo>
                  <a:lnTo>
                    <a:pt x="841723" y="45720"/>
                  </a:lnTo>
                  <a:lnTo>
                    <a:pt x="857012" y="45720"/>
                  </a:lnTo>
                  <a:lnTo>
                    <a:pt x="854214" y="3556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41" name="object 81">
              <a:extLst>
                <a:ext uri="{FF2B5EF4-FFF2-40B4-BE49-F238E27FC236}">
                  <a16:creationId xmlns:a16="http://schemas.microsoft.com/office/drawing/2014/main" id="{0755277B-6560-785E-A635-BFF59E78536A}"/>
                </a:ext>
              </a:extLst>
            </p:cNvPr>
            <p:cNvSpPr txBox="1"/>
            <p:nvPr/>
          </p:nvSpPr>
          <p:spPr>
            <a:xfrm>
              <a:off x="5151267" y="2417013"/>
              <a:ext cx="693699"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BA</a:t>
              </a:r>
              <a:endParaRPr sz="1600" dirty="0">
                <a:solidFill>
                  <a:schemeClr val="bg1"/>
                </a:solidFill>
                <a:latin typeface="AMX" pitchFamily="2" charset="0"/>
                <a:cs typeface="Arial" panose="020B0604020202020204" pitchFamily="34" charset="0"/>
              </a:endParaRPr>
            </a:p>
          </p:txBody>
        </p:sp>
      </p:grpSp>
      <p:sp>
        <p:nvSpPr>
          <p:cNvPr id="43" name="object 105">
            <a:extLst>
              <a:ext uri="{FF2B5EF4-FFF2-40B4-BE49-F238E27FC236}">
                <a16:creationId xmlns:a16="http://schemas.microsoft.com/office/drawing/2014/main" id="{259017FA-69DE-D765-3403-83E06E03BF36}"/>
              </a:ext>
            </a:extLst>
          </p:cNvPr>
          <p:cNvSpPr txBox="1"/>
          <p:nvPr/>
        </p:nvSpPr>
        <p:spPr>
          <a:xfrm>
            <a:off x="7423879" y="3362333"/>
            <a:ext cx="862262" cy="591102"/>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Brasília</a:t>
            </a:r>
          </a:p>
          <a:p>
            <a:pPr marL="33116" marR="3081" indent="-25799"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3</a:t>
            </a:r>
            <a:endParaRPr sz="1600" dirty="0">
              <a:latin typeface="AMX" pitchFamily="2" charset="0"/>
              <a:cs typeface="Arial" panose="020B0604020202020204" pitchFamily="34" charset="0"/>
            </a:endParaRPr>
          </a:p>
        </p:txBody>
      </p:sp>
      <p:grpSp>
        <p:nvGrpSpPr>
          <p:cNvPr id="85" name="Agrupar 84">
            <a:extLst>
              <a:ext uri="{FF2B5EF4-FFF2-40B4-BE49-F238E27FC236}">
                <a16:creationId xmlns:a16="http://schemas.microsoft.com/office/drawing/2014/main" id="{9C924A30-6CDF-D9AC-00EF-E380E296D10F}"/>
              </a:ext>
            </a:extLst>
          </p:cNvPr>
          <p:cNvGrpSpPr/>
          <p:nvPr/>
        </p:nvGrpSpPr>
        <p:grpSpPr>
          <a:xfrm>
            <a:off x="7423879" y="2196498"/>
            <a:ext cx="998828" cy="1000147"/>
            <a:chOff x="6222386" y="2107256"/>
            <a:chExt cx="998828" cy="1000147"/>
          </a:xfrm>
        </p:grpSpPr>
        <p:sp>
          <p:nvSpPr>
            <p:cNvPr id="45" name="object 108">
              <a:extLst>
                <a:ext uri="{FF2B5EF4-FFF2-40B4-BE49-F238E27FC236}">
                  <a16:creationId xmlns:a16="http://schemas.microsoft.com/office/drawing/2014/main" id="{7123526A-5F01-D32C-5130-38FBD8829079}"/>
                </a:ext>
              </a:extLst>
            </p:cNvPr>
            <p:cNvSpPr/>
            <p:nvPr/>
          </p:nvSpPr>
          <p:spPr>
            <a:xfrm>
              <a:off x="6222386" y="2107256"/>
              <a:ext cx="998828" cy="1000147"/>
            </a:xfrm>
            <a:custGeom>
              <a:avLst/>
              <a:gdLst/>
              <a:ahLst/>
              <a:cxnLst/>
              <a:rect l="l" t="t" r="r" b="b"/>
              <a:pathLst>
                <a:path w="961390" h="962660">
                  <a:moveTo>
                    <a:pt x="378914" y="859790"/>
                  </a:moveTo>
                  <a:lnTo>
                    <a:pt x="93813" y="859790"/>
                  </a:lnTo>
                  <a:lnTo>
                    <a:pt x="102116" y="862330"/>
                  </a:lnTo>
                  <a:lnTo>
                    <a:pt x="112242" y="872490"/>
                  </a:lnTo>
                  <a:lnTo>
                    <a:pt x="120534" y="876300"/>
                  </a:lnTo>
                  <a:lnTo>
                    <a:pt x="125592" y="876300"/>
                  </a:lnTo>
                  <a:lnTo>
                    <a:pt x="130443" y="877570"/>
                  </a:lnTo>
                  <a:lnTo>
                    <a:pt x="136840" y="880110"/>
                  </a:lnTo>
                  <a:lnTo>
                    <a:pt x="143948" y="883920"/>
                  </a:lnTo>
                  <a:lnTo>
                    <a:pt x="150931" y="889000"/>
                  </a:lnTo>
                  <a:lnTo>
                    <a:pt x="158463" y="894080"/>
                  </a:lnTo>
                  <a:lnTo>
                    <a:pt x="167050" y="900430"/>
                  </a:lnTo>
                  <a:lnTo>
                    <a:pt x="175635" y="904240"/>
                  </a:lnTo>
                  <a:lnTo>
                    <a:pt x="190604" y="911860"/>
                  </a:lnTo>
                  <a:lnTo>
                    <a:pt x="198951" y="914400"/>
                  </a:lnTo>
                  <a:lnTo>
                    <a:pt x="207180" y="915670"/>
                  </a:lnTo>
                  <a:lnTo>
                    <a:pt x="214270" y="918210"/>
                  </a:lnTo>
                  <a:lnTo>
                    <a:pt x="248855" y="934720"/>
                  </a:lnTo>
                  <a:lnTo>
                    <a:pt x="258698" y="939800"/>
                  </a:lnTo>
                  <a:lnTo>
                    <a:pt x="268834" y="943610"/>
                  </a:lnTo>
                  <a:lnTo>
                    <a:pt x="277106" y="949960"/>
                  </a:lnTo>
                  <a:lnTo>
                    <a:pt x="291336" y="962660"/>
                  </a:lnTo>
                  <a:lnTo>
                    <a:pt x="298341" y="956310"/>
                  </a:lnTo>
                  <a:lnTo>
                    <a:pt x="302019" y="952500"/>
                  </a:lnTo>
                  <a:lnTo>
                    <a:pt x="306842" y="947420"/>
                  </a:lnTo>
                  <a:lnTo>
                    <a:pt x="312180" y="942340"/>
                  </a:lnTo>
                  <a:lnTo>
                    <a:pt x="337481" y="920750"/>
                  </a:lnTo>
                  <a:lnTo>
                    <a:pt x="341899" y="918210"/>
                  </a:lnTo>
                  <a:lnTo>
                    <a:pt x="346412" y="914400"/>
                  </a:lnTo>
                  <a:lnTo>
                    <a:pt x="350423" y="900430"/>
                  </a:lnTo>
                  <a:lnTo>
                    <a:pt x="352622" y="894080"/>
                  </a:lnTo>
                  <a:lnTo>
                    <a:pt x="355784" y="886460"/>
                  </a:lnTo>
                  <a:lnTo>
                    <a:pt x="361302" y="873760"/>
                  </a:lnTo>
                  <a:lnTo>
                    <a:pt x="368087" y="866140"/>
                  </a:lnTo>
                  <a:lnTo>
                    <a:pt x="373595" y="863600"/>
                  </a:lnTo>
                  <a:lnTo>
                    <a:pt x="378914" y="859790"/>
                  </a:lnTo>
                  <a:close/>
                </a:path>
                <a:path w="961390" h="962660">
                  <a:moveTo>
                    <a:pt x="406494" y="0"/>
                  </a:moveTo>
                  <a:lnTo>
                    <a:pt x="375292" y="30480"/>
                  </a:lnTo>
                  <a:lnTo>
                    <a:pt x="365564" y="55880"/>
                  </a:lnTo>
                  <a:lnTo>
                    <a:pt x="365564" y="68580"/>
                  </a:lnTo>
                  <a:lnTo>
                    <a:pt x="361962" y="76200"/>
                  </a:lnTo>
                  <a:lnTo>
                    <a:pt x="353124" y="85090"/>
                  </a:lnTo>
                  <a:lnTo>
                    <a:pt x="349512" y="93980"/>
                  </a:lnTo>
                  <a:lnTo>
                    <a:pt x="349512" y="105410"/>
                  </a:lnTo>
                  <a:lnTo>
                    <a:pt x="347700" y="115570"/>
                  </a:lnTo>
                  <a:lnTo>
                    <a:pt x="343292" y="127000"/>
                  </a:lnTo>
                  <a:lnTo>
                    <a:pt x="338779" y="135890"/>
                  </a:lnTo>
                  <a:lnTo>
                    <a:pt x="332151" y="144780"/>
                  </a:lnTo>
                  <a:lnTo>
                    <a:pt x="328999" y="152400"/>
                  </a:lnTo>
                  <a:lnTo>
                    <a:pt x="327900" y="161290"/>
                  </a:lnTo>
                  <a:lnTo>
                    <a:pt x="324748" y="168910"/>
                  </a:lnTo>
                  <a:lnTo>
                    <a:pt x="318110" y="180340"/>
                  </a:lnTo>
                  <a:lnTo>
                    <a:pt x="314958" y="189230"/>
                  </a:lnTo>
                  <a:lnTo>
                    <a:pt x="313848" y="201930"/>
                  </a:lnTo>
                  <a:lnTo>
                    <a:pt x="313398" y="210820"/>
                  </a:lnTo>
                  <a:lnTo>
                    <a:pt x="313398" y="220980"/>
                  </a:lnTo>
                  <a:lnTo>
                    <a:pt x="311586" y="228600"/>
                  </a:lnTo>
                  <a:lnTo>
                    <a:pt x="307178" y="236220"/>
                  </a:lnTo>
                  <a:lnTo>
                    <a:pt x="303115" y="243840"/>
                  </a:lnTo>
                  <a:lnTo>
                    <a:pt x="297597" y="257810"/>
                  </a:lnTo>
                  <a:lnTo>
                    <a:pt x="295335" y="267970"/>
                  </a:lnTo>
                  <a:lnTo>
                    <a:pt x="295335" y="280670"/>
                  </a:lnTo>
                  <a:lnTo>
                    <a:pt x="294435" y="288290"/>
                  </a:lnTo>
                  <a:lnTo>
                    <a:pt x="293346" y="290830"/>
                  </a:lnTo>
                  <a:lnTo>
                    <a:pt x="292090" y="294640"/>
                  </a:lnTo>
                  <a:lnTo>
                    <a:pt x="290159" y="302260"/>
                  </a:lnTo>
                  <a:lnTo>
                    <a:pt x="287814" y="309880"/>
                  </a:lnTo>
                  <a:lnTo>
                    <a:pt x="269953" y="345440"/>
                  </a:lnTo>
                  <a:lnTo>
                    <a:pt x="234133" y="361950"/>
                  </a:lnTo>
                  <a:lnTo>
                    <a:pt x="226961" y="364490"/>
                  </a:lnTo>
                  <a:lnTo>
                    <a:pt x="217024" y="369570"/>
                  </a:lnTo>
                  <a:lnTo>
                    <a:pt x="207108" y="377190"/>
                  </a:lnTo>
                  <a:lnTo>
                    <a:pt x="203035" y="387350"/>
                  </a:lnTo>
                  <a:lnTo>
                    <a:pt x="203035" y="402590"/>
                  </a:lnTo>
                  <a:lnTo>
                    <a:pt x="200323" y="411480"/>
                  </a:lnTo>
                  <a:lnTo>
                    <a:pt x="193695" y="417830"/>
                  </a:lnTo>
                  <a:lnTo>
                    <a:pt x="190103" y="425450"/>
                  </a:lnTo>
                  <a:lnTo>
                    <a:pt x="188983" y="431800"/>
                  </a:lnTo>
                  <a:lnTo>
                    <a:pt x="187894" y="438150"/>
                  </a:lnTo>
                  <a:lnTo>
                    <a:pt x="183381" y="448310"/>
                  </a:lnTo>
                  <a:lnTo>
                    <a:pt x="174543" y="459740"/>
                  </a:lnTo>
                  <a:lnTo>
                    <a:pt x="168240" y="463550"/>
                  </a:lnTo>
                  <a:lnTo>
                    <a:pt x="161612" y="463550"/>
                  </a:lnTo>
                  <a:lnTo>
                    <a:pt x="155738" y="466090"/>
                  </a:lnTo>
                  <a:lnTo>
                    <a:pt x="148010" y="472440"/>
                  </a:lnTo>
                  <a:lnTo>
                    <a:pt x="142146" y="476250"/>
                  </a:lnTo>
                  <a:lnTo>
                    <a:pt x="135518" y="478790"/>
                  </a:lnTo>
                  <a:lnTo>
                    <a:pt x="129204" y="482600"/>
                  </a:lnTo>
                  <a:lnTo>
                    <a:pt x="124796" y="485140"/>
                  </a:lnTo>
                  <a:lnTo>
                    <a:pt x="120564" y="487680"/>
                  </a:lnTo>
                  <a:lnTo>
                    <a:pt x="114991" y="491490"/>
                  </a:lnTo>
                  <a:lnTo>
                    <a:pt x="108801" y="495300"/>
                  </a:lnTo>
                  <a:lnTo>
                    <a:pt x="102713" y="500380"/>
                  </a:lnTo>
                  <a:lnTo>
                    <a:pt x="96865" y="504190"/>
                  </a:lnTo>
                  <a:lnTo>
                    <a:pt x="91318" y="509270"/>
                  </a:lnTo>
                  <a:lnTo>
                    <a:pt x="86701" y="515620"/>
                  </a:lnTo>
                  <a:lnTo>
                    <a:pt x="83646" y="519430"/>
                  </a:lnTo>
                  <a:lnTo>
                    <a:pt x="80902" y="525780"/>
                  </a:lnTo>
                  <a:lnTo>
                    <a:pt x="78640" y="533400"/>
                  </a:lnTo>
                  <a:lnTo>
                    <a:pt x="78640" y="541020"/>
                  </a:lnTo>
                  <a:lnTo>
                    <a:pt x="76829" y="549910"/>
                  </a:lnTo>
                  <a:lnTo>
                    <a:pt x="58170" y="586740"/>
                  </a:lnTo>
                  <a:lnTo>
                    <a:pt x="42118" y="598170"/>
                  </a:lnTo>
                  <a:lnTo>
                    <a:pt x="34904" y="603250"/>
                  </a:lnTo>
                  <a:lnTo>
                    <a:pt x="12421" y="636270"/>
                  </a:lnTo>
                  <a:lnTo>
                    <a:pt x="9749" y="642620"/>
                  </a:lnTo>
                  <a:lnTo>
                    <a:pt x="381" y="684530"/>
                  </a:lnTo>
                  <a:lnTo>
                    <a:pt x="0" y="693420"/>
                  </a:lnTo>
                  <a:lnTo>
                    <a:pt x="439" y="703580"/>
                  </a:lnTo>
                  <a:lnTo>
                    <a:pt x="9858" y="741680"/>
                  </a:lnTo>
                  <a:lnTo>
                    <a:pt x="11428" y="748030"/>
                  </a:lnTo>
                  <a:lnTo>
                    <a:pt x="14433" y="758190"/>
                  </a:lnTo>
                  <a:lnTo>
                    <a:pt x="16119" y="762000"/>
                  </a:lnTo>
                  <a:lnTo>
                    <a:pt x="18213" y="767080"/>
                  </a:lnTo>
                  <a:lnTo>
                    <a:pt x="20276" y="770890"/>
                  </a:lnTo>
                  <a:lnTo>
                    <a:pt x="22485" y="781050"/>
                  </a:lnTo>
                  <a:lnTo>
                    <a:pt x="23742" y="796290"/>
                  </a:lnTo>
                  <a:lnTo>
                    <a:pt x="28925" y="803910"/>
                  </a:lnTo>
                  <a:lnTo>
                    <a:pt x="40327" y="807720"/>
                  </a:lnTo>
                  <a:lnTo>
                    <a:pt x="44474" y="815340"/>
                  </a:lnTo>
                  <a:lnTo>
                    <a:pt x="43207" y="830580"/>
                  </a:lnTo>
                  <a:lnTo>
                    <a:pt x="42683" y="840740"/>
                  </a:lnTo>
                  <a:lnTo>
                    <a:pt x="42683" y="849630"/>
                  </a:lnTo>
                  <a:lnTo>
                    <a:pt x="50976" y="855980"/>
                  </a:lnTo>
                  <a:lnTo>
                    <a:pt x="61112" y="858520"/>
                  </a:lnTo>
                  <a:lnTo>
                    <a:pt x="68999" y="861060"/>
                  </a:lnTo>
                  <a:lnTo>
                    <a:pt x="76837" y="862330"/>
                  </a:lnTo>
                  <a:lnTo>
                    <a:pt x="83720" y="862330"/>
                  </a:lnTo>
                  <a:lnTo>
                    <a:pt x="93813" y="859790"/>
                  </a:lnTo>
                  <a:lnTo>
                    <a:pt x="378914" y="859790"/>
                  </a:lnTo>
                  <a:lnTo>
                    <a:pt x="385981" y="857250"/>
                  </a:lnTo>
                  <a:lnTo>
                    <a:pt x="393878" y="854710"/>
                  </a:lnTo>
                  <a:lnTo>
                    <a:pt x="401688" y="853440"/>
                  </a:lnTo>
                  <a:lnTo>
                    <a:pt x="409726" y="850900"/>
                  </a:lnTo>
                  <a:lnTo>
                    <a:pt x="418269" y="849630"/>
                  </a:lnTo>
                  <a:lnTo>
                    <a:pt x="426293" y="849630"/>
                  </a:lnTo>
                  <a:lnTo>
                    <a:pt x="432776" y="848360"/>
                  </a:lnTo>
                  <a:lnTo>
                    <a:pt x="439112" y="848360"/>
                  </a:lnTo>
                  <a:lnTo>
                    <a:pt x="446712" y="847090"/>
                  </a:lnTo>
                  <a:lnTo>
                    <a:pt x="454623" y="844550"/>
                  </a:lnTo>
                  <a:lnTo>
                    <a:pt x="461896" y="842010"/>
                  </a:lnTo>
                  <a:lnTo>
                    <a:pt x="470712" y="838200"/>
                  </a:lnTo>
                  <a:lnTo>
                    <a:pt x="512396" y="838200"/>
                  </a:lnTo>
                  <a:lnTo>
                    <a:pt x="514584" y="836930"/>
                  </a:lnTo>
                  <a:lnTo>
                    <a:pt x="522071" y="833120"/>
                  </a:lnTo>
                  <a:lnTo>
                    <a:pt x="529555" y="828040"/>
                  </a:lnTo>
                  <a:lnTo>
                    <a:pt x="536113" y="824230"/>
                  </a:lnTo>
                  <a:lnTo>
                    <a:pt x="542836" y="820420"/>
                  </a:lnTo>
                  <a:lnTo>
                    <a:pt x="550753" y="816610"/>
                  </a:lnTo>
                  <a:lnTo>
                    <a:pt x="558876" y="815340"/>
                  </a:lnTo>
                  <a:lnTo>
                    <a:pt x="566217" y="814070"/>
                  </a:lnTo>
                  <a:lnTo>
                    <a:pt x="574269" y="814070"/>
                  </a:lnTo>
                  <a:lnTo>
                    <a:pt x="584329" y="812800"/>
                  </a:lnTo>
                  <a:lnTo>
                    <a:pt x="722054" y="812800"/>
                  </a:lnTo>
                  <a:lnTo>
                    <a:pt x="727026" y="808990"/>
                  </a:lnTo>
                  <a:lnTo>
                    <a:pt x="733763" y="803910"/>
                  </a:lnTo>
                  <a:lnTo>
                    <a:pt x="739783" y="800100"/>
                  </a:lnTo>
                  <a:lnTo>
                    <a:pt x="752829" y="791210"/>
                  </a:lnTo>
                  <a:lnTo>
                    <a:pt x="762892" y="786130"/>
                  </a:lnTo>
                  <a:lnTo>
                    <a:pt x="764766" y="779780"/>
                  </a:lnTo>
                  <a:lnTo>
                    <a:pt x="757635" y="751840"/>
                  </a:lnTo>
                  <a:lnTo>
                    <a:pt x="758662" y="744220"/>
                  </a:lnTo>
                  <a:lnTo>
                    <a:pt x="763740" y="735330"/>
                  </a:lnTo>
                  <a:lnTo>
                    <a:pt x="765290" y="725170"/>
                  </a:lnTo>
                  <a:lnTo>
                    <a:pt x="764033" y="711200"/>
                  </a:lnTo>
                  <a:lnTo>
                    <a:pt x="757813" y="703580"/>
                  </a:lnTo>
                  <a:lnTo>
                    <a:pt x="743877" y="697230"/>
                  </a:lnTo>
                  <a:lnTo>
                    <a:pt x="739207" y="692150"/>
                  </a:lnTo>
                  <a:lnTo>
                    <a:pt x="767133" y="656590"/>
                  </a:lnTo>
                  <a:lnTo>
                    <a:pt x="776022" y="654050"/>
                  </a:lnTo>
                  <a:lnTo>
                    <a:pt x="781184" y="647700"/>
                  </a:lnTo>
                  <a:lnTo>
                    <a:pt x="783090" y="640080"/>
                  </a:lnTo>
                  <a:lnTo>
                    <a:pt x="783883" y="633730"/>
                  </a:lnTo>
                  <a:lnTo>
                    <a:pt x="783495" y="624840"/>
                  </a:lnTo>
                  <a:lnTo>
                    <a:pt x="766920" y="584200"/>
                  </a:lnTo>
                  <a:lnTo>
                    <a:pt x="756662" y="576580"/>
                  </a:lnTo>
                  <a:lnTo>
                    <a:pt x="753018" y="568960"/>
                  </a:lnTo>
                  <a:lnTo>
                    <a:pt x="755562" y="554990"/>
                  </a:lnTo>
                  <a:lnTo>
                    <a:pt x="758662" y="544830"/>
                  </a:lnTo>
                  <a:lnTo>
                    <a:pt x="763740" y="534670"/>
                  </a:lnTo>
                  <a:lnTo>
                    <a:pt x="765803" y="524510"/>
                  </a:lnTo>
                  <a:lnTo>
                    <a:pt x="765803" y="505460"/>
                  </a:lnTo>
                  <a:lnTo>
                    <a:pt x="783090" y="497840"/>
                  </a:lnTo>
                  <a:lnTo>
                    <a:pt x="791067" y="494030"/>
                  </a:lnTo>
                  <a:lnTo>
                    <a:pt x="800022" y="490220"/>
                  </a:lnTo>
                  <a:lnTo>
                    <a:pt x="808858" y="487680"/>
                  </a:lnTo>
                  <a:lnTo>
                    <a:pt x="816482" y="486410"/>
                  </a:lnTo>
                  <a:lnTo>
                    <a:pt x="825351" y="483870"/>
                  </a:lnTo>
                  <a:lnTo>
                    <a:pt x="831560" y="477520"/>
                  </a:lnTo>
                  <a:lnTo>
                    <a:pt x="829015" y="464820"/>
                  </a:lnTo>
                  <a:lnTo>
                    <a:pt x="827476" y="454660"/>
                  </a:lnTo>
                  <a:lnTo>
                    <a:pt x="826209" y="441960"/>
                  </a:lnTo>
                  <a:lnTo>
                    <a:pt x="825686" y="431800"/>
                  </a:lnTo>
                  <a:lnTo>
                    <a:pt x="825686" y="421640"/>
                  </a:lnTo>
                  <a:lnTo>
                    <a:pt x="827235" y="416560"/>
                  </a:lnTo>
                  <a:lnTo>
                    <a:pt x="831036" y="412750"/>
                  </a:lnTo>
                  <a:lnTo>
                    <a:pt x="831560" y="405130"/>
                  </a:lnTo>
                  <a:lnTo>
                    <a:pt x="829015" y="389890"/>
                  </a:lnTo>
                  <a:lnTo>
                    <a:pt x="831089" y="379730"/>
                  </a:lnTo>
                  <a:lnTo>
                    <a:pt x="838701" y="372110"/>
                  </a:lnTo>
                  <a:lnTo>
                    <a:pt x="848533" y="370840"/>
                  </a:lnTo>
                  <a:lnTo>
                    <a:pt x="867259" y="370840"/>
                  </a:lnTo>
                  <a:lnTo>
                    <a:pt x="871747" y="365760"/>
                  </a:lnTo>
                  <a:lnTo>
                    <a:pt x="871747" y="356870"/>
                  </a:lnTo>
                  <a:lnTo>
                    <a:pt x="872476" y="349250"/>
                  </a:lnTo>
                  <a:lnTo>
                    <a:pt x="874457" y="342900"/>
                  </a:lnTo>
                  <a:lnTo>
                    <a:pt x="877384" y="336550"/>
                  </a:lnTo>
                  <a:lnTo>
                    <a:pt x="880951" y="331470"/>
                  </a:lnTo>
                  <a:lnTo>
                    <a:pt x="886009" y="327660"/>
                  </a:lnTo>
                  <a:lnTo>
                    <a:pt x="959112" y="327660"/>
                  </a:lnTo>
                  <a:lnTo>
                    <a:pt x="959434" y="323850"/>
                  </a:lnTo>
                  <a:lnTo>
                    <a:pt x="958101" y="314960"/>
                  </a:lnTo>
                  <a:lnTo>
                    <a:pt x="956322" y="307340"/>
                  </a:lnTo>
                  <a:lnTo>
                    <a:pt x="955729" y="299720"/>
                  </a:lnTo>
                  <a:lnTo>
                    <a:pt x="956322" y="292100"/>
                  </a:lnTo>
                  <a:lnTo>
                    <a:pt x="958101" y="288290"/>
                  </a:lnTo>
                  <a:lnTo>
                    <a:pt x="961284" y="283210"/>
                  </a:lnTo>
                  <a:lnTo>
                    <a:pt x="958163" y="275590"/>
                  </a:lnTo>
                  <a:lnTo>
                    <a:pt x="930478" y="245110"/>
                  </a:lnTo>
                  <a:lnTo>
                    <a:pt x="920102" y="201930"/>
                  </a:lnTo>
                  <a:lnTo>
                    <a:pt x="919661" y="190500"/>
                  </a:lnTo>
                  <a:lnTo>
                    <a:pt x="920165" y="180340"/>
                  </a:lnTo>
                  <a:lnTo>
                    <a:pt x="933801" y="146050"/>
                  </a:lnTo>
                  <a:lnTo>
                    <a:pt x="937389" y="140970"/>
                  </a:lnTo>
                  <a:lnTo>
                    <a:pt x="941818" y="134620"/>
                  </a:lnTo>
                  <a:lnTo>
                    <a:pt x="941818" y="127000"/>
                  </a:lnTo>
                  <a:lnTo>
                    <a:pt x="598447" y="127000"/>
                  </a:lnTo>
                  <a:lnTo>
                    <a:pt x="594635" y="125730"/>
                  </a:lnTo>
                  <a:lnTo>
                    <a:pt x="593085" y="121920"/>
                  </a:lnTo>
                  <a:lnTo>
                    <a:pt x="593085" y="114300"/>
                  </a:lnTo>
                  <a:lnTo>
                    <a:pt x="592567" y="110490"/>
                  </a:lnTo>
                  <a:lnTo>
                    <a:pt x="498659" y="110490"/>
                  </a:lnTo>
                  <a:lnTo>
                    <a:pt x="494348" y="109220"/>
                  </a:lnTo>
                  <a:lnTo>
                    <a:pt x="487703" y="106680"/>
                  </a:lnTo>
                  <a:lnTo>
                    <a:pt x="479630" y="104140"/>
                  </a:lnTo>
                  <a:lnTo>
                    <a:pt x="429583" y="85090"/>
                  </a:lnTo>
                  <a:lnTo>
                    <a:pt x="396116" y="58420"/>
                  </a:lnTo>
                  <a:lnTo>
                    <a:pt x="395483" y="50800"/>
                  </a:lnTo>
                  <a:lnTo>
                    <a:pt x="396191" y="43180"/>
                  </a:lnTo>
                  <a:lnTo>
                    <a:pt x="397989" y="35560"/>
                  </a:lnTo>
                  <a:lnTo>
                    <a:pt x="400323" y="27940"/>
                  </a:lnTo>
                  <a:lnTo>
                    <a:pt x="402895" y="19050"/>
                  </a:lnTo>
                  <a:lnTo>
                    <a:pt x="405405" y="12700"/>
                  </a:lnTo>
                  <a:lnTo>
                    <a:pt x="408568" y="5080"/>
                  </a:lnTo>
                  <a:lnTo>
                    <a:pt x="406494" y="0"/>
                  </a:lnTo>
                  <a:close/>
                </a:path>
                <a:path w="961390" h="962660">
                  <a:moveTo>
                    <a:pt x="512396" y="838200"/>
                  </a:moveTo>
                  <a:lnTo>
                    <a:pt x="481550" y="838200"/>
                  </a:lnTo>
                  <a:lnTo>
                    <a:pt x="490377" y="845820"/>
                  </a:lnTo>
                  <a:lnTo>
                    <a:pt x="500313" y="845820"/>
                  </a:lnTo>
                  <a:lnTo>
                    <a:pt x="508020" y="840740"/>
                  </a:lnTo>
                  <a:lnTo>
                    <a:pt x="512396" y="838200"/>
                  </a:lnTo>
                  <a:close/>
                </a:path>
                <a:path w="961390" h="962660">
                  <a:moveTo>
                    <a:pt x="722054" y="812800"/>
                  </a:moveTo>
                  <a:lnTo>
                    <a:pt x="584329" y="812800"/>
                  </a:lnTo>
                  <a:lnTo>
                    <a:pt x="595116" y="814070"/>
                  </a:lnTo>
                  <a:lnTo>
                    <a:pt x="615182" y="814070"/>
                  </a:lnTo>
                  <a:lnTo>
                    <a:pt x="624891" y="815340"/>
                  </a:lnTo>
                  <a:lnTo>
                    <a:pt x="633359" y="816610"/>
                  </a:lnTo>
                  <a:lnTo>
                    <a:pt x="639472" y="819150"/>
                  </a:lnTo>
                  <a:lnTo>
                    <a:pt x="664528" y="828040"/>
                  </a:lnTo>
                  <a:lnTo>
                    <a:pt x="670930" y="829310"/>
                  </a:lnTo>
                  <a:lnTo>
                    <a:pt x="677987" y="830580"/>
                  </a:lnTo>
                  <a:lnTo>
                    <a:pt x="684838" y="830580"/>
                  </a:lnTo>
                  <a:lnTo>
                    <a:pt x="696244" y="828040"/>
                  </a:lnTo>
                  <a:lnTo>
                    <a:pt x="702658" y="825500"/>
                  </a:lnTo>
                  <a:lnTo>
                    <a:pt x="709072" y="821690"/>
                  </a:lnTo>
                  <a:lnTo>
                    <a:pt x="720396" y="814070"/>
                  </a:lnTo>
                  <a:lnTo>
                    <a:pt x="722054" y="812800"/>
                  </a:lnTo>
                  <a:close/>
                </a:path>
                <a:path w="961390" h="962660">
                  <a:moveTo>
                    <a:pt x="867259" y="370840"/>
                  </a:moveTo>
                  <a:lnTo>
                    <a:pt x="848533" y="370840"/>
                  </a:lnTo>
                  <a:lnTo>
                    <a:pt x="865014" y="373380"/>
                  </a:lnTo>
                  <a:lnTo>
                    <a:pt x="867259" y="370840"/>
                  </a:lnTo>
                  <a:close/>
                </a:path>
                <a:path w="961390" h="962660">
                  <a:moveTo>
                    <a:pt x="959112" y="327660"/>
                  </a:moveTo>
                  <a:lnTo>
                    <a:pt x="893799" y="327660"/>
                  </a:lnTo>
                  <a:lnTo>
                    <a:pt x="902668" y="336550"/>
                  </a:lnTo>
                  <a:lnTo>
                    <a:pt x="907327" y="342900"/>
                  </a:lnTo>
                  <a:lnTo>
                    <a:pt x="909861" y="350520"/>
                  </a:lnTo>
                  <a:lnTo>
                    <a:pt x="917631" y="353060"/>
                  </a:lnTo>
                  <a:lnTo>
                    <a:pt x="940834" y="353060"/>
                  </a:lnTo>
                  <a:lnTo>
                    <a:pt x="952331" y="344170"/>
                  </a:lnTo>
                  <a:lnTo>
                    <a:pt x="956357" y="339090"/>
                  </a:lnTo>
                  <a:lnTo>
                    <a:pt x="958789" y="331470"/>
                  </a:lnTo>
                  <a:lnTo>
                    <a:pt x="959112" y="327660"/>
                  </a:lnTo>
                  <a:close/>
                </a:path>
                <a:path w="961390" h="962660">
                  <a:moveTo>
                    <a:pt x="670067" y="97790"/>
                  </a:moveTo>
                  <a:lnTo>
                    <a:pt x="661199" y="99060"/>
                  </a:lnTo>
                  <a:lnTo>
                    <a:pt x="650319" y="101600"/>
                  </a:lnTo>
                  <a:lnTo>
                    <a:pt x="641451" y="104140"/>
                  </a:lnTo>
                  <a:lnTo>
                    <a:pt x="634462" y="105410"/>
                  </a:lnTo>
                  <a:lnTo>
                    <a:pt x="627355" y="105410"/>
                  </a:lnTo>
                  <a:lnTo>
                    <a:pt x="620961" y="106680"/>
                  </a:lnTo>
                  <a:lnTo>
                    <a:pt x="611064" y="106680"/>
                  </a:lnTo>
                  <a:lnTo>
                    <a:pt x="605357" y="111760"/>
                  </a:lnTo>
                  <a:lnTo>
                    <a:pt x="601546" y="123190"/>
                  </a:lnTo>
                  <a:lnTo>
                    <a:pt x="598447" y="127000"/>
                  </a:lnTo>
                  <a:lnTo>
                    <a:pt x="721417" y="127000"/>
                  </a:lnTo>
                  <a:lnTo>
                    <a:pt x="712841" y="123190"/>
                  </a:lnTo>
                  <a:lnTo>
                    <a:pt x="703261" y="118110"/>
                  </a:lnTo>
                  <a:lnTo>
                    <a:pt x="694205" y="113030"/>
                  </a:lnTo>
                  <a:lnTo>
                    <a:pt x="686693" y="107950"/>
                  </a:lnTo>
                  <a:lnTo>
                    <a:pt x="681742" y="104140"/>
                  </a:lnTo>
                  <a:lnTo>
                    <a:pt x="677313" y="100330"/>
                  </a:lnTo>
                  <a:lnTo>
                    <a:pt x="670067" y="97790"/>
                  </a:lnTo>
                  <a:close/>
                </a:path>
                <a:path w="961390" h="962660">
                  <a:moveTo>
                    <a:pt x="735584" y="101600"/>
                  </a:moveTo>
                  <a:lnTo>
                    <a:pt x="729238" y="105410"/>
                  </a:lnTo>
                  <a:lnTo>
                    <a:pt x="728725" y="113030"/>
                  </a:lnTo>
                  <a:lnTo>
                    <a:pt x="731259" y="120650"/>
                  </a:lnTo>
                  <a:lnTo>
                    <a:pt x="731235" y="125730"/>
                  </a:lnTo>
                  <a:lnTo>
                    <a:pt x="727752" y="127000"/>
                  </a:lnTo>
                  <a:lnTo>
                    <a:pt x="941818" y="127000"/>
                  </a:lnTo>
                  <a:lnTo>
                    <a:pt x="941818" y="125730"/>
                  </a:lnTo>
                  <a:lnTo>
                    <a:pt x="932949" y="115570"/>
                  </a:lnTo>
                  <a:lnTo>
                    <a:pt x="766546" y="115570"/>
                  </a:lnTo>
                  <a:lnTo>
                    <a:pt x="757566" y="114300"/>
                  </a:lnTo>
                  <a:lnTo>
                    <a:pt x="750829" y="110490"/>
                  </a:lnTo>
                  <a:lnTo>
                    <a:pt x="743877" y="104140"/>
                  </a:lnTo>
                  <a:lnTo>
                    <a:pt x="735584" y="101600"/>
                  </a:lnTo>
                  <a:close/>
                </a:path>
                <a:path w="961390" h="962660">
                  <a:moveTo>
                    <a:pt x="927013" y="63500"/>
                  </a:moveTo>
                  <a:lnTo>
                    <a:pt x="914353" y="67310"/>
                  </a:lnTo>
                  <a:lnTo>
                    <a:pt x="908341" y="68580"/>
                  </a:lnTo>
                  <a:lnTo>
                    <a:pt x="894228" y="71120"/>
                  </a:lnTo>
                  <a:lnTo>
                    <a:pt x="887862" y="72390"/>
                  </a:lnTo>
                  <a:lnTo>
                    <a:pt x="881324" y="74930"/>
                  </a:lnTo>
                  <a:lnTo>
                    <a:pt x="873714" y="77470"/>
                  </a:lnTo>
                  <a:lnTo>
                    <a:pt x="865985" y="82550"/>
                  </a:lnTo>
                  <a:lnTo>
                    <a:pt x="826838" y="101600"/>
                  </a:lnTo>
                  <a:lnTo>
                    <a:pt x="807868" y="104140"/>
                  </a:lnTo>
                  <a:lnTo>
                    <a:pt x="796833" y="107950"/>
                  </a:lnTo>
                  <a:lnTo>
                    <a:pt x="786535" y="111760"/>
                  </a:lnTo>
                  <a:lnTo>
                    <a:pt x="776595" y="114300"/>
                  </a:lnTo>
                  <a:lnTo>
                    <a:pt x="766546" y="115570"/>
                  </a:lnTo>
                  <a:lnTo>
                    <a:pt x="932949" y="115570"/>
                  </a:lnTo>
                  <a:lnTo>
                    <a:pt x="932949" y="106680"/>
                  </a:lnTo>
                  <a:lnTo>
                    <a:pt x="937389" y="100330"/>
                  </a:lnTo>
                  <a:lnTo>
                    <a:pt x="939789" y="95250"/>
                  </a:lnTo>
                  <a:lnTo>
                    <a:pt x="940369" y="87630"/>
                  </a:lnTo>
                  <a:lnTo>
                    <a:pt x="939169" y="81280"/>
                  </a:lnTo>
                  <a:lnTo>
                    <a:pt x="936227" y="76200"/>
                  </a:lnTo>
                  <a:lnTo>
                    <a:pt x="927013" y="63500"/>
                  </a:lnTo>
                  <a:close/>
                </a:path>
                <a:path w="961390" h="962660">
                  <a:moveTo>
                    <a:pt x="558203" y="48260"/>
                  </a:moveTo>
                  <a:lnTo>
                    <a:pt x="523729" y="80010"/>
                  </a:lnTo>
                  <a:lnTo>
                    <a:pt x="517955" y="88900"/>
                  </a:lnTo>
                  <a:lnTo>
                    <a:pt x="513643" y="96520"/>
                  </a:lnTo>
                  <a:lnTo>
                    <a:pt x="509193" y="105410"/>
                  </a:lnTo>
                  <a:lnTo>
                    <a:pt x="502481" y="110490"/>
                  </a:lnTo>
                  <a:lnTo>
                    <a:pt x="592567" y="110490"/>
                  </a:lnTo>
                  <a:lnTo>
                    <a:pt x="592049" y="106680"/>
                  </a:lnTo>
                  <a:lnTo>
                    <a:pt x="579487" y="68580"/>
                  </a:lnTo>
                  <a:lnTo>
                    <a:pt x="564301" y="50800"/>
                  </a:lnTo>
                  <a:lnTo>
                    <a:pt x="558203" y="4826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46" name="object 109">
              <a:extLst>
                <a:ext uri="{FF2B5EF4-FFF2-40B4-BE49-F238E27FC236}">
                  <a16:creationId xmlns:a16="http://schemas.microsoft.com/office/drawing/2014/main" id="{FE5CC93A-4146-F5A7-BEF5-DFDD4B004587}"/>
                </a:ext>
              </a:extLst>
            </p:cNvPr>
            <p:cNvSpPr txBox="1"/>
            <p:nvPr/>
          </p:nvSpPr>
          <p:spPr>
            <a:xfrm>
              <a:off x="6382871" y="2456042"/>
              <a:ext cx="664701"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DF</a:t>
              </a:r>
              <a:endParaRPr sz="1600" dirty="0">
                <a:solidFill>
                  <a:schemeClr val="bg1"/>
                </a:solidFill>
                <a:latin typeface="AMX" pitchFamily="2" charset="0"/>
                <a:cs typeface="Arial" panose="020B0604020202020204" pitchFamily="34" charset="0"/>
              </a:endParaRPr>
            </a:p>
          </p:txBody>
        </p:sp>
      </p:grpSp>
      <p:sp>
        <p:nvSpPr>
          <p:cNvPr id="48" name="object 120">
            <a:extLst>
              <a:ext uri="{FF2B5EF4-FFF2-40B4-BE49-F238E27FC236}">
                <a16:creationId xmlns:a16="http://schemas.microsoft.com/office/drawing/2014/main" id="{D973515E-37EF-9D27-798B-7E2B8D8DA9BC}"/>
              </a:ext>
            </a:extLst>
          </p:cNvPr>
          <p:cNvSpPr txBox="1"/>
          <p:nvPr/>
        </p:nvSpPr>
        <p:spPr>
          <a:xfrm>
            <a:off x="8825749" y="3362333"/>
            <a:ext cx="862264" cy="367239"/>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Vitória</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5</a:t>
            </a:r>
            <a:endParaRPr sz="1600" dirty="0">
              <a:latin typeface="AMX" pitchFamily="2" charset="0"/>
              <a:cs typeface="Arial" panose="020B0604020202020204" pitchFamily="34" charset="0"/>
            </a:endParaRPr>
          </a:p>
        </p:txBody>
      </p:sp>
      <p:grpSp>
        <p:nvGrpSpPr>
          <p:cNvPr id="84" name="Agrupar 83">
            <a:extLst>
              <a:ext uri="{FF2B5EF4-FFF2-40B4-BE49-F238E27FC236}">
                <a16:creationId xmlns:a16="http://schemas.microsoft.com/office/drawing/2014/main" id="{EA066B6D-73F0-C097-9254-FFF3A4ACE192}"/>
              </a:ext>
            </a:extLst>
          </p:cNvPr>
          <p:cNvGrpSpPr/>
          <p:nvPr/>
        </p:nvGrpSpPr>
        <p:grpSpPr>
          <a:xfrm>
            <a:off x="8938299" y="2114693"/>
            <a:ext cx="745642" cy="1081952"/>
            <a:chOff x="7419863" y="2114087"/>
            <a:chExt cx="745642" cy="1081952"/>
          </a:xfrm>
        </p:grpSpPr>
        <p:sp>
          <p:nvSpPr>
            <p:cNvPr id="50" name="object 123">
              <a:extLst>
                <a:ext uri="{FF2B5EF4-FFF2-40B4-BE49-F238E27FC236}">
                  <a16:creationId xmlns:a16="http://schemas.microsoft.com/office/drawing/2014/main" id="{E78DD043-8053-7FD6-C842-EAAEB318BF12}"/>
                </a:ext>
              </a:extLst>
            </p:cNvPr>
            <p:cNvSpPr/>
            <p:nvPr/>
          </p:nvSpPr>
          <p:spPr>
            <a:xfrm>
              <a:off x="7419863" y="2114087"/>
              <a:ext cx="719764" cy="1081952"/>
            </a:xfrm>
            <a:custGeom>
              <a:avLst/>
              <a:gdLst/>
              <a:ahLst/>
              <a:cxnLst/>
              <a:rect l="l" t="t" r="r" b="b"/>
              <a:pathLst>
                <a:path w="692784" h="1041400">
                  <a:moveTo>
                    <a:pt x="95721" y="710677"/>
                  </a:moveTo>
                  <a:lnTo>
                    <a:pt x="57095" y="714802"/>
                  </a:lnTo>
                  <a:lnTo>
                    <a:pt x="32263" y="750327"/>
                  </a:lnTo>
                  <a:lnTo>
                    <a:pt x="30423" y="777705"/>
                  </a:lnTo>
                  <a:lnTo>
                    <a:pt x="28755" y="793695"/>
                  </a:lnTo>
                  <a:lnTo>
                    <a:pt x="19647" y="835601"/>
                  </a:lnTo>
                  <a:lnTo>
                    <a:pt x="7758" y="872109"/>
                  </a:lnTo>
                  <a:lnTo>
                    <a:pt x="0" y="892800"/>
                  </a:lnTo>
                  <a:lnTo>
                    <a:pt x="18093" y="900569"/>
                  </a:lnTo>
                  <a:lnTo>
                    <a:pt x="41042" y="941889"/>
                  </a:lnTo>
                  <a:lnTo>
                    <a:pt x="45202" y="952633"/>
                  </a:lnTo>
                  <a:lnTo>
                    <a:pt x="77777" y="985221"/>
                  </a:lnTo>
                  <a:lnTo>
                    <a:pt x="122224" y="1004344"/>
                  </a:lnTo>
                  <a:lnTo>
                    <a:pt x="160828" y="1013997"/>
                  </a:lnTo>
                  <a:lnTo>
                    <a:pt x="195285" y="1019774"/>
                  </a:lnTo>
                  <a:lnTo>
                    <a:pt x="212144" y="1023455"/>
                  </a:lnTo>
                  <a:lnTo>
                    <a:pt x="227170" y="1027576"/>
                  </a:lnTo>
                  <a:lnTo>
                    <a:pt x="238401" y="1031654"/>
                  </a:lnTo>
                  <a:lnTo>
                    <a:pt x="259468" y="1041088"/>
                  </a:lnTo>
                  <a:lnTo>
                    <a:pt x="275248" y="1016272"/>
                  </a:lnTo>
                  <a:lnTo>
                    <a:pt x="281737" y="1004508"/>
                  </a:lnTo>
                  <a:lnTo>
                    <a:pt x="287724" y="990803"/>
                  </a:lnTo>
                  <a:lnTo>
                    <a:pt x="292540" y="976865"/>
                  </a:lnTo>
                  <a:lnTo>
                    <a:pt x="295519" y="964399"/>
                  </a:lnTo>
                  <a:lnTo>
                    <a:pt x="299059" y="953363"/>
                  </a:lnTo>
                  <a:lnTo>
                    <a:pt x="305345" y="943311"/>
                  </a:lnTo>
                  <a:lnTo>
                    <a:pt x="313482" y="935348"/>
                  </a:lnTo>
                  <a:lnTo>
                    <a:pt x="322576" y="930578"/>
                  </a:lnTo>
                  <a:lnTo>
                    <a:pt x="332948" y="926704"/>
                  </a:lnTo>
                  <a:lnTo>
                    <a:pt x="344484" y="921165"/>
                  </a:lnTo>
                  <a:lnTo>
                    <a:pt x="387048" y="890287"/>
                  </a:lnTo>
                  <a:lnTo>
                    <a:pt x="421945" y="858123"/>
                  </a:lnTo>
                  <a:lnTo>
                    <a:pt x="447164" y="826877"/>
                  </a:lnTo>
                  <a:lnTo>
                    <a:pt x="467701" y="794404"/>
                  </a:lnTo>
                  <a:lnTo>
                    <a:pt x="486925" y="757167"/>
                  </a:lnTo>
                  <a:lnTo>
                    <a:pt x="501002" y="723781"/>
                  </a:lnTo>
                  <a:lnTo>
                    <a:pt x="505950" y="711674"/>
                  </a:lnTo>
                  <a:lnTo>
                    <a:pt x="119064" y="711674"/>
                  </a:lnTo>
                  <a:lnTo>
                    <a:pt x="95721" y="710677"/>
                  </a:lnTo>
                  <a:close/>
                </a:path>
                <a:path w="692784" h="1041400">
                  <a:moveTo>
                    <a:pt x="455452" y="0"/>
                  </a:moveTo>
                  <a:lnTo>
                    <a:pt x="407873" y="7129"/>
                  </a:lnTo>
                  <a:lnTo>
                    <a:pt x="364101" y="21166"/>
                  </a:lnTo>
                  <a:lnTo>
                    <a:pt x="352068" y="45729"/>
                  </a:lnTo>
                  <a:lnTo>
                    <a:pt x="343442" y="58155"/>
                  </a:lnTo>
                  <a:lnTo>
                    <a:pt x="330006" y="71916"/>
                  </a:lnTo>
                  <a:lnTo>
                    <a:pt x="313121" y="85400"/>
                  </a:lnTo>
                  <a:lnTo>
                    <a:pt x="297468" y="99290"/>
                  </a:lnTo>
                  <a:lnTo>
                    <a:pt x="287370" y="114166"/>
                  </a:lnTo>
                  <a:lnTo>
                    <a:pt x="283677" y="128237"/>
                  </a:lnTo>
                  <a:lnTo>
                    <a:pt x="287237" y="139713"/>
                  </a:lnTo>
                  <a:lnTo>
                    <a:pt x="293667" y="150809"/>
                  </a:lnTo>
                  <a:lnTo>
                    <a:pt x="297761" y="163785"/>
                  </a:lnTo>
                  <a:lnTo>
                    <a:pt x="299180" y="177028"/>
                  </a:lnTo>
                  <a:lnTo>
                    <a:pt x="297582" y="188926"/>
                  </a:lnTo>
                  <a:lnTo>
                    <a:pt x="295794" y="199777"/>
                  </a:lnTo>
                  <a:lnTo>
                    <a:pt x="296666" y="210223"/>
                  </a:lnTo>
                  <a:lnTo>
                    <a:pt x="299941" y="219076"/>
                  </a:lnTo>
                  <a:lnTo>
                    <a:pt x="305362" y="225144"/>
                  </a:lnTo>
                  <a:lnTo>
                    <a:pt x="311386" y="230598"/>
                  </a:lnTo>
                  <a:lnTo>
                    <a:pt x="316328" y="237780"/>
                  </a:lnTo>
                  <a:lnTo>
                    <a:pt x="319671" y="245759"/>
                  </a:lnTo>
                  <a:lnTo>
                    <a:pt x="320901" y="253604"/>
                  </a:lnTo>
                  <a:lnTo>
                    <a:pt x="317838" y="260854"/>
                  </a:lnTo>
                  <a:lnTo>
                    <a:pt x="309495" y="267172"/>
                  </a:lnTo>
                  <a:lnTo>
                    <a:pt x="297144" y="271884"/>
                  </a:lnTo>
                  <a:lnTo>
                    <a:pt x="268214" y="276550"/>
                  </a:lnTo>
                  <a:lnTo>
                    <a:pt x="259212" y="280710"/>
                  </a:lnTo>
                  <a:lnTo>
                    <a:pt x="255808" y="286206"/>
                  </a:lnTo>
                  <a:lnTo>
                    <a:pt x="258766" y="292451"/>
                  </a:lnTo>
                  <a:lnTo>
                    <a:pt x="266226" y="300721"/>
                  </a:lnTo>
                  <a:lnTo>
                    <a:pt x="275054" y="311767"/>
                  </a:lnTo>
                  <a:lnTo>
                    <a:pt x="299456" y="350109"/>
                  </a:lnTo>
                  <a:lnTo>
                    <a:pt x="310535" y="398500"/>
                  </a:lnTo>
                  <a:lnTo>
                    <a:pt x="309719" y="413822"/>
                  </a:lnTo>
                  <a:lnTo>
                    <a:pt x="300179" y="460645"/>
                  </a:lnTo>
                  <a:lnTo>
                    <a:pt x="276385" y="499529"/>
                  </a:lnTo>
                  <a:lnTo>
                    <a:pt x="266525" y="509795"/>
                  </a:lnTo>
                  <a:lnTo>
                    <a:pt x="256674" y="520494"/>
                  </a:lnTo>
                  <a:lnTo>
                    <a:pt x="247050" y="534312"/>
                  </a:lnTo>
                  <a:lnTo>
                    <a:pt x="238761" y="549462"/>
                  </a:lnTo>
                  <a:lnTo>
                    <a:pt x="232914" y="564160"/>
                  </a:lnTo>
                  <a:lnTo>
                    <a:pt x="227453" y="578846"/>
                  </a:lnTo>
                  <a:lnTo>
                    <a:pt x="220266" y="593991"/>
                  </a:lnTo>
                  <a:lnTo>
                    <a:pt x="212280" y="607806"/>
                  </a:lnTo>
                  <a:lnTo>
                    <a:pt x="204423" y="618504"/>
                  </a:lnTo>
                  <a:lnTo>
                    <a:pt x="195350" y="630615"/>
                  </a:lnTo>
                  <a:lnTo>
                    <a:pt x="184031" y="648316"/>
                  </a:lnTo>
                  <a:lnTo>
                    <a:pt x="171910" y="669223"/>
                  </a:lnTo>
                  <a:lnTo>
                    <a:pt x="160434" y="690952"/>
                  </a:lnTo>
                  <a:lnTo>
                    <a:pt x="119064" y="711674"/>
                  </a:lnTo>
                  <a:lnTo>
                    <a:pt x="505950" y="711674"/>
                  </a:lnTo>
                  <a:lnTo>
                    <a:pt x="510150" y="701397"/>
                  </a:lnTo>
                  <a:lnTo>
                    <a:pt x="520231" y="676924"/>
                  </a:lnTo>
                  <a:lnTo>
                    <a:pt x="540946" y="631351"/>
                  </a:lnTo>
                  <a:lnTo>
                    <a:pt x="567381" y="596505"/>
                  </a:lnTo>
                  <a:lnTo>
                    <a:pt x="591945" y="580104"/>
                  </a:lnTo>
                  <a:lnTo>
                    <a:pt x="605388" y="567316"/>
                  </a:lnTo>
                  <a:lnTo>
                    <a:pt x="629247" y="533732"/>
                  </a:lnTo>
                  <a:lnTo>
                    <a:pt x="645825" y="492229"/>
                  </a:lnTo>
                  <a:lnTo>
                    <a:pt x="654032" y="452572"/>
                  </a:lnTo>
                  <a:lnTo>
                    <a:pt x="655659" y="413822"/>
                  </a:lnTo>
                  <a:lnTo>
                    <a:pt x="656315" y="375946"/>
                  </a:lnTo>
                  <a:lnTo>
                    <a:pt x="656670" y="356611"/>
                  </a:lnTo>
                  <a:lnTo>
                    <a:pt x="659062" y="306150"/>
                  </a:lnTo>
                  <a:lnTo>
                    <a:pt x="663615" y="255958"/>
                  </a:lnTo>
                  <a:lnTo>
                    <a:pt x="673231" y="203090"/>
                  </a:lnTo>
                  <a:lnTo>
                    <a:pt x="692376" y="139158"/>
                  </a:lnTo>
                  <a:lnTo>
                    <a:pt x="538287" y="23276"/>
                  </a:lnTo>
                  <a:lnTo>
                    <a:pt x="509816" y="10355"/>
                  </a:lnTo>
                  <a:lnTo>
                    <a:pt x="496710" y="5523"/>
                  </a:lnTo>
                  <a:lnTo>
                    <a:pt x="482092" y="1961"/>
                  </a:lnTo>
                  <a:lnTo>
                    <a:pt x="467745" y="8"/>
                  </a:lnTo>
                  <a:lnTo>
                    <a:pt x="455452" y="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51" name="object 124">
              <a:extLst>
                <a:ext uri="{FF2B5EF4-FFF2-40B4-BE49-F238E27FC236}">
                  <a16:creationId xmlns:a16="http://schemas.microsoft.com/office/drawing/2014/main" id="{46BF6E45-9CD9-FD96-8D8D-4848A501B0F8}"/>
                </a:ext>
              </a:extLst>
            </p:cNvPr>
            <p:cNvSpPr txBox="1"/>
            <p:nvPr/>
          </p:nvSpPr>
          <p:spPr>
            <a:xfrm>
              <a:off x="7647618" y="2399111"/>
              <a:ext cx="517887"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ES</a:t>
              </a:r>
              <a:endParaRPr sz="1600" dirty="0">
                <a:solidFill>
                  <a:schemeClr val="bg1"/>
                </a:solidFill>
                <a:latin typeface="AMX" pitchFamily="2" charset="0"/>
                <a:cs typeface="Arial" panose="020B0604020202020204" pitchFamily="34" charset="0"/>
              </a:endParaRPr>
            </a:p>
          </p:txBody>
        </p:sp>
      </p:grpSp>
      <p:sp>
        <p:nvSpPr>
          <p:cNvPr id="53" name="object 125">
            <a:extLst>
              <a:ext uri="{FF2B5EF4-FFF2-40B4-BE49-F238E27FC236}">
                <a16:creationId xmlns:a16="http://schemas.microsoft.com/office/drawing/2014/main" id="{91956E93-83F0-DF6E-ED1D-FA0B52AF1B00}"/>
              </a:ext>
            </a:extLst>
          </p:cNvPr>
          <p:cNvSpPr txBox="1"/>
          <p:nvPr/>
        </p:nvSpPr>
        <p:spPr>
          <a:xfrm>
            <a:off x="10259902" y="5216848"/>
            <a:ext cx="862264" cy="392887"/>
          </a:xfrm>
          <a:prstGeom prst="rect">
            <a:avLst/>
          </a:prstGeom>
        </p:spPr>
        <p:txBody>
          <a:bodyPr vert="horz" wrap="square" lIns="0" tIns="26184" rIns="0" bIns="0" rtlCol="0">
            <a:noAutofit/>
          </a:bodyPr>
          <a:lstStyle/>
          <a:p>
            <a:pPr marL="33116" marR="3081" indent="-25799" algn="ctr">
              <a:spcBef>
                <a:spcPts val="206"/>
              </a:spcBef>
            </a:pPr>
            <a:r>
              <a:rPr sz="1600" dirty="0">
                <a:latin typeface="AMX" pitchFamily="2" charset="0"/>
                <a:cs typeface="Arial" panose="020B0604020202020204" pitchFamily="34" charset="0"/>
              </a:rPr>
              <a:t>P</a:t>
            </a:r>
            <a:r>
              <a:rPr lang="pt-BR" sz="1600" dirty="0">
                <a:latin typeface="AMX" pitchFamily="2" charset="0"/>
                <a:cs typeface="Arial" panose="020B0604020202020204" pitchFamily="34" charset="0"/>
              </a:rPr>
              <a:t>almas</a:t>
            </a:r>
          </a:p>
          <a:p>
            <a:pPr marL="33116" marR="3081" indent="-25799"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5</a:t>
            </a:r>
            <a:endParaRPr sz="1600" dirty="0">
              <a:latin typeface="AMX" pitchFamily="2" charset="0"/>
              <a:cs typeface="Arial" panose="020B0604020202020204" pitchFamily="34" charset="0"/>
            </a:endParaRPr>
          </a:p>
        </p:txBody>
      </p:sp>
      <p:grpSp>
        <p:nvGrpSpPr>
          <p:cNvPr id="91" name="Agrupar 90">
            <a:extLst>
              <a:ext uri="{FF2B5EF4-FFF2-40B4-BE49-F238E27FC236}">
                <a16:creationId xmlns:a16="http://schemas.microsoft.com/office/drawing/2014/main" id="{6D023D18-0BC6-7A37-7C52-609A1C5C9007}"/>
              </a:ext>
            </a:extLst>
          </p:cNvPr>
          <p:cNvGrpSpPr/>
          <p:nvPr/>
        </p:nvGrpSpPr>
        <p:grpSpPr>
          <a:xfrm>
            <a:off x="10389412" y="4104023"/>
            <a:ext cx="627667" cy="1054114"/>
            <a:chOff x="8703450" y="4453650"/>
            <a:chExt cx="627667" cy="1054114"/>
          </a:xfrm>
        </p:grpSpPr>
        <p:sp>
          <p:nvSpPr>
            <p:cNvPr id="55" name="object 128">
              <a:extLst>
                <a:ext uri="{FF2B5EF4-FFF2-40B4-BE49-F238E27FC236}">
                  <a16:creationId xmlns:a16="http://schemas.microsoft.com/office/drawing/2014/main" id="{ABF9AC23-1277-0A3C-F1C3-E532A0475E57}"/>
                </a:ext>
              </a:extLst>
            </p:cNvPr>
            <p:cNvSpPr/>
            <p:nvPr/>
          </p:nvSpPr>
          <p:spPr>
            <a:xfrm>
              <a:off x="8707674" y="4453650"/>
              <a:ext cx="623443" cy="1054114"/>
            </a:xfrm>
            <a:custGeom>
              <a:avLst/>
              <a:gdLst/>
              <a:ahLst/>
              <a:cxnLst/>
              <a:rect l="l" t="t" r="r" b="b"/>
              <a:pathLst>
                <a:path w="710565" h="1201420">
                  <a:moveTo>
                    <a:pt x="645145" y="1116330"/>
                  </a:moveTo>
                  <a:lnTo>
                    <a:pt x="239430" y="1116330"/>
                  </a:lnTo>
                  <a:lnTo>
                    <a:pt x="246023" y="1118870"/>
                  </a:lnTo>
                  <a:lnTo>
                    <a:pt x="251830" y="1125220"/>
                  </a:lnTo>
                  <a:lnTo>
                    <a:pt x="271078" y="1159510"/>
                  </a:lnTo>
                  <a:lnTo>
                    <a:pt x="273207" y="1167130"/>
                  </a:lnTo>
                  <a:lnTo>
                    <a:pt x="274661" y="1172210"/>
                  </a:lnTo>
                  <a:lnTo>
                    <a:pt x="276033" y="1179830"/>
                  </a:lnTo>
                  <a:lnTo>
                    <a:pt x="277153" y="1188720"/>
                  </a:lnTo>
                  <a:lnTo>
                    <a:pt x="277153" y="1196340"/>
                  </a:lnTo>
                  <a:lnTo>
                    <a:pt x="278829" y="1200150"/>
                  </a:lnTo>
                  <a:lnTo>
                    <a:pt x="282944" y="1201420"/>
                  </a:lnTo>
                  <a:lnTo>
                    <a:pt x="286315" y="1197610"/>
                  </a:lnTo>
                  <a:lnTo>
                    <a:pt x="290420" y="1184910"/>
                  </a:lnTo>
                  <a:lnTo>
                    <a:pt x="296587" y="1179830"/>
                  </a:lnTo>
                  <a:lnTo>
                    <a:pt x="307307" y="1179830"/>
                  </a:lnTo>
                  <a:lnTo>
                    <a:pt x="314222" y="1178560"/>
                  </a:lnTo>
                  <a:lnTo>
                    <a:pt x="344333" y="1173480"/>
                  </a:lnTo>
                  <a:lnTo>
                    <a:pt x="350851" y="1172210"/>
                  </a:lnTo>
                  <a:lnTo>
                    <a:pt x="355612" y="1170940"/>
                  </a:lnTo>
                  <a:lnTo>
                    <a:pt x="543192" y="1170940"/>
                  </a:lnTo>
                  <a:lnTo>
                    <a:pt x="547902" y="1169670"/>
                  </a:lnTo>
                  <a:lnTo>
                    <a:pt x="557066" y="1164590"/>
                  </a:lnTo>
                  <a:lnTo>
                    <a:pt x="564830" y="1159510"/>
                  </a:lnTo>
                  <a:lnTo>
                    <a:pt x="572293" y="1153160"/>
                  </a:lnTo>
                  <a:lnTo>
                    <a:pt x="580651" y="1148080"/>
                  </a:lnTo>
                  <a:lnTo>
                    <a:pt x="588880" y="1144270"/>
                  </a:lnTo>
                  <a:lnTo>
                    <a:pt x="602839" y="1141730"/>
                  </a:lnTo>
                  <a:lnTo>
                    <a:pt x="610533" y="1140460"/>
                  </a:lnTo>
                  <a:lnTo>
                    <a:pt x="618097" y="1137920"/>
                  </a:lnTo>
                  <a:lnTo>
                    <a:pt x="624588" y="1136650"/>
                  </a:lnTo>
                  <a:lnTo>
                    <a:pt x="638305" y="1132840"/>
                  </a:lnTo>
                  <a:lnTo>
                    <a:pt x="641090" y="1126490"/>
                  </a:lnTo>
                  <a:lnTo>
                    <a:pt x="644535" y="1118870"/>
                  </a:lnTo>
                  <a:lnTo>
                    <a:pt x="645145" y="1116330"/>
                  </a:lnTo>
                  <a:close/>
                </a:path>
                <a:path w="710565" h="1201420">
                  <a:moveTo>
                    <a:pt x="543192" y="1170940"/>
                  </a:moveTo>
                  <a:lnTo>
                    <a:pt x="360407" y="1170940"/>
                  </a:lnTo>
                  <a:lnTo>
                    <a:pt x="368240" y="1173480"/>
                  </a:lnTo>
                  <a:lnTo>
                    <a:pt x="373035" y="1177290"/>
                  </a:lnTo>
                  <a:lnTo>
                    <a:pt x="378392" y="1181100"/>
                  </a:lnTo>
                  <a:lnTo>
                    <a:pt x="386518" y="1186180"/>
                  </a:lnTo>
                  <a:lnTo>
                    <a:pt x="396311" y="1192530"/>
                  </a:lnTo>
                  <a:lnTo>
                    <a:pt x="406668" y="1197610"/>
                  </a:lnTo>
                  <a:lnTo>
                    <a:pt x="415941" y="1201420"/>
                  </a:lnTo>
                  <a:lnTo>
                    <a:pt x="422792" y="1201420"/>
                  </a:lnTo>
                  <a:lnTo>
                    <a:pt x="426562" y="1200150"/>
                  </a:lnTo>
                  <a:lnTo>
                    <a:pt x="426594" y="1195070"/>
                  </a:lnTo>
                  <a:lnTo>
                    <a:pt x="423840" y="1187450"/>
                  </a:lnTo>
                  <a:lnTo>
                    <a:pt x="424405" y="1178560"/>
                  </a:lnTo>
                  <a:lnTo>
                    <a:pt x="431264" y="1174750"/>
                  </a:lnTo>
                  <a:lnTo>
                    <a:pt x="520733" y="1174750"/>
                  </a:lnTo>
                  <a:lnTo>
                    <a:pt x="529952" y="1173480"/>
                  </a:lnTo>
                  <a:lnTo>
                    <a:pt x="538482" y="1172210"/>
                  </a:lnTo>
                  <a:lnTo>
                    <a:pt x="543192" y="1170940"/>
                  </a:lnTo>
                  <a:close/>
                </a:path>
                <a:path w="710565" h="1201420">
                  <a:moveTo>
                    <a:pt x="520733" y="1174750"/>
                  </a:moveTo>
                  <a:lnTo>
                    <a:pt x="431264" y="1174750"/>
                  </a:lnTo>
                  <a:lnTo>
                    <a:pt x="440227" y="1177290"/>
                  </a:lnTo>
                  <a:lnTo>
                    <a:pt x="447766" y="1183640"/>
                  </a:lnTo>
                  <a:lnTo>
                    <a:pt x="455042" y="1187450"/>
                  </a:lnTo>
                  <a:lnTo>
                    <a:pt x="464747" y="1188720"/>
                  </a:lnTo>
                  <a:lnTo>
                    <a:pt x="475610" y="1188720"/>
                  </a:lnTo>
                  <a:lnTo>
                    <a:pt x="486362" y="1184910"/>
                  </a:lnTo>
                  <a:lnTo>
                    <a:pt x="497506" y="1181100"/>
                  </a:lnTo>
                  <a:lnTo>
                    <a:pt x="509441" y="1177290"/>
                  </a:lnTo>
                  <a:lnTo>
                    <a:pt x="520733" y="1174750"/>
                  </a:lnTo>
                  <a:close/>
                </a:path>
                <a:path w="710565" h="1201420">
                  <a:moveTo>
                    <a:pt x="627154" y="1064260"/>
                  </a:moveTo>
                  <a:lnTo>
                    <a:pt x="75348" y="1064260"/>
                  </a:lnTo>
                  <a:lnTo>
                    <a:pt x="77599" y="1069340"/>
                  </a:lnTo>
                  <a:lnTo>
                    <a:pt x="74186" y="1078230"/>
                  </a:lnTo>
                  <a:lnTo>
                    <a:pt x="63444" y="1120140"/>
                  </a:lnTo>
                  <a:lnTo>
                    <a:pt x="64125" y="1127760"/>
                  </a:lnTo>
                  <a:lnTo>
                    <a:pt x="90928" y="1151890"/>
                  </a:lnTo>
                  <a:lnTo>
                    <a:pt x="100321" y="1156970"/>
                  </a:lnTo>
                  <a:lnTo>
                    <a:pt x="145157" y="1173480"/>
                  </a:lnTo>
                  <a:lnTo>
                    <a:pt x="154447" y="1177290"/>
                  </a:lnTo>
                  <a:lnTo>
                    <a:pt x="163178" y="1181100"/>
                  </a:lnTo>
                  <a:lnTo>
                    <a:pt x="170369" y="1182370"/>
                  </a:lnTo>
                  <a:lnTo>
                    <a:pt x="175041" y="1183640"/>
                  </a:lnTo>
                  <a:lnTo>
                    <a:pt x="179156" y="1184910"/>
                  </a:lnTo>
                  <a:lnTo>
                    <a:pt x="186434" y="1177290"/>
                  </a:lnTo>
                  <a:lnTo>
                    <a:pt x="216140" y="1130300"/>
                  </a:lnTo>
                  <a:lnTo>
                    <a:pt x="239430" y="1116330"/>
                  </a:lnTo>
                  <a:lnTo>
                    <a:pt x="645145" y="1116330"/>
                  </a:lnTo>
                  <a:lnTo>
                    <a:pt x="646060" y="1112520"/>
                  </a:lnTo>
                  <a:lnTo>
                    <a:pt x="645626" y="1104900"/>
                  </a:lnTo>
                  <a:lnTo>
                    <a:pt x="643398" y="1098550"/>
                  </a:lnTo>
                  <a:lnTo>
                    <a:pt x="639540" y="1092200"/>
                  </a:lnTo>
                  <a:lnTo>
                    <a:pt x="634988" y="1084580"/>
                  </a:lnTo>
                  <a:lnTo>
                    <a:pt x="630885" y="1075690"/>
                  </a:lnTo>
                  <a:lnTo>
                    <a:pt x="627682" y="1066800"/>
                  </a:lnTo>
                  <a:lnTo>
                    <a:pt x="627154" y="1064260"/>
                  </a:lnTo>
                  <a:close/>
                </a:path>
                <a:path w="710565" h="1201420">
                  <a:moveTo>
                    <a:pt x="363163" y="0"/>
                  </a:moveTo>
                  <a:lnTo>
                    <a:pt x="353084" y="0"/>
                  </a:lnTo>
                  <a:lnTo>
                    <a:pt x="341775" y="2540"/>
                  </a:lnTo>
                  <a:lnTo>
                    <a:pt x="330555" y="6350"/>
                  </a:lnTo>
                  <a:lnTo>
                    <a:pt x="304514" y="20320"/>
                  </a:lnTo>
                  <a:lnTo>
                    <a:pt x="317529" y="26670"/>
                  </a:lnTo>
                  <a:lnTo>
                    <a:pt x="323528" y="29210"/>
                  </a:lnTo>
                  <a:lnTo>
                    <a:pt x="330234" y="30480"/>
                  </a:lnTo>
                  <a:lnTo>
                    <a:pt x="336829" y="33020"/>
                  </a:lnTo>
                  <a:lnTo>
                    <a:pt x="342492" y="35560"/>
                  </a:lnTo>
                  <a:lnTo>
                    <a:pt x="349057" y="36830"/>
                  </a:lnTo>
                  <a:lnTo>
                    <a:pt x="357852" y="41910"/>
                  </a:lnTo>
                  <a:lnTo>
                    <a:pt x="366198" y="49530"/>
                  </a:lnTo>
                  <a:lnTo>
                    <a:pt x="372051" y="57150"/>
                  </a:lnTo>
                  <a:lnTo>
                    <a:pt x="378030" y="67310"/>
                  </a:lnTo>
                  <a:lnTo>
                    <a:pt x="376072" y="72390"/>
                  </a:lnTo>
                  <a:lnTo>
                    <a:pt x="365350" y="76200"/>
                  </a:lnTo>
                  <a:lnTo>
                    <a:pt x="360952" y="81280"/>
                  </a:lnTo>
                  <a:lnTo>
                    <a:pt x="360952" y="88900"/>
                  </a:lnTo>
                  <a:lnTo>
                    <a:pt x="362397" y="96520"/>
                  </a:lnTo>
                  <a:lnTo>
                    <a:pt x="365988" y="104140"/>
                  </a:lnTo>
                  <a:lnTo>
                    <a:pt x="365015" y="109220"/>
                  </a:lnTo>
                  <a:lnTo>
                    <a:pt x="359036" y="114300"/>
                  </a:lnTo>
                  <a:lnTo>
                    <a:pt x="356596" y="120650"/>
                  </a:lnTo>
                  <a:lnTo>
                    <a:pt x="356596" y="133350"/>
                  </a:lnTo>
                  <a:lnTo>
                    <a:pt x="353172" y="138430"/>
                  </a:lnTo>
                  <a:lnTo>
                    <a:pt x="344837" y="140970"/>
                  </a:lnTo>
                  <a:lnTo>
                    <a:pt x="341403" y="148590"/>
                  </a:lnTo>
                  <a:lnTo>
                    <a:pt x="341403" y="162560"/>
                  </a:lnTo>
                  <a:lnTo>
                    <a:pt x="337015" y="170180"/>
                  </a:lnTo>
                  <a:lnTo>
                    <a:pt x="304032" y="200660"/>
                  </a:lnTo>
                  <a:lnTo>
                    <a:pt x="303425" y="207010"/>
                  </a:lnTo>
                  <a:lnTo>
                    <a:pt x="301464" y="210820"/>
                  </a:lnTo>
                  <a:lnTo>
                    <a:pt x="264563" y="231140"/>
                  </a:lnTo>
                  <a:lnTo>
                    <a:pt x="255536" y="234950"/>
                  </a:lnTo>
                  <a:lnTo>
                    <a:pt x="226391" y="265430"/>
                  </a:lnTo>
                  <a:lnTo>
                    <a:pt x="219878" y="303530"/>
                  </a:lnTo>
                  <a:lnTo>
                    <a:pt x="219107" y="311150"/>
                  </a:lnTo>
                  <a:lnTo>
                    <a:pt x="217007" y="318770"/>
                  </a:lnTo>
                  <a:lnTo>
                    <a:pt x="213901" y="326390"/>
                  </a:lnTo>
                  <a:lnTo>
                    <a:pt x="210108" y="332740"/>
                  </a:lnTo>
                  <a:lnTo>
                    <a:pt x="206839" y="337820"/>
                  </a:lnTo>
                  <a:lnTo>
                    <a:pt x="205132" y="344170"/>
                  </a:lnTo>
                  <a:lnTo>
                    <a:pt x="218835" y="374650"/>
                  </a:lnTo>
                  <a:lnTo>
                    <a:pt x="223134" y="379730"/>
                  </a:lnTo>
                  <a:lnTo>
                    <a:pt x="226324" y="386080"/>
                  </a:lnTo>
                  <a:lnTo>
                    <a:pt x="227800" y="393700"/>
                  </a:lnTo>
                  <a:lnTo>
                    <a:pt x="227488" y="403860"/>
                  </a:lnTo>
                  <a:lnTo>
                    <a:pt x="225312" y="414020"/>
                  </a:lnTo>
                  <a:lnTo>
                    <a:pt x="222111" y="424180"/>
                  </a:lnTo>
                  <a:lnTo>
                    <a:pt x="218997" y="434340"/>
                  </a:lnTo>
                  <a:lnTo>
                    <a:pt x="216328" y="444500"/>
                  </a:lnTo>
                  <a:lnTo>
                    <a:pt x="214464" y="452120"/>
                  </a:lnTo>
                  <a:lnTo>
                    <a:pt x="212340" y="459740"/>
                  </a:lnTo>
                  <a:lnTo>
                    <a:pt x="208976" y="467360"/>
                  </a:lnTo>
                  <a:lnTo>
                    <a:pt x="204833" y="473710"/>
                  </a:lnTo>
                  <a:lnTo>
                    <a:pt x="200370" y="480060"/>
                  </a:lnTo>
                  <a:lnTo>
                    <a:pt x="195802" y="485140"/>
                  </a:lnTo>
                  <a:lnTo>
                    <a:pt x="191414" y="491490"/>
                  </a:lnTo>
                  <a:lnTo>
                    <a:pt x="187703" y="497840"/>
                  </a:lnTo>
                  <a:lnTo>
                    <a:pt x="185167" y="504190"/>
                  </a:lnTo>
                  <a:lnTo>
                    <a:pt x="182880" y="509270"/>
                  </a:lnTo>
                  <a:lnTo>
                    <a:pt x="179866" y="515620"/>
                  </a:lnTo>
                  <a:lnTo>
                    <a:pt x="176517" y="523240"/>
                  </a:lnTo>
                  <a:lnTo>
                    <a:pt x="173230" y="528320"/>
                  </a:lnTo>
                  <a:lnTo>
                    <a:pt x="169062" y="535940"/>
                  </a:lnTo>
                  <a:lnTo>
                    <a:pt x="161733" y="542290"/>
                  </a:lnTo>
                  <a:lnTo>
                    <a:pt x="152173" y="543560"/>
                  </a:lnTo>
                  <a:lnTo>
                    <a:pt x="143388" y="549910"/>
                  </a:lnTo>
                  <a:lnTo>
                    <a:pt x="137419" y="557530"/>
                  </a:lnTo>
                  <a:lnTo>
                    <a:pt x="132098" y="565150"/>
                  </a:lnTo>
                  <a:lnTo>
                    <a:pt x="125620" y="574040"/>
                  </a:lnTo>
                  <a:lnTo>
                    <a:pt x="100915" y="610870"/>
                  </a:lnTo>
                  <a:lnTo>
                    <a:pt x="92950" y="629920"/>
                  </a:lnTo>
                  <a:lnTo>
                    <a:pt x="86244" y="647700"/>
                  </a:lnTo>
                  <a:lnTo>
                    <a:pt x="81972" y="656590"/>
                  </a:lnTo>
                  <a:lnTo>
                    <a:pt x="77756" y="665480"/>
                  </a:lnTo>
                  <a:lnTo>
                    <a:pt x="67987" y="683260"/>
                  </a:lnTo>
                  <a:lnTo>
                    <a:pt x="62950" y="699770"/>
                  </a:lnTo>
                  <a:lnTo>
                    <a:pt x="58061" y="708660"/>
                  </a:lnTo>
                  <a:lnTo>
                    <a:pt x="49705" y="720090"/>
                  </a:lnTo>
                  <a:lnTo>
                    <a:pt x="46773" y="728980"/>
                  </a:lnTo>
                  <a:lnTo>
                    <a:pt x="47977" y="742950"/>
                  </a:lnTo>
                  <a:lnTo>
                    <a:pt x="45035" y="751840"/>
                  </a:lnTo>
                  <a:lnTo>
                    <a:pt x="36679" y="763270"/>
                  </a:lnTo>
                  <a:lnTo>
                    <a:pt x="32292" y="770890"/>
                  </a:lnTo>
                  <a:lnTo>
                    <a:pt x="31109" y="773430"/>
                  </a:lnTo>
                  <a:lnTo>
                    <a:pt x="27022" y="783590"/>
                  </a:lnTo>
                  <a:lnTo>
                    <a:pt x="23796" y="791210"/>
                  </a:lnTo>
                  <a:lnTo>
                    <a:pt x="11586" y="830580"/>
                  </a:lnTo>
                  <a:lnTo>
                    <a:pt x="9884" y="853440"/>
                  </a:lnTo>
                  <a:lnTo>
                    <a:pt x="9071" y="863600"/>
                  </a:lnTo>
                  <a:lnTo>
                    <a:pt x="8147" y="873760"/>
                  </a:lnTo>
                  <a:lnTo>
                    <a:pt x="7214" y="881380"/>
                  </a:lnTo>
                  <a:lnTo>
                    <a:pt x="6121" y="887730"/>
                  </a:lnTo>
                  <a:lnTo>
                    <a:pt x="4734" y="896620"/>
                  </a:lnTo>
                  <a:lnTo>
                    <a:pt x="3231" y="905510"/>
                  </a:lnTo>
                  <a:lnTo>
                    <a:pt x="1790" y="913130"/>
                  </a:lnTo>
                  <a:lnTo>
                    <a:pt x="0" y="922020"/>
                  </a:lnTo>
                  <a:lnTo>
                    <a:pt x="502" y="933450"/>
                  </a:lnTo>
                  <a:lnTo>
                    <a:pt x="2869" y="937260"/>
                  </a:lnTo>
                  <a:lnTo>
                    <a:pt x="5266" y="942340"/>
                  </a:lnTo>
                  <a:lnTo>
                    <a:pt x="5266" y="949960"/>
                  </a:lnTo>
                  <a:lnTo>
                    <a:pt x="2869" y="955040"/>
                  </a:lnTo>
                  <a:lnTo>
                    <a:pt x="502" y="960120"/>
                  </a:lnTo>
                  <a:lnTo>
                    <a:pt x="502" y="969010"/>
                  </a:lnTo>
                  <a:lnTo>
                    <a:pt x="2869" y="974090"/>
                  </a:lnTo>
                  <a:lnTo>
                    <a:pt x="4389" y="977900"/>
                  </a:lnTo>
                  <a:lnTo>
                    <a:pt x="5307" y="985520"/>
                  </a:lnTo>
                  <a:lnTo>
                    <a:pt x="5556" y="993140"/>
                  </a:lnTo>
                  <a:lnTo>
                    <a:pt x="5067" y="1002030"/>
                  </a:lnTo>
                  <a:lnTo>
                    <a:pt x="4219" y="1009650"/>
                  </a:lnTo>
                  <a:lnTo>
                    <a:pt x="3527" y="1018540"/>
                  </a:lnTo>
                  <a:lnTo>
                    <a:pt x="3060" y="1024890"/>
                  </a:lnTo>
                  <a:lnTo>
                    <a:pt x="2889" y="1029970"/>
                  </a:lnTo>
                  <a:lnTo>
                    <a:pt x="2889" y="1035050"/>
                  </a:lnTo>
                  <a:lnTo>
                    <a:pt x="5821" y="1043940"/>
                  </a:lnTo>
                  <a:lnTo>
                    <a:pt x="9402" y="1049020"/>
                  </a:lnTo>
                  <a:lnTo>
                    <a:pt x="11587" y="1055370"/>
                  </a:lnTo>
                  <a:lnTo>
                    <a:pt x="12724" y="1062990"/>
                  </a:lnTo>
                  <a:lnTo>
                    <a:pt x="12742" y="1071880"/>
                  </a:lnTo>
                  <a:lnTo>
                    <a:pt x="11570" y="1079500"/>
                  </a:lnTo>
                  <a:lnTo>
                    <a:pt x="10141" y="1088390"/>
                  </a:lnTo>
                  <a:lnTo>
                    <a:pt x="9572" y="1094740"/>
                  </a:lnTo>
                  <a:lnTo>
                    <a:pt x="31088" y="1125220"/>
                  </a:lnTo>
                  <a:lnTo>
                    <a:pt x="38312" y="1104900"/>
                  </a:lnTo>
                  <a:lnTo>
                    <a:pt x="41604" y="1097280"/>
                  </a:lnTo>
                  <a:lnTo>
                    <a:pt x="45234" y="1089660"/>
                  </a:lnTo>
                  <a:lnTo>
                    <a:pt x="48761" y="1082040"/>
                  </a:lnTo>
                  <a:lnTo>
                    <a:pt x="51747" y="1078230"/>
                  </a:lnTo>
                  <a:lnTo>
                    <a:pt x="55181" y="1074420"/>
                  </a:lnTo>
                  <a:lnTo>
                    <a:pt x="63024" y="1069340"/>
                  </a:lnTo>
                  <a:lnTo>
                    <a:pt x="75348" y="1064260"/>
                  </a:lnTo>
                  <a:lnTo>
                    <a:pt x="627154" y="1064260"/>
                  </a:lnTo>
                  <a:lnTo>
                    <a:pt x="625834" y="1057910"/>
                  </a:lnTo>
                  <a:lnTo>
                    <a:pt x="625265" y="1050290"/>
                  </a:lnTo>
                  <a:lnTo>
                    <a:pt x="625545" y="1041400"/>
                  </a:lnTo>
                  <a:lnTo>
                    <a:pt x="626592" y="1035050"/>
                  </a:lnTo>
                  <a:lnTo>
                    <a:pt x="628326" y="1029970"/>
                  </a:lnTo>
                  <a:lnTo>
                    <a:pt x="631637" y="1024890"/>
                  </a:lnTo>
                  <a:lnTo>
                    <a:pt x="636968" y="1021080"/>
                  </a:lnTo>
                  <a:lnTo>
                    <a:pt x="643585" y="1016000"/>
                  </a:lnTo>
                  <a:lnTo>
                    <a:pt x="650755" y="1012190"/>
                  </a:lnTo>
                  <a:lnTo>
                    <a:pt x="656144" y="1008380"/>
                  </a:lnTo>
                  <a:lnTo>
                    <a:pt x="657940" y="1003300"/>
                  </a:lnTo>
                  <a:lnTo>
                    <a:pt x="656144" y="998220"/>
                  </a:lnTo>
                  <a:lnTo>
                    <a:pt x="645354" y="990600"/>
                  </a:lnTo>
                  <a:lnTo>
                    <a:pt x="643553" y="985520"/>
                  </a:lnTo>
                  <a:lnTo>
                    <a:pt x="645354" y="980440"/>
                  </a:lnTo>
                  <a:lnTo>
                    <a:pt x="656144" y="970280"/>
                  </a:lnTo>
                  <a:lnTo>
                    <a:pt x="657940" y="963930"/>
                  </a:lnTo>
                  <a:lnTo>
                    <a:pt x="656144" y="956310"/>
                  </a:lnTo>
                  <a:lnTo>
                    <a:pt x="650755" y="948690"/>
                  </a:lnTo>
                  <a:lnTo>
                    <a:pt x="630818" y="943610"/>
                  </a:lnTo>
                  <a:lnTo>
                    <a:pt x="625103" y="941070"/>
                  </a:lnTo>
                  <a:lnTo>
                    <a:pt x="602539" y="911860"/>
                  </a:lnTo>
                  <a:lnTo>
                    <a:pt x="603695" y="904240"/>
                  </a:lnTo>
                  <a:lnTo>
                    <a:pt x="607164" y="899160"/>
                  </a:lnTo>
                  <a:lnTo>
                    <a:pt x="612003" y="892810"/>
                  </a:lnTo>
                  <a:lnTo>
                    <a:pt x="616901" y="886460"/>
                  </a:lnTo>
                  <a:lnTo>
                    <a:pt x="621287" y="880110"/>
                  </a:lnTo>
                  <a:lnTo>
                    <a:pt x="634556" y="847090"/>
                  </a:lnTo>
                  <a:lnTo>
                    <a:pt x="637582" y="839470"/>
                  </a:lnTo>
                  <a:lnTo>
                    <a:pt x="667034" y="807720"/>
                  </a:lnTo>
                  <a:lnTo>
                    <a:pt x="691853" y="795020"/>
                  </a:lnTo>
                  <a:lnTo>
                    <a:pt x="699381" y="795020"/>
                  </a:lnTo>
                  <a:lnTo>
                    <a:pt x="706659" y="788670"/>
                  </a:lnTo>
                  <a:lnTo>
                    <a:pt x="710512" y="769620"/>
                  </a:lnTo>
                  <a:lnTo>
                    <a:pt x="688115" y="764540"/>
                  </a:lnTo>
                  <a:lnTo>
                    <a:pt x="673162" y="755650"/>
                  </a:lnTo>
                  <a:lnTo>
                    <a:pt x="666277" y="751840"/>
                  </a:lnTo>
                  <a:lnTo>
                    <a:pt x="651019" y="746760"/>
                  </a:lnTo>
                  <a:lnTo>
                    <a:pt x="644535" y="745490"/>
                  </a:lnTo>
                  <a:lnTo>
                    <a:pt x="638520" y="744220"/>
                  </a:lnTo>
                  <a:lnTo>
                    <a:pt x="614112" y="715010"/>
                  </a:lnTo>
                  <a:lnTo>
                    <a:pt x="610263" y="708660"/>
                  </a:lnTo>
                  <a:lnTo>
                    <a:pt x="603730" y="697230"/>
                  </a:lnTo>
                  <a:lnTo>
                    <a:pt x="597583" y="688340"/>
                  </a:lnTo>
                  <a:lnTo>
                    <a:pt x="593468" y="683260"/>
                  </a:lnTo>
                  <a:lnTo>
                    <a:pt x="591253" y="678180"/>
                  </a:lnTo>
                  <a:lnTo>
                    <a:pt x="590750" y="673100"/>
                  </a:lnTo>
                  <a:lnTo>
                    <a:pt x="591918" y="666750"/>
                  </a:lnTo>
                  <a:lnTo>
                    <a:pt x="594714" y="659130"/>
                  </a:lnTo>
                  <a:lnTo>
                    <a:pt x="596924" y="652780"/>
                  </a:lnTo>
                  <a:lnTo>
                    <a:pt x="596483" y="647700"/>
                  </a:lnTo>
                  <a:lnTo>
                    <a:pt x="593597" y="642620"/>
                  </a:lnTo>
                  <a:lnTo>
                    <a:pt x="588474" y="638810"/>
                  </a:lnTo>
                  <a:lnTo>
                    <a:pt x="580265" y="635000"/>
                  </a:lnTo>
                  <a:lnTo>
                    <a:pt x="572422" y="628650"/>
                  </a:lnTo>
                  <a:lnTo>
                    <a:pt x="569668" y="621030"/>
                  </a:lnTo>
                  <a:lnTo>
                    <a:pt x="567427" y="609600"/>
                  </a:lnTo>
                  <a:lnTo>
                    <a:pt x="566066" y="599440"/>
                  </a:lnTo>
                  <a:lnTo>
                    <a:pt x="563826" y="593090"/>
                  </a:lnTo>
                  <a:lnTo>
                    <a:pt x="559556" y="585470"/>
                  </a:lnTo>
                  <a:lnTo>
                    <a:pt x="553868" y="580390"/>
                  </a:lnTo>
                  <a:lnTo>
                    <a:pt x="547376" y="576580"/>
                  </a:lnTo>
                  <a:lnTo>
                    <a:pt x="541982" y="572770"/>
                  </a:lnTo>
                  <a:lnTo>
                    <a:pt x="539246" y="567690"/>
                  </a:lnTo>
                  <a:lnTo>
                    <a:pt x="539331" y="561340"/>
                  </a:lnTo>
                  <a:lnTo>
                    <a:pt x="542402" y="554990"/>
                  </a:lnTo>
                  <a:lnTo>
                    <a:pt x="546754" y="548640"/>
                  </a:lnTo>
                  <a:lnTo>
                    <a:pt x="550317" y="541020"/>
                  </a:lnTo>
                  <a:lnTo>
                    <a:pt x="552722" y="533400"/>
                  </a:lnTo>
                  <a:lnTo>
                    <a:pt x="553606" y="527050"/>
                  </a:lnTo>
                  <a:lnTo>
                    <a:pt x="554395" y="521970"/>
                  </a:lnTo>
                  <a:lnTo>
                    <a:pt x="580366" y="487680"/>
                  </a:lnTo>
                  <a:lnTo>
                    <a:pt x="602358" y="480060"/>
                  </a:lnTo>
                  <a:lnTo>
                    <a:pt x="611960" y="480060"/>
                  </a:lnTo>
                  <a:lnTo>
                    <a:pt x="615876" y="473710"/>
                  </a:lnTo>
                  <a:lnTo>
                    <a:pt x="615876" y="464820"/>
                  </a:lnTo>
                  <a:lnTo>
                    <a:pt x="616073" y="458470"/>
                  </a:lnTo>
                  <a:lnTo>
                    <a:pt x="616609" y="450850"/>
                  </a:lnTo>
                  <a:lnTo>
                    <a:pt x="617404" y="441960"/>
                  </a:lnTo>
                  <a:lnTo>
                    <a:pt x="618379" y="435610"/>
                  </a:lnTo>
                  <a:lnTo>
                    <a:pt x="618555" y="429260"/>
                  </a:lnTo>
                  <a:lnTo>
                    <a:pt x="617206" y="422910"/>
                  </a:lnTo>
                  <a:lnTo>
                    <a:pt x="616154" y="420370"/>
                  </a:lnTo>
                  <a:lnTo>
                    <a:pt x="549225" y="420370"/>
                  </a:lnTo>
                  <a:lnTo>
                    <a:pt x="542190" y="417830"/>
                  </a:lnTo>
                  <a:lnTo>
                    <a:pt x="534641" y="412750"/>
                  </a:lnTo>
                  <a:lnTo>
                    <a:pt x="527470" y="405130"/>
                  </a:lnTo>
                  <a:lnTo>
                    <a:pt x="520094" y="396240"/>
                  </a:lnTo>
                  <a:lnTo>
                    <a:pt x="511998" y="386080"/>
                  </a:lnTo>
                  <a:lnTo>
                    <a:pt x="504160" y="377190"/>
                  </a:lnTo>
                  <a:lnTo>
                    <a:pt x="477883" y="346710"/>
                  </a:lnTo>
                  <a:lnTo>
                    <a:pt x="460750" y="332740"/>
                  </a:lnTo>
                  <a:lnTo>
                    <a:pt x="470854" y="325120"/>
                  </a:lnTo>
                  <a:lnTo>
                    <a:pt x="471336" y="320040"/>
                  </a:lnTo>
                  <a:lnTo>
                    <a:pt x="465368" y="313690"/>
                  </a:lnTo>
                  <a:lnTo>
                    <a:pt x="459514" y="311150"/>
                  </a:lnTo>
                  <a:lnTo>
                    <a:pt x="451159" y="309880"/>
                  </a:lnTo>
                  <a:lnTo>
                    <a:pt x="446750" y="304800"/>
                  </a:lnTo>
                  <a:lnTo>
                    <a:pt x="444373" y="294640"/>
                  </a:lnTo>
                  <a:lnTo>
                    <a:pt x="448761" y="287020"/>
                  </a:lnTo>
                  <a:lnTo>
                    <a:pt x="461902" y="279400"/>
                  </a:lnTo>
                  <a:lnTo>
                    <a:pt x="469702" y="273050"/>
                  </a:lnTo>
                  <a:lnTo>
                    <a:pt x="475681" y="265430"/>
                  </a:lnTo>
                  <a:lnTo>
                    <a:pt x="478121" y="255270"/>
                  </a:lnTo>
                  <a:lnTo>
                    <a:pt x="478121" y="246380"/>
                  </a:lnTo>
                  <a:lnTo>
                    <a:pt x="478464" y="238760"/>
                  </a:lnTo>
                  <a:lnTo>
                    <a:pt x="479397" y="229870"/>
                  </a:lnTo>
                  <a:lnTo>
                    <a:pt x="480776" y="220980"/>
                  </a:lnTo>
                  <a:lnTo>
                    <a:pt x="484145" y="205740"/>
                  </a:lnTo>
                  <a:lnTo>
                    <a:pt x="485523" y="198120"/>
                  </a:lnTo>
                  <a:lnTo>
                    <a:pt x="486451" y="191770"/>
                  </a:lnTo>
                  <a:lnTo>
                    <a:pt x="486791" y="186690"/>
                  </a:lnTo>
                  <a:lnTo>
                    <a:pt x="486791" y="182880"/>
                  </a:lnTo>
                  <a:lnTo>
                    <a:pt x="489241" y="176530"/>
                  </a:lnTo>
                  <a:lnTo>
                    <a:pt x="495220" y="168910"/>
                  </a:lnTo>
                  <a:lnTo>
                    <a:pt x="495220" y="160020"/>
                  </a:lnTo>
                  <a:lnTo>
                    <a:pt x="492225" y="151130"/>
                  </a:lnTo>
                  <a:lnTo>
                    <a:pt x="490203" y="144780"/>
                  </a:lnTo>
                  <a:lnTo>
                    <a:pt x="488710" y="137160"/>
                  </a:lnTo>
                  <a:lnTo>
                    <a:pt x="487887" y="129540"/>
                  </a:lnTo>
                  <a:lnTo>
                    <a:pt x="487880" y="124460"/>
                  </a:lnTo>
                  <a:lnTo>
                    <a:pt x="488477" y="116840"/>
                  </a:lnTo>
                  <a:lnTo>
                    <a:pt x="487513" y="106680"/>
                  </a:lnTo>
                  <a:lnTo>
                    <a:pt x="485712" y="99060"/>
                  </a:lnTo>
                  <a:lnTo>
                    <a:pt x="484276" y="92710"/>
                  </a:lnTo>
                  <a:lnTo>
                    <a:pt x="482774" y="86360"/>
                  </a:lnTo>
                  <a:lnTo>
                    <a:pt x="481388" y="78740"/>
                  </a:lnTo>
                  <a:lnTo>
                    <a:pt x="480299" y="72390"/>
                  </a:lnTo>
                  <a:lnTo>
                    <a:pt x="479105" y="66040"/>
                  </a:lnTo>
                  <a:lnTo>
                    <a:pt x="445567" y="36830"/>
                  </a:lnTo>
                  <a:lnTo>
                    <a:pt x="438484" y="34290"/>
                  </a:lnTo>
                  <a:lnTo>
                    <a:pt x="432032" y="29210"/>
                  </a:lnTo>
                  <a:lnTo>
                    <a:pt x="426921" y="24130"/>
                  </a:lnTo>
                  <a:lnTo>
                    <a:pt x="423861" y="17780"/>
                  </a:lnTo>
                  <a:lnTo>
                    <a:pt x="420813" y="12700"/>
                  </a:lnTo>
                  <a:lnTo>
                    <a:pt x="417410" y="10160"/>
                  </a:lnTo>
                  <a:lnTo>
                    <a:pt x="385761" y="10160"/>
                  </a:lnTo>
                  <a:lnTo>
                    <a:pt x="377543" y="7620"/>
                  </a:lnTo>
                  <a:lnTo>
                    <a:pt x="370690" y="3810"/>
                  </a:lnTo>
                  <a:lnTo>
                    <a:pt x="363163" y="0"/>
                  </a:lnTo>
                  <a:close/>
                </a:path>
                <a:path w="710565" h="1201420">
                  <a:moveTo>
                    <a:pt x="598750" y="407670"/>
                  </a:moveTo>
                  <a:lnTo>
                    <a:pt x="591062" y="407670"/>
                  </a:lnTo>
                  <a:lnTo>
                    <a:pt x="583500" y="408940"/>
                  </a:lnTo>
                  <a:lnTo>
                    <a:pt x="575846" y="412750"/>
                  </a:lnTo>
                  <a:lnTo>
                    <a:pt x="567896" y="415290"/>
                  </a:lnTo>
                  <a:lnTo>
                    <a:pt x="560586" y="417830"/>
                  </a:lnTo>
                  <a:lnTo>
                    <a:pt x="554852" y="420370"/>
                  </a:lnTo>
                  <a:lnTo>
                    <a:pt x="616154" y="420370"/>
                  </a:lnTo>
                  <a:lnTo>
                    <a:pt x="614577" y="416560"/>
                  </a:lnTo>
                  <a:lnTo>
                    <a:pt x="610913" y="411480"/>
                  </a:lnTo>
                  <a:lnTo>
                    <a:pt x="605665" y="408940"/>
                  </a:lnTo>
                  <a:lnTo>
                    <a:pt x="598750" y="407670"/>
                  </a:lnTo>
                  <a:close/>
                </a:path>
                <a:path w="710565" h="1201420">
                  <a:moveTo>
                    <a:pt x="409258" y="7620"/>
                  </a:moveTo>
                  <a:lnTo>
                    <a:pt x="402176" y="8890"/>
                  </a:lnTo>
                  <a:lnTo>
                    <a:pt x="394316" y="10160"/>
                  </a:lnTo>
                  <a:lnTo>
                    <a:pt x="417410" y="10160"/>
                  </a:lnTo>
                  <a:lnTo>
                    <a:pt x="415708" y="8890"/>
                  </a:lnTo>
                  <a:lnTo>
                    <a:pt x="409258" y="762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56" name="object 129">
              <a:extLst>
                <a:ext uri="{FF2B5EF4-FFF2-40B4-BE49-F238E27FC236}">
                  <a16:creationId xmlns:a16="http://schemas.microsoft.com/office/drawing/2014/main" id="{A406B0CF-6871-6BEA-9F58-5068EEDC45D8}"/>
                </a:ext>
              </a:extLst>
            </p:cNvPr>
            <p:cNvSpPr txBox="1"/>
            <p:nvPr/>
          </p:nvSpPr>
          <p:spPr>
            <a:xfrm>
              <a:off x="8703450" y="4993950"/>
              <a:ext cx="597000"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TO</a:t>
              </a:r>
              <a:endParaRPr sz="1600" dirty="0">
                <a:solidFill>
                  <a:schemeClr val="bg1"/>
                </a:solidFill>
                <a:latin typeface="AMX" pitchFamily="2" charset="0"/>
                <a:cs typeface="Arial" panose="020B0604020202020204" pitchFamily="34" charset="0"/>
              </a:endParaRPr>
            </a:p>
          </p:txBody>
        </p:sp>
      </p:grpSp>
      <p:sp>
        <p:nvSpPr>
          <p:cNvPr id="58" name="object 130">
            <a:extLst>
              <a:ext uri="{FF2B5EF4-FFF2-40B4-BE49-F238E27FC236}">
                <a16:creationId xmlns:a16="http://schemas.microsoft.com/office/drawing/2014/main" id="{5B855B54-F758-6B3D-5ED7-724D06A32ABA}"/>
              </a:ext>
            </a:extLst>
          </p:cNvPr>
          <p:cNvSpPr txBox="1"/>
          <p:nvPr/>
        </p:nvSpPr>
        <p:spPr>
          <a:xfrm>
            <a:off x="4939801" y="5216848"/>
            <a:ext cx="862263" cy="367239"/>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Recife</a:t>
            </a:r>
            <a:r>
              <a:rPr lang="pt-BR" sz="1600" b="1" dirty="0">
                <a:latin typeface="AMX" pitchFamily="2" charset="0"/>
                <a:cs typeface="Arial" panose="020B0604020202020204" pitchFamily="34" charset="0"/>
              </a:rPr>
              <a:t> </a:t>
            </a: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4</a:t>
            </a:r>
            <a:endParaRPr sz="1600" dirty="0">
              <a:latin typeface="AMX" pitchFamily="2" charset="0"/>
              <a:cs typeface="Arial" panose="020B0604020202020204" pitchFamily="34" charset="0"/>
            </a:endParaRPr>
          </a:p>
        </p:txBody>
      </p:sp>
      <p:grpSp>
        <p:nvGrpSpPr>
          <p:cNvPr id="94" name="Agrupar 93">
            <a:extLst>
              <a:ext uri="{FF2B5EF4-FFF2-40B4-BE49-F238E27FC236}">
                <a16:creationId xmlns:a16="http://schemas.microsoft.com/office/drawing/2014/main" id="{2F94EABC-E83D-653D-8DEB-645A1526FA9A}"/>
              </a:ext>
            </a:extLst>
          </p:cNvPr>
          <p:cNvGrpSpPr/>
          <p:nvPr/>
        </p:nvGrpSpPr>
        <p:grpSpPr>
          <a:xfrm>
            <a:off x="4761584" y="4654698"/>
            <a:ext cx="1221816" cy="422226"/>
            <a:chOff x="4322969" y="4672549"/>
            <a:chExt cx="1221816" cy="422226"/>
          </a:xfrm>
        </p:grpSpPr>
        <p:sp>
          <p:nvSpPr>
            <p:cNvPr id="60" name="object 133">
              <a:extLst>
                <a:ext uri="{FF2B5EF4-FFF2-40B4-BE49-F238E27FC236}">
                  <a16:creationId xmlns:a16="http://schemas.microsoft.com/office/drawing/2014/main" id="{CAD1488F-B77F-790A-91AA-A69DB1E7A9DF}"/>
                </a:ext>
              </a:extLst>
            </p:cNvPr>
            <p:cNvSpPr/>
            <p:nvPr/>
          </p:nvSpPr>
          <p:spPr>
            <a:xfrm>
              <a:off x="4322969" y="4672549"/>
              <a:ext cx="1221816" cy="422226"/>
            </a:xfrm>
            <a:custGeom>
              <a:avLst/>
              <a:gdLst/>
              <a:ahLst/>
              <a:cxnLst/>
              <a:rect l="l" t="t" r="r" b="b"/>
              <a:pathLst>
                <a:path w="1176019" h="406400">
                  <a:moveTo>
                    <a:pt x="158680" y="0"/>
                  </a:moveTo>
                  <a:lnTo>
                    <a:pt x="122163" y="0"/>
                  </a:lnTo>
                  <a:lnTo>
                    <a:pt x="117305" y="16510"/>
                  </a:lnTo>
                  <a:lnTo>
                    <a:pt x="119420" y="26670"/>
                  </a:lnTo>
                  <a:lnTo>
                    <a:pt x="128037" y="40640"/>
                  </a:lnTo>
                  <a:lnTo>
                    <a:pt x="129441" y="52070"/>
                  </a:lnTo>
                  <a:lnTo>
                    <a:pt x="126865" y="57150"/>
                  </a:lnTo>
                  <a:lnTo>
                    <a:pt x="125898" y="62230"/>
                  </a:lnTo>
                  <a:lnTo>
                    <a:pt x="126757" y="68580"/>
                  </a:lnTo>
                  <a:lnTo>
                    <a:pt x="129238" y="74930"/>
                  </a:lnTo>
                  <a:lnTo>
                    <a:pt x="133137" y="81280"/>
                  </a:lnTo>
                  <a:lnTo>
                    <a:pt x="136893" y="87630"/>
                  </a:lnTo>
                  <a:lnTo>
                    <a:pt x="139027" y="95250"/>
                  </a:lnTo>
                  <a:lnTo>
                    <a:pt x="139386" y="102870"/>
                  </a:lnTo>
                  <a:lnTo>
                    <a:pt x="137817" y="110490"/>
                  </a:lnTo>
                  <a:lnTo>
                    <a:pt x="119022" y="144780"/>
                  </a:lnTo>
                  <a:lnTo>
                    <a:pt x="89285" y="170180"/>
                  </a:lnTo>
                  <a:lnTo>
                    <a:pt x="63829" y="180340"/>
                  </a:lnTo>
                  <a:lnTo>
                    <a:pt x="56385" y="182880"/>
                  </a:lnTo>
                  <a:lnTo>
                    <a:pt x="20376" y="212090"/>
                  </a:lnTo>
                  <a:lnTo>
                    <a:pt x="0" y="237490"/>
                  </a:lnTo>
                  <a:lnTo>
                    <a:pt x="23507" y="248920"/>
                  </a:lnTo>
                  <a:lnTo>
                    <a:pt x="33492" y="254000"/>
                  </a:lnTo>
                  <a:lnTo>
                    <a:pt x="62213" y="280670"/>
                  </a:lnTo>
                  <a:lnTo>
                    <a:pt x="68919" y="303530"/>
                  </a:lnTo>
                  <a:lnTo>
                    <a:pt x="69909" y="309880"/>
                  </a:lnTo>
                  <a:lnTo>
                    <a:pt x="72603" y="317500"/>
                  </a:lnTo>
                  <a:lnTo>
                    <a:pt x="76592" y="325120"/>
                  </a:lnTo>
                  <a:lnTo>
                    <a:pt x="81463" y="330200"/>
                  </a:lnTo>
                  <a:lnTo>
                    <a:pt x="86685" y="335280"/>
                  </a:lnTo>
                  <a:lnTo>
                    <a:pt x="91669" y="340360"/>
                  </a:lnTo>
                  <a:lnTo>
                    <a:pt x="100670" y="360680"/>
                  </a:lnTo>
                  <a:lnTo>
                    <a:pt x="100385" y="367030"/>
                  </a:lnTo>
                  <a:lnTo>
                    <a:pt x="99106" y="374650"/>
                  </a:lnTo>
                  <a:lnTo>
                    <a:pt x="94855" y="393700"/>
                  </a:lnTo>
                  <a:lnTo>
                    <a:pt x="119420" y="405130"/>
                  </a:lnTo>
                  <a:lnTo>
                    <a:pt x="125679" y="406400"/>
                  </a:lnTo>
                  <a:lnTo>
                    <a:pt x="132655" y="406400"/>
                  </a:lnTo>
                  <a:lnTo>
                    <a:pt x="163323" y="378460"/>
                  </a:lnTo>
                  <a:lnTo>
                    <a:pt x="180811" y="340360"/>
                  </a:lnTo>
                  <a:lnTo>
                    <a:pt x="181565" y="328930"/>
                  </a:lnTo>
                  <a:lnTo>
                    <a:pt x="187711" y="320040"/>
                  </a:lnTo>
                  <a:lnTo>
                    <a:pt x="221741" y="320040"/>
                  </a:lnTo>
                  <a:lnTo>
                    <a:pt x="228430" y="317500"/>
                  </a:lnTo>
                  <a:lnTo>
                    <a:pt x="235551" y="313690"/>
                  </a:lnTo>
                  <a:lnTo>
                    <a:pt x="242254" y="307340"/>
                  </a:lnTo>
                  <a:lnTo>
                    <a:pt x="247688" y="298450"/>
                  </a:lnTo>
                  <a:lnTo>
                    <a:pt x="252887" y="290830"/>
                  </a:lnTo>
                  <a:lnTo>
                    <a:pt x="258992" y="284480"/>
                  </a:lnTo>
                  <a:lnTo>
                    <a:pt x="265237" y="279400"/>
                  </a:lnTo>
                  <a:lnTo>
                    <a:pt x="270860" y="276860"/>
                  </a:lnTo>
                  <a:lnTo>
                    <a:pt x="277614" y="276860"/>
                  </a:lnTo>
                  <a:lnTo>
                    <a:pt x="287446" y="270510"/>
                  </a:lnTo>
                  <a:lnTo>
                    <a:pt x="292713" y="265430"/>
                  </a:lnTo>
                  <a:lnTo>
                    <a:pt x="297273" y="260350"/>
                  </a:lnTo>
                  <a:lnTo>
                    <a:pt x="302653" y="255270"/>
                  </a:lnTo>
                  <a:lnTo>
                    <a:pt x="308177" y="250190"/>
                  </a:lnTo>
                  <a:lnTo>
                    <a:pt x="313173" y="246380"/>
                  </a:lnTo>
                  <a:lnTo>
                    <a:pt x="319173" y="241300"/>
                  </a:lnTo>
                  <a:lnTo>
                    <a:pt x="329613" y="237490"/>
                  </a:lnTo>
                  <a:lnTo>
                    <a:pt x="1145946" y="237490"/>
                  </a:lnTo>
                  <a:lnTo>
                    <a:pt x="1147319" y="232410"/>
                  </a:lnTo>
                  <a:lnTo>
                    <a:pt x="1150928" y="219710"/>
                  </a:lnTo>
                  <a:lnTo>
                    <a:pt x="1154434" y="207010"/>
                  </a:lnTo>
                  <a:lnTo>
                    <a:pt x="1155015" y="204470"/>
                  </a:lnTo>
                  <a:lnTo>
                    <a:pt x="790580" y="204470"/>
                  </a:lnTo>
                  <a:lnTo>
                    <a:pt x="781442" y="201930"/>
                  </a:lnTo>
                  <a:lnTo>
                    <a:pt x="757955" y="168910"/>
                  </a:lnTo>
                  <a:lnTo>
                    <a:pt x="755623" y="160020"/>
                  </a:lnTo>
                  <a:lnTo>
                    <a:pt x="751597" y="152400"/>
                  </a:lnTo>
                  <a:lnTo>
                    <a:pt x="746444" y="147320"/>
                  </a:lnTo>
                  <a:lnTo>
                    <a:pt x="740731" y="144780"/>
                  </a:lnTo>
                  <a:lnTo>
                    <a:pt x="736117" y="143510"/>
                  </a:lnTo>
                  <a:lnTo>
                    <a:pt x="733988" y="138430"/>
                  </a:lnTo>
                  <a:lnTo>
                    <a:pt x="734449" y="132080"/>
                  </a:lnTo>
                  <a:lnTo>
                    <a:pt x="737611" y="124460"/>
                  </a:lnTo>
                  <a:lnTo>
                    <a:pt x="742106" y="115570"/>
                  </a:lnTo>
                  <a:lnTo>
                    <a:pt x="745219" y="107950"/>
                  </a:lnTo>
                  <a:lnTo>
                    <a:pt x="549135" y="107950"/>
                  </a:lnTo>
                  <a:lnTo>
                    <a:pt x="545499" y="99060"/>
                  </a:lnTo>
                  <a:lnTo>
                    <a:pt x="421746" y="99060"/>
                  </a:lnTo>
                  <a:lnTo>
                    <a:pt x="384826" y="73660"/>
                  </a:lnTo>
                  <a:lnTo>
                    <a:pt x="378163" y="67310"/>
                  </a:lnTo>
                  <a:lnTo>
                    <a:pt x="372305" y="60960"/>
                  </a:lnTo>
                  <a:lnTo>
                    <a:pt x="368020" y="55880"/>
                  </a:lnTo>
                  <a:lnTo>
                    <a:pt x="363616" y="52070"/>
                  </a:lnTo>
                  <a:lnTo>
                    <a:pt x="357423" y="46990"/>
                  </a:lnTo>
                  <a:lnTo>
                    <a:pt x="350265" y="41910"/>
                  </a:lnTo>
                  <a:lnTo>
                    <a:pt x="342963" y="36830"/>
                  </a:lnTo>
                  <a:lnTo>
                    <a:pt x="335538" y="33020"/>
                  </a:lnTo>
                  <a:lnTo>
                    <a:pt x="328043" y="26670"/>
                  </a:lnTo>
                  <a:lnTo>
                    <a:pt x="321351" y="20320"/>
                  </a:lnTo>
                  <a:lnTo>
                    <a:pt x="316335" y="15240"/>
                  </a:lnTo>
                  <a:lnTo>
                    <a:pt x="310345" y="10160"/>
                  </a:lnTo>
                  <a:lnTo>
                    <a:pt x="300971" y="6350"/>
                  </a:lnTo>
                  <a:lnTo>
                    <a:pt x="203940" y="6350"/>
                  </a:lnTo>
                  <a:lnTo>
                    <a:pt x="194193" y="3810"/>
                  </a:lnTo>
                  <a:lnTo>
                    <a:pt x="183711" y="2540"/>
                  </a:lnTo>
                  <a:lnTo>
                    <a:pt x="158680" y="0"/>
                  </a:lnTo>
                  <a:close/>
                </a:path>
                <a:path w="1176019" h="406400">
                  <a:moveTo>
                    <a:pt x="1116219" y="322580"/>
                  </a:moveTo>
                  <a:lnTo>
                    <a:pt x="671592" y="322580"/>
                  </a:lnTo>
                  <a:lnTo>
                    <a:pt x="681445" y="327660"/>
                  </a:lnTo>
                  <a:lnTo>
                    <a:pt x="687486" y="335280"/>
                  </a:lnTo>
                  <a:lnTo>
                    <a:pt x="692365" y="340360"/>
                  </a:lnTo>
                  <a:lnTo>
                    <a:pt x="697531" y="345440"/>
                  </a:lnTo>
                  <a:lnTo>
                    <a:pt x="702370" y="350520"/>
                  </a:lnTo>
                  <a:lnTo>
                    <a:pt x="706271" y="353060"/>
                  </a:lnTo>
                  <a:lnTo>
                    <a:pt x="710585" y="356870"/>
                  </a:lnTo>
                  <a:lnTo>
                    <a:pt x="716931" y="365760"/>
                  </a:lnTo>
                  <a:lnTo>
                    <a:pt x="720365" y="372110"/>
                  </a:lnTo>
                  <a:lnTo>
                    <a:pt x="724162" y="377190"/>
                  </a:lnTo>
                  <a:lnTo>
                    <a:pt x="762468" y="396240"/>
                  </a:lnTo>
                  <a:lnTo>
                    <a:pt x="793375" y="401320"/>
                  </a:lnTo>
                  <a:lnTo>
                    <a:pt x="817568" y="401320"/>
                  </a:lnTo>
                  <a:lnTo>
                    <a:pt x="856763" y="393700"/>
                  </a:lnTo>
                  <a:lnTo>
                    <a:pt x="868915" y="387350"/>
                  </a:lnTo>
                  <a:lnTo>
                    <a:pt x="879491" y="384810"/>
                  </a:lnTo>
                  <a:lnTo>
                    <a:pt x="893260" y="384810"/>
                  </a:lnTo>
                  <a:lnTo>
                    <a:pt x="901710" y="379730"/>
                  </a:lnTo>
                  <a:lnTo>
                    <a:pt x="905176" y="373380"/>
                  </a:lnTo>
                  <a:lnTo>
                    <a:pt x="908961" y="368300"/>
                  </a:lnTo>
                  <a:lnTo>
                    <a:pt x="914648" y="363220"/>
                  </a:lnTo>
                  <a:lnTo>
                    <a:pt x="921469" y="356870"/>
                  </a:lnTo>
                  <a:lnTo>
                    <a:pt x="928652" y="351790"/>
                  </a:lnTo>
                  <a:lnTo>
                    <a:pt x="937565" y="347980"/>
                  </a:lnTo>
                  <a:lnTo>
                    <a:pt x="949098" y="344170"/>
                  </a:lnTo>
                  <a:lnTo>
                    <a:pt x="961763" y="340360"/>
                  </a:lnTo>
                  <a:lnTo>
                    <a:pt x="974075" y="339090"/>
                  </a:lnTo>
                  <a:lnTo>
                    <a:pt x="986503" y="339090"/>
                  </a:lnTo>
                  <a:lnTo>
                    <a:pt x="999500" y="336550"/>
                  </a:lnTo>
                  <a:lnTo>
                    <a:pt x="1011528" y="335280"/>
                  </a:lnTo>
                  <a:lnTo>
                    <a:pt x="1021047" y="332740"/>
                  </a:lnTo>
                  <a:lnTo>
                    <a:pt x="1029450" y="331470"/>
                  </a:lnTo>
                  <a:lnTo>
                    <a:pt x="1113776" y="331470"/>
                  </a:lnTo>
                  <a:lnTo>
                    <a:pt x="1114091" y="330200"/>
                  </a:lnTo>
                  <a:lnTo>
                    <a:pt x="1116219" y="322580"/>
                  </a:lnTo>
                  <a:close/>
                </a:path>
                <a:path w="1176019" h="406400">
                  <a:moveTo>
                    <a:pt x="1125002" y="302260"/>
                  </a:moveTo>
                  <a:lnTo>
                    <a:pt x="496723" y="302260"/>
                  </a:lnTo>
                  <a:lnTo>
                    <a:pt x="501098" y="304800"/>
                  </a:lnTo>
                  <a:lnTo>
                    <a:pt x="504194" y="311150"/>
                  </a:lnTo>
                  <a:lnTo>
                    <a:pt x="507199" y="321310"/>
                  </a:lnTo>
                  <a:lnTo>
                    <a:pt x="514549" y="330200"/>
                  </a:lnTo>
                  <a:lnTo>
                    <a:pt x="526570" y="330200"/>
                  </a:lnTo>
                  <a:lnTo>
                    <a:pt x="533920" y="337820"/>
                  </a:lnTo>
                  <a:lnTo>
                    <a:pt x="539941" y="358140"/>
                  </a:lnTo>
                  <a:lnTo>
                    <a:pt x="542381" y="365760"/>
                  </a:lnTo>
                  <a:lnTo>
                    <a:pt x="560914" y="360680"/>
                  </a:lnTo>
                  <a:lnTo>
                    <a:pt x="569461" y="359410"/>
                  </a:lnTo>
                  <a:lnTo>
                    <a:pt x="588514" y="351790"/>
                  </a:lnTo>
                  <a:lnTo>
                    <a:pt x="596672" y="349250"/>
                  </a:lnTo>
                  <a:lnTo>
                    <a:pt x="603846" y="344170"/>
                  </a:lnTo>
                  <a:lnTo>
                    <a:pt x="610667" y="337820"/>
                  </a:lnTo>
                  <a:lnTo>
                    <a:pt x="616356" y="331470"/>
                  </a:lnTo>
                  <a:lnTo>
                    <a:pt x="620138" y="323850"/>
                  </a:lnTo>
                  <a:lnTo>
                    <a:pt x="623593" y="314960"/>
                  </a:lnTo>
                  <a:lnTo>
                    <a:pt x="629226" y="308610"/>
                  </a:lnTo>
                  <a:lnTo>
                    <a:pt x="1121524" y="308610"/>
                  </a:lnTo>
                  <a:lnTo>
                    <a:pt x="1122032" y="307340"/>
                  </a:lnTo>
                  <a:lnTo>
                    <a:pt x="1125002" y="302260"/>
                  </a:lnTo>
                  <a:close/>
                </a:path>
                <a:path w="1176019" h="406400">
                  <a:moveTo>
                    <a:pt x="1113776" y="331470"/>
                  </a:moveTo>
                  <a:lnTo>
                    <a:pt x="1038453" y="331470"/>
                  </a:lnTo>
                  <a:lnTo>
                    <a:pt x="1046976" y="332740"/>
                  </a:lnTo>
                  <a:lnTo>
                    <a:pt x="1061060" y="337820"/>
                  </a:lnTo>
                  <a:lnTo>
                    <a:pt x="1070053" y="340360"/>
                  </a:lnTo>
                  <a:lnTo>
                    <a:pt x="1079757" y="342900"/>
                  </a:lnTo>
                  <a:lnTo>
                    <a:pt x="1089013" y="344170"/>
                  </a:lnTo>
                  <a:lnTo>
                    <a:pt x="1109997" y="346710"/>
                  </a:lnTo>
                  <a:lnTo>
                    <a:pt x="1113776" y="331470"/>
                  </a:lnTo>
                  <a:close/>
                </a:path>
                <a:path w="1176019" h="406400">
                  <a:moveTo>
                    <a:pt x="1121524" y="308610"/>
                  </a:moveTo>
                  <a:lnTo>
                    <a:pt x="629226" y="308610"/>
                  </a:lnTo>
                  <a:lnTo>
                    <a:pt x="636127" y="311150"/>
                  </a:lnTo>
                  <a:lnTo>
                    <a:pt x="642462" y="316230"/>
                  </a:lnTo>
                  <a:lnTo>
                    <a:pt x="651079" y="322580"/>
                  </a:lnTo>
                  <a:lnTo>
                    <a:pt x="659529" y="325120"/>
                  </a:lnTo>
                  <a:lnTo>
                    <a:pt x="671592" y="322580"/>
                  </a:lnTo>
                  <a:lnTo>
                    <a:pt x="1116219" y="322580"/>
                  </a:lnTo>
                  <a:lnTo>
                    <a:pt x="1118985" y="314960"/>
                  </a:lnTo>
                  <a:lnTo>
                    <a:pt x="1121524" y="308610"/>
                  </a:lnTo>
                  <a:close/>
                </a:path>
                <a:path w="1176019" h="406400">
                  <a:moveTo>
                    <a:pt x="1145946" y="237490"/>
                  </a:moveTo>
                  <a:lnTo>
                    <a:pt x="363444" y="237490"/>
                  </a:lnTo>
                  <a:lnTo>
                    <a:pt x="371423" y="243840"/>
                  </a:lnTo>
                  <a:lnTo>
                    <a:pt x="380438" y="259080"/>
                  </a:lnTo>
                  <a:lnTo>
                    <a:pt x="389035" y="265430"/>
                  </a:lnTo>
                  <a:lnTo>
                    <a:pt x="401034" y="265430"/>
                  </a:lnTo>
                  <a:lnTo>
                    <a:pt x="409621" y="269240"/>
                  </a:lnTo>
                  <a:lnTo>
                    <a:pt x="414133" y="275590"/>
                  </a:lnTo>
                  <a:lnTo>
                    <a:pt x="418825" y="280670"/>
                  </a:lnTo>
                  <a:lnTo>
                    <a:pt x="425532" y="284480"/>
                  </a:lnTo>
                  <a:lnTo>
                    <a:pt x="449360" y="292100"/>
                  </a:lnTo>
                  <a:lnTo>
                    <a:pt x="456906" y="295910"/>
                  </a:lnTo>
                  <a:lnTo>
                    <a:pt x="463185" y="302260"/>
                  </a:lnTo>
                  <a:lnTo>
                    <a:pt x="467347" y="308610"/>
                  </a:lnTo>
                  <a:lnTo>
                    <a:pt x="470964" y="313690"/>
                  </a:lnTo>
                  <a:lnTo>
                    <a:pt x="475774" y="314960"/>
                  </a:lnTo>
                  <a:lnTo>
                    <a:pt x="481148" y="313690"/>
                  </a:lnTo>
                  <a:lnTo>
                    <a:pt x="486456" y="308610"/>
                  </a:lnTo>
                  <a:lnTo>
                    <a:pt x="491648" y="303530"/>
                  </a:lnTo>
                  <a:lnTo>
                    <a:pt x="496723" y="302260"/>
                  </a:lnTo>
                  <a:lnTo>
                    <a:pt x="1125002" y="302260"/>
                  </a:lnTo>
                  <a:lnTo>
                    <a:pt x="1128080" y="295910"/>
                  </a:lnTo>
                  <a:lnTo>
                    <a:pt x="1131421" y="287020"/>
                  </a:lnTo>
                  <a:lnTo>
                    <a:pt x="1134620" y="278130"/>
                  </a:lnTo>
                  <a:lnTo>
                    <a:pt x="1137274" y="269240"/>
                  </a:lnTo>
                  <a:lnTo>
                    <a:pt x="1140046" y="259080"/>
                  </a:lnTo>
                  <a:lnTo>
                    <a:pt x="1143543" y="246380"/>
                  </a:lnTo>
                  <a:lnTo>
                    <a:pt x="1145946" y="237490"/>
                  </a:lnTo>
                  <a:close/>
                </a:path>
                <a:path w="1176019" h="406400">
                  <a:moveTo>
                    <a:pt x="872266" y="140970"/>
                  </a:moveTo>
                  <a:lnTo>
                    <a:pt x="867993" y="140970"/>
                  </a:lnTo>
                  <a:lnTo>
                    <a:pt x="862143" y="143510"/>
                  </a:lnTo>
                  <a:lnTo>
                    <a:pt x="855489" y="148590"/>
                  </a:lnTo>
                  <a:lnTo>
                    <a:pt x="848801" y="156210"/>
                  </a:lnTo>
                  <a:lnTo>
                    <a:pt x="817462" y="194310"/>
                  </a:lnTo>
                  <a:lnTo>
                    <a:pt x="809772" y="200660"/>
                  </a:lnTo>
                  <a:lnTo>
                    <a:pt x="800418" y="204470"/>
                  </a:lnTo>
                  <a:lnTo>
                    <a:pt x="1155015" y="204470"/>
                  </a:lnTo>
                  <a:lnTo>
                    <a:pt x="1157917" y="191770"/>
                  </a:lnTo>
                  <a:lnTo>
                    <a:pt x="1160976" y="176530"/>
                  </a:lnTo>
                  <a:lnTo>
                    <a:pt x="1163210" y="163830"/>
                  </a:lnTo>
                  <a:lnTo>
                    <a:pt x="1165121" y="152400"/>
                  </a:lnTo>
                  <a:lnTo>
                    <a:pt x="1166863" y="142240"/>
                  </a:lnTo>
                  <a:lnTo>
                    <a:pt x="876580" y="142240"/>
                  </a:lnTo>
                  <a:lnTo>
                    <a:pt x="872266" y="140970"/>
                  </a:lnTo>
                  <a:close/>
                </a:path>
                <a:path w="1176019" h="406400">
                  <a:moveTo>
                    <a:pt x="930575" y="128270"/>
                  </a:moveTo>
                  <a:lnTo>
                    <a:pt x="911574" y="128270"/>
                  </a:lnTo>
                  <a:lnTo>
                    <a:pt x="902582" y="130810"/>
                  </a:lnTo>
                  <a:lnTo>
                    <a:pt x="894882" y="133350"/>
                  </a:lnTo>
                  <a:lnTo>
                    <a:pt x="889501" y="135890"/>
                  </a:lnTo>
                  <a:lnTo>
                    <a:pt x="884339" y="139700"/>
                  </a:lnTo>
                  <a:lnTo>
                    <a:pt x="876580" y="142240"/>
                  </a:lnTo>
                  <a:lnTo>
                    <a:pt x="1166863" y="142240"/>
                  </a:lnTo>
                  <a:lnTo>
                    <a:pt x="1167952" y="135890"/>
                  </a:lnTo>
                  <a:lnTo>
                    <a:pt x="965478" y="135890"/>
                  </a:lnTo>
                  <a:lnTo>
                    <a:pt x="958410" y="134620"/>
                  </a:lnTo>
                  <a:lnTo>
                    <a:pt x="950598" y="132080"/>
                  </a:lnTo>
                  <a:lnTo>
                    <a:pt x="940908" y="129540"/>
                  </a:lnTo>
                  <a:lnTo>
                    <a:pt x="930575" y="128270"/>
                  </a:lnTo>
                  <a:close/>
                </a:path>
                <a:path w="1176019" h="406400">
                  <a:moveTo>
                    <a:pt x="1094636" y="62230"/>
                  </a:moveTo>
                  <a:lnTo>
                    <a:pt x="1085244" y="62230"/>
                  </a:lnTo>
                  <a:lnTo>
                    <a:pt x="1076350" y="64770"/>
                  </a:lnTo>
                  <a:lnTo>
                    <a:pt x="1067183" y="71120"/>
                  </a:lnTo>
                  <a:lnTo>
                    <a:pt x="1058826" y="80010"/>
                  </a:lnTo>
                  <a:lnTo>
                    <a:pt x="1045894" y="97790"/>
                  </a:lnTo>
                  <a:lnTo>
                    <a:pt x="1037535" y="106680"/>
                  </a:lnTo>
                  <a:lnTo>
                    <a:pt x="1028369" y="113030"/>
                  </a:lnTo>
                  <a:lnTo>
                    <a:pt x="1019476" y="116840"/>
                  </a:lnTo>
                  <a:lnTo>
                    <a:pt x="1010586" y="119380"/>
                  </a:lnTo>
                  <a:lnTo>
                    <a:pt x="1001423" y="123190"/>
                  </a:lnTo>
                  <a:lnTo>
                    <a:pt x="993068" y="127000"/>
                  </a:lnTo>
                  <a:lnTo>
                    <a:pt x="986598" y="130810"/>
                  </a:lnTo>
                  <a:lnTo>
                    <a:pt x="980502" y="134620"/>
                  </a:lnTo>
                  <a:lnTo>
                    <a:pt x="973152" y="135890"/>
                  </a:lnTo>
                  <a:lnTo>
                    <a:pt x="1167952" y="135890"/>
                  </a:lnTo>
                  <a:lnTo>
                    <a:pt x="1169477" y="127000"/>
                  </a:lnTo>
                  <a:lnTo>
                    <a:pt x="1175493" y="99060"/>
                  </a:lnTo>
                  <a:lnTo>
                    <a:pt x="1159346" y="91440"/>
                  </a:lnTo>
                  <a:lnTo>
                    <a:pt x="1151584" y="87630"/>
                  </a:lnTo>
                  <a:lnTo>
                    <a:pt x="1142410" y="82550"/>
                  </a:lnTo>
                  <a:lnTo>
                    <a:pt x="1132969" y="77470"/>
                  </a:lnTo>
                  <a:lnTo>
                    <a:pt x="1124405" y="71120"/>
                  </a:lnTo>
                  <a:lnTo>
                    <a:pt x="1115502" y="67310"/>
                  </a:lnTo>
                  <a:lnTo>
                    <a:pt x="1105150" y="63500"/>
                  </a:lnTo>
                  <a:lnTo>
                    <a:pt x="1094636" y="62230"/>
                  </a:lnTo>
                  <a:close/>
                </a:path>
                <a:path w="1176019" h="406400">
                  <a:moveTo>
                    <a:pt x="732615" y="24130"/>
                  </a:moveTo>
                  <a:lnTo>
                    <a:pt x="726637" y="24130"/>
                  </a:lnTo>
                  <a:lnTo>
                    <a:pt x="719747" y="26670"/>
                  </a:lnTo>
                  <a:lnTo>
                    <a:pt x="711297" y="27940"/>
                  </a:lnTo>
                  <a:lnTo>
                    <a:pt x="704386" y="27940"/>
                  </a:lnTo>
                  <a:lnTo>
                    <a:pt x="698052" y="33020"/>
                  </a:lnTo>
                  <a:lnTo>
                    <a:pt x="693758" y="39370"/>
                  </a:lnTo>
                  <a:lnTo>
                    <a:pt x="689721" y="43180"/>
                  </a:lnTo>
                  <a:lnTo>
                    <a:pt x="684538" y="48260"/>
                  </a:lnTo>
                  <a:lnTo>
                    <a:pt x="678873" y="53340"/>
                  </a:lnTo>
                  <a:lnTo>
                    <a:pt x="673393" y="55880"/>
                  </a:lnTo>
                  <a:lnTo>
                    <a:pt x="658113" y="64770"/>
                  </a:lnTo>
                  <a:lnTo>
                    <a:pt x="648452" y="71120"/>
                  </a:lnTo>
                  <a:lnTo>
                    <a:pt x="638954" y="77470"/>
                  </a:lnTo>
                  <a:lnTo>
                    <a:pt x="629202" y="83820"/>
                  </a:lnTo>
                  <a:lnTo>
                    <a:pt x="618863" y="88900"/>
                  </a:lnTo>
                  <a:lnTo>
                    <a:pt x="609172" y="92710"/>
                  </a:lnTo>
                  <a:lnTo>
                    <a:pt x="601363" y="93980"/>
                  </a:lnTo>
                  <a:lnTo>
                    <a:pt x="593926" y="93980"/>
                  </a:lnTo>
                  <a:lnTo>
                    <a:pt x="576396" y="99060"/>
                  </a:lnTo>
                  <a:lnTo>
                    <a:pt x="568464" y="102870"/>
                  </a:lnTo>
                  <a:lnTo>
                    <a:pt x="558998" y="107950"/>
                  </a:lnTo>
                  <a:lnTo>
                    <a:pt x="745219" y="107950"/>
                  </a:lnTo>
                  <a:lnTo>
                    <a:pt x="746257" y="105410"/>
                  </a:lnTo>
                  <a:lnTo>
                    <a:pt x="749602" y="95250"/>
                  </a:lnTo>
                  <a:lnTo>
                    <a:pt x="751683" y="86360"/>
                  </a:lnTo>
                  <a:lnTo>
                    <a:pt x="753411" y="74930"/>
                  </a:lnTo>
                  <a:lnTo>
                    <a:pt x="756929" y="66040"/>
                  </a:lnTo>
                  <a:lnTo>
                    <a:pt x="762112" y="66040"/>
                  </a:lnTo>
                  <a:lnTo>
                    <a:pt x="767034" y="60960"/>
                  </a:lnTo>
                  <a:lnTo>
                    <a:pt x="773924" y="50800"/>
                  </a:lnTo>
                  <a:lnTo>
                    <a:pt x="774636" y="44450"/>
                  </a:lnTo>
                  <a:lnTo>
                    <a:pt x="769473" y="39370"/>
                  </a:lnTo>
                  <a:lnTo>
                    <a:pt x="761013" y="34290"/>
                  </a:lnTo>
                  <a:lnTo>
                    <a:pt x="753275" y="29210"/>
                  </a:lnTo>
                  <a:lnTo>
                    <a:pt x="746808" y="26670"/>
                  </a:lnTo>
                  <a:lnTo>
                    <a:pt x="732615" y="24130"/>
                  </a:lnTo>
                  <a:close/>
                </a:path>
                <a:path w="1176019" h="406400">
                  <a:moveTo>
                    <a:pt x="479210" y="62230"/>
                  </a:moveTo>
                  <a:lnTo>
                    <a:pt x="463546" y="71120"/>
                  </a:lnTo>
                  <a:lnTo>
                    <a:pt x="456604" y="76200"/>
                  </a:lnTo>
                  <a:lnTo>
                    <a:pt x="449272" y="81280"/>
                  </a:lnTo>
                  <a:lnTo>
                    <a:pt x="442426" y="86360"/>
                  </a:lnTo>
                  <a:lnTo>
                    <a:pt x="436939" y="90170"/>
                  </a:lnTo>
                  <a:lnTo>
                    <a:pt x="430887" y="95250"/>
                  </a:lnTo>
                  <a:lnTo>
                    <a:pt x="421746" y="99060"/>
                  </a:lnTo>
                  <a:lnTo>
                    <a:pt x="545499" y="99060"/>
                  </a:lnTo>
                  <a:lnTo>
                    <a:pt x="543941" y="95250"/>
                  </a:lnTo>
                  <a:lnTo>
                    <a:pt x="540192" y="92710"/>
                  </a:lnTo>
                  <a:lnTo>
                    <a:pt x="518434" y="92710"/>
                  </a:lnTo>
                  <a:lnTo>
                    <a:pt x="508947" y="91440"/>
                  </a:lnTo>
                  <a:lnTo>
                    <a:pt x="501766" y="90170"/>
                  </a:lnTo>
                  <a:lnTo>
                    <a:pt x="494948" y="86360"/>
                  </a:lnTo>
                  <a:lnTo>
                    <a:pt x="489260" y="82550"/>
                  </a:lnTo>
                  <a:lnTo>
                    <a:pt x="485472" y="76200"/>
                  </a:lnTo>
                  <a:lnTo>
                    <a:pt x="479210" y="62230"/>
                  </a:lnTo>
                  <a:close/>
                </a:path>
                <a:path w="1176019" h="406400">
                  <a:moveTo>
                    <a:pt x="538318" y="91440"/>
                  </a:moveTo>
                  <a:lnTo>
                    <a:pt x="529701" y="92710"/>
                  </a:lnTo>
                  <a:lnTo>
                    <a:pt x="540192" y="92710"/>
                  </a:lnTo>
                  <a:lnTo>
                    <a:pt x="538318" y="91440"/>
                  </a:lnTo>
                  <a:close/>
                </a:path>
                <a:path w="1176019" h="406400">
                  <a:moveTo>
                    <a:pt x="277195" y="1270"/>
                  </a:moveTo>
                  <a:lnTo>
                    <a:pt x="251577" y="1270"/>
                  </a:lnTo>
                  <a:lnTo>
                    <a:pt x="240211" y="2540"/>
                  </a:lnTo>
                  <a:lnTo>
                    <a:pt x="231793" y="3810"/>
                  </a:lnTo>
                  <a:lnTo>
                    <a:pt x="223978" y="6350"/>
                  </a:lnTo>
                  <a:lnTo>
                    <a:pt x="300971" y="6350"/>
                  </a:lnTo>
                  <a:lnTo>
                    <a:pt x="289494" y="2540"/>
                  </a:lnTo>
                  <a:lnTo>
                    <a:pt x="277195" y="1270"/>
                  </a:lnTo>
                  <a:close/>
                </a:path>
              </a:pathLst>
            </a:custGeom>
            <a:solidFill>
              <a:srgbClr val="E30000"/>
            </a:solidFill>
            <a:ln w="14798" cap="flat">
              <a:noFill/>
              <a:prstDash val="solid"/>
              <a:miter/>
            </a:ln>
            <a:effectLst/>
          </p:spPr>
          <p:txBody>
            <a:bodyPr wrap="square" lIns="0" tIns="0" rIns="0" bIns="0" rtlCol="0"/>
            <a:lstStyle/>
            <a:p>
              <a:endParaRPr sz="1000" dirty="0">
                <a:solidFill>
                  <a:schemeClr val="tx1"/>
                </a:solidFill>
                <a:latin typeface="AMX" pitchFamily="2" charset="0"/>
                <a:cs typeface="Arial" panose="020B0604020202020204" pitchFamily="34" charset="0"/>
              </a:endParaRPr>
            </a:p>
          </p:txBody>
        </p:sp>
        <p:sp>
          <p:nvSpPr>
            <p:cNvPr id="61" name="object 134">
              <a:extLst>
                <a:ext uri="{FF2B5EF4-FFF2-40B4-BE49-F238E27FC236}">
                  <a16:creationId xmlns:a16="http://schemas.microsoft.com/office/drawing/2014/main" id="{1E1535B2-8706-FFBA-C35A-0A25A29769CB}"/>
                </a:ext>
              </a:extLst>
            </p:cNvPr>
            <p:cNvSpPr txBox="1"/>
            <p:nvPr/>
          </p:nvSpPr>
          <p:spPr>
            <a:xfrm>
              <a:off x="4671069" y="4738817"/>
              <a:ext cx="521185"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PE</a:t>
              </a:r>
              <a:endParaRPr sz="1600" dirty="0">
                <a:solidFill>
                  <a:schemeClr val="bg1"/>
                </a:solidFill>
                <a:latin typeface="AMX" pitchFamily="2" charset="0"/>
                <a:cs typeface="Arial" panose="020B0604020202020204" pitchFamily="34" charset="0"/>
              </a:endParaRPr>
            </a:p>
          </p:txBody>
        </p:sp>
      </p:grpSp>
      <p:sp>
        <p:nvSpPr>
          <p:cNvPr id="63" name="object 135">
            <a:extLst>
              <a:ext uri="{FF2B5EF4-FFF2-40B4-BE49-F238E27FC236}">
                <a16:creationId xmlns:a16="http://schemas.microsoft.com/office/drawing/2014/main" id="{BDA8E151-F2D0-642B-F66A-03A117966E8F}"/>
              </a:ext>
            </a:extLst>
          </p:cNvPr>
          <p:cNvSpPr txBox="1"/>
          <p:nvPr/>
        </p:nvSpPr>
        <p:spPr>
          <a:xfrm>
            <a:off x="8113061" y="5216848"/>
            <a:ext cx="1981398" cy="770233"/>
          </a:xfrm>
          <a:prstGeom prst="rect">
            <a:avLst/>
          </a:prstGeom>
        </p:spPr>
        <p:txBody>
          <a:bodyPr vert="horz" wrap="square" lIns="0" tIns="26184" rIns="0" bIns="0" rtlCol="0">
            <a:noAutofit/>
          </a:bodyPr>
          <a:lstStyle/>
          <a:p>
            <a:pPr marL="7701" marR="3081" indent="17328" algn="ctr">
              <a:spcBef>
                <a:spcPts val="206"/>
              </a:spcBef>
            </a:pPr>
            <a:r>
              <a:rPr lang="pt-BR" sz="1600" dirty="0">
                <a:latin typeface="AMX" pitchFamily="2" charset="0"/>
                <a:cs typeface="Arial" panose="020B0604020202020204" pitchFamily="34" charset="0"/>
              </a:rPr>
              <a:t>São Paulo </a:t>
            </a:r>
          </a:p>
          <a:p>
            <a:pPr marL="7701" marR="3081" indent="17328" algn="ctr">
              <a:spcBef>
                <a:spcPts val="206"/>
              </a:spcBef>
            </a:pPr>
            <a:r>
              <a:rPr lang="pt-BR" sz="1600" dirty="0">
                <a:latin typeface="AMX" pitchFamily="2" charset="0"/>
                <a:cs typeface="Arial" panose="020B0604020202020204" pitchFamily="34" charset="0"/>
              </a:rPr>
              <a:t>(Capital e  Interior)</a:t>
            </a:r>
          </a:p>
          <a:p>
            <a:pPr marL="7701" marR="3081" indent="17328" algn="ctr">
              <a:spcBef>
                <a:spcPts val="206"/>
              </a:spcBef>
            </a:pPr>
            <a:r>
              <a:rPr lang="pt-BR" sz="1600" dirty="0">
                <a:latin typeface="AMX" pitchFamily="2" charset="0"/>
                <a:cs typeface="Arial" panose="020B0604020202020204" pitchFamily="34" charset="0"/>
              </a:rPr>
              <a:t>CA:</a:t>
            </a:r>
            <a:r>
              <a:rPr lang="pt-BR" sz="1600" b="1" dirty="0">
                <a:latin typeface="AMX" pitchFamily="2" charset="0"/>
                <a:cs typeface="Arial" panose="020B0604020202020204" pitchFamily="34" charset="0"/>
              </a:rPr>
              <a:t>4</a:t>
            </a:r>
            <a:endParaRPr sz="1600" dirty="0">
              <a:latin typeface="AMX" pitchFamily="2" charset="0"/>
              <a:cs typeface="Arial" panose="020B0604020202020204" pitchFamily="34" charset="0"/>
            </a:endParaRPr>
          </a:p>
        </p:txBody>
      </p:sp>
      <p:grpSp>
        <p:nvGrpSpPr>
          <p:cNvPr id="92" name="Agrupar 91">
            <a:extLst>
              <a:ext uri="{FF2B5EF4-FFF2-40B4-BE49-F238E27FC236}">
                <a16:creationId xmlns:a16="http://schemas.microsoft.com/office/drawing/2014/main" id="{806EB906-59FA-6ABA-0B7E-DE97796AB88F}"/>
              </a:ext>
            </a:extLst>
          </p:cNvPr>
          <p:cNvGrpSpPr/>
          <p:nvPr/>
        </p:nvGrpSpPr>
        <p:grpSpPr>
          <a:xfrm>
            <a:off x="8493322" y="4374381"/>
            <a:ext cx="1138032" cy="783756"/>
            <a:chOff x="7152938" y="4491784"/>
            <a:chExt cx="1138032" cy="783756"/>
          </a:xfrm>
        </p:grpSpPr>
        <p:sp>
          <p:nvSpPr>
            <p:cNvPr id="65" name="object 138">
              <a:extLst>
                <a:ext uri="{FF2B5EF4-FFF2-40B4-BE49-F238E27FC236}">
                  <a16:creationId xmlns:a16="http://schemas.microsoft.com/office/drawing/2014/main" id="{ED42B0FA-6769-F07D-5C6C-F7DA7DD0351F}"/>
                </a:ext>
              </a:extLst>
            </p:cNvPr>
            <p:cNvSpPr/>
            <p:nvPr/>
          </p:nvSpPr>
          <p:spPr>
            <a:xfrm>
              <a:off x="7152938" y="4491784"/>
              <a:ext cx="1138032" cy="783756"/>
            </a:xfrm>
            <a:custGeom>
              <a:avLst/>
              <a:gdLst/>
              <a:ahLst/>
              <a:cxnLst/>
              <a:rect l="l" t="t" r="r" b="b"/>
              <a:pathLst>
                <a:path w="1095375" h="754379">
                  <a:moveTo>
                    <a:pt x="623787" y="711200"/>
                  </a:moveTo>
                  <a:lnTo>
                    <a:pt x="574328" y="711200"/>
                  </a:lnTo>
                  <a:lnTo>
                    <a:pt x="581511" y="716280"/>
                  </a:lnTo>
                  <a:lnTo>
                    <a:pt x="586537" y="731520"/>
                  </a:lnTo>
                  <a:lnTo>
                    <a:pt x="591636" y="741680"/>
                  </a:lnTo>
                  <a:lnTo>
                    <a:pt x="602170" y="754380"/>
                  </a:lnTo>
                  <a:lnTo>
                    <a:pt x="612934" y="744220"/>
                  </a:lnTo>
                  <a:lnTo>
                    <a:pt x="616075" y="737870"/>
                  </a:lnTo>
                  <a:lnTo>
                    <a:pt x="616075" y="730250"/>
                  </a:lnTo>
                  <a:lnTo>
                    <a:pt x="612934" y="726440"/>
                  </a:lnTo>
                  <a:lnTo>
                    <a:pt x="605311" y="723900"/>
                  </a:lnTo>
                  <a:lnTo>
                    <a:pt x="606641" y="721360"/>
                  </a:lnTo>
                  <a:lnTo>
                    <a:pt x="612096" y="718820"/>
                  </a:lnTo>
                  <a:lnTo>
                    <a:pt x="617213" y="715010"/>
                  </a:lnTo>
                  <a:lnTo>
                    <a:pt x="623787" y="711200"/>
                  </a:lnTo>
                  <a:close/>
                </a:path>
                <a:path w="1095375" h="754379">
                  <a:moveTo>
                    <a:pt x="831756" y="424180"/>
                  </a:moveTo>
                  <a:lnTo>
                    <a:pt x="364085" y="424180"/>
                  </a:lnTo>
                  <a:lnTo>
                    <a:pt x="372229" y="426720"/>
                  </a:lnTo>
                  <a:lnTo>
                    <a:pt x="380491" y="430530"/>
                  </a:lnTo>
                  <a:lnTo>
                    <a:pt x="387862" y="435610"/>
                  </a:lnTo>
                  <a:lnTo>
                    <a:pt x="394513" y="440690"/>
                  </a:lnTo>
                  <a:lnTo>
                    <a:pt x="400815" y="447040"/>
                  </a:lnTo>
                  <a:lnTo>
                    <a:pt x="406056" y="452120"/>
                  </a:lnTo>
                  <a:lnTo>
                    <a:pt x="419118" y="491490"/>
                  </a:lnTo>
                  <a:lnTo>
                    <a:pt x="419788" y="504190"/>
                  </a:lnTo>
                  <a:lnTo>
                    <a:pt x="419788" y="511810"/>
                  </a:lnTo>
                  <a:lnTo>
                    <a:pt x="421327" y="523240"/>
                  </a:lnTo>
                  <a:lnTo>
                    <a:pt x="425107" y="534670"/>
                  </a:lnTo>
                  <a:lnTo>
                    <a:pt x="426123" y="541020"/>
                  </a:lnTo>
                  <a:lnTo>
                    <a:pt x="424866" y="547370"/>
                  </a:lnTo>
                  <a:lnTo>
                    <a:pt x="428981" y="557530"/>
                  </a:lnTo>
                  <a:lnTo>
                    <a:pt x="434615" y="566420"/>
                  </a:lnTo>
                  <a:lnTo>
                    <a:pt x="438963" y="574040"/>
                  </a:lnTo>
                  <a:lnTo>
                    <a:pt x="443207" y="580390"/>
                  </a:lnTo>
                  <a:lnTo>
                    <a:pt x="446864" y="588010"/>
                  </a:lnTo>
                  <a:lnTo>
                    <a:pt x="449452" y="593090"/>
                  </a:lnTo>
                  <a:lnTo>
                    <a:pt x="455535" y="607060"/>
                  </a:lnTo>
                  <a:lnTo>
                    <a:pt x="459315" y="614680"/>
                  </a:lnTo>
                  <a:lnTo>
                    <a:pt x="458802" y="626110"/>
                  </a:lnTo>
                  <a:lnTo>
                    <a:pt x="453776" y="641350"/>
                  </a:lnTo>
                  <a:lnTo>
                    <a:pt x="455829" y="651510"/>
                  </a:lnTo>
                  <a:lnTo>
                    <a:pt x="465820" y="656590"/>
                  </a:lnTo>
                  <a:lnTo>
                    <a:pt x="472641" y="659130"/>
                  </a:lnTo>
                  <a:lnTo>
                    <a:pt x="504786" y="664210"/>
                  </a:lnTo>
                  <a:lnTo>
                    <a:pt x="525910" y="664210"/>
                  </a:lnTo>
                  <a:lnTo>
                    <a:pt x="534632" y="665480"/>
                  </a:lnTo>
                  <a:lnTo>
                    <a:pt x="542161" y="669290"/>
                  </a:lnTo>
                  <a:lnTo>
                    <a:pt x="545229" y="678180"/>
                  </a:lnTo>
                  <a:lnTo>
                    <a:pt x="545229" y="695960"/>
                  </a:lnTo>
                  <a:lnTo>
                    <a:pt x="547805" y="706120"/>
                  </a:lnTo>
                  <a:lnTo>
                    <a:pt x="554087" y="712470"/>
                  </a:lnTo>
                  <a:lnTo>
                    <a:pt x="561783" y="713740"/>
                  </a:lnTo>
                  <a:lnTo>
                    <a:pt x="574328" y="711200"/>
                  </a:lnTo>
                  <a:lnTo>
                    <a:pt x="623787" y="711200"/>
                  </a:lnTo>
                  <a:lnTo>
                    <a:pt x="630973" y="706120"/>
                  </a:lnTo>
                  <a:lnTo>
                    <a:pt x="637928" y="701040"/>
                  </a:lnTo>
                  <a:lnTo>
                    <a:pt x="651213" y="690880"/>
                  </a:lnTo>
                  <a:lnTo>
                    <a:pt x="656843" y="687070"/>
                  </a:lnTo>
                  <a:lnTo>
                    <a:pt x="660807" y="684530"/>
                  </a:lnTo>
                  <a:lnTo>
                    <a:pt x="664618" y="681990"/>
                  </a:lnTo>
                  <a:lnTo>
                    <a:pt x="671780" y="678180"/>
                  </a:lnTo>
                  <a:lnTo>
                    <a:pt x="691444" y="668020"/>
                  </a:lnTo>
                  <a:lnTo>
                    <a:pt x="698554" y="664210"/>
                  </a:lnTo>
                  <a:lnTo>
                    <a:pt x="704669" y="659130"/>
                  </a:lnTo>
                  <a:lnTo>
                    <a:pt x="711763" y="655320"/>
                  </a:lnTo>
                  <a:lnTo>
                    <a:pt x="718960" y="648970"/>
                  </a:lnTo>
                  <a:lnTo>
                    <a:pt x="725381" y="645160"/>
                  </a:lnTo>
                  <a:lnTo>
                    <a:pt x="743672" y="629920"/>
                  </a:lnTo>
                  <a:lnTo>
                    <a:pt x="748238" y="627380"/>
                  </a:lnTo>
                  <a:lnTo>
                    <a:pt x="753045" y="623570"/>
                  </a:lnTo>
                  <a:lnTo>
                    <a:pt x="759518" y="619760"/>
                  </a:lnTo>
                  <a:lnTo>
                    <a:pt x="781499" y="608330"/>
                  </a:lnTo>
                  <a:lnTo>
                    <a:pt x="789214" y="604520"/>
                  </a:lnTo>
                  <a:lnTo>
                    <a:pt x="796312" y="601980"/>
                  </a:lnTo>
                  <a:lnTo>
                    <a:pt x="801881" y="599440"/>
                  </a:lnTo>
                  <a:lnTo>
                    <a:pt x="807902" y="598170"/>
                  </a:lnTo>
                  <a:lnTo>
                    <a:pt x="815503" y="595630"/>
                  </a:lnTo>
                  <a:lnTo>
                    <a:pt x="822069" y="595630"/>
                  </a:lnTo>
                  <a:lnTo>
                    <a:pt x="827880" y="593090"/>
                  </a:lnTo>
                  <a:lnTo>
                    <a:pt x="835524" y="585470"/>
                  </a:lnTo>
                  <a:lnTo>
                    <a:pt x="842696" y="579120"/>
                  </a:lnTo>
                  <a:lnTo>
                    <a:pt x="847597" y="576580"/>
                  </a:lnTo>
                  <a:lnTo>
                    <a:pt x="852518" y="572770"/>
                  </a:lnTo>
                  <a:lnTo>
                    <a:pt x="859230" y="568960"/>
                  </a:lnTo>
                  <a:lnTo>
                    <a:pt x="865795" y="565150"/>
                  </a:lnTo>
                  <a:lnTo>
                    <a:pt x="872936" y="563880"/>
                  </a:lnTo>
                  <a:lnTo>
                    <a:pt x="932505" y="563880"/>
                  </a:lnTo>
                  <a:lnTo>
                    <a:pt x="933605" y="552450"/>
                  </a:lnTo>
                  <a:lnTo>
                    <a:pt x="939426" y="546100"/>
                  </a:lnTo>
                  <a:lnTo>
                    <a:pt x="945981" y="543560"/>
                  </a:lnTo>
                  <a:lnTo>
                    <a:pt x="951628" y="541020"/>
                  </a:lnTo>
                  <a:lnTo>
                    <a:pt x="958193" y="537210"/>
                  </a:lnTo>
                  <a:lnTo>
                    <a:pt x="964864" y="534670"/>
                  </a:lnTo>
                  <a:lnTo>
                    <a:pt x="970829" y="530860"/>
                  </a:lnTo>
                  <a:lnTo>
                    <a:pt x="977938" y="527050"/>
                  </a:lnTo>
                  <a:lnTo>
                    <a:pt x="985980" y="521970"/>
                  </a:lnTo>
                  <a:lnTo>
                    <a:pt x="991446" y="516890"/>
                  </a:lnTo>
                  <a:lnTo>
                    <a:pt x="996796" y="514350"/>
                  </a:lnTo>
                  <a:lnTo>
                    <a:pt x="1004461" y="514350"/>
                  </a:lnTo>
                  <a:lnTo>
                    <a:pt x="1011162" y="513080"/>
                  </a:lnTo>
                  <a:lnTo>
                    <a:pt x="1023476" y="510540"/>
                  </a:lnTo>
                  <a:lnTo>
                    <a:pt x="1017016" y="494030"/>
                  </a:lnTo>
                  <a:lnTo>
                    <a:pt x="1014783" y="486410"/>
                  </a:lnTo>
                  <a:lnTo>
                    <a:pt x="1013463" y="478790"/>
                  </a:lnTo>
                  <a:lnTo>
                    <a:pt x="1013161" y="472440"/>
                  </a:lnTo>
                  <a:lnTo>
                    <a:pt x="1013979" y="467360"/>
                  </a:lnTo>
                  <a:lnTo>
                    <a:pt x="1046184" y="438150"/>
                  </a:lnTo>
                  <a:lnTo>
                    <a:pt x="1052753" y="438150"/>
                  </a:lnTo>
                  <a:lnTo>
                    <a:pt x="1059590" y="436880"/>
                  </a:lnTo>
                  <a:lnTo>
                    <a:pt x="1067244" y="435610"/>
                  </a:lnTo>
                  <a:lnTo>
                    <a:pt x="1074781" y="433070"/>
                  </a:lnTo>
                  <a:lnTo>
                    <a:pt x="1081265" y="431800"/>
                  </a:lnTo>
                  <a:lnTo>
                    <a:pt x="1088794" y="429260"/>
                  </a:lnTo>
                  <a:lnTo>
                    <a:pt x="842565" y="429260"/>
                  </a:lnTo>
                  <a:lnTo>
                    <a:pt x="835657" y="426720"/>
                  </a:lnTo>
                  <a:lnTo>
                    <a:pt x="831756" y="424180"/>
                  </a:lnTo>
                  <a:close/>
                </a:path>
                <a:path w="1095375" h="754379">
                  <a:moveTo>
                    <a:pt x="932505" y="563880"/>
                  </a:moveTo>
                  <a:lnTo>
                    <a:pt x="883868" y="563880"/>
                  </a:lnTo>
                  <a:lnTo>
                    <a:pt x="893271" y="565150"/>
                  </a:lnTo>
                  <a:lnTo>
                    <a:pt x="905291" y="567690"/>
                  </a:lnTo>
                  <a:lnTo>
                    <a:pt x="913783" y="570230"/>
                  </a:lnTo>
                  <a:lnTo>
                    <a:pt x="922526" y="574040"/>
                  </a:lnTo>
                  <a:lnTo>
                    <a:pt x="927437" y="574040"/>
                  </a:lnTo>
                  <a:lnTo>
                    <a:pt x="930725" y="570230"/>
                  </a:lnTo>
                  <a:lnTo>
                    <a:pt x="932505" y="563880"/>
                  </a:lnTo>
                  <a:close/>
                </a:path>
                <a:path w="1095375" h="754379">
                  <a:moveTo>
                    <a:pt x="921155" y="393700"/>
                  </a:moveTo>
                  <a:lnTo>
                    <a:pt x="914987" y="393700"/>
                  </a:lnTo>
                  <a:lnTo>
                    <a:pt x="909961" y="401320"/>
                  </a:lnTo>
                  <a:lnTo>
                    <a:pt x="907396" y="408940"/>
                  </a:lnTo>
                  <a:lnTo>
                    <a:pt x="906139" y="420370"/>
                  </a:lnTo>
                  <a:lnTo>
                    <a:pt x="896904" y="425450"/>
                  </a:lnTo>
                  <a:lnTo>
                    <a:pt x="886245" y="426720"/>
                  </a:lnTo>
                  <a:lnTo>
                    <a:pt x="877364" y="427990"/>
                  </a:lnTo>
                  <a:lnTo>
                    <a:pt x="867523" y="429260"/>
                  </a:lnTo>
                  <a:lnTo>
                    <a:pt x="1088794" y="429260"/>
                  </a:lnTo>
                  <a:lnTo>
                    <a:pt x="1094950" y="421640"/>
                  </a:lnTo>
                  <a:lnTo>
                    <a:pt x="1094950" y="415290"/>
                  </a:lnTo>
                  <a:lnTo>
                    <a:pt x="1092971" y="411480"/>
                  </a:lnTo>
                  <a:lnTo>
                    <a:pt x="1087582" y="408940"/>
                  </a:lnTo>
                  <a:lnTo>
                    <a:pt x="1079604" y="406400"/>
                  </a:lnTo>
                  <a:lnTo>
                    <a:pt x="1056166" y="406400"/>
                  </a:lnTo>
                  <a:lnTo>
                    <a:pt x="1047653" y="402590"/>
                  </a:lnTo>
                  <a:lnTo>
                    <a:pt x="1041657" y="398780"/>
                  </a:lnTo>
                  <a:lnTo>
                    <a:pt x="931316" y="398780"/>
                  </a:lnTo>
                  <a:lnTo>
                    <a:pt x="926149" y="396240"/>
                  </a:lnTo>
                  <a:lnTo>
                    <a:pt x="921155" y="393700"/>
                  </a:lnTo>
                  <a:close/>
                </a:path>
                <a:path w="1095375" h="754379">
                  <a:moveTo>
                    <a:pt x="813608" y="384810"/>
                  </a:moveTo>
                  <a:lnTo>
                    <a:pt x="211773" y="384810"/>
                  </a:lnTo>
                  <a:lnTo>
                    <a:pt x="216789" y="389890"/>
                  </a:lnTo>
                  <a:lnTo>
                    <a:pt x="221675" y="393700"/>
                  </a:lnTo>
                  <a:lnTo>
                    <a:pt x="228249" y="396240"/>
                  </a:lnTo>
                  <a:lnTo>
                    <a:pt x="235648" y="400050"/>
                  </a:lnTo>
                  <a:lnTo>
                    <a:pt x="258112" y="407670"/>
                  </a:lnTo>
                  <a:lnTo>
                    <a:pt x="265051" y="411480"/>
                  </a:lnTo>
                  <a:lnTo>
                    <a:pt x="270389" y="415290"/>
                  </a:lnTo>
                  <a:lnTo>
                    <a:pt x="276803" y="419100"/>
                  </a:lnTo>
                  <a:lnTo>
                    <a:pt x="286679" y="422910"/>
                  </a:lnTo>
                  <a:lnTo>
                    <a:pt x="311435" y="425450"/>
                  </a:lnTo>
                  <a:lnTo>
                    <a:pt x="324565" y="425450"/>
                  </a:lnTo>
                  <a:lnTo>
                    <a:pt x="337546" y="424180"/>
                  </a:lnTo>
                  <a:lnTo>
                    <a:pt x="831756" y="424180"/>
                  </a:lnTo>
                  <a:lnTo>
                    <a:pt x="829806" y="422910"/>
                  </a:lnTo>
                  <a:lnTo>
                    <a:pt x="825796" y="419100"/>
                  </a:lnTo>
                  <a:lnTo>
                    <a:pt x="822027" y="414020"/>
                  </a:lnTo>
                  <a:lnTo>
                    <a:pt x="818959" y="405130"/>
                  </a:lnTo>
                  <a:lnTo>
                    <a:pt x="818959" y="396240"/>
                  </a:lnTo>
                  <a:lnTo>
                    <a:pt x="815367" y="387350"/>
                  </a:lnTo>
                  <a:lnTo>
                    <a:pt x="813608" y="384810"/>
                  </a:lnTo>
                  <a:close/>
                </a:path>
                <a:path w="1095375" h="754379">
                  <a:moveTo>
                    <a:pt x="1021968" y="372110"/>
                  </a:moveTo>
                  <a:lnTo>
                    <a:pt x="988673" y="383540"/>
                  </a:lnTo>
                  <a:lnTo>
                    <a:pt x="977014" y="388620"/>
                  </a:lnTo>
                  <a:lnTo>
                    <a:pt x="965587" y="392430"/>
                  </a:lnTo>
                  <a:lnTo>
                    <a:pt x="955813" y="394970"/>
                  </a:lnTo>
                  <a:lnTo>
                    <a:pt x="947119" y="397510"/>
                  </a:lnTo>
                  <a:lnTo>
                    <a:pt x="938629" y="398780"/>
                  </a:lnTo>
                  <a:lnTo>
                    <a:pt x="1041657" y="398780"/>
                  </a:lnTo>
                  <a:lnTo>
                    <a:pt x="1039658" y="397510"/>
                  </a:lnTo>
                  <a:lnTo>
                    <a:pt x="1033074" y="392430"/>
                  </a:lnTo>
                  <a:lnTo>
                    <a:pt x="1028795" y="386080"/>
                  </a:lnTo>
                  <a:lnTo>
                    <a:pt x="1021968" y="372110"/>
                  </a:lnTo>
                  <a:close/>
                </a:path>
                <a:path w="1095375" h="754379">
                  <a:moveTo>
                    <a:pt x="804900" y="373380"/>
                  </a:moveTo>
                  <a:lnTo>
                    <a:pt x="117766" y="373380"/>
                  </a:lnTo>
                  <a:lnTo>
                    <a:pt x="125292" y="374650"/>
                  </a:lnTo>
                  <a:lnTo>
                    <a:pt x="132393" y="375920"/>
                  </a:lnTo>
                  <a:lnTo>
                    <a:pt x="164330" y="387350"/>
                  </a:lnTo>
                  <a:lnTo>
                    <a:pt x="171606" y="388620"/>
                  </a:lnTo>
                  <a:lnTo>
                    <a:pt x="179622" y="389890"/>
                  </a:lnTo>
                  <a:lnTo>
                    <a:pt x="187403" y="388620"/>
                  </a:lnTo>
                  <a:lnTo>
                    <a:pt x="193973" y="387350"/>
                  </a:lnTo>
                  <a:lnTo>
                    <a:pt x="201491" y="384810"/>
                  </a:lnTo>
                  <a:lnTo>
                    <a:pt x="813608" y="384810"/>
                  </a:lnTo>
                  <a:lnTo>
                    <a:pt x="810970" y="381000"/>
                  </a:lnTo>
                  <a:lnTo>
                    <a:pt x="807148" y="375920"/>
                  </a:lnTo>
                  <a:lnTo>
                    <a:pt x="804900" y="373380"/>
                  </a:lnTo>
                  <a:close/>
                </a:path>
                <a:path w="1095375" h="754379">
                  <a:moveTo>
                    <a:pt x="324869" y="0"/>
                  </a:moveTo>
                  <a:lnTo>
                    <a:pt x="315927" y="1270"/>
                  </a:lnTo>
                  <a:lnTo>
                    <a:pt x="306105" y="8890"/>
                  </a:lnTo>
                  <a:lnTo>
                    <a:pt x="296703" y="13970"/>
                  </a:lnTo>
                  <a:lnTo>
                    <a:pt x="283593" y="17780"/>
                  </a:lnTo>
                  <a:lnTo>
                    <a:pt x="273311" y="22860"/>
                  </a:lnTo>
                  <a:lnTo>
                    <a:pt x="256369" y="31750"/>
                  </a:lnTo>
                  <a:lnTo>
                    <a:pt x="253290" y="58420"/>
                  </a:lnTo>
                  <a:lnTo>
                    <a:pt x="249259" y="67310"/>
                  </a:lnTo>
                  <a:lnTo>
                    <a:pt x="241615" y="69850"/>
                  </a:lnTo>
                  <a:lnTo>
                    <a:pt x="232223" y="72390"/>
                  </a:lnTo>
                  <a:lnTo>
                    <a:pt x="216914" y="72390"/>
                  </a:lnTo>
                  <a:lnTo>
                    <a:pt x="207072" y="77470"/>
                  </a:lnTo>
                  <a:lnTo>
                    <a:pt x="202705" y="82550"/>
                  </a:lnTo>
                  <a:lnTo>
                    <a:pt x="198837" y="86360"/>
                  </a:lnTo>
                  <a:lnTo>
                    <a:pt x="194174" y="92710"/>
                  </a:lnTo>
                  <a:lnTo>
                    <a:pt x="172895" y="129540"/>
                  </a:lnTo>
                  <a:lnTo>
                    <a:pt x="171806" y="138430"/>
                  </a:lnTo>
                  <a:lnTo>
                    <a:pt x="168675" y="148590"/>
                  </a:lnTo>
                  <a:lnTo>
                    <a:pt x="165953" y="152400"/>
                  </a:lnTo>
                  <a:lnTo>
                    <a:pt x="163209" y="157480"/>
                  </a:lnTo>
                  <a:lnTo>
                    <a:pt x="157398" y="166370"/>
                  </a:lnTo>
                  <a:lnTo>
                    <a:pt x="145074" y="199390"/>
                  </a:lnTo>
                  <a:lnTo>
                    <a:pt x="145074" y="207010"/>
                  </a:lnTo>
                  <a:lnTo>
                    <a:pt x="141493" y="215900"/>
                  </a:lnTo>
                  <a:lnTo>
                    <a:pt x="132749" y="224790"/>
                  </a:lnTo>
                  <a:lnTo>
                    <a:pt x="126938" y="229870"/>
                  </a:lnTo>
                  <a:lnTo>
                    <a:pt x="121483" y="232410"/>
                  </a:lnTo>
                  <a:lnTo>
                    <a:pt x="119242" y="238760"/>
                  </a:lnTo>
                  <a:lnTo>
                    <a:pt x="119242" y="250190"/>
                  </a:lnTo>
                  <a:lnTo>
                    <a:pt x="115671" y="259080"/>
                  </a:lnTo>
                  <a:lnTo>
                    <a:pt x="111295" y="265430"/>
                  </a:lnTo>
                  <a:lnTo>
                    <a:pt x="107494" y="270510"/>
                  </a:lnTo>
                  <a:lnTo>
                    <a:pt x="103041" y="275590"/>
                  </a:lnTo>
                  <a:lnTo>
                    <a:pt x="98490" y="281940"/>
                  </a:lnTo>
                  <a:lnTo>
                    <a:pt x="94395" y="287020"/>
                  </a:lnTo>
                  <a:lnTo>
                    <a:pt x="90064" y="292100"/>
                  </a:lnTo>
                  <a:lnTo>
                    <a:pt x="84873" y="299720"/>
                  </a:lnTo>
                  <a:lnTo>
                    <a:pt x="79471" y="307340"/>
                  </a:lnTo>
                  <a:lnTo>
                    <a:pt x="74510" y="313690"/>
                  </a:lnTo>
                  <a:lnTo>
                    <a:pt x="69803" y="320040"/>
                  </a:lnTo>
                  <a:lnTo>
                    <a:pt x="65050" y="326390"/>
                  </a:lnTo>
                  <a:lnTo>
                    <a:pt x="60808" y="331470"/>
                  </a:lnTo>
                  <a:lnTo>
                    <a:pt x="57631" y="334010"/>
                  </a:lnTo>
                  <a:lnTo>
                    <a:pt x="54354" y="335280"/>
                  </a:lnTo>
                  <a:lnTo>
                    <a:pt x="45852" y="340360"/>
                  </a:lnTo>
                  <a:lnTo>
                    <a:pt x="38742" y="344170"/>
                  </a:lnTo>
                  <a:lnTo>
                    <a:pt x="32709" y="346710"/>
                  </a:lnTo>
                  <a:lnTo>
                    <a:pt x="25827" y="350520"/>
                  </a:lnTo>
                  <a:lnTo>
                    <a:pt x="18947" y="355600"/>
                  </a:lnTo>
                  <a:lnTo>
                    <a:pt x="12921" y="360680"/>
                  </a:lnTo>
                  <a:lnTo>
                    <a:pt x="0" y="370840"/>
                  </a:lnTo>
                  <a:lnTo>
                    <a:pt x="18292" y="374650"/>
                  </a:lnTo>
                  <a:lnTo>
                    <a:pt x="27015" y="374650"/>
                  </a:lnTo>
                  <a:lnTo>
                    <a:pt x="37241" y="375920"/>
                  </a:lnTo>
                  <a:lnTo>
                    <a:pt x="73957" y="375920"/>
                  </a:lnTo>
                  <a:lnTo>
                    <a:pt x="80907" y="377190"/>
                  </a:lnTo>
                  <a:lnTo>
                    <a:pt x="85630" y="378460"/>
                  </a:lnTo>
                  <a:lnTo>
                    <a:pt x="90028" y="379730"/>
                  </a:lnTo>
                  <a:lnTo>
                    <a:pt x="98750" y="378460"/>
                  </a:lnTo>
                  <a:lnTo>
                    <a:pt x="105022" y="375920"/>
                  </a:lnTo>
                  <a:lnTo>
                    <a:pt x="110710" y="374650"/>
                  </a:lnTo>
                  <a:lnTo>
                    <a:pt x="117766" y="373380"/>
                  </a:lnTo>
                  <a:lnTo>
                    <a:pt x="804900" y="373380"/>
                  </a:lnTo>
                  <a:lnTo>
                    <a:pt x="802652" y="370840"/>
                  </a:lnTo>
                  <a:lnTo>
                    <a:pt x="798040" y="364490"/>
                  </a:lnTo>
                  <a:lnTo>
                    <a:pt x="793871" y="359410"/>
                  </a:lnTo>
                  <a:lnTo>
                    <a:pt x="788855" y="353060"/>
                  </a:lnTo>
                  <a:lnTo>
                    <a:pt x="787316" y="344170"/>
                  </a:lnTo>
                  <a:lnTo>
                    <a:pt x="793577" y="335280"/>
                  </a:lnTo>
                  <a:lnTo>
                    <a:pt x="795630" y="325120"/>
                  </a:lnTo>
                  <a:lnTo>
                    <a:pt x="795001" y="317500"/>
                  </a:lnTo>
                  <a:lnTo>
                    <a:pt x="794918" y="311150"/>
                  </a:lnTo>
                  <a:lnTo>
                    <a:pt x="795535" y="302260"/>
                  </a:lnTo>
                  <a:lnTo>
                    <a:pt x="806116" y="259080"/>
                  </a:lnTo>
                  <a:lnTo>
                    <a:pt x="811828" y="246380"/>
                  </a:lnTo>
                  <a:lnTo>
                    <a:pt x="809263" y="237490"/>
                  </a:lnTo>
                  <a:lnTo>
                    <a:pt x="796719" y="229870"/>
                  </a:lnTo>
                  <a:lnTo>
                    <a:pt x="788510" y="226060"/>
                  </a:lnTo>
                  <a:lnTo>
                    <a:pt x="780970" y="224790"/>
                  </a:lnTo>
                  <a:lnTo>
                    <a:pt x="761346" y="224790"/>
                  </a:lnTo>
                  <a:lnTo>
                    <a:pt x="755761" y="220980"/>
                  </a:lnTo>
                  <a:lnTo>
                    <a:pt x="750408" y="215900"/>
                  </a:lnTo>
                  <a:lnTo>
                    <a:pt x="745966" y="208280"/>
                  </a:lnTo>
                  <a:lnTo>
                    <a:pt x="742334" y="200660"/>
                  </a:lnTo>
                  <a:lnTo>
                    <a:pt x="739185" y="191770"/>
                  </a:lnTo>
                  <a:lnTo>
                    <a:pt x="736859" y="185420"/>
                  </a:lnTo>
                  <a:lnTo>
                    <a:pt x="735694" y="180340"/>
                  </a:lnTo>
                  <a:lnTo>
                    <a:pt x="735066" y="173990"/>
                  </a:lnTo>
                  <a:lnTo>
                    <a:pt x="734626" y="166370"/>
                  </a:lnTo>
                  <a:lnTo>
                    <a:pt x="734553" y="154940"/>
                  </a:lnTo>
                  <a:lnTo>
                    <a:pt x="737118" y="144780"/>
                  </a:lnTo>
                  <a:lnTo>
                    <a:pt x="740260" y="135890"/>
                  </a:lnTo>
                  <a:lnTo>
                    <a:pt x="741581" y="129540"/>
                  </a:lnTo>
                  <a:lnTo>
                    <a:pt x="740944" y="121920"/>
                  </a:lnTo>
                  <a:lnTo>
                    <a:pt x="738538" y="115570"/>
                  </a:lnTo>
                  <a:lnTo>
                    <a:pt x="734553" y="109220"/>
                  </a:lnTo>
                  <a:lnTo>
                    <a:pt x="730218" y="102870"/>
                  </a:lnTo>
                  <a:lnTo>
                    <a:pt x="726831" y="96520"/>
                  </a:lnTo>
                  <a:lnTo>
                    <a:pt x="724732" y="90170"/>
                  </a:lnTo>
                  <a:lnTo>
                    <a:pt x="724260" y="85090"/>
                  </a:lnTo>
                  <a:lnTo>
                    <a:pt x="725132" y="76200"/>
                  </a:lnTo>
                  <a:lnTo>
                    <a:pt x="519533" y="76200"/>
                  </a:lnTo>
                  <a:lnTo>
                    <a:pt x="511890" y="67310"/>
                  </a:lnTo>
                  <a:lnTo>
                    <a:pt x="507861" y="63500"/>
                  </a:lnTo>
                  <a:lnTo>
                    <a:pt x="480247" y="63500"/>
                  </a:lnTo>
                  <a:lnTo>
                    <a:pt x="473681" y="57150"/>
                  </a:lnTo>
                  <a:lnTo>
                    <a:pt x="471891" y="50800"/>
                  </a:lnTo>
                  <a:lnTo>
                    <a:pt x="473001" y="45720"/>
                  </a:lnTo>
                  <a:lnTo>
                    <a:pt x="474079" y="40640"/>
                  </a:lnTo>
                  <a:lnTo>
                    <a:pt x="474530" y="33020"/>
                  </a:lnTo>
                  <a:lnTo>
                    <a:pt x="473430" y="26670"/>
                  </a:lnTo>
                  <a:lnTo>
                    <a:pt x="467608" y="22860"/>
                  </a:lnTo>
                  <a:lnTo>
                    <a:pt x="461054" y="22860"/>
                  </a:lnTo>
                  <a:lnTo>
                    <a:pt x="454499" y="21590"/>
                  </a:lnTo>
                  <a:lnTo>
                    <a:pt x="445106" y="20320"/>
                  </a:lnTo>
                  <a:lnTo>
                    <a:pt x="438552" y="17780"/>
                  </a:lnTo>
                  <a:lnTo>
                    <a:pt x="393537" y="17780"/>
                  </a:lnTo>
                  <a:lnTo>
                    <a:pt x="384145" y="16510"/>
                  </a:lnTo>
                  <a:lnTo>
                    <a:pt x="371035" y="11430"/>
                  </a:lnTo>
                  <a:lnTo>
                    <a:pt x="360292" y="8890"/>
                  </a:lnTo>
                  <a:lnTo>
                    <a:pt x="347183" y="6350"/>
                  </a:lnTo>
                  <a:lnTo>
                    <a:pt x="336900" y="3810"/>
                  </a:lnTo>
                  <a:lnTo>
                    <a:pt x="324869" y="0"/>
                  </a:lnTo>
                  <a:close/>
                </a:path>
                <a:path w="1095375" h="754379">
                  <a:moveTo>
                    <a:pt x="609960" y="40640"/>
                  </a:moveTo>
                  <a:lnTo>
                    <a:pt x="599678" y="40640"/>
                  </a:lnTo>
                  <a:lnTo>
                    <a:pt x="588756" y="43180"/>
                  </a:lnTo>
                  <a:lnTo>
                    <a:pt x="580254" y="44450"/>
                  </a:lnTo>
                  <a:lnTo>
                    <a:pt x="560579" y="46990"/>
                  </a:lnTo>
                  <a:lnTo>
                    <a:pt x="546370" y="48260"/>
                  </a:lnTo>
                  <a:lnTo>
                    <a:pt x="533596" y="50800"/>
                  </a:lnTo>
                  <a:lnTo>
                    <a:pt x="529774" y="50800"/>
                  </a:lnTo>
                  <a:lnTo>
                    <a:pt x="525743" y="57150"/>
                  </a:lnTo>
                  <a:lnTo>
                    <a:pt x="523565" y="73660"/>
                  </a:lnTo>
                  <a:lnTo>
                    <a:pt x="519533" y="76200"/>
                  </a:lnTo>
                  <a:lnTo>
                    <a:pt x="725132" y="76200"/>
                  </a:lnTo>
                  <a:lnTo>
                    <a:pt x="725381" y="73660"/>
                  </a:lnTo>
                  <a:lnTo>
                    <a:pt x="725381" y="60960"/>
                  </a:lnTo>
                  <a:lnTo>
                    <a:pt x="721810" y="53340"/>
                  </a:lnTo>
                  <a:lnTo>
                    <a:pt x="713067" y="45720"/>
                  </a:lnTo>
                  <a:lnTo>
                    <a:pt x="712172" y="44450"/>
                  </a:lnTo>
                  <a:lnTo>
                    <a:pt x="624169" y="44450"/>
                  </a:lnTo>
                  <a:lnTo>
                    <a:pt x="609960" y="40640"/>
                  </a:lnTo>
                  <a:close/>
                </a:path>
                <a:path w="1095375" h="754379">
                  <a:moveTo>
                    <a:pt x="501063" y="60960"/>
                  </a:moveTo>
                  <a:lnTo>
                    <a:pt x="495251" y="60960"/>
                  </a:lnTo>
                  <a:lnTo>
                    <a:pt x="486498" y="63500"/>
                  </a:lnTo>
                  <a:lnTo>
                    <a:pt x="507861" y="63500"/>
                  </a:lnTo>
                  <a:lnTo>
                    <a:pt x="506518" y="62230"/>
                  </a:lnTo>
                  <a:lnTo>
                    <a:pt x="501063" y="60960"/>
                  </a:lnTo>
                  <a:close/>
                </a:path>
                <a:path w="1095375" h="754379">
                  <a:moveTo>
                    <a:pt x="666901" y="27940"/>
                  </a:moveTo>
                  <a:lnTo>
                    <a:pt x="658859" y="29210"/>
                  </a:lnTo>
                  <a:lnTo>
                    <a:pt x="646828" y="36830"/>
                  </a:lnTo>
                  <a:lnTo>
                    <a:pt x="639237" y="40640"/>
                  </a:lnTo>
                  <a:lnTo>
                    <a:pt x="632671" y="44450"/>
                  </a:lnTo>
                  <a:lnTo>
                    <a:pt x="712172" y="44450"/>
                  </a:lnTo>
                  <a:lnTo>
                    <a:pt x="709486" y="40640"/>
                  </a:lnTo>
                  <a:lnTo>
                    <a:pt x="709486" y="35560"/>
                  </a:lnTo>
                  <a:lnTo>
                    <a:pt x="684827" y="35560"/>
                  </a:lnTo>
                  <a:lnTo>
                    <a:pt x="674555" y="33020"/>
                  </a:lnTo>
                  <a:lnTo>
                    <a:pt x="666901" y="27940"/>
                  </a:lnTo>
                  <a:close/>
                </a:path>
                <a:path w="1095375" h="754379">
                  <a:moveTo>
                    <a:pt x="702334" y="34290"/>
                  </a:moveTo>
                  <a:lnTo>
                    <a:pt x="684827" y="35560"/>
                  </a:lnTo>
                  <a:lnTo>
                    <a:pt x="709486" y="35560"/>
                  </a:lnTo>
                  <a:lnTo>
                    <a:pt x="702334" y="34290"/>
                  </a:lnTo>
                  <a:close/>
                </a:path>
                <a:path w="1095375" h="754379">
                  <a:moveTo>
                    <a:pt x="435274" y="16510"/>
                  </a:moveTo>
                  <a:lnTo>
                    <a:pt x="425882" y="16510"/>
                  </a:lnTo>
                  <a:lnTo>
                    <a:pt x="412772" y="17780"/>
                  </a:lnTo>
                  <a:lnTo>
                    <a:pt x="438552" y="17780"/>
                  </a:lnTo>
                  <a:lnTo>
                    <a:pt x="435274" y="1651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66" name="object 139">
              <a:extLst>
                <a:ext uri="{FF2B5EF4-FFF2-40B4-BE49-F238E27FC236}">
                  <a16:creationId xmlns:a16="http://schemas.microsoft.com/office/drawing/2014/main" id="{DD08D905-04E6-5CD9-0339-DD5F80ACC5C2}"/>
                </a:ext>
              </a:extLst>
            </p:cNvPr>
            <p:cNvSpPr txBox="1"/>
            <p:nvPr/>
          </p:nvSpPr>
          <p:spPr>
            <a:xfrm>
              <a:off x="7365368" y="4674909"/>
              <a:ext cx="635077"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SP</a:t>
              </a:r>
              <a:endParaRPr sz="1600" dirty="0">
                <a:solidFill>
                  <a:schemeClr val="bg1"/>
                </a:solidFill>
                <a:latin typeface="AMX" pitchFamily="2" charset="0"/>
                <a:cs typeface="Arial" panose="020B0604020202020204" pitchFamily="34" charset="0"/>
              </a:endParaRPr>
            </a:p>
          </p:txBody>
        </p:sp>
      </p:grpSp>
      <p:sp>
        <p:nvSpPr>
          <p:cNvPr id="71" name="object 87">
            <a:extLst>
              <a:ext uri="{FF2B5EF4-FFF2-40B4-BE49-F238E27FC236}">
                <a16:creationId xmlns:a16="http://schemas.microsoft.com/office/drawing/2014/main" id="{90BD032D-99B6-5973-E991-B6E7AB7AE90E}"/>
              </a:ext>
            </a:extLst>
          </p:cNvPr>
          <p:cNvSpPr txBox="1"/>
          <p:nvPr/>
        </p:nvSpPr>
        <p:spPr>
          <a:xfrm>
            <a:off x="2868507" y="5216848"/>
            <a:ext cx="1113345" cy="200526"/>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Belém</a:t>
            </a:r>
            <a:r>
              <a:rPr lang="pt-BR" sz="1600" b="1" dirty="0">
                <a:latin typeface="AMX" pitchFamily="2" charset="0"/>
                <a:cs typeface="Arial" panose="020B0604020202020204" pitchFamily="34" charset="0"/>
              </a:rPr>
              <a:t> </a:t>
            </a: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3</a:t>
            </a:r>
            <a:endParaRPr sz="1600" dirty="0">
              <a:latin typeface="AMX" pitchFamily="2" charset="0"/>
              <a:cs typeface="Arial" panose="020B0604020202020204" pitchFamily="34" charset="0"/>
            </a:endParaRPr>
          </a:p>
        </p:txBody>
      </p:sp>
      <p:grpSp>
        <p:nvGrpSpPr>
          <p:cNvPr id="90" name="Agrupar 89">
            <a:extLst>
              <a:ext uri="{FF2B5EF4-FFF2-40B4-BE49-F238E27FC236}">
                <a16:creationId xmlns:a16="http://schemas.microsoft.com/office/drawing/2014/main" id="{6330EC17-B29F-049D-940D-E954D89530B7}"/>
              </a:ext>
            </a:extLst>
          </p:cNvPr>
          <p:cNvGrpSpPr/>
          <p:nvPr/>
        </p:nvGrpSpPr>
        <p:grpSpPr>
          <a:xfrm>
            <a:off x="2967649" y="4104024"/>
            <a:ext cx="1103371" cy="1054113"/>
            <a:chOff x="2905518" y="4356606"/>
            <a:chExt cx="1103371" cy="1054113"/>
          </a:xfrm>
        </p:grpSpPr>
        <p:pic>
          <p:nvPicPr>
            <p:cNvPr id="68" name="Graphic 207">
              <a:extLst>
                <a:ext uri="{FF2B5EF4-FFF2-40B4-BE49-F238E27FC236}">
                  <a16:creationId xmlns:a16="http://schemas.microsoft.com/office/drawing/2014/main" id="{E6B2E137-AEBC-744C-CFE7-A53B969DA21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905518" y="4356606"/>
              <a:ext cx="1103371" cy="1054113"/>
            </a:xfrm>
            <a:prstGeom prst="rect">
              <a:avLst/>
            </a:prstGeom>
            <a:effectLst/>
          </p:spPr>
        </p:pic>
        <p:sp>
          <p:nvSpPr>
            <p:cNvPr id="72" name="object 89">
              <a:extLst>
                <a:ext uri="{FF2B5EF4-FFF2-40B4-BE49-F238E27FC236}">
                  <a16:creationId xmlns:a16="http://schemas.microsoft.com/office/drawing/2014/main" id="{03367AA8-6577-DD4F-3308-84241234580A}"/>
                </a:ext>
              </a:extLst>
            </p:cNvPr>
            <p:cNvSpPr txBox="1"/>
            <p:nvPr/>
          </p:nvSpPr>
          <p:spPr>
            <a:xfrm>
              <a:off x="3111909" y="4857892"/>
              <a:ext cx="602154"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PA</a:t>
              </a:r>
              <a:endParaRPr sz="1600" dirty="0">
                <a:solidFill>
                  <a:schemeClr val="bg1"/>
                </a:solidFill>
                <a:latin typeface="AMX" pitchFamily="2" charset="0"/>
                <a:cs typeface="Arial" panose="020B0604020202020204" pitchFamily="34" charset="0"/>
              </a:endParaRPr>
            </a:p>
          </p:txBody>
        </p:sp>
      </p:grpSp>
      <p:sp>
        <p:nvSpPr>
          <p:cNvPr id="76" name="object 3">
            <a:extLst>
              <a:ext uri="{FF2B5EF4-FFF2-40B4-BE49-F238E27FC236}">
                <a16:creationId xmlns:a16="http://schemas.microsoft.com/office/drawing/2014/main" id="{4BE9E325-AE4D-B2C6-8CD0-E972190E7489}"/>
              </a:ext>
            </a:extLst>
          </p:cNvPr>
          <p:cNvSpPr txBox="1"/>
          <p:nvPr/>
        </p:nvSpPr>
        <p:spPr>
          <a:xfrm>
            <a:off x="4403762" y="6289209"/>
            <a:ext cx="3406532" cy="166089"/>
          </a:xfrm>
          <a:prstGeom prst="rect">
            <a:avLst/>
          </a:prstGeom>
        </p:spPr>
        <p:txBody>
          <a:bodyPr vert="horz" wrap="square" lIns="0" tIns="7701" rIns="0" bIns="0"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0" algn="ctr">
              <a:lnSpc>
                <a:spcPts val="1176"/>
              </a:lnSpc>
              <a:spcBef>
                <a:spcPts val="61"/>
              </a:spcBef>
            </a:pPr>
            <a:r>
              <a:rPr sz="1400" dirty="0">
                <a:solidFill>
                  <a:srgbClr val="2E3336"/>
                </a:solidFill>
                <a:latin typeface="AMX" pitchFamily="2" charset="0"/>
                <a:cs typeface="Arial" panose="020B0604020202020204" pitchFamily="34" charset="0"/>
              </a:rPr>
              <a:t>LEGENDA</a:t>
            </a:r>
            <a:r>
              <a:rPr lang="pt-BR" sz="1400" dirty="0">
                <a:solidFill>
                  <a:srgbClr val="2E3336"/>
                </a:solidFill>
                <a:latin typeface="AMX" pitchFamily="2" charset="0"/>
                <a:cs typeface="Arial" panose="020B0604020202020204" pitchFamily="34" charset="0"/>
              </a:rPr>
              <a:t>: </a:t>
            </a:r>
            <a:r>
              <a:rPr sz="1400" b="1" dirty="0">
                <a:solidFill>
                  <a:srgbClr val="C00000"/>
                </a:solidFill>
                <a:latin typeface="AMX" pitchFamily="2" charset="0"/>
                <a:cs typeface="Arial" panose="020B0604020202020204" pitchFamily="34" charset="0"/>
              </a:rPr>
              <a:t>CA</a:t>
            </a:r>
            <a:r>
              <a:rPr lang="pt-BR" sz="1400" b="1" dirty="0">
                <a:solidFill>
                  <a:srgbClr val="C00000"/>
                </a:solidFill>
                <a:latin typeface="AMX" pitchFamily="2" charset="0"/>
                <a:cs typeface="Arial" panose="020B0604020202020204" pitchFamily="34" charset="0"/>
              </a:rPr>
              <a:t> = </a:t>
            </a:r>
            <a:r>
              <a:rPr sz="1400" b="1" dirty="0">
                <a:solidFill>
                  <a:srgbClr val="C00000"/>
                </a:solidFill>
                <a:latin typeface="AMX" pitchFamily="2" charset="0"/>
                <a:cs typeface="Arial" panose="020B0604020202020204" pitchFamily="34" charset="0"/>
              </a:rPr>
              <a:t>C</a:t>
            </a:r>
            <a:r>
              <a:rPr lang="pt-BR" sz="1400" b="1" dirty="0">
                <a:solidFill>
                  <a:srgbClr val="C00000"/>
                </a:solidFill>
                <a:latin typeface="AMX" pitchFamily="2" charset="0"/>
                <a:cs typeface="Arial" panose="020B0604020202020204" pitchFamily="34" charset="0"/>
              </a:rPr>
              <a:t>ENTRO AVANÇADO</a:t>
            </a:r>
            <a:endParaRPr sz="1400" b="1" dirty="0">
              <a:solidFill>
                <a:srgbClr val="C00000"/>
              </a:solidFill>
              <a:latin typeface="AMX" pitchFamily="2" charset="0"/>
              <a:cs typeface="Arial" panose="020B0604020202020204" pitchFamily="34" charset="0"/>
            </a:endParaRPr>
          </a:p>
        </p:txBody>
      </p:sp>
      <p:sp>
        <p:nvSpPr>
          <p:cNvPr id="77" name="Retângulo: Cantos Arredondados 76">
            <a:extLst>
              <a:ext uri="{FF2B5EF4-FFF2-40B4-BE49-F238E27FC236}">
                <a16:creationId xmlns:a16="http://schemas.microsoft.com/office/drawing/2014/main" id="{07C25357-A0B5-64EB-7948-F848FEDC0F22}"/>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SLA de entrega de chip, quando entrega via logística</a:t>
            </a:r>
          </a:p>
        </p:txBody>
      </p:sp>
      <p:sp>
        <p:nvSpPr>
          <p:cNvPr id="8" name="Retângulo Arredondado 9">
            <a:extLst>
              <a:ext uri="{FF2B5EF4-FFF2-40B4-BE49-F238E27FC236}">
                <a16:creationId xmlns:a16="http://schemas.microsoft.com/office/drawing/2014/main" id="{7E1C6660-DB55-361A-8A39-72FE5531EF5B}"/>
              </a:ext>
            </a:extLst>
          </p:cNvPr>
          <p:cNvSpPr/>
          <p:nvPr/>
        </p:nvSpPr>
        <p:spPr>
          <a:xfrm>
            <a:off x="9438736" y="640273"/>
            <a:ext cx="1905151"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CHIP</a:t>
            </a:r>
          </a:p>
        </p:txBody>
      </p:sp>
      <p:sp>
        <p:nvSpPr>
          <p:cNvPr id="11" name="Retângulo Arredondado 1">
            <a:extLst>
              <a:ext uri="{FF2B5EF4-FFF2-40B4-BE49-F238E27FC236}">
                <a16:creationId xmlns:a16="http://schemas.microsoft.com/office/drawing/2014/main" id="{A71AAE9B-8AA2-E2B4-6D05-7419D2AA2B61}"/>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2" name="Retângulo Arredondado 9">
            <a:extLst>
              <a:ext uri="{FF2B5EF4-FFF2-40B4-BE49-F238E27FC236}">
                <a16:creationId xmlns:a16="http://schemas.microsoft.com/office/drawing/2014/main" id="{17374367-B999-B9AE-F71D-3CFFE621DB04}"/>
              </a:ext>
            </a:extLst>
          </p:cNvPr>
          <p:cNvSpPr/>
          <p:nvPr/>
        </p:nvSpPr>
        <p:spPr>
          <a:xfrm>
            <a:off x="6595933" y="640273"/>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15" name="Retângulo Arredondado 15">
            <a:extLst>
              <a:ext uri="{FF2B5EF4-FFF2-40B4-BE49-F238E27FC236}">
                <a16:creationId xmlns:a16="http://schemas.microsoft.com/office/drawing/2014/main" id="{6228A985-E679-F230-25EB-3E379B366A4A}"/>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 | CADASTRO</a:t>
            </a:r>
          </a:p>
        </p:txBody>
      </p:sp>
    </p:spTree>
    <p:extLst>
      <p:ext uri="{BB962C8B-B14F-4D97-AF65-F5344CB8AC3E}">
        <p14:creationId xmlns:p14="http://schemas.microsoft.com/office/powerpoint/2010/main" val="157144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0-#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fltVal val="0"/>
                                          </p:val>
                                        </p:tav>
                                        <p:tav tm="100000">
                                          <p:val>
                                            <p:strVal val="#ppt_w"/>
                                          </p:val>
                                        </p:tav>
                                      </p:tavLst>
                                    </p:anim>
                                    <p:anim calcmode="lin" valueType="num">
                                      <p:cBhvr>
                                        <p:cTn id="13" dur="250" fill="hold"/>
                                        <p:tgtEl>
                                          <p:spTgt spid="6"/>
                                        </p:tgtEl>
                                        <p:attrNameLst>
                                          <p:attrName>ppt_h</p:attrName>
                                        </p:attrNameLst>
                                      </p:cBhvr>
                                      <p:tavLst>
                                        <p:tav tm="0">
                                          <p:val>
                                            <p:fltVal val="0"/>
                                          </p:val>
                                        </p:tav>
                                        <p:tav tm="100000">
                                          <p:val>
                                            <p:strVal val="#ppt_h"/>
                                          </p:val>
                                        </p:tav>
                                      </p:tavLst>
                                    </p:anim>
                                    <p:animEffect transition="in" filter="fade">
                                      <p:cBhvr>
                                        <p:cTn id="14" dur="25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childTnLst>
                          </p:cTn>
                        </p:par>
                        <p:par>
                          <p:cTn id="18" fill="hold">
                            <p:stCondLst>
                              <p:cond delay="750"/>
                            </p:stCondLst>
                            <p:childTnLst>
                              <p:par>
                                <p:cTn id="19" presetID="53" presetClass="entr" presetSubtype="16"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p:cTn id="21" dur="250" fill="hold"/>
                                        <p:tgtEl>
                                          <p:spTgt spid="88"/>
                                        </p:tgtEl>
                                        <p:attrNameLst>
                                          <p:attrName>ppt_w</p:attrName>
                                        </p:attrNameLst>
                                      </p:cBhvr>
                                      <p:tavLst>
                                        <p:tav tm="0">
                                          <p:val>
                                            <p:fltVal val="0"/>
                                          </p:val>
                                        </p:tav>
                                        <p:tav tm="100000">
                                          <p:val>
                                            <p:strVal val="#ppt_w"/>
                                          </p:val>
                                        </p:tav>
                                      </p:tavLst>
                                    </p:anim>
                                    <p:anim calcmode="lin" valueType="num">
                                      <p:cBhvr>
                                        <p:cTn id="22" dur="250" fill="hold"/>
                                        <p:tgtEl>
                                          <p:spTgt spid="88"/>
                                        </p:tgtEl>
                                        <p:attrNameLst>
                                          <p:attrName>ppt_h</p:attrName>
                                        </p:attrNameLst>
                                      </p:cBhvr>
                                      <p:tavLst>
                                        <p:tav tm="0">
                                          <p:val>
                                            <p:fltVal val="0"/>
                                          </p:val>
                                        </p:tav>
                                        <p:tav tm="100000">
                                          <p:val>
                                            <p:strVal val="#ppt_h"/>
                                          </p:val>
                                        </p:tav>
                                      </p:tavLst>
                                    </p:anim>
                                    <p:animEffect transition="in" filter="fade">
                                      <p:cBhvr>
                                        <p:cTn id="23" dur="250"/>
                                        <p:tgtEl>
                                          <p:spTgt spid="8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50"/>
                                        <p:tgtEl>
                                          <p:spTgt spid="28"/>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87"/>
                                        </p:tgtEl>
                                        <p:attrNameLst>
                                          <p:attrName>style.visibility</p:attrName>
                                        </p:attrNameLst>
                                      </p:cBhvr>
                                      <p:to>
                                        <p:strVal val="visible"/>
                                      </p:to>
                                    </p:set>
                                    <p:anim calcmode="lin" valueType="num">
                                      <p:cBhvr>
                                        <p:cTn id="30" dur="250" fill="hold"/>
                                        <p:tgtEl>
                                          <p:spTgt spid="87"/>
                                        </p:tgtEl>
                                        <p:attrNameLst>
                                          <p:attrName>ppt_w</p:attrName>
                                        </p:attrNameLst>
                                      </p:cBhvr>
                                      <p:tavLst>
                                        <p:tav tm="0">
                                          <p:val>
                                            <p:fltVal val="0"/>
                                          </p:val>
                                        </p:tav>
                                        <p:tav tm="100000">
                                          <p:val>
                                            <p:strVal val="#ppt_w"/>
                                          </p:val>
                                        </p:tav>
                                      </p:tavLst>
                                    </p:anim>
                                    <p:anim calcmode="lin" valueType="num">
                                      <p:cBhvr>
                                        <p:cTn id="31" dur="250" fill="hold"/>
                                        <p:tgtEl>
                                          <p:spTgt spid="87"/>
                                        </p:tgtEl>
                                        <p:attrNameLst>
                                          <p:attrName>ppt_h</p:attrName>
                                        </p:attrNameLst>
                                      </p:cBhvr>
                                      <p:tavLst>
                                        <p:tav tm="0">
                                          <p:val>
                                            <p:fltVal val="0"/>
                                          </p:val>
                                        </p:tav>
                                        <p:tav tm="100000">
                                          <p:val>
                                            <p:strVal val="#ppt_h"/>
                                          </p:val>
                                        </p:tav>
                                      </p:tavLst>
                                    </p:anim>
                                    <p:animEffect transition="in" filter="fade">
                                      <p:cBhvr>
                                        <p:cTn id="32" dur="250"/>
                                        <p:tgtEl>
                                          <p:spTgt spid="8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50"/>
                                        <p:tgtEl>
                                          <p:spTgt spid="23"/>
                                        </p:tgtEl>
                                      </p:cBhvr>
                                    </p:animEffect>
                                  </p:childTnLst>
                                </p:cTn>
                              </p:par>
                            </p:childTnLst>
                          </p:cTn>
                        </p:par>
                        <p:par>
                          <p:cTn id="36" fill="hold">
                            <p:stCondLst>
                              <p:cond delay="1250"/>
                            </p:stCondLst>
                            <p:childTnLst>
                              <p:par>
                                <p:cTn id="37" presetID="53" presetClass="entr" presetSubtype="16" fill="hold" nodeType="after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p:cTn id="39" dur="250" fill="hold"/>
                                        <p:tgtEl>
                                          <p:spTgt spid="86"/>
                                        </p:tgtEl>
                                        <p:attrNameLst>
                                          <p:attrName>ppt_w</p:attrName>
                                        </p:attrNameLst>
                                      </p:cBhvr>
                                      <p:tavLst>
                                        <p:tav tm="0">
                                          <p:val>
                                            <p:fltVal val="0"/>
                                          </p:val>
                                        </p:tav>
                                        <p:tav tm="100000">
                                          <p:val>
                                            <p:strVal val="#ppt_w"/>
                                          </p:val>
                                        </p:tav>
                                      </p:tavLst>
                                    </p:anim>
                                    <p:anim calcmode="lin" valueType="num">
                                      <p:cBhvr>
                                        <p:cTn id="40" dur="250" fill="hold"/>
                                        <p:tgtEl>
                                          <p:spTgt spid="86"/>
                                        </p:tgtEl>
                                        <p:attrNameLst>
                                          <p:attrName>ppt_h</p:attrName>
                                        </p:attrNameLst>
                                      </p:cBhvr>
                                      <p:tavLst>
                                        <p:tav tm="0">
                                          <p:val>
                                            <p:fltVal val="0"/>
                                          </p:val>
                                        </p:tav>
                                        <p:tav tm="100000">
                                          <p:val>
                                            <p:strVal val="#ppt_h"/>
                                          </p:val>
                                        </p:tav>
                                      </p:tavLst>
                                    </p:anim>
                                    <p:animEffect transition="in" filter="fade">
                                      <p:cBhvr>
                                        <p:cTn id="41" dur="250"/>
                                        <p:tgtEl>
                                          <p:spTgt spid="8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250"/>
                                        <p:tgtEl>
                                          <p:spTgt spid="3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85"/>
                                        </p:tgtEl>
                                        <p:attrNameLst>
                                          <p:attrName>style.visibility</p:attrName>
                                        </p:attrNameLst>
                                      </p:cBhvr>
                                      <p:to>
                                        <p:strVal val="visible"/>
                                      </p:to>
                                    </p:set>
                                    <p:anim calcmode="lin" valueType="num">
                                      <p:cBhvr>
                                        <p:cTn id="48" dur="250" fill="hold"/>
                                        <p:tgtEl>
                                          <p:spTgt spid="85"/>
                                        </p:tgtEl>
                                        <p:attrNameLst>
                                          <p:attrName>ppt_w</p:attrName>
                                        </p:attrNameLst>
                                      </p:cBhvr>
                                      <p:tavLst>
                                        <p:tav tm="0">
                                          <p:val>
                                            <p:fltVal val="0"/>
                                          </p:val>
                                        </p:tav>
                                        <p:tav tm="100000">
                                          <p:val>
                                            <p:strVal val="#ppt_w"/>
                                          </p:val>
                                        </p:tav>
                                      </p:tavLst>
                                    </p:anim>
                                    <p:anim calcmode="lin" valueType="num">
                                      <p:cBhvr>
                                        <p:cTn id="49" dur="250" fill="hold"/>
                                        <p:tgtEl>
                                          <p:spTgt spid="85"/>
                                        </p:tgtEl>
                                        <p:attrNameLst>
                                          <p:attrName>ppt_h</p:attrName>
                                        </p:attrNameLst>
                                      </p:cBhvr>
                                      <p:tavLst>
                                        <p:tav tm="0">
                                          <p:val>
                                            <p:fltVal val="0"/>
                                          </p:val>
                                        </p:tav>
                                        <p:tav tm="100000">
                                          <p:val>
                                            <p:strVal val="#ppt_h"/>
                                          </p:val>
                                        </p:tav>
                                      </p:tavLst>
                                    </p:anim>
                                    <p:animEffect transition="in" filter="fade">
                                      <p:cBhvr>
                                        <p:cTn id="50" dur="250"/>
                                        <p:tgtEl>
                                          <p:spTgt spid="8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250"/>
                                        <p:tgtEl>
                                          <p:spTgt spid="43"/>
                                        </p:tgtEl>
                                      </p:cBhvr>
                                    </p:animEffect>
                                  </p:childTnLst>
                                </p:cTn>
                              </p:par>
                            </p:childTnLst>
                          </p:cTn>
                        </p:par>
                        <p:par>
                          <p:cTn id="54" fill="hold">
                            <p:stCondLst>
                              <p:cond delay="1750"/>
                            </p:stCondLst>
                            <p:childTnLst>
                              <p:par>
                                <p:cTn id="55" presetID="53" presetClass="entr" presetSubtype="16" fill="hold" nodeType="afterEffect">
                                  <p:stCondLst>
                                    <p:cond delay="0"/>
                                  </p:stCondLst>
                                  <p:childTnLst>
                                    <p:set>
                                      <p:cBhvr>
                                        <p:cTn id="56" dur="1" fill="hold">
                                          <p:stCondLst>
                                            <p:cond delay="0"/>
                                          </p:stCondLst>
                                        </p:cTn>
                                        <p:tgtEl>
                                          <p:spTgt spid="84"/>
                                        </p:tgtEl>
                                        <p:attrNameLst>
                                          <p:attrName>style.visibility</p:attrName>
                                        </p:attrNameLst>
                                      </p:cBhvr>
                                      <p:to>
                                        <p:strVal val="visible"/>
                                      </p:to>
                                    </p:set>
                                    <p:anim calcmode="lin" valueType="num">
                                      <p:cBhvr>
                                        <p:cTn id="57" dur="250" fill="hold"/>
                                        <p:tgtEl>
                                          <p:spTgt spid="84"/>
                                        </p:tgtEl>
                                        <p:attrNameLst>
                                          <p:attrName>ppt_w</p:attrName>
                                        </p:attrNameLst>
                                      </p:cBhvr>
                                      <p:tavLst>
                                        <p:tav tm="0">
                                          <p:val>
                                            <p:fltVal val="0"/>
                                          </p:val>
                                        </p:tav>
                                        <p:tav tm="100000">
                                          <p:val>
                                            <p:strVal val="#ppt_w"/>
                                          </p:val>
                                        </p:tav>
                                      </p:tavLst>
                                    </p:anim>
                                    <p:anim calcmode="lin" valueType="num">
                                      <p:cBhvr>
                                        <p:cTn id="58" dur="250" fill="hold"/>
                                        <p:tgtEl>
                                          <p:spTgt spid="84"/>
                                        </p:tgtEl>
                                        <p:attrNameLst>
                                          <p:attrName>ppt_h</p:attrName>
                                        </p:attrNameLst>
                                      </p:cBhvr>
                                      <p:tavLst>
                                        <p:tav tm="0">
                                          <p:val>
                                            <p:fltVal val="0"/>
                                          </p:val>
                                        </p:tav>
                                        <p:tav tm="100000">
                                          <p:val>
                                            <p:strVal val="#ppt_h"/>
                                          </p:val>
                                        </p:tav>
                                      </p:tavLst>
                                    </p:anim>
                                    <p:animEffect transition="in" filter="fade">
                                      <p:cBhvr>
                                        <p:cTn id="59" dur="250"/>
                                        <p:tgtEl>
                                          <p:spTgt spid="8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250"/>
                                        <p:tgtEl>
                                          <p:spTgt spid="48"/>
                                        </p:tgtEl>
                                      </p:cBhvr>
                                    </p:animEffect>
                                  </p:childTnLst>
                                </p:cTn>
                              </p:par>
                            </p:childTnLst>
                          </p:cTn>
                        </p:par>
                        <p:par>
                          <p:cTn id="63" fill="hold">
                            <p:stCondLst>
                              <p:cond delay="2000"/>
                            </p:stCondLst>
                            <p:childTnLst>
                              <p:par>
                                <p:cTn id="64" presetID="53" presetClass="entr" presetSubtype="16" fill="hold" nodeType="afterEffect">
                                  <p:stCondLst>
                                    <p:cond delay="0"/>
                                  </p:stCondLst>
                                  <p:childTnLst>
                                    <p:set>
                                      <p:cBhvr>
                                        <p:cTn id="65" dur="1" fill="hold">
                                          <p:stCondLst>
                                            <p:cond delay="0"/>
                                          </p:stCondLst>
                                        </p:cTn>
                                        <p:tgtEl>
                                          <p:spTgt spid="83"/>
                                        </p:tgtEl>
                                        <p:attrNameLst>
                                          <p:attrName>style.visibility</p:attrName>
                                        </p:attrNameLst>
                                      </p:cBhvr>
                                      <p:to>
                                        <p:strVal val="visible"/>
                                      </p:to>
                                    </p:set>
                                    <p:anim calcmode="lin" valueType="num">
                                      <p:cBhvr>
                                        <p:cTn id="66" dur="250" fill="hold"/>
                                        <p:tgtEl>
                                          <p:spTgt spid="83"/>
                                        </p:tgtEl>
                                        <p:attrNameLst>
                                          <p:attrName>ppt_w</p:attrName>
                                        </p:attrNameLst>
                                      </p:cBhvr>
                                      <p:tavLst>
                                        <p:tav tm="0">
                                          <p:val>
                                            <p:fltVal val="0"/>
                                          </p:val>
                                        </p:tav>
                                        <p:tav tm="100000">
                                          <p:val>
                                            <p:strVal val="#ppt_w"/>
                                          </p:val>
                                        </p:tav>
                                      </p:tavLst>
                                    </p:anim>
                                    <p:anim calcmode="lin" valueType="num">
                                      <p:cBhvr>
                                        <p:cTn id="67" dur="250" fill="hold"/>
                                        <p:tgtEl>
                                          <p:spTgt spid="83"/>
                                        </p:tgtEl>
                                        <p:attrNameLst>
                                          <p:attrName>ppt_h</p:attrName>
                                        </p:attrNameLst>
                                      </p:cBhvr>
                                      <p:tavLst>
                                        <p:tav tm="0">
                                          <p:val>
                                            <p:fltVal val="0"/>
                                          </p:val>
                                        </p:tav>
                                        <p:tav tm="100000">
                                          <p:val>
                                            <p:strVal val="#ppt_h"/>
                                          </p:val>
                                        </p:tav>
                                      </p:tavLst>
                                    </p:anim>
                                    <p:animEffect transition="in" filter="fade">
                                      <p:cBhvr>
                                        <p:cTn id="68" dur="250"/>
                                        <p:tgtEl>
                                          <p:spTgt spid="8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250"/>
                                        <p:tgtEl>
                                          <p:spTgt spid="14"/>
                                        </p:tgtEl>
                                      </p:cBhvr>
                                    </p:animEffect>
                                  </p:childTnLst>
                                </p:cTn>
                              </p:par>
                            </p:childTnLst>
                          </p:cTn>
                        </p:par>
                        <p:par>
                          <p:cTn id="72" fill="hold">
                            <p:stCondLst>
                              <p:cond delay="2250"/>
                            </p:stCondLst>
                            <p:childTnLst>
                              <p:par>
                                <p:cTn id="73" presetID="53" presetClass="entr" presetSubtype="16" fill="hold" nodeType="afterEffect">
                                  <p:stCondLst>
                                    <p:cond delay="0"/>
                                  </p:stCondLst>
                                  <p:childTnLst>
                                    <p:set>
                                      <p:cBhvr>
                                        <p:cTn id="74" dur="1" fill="hold">
                                          <p:stCondLst>
                                            <p:cond delay="0"/>
                                          </p:stCondLst>
                                        </p:cTn>
                                        <p:tgtEl>
                                          <p:spTgt spid="89"/>
                                        </p:tgtEl>
                                        <p:attrNameLst>
                                          <p:attrName>style.visibility</p:attrName>
                                        </p:attrNameLst>
                                      </p:cBhvr>
                                      <p:to>
                                        <p:strVal val="visible"/>
                                      </p:to>
                                    </p:set>
                                    <p:anim calcmode="lin" valueType="num">
                                      <p:cBhvr>
                                        <p:cTn id="75" dur="250" fill="hold"/>
                                        <p:tgtEl>
                                          <p:spTgt spid="89"/>
                                        </p:tgtEl>
                                        <p:attrNameLst>
                                          <p:attrName>ppt_w</p:attrName>
                                        </p:attrNameLst>
                                      </p:cBhvr>
                                      <p:tavLst>
                                        <p:tav tm="0">
                                          <p:val>
                                            <p:fltVal val="0"/>
                                          </p:val>
                                        </p:tav>
                                        <p:tav tm="100000">
                                          <p:val>
                                            <p:strVal val="#ppt_w"/>
                                          </p:val>
                                        </p:tav>
                                      </p:tavLst>
                                    </p:anim>
                                    <p:anim calcmode="lin" valueType="num">
                                      <p:cBhvr>
                                        <p:cTn id="76" dur="250" fill="hold"/>
                                        <p:tgtEl>
                                          <p:spTgt spid="89"/>
                                        </p:tgtEl>
                                        <p:attrNameLst>
                                          <p:attrName>ppt_h</p:attrName>
                                        </p:attrNameLst>
                                      </p:cBhvr>
                                      <p:tavLst>
                                        <p:tav tm="0">
                                          <p:val>
                                            <p:fltVal val="0"/>
                                          </p:val>
                                        </p:tav>
                                        <p:tav tm="100000">
                                          <p:val>
                                            <p:strVal val="#ppt_h"/>
                                          </p:val>
                                        </p:tav>
                                      </p:tavLst>
                                    </p:anim>
                                    <p:animEffect transition="in" filter="fade">
                                      <p:cBhvr>
                                        <p:cTn id="77" dur="250"/>
                                        <p:tgtEl>
                                          <p:spTgt spid="8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250"/>
                                        <p:tgtEl>
                                          <p:spTgt spid="33"/>
                                        </p:tgtEl>
                                      </p:cBhvr>
                                    </p:animEffect>
                                  </p:childTnLst>
                                </p:cTn>
                              </p:par>
                            </p:childTnLst>
                          </p:cTn>
                        </p:par>
                        <p:par>
                          <p:cTn id="81" fill="hold">
                            <p:stCondLst>
                              <p:cond delay="2500"/>
                            </p:stCondLst>
                            <p:childTnLst>
                              <p:par>
                                <p:cTn id="82" presetID="53" presetClass="entr" presetSubtype="16" fill="hold" nodeType="afterEffect">
                                  <p:stCondLst>
                                    <p:cond delay="0"/>
                                  </p:stCondLst>
                                  <p:childTnLst>
                                    <p:set>
                                      <p:cBhvr>
                                        <p:cTn id="83" dur="1" fill="hold">
                                          <p:stCondLst>
                                            <p:cond delay="0"/>
                                          </p:stCondLst>
                                        </p:cTn>
                                        <p:tgtEl>
                                          <p:spTgt spid="90"/>
                                        </p:tgtEl>
                                        <p:attrNameLst>
                                          <p:attrName>style.visibility</p:attrName>
                                        </p:attrNameLst>
                                      </p:cBhvr>
                                      <p:to>
                                        <p:strVal val="visible"/>
                                      </p:to>
                                    </p:set>
                                    <p:anim calcmode="lin" valueType="num">
                                      <p:cBhvr>
                                        <p:cTn id="84" dur="250" fill="hold"/>
                                        <p:tgtEl>
                                          <p:spTgt spid="90"/>
                                        </p:tgtEl>
                                        <p:attrNameLst>
                                          <p:attrName>ppt_w</p:attrName>
                                        </p:attrNameLst>
                                      </p:cBhvr>
                                      <p:tavLst>
                                        <p:tav tm="0">
                                          <p:val>
                                            <p:fltVal val="0"/>
                                          </p:val>
                                        </p:tav>
                                        <p:tav tm="100000">
                                          <p:val>
                                            <p:strVal val="#ppt_w"/>
                                          </p:val>
                                        </p:tav>
                                      </p:tavLst>
                                    </p:anim>
                                    <p:anim calcmode="lin" valueType="num">
                                      <p:cBhvr>
                                        <p:cTn id="85" dur="250" fill="hold"/>
                                        <p:tgtEl>
                                          <p:spTgt spid="90"/>
                                        </p:tgtEl>
                                        <p:attrNameLst>
                                          <p:attrName>ppt_h</p:attrName>
                                        </p:attrNameLst>
                                      </p:cBhvr>
                                      <p:tavLst>
                                        <p:tav tm="0">
                                          <p:val>
                                            <p:fltVal val="0"/>
                                          </p:val>
                                        </p:tav>
                                        <p:tav tm="100000">
                                          <p:val>
                                            <p:strVal val="#ppt_h"/>
                                          </p:val>
                                        </p:tav>
                                      </p:tavLst>
                                    </p:anim>
                                    <p:animEffect transition="in" filter="fade">
                                      <p:cBhvr>
                                        <p:cTn id="86" dur="250"/>
                                        <p:tgtEl>
                                          <p:spTgt spid="9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fade">
                                      <p:cBhvr>
                                        <p:cTn id="89" dur="250"/>
                                        <p:tgtEl>
                                          <p:spTgt spid="71"/>
                                        </p:tgtEl>
                                      </p:cBhvr>
                                    </p:animEffect>
                                  </p:childTnLst>
                                </p:cTn>
                              </p:par>
                            </p:childTnLst>
                          </p:cTn>
                        </p:par>
                        <p:par>
                          <p:cTn id="90" fill="hold">
                            <p:stCondLst>
                              <p:cond delay="2750"/>
                            </p:stCondLst>
                            <p:childTnLst>
                              <p:par>
                                <p:cTn id="91" presetID="53" presetClass="entr" presetSubtype="16" fill="hold" nodeType="afterEffect">
                                  <p:stCondLst>
                                    <p:cond delay="0"/>
                                  </p:stCondLst>
                                  <p:childTnLst>
                                    <p:set>
                                      <p:cBhvr>
                                        <p:cTn id="92" dur="1" fill="hold">
                                          <p:stCondLst>
                                            <p:cond delay="0"/>
                                          </p:stCondLst>
                                        </p:cTn>
                                        <p:tgtEl>
                                          <p:spTgt spid="94"/>
                                        </p:tgtEl>
                                        <p:attrNameLst>
                                          <p:attrName>style.visibility</p:attrName>
                                        </p:attrNameLst>
                                      </p:cBhvr>
                                      <p:to>
                                        <p:strVal val="visible"/>
                                      </p:to>
                                    </p:set>
                                    <p:anim calcmode="lin" valueType="num">
                                      <p:cBhvr>
                                        <p:cTn id="93" dur="250" fill="hold"/>
                                        <p:tgtEl>
                                          <p:spTgt spid="94"/>
                                        </p:tgtEl>
                                        <p:attrNameLst>
                                          <p:attrName>ppt_w</p:attrName>
                                        </p:attrNameLst>
                                      </p:cBhvr>
                                      <p:tavLst>
                                        <p:tav tm="0">
                                          <p:val>
                                            <p:fltVal val="0"/>
                                          </p:val>
                                        </p:tav>
                                        <p:tav tm="100000">
                                          <p:val>
                                            <p:strVal val="#ppt_w"/>
                                          </p:val>
                                        </p:tav>
                                      </p:tavLst>
                                    </p:anim>
                                    <p:anim calcmode="lin" valueType="num">
                                      <p:cBhvr>
                                        <p:cTn id="94" dur="250" fill="hold"/>
                                        <p:tgtEl>
                                          <p:spTgt spid="94"/>
                                        </p:tgtEl>
                                        <p:attrNameLst>
                                          <p:attrName>ppt_h</p:attrName>
                                        </p:attrNameLst>
                                      </p:cBhvr>
                                      <p:tavLst>
                                        <p:tav tm="0">
                                          <p:val>
                                            <p:fltVal val="0"/>
                                          </p:val>
                                        </p:tav>
                                        <p:tav tm="100000">
                                          <p:val>
                                            <p:strVal val="#ppt_h"/>
                                          </p:val>
                                        </p:tav>
                                      </p:tavLst>
                                    </p:anim>
                                    <p:animEffect transition="in" filter="fade">
                                      <p:cBhvr>
                                        <p:cTn id="95" dur="250"/>
                                        <p:tgtEl>
                                          <p:spTgt spid="9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250"/>
                                        <p:tgtEl>
                                          <p:spTgt spid="58"/>
                                        </p:tgtEl>
                                      </p:cBhvr>
                                    </p:animEffect>
                                  </p:childTnLst>
                                </p:cTn>
                              </p:par>
                            </p:childTnLst>
                          </p:cTn>
                        </p:par>
                        <p:par>
                          <p:cTn id="99" fill="hold">
                            <p:stCondLst>
                              <p:cond delay="3000"/>
                            </p:stCondLst>
                            <p:childTnLst>
                              <p:par>
                                <p:cTn id="100" presetID="53" presetClass="entr" presetSubtype="16" fill="hold" nodeType="afterEffect">
                                  <p:stCondLst>
                                    <p:cond delay="0"/>
                                  </p:stCondLst>
                                  <p:childTnLst>
                                    <p:set>
                                      <p:cBhvr>
                                        <p:cTn id="101" dur="1" fill="hold">
                                          <p:stCondLst>
                                            <p:cond delay="0"/>
                                          </p:stCondLst>
                                        </p:cTn>
                                        <p:tgtEl>
                                          <p:spTgt spid="93"/>
                                        </p:tgtEl>
                                        <p:attrNameLst>
                                          <p:attrName>style.visibility</p:attrName>
                                        </p:attrNameLst>
                                      </p:cBhvr>
                                      <p:to>
                                        <p:strVal val="visible"/>
                                      </p:to>
                                    </p:set>
                                    <p:anim calcmode="lin" valueType="num">
                                      <p:cBhvr>
                                        <p:cTn id="102" dur="250" fill="hold"/>
                                        <p:tgtEl>
                                          <p:spTgt spid="93"/>
                                        </p:tgtEl>
                                        <p:attrNameLst>
                                          <p:attrName>ppt_w</p:attrName>
                                        </p:attrNameLst>
                                      </p:cBhvr>
                                      <p:tavLst>
                                        <p:tav tm="0">
                                          <p:val>
                                            <p:fltVal val="0"/>
                                          </p:val>
                                        </p:tav>
                                        <p:tav tm="100000">
                                          <p:val>
                                            <p:strVal val="#ppt_w"/>
                                          </p:val>
                                        </p:tav>
                                      </p:tavLst>
                                    </p:anim>
                                    <p:anim calcmode="lin" valueType="num">
                                      <p:cBhvr>
                                        <p:cTn id="103" dur="250" fill="hold"/>
                                        <p:tgtEl>
                                          <p:spTgt spid="93"/>
                                        </p:tgtEl>
                                        <p:attrNameLst>
                                          <p:attrName>ppt_h</p:attrName>
                                        </p:attrNameLst>
                                      </p:cBhvr>
                                      <p:tavLst>
                                        <p:tav tm="0">
                                          <p:val>
                                            <p:fltVal val="0"/>
                                          </p:val>
                                        </p:tav>
                                        <p:tav tm="100000">
                                          <p:val>
                                            <p:strVal val="#ppt_h"/>
                                          </p:val>
                                        </p:tav>
                                      </p:tavLst>
                                    </p:anim>
                                    <p:animEffect transition="in" filter="fade">
                                      <p:cBhvr>
                                        <p:cTn id="104" dur="250"/>
                                        <p:tgtEl>
                                          <p:spTgt spid="9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250"/>
                                        <p:tgtEl>
                                          <p:spTgt spid="18"/>
                                        </p:tgtEl>
                                      </p:cBhvr>
                                    </p:animEffect>
                                  </p:childTnLst>
                                </p:cTn>
                              </p:par>
                            </p:childTnLst>
                          </p:cTn>
                        </p:par>
                        <p:par>
                          <p:cTn id="108" fill="hold">
                            <p:stCondLst>
                              <p:cond delay="3250"/>
                            </p:stCondLst>
                            <p:childTnLst>
                              <p:par>
                                <p:cTn id="109" presetID="53" presetClass="entr" presetSubtype="16" fill="hold" nodeType="afterEffect">
                                  <p:stCondLst>
                                    <p:cond delay="0"/>
                                  </p:stCondLst>
                                  <p:childTnLst>
                                    <p:set>
                                      <p:cBhvr>
                                        <p:cTn id="110" dur="1" fill="hold">
                                          <p:stCondLst>
                                            <p:cond delay="0"/>
                                          </p:stCondLst>
                                        </p:cTn>
                                        <p:tgtEl>
                                          <p:spTgt spid="92"/>
                                        </p:tgtEl>
                                        <p:attrNameLst>
                                          <p:attrName>style.visibility</p:attrName>
                                        </p:attrNameLst>
                                      </p:cBhvr>
                                      <p:to>
                                        <p:strVal val="visible"/>
                                      </p:to>
                                    </p:set>
                                    <p:anim calcmode="lin" valueType="num">
                                      <p:cBhvr>
                                        <p:cTn id="111" dur="250" fill="hold"/>
                                        <p:tgtEl>
                                          <p:spTgt spid="92"/>
                                        </p:tgtEl>
                                        <p:attrNameLst>
                                          <p:attrName>ppt_w</p:attrName>
                                        </p:attrNameLst>
                                      </p:cBhvr>
                                      <p:tavLst>
                                        <p:tav tm="0">
                                          <p:val>
                                            <p:fltVal val="0"/>
                                          </p:val>
                                        </p:tav>
                                        <p:tav tm="100000">
                                          <p:val>
                                            <p:strVal val="#ppt_w"/>
                                          </p:val>
                                        </p:tav>
                                      </p:tavLst>
                                    </p:anim>
                                    <p:anim calcmode="lin" valueType="num">
                                      <p:cBhvr>
                                        <p:cTn id="112" dur="250" fill="hold"/>
                                        <p:tgtEl>
                                          <p:spTgt spid="92"/>
                                        </p:tgtEl>
                                        <p:attrNameLst>
                                          <p:attrName>ppt_h</p:attrName>
                                        </p:attrNameLst>
                                      </p:cBhvr>
                                      <p:tavLst>
                                        <p:tav tm="0">
                                          <p:val>
                                            <p:fltVal val="0"/>
                                          </p:val>
                                        </p:tav>
                                        <p:tav tm="100000">
                                          <p:val>
                                            <p:strVal val="#ppt_h"/>
                                          </p:val>
                                        </p:tav>
                                      </p:tavLst>
                                    </p:anim>
                                    <p:animEffect transition="in" filter="fade">
                                      <p:cBhvr>
                                        <p:cTn id="113" dur="250"/>
                                        <p:tgtEl>
                                          <p:spTgt spid="9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fade">
                                      <p:cBhvr>
                                        <p:cTn id="116" dur="250"/>
                                        <p:tgtEl>
                                          <p:spTgt spid="63"/>
                                        </p:tgtEl>
                                      </p:cBhvr>
                                    </p:animEffect>
                                  </p:childTnLst>
                                </p:cTn>
                              </p:par>
                            </p:childTnLst>
                          </p:cTn>
                        </p:par>
                        <p:par>
                          <p:cTn id="117" fill="hold">
                            <p:stCondLst>
                              <p:cond delay="3500"/>
                            </p:stCondLst>
                            <p:childTnLst>
                              <p:par>
                                <p:cTn id="118" presetID="53" presetClass="entr" presetSubtype="16" fill="hold" nodeType="afterEffect">
                                  <p:stCondLst>
                                    <p:cond delay="0"/>
                                  </p:stCondLst>
                                  <p:childTnLst>
                                    <p:set>
                                      <p:cBhvr>
                                        <p:cTn id="119" dur="1" fill="hold">
                                          <p:stCondLst>
                                            <p:cond delay="0"/>
                                          </p:stCondLst>
                                        </p:cTn>
                                        <p:tgtEl>
                                          <p:spTgt spid="91"/>
                                        </p:tgtEl>
                                        <p:attrNameLst>
                                          <p:attrName>style.visibility</p:attrName>
                                        </p:attrNameLst>
                                      </p:cBhvr>
                                      <p:to>
                                        <p:strVal val="visible"/>
                                      </p:to>
                                    </p:set>
                                    <p:anim calcmode="lin" valueType="num">
                                      <p:cBhvr>
                                        <p:cTn id="120" dur="250" fill="hold"/>
                                        <p:tgtEl>
                                          <p:spTgt spid="91"/>
                                        </p:tgtEl>
                                        <p:attrNameLst>
                                          <p:attrName>ppt_w</p:attrName>
                                        </p:attrNameLst>
                                      </p:cBhvr>
                                      <p:tavLst>
                                        <p:tav tm="0">
                                          <p:val>
                                            <p:fltVal val="0"/>
                                          </p:val>
                                        </p:tav>
                                        <p:tav tm="100000">
                                          <p:val>
                                            <p:strVal val="#ppt_w"/>
                                          </p:val>
                                        </p:tav>
                                      </p:tavLst>
                                    </p:anim>
                                    <p:anim calcmode="lin" valueType="num">
                                      <p:cBhvr>
                                        <p:cTn id="121" dur="250" fill="hold"/>
                                        <p:tgtEl>
                                          <p:spTgt spid="91"/>
                                        </p:tgtEl>
                                        <p:attrNameLst>
                                          <p:attrName>ppt_h</p:attrName>
                                        </p:attrNameLst>
                                      </p:cBhvr>
                                      <p:tavLst>
                                        <p:tav tm="0">
                                          <p:val>
                                            <p:fltVal val="0"/>
                                          </p:val>
                                        </p:tav>
                                        <p:tav tm="100000">
                                          <p:val>
                                            <p:strVal val="#ppt_h"/>
                                          </p:val>
                                        </p:tav>
                                      </p:tavLst>
                                    </p:anim>
                                    <p:animEffect transition="in" filter="fade">
                                      <p:cBhvr>
                                        <p:cTn id="122" dur="250"/>
                                        <p:tgtEl>
                                          <p:spTgt spid="9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250"/>
                                        <p:tgtEl>
                                          <p:spTgt spid="53"/>
                                        </p:tgtEl>
                                      </p:cBhvr>
                                    </p:animEffect>
                                  </p:childTnLst>
                                </p:cTn>
                              </p:par>
                            </p:childTnLst>
                          </p:cTn>
                        </p:par>
                        <p:par>
                          <p:cTn id="126" fill="hold">
                            <p:stCondLst>
                              <p:cond delay="3750"/>
                            </p:stCondLst>
                            <p:childTnLst>
                              <p:par>
                                <p:cTn id="127" presetID="10" presetClass="entr" presetSubtype="0" fill="hold" grpId="0" nodeType="afterEffect">
                                  <p:stCondLst>
                                    <p:cond delay="0"/>
                                  </p:stCondLst>
                                  <p:childTnLst>
                                    <p:set>
                                      <p:cBhvr>
                                        <p:cTn id="128" dur="1" fill="hold">
                                          <p:stCondLst>
                                            <p:cond delay="0"/>
                                          </p:stCondLst>
                                        </p:cTn>
                                        <p:tgtEl>
                                          <p:spTgt spid="76"/>
                                        </p:tgtEl>
                                        <p:attrNameLst>
                                          <p:attrName>style.visibility</p:attrName>
                                        </p:attrNameLst>
                                      </p:cBhvr>
                                      <p:to>
                                        <p:strVal val="visible"/>
                                      </p:to>
                                    </p:set>
                                    <p:animEffect transition="in" filter="fade">
                                      <p:cBhvr>
                                        <p:cTn id="129" dur="2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8" grpId="0"/>
      <p:bldP spid="23" grpId="0"/>
      <p:bldP spid="28" grpId="0"/>
      <p:bldP spid="33" grpId="0"/>
      <p:bldP spid="38" grpId="0"/>
      <p:bldP spid="43" grpId="0"/>
      <p:bldP spid="48" grpId="0"/>
      <p:bldP spid="53" grpId="0"/>
      <p:bldP spid="58" grpId="0"/>
      <p:bldP spid="63" grpId="0"/>
      <p:bldP spid="71" grpId="0"/>
      <p:bldP spid="76" grpId="0"/>
      <p:bldP spid="7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2C9F34E9-BA7D-3954-FA5E-827568F0B14F}"/>
              </a:ext>
            </a:extLst>
          </p:cNvPr>
          <p:cNvSpPr txBox="1"/>
          <p:nvPr/>
        </p:nvSpPr>
        <p:spPr>
          <a:xfrm>
            <a:off x="589224" y="3232556"/>
            <a:ext cx="989208" cy="769655"/>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Alagoas</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CAP</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9</a:t>
            </a:r>
            <a:endParaRPr sz="1600" dirty="0">
              <a:latin typeface="AMX" pitchFamily="2" charset="0"/>
              <a:cs typeface="Arial" panose="020B0604020202020204" pitchFamily="34" charset="0"/>
            </a:endParaRPr>
          </a:p>
        </p:txBody>
      </p:sp>
      <p:sp>
        <p:nvSpPr>
          <p:cNvPr id="8" name="object 12">
            <a:extLst>
              <a:ext uri="{FF2B5EF4-FFF2-40B4-BE49-F238E27FC236}">
                <a16:creationId xmlns:a16="http://schemas.microsoft.com/office/drawing/2014/main" id="{746020F7-6F9E-AF2A-5B71-AD46FB359DA7}"/>
              </a:ext>
            </a:extLst>
          </p:cNvPr>
          <p:cNvSpPr txBox="1"/>
          <p:nvPr/>
        </p:nvSpPr>
        <p:spPr>
          <a:xfrm>
            <a:off x="9278157" y="3232556"/>
            <a:ext cx="1014647" cy="854022"/>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Paraná</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5</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6</a:t>
            </a:r>
            <a:endParaRPr lang="pt-BR" sz="1600" dirty="0">
              <a:latin typeface="AMX" pitchFamily="2" charset="0"/>
              <a:cs typeface="Arial" panose="020B0604020202020204" pitchFamily="34" charset="0"/>
            </a:endParaRPr>
          </a:p>
        </p:txBody>
      </p:sp>
      <p:sp>
        <p:nvSpPr>
          <p:cNvPr id="16" name="object 47">
            <a:extLst>
              <a:ext uri="{FF2B5EF4-FFF2-40B4-BE49-F238E27FC236}">
                <a16:creationId xmlns:a16="http://schemas.microsoft.com/office/drawing/2014/main" id="{6853DE0B-0C02-60B3-FD19-0F7048E95734}"/>
              </a:ext>
            </a:extLst>
          </p:cNvPr>
          <p:cNvSpPr txBox="1"/>
          <p:nvPr/>
        </p:nvSpPr>
        <p:spPr>
          <a:xfrm>
            <a:off x="2885408" y="3232556"/>
            <a:ext cx="1395324" cy="79021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Maranhão</a:t>
            </a:r>
            <a:endParaRPr lang="pt-BR" sz="1600" b="1" dirty="0">
              <a:latin typeface="AMX" pitchFamily="2" charset="0"/>
              <a:cs typeface="Arial" panose="020B0604020202020204" pitchFamily="34" charset="0"/>
            </a:endParaRPr>
          </a:p>
          <a:p>
            <a:pPr marL="33116" marR="3081" indent="-25799" algn="ctr">
              <a:spcBef>
                <a:spcPts val="206"/>
              </a:spcBef>
            </a:pPr>
            <a:r>
              <a:rPr lang="pt-BR" sz="1600" dirty="0">
                <a:latin typeface="AMX" pitchFamily="2" charset="0"/>
                <a:cs typeface="Arial" panose="020B0604020202020204" pitchFamily="34" charset="0"/>
              </a:rPr>
              <a:t>CAP</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10</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15</a:t>
            </a:r>
            <a:endParaRPr lang="pt-BR" sz="1600" dirty="0">
              <a:latin typeface="AMX" pitchFamily="2" charset="0"/>
              <a:cs typeface="Arial" panose="020B0604020202020204" pitchFamily="34" charset="0"/>
            </a:endParaRPr>
          </a:p>
        </p:txBody>
      </p:sp>
      <p:sp>
        <p:nvSpPr>
          <p:cNvPr id="20" name="object 62">
            <a:extLst>
              <a:ext uri="{FF2B5EF4-FFF2-40B4-BE49-F238E27FC236}">
                <a16:creationId xmlns:a16="http://schemas.microsoft.com/office/drawing/2014/main" id="{19D8BF19-54D6-2C26-83C1-7AABCD1CACBC}"/>
              </a:ext>
            </a:extLst>
          </p:cNvPr>
          <p:cNvSpPr txBox="1"/>
          <p:nvPr/>
        </p:nvSpPr>
        <p:spPr>
          <a:xfrm>
            <a:off x="1864678" y="3232556"/>
            <a:ext cx="989207" cy="837508"/>
          </a:xfrm>
          <a:prstGeom prst="rect">
            <a:avLst/>
          </a:prstGeom>
        </p:spPr>
        <p:txBody>
          <a:bodyPr vert="horz" wrap="square" lIns="0" tIns="26184" rIns="0" bIns="0" rtlCol="0">
            <a:noAutofit/>
          </a:bodyPr>
          <a:lstStyle/>
          <a:p>
            <a:pPr marL="7701" marR="3081" indent="17328" algn="ctr">
              <a:spcBef>
                <a:spcPts val="206"/>
              </a:spcBef>
            </a:pPr>
            <a:r>
              <a:rPr lang="pt-BR" sz="1600" dirty="0">
                <a:latin typeface="AMX" pitchFamily="2" charset="0"/>
                <a:cs typeface="Arial" panose="020B0604020202020204" pitchFamily="34" charset="0"/>
              </a:rPr>
              <a:t>Ceará</a:t>
            </a:r>
          </a:p>
          <a:p>
            <a:pPr marL="7701" marR="3081" indent="17328" algn="ctr">
              <a:spcBef>
                <a:spcPts val="206"/>
              </a:spcBef>
            </a:pPr>
            <a:r>
              <a:rPr lang="pt-BR" sz="1600" dirty="0">
                <a:latin typeface="AMX" pitchFamily="2" charset="0"/>
                <a:cs typeface="Arial" panose="020B0604020202020204" pitchFamily="34" charset="0"/>
              </a:rPr>
              <a:t>CAP</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7</a:t>
            </a:r>
          </a:p>
          <a:p>
            <a:pPr marL="7701" marR="3081" indent="17328"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8</a:t>
            </a:r>
            <a:endParaRPr sz="1600" dirty="0">
              <a:latin typeface="AMX" pitchFamily="2" charset="0"/>
              <a:cs typeface="Arial" panose="020B0604020202020204" pitchFamily="34" charset="0"/>
            </a:endParaRPr>
          </a:p>
        </p:txBody>
      </p:sp>
      <p:sp>
        <p:nvSpPr>
          <p:cNvPr id="23" name="object 66">
            <a:extLst>
              <a:ext uri="{FF2B5EF4-FFF2-40B4-BE49-F238E27FC236}">
                <a16:creationId xmlns:a16="http://schemas.microsoft.com/office/drawing/2014/main" id="{F33D35EE-3C47-A961-4A90-501DC18B3D36}"/>
              </a:ext>
            </a:extLst>
          </p:cNvPr>
          <p:cNvSpPr txBox="1"/>
          <p:nvPr/>
        </p:nvSpPr>
        <p:spPr>
          <a:xfrm>
            <a:off x="2285800" y="2515419"/>
            <a:ext cx="924950"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CE</a:t>
            </a:r>
            <a:endParaRPr sz="1600" dirty="0">
              <a:solidFill>
                <a:schemeClr val="bg1"/>
              </a:solidFill>
              <a:latin typeface="AMX" pitchFamily="2" charset="0"/>
              <a:cs typeface="Arial" panose="020B0604020202020204" pitchFamily="34" charset="0"/>
            </a:endParaRPr>
          </a:p>
        </p:txBody>
      </p:sp>
      <p:sp>
        <p:nvSpPr>
          <p:cNvPr id="24" name="object 72">
            <a:extLst>
              <a:ext uri="{FF2B5EF4-FFF2-40B4-BE49-F238E27FC236}">
                <a16:creationId xmlns:a16="http://schemas.microsoft.com/office/drawing/2014/main" id="{04E4E374-70C4-3331-8DE7-D7BA51085D4F}"/>
              </a:ext>
            </a:extLst>
          </p:cNvPr>
          <p:cNvSpPr txBox="1"/>
          <p:nvPr/>
        </p:nvSpPr>
        <p:spPr>
          <a:xfrm>
            <a:off x="766992" y="5181611"/>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Rio Grande do Norte</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12</a:t>
            </a:r>
            <a:endParaRPr sz="1600" dirty="0">
              <a:latin typeface="AMX" pitchFamily="2" charset="0"/>
              <a:cs typeface="Arial" panose="020B0604020202020204" pitchFamily="34" charset="0"/>
            </a:endParaRPr>
          </a:p>
        </p:txBody>
      </p:sp>
      <p:sp>
        <p:nvSpPr>
          <p:cNvPr id="28" name="object 77">
            <a:extLst>
              <a:ext uri="{FF2B5EF4-FFF2-40B4-BE49-F238E27FC236}">
                <a16:creationId xmlns:a16="http://schemas.microsoft.com/office/drawing/2014/main" id="{F50B593F-92FC-9535-CF66-4590FB46FFCE}"/>
              </a:ext>
            </a:extLst>
          </p:cNvPr>
          <p:cNvSpPr txBox="1"/>
          <p:nvPr/>
        </p:nvSpPr>
        <p:spPr>
          <a:xfrm>
            <a:off x="4478822" y="3232556"/>
            <a:ext cx="1174469" cy="770942"/>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Mato Grosso</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12</a:t>
            </a:r>
            <a:endParaRPr lang="pt-BR" sz="1600" dirty="0">
              <a:latin typeface="AMX" pitchFamily="2" charset="0"/>
              <a:cs typeface="Arial" panose="020B0604020202020204" pitchFamily="34" charset="0"/>
            </a:endParaRPr>
          </a:p>
        </p:txBody>
      </p:sp>
      <p:sp>
        <p:nvSpPr>
          <p:cNvPr id="32" name="object 105">
            <a:extLst>
              <a:ext uri="{FF2B5EF4-FFF2-40B4-BE49-F238E27FC236}">
                <a16:creationId xmlns:a16="http://schemas.microsoft.com/office/drawing/2014/main" id="{3A9A742E-37C6-AFE0-748E-547E848D61BD}"/>
              </a:ext>
            </a:extLst>
          </p:cNvPr>
          <p:cNvSpPr txBox="1"/>
          <p:nvPr/>
        </p:nvSpPr>
        <p:spPr>
          <a:xfrm>
            <a:off x="5874863" y="3240806"/>
            <a:ext cx="1731410" cy="797028"/>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Mato Grosso do Sul</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7</a:t>
            </a:r>
            <a:endParaRPr lang="pt-BR" sz="1600" dirty="0">
              <a:latin typeface="AMX" pitchFamily="2" charset="0"/>
              <a:cs typeface="Arial" panose="020B0604020202020204" pitchFamily="34" charset="0"/>
            </a:endParaRPr>
          </a:p>
        </p:txBody>
      </p:sp>
      <p:sp>
        <p:nvSpPr>
          <p:cNvPr id="36" name="object 120">
            <a:extLst>
              <a:ext uri="{FF2B5EF4-FFF2-40B4-BE49-F238E27FC236}">
                <a16:creationId xmlns:a16="http://schemas.microsoft.com/office/drawing/2014/main" id="{9342E4B0-8086-515F-15C8-171AFDB8F8D6}"/>
              </a:ext>
            </a:extLst>
          </p:cNvPr>
          <p:cNvSpPr txBox="1"/>
          <p:nvPr/>
        </p:nvSpPr>
        <p:spPr>
          <a:xfrm>
            <a:off x="7875039" y="3232556"/>
            <a:ext cx="862264" cy="820155"/>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Paraíba</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12</a:t>
            </a:r>
            <a:endParaRPr sz="1600" dirty="0">
              <a:latin typeface="AMX" pitchFamily="2" charset="0"/>
              <a:cs typeface="Arial" panose="020B0604020202020204" pitchFamily="34" charset="0"/>
            </a:endParaRPr>
          </a:p>
        </p:txBody>
      </p:sp>
      <p:sp>
        <p:nvSpPr>
          <p:cNvPr id="56" name="object 3">
            <a:extLst>
              <a:ext uri="{FF2B5EF4-FFF2-40B4-BE49-F238E27FC236}">
                <a16:creationId xmlns:a16="http://schemas.microsoft.com/office/drawing/2014/main" id="{ED754BC7-8D50-A103-4771-749444BC8887}"/>
              </a:ext>
            </a:extLst>
          </p:cNvPr>
          <p:cNvSpPr txBox="1"/>
          <p:nvPr/>
        </p:nvSpPr>
        <p:spPr>
          <a:xfrm>
            <a:off x="4257101" y="6439111"/>
            <a:ext cx="3604774" cy="165705"/>
          </a:xfrm>
          <a:prstGeom prst="rect">
            <a:avLst/>
          </a:prstGeom>
        </p:spPr>
        <p:txBody>
          <a:bodyPr vert="horz" wrap="square" lIns="0" tIns="7701" rIns="0" bIns="0"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0" algn="ctr">
              <a:lnSpc>
                <a:spcPts val="1176"/>
              </a:lnSpc>
              <a:spcBef>
                <a:spcPts val="61"/>
              </a:spcBef>
            </a:pPr>
            <a:r>
              <a:rPr sz="1400" dirty="0">
                <a:solidFill>
                  <a:srgbClr val="2E3336"/>
                </a:solidFill>
                <a:latin typeface="AMX" pitchFamily="2" charset="0"/>
                <a:cs typeface="Arial" panose="020B0604020202020204" pitchFamily="34" charset="0"/>
              </a:rPr>
              <a:t>LEGENDA</a:t>
            </a:r>
            <a:r>
              <a:rPr lang="pt-BR" sz="1400" dirty="0">
                <a:solidFill>
                  <a:srgbClr val="2E3336"/>
                </a:solidFill>
                <a:latin typeface="AMX" pitchFamily="2" charset="0"/>
                <a:cs typeface="Arial" panose="020B0604020202020204" pitchFamily="34" charset="0"/>
              </a:rPr>
              <a:t>:  </a:t>
            </a:r>
            <a:r>
              <a:rPr sz="1400" b="1" dirty="0">
                <a:solidFill>
                  <a:srgbClr val="C00000"/>
                </a:solidFill>
                <a:latin typeface="AMX" pitchFamily="2" charset="0"/>
                <a:cs typeface="Arial" panose="020B0604020202020204" pitchFamily="34" charset="0"/>
              </a:rPr>
              <a:t>CA</a:t>
            </a:r>
            <a:r>
              <a:rPr lang="pt-BR" sz="1400" b="1" dirty="0" err="1">
                <a:solidFill>
                  <a:srgbClr val="C00000"/>
                </a:solidFill>
                <a:latin typeface="AMX" pitchFamily="2" charset="0"/>
                <a:cs typeface="Arial" panose="020B0604020202020204" pitchFamily="34" charset="0"/>
              </a:rPr>
              <a:t>P</a:t>
            </a:r>
            <a:r>
              <a:rPr lang="pt-BR" sz="1400" b="1" dirty="0">
                <a:solidFill>
                  <a:srgbClr val="C00000"/>
                </a:solidFill>
                <a:latin typeface="AMX" pitchFamily="2" charset="0"/>
                <a:cs typeface="Arial" panose="020B0604020202020204" pitchFamily="34" charset="0"/>
              </a:rPr>
              <a:t> = </a:t>
            </a:r>
            <a:r>
              <a:rPr sz="1400" b="1" dirty="0">
                <a:solidFill>
                  <a:srgbClr val="C00000"/>
                </a:solidFill>
                <a:latin typeface="AMX" pitchFamily="2" charset="0"/>
                <a:cs typeface="Arial" panose="020B0604020202020204" pitchFamily="34" charset="0"/>
              </a:rPr>
              <a:t>C</a:t>
            </a:r>
            <a:r>
              <a:rPr lang="pt-BR" sz="1400" b="1" dirty="0">
                <a:solidFill>
                  <a:srgbClr val="C00000"/>
                </a:solidFill>
                <a:latin typeface="AMX" pitchFamily="2" charset="0"/>
                <a:cs typeface="Arial" panose="020B0604020202020204" pitchFamily="34" charset="0"/>
              </a:rPr>
              <a:t>APITAL   INT= INTERIOR</a:t>
            </a:r>
            <a:endParaRPr sz="1400" b="1" dirty="0">
              <a:solidFill>
                <a:srgbClr val="C00000"/>
              </a:solidFill>
              <a:latin typeface="AMX" pitchFamily="2" charset="0"/>
              <a:cs typeface="Arial" panose="020B0604020202020204" pitchFamily="34" charset="0"/>
            </a:endParaRPr>
          </a:p>
        </p:txBody>
      </p:sp>
      <p:sp>
        <p:nvSpPr>
          <p:cNvPr id="57" name="Retângulo: Cantos Arredondados 76">
            <a:extLst>
              <a:ext uri="{FF2B5EF4-FFF2-40B4-BE49-F238E27FC236}">
                <a16:creationId xmlns:a16="http://schemas.microsoft.com/office/drawing/2014/main" id="{842D2319-F796-ABE5-FDEC-8685F1F3EDD2}"/>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SLA de entrega de chip, quando entrega via logística</a:t>
            </a:r>
          </a:p>
        </p:txBody>
      </p:sp>
      <p:grpSp>
        <p:nvGrpSpPr>
          <p:cNvPr id="69" name="Agrupar 68">
            <a:extLst>
              <a:ext uri="{FF2B5EF4-FFF2-40B4-BE49-F238E27FC236}">
                <a16:creationId xmlns:a16="http://schemas.microsoft.com/office/drawing/2014/main" id="{9D950EA7-79D4-C539-9CC2-AD47E3824322}"/>
              </a:ext>
            </a:extLst>
          </p:cNvPr>
          <p:cNvGrpSpPr/>
          <p:nvPr/>
        </p:nvGrpSpPr>
        <p:grpSpPr>
          <a:xfrm>
            <a:off x="589916" y="2543938"/>
            <a:ext cx="1077366" cy="586214"/>
            <a:chOff x="1201952" y="2604440"/>
            <a:chExt cx="1077366" cy="586214"/>
          </a:xfrm>
        </p:grpSpPr>
        <p:pic>
          <p:nvPicPr>
            <p:cNvPr id="64" name="Gráfico 63">
              <a:extLst>
                <a:ext uri="{FF2B5EF4-FFF2-40B4-BE49-F238E27FC236}">
                  <a16:creationId xmlns:a16="http://schemas.microsoft.com/office/drawing/2014/main" id="{14E87110-3C6D-2F20-E935-BACD0F288A5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01952" y="2604440"/>
              <a:ext cx="1077366" cy="586214"/>
            </a:xfrm>
            <a:prstGeom prst="rect">
              <a:avLst/>
            </a:prstGeom>
          </p:spPr>
        </p:pic>
        <p:sp>
          <p:nvSpPr>
            <p:cNvPr id="65" name="object 11">
              <a:extLst>
                <a:ext uri="{FF2B5EF4-FFF2-40B4-BE49-F238E27FC236}">
                  <a16:creationId xmlns:a16="http://schemas.microsoft.com/office/drawing/2014/main" id="{88ADEF61-A8F4-7515-F12F-A803DC5F2A21}"/>
                </a:ext>
              </a:extLst>
            </p:cNvPr>
            <p:cNvSpPr txBox="1"/>
            <p:nvPr/>
          </p:nvSpPr>
          <p:spPr>
            <a:xfrm>
              <a:off x="1592680" y="2785469"/>
              <a:ext cx="432243" cy="255163"/>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A</a:t>
              </a:r>
              <a:r>
                <a:rPr lang="pt-BR" sz="1600" b="1" dirty="0">
                  <a:solidFill>
                    <a:schemeClr val="bg1"/>
                  </a:solidFill>
                  <a:latin typeface="AMX" pitchFamily="2" charset="0"/>
                  <a:cs typeface="Arial" panose="020B0604020202020204" pitchFamily="34" charset="0"/>
                </a:rPr>
                <a:t>L</a:t>
              </a:r>
              <a:endParaRPr sz="1600" dirty="0">
                <a:solidFill>
                  <a:schemeClr val="bg1"/>
                </a:solidFill>
                <a:latin typeface="AMX" pitchFamily="2" charset="0"/>
                <a:cs typeface="Arial" panose="020B0604020202020204" pitchFamily="34" charset="0"/>
              </a:endParaRPr>
            </a:p>
          </p:txBody>
        </p:sp>
      </p:grpSp>
      <p:grpSp>
        <p:nvGrpSpPr>
          <p:cNvPr id="118" name="Agrupar 117">
            <a:extLst>
              <a:ext uri="{FF2B5EF4-FFF2-40B4-BE49-F238E27FC236}">
                <a16:creationId xmlns:a16="http://schemas.microsoft.com/office/drawing/2014/main" id="{524F1DE3-8EE3-31FA-3AB5-14EA072846FE}"/>
              </a:ext>
            </a:extLst>
          </p:cNvPr>
          <p:cNvGrpSpPr/>
          <p:nvPr/>
        </p:nvGrpSpPr>
        <p:grpSpPr>
          <a:xfrm>
            <a:off x="2080994" y="2312427"/>
            <a:ext cx="685800" cy="850900"/>
            <a:chOff x="2080994" y="2312427"/>
            <a:chExt cx="685800" cy="850900"/>
          </a:xfrm>
        </p:grpSpPr>
        <p:pic>
          <p:nvPicPr>
            <p:cNvPr id="67" name="Gráfico 66">
              <a:extLst>
                <a:ext uri="{FF2B5EF4-FFF2-40B4-BE49-F238E27FC236}">
                  <a16:creationId xmlns:a16="http://schemas.microsoft.com/office/drawing/2014/main" id="{5E6BE8CA-B3C0-A53E-BDDF-A68276E7BB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80994" y="2312427"/>
              <a:ext cx="685800" cy="850900"/>
            </a:xfrm>
            <a:prstGeom prst="rect">
              <a:avLst/>
            </a:prstGeom>
          </p:spPr>
        </p:pic>
        <p:sp>
          <p:nvSpPr>
            <p:cNvPr id="68" name="object 11">
              <a:extLst>
                <a:ext uri="{FF2B5EF4-FFF2-40B4-BE49-F238E27FC236}">
                  <a16:creationId xmlns:a16="http://schemas.microsoft.com/office/drawing/2014/main" id="{EDC50B5F-A266-523D-E12E-80F94C1EC274}"/>
                </a:ext>
              </a:extLst>
            </p:cNvPr>
            <p:cNvSpPr txBox="1"/>
            <p:nvPr/>
          </p:nvSpPr>
          <p:spPr>
            <a:xfrm>
              <a:off x="2172009" y="2583078"/>
              <a:ext cx="432243" cy="255163"/>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CE</a:t>
              </a:r>
              <a:endParaRPr sz="1600" dirty="0">
                <a:solidFill>
                  <a:schemeClr val="bg1"/>
                </a:solidFill>
                <a:latin typeface="AMX" pitchFamily="2" charset="0"/>
                <a:cs typeface="Arial" panose="020B0604020202020204" pitchFamily="34" charset="0"/>
              </a:endParaRPr>
            </a:p>
          </p:txBody>
        </p:sp>
      </p:grpSp>
      <p:grpSp>
        <p:nvGrpSpPr>
          <p:cNvPr id="119" name="Agrupar 118">
            <a:extLst>
              <a:ext uri="{FF2B5EF4-FFF2-40B4-BE49-F238E27FC236}">
                <a16:creationId xmlns:a16="http://schemas.microsoft.com/office/drawing/2014/main" id="{DA8F3993-A381-B4E3-2D8B-835F93F5BB51}"/>
              </a:ext>
            </a:extLst>
          </p:cNvPr>
          <p:cNvGrpSpPr/>
          <p:nvPr/>
        </p:nvGrpSpPr>
        <p:grpSpPr>
          <a:xfrm>
            <a:off x="3247991" y="2052076"/>
            <a:ext cx="879704" cy="1192487"/>
            <a:chOff x="3247991" y="2052076"/>
            <a:chExt cx="879704" cy="1192487"/>
          </a:xfrm>
        </p:grpSpPr>
        <p:pic>
          <p:nvPicPr>
            <p:cNvPr id="71" name="Gráfico 70">
              <a:extLst>
                <a:ext uri="{FF2B5EF4-FFF2-40B4-BE49-F238E27FC236}">
                  <a16:creationId xmlns:a16="http://schemas.microsoft.com/office/drawing/2014/main" id="{61C205B7-CEBB-F343-FF36-6AA45D1C99A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47991" y="2052076"/>
              <a:ext cx="879704" cy="1192487"/>
            </a:xfrm>
            <a:prstGeom prst="rect">
              <a:avLst/>
            </a:prstGeom>
          </p:spPr>
        </p:pic>
        <p:sp>
          <p:nvSpPr>
            <p:cNvPr id="72" name="object 51">
              <a:extLst>
                <a:ext uri="{FF2B5EF4-FFF2-40B4-BE49-F238E27FC236}">
                  <a16:creationId xmlns:a16="http://schemas.microsoft.com/office/drawing/2014/main" id="{611CBD3E-C53B-5FF4-5402-DD9F69575A9C}"/>
                </a:ext>
              </a:extLst>
            </p:cNvPr>
            <p:cNvSpPr txBox="1"/>
            <p:nvPr/>
          </p:nvSpPr>
          <p:spPr>
            <a:xfrm>
              <a:off x="3361625" y="2488749"/>
              <a:ext cx="570664"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MA</a:t>
              </a:r>
              <a:endParaRPr sz="1600" dirty="0">
                <a:solidFill>
                  <a:schemeClr val="bg1"/>
                </a:solidFill>
                <a:latin typeface="AMX" pitchFamily="2" charset="0"/>
                <a:cs typeface="Arial" panose="020B0604020202020204" pitchFamily="34" charset="0"/>
              </a:endParaRPr>
            </a:p>
          </p:txBody>
        </p:sp>
      </p:grpSp>
      <p:grpSp>
        <p:nvGrpSpPr>
          <p:cNvPr id="120" name="Agrupar 119">
            <a:extLst>
              <a:ext uri="{FF2B5EF4-FFF2-40B4-BE49-F238E27FC236}">
                <a16:creationId xmlns:a16="http://schemas.microsoft.com/office/drawing/2014/main" id="{56F7BD00-B6E1-1F0D-CDA4-F2317CE9FD5C}"/>
              </a:ext>
            </a:extLst>
          </p:cNvPr>
          <p:cNvGrpSpPr/>
          <p:nvPr/>
        </p:nvGrpSpPr>
        <p:grpSpPr>
          <a:xfrm>
            <a:off x="4440723" y="1931282"/>
            <a:ext cx="1317359" cy="1281994"/>
            <a:chOff x="4379763" y="1931282"/>
            <a:chExt cx="1317359" cy="1281994"/>
          </a:xfrm>
        </p:grpSpPr>
        <p:pic>
          <p:nvPicPr>
            <p:cNvPr id="74" name="Gráfico 73">
              <a:extLst>
                <a:ext uri="{FF2B5EF4-FFF2-40B4-BE49-F238E27FC236}">
                  <a16:creationId xmlns:a16="http://schemas.microsoft.com/office/drawing/2014/main" id="{644AC162-43D0-E83D-39B6-BF336D7C38E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79763" y="1931282"/>
              <a:ext cx="1317359" cy="1281994"/>
            </a:xfrm>
            <a:prstGeom prst="rect">
              <a:avLst/>
            </a:prstGeom>
          </p:spPr>
        </p:pic>
        <p:sp>
          <p:nvSpPr>
            <p:cNvPr id="75" name="object 81">
              <a:extLst>
                <a:ext uri="{FF2B5EF4-FFF2-40B4-BE49-F238E27FC236}">
                  <a16:creationId xmlns:a16="http://schemas.microsoft.com/office/drawing/2014/main" id="{3CB83AF2-1DD8-1C51-C3BF-169710DC1C32}"/>
                </a:ext>
              </a:extLst>
            </p:cNvPr>
            <p:cNvSpPr txBox="1"/>
            <p:nvPr/>
          </p:nvSpPr>
          <p:spPr>
            <a:xfrm>
              <a:off x="4690309" y="2530673"/>
              <a:ext cx="693699"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MT</a:t>
              </a:r>
              <a:endParaRPr sz="1600" dirty="0">
                <a:solidFill>
                  <a:schemeClr val="bg1"/>
                </a:solidFill>
                <a:latin typeface="AMX" pitchFamily="2" charset="0"/>
                <a:cs typeface="Arial" panose="020B0604020202020204" pitchFamily="34" charset="0"/>
              </a:endParaRPr>
            </a:p>
          </p:txBody>
        </p:sp>
      </p:grpSp>
      <p:grpSp>
        <p:nvGrpSpPr>
          <p:cNvPr id="121" name="Agrupar 120">
            <a:extLst>
              <a:ext uri="{FF2B5EF4-FFF2-40B4-BE49-F238E27FC236}">
                <a16:creationId xmlns:a16="http://schemas.microsoft.com/office/drawing/2014/main" id="{EE6262A7-5B54-22CB-F49C-62B1CBDD966C}"/>
              </a:ext>
            </a:extLst>
          </p:cNvPr>
          <p:cNvGrpSpPr/>
          <p:nvPr/>
        </p:nvGrpSpPr>
        <p:grpSpPr>
          <a:xfrm>
            <a:off x="6173068" y="2005365"/>
            <a:ext cx="1155700" cy="1168400"/>
            <a:chOff x="6173068" y="2005365"/>
            <a:chExt cx="1155700" cy="1168400"/>
          </a:xfrm>
        </p:grpSpPr>
        <p:pic>
          <p:nvPicPr>
            <p:cNvPr id="77" name="Gráfico 76">
              <a:extLst>
                <a:ext uri="{FF2B5EF4-FFF2-40B4-BE49-F238E27FC236}">
                  <a16:creationId xmlns:a16="http://schemas.microsoft.com/office/drawing/2014/main" id="{A14EC5E0-F93F-8B73-7B03-D89239AC6B5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73068" y="2005365"/>
              <a:ext cx="1155700" cy="1168400"/>
            </a:xfrm>
            <a:prstGeom prst="rect">
              <a:avLst/>
            </a:prstGeom>
          </p:spPr>
        </p:pic>
        <p:sp>
          <p:nvSpPr>
            <p:cNvPr id="35" name="object 109">
              <a:extLst>
                <a:ext uri="{FF2B5EF4-FFF2-40B4-BE49-F238E27FC236}">
                  <a16:creationId xmlns:a16="http://schemas.microsoft.com/office/drawing/2014/main" id="{930EDF2D-8477-A64A-8E04-40F368DC638D}"/>
                </a:ext>
              </a:extLst>
            </p:cNvPr>
            <p:cNvSpPr txBox="1"/>
            <p:nvPr/>
          </p:nvSpPr>
          <p:spPr>
            <a:xfrm>
              <a:off x="6387905" y="2404218"/>
              <a:ext cx="664701"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MS</a:t>
              </a:r>
              <a:endParaRPr sz="1600" dirty="0">
                <a:solidFill>
                  <a:schemeClr val="bg1"/>
                </a:solidFill>
                <a:latin typeface="AMX" pitchFamily="2" charset="0"/>
                <a:cs typeface="Arial" panose="020B0604020202020204" pitchFamily="34" charset="0"/>
              </a:endParaRPr>
            </a:p>
          </p:txBody>
        </p:sp>
      </p:grpSp>
      <p:grpSp>
        <p:nvGrpSpPr>
          <p:cNvPr id="122" name="Agrupar 121">
            <a:extLst>
              <a:ext uri="{FF2B5EF4-FFF2-40B4-BE49-F238E27FC236}">
                <a16:creationId xmlns:a16="http://schemas.microsoft.com/office/drawing/2014/main" id="{D399B9F3-A0C3-9A8A-F2EB-F17C06051EC7}"/>
              </a:ext>
            </a:extLst>
          </p:cNvPr>
          <p:cNvGrpSpPr/>
          <p:nvPr/>
        </p:nvGrpSpPr>
        <p:grpSpPr>
          <a:xfrm>
            <a:off x="7640712" y="2231591"/>
            <a:ext cx="1260828" cy="741664"/>
            <a:chOff x="7640712" y="2231591"/>
            <a:chExt cx="1260828" cy="741664"/>
          </a:xfrm>
        </p:grpSpPr>
        <p:pic>
          <p:nvPicPr>
            <p:cNvPr id="79" name="Gráfico 78">
              <a:extLst>
                <a:ext uri="{FF2B5EF4-FFF2-40B4-BE49-F238E27FC236}">
                  <a16:creationId xmlns:a16="http://schemas.microsoft.com/office/drawing/2014/main" id="{0757508B-D48C-CF62-2820-80397869439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40712" y="2231591"/>
              <a:ext cx="1260828" cy="741664"/>
            </a:xfrm>
            <a:prstGeom prst="rect">
              <a:avLst/>
            </a:prstGeom>
          </p:spPr>
        </p:pic>
        <p:sp>
          <p:nvSpPr>
            <p:cNvPr id="80" name="object 124">
              <a:extLst>
                <a:ext uri="{FF2B5EF4-FFF2-40B4-BE49-F238E27FC236}">
                  <a16:creationId xmlns:a16="http://schemas.microsoft.com/office/drawing/2014/main" id="{BBCF933A-AE7C-5CA1-57EC-C288187A5AC3}"/>
                </a:ext>
              </a:extLst>
            </p:cNvPr>
            <p:cNvSpPr txBox="1"/>
            <p:nvPr/>
          </p:nvSpPr>
          <p:spPr>
            <a:xfrm>
              <a:off x="8181477" y="2540874"/>
              <a:ext cx="517887"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PB</a:t>
              </a:r>
              <a:endParaRPr sz="1600" dirty="0">
                <a:solidFill>
                  <a:schemeClr val="bg1"/>
                </a:solidFill>
                <a:latin typeface="AMX" pitchFamily="2" charset="0"/>
                <a:cs typeface="Arial" panose="020B0604020202020204" pitchFamily="34" charset="0"/>
              </a:endParaRPr>
            </a:p>
          </p:txBody>
        </p:sp>
      </p:grpSp>
      <p:grpSp>
        <p:nvGrpSpPr>
          <p:cNvPr id="123" name="Agrupar 122">
            <a:extLst>
              <a:ext uri="{FF2B5EF4-FFF2-40B4-BE49-F238E27FC236}">
                <a16:creationId xmlns:a16="http://schemas.microsoft.com/office/drawing/2014/main" id="{914FD982-BA12-A7A0-6E72-1ABF970A9951}"/>
              </a:ext>
            </a:extLst>
          </p:cNvPr>
          <p:cNvGrpSpPr/>
          <p:nvPr/>
        </p:nvGrpSpPr>
        <p:grpSpPr>
          <a:xfrm>
            <a:off x="9225527" y="2239434"/>
            <a:ext cx="1297518" cy="865012"/>
            <a:chOff x="9225527" y="2239434"/>
            <a:chExt cx="1297518" cy="865012"/>
          </a:xfrm>
        </p:grpSpPr>
        <p:pic>
          <p:nvPicPr>
            <p:cNvPr id="83" name="Gráfico 82">
              <a:extLst>
                <a:ext uri="{FF2B5EF4-FFF2-40B4-BE49-F238E27FC236}">
                  <a16:creationId xmlns:a16="http://schemas.microsoft.com/office/drawing/2014/main" id="{82EB0CAB-400C-3FD5-90B4-2D981421335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225527" y="2239434"/>
              <a:ext cx="1297518" cy="865012"/>
            </a:xfrm>
            <a:prstGeom prst="rect">
              <a:avLst/>
            </a:prstGeom>
          </p:spPr>
        </p:pic>
        <p:sp>
          <p:nvSpPr>
            <p:cNvPr id="84" name="object 16">
              <a:extLst>
                <a:ext uri="{FF2B5EF4-FFF2-40B4-BE49-F238E27FC236}">
                  <a16:creationId xmlns:a16="http://schemas.microsoft.com/office/drawing/2014/main" id="{0BCDE369-D292-E7CA-06E9-590AB2F17A0F}"/>
                </a:ext>
              </a:extLst>
            </p:cNvPr>
            <p:cNvSpPr txBox="1"/>
            <p:nvPr/>
          </p:nvSpPr>
          <p:spPr>
            <a:xfrm>
              <a:off x="9364990" y="2551225"/>
              <a:ext cx="850199"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PR</a:t>
              </a:r>
              <a:endParaRPr sz="1600" dirty="0">
                <a:solidFill>
                  <a:schemeClr val="bg1"/>
                </a:solidFill>
                <a:latin typeface="AMX" pitchFamily="2" charset="0"/>
                <a:cs typeface="Arial" panose="020B0604020202020204" pitchFamily="34" charset="0"/>
              </a:endParaRPr>
            </a:p>
          </p:txBody>
        </p:sp>
      </p:grpSp>
      <p:grpSp>
        <p:nvGrpSpPr>
          <p:cNvPr id="124" name="Agrupar 123">
            <a:extLst>
              <a:ext uri="{FF2B5EF4-FFF2-40B4-BE49-F238E27FC236}">
                <a16:creationId xmlns:a16="http://schemas.microsoft.com/office/drawing/2014/main" id="{243DB5A8-115A-2878-8130-043D4B43868A}"/>
              </a:ext>
            </a:extLst>
          </p:cNvPr>
          <p:cNvGrpSpPr/>
          <p:nvPr/>
        </p:nvGrpSpPr>
        <p:grpSpPr>
          <a:xfrm>
            <a:off x="10850687" y="1988256"/>
            <a:ext cx="894147" cy="1161344"/>
            <a:chOff x="10850687" y="1988256"/>
            <a:chExt cx="894147" cy="1161344"/>
          </a:xfrm>
        </p:grpSpPr>
        <p:pic>
          <p:nvPicPr>
            <p:cNvPr id="87" name="Gráfico 86">
              <a:extLst>
                <a:ext uri="{FF2B5EF4-FFF2-40B4-BE49-F238E27FC236}">
                  <a16:creationId xmlns:a16="http://schemas.microsoft.com/office/drawing/2014/main" id="{14B7CEB7-4095-7782-AD40-CC5DB7F40AE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50687" y="1988256"/>
              <a:ext cx="821706" cy="1161344"/>
            </a:xfrm>
            <a:prstGeom prst="rect">
              <a:avLst/>
            </a:prstGeom>
          </p:spPr>
        </p:pic>
        <p:sp>
          <p:nvSpPr>
            <p:cNvPr id="88" name="object 16">
              <a:extLst>
                <a:ext uri="{FF2B5EF4-FFF2-40B4-BE49-F238E27FC236}">
                  <a16:creationId xmlns:a16="http://schemas.microsoft.com/office/drawing/2014/main" id="{EB92FD1F-99CA-0D19-CE8E-259580F5728F}"/>
                </a:ext>
              </a:extLst>
            </p:cNvPr>
            <p:cNvSpPr txBox="1"/>
            <p:nvPr/>
          </p:nvSpPr>
          <p:spPr>
            <a:xfrm>
              <a:off x="10894635" y="2602025"/>
              <a:ext cx="850199"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PI</a:t>
              </a:r>
              <a:endParaRPr sz="1600" dirty="0">
                <a:solidFill>
                  <a:schemeClr val="bg1"/>
                </a:solidFill>
                <a:latin typeface="AMX" pitchFamily="2" charset="0"/>
                <a:cs typeface="Arial" panose="020B0604020202020204" pitchFamily="34" charset="0"/>
              </a:endParaRPr>
            </a:p>
          </p:txBody>
        </p:sp>
      </p:grpSp>
      <p:sp>
        <p:nvSpPr>
          <p:cNvPr id="89" name="object 12">
            <a:extLst>
              <a:ext uri="{FF2B5EF4-FFF2-40B4-BE49-F238E27FC236}">
                <a16:creationId xmlns:a16="http://schemas.microsoft.com/office/drawing/2014/main" id="{70B60BEF-C214-8520-0909-0F70E07F9CB4}"/>
              </a:ext>
            </a:extLst>
          </p:cNvPr>
          <p:cNvSpPr txBox="1"/>
          <p:nvPr/>
        </p:nvSpPr>
        <p:spPr>
          <a:xfrm>
            <a:off x="10769988" y="3232556"/>
            <a:ext cx="1014647" cy="854022"/>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Piauí</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5</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5</a:t>
            </a:r>
            <a:endParaRPr lang="pt-BR" sz="1600" dirty="0">
              <a:latin typeface="AMX" pitchFamily="2" charset="0"/>
              <a:cs typeface="Arial" panose="020B0604020202020204" pitchFamily="34" charset="0"/>
            </a:endParaRPr>
          </a:p>
        </p:txBody>
      </p:sp>
      <p:grpSp>
        <p:nvGrpSpPr>
          <p:cNvPr id="125" name="Agrupar 124">
            <a:extLst>
              <a:ext uri="{FF2B5EF4-FFF2-40B4-BE49-F238E27FC236}">
                <a16:creationId xmlns:a16="http://schemas.microsoft.com/office/drawing/2014/main" id="{EB83D7A7-132B-5139-CACF-4279A03B3175}"/>
              </a:ext>
            </a:extLst>
          </p:cNvPr>
          <p:cNvGrpSpPr/>
          <p:nvPr/>
        </p:nvGrpSpPr>
        <p:grpSpPr>
          <a:xfrm>
            <a:off x="939270" y="4335239"/>
            <a:ext cx="1218715" cy="736307"/>
            <a:chOff x="939270" y="4335239"/>
            <a:chExt cx="1218715" cy="736307"/>
          </a:xfrm>
        </p:grpSpPr>
        <p:pic>
          <p:nvPicPr>
            <p:cNvPr id="91" name="Gráfico 90">
              <a:extLst>
                <a:ext uri="{FF2B5EF4-FFF2-40B4-BE49-F238E27FC236}">
                  <a16:creationId xmlns:a16="http://schemas.microsoft.com/office/drawing/2014/main" id="{FF0E00B7-1FA2-A7E5-9253-F96935323A9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39270" y="4335239"/>
              <a:ext cx="1218715" cy="736307"/>
            </a:xfrm>
            <a:prstGeom prst="rect">
              <a:avLst/>
            </a:prstGeom>
          </p:spPr>
        </p:pic>
        <p:sp>
          <p:nvSpPr>
            <p:cNvPr id="92" name="object 76">
              <a:extLst>
                <a:ext uri="{FF2B5EF4-FFF2-40B4-BE49-F238E27FC236}">
                  <a16:creationId xmlns:a16="http://schemas.microsoft.com/office/drawing/2014/main" id="{FAE47A14-8CB4-9B22-A26F-905C4E6B85AE}"/>
                </a:ext>
              </a:extLst>
            </p:cNvPr>
            <p:cNvSpPr txBox="1"/>
            <p:nvPr/>
          </p:nvSpPr>
          <p:spPr>
            <a:xfrm>
              <a:off x="1260192" y="45377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RN</a:t>
              </a:r>
              <a:endParaRPr sz="1600" dirty="0">
                <a:solidFill>
                  <a:schemeClr val="bg1"/>
                </a:solidFill>
                <a:latin typeface="AMX" pitchFamily="2" charset="0"/>
                <a:cs typeface="Arial" panose="020B0604020202020204" pitchFamily="34" charset="0"/>
              </a:endParaRPr>
            </a:p>
          </p:txBody>
        </p:sp>
      </p:grpSp>
      <p:sp>
        <p:nvSpPr>
          <p:cNvPr id="93" name="object 72">
            <a:extLst>
              <a:ext uri="{FF2B5EF4-FFF2-40B4-BE49-F238E27FC236}">
                <a16:creationId xmlns:a16="http://schemas.microsoft.com/office/drawing/2014/main" id="{C1041CE4-71B2-7DA2-8AF7-C011CC73E8D6}"/>
              </a:ext>
            </a:extLst>
          </p:cNvPr>
          <p:cNvSpPr txBox="1"/>
          <p:nvPr/>
        </p:nvSpPr>
        <p:spPr>
          <a:xfrm>
            <a:off x="2857094" y="5181611"/>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Rio Grande do Sul</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5</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6</a:t>
            </a:r>
            <a:endParaRPr sz="1600" dirty="0">
              <a:latin typeface="AMX" pitchFamily="2" charset="0"/>
              <a:cs typeface="Arial" panose="020B0604020202020204" pitchFamily="34" charset="0"/>
            </a:endParaRPr>
          </a:p>
        </p:txBody>
      </p:sp>
      <p:grpSp>
        <p:nvGrpSpPr>
          <p:cNvPr id="126" name="Agrupar 125">
            <a:extLst>
              <a:ext uri="{FF2B5EF4-FFF2-40B4-BE49-F238E27FC236}">
                <a16:creationId xmlns:a16="http://schemas.microsoft.com/office/drawing/2014/main" id="{D87BFA71-22D7-611B-675A-5397DDB13DB6}"/>
              </a:ext>
            </a:extLst>
          </p:cNvPr>
          <p:cNvGrpSpPr/>
          <p:nvPr/>
        </p:nvGrpSpPr>
        <p:grpSpPr>
          <a:xfrm>
            <a:off x="3195840" y="4259391"/>
            <a:ext cx="982073" cy="939834"/>
            <a:chOff x="3256800" y="4285517"/>
            <a:chExt cx="982073" cy="939834"/>
          </a:xfrm>
        </p:grpSpPr>
        <p:pic>
          <p:nvPicPr>
            <p:cNvPr id="94" name="Gráfico 93">
              <a:extLst>
                <a:ext uri="{FF2B5EF4-FFF2-40B4-BE49-F238E27FC236}">
                  <a16:creationId xmlns:a16="http://schemas.microsoft.com/office/drawing/2014/main" id="{C8318632-9963-BF08-7737-DFE8586A2FFC}"/>
                </a:ext>
              </a:extLst>
            </p:cNvPr>
            <p:cNvPicPr>
              <a:picLocks noChangeAspect="1"/>
            </p:cNvPicPr>
            <p:nvPr/>
          </p:nvPicPr>
          <p:blipFill>
            <a:blip>
              <a:extLst>
                <a:ext uri="{96DAC541-7B7A-43D3-8B79-37D633B846F1}">
                  <asvg:svgBlip xmlns:asvg="http://schemas.microsoft.com/office/drawing/2016/SVG/main" r:embed="rId11"/>
                </a:ext>
              </a:extLst>
            </a:blip>
            <a:srcRect/>
            <a:stretch/>
          </p:blipFill>
          <p:spPr>
            <a:xfrm>
              <a:off x="3256800" y="4285517"/>
              <a:ext cx="982073" cy="939834"/>
            </a:xfrm>
            <a:prstGeom prst="rect">
              <a:avLst/>
            </a:prstGeom>
          </p:spPr>
        </p:pic>
        <p:sp>
          <p:nvSpPr>
            <p:cNvPr id="95" name="object 76">
              <a:extLst>
                <a:ext uri="{FF2B5EF4-FFF2-40B4-BE49-F238E27FC236}">
                  <a16:creationId xmlns:a16="http://schemas.microsoft.com/office/drawing/2014/main" id="{8BCBBA85-6571-10E9-FD91-39E4B1D8E702}"/>
                </a:ext>
              </a:extLst>
            </p:cNvPr>
            <p:cNvSpPr txBox="1"/>
            <p:nvPr/>
          </p:nvSpPr>
          <p:spPr>
            <a:xfrm>
              <a:off x="3411254" y="45377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RS</a:t>
              </a:r>
              <a:endParaRPr sz="1600" dirty="0">
                <a:solidFill>
                  <a:schemeClr val="bg1"/>
                </a:solidFill>
                <a:latin typeface="AMX" pitchFamily="2" charset="0"/>
                <a:cs typeface="Arial" panose="020B0604020202020204" pitchFamily="34" charset="0"/>
              </a:endParaRPr>
            </a:p>
          </p:txBody>
        </p:sp>
      </p:grpSp>
      <p:sp>
        <p:nvSpPr>
          <p:cNvPr id="98" name="object 72">
            <a:extLst>
              <a:ext uri="{FF2B5EF4-FFF2-40B4-BE49-F238E27FC236}">
                <a16:creationId xmlns:a16="http://schemas.microsoft.com/office/drawing/2014/main" id="{B483DE9B-2133-FD78-6BE0-956C002B69A8}"/>
              </a:ext>
            </a:extLst>
          </p:cNvPr>
          <p:cNvSpPr txBox="1"/>
          <p:nvPr/>
        </p:nvSpPr>
        <p:spPr>
          <a:xfrm>
            <a:off x="4687066" y="5181611"/>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Rondônia</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8</a:t>
            </a:r>
            <a:endParaRPr sz="1600" dirty="0">
              <a:latin typeface="AMX" pitchFamily="2" charset="0"/>
              <a:cs typeface="Arial" panose="020B0604020202020204" pitchFamily="34" charset="0"/>
            </a:endParaRPr>
          </a:p>
        </p:txBody>
      </p:sp>
      <p:grpSp>
        <p:nvGrpSpPr>
          <p:cNvPr id="127" name="Agrupar 126">
            <a:extLst>
              <a:ext uri="{FF2B5EF4-FFF2-40B4-BE49-F238E27FC236}">
                <a16:creationId xmlns:a16="http://schemas.microsoft.com/office/drawing/2014/main" id="{386D963E-9950-70A7-0552-E6D8C65D54B6}"/>
              </a:ext>
            </a:extLst>
          </p:cNvPr>
          <p:cNvGrpSpPr/>
          <p:nvPr/>
        </p:nvGrpSpPr>
        <p:grpSpPr>
          <a:xfrm>
            <a:off x="4902245" y="4192105"/>
            <a:ext cx="1135735" cy="928127"/>
            <a:chOff x="4871765" y="4218231"/>
            <a:chExt cx="1135735" cy="928127"/>
          </a:xfrm>
        </p:grpSpPr>
        <p:pic>
          <p:nvPicPr>
            <p:cNvPr id="99" name="Gráfico 98">
              <a:extLst>
                <a:ext uri="{FF2B5EF4-FFF2-40B4-BE49-F238E27FC236}">
                  <a16:creationId xmlns:a16="http://schemas.microsoft.com/office/drawing/2014/main" id="{7B55F7B9-B24A-C958-B8DB-46C74E95CD3D}"/>
                </a:ext>
              </a:extLst>
            </p:cNvPr>
            <p:cNvPicPr>
              <a:picLocks noChangeAspect="1"/>
            </p:cNvPicPr>
            <p:nvPr/>
          </p:nvPicPr>
          <p:blipFill>
            <a:blip>
              <a:extLst>
                <a:ext uri="{96DAC541-7B7A-43D3-8B79-37D633B846F1}">
                  <asvg:svgBlip xmlns:asvg="http://schemas.microsoft.com/office/drawing/2016/SVG/main" r:embed="rId12"/>
                </a:ext>
              </a:extLst>
            </a:blip>
            <a:srcRect/>
            <a:stretch/>
          </p:blipFill>
          <p:spPr>
            <a:xfrm>
              <a:off x="4871765" y="4218231"/>
              <a:ext cx="1135735" cy="928127"/>
            </a:xfrm>
            <a:prstGeom prst="rect">
              <a:avLst/>
            </a:prstGeom>
          </p:spPr>
        </p:pic>
        <p:sp>
          <p:nvSpPr>
            <p:cNvPr id="100" name="object 76">
              <a:extLst>
                <a:ext uri="{FF2B5EF4-FFF2-40B4-BE49-F238E27FC236}">
                  <a16:creationId xmlns:a16="http://schemas.microsoft.com/office/drawing/2014/main" id="{59059AC8-86AD-7B3F-773B-CC680D8879A3}"/>
                </a:ext>
              </a:extLst>
            </p:cNvPr>
            <p:cNvSpPr txBox="1"/>
            <p:nvPr/>
          </p:nvSpPr>
          <p:spPr>
            <a:xfrm>
              <a:off x="5149786" y="45377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RO</a:t>
              </a:r>
              <a:endParaRPr sz="1600" dirty="0">
                <a:solidFill>
                  <a:schemeClr val="bg1"/>
                </a:solidFill>
                <a:latin typeface="AMX" pitchFamily="2" charset="0"/>
                <a:cs typeface="Arial" panose="020B0604020202020204" pitchFamily="34" charset="0"/>
              </a:endParaRPr>
            </a:p>
          </p:txBody>
        </p:sp>
      </p:grpSp>
      <p:sp>
        <p:nvSpPr>
          <p:cNvPr id="103" name="object 72">
            <a:extLst>
              <a:ext uri="{FF2B5EF4-FFF2-40B4-BE49-F238E27FC236}">
                <a16:creationId xmlns:a16="http://schemas.microsoft.com/office/drawing/2014/main" id="{1721452C-952F-9933-7E52-64E63F00529A}"/>
              </a:ext>
            </a:extLst>
          </p:cNvPr>
          <p:cNvSpPr txBox="1"/>
          <p:nvPr/>
        </p:nvSpPr>
        <p:spPr>
          <a:xfrm>
            <a:off x="6437612" y="5181611"/>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Roraima</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4</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6</a:t>
            </a:r>
            <a:endParaRPr sz="1600" dirty="0">
              <a:latin typeface="AMX" pitchFamily="2" charset="0"/>
              <a:cs typeface="Arial" panose="020B0604020202020204" pitchFamily="34" charset="0"/>
            </a:endParaRPr>
          </a:p>
        </p:txBody>
      </p:sp>
      <p:grpSp>
        <p:nvGrpSpPr>
          <p:cNvPr id="128" name="Agrupar 127">
            <a:extLst>
              <a:ext uri="{FF2B5EF4-FFF2-40B4-BE49-F238E27FC236}">
                <a16:creationId xmlns:a16="http://schemas.microsoft.com/office/drawing/2014/main" id="{A2A376D6-F59A-4730-059A-DFE3FB09D85B}"/>
              </a:ext>
            </a:extLst>
          </p:cNvPr>
          <p:cNvGrpSpPr/>
          <p:nvPr/>
        </p:nvGrpSpPr>
        <p:grpSpPr>
          <a:xfrm>
            <a:off x="6740545" y="4137097"/>
            <a:ext cx="953665" cy="1050240"/>
            <a:chOff x="6633865" y="4176286"/>
            <a:chExt cx="953665" cy="1050240"/>
          </a:xfrm>
        </p:grpSpPr>
        <p:pic>
          <p:nvPicPr>
            <p:cNvPr id="104" name="Gráfico 103">
              <a:extLst>
                <a:ext uri="{FF2B5EF4-FFF2-40B4-BE49-F238E27FC236}">
                  <a16:creationId xmlns:a16="http://schemas.microsoft.com/office/drawing/2014/main" id="{AD2748FA-6984-C26A-BD71-5ED80ECE8537}"/>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6633865" y="4176286"/>
              <a:ext cx="953665" cy="1050240"/>
            </a:xfrm>
            <a:prstGeom prst="rect">
              <a:avLst/>
            </a:prstGeom>
          </p:spPr>
        </p:pic>
        <p:sp>
          <p:nvSpPr>
            <p:cNvPr id="105" name="object 76">
              <a:extLst>
                <a:ext uri="{FF2B5EF4-FFF2-40B4-BE49-F238E27FC236}">
                  <a16:creationId xmlns:a16="http://schemas.microsoft.com/office/drawing/2014/main" id="{ECD878D8-AA73-31D8-8556-86E11A981CF5}"/>
                </a:ext>
              </a:extLst>
            </p:cNvPr>
            <p:cNvSpPr txBox="1"/>
            <p:nvPr/>
          </p:nvSpPr>
          <p:spPr>
            <a:xfrm>
              <a:off x="6824132" y="45377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RR</a:t>
              </a:r>
              <a:endParaRPr sz="1600" dirty="0">
                <a:solidFill>
                  <a:schemeClr val="bg1"/>
                </a:solidFill>
                <a:latin typeface="AMX" pitchFamily="2" charset="0"/>
                <a:cs typeface="Arial" panose="020B0604020202020204" pitchFamily="34" charset="0"/>
              </a:endParaRPr>
            </a:p>
          </p:txBody>
        </p:sp>
      </p:grpSp>
      <p:sp>
        <p:nvSpPr>
          <p:cNvPr id="108" name="object 72">
            <a:extLst>
              <a:ext uri="{FF2B5EF4-FFF2-40B4-BE49-F238E27FC236}">
                <a16:creationId xmlns:a16="http://schemas.microsoft.com/office/drawing/2014/main" id="{1BA988D5-BC5A-D404-1534-859E9E430BA0}"/>
              </a:ext>
            </a:extLst>
          </p:cNvPr>
          <p:cNvSpPr txBox="1"/>
          <p:nvPr/>
        </p:nvSpPr>
        <p:spPr>
          <a:xfrm>
            <a:off x="8248662" y="5181611"/>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Santa Catarina</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8</a:t>
            </a:r>
            <a:endParaRPr sz="1600" dirty="0">
              <a:latin typeface="AMX" pitchFamily="2" charset="0"/>
              <a:cs typeface="Arial" panose="020B0604020202020204" pitchFamily="34" charset="0"/>
            </a:endParaRPr>
          </a:p>
        </p:txBody>
      </p:sp>
      <p:grpSp>
        <p:nvGrpSpPr>
          <p:cNvPr id="129" name="Agrupar 128">
            <a:extLst>
              <a:ext uri="{FF2B5EF4-FFF2-40B4-BE49-F238E27FC236}">
                <a16:creationId xmlns:a16="http://schemas.microsoft.com/office/drawing/2014/main" id="{A2CDFBDD-3C3C-46D8-E5E1-A32B17F6D05A}"/>
              </a:ext>
            </a:extLst>
          </p:cNvPr>
          <p:cNvGrpSpPr/>
          <p:nvPr/>
        </p:nvGrpSpPr>
        <p:grpSpPr>
          <a:xfrm>
            <a:off x="8308577" y="4321143"/>
            <a:ext cx="1192390" cy="825500"/>
            <a:chOff x="8105114" y="4360332"/>
            <a:chExt cx="1192390" cy="825500"/>
          </a:xfrm>
        </p:grpSpPr>
        <p:pic>
          <p:nvPicPr>
            <p:cNvPr id="109" name="Gráfico 108">
              <a:extLst>
                <a:ext uri="{FF2B5EF4-FFF2-40B4-BE49-F238E27FC236}">
                  <a16:creationId xmlns:a16="http://schemas.microsoft.com/office/drawing/2014/main" id="{380E6F8F-2206-9192-893D-8282DE2CBE82}"/>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a:off x="8105114" y="4360332"/>
              <a:ext cx="1192390" cy="825500"/>
            </a:xfrm>
            <a:prstGeom prst="rect">
              <a:avLst/>
            </a:prstGeom>
          </p:spPr>
        </p:pic>
        <p:sp>
          <p:nvSpPr>
            <p:cNvPr id="110" name="object 76">
              <a:extLst>
                <a:ext uri="{FF2B5EF4-FFF2-40B4-BE49-F238E27FC236}">
                  <a16:creationId xmlns:a16="http://schemas.microsoft.com/office/drawing/2014/main" id="{9DF8D301-E59B-D38A-3985-C037541B5091}"/>
                </a:ext>
              </a:extLst>
            </p:cNvPr>
            <p:cNvSpPr txBox="1"/>
            <p:nvPr/>
          </p:nvSpPr>
          <p:spPr>
            <a:xfrm>
              <a:off x="8576499" y="45885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SC</a:t>
              </a:r>
              <a:endParaRPr sz="1600" dirty="0">
                <a:solidFill>
                  <a:schemeClr val="bg1"/>
                </a:solidFill>
                <a:latin typeface="AMX" pitchFamily="2" charset="0"/>
                <a:cs typeface="Arial" panose="020B0604020202020204" pitchFamily="34" charset="0"/>
              </a:endParaRPr>
            </a:p>
          </p:txBody>
        </p:sp>
      </p:grpSp>
      <p:sp>
        <p:nvSpPr>
          <p:cNvPr id="115" name="object 72">
            <a:extLst>
              <a:ext uri="{FF2B5EF4-FFF2-40B4-BE49-F238E27FC236}">
                <a16:creationId xmlns:a16="http://schemas.microsoft.com/office/drawing/2014/main" id="{94D3E856-EF2B-09D6-8D77-42CCD028FB85}"/>
              </a:ext>
            </a:extLst>
          </p:cNvPr>
          <p:cNvSpPr txBox="1"/>
          <p:nvPr/>
        </p:nvSpPr>
        <p:spPr>
          <a:xfrm>
            <a:off x="9842697" y="5168548"/>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Sergipe</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7</a:t>
            </a:r>
            <a:endParaRPr sz="1600" dirty="0">
              <a:latin typeface="AMX" pitchFamily="2" charset="0"/>
              <a:cs typeface="Arial" panose="020B0604020202020204" pitchFamily="34" charset="0"/>
            </a:endParaRPr>
          </a:p>
        </p:txBody>
      </p:sp>
      <p:grpSp>
        <p:nvGrpSpPr>
          <p:cNvPr id="130" name="Agrupar 129">
            <a:extLst>
              <a:ext uri="{FF2B5EF4-FFF2-40B4-BE49-F238E27FC236}">
                <a16:creationId xmlns:a16="http://schemas.microsoft.com/office/drawing/2014/main" id="{B4BA2F73-E8FD-2B41-4FE0-D0D8DCF9F79C}"/>
              </a:ext>
            </a:extLst>
          </p:cNvPr>
          <p:cNvGrpSpPr/>
          <p:nvPr/>
        </p:nvGrpSpPr>
        <p:grpSpPr>
          <a:xfrm>
            <a:off x="10356866" y="4179534"/>
            <a:ext cx="824949" cy="933495"/>
            <a:chOff x="10295906" y="4205660"/>
            <a:chExt cx="824949" cy="933495"/>
          </a:xfrm>
        </p:grpSpPr>
        <p:pic>
          <p:nvPicPr>
            <p:cNvPr id="116" name="Gráfico 115">
              <a:extLst>
                <a:ext uri="{FF2B5EF4-FFF2-40B4-BE49-F238E27FC236}">
                  <a16:creationId xmlns:a16="http://schemas.microsoft.com/office/drawing/2014/main" id="{D907E135-27A9-33D6-12AA-311B717F3CE8}"/>
                </a:ext>
              </a:extLst>
            </p:cNvPr>
            <p:cNvPicPr>
              <a:picLocks noChangeAspect="1"/>
            </p:cNvPicPr>
            <p:nvPr/>
          </p:nvPicPr>
          <p:blipFill>
            <a:blip>
              <a:extLst>
                <a:ext uri="{96DAC541-7B7A-43D3-8B79-37D633B846F1}">
                  <asvg:svgBlip xmlns:asvg="http://schemas.microsoft.com/office/drawing/2016/SVG/main" r:embed="rId15"/>
                </a:ext>
              </a:extLst>
            </a:blip>
            <a:srcRect/>
            <a:stretch/>
          </p:blipFill>
          <p:spPr>
            <a:xfrm>
              <a:off x="10295906" y="4205660"/>
              <a:ext cx="824949" cy="933495"/>
            </a:xfrm>
            <a:prstGeom prst="rect">
              <a:avLst/>
            </a:prstGeom>
          </p:spPr>
        </p:pic>
        <p:sp>
          <p:nvSpPr>
            <p:cNvPr id="117" name="object 76">
              <a:extLst>
                <a:ext uri="{FF2B5EF4-FFF2-40B4-BE49-F238E27FC236}">
                  <a16:creationId xmlns:a16="http://schemas.microsoft.com/office/drawing/2014/main" id="{3238B814-F477-DB9C-E9B8-A1BAD94104B1}"/>
                </a:ext>
              </a:extLst>
            </p:cNvPr>
            <p:cNvSpPr txBox="1"/>
            <p:nvPr/>
          </p:nvSpPr>
          <p:spPr>
            <a:xfrm>
              <a:off x="10343517" y="45885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SE</a:t>
              </a:r>
              <a:endParaRPr sz="1600" dirty="0">
                <a:solidFill>
                  <a:schemeClr val="bg1"/>
                </a:solidFill>
                <a:latin typeface="AMX" pitchFamily="2" charset="0"/>
                <a:cs typeface="Arial" panose="020B0604020202020204" pitchFamily="34" charset="0"/>
              </a:endParaRPr>
            </a:p>
          </p:txBody>
        </p:sp>
      </p:grpSp>
      <p:sp>
        <p:nvSpPr>
          <p:cNvPr id="7" name="Retângulo Arredondado 9">
            <a:extLst>
              <a:ext uri="{FF2B5EF4-FFF2-40B4-BE49-F238E27FC236}">
                <a16:creationId xmlns:a16="http://schemas.microsoft.com/office/drawing/2014/main" id="{2A6F0E70-3E58-5178-81EC-5812D794F723}"/>
              </a:ext>
            </a:extLst>
          </p:cNvPr>
          <p:cNvSpPr/>
          <p:nvPr/>
        </p:nvSpPr>
        <p:spPr>
          <a:xfrm>
            <a:off x="9438736" y="640273"/>
            <a:ext cx="1905151"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CHIP</a:t>
            </a:r>
          </a:p>
        </p:txBody>
      </p:sp>
      <p:sp>
        <p:nvSpPr>
          <p:cNvPr id="9" name="Retângulo Arredondado 1">
            <a:extLst>
              <a:ext uri="{FF2B5EF4-FFF2-40B4-BE49-F238E27FC236}">
                <a16:creationId xmlns:a16="http://schemas.microsoft.com/office/drawing/2014/main" id="{66B24731-90E0-F592-3777-9C31F84EC36E}"/>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0" name="Retângulo Arredondado 9">
            <a:extLst>
              <a:ext uri="{FF2B5EF4-FFF2-40B4-BE49-F238E27FC236}">
                <a16:creationId xmlns:a16="http://schemas.microsoft.com/office/drawing/2014/main" id="{E1E05199-1DC4-6D03-27C4-E2462AA1C4FD}"/>
              </a:ext>
            </a:extLst>
          </p:cNvPr>
          <p:cNvSpPr/>
          <p:nvPr/>
        </p:nvSpPr>
        <p:spPr>
          <a:xfrm>
            <a:off x="6595933" y="640273"/>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11" name="Retângulo Arredondado 15">
            <a:extLst>
              <a:ext uri="{FF2B5EF4-FFF2-40B4-BE49-F238E27FC236}">
                <a16:creationId xmlns:a16="http://schemas.microsoft.com/office/drawing/2014/main" id="{63C8F635-1A4B-3CEC-839B-2D88028005D0}"/>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Black" pitchFamily="2" charset="0"/>
                <a:ea typeface="DIN 2014 Bold" panose="020B0504020202020204" pitchFamily="34" charset="77"/>
                <a:cs typeface="Arial" panose="020B0604020202020204" pitchFamily="34" charset="0"/>
              </a:rPr>
              <a:t> | CADASTRO</a:t>
            </a:r>
          </a:p>
        </p:txBody>
      </p:sp>
    </p:spTree>
    <p:extLst>
      <p:ext uri="{BB962C8B-B14F-4D97-AF65-F5344CB8AC3E}">
        <p14:creationId xmlns:p14="http://schemas.microsoft.com/office/powerpoint/2010/main" val="2942618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50"/>
                                        <p:tgtEl>
                                          <p:spTgt spid="56"/>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p:cTn id="11" dur="250" fill="hold"/>
                                        <p:tgtEl>
                                          <p:spTgt spid="69"/>
                                        </p:tgtEl>
                                        <p:attrNameLst>
                                          <p:attrName>ppt_w</p:attrName>
                                        </p:attrNameLst>
                                      </p:cBhvr>
                                      <p:tavLst>
                                        <p:tav tm="0">
                                          <p:val>
                                            <p:fltVal val="0"/>
                                          </p:val>
                                        </p:tav>
                                        <p:tav tm="100000">
                                          <p:val>
                                            <p:strVal val="#ppt_w"/>
                                          </p:val>
                                        </p:tav>
                                      </p:tavLst>
                                    </p:anim>
                                    <p:anim calcmode="lin" valueType="num">
                                      <p:cBhvr>
                                        <p:cTn id="12" dur="250" fill="hold"/>
                                        <p:tgtEl>
                                          <p:spTgt spid="69"/>
                                        </p:tgtEl>
                                        <p:attrNameLst>
                                          <p:attrName>ppt_h</p:attrName>
                                        </p:attrNameLst>
                                      </p:cBhvr>
                                      <p:tavLst>
                                        <p:tav tm="0">
                                          <p:val>
                                            <p:fltVal val="0"/>
                                          </p:val>
                                        </p:tav>
                                        <p:tav tm="100000">
                                          <p:val>
                                            <p:strVal val="#ppt_h"/>
                                          </p:val>
                                        </p:tav>
                                      </p:tavLst>
                                    </p:anim>
                                    <p:animEffect transition="in" filter="fade">
                                      <p:cBhvr>
                                        <p:cTn id="13" dur="25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8"/>
                                        </p:tgtEl>
                                        <p:attrNameLst>
                                          <p:attrName>style.visibility</p:attrName>
                                        </p:attrNameLst>
                                      </p:cBhvr>
                                      <p:to>
                                        <p:strVal val="visible"/>
                                      </p:to>
                                    </p:set>
                                    <p:anim calcmode="lin" valueType="num">
                                      <p:cBhvr>
                                        <p:cTn id="20" dur="250" fill="hold"/>
                                        <p:tgtEl>
                                          <p:spTgt spid="118"/>
                                        </p:tgtEl>
                                        <p:attrNameLst>
                                          <p:attrName>ppt_w</p:attrName>
                                        </p:attrNameLst>
                                      </p:cBhvr>
                                      <p:tavLst>
                                        <p:tav tm="0">
                                          <p:val>
                                            <p:fltVal val="0"/>
                                          </p:val>
                                        </p:tav>
                                        <p:tav tm="100000">
                                          <p:val>
                                            <p:strVal val="#ppt_w"/>
                                          </p:val>
                                        </p:tav>
                                      </p:tavLst>
                                    </p:anim>
                                    <p:anim calcmode="lin" valueType="num">
                                      <p:cBhvr>
                                        <p:cTn id="21" dur="250" fill="hold"/>
                                        <p:tgtEl>
                                          <p:spTgt spid="118"/>
                                        </p:tgtEl>
                                        <p:attrNameLst>
                                          <p:attrName>ppt_h</p:attrName>
                                        </p:attrNameLst>
                                      </p:cBhvr>
                                      <p:tavLst>
                                        <p:tav tm="0">
                                          <p:val>
                                            <p:fltVal val="0"/>
                                          </p:val>
                                        </p:tav>
                                        <p:tav tm="100000">
                                          <p:val>
                                            <p:strVal val="#ppt_h"/>
                                          </p:val>
                                        </p:tav>
                                      </p:tavLst>
                                    </p:anim>
                                    <p:animEffect transition="in" filter="fade">
                                      <p:cBhvr>
                                        <p:cTn id="22" dur="250"/>
                                        <p:tgtEl>
                                          <p:spTgt spid="1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50"/>
                                        <p:tgtEl>
                                          <p:spTgt spid="20"/>
                                        </p:tgtEl>
                                      </p:cBhvr>
                                    </p:animEffect>
                                  </p:childTnLst>
                                </p:cTn>
                              </p:par>
                            </p:childTnLst>
                          </p:cTn>
                        </p:par>
                        <p:par>
                          <p:cTn id="26" fill="hold">
                            <p:stCondLst>
                              <p:cond delay="750"/>
                            </p:stCondLst>
                            <p:childTnLst>
                              <p:par>
                                <p:cTn id="27" presetID="53" presetClass="entr" presetSubtype="16" fill="hold" nodeType="after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250" fill="hold"/>
                                        <p:tgtEl>
                                          <p:spTgt spid="119"/>
                                        </p:tgtEl>
                                        <p:attrNameLst>
                                          <p:attrName>ppt_w</p:attrName>
                                        </p:attrNameLst>
                                      </p:cBhvr>
                                      <p:tavLst>
                                        <p:tav tm="0">
                                          <p:val>
                                            <p:fltVal val="0"/>
                                          </p:val>
                                        </p:tav>
                                        <p:tav tm="100000">
                                          <p:val>
                                            <p:strVal val="#ppt_w"/>
                                          </p:val>
                                        </p:tav>
                                      </p:tavLst>
                                    </p:anim>
                                    <p:anim calcmode="lin" valueType="num">
                                      <p:cBhvr>
                                        <p:cTn id="30" dur="250" fill="hold"/>
                                        <p:tgtEl>
                                          <p:spTgt spid="119"/>
                                        </p:tgtEl>
                                        <p:attrNameLst>
                                          <p:attrName>ppt_h</p:attrName>
                                        </p:attrNameLst>
                                      </p:cBhvr>
                                      <p:tavLst>
                                        <p:tav tm="0">
                                          <p:val>
                                            <p:fltVal val="0"/>
                                          </p:val>
                                        </p:tav>
                                        <p:tav tm="100000">
                                          <p:val>
                                            <p:strVal val="#ppt_h"/>
                                          </p:val>
                                        </p:tav>
                                      </p:tavLst>
                                    </p:anim>
                                    <p:animEffect transition="in" filter="fade">
                                      <p:cBhvr>
                                        <p:cTn id="31" dur="250"/>
                                        <p:tgtEl>
                                          <p:spTgt spid="1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120"/>
                                        </p:tgtEl>
                                        <p:attrNameLst>
                                          <p:attrName>style.visibility</p:attrName>
                                        </p:attrNameLst>
                                      </p:cBhvr>
                                      <p:to>
                                        <p:strVal val="visible"/>
                                      </p:to>
                                    </p:set>
                                    <p:anim calcmode="lin" valueType="num">
                                      <p:cBhvr>
                                        <p:cTn id="38" dur="250" fill="hold"/>
                                        <p:tgtEl>
                                          <p:spTgt spid="120"/>
                                        </p:tgtEl>
                                        <p:attrNameLst>
                                          <p:attrName>ppt_w</p:attrName>
                                        </p:attrNameLst>
                                      </p:cBhvr>
                                      <p:tavLst>
                                        <p:tav tm="0">
                                          <p:val>
                                            <p:fltVal val="0"/>
                                          </p:val>
                                        </p:tav>
                                        <p:tav tm="100000">
                                          <p:val>
                                            <p:strVal val="#ppt_w"/>
                                          </p:val>
                                        </p:tav>
                                      </p:tavLst>
                                    </p:anim>
                                    <p:anim calcmode="lin" valueType="num">
                                      <p:cBhvr>
                                        <p:cTn id="39" dur="250" fill="hold"/>
                                        <p:tgtEl>
                                          <p:spTgt spid="120"/>
                                        </p:tgtEl>
                                        <p:attrNameLst>
                                          <p:attrName>ppt_h</p:attrName>
                                        </p:attrNameLst>
                                      </p:cBhvr>
                                      <p:tavLst>
                                        <p:tav tm="0">
                                          <p:val>
                                            <p:fltVal val="0"/>
                                          </p:val>
                                        </p:tav>
                                        <p:tav tm="100000">
                                          <p:val>
                                            <p:strVal val="#ppt_h"/>
                                          </p:val>
                                        </p:tav>
                                      </p:tavLst>
                                    </p:anim>
                                    <p:animEffect transition="in" filter="fade">
                                      <p:cBhvr>
                                        <p:cTn id="40" dur="250"/>
                                        <p:tgtEl>
                                          <p:spTgt spid="1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250"/>
                                        <p:tgtEl>
                                          <p:spTgt spid="28"/>
                                        </p:tgtEl>
                                      </p:cBhvr>
                                    </p:animEffect>
                                  </p:childTnLst>
                                </p:cTn>
                              </p:par>
                            </p:childTnLst>
                          </p:cTn>
                        </p:par>
                        <p:par>
                          <p:cTn id="44" fill="hold">
                            <p:stCondLst>
                              <p:cond delay="1250"/>
                            </p:stCondLst>
                            <p:childTnLst>
                              <p:par>
                                <p:cTn id="45" presetID="53" presetClass="entr" presetSubtype="16" fill="hold" nodeType="after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p:cTn id="47" dur="250" fill="hold"/>
                                        <p:tgtEl>
                                          <p:spTgt spid="121"/>
                                        </p:tgtEl>
                                        <p:attrNameLst>
                                          <p:attrName>ppt_w</p:attrName>
                                        </p:attrNameLst>
                                      </p:cBhvr>
                                      <p:tavLst>
                                        <p:tav tm="0">
                                          <p:val>
                                            <p:fltVal val="0"/>
                                          </p:val>
                                        </p:tav>
                                        <p:tav tm="100000">
                                          <p:val>
                                            <p:strVal val="#ppt_w"/>
                                          </p:val>
                                        </p:tav>
                                      </p:tavLst>
                                    </p:anim>
                                    <p:anim calcmode="lin" valueType="num">
                                      <p:cBhvr>
                                        <p:cTn id="48" dur="250" fill="hold"/>
                                        <p:tgtEl>
                                          <p:spTgt spid="121"/>
                                        </p:tgtEl>
                                        <p:attrNameLst>
                                          <p:attrName>ppt_h</p:attrName>
                                        </p:attrNameLst>
                                      </p:cBhvr>
                                      <p:tavLst>
                                        <p:tav tm="0">
                                          <p:val>
                                            <p:fltVal val="0"/>
                                          </p:val>
                                        </p:tav>
                                        <p:tav tm="100000">
                                          <p:val>
                                            <p:strVal val="#ppt_h"/>
                                          </p:val>
                                        </p:tav>
                                      </p:tavLst>
                                    </p:anim>
                                    <p:animEffect transition="in" filter="fade">
                                      <p:cBhvr>
                                        <p:cTn id="49" dur="250"/>
                                        <p:tgtEl>
                                          <p:spTgt spid="1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250"/>
                                        <p:tgtEl>
                                          <p:spTgt spid="32"/>
                                        </p:tgtEl>
                                      </p:cBhvr>
                                    </p:animEffect>
                                  </p:childTnLst>
                                </p:cTn>
                              </p:par>
                            </p:childTnLst>
                          </p:cTn>
                        </p:par>
                        <p:par>
                          <p:cTn id="53" fill="hold">
                            <p:stCondLst>
                              <p:cond delay="1500"/>
                            </p:stCondLst>
                            <p:childTnLst>
                              <p:par>
                                <p:cTn id="54" presetID="53" presetClass="entr" presetSubtype="16" fill="hold" nodeType="afterEffect">
                                  <p:stCondLst>
                                    <p:cond delay="0"/>
                                  </p:stCondLst>
                                  <p:childTnLst>
                                    <p:set>
                                      <p:cBhvr>
                                        <p:cTn id="55" dur="1" fill="hold">
                                          <p:stCondLst>
                                            <p:cond delay="0"/>
                                          </p:stCondLst>
                                        </p:cTn>
                                        <p:tgtEl>
                                          <p:spTgt spid="122"/>
                                        </p:tgtEl>
                                        <p:attrNameLst>
                                          <p:attrName>style.visibility</p:attrName>
                                        </p:attrNameLst>
                                      </p:cBhvr>
                                      <p:to>
                                        <p:strVal val="visible"/>
                                      </p:to>
                                    </p:set>
                                    <p:anim calcmode="lin" valueType="num">
                                      <p:cBhvr>
                                        <p:cTn id="56" dur="250" fill="hold"/>
                                        <p:tgtEl>
                                          <p:spTgt spid="122"/>
                                        </p:tgtEl>
                                        <p:attrNameLst>
                                          <p:attrName>ppt_w</p:attrName>
                                        </p:attrNameLst>
                                      </p:cBhvr>
                                      <p:tavLst>
                                        <p:tav tm="0">
                                          <p:val>
                                            <p:fltVal val="0"/>
                                          </p:val>
                                        </p:tav>
                                        <p:tav tm="100000">
                                          <p:val>
                                            <p:strVal val="#ppt_w"/>
                                          </p:val>
                                        </p:tav>
                                      </p:tavLst>
                                    </p:anim>
                                    <p:anim calcmode="lin" valueType="num">
                                      <p:cBhvr>
                                        <p:cTn id="57" dur="250" fill="hold"/>
                                        <p:tgtEl>
                                          <p:spTgt spid="122"/>
                                        </p:tgtEl>
                                        <p:attrNameLst>
                                          <p:attrName>ppt_h</p:attrName>
                                        </p:attrNameLst>
                                      </p:cBhvr>
                                      <p:tavLst>
                                        <p:tav tm="0">
                                          <p:val>
                                            <p:fltVal val="0"/>
                                          </p:val>
                                        </p:tav>
                                        <p:tav tm="100000">
                                          <p:val>
                                            <p:strVal val="#ppt_h"/>
                                          </p:val>
                                        </p:tav>
                                      </p:tavLst>
                                    </p:anim>
                                    <p:animEffect transition="in" filter="fade">
                                      <p:cBhvr>
                                        <p:cTn id="58" dur="250"/>
                                        <p:tgtEl>
                                          <p:spTgt spid="1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250"/>
                                        <p:tgtEl>
                                          <p:spTgt spid="36"/>
                                        </p:tgtEl>
                                      </p:cBhvr>
                                    </p:animEffect>
                                  </p:childTnLst>
                                </p:cTn>
                              </p:par>
                            </p:childTnLst>
                          </p:cTn>
                        </p:par>
                        <p:par>
                          <p:cTn id="62" fill="hold">
                            <p:stCondLst>
                              <p:cond delay="1750"/>
                            </p:stCondLst>
                            <p:childTnLst>
                              <p:par>
                                <p:cTn id="63" presetID="53" presetClass="entr" presetSubtype="16" fill="hold" nodeType="afterEffect">
                                  <p:stCondLst>
                                    <p:cond delay="0"/>
                                  </p:stCondLst>
                                  <p:childTnLst>
                                    <p:set>
                                      <p:cBhvr>
                                        <p:cTn id="64" dur="1" fill="hold">
                                          <p:stCondLst>
                                            <p:cond delay="0"/>
                                          </p:stCondLst>
                                        </p:cTn>
                                        <p:tgtEl>
                                          <p:spTgt spid="123"/>
                                        </p:tgtEl>
                                        <p:attrNameLst>
                                          <p:attrName>style.visibility</p:attrName>
                                        </p:attrNameLst>
                                      </p:cBhvr>
                                      <p:to>
                                        <p:strVal val="visible"/>
                                      </p:to>
                                    </p:set>
                                    <p:anim calcmode="lin" valueType="num">
                                      <p:cBhvr>
                                        <p:cTn id="65" dur="250" fill="hold"/>
                                        <p:tgtEl>
                                          <p:spTgt spid="123"/>
                                        </p:tgtEl>
                                        <p:attrNameLst>
                                          <p:attrName>ppt_w</p:attrName>
                                        </p:attrNameLst>
                                      </p:cBhvr>
                                      <p:tavLst>
                                        <p:tav tm="0">
                                          <p:val>
                                            <p:fltVal val="0"/>
                                          </p:val>
                                        </p:tav>
                                        <p:tav tm="100000">
                                          <p:val>
                                            <p:strVal val="#ppt_w"/>
                                          </p:val>
                                        </p:tav>
                                      </p:tavLst>
                                    </p:anim>
                                    <p:anim calcmode="lin" valueType="num">
                                      <p:cBhvr>
                                        <p:cTn id="66" dur="250" fill="hold"/>
                                        <p:tgtEl>
                                          <p:spTgt spid="123"/>
                                        </p:tgtEl>
                                        <p:attrNameLst>
                                          <p:attrName>ppt_h</p:attrName>
                                        </p:attrNameLst>
                                      </p:cBhvr>
                                      <p:tavLst>
                                        <p:tav tm="0">
                                          <p:val>
                                            <p:fltVal val="0"/>
                                          </p:val>
                                        </p:tav>
                                        <p:tav tm="100000">
                                          <p:val>
                                            <p:strVal val="#ppt_h"/>
                                          </p:val>
                                        </p:tav>
                                      </p:tavLst>
                                    </p:anim>
                                    <p:animEffect transition="in" filter="fade">
                                      <p:cBhvr>
                                        <p:cTn id="67" dur="250"/>
                                        <p:tgtEl>
                                          <p:spTgt spid="1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250"/>
                                        <p:tgtEl>
                                          <p:spTgt spid="8"/>
                                        </p:tgtEl>
                                      </p:cBhvr>
                                    </p:animEffect>
                                  </p:childTnLst>
                                </p:cTn>
                              </p:par>
                            </p:childTnLst>
                          </p:cTn>
                        </p:par>
                        <p:par>
                          <p:cTn id="71" fill="hold">
                            <p:stCondLst>
                              <p:cond delay="2000"/>
                            </p:stCondLst>
                            <p:childTnLst>
                              <p:par>
                                <p:cTn id="72" presetID="53" presetClass="entr" presetSubtype="16" fill="hold" nodeType="afterEffect">
                                  <p:stCondLst>
                                    <p:cond delay="0"/>
                                  </p:stCondLst>
                                  <p:childTnLst>
                                    <p:set>
                                      <p:cBhvr>
                                        <p:cTn id="73" dur="1" fill="hold">
                                          <p:stCondLst>
                                            <p:cond delay="0"/>
                                          </p:stCondLst>
                                        </p:cTn>
                                        <p:tgtEl>
                                          <p:spTgt spid="124"/>
                                        </p:tgtEl>
                                        <p:attrNameLst>
                                          <p:attrName>style.visibility</p:attrName>
                                        </p:attrNameLst>
                                      </p:cBhvr>
                                      <p:to>
                                        <p:strVal val="visible"/>
                                      </p:to>
                                    </p:set>
                                    <p:anim calcmode="lin" valueType="num">
                                      <p:cBhvr>
                                        <p:cTn id="74" dur="250" fill="hold"/>
                                        <p:tgtEl>
                                          <p:spTgt spid="124"/>
                                        </p:tgtEl>
                                        <p:attrNameLst>
                                          <p:attrName>ppt_w</p:attrName>
                                        </p:attrNameLst>
                                      </p:cBhvr>
                                      <p:tavLst>
                                        <p:tav tm="0">
                                          <p:val>
                                            <p:fltVal val="0"/>
                                          </p:val>
                                        </p:tav>
                                        <p:tav tm="100000">
                                          <p:val>
                                            <p:strVal val="#ppt_w"/>
                                          </p:val>
                                        </p:tav>
                                      </p:tavLst>
                                    </p:anim>
                                    <p:anim calcmode="lin" valueType="num">
                                      <p:cBhvr>
                                        <p:cTn id="75" dur="250" fill="hold"/>
                                        <p:tgtEl>
                                          <p:spTgt spid="124"/>
                                        </p:tgtEl>
                                        <p:attrNameLst>
                                          <p:attrName>ppt_h</p:attrName>
                                        </p:attrNameLst>
                                      </p:cBhvr>
                                      <p:tavLst>
                                        <p:tav tm="0">
                                          <p:val>
                                            <p:fltVal val="0"/>
                                          </p:val>
                                        </p:tav>
                                        <p:tav tm="100000">
                                          <p:val>
                                            <p:strVal val="#ppt_h"/>
                                          </p:val>
                                        </p:tav>
                                      </p:tavLst>
                                    </p:anim>
                                    <p:animEffect transition="in" filter="fade">
                                      <p:cBhvr>
                                        <p:cTn id="76" dur="250"/>
                                        <p:tgtEl>
                                          <p:spTgt spid="12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9"/>
                                        </p:tgtEl>
                                        <p:attrNameLst>
                                          <p:attrName>style.visibility</p:attrName>
                                        </p:attrNameLst>
                                      </p:cBhvr>
                                      <p:to>
                                        <p:strVal val="visible"/>
                                      </p:to>
                                    </p:set>
                                    <p:animEffect transition="in" filter="fade">
                                      <p:cBhvr>
                                        <p:cTn id="79" dur="250"/>
                                        <p:tgtEl>
                                          <p:spTgt spid="89"/>
                                        </p:tgtEl>
                                      </p:cBhvr>
                                    </p:animEffect>
                                  </p:childTnLst>
                                </p:cTn>
                              </p:par>
                            </p:childTnLst>
                          </p:cTn>
                        </p:par>
                        <p:par>
                          <p:cTn id="80" fill="hold">
                            <p:stCondLst>
                              <p:cond delay="2250"/>
                            </p:stCondLst>
                            <p:childTnLst>
                              <p:par>
                                <p:cTn id="81" presetID="53" presetClass="entr" presetSubtype="16" fill="hold" nodeType="afterEffect">
                                  <p:stCondLst>
                                    <p:cond delay="0"/>
                                  </p:stCondLst>
                                  <p:childTnLst>
                                    <p:set>
                                      <p:cBhvr>
                                        <p:cTn id="82" dur="1" fill="hold">
                                          <p:stCondLst>
                                            <p:cond delay="0"/>
                                          </p:stCondLst>
                                        </p:cTn>
                                        <p:tgtEl>
                                          <p:spTgt spid="125"/>
                                        </p:tgtEl>
                                        <p:attrNameLst>
                                          <p:attrName>style.visibility</p:attrName>
                                        </p:attrNameLst>
                                      </p:cBhvr>
                                      <p:to>
                                        <p:strVal val="visible"/>
                                      </p:to>
                                    </p:set>
                                    <p:anim calcmode="lin" valueType="num">
                                      <p:cBhvr>
                                        <p:cTn id="83" dur="250" fill="hold"/>
                                        <p:tgtEl>
                                          <p:spTgt spid="125"/>
                                        </p:tgtEl>
                                        <p:attrNameLst>
                                          <p:attrName>ppt_w</p:attrName>
                                        </p:attrNameLst>
                                      </p:cBhvr>
                                      <p:tavLst>
                                        <p:tav tm="0">
                                          <p:val>
                                            <p:fltVal val="0"/>
                                          </p:val>
                                        </p:tav>
                                        <p:tav tm="100000">
                                          <p:val>
                                            <p:strVal val="#ppt_w"/>
                                          </p:val>
                                        </p:tav>
                                      </p:tavLst>
                                    </p:anim>
                                    <p:anim calcmode="lin" valueType="num">
                                      <p:cBhvr>
                                        <p:cTn id="84" dur="250" fill="hold"/>
                                        <p:tgtEl>
                                          <p:spTgt spid="125"/>
                                        </p:tgtEl>
                                        <p:attrNameLst>
                                          <p:attrName>ppt_h</p:attrName>
                                        </p:attrNameLst>
                                      </p:cBhvr>
                                      <p:tavLst>
                                        <p:tav tm="0">
                                          <p:val>
                                            <p:fltVal val="0"/>
                                          </p:val>
                                        </p:tav>
                                        <p:tav tm="100000">
                                          <p:val>
                                            <p:strVal val="#ppt_h"/>
                                          </p:val>
                                        </p:tav>
                                      </p:tavLst>
                                    </p:anim>
                                    <p:animEffect transition="in" filter="fade">
                                      <p:cBhvr>
                                        <p:cTn id="85" dur="250"/>
                                        <p:tgtEl>
                                          <p:spTgt spid="12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250"/>
                                        <p:tgtEl>
                                          <p:spTgt spid="24"/>
                                        </p:tgtEl>
                                      </p:cBhvr>
                                    </p:animEffect>
                                  </p:childTnLst>
                                </p:cTn>
                              </p:par>
                            </p:childTnLst>
                          </p:cTn>
                        </p:par>
                        <p:par>
                          <p:cTn id="89" fill="hold">
                            <p:stCondLst>
                              <p:cond delay="2500"/>
                            </p:stCondLst>
                            <p:childTnLst>
                              <p:par>
                                <p:cTn id="90" presetID="53" presetClass="entr" presetSubtype="16" fill="hold" nodeType="after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p:cTn id="92" dur="250" fill="hold"/>
                                        <p:tgtEl>
                                          <p:spTgt spid="126"/>
                                        </p:tgtEl>
                                        <p:attrNameLst>
                                          <p:attrName>ppt_w</p:attrName>
                                        </p:attrNameLst>
                                      </p:cBhvr>
                                      <p:tavLst>
                                        <p:tav tm="0">
                                          <p:val>
                                            <p:fltVal val="0"/>
                                          </p:val>
                                        </p:tav>
                                        <p:tav tm="100000">
                                          <p:val>
                                            <p:strVal val="#ppt_w"/>
                                          </p:val>
                                        </p:tav>
                                      </p:tavLst>
                                    </p:anim>
                                    <p:anim calcmode="lin" valueType="num">
                                      <p:cBhvr>
                                        <p:cTn id="93" dur="250" fill="hold"/>
                                        <p:tgtEl>
                                          <p:spTgt spid="126"/>
                                        </p:tgtEl>
                                        <p:attrNameLst>
                                          <p:attrName>ppt_h</p:attrName>
                                        </p:attrNameLst>
                                      </p:cBhvr>
                                      <p:tavLst>
                                        <p:tav tm="0">
                                          <p:val>
                                            <p:fltVal val="0"/>
                                          </p:val>
                                        </p:tav>
                                        <p:tav tm="100000">
                                          <p:val>
                                            <p:strVal val="#ppt_h"/>
                                          </p:val>
                                        </p:tav>
                                      </p:tavLst>
                                    </p:anim>
                                    <p:animEffect transition="in" filter="fade">
                                      <p:cBhvr>
                                        <p:cTn id="94" dur="250"/>
                                        <p:tgtEl>
                                          <p:spTgt spid="12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fade">
                                      <p:cBhvr>
                                        <p:cTn id="97" dur="250"/>
                                        <p:tgtEl>
                                          <p:spTgt spid="93"/>
                                        </p:tgtEl>
                                      </p:cBhvr>
                                    </p:animEffect>
                                  </p:childTnLst>
                                </p:cTn>
                              </p:par>
                            </p:childTnLst>
                          </p:cTn>
                        </p:par>
                        <p:par>
                          <p:cTn id="98" fill="hold">
                            <p:stCondLst>
                              <p:cond delay="2750"/>
                            </p:stCondLst>
                            <p:childTnLst>
                              <p:par>
                                <p:cTn id="99" presetID="53" presetClass="entr" presetSubtype="16" fill="hold" nodeType="afterEffect">
                                  <p:stCondLst>
                                    <p:cond delay="0"/>
                                  </p:stCondLst>
                                  <p:childTnLst>
                                    <p:set>
                                      <p:cBhvr>
                                        <p:cTn id="100" dur="1" fill="hold">
                                          <p:stCondLst>
                                            <p:cond delay="0"/>
                                          </p:stCondLst>
                                        </p:cTn>
                                        <p:tgtEl>
                                          <p:spTgt spid="127"/>
                                        </p:tgtEl>
                                        <p:attrNameLst>
                                          <p:attrName>style.visibility</p:attrName>
                                        </p:attrNameLst>
                                      </p:cBhvr>
                                      <p:to>
                                        <p:strVal val="visible"/>
                                      </p:to>
                                    </p:set>
                                    <p:anim calcmode="lin" valueType="num">
                                      <p:cBhvr>
                                        <p:cTn id="101" dur="250" fill="hold"/>
                                        <p:tgtEl>
                                          <p:spTgt spid="127"/>
                                        </p:tgtEl>
                                        <p:attrNameLst>
                                          <p:attrName>ppt_w</p:attrName>
                                        </p:attrNameLst>
                                      </p:cBhvr>
                                      <p:tavLst>
                                        <p:tav tm="0">
                                          <p:val>
                                            <p:fltVal val="0"/>
                                          </p:val>
                                        </p:tav>
                                        <p:tav tm="100000">
                                          <p:val>
                                            <p:strVal val="#ppt_w"/>
                                          </p:val>
                                        </p:tav>
                                      </p:tavLst>
                                    </p:anim>
                                    <p:anim calcmode="lin" valueType="num">
                                      <p:cBhvr>
                                        <p:cTn id="102" dur="250" fill="hold"/>
                                        <p:tgtEl>
                                          <p:spTgt spid="127"/>
                                        </p:tgtEl>
                                        <p:attrNameLst>
                                          <p:attrName>ppt_h</p:attrName>
                                        </p:attrNameLst>
                                      </p:cBhvr>
                                      <p:tavLst>
                                        <p:tav tm="0">
                                          <p:val>
                                            <p:fltVal val="0"/>
                                          </p:val>
                                        </p:tav>
                                        <p:tav tm="100000">
                                          <p:val>
                                            <p:strVal val="#ppt_h"/>
                                          </p:val>
                                        </p:tav>
                                      </p:tavLst>
                                    </p:anim>
                                    <p:animEffect transition="in" filter="fade">
                                      <p:cBhvr>
                                        <p:cTn id="103" dur="250"/>
                                        <p:tgtEl>
                                          <p:spTgt spid="12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8"/>
                                        </p:tgtEl>
                                        <p:attrNameLst>
                                          <p:attrName>style.visibility</p:attrName>
                                        </p:attrNameLst>
                                      </p:cBhvr>
                                      <p:to>
                                        <p:strVal val="visible"/>
                                      </p:to>
                                    </p:set>
                                    <p:animEffect transition="in" filter="fade">
                                      <p:cBhvr>
                                        <p:cTn id="106" dur="250"/>
                                        <p:tgtEl>
                                          <p:spTgt spid="98"/>
                                        </p:tgtEl>
                                      </p:cBhvr>
                                    </p:animEffect>
                                  </p:childTnLst>
                                </p:cTn>
                              </p:par>
                            </p:childTnLst>
                          </p:cTn>
                        </p:par>
                        <p:par>
                          <p:cTn id="107" fill="hold">
                            <p:stCondLst>
                              <p:cond delay="3000"/>
                            </p:stCondLst>
                            <p:childTnLst>
                              <p:par>
                                <p:cTn id="108" presetID="53" presetClass="entr" presetSubtype="16" fill="hold" nodeType="afterEffect">
                                  <p:stCondLst>
                                    <p:cond delay="0"/>
                                  </p:stCondLst>
                                  <p:childTnLst>
                                    <p:set>
                                      <p:cBhvr>
                                        <p:cTn id="109" dur="1" fill="hold">
                                          <p:stCondLst>
                                            <p:cond delay="0"/>
                                          </p:stCondLst>
                                        </p:cTn>
                                        <p:tgtEl>
                                          <p:spTgt spid="128"/>
                                        </p:tgtEl>
                                        <p:attrNameLst>
                                          <p:attrName>style.visibility</p:attrName>
                                        </p:attrNameLst>
                                      </p:cBhvr>
                                      <p:to>
                                        <p:strVal val="visible"/>
                                      </p:to>
                                    </p:set>
                                    <p:anim calcmode="lin" valueType="num">
                                      <p:cBhvr>
                                        <p:cTn id="110" dur="250" fill="hold"/>
                                        <p:tgtEl>
                                          <p:spTgt spid="128"/>
                                        </p:tgtEl>
                                        <p:attrNameLst>
                                          <p:attrName>ppt_w</p:attrName>
                                        </p:attrNameLst>
                                      </p:cBhvr>
                                      <p:tavLst>
                                        <p:tav tm="0">
                                          <p:val>
                                            <p:fltVal val="0"/>
                                          </p:val>
                                        </p:tav>
                                        <p:tav tm="100000">
                                          <p:val>
                                            <p:strVal val="#ppt_w"/>
                                          </p:val>
                                        </p:tav>
                                      </p:tavLst>
                                    </p:anim>
                                    <p:anim calcmode="lin" valueType="num">
                                      <p:cBhvr>
                                        <p:cTn id="111" dur="250" fill="hold"/>
                                        <p:tgtEl>
                                          <p:spTgt spid="128"/>
                                        </p:tgtEl>
                                        <p:attrNameLst>
                                          <p:attrName>ppt_h</p:attrName>
                                        </p:attrNameLst>
                                      </p:cBhvr>
                                      <p:tavLst>
                                        <p:tav tm="0">
                                          <p:val>
                                            <p:fltVal val="0"/>
                                          </p:val>
                                        </p:tav>
                                        <p:tav tm="100000">
                                          <p:val>
                                            <p:strVal val="#ppt_h"/>
                                          </p:val>
                                        </p:tav>
                                      </p:tavLst>
                                    </p:anim>
                                    <p:animEffect transition="in" filter="fade">
                                      <p:cBhvr>
                                        <p:cTn id="112" dur="250"/>
                                        <p:tgtEl>
                                          <p:spTgt spid="1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03"/>
                                        </p:tgtEl>
                                        <p:attrNameLst>
                                          <p:attrName>style.visibility</p:attrName>
                                        </p:attrNameLst>
                                      </p:cBhvr>
                                      <p:to>
                                        <p:strVal val="visible"/>
                                      </p:to>
                                    </p:set>
                                    <p:animEffect transition="in" filter="fade">
                                      <p:cBhvr>
                                        <p:cTn id="115" dur="250"/>
                                        <p:tgtEl>
                                          <p:spTgt spid="103"/>
                                        </p:tgtEl>
                                      </p:cBhvr>
                                    </p:animEffect>
                                  </p:childTnLst>
                                </p:cTn>
                              </p:par>
                            </p:childTnLst>
                          </p:cTn>
                        </p:par>
                        <p:par>
                          <p:cTn id="116" fill="hold">
                            <p:stCondLst>
                              <p:cond delay="3250"/>
                            </p:stCondLst>
                            <p:childTnLst>
                              <p:par>
                                <p:cTn id="117" presetID="53" presetClass="entr" presetSubtype="16" fill="hold" nodeType="afterEffect">
                                  <p:stCondLst>
                                    <p:cond delay="0"/>
                                  </p:stCondLst>
                                  <p:childTnLst>
                                    <p:set>
                                      <p:cBhvr>
                                        <p:cTn id="118" dur="1" fill="hold">
                                          <p:stCondLst>
                                            <p:cond delay="0"/>
                                          </p:stCondLst>
                                        </p:cTn>
                                        <p:tgtEl>
                                          <p:spTgt spid="129"/>
                                        </p:tgtEl>
                                        <p:attrNameLst>
                                          <p:attrName>style.visibility</p:attrName>
                                        </p:attrNameLst>
                                      </p:cBhvr>
                                      <p:to>
                                        <p:strVal val="visible"/>
                                      </p:to>
                                    </p:set>
                                    <p:anim calcmode="lin" valueType="num">
                                      <p:cBhvr>
                                        <p:cTn id="119" dur="250" fill="hold"/>
                                        <p:tgtEl>
                                          <p:spTgt spid="129"/>
                                        </p:tgtEl>
                                        <p:attrNameLst>
                                          <p:attrName>ppt_w</p:attrName>
                                        </p:attrNameLst>
                                      </p:cBhvr>
                                      <p:tavLst>
                                        <p:tav tm="0">
                                          <p:val>
                                            <p:fltVal val="0"/>
                                          </p:val>
                                        </p:tav>
                                        <p:tav tm="100000">
                                          <p:val>
                                            <p:strVal val="#ppt_w"/>
                                          </p:val>
                                        </p:tav>
                                      </p:tavLst>
                                    </p:anim>
                                    <p:anim calcmode="lin" valueType="num">
                                      <p:cBhvr>
                                        <p:cTn id="120" dur="250" fill="hold"/>
                                        <p:tgtEl>
                                          <p:spTgt spid="129"/>
                                        </p:tgtEl>
                                        <p:attrNameLst>
                                          <p:attrName>ppt_h</p:attrName>
                                        </p:attrNameLst>
                                      </p:cBhvr>
                                      <p:tavLst>
                                        <p:tav tm="0">
                                          <p:val>
                                            <p:fltVal val="0"/>
                                          </p:val>
                                        </p:tav>
                                        <p:tav tm="100000">
                                          <p:val>
                                            <p:strVal val="#ppt_h"/>
                                          </p:val>
                                        </p:tav>
                                      </p:tavLst>
                                    </p:anim>
                                    <p:animEffect transition="in" filter="fade">
                                      <p:cBhvr>
                                        <p:cTn id="121" dur="250"/>
                                        <p:tgtEl>
                                          <p:spTgt spid="129"/>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08"/>
                                        </p:tgtEl>
                                        <p:attrNameLst>
                                          <p:attrName>style.visibility</p:attrName>
                                        </p:attrNameLst>
                                      </p:cBhvr>
                                      <p:to>
                                        <p:strVal val="visible"/>
                                      </p:to>
                                    </p:set>
                                    <p:animEffect transition="in" filter="fade">
                                      <p:cBhvr>
                                        <p:cTn id="124" dur="250"/>
                                        <p:tgtEl>
                                          <p:spTgt spid="108"/>
                                        </p:tgtEl>
                                      </p:cBhvr>
                                    </p:animEffect>
                                  </p:childTnLst>
                                </p:cTn>
                              </p:par>
                            </p:childTnLst>
                          </p:cTn>
                        </p:par>
                        <p:par>
                          <p:cTn id="125" fill="hold">
                            <p:stCondLst>
                              <p:cond delay="3500"/>
                            </p:stCondLst>
                            <p:childTnLst>
                              <p:par>
                                <p:cTn id="126" presetID="53" presetClass="entr" presetSubtype="16" fill="hold" nodeType="afterEffect">
                                  <p:stCondLst>
                                    <p:cond delay="0"/>
                                  </p:stCondLst>
                                  <p:childTnLst>
                                    <p:set>
                                      <p:cBhvr>
                                        <p:cTn id="127" dur="1" fill="hold">
                                          <p:stCondLst>
                                            <p:cond delay="0"/>
                                          </p:stCondLst>
                                        </p:cTn>
                                        <p:tgtEl>
                                          <p:spTgt spid="130"/>
                                        </p:tgtEl>
                                        <p:attrNameLst>
                                          <p:attrName>style.visibility</p:attrName>
                                        </p:attrNameLst>
                                      </p:cBhvr>
                                      <p:to>
                                        <p:strVal val="visible"/>
                                      </p:to>
                                    </p:set>
                                    <p:anim calcmode="lin" valueType="num">
                                      <p:cBhvr>
                                        <p:cTn id="128" dur="250" fill="hold"/>
                                        <p:tgtEl>
                                          <p:spTgt spid="130"/>
                                        </p:tgtEl>
                                        <p:attrNameLst>
                                          <p:attrName>ppt_w</p:attrName>
                                        </p:attrNameLst>
                                      </p:cBhvr>
                                      <p:tavLst>
                                        <p:tav tm="0">
                                          <p:val>
                                            <p:fltVal val="0"/>
                                          </p:val>
                                        </p:tav>
                                        <p:tav tm="100000">
                                          <p:val>
                                            <p:strVal val="#ppt_w"/>
                                          </p:val>
                                        </p:tav>
                                      </p:tavLst>
                                    </p:anim>
                                    <p:anim calcmode="lin" valueType="num">
                                      <p:cBhvr>
                                        <p:cTn id="129" dur="250" fill="hold"/>
                                        <p:tgtEl>
                                          <p:spTgt spid="130"/>
                                        </p:tgtEl>
                                        <p:attrNameLst>
                                          <p:attrName>ppt_h</p:attrName>
                                        </p:attrNameLst>
                                      </p:cBhvr>
                                      <p:tavLst>
                                        <p:tav tm="0">
                                          <p:val>
                                            <p:fltVal val="0"/>
                                          </p:val>
                                        </p:tav>
                                        <p:tav tm="100000">
                                          <p:val>
                                            <p:strVal val="#ppt_h"/>
                                          </p:val>
                                        </p:tav>
                                      </p:tavLst>
                                    </p:anim>
                                    <p:animEffect transition="in" filter="fade">
                                      <p:cBhvr>
                                        <p:cTn id="130" dur="250"/>
                                        <p:tgtEl>
                                          <p:spTgt spid="130"/>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15"/>
                                        </p:tgtEl>
                                        <p:attrNameLst>
                                          <p:attrName>style.visibility</p:attrName>
                                        </p:attrNameLst>
                                      </p:cBhvr>
                                      <p:to>
                                        <p:strVal val="visible"/>
                                      </p:to>
                                    </p:set>
                                    <p:animEffect transition="in" filter="fade">
                                      <p:cBhvr>
                                        <p:cTn id="133" dur="25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6" grpId="0"/>
      <p:bldP spid="20" grpId="0"/>
      <p:bldP spid="24" grpId="0"/>
      <p:bldP spid="28" grpId="0"/>
      <p:bldP spid="32" grpId="0"/>
      <p:bldP spid="36" grpId="0"/>
      <p:bldP spid="56" grpId="0"/>
      <p:bldP spid="89" grpId="0"/>
      <p:bldP spid="93" grpId="0"/>
      <p:bldP spid="98" grpId="0"/>
      <p:bldP spid="103" grpId="0"/>
      <p:bldP spid="108" grpId="0"/>
      <p:bldP spid="1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2FCB7-AAC7-8B35-0DD4-EB9293DD6493}"/>
            </a:ext>
          </a:extLst>
        </p:cNvPr>
        <p:cNvGrpSpPr/>
        <p:nvPr/>
      </p:nvGrpSpPr>
      <p:grpSpPr>
        <a:xfrm>
          <a:off x="0" y="0"/>
          <a:ext cx="0" cy="0"/>
          <a:chOff x="0" y="0"/>
          <a:chExt cx="0" cy="0"/>
        </a:xfrm>
      </p:grpSpPr>
      <p:sp>
        <p:nvSpPr>
          <p:cNvPr id="88" name="Retângulo 87">
            <a:extLst>
              <a:ext uri="{FF2B5EF4-FFF2-40B4-BE49-F238E27FC236}">
                <a16:creationId xmlns:a16="http://schemas.microsoft.com/office/drawing/2014/main" id="{015742CC-2555-4E6E-3CAD-2AF0822BA0AF}"/>
              </a:ext>
            </a:extLst>
          </p:cNvPr>
          <p:cNvSpPr/>
          <p:nvPr/>
        </p:nvSpPr>
        <p:spPr>
          <a:xfrm>
            <a:off x="3194793" y="1625818"/>
            <a:ext cx="8640023" cy="4955203"/>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600" b="1" i="0" u="none" strike="noStrike" kern="1200" cap="none" spc="0" normalizeH="0" baseline="0" noProof="0" dirty="0">
                <a:ln>
                  <a:noFill/>
                </a:ln>
                <a:solidFill>
                  <a:srgbClr val="C00000"/>
                </a:solidFill>
                <a:effectLst/>
                <a:uLnTx/>
                <a:uFillTx/>
                <a:latin typeface="AMX" pitchFamily="2" charset="0"/>
                <a:cs typeface="Arial" panose="020B0604020202020204" pitchFamily="34" charset="0"/>
              </a:rPr>
              <a:t>Cliente em lojas com as solicitações relacionados abaixo:</a:t>
            </a:r>
          </a:p>
          <a:p>
            <a:pPr marL="176213" marR="0" lvl="0" indent="-176213" algn="l" defTabSz="914400" rtl="0" eaLnBrk="1" fontAlgn="auto" latinLnBrk="0" hangingPunct="1">
              <a:lnSpc>
                <a:spcPct val="100000"/>
              </a:lnSpc>
              <a:spcBef>
                <a:spcPts val="1200"/>
              </a:spcBef>
              <a:spcAft>
                <a:spcPts val="0"/>
              </a:spcAft>
              <a:buClr>
                <a:srgbClr val="742424"/>
              </a:buClr>
              <a:buSzTx/>
              <a:buFont typeface="Arial" panose="020B0604020202020204" pitchFamily="34" charset="0"/>
              <a:buChar char="•"/>
              <a:tabLst/>
              <a:defRPr/>
            </a:pPr>
            <a:r>
              <a:rPr kumimoji="0" lang="pt-BR" sz="1600" b="1" i="0" u="none" strike="noStrike" kern="1200" cap="none" spc="0" normalizeH="0" baseline="0" noProof="0" dirty="0">
                <a:ln>
                  <a:noFill/>
                </a:ln>
                <a:solidFill>
                  <a:prstClr val="black"/>
                </a:solidFill>
                <a:effectLst/>
                <a:uLnTx/>
                <a:uFillTx/>
                <a:cs typeface="Arial" panose="020B0604020202020204" pitchFamily="34" charset="0"/>
              </a:rPr>
              <a:t>Todos os tipos de dúvidas</a:t>
            </a:r>
            <a:r>
              <a:rPr kumimoji="0" lang="pt-BR" sz="1600" b="0" i="0" u="none" strike="noStrike" kern="1200" cap="none" spc="0" normalizeH="0" baseline="0" noProof="0" dirty="0">
                <a:ln>
                  <a:noFill/>
                </a:ln>
                <a:solidFill>
                  <a:prstClr val="black"/>
                </a:solidFill>
                <a:effectLst/>
                <a:uLnTx/>
                <a:uFillTx/>
                <a:cs typeface="Arial" panose="020B0604020202020204" pitchFamily="34" charset="0"/>
              </a:rPr>
              <a:t> relacionadas a sistema (input de pedido no Solar,</a:t>
            </a:r>
            <a:br>
              <a:rPr kumimoji="0" lang="pt-BR" sz="1600" b="0" i="0" u="none" strike="noStrike" kern="1200" cap="none" spc="0" normalizeH="0" baseline="0" noProof="0" dirty="0">
                <a:ln>
                  <a:noFill/>
                </a:ln>
                <a:solidFill>
                  <a:prstClr val="black"/>
                </a:solidFill>
                <a:effectLst/>
                <a:uLnTx/>
                <a:uFillTx/>
                <a:cs typeface="Arial" panose="020B0604020202020204" pitchFamily="34" charset="0"/>
              </a:rPr>
            </a:br>
            <a:r>
              <a:rPr kumimoji="0" lang="pt-BR" sz="1600" b="0" i="0" u="none" strike="noStrike" kern="1200" cap="none" spc="0" normalizeH="0" baseline="0" noProof="0" dirty="0">
                <a:ln>
                  <a:noFill/>
                </a:ln>
                <a:solidFill>
                  <a:prstClr val="black"/>
                </a:solidFill>
                <a:effectLst/>
                <a:uLnTx/>
                <a:uFillTx/>
                <a:cs typeface="Arial" panose="020B0604020202020204" pitchFamily="34" charset="0"/>
              </a:rPr>
              <a:t>tela a tela), produtos, serviços inclusos como (gestor online entre outros), portfólios, erros sistêmicos, documentação e processos em gerais.</a:t>
            </a:r>
            <a:endParaRPr kumimoji="0" lang="pt-BR" sz="1600" b="1" i="0" u="none" strike="noStrike" kern="1200" cap="none" spc="0" normalizeH="0" baseline="0" noProof="0" dirty="0">
              <a:ln>
                <a:noFill/>
              </a:ln>
              <a:solidFill>
                <a:prstClr val="black"/>
              </a:solidFill>
              <a:effectLst/>
              <a:uLnTx/>
              <a:uFillTx/>
              <a:cs typeface="Arial" panose="020B0604020202020204" pitchFamily="34" charset="0"/>
            </a:endParaRPr>
          </a:p>
          <a:p>
            <a:pPr marL="176213" marR="0" lvl="0" indent="-176213" algn="l" defTabSz="914400" rtl="0" eaLnBrk="1" fontAlgn="auto" latinLnBrk="0" hangingPunct="1">
              <a:lnSpc>
                <a:spcPct val="100000"/>
              </a:lnSpc>
              <a:spcBef>
                <a:spcPts val="1200"/>
              </a:spcBef>
              <a:spcAft>
                <a:spcPts val="0"/>
              </a:spcAft>
              <a:buClr>
                <a:srgbClr val="742424"/>
              </a:buClr>
              <a:buSzTx/>
              <a:buFont typeface="Arial" panose="020B0604020202020204" pitchFamily="34" charset="0"/>
              <a:buChar char="•"/>
              <a:tabLst/>
              <a:defRPr/>
            </a:pPr>
            <a:r>
              <a:rPr kumimoji="0" lang="pt-BR" sz="1600" b="1" i="0" u="none" strike="noStrike" kern="1200" cap="none" spc="0" normalizeH="0" baseline="0" noProof="0" dirty="0">
                <a:ln>
                  <a:noFill/>
                </a:ln>
                <a:solidFill>
                  <a:prstClr val="black"/>
                </a:solidFill>
                <a:effectLst/>
                <a:uLnTx/>
                <a:uFillTx/>
                <a:cs typeface="Arial" panose="020B0604020202020204" pitchFamily="34" charset="0"/>
              </a:rPr>
              <a:t>Entendimento e apoio para resolução de problemas: </a:t>
            </a:r>
            <a:br>
              <a:rPr kumimoji="0" lang="pt-BR" sz="1600" b="1" i="0" u="none" strike="noStrike" kern="1200" cap="none" spc="0" normalizeH="0" baseline="0" noProof="0" dirty="0">
                <a:ln>
                  <a:noFill/>
                </a:ln>
                <a:solidFill>
                  <a:prstClr val="black"/>
                </a:solidFill>
                <a:effectLst/>
                <a:uLnTx/>
                <a:uFillTx/>
                <a:cs typeface="Arial" panose="020B0604020202020204" pitchFamily="34" charset="0"/>
              </a:rPr>
            </a:br>
            <a:r>
              <a:rPr kumimoji="0" lang="pt-BR" sz="1600" b="0" i="0" u="none" strike="noStrike" kern="1200" cap="none" spc="0" normalizeH="0" baseline="0" noProof="0" dirty="0">
                <a:ln>
                  <a:noFill/>
                </a:ln>
                <a:solidFill>
                  <a:prstClr val="black"/>
                </a:solidFill>
                <a:effectLst/>
                <a:uLnTx/>
                <a:uFillTx/>
                <a:cs typeface="Arial" panose="020B0604020202020204" pitchFamily="34" charset="0"/>
              </a:rPr>
              <a:t>Problemas com entrega do chip (insucesso de entrega, erro SEFAZ, ordem em </a:t>
            </a:r>
            <a:r>
              <a:rPr kumimoji="0" lang="pt-BR" sz="1600" b="0" i="0" u="none" strike="noStrike" kern="1200" cap="none" spc="0" normalizeH="0" baseline="0" noProof="0" dirty="0" err="1">
                <a:ln>
                  <a:noFill/>
                </a:ln>
                <a:solidFill>
                  <a:prstClr val="black"/>
                </a:solidFill>
                <a:effectLst/>
                <a:uLnTx/>
                <a:uFillTx/>
                <a:cs typeface="Arial" panose="020B0604020202020204" pitchFamily="34" charset="0"/>
              </a:rPr>
              <a:t>stuck</a:t>
            </a:r>
            <a:r>
              <a:rPr kumimoji="0" lang="pt-BR" sz="1600" b="0" i="0" u="none" strike="noStrike" kern="1200" cap="none" spc="0" normalizeH="0" baseline="0" noProof="0" dirty="0">
                <a:ln>
                  <a:noFill/>
                </a:ln>
                <a:solidFill>
                  <a:prstClr val="black"/>
                </a:solidFill>
                <a:effectLst/>
                <a:uLnTx/>
                <a:uFillTx/>
                <a:cs typeface="Arial" panose="020B0604020202020204" pitchFamily="34" charset="0"/>
              </a:rPr>
              <a:t>, erro em etapa automática), linha nova não ativada | TT PF/PJ (ordem em </a:t>
            </a:r>
            <a:r>
              <a:rPr kumimoji="0" lang="pt-BR" sz="1600" b="0" i="0" u="none" strike="noStrike" kern="1200" cap="none" spc="0" normalizeH="0" baseline="0" noProof="0" dirty="0" err="1">
                <a:ln>
                  <a:noFill/>
                </a:ln>
                <a:solidFill>
                  <a:prstClr val="black"/>
                </a:solidFill>
                <a:effectLst/>
                <a:uLnTx/>
                <a:uFillTx/>
                <a:cs typeface="Arial" panose="020B0604020202020204" pitchFamily="34" charset="0"/>
              </a:rPr>
              <a:t>stuck</a:t>
            </a:r>
            <a:r>
              <a:rPr kumimoji="0" lang="pt-BR" sz="1600" b="0" i="0" u="none" strike="noStrike" kern="1200" cap="none" spc="0" normalizeH="0" baseline="0" noProof="0" dirty="0">
                <a:ln>
                  <a:noFill/>
                </a:ln>
                <a:solidFill>
                  <a:prstClr val="black"/>
                </a:solidFill>
                <a:effectLst/>
                <a:uLnTx/>
                <a:uFillTx/>
                <a:cs typeface="Arial" panose="020B0604020202020204" pitchFamily="34" charset="0"/>
              </a:rPr>
              <a:t>, erro em etapa automática), problemas com conflitos de portabilidade, Dúvidas sobre bilhete de portabilidade e status do pedido em andamento;</a:t>
            </a:r>
          </a:p>
          <a:p>
            <a:pPr marL="176213" marR="0" lvl="0" indent="-176213" algn="l" defTabSz="914400" rtl="0" eaLnBrk="1" fontAlgn="auto" latinLnBrk="0" hangingPunct="1">
              <a:lnSpc>
                <a:spcPct val="100000"/>
              </a:lnSpc>
              <a:spcBef>
                <a:spcPts val="1200"/>
              </a:spcBef>
              <a:spcAft>
                <a:spcPts val="0"/>
              </a:spcAft>
              <a:buClr>
                <a:srgbClr val="742424"/>
              </a:buClr>
              <a:buSzTx/>
              <a:buFont typeface="Arial" panose="020B0604020202020204" pitchFamily="34" charset="0"/>
              <a:buChar char="•"/>
              <a:tabLst/>
              <a:defRPr/>
            </a:pPr>
            <a:r>
              <a:rPr kumimoji="0" lang="pt-BR" sz="1600" b="1" i="0" u="none" strike="noStrike" kern="1200" cap="none" spc="0" normalizeH="0" baseline="0" noProof="0" dirty="0">
                <a:ln>
                  <a:noFill/>
                </a:ln>
                <a:solidFill>
                  <a:prstClr val="black"/>
                </a:solidFill>
                <a:effectLst/>
                <a:uLnTx/>
                <a:uFillTx/>
                <a:cs typeface="Arial" panose="020B0604020202020204" pitchFamily="34" charset="0"/>
              </a:rPr>
              <a:t>Solicitações, abertura de Protocolos de Atendimento</a:t>
            </a:r>
            <a:r>
              <a:rPr kumimoji="0" lang="pt-BR" sz="1600" b="0" i="0" u="none" strike="noStrike" kern="1200" cap="none" spc="0" normalizeH="0" baseline="0" noProof="0" dirty="0">
                <a:ln>
                  <a:noFill/>
                </a:ln>
                <a:solidFill>
                  <a:prstClr val="black"/>
                </a:solidFill>
                <a:effectLst/>
                <a:uLnTx/>
                <a:uFillTx/>
                <a:cs typeface="Arial" panose="020B0604020202020204" pitchFamily="34" charset="0"/>
              </a:rPr>
              <a:t>: Planos, serviços e produtos, conta, contestações, correção de estrutura  e segunda via de boleto.</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cs typeface="Arial" panose="020B0604020202020204" pitchFamily="34" charset="0"/>
              </a:rPr>
              <a:t>Vendedor deve entrar em contato com  o Canal de atendimento ao time de vendas: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cs typeface="Arial" panose="020B0604020202020204" pitchFamily="34" charset="0"/>
              </a:rPr>
              <a:t>*9999 &gt; OP 1 – </a:t>
            </a:r>
            <a:r>
              <a:rPr kumimoji="0" lang="pt-BR" sz="1600" b="0" i="0" u="none" strike="noStrike" kern="1200" cap="none" spc="0" normalizeH="0" baseline="0" noProof="0" dirty="0">
                <a:ln>
                  <a:noFill/>
                </a:ln>
                <a:solidFill>
                  <a:prstClr val="black"/>
                </a:solidFill>
                <a:effectLst/>
                <a:uLnTx/>
                <a:uFillTx/>
                <a:cs typeface="Arial" panose="020B0604020202020204" pitchFamily="34" charset="0"/>
              </a:rPr>
              <a:t>SOMENTE PARA PRODUTOS MÓVEL</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pt-BR" sz="1600" b="1" dirty="0">
                <a:solidFill>
                  <a:prstClr val="black"/>
                </a:solidFill>
                <a:highlight>
                  <a:srgbClr val="FFFF00"/>
                </a:highlight>
                <a:cs typeface="Arial" panose="020B0604020202020204" pitchFamily="34" charset="0"/>
              </a:rPr>
              <a:t>Abertura de protocolo no PS8 para cancelamento de linhas quando necessário (somente em LP): </a:t>
            </a:r>
            <a:r>
              <a:rPr lang="pt-BR" sz="1600" dirty="0">
                <a:solidFill>
                  <a:prstClr val="black"/>
                </a:solidFill>
                <a:highlight>
                  <a:srgbClr val="FFFF00"/>
                </a:highlight>
                <a:cs typeface="Arial" panose="020B0604020202020204" pitchFamily="34" charset="0"/>
              </a:rPr>
              <a:t>Solicitações &gt; Claro Empresa – Pequena e Média &gt; Ativação/Habilitação &gt; Desistiu da Compra</a:t>
            </a:r>
            <a:endParaRPr kumimoji="0" lang="pt-BR" sz="1600" b="0" i="0" u="none" strike="noStrike" kern="1200" cap="none" spc="0" normalizeH="0" baseline="0" noProof="0" dirty="0">
              <a:ln>
                <a:noFill/>
              </a:ln>
              <a:solidFill>
                <a:prstClr val="black"/>
              </a:solidFill>
              <a:effectLst/>
              <a:highlight>
                <a:srgbClr val="FFFF00"/>
              </a:highlight>
              <a:uLnTx/>
              <a:uFillTx/>
              <a:cs typeface="Arial" panose="020B0604020202020204" pitchFamily="34" charset="0"/>
            </a:endParaRPr>
          </a:p>
        </p:txBody>
      </p:sp>
      <p:sp>
        <p:nvSpPr>
          <p:cNvPr id="4" name="Retângulo: Cantos Arredondados 3">
            <a:extLst>
              <a:ext uri="{FF2B5EF4-FFF2-40B4-BE49-F238E27FC236}">
                <a16:creationId xmlns:a16="http://schemas.microsoft.com/office/drawing/2014/main" id="{7AC45DAE-0DD8-47A6-3A8B-BDE81A8EB695}"/>
              </a:ext>
            </a:extLst>
          </p:cNvPr>
          <p:cNvSpPr/>
          <p:nvPr/>
        </p:nvSpPr>
        <p:spPr>
          <a:xfrm>
            <a:off x="526125" y="762278"/>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Canais de atendimento</a:t>
            </a:r>
          </a:p>
        </p:txBody>
      </p:sp>
      <p:grpSp>
        <p:nvGrpSpPr>
          <p:cNvPr id="7" name="Agrupar 6">
            <a:extLst>
              <a:ext uri="{FF2B5EF4-FFF2-40B4-BE49-F238E27FC236}">
                <a16:creationId xmlns:a16="http://schemas.microsoft.com/office/drawing/2014/main" id="{616832BC-ED5A-3A3C-F38F-4B74C9EB9835}"/>
              </a:ext>
            </a:extLst>
          </p:cNvPr>
          <p:cNvGrpSpPr/>
          <p:nvPr/>
        </p:nvGrpSpPr>
        <p:grpSpPr>
          <a:xfrm>
            <a:off x="564354" y="3297158"/>
            <a:ext cx="2200275" cy="968919"/>
            <a:chOff x="621506" y="2497056"/>
            <a:chExt cx="2200275" cy="968919"/>
          </a:xfrm>
        </p:grpSpPr>
        <p:pic>
          <p:nvPicPr>
            <p:cNvPr id="89" name="Imagem 88" descr="Uma imagem contendo Logotipo&#10;&#10;Descrição gerada automaticamente">
              <a:extLst>
                <a:ext uri="{FF2B5EF4-FFF2-40B4-BE49-F238E27FC236}">
                  <a16:creationId xmlns:a16="http://schemas.microsoft.com/office/drawing/2014/main" id="{CCA69657-0E9C-3A0C-DD00-1ACE6E90C32C}"/>
                </a:ext>
              </a:extLst>
            </p:cNvPr>
            <p:cNvPicPr>
              <a:picLocks noChangeAspect="1"/>
            </p:cNvPicPr>
            <p:nvPr/>
          </p:nvPicPr>
          <p:blipFill>
            <a:blip r:embed="rId2" cstate="print">
              <a:extLst>
                <a:ext uri="{28A0092B-C50C-407E-A947-70E740481C1C}">
                  <a14:useLocalDpi xmlns:a14="http://schemas.microsoft.com/office/drawing/2010/main" val="0"/>
                </a:ext>
              </a:extLst>
            </a:blip>
            <a:srcRect l="4333" r="5359" b="38487"/>
            <a:stretch>
              <a:fillRect/>
            </a:stretch>
          </p:blipFill>
          <p:spPr>
            <a:xfrm>
              <a:off x="621506" y="2497056"/>
              <a:ext cx="2200275" cy="661579"/>
            </a:xfrm>
            <a:prstGeom prst="rect">
              <a:avLst/>
            </a:prstGeom>
          </p:spPr>
        </p:pic>
        <p:sp>
          <p:nvSpPr>
            <p:cNvPr id="5" name="[T2O] CaixaDeTexto 18">
              <a:extLst>
                <a:ext uri="{FF2B5EF4-FFF2-40B4-BE49-F238E27FC236}">
                  <a16:creationId xmlns:a16="http://schemas.microsoft.com/office/drawing/2014/main" id="{A6AD72CF-1F26-545C-9874-D51D1EBB2F2B}"/>
                </a:ext>
              </a:extLst>
            </p:cNvPr>
            <p:cNvSpPr/>
            <p:nvPr/>
          </p:nvSpPr>
          <p:spPr>
            <a:xfrm>
              <a:off x="1414443" y="3255663"/>
              <a:ext cx="614400" cy="210312"/>
            </a:xfrm>
            <a:custGeom>
              <a:avLst/>
              <a:gdLst/>
              <a:ahLst/>
              <a:cxnLst/>
              <a:rect l="l" t="t" r="r" b="b"/>
              <a:pathLst>
                <a:path w="614400" h="210312">
                  <a:moveTo>
                    <a:pt x="47853" y="37186"/>
                  </a:moveTo>
                  <a:lnTo>
                    <a:pt x="47853" y="109119"/>
                  </a:lnTo>
                  <a:lnTo>
                    <a:pt x="68884" y="109119"/>
                  </a:lnTo>
                  <a:cubicBezTo>
                    <a:pt x="79857" y="109119"/>
                    <a:pt x="88036" y="106172"/>
                    <a:pt x="93421" y="100279"/>
                  </a:cubicBezTo>
                  <a:cubicBezTo>
                    <a:pt x="98806" y="94387"/>
                    <a:pt x="101498" y="85344"/>
                    <a:pt x="101498" y="73152"/>
                  </a:cubicBezTo>
                  <a:cubicBezTo>
                    <a:pt x="101498" y="60960"/>
                    <a:pt x="98806" y="51918"/>
                    <a:pt x="93421" y="46025"/>
                  </a:cubicBezTo>
                  <a:cubicBezTo>
                    <a:pt x="88036" y="40132"/>
                    <a:pt x="79857" y="37186"/>
                    <a:pt x="68884" y="37186"/>
                  </a:cubicBezTo>
                  <a:close/>
                  <a:moveTo>
                    <a:pt x="198348" y="1219"/>
                  </a:moveTo>
                  <a:lnTo>
                    <a:pt x="264185" y="1219"/>
                  </a:lnTo>
                  <a:lnTo>
                    <a:pt x="308686" y="163983"/>
                  </a:lnTo>
                  <a:lnTo>
                    <a:pt x="312953" y="163983"/>
                  </a:lnTo>
                  <a:lnTo>
                    <a:pt x="357454" y="1219"/>
                  </a:lnTo>
                  <a:lnTo>
                    <a:pt x="422376" y="1219"/>
                  </a:lnTo>
                  <a:lnTo>
                    <a:pt x="446151" y="210312"/>
                  </a:lnTo>
                  <a:lnTo>
                    <a:pt x="397687" y="210312"/>
                  </a:lnTo>
                  <a:lnTo>
                    <a:pt x="389153" y="105670"/>
                  </a:lnTo>
                  <a:cubicBezTo>
                    <a:pt x="387527" y="86112"/>
                    <a:pt x="386511" y="69075"/>
                    <a:pt x="386105" y="54559"/>
                  </a:cubicBezTo>
                  <a:lnTo>
                    <a:pt x="382752" y="54559"/>
                  </a:lnTo>
                  <a:lnTo>
                    <a:pt x="337947" y="210312"/>
                  </a:lnTo>
                  <a:lnTo>
                    <a:pt x="278815" y="210312"/>
                  </a:lnTo>
                  <a:lnTo>
                    <a:pt x="233400" y="54559"/>
                  </a:lnTo>
                  <a:lnTo>
                    <a:pt x="230352" y="54559"/>
                  </a:lnTo>
                  <a:cubicBezTo>
                    <a:pt x="229133" y="78150"/>
                    <a:pt x="228015" y="94985"/>
                    <a:pt x="226999" y="105066"/>
                  </a:cubicBezTo>
                  <a:lnTo>
                    <a:pt x="217246" y="210312"/>
                  </a:lnTo>
                  <a:lnTo>
                    <a:pt x="174879" y="210312"/>
                  </a:lnTo>
                  <a:close/>
                  <a:moveTo>
                    <a:pt x="485775" y="0"/>
                  </a:moveTo>
                  <a:lnTo>
                    <a:pt x="614400" y="0"/>
                  </a:lnTo>
                  <a:lnTo>
                    <a:pt x="614400" y="37491"/>
                  </a:lnTo>
                  <a:lnTo>
                    <a:pt x="533323" y="37491"/>
                  </a:lnTo>
                  <a:lnTo>
                    <a:pt x="533323" y="85039"/>
                  </a:lnTo>
                  <a:lnTo>
                    <a:pt x="592150" y="85039"/>
                  </a:lnTo>
                  <a:lnTo>
                    <a:pt x="592150" y="122225"/>
                  </a:lnTo>
                  <a:lnTo>
                    <a:pt x="533323" y="122225"/>
                  </a:lnTo>
                  <a:lnTo>
                    <a:pt x="533323" y="172822"/>
                  </a:lnTo>
                  <a:lnTo>
                    <a:pt x="614400" y="172822"/>
                  </a:lnTo>
                  <a:lnTo>
                    <a:pt x="614400" y="210312"/>
                  </a:lnTo>
                  <a:lnTo>
                    <a:pt x="485775" y="210312"/>
                  </a:lnTo>
                  <a:close/>
                  <a:moveTo>
                    <a:pt x="0" y="0"/>
                  </a:moveTo>
                  <a:lnTo>
                    <a:pt x="76504" y="0"/>
                  </a:lnTo>
                  <a:cubicBezTo>
                    <a:pt x="90932" y="0"/>
                    <a:pt x="103479" y="2997"/>
                    <a:pt x="114147" y="8992"/>
                  </a:cubicBezTo>
                  <a:cubicBezTo>
                    <a:pt x="124815" y="14986"/>
                    <a:pt x="133045" y="23521"/>
                    <a:pt x="138836" y="34595"/>
                  </a:cubicBezTo>
                  <a:cubicBezTo>
                    <a:pt x="144627" y="45669"/>
                    <a:pt x="147523" y="58522"/>
                    <a:pt x="147523" y="73152"/>
                  </a:cubicBezTo>
                  <a:cubicBezTo>
                    <a:pt x="147523" y="87783"/>
                    <a:pt x="144627" y="100635"/>
                    <a:pt x="138836" y="111709"/>
                  </a:cubicBezTo>
                  <a:cubicBezTo>
                    <a:pt x="133045" y="122784"/>
                    <a:pt x="124815" y="131318"/>
                    <a:pt x="114147" y="137313"/>
                  </a:cubicBezTo>
                  <a:cubicBezTo>
                    <a:pt x="103479" y="143307"/>
                    <a:pt x="90932" y="146304"/>
                    <a:pt x="76504" y="146304"/>
                  </a:cubicBezTo>
                  <a:lnTo>
                    <a:pt x="47853" y="146304"/>
                  </a:lnTo>
                  <a:lnTo>
                    <a:pt x="47853" y="210312"/>
                  </a:lnTo>
                  <a:lnTo>
                    <a:pt x="0" y="210312"/>
                  </a:lnTo>
                  <a:close/>
                </a:path>
              </a:pathLst>
            </a:custGeom>
            <a:solidFill>
              <a:srgbClr val="272C2B"/>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grpSp>
      <p:sp>
        <p:nvSpPr>
          <p:cNvPr id="8" name="Elipse 7">
            <a:extLst>
              <a:ext uri="{FF2B5EF4-FFF2-40B4-BE49-F238E27FC236}">
                <a16:creationId xmlns:a16="http://schemas.microsoft.com/office/drawing/2014/main" id="{D737E987-E79C-E8DF-FC6E-573A281226A8}"/>
              </a:ext>
            </a:extLst>
          </p:cNvPr>
          <p:cNvSpPr/>
          <p:nvPr/>
        </p:nvSpPr>
        <p:spPr>
          <a:xfrm>
            <a:off x="1348740" y="5011947"/>
            <a:ext cx="1846053" cy="18460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Texto novo</a:t>
            </a:r>
          </a:p>
        </p:txBody>
      </p:sp>
    </p:spTree>
    <p:extLst>
      <p:ext uri="{BB962C8B-B14F-4D97-AF65-F5344CB8AC3E}">
        <p14:creationId xmlns:p14="http://schemas.microsoft.com/office/powerpoint/2010/main" val="101155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2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9A8EF-22A6-0512-81B8-65D08C3E124F}"/>
            </a:ext>
          </a:extLst>
        </p:cNvPr>
        <p:cNvGrpSpPr/>
        <p:nvPr/>
      </p:nvGrpSpPr>
      <p:grpSpPr>
        <a:xfrm>
          <a:off x="0" y="0"/>
          <a:ext cx="0" cy="0"/>
          <a:chOff x="0" y="0"/>
          <a:chExt cx="0" cy="0"/>
        </a:xfrm>
      </p:grpSpPr>
      <p:sp>
        <p:nvSpPr>
          <p:cNvPr id="88" name="Retângulo 87">
            <a:extLst>
              <a:ext uri="{FF2B5EF4-FFF2-40B4-BE49-F238E27FC236}">
                <a16:creationId xmlns:a16="http://schemas.microsoft.com/office/drawing/2014/main" id="{A52FEB60-AD7F-F9A9-4A1B-07B3DCD81EFB}"/>
              </a:ext>
            </a:extLst>
          </p:cNvPr>
          <p:cNvSpPr/>
          <p:nvPr/>
        </p:nvSpPr>
        <p:spPr>
          <a:xfrm>
            <a:off x="3194793" y="1625818"/>
            <a:ext cx="8640023" cy="3447098"/>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b="1" i="0" u="none" strike="noStrike" kern="1200" cap="none" spc="0" normalizeH="0" baseline="0" noProof="0" dirty="0">
                <a:ln>
                  <a:noFill/>
                </a:ln>
                <a:solidFill>
                  <a:srgbClr val="C00000"/>
                </a:solidFill>
                <a:effectLst/>
                <a:uLnTx/>
                <a:uFillTx/>
                <a:latin typeface="AMX" pitchFamily="2" charset="0"/>
                <a:cs typeface="Arial" panose="020B0604020202020204" pitchFamily="34" charset="0"/>
              </a:rPr>
              <a:t>Cliente em lojas com as solicitações relacionados abaixo:</a:t>
            </a:r>
          </a:p>
          <a:p>
            <a:pPr marL="176213" lvl="0" indent="-176213">
              <a:spcBef>
                <a:spcPts val="1200"/>
              </a:spcBef>
              <a:buClr>
                <a:srgbClr val="742424"/>
              </a:buClr>
              <a:buFont typeface="Arial" panose="020B0604020202020204" pitchFamily="34" charset="0"/>
              <a:buChar char="•"/>
              <a:defRPr/>
            </a:pPr>
            <a:r>
              <a:rPr lang="pt-BR" b="1" dirty="0">
                <a:solidFill>
                  <a:prstClr val="black"/>
                </a:solidFill>
                <a:latin typeface="AMX Black" pitchFamily="2" charset="0"/>
                <a:cs typeface="Arial" panose="020B0604020202020204" pitchFamily="34" charset="0"/>
              </a:rPr>
              <a:t>Soluções</a:t>
            </a:r>
            <a:r>
              <a:rPr lang="pt-BR" b="1" dirty="0">
                <a:solidFill>
                  <a:prstClr val="black"/>
                </a:solidFill>
                <a:latin typeface="AMX" pitchFamily="2" charset="0"/>
                <a:cs typeface="Arial" panose="020B0604020202020204" pitchFamily="34" charset="0"/>
              </a:rPr>
              <a:t> de problemas relacionados a pós vendas:</a:t>
            </a:r>
            <a:br>
              <a:rPr lang="pt-BR" b="1" dirty="0">
                <a:solidFill>
                  <a:prstClr val="black"/>
                </a:solidFill>
                <a:latin typeface="AMX" pitchFamily="2" charset="0"/>
                <a:cs typeface="Arial" panose="020B0604020202020204" pitchFamily="34" charset="0"/>
              </a:rPr>
            </a:br>
            <a:r>
              <a:rPr lang="pt-BR" dirty="0">
                <a:solidFill>
                  <a:prstClr val="black"/>
                </a:solidFill>
                <a:latin typeface="AMX" pitchFamily="2" charset="0"/>
                <a:cs typeface="Arial" panose="020B0604020202020204" pitchFamily="34" charset="0"/>
              </a:rPr>
              <a:t>Perda ou roubo (desbloqueio de IMEI ou chip), problemas na rede móvel, troca de chip por defeito, reclamação de valores ou ofertas (Problemas com fatura ou cobrança), contratação indevida, desistência ou cancelamento, cancelamento por falência, solicitação de 2ª via de fatura (inclusive em braile), fatura móvel detalhada, contestação ou reembolso, alteração cadastral ou troca de titularidade e Suporte no pós vendas geral.</a:t>
            </a:r>
          </a:p>
          <a:p>
            <a:pPr marL="176213" lvl="0" indent="-176213">
              <a:spcBef>
                <a:spcPts val="1200"/>
              </a:spcBef>
              <a:buClr>
                <a:srgbClr val="742424"/>
              </a:buClr>
              <a:buFont typeface="Arial" panose="020B0604020202020204" pitchFamily="34" charset="0"/>
              <a:buChar char="•"/>
              <a:defRPr/>
            </a:pPr>
            <a:r>
              <a:rPr lang="pt-BR" dirty="0">
                <a:solidFill>
                  <a:prstClr val="black"/>
                </a:solidFill>
                <a:latin typeface="AMX" pitchFamily="2" charset="0"/>
                <a:cs typeface="Arial" panose="020B0604020202020204" pitchFamily="34" charset="0"/>
              </a:rPr>
              <a:t>Vendedor deve abrir o protocolo de atendimento para o time de Atendimento ao cliente, ou orientar o cliente a entrar em contato com o atendimento via (se o cliente preferir): </a:t>
            </a:r>
            <a:r>
              <a:rPr lang="pt-BR" b="1" dirty="0">
                <a:solidFill>
                  <a:srgbClr val="C00000"/>
                </a:solidFill>
                <a:latin typeface="AMX" pitchFamily="2" charset="0"/>
                <a:cs typeface="Arial" panose="020B0604020202020204" pitchFamily="34" charset="0"/>
              </a:rPr>
              <a:t>*1052</a:t>
            </a:r>
          </a:p>
        </p:txBody>
      </p:sp>
      <p:sp>
        <p:nvSpPr>
          <p:cNvPr id="4" name="Retângulo: Cantos Arredondados 3">
            <a:extLst>
              <a:ext uri="{FF2B5EF4-FFF2-40B4-BE49-F238E27FC236}">
                <a16:creationId xmlns:a16="http://schemas.microsoft.com/office/drawing/2014/main" id="{C65E709A-3C7B-43A1-8184-C51CA378269F}"/>
              </a:ext>
            </a:extLst>
          </p:cNvPr>
          <p:cNvSpPr/>
          <p:nvPr/>
        </p:nvSpPr>
        <p:spPr>
          <a:xfrm>
            <a:off x="526125" y="762278"/>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Canais de atendimento</a:t>
            </a:r>
          </a:p>
        </p:txBody>
      </p:sp>
      <p:grpSp>
        <p:nvGrpSpPr>
          <p:cNvPr id="19" name="Agrupar 18">
            <a:extLst>
              <a:ext uri="{FF2B5EF4-FFF2-40B4-BE49-F238E27FC236}">
                <a16:creationId xmlns:a16="http://schemas.microsoft.com/office/drawing/2014/main" id="{1C862EA2-6128-0ED3-9818-D16662C3215F}"/>
              </a:ext>
            </a:extLst>
          </p:cNvPr>
          <p:cNvGrpSpPr/>
          <p:nvPr/>
        </p:nvGrpSpPr>
        <p:grpSpPr>
          <a:xfrm>
            <a:off x="535627" y="2687703"/>
            <a:ext cx="2212130" cy="2212130"/>
            <a:chOff x="535627" y="2326757"/>
            <a:chExt cx="2212130" cy="2212130"/>
          </a:xfrm>
        </p:grpSpPr>
        <p:grpSp>
          <p:nvGrpSpPr>
            <p:cNvPr id="10" name="Agrupar 9">
              <a:extLst>
                <a:ext uri="{FF2B5EF4-FFF2-40B4-BE49-F238E27FC236}">
                  <a16:creationId xmlns:a16="http://schemas.microsoft.com/office/drawing/2014/main" id="{7FEDE129-864C-22B7-CDD3-416EE4B29332}"/>
                </a:ext>
              </a:extLst>
            </p:cNvPr>
            <p:cNvGrpSpPr/>
            <p:nvPr/>
          </p:nvGrpSpPr>
          <p:grpSpPr>
            <a:xfrm>
              <a:off x="535627" y="2326757"/>
              <a:ext cx="2212130" cy="2212130"/>
              <a:chOff x="628879" y="570699"/>
              <a:chExt cx="1048786" cy="1048786"/>
            </a:xfrm>
          </p:grpSpPr>
          <p:sp>
            <p:nvSpPr>
              <p:cNvPr id="12" name="Elipse 11">
                <a:extLst>
                  <a:ext uri="{FF2B5EF4-FFF2-40B4-BE49-F238E27FC236}">
                    <a16:creationId xmlns:a16="http://schemas.microsoft.com/office/drawing/2014/main" id="{36CDCAAC-F4ED-C6EF-C78D-23FD3E850733}"/>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3" name="Elipse 12">
                <a:extLst>
                  <a:ext uri="{FF2B5EF4-FFF2-40B4-BE49-F238E27FC236}">
                    <a16:creationId xmlns:a16="http://schemas.microsoft.com/office/drawing/2014/main" id="{29AE297B-EC17-3D5E-E626-3D8CC5821FCC}"/>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sp>
          <p:nvSpPr>
            <p:cNvPr id="17" name="[T2O] TextBox 14">
              <a:extLst>
                <a:ext uri="{FF2B5EF4-FFF2-40B4-BE49-F238E27FC236}">
                  <a16:creationId xmlns:a16="http://schemas.microsoft.com/office/drawing/2014/main" id="{8CAE3145-E808-E816-D2C8-0699E7A52E41}"/>
                </a:ext>
              </a:extLst>
            </p:cNvPr>
            <p:cNvSpPr/>
            <p:nvPr/>
          </p:nvSpPr>
          <p:spPr>
            <a:xfrm>
              <a:off x="971200" y="3245320"/>
              <a:ext cx="1340985" cy="375004"/>
            </a:xfrm>
            <a:custGeom>
              <a:avLst/>
              <a:gdLst/>
              <a:ahLst/>
              <a:cxnLst/>
              <a:rect l="l" t="t" r="r" b="b"/>
              <a:pathLst>
                <a:path w="606552" h="169621">
                  <a:moveTo>
                    <a:pt x="290322" y="40234"/>
                  </a:moveTo>
                  <a:cubicBezTo>
                    <a:pt x="282702" y="40234"/>
                    <a:pt x="277216" y="44196"/>
                    <a:pt x="273863" y="52121"/>
                  </a:cubicBezTo>
                  <a:cubicBezTo>
                    <a:pt x="270510" y="60046"/>
                    <a:pt x="268834" y="72009"/>
                    <a:pt x="268834" y="88011"/>
                  </a:cubicBezTo>
                  <a:cubicBezTo>
                    <a:pt x="268834" y="104013"/>
                    <a:pt x="270510" y="115977"/>
                    <a:pt x="273863" y="123901"/>
                  </a:cubicBezTo>
                  <a:cubicBezTo>
                    <a:pt x="277216" y="131826"/>
                    <a:pt x="282702" y="135789"/>
                    <a:pt x="290322" y="135789"/>
                  </a:cubicBezTo>
                  <a:cubicBezTo>
                    <a:pt x="297942" y="135789"/>
                    <a:pt x="303467" y="131826"/>
                    <a:pt x="306896" y="123901"/>
                  </a:cubicBezTo>
                  <a:cubicBezTo>
                    <a:pt x="310325" y="115977"/>
                    <a:pt x="312039" y="104013"/>
                    <a:pt x="312039" y="88011"/>
                  </a:cubicBezTo>
                  <a:cubicBezTo>
                    <a:pt x="312039" y="72009"/>
                    <a:pt x="310325" y="60046"/>
                    <a:pt x="306896" y="52121"/>
                  </a:cubicBezTo>
                  <a:cubicBezTo>
                    <a:pt x="303467" y="44196"/>
                    <a:pt x="297942" y="40234"/>
                    <a:pt x="290322" y="40234"/>
                  </a:cubicBezTo>
                  <a:close/>
                  <a:moveTo>
                    <a:pt x="155144" y="10059"/>
                  </a:moveTo>
                  <a:lnTo>
                    <a:pt x="190577" y="10059"/>
                  </a:lnTo>
                  <a:lnTo>
                    <a:pt x="190577" y="166878"/>
                  </a:lnTo>
                  <a:lnTo>
                    <a:pt x="146000" y="166878"/>
                  </a:lnTo>
                  <a:lnTo>
                    <a:pt x="146000" y="48463"/>
                  </a:lnTo>
                  <a:lnTo>
                    <a:pt x="113538" y="64465"/>
                  </a:lnTo>
                  <a:lnTo>
                    <a:pt x="113538" y="30633"/>
                  </a:lnTo>
                  <a:close/>
                  <a:moveTo>
                    <a:pt x="382372" y="9144"/>
                  </a:moveTo>
                  <a:lnTo>
                    <a:pt x="477012" y="9144"/>
                  </a:lnTo>
                  <a:lnTo>
                    <a:pt x="477012" y="43891"/>
                  </a:lnTo>
                  <a:lnTo>
                    <a:pt x="418262" y="43891"/>
                  </a:lnTo>
                  <a:lnTo>
                    <a:pt x="418262" y="70180"/>
                  </a:lnTo>
                  <a:cubicBezTo>
                    <a:pt x="422377" y="69571"/>
                    <a:pt x="426720" y="69266"/>
                    <a:pt x="431292" y="69266"/>
                  </a:cubicBezTo>
                  <a:cubicBezTo>
                    <a:pt x="447294" y="69266"/>
                    <a:pt x="459715" y="73114"/>
                    <a:pt x="468554" y="80810"/>
                  </a:cubicBezTo>
                  <a:cubicBezTo>
                    <a:pt x="477393" y="88507"/>
                    <a:pt x="481813" y="99213"/>
                    <a:pt x="481813" y="112929"/>
                  </a:cubicBezTo>
                  <a:cubicBezTo>
                    <a:pt x="481813" y="131979"/>
                    <a:pt x="473355" y="146190"/>
                    <a:pt x="456438" y="155563"/>
                  </a:cubicBezTo>
                  <a:cubicBezTo>
                    <a:pt x="439522" y="164935"/>
                    <a:pt x="414833" y="169621"/>
                    <a:pt x="382372" y="169621"/>
                  </a:cubicBezTo>
                  <a:lnTo>
                    <a:pt x="382372" y="135789"/>
                  </a:lnTo>
                  <a:cubicBezTo>
                    <a:pt x="401727" y="135789"/>
                    <a:pt x="415786" y="134112"/>
                    <a:pt x="424549" y="130759"/>
                  </a:cubicBezTo>
                  <a:cubicBezTo>
                    <a:pt x="433312" y="127407"/>
                    <a:pt x="437693" y="122454"/>
                    <a:pt x="437693" y="115900"/>
                  </a:cubicBezTo>
                  <a:cubicBezTo>
                    <a:pt x="437693" y="111328"/>
                    <a:pt x="435750" y="107899"/>
                    <a:pt x="431864" y="105613"/>
                  </a:cubicBezTo>
                  <a:cubicBezTo>
                    <a:pt x="427978" y="103327"/>
                    <a:pt x="422529" y="102184"/>
                    <a:pt x="415519" y="102184"/>
                  </a:cubicBezTo>
                  <a:cubicBezTo>
                    <a:pt x="411252" y="102184"/>
                    <a:pt x="405918" y="102565"/>
                    <a:pt x="399517" y="103327"/>
                  </a:cubicBezTo>
                  <a:cubicBezTo>
                    <a:pt x="393116" y="104089"/>
                    <a:pt x="387401" y="105004"/>
                    <a:pt x="382372" y="106071"/>
                  </a:cubicBezTo>
                  <a:close/>
                  <a:moveTo>
                    <a:pt x="549402" y="6401"/>
                  </a:moveTo>
                  <a:cubicBezTo>
                    <a:pt x="566471" y="6401"/>
                    <a:pt x="579844" y="10287"/>
                    <a:pt x="589522" y="18060"/>
                  </a:cubicBezTo>
                  <a:cubicBezTo>
                    <a:pt x="599199" y="25832"/>
                    <a:pt x="604038" y="36652"/>
                    <a:pt x="604038" y="50521"/>
                  </a:cubicBezTo>
                  <a:cubicBezTo>
                    <a:pt x="604038" y="58293"/>
                    <a:pt x="602552" y="65494"/>
                    <a:pt x="599580" y="72124"/>
                  </a:cubicBezTo>
                  <a:cubicBezTo>
                    <a:pt x="596608" y="78753"/>
                    <a:pt x="592722" y="84925"/>
                    <a:pt x="587921" y="90640"/>
                  </a:cubicBezTo>
                  <a:cubicBezTo>
                    <a:pt x="583121" y="96355"/>
                    <a:pt x="576453" y="103480"/>
                    <a:pt x="567919" y="112014"/>
                  </a:cubicBezTo>
                  <a:lnTo>
                    <a:pt x="550088" y="130074"/>
                  </a:lnTo>
                  <a:lnTo>
                    <a:pt x="550088" y="132131"/>
                  </a:lnTo>
                  <a:lnTo>
                    <a:pt x="606552" y="132131"/>
                  </a:lnTo>
                  <a:lnTo>
                    <a:pt x="606552" y="166878"/>
                  </a:lnTo>
                  <a:lnTo>
                    <a:pt x="501625" y="166878"/>
                  </a:lnTo>
                  <a:lnTo>
                    <a:pt x="501625" y="130302"/>
                  </a:lnTo>
                  <a:lnTo>
                    <a:pt x="540258" y="89840"/>
                  </a:lnTo>
                  <a:cubicBezTo>
                    <a:pt x="546354" y="83287"/>
                    <a:pt x="551003" y="77496"/>
                    <a:pt x="554203" y="72466"/>
                  </a:cubicBezTo>
                  <a:cubicBezTo>
                    <a:pt x="557403" y="67437"/>
                    <a:pt x="559004" y="62256"/>
                    <a:pt x="559004" y="56922"/>
                  </a:cubicBezTo>
                  <a:cubicBezTo>
                    <a:pt x="559004" y="51740"/>
                    <a:pt x="557251" y="47663"/>
                    <a:pt x="553746" y="44692"/>
                  </a:cubicBezTo>
                  <a:cubicBezTo>
                    <a:pt x="550241" y="41720"/>
                    <a:pt x="545059" y="40234"/>
                    <a:pt x="538201" y="40234"/>
                  </a:cubicBezTo>
                  <a:cubicBezTo>
                    <a:pt x="533477" y="40234"/>
                    <a:pt x="528181" y="40996"/>
                    <a:pt x="522313" y="42520"/>
                  </a:cubicBezTo>
                  <a:cubicBezTo>
                    <a:pt x="516446" y="44044"/>
                    <a:pt x="510998" y="46101"/>
                    <a:pt x="505968" y="48692"/>
                  </a:cubicBezTo>
                  <a:lnTo>
                    <a:pt x="505968" y="13716"/>
                  </a:lnTo>
                  <a:cubicBezTo>
                    <a:pt x="512522" y="11430"/>
                    <a:pt x="519684" y="9640"/>
                    <a:pt x="527457" y="8344"/>
                  </a:cubicBezTo>
                  <a:cubicBezTo>
                    <a:pt x="535229" y="7049"/>
                    <a:pt x="542544" y="6401"/>
                    <a:pt x="549402" y="6401"/>
                  </a:cubicBezTo>
                  <a:close/>
                  <a:moveTo>
                    <a:pt x="290551" y="6401"/>
                  </a:moveTo>
                  <a:cubicBezTo>
                    <a:pt x="311430" y="6401"/>
                    <a:pt x="327737" y="13526"/>
                    <a:pt x="339471" y="27775"/>
                  </a:cubicBezTo>
                  <a:cubicBezTo>
                    <a:pt x="351206" y="42025"/>
                    <a:pt x="357074" y="62103"/>
                    <a:pt x="357074" y="88011"/>
                  </a:cubicBezTo>
                  <a:cubicBezTo>
                    <a:pt x="357074" y="113919"/>
                    <a:pt x="351206" y="133998"/>
                    <a:pt x="339471" y="148247"/>
                  </a:cubicBezTo>
                  <a:cubicBezTo>
                    <a:pt x="327737" y="162497"/>
                    <a:pt x="311430" y="169621"/>
                    <a:pt x="290551" y="169621"/>
                  </a:cubicBezTo>
                  <a:cubicBezTo>
                    <a:pt x="269672" y="169621"/>
                    <a:pt x="253327" y="162535"/>
                    <a:pt x="241516" y="148362"/>
                  </a:cubicBezTo>
                  <a:cubicBezTo>
                    <a:pt x="229705" y="134188"/>
                    <a:pt x="223800" y="114072"/>
                    <a:pt x="223800" y="88011"/>
                  </a:cubicBezTo>
                  <a:cubicBezTo>
                    <a:pt x="223800" y="61951"/>
                    <a:pt x="229705" y="41834"/>
                    <a:pt x="241516" y="27661"/>
                  </a:cubicBezTo>
                  <a:cubicBezTo>
                    <a:pt x="253327" y="13488"/>
                    <a:pt x="269672" y="6401"/>
                    <a:pt x="290551" y="6401"/>
                  </a:cubicBezTo>
                  <a:close/>
                  <a:moveTo>
                    <a:pt x="33147" y="0"/>
                  </a:moveTo>
                  <a:lnTo>
                    <a:pt x="58751" y="0"/>
                  </a:lnTo>
                  <a:lnTo>
                    <a:pt x="56007" y="27547"/>
                  </a:lnTo>
                  <a:lnTo>
                    <a:pt x="79096" y="11466"/>
                  </a:lnTo>
                  <a:lnTo>
                    <a:pt x="91898" y="33412"/>
                  </a:lnTo>
                  <a:lnTo>
                    <a:pt x="66523" y="45149"/>
                  </a:lnTo>
                  <a:lnTo>
                    <a:pt x="91898" y="56614"/>
                  </a:lnTo>
                  <a:lnTo>
                    <a:pt x="79096" y="78560"/>
                  </a:lnTo>
                  <a:lnTo>
                    <a:pt x="56007" y="62751"/>
                  </a:lnTo>
                  <a:lnTo>
                    <a:pt x="58751" y="90297"/>
                  </a:lnTo>
                  <a:lnTo>
                    <a:pt x="33147" y="90297"/>
                  </a:lnTo>
                  <a:lnTo>
                    <a:pt x="35891" y="62751"/>
                  </a:lnTo>
                  <a:lnTo>
                    <a:pt x="12802" y="78560"/>
                  </a:lnTo>
                  <a:lnTo>
                    <a:pt x="0" y="56614"/>
                  </a:lnTo>
                  <a:lnTo>
                    <a:pt x="25375" y="45149"/>
                  </a:lnTo>
                  <a:lnTo>
                    <a:pt x="0" y="33412"/>
                  </a:lnTo>
                  <a:lnTo>
                    <a:pt x="12802" y="11466"/>
                  </a:lnTo>
                  <a:lnTo>
                    <a:pt x="35891" y="27547"/>
                  </a:lnTo>
                  <a:close/>
                </a:path>
              </a:pathLst>
            </a:custGeom>
            <a:solidFill>
              <a:srgbClr val="000000"/>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grpSp>
      <p:sp>
        <p:nvSpPr>
          <p:cNvPr id="20" name="TÍTULO 01">
            <a:extLst>
              <a:ext uri="{FF2B5EF4-FFF2-40B4-BE49-F238E27FC236}">
                <a16:creationId xmlns:a16="http://schemas.microsoft.com/office/drawing/2014/main" id="{CD3EE710-119D-7CE4-4DC3-5B8A3149A245}"/>
              </a:ext>
            </a:extLst>
          </p:cNvPr>
          <p:cNvSpPr txBox="1"/>
          <p:nvPr/>
        </p:nvSpPr>
        <p:spPr>
          <a:xfrm>
            <a:off x="777640" y="1904987"/>
            <a:ext cx="1769267" cy="707886"/>
          </a:xfrm>
          <a:prstGeom prst="rect">
            <a:avLst/>
          </a:prstGeom>
          <a:noFill/>
        </p:spPr>
        <p:txBody>
          <a:bodyPr wrap="square" rtlCol="0">
            <a:spAutoFit/>
          </a:bodyPr>
          <a:lstStyle/>
          <a:p>
            <a:pPr algn="ctr"/>
            <a:r>
              <a:rPr lang="pt-BR" sz="2000" b="1" dirty="0">
                <a:solidFill>
                  <a:srgbClr val="C00000"/>
                </a:solidFill>
                <a:latin typeface="AMX" pitchFamily="2" charset="0"/>
                <a:ea typeface="DIN 2014 Bold" panose="020B0504020202020204" pitchFamily="34" charset="77"/>
                <a:cs typeface="Arial" panose="020B0604020202020204" pitchFamily="34" charset="0"/>
              </a:rPr>
              <a:t>Atendimento ao cliente</a:t>
            </a:r>
          </a:p>
        </p:txBody>
      </p:sp>
    </p:spTree>
    <p:extLst>
      <p:ext uri="{BB962C8B-B14F-4D97-AF65-F5344CB8AC3E}">
        <p14:creationId xmlns:p14="http://schemas.microsoft.com/office/powerpoint/2010/main" val="105130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250" fill="hold"/>
                                        <p:tgtEl>
                                          <p:spTgt spid="19"/>
                                        </p:tgtEl>
                                        <p:attrNameLst>
                                          <p:attrName>ppt_w</p:attrName>
                                        </p:attrNameLst>
                                      </p:cBhvr>
                                      <p:tavLst>
                                        <p:tav tm="0">
                                          <p:val>
                                            <p:fltVal val="0"/>
                                          </p:val>
                                        </p:tav>
                                        <p:tav tm="100000">
                                          <p:val>
                                            <p:strVal val="#ppt_w"/>
                                          </p:val>
                                        </p:tav>
                                      </p:tavLst>
                                    </p:anim>
                                    <p:anim calcmode="lin" valueType="num">
                                      <p:cBhvr>
                                        <p:cTn id="12" dur="250" fill="hold"/>
                                        <p:tgtEl>
                                          <p:spTgt spid="19"/>
                                        </p:tgtEl>
                                        <p:attrNameLst>
                                          <p:attrName>ppt_h</p:attrName>
                                        </p:attrNameLst>
                                      </p:cBhvr>
                                      <p:tavLst>
                                        <p:tav tm="0">
                                          <p:val>
                                            <p:fltVal val="0"/>
                                          </p:val>
                                        </p:tav>
                                        <p:tav tm="100000">
                                          <p:val>
                                            <p:strVal val="#ppt_h"/>
                                          </p:val>
                                        </p:tav>
                                      </p:tavLst>
                                    </p:anim>
                                    <p:animEffect transition="in" filter="fade">
                                      <p:cBhvr>
                                        <p:cTn id="13" dur="250"/>
                                        <p:tgtEl>
                                          <p:spTgt spid="1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2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28E52-7132-4F04-F7EC-A6788CEC0A43}"/>
            </a:ext>
          </a:extLst>
        </p:cNvPr>
        <p:cNvGrpSpPr/>
        <p:nvPr/>
      </p:nvGrpSpPr>
      <p:grpSpPr>
        <a:xfrm>
          <a:off x="0" y="0"/>
          <a:ext cx="0" cy="0"/>
          <a:chOff x="0" y="0"/>
          <a:chExt cx="0" cy="0"/>
        </a:xfrm>
      </p:grpSpPr>
      <p:pic>
        <p:nvPicPr>
          <p:cNvPr id="15" name="Imagem 14">
            <a:extLst>
              <a:ext uri="{FF2B5EF4-FFF2-40B4-BE49-F238E27FC236}">
                <a16:creationId xmlns:a16="http://schemas.microsoft.com/office/drawing/2014/main" id="{C3AEB132-83ED-F754-B28C-83AB9A005120}"/>
              </a:ext>
            </a:extLst>
          </p:cNvPr>
          <p:cNvPicPr>
            <a:picLocks noChangeAspect="1"/>
          </p:cNvPicPr>
          <p:nvPr/>
        </p:nvPicPr>
        <p:blipFill>
          <a:blip r:embed="rId2">
            <a:extLst>
              <a:ext uri="{28A0092B-C50C-407E-A947-70E740481C1C}">
                <a14:useLocalDpi xmlns:a14="http://schemas.microsoft.com/office/drawing/2010/main" val="0"/>
              </a:ext>
            </a:extLst>
          </a:blip>
          <a:srcRect l="20310" t="179" r="11117" b="-179"/>
          <a:stretch>
            <a:fillRect/>
          </a:stretch>
        </p:blipFill>
        <p:spPr>
          <a:xfrm>
            <a:off x="-7174" y="0"/>
            <a:ext cx="7861659" cy="6870308"/>
          </a:xfrm>
          <a:prstGeom prst="rect">
            <a:avLst/>
          </a:prstGeom>
        </p:spPr>
      </p:pic>
      <p:sp>
        <p:nvSpPr>
          <p:cNvPr id="16" name="Retângulo 15">
            <a:extLst>
              <a:ext uri="{FF2B5EF4-FFF2-40B4-BE49-F238E27FC236}">
                <a16:creationId xmlns:a16="http://schemas.microsoft.com/office/drawing/2014/main" id="{426CDE1A-2E22-68B6-6090-3FA30BA93EBD}"/>
              </a:ext>
            </a:extLst>
          </p:cNvPr>
          <p:cNvSpPr/>
          <p:nvPr/>
        </p:nvSpPr>
        <p:spPr>
          <a:xfrm>
            <a:off x="2045970" y="1"/>
            <a:ext cx="10146030" cy="6858000"/>
          </a:xfrm>
          <a:prstGeom prst="rect">
            <a:avLst/>
          </a:prstGeom>
          <a:gradFill>
            <a:gsLst>
              <a:gs pos="82000">
                <a:srgbClr val="5A0101"/>
              </a:gs>
              <a:gs pos="0">
                <a:schemeClr val="tx1">
                  <a:lumMod val="95000"/>
                  <a:lumOff val="5000"/>
                  <a:alpha val="0"/>
                </a:schemeClr>
              </a:gs>
              <a:gs pos="6600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24" name="Retângulo 23">
            <a:extLst>
              <a:ext uri="{FF2B5EF4-FFF2-40B4-BE49-F238E27FC236}">
                <a16:creationId xmlns:a16="http://schemas.microsoft.com/office/drawing/2014/main" id="{330D564C-0911-B31A-5B83-E4C274914FF0}"/>
              </a:ext>
            </a:extLst>
          </p:cNvPr>
          <p:cNvSpPr/>
          <p:nvPr/>
        </p:nvSpPr>
        <p:spPr>
          <a:xfrm>
            <a:off x="1217173" y="12309"/>
            <a:ext cx="10932010" cy="6858000"/>
          </a:xfrm>
          <a:prstGeom prst="rect">
            <a:avLst/>
          </a:prstGeom>
          <a:gradFill>
            <a:gsLst>
              <a:gs pos="82000">
                <a:srgbClr val="5A0101"/>
              </a:gs>
              <a:gs pos="0">
                <a:schemeClr val="tx1">
                  <a:lumMod val="95000"/>
                  <a:lumOff val="5000"/>
                  <a:alpha val="0"/>
                </a:schemeClr>
              </a:gs>
              <a:gs pos="6600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22" name="CaixaDeTexto 21">
            <a:extLst>
              <a:ext uri="{FF2B5EF4-FFF2-40B4-BE49-F238E27FC236}">
                <a16:creationId xmlns:a16="http://schemas.microsoft.com/office/drawing/2014/main" id="{D184D749-A764-19BE-4FE9-2FC7F10E7754}"/>
              </a:ext>
            </a:extLst>
          </p:cNvPr>
          <p:cNvSpPr txBox="1"/>
          <p:nvPr/>
        </p:nvSpPr>
        <p:spPr>
          <a:xfrm>
            <a:off x="5348897" y="1580785"/>
            <a:ext cx="3431280" cy="1446550"/>
          </a:xfrm>
          <a:prstGeom prst="rect">
            <a:avLst/>
          </a:prstGeom>
          <a:noFill/>
        </p:spPr>
        <p:txBody>
          <a:bodyPr wrap="square" rtlCol="0">
            <a:spAutoFit/>
          </a:bodyPr>
          <a:lstStyle/>
          <a:p>
            <a:r>
              <a:rPr lang="pt-BR" sz="8800" b="1" dirty="0">
                <a:solidFill>
                  <a:schemeClr val="bg1"/>
                </a:solidFill>
              </a:rPr>
              <a:t>AA</a:t>
            </a:r>
          </a:p>
        </p:txBody>
      </p:sp>
      <p:sp>
        <p:nvSpPr>
          <p:cNvPr id="23" name="CaixaDeTexto 22">
            <a:extLst>
              <a:ext uri="{FF2B5EF4-FFF2-40B4-BE49-F238E27FC236}">
                <a16:creationId xmlns:a16="http://schemas.microsoft.com/office/drawing/2014/main" id="{79AA4106-741D-8FB8-530F-22DACA139532}"/>
              </a:ext>
            </a:extLst>
          </p:cNvPr>
          <p:cNvSpPr txBox="1"/>
          <p:nvPr/>
        </p:nvSpPr>
        <p:spPr>
          <a:xfrm>
            <a:off x="5280461" y="2770557"/>
            <a:ext cx="5364648" cy="2308324"/>
          </a:xfrm>
          <a:prstGeom prst="rect">
            <a:avLst/>
          </a:prstGeom>
          <a:noFill/>
        </p:spPr>
        <p:txBody>
          <a:bodyPr wrap="square" rtlCol="0">
            <a:spAutoFit/>
          </a:bodyPr>
          <a:lstStyle/>
          <a:p>
            <a:r>
              <a:rPr lang="pt-BR" sz="7200" b="1" dirty="0">
                <a:solidFill>
                  <a:schemeClr val="bg1"/>
                </a:solidFill>
              </a:rPr>
              <a:t>Processos de Vendas</a:t>
            </a:r>
          </a:p>
        </p:txBody>
      </p:sp>
      <p:pic>
        <p:nvPicPr>
          <p:cNvPr id="17" name="Gráfico 16">
            <a:extLst>
              <a:ext uri="{FF2B5EF4-FFF2-40B4-BE49-F238E27FC236}">
                <a16:creationId xmlns:a16="http://schemas.microsoft.com/office/drawing/2014/main" id="{72C4636E-5565-BCA7-F6F6-C63A63BE93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35798" y="177233"/>
            <a:ext cx="1628739" cy="886854"/>
          </a:xfrm>
          <a:prstGeom prst="rect">
            <a:avLst/>
          </a:prstGeom>
        </p:spPr>
      </p:pic>
      <p:pic>
        <p:nvPicPr>
          <p:cNvPr id="18" name="Graphic 16">
            <a:extLst>
              <a:ext uri="{FF2B5EF4-FFF2-40B4-BE49-F238E27FC236}">
                <a16:creationId xmlns:a16="http://schemas.microsoft.com/office/drawing/2014/main" id="{8A524ADA-4B7C-CB70-C155-DE7555D29D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35798" y="5887967"/>
            <a:ext cx="1247380" cy="471534"/>
          </a:xfrm>
          <a:prstGeom prst="rect">
            <a:avLst/>
          </a:prstGeom>
        </p:spPr>
      </p:pic>
    </p:spTree>
    <p:extLst>
      <p:ext uri="{BB962C8B-B14F-4D97-AF65-F5344CB8AC3E}">
        <p14:creationId xmlns:p14="http://schemas.microsoft.com/office/powerpoint/2010/main" val="2689884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14A8B-611D-17D3-0D55-E9BD0BA56599}"/>
            </a:ext>
          </a:extLst>
        </p:cNvPr>
        <p:cNvGrpSpPr/>
        <p:nvPr/>
      </p:nvGrpSpPr>
      <p:grpSpPr>
        <a:xfrm>
          <a:off x="0" y="0"/>
          <a:ext cx="0" cy="0"/>
          <a:chOff x="0" y="0"/>
          <a:chExt cx="0" cy="0"/>
        </a:xfrm>
      </p:grpSpPr>
      <p:sp>
        <p:nvSpPr>
          <p:cNvPr id="35" name="Retângulo 34">
            <a:extLst>
              <a:ext uri="{FF2B5EF4-FFF2-40B4-BE49-F238E27FC236}">
                <a16:creationId xmlns:a16="http://schemas.microsoft.com/office/drawing/2014/main" id="{0237F61B-71C4-6C33-C262-E316BC8B40ED}"/>
              </a:ext>
            </a:extLst>
          </p:cNvPr>
          <p:cNvSpPr/>
          <p:nvPr/>
        </p:nvSpPr>
        <p:spPr>
          <a:xfrm>
            <a:off x="2294772" y="2257021"/>
            <a:ext cx="9296023" cy="4093428"/>
          </a:xfrm>
          <a:prstGeom prst="rect">
            <a:avLst/>
          </a:prstGeom>
        </p:spPr>
        <p:txBody>
          <a:bodyPr wrap="square" lIns="91440" tIns="45720" rIns="91440" bIns="45720" anchor="t">
            <a:spAutoFit/>
          </a:bodyPr>
          <a:lstStyle/>
          <a:p>
            <a:pPr>
              <a:spcBef>
                <a:spcPts val="300"/>
              </a:spcBef>
            </a:pPr>
            <a:r>
              <a:rPr lang="pt-BR" sz="1600" b="1" dirty="0">
                <a:solidFill>
                  <a:srgbClr val="C00000"/>
                </a:solidFill>
                <a:latin typeface="+mj-lt"/>
                <a:cs typeface="Arial" panose="020B0604020202020204" pitchFamily="34" charset="0"/>
              </a:rPr>
              <a:t>DOCUMENTO OBRIGATÓRIO PARA ANEXO:</a:t>
            </a:r>
          </a:p>
          <a:p>
            <a:pPr>
              <a:spcBef>
                <a:spcPts val="300"/>
              </a:spcBef>
            </a:pPr>
            <a:r>
              <a:rPr lang="pt-BR" sz="1600" b="1" dirty="0">
                <a:latin typeface="+mj-lt"/>
                <a:cs typeface="Arial" panose="020B0604020202020204" pitchFamily="34" charset="0"/>
              </a:rPr>
              <a:t>Assinatura via </a:t>
            </a:r>
            <a:r>
              <a:rPr lang="pt-BR" sz="1600" b="1" dirty="0" err="1">
                <a:latin typeface="+mj-lt"/>
                <a:cs typeface="Arial" panose="020B0604020202020204" pitchFamily="34" charset="0"/>
              </a:rPr>
              <a:t>Docusign</a:t>
            </a:r>
            <a:r>
              <a:rPr lang="pt-BR" sz="1600" b="1" dirty="0">
                <a:latin typeface="+mj-lt"/>
                <a:cs typeface="Arial" panose="020B0604020202020204" pitchFamily="34" charset="0"/>
              </a:rPr>
              <a:t>:</a:t>
            </a:r>
            <a:endParaRPr lang="pt-BR" sz="1600" dirty="0">
              <a:latin typeface="+mj-lt"/>
              <a:cs typeface="Arial" panose="020B0604020202020204" pitchFamily="34" charset="0"/>
            </a:endParaRPr>
          </a:p>
          <a:p>
            <a:pPr marL="176213" indent="-176213">
              <a:spcBef>
                <a:spcPts val="300"/>
              </a:spcBef>
              <a:buClr>
                <a:srgbClr val="742424"/>
              </a:buClr>
              <a:buFont typeface="Arial" panose="020B0604020202020204" pitchFamily="34" charset="0"/>
              <a:buChar char="•"/>
            </a:pPr>
            <a:r>
              <a:rPr lang="pt-BR" sz="1600" dirty="0">
                <a:cs typeface="Arial" panose="020B0604020202020204" pitchFamily="34" charset="0"/>
              </a:rPr>
              <a:t>O TCPJ deverá ser assinado na página final (campo de assinatura) e rubricado nas demais páginas</a:t>
            </a:r>
            <a:br>
              <a:rPr lang="pt-BR" sz="1600" dirty="0">
                <a:cs typeface="Arial" panose="020B0604020202020204" pitchFamily="34" charset="0"/>
              </a:rPr>
            </a:br>
            <a:r>
              <a:rPr lang="pt-BR" sz="1600" dirty="0">
                <a:cs typeface="Arial" panose="020B0604020202020204" pitchFamily="34" charset="0"/>
              </a:rPr>
              <a:t>(o sistema é padronizado dessa forma);</a:t>
            </a:r>
          </a:p>
          <a:p>
            <a:pPr marL="175895" indent="-175895">
              <a:spcBef>
                <a:spcPts val="300"/>
              </a:spcBef>
              <a:buClr>
                <a:srgbClr val="742424"/>
              </a:buClr>
              <a:buFont typeface="Arial" panose="020B0604020202020204" pitchFamily="34" charset="0"/>
              <a:buChar char="•"/>
            </a:pPr>
            <a:r>
              <a:rPr lang="pt-BR" sz="1600" dirty="0">
                <a:cs typeface="Arial" panose="020B0604020202020204" pitchFamily="34" charset="0"/>
              </a:rPr>
              <a:t>O Campo local e data é preenchimento automaticamente pelo </a:t>
            </a:r>
            <a:r>
              <a:rPr lang="pt-BR" sz="1600" dirty="0" err="1">
                <a:cs typeface="Arial" panose="020B0604020202020204" pitchFamily="34" charset="0"/>
              </a:rPr>
              <a:t>Docusign</a:t>
            </a:r>
            <a:r>
              <a:rPr lang="pt-BR" sz="1600" dirty="0">
                <a:cs typeface="Arial" panose="020B0604020202020204" pitchFamily="34" charset="0"/>
              </a:rPr>
              <a:t> de acordo com o local e data do momento de assinatura.</a:t>
            </a:r>
            <a:br>
              <a:rPr lang="pt-BR" sz="1600" dirty="0">
                <a:cs typeface="Arial" panose="020B0604020202020204" pitchFamily="34" charset="0"/>
              </a:rPr>
            </a:br>
            <a:endParaRPr lang="pt-BR" sz="1600" dirty="0">
              <a:cs typeface="Arial" panose="020B0604020202020204" pitchFamily="34" charset="0"/>
            </a:endParaRPr>
          </a:p>
          <a:p>
            <a:pPr marL="175895" indent="-175895">
              <a:spcBef>
                <a:spcPts val="300"/>
              </a:spcBef>
              <a:buClr>
                <a:srgbClr val="742424"/>
              </a:buClr>
              <a:buFont typeface="Arial" panose="020B0604020202020204" pitchFamily="34" charset="0"/>
              <a:buChar char="•"/>
            </a:pPr>
            <a:r>
              <a:rPr lang="pt-BR" sz="1600" b="1" dirty="0">
                <a:latin typeface="+mj-lt"/>
                <a:cs typeface="Arial" panose="020B0604020202020204" pitchFamily="34" charset="0"/>
              </a:rPr>
              <a:t>Pedido de transferência de titularidade e portabilidade cruzada: </a:t>
            </a:r>
            <a:endParaRPr lang="pt-BR" sz="1600" dirty="0">
              <a:latin typeface="+mj-lt"/>
              <a:cs typeface="Arial" panose="020B0604020202020204" pitchFamily="34" charset="0"/>
            </a:endParaRPr>
          </a:p>
          <a:p>
            <a:pPr>
              <a:spcBef>
                <a:spcPts val="300"/>
              </a:spcBef>
              <a:buClr>
                <a:srgbClr val="C00000"/>
              </a:buClr>
            </a:pPr>
            <a:r>
              <a:rPr lang="pt-BR" sz="1600" dirty="0">
                <a:cs typeface="Arial" panose="020B0604020202020204" pitchFamily="34" charset="0"/>
              </a:rPr>
              <a:t>O recebedor da linha deve ser o representante legal da empresa e estar em loja para assinar todos os documentos. O doador da linha também receberá o Termo de Contratação para assinatura no campo com as informações da linha. O pedido não seguira sem as devidas assinaturas.</a:t>
            </a:r>
          </a:p>
          <a:p>
            <a:pPr>
              <a:spcBef>
                <a:spcPts val="300"/>
              </a:spcBef>
              <a:buClr>
                <a:srgbClr val="C00000"/>
              </a:buClr>
            </a:pPr>
            <a:endParaRPr lang="pt-BR" sz="1600" dirty="0">
              <a:latin typeface="+mj-lt"/>
              <a:cs typeface="Arial" panose="020B0604020202020204" pitchFamily="34" charset="0"/>
            </a:endParaRPr>
          </a:p>
          <a:p>
            <a:pPr>
              <a:spcBef>
                <a:spcPts val="300"/>
              </a:spcBef>
            </a:pPr>
            <a:r>
              <a:rPr lang="pt-BR" sz="1600" b="1" dirty="0">
                <a:latin typeface="+mj-lt"/>
                <a:cs typeface="Arial" panose="020B0604020202020204" pitchFamily="34" charset="0"/>
              </a:rPr>
              <a:t>Revisão de Documentos: </a:t>
            </a:r>
            <a:endParaRPr lang="en-US" sz="1600" dirty="0">
              <a:latin typeface="+mj-lt"/>
              <a:cs typeface="Arial" panose="020B0604020202020204" pitchFamily="34" charset="0"/>
            </a:endParaRPr>
          </a:p>
          <a:p>
            <a:pPr marL="285750" indent="-285750" algn="just">
              <a:spcBef>
                <a:spcPts val="300"/>
              </a:spcBef>
              <a:buClr>
                <a:srgbClr val="742424"/>
              </a:buClr>
              <a:buFont typeface="Arial,Sans-Serif"/>
              <a:buChar char="•"/>
            </a:pPr>
            <a:r>
              <a:rPr lang="pt-BR" sz="1600" dirty="0">
                <a:cs typeface="Arial" panose="020B0604020202020204" pitchFamily="34" charset="0"/>
              </a:rPr>
              <a:t>Os documentos do cliente, como contrato social, ata e procuração, serão incluídos após a assinatura. O cliente receberá um e-mail de revisão para anexar os documentos complementares.</a:t>
            </a:r>
            <a:endParaRPr lang="en-US" sz="1600" dirty="0">
              <a:cs typeface="Arial" panose="020B0604020202020204" pitchFamily="34" charset="0"/>
            </a:endParaRPr>
          </a:p>
        </p:txBody>
      </p:sp>
      <p:grpSp>
        <p:nvGrpSpPr>
          <p:cNvPr id="17" name="Agrupar 16">
            <a:extLst>
              <a:ext uri="{FF2B5EF4-FFF2-40B4-BE49-F238E27FC236}">
                <a16:creationId xmlns:a16="http://schemas.microsoft.com/office/drawing/2014/main" id="{307F1561-804D-54D2-D913-D25FD92EC578}"/>
              </a:ext>
            </a:extLst>
          </p:cNvPr>
          <p:cNvGrpSpPr/>
          <p:nvPr/>
        </p:nvGrpSpPr>
        <p:grpSpPr>
          <a:xfrm>
            <a:off x="526126" y="2278325"/>
            <a:ext cx="1585005" cy="1585005"/>
            <a:chOff x="10606995" y="2597106"/>
            <a:chExt cx="1585005" cy="1585005"/>
          </a:xfrm>
        </p:grpSpPr>
        <p:grpSp>
          <p:nvGrpSpPr>
            <p:cNvPr id="13" name="Agrupar 12">
              <a:extLst>
                <a:ext uri="{FF2B5EF4-FFF2-40B4-BE49-F238E27FC236}">
                  <a16:creationId xmlns:a16="http://schemas.microsoft.com/office/drawing/2014/main" id="{92EC7C97-2125-CBB5-19BC-24F082FF5EB9}"/>
                </a:ext>
              </a:extLst>
            </p:cNvPr>
            <p:cNvGrpSpPr/>
            <p:nvPr/>
          </p:nvGrpSpPr>
          <p:grpSpPr>
            <a:xfrm>
              <a:off x="10606995" y="2597106"/>
              <a:ext cx="1585005" cy="1585005"/>
              <a:chOff x="628879" y="570699"/>
              <a:chExt cx="1048786" cy="1048786"/>
            </a:xfrm>
          </p:grpSpPr>
          <p:sp>
            <p:nvSpPr>
              <p:cNvPr id="15" name="Elipse 14">
                <a:extLst>
                  <a:ext uri="{FF2B5EF4-FFF2-40B4-BE49-F238E27FC236}">
                    <a16:creationId xmlns:a16="http://schemas.microsoft.com/office/drawing/2014/main" id="{22812BC5-AA3D-39F1-E804-EBB005DD6F06}"/>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BR" dirty="0">
                    <a:latin typeface="AMX" pitchFamily="2" charset="0"/>
                    <a:cs typeface="Arial" panose="020B0604020202020204" pitchFamily="34" charset="0"/>
                  </a:rPr>
                  <a:t>i</a:t>
                </a:r>
              </a:p>
            </p:txBody>
          </p:sp>
          <p:sp>
            <p:nvSpPr>
              <p:cNvPr id="16" name="Elipse 15">
                <a:extLst>
                  <a:ext uri="{FF2B5EF4-FFF2-40B4-BE49-F238E27FC236}">
                    <a16:creationId xmlns:a16="http://schemas.microsoft.com/office/drawing/2014/main" id="{0538323C-A795-A1E0-716F-D177B313A866}"/>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38" name="Gráfico 37">
              <a:extLst>
                <a:ext uri="{FF2B5EF4-FFF2-40B4-BE49-F238E27FC236}">
                  <a16:creationId xmlns:a16="http://schemas.microsoft.com/office/drawing/2014/main" id="{09F916B7-2D58-1FDD-9350-BAE7D0513D7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049356" y="3041958"/>
              <a:ext cx="706971" cy="706971"/>
            </a:xfrm>
            <a:prstGeom prst="rect">
              <a:avLst/>
            </a:prstGeom>
          </p:spPr>
        </p:pic>
      </p:grpSp>
      <p:sp>
        <p:nvSpPr>
          <p:cNvPr id="19" name="Retângulo: Cantos Arredondados 18">
            <a:extLst>
              <a:ext uri="{FF2B5EF4-FFF2-40B4-BE49-F238E27FC236}">
                <a16:creationId xmlns:a16="http://schemas.microsoft.com/office/drawing/2014/main" id="{03963B4F-F628-DCF5-1E0C-637E2AFEB434}"/>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a:t>
            </a:r>
            <a:r>
              <a:rPr lang="pt-BR" altLang="en-US" sz="2400" b="1" dirty="0">
                <a:solidFill>
                  <a:schemeClr val="tx1"/>
                </a:solidFill>
                <a:latin typeface="AMX Black" pitchFamily="2" charset="0"/>
                <a:cs typeface="Arial" panose="020B0604020202020204" pitchFamily="34" charset="0"/>
              </a:rPr>
              <a:t> de documentação para inclusão no pedido</a:t>
            </a:r>
          </a:p>
        </p:txBody>
      </p:sp>
      <p:sp>
        <p:nvSpPr>
          <p:cNvPr id="11" name="Retângulo Arredondado 9">
            <a:extLst>
              <a:ext uri="{FF2B5EF4-FFF2-40B4-BE49-F238E27FC236}">
                <a16:creationId xmlns:a16="http://schemas.microsoft.com/office/drawing/2014/main" id="{6E6FF810-97DD-5827-B06A-1FA98C95969E}"/>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12" name="Retângulo Arredondado 15">
            <a:extLst>
              <a:ext uri="{FF2B5EF4-FFF2-40B4-BE49-F238E27FC236}">
                <a16:creationId xmlns:a16="http://schemas.microsoft.com/office/drawing/2014/main" id="{96C01B84-FAEE-C3B4-3192-A17A14B05766}"/>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 | CADASTRO</a:t>
            </a:r>
          </a:p>
        </p:txBody>
      </p:sp>
      <p:sp>
        <p:nvSpPr>
          <p:cNvPr id="14" name="Retângulo Arredondado 1">
            <a:extLst>
              <a:ext uri="{FF2B5EF4-FFF2-40B4-BE49-F238E27FC236}">
                <a16:creationId xmlns:a16="http://schemas.microsoft.com/office/drawing/2014/main" id="{03C6848E-E133-512C-D2D2-9E7250C99E4B}"/>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8" name="Retângulo Arredondado 9">
            <a:extLst>
              <a:ext uri="{FF2B5EF4-FFF2-40B4-BE49-F238E27FC236}">
                <a16:creationId xmlns:a16="http://schemas.microsoft.com/office/drawing/2014/main" id="{07CF7352-79C4-46EE-5DB5-20219AA51327}"/>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140985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D06AD-D527-7052-FF24-7931F3D4E02D}"/>
            </a:ext>
          </a:extLst>
        </p:cNvPr>
        <p:cNvGrpSpPr/>
        <p:nvPr/>
      </p:nvGrpSpPr>
      <p:grpSpPr>
        <a:xfrm>
          <a:off x="0" y="0"/>
          <a:ext cx="0" cy="0"/>
          <a:chOff x="0" y="0"/>
          <a:chExt cx="0" cy="0"/>
        </a:xfrm>
      </p:grpSpPr>
      <p:sp>
        <p:nvSpPr>
          <p:cNvPr id="35" name="Retângulo 34">
            <a:extLst>
              <a:ext uri="{FF2B5EF4-FFF2-40B4-BE49-F238E27FC236}">
                <a16:creationId xmlns:a16="http://schemas.microsoft.com/office/drawing/2014/main" id="{BBB13349-5616-C058-7A3B-B9C202458BDD}"/>
              </a:ext>
            </a:extLst>
          </p:cNvPr>
          <p:cNvSpPr/>
          <p:nvPr/>
        </p:nvSpPr>
        <p:spPr>
          <a:xfrm>
            <a:off x="2404843" y="2191580"/>
            <a:ext cx="8939044" cy="3054682"/>
          </a:xfrm>
          <a:prstGeom prst="rect">
            <a:avLst/>
          </a:prstGeom>
        </p:spPr>
        <p:txBody>
          <a:bodyPr wrap="square">
            <a:spAutoFit/>
          </a:bodyPr>
          <a:lstStyle/>
          <a:p>
            <a:pPr>
              <a:spcBef>
                <a:spcPts val="300"/>
              </a:spcBef>
              <a:buClr>
                <a:srgbClr val="FF0000"/>
              </a:buClr>
            </a:pPr>
            <a:r>
              <a:rPr lang="pt-BR" b="1" dirty="0">
                <a:latin typeface="+mj-lt"/>
                <a:cs typeface="Arial" panose="020B0604020202020204" pitchFamily="34" charset="0"/>
              </a:rPr>
              <a:t>Observações importantes:</a:t>
            </a:r>
          </a:p>
          <a:p>
            <a:pPr marL="176213" indent="-176213">
              <a:spcBef>
                <a:spcPts val="300"/>
              </a:spcBef>
              <a:buClr>
                <a:srgbClr val="742424"/>
              </a:buClr>
              <a:buFont typeface="Arial" panose="020B0604020202020204" pitchFamily="34" charset="0"/>
              <a:buChar char="•"/>
            </a:pPr>
            <a:r>
              <a:rPr lang="pt-BR" dirty="0">
                <a:cs typeface="Arial" panose="020B0604020202020204" pitchFamily="34" charset="0"/>
              </a:rPr>
              <a:t>Dentro da </a:t>
            </a:r>
            <a:r>
              <a:rPr lang="pt-BR" dirty="0" err="1">
                <a:cs typeface="Arial" panose="020B0604020202020204" pitchFamily="34" charset="0"/>
              </a:rPr>
              <a:t>Docusign</a:t>
            </a:r>
            <a:r>
              <a:rPr lang="pt-BR" dirty="0">
                <a:cs typeface="Arial" panose="020B0604020202020204" pitchFamily="34" charset="0"/>
              </a:rPr>
              <a:t> o cliente opta por fazer a assinatura da forma como preferir;</a:t>
            </a:r>
          </a:p>
          <a:p>
            <a:pPr marL="176213" indent="-176213">
              <a:spcBef>
                <a:spcPts val="300"/>
              </a:spcBef>
              <a:buClr>
                <a:srgbClr val="742424"/>
              </a:buClr>
              <a:buFont typeface="Arial" panose="020B0604020202020204" pitchFamily="34" charset="0"/>
              <a:buChar char="•"/>
            </a:pPr>
            <a:r>
              <a:rPr lang="pt-BR" dirty="0">
                <a:cs typeface="Arial" panose="020B0604020202020204" pitchFamily="34" charset="0"/>
              </a:rPr>
              <a:t>O cliente pode optar por assinar todas as páginas e não somente uma delas e rubricar as demais;</a:t>
            </a:r>
          </a:p>
          <a:p>
            <a:pPr marL="176213" indent="-176213">
              <a:spcBef>
                <a:spcPts val="300"/>
              </a:spcBef>
              <a:buClr>
                <a:srgbClr val="742424"/>
              </a:buClr>
              <a:buFont typeface="Arial" panose="020B0604020202020204" pitchFamily="34" charset="0"/>
              <a:buChar char="•"/>
            </a:pPr>
            <a:r>
              <a:rPr lang="pt-BR" dirty="0">
                <a:cs typeface="Arial" panose="020B0604020202020204" pitchFamily="34" charset="0"/>
              </a:rPr>
              <a:t>O cliente pode optar por utilizar uma imagem da assinatura.</a:t>
            </a:r>
          </a:p>
          <a:p>
            <a:pPr marL="176213" indent="-176213">
              <a:spcBef>
                <a:spcPts val="300"/>
              </a:spcBef>
              <a:buClr>
                <a:srgbClr val="742424"/>
              </a:buClr>
              <a:buFont typeface="Arial" panose="020B0604020202020204" pitchFamily="34" charset="0"/>
              <a:buChar char="•"/>
            </a:pPr>
            <a:r>
              <a:rPr lang="pt-BR" dirty="0">
                <a:cs typeface="Arial" panose="020B0604020202020204" pitchFamily="34" charset="0"/>
              </a:rPr>
              <a:t>O  documento deverá ser assinado pelo responsável legal da empresa. Caso a cláusula administrativa e responsável estabeleça a necessidade de assinaturas conjuntas, deverão ser incluídos todos os demais responsáveis mencionados. Se o contrato prever a representação por um procurador, necessário incluir procuração valida e vigente.</a:t>
            </a:r>
          </a:p>
          <a:p>
            <a:pPr>
              <a:spcBef>
                <a:spcPts val="300"/>
              </a:spcBef>
              <a:buClr>
                <a:schemeClr val="tx1"/>
              </a:buClr>
            </a:pPr>
            <a:r>
              <a:rPr lang="pt-BR" dirty="0">
                <a:cs typeface="Arial" panose="020B0604020202020204" pitchFamily="34" charset="0"/>
              </a:rPr>
              <a:t>    O TCPJ é válido por </a:t>
            </a:r>
            <a:r>
              <a:rPr lang="pt-BR" b="1" dirty="0">
                <a:cs typeface="Arial" panose="020B0604020202020204" pitchFamily="34" charset="0"/>
              </a:rPr>
              <a:t>60 dias corridos </a:t>
            </a:r>
            <a:r>
              <a:rPr lang="pt-BR" dirty="0">
                <a:cs typeface="Arial" panose="020B0604020202020204" pitchFamily="34" charset="0"/>
              </a:rPr>
              <a:t>(após a data de assinatura do documento).</a:t>
            </a:r>
            <a:endParaRPr lang="pt-BR" b="1" dirty="0">
              <a:cs typeface="Arial" panose="020B0604020202020204" pitchFamily="34" charset="0"/>
            </a:endParaRPr>
          </a:p>
        </p:txBody>
      </p:sp>
      <p:grpSp>
        <p:nvGrpSpPr>
          <p:cNvPr id="17" name="Agrupar 16">
            <a:extLst>
              <a:ext uri="{FF2B5EF4-FFF2-40B4-BE49-F238E27FC236}">
                <a16:creationId xmlns:a16="http://schemas.microsoft.com/office/drawing/2014/main" id="{F0B600D2-E72B-1290-3DF3-66118E551C53}"/>
              </a:ext>
            </a:extLst>
          </p:cNvPr>
          <p:cNvGrpSpPr/>
          <p:nvPr/>
        </p:nvGrpSpPr>
        <p:grpSpPr>
          <a:xfrm>
            <a:off x="526126" y="2278325"/>
            <a:ext cx="1585005" cy="1585005"/>
            <a:chOff x="10606995" y="2597106"/>
            <a:chExt cx="1585005" cy="1585005"/>
          </a:xfrm>
        </p:grpSpPr>
        <p:grpSp>
          <p:nvGrpSpPr>
            <p:cNvPr id="13" name="Agrupar 12">
              <a:extLst>
                <a:ext uri="{FF2B5EF4-FFF2-40B4-BE49-F238E27FC236}">
                  <a16:creationId xmlns:a16="http://schemas.microsoft.com/office/drawing/2014/main" id="{FC1AC8A9-1576-5744-D8BE-2500F623513D}"/>
                </a:ext>
              </a:extLst>
            </p:cNvPr>
            <p:cNvGrpSpPr/>
            <p:nvPr/>
          </p:nvGrpSpPr>
          <p:grpSpPr>
            <a:xfrm>
              <a:off x="10606995" y="2597106"/>
              <a:ext cx="1585005" cy="1585005"/>
              <a:chOff x="628879" y="570699"/>
              <a:chExt cx="1048786" cy="1048786"/>
            </a:xfrm>
          </p:grpSpPr>
          <p:sp>
            <p:nvSpPr>
              <p:cNvPr id="15" name="Elipse 14">
                <a:extLst>
                  <a:ext uri="{FF2B5EF4-FFF2-40B4-BE49-F238E27FC236}">
                    <a16:creationId xmlns:a16="http://schemas.microsoft.com/office/drawing/2014/main" id="{C0A791A8-0D1E-6845-D337-629EB93CF37E}"/>
                  </a:ext>
                </a:extLst>
              </p:cNvPr>
              <p:cNvSpPr/>
              <p:nvPr/>
            </p:nvSpPr>
            <p:spPr>
              <a:xfrm>
                <a:off x="628879" y="570699"/>
                <a:ext cx="1048786" cy="1048786"/>
              </a:xfrm>
              <a:prstGeom prst="ellipse">
                <a:avLst/>
              </a:prstGeom>
              <a:solidFill>
                <a:srgbClr val="FFC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6" name="Elipse 15">
                <a:extLst>
                  <a:ext uri="{FF2B5EF4-FFF2-40B4-BE49-F238E27FC236}">
                    <a16:creationId xmlns:a16="http://schemas.microsoft.com/office/drawing/2014/main" id="{641731AC-C8AA-19A6-DEF7-FF9A0C49E53E}"/>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38" name="Gráfico 37">
              <a:extLst>
                <a:ext uri="{FF2B5EF4-FFF2-40B4-BE49-F238E27FC236}">
                  <a16:creationId xmlns:a16="http://schemas.microsoft.com/office/drawing/2014/main" id="{F59F0B73-B8DB-2D9A-8FCA-F27622908F9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049356" y="3041958"/>
              <a:ext cx="706971" cy="706971"/>
            </a:xfrm>
            <a:prstGeom prst="rect">
              <a:avLst/>
            </a:prstGeom>
          </p:spPr>
        </p:pic>
      </p:grpSp>
      <p:sp>
        <p:nvSpPr>
          <p:cNvPr id="19" name="Retângulo: Cantos Arredondados 18">
            <a:extLst>
              <a:ext uri="{FF2B5EF4-FFF2-40B4-BE49-F238E27FC236}">
                <a16:creationId xmlns:a16="http://schemas.microsoft.com/office/drawing/2014/main" id="{6B4C9BCE-CB52-0C5E-DF86-783C595D1CD6}"/>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documentação para inclusão no pedido</a:t>
            </a:r>
          </a:p>
        </p:txBody>
      </p:sp>
      <p:sp>
        <p:nvSpPr>
          <p:cNvPr id="11" name="Retângulo Arredondado 9">
            <a:extLst>
              <a:ext uri="{FF2B5EF4-FFF2-40B4-BE49-F238E27FC236}">
                <a16:creationId xmlns:a16="http://schemas.microsoft.com/office/drawing/2014/main" id="{1EECC36A-F944-8131-BCB9-FE64483B9375}"/>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12" name="Retângulo Arredondado 15">
            <a:extLst>
              <a:ext uri="{FF2B5EF4-FFF2-40B4-BE49-F238E27FC236}">
                <a16:creationId xmlns:a16="http://schemas.microsoft.com/office/drawing/2014/main" id="{B217D3F9-5712-8724-6CA7-DA8233C0DC58}"/>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14" name="Retângulo Arredondado 1">
            <a:extLst>
              <a:ext uri="{FF2B5EF4-FFF2-40B4-BE49-F238E27FC236}">
                <a16:creationId xmlns:a16="http://schemas.microsoft.com/office/drawing/2014/main" id="{BF68FB15-2B6B-9C38-453B-77E713F36277}"/>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8" name="Retângulo Arredondado 9">
            <a:extLst>
              <a:ext uri="{FF2B5EF4-FFF2-40B4-BE49-F238E27FC236}">
                <a16:creationId xmlns:a16="http://schemas.microsoft.com/office/drawing/2014/main" id="{D90779C3-1BC3-6E3C-EF24-05E651FE12F1}"/>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34173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B3D0EEDF-C7AE-5EE5-5914-126B7A4BF9D8}"/>
              </a:ext>
            </a:extLst>
          </p:cNvPr>
          <p:cNvSpPr/>
          <p:nvPr/>
        </p:nvSpPr>
        <p:spPr>
          <a:xfrm>
            <a:off x="2303162" y="2184311"/>
            <a:ext cx="8275500" cy="3293209"/>
          </a:xfrm>
          <a:prstGeom prst="rect">
            <a:avLst/>
          </a:prstGeom>
        </p:spPr>
        <p:txBody>
          <a:bodyPr wrap="square">
            <a:spAutoFit/>
          </a:bodyPr>
          <a:lstStyle/>
          <a:p>
            <a:r>
              <a:rPr lang="pt-BR" sz="1600" b="1" dirty="0">
                <a:latin typeface="+mj-lt"/>
                <a:cs typeface="Arial" panose="020B0604020202020204" pitchFamily="34" charset="0"/>
              </a:rPr>
              <a:t>Pedido de transferência de titularidade: </a:t>
            </a:r>
            <a:r>
              <a:rPr lang="pt-BR" sz="1600" dirty="0">
                <a:latin typeface="+mj-lt"/>
                <a:cs typeface="Arial" panose="020B0604020202020204" pitchFamily="34" charset="0"/>
              </a:rPr>
              <a:t>Para clientes que possuem linhas Claro cadastradas como pessoa física e desejam alterar para CNPJ, é possível realizar a migração mediante solicitação. Nesse caso, é indispensável confirmar o período de fidelidade vigente junto à Claro, a fim de evitar a aplicação de multa contratual por quebra de compromisso.</a:t>
            </a:r>
            <a:br>
              <a:rPr lang="pt-BR" sz="1600" dirty="0">
                <a:latin typeface="+mj-lt"/>
                <a:cs typeface="Arial" panose="020B0604020202020204" pitchFamily="34" charset="0"/>
              </a:rPr>
            </a:br>
            <a:endParaRPr lang="pt-BR" sz="1600" dirty="0">
              <a:latin typeface="+mj-lt"/>
              <a:cs typeface="Arial" panose="020B0604020202020204" pitchFamily="34" charset="0"/>
            </a:endParaRPr>
          </a:p>
          <a:p>
            <a:r>
              <a:rPr lang="pt-BR" sz="1600" b="1" dirty="0">
                <a:latin typeface="+mj-lt"/>
                <a:cs typeface="Arial" panose="020B0604020202020204" pitchFamily="34" charset="0"/>
              </a:rPr>
              <a:t>Pedido de Portabilidade</a:t>
            </a:r>
            <a:r>
              <a:rPr lang="pt-BR" sz="1600" dirty="0">
                <a:latin typeface="+mj-lt"/>
                <a:cs typeface="Arial" panose="020B0604020202020204" pitchFamily="34" charset="0"/>
              </a:rPr>
              <a:t>: Pedidos de portabilidade realizados de CNPJ para CNPJ, nos quais é possível transferir números telefônicos entre empresas, mantendo o mesmo número. Esse processo pode ocorrer em diferentes cenários:</a:t>
            </a:r>
            <a:br>
              <a:rPr lang="pt-BR" sz="1600" dirty="0">
                <a:latin typeface="+mj-lt"/>
                <a:cs typeface="Arial" panose="020B0604020202020204" pitchFamily="34" charset="0"/>
              </a:rPr>
            </a:br>
            <a:endParaRPr lang="pt-BR" sz="1600" dirty="0">
              <a:latin typeface="+mj-lt"/>
              <a:cs typeface="Arial" panose="020B0604020202020204" pitchFamily="34" charset="0"/>
            </a:endParaRPr>
          </a:p>
          <a:p>
            <a:pPr marL="742950" lvl="1" indent="-285750">
              <a:buClr>
                <a:srgbClr val="742424"/>
              </a:buClr>
              <a:buFont typeface="Arial" panose="020B0604020202020204" pitchFamily="34" charset="0"/>
              <a:buChar char="•"/>
            </a:pPr>
            <a:r>
              <a:rPr lang="pt-BR" sz="1600" b="1" i="1" dirty="0">
                <a:latin typeface="+mj-lt"/>
                <a:cs typeface="Arial" panose="020B0604020202020204" pitchFamily="34" charset="0"/>
              </a:rPr>
              <a:t>Clientes Prospect</a:t>
            </a:r>
            <a:r>
              <a:rPr lang="pt-BR" sz="1600" b="1" dirty="0">
                <a:latin typeface="+mj-lt"/>
                <a:cs typeface="Arial" panose="020B0604020202020204" pitchFamily="34" charset="0"/>
              </a:rPr>
              <a:t>: </a:t>
            </a:r>
            <a:r>
              <a:rPr lang="pt-BR" sz="1600" dirty="0">
                <a:latin typeface="+mj-lt"/>
                <a:cs typeface="Arial" panose="020B0604020202020204" pitchFamily="34" charset="0"/>
              </a:rPr>
              <a:t>quando a portabilidade é solicitada por empresas que ainda </a:t>
            </a:r>
            <a:br>
              <a:rPr lang="pt-BR" sz="1600" dirty="0">
                <a:latin typeface="+mj-lt"/>
                <a:cs typeface="Arial" panose="020B0604020202020204" pitchFamily="34" charset="0"/>
              </a:rPr>
            </a:br>
            <a:r>
              <a:rPr lang="pt-BR" sz="1600" dirty="0">
                <a:latin typeface="+mj-lt"/>
                <a:cs typeface="Arial" panose="020B0604020202020204" pitchFamily="34" charset="0"/>
              </a:rPr>
              <a:t>não fazem parte da base.</a:t>
            </a:r>
          </a:p>
          <a:p>
            <a:pPr marL="742950" lvl="1" indent="-285750">
              <a:buClr>
                <a:srgbClr val="742424"/>
              </a:buClr>
              <a:buFont typeface="Arial" panose="020B0604020202020204" pitchFamily="34" charset="0"/>
              <a:buChar char="•"/>
            </a:pPr>
            <a:r>
              <a:rPr lang="pt-BR" sz="1600" b="1" i="1" dirty="0">
                <a:latin typeface="+mj-lt"/>
                <a:cs typeface="Arial" panose="020B0604020202020204" pitchFamily="34" charset="0"/>
              </a:rPr>
              <a:t>Clientes da Base</a:t>
            </a:r>
            <a:r>
              <a:rPr lang="pt-BR" sz="1600" b="1" dirty="0">
                <a:latin typeface="+mj-lt"/>
                <a:cs typeface="Arial" panose="020B0604020202020204" pitchFamily="34" charset="0"/>
              </a:rPr>
              <a:t>: </a:t>
            </a:r>
            <a:r>
              <a:rPr lang="pt-BR" sz="1600" dirty="0">
                <a:latin typeface="+mj-lt"/>
                <a:cs typeface="Arial" panose="020B0604020202020204" pitchFamily="34" charset="0"/>
              </a:rPr>
              <a:t>quando o pedido é feito por clientes já ativos, geralmente associado ao incremento de linhas.</a:t>
            </a:r>
          </a:p>
        </p:txBody>
      </p:sp>
      <p:grpSp>
        <p:nvGrpSpPr>
          <p:cNvPr id="7" name="Agrupar 6">
            <a:extLst>
              <a:ext uri="{FF2B5EF4-FFF2-40B4-BE49-F238E27FC236}">
                <a16:creationId xmlns:a16="http://schemas.microsoft.com/office/drawing/2014/main" id="{A64CDC1C-DA7F-13E0-8201-3D385ABB5FBD}"/>
              </a:ext>
            </a:extLst>
          </p:cNvPr>
          <p:cNvGrpSpPr/>
          <p:nvPr/>
        </p:nvGrpSpPr>
        <p:grpSpPr>
          <a:xfrm>
            <a:off x="526126" y="2278325"/>
            <a:ext cx="1585005" cy="1585005"/>
            <a:chOff x="10606995" y="2597106"/>
            <a:chExt cx="1585005" cy="1585005"/>
          </a:xfrm>
        </p:grpSpPr>
        <p:grpSp>
          <p:nvGrpSpPr>
            <p:cNvPr id="8" name="Agrupar 7">
              <a:extLst>
                <a:ext uri="{FF2B5EF4-FFF2-40B4-BE49-F238E27FC236}">
                  <a16:creationId xmlns:a16="http://schemas.microsoft.com/office/drawing/2014/main" id="{4E1CB5E8-B9AE-6D07-3D34-FBF0E2B58191}"/>
                </a:ext>
              </a:extLst>
            </p:cNvPr>
            <p:cNvGrpSpPr/>
            <p:nvPr/>
          </p:nvGrpSpPr>
          <p:grpSpPr>
            <a:xfrm>
              <a:off x="10606995" y="2597106"/>
              <a:ext cx="1585005" cy="1585005"/>
              <a:chOff x="628879" y="570699"/>
              <a:chExt cx="1048786" cy="1048786"/>
            </a:xfrm>
          </p:grpSpPr>
          <p:sp>
            <p:nvSpPr>
              <p:cNvPr id="10" name="Elipse 11">
                <a:extLst>
                  <a:ext uri="{FF2B5EF4-FFF2-40B4-BE49-F238E27FC236}">
                    <a16:creationId xmlns:a16="http://schemas.microsoft.com/office/drawing/2014/main" id="{3E3117E0-C5CA-1A9D-8F78-7FD0BB9F7789}"/>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1" name="Elipse 13">
                <a:extLst>
                  <a:ext uri="{FF2B5EF4-FFF2-40B4-BE49-F238E27FC236}">
                    <a16:creationId xmlns:a16="http://schemas.microsoft.com/office/drawing/2014/main" id="{787E93B1-A8B5-BABB-9538-A97D727A960E}"/>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9" name="Gráfico 8">
              <a:extLst>
                <a:ext uri="{FF2B5EF4-FFF2-40B4-BE49-F238E27FC236}">
                  <a16:creationId xmlns:a16="http://schemas.microsoft.com/office/drawing/2014/main" id="{10ACB382-C2A3-39E7-AC45-B483B8FEF22C}"/>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0954475" y="2970019"/>
              <a:ext cx="881263" cy="1113176"/>
            </a:xfrm>
            <a:prstGeom prst="rect">
              <a:avLst/>
            </a:prstGeom>
          </p:spPr>
        </p:pic>
      </p:grpSp>
      <p:sp>
        <p:nvSpPr>
          <p:cNvPr id="12" name="Retângulo: Cantos Arredondados 19">
            <a:extLst>
              <a:ext uri="{FF2B5EF4-FFF2-40B4-BE49-F238E27FC236}">
                <a16:creationId xmlns:a16="http://schemas.microsoft.com/office/drawing/2014/main" id="{D8A4FEEA-5B0A-AA6F-54F4-5E7820FA9D1A}"/>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Tipos de pedidos feitos no Solar</a:t>
            </a:r>
          </a:p>
        </p:txBody>
      </p:sp>
      <p:sp>
        <p:nvSpPr>
          <p:cNvPr id="19" name="Retângulo Arredondado 9">
            <a:extLst>
              <a:ext uri="{FF2B5EF4-FFF2-40B4-BE49-F238E27FC236}">
                <a16:creationId xmlns:a16="http://schemas.microsoft.com/office/drawing/2014/main" id="{FB8DC4FB-9BC1-E8B3-4B33-3F4CC5FE57FB}"/>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0" name="Retângulo Arredondado 15">
            <a:extLst>
              <a:ext uri="{FF2B5EF4-FFF2-40B4-BE49-F238E27FC236}">
                <a16:creationId xmlns:a16="http://schemas.microsoft.com/office/drawing/2014/main" id="{492E8BF3-55F3-2944-E73B-F9390ABA60E1}"/>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21" name="Retângulo Arredondado 1">
            <a:extLst>
              <a:ext uri="{FF2B5EF4-FFF2-40B4-BE49-F238E27FC236}">
                <a16:creationId xmlns:a16="http://schemas.microsoft.com/office/drawing/2014/main" id="{CFD59AE7-9925-BEEF-BC3E-D14C24D62782}"/>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2" name="Retângulo Arredondado 9">
            <a:extLst>
              <a:ext uri="{FF2B5EF4-FFF2-40B4-BE49-F238E27FC236}">
                <a16:creationId xmlns:a16="http://schemas.microsoft.com/office/drawing/2014/main" id="{652123CF-65F0-313B-DEA6-1AC836ADF31A}"/>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8631083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1836A-A6D5-A378-11C4-3DA21269603B}"/>
            </a:ext>
          </a:extLst>
        </p:cNvPr>
        <p:cNvGrpSpPr/>
        <p:nvPr/>
      </p:nvGrpSpPr>
      <p:grpSpPr>
        <a:xfrm>
          <a:off x="0" y="0"/>
          <a:ext cx="0" cy="0"/>
          <a:chOff x="0" y="0"/>
          <a:chExt cx="0" cy="0"/>
        </a:xfrm>
      </p:grpSpPr>
      <p:sp>
        <p:nvSpPr>
          <p:cNvPr id="6" name="Retângulo 5">
            <a:extLst>
              <a:ext uri="{FF2B5EF4-FFF2-40B4-BE49-F238E27FC236}">
                <a16:creationId xmlns:a16="http://schemas.microsoft.com/office/drawing/2014/main" id="{F678D7EE-FD83-8DFB-85EE-352FF0F13220}"/>
              </a:ext>
            </a:extLst>
          </p:cNvPr>
          <p:cNvSpPr/>
          <p:nvPr/>
        </p:nvSpPr>
        <p:spPr>
          <a:xfrm>
            <a:off x="2549808" y="2046336"/>
            <a:ext cx="8096422" cy="4247317"/>
          </a:xfrm>
          <a:prstGeom prst="rect">
            <a:avLst/>
          </a:prstGeom>
        </p:spPr>
        <p:txBody>
          <a:bodyPr wrap="square">
            <a:spAutoFit/>
          </a:bodyPr>
          <a:lstStyle/>
          <a:p>
            <a:pPr>
              <a:spcBef>
                <a:spcPts val="600"/>
              </a:spcBef>
            </a:pPr>
            <a:r>
              <a:rPr lang="pt-BR" sz="1600" b="1" dirty="0">
                <a:latin typeface="+mj-lt"/>
                <a:cs typeface="Arial" panose="020B0604020202020204" pitchFamily="34" charset="0"/>
              </a:rPr>
              <a:t>Pedido de Portabilidade Cruzada</a:t>
            </a:r>
            <a:r>
              <a:rPr lang="pt-BR" sz="1600" dirty="0">
                <a:latin typeface="+mj-lt"/>
                <a:cs typeface="Arial" panose="020B0604020202020204" pitchFamily="34" charset="0"/>
              </a:rPr>
              <a:t>: Pedidos de portabilidade realizados de CPF para CNPJ,</a:t>
            </a:r>
            <a:br>
              <a:rPr lang="pt-BR" sz="1600" dirty="0">
                <a:latin typeface="+mj-lt"/>
                <a:cs typeface="Arial" panose="020B0604020202020204" pitchFamily="34" charset="0"/>
              </a:rPr>
            </a:br>
            <a:r>
              <a:rPr lang="pt-BR" sz="1600" dirty="0">
                <a:latin typeface="+mj-lt"/>
                <a:cs typeface="Arial" panose="020B0604020202020204" pitchFamily="34" charset="0"/>
              </a:rPr>
              <a:t>nos quais é possível transferir números telefônicos entre empresas, mantendo </a:t>
            </a:r>
            <a:br>
              <a:rPr lang="pt-BR" sz="1600" dirty="0">
                <a:latin typeface="+mj-lt"/>
                <a:cs typeface="Arial" panose="020B0604020202020204" pitchFamily="34" charset="0"/>
              </a:rPr>
            </a:br>
            <a:r>
              <a:rPr lang="pt-BR" sz="1600" dirty="0">
                <a:latin typeface="+mj-lt"/>
                <a:cs typeface="Arial" panose="020B0604020202020204" pitchFamily="34" charset="0"/>
              </a:rPr>
              <a:t>o mesmo número. Esse processo pode ocorrer em diferentes cenários:</a:t>
            </a:r>
          </a:p>
          <a:p>
            <a:pPr marL="742950" lvl="1" indent="-285750">
              <a:spcBef>
                <a:spcPts val="600"/>
              </a:spcBef>
              <a:buClr>
                <a:srgbClr val="742424"/>
              </a:buClr>
              <a:buFont typeface="Arial" panose="020B0604020202020204" pitchFamily="34" charset="0"/>
              <a:buChar char="•"/>
            </a:pPr>
            <a:r>
              <a:rPr lang="pt-BR" sz="1600" b="1" i="1" dirty="0">
                <a:latin typeface="+mj-lt"/>
                <a:cs typeface="Arial" panose="020B0604020202020204" pitchFamily="34" charset="0"/>
              </a:rPr>
              <a:t>Clientes Prospect</a:t>
            </a:r>
            <a:r>
              <a:rPr lang="pt-BR" sz="1600" b="1" dirty="0">
                <a:latin typeface="+mj-lt"/>
                <a:cs typeface="Arial" panose="020B0604020202020204" pitchFamily="34" charset="0"/>
              </a:rPr>
              <a:t>: </a:t>
            </a:r>
            <a:r>
              <a:rPr lang="pt-BR" sz="1600" dirty="0">
                <a:latin typeface="+mj-lt"/>
                <a:cs typeface="Arial" panose="020B0604020202020204" pitchFamily="34" charset="0"/>
              </a:rPr>
              <a:t>quando a portabilidade é solicitada por empresas que </a:t>
            </a:r>
            <a:br>
              <a:rPr lang="pt-BR" sz="1600" dirty="0">
                <a:latin typeface="+mj-lt"/>
                <a:cs typeface="Arial" panose="020B0604020202020204" pitchFamily="34" charset="0"/>
              </a:rPr>
            </a:br>
            <a:r>
              <a:rPr lang="pt-BR" sz="1600" dirty="0">
                <a:latin typeface="+mj-lt"/>
                <a:cs typeface="Arial" panose="020B0604020202020204" pitchFamily="34" charset="0"/>
              </a:rPr>
              <a:t>ainda não fazem parte da base.</a:t>
            </a:r>
          </a:p>
          <a:p>
            <a:pPr marL="742950" lvl="1" indent="-285750">
              <a:spcBef>
                <a:spcPts val="600"/>
              </a:spcBef>
              <a:buClr>
                <a:srgbClr val="742424"/>
              </a:buClr>
              <a:buFont typeface="Arial" panose="020B0604020202020204" pitchFamily="34" charset="0"/>
              <a:buChar char="•"/>
            </a:pPr>
            <a:r>
              <a:rPr lang="pt-BR" sz="1600" b="1" i="1" dirty="0">
                <a:latin typeface="+mj-lt"/>
                <a:cs typeface="Arial" panose="020B0604020202020204" pitchFamily="34" charset="0"/>
              </a:rPr>
              <a:t>Clientes da Base</a:t>
            </a:r>
            <a:r>
              <a:rPr lang="pt-BR" sz="1600" b="1" dirty="0">
                <a:latin typeface="+mj-lt"/>
                <a:cs typeface="Arial" panose="020B0604020202020204" pitchFamily="34" charset="0"/>
              </a:rPr>
              <a:t>: </a:t>
            </a:r>
            <a:r>
              <a:rPr lang="pt-BR" sz="1600" dirty="0">
                <a:latin typeface="+mj-lt"/>
                <a:cs typeface="Arial" panose="020B0604020202020204" pitchFamily="34" charset="0"/>
              </a:rPr>
              <a:t>quando o pedido é feito por clientes já ativos, geralmente associado ao incremento de linhas.</a:t>
            </a:r>
          </a:p>
          <a:p>
            <a:pPr>
              <a:spcBef>
                <a:spcPts val="600"/>
              </a:spcBef>
            </a:pPr>
            <a:r>
              <a:rPr lang="pt-BR" sz="1600" b="1" dirty="0">
                <a:latin typeface="+mj-lt"/>
                <a:cs typeface="Arial" panose="020B0604020202020204" pitchFamily="34" charset="0"/>
              </a:rPr>
              <a:t>Pedido Novo</a:t>
            </a:r>
            <a:r>
              <a:rPr lang="pt-BR" sz="1600" dirty="0">
                <a:latin typeface="+mj-lt"/>
                <a:cs typeface="Arial" panose="020B0604020202020204" pitchFamily="34" charset="0"/>
              </a:rPr>
              <a:t>: Pedidos feitos para linhas novas, clientes prospects.</a:t>
            </a:r>
          </a:p>
          <a:p>
            <a:pPr>
              <a:spcBef>
                <a:spcPts val="600"/>
              </a:spcBef>
            </a:pPr>
            <a:r>
              <a:rPr lang="pt-BR" sz="1600" b="1" dirty="0">
                <a:latin typeface="+mj-lt"/>
                <a:cs typeface="Arial" panose="020B0604020202020204" pitchFamily="34" charset="0"/>
              </a:rPr>
              <a:t>Pedido de Incremento</a:t>
            </a:r>
            <a:r>
              <a:rPr lang="pt-BR" sz="1600" dirty="0">
                <a:latin typeface="+mj-lt"/>
                <a:cs typeface="Arial" panose="020B0604020202020204" pitchFamily="34" charset="0"/>
              </a:rPr>
              <a:t>: Pedidos realizados para clientes da base que têm interesse </a:t>
            </a:r>
            <a:br>
              <a:rPr lang="pt-BR" sz="1600" dirty="0">
                <a:latin typeface="+mj-lt"/>
                <a:cs typeface="Arial" panose="020B0604020202020204" pitchFamily="34" charset="0"/>
              </a:rPr>
            </a:br>
            <a:r>
              <a:rPr lang="pt-BR" sz="1600" dirty="0">
                <a:latin typeface="+mj-lt"/>
                <a:cs typeface="Arial" panose="020B0604020202020204" pitchFamily="34" charset="0"/>
              </a:rPr>
              <a:t>em incluir linhas novas. O processo pode ser dentro de uma BAN existente ou nova. </a:t>
            </a:r>
            <a:br>
              <a:rPr lang="pt-BR" sz="1600" dirty="0">
                <a:latin typeface="+mj-lt"/>
                <a:cs typeface="Arial" panose="020B0604020202020204" pitchFamily="34" charset="0"/>
              </a:rPr>
            </a:br>
            <a:r>
              <a:rPr lang="pt-BR" sz="1600" dirty="0">
                <a:latin typeface="+mj-lt"/>
                <a:cs typeface="Arial" panose="020B0604020202020204" pitchFamily="34" charset="0"/>
              </a:rPr>
              <a:t>Essa venda pode ser feita em DDDs diferentes.</a:t>
            </a:r>
          </a:p>
          <a:p>
            <a:pPr>
              <a:spcBef>
                <a:spcPts val="600"/>
              </a:spcBef>
            </a:pPr>
            <a:r>
              <a:rPr lang="pt-BR" sz="1600" b="1" dirty="0">
                <a:latin typeface="+mj-lt"/>
                <a:cs typeface="Arial" panose="020B0604020202020204" pitchFamily="34" charset="0"/>
              </a:rPr>
              <a:t>Entrega Imediata</a:t>
            </a:r>
            <a:r>
              <a:rPr lang="pt-BR" sz="1600" dirty="0">
                <a:latin typeface="+mj-lt"/>
                <a:cs typeface="Arial" panose="020B0604020202020204" pitchFamily="34" charset="0"/>
              </a:rPr>
              <a:t>: Pedidos realizados para prospect ou base, onde o cliente sai com </a:t>
            </a:r>
            <a:br>
              <a:rPr lang="pt-BR" sz="1600" dirty="0">
                <a:latin typeface="+mj-lt"/>
                <a:cs typeface="Arial" panose="020B0604020202020204" pitchFamily="34" charset="0"/>
              </a:rPr>
            </a:br>
            <a:r>
              <a:rPr lang="pt-BR" sz="1600" dirty="0">
                <a:latin typeface="+mj-lt"/>
                <a:cs typeface="Arial" panose="020B0604020202020204" pitchFamily="34" charset="0"/>
              </a:rPr>
              <a:t>o chip na loja e tem sua linha ativa neste chip sem a necessidade de entrega via logística.</a:t>
            </a:r>
          </a:p>
          <a:p>
            <a:pPr>
              <a:spcBef>
                <a:spcPts val="600"/>
              </a:spcBef>
            </a:pPr>
            <a:r>
              <a:rPr lang="pt-BR" sz="1600" b="1" dirty="0">
                <a:latin typeface="+mj-lt"/>
                <a:cs typeface="Arial" panose="020B0604020202020204" pitchFamily="34" charset="0"/>
              </a:rPr>
              <a:t>Vendas de </a:t>
            </a:r>
            <a:r>
              <a:rPr lang="pt-BR" sz="1600" b="1" dirty="0" err="1">
                <a:latin typeface="+mj-lt"/>
                <a:cs typeface="Arial" panose="020B0604020202020204" pitchFamily="34" charset="0"/>
              </a:rPr>
              <a:t>SVAs</a:t>
            </a:r>
            <a:r>
              <a:rPr lang="pt-BR" sz="1600" b="1" dirty="0">
                <a:latin typeface="+mj-lt"/>
                <a:cs typeface="Arial" panose="020B0604020202020204" pitchFamily="34" charset="0"/>
              </a:rPr>
              <a:t> Avulsos: </a:t>
            </a:r>
            <a:r>
              <a:rPr lang="pt-BR" sz="1600" dirty="0">
                <a:latin typeface="+mj-lt"/>
                <a:cs typeface="Arial" panose="020B0604020202020204" pitchFamily="34" charset="0"/>
              </a:rPr>
              <a:t>Não está liberada para venda, em casos de interesse o cliente pode contratar pelo site Minha Claro empresa.</a:t>
            </a:r>
            <a:endParaRPr lang="pt-BR" sz="1600" dirty="0">
              <a:latin typeface="AMX" pitchFamily="2" charset="0"/>
              <a:cs typeface="Arial" panose="020B0604020202020204" pitchFamily="34" charset="0"/>
            </a:endParaRPr>
          </a:p>
        </p:txBody>
      </p:sp>
      <p:sp>
        <p:nvSpPr>
          <p:cNvPr id="12" name="Retângulo: Cantos Arredondados 19">
            <a:extLst>
              <a:ext uri="{FF2B5EF4-FFF2-40B4-BE49-F238E27FC236}">
                <a16:creationId xmlns:a16="http://schemas.microsoft.com/office/drawing/2014/main" id="{027B6059-1F6D-23B5-B355-24E53F597831}"/>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Tipos</a:t>
            </a:r>
            <a:r>
              <a:rPr lang="pt-BR" altLang="en-US" sz="2400" b="1" dirty="0">
                <a:solidFill>
                  <a:schemeClr val="tx1"/>
                </a:solidFill>
                <a:latin typeface="AMX Black" pitchFamily="2" charset="0"/>
                <a:cs typeface="Arial" panose="020B0604020202020204" pitchFamily="34" charset="0"/>
              </a:rPr>
              <a:t> de pedidos feitos no Solar</a:t>
            </a:r>
          </a:p>
        </p:txBody>
      </p:sp>
      <p:grpSp>
        <p:nvGrpSpPr>
          <p:cNvPr id="3" name="Agrupar 2">
            <a:extLst>
              <a:ext uri="{FF2B5EF4-FFF2-40B4-BE49-F238E27FC236}">
                <a16:creationId xmlns:a16="http://schemas.microsoft.com/office/drawing/2014/main" id="{9DEEDD2C-AC20-B14B-9494-8DF21332D1AF}"/>
              </a:ext>
            </a:extLst>
          </p:cNvPr>
          <p:cNvGrpSpPr/>
          <p:nvPr/>
        </p:nvGrpSpPr>
        <p:grpSpPr>
          <a:xfrm>
            <a:off x="526126" y="2278325"/>
            <a:ext cx="1585005" cy="1585005"/>
            <a:chOff x="10606995" y="2597106"/>
            <a:chExt cx="1585005" cy="1585005"/>
          </a:xfrm>
        </p:grpSpPr>
        <p:grpSp>
          <p:nvGrpSpPr>
            <p:cNvPr id="4" name="Agrupar 3">
              <a:extLst>
                <a:ext uri="{FF2B5EF4-FFF2-40B4-BE49-F238E27FC236}">
                  <a16:creationId xmlns:a16="http://schemas.microsoft.com/office/drawing/2014/main" id="{B82C07E5-A820-0069-E045-2E89BF32B5C9}"/>
                </a:ext>
              </a:extLst>
            </p:cNvPr>
            <p:cNvGrpSpPr/>
            <p:nvPr/>
          </p:nvGrpSpPr>
          <p:grpSpPr>
            <a:xfrm>
              <a:off x="10606995" y="2597106"/>
              <a:ext cx="1585005" cy="1585005"/>
              <a:chOff x="628879" y="570699"/>
              <a:chExt cx="1048786" cy="1048786"/>
            </a:xfrm>
          </p:grpSpPr>
          <p:sp>
            <p:nvSpPr>
              <p:cNvPr id="18" name="Elipse 11">
                <a:extLst>
                  <a:ext uri="{FF2B5EF4-FFF2-40B4-BE49-F238E27FC236}">
                    <a16:creationId xmlns:a16="http://schemas.microsoft.com/office/drawing/2014/main" id="{9E4A914F-B99A-A8B6-84C7-353B6038C4D4}"/>
                  </a:ext>
                </a:extLst>
              </p:cNvPr>
              <p:cNvSpPr/>
              <p:nvPr/>
            </p:nvSpPr>
            <p:spPr>
              <a:xfrm>
                <a:off x="628879" y="570699"/>
                <a:ext cx="1048786" cy="1048786"/>
              </a:xfrm>
              <a:prstGeom prst="ellipse">
                <a:avLst/>
              </a:prstGeom>
              <a:solidFill>
                <a:srgbClr val="FFC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9" name="Elipse 13">
                <a:extLst>
                  <a:ext uri="{FF2B5EF4-FFF2-40B4-BE49-F238E27FC236}">
                    <a16:creationId xmlns:a16="http://schemas.microsoft.com/office/drawing/2014/main" id="{F1F23AFE-09DD-00B6-A09A-9796FF3E6A10}"/>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5" name="Gráfico 4">
              <a:extLst>
                <a:ext uri="{FF2B5EF4-FFF2-40B4-BE49-F238E27FC236}">
                  <a16:creationId xmlns:a16="http://schemas.microsoft.com/office/drawing/2014/main" id="{A1745133-14EA-5B18-AD47-C9766A43F4A9}"/>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0954475" y="2970019"/>
              <a:ext cx="881263" cy="1113176"/>
            </a:xfrm>
            <a:prstGeom prst="rect">
              <a:avLst/>
            </a:prstGeom>
          </p:spPr>
        </p:pic>
      </p:grpSp>
      <p:sp>
        <p:nvSpPr>
          <p:cNvPr id="11" name="Retângulo Arredondado 9">
            <a:extLst>
              <a:ext uri="{FF2B5EF4-FFF2-40B4-BE49-F238E27FC236}">
                <a16:creationId xmlns:a16="http://schemas.microsoft.com/office/drawing/2014/main" id="{6B687401-1BFE-0A1F-E0FC-EF74A6463349}"/>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0" name="Retângulo Arredondado 15">
            <a:extLst>
              <a:ext uri="{FF2B5EF4-FFF2-40B4-BE49-F238E27FC236}">
                <a16:creationId xmlns:a16="http://schemas.microsoft.com/office/drawing/2014/main" id="{9BE7698E-10C0-242A-B2CB-84B436C33714}"/>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 | CADASTRO</a:t>
            </a:r>
          </a:p>
        </p:txBody>
      </p:sp>
      <p:sp>
        <p:nvSpPr>
          <p:cNvPr id="21" name="Retângulo Arredondado 1">
            <a:extLst>
              <a:ext uri="{FF2B5EF4-FFF2-40B4-BE49-F238E27FC236}">
                <a16:creationId xmlns:a16="http://schemas.microsoft.com/office/drawing/2014/main" id="{53AFDC61-525A-F0B9-D6FE-62B0874BE328}"/>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2" name="Retângulo Arredondado 9">
            <a:extLst>
              <a:ext uri="{FF2B5EF4-FFF2-40B4-BE49-F238E27FC236}">
                <a16:creationId xmlns:a16="http://schemas.microsoft.com/office/drawing/2014/main" id="{BBBCF570-D562-C161-ED4E-0FD7A4BBC72A}"/>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11639423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DE949-5BF9-CE44-D42E-CA6A1DFCF314}"/>
            </a:ext>
          </a:extLst>
        </p:cNvPr>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9F13AC3A-CECB-F1EC-09E9-BBB4285BDF6F}"/>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a:t>
            </a:r>
            <a:r>
              <a:rPr lang="pt-BR" altLang="en-US" sz="2400" b="1" dirty="0">
                <a:solidFill>
                  <a:schemeClr val="tx1"/>
                </a:solidFill>
                <a:latin typeface="AMX Black" pitchFamily="2" charset="0"/>
                <a:cs typeface="Arial" panose="020B0604020202020204" pitchFamily="34" charset="0"/>
              </a:rPr>
              <a:t> de vendas</a:t>
            </a:r>
          </a:p>
        </p:txBody>
      </p:sp>
      <p:grpSp>
        <p:nvGrpSpPr>
          <p:cNvPr id="20" name="Agrupar 19">
            <a:extLst>
              <a:ext uri="{FF2B5EF4-FFF2-40B4-BE49-F238E27FC236}">
                <a16:creationId xmlns:a16="http://schemas.microsoft.com/office/drawing/2014/main" id="{956F2008-1D01-6664-BC4F-5AEE3B794679}"/>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EABF59B0-3359-F976-B381-2691EC6F0CD3}"/>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E12867CD-F13D-7D1E-4525-CF2D537D8CAB}"/>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3A50FC92-AF24-36AC-A94F-E928B90BBC6B}"/>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21584672-6A85-8E0A-6ABA-433854A5856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
        <p:nvSpPr>
          <p:cNvPr id="21" name="Retângulo Arredondado 9">
            <a:extLst>
              <a:ext uri="{FF2B5EF4-FFF2-40B4-BE49-F238E27FC236}">
                <a16:creationId xmlns:a16="http://schemas.microsoft.com/office/drawing/2014/main" id="{ABEA8A08-95EA-A6F2-DE48-05E5747464DD}"/>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2" name="Retângulo Arredondado 15">
            <a:extLst>
              <a:ext uri="{FF2B5EF4-FFF2-40B4-BE49-F238E27FC236}">
                <a16:creationId xmlns:a16="http://schemas.microsoft.com/office/drawing/2014/main" id="{98903E7D-312A-7FBB-96A7-82752582A36C}"/>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a:t>
            </a:r>
            <a:r>
              <a:rPr lang="pt-BR" sz="1000" dirty="0">
                <a:solidFill>
                  <a:schemeClr val="bg1"/>
                </a:solidFill>
                <a:latin typeface="AMX Black" pitchFamily="2" charset="0"/>
                <a:ea typeface="DIN 2014 Bold" panose="020B0504020202020204" pitchFamily="34" charset="77"/>
                <a:cs typeface="Arial" panose="020B0604020202020204" pitchFamily="34" charset="0"/>
              </a:rPr>
              <a:t>| CADASTRO</a:t>
            </a:r>
          </a:p>
        </p:txBody>
      </p:sp>
      <p:sp>
        <p:nvSpPr>
          <p:cNvPr id="23" name="Retângulo Arredondado 1">
            <a:extLst>
              <a:ext uri="{FF2B5EF4-FFF2-40B4-BE49-F238E27FC236}">
                <a16:creationId xmlns:a16="http://schemas.microsoft.com/office/drawing/2014/main" id="{0AEAAD5D-6990-EFDD-8335-26C7E3353D33}"/>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4" name="Retângulo Arredondado 9">
            <a:extLst>
              <a:ext uri="{FF2B5EF4-FFF2-40B4-BE49-F238E27FC236}">
                <a16:creationId xmlns:a16="http://schemas.microsoft.com/office/drawing/2014/main" id="{403AD894-8887-0FA8-A3AD-D8A818C1F228}"/>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4" name="CaixaDeTexto 3">
            <a:extLst>
              <a:ext uri="{FF2B5EF4-FFF2-40B4-BE49-F238E27FC236}">
                <a16:creationId xmlns:a16="http://schemas.microsoft.com/office/drawing/2014/main" id="{1F50D19C-8546-A15F-49C1-8465901BF0F9}"/>
              </a:ext>
            </a:extLst>
          </p:cNvPr>
          <p:cNvSpPr txBox="1"/>
          <p:nvPr/>
        </p:nvSpPr>
        <p:spPr>
          <a:xfrm>
            <a:off x="2608658" y="1954282"/>
            <a:ext cx="9186028" cy="4770537"/>
          </a:xfrm>
          <a:prstGeom prst="rect">
            <a:avLst/>
          </a:prstGeom>
          <a:noFill/>
        </p:spPr>
        <p:txBody>
          <a:bodyPr wrap="square" lIns="91440" tIns="45720" rIns="91440" bIns="45720" anchor="t">
            <a:spAutoFit/>
          </a:bodyPr>
          <a:lstStyle/>
          <a:p>
            <a:pPr>
              <a:buNone/>
            </a:pPr>
            <a:r>
              <a:rPr lang="pt-BR" sz="1600" b="1" dirty="0">
                <a:effectLst/>
                <a:latin typeface="+mj-lt"/>
                <a:cs typeface="Arial" panose="020B0604020202020204" pitchFamily="34" charset="0"/>
              </a:rPr>
              <a:t>Regras de Vendas:</a:t>
            </a:r>
            <a:endParaRPr lang="pt-BR" sz="1600" dirty="0">
              <a:latin typeface="+mj-lt"/>
              <a:cs typeface="Arial" panose="020B0604020202020204" pitchFamily="34" charset="0"/>
            </a:endParaRPr>
          </a:p>
          <a:p>
            <a:pPr marL="285750" indent="-285750">
              <a:buClr>
                <a:srgbClr val="742424"/>
              </a:buClr>
              <a:buFont typeface="Arial"/>
              <a:buChar char="•"/>
            </a:pPr>
            <a:r>
              <a:rPr lang="pt-BR" sz="1600" dirty="0">
                <a:effectLst/>
                <a:latin typeface="+mj-lt"/>
                <a:cs typeface="Arial" panose="020B0604020202020204" pitchFamily="34" charset="0"/>
              </a:rPr>
              <a:t>Pedidos  que apresentar  </a:t>
            </a:r>
            <a:r>
              <a:rPr lang="pt-BR" sz="1600" b="1" dirty="0">
                <a:effectLst/>
                <a:latin typeface="+mj-lt"/>
                <a:cs typeface="Arial" panose="020B0604020202020204" pitchFamily="34" charset="0"/>
              </a:rPr>
              <a:t>“erro no input “ </a:t>
            </a:r>
            <a:r>
              <a:rPr lang="pt-BR" sz="1600" dirty="0">
                <a:effectLst/>
                <a:latin typeface="+mj-lt"/>
                <a:cs typeface="Arial" panose="020B0604020202020204" pitchFamily="34" charset="0"/>
              </a:rPr>
              <a:t>– </a:t>
            </a:r>
            <a:r>
              <a:rPr lang="pt-BR" sz="1600" dirty="0">
                <a:latin typeface="+mj-lt"/>
                <a:cs typeface="Arial" panose="020B0604020202020204" pitchFamily="34" charset="0"/>
              </a:rPr>
              <a:t>é obrigatório</a:t>
            </a:r>
            <a:r>
              <a:rPr lang="pt-BR" sz="1600" dirty="0">
                <a:effectLst/>
                <a:latin typeface="+mj-lt"/>
                <a:cs typeface="Arial" panose="020B0604020202020204" pitchFamily="34" charset="0"/>
              </a:rPr>
              <a:t> o preenchimento do </a:t>
            </a:r>
            <a:r>
              <a:rPr lang="pt-BR" sz="1600" dirty="0" err="1">
                <a:effectLst/>
                <a:latin typeface="+mj-lt"/>
                <a:cs typeface="Arial" panose="020B0604020202020204" pitchFamily="34" charset="0"/>
              </a:rPr>
              <a:t>forms</a:t>
            </a:r>
            <a:r>
              <a:rPr lang="pt-BR" sz="1600" dirty="0">
                <a:effectLst/>
                <a:latin typeface="+mj-lt"/>
                <a:cs typeface="Arial" panose="020B0604020202020204" pitchFamily="34" charset="0"/>
              </a:rPr>
              <a:t> </a:t>
            </a:r>
            <a:r>
              <a:rPr lang="pt-BR" sz="1600" dirty="0">
                <a:cs typeface="Arial" panose="020B0604020202020204" pitchFamily="34" charset="0"/>
              </a:rPr>
              <a:t>(para execução do input manual pelo backoffice).</a:t>
            </a:r>
          </a:p>
          <a:p>
            <a:pPr>
              <a:buClr>
                <a:srgbClr val="742424"/>
              </a:buClr>
            </a:pPr>
            <a:endParaRPr lang="pt-BR" sz="1600" dirty="0">
              <a:latin typeface="+mj-lt"/>
              <a:cs typeface="Arial" panose="020B0604020202020204" pitchFamily="34" charset="0"/>
            </a:endParaRPr>
          </a:p>
          <a:p>
            <a:pPr>
              <a:buClr>
                <a:srgbClr val="742424"/>
              </a:buClr>
            </a:pPr>
            <a:r>
              <a:rPr lang="pt-BR" sz="1600" dirty="0">
                <a:effectLst/>
                <a:latin typeface="+mj-lt"/>
                <a:cs typeface="Arial" panose="020B0604020202020204" pitchFamily="34" charset="0"/>
              </a:rPr>
              <a:t>Para Lojas Próprias</a:t>
            </a:r>
            <a:r>
              <a:rPr lang="pt-BR" sz="1600" dirty="0">
                <a:latin typeface="+mj-lt"/>
                <a:cs typeface="Arial" panose="020B0604020202020204" pitchFamily="34" charset="0"/>
              </a:rPr>
              <a:t>, seguir nesse link:</a:t>
            </a:r>
            <a:r>
              <a:rPr lang="pt-BR" sz="1600" dirty="0">
                <a:effectLst/>
                <a:latin typeface="+mj-lt"/>
                <a:cs typeface="Arial" panose="020B0604020202020204" pitchFamily="34" charset="0"/>
              </a:rPr>
              <a:t> </a:t>
            </a:r>
            <a:r>
              <a:rPr lang="pt-BR" sz="1600" dirty="0">
                <a:hlinkClick r:id="rId3"/>
              </a:rPr>
              <a:t>Móvel CePME (Lojas )</a:t>
            </a:r>
            <a:endParaRPr lang="pt-BR" sz="1600" dirty="0"/>
          </a:p>
          <a:p>
            <a:pPr>
              <a:buClr>
                <a:srgbClr val="742424"/>
              </a:buClr>
            </a:pPr>
            <a:r>
              <a:rPr lang="pt-BR" sz="1600" dirty="0">
                <a:latin typeface="+mj-lt"/>
                <a:cs typeface="Arial" panose="020B0604020202020204" pitchFamily="34" charset="0"/>
              </a:rPr>
              <a:t>Para Agentes Autorizados, seguir nesse link: </a:t>
            </a:r>
            <a:r>
              <a:rPr lang="pt-BR" sz="1600" dirty="0">
                <a:hlinkClick r:id="rId4"/>
              </a:rPr>
              <a:t>Móvel CePME (Lojas AA)</a:t>
            </a:r>
            <a:endParaRPr lang="pt-BR" sz="1600" dirty="0">
              <a:latin typeface="+mj-lt"/>
              <a:cs typeface="Arial" panose="020B0604020202020204" pitchFamily="34" charset="0"/>
            </a:endParaRPr>
          </a:p>
          <a:p>
            <a:pPr>
              <a:buClr>
                <a:srgbClr val="742424"/>
              </a:buClr>
            </a:pPr>
            <a:endParaRPr lang="pt-BR" sz="1600" b="1" dirty="0">
              <a:solidFill>
                <a:srgbClr val="E30000"/>
              </a:solidFill>
              <a:effectLst/>
              <a:latin typeface="+mj-lt"/>
              <a:cs typeface="Arial" panose="020B0604020202020204" pitchFamily="34" charset="0"/>
            </a:endParaRPr>
          </a:p>
          <a:p>
            <a:pPr>
              <a:buClr>
                <a:srgbClr val="742424"/>
              </a:buClr>
            </a:pPr>
            <a:r>
              <a:rPr lang="pt-BR" sz="1600" b="1" dirty="0">
                <a:solidFill>
                  <a:srgbClr val="E30000"/>
                </a:solidFill>
                <a:effectLst/>
                <a:latin typeface="+mj-lt"/>
                <a:cs typeface="Arial" panose="020B0604020202020204" pitchFamily="34" charset="0"/>
              </a:rPr>
              <a:t>Pedidos Novo ou Incremento com Entrega Imediata:</a:t>
            </a:r>
            <a:endParaRPr lang="pt-BR" sz="1600" dirty="0">
              <a:solidFill>
                <a:srgbClr val="E30000"/>
              </a:solidFill>
              <a:latin typeface="+mj-lt"/>
              <a:cs typeface="Arial" panose="020B0604020202020204" pitchFamily="34" charset="0"/>
            </a:endParaRPr>
          </a:p>
          <a:p>
            <a:endParaRPr lang="pt-BR" sz="1600" b="1" dirty="0">
              <a:solidFill>
                <a:srgbClr val="E30000"/>
              </a:solidFill>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Pedidos até 2 linhas</a:t>
            </a:r>
            <a:r>
              <a:rPr lang="pt-BR" sz="1600" dirty="0">
                <a:effectLst/>
                <a:latin typeface="+mj-lt"/>
                <a:cs typeface="Arial" panose="020B0604020202020204" pitchFamily="34" charset="0"/>
              </a:rPr>
              <a:t>: Realizar o input e seguir com o pedido no Solar;</a:t>
            </a: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Pedidos de 3 a 6 linhas:</a:t>
            </a:r>
            <a:r>
              <a:rPr lang="pt-BR" sz="1600" b="1" dirty="0">
                <a:latin typeface="+mj-lt"/>
                <a:cs typeface="Arial" panose="020B0604020202020204" pitchFamily="34" charset="0"/>
              </a:rPr>
              <a:t> </a:t>
            </a:r>
            <a:r>
              <a:rPr lang="pt-BR" sz="1600" dirty="0">
                <a:effectLst/>
                <a:latin typeface="+mj-lt"/>
                <a:cs typeface="Arial" panose="020B0604020202020204" pitchFamily="34" charset="0"/>
              </a:rPr>
              <a:t>Devem ser enviados para o time de antifraude, via Teams:</a:t>
            </a:r>
            <a:r>
              <a:rPr lang="pt-BR" sz="1600" b="1" dirty="0">
                <a:effectLst/>
                <a:latin typeface="+mj-lt"/>
                <a:cs typeface="Arial" panose="020B0604020202020204" pitchFamily="34" charset="0"/>
              </a:rPr>
              <a:t> </a:t>
            </a:r>
            <a:endParaRPr lang="pt-BR" sz="1600" b="1"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“Geral | USER-Antifraude PME - AA Sinergia”, </a:t>
            </a:r>
            <a:r>
              <a:rPr lang="pt-BR" sz="1600" dirty="0">
                <a:effectLst/>
                <a:latin typeface="+mj-lt"/>
                <a:cs typeface="Arial" panose="020B0604020202020204" pitchFamily="34" charset="0"/>
              </a:rPr>
              <a:t>para análise contendo as </a:t>
            </a:r>
          </a:p>
          <a:p>
            <a:pPr>
              <a:buClr>
                <a:srgbClr val="742424"/>
              </a:buClr>
            </a:pPr>
            <a:r>
              <a:rPr lang="pt-BR" sz="1600" dirty="0">
                <a:effectLst/>
                <a:latin typeface="+mj-lt"/>
                <a:cs typeface="Arial" panose="020B0604020202020204" pitchFamily="34" charset="0"/>
              </a:rPr>
              <a:t>        seguintes informações;</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CNPJ</a:t>
            </a:r>
            <a:r>
              <a:rPr lang="pt-BR" sz="1600" b="1" dirty="0">
                <a:latin typeface="+mj-lt"/>
                <a:cs typeface="Arial" panose="020B0604020202020204" pitchFamily="34" charset="0"/>
              </a:rPr>
              <a:t>      </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RAZÃO SOCIAL</a:t>
            </a:r>
            <a:r>
              <a:rPr lang="pt-BR" sz="1600" b="1" dirty="0">
                <a:latin typeface="+mj-lt"/>
                <a:cs typeface="Arial" panose="020B0604020202020204" pitchFamily="34" charset="0"/>
              </a:rPr>
              <a:t>      </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CPF DO REPRESENTANTE LEGAL</a:t>
            </a:r>
            <a:r>
              <a:rPr lang="pt-BR" sz="1600" b="1" dirty="0">
                <a:latin typeface="+mj-lt"/>
                <a:cs typeface="Arial" panose="020B0604020202020204" pitchFamily="34" charset="0"/>
              </a:rPr>
              <a:t>      </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NOME DO RESP/ ADM</a:t>
            </a:r>
            <a:r>
              <a:rPr lang="pt-BR" sz="1600" b="1" dirty="0">
                <a:latin typeface="+mj-lt"/>
                <a:cs typeface="Arial" panose="020B0604020202020204" pitchFamily="34" charset="0"/>
              </a:rPr>
              <a:t>     </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BIOMETRIA REALIZADA</a:t>
            </a:r>
            <a:r>
              <a:rPr lang="pt-BR" sz="1600" b="1" dirty="0">
                <a:latin typeface="+mj-lt"/>
                <a:cs typeface="Arial" panose="020B0604020202020204" pitchFamily="34" charset="0"/>
              </a:rPr>
              <a:t>     </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QUANTIDADE DE LINHAS DE LINHAS</a:t>
            </a:r>
            <a:endParaRPr lang="pt-BR" sz="1600" dirty="0">
              <a:effectLst/>
              <a:latin typeface="AMX" pitchFamily="2" charset="0"/>
              <a:cs typeface="Arial" panose="020B0604020202020204" pitchFamily="34" charset="0"/>
            </a:endParaRPr>
          </a:p>
        </p:txBody>
      </p:sp>
      <p:sp>
        <p:nvSpPr>
          <p:cNvPr id="2" name="Elipse 1">
            <a:extLst>
              <a:ext uri="{FF2B5EF4-FFF2-40B4-BE49-F238E27FC236}">
                <a16:creationId xmlns:a16="http://schemas.microsoft.com/office/drawing/2014/main" id="{8DFC3B28-4787-2E48-6A57-7874B36E636F}"/>
              </a:ext>
            </a:extLst>
          </p:cNvPr>
          <p:cNvSpPr/>
          <p:nvPr/>
        </p:nvSpPr>
        <p:spPr>
          <a:xfrm>
            <a:off x="8795524" y="2461022"/>
            <a:ext cx="2454112" cy="24541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Ajustar para termos os 2 links no mesmo material</a:t>
            </a:r>
          </a:p>
        </p:txBody>
      </p:sp>
    </p:spTree>
    <p:extLst>
      <p:ext uri="{BB962C8B-B14F-4D97-AF65-F5344CB8AC3E}">
        <p14:creationId xmlns:p14="http://schemas.microsoft.com/office/powerpoint/2010/main" val="41215581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88719-F665-5A95-A236-9525C66C7D92}"/>
            </a:ext>
          </a:extLst>
        </p:cNvPr>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4F012F9C-4B40-E90C-AB1C-655281F9A5A4}"/>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vendas</a:t>
            </a:r>
          </a:p>
        </p:txBody>
      </p:sp>
      <p:grpSp>
        <p:nvGrpSpPr>
          <p:cNvPr id="20" name="Agrupar 19">
            <a:extLst>
              <a:ext uri="{FF2B5EF4-FFF2-40B4-BE49-F238E27FC236}">
                <a16:creationId xmlns:a16="http://schemas.microsoft.com/office/drawing/2014/main" id="{72FA49CB-6295-B892-A2F0-9EC4B7C97AB0}"/>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088D1AEC-F7D8-920A-EBEE-2227A7ED22E8}"/>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0AE2ADA0-04BB-6A80-03A3-DC61053B01CE}"/>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9776B65E-B284-86B7-1066-7571DEEC4E87}"/>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360DACF7-941C-A899-C3AF-42B161F1894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
        <p:nvSpPr>
          <p:cNvPr id="21" name="Retângulo Arredondado 9">
            <a:extLst>
              <a:ext uri="{FF2B5EF4-FFF2-40B4-BE49-F238E27FC236}">
                <a16:creationId xmlns:a16="http://schemas.microsoft.com/office/drawing/2014/main" id="{87B99A7D-A9E9-3A0E-3A55-CBF493AE7426}"/>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2" name="Retângulo Arredondado 15">
            <a:extLst>
              <a:ext uri="{FF2B5EF4-FFF2-40B4-BE49-F238E27FC236}">
                <a16:creationId xmlns:a16="http://schemas.microsoft.com/office/drawing/2014/main" id="{FF86EB38-43E3-3495-D423-FE63AABE9991}"/>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23" name="Retângulo Arredondado 1">
            <a:extLst>
              <a:ext uri="{FF2B5EF4-FFF2-40B4-BE49-F238E27FC236}">
                <a16:creationId xmlns:a16="http://schemas.microsoft.com/office/drawing/2014/main" id="{A5E0AFAB-CE9B-CE7E-C617-CC13DA3A83FF}"/>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4" name="Retângulo Arredondado 9">
            <a:extLst>
              <a:ext uri="{FF2B5EF4-FFF2-40B4-BE49-F238E27FC236}">
                <a16:creationId xmlns:a16="http://schemas.microsoft.com/office/drawing/2014/main" id="{E5F9AC5D-71EC-A3D0-5D74-34975091B8D3}"/>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4" name="CaixaDeTexto 3">
            <a:extLst>
              <a:ext uri="{FF2B5EF4-FFF2-40B4-BE49-F238E27FC236}">
                <a16:creationId xmlns:a16="http://schemas.microsoft.com/office/drawing/2014/main" id="{2702E9BB-8ED6-0084-A8D1-6110D18724C3}"/>
              </a:ext>
            </a:extLst>
          </p:cNvPr>
          <p:cNvSpPr txBox="1"/>
          <p:nvPr/>
        </p:nvSpPr>
        <p:spPr>
          <a:xfrm>
            <a:off x="2570839" y="2085697"/>
            <a:ext cx="9321124" cy="3046988"/>
          </a:xfrm>
          <a:prstGeom prst="rect">
            <a:avLst/>
          </a:prstGeom>
          <a:noFill/>
        </p:spPr>
        <p:txBody>
          <a:bodyPr wrap="square" lIns="91440" tIns="45720" rIns="91440" bIns="45720" anchor="t">
            <a:spAutoFit/>
          </a:bodyPr>
          <a:lstStyle/>
          <a:p>
            <a:pPr>
              <a:buNone/>
            </a:pPr>
            <a:endParaRPr lang="pt-BR" sz="1600" b="1" dirty="0">
              <a:effectLst/>
              <a:latin typeface="AMX" pitchFamily="2" charset="0"/>
              <a:cs typeface="Arial" panose="020B0604020202020204" pitchFamily="34" charset="0"/>
            </a:endParaRPr>
          </a:p>
          <a:p>
            <a:endParaRPr lang="pt-BR" sz="1600" b="1" dirty="0">
              <a:latin typeface="AMX" pitchFamily="2" charset="0"/>
              <a:cs typeface="Arial" panose="020B0604020202020204" pitchFamily="34" charset="0"/>
            </a:endParaRPr>
          </a:p>
          <a:p>
            <a:pPr>
              <a:buNone/>
            </a:pPr>
            <a:r>
              <a:rPr lang="pt-BR" sz="1600" b="1" dirty="0">
                <a:effectLst/>
                <a:latin typeface="+mj-lt"/>
                <a:cs typeface="Arial" panose="020B0604020202020204" pitchFamily="34" charset="0"/>
              </a:rPr>
              <a:t>Obs.:</a:t>
            </a:r>
            <a:r>
              <a:rPr lang="pt-BR" sz="1600" dirty="0">
                <a:effectLst/>
                <a:latin typeface="+mj-lt"/>
                <a:cs typeface="Arial" panose="020B0604020202020204" pitchFamily="34" charset="0"/>
              </a:rPr>
              <a:t>¹Os responsáveis por esse acionamento são os gerentes de lojas e vendedor backup;</a:t>
            </a:r>
          </a:p>
          <a:p>
            <a:pPr>
              <a:buNone/>
            </a:pPr>
            <a:r>
              <a:rPr lang="pt-BR" sz="1600" dirty="0">
                <a:effectLst/>
                <a:latin typeface="+mj-lt"/>
                <a:cs typeface="Arial" panose="020B0604020202020204" pitchFamily="34" charset="0"/>
              </a:rPr>
              <a:t> ²Se reprovado não poderemos seguir com o pedido devido a políticas internas;</a:t>
            </a:r>
          </a:p>
          <a:p>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dirty="0">
                <a:effectLst/>
                <a:latin typeface="+mj-lt"/>
                <a:cs typeface="Arial" panose="020B0604020202020204" pitchFamily="34" charset="0"/>
              </a:rPr>
              <a:t>Pedidos acima de 6 linhas: não poderá utilizar o tipo “Entrega Imediata”.</a:t>
            </a:r>
          </a:p>
          <a:p>
            <a:endParaRPr lang="pt-BR" sz="1600" dirty="0">
              <a:solidFill>
                <a:srgbClr val="E30000"/>
              </a:solidFill>
              <a:latin typeface="+mj-lt"/>
              <a:cs typeface="Arial" panose="020B0604020202020204" pitchFamily="34" charset="0"/>
            </a:endParaRPr>
          </a:p>
          <a:p>
            <a:pPr>
              <a:buNone/>
            </a:pPr>
            <a:r>
              <a:rPr lang="pt-BR" sz="1600" b="1" dirty="0">
                <a:solidFill>
                  <a:srgbClr val="E30000"/>
                </a:solidFill>
                <a:effectLst/>
                <a:latin typeface="+mj-lt"/>
                <a:cs typeface="Arial" panose="020B0604020202020204" pitchFamily="34" charset="0"/>
              </a:rPr>
              <a:t>Pedidos com as demais solicitações, sendo elas: Novo, Incremento novo, Portabilidade (novo ou incremento), Portabilidade Cruzada (novo ou incremento) ou solicitações conjuntas (exemplo: Novo, Novo com Portabilidade) entregues via logística:</a:t>
            </a:r>
            <a:endParaRPr lang="pt-BR" sz="1600" dirty="0">
              <a:solidFill>
                <a:srgbClr val="E30000"/>
              </a:solidFill>
              <a:latin typeface="+mj-lt"/>
              <a:cs typeface="Arial" panose="020B0604020202020204" pitchFamily="34" charset="0"/>
            </a:endParaRPr>
          </a:p>
          <a:p>
            <a:endParaRPr lang="pt-BR" sz="1600" b="1" dirty="0">
              <a:solidFill>
                <a:srgbClr val="E30000"/>
              </a:solidFill>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dirty="0">
                <a:effectLst/>
                <a:latin typeface="+mj-lt"/>
                <a:cs typeface="Arial" panose="020B0604020202020204" pitchFamily="34" charset="0"/>
              </a:rPr>
              <a:t>Não precisam acionar antifraude.</a:t>
            </a:r>
          </a:p>
        </p:txBody>
      </p:sp>
    </p:spTree>
    <p:extLst>
      <p:ext uri="{BB962C8B-B14F-4D97-AF65-F5344CB8AC3E}">
        <p14:creationId xmlns:p14="http://schemas.microsoft.com/office/powerpoint/2010/main" val="34657613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Template-DI-ofici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a 1">
      <a:majorFont>
        <a:latin typeface="AMX"/>
        <a:ea typeface=""/>
        <a:cs typeface=""/>
      </a:majorFont>
      <a:minorFont>
        <a:latin typeface="AMX"/>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ec3496-d55f-4088-b91d-c078abc80e92">
      <Terms xmlns="http://schemas.microsoft.com/office/infopath/2007/PartnerControls"/>
    </lcf76f155ced4ddcb4097134ff3c332f>
    <TaxCatchAll xmlns="81d509b4-a50c-4eb4-9c41-c741e6a750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30BAA0BFA4660643A687B2FDCEE2805C" ma:contentTypeVersion="16" ma:contentTypeDescription="Crie um novo documento." ma:contentTypeScope="" ma:versionID="6bb22af931fc60397c74301ec42d8558">
  <xsd:schema xmlns:xsd="http://www.w3.org/2001/XMLSchema" xmlns:xs="http://www.w3.org/2001/XMLSchema" xmlns:p="http://schemas.microsoft.com/office/2006/metadata/properties" xmlns:ns2="05ec3496-d55f-4088-b91d-c078abc80e92" xmlns:ns3="81d509b4-a50c-4eb4-9c41-c741e6a75022" targetNamespace="http://schemas.microsoft.com/office/2006/metadata/properties" ma:root="true" ma:fieldsID="691c8d6bfdcba53aab92b8dfcb9871d2" ns2:_="" ns3:_="">
    <xsd:import namespace="05ec3496-d55f-4088-b91d-c078abc80e92"/>
    <xsd:import namespace="81d509b4-a50c-4eb4-9c41-c741e6a7502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c3496-d55f-4088-b91d-c078abc80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Marcações de imagem" ma:readOnly="false" ma:fieldId="{5cf76f15-5ced-4ddc-b409-7134ff3c332f}" ma:taxonomyMulti="true" ma:sspId="b62656bb-9f06-4eb9-a633-2fef78b9ad9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d509b4-a50c-4eb4-9c41-c741e6a750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c19a5d-29b4-4c37-a0bc-18ab980d9013}" ma:internalName="TaxCatchAll" ma:showField="CatchAllData" ma:web="81d509b4-a50c-4eb4-9c41-c741e6a7502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121849-4437-4D97-8050-36BB5475C8C5}">
  <ds:schemaRefs>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dcmitype/"/>
    <ds:schemaRef ds:uri="81d509b4-a50c-4eb4-9c41-c741e6a75022"/>
    <ds:schemaRef ds:uri="05ec3496-d55f-4088-b91d-c078abc80e92"/>
    <ds:schemaRef ds:uri="http://www.w3.org/XML/1998/namespace"/>
    <ds:schemaRef ds:uri="http://purl.org/dc/elements/1.1/"/>
  </ds:schemaRefs>
</ds:datastoreItem>
</file>

<file path=customXml/itemProps2.xml><?xml version="1.0" encoding="utf-8"?>
<ds:datastoreItem xmlns:ds="http://schemas.openxmlformats.org/officeDocument/2006/customXml" ds:itemID="{809519B9-B4BF-471C-8A79-21E908FFA624}">
  <ds:schemaRefs>
    <ds:schemaRef ds:uri="http://schemas.microsoft.com/sharepoint/v3/contenttype/forms"/>
  </ds:schemaRefs>
</ds:datastoreItem>
</file>

<file path=customXml/itemProps3.xml><?xml version="1.0" encoding="utf-8"?>
<ds:datastoreItem xmlns:ds="http://schemas.openxmlformats.org/officeDocument/2006/customXml" ds:itemID="{0923B684-05A5-45DC-82DA-DBEC399FA3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c3496-d55f-4088-b91d-c078abc80e92"/>
    <ds:schemaRef ds:uri="81d509b4-a50c-4eb4-9c41-c741e6a750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Reframe_Modelo_PPT_DI</Template>
  <TotalTime>4523</TotalTime>
  <Words>4555</Words>
  <Application>Microsoft Office PowerPoint</Application>
  <PresentationFormat>Widescreen</PresentationFormat>
  <Paragraphs>549</Paragraphs>
  <Slides>37</Slides>
  <Notes>2</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37</vt:i4>
      </vt:variant>
    </vt:vector>
  </HeadingPairs>
  <TitlesOfParts>
    <vt:vector size="46" baseType="lpstr">
      <vt:lpstr>Calibri</vt:lpstr>
      <vt:lpstr>Aptos</vt:lpstr>
      <vt:lpstr>Arial</vt:lpstr>
      <vt:lpstr>AMX Black</vt:lpstr>
      <vt:lpstr>AMX</vt:lpstr>
      <vt:lpstr>AMX Medium</vt:lpstr>
      <vt:lpstr>Arial,Sans-Serif</vt:lpstr>
      <vt:lpstr>DIN 2014 Bold</vt:lpstr>
      <vt:lpstr>Template-DI-oficial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Débora Neves</dc:creator>
  <cp:lastModifiedBy>JULIO MARCOS DE ARAUJO</cp:lastModifiedBy>
  <cp:revision>580</cp:revision>
  <dcterms:created xsi:type="dcterms:W3CDTF">2025-01-06T18:07:00Z</dcterms:created>
  <dcterms:modified xsi:type="dcterms:W3CDTF">2026-05-21T16:32:16Z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830D11A151C34AB0AF1FA525302B10B5_13</vt:lpwstr>
  </property>
  <property fmtid="{D5CDD505-2E9C-101B-9397-08002B2CF9AE}" pid="3" name="KSOProductBuildVer">
    <vt:lpwstr>1046-12.2.0.19805</vt:lpwstr>
  </property>
  <property fmtid="{D5CDD505-2E9C-101B-9397-08002B2CF9AE}" pid="4" name="ContentTypeId">
    <vt:lpwstr>0x01010030BAA0BFA4660643A687B2FDCEE2805C</vt:lpwstr>
  </property>
  <property fmtid="{D5CDD505-2E9C-101B-9397-08002B2CF9AE}" pid="5" name="MediaServiceImageTags">
    <vt:lpwstr/>
  </property>
</Properties>
</file>