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57F4E762.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68" r:id="rId5"/>
    <p:sldId id="259" r:id="rId6"/>
    <p:sldId id="265" r:id="rId7"/>
    <p:sldId id="266" r:id="rId8"/>
    <p:sldId id="276" r:id="rId9"/>
    <p:sldId id="4128" r:id="rId10"/>
    <p:sldId id="4127" r:id="rId11"/>
    <p:sldId id="301" r:id="rId12"/>
    <p:sldId id="2147474264" r:id="rId13"/>
    <p:sldId id="277" r:id="rId14"/>
    <p:sldId id="278" r:id="rId15"/>
    <p:sldId id="279" r:id="rId16"/>
    <p:sldId id="280" r:id="rId17"/>
    <p:sldId id="281" r:id="rId18"/>
    <p:sldId id="282" r:id="rId19"/>
    <p:sldId id="283" r:id="rId20"/>
    <p:sldId id="4125" r:id="rId21"/>
    <p:sldId id="4126" r:id="rId22"/>
    <p:sldId id="284" r:id="rId23"/>
    <p:sldId id="4129" r:id="rId24"/>
    <p:sldId id="4134" r:id="rId25"/>
    <p:sldId id="4135" r:id="rId26"/>
    <p:sldId id="4136" r:id="rId27"/>
    <p:sldId id="4133" r:id="rId28"/>
    <p:sldId id="286" r:id="rId29"/>
    <p:sldId id="287" r:id="rId30"/>
    <p:sldId id="288" r:id="rId31"/>
    <p:sldId id="4138" r:id="rId32"/>
    <p:sldId id="4137" r:id="rId33"/>
    <p:sldId id="4139" r:id="rId34"/>
    <p:sldId id="2147471081" r:id="rId35"/>
    <p:sldId id="289" r:id="rId36"/>
    <p:sldId id="2147471083" r:id="rId37"/>
    <p:sldId id="293" r:id="rId38"/>
    <p:sldId id="345" r:id="rId39"/>
    <p:sldId id="292" r:id="rId40"/>
    <p:sldId id="2147471080" r:id="rId41"/>
    <p:sldId id="2147471067" r:id="rId42"/>
    <p:sldId id="2147471084" r:id="rId43"/>
    <p:sldId id="2147471085" r:id="rId44"/>
    <p:sldId id="275" r:id="rId45"/>
  </p:sldIdLst>
  <p:sldSz cx="5853113" cy="32908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pas" id="{4B9CE21D-AC2A-4160-867A-A46E8D5333A5}">
          <p14:sldIdLst>
            <p14:sldId id="268"/>
            <p14:sldId id="259"/>
            <p14:sldId id="265"/>
            <p14:sldId id="266"/>
            <p14:sldId id="276"/>
            <p14:sldId id="4128"/>
            <p14:sldId id="4127"/>
            <p14:sldId id="301"/>
            <p14:sldId id="2147474264"/>
            <p14:sldId id="277"/>
            <p14:sldId id="278"/>
            <p14:sldId id="279"/>
            <p14:sldId id="280"/>
            <p14:sldId id="281"/>
            <p14:sldId id="282"/>
            <p14:sldId id="283"/>
            <p14:sldId id="4125"/>
            <p14:sldId id="4126"/>
            <p14:sldId id="284"/>
            <p14:sldId id="4129"/>
            <p14:sldId id="4134"/>
            <p14:sldId id="4135"/>
            <p14:sldId id="4136"/>
            <p14:sldId id="4133"/>
            <p14:sldId id="286"/>
            <p14:sldId id="287"/>
            <p14:sldId id="288"/>
            <p14:sldId id="4138"/>
            <p14:sldId id="4137"/>
            <p14:sldId id="4139"/>
            <p14:sldId id="2147471081"/>
            <p14:sldId id="289"/>
            <p14:sldId id="2147471083"/>
            <p14:sldId id="293"/>
            <p14:sldId id="345"/>
            <p14:sldId id="292"/>
            <p14:sldId id="2147471080"/>
            <p14:sldId id="2147471067"/>
            <p14:sldId id="2147471084"/>
            <p14:sldId id="2147471085"/>
            <p14:sldId id="275"/>
          </p14:sldIdLst>
        </p14:section>
      </p14:sectionLst>
    </p:ext>
    <p:ext uri="{EFAFB233-063F-42B5-8137-9DF3F51BA10A}">
      <p15:sldGuideLst xmlns:p15="http://schemas.microsoft.com/office/powerpoint/2012/main">
        <p15:guide id="1" orient="horz" pos="1037" userDrawn="1">
          <p15:clr>
            <a:srgbClr val="A4A3A4"/>
          </p15:clr>
        </p15:guide>
        <p15:guide id="2" pos="18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C203-61FC-C8C9-A3A7-1A43CA7A7F89}" name="NATHALIA OLIVEIRA FELIPPE" initials="NF" userId="S::nathalia.felippe@claro.com.br::e394eb95-201e-44e1-a4fb-fbd2a81e6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A07"/>
    <a:srgbClr val="FFFFFF"/>
    <a:srgbClr val="DC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A198F-AC72-4463-B6F0-2794938E2F8A}" v="29" dt="2026-06-01T18:45:40.18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952" y="60"/>
      </p:cViewPr>
      <p:guideLst>
        <p:guide orient="horz" pos="1037"/>
        <p:guide pos="1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3_57F4E762.xml><?xml version="1.0" encoding="utf-8"?>
<p188:cmLst xmlns:a="http://schemas.openxmlformats.org/drawingml/2006/main" xmlns:r="http://schemas.openxmlformats.org/officeDocument/2006/relationships" xmlns:p188="http://schemas.microsoft.com/office/powerpoint/2018/8/main">
  <p188:cm id="{0A917F63-7111-4733-B088-6886C0752A82}" authorId="{E07DC203-61FC-C8C9-A3A7-1A43CA7A7F89}" created="2025-11-25T14:51:52.980">
    <pc:sldMkLst xmlns:pc="http://schemas.microsoft.com/office/powerpoint/2013/main/command">
      <pc:docMk/>
      <pc:sldMk cId="1475667810" sldId="259"/>
    </pc:sldMkLst>
    <p188:txBody>
      <a:bodyPr/>
      <a:lstStyle/>
      <a:p>
        <a:r>
          <a:rPr lang="pt-BR"/>
          <a:t>Não tinha índice no Promomemo, por isso não adicionei aqui.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D1DE3-98F4-4786-8F39-9A4F306FDB88}" type="datetimeFigureOut">
              <a:rPr lang="pt-BR" smtClean="0"/>
              <a:t>02/06/2026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8945C-27A5-4843-BF89-898046F6078C}" type="slidenum">
              <a:rPr lang="pt-BR" smtClean="0"/>
              <a:t>‹nº›</a:t>
            </a:fld>
            <a:endParaRPr lang="pt-BR"/>
          </a:p>
        </p:txBody>
      </p:sp>
    </p:spTree>
    <p:extLst>
      <p:ext uri="{BB962C8B-B14F-4D97-AF65-F5344CB8AC3E}">
        <p14:creationId xmlns:p14="http://schemas.microsoft.com/office/powerpoint/2010/main" val="2015427567"/>
      </p:ext>
    </p:extLst>
  </p:cSld>
  <p:clrMap bg1="lt1" tx1="dk1" bg2="lt2" tx2="dk2" accent1="accent1" accent2="accent2" accent3="accent3" accent4="accent4" accent5="accent5" accent6="accent6" hlink="hlink" folHlink="folHlink"/>
  <p:notesStyle>
    <a:lvl1pPr marL="0" algn="l" defTabSz="438912" rtl="0" eaLnBrk="1" latinLnBrk="0" hangingPunct="1">
      <a:defRPr sz="576" kern="1200">
        <a:solidFill>
          <a:schemeClr val="tx1"/>
        </a:solidFill>
        <a:latin typeface="+mn-lt"/>
        <a:ea typeface="+mn-ea"/>
        <a:cs typeface="+mn-cs"/>
      </a:defRPr>
    </a:lvl1pPr>
    <a:lvl2pPr marL="219456" algn="l" defTabSz="438912" rtl="0" eaLnBrk="1" latinLnBrk="0" hangingPunct="1">
      <a:defRPr sz="576" kern="1200">
        <a:solidFill>
          <a:schemeClr val="tx1"/>
        </a:solidFill>
        <a:latin typeface="+mn-lt"/>
        <a:ea typeface="+mn-ea"/>
        <a:cs typeface="+mn-cs"/>
      </a:defRPr>
    </a:lvl2pPr>
    <a:lvl3pPr marL="438912" algn="l" defTabSz="438912" rtl="0" eaLnBrk="1" latinLnBrk="0" hangingPunct="1">
      <a:defRPr sz="576" kern="1200">
        <a:solidFill>
          <a:schemeClr val="tx1"/>
        </a:solidFill>
        <a:latin typeface="+mn-lt"/>
        <a:ea typeface="+mn-ea"/>
        <a:cs typeface="+mn-cs"/>
      </a:defRPr>
    </a:lvl3pPr>
    <a:lvl4pPr marL="658368" algn="l" defTabSz="438912" rtl="0" eaLnBrk="1" latinLnBrk="0" hangingPunct="1">
      <a:defRPr sz="576" kern="1200">
        <a:solidFill>
          <a:schemeClr val="tx1"/>
        </a:solidFill>
        <a:latin typeface="+mn-lt"/>
        <a:ea typeface="+mn-ea"/>
        <a:cs typeface="+mn-cs"/>
      </a:defRPr>
    </a:lvl4pPr>
    <a:lvl5pPr marL="877824" algn="l" defTabSz="438912" rtl="0" eaLnBrk="1" latinLnBrk="0" hangingPunct="1">
      <a:defRPr sz="576" kern="1200">
        <a:solidFill>
          <a:schemeClr val="tx1"/>
        </a:solidFill>
        <a:latin typeface="+mn-lt"/>
        <a:ea typeface="+mn-ea"/>
        <a:cs typeface="+mn-cs"/>
      </a:defRPr>
    </a:lvl5pPr>
    <a:lvl6pPr marL="1097280" algn="l" defTabSz="438912" rtl="0" eaLnBrk="1" latinLnBrk="0" hangingPunct="1">
      <a:defRPr sz="576" kern="1200">
        <a:solidFill>
          <a:schemeClr val="tx1"/>
        </a:solidFill>
        <a:latin typeface="+mn-lt"/>
        <a:ea typeface="+mn-ea"/>
        <a:cs typeface="+mn-cs"/>
      </a:defRPr>
    </a:lvl6pPr>
    <a:lvl7pPr marL="1316736" algn="l" defTabSz="438912" rtl="0" eaLnBrk="1" latinLnBrk="0" hangingPunct="1">
      <a:defRPr sz="576" kern="1200">
        <a:solidFill>
          <a:schemeClr val="tx1"/>
        </a:solidFill>
        <a:latin typeface="+mn-lt"/>
        <a:ea typeface="+mn-ea"/>
        <a:cs typeface="+mn-cs"/>
      </a:defRPr>
    </a:lvl7pPr>
    <a:lvl8pPr marL="1536192" algn="l" defTabSz="438912" rtl="0" eaLnBrk="1" latinLnBrk="0" hangingPunct="1">
      <a:defRPr sz="576" kern="1200">
        <a:solidFill>
          <a:schemeClr val="tx1"/>
        </a:solidFill>
        <a:latin typeface="+mn-lt"/>
        <a:ea typeface="+mn-ea"/>
        <a:cs typeface="+mn-cs"/>
      </a:defRPr>
    </a:lvl8pPr>
    <a:lvl9pPr marL="1755648" algn="l" defTabSz="438912" rtl="0" eaLnBrk="1" latinLnBrk="0" hangingPunct="1">
      <a:defRPr sz="5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BDADB389-B007-5B9C-F736-B15D97AF6709}"/>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9B0B954C-0839-C6E4-419C-4CF440ECFA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DEDDFB5F-2226-4211-8F6E-9E1DAF2A25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903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EA5F0D78-ED5E-98D4-0422-E1382CEE8F23}"/>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826AF49B-6A2A-8D73-B514-4D83EA1F67B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03181CD1-DE9A-A2CC-32EF-4DB973D7E9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57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358B1184-4CA9-DDD0-8A16-FCB575A331A1}"/>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81F763CB-E368-F8AD-02C8-1454453815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05EB3F58-F7A6-AC17-88A1-A86E212F79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07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A70348CC-8CE6-8A65-5768-5796D182ABEB}"/>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EA46FF6C-DCB9-18E2-68BD-59ED1EB1EC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02C85957-F464-857C-4722-2C5F11619C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742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6F9CDA9A-1631-3B7E-C410-1D23E462D938}"/>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DBD48BF3-DF08-A028-83CD-8AACB686CDC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FDA386B3-987C-F0D7-6276-32095125CD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495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D66AD732-C547-10DD-7458-1CD6CF87B926}"/>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D5DB0204-3DB3-08A2-A8F0-A3A0D191BE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69B614DD-65EB-9640-17F2-92099D06BF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6635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07A1FD2-6052-FF39-8169-92188709D0BF}"/>
            </a:ext>
          </a:extLst>
        </p:cNvPr>
        <p:cNvGrpSpPr/>
        <p:nvPr/>
      </p:nvGrpSpPr>
      <p:grpSpPr>
        <a:xfrm>
          <a:off x="0" y="0"/>
          <a:ext cx="0" cy="0"/>
          <a:chOff x="0" y="0"/>
          <a:chExt cx="0" cy="0"/>
        </a:xfrm>
      </p:grpSpPr>
      <p:sp>
        <p:nvSpPr>
          <p:cNvPr id="157" name="Google Shape;157;p25:notes">
            <a:extLst>
              <a:ext uri="{FF2B5EF4-FFF2-40B4-BE49-F238E27FC236}">
                <a16:creationId xmlns:a16="http://schemas.microsoft.com/office/drawing/2014/main" id="{449A3533-E226-4F23-D0FE-3F535A810F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25:notes">
            <a:extLst>
              <a:ext uri="{FF2B5EF4-FFF2-40B4-BE49-F238E27FC236}">
                <a16:creationId xmlns:a16="http://schemas.microsoft.com/office/drawing/2014/main" id="{8D79401B-9340-7013-C527-1DD05871B3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pt-BR"/>
          </a:p>
        </p:txBody>
      </p:sp>
    </p:spTree>
    <p:extLst>
      <p:ext uri="{BB962C8B-B14F-4D97-AF65-F5344CB8AC3E}">
        <p14:creationId xmlns:p14="http://schemas.microsoft.com/office/powerpoint/2010/main" val="49482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855B64B2-525D-7D02-24C9-F33359132719}"/>
            </a:ext>
          </a:extLst>
        </p:cNvPr>
        <p:cNvGrpSpPr/>
        <p:nvPr/>
      </p:nvGrpSpPr>
      <p:grpSpPr>
        <a:xfrm>
          <a:off x="0" y="0"/>
          <a:ext cx="0" cy="0"/>
          <a:chOff x="0" y="0"/>
          <a:chExt cx="0" cy="0"/>
        </a:xfrm>
      </p:grpSpPr>
      <p:sp>
        <p:nvSpPr>
          <p:cNvPr id="157" name="Google Shape;157;p25:notes">
            <a:extLst>
              <a:ext uri="{FF2B5EF4-FFF2-40B4-BE49-F238E27FC236}">
                <a16:creationId xmlns:a16="http://schemas.microsoft.com/office/drawing/2014/main" id="{16F13D0B-AA0E-A7BB-8E39-68C899D59A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25:notes">
            <a:extLst>
              <a:ext uri="{FF2B5EF4-FFF2-40B4-BE49-F238E27FC236}">
                <a16:creationId xmlns:a16="http://schemas.microsoft.com/office/drawing/2014/main" id="{8DFAAC1C-3F1C-D673-4F4F-2BBA8894FF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pt-BR"/>
          </a:p>
        </p:txBody>
      </p:sp>
    </p:spTree>
    <p:extLst>
      <p:ext uri="{BB962C8B-B14F-4D97-AF65-F5344CB8AC3E}">
        <p14:creationId xmlns:p14="http://schemas.microsoft.com/office/powerpoint/2010/main" val="205022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43CE1056-F6D9-8CFA-DF0E-80237A8B8F1A}"/>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15D2063A-9A18-4A1B-7FC8-D203CB9EFA6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4BAB9243-65E1-A978-2925-8B8E30C9F5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0523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B8352E1C-87C2-80EE-D0A2-174F69FFD2A1}"/>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B929C321-F770-E2EA-AE35-AA109C3052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BEACE8FA-D5E8-A2A0-95CB-CD287D3035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31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4F3ADC40-7F89-D54E-C14B-76CEFF29D7CD}"/>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049ADBFA-4F6C-90E7-1963-C499F2E1AE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A52E749A-991C-D037-96FF-AD91D68539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611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94B64D87-6CEC-29D6-D9E8-A8816EB26090}"/>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206F7521-E495-0D4E-CB86-BBADB5411B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CB1143F2-ED8E-CA27-5C2B-170E92CB8F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1632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446E2D31-794B-EADB-38BD-F4FB203E2EF9}"/>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7EF51137-1E17-B90F-D38C-6509382611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8A9014C1-0637-35D1-8621-6675BB2677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282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3508DC6B-F0D7-FA47-3976-6C665DF0DA1E}"/>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ED686802-4673-1781-6004-DD32309349D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3B7E3742-50D2-26D2-0BEF-B5346B960A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130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11F46314-70DC-AE48-CC53-402A49330124}"/>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2FBED901-ACEC-5796-DEA2-43D14BAF52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C7D595EC-2165-C637-F563-5F25236098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3122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6670F723-00F0-E427-37F7-8B40AC610CA6}"/>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26455AB3-F8EE-F208-3F8B-F2A465BAE69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2B250DAA-116F-DFD5-562E-42B84BED3C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7170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72F2566B-F9CF-98E1-DA90-4F8689828C56}"/>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369DB14C-B3BE-7877-EB70-A731235C73F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007080CB-D6DE-E0DB-C890-6EF11663B7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0617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E9957928-9FE2-0C01-0441-6BB3AB903B55}"/>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28A11680-CFC3-2C80-A3F9-883B41020C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31B148D5-62F5-6DCB-480B-B2A4BB1DFE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881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D6BB3648-643E-8309-4A9F-AC63CD61A9B2}"/>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6DC3FC85-1874-9EEC-CEE3-7CDDBFB7E8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CC083835-0A02-7D22-4F6F-DADD558540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8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49A3593F-2C76-FC71-14D1-19DE9EA5C891}"/>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5318D4B6-088B-0ABD-5FB2-ABA451E77B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3E215769-714B-EEB6-171D-B6B3C14945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254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71BBA966-9717-EEAA-58B9-AC84CBC9A2F2}"/>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7B94EC9C-7085-E561-B1F8-60A58B38F3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622AA9B6-7B03-3BED-3BD7-F6F87B5F2C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0646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B305A7A-2BE9-D39D-739E-999D5453C557}"/>
            </a:ext>
          </a:extLst>
        </p:cNvPr>
        <p:cNvGrpSpPr/>
        <p:nvPr/>
      </p:nvGrpSpPr>
      <p:grpSpPr>
        <a:xfrm>
          <a:off x="0" y="0"/>
          <a:ext cx="0" cy="0"/>
          <a:chOff x="0" y="0"/>
          <a:chExt cx="0" cy="0"/>
        </a:xfrm>
      </p:grpSpPr>
      <p:sp>
        <p:nvSpPr>
          <p:cNvPr id="157" name="Google Shape;157;p25:notes">
            <a:extLst>
              <a:ext uri="{FF2B5EF4-FFF2-40B4-BE49-F238E27FC236}">
                <a16:creationId xmlns:a16="http://schemas.microsoft.com/office/drawing/2014/main" id="{998DFBC2-268A-3BF6-2B71-49BC1757C8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25:notes">
            <a:extLst>
              <a:ext uri="{FF2B5EF4-FFF2-40B4-BE49-F238E27FC236}">
                <a16:creationId xmlns:a16="http://schemas.microsoft.com/office/drawing/2014/main" id="{BBE37E03-1D78-1F70-30A1-DD5A220DF1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091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2E67E13D-B237-D05F-357C-EA30F7F38C0E}"/>
            </a:ext>
          </a:extLst>
        </p:cNvPr>
        <p:cNvGrpSpPr/>
        <p:nvPr/>
      </p:nvGrpSpPr>
      <p:grpSpPr>
        <a:xfrm>
          <a:off x="0" y="0"/>
          <a:ext cx="0" cy="0"/>
          <a:chOff x="0" y="0"/>
          <a:chExt cx="0" cy="0"/>
        </a:xfrm>
      </p:grpSpPr>
      <p:sp>
        <p:nvSpPr>
          <p:cNvPr id="157" name="Google Shape;157;p25:notes">
            <a:extLst>
              <a:ext uri="{FF2B5EF4-FFF2-40B4-BE49-F238E27FC236}">
                <a16:creationId xmlns:a16="http://schemas.microsoft.com/office/drawing/2014/main" id="{C84522D3-F5FD-28E2-216B-54E07B1A117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25:notes">
            <a:extLst>
              <a:ext uri="{FF2B5EF4-FFF2-40B4-BE49-F238E27FC236}">
                <a16:creationId xmlns:a16="http://schemas.microsoft.com/office/drawing/2014/main" id="{BA5298EE-832B-1772-B29C-A0EA58588D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268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45315DC-C0C4-431E-AC8B-EB799B95E879}" type="slidenum">
              <a:rPr lang="pt-BR" smtClean="0"/>
              <a:t>36</a:t>
            </a:fld>
            <a:endParaRPr lang="pt-BR"/>
          </a:p>
        </p:txBody>
      </p:sp>
    </p:spTree>
    <p:extLst>
      <p:ext uri="{BB962C8B-B14F-4D97-AF65-F5344CB8AC3E}">
        <p14:creationId xmlns:p14="http://schemas.microsoft.com/office/powerpoint/2010/main" val="1361336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FD5C7-A561-EE58-F966-548F08762D5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1666FC-3778-98EB-C88C-CE54F2BA1A9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D47D82-C348-12AA-4F4B-6611E81A5F8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C8E9229-77F9-9F23-6A45-C7593F42E1E7}"/>
              </a:ext>
            </a:extLst>
          </p:cNvPr>
          <p:cNvSpPr>
            <a:spLocks noGrp="1"/>
          </p:cNvSpPr>
          <p:nvPr>
            <p:ph type="sldNum" sz="quarter" idx="5"/>
          </p:nvPr>
        </p:nvSpPr>
        <p:spPr/>
        <p:txBody>
          <a:bodyPr/>
          <a:lstStyle/>
          <a:p>
            <a:fld id="{02C28DCD-5910-4B91-8868-32B940DB535F}" type="slidenum">
              <a:rPr lang="pt-BR" smtClean="0"/>
              <a:t>37</a:t>
            </a:fld>
            <a:endParaRPr lang="pt-BR"/>
          </a:p>
        </p:txBody>
      </p:sp>
    </p:spTree>
    <p:extLst>
      <p:ext uri="{BB962C8B-B14F-4D97-AF65-F5344CB8AC3E}">
        <p14:creationId xmlns:p14="http://schemas.microsoft.com/office/powerpoint/2010/main" val="3225079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1EDD2-DAEE-02AD-9893-216A5DF65A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86080DE-158F-7ECF-1E6B-F4DFD02DCC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8B16130-123A-8F74-6372-E78E24F63CD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45279BB-B70A-8EDF-E58D-42086AF4CEB0}"/>
              </a:ext>
            </a:extLst>
          </p:cNvPr>
          <p:cNvSpPr>
            <a:spLocks noGrp="1"/>
          </p:cNvSpPr>
          <p:nvPr>
            <p:ph type="sldNum" sz="quarter" idx="5"/>
          </p:nvPr>
        </p:nvSpPr>
        <p:spPr/>
        <p:txBody>
          <a:bodyPr/>
          <a:lstStyle/>
          <a:p>
            <a:fld id="{02C28DCD-5910-4B91-8868-32B940DB535F}" type="slidenum">
              <a:rPr lang="pt-BR" smtClean="0"/>
              <a:t>38</a:t>
            </a:fld>
            <a:endParaRPr lang="pt-BR"/>
          </a:p>
        </p:txBody>
      </p:sp>
    </p:spTree>
    <p:extLst>
      <p:ext uri="{BB962C8B-B14F-4D97-AF65-F5344CB8AC3E}">
        <p14:creationId xmlns:p14="http://schemas.microsoft.com/office/powerpoint/2010/main" val="1112718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FF00-F2DF-220A-F896-7C3ED11E693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723DE80-BDA1-A3F6-B888-15CFF2F3EBA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AEFEF3D-3AB3-5C24-9972-3F9BF9616C4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A7E501D-2C5A-25D7-D91A-98CF4B9FB9E6}"/>
              </a:ext>
            </a:extLst>
          </p:cNvPr>
          <p:cNvSpPr>
            <a:spLocks noGrp="1"/>
          </p:cNvSpPr>
          <p:nvPr>
            <p:ph type="sldNum" sz="quarter" idx="5"/>
          </p:nvPr>
        </p:nvSpPr>
        <p:spPr/>
        <p:txBody>
          <a:bodyPr/>
          <a:lstStyle/>
          <a:p>
            <a:fld id="{02C28DCD-5910-4B91-8868-32B940DB535F}" type="slidenum">
              <a:rPr lang="pt-BR" smtClean="0"/>
              <a:t>39</a:t>
            </a:fld>
            <a:endParaRPr lang="pt-BR"/>
          </a:p>
        </p:txBody>
      </p:sp>
    </p:spTree>
    <p:extLst>
      <p:ext uri="{BB962C8B-B14F-4D97-AF65-F5344CB8AC3E}">
        <p14:creationId xmlns:p14="http://schemas.microsoft.com/office/powerpoint/2010/main" val="1312953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29F13-D9A8-CE6C-5FA0-F174300A284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5848DD3-7954-BCC5-F45C-A63F1156422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0ECAEE2-59C9-F562-D703-1BFD0BC7267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4C6F4EE-D9AD-0334-1C05-2872722A6DFF}"/>
              </a:ext>
            </a:extLst>
          </p:cNvPr>
          <p:cNvSpPr>
            <a:spLocks noGrp="1"/>
          </p:cNvSpPr>
          <p:nvPr>
            <p:ph type="sldNum" sz="quarter" idx="5"/>
          </p:nvPr>
        </p:nvSpPr>
        <p:spPr/>
        <p:txBody>
          <a:bodyPr/>
          <a:lstStyle/>
          <a:p>
            <a:fld id="{02C28DCD-5910-4B91-8868-32B940DB535F}" type="slidenum">
              <a:rPr lang="pt-BR" smtClean="0"/>
              <a:t>40</a:t>
            </a:fld>
            <a:endParaRPr lang="pt-BR"/>
          </a:p>
        </p:txBody>
      </p:sp>
    </p:spTree>
    <p:extLst>
      <p:ext uri="{BB962C8B-B14F-4D97-AF65-F5344CB8AC3E}">
        <p14:creationId xmlns:p14="http://schemas.microsoft.com/office/powerpoint/2010/main" val="340554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E65D1A87-ECFF-7FC1-6D3F-8387D10CE432}"/>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EF353432-9767-48F2-09B0-023DD4D062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D04B1DEF-D511-58B0-BA7B-8A396D8169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233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88B31A56-141F-47EF-E1E6-23D400091190}"/>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4CDD20D8-6A6B-6E0D-FA76-05BCE1CD46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9264E0C1-AC8D-56A7-8CD7-24D64B5449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370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80453488-16C3-DDB2-272D-194D75E22018}"/>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F2138204-DCE2-98A6-38A8-6337BF6B85D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86318ED5-A08D-A721-9A32-1E5C07CB12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928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BA62987A-5C52-6739-B0B1-BEBD8034C169}"/>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7E358769-949E-DF95-5667-9B8F833E705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131D35CF-2E1A-7207-A2D5-649DDA2091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745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6E96-9FF4-FE3F-208B-D68C6F56A81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9BF81BB-F12F-085F-ED82-127C13587274}"/>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EF12D12B-7728-0A0F-F101-A5232DBAA58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9E24DE0-2B2A-9A6E-D820-925BA7FEA8B7}"/>
              </a:ext>
            </a:extLst>
          </p:cNvPr>
          <p:cNvSpPr>
            <a:spLocks noGrp="1"/>
          </p:cNvSpPr>
          <p:nvPr>
            <p:ph type="sldNum" sz="quarter" idx="5"/>
          </p:nvPr>
        </p:nvSpPr>
        <p:spPr/>
        <p:txBody>
          <a:bodyPr/>
          <a:lstStyle/>
          <a:p>
            <a:fld id="{BDD6D673-AF81-4A0F-BEB2-F6B0C93F703F}" type="slidenum">
              <a:rPr lang="pt-BR" smtClean="0"/>
              <a:t>9</a:t>
            </a:fld>
            <a:endParaRPr lang="pt-BR"/>
          </a:p>
        </p:txBody>
      </p:sp>
    </p:spTree>
    <p:extLst>
      <p:ext uri="{BB962C8B-B14F-4D97-AF65-F5344CB8AC3E}">
        <p14:creationId xmlns:p14="http://schemas.microsoft.com/office/powerpoint/2010/main" val="167161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0E6610B2-8569-767B-BFBB-D1DB0CB66ABA}"/>
            </a:ext>
          </a:extLst>
        </p:cNvPr>
        <p:cNvGrpSpPr/>
        <p:nvPr/>
      </p:nvGrpSpPr>
      <p:grpSpPr>
        <a:xfrm>
          <a:off x="0" y="0"/>
          <a:ext cx="0" cy="0"/>
          <a:chOff x="0" y="0"/>
          <a:chExt cx="0" cy="0"/>
        </a:xfrm>
      </p:grpSpPr>
      <p:sp>
        <p:nvSpPr>
          <p:cNvPr id="152" name="Google Shape;152;p7:notes">
            <a:extLst>
              <a:ext uri="{FF2B5EF4-FFF2-40B4-BE49-F238E27FC236}">
                <a16:creationId xmlns:a16="http://schemas.microsoft.com/office/drawing/2014/main" id="{7C612CC8-B498-F222-B653-AEF067D845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a:extLst>
              <a:ext uri="{FF2B5EF4-FFF2-40B4-BE49-F238E27FC236}">
                <a16:creationId xmlns:a16="http://schemas.microsoft.com/office/drawing/2014/main" id="{49C5E4CA-8FAD-F06A-51AE-A6D3961FAC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954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1639" y="538578"/>
            <a:ext cx="4389835" cy="1145717"/>
          </a:xfrm>
        </p:spPr>
        <p:txBody>
          <a:bodyPr anchor="b"/>
          <a:lstStyle>
            <a:lvl1pPr algn="ctr">
              <a:defRPr sz="2879"/>
            </a:lvl1pPr>
          </a:lstStyle>
          <a:p>
            <a:r>
              <a:rPr lang="pt-BR"/>
              <a:t>Clique para editar o título Mestre</a:t>
            </a:r>
            <a:endParaRPr lang="en-US"/>
          </a:p>
        </p:txBody>
      </p:sp>
      <p:sp>
        <p:nvSpPr>
          <p:cNvPr id="3" name="Subtitle 2"/>
          <p:cNvSpPr>
            <a:spLocks noGrp="1"/>
          </p:cNvSpPr>
          <p:nvPr>
            <p:ph type="subTitle" idx="1"/>
          </p:nvPr>
        </p:nvSpPr>
        <p:spPr>
          <a:xfrm>
            <a:off x="731639" y="1728478"/>
            <a:ext cx="4389835" cy="794536"/>
          </a:xfrm>
        </p:spPr>
        <p:txBody>
          <a:bodyPr/>
          <a:lstStyle>
            <a:lvl1pPr marL="0" indent="0" algn="ctr">
              <a:buNone/>
              <a:defRPr sz="1152"/>
            </a:lvl1pPr>
            <a:lvl2pPr marL="219410" indent="0" algn="ctr">
              <a:buNone/>
              <a:defRPr sz="960"/>
            </a:lvl2pPr>
            <a:lvl3pPr marL="438821" indent="0" algn="ctr">
              <a:buNone/>
              <a:defRPr sz="864"/>
            </a:lvl3pPr>
            <a:lvl4pPr marL="658231" indent="0" algn="ctr">
              <a:buNone/>
              <a:defRPr sz="768"/>
            </a:lvl4pPr>
            <a:lvl5pPr marL="877641" indent="0" algn="ctr">
              <a:buNone/>
              <a:defRPr sz="768"/>
            </a:lvl5pPr>
            <a:lvl6pPr marL="1097051" indent="0" algn="ctr">
              <a:buNone/>
              <a:defRPr sz="768"/>
            </a:lvl6pPr>
            <a:lvl7pPr marL="1316462" indent="0" algn="ctr">
              <a:buNone/>
              <a:defRPr sz="768"/>
            </a:lvl7pPr>
            <a:lvl8pPr marL="1535872" indent="0" algn="ctr">
              <a:buNone/>
              <a:defRPr sz="768"/>
            </a:lvl8pPr>
            <a:lvl9pPr marL="1755282" indent="0" algn="ctr">
              <a:buNone/>
              <a:defRPr sz="768"/>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9F835D96-9B95-4E02-8F26-CEB7F3BC390D}" type="datetimeFigureOut">
              <a:rPr lang="pt-BR" smtClean="0"/>
              <a:t>02/06/2026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199338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F835D96-9B95-4E02-8F26-CEB7F3BC390D}" type="datetimeFigureOut">
              <a:rPr lang="pt-BR" smtClean="0"/>
              <a:t>02/06/2026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194778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8634" y="175210"/>
            <a:ext cx="1262077" cy="2788875"/>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402401" y="175210"/>
            <a:ext cx="3713069" cy="27888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F835D96-9B95-4E02-8F26-CEB7F3BC390D}" type="datetimeFigureOut">
              <a:rPr lang="pt-BR" smtClean="0"/>
              <a:t>02/06/2026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162001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199521" y="1376146"/>
            <a:ext cx="5454072" cy="538596"/>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2303"/>
            </a:lvl1pPr>
            <a:lvl2pPr lvl="1" algn="ctr">
              <a:lnSpc>
                <a:spcPct val="100000"/>
              </a:lnSpc>
              <a:spcBef>
                <a:spcPts val="0"/>
              </a:spcBef>
              <a:spcAft>
                <a:spcPts val="0"/>
              </a:spcAft>
              <a:buSzPts val="3600"/>
              <a:buNone/>
              <a:defRPr sz="2303"/>
            </a:lvl2pPr>
            <a:lvl3pPr lvl="2" algn="ctr">
              <a:lnSpc>
                <a:spcPct val="100000"/>
              </a:lnSpc>
              <a:spcBef>
                <a:spcPts val="0"/>
              </a:spcBef>
              <a:spcAft>
                <a:spcPts val="0"/>
              </a:spcAft>
              <a:buSzPts val="3600"/>
              <a:buNone/>
              <a:defRPr sz="2303"/>
            </a:lvl3pPr>
            <a:lvl4pPr lvl="3" algn="ctr">
              <a:lnSpc>
                <a:spcPct val="100000"/>
              </a:lnSpc>
              <a:spcBef>
                <a:spcPts val="0"/>
              </a:spcBef>
              <a:spcAft>
                <a:spcPts val="0"/>
              </a:spcAft>
              <a:buSzPts val="3600"/>
              <a:buNone/>
              <a:defRPr sz="2303"/>
            </a:lvl4pPr>
            <a:lvl5pPr lvl="4" algn="ctr">
              <a:lnSpc>
                <a:spcPct val="100000"/>
              </a:lnSpc>
              <a:spcBef>
                <a:spcPts val="0"/>
              </a:spcBef>
              <a:spcAft>
                <a:spcPts val="0"/>
              </a:spcAft>
              <a:buSzPts val="3600"/>
              <a:buNone/>
              <a:defRPr sz="2303"/>
            </a:lvl5pPr>
            <a:lvl6pPr lvl="5" algn="ctr">
              <a:lnSpc>
                <a:spcPct val="100000"/>
              </a:lnSpc>
              <a:spcBef>
                <a:spcPts val="0"/>
              </a:spcBef>
              <a:spcAft>
                <a:spcPts val="0"/>
              </a:spcAft>
              <a:buSzPts val="3600"/>
              <a:buNone/>
              <a:defRPr sz="2303"/>
            </a:lvl6pPr>
            <a:lvl7pPr lvl="6" algn="ctr">
              <a:lnSpc>
                <a:spcPct val="100000"/>
              </a:lnSpc>
              <a:spcBef>
                <a:spcPts val="0"/>
              </a:spcBef>
              <a:spcAft>
                <a:spcPts val="0"/>
              </a:spcAft>
              <a:buSzPts val="3600"/>
              <a:buNone/>
              <a:defRPr sz="2303"/>
            </a:lvl7pPr>
            <a:lvl8pPr lvl="7" algn="ctr">
              <a:lnSpc>
                <a:spcPct val="100000"/>
              </a:lnSpc>
              <a:spcBef>
                <a:spcPts val="0"/>
              </a:spcBef>
              <a:spcAft>
                <a:spcPts val="0"/>
              </a:spcAft>
              <a:buSzPts val="3600"/>
              <a:buNone/>
              <a:defRPr sz="2303"/>
            </a:lvl8pPr>
            <a:lvl9pPr lvl="8" algn="ctr">
              <a:lnSpc>
                <a:spcPct val="100000"/>
              </a:lnSpc>
              <a:spcBef>
                <a:spcPts val="0"/>
              </a:spcBef>
              <a:spcAft>
                <a:spcPts val="0"/>
              </a:spcAft>
              <a:buSzPts val="3600"/>
              <a:buNone/>
              <a:defRPr sz="2303"/>
            </a:lvl9pPr>
          </a:lstStyle>
          <a:p>
            <a:endParaRPr/>
          </a:p>
        </p:txBody>
      </p:sp>
      <p:sp>
        <p:nvSpPr>
          <p:cNvPr id="11" name="Google Shape;11;p16"/>
          <p:cNvSpPr txBox="1">
            <a:spLocks noGrp="1"/>
          </p:cNvSpPr>
          <p:nvPr>
            <p:ph type="sldNum" idx="12"/>
          </p:nvPr>
        </p:nvSpPr>
        <p:spPr>
          <a:xfrm>
            <a:off x="5423256" y="2983596"/>
            <a:ext cx="351225" cy="25183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4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extLst>
      <p:ext uri="{BB962C8B-B14F-4D97-AF65-F5344CB8AC3E}">
        <p14:creationId xmlns:p14="http://schemas.microsoft.com/office/powerpoint/2010/main" val="274854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576166" y="1648492"/>
            <a:ext cx="2473567" cy="1295025"/>
          </a:xfrm>
          <a:custGeom>
            <a:avLst/>
            <a:gdLst>
              <a:gd name="connsiteX0" fmla="*/ 0 w 5152426"/>
              <a:gd name="connsiteY0" fmla="*/ 0 h 2698749"/>
              <a:gd name="connsiteX1" fmla="*/ 1481903 w 5152426"/>
              <a:gd name="connsiteY1" fmla="*/ 0 h 2698749"/>
              <a:gd name="connsiteX2" fmla="*/ 1717475 w 5152426"/>
              <a:gd name="connsiteY2" fmla="*/ 0 h 2698749"/>
              <a:gd name="connsiteX3" fmla="*/ 3434951 w 5152426"/>
              <a:gd name="connsiteY3" fmla="*/ 0 h 2698749"/>
              <a:gd name="connsiteX4" fmla="*/ 3670524 w 5152426"/>
              <a:gd name="connsiteY4" fmla="*/ 0 h 2698749"/>
              <a:gd name="connsiteX5" fmla="*/ 5152426 w 5152426"/>
              <a:gd name="connsiteY5" fmla="*/ 0 h 2698749"/>
              <a:gd name="connsiteX6" fmla="*/ 5152426 w 5152426"/>
              <a:gd name="connsiteY6" fmla="*/ 2698749 h 2698749"/>
              <a:gd name="connsiteX7" fmla="*/ 3670524 w 5152426"/>
              <a:gd name="connsiteY7" fmla="*/ 2698749 h 2698749"/>
              <a:gd name="connsiteX8" fmla="*/ 3434951 w 5152426"/>
              <a:gd name="connsiteY8" fmla="*/ 2698749 h 2698749"/>
              <a:gd name="connsiteX9" fmla="*/ 1717475 w 5152426"/>
              <a:gd name="connsiteY9" fmla="*/ 2698749 h 2698749"/>
              <a:gd name="connsiteX10" fmla="*/ 1481903 w 5152426"/>
              <a:gd name="connsiteY10" fmla="*/ 2698749 h 2698749"/>
              <a:gd name="connsiteX11" fmla="*/ 0 w 5152426"/>
              <a:gd name="connsiteY11" fmla="*/ 2698749 h 26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2426" h="2698749">
                <a:moveTo>
                  <a:pt x="0" y="0"/>
                </a:moveTo>
                <a:lnTo>
                  <a:pt x="1481903" y="0"/>
                </a:lnTo>
                <a:lnTo>
                  <a:pt x="1717475" y="0"/>
                </a:lnTo>
                <a:lnTo>
                  <a:pt x="3434951" y="0"/>
                </a:lnTo>
                <a:lnTo>
                  <a:pt x="3670524" y="0"/>
                </a:lnTo>
                <a:lnTo>
                  <a:pt x="5152426" y="0"/>
                </a:lnTo>
                <a:lnTo>
                  <a:pt x="5152426" y="2698749"/>
                </a:lnTo>
                <a:lnTo>
                  <a:pt x="3670524" y="2698749"/>
                </a:lnTo>
                <a:lnTo>
                  <a:pt x="3434951" y="2698749"/>
                </a:lnTo>
                <a:lnTo>
                  <a:pt x="1717475" y="2698749"/>
                </a:lnTo>
                <a:lnTo>
                  <a:pt x="1481903" y="2698749"/>
                </a:lnTo>
                <a:lnTo>
                  <a:pt x="0" y="2698749"/>
                </a:lnTo>
                <a:close/>
              </a:path>
            </a:pathLst>
          </a:custGeom>
        </p:spPr>
        <p:txBody>
          <a:bodyPr wrap="square" anchor="ctr">
            <a:noAutofit/>
          </a:bodyPr>
          <a:lstStyle>
            <a:lvl1pPr marL="0" indent="0" algn="ctr">
              <a:buNone/>
              <a:defRPr sz="720">
                <a:latin typeface="Open Sans" panose="020B0606030504020204" pitchFamily="34" charset="0"/>
                <a:ea typeface="Open Sans" panose="020B0606030504020204" pitchFamily="34" charset="0"/>
                <a:cs typeface="Open Sans" panose="020B0606030504020204" pitchFamily="34" charset="0"/>
              </a:defRPr>
            </a:lvl1pPr>
          </a:lstStyle>
          <a:p>
            <a:r>
              <a:rPr lang="en-US"/>
              <a:t>Image Placeholder</a:t>
            </a:r>
          </a:p>
        </p:txBody>
      </p:sp>
    </p:spTree>
    <p:extLst>
      <p:ext uri="{BB962C8B-B14F-4D97-AF65-F5344CB8AC3E}">
        <p14:creationId xmlns:p14="http://schemas.microsoft.com/office/powerpoint/2010/main" val="291809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14879" y="953646"/>
            <a:ext cx="1762239" cy="1761443"/>
          </a:xfrm>
          <a:custGeom>
            <a:avLst/>
            <a:gdLst>
              <a:gd name="connsiteX0" fmla="*/ 1835367 w 3670734"/>
              <a:gd name="connsiteY0" fmla="*/ 0 h 3670734"/>
              <a:gd name="connsiteX1" fmla="*/ 2074856 w 3670734"/>
              <a:gd name="connsiteY1" fmla="*/ 99200 h 3670734"/>
              <a:gd name="connsiteX2" fmla="*/ 3571534 w 3670734"/>
              <a:gd name="connsiteY2" fmla="*/ 1595878 h 3670734"/>
              <a:gd name="connsiteX3" fmla="*/ 3571534 w 3670734"/>
              <a:gd name="connsiteY3" fmla="*/ 2074856 h 3670734"/>
              <a:gd name="connsiteX4" fmla="*/ 2074856 w 3670734"/>
              <a:gd name="connsiteY4" fmla="*/ 3571534 h 3670734"/>
              <a:gd name="connsiteX5" fmla="*/ 1595878 w 3670734"/>
              <a:gd name="connsiteY5" fmla="*/ 3571534 h 3670734"/>
              <a:gd name="connsiteX6" fmla="*/ 99200 w 3670734"/>
              <a:gd name="connsiteY6" fmla="*/ 2074856 h 3670734"/>
              <a:gd name="connsiteX7" fmla="*/ 99200 w 3670734"/>
              <a:gd name="connsiteY7" fmla="*/ 1595878 h 3670734"/>
              <a:gd name="connsiteX8" fmla="*/ 1595878 w 3670734"/>
              <a:gd name="connsiteY8" fmla="*/ 99200 h 3670734"/>
              <a:gd name="connsiteX9" fmla="*/ 1835367 w 3670734"/>
              <a:gd name="connsiteY9" fmla="*/ 0 h 367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0734" h="3670734">
                <a:moveTo>
                  <a:pt x="1835367" y="0"/>
                </a:moveTo>
                <a:cubicBezTo>
                  <a:pt x="1922045" y="0"/>
                  <a:pt x="2008723" y="33067"/>
                  <a:pt x="2074856" y="99200"/>
                </a:cubicBezTo>
                <a:lnTo>
                  <a:pt x="3571534" y="1595878"/>
                </a:lnTo>
                <a:cubicBezTo>
                  <a:pt x="3703801" y="1728144"/>
                  <a:pt x="3703801" y="1942590"/>
                  <a:pt x="3571534" y="2074856"/>
                </a:cubicBezTo>
                <a:lnTo>
                  <a:pt x="2074856" y="3571534"/>
                </a:lnTo>
                <a:cubicBezTo>
                  <a:pt x="1942590" y="3703801"/>
                  <a:pt x="1728144" y="3703801"/>
                  <a:pt x="1595878" y="3571534"/>
                </a:cubicBezTo>
                <a:lnTo>
                  <a:pt x="99200" y="2074856"/>
                </a:lnTo>
                <a:cubicBezTo>
                  <a:pt x="-33066" y="1942590"/>
                  <a:pt x="-33066" y="1728144"/>
                  <a:pt x="99200" y="1595878"/>
                </a:cubicBezTo>
                <a:lnTo>
                  <a:pt x="1595878" y="99200"/>
                </a:lnTo>
                <a:cubicBezTo>
                  <a:pt x="1662011" y="33067"/>
                  <a:pt x="1748689" y="0"/>
                  <a:pt x="1835367" y="0"/>
                </a:cubicBezTo>
                <a:close/>
              </a:path>
            </a:pathLst>
          </a:custGeom>
        </p:spPr>
        <p:txBody>
          <a:bodyPr wrap="square" anchor="ctr">
            <a:noAutofit/>
          </a:bodyPr>
          <a:lstStyle>
            <a:lvl1pPr marL="0" indent="0" algn="ctr">
              <a:buNone/>
              <a:defRPr sz="720">
                <a:latin typeface="Open Sans" panose="020B0606030504020204" pitchFamily="34" charset="0"/>
                <a:ea typeface="Open Sans" panose="020B0606030504020204" pitchFamily="34" charset="0"/>
                <a:cs typeface="Open Sans" panose="020B0606030504020204" pitchFamily="34" charset="0"/>
              </a:defRPr>
            </a:lvl1pPr>
          </a:lstStyle>
          <a:p>
            <a:r>
              <a:rPr lang="en-US"/>
              <a:t>Image Placeholder</a:t>
            </a:r>
          </a:p>
        </p:txBody>
      </p:sp>
    </p:spTree>
    <p:extLst>
      <p:ext uri="{BB962C8B-B14F-4D97-AF65-F5344CB8AC3E}">
        <p14:creationId xmlns:p14="http://schemas.microsoft.com/office/powerpoint/2010/main" val="1420198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02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213208" y="1145717"/>
            <a:ext cx="1554733" cy="2145171"/>
          </a:xfrm>
          <a:custGeom>
            <a:avLst/>
            <a:gdLst>
              <a:gd name="connsiteX0" fmla="*/ 0 w 3238500"/>
              <a:gd name="connsiteY0" fmla="*/ 0 h 4470400"/>
              <a:gd name="connsiteX1" fmla="*/ 3238500 w 3238500"/>
              <a:gd name="connsiteY1" fmla="*/ 0 h 4470400"/>
              <a:gd name="connsiteX2" fmla="*/ 3238500 w 3238500"/>
              <a:gd name="connsiteY2" fmla="*/ 4470400 h 4470400"/>
              <a:gd name="connsiteX3" fmla="*/ 0 w 32385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3238500" h="4470400">
                <a:moveTo>
                  <a:pt x="0" y="0"/>
                </a:moveTo>
                <a:lnTo>
                  <a:pt x="3238500" y="0"/>
                </a:lnTo>
                <a:lnTo>
                  <a:pt x="3238500" y="4470400"/>
                </a:lnTo>
                <a:lnTo>
                  <a:pt x="0" y="4470400"/>
                </a:lnTo>
                <a:close/>
              </a:path>
            </a:pathLst>
          </a:custGeom>
        </p:spPr>
        <p:txBody>
          <a:bodyPr wrap="square" anchor="ctr">
            <a:noAutofit/>
          </a:bodyPr>
          <a:lstStyle>
            <a:lvl1pPr marL="0" indent="0" algn="ctr">
              <a:buNone/>
              <a:defRPr sz="720">
                <a:latin typeface="Open Sans" panose="020B0606030504020204" pitchFamily="34" charset="0"/>
                <a:ea typeface="Open Sans" panose="020B0606030504020204" pitchFamily="34" charset="0"/>
                <a:cs typeface="Open Sans" panose="020B0606030504020204" pitchFamily="34" charset="0"/>
              </a:defRPr>
            </a:lvl1pPr>
          </a:lstStyle>
          <a:p>
            <a:r>
              <a:rPr lang="en-US"/>
              <a:t>Image Placeholder</a:t>
            </a:r>
          </a:p>
        </p:txBody>
      </p:sp>
    </p:spTree>
    <p:extLst>
      <p:ext uri="{BB962C8B-B14F-4D97-AF65-F5344CB8AC3E}">
        <p14:creationId xmlns:p14="http://schemas.microsoft.com/office/powerpoint/2010/main" val="74815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F835D96-9B95-4E02-8F26-CEB7F3BC390D}" type="datetimeFigureOut">
              <a:rPr lang="pt-BR" smtClean="0"/>
              <a:t>02/06/2026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325717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99353" y="820437"/>
            <a:ext cx="5048310" cy="1368918"/>
          </a:xfrm>
        </p:spPr>
        <p:txBody>
          <a:bodyPr anchor="b"/>
          <a:lstStyle>
            <a:lvl1pPr>
              <a:defRPr sz="2879"/>
            </a:lvl1pPr>
          </a:lstStyle>
          <a:p>
            <a:r>
              <a:rPr lang="pt-BR"/>
              <a:t>Clique para editar o título Mestre</a:t>
            </a:r>
            <a:endParaRPr lang="en-US"/>
          </a:p>
        </p:txBody>
      </p:sp>
      <p:sp>
        <p:nvSpPr>
          <p:cNvPr id="3" name="Text Placeholder 2"/>
          <p:cNvSpPr>
            <a:spLocks noGrp="1"/>
          </p:cNvSpPr>
          <p:nvPr>
            <p:ph type="body" idx="1"/>
          </p:nvPr>
        </p:nvSpPr>
        <p:spPr>
          <a:xfrm>
            <a:off x="399353" y="2202305"/>
            <a:ext cx="5048310" cy="719882"/>
          </a:xfrm>
        </p:spPr>
        <p:txBody>
          <a:bodyPr/>
          <a:lstStyle>
            <a:lvl1pPr marL="0" indent="0">
              <a:buNone/>
              <a:defRPr sz="1152">
                <a:solidFill>
                  <a:schemeClr val="tx1">
                    <a:tint val="82000"/>
                  </a:schemeClr>
                </a:solidFill>
              </a:defRPr>
            </a:lvl1pPr>
            <a:lvl2pPr marL="219410" indent="0">
              <a:buNone/>
              <a:defRPr sz="960">
                <a:solidFill>
                  <a:schemeClr val="tx1">
                    <a:tint val="82000"/>
                  </a:schemeClr>
                </a:solidFill>
              </a:defRPr>
            </a:lvl2pPr>
            <a:lvl3pPr marL="438821" indent="0">
              <a:buNone/>
              <a:defRPr sz="864">
                <a:solidFill>
                  <a:schemeClr val="tx1">
                    <a:tint val="82000"/>
                  </a:schemeClr>
                </a:solidFill>
              </a:defRPr>
            </a:lvl3pPr>
            <a:lvl4pPr marL="658231" indent="0">
              <a:buNone/>
              <a:defRPr sz="768">
                <a:solidFill>
                  <a:schemeClr val="tx1">
                    <a:tint val="82000"/>
                  </a:schemeClr>
                </a:solidFill>
              </a:defRPr>
            </a:lvl4pPr>
            <a:lvl5pPr marL="877641" indent="0">
              <a:buNone/>
              <a:defRPr sz="768">
                <a:solidFill>
                  <a:schemeClr val="tx1">
                    <a:tint val="82000"/>
                  </a:schemeClr>
                </a:solidFill>
              </a:defRPr>
            </a:lvl5pPr>
            <a:lvl6pPr marL="1097051" indent="0">
              <a:buNone/>
              <a:defRPr sz="768">
                <a:solidFill>
                  <a:schemeClr val="tx1">
                    <a:tint val="82000"/>
                  </a:schemeClr>
                </a:solidFill>
              </a:defRPr>
            </a:lvl6pPr>
            <a:lvl7pPr marL="1316462" indent="0">
              <a:buNone/>
              <a:defRPr sz="768">
                <a:solidFill>
                  <a:schemeClr val="tx1">
                    <a:tint val="82000"/>
                  </a:schemeClr>
                </a:solidFill>
              </a:defRPr>
            </a:lvl7pPr>
            <a:lvl8pPr marL="1535872" indent="0">
              <a:buNone/>
              <a:defRPr sz="768">
                <a:solidFill>
                  <a:schemeClr val="tx1">
                    <a:tint val="82000"/>
                  </a:schemeClr>
                </a:solidFill>
              </a:defRPr>
            </a:lvl8pPr>
            <a:lvl9pPr marL="1755282" indent="0">
              <a:buNone/>
              <a:defRPr sz="768">
                <a:solidFill>
                  <a:schemeClr val="tx1">
                    <a:tint val="82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F835D96-9B95-4E02-8F26-CEB7F3BC390D}" type="datetimeFigureOut">
              <a:rPr lang="pt-BR" smtClean="0"/>
              <a:t>02/06/2026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134339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402402" y="876047"/>
            <a:ext cx="2487573" cy="20880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2963138" y="876047"/>
            <a:ext cx="2487573" cy="20880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9F835D96-9B95-4E02-8F26-CEB7F3BC390D}" type="datetimeFigureOut">
              <a:rPr lang="pt-BR" smtClean="0"/>
              <a:t>02/06/2026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267718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03164" y="175210"/>
            <a:ext cx="5048310" cy="636086"/>
          </a:xfrm>
        </p:spPr>
        <p:txBody>
          <a:bodyPr/>
          <a:lstStyle/>
          <a:p>
            <a:r>
              <a:rPr lang="pt-BR"/>
              <a:t>Clique para editar o título Mestre</a:t>
            </a:r>
            <a:endParaRPr lang="en-US"/>
          </a:p>
        </p:txBody>
      </p:sp>
      <p:sp>
        <p:nvSpPr>
          <p:cNvPr id="3" name="Text Placeholder 2"/>
          <p:cNvSpPr>
            <a:spLocks noGrp="1"/>
          </p:cNvSpPr>
          <p:nvPr>
            <p:ph type="body" idx="1"/>
          </p:nvPr>
        </p:nvSpPr>
        <p:spPr>
          <a:xfrm>
            <a:off x="403164" y="806725"/>
            <a:ext cx="2476141" cy="395363"/>
          </a:xfrm>
        </p:spPr>
        <p:txBody>
          <a:bodyPr anchor="b"/>
          <a:lstStyle>
            <a:lvl1pPr marL="0" indent="0">
              <a:buNone/>
              <a:defRPr sz="1152" b="1"/>
            </a:lvl1pPr>
            <a:lvl2pPr marL="219410" indent="0">
              <a:buNone/>
              <a:defRPr sz="960" b="1"/>
            </a:lvl2pPr>
            <a:lvl3pPr marL="438821" indent="0">
              <a:buNone/>
              <a:defRPr sz="864" b="1"/>
            </a:lvl3pPr>
            <a:lvl4pPr marL="658231" indent="0">
              <a:buNone/>
              <a:defRPr sz="768" b="1"/>
            </a:lvl4pPr>
            <a:lvl5pPr marL="877641" indent="0">
              <a:buNone/>
              <a:defRPr sz="768" b="1"/>
            </a:lvl5pPr>
            <a:lvl6pPr marL="1097051" indent="0">
              <a:buNone/>
              <a:defRPr sz="768" b="1"/>
            </a:lvl6pPr>
            <a:lvl7pPr marL="1316462" indent="0">
              <a:buNone/>
              <a:defRPr sz="768" b="1"/>
            </a:lvl7pPr>
            <a:lvl8pPr marL="1535872" indent="0">
              <a:buNone/>
              <a:defRPr sz="768" b="1"/>
            </a:lvl8pPr>
            <a:lvl9pPr marL="1755282" indent="0">
              <a:buNone/>
              <a:defRPr sz="768" b="1"/>
            </a:lvl9pPr>
          </a:lstStyle>
          <a:p>
            <a:pPr lvl="0"/>
            <a:r>
              <a:rPr lang="pt-BR"/>
              <a:t>Clique para editar os estilos de texto Mestres</a:t>
            </a:r>
          </a:p>
        </p:txBody>
      </p:sp>
      <p:sp>
        <p:nvSpPr>
          <p:cNvPr id="4" name="Content Placeholder 3"/>
          <p:cNvSpPr>
            <a:spLocks noGrp="1"/>
          </p:cNvSpPr>
          <p:nvPr>
            <p:ph sz="half" idx="2"/>
          </p:nvPr>
        </p:nvSpPr>
        <p:spPr>
          <a:xfrm>
            <a:off x="403164" y="1202088"/>
            <a:ext cx="2476141" cy="176809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2963139" y="806725"/>
            <a:ext cx="2488335" cy="395363"/>
          </a:xfrm>
        </p:spPr>
        <p:txBody>
          <a:bodyPr anchor="b"/>
          <a:lstStyle>
            <a:lvl1pPr marL="0" indent="0">
              <a:buNone/>
              <a:defRPr sz="1152" b="1"/>
            </a:lvl1pPr>
            <a:lvl2pPr marL="219410" indent="0">
              <a:buNone/>
              <a:defRPr sz="960" b="1"/>
            </a:lvl2pPr>
            <a:lvl3pPr marL="438821" indent="0">
              <a:buNone/>
              <a:defRPr sz="864" b="1"/>
            </a:lvl3pPr>
            <a:lvl4pPr marL="658231" indent="0">
              <a:buNone/>
              <a:defRPr sz="768" b="1"/>
            </a:lvl4pPr>
            <a:lvl5pPr marL="877641" indent="0">
              <a:buNone/>
              <a:defRPr sz="768" b="1"/>
            </a:lvl5pPr>
            <a:lvl6pPr marL="1097051" indent="0">
              <a:buNone/>
              <a:defRPr sz="768" b="1"/>
            </a:lvl6pPr>
            <a:lvl7pPr marL="1316462" indent="0">
              <a:buNone/>
              <a:defRPr sz="768" b="1"/>
            </a:lvl7pPr>
            <a:lvl8pPr marL="1535872" indent="0">
              <a:buNone/>
              <a:defRPr sz="768" b="1"/>
            </a:lvl8pPr>
            <a:lvl9pPr marL="1755282" indent="0">
              <a:buNone/>
              <a:defRPr sz="768" b="1"/>
            </a:lvl9pPr>
          </a:lstStyle>
          <a:p>
            <a:pPr lvl="0"/>
            <a:r>
              <a:rPr lang="pt-BR"/>
              <a:t>Clique para editar os estilos de texto Mestres</a:t>
            </a:r>
          </a:p>
        </p:txBody>
      </p:sp>
      <p:sp>
        <p:nvSpPr>
          <p:cNvPr id="6" name="Content Placeholder 5"/>
          <p:cNvSpPr>
            <a:spLocks noGrp="1"/>
          </p:cNvSpPr>
          <p:nvPr>
            <p:ph sz="quarter" idx="4"/>
          </p:nvPr>
        </p:nvSpPr>
        <p:spPr>
          <a:xfrm>
            <a:off x="2963139" y="1202088"/>
            <a:ext cx="2488335" cy="176809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9F835D96-9B95-4E02-8F26-CEB7F3BC390D}" type="datetimeFigureOut">
              <a:rPr lang="pt-BR" smtClean="0"/>
              <a:t>02/06/2026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6555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9F835D96-9B95-4E02-8F26-CEB7F3BC390D}" type="datetimeFigureOut">
              <a:rPr lang="pt-BR" smtClean="0"/>
              <a:t>02/06/2026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389680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35D96-9B95-4E02-8F26-CEB7F3BC390D}" type="datetimeFigureOut">
              <a:rPr lang="pt-BR" smtClean="0"/>
              <a:t>02/06/2026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97503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03164" y="219392"/>
            <a:ext cx="1887781" cy="767874"/>
          </a:xfrm>
        </p:spPr>
        <p:txBody>
          <a:bodyPr anchor="b"/>
          <a:lstStyle>
            <a:lvl1pPr>
              <a:defRPr sz="1536"/>
            </a:lvl1pPr>
          </a:lstStyle>
          <a:p>
            <a:r>
              <a:rPr lang="pt-BR"/>
              <a:t>Clique para editar o título Mestre</a:t>
            </a:r>
            <a:endParaRPr lang="en-US"/>
          </a:p>
        </p:txBody>
      </p:sp>
      <p:sp>
        <p:nvSpPr>
          <p:cNvPr id="3" name="Content Placeholder 2"/>
          <p:cNvSpPr>
            <a:spLocks noGrp="1"/>
          </p:cNvSpPr>
          <p:nvPr>
            <p:ph idx="1"/>
          </p:nvPr>
        </p:nvSpPr>
        <p:spPr>
          <a:xfrm>
            <a:off x="2488336" y="473827"/>
            <a:ext cx="2963138" cy="2338663"/>
          </a:xfrm>
        </p:spPr>
        <p:txBody>
          <a:bodyPr/>
          <a:lstStyle>
            <a:lvl1pPr>
              <a:defRPr sz="1536"/>
            </a:lvl1pPr>
            <a:lvl2pPr>
              <a:defRPr sz="1344"/>
            </a:lvl2pPr>
            <a:lvl3pPr>
              <a:defRPr sz="1152"/>
            </a:lvl3pPr>
            <a:lvl4pPr>
              <a:defRPr sz="960"/>
            </a:lvl4pPr>
            <a:lvl5pPr>
              <a:defRPr sz="960"/>
            </a:lvl5pPr>
            <a:lvl6pPr>
              <a:defRPr sz="960"/>
            </a:lvl6pPr>
            <a:lvl7pPr>
              <a:defRPr sz="960"/>
            </a:lvl7pPr>
            <a:lvl8pPr>
              <a:defRPr sz="960"/>
            </a:lvl8pPr>
            <a:lvl9pPr>
              <a:defRPr sz="96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403164" y="987266"/>
            <a:ext cx="1887781" cy="1829033"/>
          </a:xfrm>
        </p:spPr>
        <p:txBody>
          <a:bodyPr/>
          <a:lstStyle>
            <a:lvl1pPr marL="0" indent="0">
              <a:buNone/>
              <a:defRPr sz="768"/>
            </a:lvl1pPr>
            <a:lvl2pPr marL="219410" indent="0">
              <a:buNone/>
              <a:defRPr sz="672"/>
            </a:lvl2pPr>
            <a:lvl3pPr marL="438821" indent="0">
              <a:buNone/>
              <a:defRPr sz="576"/>
            </a:lvl3pPr>
            <a:lvl4pPr marL="658231" indent="0">
              <a:buNone/>
              <a:defRPr sz="480"/>
            </a:lvl4pPr>
            <a:lvl5pPr marL="877641" indent="0">
              <a:buNone/>
              <a:defRPr sz="480"/>
            </a:lvl5pPr>
            <a:lvl6pPr marL="1097051" indent="0">
              <a:buNone/>
              <a:defRPr sz="480"/>
            </a:lvl6pPr>
            <a:lvl7pPr marL="1316462" indent="0">
              <a:buNone/>
              <a:defRPr sz="480"/>
            </a:lvl7pPr>
            <a:lvl8pPr marL="1535872" indent="0">
              <a:buNone/>
              <a:defRPr sz="480"/>
            </a:lvl8pPr>
            <a:lvl9pPr marL="1755282" indent="0">
              <a:buNone/>
              <a:defRPr sz="48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F835D96-9B95-4E02-8F26-CEB7F3BC390D}" type="datetimeFigureOut">
              <a:rPr lang="pt-BR" smtClean="0"/>
              <a:t>02/06/2026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22580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03164" y="219392"/>
            <a:ext cx="1887781" cy="767874"/>
          </a:xfrm>
        </p:spPr>
        <p:txBody>
          <a:bodyPr anchor="b"/>
          <a:lstStyle>
            <a:lvl1pPr>
              <a:defRPr sz="1536"/>
            </a:lvl1pPr>
          </a:lstStyle>
          <a:p>
            <a:r>
              <a:rPr lang="pt-BR"/>
              <a:t>Clique para editar o título Mestre</a:t>
            </a:r>
            <a:endParaRPr lang="en-US"/>
          </a:p>
        </p:txBody>
      </p:sp>
      <p:sp>
        <p:nvSpPr>
          <p:cNvPr id="3" name="Picture Placeholder 2"/>
          <p:cNvSpPr>
            <a:spLocks noGrp="1" noChangeAspect="1"/>
          </p:cNvSpPr>
          <p:nvPr>
            <p:ph type="pic" idx="1"/>
          </p:nvPr>
        </p:nvSpPr>
        <p:spPr>
          <a:xfrm>
            <a:off x="2488336" y="473827"/>
            <a:ext cx="2963138" cy="2338663"/>
          </a:xfrm>
        </p:spPr>
        <p:txBody>
          <a:bodyPr anchor="t"/>
          <a:lstStyle>
            <a:lvl1pPr marL="0" indent="0">
              <a:buNone/>
              <a:defRPr sz="1536"/>
            </a:lvl1pPr>
            <a:lvl2pPr marL="219410" indent="0">
              <a:buNone/>
              <a:defRPr sz="1344"/>
            </a:lvl2pPr>
            <a:lvl3pPr marL="438821" indent="0">
              <a:buNone/>
              <a:defRPr sz="1152"/>
            </a:lvl3pPr>
            <a:lvl4pPr marL="658231" indent="0">
              <a:buNone/>
              <a:defRPr sz="960"/>
            </a:lvl4pPr>
            <a:lvl5pPr marL="877641" indent="0">
              <a:buNone/>
              <a:defRPr sz="960"/>
            </a:lvl5pPr>
            <a:lvl6pPr marL="1097051" indent="0">
              <a:buNone/>
              <a:defRPr sz="960"/>
            </a:lvl6pPr>
            <a:lvl7pPr marL="1316462" indent="0">
              <a:buNone/>
              <a:defRPr sz="960"/>
            </a:lvl7pPr>
            <a:lvl8pPr marL="1535872" indent="0">
              <a:buNone/>
              <a:defRPr sz="960"/>
            </a:lvl8pPr>
            <a:lvl9pPr marL="1755282" indent="0">
              <a:buNone/>
              <a:defRPr sz="960"/>
            </a:lvl9pPr>
          </a:lstStyle>
          <a:p>
            <a:r>
              <a:rPr lang="pt-BR"/>
              <a:t>Clique no ícone para adicionar uma imagem</a:t>
            </a:r>
            <a:endParaRPr lang="en-US"/>
          </a:p>
        </p:txBody>
      </p:sp>
      <p:sp>
        <p:nvSpPr>
          <p:cNvPr id="4" name="Text Placeholder 3"/>
          <p:cNvSpPr>
            <a:spLocks noGrp="1"/>
          </p:cNvSpPr>
          <p:nvPr>
            <p:ph type="body" sz="half" idx="2"/>
          </p:nvPr>
        </p:nvSpPr>
        <p:spPr>
          <a:xfrm>
            <a:off x="403164" y="987266"/>
            <a:ext cx="1887781" cy="1829033"/>
          </a:xfrm>
        </p:spPr>
        <p:txBody>
          <a:bodyPr/>
          <a:lstStyle>
            <a:lvl1pPr marL="0" indent="0">
              <a:buNone/>
              <a:defRPr sz="768"/>
            </a:lvl1pPr>
            <a:lvl2pPr marL="219410" indent="0">
              <a:buNone/>
              <a:defRPr sz="672"/>
            </a:lvl2pPr>
            <a:lvl3pPr marL="438821" indent="0">
              <a:buNone/>
              <a:defRPr sz="576"/>
            </a:lvl3pPr>
            <a:lvl4pPr marL="658231" indent="0">
              <a:buNone/>
              <a:defRPr sz="480"/>
            </a:lvl4pPr>
            <a:lvl5pPr marL="877641" indent="0">
              <a:buNone/>
              <a:defRPr sz="480"/>
            </a:lvl5pPr>
            <a:lvl6pPr marL="1097051" indent="0">
              <a:buNone/>
              <a:defRPr sz="480"/>
            </a:lvl6pPr>
            <a:lvl7pPr marL="1316462" indent="0">
              <a:buNone/>
              <a:defRPr sz="480"/>
            </a:lvl7pPr>
            <a:lvl8pPr marL="1535872" indent="0">
              <a:buNone/>
              <a:defRPr sz="480"/>
            </a:lvl8pPr>
            <a:lvl9pPr marL="1755282" indent="0">
              <a:buNone/>
              <a:defRPr sz="48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F835D96-9B95-4E02-8F26-CEB7F3BC390D}" type="datetimeFigureOut">
              <a:rPr lang="pt-BR" smtClean="0"/>
              <a:t>02/06/2026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81E8F9C-2383-4DD2-B270-E0587546AB2E}" type="slidenum">
              <a:rPr lang="pt-BR" smtClean="0"/>
              <a:t>‹nº›</a:t>
            </a:fld>
            <a:endParaRPr lang="pt-BR"/>
          </a:p>
        </p:txBody>
      </p:sp>
    </p:spTree>
    <p:extLst>
      <p:ext uri="{BB962C8B-B14F-4D97-AF65-F5344CB8AC3E}">
        <p14:creationId xmlns:p14="http://schemas.microsoft.com/office/powerpoint/2010/main" val="126106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402" y="175210"/>
            <a:ext cx="5048310" cy="636086"/>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402402" y="876047"/>
            <a:ext cx="5048310" cy="20880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402402" y="3050166"/>
            <a:ext cx="1316950" cy="175209"/>
          </a:xfrm>
          <a:prstGeom prst="rect">
            <a:avLst/>
          </a:prstGeom>
        </p:spPr>
        <p:txBody>
          <a:bodyPr vert="horz" lIns="91440" tIns="45720" rIns="91440" bIns="45720" rtlCol="0" anchor="ctr"/>
          <a:lstStyle>
            <a:lvl1pPr algn="l">
              <a:defRPr sz="576">
                <a:solidFill>
                  <a:schemeClr val="tx1">
                    <a:tint val="82000"/>
                  </a:schemeClr>
                </a:solidFill>
              </a:defRPr>
            </a:lvl1pPr>
          </a:lstStyle>
          <a:p>
            <a:fld id="{9F835D96-9B95-4E02-8F26-CEB7F3BC390D}" type="datetimeFigureOut">
              <a:rPr lang="pt-BR" smtClean="0"/>
              <a:t>02/06/2026</a:t>
            </a:fld>
            <a:endParaRPr lang="pt-BR"/>
          </a:p>
        </p:txBody>
      </p:sp>
      <p:sp>
        <p:nvSpPr>
          <p:cNvPr id="5" name="Footer Placeholder 4"/>
          <p:cNvSpPr>
            <a:spLocks noGrp="1"/>
          </p:cNvSpPr>
          <p:nvPr>
            <p:ph type="ftr" sz="quarter" idx="3"/>
          </p:nvPr>
        </p:nvSpPr>
        <p:spPr>
          <a:xfrm>
            <a:off x="1938844" y="3050166"/>
            <a:ext cx="1975426" cy="175209"/>
          </a:xfrm>
          <a:prstGeom prst="rect">
            <a:avLst/>
          </a:prstGeom>
        </p:spPr>
        <p:txBody>
          <a:bodyPr vert="horz" lIns="91440" tIns="45720" rIns="91440" bIns="45720" rtlCol="0" anchor="ctr"/>
          <a:lstStyle>
            <a:lvl1pPr algn="ctr">
              <a:defRPr sz="576">
                <a:solidFill>
                  <a:schemeClr val="tx1">
                    <a:tint val="82000"/>
                  </a:schemeClr>
                </a:solidFill>
              </a:defRPr>
            </a:lvl1pPr>
          </a:lstStyle>
          <a:p>
            <a:endParaRPr lang="pt-BR"/>
          </a:p>
        </p:txBody>
      </p:sp>
      <p:sp>
        <p:nvSpPr>
          <p:cNvPr id="6" name="Slide Number Placeholder 5"/>
          <p:cNvSpPr>
            <a:spLocks noGrp="1"/>
          </p:cNvSpPr>
          <p:nvPr>
            <p:ph type="sldNum" sz="quarter" idx="4"/>
          </p:nvPr>
        </p:nvSpPr>
        <p:spPr>
          <a:xfrm>
            <a:off x="4133761" y="3050166"/>
            <a:ext cx="1316950" cy="175209"/>
          </a:xfrm>
          <a:prstGeom prst="rect">
            <a:avLst/>
          </a:prstGeom>
        </p:spPr>
        <p:txBody>
          <a:bodyPr vert="horz" lIns="91440" tIns="45720" rIns="91440" bIns="45720" rtlCol="0" anchor="ctr"/>
          <a:lstStyle>
            <a:lvl1pPr algn="r">
              <a:defRPr sz="576">
                <a:solidFill>
                  <a:schemeClr val="tx1">
                    <a:tint val="82000"/>
                  </a:schemeClr>
                </a:solidFill>
              </a:defRPr>
            </a:lvl1pPr>
          </a:lstStyle>
          <a:p>
            <a:fld id="{A81E8F9C-2383-4DD2-B270-E0587546AB2E}" type="slidenum">
              <a:rPr lang="pt-BR" smtClean="0"/>
              <a:t>‹nº›</a:t>
            </a:fld>
            <a:endParaRPr lang="pt-BR"/>
          </a:p>
        </p:txBody>
      </p:sp>
    </p:spTree>
    <p:extLst>
      <p:ext uri="{BB962C8B-B14F-4D97-AF65-F5344CB8AC3E}">
        <p14:creationId xmlns:p14="http://schemas.microsoft.com/office/powerpoint/2010/main" val="368602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 id="2147483677" r:id="rId15"/>
    <p:sldLayoutId id="2147483678" r:id="rId16"/>
  </p:sldLayoutIdLst>
  <p:txStyles>
    <p:titleStyle>
      <a:lvl1pPr algn="l" defTabSz="438821" rtl="0" eaLnBrk="1" latinLnBrk="0" hangingPunct="1">
        <a:lnSpc>
          <a:spcPct val="90000"/>
        </a:lnSpc>
        <a:spcBef>
          <a:spcPct val="0"/>
        </a:spcBef>
        <a:buNone/>
        <a:defRPr sz="2112" kern="1200">
          <a:solidFill>
            <a:schemeClr val="tx1"/>
          </a:solidFill>
          <a:latin typeface="+mj-lt"/>
          <a:ea typeface="+mj-ea"/>
          <a:cs typeface="+mj-cs"/>
        </a:defRPr>
      </a:lvl1pPr>
    </p:titleStyle>
    <p:bodyStyle>
      <a:lvl1pPr marL="109705" indent="-109705" algn="l" defTabSz="438821" rtl="0" eaLnBrk="1" latinLnBrk="0" hangingPunct="1">
        <a:lnSpc>
          <a:spcPct val="90000"/>
        </a:lnSpc>
        <a:spcBef>
          <a:spcPts val="480"/>
        </a:spcBef>
        <a:buFont typeface="Arial" panose="020B0604020202020204" pitchFamily="34" charset="0"/>
        <a:buChar char="•"/>
        <a:defRPr sz="1344" kern="1200">
          <a:solidFill>
            <a:schemeClr val="tx1"/>
          </a:solidFill>
          <a:latin typeface="+mn-lt"/>
          <a:ea typeface="+mn-ea"/>
          <a:cs typeface="+mn-cs"/>
        </a:defRPr>
      </a:lvl1pPr>
      <a:lvl2pPr marL="329115" indent="-109705" algn="l" defTabSz="438821" rtl="0" eaLnBrk="1" latinLnBrk="0" hangingPunct="1">
        <a:lnSpc>
          <a:spcPct val="90000"/>
        </a:lnSpc>
        <a:spcBef>
          <a:spcPts val="240"/>
        </a:spcBef>
        <a:buFont typeface="Arial" panose="020B0604020202020204" pitchFamily="34" charset="0"/>
        <a:buChar char="•"/>
        <a:defRPr sz="1152" kern="1200">
          <a:solidFill>
            <a:schemeClr val="tx1"/>
          </a:solidFill>
          <a:latin typeface="+mn-lt"/>
          <a:ea typeface="+mn-ea"/>
          <a:cs typeface="+mn-cs"/>
        </a:defRPr>
      </a:lvl2pPr>
      <a:lvl3pPr marL="548526" indent="-109705" algn="l" defTabSz="438821" rtl="0" eaLnBrk="1" latinLnBrk="0" hangingPunct="1">
        <a:lnSpc>
          <a:spcPct val="90000"/>
        </a:lnSpc>
        <a:spcBef>
          <a:spcPts val="240"/>
        </a:spcBef>
        <a:buFont typeface="Arial" panose="020B0604020202020204" pitchFamily="34" charset="0"/>
        <a:buChar char="•"/>
        <a:defRPr sz="960" kern="1200">
          <a:solidFill>
            <a:schemeClr val="tx1"/>
          </a:solidFill>
          <a:latin typeface="+mn-lt"/>
          <a:ea typeface="+mn-ea"/>
          <a:cs typeface="+mn-cs"/>
        </a:defRPr>
      </a:lvl3pPr>
      <a:lvl4pPr marL="767936"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4pPr>
      <a:lvl5pPr marL="987346"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5pPr>
      <a:lvl6pPr marL="120675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6pPr>
      <a:lvl7pPr marL="142616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7pPr>
      <a:lvl8pPr marL="164557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8pPr>
      <a:lvl9pPr marL="186498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9pPr>
    </p:bodyStyle>
    <p:otherStyle>
      <a:defPPr>
        <a:defRPr lang="en-US"/>
      </a:defPPr>
      <a:lvl1pPr marL="0" algn="l" defTabSz="438821" rtl="0" eaLnBrk="1" latinLnBrk="0" hangingPunct="1">
        <a:defRPr sz="864" kern="1200">
          <a:solidFill>
            <a:schemeClr val="tx1"/>
          </a:solidFill>
          <a:latin typeface="+mn-lt"/>
          <a:ea typeface="+mn-ea"/>
          <a:cs typeface="+mn-cs"/>
        </a:defRPr>
      </a:lvl1pPr>
      <a:lvl2pPr marL="219410" algn="l" defTabSz="438821" rtl="0" eaLnBrk="1" latinLnBrk="0" hangingPunct="1">
        <a:defRPr sz="864" kern="1200">
          <a:solidFill>
            <a:schemeClr val="tx1"/>
          </a:solidFill>
          <a:latin typeface="+mn-lt"/>
          <a:ea typeface="+mn-ea"/>
          <a:cs typeface="+mn-cs"/>
        </a:defRPr>
      </a:lvl2pPr>
      <a:lvl3pPr marL="438821" algn="l" defTabSz="438821" rtl="0" eaLnBrk="1" latinLnBrk="0" hangingPunct="1">
        <a:defRPr sz="864" kern="1200">
          <a:solidFill>
            <a:schemeClr val="tx1"/>
          </a:solidFill>
          <a:latin typeface="+mn-lt"/>
          <a:ea typeface="+mn-ea"/>
          <a:cs typeface="+mn-cs"/>
        </a:defRPr>
      </a:lvl3pPr>
      <a:lvl4pPr marL="658231" algn="l" defTabSz="438821" rtl="0" eaLnBrk="1" latinLnBrk="0" hangingPunct="1">
        <a:defRPr sz="864" kern="1200">
          <a:solidFill>
            <a:schemeClr val="tx1"/>
          </a:solidFill>
          <a:latin typeface="+mn-lt"/>
          <a:ea typeface="+mn-ea"/>
          <a:cs typeface="+mn-cs"/>
        </a:defRPr>
      </a:lvl4pPr>
      <a:lvl5pPr marL="877641" algn="l" defTabSz="438821" rtl="0" eaLnBrk="1" latinLnBrk="0" hangingPunct="1">
        <a:defRPr sz="864" kern="1200">
          <a:solidFill>
            <a:schemeClr val="tx1"/>
          </a:solidFill>
          <a:latin typeface="+mn-lt"/>
          <a:ea typeface="+mn-ea"/>
          <a:cs typeface="+mn-cs"/>
        </a:defRPr>
      </a:lvl5pPr>
      <a:lvl6pPr marL="1097051" algn="l" defTabSz="438821" rtl="0" eaLnBrk="1" latinLnBrk="0" hangingPunct="1">
        <a:defRPr sz="864" kern="1200">
          <a:solidFill>
            <a:schemeClr val="tx1"/>
          </a:solidFill>
          <a:latin typeface="+mn-lt"/>
          <a:ea typeface="+mn-ea"/>
          <a:cs typeface="+mn-cs"/>
        </a:defRPr>
      </a:lvl6pPr>
      <a:lvl7pPr marL="1316462" algn="l" defTabSz="438821" rtl="0" eaLnBrk="1" latinLnBrk="0" hangingPunct="1">
        <a:defRPr sz="864" kern="1200">
          <a:solidFill>
            <a:schemeClr val="tx1"/>
          </a:solidFill>
          <a:latin typeface="+mn-lt"/>
          <a:ea typeface="+mn-ea"/>
          <a:cs typeface="+mn-cs"/>
        </a:defRPr>
      </a:lvl7pPr>
      <a:lvl8pPr marL="1535872" algn="l" defTabSz="438821" rtl="0" eaLnBrk="1" latinLnBrk="0" hangingPunct="1">
        <a:defRPr sz="864" kern="1200">
          <a:solidFill>
            <a:schemeClr val="tx1"/>
          </a:solidFill>
          <a:latin typeface="+mn-lt"/>
          <a:ea typeface="+mn-ea"/>
          <a:cs typeface="+mn-cs"/>
        </a:defRPr>
      </a:lvl8pPr>
      <a:lvl9pPr marL="1755282" algn="l" defTabSz="438821" rtl="0" eaLnBrk="1" latinLnBrk="0" hangingPunct="1">
        <a:defRPr sz="8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www.claro.com.br/empresas/hubdesolucoes/"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3_57F4E76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corpclarobr.sharepoint.com/:w:/r/sites/USER-MKTPRODUTOSMOVEIS/Documentos%20Compartilhados/09%20-%20SOLU%C3%87%C3%95ES%20DIGITAIS_SVA/STARBEM/Documentos/Jornada_Solar(telas)%20-%20SVA%20Starbem%20PME%20Solar%20teste%20unit%C3%A1rio.docx?d=w719cd9b2fc7f4b72851157bc751aaca0&amp;csf=1&amp;web=1&amp;e=0tfP7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mailto:faleconosco@starbem.app" TargetMode="External"/><Relationship Id="rId4" Type="http://schemas.openxmlformats.org/officeDocument/2006/relationships/hyperlink" Target="https://intercom.help/starbem/pt-B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intercom.help/starbem/pt-B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empresa.starbem.ap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starbemapp/videos" TargetMode="External"/><Relationship Id="rId3" Type="http://schemas.openxmlformats.org/officeDocument/2006/relationships/image" Target="../media/image6.png"/><Relationship Id="rId7" Type="http://schemas.openxmlformats.org/officeDocument/2006/relationships/hyperlink" Target="https://www.youtube.com/watch?v=fr3vy23s_7Q"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www.youtube.com/watch?v=7p68lXgIy5Q" TargetMode="External"/><Relationship Id="rId5" Type="http://schemas.openxmlformats.org/officeDocument/2006/relationships/hyperlink" Target="https://www.youtube.com/watch?v=f7BL-WKHT14" TargetMode="External"/><Relationship Id="rId4" Type="http://schemas.openxmlformats.org/officeDocument/2006/relationships/hyperlink" Target="https://www.youtube.com/watch?v=tk1Tuy23F0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4.sv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9" name="Google Shape;169;p26"/>
          <p:cNvPicPr preferRelativeResize="0"/>
          <p:nvPr/>
        </p:nvPicPr>
        <p:blipFill>
          <a:blip r:embed="rId3"/>
          <a:srcRect/>
          <a:stretch/>
        </p:blipFill>
        <p:spPr>
          <a:xfrm>
            <a:off x="3729" y="1"/>
            <a:ext cx="5845653" cy="3290886"/>
          </a:xfrm>
          <a:prstGeom prst="rect">
            <a:avLst/>
          </a:prstGeom>
          <a:noFill/>
          <a:ln>
            <a:noFill/>
          </a:ln>
        </p:spPr>
      </p:pic>
      <p:pic>
        <p:nvPicPr>
          <p:cNvPr id="2" name="Google Shape;56;p3">
            <a:extLst>
              <a:ext uri="{FF2B5EF4-FFF2-40B4-BE49-F238E27FC236}">
                <a16:creationId xmlns:a16="http://schemas.microsoft.com/office/drawing/2014/main" id="{4A7A3154-BA61-A571-91F6-C2B2806ED16E}"/>
              </a:ext>
            </a:extLst>
          </p:cNvPr>
          <p:cNvPicPr preferRelativeResize="0"/>
          <p:nvPr/>
        </p:nvPicPr>
        <p:blipFill>
          <a:blip r:embed="rId4"/>
          <a:srcRect/>
          <a:stretch/>
        </p:blipFill>
        <p:spPr>
          <a:xfrm>
            <a:off x="256031" y="202026"/>
            <a:ext cx="1048566" cy="244798"/>
          </a:xfrm>
          <a:prstGeom prst="rect">
            <a:avLst/>
          </a:prstGeom>
          <a:noFill/>
          <a:ln>
            <a:noFill/>
          </a:ln>
        </p:spPr>
      </p:pic>
      <p:sp>
        <p:nvSpPr>
          <p:cNvPr id="171" name="Google Shape;171;p26"/>
          <p:cNvSpPr txBox="1"/>
          <p:nvPr/>
        </p:nvSpPr>
        <p:spPr>
          <a:xfrm>
            <a:off x="3072453" y="131919"/>
            <a:ext cx="3613058" cy="395131"/>
          </a:xfrm>
          <a:prstGeom prst="rect">
            <a:avLst/>
          </a:prstGeom>
          <a:noFill/>
          <a:ln>
            <a:noFill/>
          </a:ln>
        </p:spPr>
        <p:txBody>
          <a:bodyPr spcFirstLastPara="1" wrap="square" lIns="58495" tIns="58495" rIns="58495" bIns="5849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pPr marL="0" marR="0" lvl="0" indent="0" algn="ctr">
              <a:lnSpc>
                <a:spcPct val="100000"/>
              </a:lnSpc>
              <a:spcBef>
                <a:spcPts val="0"/>
              </a:spcBef>
              <a:spcAft>
                <a:spcPts val="0"/>
              </a:spcAft>
              <a:buNone/>
            </a:pPr>
            <a:r>
              <a:rPr lang="pt-BR" sz="1800" b="1">
                <a:solidFill>
                  <a:schemeClr val="lt1"/>
                </a:solidFill>
              </a:rPr>
              <a:t>Telemedicina</a:t>
            </a:r>
          </a:p>
        </p:txBody>
      </p:sp>
      <p:pic>
        <p:nvPicPr>
          <p:cNvPr id="149" name="Imagem 148" descr="A red circle with a white computer icon&#10;&#10;AI-generated content may be incorrect.">
            <a:extLst>
              <a:ext uri="{FF2B5EF4-FFF2-40B4-BE49-F238E27FC236}">
                <a16:creationId xmlns:a16="http://schemas.microsoft.com/office/drawing/2014/main" id="{8FE09AE5-BE84-8935-513E-7D052E361BFF}"/>
              </a:ext>
            </a:extLst>
          </p:cNvPr>
          <p:cNvPicPr>
            <a:picLocks noChangeAspect="1"/>
          </p:cNvPicPr>
          <p:nvPr/>
        </p:nvPicPr>
        <p:blipFill>
          <a:blip r:embed="rId5"/>
          <a:stretch>
            <a:fillRect/>
          </a:stretch>
        </p:blipFill>
        <p:spPr>
          <a:xfrm>
            <a:off x="5177115" y="526622"/>
            <a:ext cx="428685" cy="438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174FD182-CA9D-A3D4-C906-0484E6CB68DE}"/>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8E95C142-3DCD-0821-162C-E57D575D4F5D}"/>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4" name="CaixaDeTexto 3">
            <a:extLst>
              <a:ext uri="{FF2B5EF4-FFF2-40B4-BE49-F238E27FC236}">
                <a16:creationId xmlns:a16="http://schemas.microsoft.com/office/drawing/2014/main" id="{EC2E4E79-2D16-925A-C997-8BA8C6FF1DFB}"/>
              </a:ext>
            </a:extLst>
          </p:cNvPr>
          <p:cNvSpPr txBox="1"/>
          <p:nvPr/>
        </p:nvSpPr>
        <p:spPr>
          <a:xfrm>
            <a:off x="187961" y="156655"/>
            <a:ext cx="5379720" cy="2588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800" b="1">
                <a:solidFill>
                  <a:srgbClr val="FF0000"/>
                </a:solidFill>
                <a:latin typeface="AMX Medium"/>
                <a:ea typeface="Verdana"/>
                <a:cs typeface="Verdana"/>
              </a:rPr>
              <a:t>9.       COMO FUNCIONA</a:t>
            </a:r>
          </a:p>
          <a:p>
            <a:pPr marL="228600" indent="-228600">
              <a:lnSpc>
                <a:spcPts val="1400"/>
              </a:lnSpc>
              <a:buAutoNum type="arabicPeriod" startAt="8"/>
            </a:pPr>
            <a:endParaRPr lang="pt-BR" sz="800" b="1">
              <a:solidFill>
                <a:srgbClr val="FF0000"/>
              </a:solidFill>
              <a:latin typeface="AMX Medium"/>
              <a:ea typeface="Verdana"/>
              <a:cs typeface="Verdana"/>
            </a:endParaRPr>
          </a:p>
          <a:p>
            <a:pPr marL="171450" indent="-171450" algn="just">
              <a:lnSpc>
                <a:spcPts val="1400"/>
              </a:lnSpc>
              <a:buFont typeface="Wingdings" panose="05000000000000000000" pitchFamily="2" charset="2"/>
              <a:buChar char="Ø"/>
            </a:pPr>
            <a:r>
              <a:rPr lang="pt-BR" sz="800">
                <a:latin typeface="AMX Medium"/>
                <a:ea typeface="Segoe UI"/>
                <a:cs typeface="Segoe UI"/>
              </a:rPr>
              <a:t>O cliente irá contratar a quantidade de licenças necessárias ao atendimento de vidas/funcionários a usufruir deste benefício.</a:t>
            </a:r>
            <a:r>
              <a:rPr lang="pt-BR" sz="800">
                <a:latin typeface="AMX Medium"/>
                <a:ea typeface="Verdana"/>
                <a:cs typeface="Verdana"/>
              </a:rPr>
              <a:t> </a:t>
            </a:r>
          </a:p>
          <a:p>
            <a:pPr algn="just">
              <a:lnSpc>
                <a:spcPts val="1400"/>
              </a:lnSpc>
            </a:pPr>
            <a:endParaRPr lang="pt-BR" sz="800">
              <a:latin typeface="AMX Medium"/>
              <a:ea typeface="Verdana"/>
              <a:cs typeface="Verdana"/>
            </a:endParaRPr>
          </a:p>
          <a:p>
            <a:pPr marL="171450" indent="-171450" algn="just">
              <a:lnSpc>
                <a:spcPts val="1400"/>
              </a:lnSpc>
              <a:buFont typeface="Wingdings" panose="05000000000000000000" pitchFamily="2" charset="2"/>
              <a:buChar char="Ø"/>
            </a:pPr>
            <a:r>
              <a:rPr lang="pt-BR" sz="800">
                <a:latin typeface="AMX Medium"/>
                <a:ea typeface="Segoe UI"/>
                <a:cs typeface="Segoe UI"/>
              </a:rPr>
              <a:t>O contato do administrador do cliente será o </a:t>
            </a:r>
            <a:r>
              <a:rPr lang="pt-BR" sz="800" u="sng">
                <a:latin typeface="AMX Medium"/>
                <a:ea typeface="Segoe UI"/>
                <a:cs typeface="Segoe UI"/>
              </a:rPr>
              <a:t>gestor da plataforma</a:t>
            </a:r>
            <a:r>
              <a:rPr lang="pt-BR" sz="800">
                <a:latin typeface="AMX Medium"/>
                <a:ea typeface="Segoe UI"/>
                <a:cs typeface="Segoe UI"/>
              </a:rPr>
              <a:t>, ao concluir a contratação das licenças para as respectivas da quantidade de vidas via E-commerce/Hub de Soluções. O gestor da plataforma receberá um e-mail, contendo as informações sobre serviço de telemedicina: Licenças contratadas; quantidade; acesso ao Portal Empresa; manual do portal de gestão; manual do usuário final.</a:t>
            </a:r>
          </a:p>
          <a:p>
            <a:pPr algn="just">
              <a:lnSpc>
                <a:spcPts val="1400"/>
              </a:lnSpc>
            </a:pPr>
            <a:endParaRPr lang="pt-BR" sz="800">
              <a:latin typeface="AMX Medium"/>
              <a:ea typeface="Verdana"/>
              <a:cs typeface="Verdana"/>
            </a:endParaRPr>
          </a:p>
          <a:p>
            <a:pPr marL="171450" indent="-171450">
              <a:lnSpc>
                <a:spcPts val="1400"/>
              </a:lnSpc>
              <a:buFont typeface="Wingdings" panose="05000000000000000000" pitchFamily="2" charset="2"/>
              <a:buChar char="Ø"/>
            </a:pPr>
            <a:r>
              <a:rPr lang="pt-BR" sz="800">
                <a:latin typeface="AMX Medium"/>
                <a:ea typeface="Segoe UI"/>
                <a:cs typeface="Segoe UI"/>
              </a:rPr>
              <a:t>No Portal Empresa, o cliente realizará a  alocação e administração das licenças para os funcionários que utilizarão o serviço telemedicina, além de realizar o acompanhamento da utilização das licenças.</a:t>
            </a:r>
            <a:r>
              <a:rPr lang="pt-BR" sz="800">
                <a:latin typeface="AMX Medium"/>
                <a:ea typeface="Verdana"/>
                <a:cs typeface="Verdana"/>
              </a:rPr>
              <a:t> </a:t>
            </a:r>
          </a:p>
          <a:p>
            <a:pPr>
              <a:lnSpc>
                <a:spcPts val="1400"/>
              </a:lnSpc>
            </a:pPr>
            <a:r>
              <a:rPr lang="pt-BR" sz="800">
                <a:solidFill>
                  <a:srgbClr val="FF0000"/>
                </a:solidFill>
                <a:latin typeface="AMX Medium"/>
                <a:ea typeface="Verdana"/>
                <a:cs typeface="Verdana"/>
              </a:rPr>
              <a:t> </a:t>
            </a:r>
            <a:endParaRPr lang="pt-BR" sz="800">
              <a:latin typeface="AMX Medium"/>
              <a:ea typeface="Verdana"/>
              <a:cs typeface="Verdana"/>
            </a:endParaRPr>
          </a:p>
          <a:p>
            <a:pPr marL="0" lvl="1">
              <a:lnSpc>
                <a:spcPts val="1400"/>
              </a:lnSpc>
            </a:pPr>
            <a:endParaRPr lang="pt-BR" sz="800" b="1">
              <a:solidFill>
                <a:srgbClr val="FF0000"/>
              </a:solidFill>
              <a:latin typeface="AMX" panose="020B0604020202020204"/>
              <a:ea typeface="Verdana"/>
              <a:cs typeface="Verdana"/>
            </a:endParaRPr>
          </a:p>
        </p:txBody>
      </p:sp>
    </p:spTree>
    <p:extLst>
      <p:ext uri="{BB962C8B-B14F-4D97-AF65-F5344CB8AC3E}">
        <p14:creationId xmlns:p14="http://schemas.microsoft.com/office/powerpoint/2010/main" val="62954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79AF117C-8134-93AF-C764-2EB414D1F0A8}"/>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7849626B-C56D-D0A1-2FDA-A1EB257DD6C8}"/>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4" name="CaixaDeTexto 3">
            <a:extLst>
              <a:ext uri="{FF2B5EF4-FFF2-40B4-BE49-F238E27FC236}">
                <a16:creationId xmlns:a16="http://schemas.microsoft.com/office/drawing/2014/main" id="{3F99462A-9885-CB70-8351-2CFEF5599897}"/>
              </a:ext>
            </a:extLst>
          </p:cNvPr>
          <p:cNvSpPr txBox="1"/>
          <p:nvPr/>
        </p:nvSpPr>
        <p:spPr>
          <a:xfrm>
            <a:off x="229616" y="2138589"/>
            <a:ext cx="4875612" cy="434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just">
              <a:lnSpc>
                <a:spcPts val="1400"/>
              </a:lnSpc>
            </a:pPr>
            <a:r>
              <a:rPr lang="pt-BR" sz="800" b="1">
                <a:latin typeface="AMX Medium"/>
                <a:ea typeface="Verdana"/>
                <a:cs typeface="Verdana"/>
              </a:rPr>
              <a:t>9.1   APRESENTANDO O APLICATIVO STARBEM</a:t>
            </a:r>
            <a:r>
              <a:rPr sz="800">
                <a:latin typeface="AMX Medium"/>
                <a:ea typeface="Verdana"/>
                <a:cs typeface="Verdana"/>
              </a:rPr>
              <a:t> </a:t>
            </a:r>
            <a:endParaRPr lang="pt-BR" sz="800">
              <a:latin typeface="AMX Medium"/>
              <a:ea typeface="Verdana"/>
              <a:cs typeface="Verdana"/>
            </a:endParaRPr>
          </a:p>
          <a:p>
            <a:pPr marL="0" lvl="1" algn="just">
              <a:lnSpc>
                <a:spcPts val="1400"/>
              </a:lnSpc>
            </a:pPr>
            <a:r>
              <a:rPr lang="pt-BR" sz="800">
                <a:latin typeface="AMX Medium"/>
                <a:ea typeface="Verdana"/>
                <a:cs typeface="Verdana"/>
              </a:rPr>
              <a:t>Baixando o app </a:t>
            </a:r>
            <a:r>
              <a:rPr lang="pt-BR" sz="800" err="1">
                <a:latin typeface="AMX Medium"/>
                <a:ea typeface="Verdana"/>
                <a:cs typeface="Verdana"/>
              </a:rPr>
              <a:t>Starbem</a:t>
            </a:r>
            <a:r>
              <a:rPr lang="pt-BR" sz="800">
                <a:latin typeface="AMX Medium"/>
                <a:ea typeface="Verdana"/>
                <a:cs typeface="Verdana"/>
              </a:rPr>
              <a:t>:</a:t>
            </a:r>
            <a:r>
              <a:rPr sz="800">
                <a:latin typeface="AMX Medium"/>
                <a:ea typeface="Verdana"/>
                <a:cs typeface="Verdana"/>
              </a:rPr>
              <a:t> </a:t>
            </a:r>
            <a:r>
              <a:rPr lang="pt-BR" sz="800">
                <a:latin typeface="AMX Medium"/>
                <a:ea typeface="Verdana"/>
                <a:cs typeface="Verdana"/>
              </a:rPr>
              <a:t>Usar o QR </a:t>
            </a:r>
            <a:r>
              <a:rPr lang="pt-BR" sz="800" err="1">
                <a:latin typeface="AMX Medium"/>
                <a:ea typeface="Verdana"/>
                <a:cs typeface="Verdana"/>
              </a:rPr>
              <a:t>code</a:t>
            </a:r>
            <a:r>
              <a:rPr lang="pt-BR" sz="800">
                <a:latin typeface="AMX Medium"/>
                <a:ea typeface="Verdana"/>
                <a:cs typeface="Verdana"/>
              </a:rPr>
              <a:t> ou pesquisar ”</a:t>
            </a:r>
            <a:r>
              <a:rPr lang="pt-BR" sz="800" err="1">
                <a:latin typeface="AMX Medium"/>
                <a:ea typeface="Verdana"/>
                <a:cs typeface="Verdana"/>
              </a:rPr>
              <a:t>Starbem</a:t>
            </a:r>
            <a:r>
              <a:rPr lang="pt-BR" sz="800">
                <a:latin typeface="AMX Medium"/>
                <a:ea typeface="Verdana"/>
                <a:cs typeface="Verdana"/>
              </a:rPr>
              <a:t>” na loja de aplicativos.</a:t>
            </a:r>
            <a:endParaRPr lang="pt-BR"/>
          </a:p>
        </p:txBody>
      </p:sp>
      <p:pic>
        <p:nvPicPr>
          <p:cNvPr id="5" name="Imagem 4" descr="Uma imagem contendo Interface gráfica do usuário&#10;&#10;O conteúdo gerado por IA pode estar incorreto.">
            <a:extLst>
              <a:ext uri="{FF2B5EF4-FFF2-40B4-BE49-F238E27FC236}">
                <a16:creationId xmlns:a16="http://schemas.microsoft.com/office/drawing/2014/main" id="{9E262B5A-4FFA-0337-2EE0-5D32DE2480F1}"/>
              </a:ext>
            </a:extLst>
          </p:cNvPr>
          <p:cNvPicPr>
            <a:picLocks noChangeAspect="1"/>
          </p:cNvPicPr>
          <p:nvPr/>
        </p:nvPicPr>
        <p:blipFill>
          <a:blip r:embed="rId4"/>
          <a:stretch>
            <a:fillRect/>
          </a:stretch>
        </p:blipFill>
        <p:spPr>
          <a:xfrm>
            <a:off x="3966507" y="328055"/>
            <a:ext cx="1540465" cy="1747605"/>
          </a:xfrm>
          <a:prstGeom prst="rect">
            <a:avLst/>
          </a:prstGeom>
          <a:ln>
            <a:solidFill>
              <a:schemeClr val="accent2"/>
            </a:solidFill>
          </a:ln>
        </p:spPr>
      </p:pic>
      <p:sp>
        <p:nvSpPr>
          <p:cNvPr id="7" name="CaixaDeTexto 6">
            <a:extLst>
              <a:ext uri="{FF2B5EF4-FFF2-40B4-BE49-F238E27FC236}">
                <a16:creationId xmlns:a16="http://schemas.microsoft.com/office/drawing/2014/main" id="{521C2BC1-2422-0A84-169A-28C6F6757D14}"/>
              </a:ext>
            </a:extLst>
          </p:cNvPr>
          <p:cNvSpPr txBox="1"/>
          <p:nvPr/>
        </p:nvSpPr>
        <p:spPr>
          <a:xfrm>
            <a:off x="194056" y="195717"/>
            <a:ext cx="3585464" cy="1690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800" b="1">
                <a:solidFill>
                  <a:srgbClr val="FF0000"/>
                </a:solidFill>
                <a:latin typeface="AMX Medium"/>
                <a:ea typeface="Verdana"/>
                <a:cs typeface="Verdana"/>
              </a:rPr>
              <a:t>9.       COMO FUNCIONA</a:t>
            </a:r>
          </a:p>
          <a:p>
            <a:pPr>
              <a:lnSpc>
                <a:spcPts val="1400"/>
              </a:lnSpc>
            </a:pPr>
            <a:endParaRPr lang="pt-BR" sz="800" b="1">
              <a:solidFill>
                <a:srgbClr val="FF0000"/>
              </a:solidFill>
              <a:latin typeface="AMX Medium"/>
              <a:ea typeface="Verdana"/>
              <a:cs typeface="Verdana"/>
            </a:endParaRPr>
          </a:p>
          <a:p>
            <a:pPr marL="171450" lvl="0" indent="-171450" algn="just">
              <a:lnSpc>
                <a:spcPts val="1400"/>
              </a:lnSpc>
              <a:buFont typeface="Wingdings" panose="05000000000000000000" pitchFamily="2" charset="2"/>
              <a:buChar char="Ø"/>
            </a:pPr>
            <a:r>
              <a:rPr lang="pt-BR" sz="800">
                <a:latin typeface="AMX Medium"/>
                <a:ea typeface="Segoe UI"/>
                <a:cs typeface="Segoe UI"/>
              </a:rPr>
              <a:t>Os colaboradores cadastrados receberão o acesso à licença via e-mail, com o passo a passo para cadastro de usuário e senha e manual da utilização básica.</a:t>
            </a:r>
          </a:p>
          <a:p>
            <a:pPr lvl="0" algn="just">
              <a:lnSpc>
                <a:spcPts val="1400"/>
              </a:lnSpc>
            </a:pPr>
            <a:endParaRPr lang="pt-BR" sz="800">
              <a:latin typeface="AMX Medium"/>
              <a:ea typeface="Verdana"/>
              <a:cs typeface="Segoe UI"/>
            </a:endParaRPr>
          </a:p>
          <a:p>
            <a:pPr marL="171450" lvl="0" indent="-171450" algn="just">
              <a:lnSpc>
                <a:spcPts val="1400"/>
              </a:lnSpc>
              <a:buFont typeface="Wingdings" panose="05000000000000000000" pitchFamily="2" charset="2"/>
              <a:buChar char="Ø"/>
            </a:pPr>
            <a:r>
              <a:rPr lang="pt-BR" sz="800">
                <a:latin typeface="AMX Medium"/>
                <a:ea typeface="Segoe UI"/>
                <a:cs typeface="Segoe UI"/>
              </a:rPr>
              <a:t>Após baixar o app </a:t>
            </a:r>
            <a:r>
              <a:rPr lang="pt-BR" sz="800" b="1" err="1">
                <a:latin typeface="AMX Medium"/>
                <a:ea typeface="Segoe UI"/>
                <a:cs typeface="Segoe UI"/>
              </a:rPr>
              <a:t>Starbem</a:t>
            </a:r>
            <a:r>
              <a:rPr lang="pt-BR" sz="800">
                <a:latin typeface="AMX Medium"/>
                <a:ea typeface="Segoe UI"/>
                <a:cs typeface="Segoe UI"/>
              </a:rPr>
              <a:t> (disponível para Android e IOS)</a:t>
            </a:r>
            <a:r>
              <a:rPr lang="pt-BR" sz="800">
                <a:latin typeface="AMX Medium"/>
                <a:ea typeface="Verdana"/>
                <a:cs typeface="Segoe UI"/>
              </a:rPr>
              <a:t>, o</a:t>
            </a:r>
            <a:r>
              <a:rPr lang="pt-BR" sz="800">
                <a:latin typeface="AMX Medium"/>
                <a:ea typeface="Segoe UI"/>
                <a:cs typeface="Segoe UI"/>
              </a:rPr>
              <a:t> colaborador (que será o usuário final) poderá realizar o agendamento das consultas, o atendimento da teleconsulta e as demais funções disponíveis na licença alocada para ele.</a:t>
            </a:r>
            <a:r>
              <a:rPr lang="pt-BR" sz="800">
                <a:latin typeface="AMX Medium"/>
                <a:ea typeface="Verdana"/>
                <a:cs typeface="Verdana"/>
              </a:rPr>
              <a:t> </a:t>
            </a:r>
            <a:endParaRPr lang="pt-BR" sz="800" b="1">
              <a:solidFill>
                <a:srgbClr val="FF0000"/>
              </a:solidFill>
              <a:latin typeface="AMX" panose="020B0604020202020204"/>
              <a:ea typeface="Verdana"/>
              <a:cs typeface="Verdana"/>
            </a:endParaRPr>
          </a:p>
        </p:txBody>
      </p:sp>
    </p:spTree>
    <p:extLst>
      <p:ext uri="{BB962C8B-B14F-4D97-AF65-F5344CB8AC3E}">
        <p14:creationId xmlns:p14="http://schemas.microsoft.com/office/powerpoint/2010/main" val="190936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541BC86B-B3A4-2AF1-1234-C40AE460F506}"/>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D9785CFA-51D4-F0C8-21A1-65846EF3D972}"/>
              </a:ext>
            </a:extLst>
          </p:cNvPr>
          <p:cNvPicPr preferRelativeResize="0"/>
          <p:nvPr/>
        </p:nvPicPr>
        <p:blipFill>
          <a:blip r:embed="rId3"/>
          <a:srcRect/>
          <a:stretch/>
        </p:blipFill>
        <p:spPr>
          <a:xfrm>
            <a:off x="4659644" y="2889435"/>
            <a:ext cx="1048563" cy="244798"/>
          </a:xfrm>
          <a:prstGeom prst="rect">
            <a:avLst/>
          </a:prstGeom>
          <a:noFill/>
          <a:ln>
            <a:noFill/>
          </a:ln>
        </p:spPr>
      </p:pic>
      <p:pic>
        <p:nvPicPr>
          <p:cNvPr id="3" name="Imagem 2" descr="Interface gráfica do usuário, Aplicativo, PowerPoint&#10;&#10;O conteúdo gerado por IA pode estar incorreto.">
            <a:extLst>
              <a:ext uri="{FF2B5EF4-FFF2-40B4-BE49-F238E27FC236}">
                <a16:creationId xmlns:a16="http://schemas.microsoft.com/office/drawing/2014/main" id="{7966C432-2464-4C62-1C25-F972C3669671}"/>
              </a:ext>
            </a:extLst>
          </p:cNvPr>
          <p:cNvPicPr>
            <a:picLocks noChangeAspect="1"/>
          </p:cNvPicPr>
          <p:nvPr/>
        </p:nvPicPr>
        <p:blipFill>
          <a:blip r:embed="rId4"/>
          <a:stretch>
            <a:fillRect/>
          </a:stretch>
        </p:blipFill>
        <p:spPr>
          <a:xfrm>
            <a:off x="3077300" y="436579"/>
            <a:ext cx="1707137" cy="2415426"/>
          </a:xfrm>
          <a:prstGeom prst="rect">
            <a:avLst/>
          </a:prstGeom>
          <a:ln>
            <a:solidFill>
              <a:schemeClr val="accent2"/>
            </a:solidFill>
          </a:ln>
        </p:spPr>
      </p:pic>
      <p:pic>
        <p:nvPicPr>
          <p:cNvPr id="6" name="Imagem 5" descr="Interface gráfica do usuário, Site&#10;&#10;O conteúdo gerado por IA pode estar incorreto.">
            <a:extLst>
              <a:ext uri="{FF2B5EF4-FFF2-40B4-BE49-F238E27FC236}">
                <a16:creationId xmlns:a16="http://schemas.microsoft.com/office/drawing/2014/main" id="{F7717E2E-2445-3FDA-929C-6A3B7E97BC33}"/>
              </a:ext>
            </a:extLst>
          </p:cNvPr>
          <p:cNvPicPr>
            <a:picLocks noChangeAspect="1"/>
          </p:cNvPicPr>
          <p:nvPr/>
        </p:nvPicPr>
        <p:blipFill>
          <a:blip r:embed="rId5"/>
          <a:stretch>
            <a:fillRect/>
          </a:stretch>
        </p:blipFill>
        <p:spPr>
          <a:xfrm>
            <a:off x="667958" y="436579"/>
            <a:ext cx="1903559" cy="2417729"/>
          </a:xfrm>
          <a:prstGeom prst="rect">
            <a:avLst/>
          </a:prstGeom>
          <a:ln>
            <a:solidFill>
              <a:schemeClr val="accent2"/>
            </a:solidFill>
          </a:ln>
        </p:spPr>
      </p:pic>
      <p:sp>
        <p:nvSpPr>
          <p:cNvPr id="7" name="CaixaDeTexto 6">
            <a:extLst>
              <a:ext uri="{FF2B5EF4-FFF2-40B4-BE49-F238E27FC236}">
                <a16:creationId xmlns:a16="http://schemas.microsoft.com/office/drawing/2014/main" id="{9C66B0F2-2D14-2F2B-EEF0-80F96C22EA6F}"/>
              </a:ext>
            </a:extLst>
          </p:cNvPr>
          <p:cNvSpPr txBox="1"/>
          <p:nvPr/>
        </p:nvSpPr>
        <p:spPr>
          <a:xfrm>
            <a:off x="149236" y="112341"/>
            <a:ext cx="382367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a:latin typeface="AMX Medium"/>
              </a:rPr>
              <a:t>9.1.2 APRESENTAÇÃO DA TELA PRINCIPAL DO APP E DO SUBMENU</a:t>
            </a:r>
            <a:endParaRPr lang="pt-BR" b="1" i="1" u="sng">
              <a:solidFill>
                <a:srgbClr val="FF0000"/>
              </a:solidFill>
              <a:latin typeface="AMX Medium"/>
            </a:endParaRPr>
          </a:p>
        </p:txBody>
      </p:sp>
    </p:spTree>
    <p:extLst>
      <p:ext uri="{BB962C8B-B14F-4D97-AF65-F5344CB8AC3E}">
        <p14:creationId xmlns:p14="http://schemas.microsoft.com/office/powerpoint/2010/main" val="252980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8B549065-7108-A0C8-94CA-40EF524EA29A}"/>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502BC95B-FD3A-FB29-05E8-109B1AE43AE8}"/>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4" name="CaixaDeTexto 3">
            <a:extLst>
              <a:ext uri="{FF2B5EF4-FFF2-40B4-BE49-F238E27FC236}">
                <a16:creationId xmlns:a16="http://schemas.microsoft.com/office/drawing/2014/main" id="{078126BA-DBEE-B6F2-BA08-F063819D5655}"/>
              </a:ext>
            </a:extLst>
          </p:cNvPr>
          <p:cNvSpPr txBox="1"/>
          <p:nvPr/>
        </p:nvSpPr>
        <p:spPr>
          <a:xfrm>
            <a:off x="147092" y="95585"/>
            <a:ext cx="356288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a:latin typeface="AMX Medium"/>
                <a:ea typeface="Verdana"/>
                <a:cs typeface="Verdana"/>
              </a:rPr>
              <a:t>9.1.3   PASSO A PASSO DE AGENDAMENTO DE CONSULTA</a:t>
            </a:r>
            <a:endParaRPr lang="pt-BR"/>
          </a:p>
        </p:txBody>
      </p:sp>
      <p:sp>
        <p:nvSpPr>
          <p:cNvPr id="8" name="CaixaDeTexto 7">
            <a:extLst>
              <a:ext uri="{FF2B5EF4-FFF2-40B4-BE49-F238E27FC236}">
                <a16:creationId xmlns:a16="http://schemas.microsoft.com/office/drawing/2014/main" id="{3A49208B-7F17-AD77-639F-BEAC450D0F45}"/>
              </a:ext>
            </a:extLst>
          </p:cNvPr>
          <p:cNvSpPr txBox="1"/>
          <p:nvPr/>
        </p:nvSpPr>
        <p:spPr>
          <a:xfrm>
            <a:off x="634806" y="351543"/>
            <a:ext cx="455730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i="0" u="none" strike="noStrike" baseline="0">
                <a:solidFill>
                  <a:srgbClr val="000000"/>
                </a:solidFill>
                <a:latin typeface="AMX"/>
                <a:ea typeface="Aptos"/>
                <a:cs typeface="Aptos"/>
              </a:rPr>
              <a:t>Passo </a:t>
            </a:r>
            <a:r>
              <a:rPr lang="pt-BR" sz="800" b="1">
                <a:solidFill>
                  <a:srgbClr val="000000"/>
                </a:solidFill>
                <a:latin typeface="AMX"/>
                <a:ea typeface="Aptos"/>
                <a:cs typeface="Aptos"/>
              </a:rPr>
              <a:t>1: </a:t>
            </a:r>
            <a:r>
              <a:rPr lang="pt-BR" sz="800" i="1" err="1">
                <a:latin typeface="AMX"/>
                <a:ea typeface="Segoe UI"/>
                <a:cs typeface="Segoe UI"/>
              </a:rPr>
              <a:t>Onboarding</a:t>
            </a:r>
            <a:r>
              <a:rPr lang="pt-BR" sz="800" i="1">
                <a:latin typeface="AMX"/>
                <a:ea typeface="Segoe UI"/>
                <a:cs typeface="Segoe UI"/>
              </a:rPr>
              <a:t> Usuários – </a:t>
            </a:r>
            <a:r>
              <a:rPr lang="pt-BR" sz="800" i="1" err="1">
                <a:latin typeface="AMX"/>
                <a:ea typeface="Segoe UI"/>
                <a:cs typeface="Segoe UI"/>
              </a:rPr>
              <a:t>Starbem</a:t>
            </a:r>
            <a:r>
              <a:rPr lang="pt-BR" sz="800" i="1">
                <a:latin typeface="AMX"/>
                <a:ea typeface="Segoe UI"/>
                <a:cs typeface="Segoe UI"/>
              </a:rPr>
              <a:t> – </a:t>
            </a:r>
            <a:r>
              <a:rPr lang="pt-BR" sz="800" i="1" err="1">
                <a:latin typeface="AMX"/>
                <a:ea typeface="Segoe UI"/>
                <a:cs typeface="Segoe UI"/>
              </a:rPr>
              <a:t>Starbem</a:t>
            </a:r>
            <a:r>
              <a:rPr lang="pt-BR" sz="800" i="1">
                <a:latin typeface="AMX"/>
                <a:ea typeface="Segoe UI"/>
                <a:cs typeface="Segoe UI"/>
              </a:rPr>
              <a:t> Para você – Como Agendar Consulta – </a:t>
            </a:r>
            <a:r>
              <a:rPr lang="pt-BR" sz="800" i="1" err="1">
                <a:latin typeface="AMX"/>
                <a:ea typeface="Segoe UI"/>
                <a:cs typeface="Segoe UI"/>
              </a:rPr>
              <a:t>Starbem</a:t>
            </a:r>
            <a:r>
              <a:rPr lang="pt-BR" sz="800" i="1">
                <a:latin typeface="AMX"/>
                <a:ea typeface="Segoe UI"/>
                <a:cs typeface="Segoe UI"/>
              </a:rPr>
              <a:t>.</a:t>
            </a:r>
            <a:endParaRPr lang="pt-BR" sz="800" i="1">
              <a:latin typeface="AMX"/>
            </a:endParaRPr>
          </a:p>
        </p:txBody>
      </p:sp>
      <p:pic>
        <p:nvPicPr>
          <p:cNvPr id="3" name="Imagem 2" descr="Interface gráfica do usuário, Site&#10;&#10;O conteúdo gerado por IA pode estar incorreto.">
            <a:extLst>
              <a:ext uri="{FF2B5EF4-FFF2-40B4-BE49-F238E27FC236}">
                <a16:creationId xmlns:a16="http://schemas.microsoft.com/office/drawing/2014/main" id="{04B10183-8E17-6ACF-CA1D-14B35E3D7676}"/>
              </a:ext>
            </a:extLst>
          </p:cNvPr>
          <p:cNvPicPr>
            <a:picLocks noChangeAspect="1"/>
          </p:cNvPicPr>
          <p:nvPr/>
        </p:nvPicPr>
        <p:blipFill>
          <a:blip r:embed="rId4"/>
          <a:stretch>
            <a:fillRect/>
          </a:stretch>
        </p:blipFill>
        <p:spPr>
          <a:xfrm>
            <a:off x="727784" y="566987"/>
            <a:ext cx="4397544" cy="2156913"/>
          </a:xfrm>
          <a:prstGeom prst="rect">
            <a:avLst/>
          </a:prstGeom>
          <a:ln>
            <a:solidFill>
              <a:schemeClr val="accent2"/>
            </a:solidFill>
          </a:ln>
        </p:spPr>
      </p:pic>
    </p:spTree>
    <p:extLst>
      <p:ext uri="{BB962C8B-B14F-4D97-AF65-F5344CB8AC3E}">
        <p14:creationId xmlns:p14="http://schemas.microsoft.com/office/powerpoint/2010/main" val="326390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D00FB62A-C20A-525A-D360-DB9B42876A17}"/>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44B380FA-7C42-A151-613E-30614A4FF8FB}"/>
              </a:ext>
            </a:extLst>
          </p:cNvPr>
          <p:cNvPicPr preferRelativeResize="0"/>
          <p:nvPr/>
        </p:nvPicPr>
        <p:blipFill>
          <a:blip r:embed="rId3"/>
          <a:srcRect/>
          <a:stretch/>
        </p:blipFill>
        <p:spPr>
          <a:xfrm>
            <a:off x="4659644" y="2889435"/>
            <a:ext cx="1048563" cy="244798"/>
          </a:xfrm>
          <a:prstGeom prst="rect">
            <a:avLst/>
          </a:prstGeom>
          <a:noFill/>
          <a:ln>
            <a:noFill/>
          </a:ln>
        </p:spPr>
      </p:pic>
      <p:pic>
        <p:nvPicPr>
          <p:cNvPr id="3" name="Imagem 2" descr="Interface gráfica do usuário, Texto, chat ou mensagem de texto&#10;&#10;O conteúdo gerado por IA pode estar incorreto.">
            <a:extLst>
              <a:ext uri="{FF2B5EF4-FFF2-40B4-BE49-F238E27FC236}">
                <a16:creationId xmlns:a16="http://schemas.microsoft.com/office/drawing/2014/main" id="{A743F9F3-836C-7BD7-34E2-5BCE421BDC76}"/>
              </a:ext>
            </a:extLst>
          </p:cNvPr>
          <p:cNvPicPr>
            <a:picLocks noChangeAspect="1"/>
          </p:cNvPicPr>
          <p:nvPr/>
        </p:nvPicPr>
        <p:blipFill>
          <a:blip r:embed="rId4"/>
          <a:stretch>
            <a:fillRect/>
          </a:stretch>
        </p:blipFill>
        <p:spPr>
          <a:xfrm>
            <a:off x="727783" y="566987"/>
            <a:ext cx="4397545" cy="2156913"/>
          </a:xfrm>
          <a:prstGeom prst="rect">
            <a:avLst/>
          </a:prstGeom>
          <a:ln>
            <a:solidFill>
              <a:schemeClr val="accent2"/>
            </a:solidFill>
          </a:ln>
        </p:spPr>
      </p:pic>
      <p:sp>
        <p:nvSpPr>
          <p:cNvPr id="6" name="CaixaDeTexto 5">
            <a:extLst>
              <a:ext uri="{FF2B5EF4-FFF2-40B4-BE49-F238E27FC236}">
                <a16:creationId xmlns:a16="http://schemas.microsoft.com/office/drawing/2014/main" id="{6CCDD868-E7B0-E968-CE67-A0240F5DA7E8}"/>
              </a:ext>
            </a:extLst>
          </p:cNvPr>
          <p:cNvSpPr txBox="1"/>
          <p:nvPr/>
        </p:nvSpPr>
        <p:spPr>
          <a:xfrm>
            <a:off x="625453" y="351543"/>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a:latin typeface="AMX Medium"/>
              </a:rPr>
              <a:t>Passo 2: </a:t>
            </a:r>
          </a:p>
        </p:txBody>
      </p:sp>
      <p:sp>
        <p:nvSpPr>
          <p:cNvPr id="5" name="CaixaDeTexto 4">
            <a:extLst>
              <a:ext uri="{FF2B5EF4-FFF2-40B4-BE49-F238E27FC236}">
                <a16:creationId xmlns:a16="http://schemas.microsoft.com/office/drawing/2014/main" id="{1B730E58-6860-12A8-7596-4BC003EEDD70}"/>
              </a:ext>
            </a:extLst>
          </p:cNvPr>
          <p:cNvSpPr txBox="1"/>
          <p:nvPr/>
        </p:nvSpPr>
        <p:spPr>
          <a:xfrm>
            <a:off x="147092" y="95585"/>
            <a:ext cx="356288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a:latin typeface="AMX Medium"/>
                <a:ea typeface="Verdana"/>
                <a:cs typeface="Verdana"/>
              </a:rPr>
              <a:t>9.1.3   PASSO A PASSO DE AGENDAMENTO DE CONSULTA</a:t>
            </a:r>
            <a:endParaRPr lang="pt-BR"/>
          </a:p>
        </p:txBody>
      </p:sp>
    </p:spTree>
    <p:extLst>
      <p:ext uri="{BB962C8B-B14F-4D97-AF65-F5344CB8AC3E}">
        <p14:creationId xmlns:p14="http://schemas.microsoft.com/office/powerpoint/2010/main" val="203834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BFFE6CF7-10C3-92D5-CD23-7090C50602EA}"/>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E6156920-2AFD-3932-96D1-2280954B52B3}"/>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6" name="CaixaDeTexto 5">
            <a:extLst>
              <a:ext uri="{FF2B5EF4-FFF2-40B4-BE49-F238E27FC236}">
                <a16:creationId xmlns:a16="http://schemas.microsoft.com/office/drawing/2014/main" id="{8EA6FDF6-EB73-7D26-422B-586DFCF9A695}"/>
              </a:ext>
            </a:extLst>
          </p:cNvPr>
          <p:cNvSpPr txBox="1"/>
          <p:nvPr/>
        </p:nvSpPr>
        <p:spPr>
          <a:xfrm>
            <a:off x="556933" y="347633"/>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a:latin typeface="AMX Medium"/>
              </a:rPr>
              <a:t>Passo 3:</a:t>
            </a:r>
          </a:p>
        </p:txBody>
      </p:sp>
      <p:sp>
        <p:nvSpPr>
          <p:cNvPr id="3" name="CaixaDeTexto 2">
            <a:extLst>
              <a:ext uri="{FF2B5EF4-FFF2-40B4-BE49-F238E27FC236}">
                <a16:creationId xmlns:a16="http://schemas.microsoft.com/office/drawing/2014/main" id="{EF237B37-53E1-B7B2-570D-05EF57C9E592}"/>
              </a:ext>
            </a:extLst>
          </p:cNvPr>
          <p:cNvSpPr txBox="1"/>
          <p:nvPr/>
        </p:nvSpPr>
        <p:spPr>
          <a:xfrm>
            <a:off x="147092" y="95585"/>
            <a:ext cx="356288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a:latin typeface="AMX Medium"/>
                <a:ea typeface="Verdana"/>
                <a:cs typeface="Verdana"/>
              </a:rPr>
              <a:t>9.1.3   PASSO A PASSO DE AGENDAMENTO DE CONSULTA</a:t>
            </a:r>
            <a:endParaRPr lang="pt-BR"/>
          </a:p>
        </p:txBody>
      </p:sp>
      <p:pic>
        <p:nvPicPr>
          <p:cNvPr id="5" name="Imagem 4" descr="Interface gráfica do usuário, Aplicativo&#10;&#10;O conteúdo gerado por IA pode estar incorreto.">
            <a:extLst>
              <a:ext uri="{FF2B5EF4-FFF2-40B4-BE49-F238E27FC236}">
                <a16:creationId xmlns:a16="http://schemas.microsoft.com/office/drawing/2014/main" id="{AC8197B7-0705-3A91-1DF3-B73DE86E8917}"/>
              </a:ext>
            </a:extLst>
          </p:cNvPr>
          <p:cNvPicPr>
            <a:picLocks noChangeAspect="1"/>
          </p:cNvPicPr>
          <p:nvPr/>
        </p:nvPicPr>
        <p:blipFill>
          <a:blip r:embed="rId4"/>
          <a:stretch>
            <a:fillRect/>
          </a:stretch>
        </p:blipFill>
        <p:spPr>
          <a:xfrm>
            <a:off x="649344" y="563077"/>
            <a:ext cx="4554424" cy="2161272"/>
          </a:xfrm>
          <a:prstGeom prst="rect">
            <a:avLst/>
          </a:prstGeom>
          <a:ln>
            <a:solidFill>
              <a:schemeClr val="accent2"/>
            </a:solidFill>
          </a:ln>
        </p:spPr>
      </p:pic>
    </p:spTree>
    <p:extLst>
      <p:ext uri="{BB962C8B-B14F-4D97-AF65-F5344CB8AC3E}">
        <p14:creationId xmlns:p14="http://schemas.microsoft.com/office/powerpoint/2010/main" val="49146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51477489-5810-C94D-3A05-86ACC553F068}"/>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C0089A33-003F-D799-317E-427F336EC7EA}"/>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8771C433-A81B-909A-37A6-17B990FEBA3B}"/>
              </a:ext>
            </a:extLst>
          </p:cNvPr>
          <p:cNvSpPr txBox="1"/>
          <p:nvPr/>
        </p:nvSpPr>
        <p:spPr>
          <a:xfrm>
            <a:off x="569911" y="310384"/>
            <a:ext cx="4358291" cy="255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800">
                <a:latin typeface="AMX Medium"/>
                <a:ea typeface="Segoe UI"/>
                <a:cs typeface="Segoe UI"/>
              </a:rPr>
              <a:t>Segue o exemplo do </a:t>
            </a:r>
            <a:r>
              <a:rPr lang="pt-BR" sz="800" u="sng">
                <a:latin typeface="AMX Medium"/>
                <a:ea typeface="Segoe UI"/>
                <a:cs typeface="Segoe UI"/>
              </a:rPr>
              <a:t>Portal Empresa </a:t>
            </a:r>
            <a:r>
              <a:rPr lang="pt-BR" sz="800">
                <a:latin typeface="AMX Medium"/>
                <a:ea typeface="Segoe UI"/>
                <a:cs typeface="Segoe UI"/>
              </a:rPr>
              <a:t>para a gestão das licenças em questão:</a:t>
            </a:r>
            <a:r>
              <a:rPr sz="800">
                <a:latin typeface="AMX Medium"/>
                <a:ea typeface="Verdana"/>
                <a:cs typeface="Verdana"/>
              </a:rPr>
              <a:t> </a:t>
            </a:r>
            <a:endParaRPr lang="pt-BR"/>
          </a:p>
        </p:txBody>
      </p:sp>
      <p:sp>
        <p:nvSpPr>
          <p:cNvPr id="4" name="CaixaDeTexto 3">
            <a:extLst>
              <a:ext uri="{FF2B5EF4-FFF2-40B4-BE49-F238E27FC236}">
                <a16:creationId xmlns:a16="http://schemas.microsoft.com/office/drawing/2014/main" id="{F22D1B28-84D9-081A-0695-C5A2674B84BF}"/>
              </a:ext>
            </a:extLst>
          </p:cNvPr>
          <p:cNvSpPr txBox="1"/>
          <p:nvPr/>
        </p:nvSpPr>
        <p:spPr>
          <a:xfrm>
            <a:off x="147092" y="95585"/>
            <a:ext cx="356288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800" b="1">
                <a:latin typeface="AMX Medium"/>
                <a:ea typeface="Verdana"/>
                <a:cs typeface="Verdana"/>
              </a:rPr>
              <a:t>9.1.4   VISÃO DO GESTOR DA PLATAFORMA</a:t>
            </a:r>
            <a:endParaRPr lang="pt-BR"/>
          </a:p>
        </p:txBody>
      </p:sp>
      <p:pic>
        <p:nvPicPr>
          <p:cNvPr id="6" name="Imagem 5" descr="Interface gráfica do usuário, Aplicativo&#10;&#10;O conteúdo gerado por IA pode estar incorreto.">
            <a:extLst>
              <a:ext uri="{FF2B5EF4-FFF2-40B4-BE49-F238E27FC236}">
                <a16:creationId xmlns:a16="http://schemas.microsoft.com/office/drawing/2014/main" id="{E3609FFE-5B2B-D379-F974-7098D732C3E6}"/>
              </a:ext>
            </a:extLst>
          </p:cNvPr>
          <p:cNvPicPr>
            <a:picLocks noChangeAspect="1"/>
          </p:cNvPicPr>
          <p:nvPr/>
        </p:nvPicPr>
        <p:blipFill>
          <a:blip r:embed="rId4"/>
          <a:stretch>
            <a:fillRect/>
          </a:stretch>
        </p:blipFill>
        <p:spPr>
          <a:xfrm>
            <a:off x="649344" y="564808"/>
            <a:ext cx="4554424" cy="2161271"/>
          </a:xfrm>
          <a:prstGeom prst="rect">
            <a:avLst/>
          </a:prstGeom>
          <a:ln>
            <a:solidFill>
              <a:schemeClr val="accent1"/>
            </a:solidFill>
          </a:ln>
        </p:spPr>
      </p:pic>
    </p:spTree>
    <p:extLst>
      <p:ext uri="{BB962C8B-B14F-4D97-AF65-F5344CB8AC3E}">
        <p14:creationId xmlns:p14="http://schemas.microsoft.com/office/powerpoint/2010/main" val="192694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CD323C4-3BA8-F9B1-6243-F11BBAD8DEA8}"/>
            </a:ext>
          </a:extLst>
        </p:cNvPr>
        <p:cNvGrpSpPr/>
        <p:nvPr/>
      </p:nvGrpSpPr>
      <p:grpSpPr>
        <a:xfrm>
          <a:off x="0" y="0"/>
          <a:ext cx="0" cy="0"/>
          <a:chOff x="0" y="0"/>
          <a:chExt cx="0" cy="0"/>
        </a:xfrm>
      </p:grpSpPr>
      <p:pic>
        <p:nvPicPr>
          <p:cNvPr id="6" name="Google Shape;56;p3">
            <a:extLst>
              <a:ext uri="{FF2B5EF4-FFF2-40B4-BE49-F238E27FC236}">
                <a16:creationId xmlns:a16="http://schemas.microsoft.com/office/drawing/2014/main" id="{862CA058-438C-E671-0D69-8A799ADC9F71}"/>
              </a:ext>
            </a:extLst>
          </p:cNvPr>
          <p:cNvPicPr preferRelativeResize="0"/>
          <p:nvPr/>
        </p:nvPicPr>
        <p:blipFill>
          <a:blip r:embed="rId3"/>
          <a:srcRect/>
          <a:stretch/>
        </p:blipFill>
        <p:spPr>
          <a:xfrm>
            <a:off x="4659644" y="2889435"/>
            <a:ext cx="1048563" cy="244798"/>
          </a:xfrm>
          <a:prstGeom prst="rect">
            <a:avLst/>
          </a:prstGeom>
          <a:noFill/>
          <a:ln>
            <a:noFill/>
          </a:ln>
        </p:spPr>
      </p:pic>
      <p:pic>
        <p:nvPicPr>
          <p:cNvPr id="4" name="Imagem 3">
            <a:extLst>
              <a:ext uri="{FF2B5EF4-FFF2-40B4-BE49-F238E27FC236}">
                <a16:creationId xmlns:a16="http://schemas.microsoft.com/office/drawing/2014/main" id="{1F1D1012-DB52-EDA8-DADE-0A9E2B2D0C8A}"/>
              </a:ext>
            </a:extLst>
          </p:cNvPr>
          <p:cNvPicPr>
            <a:picLocks noChangeAspect="1"/>
          </p:cNvPicPr>
          <p:nvPr/>
        </p:nvPicPr>
        <p:blipFill>
          <a:blip r:embed="rId4"/>
          <a:srcRect b="25192"/>
          <a:stretch>
            <a:fillRect/>
          </a:stretch>
        </p:blipFill>
        <p:spPr>
          <a:xfrm>
            <a:off x="878991" y="1421133"/>
            <a:ext cx="3869565" cy="1474117"/>
          </a:xfrm>
          <a:prstGeom prst="rect">
            <a:avLst/>
          </a:prstGeom>
        </p:spPr>
      </p:pic>
      <p:sp>
        <p:nvSpPr>
          <p:cNvPr id="8" name="CaixaDeTexto 3">
            <a:extLst>
              <a:ext uri="{FF2B5EF4-FFF2-40B4-BE49-F238E27FC236}">
                <a16:creationId xmlns:a16="http://schemas.microsoft.com/office/drawing/2014/main" id="{A18698B0-CC21-FA4F-FD50-F88371192354}"/>
              </a:ext>
            </a:extLst>
          </p:cNvPr>
          <p:cNvSpPr txBox="1"/>
          <p:nvPr/>
        </p:nvSpPr>
        <p:spPr>
          <a:xfrm>
            <a:off x="187882" y="70295"/>
            <a:ext cx="5477348" cy="11617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10.       COMO CONTRATAR</a:t>
            </a:r>
            <a:r>
              <a:rPr lang="pt-BR" sz="800">
                <a:solidFill>
                  <a:srgbClr val="FF0000"/>
                </a:solidFill>
                <a:latin typeface="AMX Medium"/>
                <a:ea typeface="Verdana"/>
                <a:cs typeface="Verdana"/>
              </a:rPr>
              <a:t> </a:t>
            </a:r>
          </a:p>
          <a:p>
            <a:pPr>
              <a:lnSpc>
                <a:spcPts val="1400"/>
              </a:lnSpc>
            </a:pPr>
            <a:r>
              <a:rPr lang="pt-BR" sz="800" b="1">
                <a:latin typeface="AMX Medium"/>
                <a:ea typeface="Verdana"/>
              </a:rPr>
              <a:t>10.1 JORNADA DIGITAL – via Hub de Soluções PME</a:t>
            </a:r>
          </a:p>
          <a:p>
            <a:pPr marL="171450" indent="-171450">
              <a:lnSpc>
                <a:spcPts val="1400"/>
              </a:lnSpc>
              <a:buFont typeface="Wingdings" panose="05000000000000000000" pitchFamily="2" charset="2"/>
              <a:buChar char="Ø"/>
            </a:pPr>
            <a:r>
              <a:rPr lang="pt-BR" sz="800">
                <a:latin typeface="AMX" panose="020B0604020202020204"/>
                <a:ea typeface="Verdana"/>
              </a:rPr>
              <a:t>Para adquirir o produto Telemedicina via portal do E-commerce, o cliente pode contratar diretamente no site Claro empresas, no menu “Soluções Digitais”, selecionar a família de produtos “Gestão e Benefícios Empresariais”.</a:t>
            </a:r>
            <a:r>
              <a:rPr lang="pt-BR" sz="800">
                <a:latin typeface="AMX" panose="020B0604020202020204"/>
                <a:ea typeface="Calibri"/>
                <a:cs typeface="Calibri"/>
              </a:rPr>
              <a:t> </a:t>
            </a:r>
          </a:p>
          <a:p>
            <a:pPr marL="171450" indent="-171450">
              <a:lnSpc>
                <a:spcPts val="1400"/>
              </a:lnSpc>
              <a:buFont typeface="Wingdings" panose="05000000000000000000" pitchFamily="2" charset="2"/>
              <a:buChar char="Ø"/>
            </a:pPr>
            <a:r>
              <a:rPr lang="pt-BR" sz="800" b="1" u="sng">
                <a:solidFill>
                  <a:srgbClr val="467886"/>
                </a:solidFill>
                <a:latin typeface="AMX" panose="020B0604020202020204"/>
                <a:ea typeface="Calibri"/>
                <a:cs typeface="Calibri"/>
                <a:hlinkClick r:id="rId5">
                  <a:extLst>
                    <a:ext uri="{A12FA001-AC4F-418D-AE19-62706E023703}">
                      <ahyp:hlinkClr xmlns:ahyp="http://schemas.microsoft.com/office/drawing/2018/hyperlinkcolor" val="tx"/>
                    </a:ext>
                  </a:extLst>
                </a:hlinkClick>
              </a:rPr>
              <a:t>https://www.claro.com.br/empresas/hubdesolucoes/</a:t>
            </a:r>
            <a:endParaRPr lang="pt-BR" sz="800" b="1" u="sng">
              <a:solidFill>
                <a:srgbClr val="467886"/>
              </a:solidFill>
              <a:latin typeface="AMX" panose="020B0604020202020204"/>
              <a:ea typeface="Calibri"/>
              <a:cs typeface="Calibri"/>
            </a:endParaRPr>
          </a:p>
          <a:p>
            <a:pPr marL="171450" indent="-171450">
              <a:lnSpc>
                <a:spcPts val="1400"/>
              </a:lnSpc>
              <a:buFont typeface="Wingdings" panose="05000000000000000000" pitchFamily="2" charset="2"/>
              <a:buChar char="Ø"/>
            </a:pPr>
            <a:r>
              <a:rPr lang="pt-BR" sz="800">
                <a:latin typeface="AMX" panose="020B0604020202020204"/>
                <a:ea typeface="Calibri"/>
                <a:cs typeface="Calibri"/>
              </a:rPr>
              <a:t>O cliente precisa se logar para concluir. Mas caso não tenha cadastro, a seguir explicamos como se cadastrar.</a:t>
            </a:r>
            <a:endParaRPr lang="pt-BR"/>
          </a:p>
        </p:txBody>
      </p:sp>
    </p:spTree>
    <p:extLst>
      <p:ext uri="{BB962C8B-B14F-4D97-AF65-F5344CB8AC3E}">
        <p14:creationId xmlns:p14="http://schemas.microsoft.com/office/powerpoint/2010/main" val="27647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2078686B-0F65-A16E-C9C7-DA50F73009FC}"/>
            </a:ext>
          </a:extLst>
        </p:cNvPr>
        <p:cNvGrpSpPr/>
        <p:nvPr/>
      </p:nvGrpSpPr>
      <p:grpSpPr>
        <a:xfrm>
          <a:off x="0" y="0"/>
          <a:ext cx="0" cy="0"/>
          <a:chOff x="0" y="0"/>
          <a:chExt cx="0" cy="0"/>
        </a:xfrm>
      </p:grpSpPr>
      <p:pic>
        <p:nvPicPr>
          <p:cNvPr id="6" name="Google Shape;56;p3">
            <a:extLst>
              <a:ext uri="{FF2B5EF4-FFF2-40B4-BE49-F238E27FC236}">
                <a16:creationId xmlns:a16="http://schemas.microsoft.com/office/drawing/2014/main" id="{50F8DAAF-59DA-0DEE-7C1E-02B9B8B348F2}"/>
              </a:ext>
            </a:extLst>
          </p:cNvPr>
          <p:cNvPicPr preferRelativeResize="0"/>
          <p:nvPr/>
        </p:nvPicPr>
        <p:blipFill>
          <a:blip r:embed="rId3"/>
          <a:srcRect/>
          <a:stretch/>
        </p:blipFill>
        <p:spPr>
          <a:xfrm>
            <a:off x="4659644" y="2889435"/>
            <a:ext cx="1048563" cy="244798"/>
          </a:xfrm>
          <a:prstGeom prst="rect">
            <a:avLst/>
          </a:prstGeom>
          <a:noFill/>
          <a:ln>
            <a:noFill/>
          </a:ln>
        </p:spPr>
      </p:pic>
      <p:pic>
        <p:nvPicPr>
          <p:cNvPr id="3" name="Imagem 2">
            <a:extLst>
              <a:ext uri="{FF2B5EF4-FFF2-40B4-BE49-F238E27FC236}">
                <a16:creationId xmlns:a16="http://schemas.microsoft.com/office/drawing/2014/main" id="{893B8437-61CA-400E-8777-C4A9C358BE8F}"/>
              </a:ext>
            </a:extLst>
          </p:cNvPr>
          <p:cNvPicPr>
            <a:picLocks noChangeAspect="1"/>
          </p:cNvPicPr>
          <p:nvPr/>
        </p:nvPicPr>
        <p:blipFill>
          <a:blip r:embed="rId4"/>
          <a:stretch>
            <a:fillRect/>
          </a:stretch>
        </p:blipFill>
        <p:spPr>
          <a:xfrm>
            <a:off x="249944" y="884125"/>
            <a:ext cx="3307075" cy="2250108"/>
          </a:xfrm>
          <a:prstGeom prst="rect">
            <a:avLst/>
          </a:prstGeom>
        </p:spPr>
      </p:pic>
      <p:pic>
        <p:nvPicPr>
          <p:cNvPr id="7" name="Imagem 6">
            <a:extLst>
              <a:ext uri="{FF2B5EF4-FFF2-40B4-BE49-F238E27FC236}">
                <a16:creationId xmlns:a16="http://schemas.microsoft.com/office/drawing/2014/main" id="{C78D4B3D-480F-2943-37D7-0E9E63917976}"/>
              </a:ext>
            </a:extLst>
          </p:cNvPr>
          <p:cNvPicPr>
            <a:picLocks noChangeAspect="1"/>
          </p:cNvPicPr>
          <p:nvPr/>
        </p:nvPicPr>
        <p:blipFill>
          <a:blip r:embed="rId5"/>
          <a:srcRect l="7960" t="12726" r="13409" b="12404"/>
          <a:stretch>
            <a:fillRect/>
          </a:stretch>
        </p:blipFill>
        <p:spPr>
          <a:xfrm>
            <a:off x="3876040" y="934925"/>
            <a:ext cx="980440" cy="1833880"/>
          </a:xfrm>
          <a:prstGeom prst="rect">
            <a:avLst/>
          </a:prstGeom>
        </p:spPr>
      </p:pic>
      <p:sp>
        <p:nvSpPr>
          <p:cNvPr id="8" name="Retângulo 7">
            <a:extLst>
              <a:ext uri="{FF2B5EF4-FFF2-40B4-BE49-F238E27FC236}">
                <a16:creationId xmlns:a16="http://schemas.microsoft.com/office/drawing/2014/main" id="{4B7E2C7B-32C2-B0E9-CE7D-741281554CA1}"/>
              </a:ext>
            </a:extLst>
          </p:cNvPr>
          <p:cNvSpPr/>
          <p:nvPr/>
        </p:nvSpPr>
        <p:spPr>
          <a:xfrm>
            <a:off x="3810000" y="884125"/>
            <a:ext cx="1107440" cy="196596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39F703AF-6366-4062-28AC-A0700F9AF768}"/>
              </a:ext>
            </a:extLst>
          </p:cNvPr>
          <p:cNvSpPr/>
          <p:nvPr/>
        </p:nvSpPr>
        <p:spPr>
          <a:xfrm>
            <a:off x="225564" y="868884"/>
            <a:ext cx="3355836" cy="225010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3">
            <a:extLst>
              <a:ext uri="{FF2B5EF4-FFF2-40B4-BE49-F238E27FC236}">
                <a16:creationId xmlns:a16="http://schemas.microsoft.com/office/drawing/2014/main" id="{558EA140-345C-A5D4-52BE-DFAFD0775D3D}"/>
              </a:ext>
            </a:extLst>
          </p:cNvPr>
          <p:cNvSpPr txBox="1"/>
          <p:nvPr/>
        </p:nvSpPr>
        <p:spPr>
          <a:xfrm>
            <a:off x="187881" y="21946"/>
            <a:ext cx="5520325" cy="7927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10.       COMO CONTRATAR</a:t>
            </a:r>
            <a:r>
              <a:rPr lang="pt-BR" sz="800">
                <a:solidFill>
                  <a:srgbClr val="FF0000"/>
                </a:solidFill>
                <a:latin typeface="AMX Medium"/>
                <a:ea typeface="Verdana"/>
                <a:cs typeface="Verdana"/>
              </a:rPr>
              <a:t> </a:t>
            </a:r>
          </a:p>
          <a:p>
            <a:pPr>
              <a:lnSpc>
                <a:spcPts val="1400"/>
              </a:lnSpc>
            </a:pPr>
            <a:r>
              <a:rPr lang="pt-BR" sz="800" b="1">
                <a:latin typeface="AMX Medium"/>
                <a:ea typeface="Verdana"/>
              </a:rPr>
              <a:t>10.1 JORNADA DIGITAL - – via Hub de Soluções PME</a:t>
            </a:r>
          </a:p>
          <a:p>
            <a:pPr marL="171450" indent="-171450">
              <a:lnSpc>
                <a:spcPts val="1400"/>
              </a:lnSpc>
              <a:buFont typeface="Wingdings" panose="05000000000000000000" pitchFamily="2" charset="2"/>
              <a:buChar char="Ø"/>
            </a:pPr>
            <a:r>
              <a:rPr lang="pt-BR" sz="800">
                <a:latin typeface="AMX" panose="020B0604020202020204"/>
                <a:ea typeface="Verdana"/>
              </a:rPr>
              <a:t>A seguir, clicar em “Escolha o seu plano” e selecionar o pacote escolhido e a quantidade. A seguir, “adicionar ao carrinho” e finalizar o pagamento. OBS: o cliente pode informar o código do vendedor antes de finalizar para que ele seja comissionado.</a:t>
            </a:r>
            <a:endParaRPr lang="pt-BR">
              <a:latin typeface="AMX" panose="020B0604020202020204"/>
            </a:endParaRPr>
          </a:p>
        </p:txBody>
      </p:sp>
    </p:spTree>
    <p:extLst>
      <p:ext uri="{BB962C8B-B14F-4D97-AF65-F5344CB8AC3E}">
        <p14:creationId xmlns:p14="http://schemas.microsoft.com/office/powerpoint/2010/main" val="184434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9738C887-6618-8E45-7FBF-D1FD7E116BD8}"/>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34E372E0-4A68-A86A-FA6D-5C516A208AF3}"/>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5" name="CaixaDeTexto 3">
            <a:extLst>
              <a:ext uri="{FF2B5EF4-FFF2-40B4-BE49-F238E27FC236}">
                <a16:creationId xmlns:a16="http://schemas.microsoft.com/office/drawing/2014/main" id="{72D1B175-FDE2-84C4-9777-6B9BF4F4FBE5}"/>
              </a:ext>
            </a:extLst>
          </p:cNvPr>
          <p:cNvSpPr txBox="1"/>
          <p:nvPr/>
        </p:nvSpPr>
        <p:spPr>
          <a:xfrm>
            <a:off x="242121" y="111023"/>
            <a:ext cx="5119077"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10.       COMO CONTRATAR</a:t>
            </a:r>
            <a:r>
              <a:rPr lang="pt-BR" sz="800">
                <a:solidFill>
                  <a:srgbClr val="FF0000"/>
                </a:solidFill>
                <a:latin typeface="AMX Medium"/>
                <a:ea typeface="Verdana"/>
                <a:cs typeface="Verdana"/>
              </a:rPr>
              <a:t> </a:t>
            </a:r>
          </a:p>
          <a:p>
            <a:pPr>
              <a:lnSpc>
                <a:spcPts val="1400"/>
              </a:lnSpc>
            </a:pPr>
            <a:r>
              <a:rPr lang="pt-BR" sz="800" b="1">
                <a:latin typeface="AMX Medium"/>
                <a:ea typeface="Verdana"/>
              </a:rPr>
              <a:t>10.2 JORNADA VIA CPC</a:t>
            </a:r>
            <a:endParaRPr lang="pt-BR" sz="800">
              <a:solidFill>
                <a:srgbClr val="FF0000"/>
              </a:solidFill>
              <a:latin typeface="AMX Medium"/>
              <a:ea typeface="Verdana"/>
              <a:cs typeface="Verdana"/>
            </a:endParaRPr>
          </a:p>
        </p:txBody>
      </p:sp>
      <p:pic>
        <p:nvPicPr>
          <p:cNvPr id="6" name="Imagem 5">
            <a:extLst>
              <a:ext uri="{FF2B5EF4-FFF2-40B4-BE49-F238E27FC236}">
                <a16:creationId xmlns:a16="http://schemas.microsoft.com/office/drawing/2014/main" id="{CDC51EF4-8108-5443-95C4-7E1A5CD12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91" y="724204"/>
            <a:ext cx="4096138" cy="2210864"/>
          </a:xfrm>
          <a:prstGeom prst="rect">
            <a:avLst/>
          </a:prstGeom>
        </p:spPr>
      </p:pic>
    </p:spTree>
    <p:extLst>
      <p:ext uri="{BB962C8B-B14F-4D97-AF65-F5344CB8AC3E}">
        <p14:creationId xmlns:p14="http://schemas.microsoft.com/office/powerpoint/2010/main" val="322827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a:extLst>
              <a:ext uri="{FF2B5EF4-FFF2-40B4-BE49-F238E27FC236}">
                <a16:creationId xmlns:a16="http://schemas.microsoft.com/office/drawing/2014/main" id="{78DCA5F4-AF5B-17B5-F1C8-0D49567B68E5}"/>
              </a:ext>
            </a:extLst>
          </p:cNvPr>
          <p:cNvSpPr/>
          <p:nvPr/>
        </p:nvSpPr>
        <p:spPr>
          <a:xfrm>
            <a:off x="-9378" y="-16312"/>
            <a:ext cx="45719" cy="33151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60810A55-EF02-64A7-B400-3F76CE42830C}"/>
              </a:ext>
            </a:extLst>
          </p:cNvPr>
          <p:cNvSpPr txBox="1"/>
          <p:nvPr/>
        </p:nvSpPr>
        <p:spPr>
          <a:xfrm>
            <a:off x="331958" y="126810"/>
            <a:ext cx="1248127" cy="461665"/>
          </a:xfrm>
          <a:prstGeom prst="rect">
            <a:avLst/>
          </a:prstGeom>
          <a:noFill/>
        </p:spPr>
        <p:txBody>
          <a:bodyPr wrap="square" lIns="91440" tIns="45720" rIns="91440" bIns="45720" rtlCol="0" anchor="t">
            <a:spAutoFit/>
          </a:bodyPr>
          <a:lstStyle/>
          <a:p>
            <a:r>
              <a:rPr lang="pt-BR" sz="2400" b="1">
                <a:solidFill>
                  <a:srgbClr val="C00000"/>
                </a:solidFill>
                <a:latin typeface="Aptos"/>
              </a:rPr>
              <a:t>ÍNDICE</a:t>
            </a:r>
          </a:p>
        </p:txBody>
      </p:sp>
      <p:pic>
        <p:nvPicPr>
          <p:cNvPr id="24" name="Imagem 23" descr="Forma, Círculo&#10;&#10;O conteúdo gerado por IA pode estar incorreto.">
            <a:extLst>
              <a:ext uri="{FF2B5EF4-FFF2-40B4-BE49-F238E27FC236}">
                <a16:creationId xmlns:a16="http://schemas.microsoft.com/office/drawing/2014/main" id="{538A9983-1AD7-B089-C913-0D03B8843298}"/>
              </a:ext>
            </a:extLst>
          </p:cNvPr>
          <p:cNvPicPr>
            <a:picLocks noChangeAspect="1"/>
          </p:cNvPicPr>
          <p:nvPr/>
        </p:nvPicPr>
        <p:blipFill>
          <a:blip r:embed="rId3">
            <a:extLst>
              <a:ext uri="{28A0092B-C50C-407E-A947-70E740481C1C}">
                <a14:useLocalDpi xmlns:a14="http://schemas.microsoft.com/office/drawing/2010/main" val="0"/>
              </a:ext>
            </a:extLst>
          </a:blip>
          <a:srcRect l="50024" t="50000"/>
          <a:stretch>
            <a:fillRect/>
          </a:stretch>
        </p:blipFill>
        <p:spPr>
          <a:xfrm rot="10800000">
            <a:off x="4038404" y="1483241"/>
            <a:ext cx="1814705" cy="1815580"/>
          </a:xfrm>
          <a:prstGeom prst="rect">
            <a:avLst/>
          </a:prstGeom>
        </p:spPr>
      </p:pic>
      <p:sp>
        <p:nvSpPr>
          <p:cNvPr id="4" name="CaixaDeTexto 1">
            <a:extLst>
              <a:ext uri="{FF2B5EF4-FFF2-40B4-BE49-F238E27FC236}">
                <a16:creationId xmlns:a16="http://schemas.microsoft.com/office/drawing/2014/main" id="{BF80F620-887A-94BB-1078-D84A5DF1433C}"/>
              </a:ext>
            </a:extLst>
          </p:cNvPr>
          <p:cNvSpPr txBox="1"/>
          <p:nvPr/>
        </p:nvSpPr>
        <p:spPr>
          <a:xfrm>
            <a:off x="331958" y="528245"/>
            <a:ext cx="3787938"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latin typeface="AMX Medium"/>
              </a:rPr>
              <a:t>1. O QUE É</a:t>
            </a:r>
          </a:p>
          <a:p>
            <a:r>
              <a:rPr lang="en-US" sz="800">
                <a:latin typeface="AMX Medium"/>
              </a:rPr>
              <a:t>1.1 O QUE É TELECONSULTA</a:t>
            </a:r>
          </a:p>
          <a:p>
            <a:r>
              <a:rPr lang="en-US" sz="800">
                <a:latin typeface="AMX Medium"/>
              </a:rPr>
              <a:t>2. OBJETIVO</a:t>
            </a:r>
          </a:p>
          <a:p>
            <a:r>
              <a:rPr lang="en-US" sz="800">
                <a:latin typeface="AMX Medium"/>
              </a:rPr>
              <a:t>3. VIGÊNCIA</a:t>
            </a:r>
          </a:p>
          <a:p>
            <a:r>
              <a:rPr lang="en-US" sz="800">
                <a:latin typeface="AMX Medium"/>
              </a:rPr>
              <a:t>4. ELEGIBILIDADE</a:t>
            </a:r>
          </a:p>
          <a:p>
            <a:r>
              <a:rPr lang="en-US" sz="800">
                <a:latin typeface="AMX Medium"/>
              </a:rPr>
              <a:t>5. PÚBLICO ALVO</a:t>
            </a:r>
          </a:p>
          <a:p>
            <a:r>
              <a:rPr lang="en-US" sz="800">
                <a:latin typeface="AMX Medium"/>
              </a:rPr>
              <a:t>6. REGIONAIS PARTICIPANTES</a:t>
            </a:r>
          </a:p>
          <a:p>
            <a:r>
              <a:rPr lang="en-US" sz="800">
                <a:latin typeface="AMX Medium"/>
              </a:rPr>
              <a:t>7. VANTAGENS</a:t>
            </a:r>
          </a:p>
          <a:p>
            <a:r>
              <a:rPr lang="en-US" sz="800">
                <a:latin typeface="AMX Medium"/>
              </a:rPr>
              <a:t>8. PLANOS</a:t>
            </a:r>
          </a:p>
          <a:p>
            <a:r>
              <a:rPr lang="pt-BR" sz="800">
                <a:latin typeface="AMX" panose="020B0604020202020204"/>
                <a:ea typeface="Segoe UI"/>
                <a:cs typeface="Segoe UI"/>
              </a:rPr>
              <a:t>8.1 DISPONÍVEIS PARA COMERCIALIZAÇÃO</a:t>
            </a:r>
            <a:endParaRPr lang="pt-BR" sz="800">
              <a:latin typeface="AMX" panose="020B0604020202020204"/>
            </a:endParaRPr>
          </a:p>
          <a:p>
            <a:r>
              <a:rPr lang="en-US" sz="800">
                <a:latin typeface="AMX Medium"/>
              </a:rPr>
              <a:t>8.2 LANÇAMENTO EM BREVE</a:t>
            </a:r>
          </a:p>
          <a:p>
            <a:r>
              <a:rPr lang="en-US" sz="800">
                <a:latin typeface="AMX Medium"/>
              </a:rPr>
              <a:t>9.COMO FUNCIONA</a:t>
            </a:r>
          </a:p>
          <a:p>
            <a:r>
              <a:rPr lang="en-US" sz="800">
                <a:latin typeface="AMX Medium"/>
              </a:rPr>
              <a:t>9.1 </a:t>
            </a:r>
            <a:r>
              <a:rPr lang="pt-BR" sz="800">
                <a:latin typeface="AMX Medium"/>
                <a:ea typeface="Verdana"/>
                <a:cs typeface="Verdana"/>
              </a:rPr>
              <a:t>APRESENTANDO O APLICATIVO STARBEM </a:t>
            </a:r>
          </a:p>
          <a:p>
            <a:r>
              <a:rPr lang="pt-BR" sz="800">
                <a:latin typeface="AMX Medium"/>
              </a:rPr>
              <a:t>9.1.2 APRESENTAÇÃO DA TELA PRINCIPAL DO APP E DO SUBMENU</a:t>
            </a:r>
          </a:p>
          <a:p>
            <a:r>
              <a:rPr lang="pt-BR" sz="800">
                <a:latin typeface="AMX Medium"/>
                <a:ea typeface="Verdana"/>
                <a:cs typeface="Verdana"/>
              </a:rPr>
              <a:t>9.1.3   PASSO A PASSO DE AGENDAMENTO DE CONSULTA</a:t>
            </a:r>
          </a:p>
          <a:p>
            <a:r>
              <a:rPr lang="pt-BR" sz="800">
                <a:latin typeface="AMX Medium"/>
                <a:ea typeface="Verdana"/>
              </a:rPr>
              <a:t>9.1.4 </a:t>
            </a:r>
            <a:r>
              <a:rPr lang="pt-BR" sz="800">
                <a:latin typeface="AMX Medium"/>
                <a:ea typeface="Verdana"/>
                <a:cs typeface="Verdana"/>
              </a:rPr>
              <a:t>VISÃO DO GESTOR DA PLATAFORMA</a:t>
            </a:r>
            <a:endParaRPr lang="en-US" sz="800">
              <a:latin typeface="AMX Medium"/>
            </a:endParaRPr>
          </a:p>
          <a:p>
            <a:r>
              <a:rPr lang="en-US" sz="800">
                <a:latin typeface="AMX Medium"/>
              </a:rPr>
              <a:t>10. COMO CONTRATAR</a:t>
            </a:r>
          </a:p>
          <a:p>
            <a:r>
              <a:rPr lang="en-US" sz="800">
                <a:latin typeface="AMX Medium"/>
              </a:rPr>
              <a:t>10.1 JORNADA DIGITAL</a:t>
            </a:r>
          </a:p>
          <a:p>
            <a:r>
              <a:rPr lang="en-US" sz="800">
                <a:latin typeface="AMX Medium"/>
              </a:rPr>
              <a:t>10.2 JORNADA VIA CPC</a:t>
            </a:r>
          </a:p>
          <a:p>
            <a:r>
              <a:rPr lang="en-US" sz="800">
                <a:latin typeface="AMX Medium"/>
              </a:rPr>
              <a:t>10.3 JORNADA VIA SOLAR</a:t>
            </a:r>
          </a:p>
        </p:txBody>
      </p:sp>
      <p:sp>
        <p:nvSpPr>
          <p:cNvPr id="2" name="CaixaDeTexto 2">
            <a:extLst>
              <a:ext uri="{FF2B5EF4-FFF2-40B4-BE49-F238E27FC236}">
                <a16:creationId xmlns:a16="http://schemas.microsoft.com/office/drawing/2014/main" id="{D791853D-7AE5-5A11-7B6D-03D1F257D770}"/>
              </a:ext>
            </a:extLst>
          </p:cNvPr>
          <p:cNvSpPr txBox="1"/>
          <p:nvPr/>
        </p:nvSpPr>
        <p:spPr>
          <a:xfrm>
            <a:off x="2926556" y="528245"/>
            <a:ext cx="3140643"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latin typeface="AMX Medium"/>
              </a:rPr>
              <a:t>11. </a:t>
            </a:r>
            <a:r>
              <a:rPr lang="pt-BR" sz="800">
                <a:latin typeface="AMX Medium"/>
                <a:ea typeface="Verdana"/>
                <a:cs typeface="Verdana"/>
              </a:rPr>
              <a:t>ATEDIMENTO E SUPORTE AO CLIENTE </a:t>
            </a:r>
          </a:p>
          <a:p>
            <a:r>
              <a:rPr lang="en-US" sz="800">
                <a:latin typeface="AMX Medium"/>
              </a:rPr>
              <a:t>11.1 </a:t>
            </a:r>
            <a:r>
              <a:rPr lang="pt-BR" sz="800">
                <a:latin typeface="AMX Medium"/>
                <a:ea typeface="Verdana"/>
              </a:rPr>
              <a:t>ATENDIMENTO NÍVEL 1 - CLARO</a:t>
            </a:r>
          </a:p>
          <a:p>
            <a:r>
              <a:rPr lang="en-US" sz="800">
                <a:latin typeface="AMX Medium"/>
              </a:rPr>
              <a:t>11.2 </a:t>
            </a:r>
            <a:r>
              <a:rPr lang="pt-BR" sz="800">
                <a:latin typeface="AMX Medium"/>
                <a:ea typeface="Verdana"/>
                <a:cs typeface="Verdana"/>
              </a:rPr>
              <a:t>ATENDIMENTO NÍVEL 2 - STARBEM</a:t>
            </a:r>
          </a:p>
          <a:p>
            <a:r>
              <a:rPr lang="pt-BR" sz="800">
                <a:latin typeface="AMX Medium"/>
                <a:ea typeface="Verdana"/>
                <a:cs typeface="Verdana"/>
              </a:rPr>
              <a:t>12. FAQ </a:t>
            </a:r>
          </a:p>
          <a:p>
            <a:r>
              <a:rPr lang="pt-BR" sz="800">
                <a:latin typeface="AMX Medium"/>
                <a:ea typeface="Verdana"/>
                <a:cs typeface="Verdana"/>
              </a:rPr>
              <a:t>13. VÍDEOS EXPLICATIVOS</a:t>
            </a:r>
          </a:p>
          <a:p>
            <a:r>
              <a:rPr lang="pt-BR" sz="800">
                <a:latin typeface="AMX Medium"/>
                <a:ea typeface="Verdana"/>
                <a:cs typeface="Verdana"/>
              </a:rPr>
              <a:t>14. STELA IA</a:t>
            </a:r>
          </a:p>
          <a:p>
            <a:r>
              <a:rPr lang="pt-BR" sz="800">
                <a:latin typeface="AMX Medium"/>
                <a:ea typeface="Verdana"/>
                <a:cs typeface="Verdana"/>
              </a:rPr>
              <a:t>15. CANCELAMENTO/SUSPENSÃO</a:t>
            </a:r>
          </a:p>
          <a:p>
            <a:r>
              <a:rPr lang="pt-BR" sz="800">
                <a:latin typeface="AMX Medium"/>
                <a:ea typeface="Verdana"/>
              </a:rPr>
              <a:t>16. ANEXO - FLUXOS DE CONTRATAÇÃO SOLAR E HUB</a:t>
            </a:r>
            <a:endParaRPr lang="en-US" sz="800">
              <a:latin typeface="AMX Medium"/>
            </a:endParaRPr>
          </a:p>
        </p:txBody>
      </p:sp>
    </p:spTree>
    <p:extLst>
      <p:ext uri="{BB962C8B-B14F-4D97-AF65-F5344CB8AC3E}">
        <p14:creationId xmlns:p14="http://schemas.microsoft.com/office/powerpoint/2010/main" val="147566781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43CAE626-D389-7981-EC6D-7A86A5317117}"/>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4028D6B2-CE5C-DD16-1F00-A3DD04A49ACD}"/>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5" name="CaixaDeTexto 3">
            <a:extLst>
              <a:ext uri="{FF2B5EF4-FFF2-40B4-BE49-F238E27FC236}">
                <a16:creationId xmlns:a16="http://schemas.microsoft.com/office/drawing/2014/main" id="{F747054A-0BD6-74A0-A23D-589FEBC09F24}"/>
              </a:ext>
            </a:extLst>
          </p:cNvPr>
          <p:cNvSpPr txBox="1"/>
          <p:nvPr/>
        </p:nvSpPr>
        <p:spPr>
          <a:xfrm>
            <a:off x="242122" y="156655"/>
            <a:ext cx="5119077" cy="6131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10.       COMO CONTRATAR</a:t>
            </a:r>
            <a:r>
              <a:rPr lang="pt-BR" sz="800">
                <a:solidFill>
                  <a:srgbClr val="FF0000"/>
                </a:solidFill>
                <a:latin typeface="AMX Medium"/>
                <a:ea typeface="Verdana"/>
                <a:cs typeface="Verdana"/>
              </a:rPr>
              <a:t> </a:t>
            </a:r>
          </a:p>
          <a:p>
            <a:pPr>
              <a:lnSpc>
                <a:spcPts val="1400"/>
              </a:lnSpc>
            </a:pPr>
            <a:r>
              <a:rPr lang="pt-BR" sz="800" b="1">
                <a:latin typeface="AMX Medium"/>
                <a:ea typeface="Verdana"/>
              </a:rPr>
              <a:t>10.3 JORNADA VIA SOLAR</a:t>
            </a:r>
            <a:endParaRPr lang="pt-BR" sz="800">
              <a:solidFill>
                <a:srgbClr val="FF0000"/>
              </a:solidFill>
              <a:latin typeface="AMX Medium"/>
              <a:ea typeface="Verdana"/>
              <a:cs typeface="Verdana"/>
            </a:endParaRPr>
          </a:p>
          <a:p>
            <a:pPr>
              <a:lnSpc>
                <a:spcPts val="1400"/>
              </a:lnSpc>
            </a:pPr>
            <a:r>
              <a:rPr lang="pt-BR" sz="800">
                <a:latin typeface="AMX Medium"/>
                <a:ea typeface="Segoe UI"/>
                <a:cs typeface="Segoe UI"/>
              </a:rPr>
              <a:t>A seguir, algumas telas do Solar. Esteira completa no anexo ao lado.</a:t>
            </a:r>
            <a:endParaRPr lang="pt-BR" sz="800">
              <a:solidFill>
                <a:srgbClr val="FF0000"/>
              </a:solidFill>
              <a:latin typeface="AMX Medium"/>
              <a:ea typeface="Verdana"/>
              <a:cs typeface="Verdana"/>
            </a:endParaRPr>
          </a:p>
        </p:txBody>
      </p:sp>
      <p:sp>
        <p:nvSpPr>
          <p:cNvPr id="4" name="Rectangle 1">
            <a:extLst>
              <a:ext uri="{FF2B5EF4-FFF2-40B4-BE49-F238E27FC236}">
                <a16:creationId xmlns:a16="http://schemas.microsoft.com/office/drawing/2014/main" id="{BFFA9FD5-6F40-DCB4-CA03-B00E3A9B8F86}"/>
              </a:ext>
            </a:extLst>
          </p:cNvPr>
          <p:cNvSpPr>
            <a:spLocks noChangeArrowheads="1"/>
          </p:cNvSpPr>
          <p:nvPr/>
        </p:nvSpPr>
        <p:spPr bwMode="auto">
          <a:xfrm>
            <a:off x="3522266" y="523615"/>
            <a:ext cx="13764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a:ln>
                  <a:noFill/>
                </a:ln>
                <a:solidFill>
                  <a:schemeClr val="tx1"/>
                </a:solidFill>
                <a:effectLst/>
                <a:latin typeface="AMX"/>
                <a:hlinkClick r:id="rId4"/>
              </a:rPr>
              <a:t>JornadaSolar.docx</a:t>
            </a:r>
            <a:endParaRPr kumimoji="0" lang="pt-BR" altLang="pt-BR" sz="1000" b="0" i="0" u="none" strike="noStrike" cap="none" normalizeH="0" baseline="0">
              <a:ln>
                <a:noFill/>
              </a:ln>
              <a:solidFill>
                <a:schemeClr val="tx1"/>
              </a:solidFill>
              <a:effectLst/>
              <a:latin typeface="AMX"/>
            </a:endParaRPr>
          </a:p>
        </p:txBody>
      </p:sp>
      <p:pic>
        <p:nvPicPr>
          <p:cNvPr id="6" name="Imagem 5" descr="Tabela&#10;&#10;O conteúdo gerado por IA pode estar incorreto.">
            <a:extLst>
              <a:ext uri="{FF2B5EF4-FFF2-40B4-BE49-F238E27FC236}">
                <a16:creationId xmlns:a16="http://schemas.microsoft.com/office/drawing/2014/main" id="{795C8F0A-39FE-263A-A7FF-0934BE5BA34A}"/>
              </a:ext>
            </a:extLst>
          </p:cNvPr>
          <p:cNvPicPr>
            <a:picLocks noChangeAspect="1"/>
          </p:cNvPicPr>
          <p:nvPr/>
        </p:nvPicPr>
        <p:blipFill>
          <a:blip r:embed="rId5"/>
          <a:stretch>
            <a:fillRect/>
          </a:stretch>
        </p:blipFill>
        <p:spPr>
          <a:xfrm>
            <a:off x="1062260" y="842671"/>
            <a:ext cx="3478799" cy="2208612"/>
          </a:xfrm>
          <a:prstGeom prst="rect">
            <a:avLst/>
          </a:prstGeom>
        </p:spPr>
      </p:pic>
    </p:spTree>
    <p:extLst>
      <p:ext uri="{BB962C8B-B14F-4D97-AF65-F5344CB8AC3E}">
        <p14:creationId xmlns:p14="http://schemas.microsoft.com/office/powerpoint/2010/main" val="400379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150CBA1A-EBD3-EF18-DE40-FAD8DDC66B46}"/>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DA8ECEFE-F0F1-9C7F-5A28-D2F4D3472C58}"/>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5" name="CaixaDeTexto 3">
            <a:extLst>
              <a:ext uri="{FF2B5EF4-FFF2-40B4-BE49-F238E27FC236}">
                <a16:creationId xmlns:a16="http://schemas.microsoft.com/office/drawing/2014/main" id="{F63FF949-1AA7-0D6D-5792-9C2E2F3D405C}"/>
              </a:ext>
            </a:extLst>
          </p:cNvPr>
          <p:cNvSpPr txBox="1"/>
          <p:nvPr/>
        </p:nvSpPr>
        <p:spPr>
          <a:xfrm>
            <a:off x="242122" y="156655"/>
            <a:ext cx="5119077"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10.       COMO CONTRATAR</a:t>
            </a:r>
            <a:r>
              <a:rPr lang="pt-BR" sz="800">
                <a:solidFill>
                  <a:srgbClr val="FF0000"/>
                </a:solidFill>
                <a:latin typeface="AMX Medium"/>
                <a:ea typeface="Verdana"/>
                <a:cs typeface="Verdana"/>
              </a:rPr>
              <a:t> </a:t>
            </a:r>
          </a:p>
          <a:p>
            <a:pPr>
              <a:lnSpc>
                <a:spcPts val="1400"/>
              </a:lnSpc>
            </a:pPr>
            <a:r>
              <a:rPr lang="pt-BR" sz="800" b="1">
                <a:latin typeface="AMX Medium"/>
                <a:ea typeface="Verdana"/>
              </a:rPr>
              <a:t>10.3 JORNADA VIA SOLAR</a:t>
            </a:r>
            <a:endParaRPr lang="pt-BR" sz="800">
              <a:solidFill>
                <a:srgbClr val="FF0000"/>
              </a:solidFill>
              <a:latin typeface="AMX Medium"/>
              <a:ea typeface="Verdana"/>
              <a:cs typeface="Verdana"/>
            </a:endParaRPr>
          </a:p>
        </p:txBody>
      </p:sp>
      <p:pic>
        <p:nvPicPr>
          <p:cNvPr id="3" name="Imagem 2" descr="Interface gráfica do usuário, Aplicativo&#10;&#10;O conteúdo gerado por IA pode estar incorreto.">
            <a:extLst>
              <a:ext uri="{FF2B5EF4-FFF2-40B4-BE49-F238E27FC236}">
                <a16:creationId xmlns:a16="http://schemas.microsoft.com/office/drawing/2014/main" id="{743BED86-F93F-AEA4-DB1C-9C985988BC30}"/>
              </a:ext>
            </a:extLst>
          </p:cNvPr>
          <p:cNvPicPr>
            <a:picLocks noChangeAspect="1"/>
          </p:cNvPicPr>
          <p:nvPr/>
        </p:nvPicPr>
        <p:blipFill>
          <a:blip r:embed="rId4"/>
          <a:stretch>
            <a:fillRect/>
          </a:stretch>
        </p:blipFill>
        <p:spPr>
          <a:xfrm>
            <a:off x="698202" y="555942"/>
            <a:ext cx="4206916" cy="2333493"/>
          </a:xfrm>
          <a:prstGeom prst="rect">
            <a:avLst/>
          </a:prstGeom>
        </p:spPr>
      </p:pic>
    </p:spTree>
    <p:extLst>
      <p:ext uri="{BB962C8B-B14F-4D97-AF65-F5344CB8AC3E}">
        <p14:creationId xmlns:p14="http://schemas.microsoft.com/office/powerpoint/2010/main" val="192122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807A2ACF-F8C3-5002-EC61-371B92E21E2B}"/>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DED83BBA-142F-2B6B-BE75-DDBF75947075}"/>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5" name="CaixaDeTexto 3">
            <a:extLst>
              <a:ext uri="{FF2B5EF4-FFF2-40B4-BE49-F238E27FC236}">
                <a16:creationId xmlns:a16="http://schemas.microsoft.com/office/drawing/2014/main" id="{6A9D00EE-FB1B-8130-5804-F1C2E342CF50}"/>
              </a:ext>
            </a:extLst>
          </p:cNvPr>
          <p:cNvSpPr txBox="1"/>
          <p:nvPr/>
        </p:nvSpPr>
        <p:spPr>
          <a:xfrm>
            <a:off x="242122" y="156655"/>
            <a:ext cx="5119077"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10.       COMO CONTRATAR</a:t>
            </a:r>
            <a:r>
              <a:rPr lang="pt-BR" sz="800">
                <a:solidFill>
                  <a:srgbClr val="FF0000"/>
                </a:solidFill>
                <a:latin typeface="AMX Medium"/>
                <a:ea typeface="Verdana"/>
                <a:cs typeface="Verdana"/>
              </a:rPr>
              <a:t> </a:t>
            </a:r>
          </a:p>
          <a:p>
            <a:pPr>
              <a:lnSpc>
                <a:spcPts val="1400"/>
              </a:lnSpc>
            </a:pPr>
            <a:r>
              <a:rPr lang="pt-BR" sz="800" b="1">
                <a:latin typeface="AMX Medium"/>
                <a:ea typeface="Verdana"/>
              </a:rPr>
              <a:t>10.3 JORNADA VIA SOLAR</a:t>
            </a:r>
            <a:endParaRPr lang="pt-BR" sz="800">
              <a:solidFill>
                <a:srgbClr val="FF0000"/>
              </a:solidFill>
              <a:latin typeface="AMX Medium"/>
              <a:ea typeface="Verdana"/>
              <a:cs typeface="Verdana"/>
            </a:endParaRPr>
          </a:p>
        </p:txBody>
      </p:sp>
      <p:pic>
        <p:nvPicPr>
          <p:cNvPr id="3" name="Imagem 2" descr="Tela de computador com texto preto sobre fundo branco&#10;&#10;O conteúdo gerado por IA pode estar incorreto.">
            <a:extLst>
              <a:ext uri="{FF2B5EF4-FFF2-40B4-BE49-F238E27FC236}">
                <a16:creationId xmlns:a16="http://schemas.microsoft.com/office/drawing/2014/main" id="{29A565B8-C2E8-143E-1E79-72396882E0C8}"/>
              </a:ext>
            </a:extLst>
          </p:cNvPr>
          <p:cNvPicPr>
            <a:picLocks noChangeAspect="1"/>
          </p:cNvPicPr>
          <p:nvPr/>
        </p:nvPicPr>
        <p:blipFill>
          <a:blip r:embed="rId4"/>
          <a:stretch>
            <a:fillRect/>
          </a:stretch>
        </p:blipFill>
        <p:spPr>
          <a:xfrm>
            <a:off x="347039" y="590300"/>
            <a:ext cx="5159034" cy="2213701"/>
          </a:xfrm>
          <a:prstGeom prst="rect">
            <a:avLst/>
          </a:prstGeom>
        </p:spPr>
      </p:pic>
    </p:spTree>
    <p:extLst>
      <p:ext uri="{BB962C8B-B14F-4D97-AF65-F5344CB8AC3E}">
        <p14:creationId xmlns:p14="http://schemas.microsoft.com/office/powerpoint/2010/main" val="739089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81CA3E00-97B2-4CF1-541F-6188E617A82E}"/>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4221F782-BE68-FCA4-533E-4E0A6C7CDB50}"/>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5" name="CaixaDeTexto 3">
            <a:extLst>
              <a:ext uri="{FF2B5EF4-FFF2-40B4-BE49-F238E27FC236}">
                <a16:creationId xmlns:a16="http://schemas.microsoft.com/office/drawing/2014/main" id="{238038DB-CAFB-D28A-703B-7EECE0FA4040}"/>
              </a:ext>
            </a:extLst>
          </p:cNvPr>
          <p:cNvSpPr txBox="1"/>
          <p:nvPr/>
        </p:nvSpPr>
        <p:spPr>
          <a:xfrm>
            <a:off x="242122" y="156655"/>
            <a:ext cx="5119077"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10.       COMO CONTRATAR</a:t>
            </a:r>
            <a:r>
              <a:rPr lang="pt-BR" sz="800">
                <a:solidFill>
                  <a:srgbClr val="FF0000"/>
                </a:solidFill>
                <a:latin typeface="AMX Medium"/>
                <a:ea typeface="Verdana"/>
                <a:cs typeface="Verdana"/>
              </a:rPr>
              <a:t> </a:t>
            </a:r>
          </a:p>
          <a:p>
            <a:pPr>
              <a:lnSpc>
                <a:spcPts val="1400"/>
              </a:lnSpc>
            </a:pPr>
            <a:r>
              <a:rPr lang="pt-BR" sz="800" b="1">
                <a:latin typeface="AMX Medium"/>
                <a:ea typeface="Verdana"/>
              </a:rPr>
              <a:t>10.3 JORNADA VIA SOLAR</a:t>
            </a:r>
            <a:endParaRPr lang="pt-BR" sz="800">
              <a:solidFill>
                <a:srgbClr val="FF0000"/>
              </a:solidFill>
              <a:latin typeface="AMX Medium"/>
              <a:ea typeface="Verdana"/>
              <a:cs typeface="Verdana"/>
            </a:endParaRPr>
          </a:p>
        </p:txBody>
      </p:sp>
      <p:pic>
        <p:nvPicPr>
          <p:cNvPr id="4" name="Imagem 3" descr="Interface gráfica do usuário, Aplicativo&#10;&#10;O conteúdo gerado por IA pode estar incorreto.">
            <a:extLst>
              <a:ext uri="{FF2B5EF4-FFF2-40B4-BE49-F238E27FC236}">
                <a16:creationId xmlns:a16="http://schemas.microsoft.com/office/drawing/2014/main" id="{F6A9A5E1-09D3-31C3-E09D-046B9F7102B9}"/>
              </a:ext>
            </a:extLst>
          </p:cNvPr>
          <p:cNvPicPr>
            <a:picLocks noChangeAspect="1"/>
          </p:cNvPicPr>
          <p:nvPr/>
        </p:nvPicPr>
        <p:blipFill>
          <a:blip r:embed="rId4"/>
          <a:srcRect l="73186" t="29360" r="2989" b="3577"/>
          <a:stretch>
            <a:fillRect/>
          </a:stretch>
        </p:blipFill>
        <p:spPr>
          <a:xfrm>
            <a:off x="2131829" y="590300"/>
            <a:ext cx="1437998" cy="2626592"/>
          </a:xfrm>
          <a:prstGeom prst="rect">
            <a:avLst/>
          </a:prstGeom>
        </p:spPr>
      </p:pic>
    </p:spTree>
    <p:extLst>
      <p:ext uri="{BB962C8B-B14F-4D97-AF65-F5344CB8AC3E}">
        <p14:creationId xmlns:p14="http://schemas.microsoft.com/office/powerpoint/2010/main" val="2964605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86506454-F30D-BAE7-F89D-80A5198CC5AE}"/>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75DA5F52-8346-F697-5B0A-C9C625EA6076}"/>
              </a:ext>
            </a:extLst>
          </p:cNvPr>
          <p:cNvPicPr preferRelativeResize="0"/>
          <p:nvPr/>
        </p:nvPicPr>
        <p:blipFill>
          <a:blip r:embed="rId3"/>
          <a:srcRect/>
          <a:stretch/>
        </p:blipFill>
        <p:spPr>
          <a:xfrm>
            <a:off x="4717451" y="2994390"/>
            <a:ext cx="1048563" cy="244798"/>
          </a:xfrm>
          <a:prstGeom prst="rect">
            <a:avLst/>
          </a:prstGeom>
          <a:noFill/>
          <a:ln>
            <a:noFill/>
          </a:ln>
        </p:spPr>
      </p:pic>
      <p:sp>
        <p:nvSpPr>
          <p:cNvPr id="8" name="CaixaDeTexto 3">
            <a:extLst>
              <a:ext uri="{FF2B5EF4-FFF2-40B4-BE49-F238E27FC236}">
                <a16:creationId xmlns:a16="http://schemas.microsoft.com/office/drawing/2014/main" id="{6520FAE8-9552-04E9-3605-3703D567FB1B}"/>
              </a:ext>
            </a:extLst>
          </p:cNvPr>
          <p:cNvSpPr txBox="1"/>
          <p:nvPr/>
        </p:nvSpPr>
        <p:spPr>
          <a:xfrm>
            <a:off x="144906" y="0"/>
            <a:ext cx="5477348" cy="17006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400"/>
              </a:lnSpc>
            </a:pPr>
            <a:r>
              <a:rPr lang="pt-BR" sz="800" b="1">
                <a:solidFill>
                  <a:srgbClr val="FF0000"/>
                </a:solidFill>
                <a:latin typeface="AMX Medium"/>
                <a:ea typeface="Verdana"/>
                <a:cs typeface="Verdana"/>
              </a:rPr>
              <a:t>11.       ATENDIMENTO E SUPORTE AO CLIENTE</a:t>
            </a:r>
            <a:r>
              <a:rPr lang="pt-BR" sz="800">
                <a:solidFill>
                  <a:srgbClr val="FF0000"/>
                </a:solidFill>
                <a:latin typeface="AMX Medium"/>
                <a:ea typeface="Verdana"/>
                <a:cs typeface="Verdana"/>
              </a:rPr>
              <a:t> </a:t>
            </a:r>
          </a:p>
          <a:p>
            <a:pPr>
              <a:lnSpc>
                <a:spcPts val="1400"/>
              </a:lnSpc>
            </a:pPr>
            <a:r>
              <a:rPr lang="pt-BR" sz="800" b="1">
                <a:latin typeface="AMX Medium"/>
                <a:ea typeface="Verdana"/>
              </a:rPr>
              <a:t>11.1 ATENDIMENTO NÍVEL 1 - CLARO</a:t>
            </a:r>
          </a:p>
          <a:p>
            <a:pPr marL="171450" indent="-171450">
              <a:lnSpc>
                <a:spcPts val="1400"/>
              </a:lnSpc>
              <a:buFont typeface="Wingdings" panose="05000000000000000000" pitchFamily="2" charset="2"/>
              <a:buChar char="Ø"/>
            </a:pPr>
            <a:r>
              <a:rPr lang="pt-BR" sz="800">
                <a:latin typeface="AMX Medium"/>
                <a:ea typeface="Verdana"/>
              </a:rPr>
              <a:t>Atendimento via central Claro - 1052</a:t>
            </a:r>
          </a:p>
          <a:p>
            <a:pPr marL="171450" indent="-171450">
              <a:lnSpc>
                <a:spcPts val="1400"/>
              </a:lnSpc>
              <a:buFont typeface="Wingdings" panose="05000000000000000000" pitchFamily="2" charset="2"/>
              <a:buChar char="Ø"/>
            </a:pPr>
            <a:r>
              <a:rPr lang="pt-BR" sz="800">
                <a:latin typeface="AMX Medium"/>
                <a:ea typeface="Verdana"/>
              </a:rPr>
              <a:t>Informações sobre os tópicos abaixo serão tratadas pelo N1 Claro Empresas: </a:t>
            </a:r>
          </a:p>
          <a:p>
            <a:pPr marL="628650" lvl="1" indent="-171450">
              <a:buFontTx/>
              <a:buChar char="-"/>
            </a:pPr>
            <a:r>
              <a:rPr lang="pt-BR" sz="800">
                <a:latin typeface="AMX Medium"/>
                <a:ea typeface="Verdana"/>
              </a:rPr>
              <a:t>pacotes Telemedicina alocados para o cliente e seu CNPJ; </a:t>
            </a:r>
          </a:p>
          <a:p>
            <a:pPr marL="628650" lvl="1" indent="-171450">
              <a:buFontTx/>
              <a:buChar char="-"/>
            </a:pPr>
            <a:r>
              <a:rPr lang="pt-BR" sz="800">
                <a:latin typeface="AMX Medium"/>
                <a:ea typeface="Verdana"/>
              </a:rPr>
              <a:t>faturamento Claro; </a:t>
            </a:r>
          </a:p>
          <a:p>
            <a:pPr marL="628650" lvl="1" indent="-171450">
              <a:buFontTx/>
              <a:buChar char="-"/>
            </a:pPr>
            <a:r>
              <a:rPr lang="pt-BR" sz="800">
                <a:latin typeface="AMX Medium"/>
                <a:ea typeface="Verdana"/>
              </a:rPr>
              <a:t>linhas Claro que possuem o serviço.</a:t>
            </a:r>
          </a:p>
          <a:p>
            <a:pPr marL="171450" indent="-171450">
              <a:lnSpc>
                <a:spcPts val="1400"/>
              </a:lnSpc>
              <a:buFont typeface="Wingdings" panose="05000000000000000000" pitchFamily="2" charset="2"/>
              <a:buChar char="Ø"/>
            </a:pPr>
            <a:r>
              <a:rPr lang="pt-BR" sz="800">
                <a:latin typeface="AMX Medium"/>
                <a:ea typeface="Verdana"/>
              </a:rPr>
              <a:t>Caso acesse o Hub de soluções, o cliente é direcionado ao atendimento via </a:t>
            </a:r>
            <a:r>
              <a:rPr lang="pt-BR" sz="800" i="1" err="1">
                <a:latin typeface="AMX Medium"/>
                <a:ea typeface="Verdana"/>
              </a:rPr>
              <a:t>chatbot</a:t>
            </a:r>
            <a:r>
              <a:rPr lang="pt-BR" sz="800">
                <a:latin typeface="AMX Medium"/>
                <a:ea typeface="Verdana"/>
              </a:rPr>
              <a:t> do Hub de Soluções</a:t>
            </a:r>
          </a:p>
          <a:p>
            <a:pPr marL="171450" indent="-171450">
              <a:lnSpc>
                <a:spcPts val="1400"/>
              </a:lnSpc>
              <a:buFont typeface="Wingdings" panose="05000000000000000000" pitchFamily="2" charset="2"/>
              <a:buChar char="Ø"/>
            </a:pPr>
            <a:r>
              <a:rPr lang="pt-BR" sz="800">
                <a:latin typeface="AMX Medium"/>
                <a:ea typeface="Verdana"/>
              </a:rPr>
              <a:t>Dúvidas sobre o aplicativo, sobre o Portal Empresa </a:t>
            </a:r>
            <a:r>
              <a:rPr lang="pt-BR" sz="800" err="1">
                <a:latin typeface="AMX Medium"/>
                <a:ea typeface="Verdana"/>
              </a:rPr>
              <a:t>Starbem</a:t>
            </a:r>
            <a:r>
              <a:rPr lang="pt-BR" sz="800">
                <a:latin typeface="AMX Medium"/>
                <a:ea typeface="Verdana"/>
              </a:rPr>
              <a:t> e suporte voltado a ferramentas, solicitamos direcionar para os canais de atendimentos da </a:t>
            </a:r>
            <a:r>
              <a:rPr lang="pt-BR" sz="800" err="1">
                <a:latin typeface="AMX Medium"/>
                <a:ea typeface="Verdana"/>
              </a:rPr>
              <a:t>Starbem</a:t>
            </a:r>
            <a:r>
              <a:rPr lang="pt-BR" sz="800">
                <a:latin typeface="AMX Medium"/>
                <a:ea typeface="Verdana"/>
              </a:rPr>
              <a:t> nível 2.</a:t>
            </a:r>
          </a:p>
        </p:txBody>
      </p:sp>
      <p:sp>
        <p:nvSpPr>
          <p:cNvPr id="6" name="CaixaDeTexto 5">
            <a:extLst>
              <a:ext uri="{FF2B5EF4-FFF2-40B4-BE49-F238E27FC236}">
                <a16:creationId xmlns:a16="http://schemas.microsoft.com/office/drawing/2014/main" id="{402A4743-CA6C-C63B-76F2-77CFB17CC680}"/>
              </a:ext>
            </a:extLst>
          </p:cNvPr>
          <p:cNvSpPr txBox="1"/>
          <p:nvPr/>
        </p:nvSpPr>
        <p:spPr>
          <a:xfrm>
            <a:off x="144906" y="1604965"/>
            <a:ext cx="5235984" cy="1511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a:lnSpc>
                <a:spcPts val="1400"/>
              </a:lnSpc>
            </a:pPr>
            <a:r>
              <a:rPr lang="pt-BR" sz="800" b="1">
                <a:latin typeface="AMX Medium"/>
                <a:ea typeface="Verdana"/>
                <a:cs typeface="Segoe UI"/>
              </a:rPr>
              <a:t>11.2 </a:t>
            </a:r>
            <a:r>
              <a:rPr lang="pt-BR" sz="800" b="1">
                <a:latin typeface="AMX Medium"/>
                <a:ea typeface="Verdana"/>
                <a:cs typeface="Verdana"/>
              </a:rPr>
              <a:t>ATENDIMENTO NÍVEL 2 - STARBEM</a:t>
            </a:r>
            <a:r>
              <a:rPr sz="800">
                <a:latin typeface="AMX Medium"/>
                <a:ea typeface="Verdana"/>
                <a:cs typeface="Verdana"/>
              </a:rPr>
              <a:t> </a:t>
            </a:r>
            <a:endParaRPr lang="pt-BR" sz="800">
              <a:latin typeface="AMX Medium"/>
              <a:ea typeface="Verdana"/>
              <a:cs typeface="Verdana"/>
            </a:endParaRPr>
          </a:p>
          <a:p>
            <a:pPr marL="171450" indent="-171450" algn="just" rtl="0">
              <a:lnSpc>
                <a:spcPts val="1400"/>
              </a:lnSpc>
              <a:buFont typeface="Wingdings" panose="05000000000000000000" pitchFamily="2" charset="2"/>
              <a:buChar char="Ø"/>
            </a:pPr>
            <a:r>
              <a:rPr lang="pt-BR" sz="800">
                <a:latin typeface="AMX Medium"/>
                <a:ea typeface="Segoe UI"/>
                <a:cs typeface="Segoe UI"/>
              </a:rPr>
              <a:t>O cliente é direcionado via atendimento para nível 2</a:t>
            </a:r>
          </a:p>
          <a:p>
            <a:pPr marL="171450" indent="-171450" algn="just" rtl="0">
              <a:lnSpc>
                <a:spcPts val="1400"/>
              </a:lnSpc>
              <a:buFont typeface="Wingdings" panose="05000000000000000000" pitchFamily="2" charset="2"/>
              <a:buChar char="Ø"/>
            </a:pPr>
            <a:r>
              <a:rPr lang="pt-BR" sz="800">
                <a:latin typeface="AMX Medium"/>
                <a:ea typeface="Segoe UI"/>
                <a:cs typeface="Segoe UI"/>
              </a:rPr>
              <a:t>Atendimento de segunda-feira à sexta-feira das 9h às 19h</a:t>
            </a:r>
          </a:p>
          <a:p>
            <a:pPr marL="171450" indent="-171450" algn="just" rtl="0">
              <a:lnSpc>
                <a:spcPts val="1400"/>
              </a:lnSpc>
              <a:buFont typeface="Wingdings" panose="05000000000000000000" pitchFamily="2" charset="2"/>
              <a:buChar char="Ø"/>
            </a:pPr>
            <a:r>
              <a:rPr lang="pt-BR" sz="800">
                <a:latin typeface="AMX Medium"/>
                <a:ea typeface="Verdana"/>
                <a:cs typeface="Verdana"/>
              </a:rPr>
              <a:t>Suporte ao Cliente - Usuários/Colaboradores: WhatsApp: +55 11 94510-9582</a:t>
            </a:r>
            <a:r>
              <a:rPr sz="800">
                <a:latin typeface="AMX Medium"/>
                <a:ea typeface="Verdana"/>
                <a:cs typeface="Verdana"/>
              </a:rPr>
              <a:t> </a:t>
            </a:r>
            <a:endParaRPr lang="pt-BR" sz="800">
              <a:latin typeface="AMX Medium"/>
              <a:ea typeface="Verdana"/>
              <a:cs typeface="Verdana"/>
            </a:endParaRPr>
          </a:p>
          <a:p>
            <a:pPr marL="171450" indent="-171450" algn="just" rtl="0">
              <a:lnSpc>
                <a:spcPts val="1400"/>
              </a:lnSpc>
              <a:buFont typeface="Wingdings" panose="05000000000000000000" pitchFamily="2" charset="2"/>
              <a:buChar char="Ø"/>
            </a:pPr>
            <a:r>
              <a:rPr lang="pt-BR" sz="800">
                <a:latin typeface="AMX Medium"/>
                <a:ea typeface="Verdana"/>
                <a:cs typeface="Verdana"/>
              </a:rPr>
              <a:t>Fale </a:t>
            </a:r>
            <a:r>
              <a:rPr lang="pt-BR" sz="800">
                <a:latin typeface="AMX"/>
                <a:ea typeface="Verdana"/>
                <a:cs typeface="Verdana"/>
              </a:rPr>
              <a:t>Conosco</a:t>
            </a:r>
            <a:r>
              <a:rPr lang="pt-BR" sz="800">
                <a:latin typeface="AMX Medium"/>
                <a:ea typeface="Verdana"/>
                <a:cs typeface="Verdana"/>
              </a:rPr>
              <a:t> disponível no app </a:t>
            </a:r>
            <a:r>
              <a:rPr lang="pt-BR" sz="800" err="1">
                <a:latin typeface="AMX Medium"/>
                <a:ea typeface="Verdana"/>
                <a:cs typeface="Verdana"/>
              </a:rPr>
              <a:t>Starbem</a:t>
            </a:r>
            <a:endParaRPr lang="pt-BR" sz="800">
              <a:latin typeface="AMX Medium"/>
              <a:ea typeface="Verdana"/>
              <a:cs typeface="Verdana"/>
            </a:endParaRPr>
          </a:p>
          <a:p>
            <a:pPr marL="171450" indent="-171450" algn="just">
              <a:lnSpc>
                <a:spcPts val="1400"/>
              </a:lnSpc>
              <a:buFont typeface="Wingdings" panose="05000000000000000000" pitchFamily="2" charset="2"/>
              <a:buChar char="Ø"/>
            </a:pPr>
            <a:r>
              <a:rPr lang="pt-BR" sz="800">
                <a:latin typeface="AMX Medium"/>
                <a:ea typeface="Verdana"/>
                <a:cs typeface="Verdana"/>
              </a:rPr>
              <a:t>Gestores da Plataforma:  atendimento via WhatsApp: +55 11 94510-7766</a:t>
            </a:r>
            <a:r>
              <a:rPr sz="800">
                <a:latin typeface="AMX Medium"/>
                <a:ea typeface="Verdana"/>
                <a:cs typeface="Verdana"/>
              </a:rPr>
              <a:t> </a:t>
            </a:r>
            <a:r>
              <a:rPr lang="pt-BR" sz="800">
                <a:latin typeface="AMX Medium"/>
                <a:ea typeface="Verdana"/>
                <a:cs typeface="Verdana"/>
              </a:rPr>
              <a:t>OU chat disponível no Portal Empresa</a:t>
            </a:r>
          </a:p>
          <a:p>
            <a:pPr marL="171450" indent="-171450" algn="just">
              <a:lnSpc>
                <a:spcPts val="1400"/>
              </a:lnSpc>
              <a:buFont typeface="Wingdings" panose="05000000000000000000" pitchFamily="2" charset="2"/>
              <a:buChar char="Ø"/>
            </a:pPr>
            <a:r>
              <a:rPr lang="pt-BR" sz="800">
                <a:latin typeface="AMX Medium"/>
                <a:ea typeface="Verdana"/>
                <a:cs typeface="Verdana"/>
              </a:rPr>
              <a:t>Através do site, menu “Ajuda” </a:t>
            </a:r>
            <a:r>
              <a:rPr lang="pt-BR" sz="800" err="1">
                <a:latin typeface="AMX Medium"/>
                <a:ea typeface="Verdana"/>
                <a:cs typeface="Verdana"/>
              </a:rPr>
              <a:t>Starbem</a:t>
            </a:r>
            <a:r>
              <a:rPr lang="pt-BR" sz="800">
                <a:latin typeface="AMX Medium"/>
                <a:ea typeface="Verdana"/>
                <a:cs typeface="Verdana"/>
              </a:rPr>
              <a:t>: </a:t>
            </a:r>
            <a:r>
              <a:rPr lang="pt-BR" sz="800" u="sng" strike="noStrike" err="1">
                <a:solidFill>
                  <a:srgbClr val="0000FF"/>
                </a:solidFill>
                <a:latin typeface="AMX Medium"/>
                <a:ea typeface="Verdana"/>
                <a:cs typeface="Verdana"/>
                <a:hlinkClick r:id="rId4"/>
              </a:rPr>
              <a:t>Starbem</a:t>
            </a:r>
            <a:r>
              <a:rPr lang="pt-BR" sz="800" u="sng" strike="noStrike">
                <a:solidFill>
                  <a:srgbClr val="0000FF"/>
                </a:solidFill>
                <a:latin typeface="AMX Medium"/>
                <a:ea typeface="Verdana"/>
                <a:cs typeface="Verdana"/>
                <a:hlinkClick r:id="rId4"/>
              </a:rPr>
              <a:t> - Central de Ajuda</a:t>
            </a:r>
            <a:r>
              <a:rPr lang="pt-BR" sz="800">
                <a:latin typeface="AMX Medium"/>
                <a:ea typeface="Verdana"/>
                <a:cs typeface="Verdana"/>
              </a:rPr>
              <a:t> (</a:t>
            </a:r>
            <a:r>
              <a:rPr lang="pt-BR" sz="800" err="1">
                <a:latin typeface="AMX Medium"/>
                <a:ea typeface="Verdana"/>
                <a:cs typeface="Verdana"/>
              </a:rPr>
              <a:t>intercom.help</a:t>
            </a:r>
            <a:r>
              <a:rPr lang="pt-BR" sz="800">
                <a:latin typeface="AMX Medium"/>
                <a:ea typeface="Verdana"/>
                <a:cs typeface="Verdana"/>
              </a:rPr>
              <a:t>/</a:t>
            </a:r>
            <a:r>
              <a:rPr lang="pt-BR" sz="800" err="1">
                <a:latin typeface="AMX Medium"/>
                <a:ea typeface="Verdana"/>
                <a:cs typeface="Verdana"/>
              </a:rPr>
              <a:t>starbem</a:t>
            </a:r>
            <a:r>
              <a:rPr lang="pt-BR" sz="800">
                <a:latin typeface="AMX Medium"/>
                <a:ea typeface="Verdana"/>
                <a:cs typeface="Verdana"/>
              </a:rPr>
              <a:t>/</a:t>
            </a:r>
            <a:r>
              <a:rPr lang="pt-BR" sz="800" err="1">
                <a:latin typeface="AMX Medium"/>
                <a:ea typeface="Verdana"/>
                <a:cs typeface="Verdana"/>
              </a:rPr>
              <a:t>pt</a:t>
            </a:r>
            <a:r>
              <a:rPr lang="pt-BR" sz="800">
                <a:latin typeface="AMX Medium"/>
                <a:ea typeface="Verdana"/>
                <a:cs typeface="Verdana"/>
              </a:rPr>
              <a:t>-BR/)</a:t>
            </a:r>
            <a:r>
              <a:rPr sz="800">
                <a:latin typeface="AMX Medium"/>
                <a:ea typeface="Verdana"/>
                <a:cs typeface="Verdana"/>
              </a:rPr>
              <a:t> </a:t>
            </a:r>
            <a:endParaRPr lang="pt-BR" sz="800">
              <a:latin typeface="AMX Medium"/>
              <a:ea typeface="Verdana"/>
              <a:cs typeface="Verdana"/>
            </a:endParaRPr>
          </a:p>
          <a:p>
            <a:pPr marL="171450" indent="-171450" algn="just">
              <a:lnSpc>
                <a:spcPts val="1400"/>
              </a:lnSpc>
              <a:buFont typeface="Wingdings" panose="05000000000000000000" pitchFamily="2" charset="2"/>
              <a:buChar char="Ø"/>
            </a:pPr>
            <a:r>
              <a:rPr lang="pt-BR" sz="800">
                <a:latin typeface="AMX Medium"/>
                <a:ea typeface="Verdana"/>
                <a:cs typeface="Verdana"/>
              </a:rPr>
              <a:t>Opção via e-mail: </a:t>
            </a:r>
            <a:r>
              <a:rPr lang="pt-BR" sz="800" u="sng" strike="noStrike" err="1">
                <a:solidFill>
                  <a:srgbClr val="0000FF"/>
                </a:solidFill>
                <a:latin typeface="AMX Medium"/>
                <a:ea typeface="Verdana"/>
                <a:cs typeface="Verdana"/>
                <a:hlinkClick r:id="rId5"/>
              </a:rPr>
              <a:t>faleconosco@starbem.app</a:t>
            </a:r>
            <a:r>
              <a:rPr lang="pt-BR" sz="800">
                <a:latin typeface="AMX Medium"/>
                <a:ea typeface="Verdana"/>
                <a:cs typeface="Verdana"/>
              </a:rPr>
              <a:t> </a:t>
            </a:r>
            <a:r>
              <a:rPr sz="800">
                <a:latin typeface="AMX Medium"/>
                <a:ea typeface="Verdana"/>
                <a:cs typeface="Verdana"/>
              </a:rPr>
              <a:t> </a:t>
            </a:r>
            <a:endParaRPr lang="pt-BR"/>
          </a:p>
        </p:txBody>
      </p:sp>
    </p:spTree>
    <p:extLst>
      <p:ext uri="{BB962C8B-B14F-4D97-AF65-F5344CB8AC3E}">
        <p14:creationId xmlns:p14="http://schemas.microsoft.com/office/powerpoint/2010/main" val="288092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24B01B57-D414-57A7-5311-F21C41D09491}"/>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2C5BCA7A-C080-79A1-4B6E-31841D570F38}"/>
              </a:ext>
            </a:extLst>
          </p:cNvPr>
          <p:cNvPicPr preferRelativeResize="0"/>
          <p:nvPr/>
        </p:nvPicPr>
        <p:blipFill>
          <a:blip r:embed="rId3"/>
          <a:srcRect/>
          <a:stretch/>
        </p:blipFill>
        <p:spPr>
          <a:xfrm>
            <a:off x="4832339" y="2997463"/>
            <a:ext cx="929664" cy="223183"/>
          </a:xfrm>
          <a:prstGeom prst="rect">
            <a:avLst/>
          </a:prstGeom>
          <a:noFill/>
          <a:ln>
            <a:noFill/>
          </a:ln>
        </p:spPr>
      </p:pic>
      <p:sp>
        <p:nvSpPr>
          <p:cNvPr id="4" name="CaixaDeTexto 3">
            <a:extLst>
              <a:ext uri="{FF2B5EF4-FFF2-40B4-BE49-F238E27FC236}">
                <a16:creationId xmlns:a16="http://schemas.microsoft.com/office/drawing/2014/main" id="{51968C32-71A4-45B4-3922-BDDAE8AE73D8}"/>
              </a:ext>
            </a:extLst>
          </p:cNvPr>
          <p:cNvSpPr txBox="1"/>
          <p:nvPr/>
        </p:nvSpPr>
        <p:spPr>
          <a:xfrm>
            <a:off x="202773" y="70242"/>
            <a:ext cx="5340210" cy="29481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rtl="0">
              <a:lnSpc>
                <a:spcPts val="1400"/>
              </a:lnSpc>
            </a:pPr>
            <a:r>
              <a:rPr lang="pt-BR" sz="800" b="1">
                <a:solidFill>
                  <a:srgbClr val="FF0000"/>
                </a:solidFill>
                <a:latin typeface="AMX Medium"/>
                <a:ea typeface="Verdana"/>
                <a:cs typeface="Verdana"/>
              </a:rPr>
              <a:t>12.       FAQ</a:t>
            </a:r>
            <a:r>
              <a:rPr sz="800">
                <a:solidFill>
                  <a:srgbClr val="FF0000"/>
                </a:solidFill>
                <a:latin typeface="AMX Medium"/>
                <a:ea typeface="Verdana"/>
                <a:cs typeface="Verdana"/>
              </a:rPr>
              <a:t> </a:t>
            </a:r>
            <a:endParaRPr lang="pt-BR" sz="800">
              <a:solidFill>
                <a:srgbClr val="FF0000"/>
              </a:solidFill>
              <a:latin typeface="AMX Medium"/>
              <a:ea typeface="Verdana"/>
              <a:cs typeface="Verdana"/>
            </a:endParaRPr>
          </a:p>
          <a:p>
            <a:pPr lvl="0" algn="just" rtl="0">
              <a:lnSpc>
                <a:spcPts val="1400"/>
              </a:lnSpc>
            </a:pPr>
            <a:r>
              <a:rPr lang="pt-BR" sz="800">
                <a:latin typeface="AMX Medium"/>
                <a:ea typeface="Verdana"/>
                <a:cs typeface="Segoe UI"/>
              </a:rPr>
              <a:t>Q</a:t>
            </a:r>
            <a:r>
              <a:rPr lang="pt-BR" sz="800">
                <a:latin typeface="AMX Medium"/>
                <a:ea typeface="Segoe UI"/>
                <a:cs typeface="Segoe UI"/>
              </a:rPr>
              <a:t>uestões retiradas da Central de Ajuda </a:t>
            </a:r>
            <a:r>
              <a:rPr lang="pt-BR" sz="800" err="1">
                <a:latin typeface="AMX Medium"/>
                <a:ea typeface="Segoe UI"/>
                <a:cs typeface="Segoe UI"/>
              </a:rPr>
              <a:t>Starbem</a:t>
            </a:r>
            <a:r>
              <a:rPr lang="pt-BR" sz="800">
                <a:latin typeface="AMX Medium"/>
                <a:ea typeface="Segoe UI"/>
                <a:cs typeface="Segoe UI"/>
              </a:rPr>
              <a:t> - </a:t>
            </a:r>
            <a:r>
              <a:rPr lang="pt-BR" sz="800" u="sng" strike="noStrike">
                <a:solidFill>
                  <a:srgbClr val="0000FF"/>
                </a:solidFill>
                <a:latin typeface="AMX Medium"/>
                <a:ea typeface="Segoe UI"/>
                <a:cs typeface="Segoe UI"/>
                <a:hlinkClick r:id="rId4"/>
              </a:rPr>
              <a:t>https://intercom.help/starbem/pt-BR/</a:t>
            </a:r>
            <a:r>
              <a:rPr lang="pt-BR" sz="800">
                <a:latin typeface="AMX Medium"/>
                <a:ea typeface="Segoe UI"/>
                <a:cs typeface="Segoe UI"/>
              </a:rPr>
              <a:t> </a:t>
            </a:r>
            <a:r>
              <a:rPr sz="800">
                <a:latin typeface="AMX Medium"/>
                <a:ea typeface="Verdana"/>
                <a:cs typeface="Verdana"/>
              </a:rPr>
              <a:t> </a:t>
            </a:r>
          </a:p>
          <a:p>
            <a:pPr algn="just" rtl="0">
              <a:lnSpc>
                <a:spcPts val="1400"/>
              </a:lnSpc>
            </a:pPr>
            <a:endParaRPr lang="pt-BR" sz="800" b="1">
              <a:latin typeface="AMX Medium"/>
              <a:ea typeface="Segoe UI"/>
              <a:cs typeface="Segoe UI"/>
            </a:endParaRPr>
          </a:p>
          <a:p>
            <a:pPr algn="just" rtl="0">
              <a:lnSpc>
                <a:spcPts val="1400"/>
              </a:lnSpc>
            </a:pPr>
            <a:r>
              <a:rPr lang="pt-BR" sz="800" b="1">
                <a:latin typeface="AMX Medium"/>
                <a:ea typeface="Segoe UI"/>
                <a:cs typeface="Segoe UI"/>
              </a:rPr>
              <a:t>Para sua Empresa (RH e gestores do benefício)</a:t>
            </a:r>
            <a:r>
              <a:rPr sz="800">
                <a:latin typeface="AMX Medium"/>
                <a:ea typeface="Verdana"/>
                <a:cs typeface="Verdana"/>
              </a:rPr>
              <a:t> </a:t>
            </a:r>
          </a:p>
          <a:p>
            <a:pPr lvl="0" algn="just" rtl="0">
              <a:lnSpc>
                <a:spcPts val="1400"/>
              </a:lnSpc>
            </a:pPr>
            <a:r>
              <a:rPr lang="pt-BR" sz="800" b="1">
                <a:latin typeface="AMX Medium"/>
                <a:ea typeface="Verdana"/>
                <a:cs typeface="Verdana"/>
              </a:rPr>
              <a:t>1. Quais benefícios a </a:t>
            </a:r>
            <a:r>
              <a:rPr lang="pt-BR" sz="800" b="1" err="1">
                <a:latin typeface="AMX Medium"/>
                <a:ea typeface="Verdana"/>
                <a:cs typeface="Verdana"/>
              </a:rPr>
              <a:t>Starbem</a:t>
            </a:r>
            <a:r>
              <a:rPr lang="pt-BR" sz="800" b="1">
                <a:latin typeface="AMX Medium"/>
                <a:ea typeface="Verdana"/>
                <a:cs typeface="Verdana"/>
              </a:rPr>
              <a:t> pode oferecer para minha empresa?</a:t>
            </a:r>
            <a:r>
              <a:rPr sz="800">
                <a:latin typeface="AMX Medium"/>
                <a:ea typeface="Verdana"/>
                <a:cs typeface="Verdana"/>
              </a:rPr>
              <a:t> </a:t>
            </a:r>
          </a:p>
          <a:p>
            <a:pPr algn="just" rtl="0">
              <a:lnSpc>
                <a:spcPts val="1400"/>
              </a:lnSpc>
            </a:pPr>
            <a:r>
              <a:rPr lang="pt-BR" sz="800">
                <a:latin typeface="AMX Medium"/>
                <a:ea typeface="Segoe UI"/>
                <a:cs typeface="Segoe UI"/>
              </a:rPr>
              <a:t>Nosso serviço inclui consultas online com psicólogos, nutricionistas e mais de 16 especialidades médicas, além de suporte emocional por IA e trilhas de meditação personalizadas.</a:t>
            </a:r>
            <a:r>
              <a:rPr sz="800">
                <a:latin typeface="AMX Medium"/>
                <a:ea typeface="Verdana"/>
                <a:cs typeface="Verdana"/>
              </a:rPr>
              <a:t> </a:t>
            </a:r>
          </a:p>
          <a:p>
            <a:pPr algn="just" rtl="0">
              <a:lnSpc>
                <a:spcPts val="1400"/>
              </a:lnSpc>
            </a:pPr>
            <a:r>
              <a:rPr lang="pt-BR" sz="800">
                <a:latin typeface="AMX Medium"/>
                <a:ea typeface="Segoe UI"/>
                <a:cs typeface="Segoe UI"/>
              </a:rPr>
              <a:t>Possuímos planos de benefícios com serviços distintos de acordo com o que você busca para sua empresa. Para mais detalhes, entre em contato com o nosso time de atendimento.</a:t>
            </a:r>
            <a:r>
              <a:rPr sz="800">
                <a:latin typeface="AMX Medium"/>
                <a:ea typeface="Verdana"/>
                <a:cs typeface="Verdana"/>
              </a:rPr>
              <a:t> </a:t>
            </a:r>
          </a:p>
          <a:p>
            <a:pPr algn="just" rtl="0">
              <a:lnSpc>
                <a:spcPts val="1400"/>
              </a:lnSpc>
            </a:pPr>
            <a:endParaRPr sz="800">
              <a:latin typeface="AMX Medium"/>
              <a:ea typeface="Verdana"/>
              <a:cs typeface="Verdana"/>
            </a:endParaRPr>
          </a:p>
          <a:p>
            <a:pPr lvl="0" algn="just" rtl="0">
              <a:lnSpc>
                <a:spcPts val="1400"/>
              </a:lnSpc>
            </a:pPr>
            <a:r>
              <a:rPr lang="pt-BR" sz="800" b="1">
                <a:latin typeface="AMX Medium"/>
                <a:ea typeface="Verdana"/>
                <a:cs typeface="Verdana"/>
              </a:rPr>
              <a:t>2. O que é o Portal Empresa?</a:t>
            </a:r>
            <a:r>
              <a:rPr sz="800">
                <a:latin typeface="AMX Medium"/>
                <a:ea typeface="Verdana"/>
                <a:cs typeface="Verdana"/>
              </a:rPr>
              <a:t> </a:t>
            </a:r>
          </a:p>
          <a:p>
            <a:pPr algn="just" rtl="0">
              <a:lnSpc>
                <a:spcPts val="1400"/>
              </a:lnSpc>
            </a:pPr>
            <a:r>
              <a:rPr lang="pt-BR" sz="800">
                <a:latin typeface="AMX Medium"/>
                <a:ea typeface="Segoe UI"/>
                <a:cs typeface="Segoe UI"/>
              </a:rPr>
              <a:t>O Portal Empresa é uma plataforma para gestores de RH de empresas clientes acompanharem o uso do benefício de saúde e bem-estar por seus colaboradores.</a:t>
            </a:r>
            <a:r>
              <a:rPr sz="800">
                <a:latin typeface="AMX Medium"/>
                <a:ea typeface="Verdana"/>
                <a:cs typeface="Verdana"/>
              </a:rPr>
              <a:t> </a:t>
            </a:r>
            <a:r>
              <a:rPr lang="pt-BR" sz="800">
                <a:latin typeface="AMX Medium"/>
                <a:ea typeface="Verdana"/>
                <a:cs typeface="Verdana"/>
              </a:rPr>
              <a:t>A</a:t>
            </a:r>
            <a:r>
              <a:rPr lang="pt-BR" sz="800">
                <a:latin typeface="AMX Medium"/>
                <a:ea typeface="Verdana"/>
                <a:cs typeface="Segoe UI"/>
              </a:rPr>
              <a:t>dministradores podem incluir e excluir colaboradores, gerar relatórios financeiros e de usabilidade. </a:t>
            </a:r>
          </a:p>
          <a:p>
            <a:pPr algn="just">
              <a:lnSpc>
                <a:spcPts val="1400"/>
              </a:lnSpc>
            </a:pPr>
            <a:r>
              <a:rPr lang="pt-BR" sz="800">
                <a:latin typeface="AMX Medium"/>
                <a:ea typeface="Verdana"/>
                <a:cs typeface="Segoe UI"/>
              </a:rPr>
              <a:t>Adicionalmente, o aplicativo </a:t>
            </a:r>
            <a:r>
              <a:rPr lang="pt-BR" sz="800" err="1">
                <a:latin typeface="AMX Medium"/>
                <a:ea typeface="Verdana"/>
                <a:cs typeface="Segoe UI"/>
              </a:rPr>
              <a:t>Starbem</a:t>
            </a:r>
            <a:r>
              <a:rPr lang="pt-BR" sz="800">
                <a:latin typeface="AMX Medium"/>
                <a:ea typeface="Verdana"/>
                <a:cs typeface="Segoe UI"/>
              </a:rPr>
              <a:t> possui um termômetro emocional, e o acompanhamento dos check-ins emocionais dos colaboradores é visível nos dashboards do Portal Empresa.</a:t>
            </a:r>
            <a:r>
              <a:rPr lang="en-US" sz="800">
                <a:latin typeface="AMX Medium"/>
                <a:ea typeface="Verdana"/>
                <a:cs typeface="Segoe UI"/>
              </a:rPr>
              <a:t> </a:t>
            </a:r>
            <a:endParaRPr lang="pt-BR"/>
          </a:p>
        </p:txBody>
      </p:sp>
    </p:spTree>
    <p:extLst>
      <p:ext uri="{BB962C8B-B14F-4D97-AF65-F5344CB8AC3E}">
        <p14:creationId xmlns:p14="http://schemas.microsoft.com/office/powerpoint/2010/main" val="324334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F6F59DB0-E805-5F6A-7C01-94C4F9A7E98C}"/>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5CB808BB-14BB-AA42-08C2-05EFAB0E2854}"/>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A92F6E66-F1DC-3CA4-2C93-8D03BB287E1B}"/>
              </a:ext>
            </a:extLst>
          </p:cNvPr>
          <p:cNvSpPr txBox="1"/>
          <p:nvPr/>
        </p:nvSpPr>
        <p:spPr>
          <a:xfrm>
            <a:off x="146739" y="156655"/>
            <a:ext cx="5559633" cy="2712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400"/>
              </a:lnSpc>
            </a:pPr>
            <a:r>
              <a:rPr lang="pt-BR" sz="800" b="1">
                <a:latin typeface="AMX Medium"/>
                <a:ea typeface="Verdana"/>
                <a:cs typeface="Verdana"/>
              </a:rPr>
              <a:t>3. Como acesso o Portal Empresa?</a:t>
            </a:r>
            <a:r>
              <a:rPr sz="800">
                <a:latin typeface="AMX Medium"/>
                <a:ea typeface="Verdana"/>
                <a:cs typeface="Verdana"/>
              </a:rPr>
              <a:t> </a:t>
            </a:r>
            <a:endParaRPr lang="pt-BR" sz="800">
              <a:latin typeface="AMX Medium"/>
              <a:ea typeface="Verdana"/>
              <a:cs typeface="Verdana"/>
            </a:endParaRPr>
          </a:p>
          <a:p>
            <a:pPr algn="just" rtl="0">
              <a:lnSpc>
                <a:spcPts val="1400"/>
              </a:lnSpc>
            </a:pPr>
            <a:r>
              <a:rPr lang="pt-BR" sz="800">
                <a:latin typeface="AMX Medium"/>
                <a:ea typeface="Segoe UI"/>
                <a:cs typeface="Segoe UI"/>
              </a:rPr>
              <a:t>Para acessar o Portal Empresa, o gestor de benefícios deve acessar </a:t>
            </a:r>
            <a:r>
              <a:rPr lang="pt-BR" sz="800" u="sng" strike="noStrike">
                <a:solidFill>
                  <a:srgbClr val="0000FF"/>
                </a:solidFill>
                <a:latin typeface="AMX Medium"/>
                <a:ea typeface="Segoe UI"/>
                <a:cs typeface="Segoe UI"/>
                <a:hlinkClick r:id="rId4"/>
              </a:rPr>
              <a:t>https://empresa.starbem.app/</a:t>
            </a:r>
            <a:r>
              <a:rPr lang="pt-BR" sz="800">
                <a:latin typeface="AMX Medium"/>
                <a:ea typeface="Segoe UI"/>
                <a:cs typeface="Segoe UI"/>
              </a:rPr>
              <a:t>. Caso não lembre seus dados de login, é possível recuperar sua senha ao clicar em “Esqueci minha senha” e digitar seu e-mail corporativo cadastrado. Se ainda tiver dúvidas sobre o acesso, verifique o e-mail de boas-vindas enviado pela nossa equipe ou entre em contato com o time de atendimento.</a:t>
            </a:r>
            <a:r>
              <a:rPr sz="800">
                <a:latin typeface="AMX Medium"/>
                <a:ea typeface="Verdana"/>
                <a:cs typeface="Verdana"/>
              </a:rPr>
              <a:t> </a:t>
            </a:r>
            <a:endParaRPr lang="pt-BR" sz="800">
              <a:latin typeface="AMX Medium"/>
              <a:ea typeface="Verdana"/>
              <a:cs typeface="Verdana"/>
            </a:endParaRPr>
          </a:p>
          <a:p>
            <a:pPr algn="just" rtl="0">
              <a:lnSpc>
                <a:spcPts val="1400"/>
              </a:lnSpc>
            </a:pPr>
            <a:endParaRPr lang="pt-BR" sz="800" b="1">
              <a:latin typeface="AMX Medium"/>
              <a:ea typeface="Verdana"/>
              <a:cs typeface="Verdana"/>
            </a:endParaRPr>
          </a:p>
          <a:p>
            <a:pPr algn="just" rtl="0">
              <a:lnSpc>
                <a:spcPts val="1400"/>
              </a:lnSpc>
            </a:pPr>
            <a:r>
              <a:rPr lang="pt-BR" sz="800" b="1">
                <a:latin typeface="AMX Medium"/>
                <a:ea typeface="Verdana"/>
                <a:cs typeface="Verdana"/>
              </a:rPr>
              <a:t>4. Quais são as funcionalidades do Portal Empresa?</a:t>
            </a:r>
            <a:r>
              <a:rPr sz="800">
                <a:latin typeface="AMX Medium"/>
                <a:ea typeface="Verdana"/>
                <a:cs typeface="Verdana"/>
              </a:rPr>
              <a:t> </a:t>
            </a:r>
          </a:p>
          <a:p>
            <a:pPr algn="just" rtl="0">
              <a:lnSpc>
                <a:spcPts val="1400"/>
              </a:lnSpc>
            </a:pPr>
            <a:r>
              <a:rPr lang="pt-BR" sz="800">
                <a:latin typeface="AMX Medium"/>
                <a:ea typeface="Segoe UI"/>
                <a:cs typeface="Segoe UI"/>
              </a:rPr>
              <a:t>Os gestores de benefícios têm acesso a relatórios de usabilidade e financeiros, podem incluir ou remover colaboradores e contam com suporte direto.</a:t>
            </a:r>
            <a:r>
              <a:rPr sz="800">
                <a:latin typeface="AMX Medium"/>
                <a:ea typeface="Verdana"/>
                <a:cs typeface="Verdana"/>
              </a:rPr>
              <a:t> </a:t>
            </a:r>
          </a:p>
          <a:p>
            <a:pPr algn="just" rtl="0">
              <a:lnSpc>
                <a:spcPts val="1400"/>
              </a:lnSpc>
            </a:pPr>
            <a:r>
              <a:rPr lang="pt-BR" sz="800">
                <a:latin typeface="AMX Medium"/>
                <a:ea typeface="Segoe UI"/>
                <a:cs typeface="Segoe UI"/>
              </a:rPr>
              <a:t>Dispõem da visualização de dados de consultas, incluindo número, pacientes atendidos, especialidades, agendamentos versus realizações, bem como o mapa emocional.</a:t>
            </a:r>
            <a:r>
              <a:rPr sz="800">
                <a:latin typeface="AMX Medium"/>
                <a:ea typeface="Verdana"/>
                <a:cs typeface="Verdana"/>
              </a:rPr>
              <a:t> </a:t>
            </a:r>
          </a:p>
          <a:p>
            <a:pPr algn="just"/>
            <a:endParaRPr lang="en-US" sz="800">
              <a:latin typeface="AMX Medium"/>
              <a:ea typeface="Verdana"/>
              <a:cs typeface="Segoe UI"/>
            </a:endParaRPr>
          </a:p>
          <a:p>
            <a:pPr algn="just">
              <a:lnSpc>
                <a:spcPts val="1400"/>
              </a:lnSpc>
            </a:pPr>
            <a:r>
              <a:rPr lang="pt-BR" sz="800" b="1">
                <a:latin typeface="AMX Medium"/>
                <a:ea typeface="Verdana"/>
                <a:cs typeface="Segoe UI"/>
              </a:rPr>
              <a:t>5. Como faço para adicionar novos colaboradores ao benefício através do portal?</a:t>
            </a:r>
            <a:endParaRPr lang="en-US" sz="800">
              <a:latin typeface="AMX Medium"/>
              <a:ea typeface="Verdana"/>
              <a:cs typeface="Segoe UI"/>
            </a:endParaRPr>
          </a:p>
          <a:p>
            <a:pPr algn="just">
              <a:lnSpc>
                <a:spcPts val="1400"/>
              </a:lnSpc>
            </a:pPr>
            <a:r>
              <a:rPr lang="pt-BR" sz="800">
                <a:latin typeface="AMX Medium"/>
                <a:ea typeface="Verdana"/>
                <a:cs typeface="Segoe UI"/>
              </a:rPr>
              <a:t>Para adicionar um novo colaborador individualmente, acesse o Portal empresa, em seguida selecione a opção "colaboradores" no menu lateral e, em área de Gestão de colaboradores, clique em "Cadastrar +".</a:t>
            </a:r>
            <a:endParaRPr lang="pt-BR"/>
          </a:p>
        </p:txBody>
      </p:sp>
    </p:spTree>
    <p:extLst>
      <p:ext uri="{BB962C8B-B14F-4D97-AF65-F5344CB8AC3E}">
        <p14:creationId xmlns:p14="http://schemas.microsoft.com/office/powerpoint/2010/main" val="25379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E4F1A88B-7C8D-536B-A3EE-E05B96E9920A}"/>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820A3302-78EC-687B-8B3F-F4E06AE26E6F}"/>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20B3DE8F-93FD-9896-3602-F28B28221E79}"/>
              </a:ext>
            </a:extLst>
          </p:cNvPr>
          <p:cNvSpPr txBox="1"/>
          <p:nvPr/>
        </p:nvSpPr>
        <p:spPr>
          <a:xfrm>
            <a:off x="144906" y="156655"/>
            <a:ext cx="5559633" cy="29481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400"/>
              </a:lnSpc>
            </a:pPr>
            <a:r>
              <a:rPr lang="pt-BR" sz="800" b="1">
                <a:latin typeface="AMX"/>
                <a:ea typeface="Verdana"/>
                <a:cs typeface="Segoe UI"/>
              </a:rPr>
              <a:t>6. Quais dados preciso para cadastrar um novo colaborador</a:t>
            </a:r>
            <a:r>
              <a:rPr lang="pt-BR" sz="800" b="1">
                <a:latin typeface="AMX"/>
                <a:ea typeface="Verdana"/>
                <a:cs typeface="Verdana"/>
              </a:rPr>
              <a:t>?</a:t>
            </a:r>
            <a:endParaRPr lang="pt-BR" sz="800">
              <a:latin typeface="AMX"/>
              <a:ea typeface="Verdana"/>
              <a:cs typeface="Verdana"/>
            </a:endParaRPr>
          </a:p>
          <a:p>
            <a:pPr algn="just">
              <a:lnSpc>
                <a:spcPts val="1400"/>
              </a:lnSpc>
            </a:pPr>
            <a:r>
              <a:rPr lang="pt-BR" sz="800">
                <a:latin typeface="AMX"/>
                <a:ea typeface="Verdana"/>
                <a:cs typeface="Segoe UI"/>
              </a:rPr>
              <a:t>Para cadastrar um novo colaborador, são necessários os seguintes dados: nome completo, CPF, e-mail (corporativo ou pessoal), telefone, sexo biológico, data de nascimento, departamento e data de admissão.</a:t>
            </a:r>
            <a:endParaRPr lang="pt-BR" sz="800">
              <a:latin typeface="AMX"/>
              <a:ea typeface="Verdana"/>
              <a:cs typeface="Verdana"/>
            </a:endParaRPr>
          </a:p>
          <a:p>
            <a:pPr algn="just">
              <a:lnSpc>
                <a:spcPts val="1400"/>
              </a:lnSpc>
            </a:pPr>
            <a:endParaRPr lang="pt-BR" sz="800" b="1">
              <a:latin typeface="AMX"/>
              <a:ea typeface="Verdana"/>
              <a:cs typeface="Segoe UI"/>
            </a:endParaRPr>
          </a:p>
          <a:p>
            <a:pPr algn="just">
              <a:lnSpc>
                <a:spcPts val="1400"/>
              </a:lnSpc>
            </a:pPr>
            <a:r>
              <a:rPr lang="pt-BR" sz="800" b="1">
                <a:latin typeface="AMX"/>
                <a:ea typeface="Verdana"/>
                <a:cs typeface="Segoe UI"/>
              </a:rPr>
              <a:t>7. Posso cadastrar vários colaboradores de uma vez?</a:t>
            </a:r>
            <a:endParaRPr lang="pt-BR" sz="800">
              <a:latin typeface="AMX"/>
              <a:ea typeface="Verdana"/>
              <a:cs typeface="Segoe UI"/>
            </a:endParaRPr>
          </a:p>
          <a:p>
            <a:pPr algn="just">
              <a:lnSpc>
                <a:spcPts val="1400"/>
              </a:lnSpc>
            </a:pPr>
            <a:r>
              <a:rPr lang="pt-BR" sz="800">
                <a:latin typeface="AMX"/>
                <a:ea typeface="Verdana"/>
                <a:cs typeface="Segoe UI"/>
              </a:rPr>
              <a:t>Sim, é possível. Para cadastrar múltiplos colaboradores simultaneamente, acesse o portal da empresa, selecione "Colaboradores" no menu lateral e, na seção de gestão, clique em "Importar". Lá você encontrará as orientações e o modelo de planilha para realizar a importação em massa.</a:t>
            </a:r>
          </a:p>
          <a:p>
            <a:pPr algn="just">
              <a:lnSpc>
                <a:spcPts val="1400"/>
              </a:lnSpc>
            </a:pPr>
            <a:endParaRPr lang="pt-BR" sz="800">
              <a:latin typeface="AMX"/>
              <a:ea typeface="Verdana"/>
              <a:cs typeface="Segoe UI"/>
            </a:endParaRPr>
          </a:p>
          <a:p>
            <a:pPr algn="just">
              <a:lnSpc>
                <a:spcPts val="1400"/>
              </a:lnSpc>
            </a:pPr>
            <a:r>
              <a:rPr lang="pt-BR" sz="800" b="1">
                <a:latin typeface="AMX"/>
                <a:ea typeface="Verdana"/>
                <a:cs typeface="Segoe UI"/>
              </a:rPr>
              <a:t>8. </a:t>
            </a:r>
            <a:r>
              <a:rPr lang="pt-BR" sz="800" b="1">
                <a:latin typeface="AMX"/>
              </a:rPr>
              <a:t>Como faço para excluir um colaborador do benefício através do portal?</a:t>
            </a:r>
          </a:p>
          <a:p>
            <a:pPr>
              <a:lnSpc>
                <a:spcPts val="1400"/>
              </a:lnSpc>
            </a:pPr>
            <a:r>
              <a:rPr lang="pt-BR" sz="800">
                <a:latin typeface="AMX"/>
              </a:rPr>
              <a:t>Para remover um colaborador, siga estes passos no portal da empresa:</a:t>
            </a:r>
          </a:p>
          <a:p>
            <a:pPr>
              <a:lnSpc>
                <a:spcPts val="1400"/>
              </a:lnSpc>
            </a:pPr>
            <a:r>
              <a:rPr lang="pt-BR" sz="800">
                <a:latin typeface="AMX"/>
              </a:rPr>
              <a:t>- No menu lateral, clique em "Colaboradores".</a:t>
            </a:r>
          </a:p>
          <a:p>
            <a:pPr>
              <a:lnSpc>
                <a:spcPts val="1400"/>
              </a:lnSpc>
            </a:pPr>
            <a:r>
              <a:rPr lang="pt-BR" sz="800">
                <a:latin typeface="AMX"/>
              </a:rPr>
              <a:t>- Na seção de gestão de colaboradores, utilize o campo de busca para localizar o colaborador desejado pelo nome.</a:t>
            </a:r>
          </a:p>
          <a:p>
            <a:pPr>
              <a:lnSpc>
                <a:spcPts val="1400"/>
              </a:lnSpc>
            </a:pPr>
            <a:r>
              <a:rPr lang="pt-BR" sz="800">
                <a:latin typeface="AMX"/>
              </a:rPr>
              <a:t>- Após encontrar o colaborador, verifique se os dados apresentados estão corretos.</a:t>
            </a:r>
          </a:p>
          <a:p>
            <a:pPr>
              <a:lnSpc>
                <a:spcPts val="1400"/>
              </a:lnSpc>
            </a:pPr>
            <a:r>
              <a:rPr lang="pt-BR" sz="800">
                <a:latin typeface="AMX"/>
              </a:rPr>
              <a:t>- Ao lado do nome do colaborador, clique no ícone de lixeira.</a:t>
            </a:r>
          </a:p>
          <a:p>
            <a:pPr>
              <a:lnSpc>
                <a:spcPts val="1400"/>
              </a:lnSpc>
            </a:pPr>
            <a:r>
              <a:rPr lang="pt-BR" sz="800">
                <a:latin typeface="AMX"/>
              </a:rPr>
              <a:t>- Confirme a exclusão na janela que aparecer.</a:t>
            </a:r>
            <a:endParaRPr lang="pt-BR" sz="800" b="1"/>
          </a:p>
        </p:txBody>
      </p:sp>
    </p:spTree>
    <p:extLst>
      <p:ext uri="{BB962C8B-B14F-4D97-AF65-F5344CB8AC3E}">
        <p14:creationId xmlns:p14="http://schemas.microsoft.com/office/powerpoint/2010/main" val="420251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FA0E1F61-045B-9340-4314-7529468FB828}"/>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412BB57A-0B2D-9128-3027-7F405D26AA5A}"/>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3FB7B483-234F-99A5-2462-B1049B0B4F1E}"/>
              </a:ext>
            </a:extLst>
          </p:cNvPr>
          <p:cNvSpPr txBox="1"/>
          <p:nvPr/>
        </p:nvSpPr>
        <p:spPr>
          <a:xfrm>
            <a:off x="144906" y="0"/>
            <a:ext cx="5559633" cy="2947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400"/>
              </a:lnSpc>
            </a:pPr>
            <a:r>
              <a:rPr lang="pt-BR" sz="700" b="1"/>
              <a:t>9. O que acontece com os créditos de um colaborador excluído?</a:t>
            </a:r>
          </a:p>
          <a:p>
            <a:pPr algn="just">
              <a:lnSpc>
                <a:spcPts val="1400"/>
              </a:lnSpc>
            </a:pPr>
            <a:r>
              <a:rPr lang="pt-BR" sz="700"/>
              <a:t>Créditos de colaboradores são intransferíveis e, em caso de exclusão sem utilização no mês, não são redistribuídos, deixando de existir para o usuário.</a:t>
            </a:r>
            <a:endParaRPr lang="pt-BR" sz="700" b="1">
              <a:latin typeface="AMX"/>
              <a:ea typeface="Verdana"/>
              <a:cs typeface="Segoe UI"/>
            </a:endParaRPr>
          </a:p>
          <a:p>
            <a:pPr algn="just">
              <a:lnSpc>
                <a:spcPts val="1400"/>
              </a:lnSpc>
            </a:pPr>
            <a:endParaRPr lang="pt-BR" sz="700" b="1">
              <a:latin typeface="AMX"/>
              <a:ea typeface="Verdana"/>
              <a:cs typeface="Segoe UI"/>
            </a:endParaRPr>
          </a:p>
          <a:p>
            <a:pPr algn="just">
              <a:lnSpc>
                <a:spcPts val="1400"/>
              </a:lnSpc>
            </a:pPr>
            <a:r>
              <a:rPr lang="pt-BR" sz="700" b="1">
                <a:latin typeface="AMX"/>
                <a:ea typeface="Verdana"/>
                <a:cs typeface="Segoe UI"/>
              </a:rPr>
              <a:t>10. </a:t>
            </a:r>
            <a:r>
              <a:rPr lang="pt-BR" sz="700" b="1">
                <a:latin typeface="AMX"/>
              </a:rPr>
              <a:t>Como posso gerar relatórios financeiros no Portal Empresa? Que tipo de informação consigo obter?</a:t>
            </a:r>
          </a:p>
          <a:p>
            <a:pPr algn="just">
              <a:lnSpc>
                <a:spcPts val="1400"/>
              </a:lnSpc>
            </a:pPr>
            <a:r>
              <a:rPr lang="pt-BR" sz="700">
                <a:latin typeface="AMX"/>
              </a:rPr>
              <a:t>Para gerar um relatório financeiro, acesse o portal da empresa e, no menu lateral, clique em "relatórios" e depois em "Relatórios financeiros". Atualmente, a </a:t>
            </a:r>
            <a:r>
              <a:rPr lang="pt-BR" sz="700" err="1">
                <a:latin typeface="AMX"/>
              </a:rPr>
              <a:t>Starbem</a:t>
            </a:r>
            <a:r>
              <a:rPr lang="pt-BR" sz="700">
                <a:latin typeface="AMX"/>
              </a:rPr>
              <a:t> oferece apenas relatórios de colaboradores ativos e seus dependentes.</a:t>
            </a:r>
            <a:endParaRPr lang="pt-BR" sz="700">
              <a:latin typeface="AMX"/>
              <a:ea typeface="Verdana"/>
              <a:cs typeface="Verdana"/>
            </a:endParaRPr>
          </a:p>
          <a:p>
            <a:pPr algn="just">
              <a:lnSpc>
                <a:spcPts val="1400"/>
              </a:lnSpc>
            </a:pPr>
            <a:endParaRPr lang="pt-BR" sz="700" b="1">
              <a:latin typeface="AMX"/>
              <a:ea typeface="Verdana"/>
              <a:cs typeface="Segoe UI"/>
            </a:endParaRPr>
          </a:p>
          <a:p>
            <a:pPr algn="just">
              <a:lnSpc>
                <a:spcPts val="1400"/>
              </a:lnSpc>
            </a:pPr>
            <a:r>
              <a:rPr lang="pt-BR" sz="700" b="1">
                <a:latin typeface="AMX"/>
                <a:ea typeface="Verdana"/>
                <a:cs typeface="Segoe UI"/>
              </a:rPr>
              <a:t>11. </a:t>
            </a:r>
            <a:r>
              <a:rPr lang="pt-BR" sz="700" b="1">
                <a:latin typeface="AMX"/>
              </a:rPr>
              <a:t>Quais relatórios de usabilidade estão disponíveis no Portal Empresa?</a:t>
            </a:r>
          </a:p>
          <a:p>
            <a:pPr>
              <a:lnSpc>
                <a:spcPts val="1400"/>
              </a:lnSpc>
            </a:pPr>
            <a:r>
              <a:rPr lang="pt-BR" sz="700">
                <a:latin typeface="AMX"/>
              </a:rPr>
              <a:t>Os relatórios de utilização abrangem a quantidade de uso por funcionários (ativos vs. inativos) e dependentes (ativos vs. inativos), as especialidades mais procuradas, agendadas e canceladas, entre outras informações.</a:t>
            </a:r>
          </a:p>
          <a:p>
            <a:pPr>
              <a:lnSpc>
                <a:spcPts val="1400"/>
              </a:lnSpc>
            </a:pPr>
            <a:r>
              <a:rPr lang="pt-BR" sz="700">
                <a:latin typeface="AMX"/>
              </a:rPr>
              <a:t>Adicionalmente, é possível monitorar o check-in emocional e identificar as emoções predominantes em diferentes períodos.</a:t>
            </a:r>
            <a:endParaRPr lang="pt-BR" sz="700">
              <a:latin typeface="AMX"/>
              <a:ea typeface="Verdana"/>
              <a:cs typeface="Segoe UI"/>
            </a:endParaRPr>
          </a:p>
          <a:p>
            <a:pPr algn="just">
              <a:lnSpc>
                <a:spcPts val="1400"/>
              </a:lnSpc>
            </a:pPr>
            <a:endParaRPr lang="pt-BR" sz="700">
              <a:latin typeface="AMX"/>
              <a:ea typeface="Verdana"/>
              <a:cs typeface="Segoe UI"/>
            </a:endParaRPr>
          </a:p>
          <a:p>
            <a:pPr algn="just">
              <a:lnSpc>
                <a:spcPts val="1400"/>
              </a:lnSpc>
            </a:pPr>
            <a:r>
              <a:rPr lang="pt-BR" sz="700" b="1">
                <a:latin typeface="AMX"/>
                <a:ea typeface="Verdana"/>
                <a:cs typeface="Segoe UI"/>
              </a:rPr>
              <a:t>12. </a:t>
            </a:r>
            <a:r>
              <a:rPr lang="pt-BR" sz="700" b="1">
                <a:latin typeface="AMX"/>
              </a:rPr>
              <a:t>Como posso acompanhar a adesão dos funcionários ao benefício?</a:t>
            </a:r>
          </a:p>
          <a:p>
            <a:pPr algn="just">
              <a:lnSpc>
                <a:spcPts val="1400"/>
              </a:lnSpc>
            </a:pPr>
            <a:r>
              <a:rPr lang="pt-BR" sz="700">
                <a:latin typeface="AMX"/>
              </a:rPr>
              <a:t>O gestor do benefício pode acompanhar essa informação através do Portal Empresa. No dashboard inicial, é possível acompanhar consultas agendadas e suas especialidades, além da utilização do check-in emocional.</a:t>
            </a:r>
          </a:p>
        </p:txBody>
      </p:sp>
    </p:spTree>
    <p:extLst>
      <p:ext uri="{BB962C8B-B14F-4D97-AF65-F5344CB8AC3E}">
        <p14:creationId xmlns:p14="http://schemas.microsoft.com/office/powerpoint/2010/main" val="228350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A72D11A1-9040-2A21-9F56-D8CD43EF6745}"/>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BC3005C1-3590-1B7B-172C-86DC9A9C46AE}"/>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D53153D9-4CB6-72A5-A85A-089DCD8949EC}"/>
              </a:ext>
            </a:extLst>
          </p:cNvPr>
          <p:cNvSpPr txBox="1"/>
          <p:nvPr/>
        </p:nvSpPr>
        <p:spPr>
          <a:xfrm>
            <a:off x="146739" y="156655"/>
            <a:ext cx="5559633" cy="2890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400"/>
              </a:lnSpc>
            </a:pPr>
            <a:r>
              <a:rPr lang="pt-BR" sz="800" b="1">
                <a:latin typeface="AMX"/>
              </a:rPr>
              <a:t>13. Como gerencio os perfis de administrador? Como criar novo ou excluir perfil administrador já existente?</a:t>
            </a:r>
          </a:p>
          <a:p>
            <a:pPr algn="just">
              <a:lnSpc>
                <a:spcPts val="1400"/>
              </a:lnSpc>
            </a:pPr>
            <a:r>
              <a:rPr lang="pt-BR" sz="800">
                <a:latin typeface="AMX"/>
              </a:rPr>
              <a:t>O gerenciamento do perfil de administrador é definido durante a adesão ao benefício pela empresa, com os responsáveis pela contratação designando os administradores iniciais. A inclusão ou remoção de administradores posteriores requer contato com a equipe de atendimento da </a:t>
            </a:r>
            <a:r>
              <a:rPr lang="pt-BR" sz="800" err="1">
                <a:latin typeface="AMX"/>
              </a:rPr>
              <a:t>Starbem</a:t>
            </a:r>
            <a:r>
              <a:rPr lang="pt-BR" sz="800">
                <a:latin typeface="AMX"/>
              </a:rPr>
              <a:t>.</a:t>
            </a:r>
            <a:endParaRPr lang="pt-BR" sz="800">
              <a:latin typeface="AMX"/>
              <a:ea typeface="Verdana"/>
            </a:endParaRPr>
          </a:p>
          <a:p>
            <a:pPr algn="just"/>
            <a:endParaRPr lang="pt-BR" sz="800" b="1">
              <a:latin typeface="AMX" panose="020B0604020202020204"/>
              <a:ea typeface="Verdana"/>
              <a:cs typeface="Segoe UI"/>
            </a:endParaRPr>
          </a:p>
          <a:p>
            <a:pPr algn="just">
              <a:lnSpc>
                <a:spcPts val="1400"/>
              </a:lnSpc>
            </a:pPr>
            <a:r>
              <a:rPr lang="pt-BR" sz="800" b="1">
                <a:latin typeface="AMX" panose="020B0604020202020204"/>
                <a:ea typeface="Verdana"/>
                <a:cs typeface="Segoe UI"/>
              </a:rPr>
              <a:t>14. </a:t>
            </a:r>
            <a:r>
              <a:rPr lang="pt-BR" sz="800" b="1">
                <a:latin typeface="AMX" panose="020B0604020202020204"/>
              </a:rPr>
              <a:t>Os colaboradores recebem algum e-mail com instruções de uso?</a:t>
            </a:r>
          </a:p>
          <a:p>
            <a:pPr algn="just">
              <a:lnSpc>
                <a:spcPts val="1400"/>
              </a:lnSpc>
            </a:pPr>
            <a:r>
              <a:rPr lang="pt-BR" sz="800">
                <a:latin typeface="AMX" panose="020B0604020202020204"/>
              </a:rPr>
              <a:t>Quando o benefício é ativado, os colaboradores recebem um e-mail de boas-vindas com instruções para baixar o aplicativo e realizar o primeiro acesso, incluindo uma senha provisória.</a:t>
            </a:r>
            <a:endParaRPr lang="pt-BR" sz="800">
              <a:latin typeface="AMX" panose="020B0604020202020204"/>
              <a:ea typeface="Verdana"/>
              <a:cs typeface="Verdana"/>
            </a:endParaRPr>
          </a:p>
          <a:p>
            <a:pPr algn="just">
              <a:lnSpc>
                <a:spcPts val="1400"/>
              </a:lnSpc>
            </a:pPr>
            <a:endParaRPr lang="pt-BR" sz="800" b="1">
              <a:latin typeface="AMX" panose="020B0604020202020204"/>
              <a:ea typeface="Verdana"/>
              <a:cs typeface="Segoe UI"/>
            </a:endParaRPr>
          </a:p>
          <a:p>
            <a:pPr algn="just">
              <a:lnSpc>
                <a:spcPts val="1400"/>
              </a:lnSpc>
            </a:pPr>
            <a:r>
              <a:rPr lang="pt-BR" sz="800" b="1">
                <a:latin typeface="AMX" panose="020B0604020202020204"/>
                <a:ea typeface="Verdana"/>
                <a:cs typeface="Segoe UI"/>
              </a:rPr>
              <a:t>15. </a:t>
            </a:r>
            <a:r>
              <a:rPr lang="pt-BR" sz="800" b="1">
                <a:latin typeface="AMX" panose="020B0604020202020204"/>
              </a:rPr>
              <a:t>Há algum manual ou tutorial para usar o Portal Empresa?</a:t>
            </a:r>
          </a:p>
          <a:p>
            <a:pPr algn="just">
              <a:lnSpc>
                <a:spcPts val="1400"/>
              </a:lnSpc>
            </a:pPr>
            <a:r>
              <a:rPr lang="pt-BR" sz="800">
                <a:latin typeface="AMX" panose="020B0604020202020204"/>
              </a:rPr>
              <a:t>Sim, toda nova empresa cliente recebe e-books sobre o uso do aplicativo e do Portal Empresa durante a apresentação do benefício.</a:t>
            </a:r>
          </a:p>
          <a:p>
            <a:pPr algn="just">
              <a:lnSpc>
                <a:spcPts val="1400"/>
              </a:lnSpc>
            </a:pPr>
            <a:endParaRPr lang="pt-BR" sz="800">
              <a:latin typeface="AMX" panose="020B0604020202020204"/>
              <a:ea typeface="Verdana"/>
              <a:cs typeface="Segoe UI"/>
            </a:endParaRPr>
          </a:p>
          <a:p>
            <a:pPr algn="just">
              <a:lnSpc>
                <a:spcPts val="1400"/>
              </a:lnSpc>
            </a:pPr>
            <a:r>
              <a:rPr lang="pt-BR" sz="800" b="1">
                <a:latin typeface="AMX" panose="020B0604020202020204"/>
                <a:ea typeface="Verdana"/>
                <a:cs typeface="Segoe UI"/>
              </a:rPr>
              <a:t>16. </a:t>
            </a:r>
            <a:r>
              <a:rPr lang="pt-BR" sz="800" b="1">
                <a:latin typeface="AMX" panose="020B0604020202020204"/>
              </a:rPr>
              <a:t>Como funciona a renovação de créditos para os colaboradores? Posso gerenciar isso pelo portal?</a:t>
            </a:r>
          </a:p>
          <a:p>
            <a:pPr algn="just">
              <a:lnSpc>
                <a:spcPts val="1400"/>
              </a:lnSpc>
            </a:pPr>
            <a:r>
              <a:rPr lang="pt-BR" sz="800">
                <a:latin typeface="AMX" panose="020B0604020202020204"/>
              </a:rPr>
              <a:t>A renovação automática dos créditos para colaboradores acontece sempre na virada do mês, dispensando qualquer ação por parte da gestão.</a:t>
            </a:r>
          </a:p>
        </p:txBody>
      </p:sp>
    </p:spTree>
    <p:extLst>
      <p:ext uri="{BB962C8B-B14F-4D97-AF65-F5344CB8AC3E}">
        <p14:creationId xmlns:p14="http://schemas.microsoft.com/office/powerpoint/2010/main" val="145688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Google Shape;56;p3">
            <a:extLst>
              <a:ext uri="{FF2B5EF4-FFF2-40B4-BE49-F238E27FC236}">
                <a16:creationId xmlns:a16="http://schemas.microsoft.com/office/drawing/2014/main" id="{2752BC42-1960-82D6-874B-DBE0364F2204}"/>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2D6A396C-BCB7-D586-AF14-E225504F6E6B}"/>
              </a:ext>
            </a:extLst>
          </p:cNvPr>
          <p:cNvSpPr txBox="1"/>
          <p:nvPr/>
        </p:nvSpPr>
        <p:spPr>
          <a:xfrm>
            <a:off x="426094" y="163468"/>
            <a:ext cx="4855161" cy="2742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just" rtl="0">
              <a:lnSpc>
                <a:spcPts val="1400"/>
              </a:lnSpc>
              <a:buFont typeface="Verdana"/>
              <a:buAutoNum type="arabicPeriod"/>
            </a:pPr>
            <a:r>
              <a:rPr lang="pt-BR" sz="800" b="1">
                <a:solidFill>
                  <a:srgbClr val="FF0000"/>
                </a:solidFill>
                <a:latin typeface="AMX" panose="020B0604020202020204"/>
                <a:ea typeface="Verdana"/>
                <a:cs typeface="Verdana"/>
              </a:rPr>
              <a:t>O QUE É?</a:t>
            </a:r>
            <a:r>
              <a:rPr sz="800" b="1">
                <a:solidFill>
                  <a:srgbClr val="FF0000"/>
                </a:solidFill>
                <a:latin typeface="AMX" panose="020B0604020202020204"/>
                <a:ea typeface="Verdana"/>
                <a:cs typeface="Verdana"/>
              </a:rPr>
              <a:t> </a:t>
            </a:r>
            <a:endParaRPr lang="pt-BR" sz="800" b="1">
              <a:solidFill>
                <a:srgbClr val="000000"/>
              </a:solidFill>
              <a:latin typeface="AMX" panose="020B0604020202020204"/>
              <a:ea typeface="Verdana"/>
              <a:cs typeface="Verdana"/>
            </a:endParaRPr>
          </a:p>
          <a:p>
            <a:pPr marL="0" lvl="1" algn="just">
              <a:lnSpc>
                <a:spcPts val="1400"/>
              </a:lnSpc>
            </a:pPr>
            <a:r>
              <a:rPr lang="pt-BR" sz="800">
                <a:latin typeface="AMX" panose="020B0604020202020204"/>
                <a:ea typeface="Verdana"/>
                <a:cs typeface="Verdana"/>
              </a:rPr>
              <a:t>O Telemedicina </a:t>
            </a:r>
            <a:r>
              <a:rPr lang="pt-BR" sz="800">
                <a:latin typeface="AMX" panose="020B0604020202020204"/>
                <a:ea typeface="Verdana"/>
                <a:cs typeface="Segoe UI"/>
              </a:rPr>
              <a:t>é um produto que possibilita ao</a:t>
            </a:r>
            <a:r>
              <a:rPr lang="pt-BR" sz="800">
                <a:latin typeface="AMX" panose="020B0604020202020204"/>
                <a:ea typeface="Segoe UI"/>
                <a:cs typeface="Segoe UI"/>
              </a:rPr>
              <a:t> cliente Claro empresas oferecer aos seus colaboradores pacotes de teleconsultas mensais. Uma forma qualitativa de prezar pela saúde da sua equipe, sem que essa precise de deslocamento, visto que as consultas são prestadas pelo celular via aplicativo </a:t>
            </a:r>
            <a:r>
              <a:rPr lang="pt-BR" sz="800" err="1">
                <a:latin typeface="AMX" panose="020B0604020202020204"/>
                <a:ea typeface="Segoe UI"/>
                <a:cs typeface="Segoe UI"/>
              </a:rPr>
              <a:t>Starbem</a:t>
            </a:r>
            <a:r>
              <a:rPr lang="pt-BR" sz="800">
                <a:latin typeface="AMX" panose="020B0604020202020204"/>
                <a:ea typeface="Segoe UI"/>
                <a:cs typeface="Segoe UI"/>
              </a:rPr>
              <a:t>, minimizando filas nos atendimentos presenciais.</a:t>
            </a:r>
            <a:r>
              <a:rPr lang="pt-BR" sz="800">
                <a:latin typeface="AMX" panose="020B0604020202020204"/>
                <a:ea typeface="Verdana"/>
                <a:cs typeface="Verdana"/>
              </a:rPr>
              <a:t> </a:t>
            </a:r>
          </a:p>
          <a:p>
            <a:pPr algn="just" rtl="0">
              <a:lnSpc>
                <a:spcPts val="1400"/>
              </a:lnSpc>
            </a:pPr>
            <a:r>
              <a:rPr lang="pt-BR" sz="800">
                <a:latin typeface="AMX" panose="020B0604020202020204"/>
                <a:ea typeface="Segoe UI"/>
                <a:cs typeface="Segoe UI"/>
              </a:rPr>
              <a:t>A </a:t>
            </a:r>
            <a:r>
              <a:rPr lang="pt-BR" sz="800" err="1">
                <a:latin typeface="AMX" panose="020B0604020202020204"/>
                <a:ea typeface="Segoe UI"/>
                <a:cs typeface="Segoe UI"/>
              </a:rPr>
              <a:t>Starbem</a:t>
            </a:r>
            <a:r>
              <a:rPr lang="pt-BR" sz="800">
                <a:latin typeface="AMX" panose="020B0604020202020204"/>
                <a:ea typeface="Segoe UI"/>
                <a:cs typeface="Segoe UI"/>
              </a:rPr>
              <a:t> é uma </a:t>
            </a:r>
            <a:r>
              <a:rPr lang="pt-BR" sz="800" err="1">
                <a:latin typeface="AMX" panose="020B0604020202020204"/>
                <a:ea typeface="Segoe UI"/>
                <a:cs typeface="Segoe UI"/>
              </a:rPr>
              <a:t>health</a:t>
            </a:r>
            <a:r>
              <a:rPr lang="pt-BR" sz="800">
                <a:latin typeface="AMX" panose="020B0604020202020204"/>
                <a:ea typeface="Segoe UI"/>
                <a:cs typeface="Segoe UI"/>
              </a:rPr>
              <a:t> tech com um conceito inovador de saúde integrada e telemedicina que visa democratizar o atendimento médico de qualidade no Brasil.</a:t>
            </a:r>
            <a:r>
              <a:rPr sz="800">
                <a:latin typeface="AMX" panose="020B0604020202020204"/>
                <a:ea typeface="Verdana"/>
                <a:cs typeface="Verdana"/>
              </a:rPr>
              <a:t> </a:t>
            </a:r>
            <a:r>
              <a:rPr lang="pt-BR" sz="800">
                <a:latin typeface="AMX" panose="020B0604020202020204"/>
                <a:ea typeface="Segoe UI"/>
                <a:cs typeface="Segoe UI"/>
              </a:rPr>
              <a:t>O agendamento das consultas também é feito pelo aplicativo, de forma simples, rápida e prática. E o paciente ainda é acompanhado de forma contínua, já que o prontuário com todo o histórico, prescrições e exames fica disponível.</a:t>
            </a:r>
            <a:r>
              <a:rPr sz="800">
                <a:latin typeface="AMX" panose="020B0604020202020204"/>
                <a:ea typeface="Verdana"/>
                <a:cs typeface="Verdana"/>
              </a:rPr>
              <a:t> </a:t>
            </a:r>
            <a:endParaRPr lang="pt-BR" sz="800">
              <a:latin typeface="AMX" panose="020B0604020202020204"/>
              <a:ea typeface="Verdana"/>
              <a:cs typeface="Verdana"/>
            </a:endParaRPr>
          </a:p>
          <a:p>
            <a:pPr algn="just" rtl="0">
              <a:lnSpc>
                <a:spcPts val="1400"/>
              </a:lnSpc>
            </a:pPr>
            <a:endParaRPr lang="pt-BR" sz="800">
              <a:latin typeface="AMX" panose="020B0604020202020204"/>
              <a:ea typeface="Verdana"/>
              <a:cs typeface="Verdana"/>
            </a:endParaRPr>
          </a:p>
          <a:p>
            <a:pPr>
              <a:lnSpc>
                <a:spcPts val="1400"/>
              </a:lnSpc>
            </a:pPr>
            <a:r>
              <a:rPr lang="pt-BR" sz="800" b="1">
                <a:solidFill>
                  <a:srgbClr val="FF0000"/>
                </a:solidFill>
                <a:latin typeface="AMX" panose="020B0604020202020204"/>
                <a:ea typeface="Verdana"/>
                <a:cs typeface="Verdana"/>
              </a:rPr>
              <a:t>1.2   O QUE É TELECONSULTA?</a:t>
            </a:r>
            <a:endParaRPr lang="pt-BR" sz="800">
              <a:solidFill>
                <a:srgbClr val="FF0000"/>
              </a:solidFill>
              <a:latin typeface="AMX" panose="020B0604020202020204"/>
              <a:ea typeface="Verdana"/>
              <a:cs typeface="Verdana"/>
            </a:endParaRPr>
          </a:p>
          <a:p>
            <a:pPr>
              <a:lnSpc>
                <a:spcPts val="1380"/>
              </a:lnSpc>
            </a:pPr>
            <a:r>
              <a:rPr lang="pt-BR" sz="800">
                <a:solidFill>
                  <a:srgbClr val="000000"/>
                </a:solidFill>
                <a:latin typeface="AMX" panose="020B0604020202020204"/>
                <a:ea typeface="Verdana"/>
                <a:cs typeface="Verdana"/>
              </a:rPr>
              <a:t>Teleconsulta é a possibilidade de realizar uma consulta médica de forma remota, por meio de tecnologias seguras de comunicação online, como videoconferência ou aplicativos de videochamadas utilizando smartphones para a função. </a:t>
            </a:r>
          </a:p>
          <a:p>
            <a:pPr algn="just" rtl="0">
              <a:lnSpc>
                <a:spcPts val="1400"/>
              </a:lnSpc>
            </a:pPr>
            <a:endParaRPr lang="pt-BR" sz="800">
              <a:latin typeface="AMX" panose="020B0604020202020204"/>
              <a:ea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4E6C3818-6C0D-4EE4-1DE5-67BD09E22601}"/>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9ABECF85-1F22-30EF-ECF1-604DF37A0E2D}"/>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7A274C69-4787-8CF2-6A70-B8FADA5A1CFA}"/>
              </a:ext>
            </a:extLst>
          </p:cNvPr>
          <p:cNvSpPr txBox="1"/>
          <p:nvPr/>
        </p:nvSpPr>
        <p:spPr>
          <a:xfrm>
            <a:off x="143167" y="219639"/>
            <a:ext cx="5559633" cy="254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800" b="1">
                <a:solidFill>
                  <a:srgbClr val="FF0000"/>
                </a:solidFill>
                <a:latin typeface="AMX"/>
                <a:ea typeface="Verdana"/>
                <a:cs typeface="Segoe UI"/>
              </a:rPr>
              <a:t>13.       STELA IA</a:t>
            </a:r>
            <a:endParaRPr lang="pt-BR" sz="800">
              <a:latin typeface="AMX"/>
            </a:endParaRPr>
          </a:p>
        </p:txBody>
      </p:sp>
      <p:pic>
        <p:nvPicPr>
          <p:cNvPr id="5" name="Imagem 4">
            <a:extLst>
              <a:ext uri="{FF2B5EF4-FFF2-40B4-BE49-F238E27FC236}">
                <a16:creationId xmlns:a16="http://schemas.microsoft.com/office/drawing/2014/main" id="{E5B7AECA-C094-EB5E-5798-41DF9546F642}"/>
              </a:ext>
            </a:extLst>
          </p:cNvPr>
          <p:cNvPicPr>
            <a:picLocks noChangeAspect="1"/>
          </p:cNvPicPr>
          <p:nvPr/>
        </p:nvPicPr>
        <p:blipFill>
          <a:blip r:embed="rId4"/>
          <a:stretch>
            <a:fillRect/>
          </a:stretch>
        </p:blipFill>
        <p:spPr>
          <a:xfrm>
            <a:off x="2681144" y="473748"/>
            <a:ext cx="1229679" cy="2589138"/>
          </a:xfrm>
          <a:prstGeom prst="rect">
            <a:avLst/>
          </a:prstGeom>
        </p:spPr>
      </p:pic>
      <p:sp>
        <p:nvSpPr>
          <p:cNvPr id="6" name="CaixaDeTexto 5">
            <a:extLst>
              <a:ext uri="{FF2B5EF4-FFF2-40B4-BE49-F238E27FC236}">
                <a16:creationId xmlns:a16="http://schemas.microsoft.com/office/drawing/2014/main" id="{2B463F7D-7BF3-C962-3EEC-A58B6A999DA6}"/>
              </a:ext>
            </a:extLst>
          </p:cNvPr>
          <p:cNvSpPr txBox="1"/>
          <p:nvPr/>
        </p:nvSpPr>
        <p:spPr>
          <a:xfrm>
            <a:off x="676586" y="473748"/>
            <a:ext cx="1880544" cy="20494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ts val="1400"/>
              </a:lnSpc>
            </a:pPr>
            <a:r>
              <a:rPr lang="pt-BR" sz="1000" b="1">
                <a:solidFill>
                  <a:srgbClr val="C00000"/>
                </a:solidFill>
                <a:latin typeface="AMX" panose="020B0604020202020204"/>
              </a:rPr>
              <a:t>Apoio emocional por Inteligência Artificial</a:t>
            </a:r>
          </a:p>
          <a:p>
            <a:pPr algn="r">
              <a:lnSpc>
                <a:spcPts val="1400"/>
              </a:lnSpc>
            </a:pPr>
            <a:endParaRPr lang="pt-BR" sz="800">
              <a:latin typeface="AMX Medium"/>
              <a:ea typeface="Segoe UI"/>
              <a:cs typeface="Segoe UI"/>
            </a:endParaRPr>
          </a:p>
          <a:p>
            <a:pPr algn="r">
              <a:lnSpc>
                <a:spcPts val="1400"/>
              </a:lnSpc>
            </a:pPr>
            <a:r>
              <a:rPr lang="pt-BR" sz="800" b="1">
                <a:latin typeface="AMX" panose="020B0604020202020204"/>
              </a:rPr>
              <a:t>A Stela é o assistente emocional da plataforma, criado para acolher, aconselhar e apoiar pessoas em momentos de crise emocional. Com tecnologia de inteligência artificial, oferece atendimento imediato, 24 horas por dia, garantindo que ninguém enfrente dificuldades sozinho.</a:t>
            </a:r>
            <a:endParaRPr lang="pt-BR" b="1">
              <a:latin typeface="AMX" panose="020B0604020202020204"/>
            </a:endParaRPr>
          </a:p>
        </p:txBody>
      </p:sp>
    </p:spTree>
    <p:extLst>
      <p:ext uri="{BB962C8B-B14F-4D97-AF65-F5344CB8AC3E}">
        <p14:creationId xmlns:p14="http://schemas.microsoft.com/office/powerpoint/2010/main" val="76601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2069AB4C-A9D1-4AC2-B88E-020A5E7AF07A}"/>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129CD5EC-AB4E-0CE9-57FF-02C2CC260CEC}"/>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9239BFD1-0789-4624-05F5-97E4E4F7A1A9}"/>
              </a:ext>
            </a:extLst>
          </p:cNvPr>
          <p:cNvSpPr txBox="1"/>
          <p:nvPr/>
        </p:nvSpPr>
        <p:spPr>
          <a:xfrm>
            <a:off x="144906" y="164198"/>
            <a:ext cx="5559633" cy="3126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800" b="1">
                <a:solidFill>
                  <a:srgbClr val="FF0000"/>
                </a:solidFill>
                <a:latin typeface="AMX"/>
                <a:ea typeface="Verdana"/>
                <a:cs typeface="Segoe UI"/>
              </a:rPr>
              <a:t>14.    VÍDEOS EXPLICATIVOS</a:t>
            </a:r>
            <a:endParaRPr lang="en-US" sz="800">
              <a:solidFill>
                <a:srgbClr val="FF0000"/>
              </a:solidFill>
              <a:latin typeface="AMX"/>
              <a:ea typeface="Verdana"/>
              <a:cs typeface="Segoe UI"/>
            </a:endParaRPr>
          </a:p>
          <a:p>
            <a:pPr>
              <a:lnSpc>
                <a:spcPts val="1400"/>
              </a:lnSpc>
            </a:pPr>
            <a:endParaRPr lang="pt-BR" sz="800" b="1">
              <a:latin typeface="AMX"/>
              <a:ea typeface="Verdana"/>
              <a:cs typeface="Segoe UI"/>
            </a:endParaRPr>
          </a:p>
          <a:p>
            <a:pPr>
              <a:lnSpc>
                <a:spcPts val="1400"/>
              </a:lnSpc>
            </a:pPr>
            <a:r>
              <a:rPr lang="pt-BR" sz="800" b="1">
                <a:latin typeface="AMX"/>
                <a:ea typeface="Verdana"/>
                <a:cs typeface="Segoe UI"/>
              </a:rPr>
              <a:t>Inclusão de usuários:</a:t>
            </a:r>
          </a:p>
          <a:p>
            <a:pPr>
              <a:lnSpc>
                <a:spcPts val="1400"/>
              </a:lnSpc>
            </a:pPr>
            <a:r>
              <a:rPr lang="pt-BR" sz="800">
                <a:latin typeface="AMX"/>
                <a:ea typeface="Verdana"/>
                <a:cs typeface="Segoe UI"/>
                <a:hlinkClick r:id="rId4"/>
              </a:rPr>
              <a:t>https://www.youtube.com/watch?v=tk1Tuy23F0w</a:t>
            </a:r>
            <a:endParaRPr lang="pt-BR" sz="800">
              <a:latin typeface="AMX"/>
              <a:ea typeface="Verdana"/>
              <a:cs typeface="Segoe UI"/>
            </a:endParaRPr>
          </a:p>
          <a:p>
            <a:pPr>
              <a:lnSpc>
                <a:spcPts val="1400"/>
              </a:lnSpc>
            </a:pPr>
            <a:endParaRPr lang="pt-BR" sz="800" b="1">
              <a:latin typeface="AMX"/>
              <a:ea typeface="Verdana"/>
              <a:cs typeface="Segoe UI"/>
            </a:endParaRPr>
          </a:p>
          <a:p>
            <a:pPr>
              <a:lnSpc>
                <a:spcPts val="1400"/>
              </a:lnSpc>
            </a:pPr>
            <a:r>
              <a:rPr lang="pt-BR" sz="800" b="1">
                <a:latin typeface="AMX"/>
                <a:ea typeface="Verdana"/>
                <a:cs typeface="Segoe UI"/>
              </a:rPr>
              <a:t>Atendimento (teleconsulta) online:</a:t>
            </a:r>
          </a:p>
          <a:p>
            <a:pPr>
              <a:lnSpc>
                <a:spcPts val="1400"/>
              </a:lnSpc>
            </a:pPr>
            <a:r>
              <a:rPr lang="pt-BR" sz="800">
                <a:latin typeface="AMX"/>
                <a:ea typeface="Verdana"/>
                <a:cs typeface="Segoe UI"/>
                <a:hlinkClick r:id="rId5"/>
              </a:rPr>
              <a:t>https://www.youtube.com/watch?v=f7BL-WKHT14</a:t>
            </a:r>
            <a:endParaRPr lang="pt-BR" sz="800">
              <a:latin typeface="AMX"/>
              <a:ea typeface="Verdana"/>
              <a:cs typeface="Segoe UI"/>
            </a:endParaRPr>
          </a:p>
          <a:p>
            <a:pPr>
              <a:lnSpc>
                <a:spcPts val="1400"/>
              </a:lnSpc>
            </a:pPr>
            <a:endParaRPr lang="pt-BR" sz="800" b="1">
              <a:latin typeface="AMX"/>
              <a:ea typeface="Verdana"/>
              <a:cs typeface="Segoe UI"/>
            </a:endParaRPr>
          </a:p>
          <a:p>
            <a:pPr>
              <a:lnSpc>
                <a:spcPts val="1400"/>
              </a:lnSpc>
            </a:pPr>
            <a:r>
              <a:rPr lang="pt-BR" sz="800" b="1">
                <a:latin typeface="AMX"/>
                <a:ea typeface="Verdana"/>
                <a:cs typeface="Segoe UI"/>
              </a:rPr>
              <a:t>Dashboard Portal Empresa:</a:t>
            </a:r>
            <a:endParaRPr lang="en-US" sz="800">
              <a:latin typeface="AMX"/>
              <a:ea typeface="Verdana"/>
              <a:cs typeface="Segoe UI"/>
              <a:hlinkClick r:id="rId6">
                <a:extLst>
                  <a:ext uri="{A12FA001-AC4F-418D-AE19-62706E023703}">
                    <ahyp:hlinkClr xmlns:ahyp="http://schemas.microsoft.com/office/drawing/2018/hyperlinkcolor" val="tx"/>
                  </a:ext>
                </a:extLst>
              </a:hlinkClick>
            </a:endParaRPr>
          </a:p>
          <a:p>
            <a:pPr>
              <a:lnSpc>
                <a:spcPts val="1400"/>
              </a:lnSpc>
            </a:pPr>
            <a:r>
              <a:rPr lang="en-US" sz="800">
                <a:solidFill>
                  <a:srgbClr val="96607D"/>
                </a:solidFill>
                <a:latin typeface="AMX"/>
                <a:ea typeface="Verdana"/>
                <a:cs typeface="Segoe UI"/>
                <a:hlinkClick r:id="rId6">
                  <a:extLst>
                    <a:ext uri="{A12FA001-AC4F-418D-AE19-62706E023703}">
                      <ahyp:hlinkClr xmlns:ahyp="http://schemas.microsoft.com/office/drawing/2018/hyperlinkcolor" val="tx"/>
                    </a:ext>
                  </a:extLst>
                </a:hlinkClick>
              </a:rPr>
              <a:t>https://www.youtube.com/watch?v=7p68lXgIy5Q</a:t>
            </a:r>
            <a:endParaRPr lang="en-US" sz="800">
              <a:latin typeface="AMX"/>
              <a:ea typeface="Verdana"/>
              <a:cs typeface="Segoe UI"/>
            </a:endParaRPr>
          </a:p>
          <a:p>
            <a:pPr>
              <a:lnSpc>
                <a:spcPts val="1400"/>
              </a:lnSpc>
            </a:pPr>
            <a:endParaRPr lang="en-US" sz="800">
              <a:latin typeface="AMX"/>
              <a:ea typeface="Verdana"/>
              <a:cs typeface="Segoe UI"/>
            </a:endParaRPr>
          </a:p>
          <a:p>
            <a:pPr>
              <a:lnSpc>
                <a:spcPts val="1400"/>
              </a:lnSpc>
            </a:pPr>
            <a:r>
              <a:rPr lang="pt-BR" sz="800" b="1">
                <a:latin typeface="AMX"/>
                <a:ea typeface="Verdana"/>
                <a:cs typeface="Segoe UI"/>
              </a:rPr>
              <a:t>Mapa emocional da empresa:</a:t>
            </a:r>
            <a:endParaRPr lang="en-US" sz="800">
              <a:latin typeface="AMX"/>
              <a:ea typeface="Verdana"/>
              <a:cs typeface="Segoe UI"/>
            </a:endParaRPr>
          </a:p>
          <a:p>
            <a:pPr>
              <a:lnSpc>
                <a:spcPts val="1400"/>
              </a:lnSpc>
            </a:pPr>
            <a:r>
              <a:rPr lang="en-US" sz="800">
                <a:latin typeface="AMX"/>
                <a:ea typeface="Verdana"/>
                <a:cs typeface="Segoe UI"/>
                <a:hlinkClick r:id="rId7"/>
              </a:rPr>
              <a:t>https://www.youtube.com/watch?v=fr3vy23s_7Q</a:t>
            </a:r>
            <a:endParaRPr lang="en-US" sz="800">
              <a:latin typeface="AMX"/>
              <a:ea typeface="Verdana"/>
              <a:cs typeface="Segoe UI"/>
            </a:endParaRPr>
          </a:p>
          <a:p>
            <a:pPr>
              <a:lnSpc>
                <a:spcPts val="1400"/>
              </a:lnSpc>
            </a:pPr>
            <a:endParaRPr lang="en-US" sz="800">
              <a:latin typeface="AMX"/>
              <a:ea typeface="Verdana"/>
              <a:cs typeface="Segoe UI"/>
            </a:endParaRPr>
          </a:p>
          <a:p>
            <a:pPr>
              <a:lnSpc>
                <a:spcPts val="1400"/>
              </a:lnSpc>
            </a:pPr>
            <a:r>
              <a:rPr lang="pt-BR" sz="800" b="1">
                <a:latin typeface="AMX"/>
                <a:ea typeface="Verdana"/>
                <a:cs typeface="Segoe UI"/>
              </a:rPr>
              <a:t>Mais vídeos no canal </a:t>
            </a:r>
            <a:r>
              <a:rPr lang="pt-BR" sz="800" b="1" err="1">
                <a:latin typeface="AMX"/>
                <a:ea typeface="Verdana"/>
                <a:cs typeface="Segoe UI"/>
              </a:rPr>
              <a:t>Starbem</a:t>
            </a:r>
            <a:r>
              <a:rPr lang="pt-BR" sz="800" b="1">
                <a:latin typeface="AMX"/>
                <a:ea typeface="Verdana"/>
                <a:cs typeface="Segoe UI"/>
              </a:rPr>
              <a:t> no YouTube:</a:t>
            </a:r>
            <a:endParaRPr lang="en-US" sz="800">
              <a:latin typeface="AMX"/>
              <a:ea typeface="Verdana"/>
              <a:cs typeface="Segoe UI"/>
            </a:endParaRPr>
          </a:p>
          <a:p>
            <a:pPr>
              <a:lnSpc>
                <a:spcPts val="1400"/>
              </a:lnSpc>
            </a:pPr>
            <a:r>
              <a:rPr lang="en-US" sz="800">
                <a:latin typeface="AMX"/>
                <a:ea typeface="Verdana"/>
                <a:cs typeface="Segoe UI"/>
                <a:hlinkClick r:id="rId8"/>
              </a:rPr>
              <a:t>https://www.youtube.com/@starbemapp/videos</a:t>
            </a:r>
            <a:endParaRPr lang="en-US" sz="800">
              <a:latin typeface="AMX"/>
              <a:ea typeface="Verdana"/>
              <a:cs typeface="Segoe UI"/>
            </a:endParaRPr>
          </a:p>
          <a:p>
            <a:pPr>
              <a:lnSpc>
                <a:spcPts val="1400"/>
              </a:lnSpc>
            </a:pPr>
            <a:endParaRPr lang="en-US" sz="800">
              <a:latin typeface="AMX"/>
              <a:ea typeface="Verdana"/>
              <a:cs typeface="Segoe UI"/>
            </a:endParaRPr>
          </a:p>
        </p:txBody>
      </p:sp>
    </p:spTree>
    <p:extLst>
      <p:ext uri="{BB962C8B-B14F-4D97-AF65-F5344CB8AC3E}">
        <p14:creationId xmlns:p14="http://schemas.microsoft.com/office/powerpoint/2010/main" val="29557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2947659-7EEF-0598-07A8-7B2A4155751E}"/>
            </a:ext>
          </a:extLst>
        </p:cNvPr>
        <p:cNvGrpSpPr/>
        <p:nvPr/>
      </p:nvGrpSpPr>
      <p:grpSpPr>
        <a:xfrm>
          <a:off x="0" y="0"/>
          <a:ext cx="0" cy="0"/>
          <a:chOff x="0" y="0"/>
          <a:chExt cx="0" cy="0"/>
        </a:xfrm>
      </p:grpSpPr>
      <p:pic>
        <p:nvPicPr>
          <p:cNvPr id="5" name="Google Shape;56;p3">
            <a:extLst>
              <a:ext uri="{FF2B5EF4-FFF2-40B4-BE49-F238E27FC236}">
                <a16:creationId xmlns:a16="http://schemas.microsoft.com/office/drawing/2014/main" id="{C0FEE16D-75B7-596C-2AE7-F47122C9E4D1}"/>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6" name="CaixaDeTexto 5">
            <a:extLst>
              <a:ext uri="{FF2B5EF4-FFF2-40B4-BE49-F238E27FC236}">
                <a16:creationId xmlns:a16="http://schemas.microsoft.com/office/drawing/2014/main" id="{18EEAE42-0BF5-0151-AB5F-BAF14C3B0B80}"/>
              </a:ext>
            </a:extLst>
          </p:cNvPr>
          <p:cNvSpPr txBox="1"/>
          <p:nvPr/>
        </p:nvSpPr>
        <p:spPr>
          <a:xfrm>
            <a:off x="220570" y="156655"/>
            <a:ext cx="5411972" cy="2343590"/>
          </a:xfrm>
          <a:prstGeom prst="rect">
            <a:avLst/>
          </a:prstGeom>
          <a:noFill/>
        </p:spPr>
        <p:txBody>
          <a:bodyPr wrap="square">
            <a:spAutoFit/>
          </a:bodyPr>
          <a:lstStyle/>
          <a:p>
            <a:pPr algn="l" rtl="0" fontAlgn="base">
              <a:lnSpc>
                <a:spcPts val="1648"/>
              </a:lnSpc>
              <a:buNone/>
            </a:pPr>
            <a:r>
              <a:rPr lang="en-US" sz="800" b="1" i="0" u="none" strike="noStrike">
                <a:solidFill>
                  <a:srgbClr val="FF0000"/>
                </a:solidFill>
                <a:effectLst/>
                <a:latin typeface="AMX" panose="020B0604020202020204"/>
              </a:rPr>
              <a:t>1</a:t>
            </a:r>
            <a:r>
              <a:rPr lang="en-US" sz="800" b="1">
                <a:solidFill>
                  <a:srgbClr val="FF0000"/>
                </a:solidFill>
                <a:latin typeface="AMX" panose="020B0604020202020204"/>
              </a:rPr>
              <a:t>5</a:t>
            </a:r>
            <a:r>
              <a:rPr lang="en-US" sz="800" b="1" i="0" u="none" strike="noStrike">
                <a:solidFill>
                  <a:srgbClr val="FF0000"/>
                </a:solidFill>
                <a:effectLst/>
                <a:latin typeface="AMX" panose="020B0604020202020204"/>
              </a:rPr>
              <a:t>.    CANCELAMENTO/ SUSPENSÃO</a:t>
            </a:r>
            <a:r>
              <a:rPr lang="pt-BR" sz="800" b="1" i="0" u="none" strike="noStrike">
                <a:solidFill>
                  <a:srgbClr val="FF0000"/>
                </a:solidFill>
                <a:effectLst/>
                <a:latin typeface="AMX" panose="020B0604020202020204"/>
              </a:rPr>
              <a:t> </a:t>
            </a:r>
            <a:r>
              <a:rPr lang="pt-BR" sz="800" b="0" i="0">
                <a:solidFill>
                  <a:srgbClr val="000000"/>
                </a:solidFill>
                <a:effectLst/>
                <a:latin typeface="AMX" panose="020B0604020202020204"/>
              </a:rPr>
              <a:t>​</a:t>
            </a:r>
            <a:endParaRPr lang="pt-BR" sz="800" b="0" i="0">
              <a:solidFill>
                <a:srgbClr val="000000"/>
              </a:solidFill>
              <a:effectLst/>
              <a:latin typeface="Segoe UI" panose="020B0502040204020203" pitchFamily="34" charset="0"/>
            </a:endParaRPr>
          </a:p>
          <a:p>
            <a:pPr algn="just" rtl="0" fontAlgn="base">
              <a:lnSpc>
                <a:spcPts val="1828"/>
              </a:lnSpc>
              <a:buFont typeface="Arial" panose="020B0604020202020204" pitchFamily="34" charset="0"/>
              <a:buChar char="•"/>
            </a:pPr>
            <a:endParaRPr lang="pt-BR" sz="800" b="0" i="0" u="none" strike="noStrike">
              <a:solidFill>
                <a:srgbClr val="000000"/>
              </a:solidFill>
              <a:effectLst/>
              <a:latin typeface="AMX" panose="020B0604020202020204"/>
            </a:endParaRPr>
          </a:p>
          <a:p>
            <a:pPr marL="171450" indent="-171450" algn="just" rtl="0" fontAlgn="base">
              <a:lnSpc>
                <a:spcPts val="1828"/>
              </a:lnSpc>
              <a:buFont typeface="Wingdings" panose="05000000000000000000" pitchFamily="2" charset="2"/>
              <a:buChar char="Ø"/>
            </a:pPr>
            <a:r>
              <a:rPr lang="pt-BR" sz="800" b="0" i="0" u="none" strike="noStrike">
                <a:solidFill>
                  <a:srgbClr val="000000"/>
                </a:solidFill>
                <a:effectLst/>
                <a:latin typeface="AMX" panose="020B0604020202020204"/>
              </a:rPr>
              <a:t>O cancelamento de assinaturas de licenciamento </a:t>
            </a:r>
            <a:r>
              <a:rPr lang="pt-BR" sz="800">
                <a:solidFill>
                  <a:srgbClr val="000000"/>
                </a:solidFill>
                <a:latin typeface="AMX" panose="020B0604020202020204"/>
              </a:rPr>
              <a:t>do Telemedicina</a:t>
            </a:r>
            <a:r>
              <a:rPr lang="pt-BR" sz="800" b="0" i="0" u="none" strike="noStrike">
                <a:solidFill>
                  <a:srgbClr val="000000"/>
                </a:solidFill>
                <a:effectLst/>
                <a:latin typeface="AMX" panose="020B0604020202020204"/>
              </a:rPr>
              <a:t> ser realizado no término da vigência, ou seja, após o período de 12 meses. Caso não haja solicitação de cancelamento por parte do cliente, a assinatura é automaticamente renovada por igual período. </a:t>
            </a:r>
            <a:r>
              <a:rPr lang="pt-BR" sz="800" b="0" i="0">
                <a:solidFill>
                  <a:srgbClr val="000000"/>
                </a:solidFill>
                <a:effectLst/>
                <a:latin typeface="AMX" panose="020B0604020202020204"/>
              </a:rPr>
              <a:t>​</a:t>
            </a:r>
          </a:p>
          <a:p>
            <a:pPr algn="just" rtl="0" fontAlgn="base">
              <a:lnSpc>
                <a:spcPts val="1828"/>
              </a:lnSpc>
            </a:pPr>
            <a:endParaRPr lang="pt-BR" sz="800">
              <a:solidFill>
                <a:srgbClr val="000000"/>
              </a:solidFill>
              <a:latin typeface="Arial" panose="020B0604020202020204" pitchFamily="34" charset="0"/>
            </a:endParaRPr>
          </a:p>
          <a:p>
            <a:pPr marL="171450" indent="-171450" algn="just" rtl="0" fontAlgn="base">
              <a:lnSpc>
                <a:spcPts val="1828"/>
              </a:lnSpc>
              <a:buFont typeface="Wingdings" panose="05000000000000000000" pitchFamily="2" charset="2"/>
              <a:buChar char="Ø"/>
            </a:pPr>
            <a:r>
              <a:rPr lang="pt-BR" sz="800" b="0" i="0" u="none" strike="noStrike">
                <a:solidFill>
                  <a:srgbClr val="000000"/>
                </a:solidFill>
                <a:effectLst/>
                <a:latin typeface="AMX" panose="020B0604020202020204"/>
              </a:rPr>
              <a:t>Para solicitar o cancelamento, o cliente que adquiriu via E-commerce de Soluções Digitais deve entrar em contato com o painel de controle no próprio e-commerce de SD ou pelo </a:t>
            </a:r>
            <a:r>
              <a:rPr lang="pt-BR" sz="800" b="0" i="0" u="none" strike="noStrike" err="1">
                <a:solidFill>
                  <a:srgbClr val="000000"/>
                </a:solidFill>
                <a:effectLst/>
                <a:latin typeface="AMX" panose="020B0604020202020204"/>
              </a:rPr>
              <a:t>ChatBot</a:t>
            </a:r>
            <a:r>
              <a:rPr lang="pt-BR" sz="800" b="0" i="0" u="none" strike="noStrike">
                <a:solidFill>
                  <a:srgbClr val="000000"/>
                </a:solidFill>
                <a:effectLst/>
                <a:latin typeface="AMX" panose="020B0604020202020204"/>
              </a:rPr>
              <a:t> da página. </a:t>
            </a:r>
            <a:r>
              <a:rPr lang="pt-BR" sz="800" b="0" i="0">
                <a:solidFill>
                  <a:srgbClr val="000000"/>
                </a:solidFill>
                <a:effectLst/>
                <a:latin typeface="AMX" panose="020B0604020202020204"/>
              </a:rPr>
              <a:t>​</a:t>
            </a:r>
          </a:p>
          <a:p>
            <a:pPr algn="just" rtl="0" fontAlgn="base">
              <a:lnSpc>
                <a:spcPts val="1828"/>
              </a:lnSpc>
            </a:pPr>
            <a:endParaRPr lang="pt-BR" sz="800" b="0" i="0">
              <a:solidFill>
                <a:srgbClr val="000000"/>
              </a:solidFill>
              <a:effectLst/>
              <a:latin typeface="AMX" panose="020B0604020202020204"/>
            </a:endParaRPr>
          </a:p>
          <a:p>
            <a:pPr marL="171450" indent="-171450" algn="just" rtl="0" fontAlgn="base">
              <a:lnSpc>
                <a:spcPts val="1828"/>
              </a:lnSpc>
              <a:buFont typeface="Wingdings" panose="05000000000000000000" pitchFamily="2" charset="2"/>
              <a:buChar char="Ø"/>
            </a:pPr>
            <a:r>
              <a:rPr lang="pt-BR" sz="800" b="0" i="0" u="none" strike="noStrike">
                <a:solidFill>
                  <a:srgbClr val="000000"/>
                </a:solidFill>
                <a:effectLst/>
                <a:latin typeface="AMX" panose="020B0604020202020204"/>
              </a:rPr>
              <a:t>Caso o cliente tenha adquirido via CPC/Solar, o atendimento 1052 poderá remover a oferta da linha do cliente. </a:t>
            </a:r>
            <a:r>
              <a:rPr lang="pt-BR" sz="800" b="0" i="0" u="none" strike="noStrike">
                <a:solidFill>
                  <a:srgbClr val="000000"/>
                </a:solidFill>
                <a:effectLst/>
                <a:latin typeface="amx medium"/>
              </a:rPr>
              <a:t> </a:t>
            </a:r>
            <a:endParaRPr lang="pt-BR" sz="8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77897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5735E2A1-CC7A-69DF-E25D-B74236389AF3}"/>
            </a:ext>
          </a:extLst>
        </p:cNvPr>
        <p:cNvGrpSpPr/>
        <p:nvPr/>
      </p:nvGrpSpPr>
      <p:grpSpPr>
        <a:xfrm>
          <a:off x="0" y="0"/>
          <a:ext cx="0" cy="0"/>
          <a:chOff x="0" y="0"/>
          <a:chExt cx="0" cy="0"/>
        </a:xfrm>
      </p:grpSpPr>
      <p:pic>
        <p:nvPicPr>
          <p:cNvPr id="5" name="Google Shape;56;p3">
            <a:extLst>
              <a:ext uri="{FF2B5EF4-FFF2-40B4-BE49-F238E27FC236}">
                <a16:creationId xmlns:a16="http://schemas.microsoft.com/office/drawing/2014/main" id="{CAD173F4-833E-5EEB-C8B6-FA35CF64E257}"/>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2" name="CaixaDeTexto 1">
            <a:extLst>
              <a:ext uri="{FF2B5EF4-FFF2-40B4-BE49-F238E27FC236}">
                <a16:creationId xmlns:a16="http://schemas.microsoft.com/office/drawing/2014/main" id="{B59DA0E7-3F08-FF1C-B66D-9C74F9FFC6DD}"/>
              </a:ext>
            </a:extLst>
          </p:cNvPr>
          <p:cNvSpPr txBox="1"/>
          <p:nvPr/>
        </p:nvSpPr>
        <p:spPr>
          <a:xfrm>
            <a:off x="143167" y="219639"/>
            <a:ext cx="5559633" cy="254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800" b="1">
                <a:solidFill>
                  <a:srgbClr val="FF0000"/>
                </a:solidFill>
                <a:latin typeface="AMX"/>
                <a:ea typeface="Verdana"/>
                <a:cs typeface="Segoe UI"/>
              </a:rPr>
              <a:t>16.    ANEXO – FLUXOS DE CONTRATAÇÕES</a:t>
            </a:r>
            <a:endParaRPr lang="pt-BR" sz="800">
              <a:latin typeface="AMX"/>
            </a:endParaRPr>
          </a:p>
        </p:txBody>
      </p:sp>
      <p:pic>
        <p:nvPicPr>
          <p:cNvPr id="4" name="Imagem 3">
            <a:extLst>
              <a:ext uri="{FF2B5EF4-FFF2-40B4-BE49-F238E27FC236}">
                <a16:creationId xmlns:a16="http://schemas.microsoft.com/office/drawing/2014/main" id="{2FC13C67-39C4-4777-421E-21F21D58F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86" y="576316"/>
            <a:ext cx="4051739" cy="2248797"/>
          </a:xfrm>
          <a:prstGeom prst="rect">
            <a:avLst/>
          </a:prstGeom>
        </p:spPr>
      </p:pic>
    </p:spTree>
    <p:extLst>
      <p:ext uri="{BB962C8B-B14F-4D97-AF65-F5344CB8AC3E}">
        <p14:creationId xmlns:p14="http://schemas.microsoft.com/office/powerpoint/2010/main" val="420451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F2EA0-EF76-F399-1FAF-1AACEAF251AA}"/>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85D17B3-7FF0-2893-C0B2-C33D81191C0C}"/>
              </a:ext>
            </a:extLst>
          </p:cNvPr>
          <p:cNvSpPr/>
          <p:nvPr/>
        </p:nvSpPr>
        <p:spPr>
          <a:xfrm>
            <a:off x="626369" y="1164001"/>
            <a:ext cx="1340732" cy="1340732"/>
          </a:xfrm>
          <a:prstGeom prst="roundRect">
            <a:avLst>
              <a:gd name="adj" fmla="val 12122"/>
            </a:avLst>
          </a:prstGeom>
          <a:solidFill>
            <a:schemeClr val="bg1"/>
          </a:solidFill>
          <a:ln w="19050">
            <a:noFill/>
          </a:ln>
          <a:effectLst>
            <a:outerShdw blurRad="63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4"/>
          </a:p>
        </p:txBody>
      </p:sp>
      <p:sp>
        <p:nvSpPr>
          <p:cNvPr id="27" name="Rectangle 26">
            <a:extLst>
              <a:ext uri="{FF2B5EF4-FFF2-40B4-BE49-F238E27FC236}">
                <a16:creationId xmlns:a16="http://schemas.microsoft.com/office/drawing/2014/main" id="{49CE0F8B-8276-B517-6AFE-7D8A91069C50}"/>
              </a:ext>
            </a:extLst>
          </p:cNvPr>
          <p:cNvSpPr/>
          <p:nvPr/>
        </p:nvSpPr>
        <p:spPr>
          <a:xfrm>
            <a:off x="5504418" y="1164001"/>
            <a:ext cx="347371" cy="1342682"/>
          </a:xfrm>
          <a:prstGeom prst="rect">
            <a:avLst/>
          </a:prstGeom>
          <a:solidFill>
            <a:srgbClr val="8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4"/>
          </a:p>
        </p:txBody>
      </p:sp>
      <p:pic>
        <p:nvPicPr>
          <p:cNvPr id="4" name="Imagem 3" descr="Logotipo&#10;&#10;O conteúdo gerado por IA pode estar incorreto.">
            <a:extLst>
              <a:ext uri="{FF2B5EF4-FFF2-40B4-BE49-F238E27FC236}">
                <a16:creationId xmlns:a16="http://schemas.microsoft.com/office/drawing/2014/main" id="{0459D832-F9F9-85C5-8B75-FBDC9302E171}"/>
              </a:ext>
            </a:extLst>
          </p:cNvPr>
          <p:cNvPicPr>
            <a:picLocks noChangeAspect="1"/>
          </p:cNvPicPr>
          <p:nvPr/>
        </p:nvPicPr>
        <p:blipFill>
          <a:blip r:embed="rId2">
            <a:extLst>
              <a:ext uri="{28A0092B-C50C-407E-A947-70E740481C1C}">
                <a14:useLocalDpi xmlns:a14="http://schemas.microsoft.com/office/drawing/2010/main" val="0"/>
              </a:ext>
            </a:extLst>
          </a:blip>
          <a:srcRect b="35440"/>
          <a:stretch>
            <a:fillRect/>
          </a:stretch>
        </p:blipFill>
        <p:spPr>
          <a:xfrm>
            <a:off x="4677022" y="-104210"/>
            <a:ext cx="1083354" cy="699413"/>
          </a:xfrm>
          <a:prstGeom prst="rect">
            <a:avLst/>
          </a:prstGeom>
        </p:spPr>
      </p:pic>
      <p:sp>
        <p:nvSpPr>
          <p:cNvPr id="2" name="TextBox 6">
            <a:extLst>
              <a:ext uri="{FF2B5EF4-FFF2-40B4-BE49-F238E27FC236}">
                <a16:creationId xmlns:a16="http://schemas.microsoft.com/office/drawing/2014/main" id="{C52D9D25-24D1-CE66-FC04-DABDA77DDD3E}"/>
              </a:ext>
            </a:extLst>
          </p:cNvPr>
          <p:cNvSpPr txBox="1"/>
          <p:nvPr/>
        </p:nvSpPr>
        <p:spPr>
          <a:xfrm>
            <a:off x="2491691" y="1533311"/>
            <a:ext cx="2338782" cy="387798"/>
          </a:xfrm>
          <a:prstGeom prst="rect">
            <a:avLst/>
          </a:prstGeom>
          <a:noFill/>
        </p:spPr>
        <p:txBody>
          <a:bodyPr wrap="none" rtlCol="0">
            <a:spAutoFit/>
          </a:bodyPr>
          <a:lstStyle/>
          <a:p>
            <a:r>
              <a:rPr lang="pt-BR" sz="1920" b="1">
                <a:latin typeface="AMX" panose="020B0604020202020204"/>
              </a:rPr>
              <a:t>Fluxo de Contratação</a:t>
            </a:r>
            <a:endParaRPr lang="en-US" altLang="en-US" sz="2112" b="1">
              <a:solidFill>
                <a:schemeClr val="accent1"/>
              </a:solidFill>
              <a:latin typeface="AMX" panose="020B0604020202020204"/>
              <a:ea typeface="Open Sans" panose="020B0606030504020204" pitchFamily="34" charset="0"/>
              <a:cs typeface="Open Sans" panose="020B0606030504020204" pitchFamily="34" charset="0"/>
            </a:endParaRPr>
          </a:p>
        </p:txBody>
      </p:sp>
      <p:cxnSp>
        <p:nvCxnSpPr>
          <p:cNvPr id="3" name="Straight Connector 13">
            <a:extLst>
              <a:ext uri="{FF2B5EF4-FFF2-40B4-BE49-F238E27FC236}">
                <a16:creationId xmlns:a16="http://schemas.microsoft.com/office/drawing/2014/main" id="{B3CAE019-6F71-A2BF-ADB8-FABBBC7AA8C3}"/>
              </a:ext>
            </a:extLst>
          </p:cNvPr>
          <p:cNvCxnSpPr/>
          <p:nvPr/>
        </p:nvCxnSpPr>
        <p:spPr>
          <a:xfrm>
            <a:off x="2530695" y="1844118"/>
            <a:ext cx="898300" cy="0"/>
          </a:xfrm>
          <a:prstGeom prst="line">
            <a:avLst/>
          </a:prstGeom>
          <a:ln w="25400">
            <a:solidFill>
              <a:srgbClr val="880000"/>
            </a:solidFill>
          </a:ln>
        </p:spPr>
        <p:style>
          <a:lnRef idx="1">
            <a:schemeClr val="accent1"/>
          </a:lnRef>
          <a:fillRef idx="0">
            <a:schemeClr val="accent1"/>
          </a:fillRef>
          <a:effectRef idx="0">
            <a:schemeClr val="accent1"/>
          </a:effectRef>
          <a:fontRef idx="minor">
            <a:schemeClr val="tx1"/>
          </a:fontRef>
        </p:style>
      </p:cxnSp>
      <p:sp>
        <p:nvSpPr>
          <p:cNvPr id="6" name="TextBox 21">
            <a:extLst>
              <a:ext uri="{FF2B5EF4-FFF2-40B4-BE49-F238E27FC236}">
                <a16:creationId xmlns:a16="http://schemas.microsoft.com/office/drawing/2014/main" id="{83464CFF-221E-F5EE-1C33-E9084EF79367}"/>
              </a:ext>
            </a:extLst>
          </p:cNvPr>
          <p:cNvSpPr txBox="1"/>
          <p:nvPr/>
        </p:nvSpPr>
        <p:spPr>
          <a:xfrm>
            <a:off x="2491692" y="1872998"/>
            <a:ext cx="3441415" cy="240066"/>
          </a:xfrm>
          <a:prstGeom prst="rect">
            <a:avLst/>
          </a:prstGeom>
          <a:noFill/>
        </p:spPr>
        <p:txBody>
          <a:bodyPr wrap="square" rtlCol="0">
            <a:spAutoFit/>
          </a:bodyPr>
          <a:lstStyle/>
          <a:p>
            <a:r>
              <a:rPr lang="pt-BR" sz="960">
                <a:effectLst>
                  <a:outerShdw blurRad="38100" dist="38100" dir="2700000" algn="tl">
                    <a:srgbClr val="000000">
                      <a:alpha val="43137"/>
                    </a:srgbClr>
                  </a:outerShdw>
                </a:effectLst>
                <a:latin typeface="AMX"/>
                <a:ea typeface="Open Sans" panose="020B0606030504020204" pitchFamily="34" charset="0"/>
                <a:cs typeface="Open Sans" panose="020B0606030504020204" pitchFamily="34" charset="0"/>
                <a:sym typeface="Arial"/>
              </a:rPr>
              <a:t>Jornada Móvel</a:t>
            </a:r>
            <a:endParaRPr lang="en-US" sz="960">
              <a:latin typeface="AMX"/>
              <a:ea typeface="Open Sans" panose="020B0606030504020204" pitchFamily="34" charset="0"/>
              <a:cs typeface="Open Sans" panose="020B0606030504020204" pitchFamily="34" charset="0"/>
            </a:endParaRPr>
          </a:p>
        </p:txBody>
      </p:sp>
      <p:sp>
        <p:nvSpPr>
          <p:cNvPr id="8" name="Espaço Reservado para Imagem 7">
            <a:extLst>
              <a:ext uri="{FF2B5EF4-FFF2-40B4-BE49-F238E27FC236}">
                <a16:creationId xmlns:a16="http://schemas.microsoft.com/office/drawing/2014/main" id="{C168758D-9C31-EF9C-8616-255B71955B24}"/>
              </a:ext>
            </a:extLst>
          </p:cNvPr>
          <p:cNvSpPr>
            <a:spLocks noGrp="1"/>
          </p:cNvSpPr>
          <p:nvPr>
            <p:ph type="pic" sz="quarter" idx="10"/>
          </p:nvPr>
        </p:nvSpPr>
        <p:spPr/>
        <p:txBody>
          <a:bodyPr/>
          <a:lstStyle/>
          <a:p>
            <a:endParaRPr lang="pt-BR"/>
          </a:p>
        </p:txBody>
      </p:sp>
      <p:pic>
        <p:nvPicPr>
          <p:cNvPr id="9" name="Espaço Reservado para Imagem 7" descr="Mulher posando para foto em frente a loja de celular&#10;&#10;O conteúdo gerado por IA pode estar incorreto.">
            <a:extLst>
              <a:ext uri="{FF2B5EF4-FFF2-40B4-BE49-F238E27FC236}">
                <a16:creationId xmlns:a16="http://schemas.microsoft.com/office/drawing/2014/main" id="{FE13A284-CD0B-CDE8-CCC7-1C058456C43A}"/>
              </a:ext>
            </a:extLst>
          </p:cNvPr>
          <p:cNvPicPr>
            <a:picLocks noChangeAspect="1"/>
          </p:cNvPicPr>
          <p:nvPr/>
        </p:nvPicPr>
        <p:blipFill>
          <a:blip r:embed="rId3">
            <a:extLst>
              <a:ext uri="{28A0092B-C50C-407E-A947-70E740481C1C}">
                <a14:useLocalDpi xmlns:a14="http://schemas.microsoft.com/office/drawing/2010/main" val="0"/>
              </a:ext>
            </a:extLst>
          </a:blip>
          <a:srcRect l="17023" r="17023"/>
          <a:stretch>
            <a:fillRect/>
          </a:stretch>
        </p:blipFill>
        <p:spPr>
          <a:xfrm>
            <a:off x="396229" y="930128"/>
            <a:ext cx="1808651" cy="1808651"/>
          </a:xfrm>
          <a:custGeom>
            <a:avLst/>
            <a:gdLst>
              <a:gd name="connsiteX0" fmla="*/ 1835367 w 3670734"/>
              <a:gd name="connsiteY0" fmla="*/ 0 h 3670734"/>
              <a:gd name="connsiteX1" fmla="*/ 2074856 w 3670734"/>
              <a:gd name="connsiteY1" fmla="*/ 99200 h 3670734"/>
              <a:gd name="connsiteX2" fmla="*/ 3571534 w 3670734"/>
              <a:gd name="connsiteY2" fmla="*/ 1595878 h 3670734"/>
              <a:gd name="connsiteX3" fmla="*/ 3571534 w 3670734"/>
              <a:gd name="connsiteY3" fmla="*/ 2074856 h 3670734"/>
              <a:gd name="connsiteX4" fmla="*/ 2074856 w 3670734"/>
              <a:gd name="connsiteY4" fmla="*/ 3571534 h 3670734"/>
              <a:gd name="connsiteX5" fmla="*/ 1595878 w 3670734"/>
              <a:gd name="connsiteY5" fmla="*/ 3571534 h 3670734"/>
              <a:gd name="connsiteX6" fmla="*/ 99200 w 3670734"/>
              <a:gd name="connsiteY6" fmla="*/ 2074856 h 3670734"/>
              <a:gd name="connsiteX7" fmla="*/ 99200 w 3670734"/>
              <a:gd name="connsiteY7" fmla="*/ 1595878 h 3670734"/>
              <a:gd name="connsiteX8" fmla="*/ 1595878 w 3670734"/>
              <a:gd name="connsiteY8" fmla="*/ 99200 h 3670734"/>
              <a:gd name="connsiteX9" fmla="*/ 1835367 w 3670734"/>
              <a:gd name="connsiteY9" fmla="*/ 0 h 367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0734" h="3670734">
                <a:moveTo>
                  <a:pt x="1835367" y="0"/>
                </a:moveTo>
                <a:cubicBezTo>
                  <a:pt x="1922045" y="0"/>
                  <a:pt x="2008723" y="33067"/>
                  <a:pt x="2074856" y="99200"/>
                </a:cubicBezTo>
                <a:lnTo>
                  <a:pt x="3571534" y="1595878"/>
                </a:lnTo>
                <a:cubicBezTo>
                  <a:pt x="3703801" y="1728144"/>
                  <a:pt x="3703801" y="1942590"/>
                  <a:pt x="3571534" y="2074856"/>
                </a:cubicBezTo>
                <a:lnTo>
                  <a:pt x="2074856" y="3571534"/>
                </a:lnTo>
                <a:cubicBezTo>
                  <a:pt x="1942590" y="3703801"/>
                  <a:pt x="1728144" y="3703801"/>
                  <a:pt x="1595878" y="3571534"/>
                </a:cubicBezTo>
                <a:lnTo>
                  <a:pt x="99200" y="2074856"/>
                </a:lnTo>
                <a:cubicBezTo>
                  <a:pt x="-33066" y="1942590"/>
                  <a:pt x="-33066" y="1728144"/>
                  <a:pt x="99200" y="1595878"/>
                </a:cubicBezTo>
                <a:lnTo>
                  <a:pt x="1595878" y="99200"/>
                </a:lnTo>
                <a:cubicBezTo>
                  <a:pt x="1662011" y="33067"/>
                  <a:pt x="1748689" y="0"/>
                  <a:pt x="1835367" y="0"/>
                </a:cubicBezTo>
                <a:close/>
              </a:path>
            </a:pathLst>
          </a:custGeom>
        </p:spPr>
      </p:pic>
    </p:spTree>
    <p:extLst>
      <p:ext uri="{BB962C8B-B14F-4D97-AF65-F5344CB8AC3E}">
        <p14:creationId xmlns:p14="http://schemas.microsoft.com/office/powerpoint/2010/main" val="113026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505509" y="1"/>
            <a:ext cx="505822" cy="1883119"/>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a:p>
        </p:txBody>
      </p:sp>
      <p:sp>
        <p:nvSpPr>
          <p:cNvPr id="2" name="TextBox 1"/>
          <p:cNvSpPr txBox="1"/>
          <p:nvPr/>
        </p:nvSpPr>
        <p:spPr>
          <a:xfrm>
            <a:off x="295372" y="277669"/>
            <a:ext cx="971741" cy="365613"/>
          </a:xfrm>
          <a:prstGeom prst="rect">
            <a:avLst/>
          </a:prstGeom>
          <a:noFill/>
        </p:spPr>
        <p:txBody>
          <a:bodyPr wrap="none" rtlCol="0">
            <a:spAutoFit/>
          </a:bodyPr>
          <a:lstStyle/>
          <a:p>
            <a:r>
              <a:rPr lang="en-US" sz="1776" b="1">
                <a:latin typeface="AMX" panose="020B0604020202020204"/>
                <a:ea typeface="Open Sans Extrabold" panose="020B0906030804020204" pitchFamily="34" charset="0"/>
                <a:cs typeface="Open Sans Extrabold" panose="020B0906030804020204" pitchFamily="34" charset="0"/>
              </a:rPr>
              <a:t>Sumário</a:t>
            </a:r>
          </a:p>
        </p:txBody>
      </p:sp>
      <p:sp>
        <p:nvSpPr>
          <p:cNvPr id="6" name="TextBox 5"/>
          <p:cNvSpPr txBox="1"/>
          <p:nvPr/>
        </p:nvSpPr>
        <p:spPr>
          <a:xfrm>
            <a:off x="4364322" y="1305127"/>
            <a:ext cx="396262" cy="166199"/>
          </a:xfrm>
          <a:prstGeom prst="rect">
            <a:avLst/>
          </a:prstGeom>
          <a:noFill/>
        </p:spPr>
        <p:txBody>
          <a:bodyPr wrap="none" rtlCol="0">
            <a:spAutoFit/>
          </a:bodyPr>
          <a:lstStyle/>
          <a:p>
            <a:r>
              <a:rPr lang="en-GB" sz="480">
                <a:latin typeface="AMX" pitchFamily="2" charset="0"/>
                <a:ea typeface="Open Sans" panose="020B0606030504020204" pitchFamily="34" charset="0"/>
                <a:cs typeface="Open Sans" panose="020B0606030504020204" pitchFamily="34" charset="0"/>
              </a:rPr>
              <a:t>Objetivo</a:t>
            </a:r>
          </a:p>
        </p:txBody>
      </p:sp>
      <p:sp>
        <p:nvSpPr>
          <p:cNvPr id="7" name="TextBox 6"/>
          <p:cNvSpPr txBox="1"/>
          <p:nvPr/>
        </p:nvSpPr>
        <p:spPr>
          <a:xfrm>
            <a:off x="4364323" y="1444558"/>
            <a:ext cx="780983" cy="166199"/>
          </a:xfrm>
          <a:prstGeom prst="rect">
            <a:avLst/>
          </a:prstGeom>
          <a:noFill/>
        </p:spPr>
        <p:txBody>
          <a:bodyPr wrap="none" rtlCol="0">
            <a:spAutoFit/>
          </a:bodyPr>
          <a:lstStyle/>
          <a:p>
            <a:r>
              <a:rPr lang="en-GB" sz="480" err="1">
                <a:latin typeface="AMX" pitchFamily="2" charset="0"/>
                <a:ea typeface="Open Sans" panose="020B0606030504020204" pitchFamily="34" charset="0"/>
                <a:cs typeface="Open Sans" panose="020B0606030504020204" pitchFamily="34" charset="0"/>
              </a:rPr>
              <a:t>Macrofluxo</a:t>
            </a:r>
            <a:r>
              <a:rPr lang="en-GB" sz="480">
                <a:latin typeface="AMX" pitchFamily="2" charset="0"/>
                <a:ea typeface="Open Sans" panose="020B0606030504020204" pitchFamily="34" charset="0"/>
                <a:cs typeface="Open Sans" panose="020B0606030504020204" pitchFamily="34" charset="0"/>
              </a:rPr>
              <a:t> AS IS - Solar</a:t>
            </a:r>
          </a:p>
        </p:txBody>
      </p:sp>
      <p:sp>
        <p:nvSpPr>
          <p:cNvPr id="9" name="TextBox 8"/>
          <p:cNvSpPr txBox="1"/>
          <p:nvPr/>
        </p:nvSpPr>
        <p:spPr>
          <a:xfrm>
            <a:off x="4364323" y="1583987"/>
            <a:ext cx="769763" cy="166199"/>
          </a:xfrm>
          <a:prstGeom prst="rect">
            <a:avLst/>
          </a:prstGeom>
          <a:noFill/>
        </p:spPr>
        <p:txBody>
          <a:bodyPr wrap="none" rtlCol="0">
            <a:spAutoFit/>
          </a:bodyPr>
          <a:lstStyle/>
          <a:p>
            <a:r>
              <a:rPr lang="en-GB" sz="480" err="1">
                <a:latin typeface="AMX" pitchFamily="2" charset="0"/>
                <a:ea typeface="Open Sans" panose="020B0606030504020204" pitchFamily="34" charset="0"/>
                <a:cs typeface="Open Sans" panose="020B0606030504020204" pitchFamily="34" charset="0"/>
              </a:rPr>
              <a:t>Macrofluxo</a:t>
            </a:r>
            <a:r>
              <a:rPr lang="en-GB" sz="480">
                <a:latin typeface="AMX" pitchFamily="2" charset="0"/>
                <a:ea typeface="Open Sans" panose="020B0606030504020204" pitchFamily="34" charset="0"/>
                <a:cs typeface="Open Sans" panose="020B0606030504020204" pitchFamily="34" charset="0"/>
              </a:rPr>
              <a:t> AS IS – Hub</a:t>
            </a:r>
          </a:p>
        </p:txBody>
      </p:sp>
      <p:sp>
        <p:nvSpPr>
          <p:cNvPr id="20" name="TextBox 19"/>
          <p:cNvSpPr txBox="1"/>
          <p:nvPr/>
        </p:nvSpPr>
        <p:spPr>
          <a:xfrm>
            <a:off x="4184810" y="1305127"/>
            <a:ext cx="261610" cy="166199"/>
          </a:xfrm>
          <a:prstGeom prst="rect">
            <a:avLst/>
          </a:prstGeom>
          <a:noFill/>
        </p:spPr>
        <p:txBody>
          <a:bodyPr wrap="none" rtlCol="0">
            <a:spAutoFit/>
          </a:bodyPr>
          <a:lstStyle/>
          <a:p>
            <a:r>
              <a:rPr lang="en-GB" sz="480">
                <a:solidFill>
                  <a:schemeClr val="tx1">
                    <a:lumMod val="50000"/>
                    <a:lumOff val="50000"/>
                  </a:schemeClr>
                </a:solidFill>
                <a:latin typeface="AMX" pitchFamily="2" charset="0"/>
                <a:ea typeface="Open Sans" panose="020B0606030504020204" pitchFamily="34" charset="0"/>
                <a:cs typeface="Open Sans" panose="020B0606030504020204" pitchFamily="34" charset="0"/>
              </a:rPr>
              <a:t>03.</a:t>
            </a:r>
          </a:p>
        </p:txBody>
      </p:sp>
      <p:sp>
        <p:nvSpPr>
          <p:cNvPr id="21" name="TextBox 20"/>
          <p:cNvSpPr txBox="1"/>
          <p:nvPr/>
        </p:nvSpPr>
        <p:spPr>
          <a:xfrm>
            <a:off x="4184810" y="1444558"/>
            <a:ext cx="261610" cy="166199"/>
          </a:xfrm>
          <a:prstGeom prst="rect">
            <a:avLst/>
          </a:prstGeom>
          <a:noFill/>
        </p:spPr>
        <p:txBody>
          <a:bodyPr wrap="none" rtlCol="0">
            <a:spAutoFit/>
          </a:bodyPr>
          <a:lstStyle/>
          <a:p>
            <a:r>
              <a:rPr lang="en-GB" sz="480">
                <a:solidFill>
                  <a:schemeClr val="tx1">
                    <a:lumMod val="50000"/>
                    <a:lumOff val="50000"/>
                  </a:schemeClr>
                </a:solidFill>
                <a:latin typeface="AMX" pitchFamily="2" charset="0"/>
                <a:ea typeface="Open Sans" panose="020B0606030504020204" pitchFamily="34" charset="0"/>
                <a:cs typeface="Open Sans" panose="020B0606030504020204" pitchFamily="34" charset="0"/>
              </a:rPr>
              <a:t>04.</a:t>
            </a:r>
          </a:p>
        </p:txBody>
      </p:sp>
      <p:sp>
        <p:nvSpPr>
          <p:cNvPr id="22" name="TextBox 21"/>
          <p:cNvSpPr txBox="1"/>
          <p:nvPr/>
        </p:nvSpPr>
        <p:spPr>
          <a:xfrm>
            <a:off x="4184810" y="1583987"/>
            <a:ext cx="261610" cy="166199"/>
          </a:xfrm>
          <a:prstGeom prst="rect">
            <a:avLst/>
          </a:prstGeom>
          <a:noFill/>
        </p:spPr>
        <p:txBody>
          <a:bodyPr wrap="none" rtlCol="0">
            <a:spAutoFit/>
          </a:bodyPr>
          <a:lstStyle/>
          <a:p>
            <a:r>
              <a:rPr lang="en-GB" sz="480">
                <a:solidFill>
                  <a:schemeClr val="tx1">
                    <a:lumMod val="50000"/>
                    <a:lumOff val="50000"/>
                  </a:schemeClr>
                </a:solidFill>
                <a:latin typeface="AMX" pitchFamily="2" charset="0"/>
                <a:ea typeface="Open Sans" panose="020B0606030504020204" pitchFamily="34" charset="0"/>
                <a:cs typeface="Open Sans" panose="020B0606030504020204" pitchFamily="34" charset="0"/>
              </a:rPr>
              <a:t>05.</a:t>
            </a:r>
          </a:p>
        </p:txBody>
      </p:sp>
      <p:pic>
        <p:nvPicPr>
          <p:cNvPr id="19" name="Espaço Reservado para Imagem 18" descr="Mulher posando para foto em frente a computador&#10;&#10;O conteúdo gerado por IA pode estar incorreto.">
            <a:extLst>
              <a:ext uri="{FF2B5EF4-FFF2-40B4-BE49-F238E27FC236}">
                <a16:creationId xmlns:a16="http://schemas.microsoft.com/office/drawing/2014/main" id="{FBB1A7F7-9FFD-C5A2-3FDC-04C889D6264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625" r="29625"/>
          <a:stretch>
            <a:fillRect/>
          </a:stretch>
        </p:blipFill>
        <p:spPr/>
      </p:pic>
      <p:pic>
        <p:nvPicPr>
          <p:cNvPr id="3" name="Imagem 2" descr="Logotipo&#10;&#10;O conteúdo gerado por IA pode estar incorreto.">
            <a:extLst>
              <a:ext uri="{FF2B5EF4-FFF2-40B4-BE49-F238E27FC236}">
                <a16:creationId xmlns:a16="http://schemas.microsoft.com/office/drawing/2014/main" id="{2C4B2E15-8F10-3666-EF23-BF4604BAEC28}"/>
              </a:ext>
            </a:extLst>
          </p:cNvPr>
          <p:cNvPicPr>
            <a:picLocks noChangeAspect="1"/>
          </p:cNvPicPr>
          <p:nvPr/>
        </p:nvPicPr>
        <p:blipFill>
          <a:blip r:embed="rId3">
            <a:extLst>
              <a:ext uri="{28A0092B-C50C-407E-A947-70E740481C1C}">
                <a14:useLocalDpi xmlns:a14="http://schemas.microsoft.com/office/drawing/2010/main" val="0"/>
              </a:ext>
            </a:extLst>
          </a:blip>
          <a:srcRect b="35440"/>
          <a:stretch>
            <a:fillRect/>
          </a:stretch>
        </p:blipFill>
        <p:spPr>
          <a:xfrm>
            <a:off x="4767674" y="-253241"/>
            <a:ext cx="1083354" cy="699413"/>
          </a:xfrm>
          <a:prstGeom prst="rect">
            <a:avLst/>
          </a:prstGeom>
        </p:spPr>
      </p:pic>
      <p:cxnSp>
        <p:nvCxnSpPr>
          <p:cNvPr id="11" name="Straight Connector 17">
            <a:extLst>
              <a:ext uri="{FF2B5EF4-FFF2-40B4-BE49-F238E27FC236}">
                <a16:creationId xmlns:a16="http://schemas.microsoft.com/office/drawing/2014/main" id="{3105CD16-DEED-09CD-8247-33B7D3E17DD5}"/>
              </a:ext>
            </a:extLst>
          </p:cNvPr>
          <p:cNvCxnSpPr>
            <a:cxnSpLocks/>
          </p:cNvCxnSpPr>
          <p:nvPr/>
        </p:nvCxnSpPr>
        <p:spPr>
          <a:xfrm>
            <a:off x="325701" y="543181"/>
            <a:ext cx="863750" cy="5009"/>
          </a:xfrm>
          <a:prstGeom prst="line">
            <a:avLst/>
          </a:prstGeom>
          <a:ln w="28575">
            <a:solidFill>
              <a:srgbClr val="880000"/>
            </a:solidFill>
          </a:ln>
        </p:spPr>
        <p:style>
          <a:lnRef idx="1">
            <a:schemeClr val="accent1"/>
          </a:lnRef>
          <a:fillRef idx="0">
            <a:schemeClr val="accent1"/>
          </a:fillRef>
          <a:effectRef idx="0">
            <a:schemeClr val="accent1"/>
          </a:effectRef>
          <a:fontRef idx="minor">
            <a:schemeClr val="tx1"/>
          </a:fontRef>
        </p:style>
      </p:cxnSp>
      <p:sp>
        <p:nvSpPr>
          <p:cNvPr id="4" name="TextBox 8">
            <a:extLst>
              <a:ext uri="{FF2B5EF4-FFF2-40B4-BE49-F238E27FC236}">
                <a16:creationId xmlns:a16="http://schemas.microsoft.com/office/drawing/2014/main" id="{B544170B-41D4-A4FF-3A56-DC27E5DD2F50}"/>
              </a:ext>
            </a:extLst>
          </p:cNvPr>
          <p:cNvSpPr txBox="1"/>
          <p:nvPr/>
        </p:nvSpPr>
        <p:spPr>
          <a:xfrm>
            <a:off x="4364322" y="1750186"/>
            <a:ext cx="471604" cy="166199"/>
          </a:xfrm>
          <a:prstGeom prst="rect">
            <a:avLst/>
          </a:prstGeom>
          <a:noFill/>
        </p:spPr>
        <p:txBody>
          <a:bodyPr wrap="none" rtlCol="0">
            <a:spAutoFit/>
          </a:bodyPr>
          <a:lstStyle/>
          <a:p>
            <a:r>
              <a:rPr lang="en-GB" sz="480" err="1">
                <a:latin typeface="AMX" pitchFamily="2" charset="0"/>
                <a:ea typeface="Open Sans" panose="020B0606030504020204" pitchFamily="34" charset="0"/>
                <a:cs typeface="Open Sans" panose="020B0606030504020204" pitchFamily="34" charset="0"/>
              </a:rPr>
              <a:t>Telas</a:t>
            </a:r>
            <a:r>
              <a:rPr lang="en-GB" sz="480">
                <a:latin typeface="AMX" pitchFamily="2" charset="0"/>
                <a:ea typeface="Open Sans" panose="020B0606030504020204" pitchFamily="34" charset="0"/>
                <a:cs typeface="Open Sans" panose="020B0606030504020204" pitchFamily="34" charset="0"/>
              </a:rPr>
              <a:t> Radar</a:t>
            </a:r>
          </a:p>
        </p:txBody>
      </p:sp>
      <p:sp>
        <p:nvSpPr>
          <p:cNvPr id="5" name="TextBox 21">
            <a:extLst>
              <a:ext uri="{FF2B5EF4-FFF2-40B4-BE49-F238E27FC236}">
                <a16:creationId xmlns:a16="http://schemas.microsoft.com/office/drawing/2014/main" id="{B7458622-C839-B5F0-8F34-3420CFE1DCD6}"/>
              </a:ext>
            </a:extLst>
          </p:cNvPr>
          <p:cNvSpPr txBox="1"/>
          <p:nvPr/>
        </p:nvSpPr>
        <p:spPr>
          <a:xfrm>
            <a:off x="4184809" y="1750186"/>
            <a:ext cx="261610" cy="166199"/>
          </a:xfrm>
          <a:prstGeom prst="rect">
            <a:avLst/>
          </a:prstGeom>
          <a:noFill/>
        </p:spPr>
        <p:txBody>
          <a:bodyPr wrap="none" rtlCol="0">
            <a:spAutoFit/>
          </a:bodyPr>
          <a:lstStyle/>
          <a:p>
            <a:r>
              <a:rPr lang="en-GB" sz="480">
                <a:solidFill>
                  <a:schemeClr val="tx1">
                    <a:lumMod val="50000"/>
                    <a:lumOff val="50000"/>
                  </a:schemeClr>
                </a:solidFill>
                <a:latin typeface="AMX" pitchFamily="2" charset="0"/>
                <a:ea typeface="Open Sans" panose="020B0606030504020204" pitchFamily="34" charset="0"/>
                <a:cs typeface="Open Sans" panose="020B0606030504020204" pitchFamily="34" charset="0"/>
              </a:rPr>
              <a:t>06.</a:t>
            </a:r>
          </a:p>
        </p:txBody>
      </p:sp>
    </p:spTree>
    <p:extLst>
      <p:ext uri="{BB962C8B-B14F-4D97-AF65-F5344CB8AC3E}">
        <p14:creationId xmlns:p14="http://schemas.microsoft.com/office/powerpoint/2010/main" val="118576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462" y="-3048"/>
            <a:ext cx="3048354" cy="3290888"/>
          </a:xfrm>
          <a:prstGeom prst="rect">
            <a:avLst/>
          </a:prstGeom>
          <a:gradFill flip="none" rotWithShape="1">
            <a:gsLst>
              <a:gs pos="0">
                <a:srgbClr val="880000">
                  <a:shade val="30000"/>
                  <a:satMod val="115000"/>
                </a:srgbClr>
              </a:gs>
              <a:gs pos="50000">
                <a:srgbClr val="880000">
                  <a:shade val="67500"/>
                  <a:satMod val="115000"/>
                </a:srgbClr>
              </a:gs>
              <a:gs pos="100000">
                <a:srgbClr val="88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64">
              <a:highlight>
                <a:srgbClr val="880000"/>
              </a:highlight>
            </a:endParaRPr>
          </a:p>
        </p:txBody>
      </p:sp>
      <p:sp>
        <p:nvSpPr>
          <p:cNvPr id="6" name="Title 1"/>
          <p:cNvSpPr txBox="1">
            <a:spLocks/>
          </p:cNvSpPr>
          <p:nvPr/>
        </p:nvSpPr>
        <p:spPr>
          <a:xfrm>
            <a:off x="491691" y="788952"/>
            <a:ext cx="2093370" cy="4355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64">
                <a:solidFill>
                  <a:schemeClr val="bg1"/>
                </a:solidFill>
                <a:latin typeface="Open Sans" panose="020B0606030504020204" pitchFamily="34" charset="0"/>
                <a:ea typeface="Open Sans" panose="020B0606030504020204" pitchFamily="34" charset="0"/>
                <a:cs typeface="Open Sans" panose="020B0606030504020204" pitchFamily="34" charset="0"/>
              </a:rPr>
              <a:t>Transformando PROCESSOS , impulsionando resultados.</a:t>
            </a:r>
          </a:p>
        </p:txBody>
      </p:sp>
      <p:sp>
        <p:nvSpPr>
          <p:cNvPr id="8" name="TextBox 7"/>
          <p:cNvSpPr txBox="1"/>
          <p:nvPr/>
        </p:nvSpPr>
        <p:spPr>
          <a:xfrm>
            <a:off x="3976102" y="1385592"/>
            <a:ext cx="184731" cy="299121"/>
          </a:xfrm>
          <a:prstGeom prst="rect">
            <a:avLst/>
          </a:prstGeom>
          <a:noFill/>
        </p:spPr>
        <p:txBody>
          <a:bodyPr wrap="none" rtlCol="0">
            <a:spAutoFit/>
          </a:bodyPr>
          <a:lstStyle/>
          <a:p>
            <a:br>
              <a:rPr lang="pt-BR" sz="768"/>
            </a:br>
            <a:endParaRPr lang="en-US" sz="576" b="1">
              <a:latin typeface="Open Sans" panose="020B0606030504020204" pitchFamily="34" charset="0"/>
              <a:ea typeface="Open Sans" panose="020B0606030504020204" pitchFamily="34" charset="0"/>
              <a:cs typeface="Open Sans" panose="020B0606030504020204" pitchFamily="34" charset="0"/>
            </a:endParaRPr>
          </a:p>
        </p:txBody>
      </p:sp>
      <p:sp>
        <p:nvSpPr>
          <p:cNvPr id="9" name="Subtitle 2"/>
          <p:cNvSpPr txBox="1">
            <a:spLocks/>
          </p:cNvSpPr>
          <p:nvPr/>
        </p:nvSpPr>
        <p:spPr>
          <a:xfrm>
            <a:off x="3976102" y="1487441"/>
            <a:ext cx="1577616" cy="611845"/>
          </a:xfrm>
          <a:prstGeom prst="rect">
            <a:avLst/>
          </a:prstGeom>
        </p:spPr>
        <p:txBody>
          <a:bodyPr vert="horz" lIns="43879" tIns="21939" rIns="43879" bIns="2193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 indent="0" algn="just">
              <a:lnSpc>
                <a:spcPct val="100000"/>
              </a:lnSpc>
              <a:spcBef>
                <a:spcPts val="50"/>
              </a:spcBef>
              <a:buNone/>
              <a:tabLst>
                <a:tab pos="149626" algn="l"/>
              </a:tabLst>
            </a:pPr>
            <a:r>
              <a:rPr lang="pt-BR" sz="576" spc="-5">
                <a:latin typeface="AMX" panose="020B0604020202020204"/>
                <a:cs typeface="Calibri"/>
              </a:rPr>
              <a:t>O Objetivo deste material é mapear o processo de vendas e esteira na contratação de produtos de Soluções Digitais, abordando assim os canais de entrada destes serviços e suas sequencias até chegar na ativação.</a:t>
            </a:r>
          </a:p>
        </p:txBody>
      </p:sp>
      <p:sp>
        <p:nvSpPr>
          <p:cNvPr id="17" name="TextBox 16"/>
          <p:cNvSpPr txBox="1"/>
          <p:nvPr/>
        </p:nvSpPr>
        <p:spPr>
          <a:xfrm>
            <a:off x="3415619" y="676460"/>
            <a:ext cx="788999" cy="246734"/>
          </a:xfrm>
          <a:prstGeom prst="rect">
            <a:avLst/>
          </a:prstGeom>
          <a:noFill/>
        </p:spPr>
        <p:txBody>
          <a:bodyPr wrap="none" rtlCol="0">
            <a:spAutoFit/>
          </a:bodyPr>
          <a:lstStyle/>
          <a:p>
            <a:pPr>
              <a:lnSpc>
                <a:spcPts val="1200"/>
              </a:lnSpc>
            </a:pPr>
            <a:r>
              <a:rPr lang="en-US" sz="1152" b="1">
                <a:latin typeface="AMX" panose="020B0604020202020204"/>
                <a:ea typeface="Open Sans" panose="020B0606030504020204" pitchFamily="34" charset="0"/>
                <a:cs typeface="Open Sans" panose="020B0606030504020204" pitchFamily="34" charset="0"/>
              </a:rPr>
              <a:t>OBJETIVO</a:t>
            </a:r>
          </a:p>
        </p:txBody>
      </p:sp>
      <p:sp>
        <p:nvSpPr>
          <p:cNvPr id="22" name="Freeform 5"/>
          <p:cNvSpPr>
            <a:spLocks noEditPoints="1"/>
          </p:cNvSpPr>
          <p:nvPr/>
        </p:nvSpPr>
        <p:spPr bwMode="auto">
          <a:xfrm>
            <a:off x="367237" y="852458"/>
            <a:ext cx="124454" cy="105126"/>
          </a:xfrm>
          <a:custGeom>
            <a:avLst/>
            <a:gdLst>
              <a:gd name="T0" fmla="*/ 128 w 339"/>
              <a:gd name="T1" fmla="*/ 21 h 301"/>
              <a:gd name="T2" fmla="*/ 74 w 339"/>
              <a:gd name="T3" fmla="*/ 0 h 301"/>
              <a:gd name="T4" fmla="*/ 22 w 339"/>
              <a:gd name="T5" fmla="*/ 18 h 301"/>
              <a:gd name="T6" fmla="*/ 0 w 339"/>
              <a:gd name="T7" fmla="*/ 73 h 301"/>
              <a:gd name="T8" fmla="*/ 20 w 339"/>
              <a:gd name="T9" fmla="*/ 123 h 301"/>
              <a:gd name="T10" fmla="*/ 72 w 339"/>
              <a:gd name="T11" fmla="*/ 140 h 301"/>
              <a:gd name="T12" fmla="*/ 86 w 339"/>
              <a:gd name="T13" fmla="*/ 138 h 301"/>
              <a:gd name="T14" fmla="*/ 92 w 339"/>
              <a:gd name="T15" fmla="*/ 137 h 301"/>
              <a:gd name="T16" fmla="*/ 96 w 339"/>
              <a:gd name="T17" fmla="*/ 139 h 301"/>
              <a:gd name="T18" fmla="*/ 97 w 339"/>
              <a:gd name="T19" fmla="*/ 147 h 301"/>
              <a:gd name="T20" fmla="*/ 77 w 339"/>
              <a:gd name="T21" fmla="*/ 207 h 301"/>
              <a:gd name="T22" fmla="*/ 13 w 339"/>
              <a:gd name="T23" fmla="*/ 283 h 301"/>
              <a:gd name="T24" fmla="*/ 6 w 339"/>
              <a:gd name="T25" fmla="*/ 294 h 301"/>
              <a:gd name="T26" fmla="*/ 13 w 339"/>
              <a:gd name="T27" fmla="*/ 301 h 301"/>
              <a:gd name="T28" fmla="*/ 36 w 339"/>
              <a:gd name="T29" fmla="*/ 287 h 301"/>
              <a:gd name="T30" fmla="*/ 118 w 339"/>
              <a:gd name="T31" fmla="*/ 191 h 301"/>
              <a:gd name="T32" fmla="*/ 152 w 339"/>
              <a:gd name="T33" fmla="*/ 80 h 301"/>
              <a:gd name="T34" fmla="*/ 128 w 339"/>
              <a:gd name="T35" fmla="*/ 21 h 301"/>
              <a:gd name="T36" fmla="*/ 315 w 339"/>
              <a:gd name="T37" fmla="*/ 21 h 301"/>
              <a:gd name="T38" fmla="*/ 261 w 339"/>
              <a:gd name="T39" fmla="*/ 0 h 301"/>
              <a:gd name="T40" fmla="*/ 209 w 339"/>
              <a:gd name="T41" fmla="*/ 18 h 301"/>
              <a:gd name="T42" fmla="*/ 187 w 339"/>
              <a:gd name="T43" fmla="*/ 73 h 301"/>
              <a:gd name="T44" fmla="*/ 207 w 339"/>
              <a:gd name="T45" fmla="*/ 123 h 301"/>
              <a:gd name="T46" fmla="*/ 259 w 339"/>
              <a:gd name="T47" fmla="*/ 140 h 301"/>
              <a:gd name="T48" fmla="*/ 273 w 339"/>
              <a:gd name="T49" fmla="*/ 138 h 301"/>
              <a:gd name="T50" fmla="*/ 279 w 339"/>
              <a:gd name="T51" fmla="*/ 137 h 301"/>
              <a:gd name="T52" fmla="*/ 283 w 339"/>
              <a:gd name="T53" fmla="*/ 139 h 301"/>
              <a:gd name="T54" fmla="*/ 284 w 339"/>
              <a:gd name="T55" fmla="*/ 147 h 301"/>
              <a:gd name="T56" fmla="*/ 264 w 339"/>
              <a:gd name="T57" fmla="*/ 207 h 301"/>
              <a:gd name="T58" fmla="*/ 200 w 339"/>
              <a:gd name="T59" fmla="*/ 283 h 301"/>
              <a:gd name="T60" fmla="*/ 193 w 339"/>
              <a:gd name="T61" fmla="*/ 294 h 301"/>
              <a:gd name="T62" fmla="*/ 200 w 339"/>
              <a:gd name="T63" fmla="*/ 301 h 301"/>
              <a:gd name="T64" fmla="*/ 223 w 339"/>
              <a:gd name="T65" fmla="*/ 287 h 301"/>
              <a:gd name="T66" fmla="*/ 305 w 339"/>
              <a:gd name="T67" fmla="*/ 191 h 301"/>
              <a:gd name="T68" fmla="*/ 339 w 339"/>
              <a:gd name="T69" fmla="*/ 80 h 301"/>
              <a:gd name="T70" fmla="*/ 315 w 339"/>
              <a:gd name="T71" fmla="*/ 2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9" h="301">
                <a:moveTo>
                  <a:pt x="128" y="21"/>
                </a:moveTo>
                <a:cubicBezTo>
                  <a:pt x="112" y="7"/>
                  <a:pt x="94" y="0"/>
                  <a:pt x="74" y="0"/>
                </a:cubicBezTo>
                <a:cubicBezTo>
                  <a:pt x="54" y="0"/>
                  <a:pt x="36" y="6"/>
                  <a:pt x="22" y="18"/>
                </a:cubicBezTo>
                <a:cubicBezTo>
                  <a:pt x="7" y="31"/>
                  <a:pt x="0" y="49"/>
                  <a:pt x="0" y="73"/>
                </a:cubicBezTo>
                <a:cubicBezTo>
                  <a:pt x="0" y="95"/>
                  <a:pt x="7" y="112"/>
                  <a:pt x="20" y="123"/>
                </a:cubicBezTo>
                <a:cubicBezTo>
                  <a:pt x="33" y="134"/>
                  <a:pt x="50" y="140"/>
                  <a:pt x="72" y="140"/>
                </a:cubicBezTo>
                <a:cubicBezTo>
                  <a:pt x="76" y="140"/>
                  <a:pt x="81" y="139"/>
                  <a:pt x="86" y="138"/>
                </a:cubicBezTo>
                <a:cubicBezTo>
                  <a:pt x="92" y="137"/>
                  <a:pt x="92" y="137"/>
                  <a:pt x="92" y="137"/>
                </a:cubicBezTo>
                <a:cubicBezTo>
                  <a:pt x="96" y="139"/>
                  <a:pt x="96" y="139"/>
                  <a:pt x="96" y="139"/>
                </a:cubicBezTo>
                <a:cubicBezTo>
                  <a:pt x="97" y="140"/>
                  <a:pt x="97" y="143"/>
                  <a:pt x="97" y="147"/>
                </a:cubicBezTo>
                <a:cubicBezTo>
                  <a:pt x="97" y="165"/>
                  <a:pt x="91" y="185"/>
                  <a:pt x="77" y="207"/>
                </a:cubicBezTo>
                <a:cubicBezTo>
                  <a:pt x="64" y="229"/>
                  <a:pt x="43" y="255"/>
                  <a:pt x="13" y="283"/>
                </a:cubicBezTo>
                <a:cubicBezTo>
                  <a:pt x="8" y="288"/>
                  <a:pt x="6" y="291"/>
                  <a:pt x="6" y="294"/>
                </a:cubicBezTo>
                <a:cubicBezTo>
                  <a:pt x="6" y="296"/>
                  <a:pt x="9" y="299"/>
                  <a:pt x="13" y="301"/>
                </a:cubicBezTo>
                <a:cubicBezTo>
                  <a:pt x="17" y="301"/>
                  <a:pt x="24" y="296"/>
                  <a:pt x="36" y="287"/>
                </a:cubicBezTo>
                <a:cubicBezTo>
                  <a:pt x="68" y="262"/>
                  <a:pt x="96" y="230"/>
                  <a:pt x="118" y="191"/>
                </a:cubicBezTo>
                <a:cubicBezTo>
                  <a:pt x="140" y="152"/>
                  <a:pt x="152" y="115"/>
                  <a:pt x="152" y="80"/>
                </a:cubicBezTo>
                <a:cubicBezTo>
                  <a:pt x="152" y="55"/>
                  <a:pt x="144" y="35"/>
                  <a:pt x="128" y="21"/>
                </a:cubicBezTo>
                <a:close/>
                <a:moveTo>
                  <a:pt x="315" y="21"/>
                </a:moveTo>
                <a:cubicBezTo>
                  <a:pt x="299" y="7"/>
                  <a:pt x="281" y="0"/>
                  <a:pt x="261" y="0"/>
                </a:cubicBezTo>
                <a:cubicBezTo>
                  <a:pt x="241" y="0"/>
                  <a:pt x="223" y="6"/>
                  <a:pt x="209" y="18"/>
                </a:cubicBezTo>
                <a:cubicBezTo>
                  <a:pt x="194" y="31"/>
                  <a:pt x="187" y="49"/>
                  <a:pt x="187" y="73"/>
                </a:cubicBezTo>
                <a:cubicBezTo>
                  <a:pt x="187" y="95"/>
                  <a:pt x="194" y="112"/>
                  <a:pt x="207" y="123"/>
                </a:cubicBezTo>
                <a:cubicBezTo>
                  <a:pt x="220" y="134"/>
                  <a:pt x="237" y="140"/>
                  <a:pt x="259" y="140"/>
                </a:cubicBezTo>
                <a:cubicBezTo>
                  <a:pt x="263" y="140"/>
                  <a:pt x="268" y="139"/>
                  <a:pt x="273" y="138"/>
                </a:cubicBezTo>
                <a:cubicBezTo>
                  <a:pt x="279" y="137"/>
                  <a:pt x="279" y="137"/>
                  <a:pt x="279" y="137"/>
                </a:cubicBezTo>
                <a:cubicBezTo>
                  <a:pt x="283" y="139"/>
                  <a:pt x="283" y="139"/>
                  <a:pt x="283" y="139"/>
                </a:cubicBezTo>
                <a:cubicBezTo>
                  <a:pt x="284" y="140"/>
                  <a:pt x="284" y="143"/>
                  <a:pt x="284" y="147"/>
                </a:cubicBezTo>
                <a:cubicBezTo>
                  <a:pt x="284" y="165"/>
                  <a:pt x="278" y="185"/>
                  <a:pt x="264" y="207"/>
                </a:cubicBezTo>
                <a:cubicBezTo>
                  <a:pt x="251" y="229"/>
                  <a:pt x="230" y="255"/>
                  <a:pt x="200" y="283"/>
                </a:cubicBezTo>
                <a:cubicBezTo>
                  <a:pt x="195" y="288"/>
                  <a:pt x="193" y="291"/>
                  <a:pt x="193" y="294"/>
                </a:cubicBezTo>
                <a:cubicBezTo>
                  <a:pt x="193" y="296"/>
                  <a:pt x="196" y="299"/>
                  <a:pt x="200" y="301"/>
                </a:cubicBezTo>
                <a:cubicBezTo>
                  <a:pt x="204" y="301"/>
                  <a:pt x="211" y="296"/>
                  <a:pt x="223" y="287"/>
                </a:cubicBezTo>
                <a:cubicBezTo>
                  <a:pt x="255" y="262"/>
                  <a:pt x="283" y="230"/>
                  <a:pt x="305" y="191"/>
                </a:cubicBezTo>
                <a:cubicBezTo>
                  <a:pt x="327" y="152"/>
                  <a:pt x="339" y="115"/>
                  <a:pt x="339" y="80"/>
                </a:cubicBezTo>
                <a:cubicBezTo>
                  <a:pt x="339" y="55"/>
                  <a:pt x="331" y="35"/>
                  <a:pt x="315" y="21"/>
                </a:cubicBezTo>
                <a:close/>
              </a:path>
            </a:pathLst>
          </a:custGeom>
          <a:solidFill>
            <a:schemeClr val="bg1"/>
          </a:solidFill>
          <a:ln>
            <a:noFill/>
          </a:ln>
        </p:spPr>
        <p:txBody>
          <a:bodyPr vert="horz" wrap="square" lIns="43879" tIns="21939" rIns="43879" bIns="21939" numCol="1" anchor="t" anchorCtr="0" compatLnSpc="1">
            <a:prstTxWarp prst="textNoShape">
              <a:avLst/>
            </a:prstTxWarp>
          </a:bodyPr>
          <a:lstStyle/>
          <a:p>
            <a:endParaRPr lang="en-US" sz="864"/>
          </a:p>
        </p:txBody>
      </p:sp>
      <p:cxnSp>
        <p:nvCxnSpPr>
          <p:cNvPr id="25" name="Straight Connector 24"/>
          <p:cNvCxnSpPr>
            <a:cxnSpLocks/>
          </p:cNvCxnSpPr>
          <p:nvPr/>
        </p:nvCxnSpPr>
        <p:spPr>
          <a:xfrm>
            <a:off x="3454845" y="857577"/>
            <a:ext cx="656450" cy="0"/>
          </a:xfrm>
          <a:prstGeom prst="line">
            <a:avLst/>
          </a:prstGeom>
          <a:ln w="28575">
            <a:solidFill>
              <a:srgbClr val="88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694975" y="-350418"/>
            <a:ext cx="700837" cy="700837"/>
          </a:xfrm>
          <a:prstGeom prst="ellipse">
            <a:avLst/>
          </a:prstGeom>
          <a:noFill/>
          <a:ln w="444500">
            <a:solidFill>
              <a:schemeClr val="tx2">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4"/>
          </a:p>
        </p:txBody>
      </p:sp>
      <p:sp>
        <p:nvSpPr>
          <p:cNvPr id="23" name="Freeform 5">
            <a:extLst>
              <a:ext uri="{FF2B5EF4-FFF2-40B4-BE49-F238E27FC236}">
                <a16:creationId xmlns:a16="http://schemas.microsoft.com/office/drawing/2014/main" id="{4099F8CF-E2DC-A8CB-78B0-06CFEBFF72AC}"/>
              </a:ext>
            </a:extLst>
          </p:cNvPr>
          <p:cNvSpPr>
            <a:spLocks noEditPoints="1"/>
          </p:cNvSpPr>
          <p:nvPr/>
        </p:nvSpPr>
        <p:spPr bwMode="auto">
          <a:xfrm>
            <a:off x="1941902" y="1055826"/>
            <a:ext cx="124454" cy="105126"/>
          </a:xfrm>
          <a:custGeom>
            <a:avLst/>
            <a:gdLst>
              <a:gd name="T0" fmla="*/ 128 w 339"/>
              <a:gd name="T1" fmla="*/ 21 h 301"/>
              <a:gd name="T2" fmla="*/ 74 w 339"/>
              <a:gd name="T3" fmla="*/ 0 h 301"/>
              <a:gd name="T4" fmla="*/ 22 w 339"/>
              <a:gd name="T5" fmla="*/ 18 h 301"/>
              <a:gd name="T6" fmla="*/ 0 w 339"/>
              <a:gd name="T7" fmla="*/ 73 h 301"/>
              <a:gd name="T8" fmla="*/ 20 w 339"/>
              <a:gd name="T9" fmla="*/ 123 h 301"/>
              <a:gd name="T10" fmla="*/ 72 w 339"/>
              <a:gd name="T11" fmla="*/ 140 h 301"/>
              <a:gd name="T12" fmla="*/ 86 w 339"/>
              <a:gd name="T13" fmla="*/ 138 h 301"/>
              <a:gd name="T14" fmla="*/ 92 w 339"/>
              <a:gd name="T15" fmla="*/ 137 h 301"/>
              <a:gd name="T16" fmla="*/ 96 w 339"/>
              <a:gd name="T17" fmla="*/ 139 h 301"/>
              <a:gd name="T18" fmla="*/ 97 w 339"/>
              <a:gd name="T19" fmla="*/ 147 h 301"/>
              <a:gd name="T20" fmla="*/ 77 w 339"/>
              <a:gd name="T21" fmla="*/ 207 h 301"/>
              <a:gd name="T22" fmla="*/ 13 w 339"/>
              <a:gd name="T23" fmla="*/ 283 h 301"/>
              <a:gd name="T24" fmla="*/ 6 w 339"/>
              <a:gd name="T25" fmla="*/ 294 h 301"/>
              <a:gd name="T26" fmla="*/ 13 w 339"/>
              <a:gd name="T27" fmla="*/ 301 h 301"/>
              <a:gd name="T28" fmla="*/ 36 w 339"/>
              <a:gd name="T29" fmla="*/ 287 h 301"/>
              <a:gd name="T30" fmla="*/ 118 w 339"/>
              <a:gd name="T31" fmla="*/ 191 h 301"/>
              <a:gd name="T32" fmla="*/ 152 w 339"/>
              <a:gd name="T33" fmla="*/ 80 h 301"/>
              <a:gd name="T34" fmla="*/ 128 w 339"/>
              <a:gd name="T35" fmla="*/ 21 h 301"/>
              <a:gd name="T36" fmla="*/ 315 w 339"/>
              <a:gd name="T37" fmla="*/ 21 h 301"/>
              <a:gd name="T38" fmla="*/ 261 w 339"/>
              <a:gd name="T39" fmla="*/ 0 h 301"/>
              <a:gd name="T40" fmla="*/ 209 w 339"/>
              <a:gd name="T41" fmla="*/ 18 h 301"/>
              <a:gd name="T42" fmla="*/ 187 w 339"/>
              <a:gd name="T43" fmla="*/ 73 h 301"/>
              <a:gd name="T44" fmla="*/ 207 w 339"/>
              <a:gd name="T45" fmla="*/ 123 h 301"/>
              <a:gd name="T46" fmla="*/ 259 w 339"/>
              <a:gd name="T47" fmla="*/ 140 h 301"/>
              <a:gd name="T48" fmla="*/ 273 w 339"/>
              <a:gd name="T49" fmla="*/ 138 h 301"/>
              <a:gd name="T50" fmla="*/ 279 w 339"/>
              <a:gd name="T51" fmla="*/ 137 h 301"/>
              <a:gd name="T52" fmla="*/ 283 w 339"/>
              <a:gd name="T53" fmla="*/ 139 h 301"/>
              <a:gd name="T54" fmla="*/ 284 w 339"/>
              <a:gd name="T55" fmla="*/ 147 h 301"/>
              <a:gd name="T56" fmla="*/ 264 w 339"/>
              <a:gd name="T57" fmla="*/ 207 h 301"/>
              <a:gd name="T58" fmla="*/ 200 w 339"/>
              <a:gd name="T59" fmla="*/ 283 h 301"/>
              <a:gd name="T60" fmla="*/ 193 w 339"/>
              <a:gd name="T61" fmla="*/ 294 h 301"/>
              <a:gd name="T62" fmla="*/ 200 w 339"/>
              <a:gd name="T63" fmla="*/ 301 h 301"/>
              <a:gd name="T64" fmla="*/ 223 w 339"/>
              <a:gd name="T65" fmla="*/ 287 h 301"/>
              <a:gd name="T66" fmla="*/ 305 w 339"/>
              <a:gd name="T67" fmla="*/ 191 h 301"/>
              <a:gd name="T68" fmla="*/ 339 w 339"/>
              <a:gd name="T69" fmla="*/ 80 h 301"/>
              <a:gd name="T70" fmla="*/ 315 w 339"/>
              <a:gd name="T71" fmla="*/ 2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9" h="301">
                <a:moveTo>
                  <a:pt x="128" y="21"/>
                </a:moveTo>
                <a:cubicBezTo>
                  <a:pt x="112" y="7"/>
                  <a:pt x="94" y="0"/>
                  <a:pt x="74" y="0"/>
                </a:cubicBezTo>
                <a:cubicBezTo>
                  <a:pt x="54" y="0"/>
                  <a:pt x="36" y="6"/>
                  <a:pt x="22" y="18"/>
                </a:cubicBezTo>
                <a:cubicBezTo>
                  <a:pt x="7" y="31"/>
                  <a:pt x="0" y="49"/>
                  <a:pt x="0" y="73"/>
                </a:cubicBezTo>
                <a:cubicBezTo>
                  <a:pt x="0" y="95"/>
                  <a:pt x="7" y="112"/>
                  <a:pt x="20" y="123"/>
                </a:cubicBezTo>
                <a:cubicBezTo>
                  <a:pt x="33" y="134"/>
                  <a:pt x="50" y="140"/>
                  <a:pt x="72" y="140"/>
                </a:cubicBezTo>
                <a:cubicBezTo>
                  <a:pt x="76" y="140"/>
                  <a:pt x="81" y="139"/>
                  <a:pt x="86" y="138"/>
                </a:cubicBezTo>
                <a:cubicBezTo>
                  <a:pt x="92" y="137"/>
                  <a:pt x="92" y="137"/>
                  <a:pt x="92" y="137"/>
                </a:cubicBezTo>
                <a:cubicBezTo>
                  <a:pt x="96" y="139"/>
                  <a:pt x="96" y="139"/>
                  <a:pt x="96" y="139"/>
                </a:cubicBezTo>
                <a:cubicBezTo>
                  <a:pt x="97" y="140"/>
                  <a:pt x="97" y="143"/>
                  <a:pt x="97" y="147"/>
                </a:cubicBezTo>
                <a:cubicBezTo>
                  <a:pt x="97" y="165"/>
                  <a:pt x="91" y="185"/>
                  <a:pt x="77" y="207"/>
                </a:cubicBezTo>
                <a:cubicBezTo>
                  <a:pt x="64" y="229"/>
                  <a:pt x="43" y="255"/>
                  <a:pt x="13" y="283"/>
                </a:cubicBezTo>
                <a:cubicBezTo>
                  <a:pt x="8" y="288"/>
                  <a:pt x="6" y="291"/>
                  <a:pt x="6" y="294"/>
                </a:cubicBezTo>
                <a:cubicBezTo>
                  <a:pt x="6" y="296"/>
                  <a:pt x="9" y="299"/>
                  <a:pt x="13" y="301"/>
                </a:cubicBezTo>
                <a:cubicBezTo>
                  <a:pt x="17" y="301"/>
                  <a:pt x="24" y="296"/>
                  <a:pt x="36" y="287"/>
                </a:cubicBezTo>
                <a:cubicBezTo>
                  <a:pt x="68" y="262"/>
                  <a:pt x="96" y="230"/>
                  <a:pt x="118" y="191"/>
                </a:cubicBezTo>
                <a:cubicBezTo>
                  <a:pt x="140" y="152"/>
                  <a:pt x="152" y="115"/>
                  <a:pt x="152" y="80"/>
                </a:cubicBezTo>
                <a:cubicBezTo>
                  <a:pt x="152" y="55"/>
                  <a:pt x="144" y="35"/>
                  <a:pt x="128" y="21"/>
                </a:cubicBezTo>
                <a:close/>
                <a:moveTo>
                  <a:pt x="315" y="21"/>
                </a:moveTo>
                <a:cubicBezTo>
                  <a:pt x="299" y="7"/>
                  <a:pt x="281" y="0"/>
                  <a:pt x="261" y="0"/>
                </a:cubicBezTo>
                <a:cubicBezTo>
                  <a:pt x="241" y="0"/>
                  <a:pt x="223" y="6"/>
                  <a:pt x="209" y="18"/>
                </a:cubicBezTo>
                <a:cubicBezTo>
                  <a:pt x="194" y="31"/>
                  <a:pt x="187" y="49"/>
                  <a:pt x="187" y="73"/>
                </a:cubicBezTo>
                <a:cubicBezTo>
                  <a:pt x="187" y="95"/>
                  <a:pt x="194" y="112"/>
                  <a:pt x="207" y="123"/>
                </a:cubicBezTo>
                <a:cubicBezTo>
                  <a:pt x="220" y="134"/>
                  <a:pt x="237" y="140"/>
                  <a:pt x="259" y="140"/>
                </a:cubicBezTo>
                <a:cubicBezTo>
                  <a:pt x="263" y="140"/>
                  <a:pt x="268" y="139"/>
                  <a:pt x="273" y="138"/>
                </a:cubicBezTo>
                <a:cubicBezTo>
                  <a:pt x="279" y="137"/>
                  <a:pt x="279" y="137"/>
                  <a:pt x="279" y="137"/>
                </a:cubicBezTo>
                <a:cubicBezTo>
                  <a:pt x="283" y="139"/>
                  <a:pt x="283" y="139"/>
                  <a:pt x="283" y="139"/>
                </a:cubicBezTo>
                <a:cubicBezTo>
                  <a:pt x="284" y="140"/>
                  <a:pt x="284" y="143"/>
                  <a:pt x="284" y="147"/>
                </a:cubicBezTo>
                <a:cubicBezTo>
                  <a:pt x="284" y="165"/>
                  <a:pt x="278" y="185"/>
                  <a:pt x="264" y="207"/>
                </a:cubicBezTo>
                <a:cubicBezTo>
                  <a:pt x="251" y="229"/>
                  <a:pt x="230" y="255"/>
                  <a:pt x="200" y="283"/>
                </a:cubicBezTo>
                <a:cubicBezTo>
                  <a:pt x="195" y="288"/>
                  <a:pt x="193" y="291"/>
                  <a:pt x="193" y="294"/>
                </a:cubicBezTo>
                <a:cubicBezTo>
                  <a:pt x="193" y="296"/>
                  <a:pt x="196" y="299"/>
                  <a:pt x="200" y="301"/>
                </a:cubicBezTo>
                <a:cubicBezTo>
                  <a:pt x="204" y="301"/>
                  <a:pt x="211" y="296"/>
                  <a:pt x="223" y="287"/>
                </a:cubicBezTo>
                <a:cubicBezTo>
                  <a:pt x="255" y="262"/>
                  <a:pt x="283" y="230"/>
                  <a:pt x="305" y="191"/>
                </a:cubicBezTo>
                <a:cubicBezTo>
                  <a:pt x="327" y="152"/>
                  <a:pt x="339" y="115"/>
                  <a:pt x="339" y="80"/>
                </a:cubicBezTo>
                <a:cubicBezTo>
                  <a:pt x="339" y="55"/>
                  <a:pt x="331" y="35"/>
                  <a:pt x="315" y="21"/>
                </a:cubicBezTo>
                <a:close/>
              </a:path>
            </a:pathLst>
          </a:custGeom>
          <a:solidFill>
            <a:schemeClr val="bg1"/>
          </a:solidFill>
          <a:ln>
            <a:noFill/>
          </a:ln>
        </p:spPr>
        <p:txBody>
          <a:bodyPr vert="horz" wrap="square" lIns="43879" tIns="21939" rIns="43879" bIns="21939" numCol="1" anchor="t" anchorCtr="0" compatLnSpc="1">
            <a:prstTxWarp prst="textNoShape">
              <a:avLst/>
            </a:prstTxWarp>
          </a:bodyPr>
          <a:lstStyle/>
          <a:p>
            <a:endParaRPr lang="en-US" sz="864"/>
          </a:p>
        </p:txBody>
      </p:sp>
      <p:pic>
        <p:nvPicPr>
          <p:cNvPr id="27" name="Gráfico 26" descr="Usuários estrutura de tópicos">
            <a:extLst>
              <a:ext uri="{FF2B5EF4-FFF2-40B4-BE49-F238E27FC236}">
                <a16:creationId xmlns:a16="http://schemas.microsoft.com/office/drawing/2014/main" id="{E367F2E4-2E8F-F7AE-2E9A-C050DE0FBAE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37317" y="1426052"/>
            <a:ext cx="438785" cy="438785"/>
          </a:xfrm>
          <a:prstGeom prst="rect">
            <a:avLst/>
          </a:prstGeom>
        </p:spPr>
      </p:pic>
      <p:pic>
        <p:nvPicPr>
          <p:cNvPr id="4" name="Imagem 3" descr="Logotipo&#10;&#10;O conteúdo gerado por IA pode estar incorreto.">
            <a:extLst>
              <a:ext uri="{FF2B5EF4-FFF2-40B4-BE49-F238E27FC236}">
                <a16:creationId xmlns:a16="http://schemas.microsoft.com/office/drawing/2014/main" id="{2E5826A2-064A-DCF3-7F63-9EC720B954FD}"/>
              </a:ext>
            </a:extLst>
          </p:cNvPr>
          <p:cNvPicPr>
            <a:picLocks noChangeAspect="1"/>
          </p:cNvPicPr>
          <p:nvPr/>
        </p:nvPicPr>
        <p:blipFill>
          <a:blip r:embed="rId4">
            <a:extLst>
              <a:ext uri="{28A0092B-C50C-407E-A947-70E740481C1C}">
                <a14:useLocalDpi xmlns:a14="http://schemas.microsoft.com/office/drawing/2010/main" val="0"/>
              </a:ext>
            </a:extLst>
          </a:blip>
          <a:srcRect b="35440"/>
          <a:stretch>
            <a:fillRect/>
          </a:stretch>
        </p:blipFill>
        <p:spPr>
          <a:xfrm>
            <a:off x="4767674" y="-253241"/>
            <a:ext cx="1083354" cy="699413"/>
          </a:xfrm>
          <a:prstGeom prst="rect">
            <a:avLst/>
          </a:prstGeom>
        </p:spPr>
      </p:pic>
      <p:pic>
        <p:nvPicPr>
          <p:cNvPr id="2" name="Espaço Reservado para Imagem 7" descr="Mulher posando para foto em frente a loja de celular&#10;&#10;O conteúdo gerado por IA pode estar incorreto.">
            <a:extLst>
              <a:ext uri="{FF2B5EF4-FFF2-40B4-BE49-F238E27FC236}">
                <a16:creationId xmlns:a16="http://schemas.microsoft.com/office/drawing/2014/main" id="{A5C49C22-59E6-B2CE-E86B-8198B9D0F375}"/>
              </a:ext>
            </a:extLst>
          </p:cNvPr>
          <p:cNvPicPr>
            <a:picLocks noChangeAspect="1"/>
          </p:cNvPicPr>
          <p:nvPr/>
        </p:nvPicPr>
        <p:blipFill>
          <a:blip r:embed="rId5">
            <a:extLst>
              <a:ext uri="{28A0092B-C50C-407E-A947-70E740481C1C}">
                <a14:useLocalDpi xmlns:a14="http://schemas.microsoft.com/office/drawing/2010/main" val="0"/>
              </a:ext>
            </a:extLst>
          </a:blip>
          <a:srcRect l="1497" r="323"/>
          <a:stretch>
            <a:fillRect/>
          </a:stretch>
        </p:blipFill>
        <p:spPr>
          <a:xfrm>
            <a:off x="1048079" y="1685935"/>
            <a:ext cx="1927813" cy="12950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6113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92E29-50A1-9624-2416-D557259B01BB}"/>
            </a:ext>
          </a:extLst>
        </p:cNvPr>
        <p:cNvGrpSpPr/>
        <p:nvPr/>
      </p:nvGrpSpPr>
      <p:grpSpPr>
        <a:xfrm>
          <a:off x="0" y="0"/>
          <a:ext cx="0" cy="0"/>
          <a:chOff x="0" y="0"/>
          <a:chExt cx="0" cy="0"/>
        </a:xfrm>
      </p:grpSpPr>
      <p:sp>
        <p:nvSpPr>
          <p:cNvPr id="326" name="Retângulo 325">
            <a:extLst>
              <a:ext uri="{FF2B5EF4-FFF2-40B4-BE49-F238E27FC236}">
                <a16:creationId xmlns:a16="http://schemas.microsoft.com/office/drawing/2014/main" id="{14678131-711F-56B7-3A03-2C2DEE31D938}"/>
              </a:ext>
            </a:extLst>
          </p:cNvPr>
          <p:cNvSpPr/>
          <p:nvPr/>
        </p:nvSpPr>
        <p:spPr>
          <a:xfrm>
            <a:off x="160031" y="1945585"/>
            <a:ext cx="3586271" cy="805426"/>
          </a:xfrm>
          <a:prstGeom prst="rect">
            <a:avLst/>
          </a:prstGeom>
          <a:solidFill>
            <a:srgbClr val="FBE3D6">
              <a:alpha val="30196"/>
            </a:srgbClr>
          </a:solidFill>
          <a:ln w="6350">
            <a:solidFill>
              <a:srgbClr val="88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pt-BR" sz="432" b="1">
                <a:solidFill>
                  <a:schemeClr val="tx1"/>
                </a:solidFill>
                <a:latin typeface="AMX" pitchFamily="2" charset="0"/>
              </a:rPr>
              <a:t>Jornada Serviço Avançado</a:t>
            </a:r>
          </a:p>
        </p:txBody>
      </p:sp>
      <p:cxnSp>
        <p:nvCxnSpPr>
          <p:cNvPr id="490" name="Conector reto 489">
            <a:extLst>
              <a:ext uri="{FF2B5EF4-FFF2-40B4-BE49-F238E27FC236}">
                <a16:creationId xmlns:a16="http://schemas.microsoft.com/office/drawing/2014/main" id="{A4BEF3DE-74FD-5400-7EEB-2038BF44A246}"/>
              </a:ext>
            </a:extLst>
          </p:cNvPr>
          <p:cNvCxnSpPr>
            <a:cxnSpLocks/>
            <a:stCxn id="488" idx="2"/>
            <a:endCxn id="44" idx="2"/>
          </p:cNvCxnSpPr>
          <p:nvPr/>
        </p:nvCxnSpPr>
        <p:spPr>
          <a:xfrm flipV="1">
            <a:off x="4840125" y="914467"/>
            <a:ext cx="2565" cy="128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Retângulo 9">
            <a:extLst>
              <a:ext uri="{FF2B5EF4-FFF2-40B4-BE49-F238E27FC236}">
                <a16:creationId xmlns:a16="http://schemas.microsoft.com/office/drawing/2014/main" id="{48D2D7CD-5B78-92FA-D6EF-4D25AA8DE795}"/>
              </a:ext>
            </a:extLst>
          </p:cNvPr>
          <p:cNvSpPr/>
          <p:nvPr/>
        </p:nvSpPr>
        <p:spPr>
          <a:xfrm>
            <a:off x="4197097" y="70855"/>
            <a:ext cx="1645444" cy="3798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4"/>
          </a:p>
        </p:txBody>
      </p:sp>
      <p:pic>
        <p:nvPicPr>
          <p:cNvPr id="49" name="Imagem 48" descr="Logotipo&#10;&#10;O conteúdo gerado por IA pode estar incorreto.">
            <a:extLst>
              <a:ext uri="{FF2B5EF4-FFF2-40B4-BE49-F238E27FC236}">
                <a16:creationId xmlns:a16="http://schemas.microsoft.com/office/drawing/2014/main" id="{97BD9B95-799B-B87F-874D-8290562832A3}"/>
              </a:ext>
            </a:extLst>
          </p:cNvPr>
          <p:cNvPicPr>
            <a:picLocks noChangeAspect="1"/>
          </p:cNvPicPr>
          <p:nvPr/>
        </p:nvPicPr>
        <p:blipFill>
          <a:blip r:embed="rId3">
            <a:extLst>
              <a:ext uri="{28A0092B-C50C-407E-A947-70E740481C1C}">
                <a14:useLocalDpi xmlns:a14="http://schemas.microsoft.com/office/drawing/2010/main" val="0"/>
              </a:ext>
            </a:extLst>
          </a:blip>
          <a:srcRect b="35440"/>
          <a:stretch>
            <a:fillRect/>
          </a:stretch>
        </p:blipFill>
        <p:spPr>
          <a:xfrm>
            <a:off x="4790410" y="-289246"/>
            <a:ext cx="1083354" cy="699413"/>
          </a:xfrm>
          <a:prstGeom prst="rect">
            <a:avLst/>
          </a:prstGeom>
        </p:spPr>
      </p:pic>
      <p:sp>
        <p:nvSpPr>
          <p:cNvPr id="44" name="Retângulo de cantos arredondados 41">
            <a:extLst>
              <a:ext uri="{FF2B5EF4-FFF2-40B4-BE49-F238E27FC236}">
                <a16:creationId xmlns:a16="http://schemas.microsoft.com/office/drawing/2014/main" id="{05910D44-F9B3-5ECA-8F3E-D26E7396498E}"/>
              </a:ext>
            </a:extLst>
          </p:cNvPr>
          <p:cNvSpPr/>
          <p:nvPr/>
        </p:nvSpPr>
        <p:spPr>
          <a:xfrm>
            <a:off x="4609477" y="568967"/>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Selecionar forma de pagamento</a:t>
            </a:r>
          </a:p>
        </p:txBody>
      </p:sp>
      <p:sp>
        <p:nvSpPr>
          <p:cNvPr id="50" name="Pentágono 6">
            <a:extLst>
              <a:ext uri="{FF2B5EF4-FFF2-40B4-BE49-F238E27FC236}">
                <a16:creationId xmlns:a16="http://schemas.microsoft.com/office/drawing/2014/main" id="{FE7ECE4D-DB1D-25A3-A4FF-DA322895A4A2}"/>
              </a:ext>
            </a:extLst>
          </p:cNvPr>
          <p:cNvSpPr/>
          <p:nvPr/>
        </p:nvSpPr>
        <p:spPr>
          <a:xfrm>
            <a:off x="4614520" y="492903"/>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 Vendas</a:t>
            </a:r>
          </a:p>
        </p:txBody>
      </p:sp>
      <p:pic>
        <p:nvPicPr>
          <p:cNvPr id="51" name="Imagem 50">
            <a:extLst>
              <a:ext uri="{FF2B5EF4-FFF2-40B4-BE49-F238E27FC236}">
                <a16:creationId xmlns:a16="http://schemas.microsoft.com/office/drawing/2014/main" id="{E031E74F-25A8-0AB0-DA90-3DD44FFDE049}"/>
              </a:ext>
            </a:extLst>
          </p:cNvPr>
          <p:cNvPicPr>
            <a:picLocks noChangeAspect="1"/>
          </p:cNvPicPr>
          <p:nvPr/>
        </p:nvPicPr>
        <p:blipFill>
          <a:blip r:embed="rId4"/>
          <a:stretch>
            <a:fillRect/>
          </a:stretch>
        </p:blipFill>
        <p:spPr>
          <a:xfrm>
            <a:off x="4610730" y="502662"/>
            <a:ext cx="95013" cy="95013"/>
          </a:xfrm>
          <a:prstGeom prst="rect">
            <a:avLst/>
          </a:prstGeom>
        </p:spPr>
      </p:pic>
      <p:sp>
        <p:nvSpPr>
          <p:cNvPr id="376" name="Retângulo de cantos arredondados 41">
            <a:extLst>
              <a:ext uri="{FF2B5EF4-FFF2-40B4-BE49-F238E27FC236}">
                <a16:creationId xmlns:a16="http://schemas.microsoft.com/office/drawing/2014/main" id="{61FE50C3-4B0C-FA90-0ABC-D7D6F29AFF3D}"/>
              </a:ext>
            </a:extLst>
          </p:cNvPr>
          <p:cNvSpPr/>
          <p:nvPr/>
        </p:nvSpPr>
        <p:spPr>
          <a:xfrm>
            <a:off x="2013362" y="1314906"/>
            <a:ext cx="505983"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Analisar informações e dados do cliente</a:t>
            </a:r>
          </a:p>
        </p:txBody>
      </p:sp>
      <p:sp>
        <p:nvSpPr>
          <p:cNvPr id="503" name="Fluxograma: Processo Alternativo 502">
            <a:extLst>
              <a:ext uri="{FF2B5EF4-FFF2-40B4-BE49-F238E27FC236}">
                <a16:creationId xmlns:a16="http://schemas.microsoft.com/office/drawing/2014/main" id="{4BB9F4E5-9266-D65D-2815-8995F8EEBBB5}"/>
              </a:ext>
            </a:extLst>
          </p:cNvPr>
          <p:cNvSpPr/>
          <p:nvPr/>
        </p:nvSpPr>
        <p:spPr>
          <a:xfrm>
            <a:off x="1960052" y="94567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504" name="Imagem 503">
            <a:extLst>
              <a:ext uri="{FF2B5EF4-FFF2-40B4-BE49-F238E27FC236}">
                <a16:creationId xmlns:a16="http://schemas.microsoft.com/office/drawing/2014/main" id="{505344A5-54F2-8D28-2EAC-5F64E4FA88DD}"/>
              </a:ext>
            </a:extLst>
          </p:cNvPr>
          <p:cNvPicPr>
            <a:picLocks noChangeAspect="1"/>
          </p:cNvPicPr>
          <p:nvPr/>
        </p:nvPicPr>
        <p:blipFill>
          <a:blip r:embed="rId5"/>
          <a:stretch>
            <a:fillRect/>
          </a:stretch>
        </p:blipFill>
        <p:spPr>
          <a:xfrm>
            <a:off x="1960052" y="945677"/>
            <a:ext cx="84908" cy="84908"/>
          </a:xfrm>
          <a:prstGeom prst="rect">
            <a:avLst/>
          </a:prstGeom>
        </p:spPr>
      </p:pic>
      <p:sp>
        <p:nvSpPr>
          <p:cNvPr id="505" name="Fluxograma: Processo Alternativo 504">
            <a:extLst>
              <a:ext uri="{FF2B5EF4-FFF2-40B4-BE49-F238E27FC236}">
                <a16:creationId xmlns:a16="http://schemas.microsoft.com/office/drawing/2014/main" id="{09EBFFD0-5802-8515-23C2-13106D54E11A}"/>
              </a:ext>
            </a:extLst>
          </p:cNvPr>
          <p:cNvSpPr/>
          <p:nvPr/>
        </p:nvSpPr>
        <p:spPr>
          <a:xfrm>
            <a:off x="3569986" y="940447"/>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506" name="Imagem 505">
            <a:extLst>
              <a:ext uri="{FF2B5EF4-FFF2-40B4-BE49-F238E27FC236}">
                <a16:creationId xmlns:a16="http://schemas.microsoft.com/office/drawing/2014/main" id="{CADEFCE4-9113-50F5-D29E-409CF1845550}"/>
              </a:ext>
            </a:extLst>
          </p:cNvPr>
          <p:cNvPicPr>
            <a:picLocks noChangeAspect="1"/>
          </p:cNvPicPr>
          <p:nvPr/>
        </p:nvPicPr>
        <p:blipFill>
          <a:blip r:embed="rId5"/>
          <a:stretch>
            <a:fillRect/>
          </a:stretch>
        </p:blipFill>
        <p:spPr>
          <a:xfrm>
            <a:off x="3577932" y="940448"/>
            <a:ext cx="84908" cy="84908"/>
          </a:xfrm>
          <a:prstGeom prst="rect">
            <a:avLst/>
          </a:prstGeom>
        </p:spPr>
      </p:pic>
      <p:sp>
        <p:nvSpPr>
          <p:cNvPr id="507" name="Fluxograma: Processo Alternativo 506">
            <a:extLst>
              <a:ext uri="{FF2B5EF4-FFF2-40B4-BE49-F238E27FC236}">
                <a16:creationId xmlns:a16="http://schemas.microsoft.com/office/drawing/2014/main" id="{7F9BCE84-140F-F405-75EB-C150B2E7AB35}"/>
              </a:ext>
            </a:extLst>
          </p:cNvPr>
          <p:cNvSpPr/>
          <p:nvPr/>
        </p:nvSpPr>
        <p:spPr>
          <a:xfrm>
            <a:off x="2499934" y="940447"/>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508" name="Imagem 507">
            <a:extLst>
              <a:ext uri="{FF2B5EF4-FFF2-40B4-BE49-F238E27FC236}">
                <a16:creationId xmlns:a16="http://schemas.microsoft.com/office/drawing/2014/main" id="{7AD91BF9-A605-0DD0-5159-073A44644DF5}"/>
              </a:ext>
            </a:extLst>
          </p:cNvPr>
          <p:cNvPicPr>
            <a:picLocks noChangeAspect="1"/>
          </p:cNvPicPr>
          <p:nvPr/>
        </p:nvPicPr>
        <p:blipFill>
          <a:blip r:embed="rId5"/>
          <a:stretch>
            <a:fillRect/>
          </a:stretch>
        </p:blipFill>
        <p:spPr>
          <a:xfrm>
            <a:off x="2511481" y="940448"/>
            <a:ext cx="84908" cy="84908"/>
          </a:xfrm>
          <a:prstGeom prst="rect">
            <a:avLst/>
          </a:prstGeom>
        </p:spPr>
      </p:pic>
      <p:sp>
        <p:nvSpPr>
          <p:cNvPr id="509" name="Retângulo de cantos arredondados 41">
            <a:extLst>
              <a:ext uri="{FF2B5EF4-FFF2-40B4-BE49-F238E27FC236}">
                <a16:creationId xmlns:a16="http://schemas.microsoft.com/office/drawing/2014/main" id="{1A24A69F-290E-D904-065A-74CFED78E040}"/>
              </a:ext>
            </a:extLst>
          </p:cNvPr>
          <p:cNvSpPr/>
          <p:nvPr/>
        </p:nvSpPr>
        <p:spPr>
          <a:xfrm>
            <a:off x="1948983" y="562786"/>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ln w="19050">
                  <a:noFill/>
                </a:ln>
                <a:solidFill>
                  <a:schemeClr val="tx1"/>
                </a:solidFill>
                <a:latin typeface="AMX" pitchFamily="2" charset="0"/>
              </a:rPr>
              <a:t>Consultar </a:t>
            </a:r>
            <a:r>
              <a:rPr lang="pt-BR" sz="432" err="1">
                <a:ln w="19050">
                  <a:noFill/>
                </a:ln>
                <a:solidFill>
                  <a:schemeClr val="tx1"/>
                </a:solidFill>
                <a:latin typeface="AMX" pitchFamily="2" charset="0"/>
              </a:rPr>
              <a:t>pré</a:t>
            </a:r>
            <a:r>
              <a:rPr lang="pt-BR" sz="432">
                <a:ln w="19050">
                  <a:noFill/>
                </a:ln>
                <a:solidFill>
                  <a:schemeClr val="tx1"/>
                </a:solidFill>
                <a:latin typeface="AMX" pitchFamily="2" charset="0"/>
              </a:rPr>
              <a:t> checagem crédito</a:t>
            </a:r>
            <a:endParaRPr lang="pt-BR" sz="396">
              <a:ln w="19050">
                <a:noFill/>
              </a:ln>
              <a:solidFill>
                <a:schemeClr val="tx1"/>
              </a:solidFill>
              <a:latin typeface="AMX" pitchFamily="2" charset="0"/>
            </a:endParaRPr>
          </a:p>
        </p:txBody>
      </p:sp>
      <p:sp>
        <p:nvSpPr>
          <p:cNvPr id="511" name="Retângulo de cantos arredondados 41">
            <a:extLst>
              <a:ext uri="{FF2B5EF4-FFF2-40B4-BE49-F238E27FC236}">
                <a16:creationId xmlns:a16="http://schemas.microsoft.com/office/drawing/2014/main" id="{7A5D226C-1C8A-2296-6D66-B2657D165EF3}"/>
              </a:ext>
            </a:extLst>
          </p:cNvPr>
          <p:cNvSpPr/>
          <p:nvPr/>
        </p:nvSpPr>
        <p:spPr>
          <a:xfrm>
            <a:off x="3550390" y="561694"/>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Realizar o envio da biometria</a:t>
            </a:r>
          </a:p>
        </p:txBody>
      </p:sp>
      <p:cxnSp>
        <p:nvCxnSpPr>
          <p:cNvPr id="64" name="Conector reto 63">
            <a:extLst>
              <a:ext uri="{FF2B5EF4-FFF2-40B4-BE49-F238E27FC236}">
                <a16:creationId xmlns:a16="http://schemas.microsoft.com/office/drawing/2014/main" id="{A79658F6-6079-4C6B-75D7-3590D5D81E72}"/>
              </a:ext>
            </a:extLst>
          </p:cNvPr>
          <p:cNvCxnSpPr>
            <a:cxnSpLocks/>
            <a:stCxn id="505" idx="0"/>
          </p:cNvCxnSpPr>
          <p:nvPr/>
        </p:nvCxnSpPr>
        <p:spPr>
          <a:xfrm flipV="1">
            <a:off x="3792834" y="907194"/>
            <a:ext cx="1808" cy="332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Retângulo de cantos arredondados 41">
            <a:extLst>
              <a:ext uri="{FF2B5EF4-FFF2-40B4-BE49-F238E27FC236}">
                <a16:creationId xmlns:a16="http://schemas.microsoft.com/office/drawing/2014/main" id="{06B59CBC-1D54-A76D-28C0-23B6479F8F19}"/>
              </a:ext>
            </a:extLst>
          </p:cNvPr>
          <p:cNvSpPr/>
          <p:nvPr/>
        </p:nvSpPr>
        <p:spPr>
          <a:xfrm>
            <a:off x="2490773" y="563243"/>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Cadastrar dados da venda </a:t>
            </a:r>
          </a:p>
        </p:txBody>
      </p:sp>
      <p:cxnSp>
        <p:nvCxnSpPr>
          <p:cNvPr id="67" name="Conector reto 66">
            <a:extLst>
              <a:ext uri="{FF2B5EF4-FFF2-40B4-BE49-F238E27FC236}">
                <a16:creationId xmlns:a16="http://schemas.microsoft.com/office/drawing/2014/main" id="{E888C801-915B-E12E-94A5-6082A2FC38B8}"/>
              </a:ext>
            </a:extLst>
          </p:cNvPr>
          <p:cNvCxnSpPr>
            <a:cxnSpLocks/>
            <a:stCxn id="507" idx="0"/>
            <a:endCxn id="66" idx="2"/>
          </p:cNvCxnSpPr>
          <p:nvPr/>
        </p:nvCxnSpPr>
        <p:spPr>
          <a:xfrm flipV="1">
            <a:off x="2722781" y="908743"/>
            <a:ext cx="1205" cy="317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Conector de Seta Reta 68">
            <a:extLst>
              <a:ext uri="{FF2B5EF4-FFF2-40B4-BE49-F238E27FC236}">
                <a16:creationId xmlns:a16="http://schemas.microsoft.com/office/drawing/2014/main" id="{0C28E987-FF5C-2FE9-B3E7-969CAAD1E572}"/>
              </a:ext>
            </a:extLst>
          </p:cNvPr>
          <p:cNvCxnSpPr>
            <a:cxnSpLocks/>
            <a:stCxn id="66" idx="3"/>
            <a:endCxn id="62" idx="1"/>
          </p:cNvCxnSpPr>
          <p:nvPr/>
        </p:nvCxnSpPr>
        <p:spPr>
          <a:xfrm>
            <a:off x="2957199" y="735993"/>
            <a:ext cx="65746" cy="4941"/>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de Seta Reta 69">
            <a:extLst>
              <a:ext uri="{FF2B5EF4-FFF2-40B4-BE49-F238E27FC236}">
                <a16:creationId xmlns:a16="http://schemas.microsoft.com/office/drawing/2014/main" id="{BB652F6C-82F1-56D5-166B-3CEB0DD06B68}"/>
              </a:ext>
            </a:extLst>
          </p:cNvPr>
          <p:cNvCxnSpPr>
            <a:cxnSpLocks/>
            <a:endCxn id="511" idx="1"/>
          </p:cNvCxnSpPr>
          <p:nvPr/>
        </p:nvCxnSpPr>
        <p:spPr>
          <a:xfrm>
            <a:off x="3493580" y="734444"/>
            <a:ext cx="56810" cy="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to 73">
            <a:extLst>
              <a:ext uri="{FF2B5EF4-FFF2-40B4-BE49-F238E27FC236}">
                <a16:creationId xmlns:a16="http://schemas.microsoft.com/office/drawing/2014/main" id="{D13C3794-9F03-F92C-FE2D-7628E612A188}"/>
              </a:ext>
            </a:extLst>
          </p:cNvPr>
          <p:cNvCxnSpPr>
            <a:cxnSpLocks/>
            <a:stCxn id="509" idx="2"/>
            <a:endCxn id="503" idx="0"/>
          </p:cNvCxnSpPr>
          <p:nvPr/>
        </p:nvCxnSpPr>
        <p:spPr>
          <a:xfrm>
            <a:off x="2182196" y="908286"/>
            <a:ext cx="703" cy="373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Pentágono 6">
            <a:extLst>
              <a:ext uri="{FF2B5EF4-FFF2-40B4-BE49-F238E27FC236}">
                <a16:creationId xmlns:a16="http://schemas.microsoft.com/office/drawing/2014/main" id="{330598EE-2F8B-BB15-23C3-F911B8778F71}"/>
              </a:ext>
            </a:extLst>
          </p:cNvPr>
          <p:cNvSpPr/>
          <p:nvPr/>
        </p:nvSpPr>
        <p:spPr>
          <a:xfrm>
            <a:off x="1948586" y="492286"/>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Vendas</a:t>
            </a:r>
          </a:p>
        </p:txBody>
      </p:sp>
      <p:pic>
        <p:nvPicPr>
          <p:cNvPr id="81" name="Imagem 80">
            <a:extLst>
              <a:ext uri="{FF2B5EF4-FFF2-40B4-BE49-F238E27FC236}">
                <a16:creationId xmlns:a16="http://schemas.microsoft.com/office/drawing/2014/main" id="{1E0DDD4D-B8CE-3B4C-70FA-56576D86A728}"/>
              </a:ext>
            </a:extLst>
          </p:cNvPr>
          <p:cNvPicPr>
            <a:picLocks noChangeAspect="1"/>
          </p:cNvPicPr>
          <p:nvPr/>
        </p:nvPicPr>
        <p:blipFill>
          <a:blip r:embed="rId4"/>
          <a:stretch>
            <a:fillRect/>
          </a:stretch>
        </p:blipFill>
        <p:spPr>
          <a:xfrm>
            <a:off x="1966323" y="492286"/>
            <a:ext cx="95013" cy="95013"/>
          </a:xfrm>
          <a:prstGeom prst="rect">
            <a:avLst/>
          </a:prstGeom>
        </p:spPr>
      </p:pic>
      <p:sp>
        <p:nvSpPr>
          <p:cNvPr id="84" name="Pentágono 6">
            <a:extLst>
              <a:ext uri="{FF2B5EF4-FFF2-40B4-BE49-F238E27FC236}">
                <a16:creationId xmlns:a16="http://schemas.microsoft.com/office/drawing/2014/main" id="{1F72BF40-F147-8CE3-2285-FA015A623E03}"/>
              </a:ext>
            </a:extLst>
          </p:cNvPr>
          <p:cNvSpPr/>
          <p:nvPr/>
        </p:nvSpPr>
        <p:spPr>
          <a:xfrm>
            <a:off x="3566893" y="487057"/>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a:t>
            </a:r>
          </a:p>
        </p:txBody>
      </p:sp>
      <p:pic>
        <p:nvPicPr>
          <p:cNvPr id="85" name="Imagem 84">
            <a:extLst>
              <a:ext uri="{FF2B5EF4-FFF2-40B4-BE49-F238E27FC236}">
                <a16:creationId xmlns:a16="http://schemas.microsoft.com/office/drawing/2014/main" id="{4BCCD245-1F8F-1582-BD11-7E06EFE2CA33}"/>
              </a:ext>
            </a:extLst>
          </p:cNvPr>
          <p:cNvPicPr>
            <a:picLocks noChangeAspect="1"/>
          </p:cNvPicPr>
          <p:nvPr/>
        </p:nvPicPr>
        <p:blipFill>
          <a:blip r:embed="rId4"/>
          <a:stretch>
            <a:fillRect/>
          </a:stretch>
        </p:blipFill>
        <p:spPr>
          <a:xfrm>
            <a:off x="3590565" y="487057"/>
            <a:ext cx="95013" cy="95013"/>
          </a:xfrm>
          <a:prstGeom prst="rect">
            <a:avLst/>
          </a:prstGeom>
        </p:spPr>
      </p:pic>
      <p:sp>
        <p:nvSpPr>
          <p:cNvPr id="88" name="Pentágono 6">
            <a:extLst>
              <a:ext uri="{FF2B5EF4-FFF2-40B4-BE49-F238E27FC236}">
                <a16:creationId xmlns:a16="http://schemas.microsoft.com/office/drawing/2014/main" id="{EAA8A4D9-25EA-007A-42AE-E17E309E7F2D}"/>
              </a:ext>
            </a:extLst>
          </p:cNvPr>
          <p:cNvSpPr/>
          <p:nvPr/>
        </p:nvSpPr>
        <p:spPr>
          <a:xfrm>
            <a:off x="2503133" y="487057"/>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a:t>
            </a:r>
          </a:p>
        </p:txBody>
      </p:sp>
      <p:pic>
        <p:nvPicPr>
          <p:cNvPr id="92" name="Imagem 91">
            <a:extLst>
              <a:ext uri="{FF2B5EF4-FFF2-40B4-BE49-F238E27FC236}">
                <a16:creationId xmlns:a16="http://schemas.microsoft.com/office/drawing/2014/main" id="{337B4808-EEF1-AA69-DCCD-1F31F5B6DDD3}"/>
              </a:ext>
            </a:extLst>
          </p:cNvPr>
          <p:cNvPicPr>
            <a:picLocks noChangeAspect="1"/>
          </p:cNvPicPr>
          <p:nvPr/>
        </p:nvPicPr>
        <p:blipFill>
          <a:blip r:embed="rId4"/>
          <a:stretch>
            <a:fillRect/>
          </a:stretch>
        </p:blipFill>
        <p:spPr>
          <a:xfrm>
            <a:off x="2520870" y="487057"/>
            <a:ext cx="95013" cy="95013"/>
          </a:xfrm>
          <a:prstGeom prst="rect">
            <a:avLst/>
          </a:prstGeom>
        </p:spPr>
      </p:pic>
      <p:sp>
        <p:nvSpPr>
          <p:cNvPr id="22" name="Fluxograma: Processo Alternativo 21">
            <a:extLst>
              <a:ext uri="{FF2B5EF4-FFF2-40B4-BE49-F238E27FC236}">
                <a16:creationId xmlns:a16="http://schemas.microsoft.com/office/drawing/2014/main" id="{3628876D-41AB-F13D-7ED5-877EAB41593D}"/>
              </a:ext>
            </a:extLst>
          </p:cNvPr>
          <p:cNvSpPr/>
          <p:nvPr/>
        </p:nvSpPr>
        <p:spPr>
          <a:xfrm>
            <a:off x="885155" y="948135"/>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23" name="Imagem 22">
            <a:extLst>
              <a:ext uri="{FF2B5EF4-FFF2-40B4-BE49-F238E27FC236}">
                <a16:creationId xmlns:a16="http://schemas.microsoft.com/office/drawing/2014/main" id="{0CFF8BD1-5377-3D16-D6AB-3F3C33F2B943}"/>
              </a:ext>
            </a:extLst>
          </p:cNvPr>
          <p:cNvPicPr>
            <a:picLocks noChangeAspect="1"/>
          </p:cNvPicPr>
          <p:nvPr/>
        </p:nvPicPr>
        <p:blipFill>
          <a:blip r:embed="rId5"/>
          <a:stretch>
            <a:fillRect/>
          </a:stretch>
        </p:blipFill>
        <p:spPr>
          <a:xfrm>
            <a:off x="885156" y="948136"/>
            <a:ext cx="84908" cy="84908"/>
          </a:xfrm>
          <a:prstGeom prst="rect">
            <a:avLst/>
          </a:prstGeom>
        </p:spPr>
      </p:pic>
      <p:sp>
        <p:nvSpPr>
          <p:cNvPr id="24" name="Retângulo de cantos arredondados 41">
            <a:extLst>
              <a:ext uri="{FF2B5EF4-FFF2-40B4-BE49-F238E27FC236}">
                <a16:creationId xmlns:a16="http://schemas.microsoft.com/office/drawing/2014/main" id="{0ADE6053-775A-AB03-DBE5-BF443D309AB4}"/>
              </a:ext>
            </a:extLst>
          </p:cNvPr>
          <p:cNvSpPr/>
          <p:nvPr/>
        </p:nvSpPr>
        <p:spPr>
          <a:xfrm>
            <a:off x="874087" y="565244"/>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Cadastrar dados cadastrais</a:t>
            </a:r>
            <a:endParaRPr lang="pt-BR" sz="396">
              <a:ln w="19050">
                <a:noFill/>
              </a:ln>
              <a:solidFill>
                <a:schemeClr val="tx1"/>
              </a:solidFill>
              <a:latin typeface="AMX" pitchFamily="2" charset="0"/>
            </a:endParaRPr>
          </a:p>
        </p:txBody>
      </p:sp>
      <p:cxnSp>
        <p:nvCxnSpPr>
          <p:cNvPr id="26" name="Conector reto 25">
            <a:extLst>
              <a:ext uri="{FF2B5EF4-FFF2-40B4-BE49-F238E27FC236}">
                <a16:creationId xmlns:a16="http://schemas.microsoft.com/office/drawing/2014/main" id="{91DA0C65-FBC1-1C98-F017-3E9B3D42F3D0}"/>
              </a:ext>
            </a:extLst>
          </p:cNvPr>
          <p:cNvCxnSpPr>
            <a:cxnSpLocks/>
            <a:stCxn id="24" idx="2"/>
            <a:endCxn id="22" idx="0"/>
          </p:cNvCxnSpPr>
          <p:nvPr/>
        </p:nvCxnSpPr>
        <p:spPr>
          <a:xfrm>
            <a:off x="1107300" y="910744"/>
            <a:ext cx="703" cy="373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Pentágono 6">
            <a:extLst>
              <a:ext uri="{FF2B5EF4-FFF2-40B4-BE49-F238E27FC236}">
                <a16:creationId xmlns:a16="http://schemas.microsoft.com/office/drawing/2014/main" id="{F13CBA4C-1C25-DEFA-A139-A48CA869565F}"/>
              </a:ext>
            </a:extLst>
          </p:cNvPr>
          <p:cNvSpPr/>
          <p:nvPr/>
        </p:nvSpPr>
        <p:spPr>
          <a:xfrm>
            <a:off x="873689" y="494745"/>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Vendas</a:t>
            </a:r>
          </a:p>
        </p:txBody>
      </p:sp>
      <p:pic>
        <p:nvPicPr>
          <p:cNvPr id="32" name="Imagem 31">
            <a:extLst>
              <a:ext uri="{FF2B5EF4-FFF2-40B4-BE49-F238E27FC236}">
                <a16:creationId xmlns:a16="http://schemas.microsoft.com/office/drawing/2014/main" id="{915E520F-70AF-3893-8CDF-47957845FD13}"/>
              </a:ext>
            </a:extLst>
          </p:cNvPr>
          <p:cNvPicPr>
            <a:picLocks noChangeAspect="1"/>
          </p:cNvPicPr>
          <p:nvPr/>
        </p:nvPicPr>
        <p:blipFill>
          <a:blip r:embed="rId4"/>
          <a:stretch>
            <a:fillRect/>
          </a:stretch>
        </p:blipFill>
        <p:spPr>
          <a:xfrm>
            <a:off x="891426" y="494744"/>
            <a:ext cx="95013" cy="95013"/>
          </a:xfrm>
          <a:prstGeom prst="rect">
            <a:avLst/>
          </a:prstGeom>
        </p:spPr>
      </p:pic>
      <p:cxnSp>
        <p:nvCxnSpPr>
          <p:cNvPr id="460" name="Conector de Seta Reta 459">
            <a:extLst>
              <a:ext uri="{FF2B5EF4-FFF2-40B4-BE49-F238E27FC236}">
                <a16:creationId xmlns:a16="http://schemas.microsoft.com/office/drawing/2014/main" id="{B492F2A9-705D-4D6A-C39D-BE166744372B}"/>
              </a:ext>
            </a:extLst>
          </p:cNvPr>
          <p:cNvCxnSpPr>
            <a:cxnSpLocks/>
            <a:stCxn id="24" idx="3"/>
            <a:endCxn id="43" idx="1"/>
          </p:cNvCxnSpPr>
          <p:nvPr/>
        </p:nvCxnSpPr>
        <p:spPr>
          <a:xfrm>
            <a:off x="1340512" y="737994"/>
            <a:ext cx="71831" cy="2417"/>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a16="http://schemas.microsoft.com/office/drawing/2014/main" id="{10E882F0-6DD2-10FB-F281-605CA1EC09D9}"/>
              </a:ext>
            </a:extLst>
          </p:cNvPr>
          <p:cNvCxnSpPr>
            <a:cxnSpLocks/>
          </p:cNvCxnSpPr>
          <p:nvPr/>
        </p:nvCxnSpPr>
        <p:spPr>
          <a:xfrm>
            <a:off x="63072" y="216739"/>
            <a:ext cx="1152157" cy="5009"/>
          </a:xfrm>
          <a:prstGeom prst="line">
            <a:avLst/>
          </a:prstGeom>
          <a:ln w="28575">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449" name="Conector de Seta Reta 448">
            <a:extLst>
              <a:ext uri="{FF2B5EF4-FFF2-40B4-BE49-F238E27FC236}">
                <a16:creationId xmlns:a16="http://schemas.microsoft.com/office/drawing/2014/main" id="{CD3D2892-EEE1-1529-F754-104099B61E31}"/>
              </a:ext>
            </a:extLst>
          </p:cNvPr>
          <p:cNvCxnSpPr>
            <a:cxnSpLocks/>
            <a:endCxn id="461" idx="1"/>
          </p:cNvCxnSpPr>
          <p:nvPr/>
        </p:nvCxnSpPr>
        <p:spPr>
          <a:xfrm flipV="1">
            <a:off x="1344432" y="1486712"/>
            <a:ext cx="93611" cy="674"/>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461" name="Retângulo de cantos arredondados 41">
            <a:extLst>
              <a:ext uri="{FF2B5EF4-FFF2-40B4-BE49-F238E27FC236}">
                <a16:creationId xmlns:a16="http://schemas.microsoft.com/office/drawing/2014/main" id="{2DC7301C-8DFB-C521-2354-31232944DACC}"/>
              </a:ext>
            </a:extLst>
          </p:cNvPr>
          <p:cNvSpPr/>
          <p:nvPr/>
        </p:nvSpPr>
        <p:spPr>
          <a:xfrm>
            <a:off x="1438043" y="1313962"/>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Analisar pendencias financeiras</a:t>
            </a:r>
          </a:p>
        </p:txBody>
      </p:sp>
      <p:sp>
        <p:nvSpPr>
          <p:cNvPr id="462" name="Pentágono 6">
            <a:extLst>
              <a:ext uri="{FF2B5EF4-FFF2-40B4-BE49-F238E27FC236}">
                <a16:creationId xmlns:a16="http://schemas.microsoft.com/office/drawing/2014/main" id="{2C090DB9-7D85-19A1-B157-78ED7F7C1D59}"/>
              </a:ext>
            </a:extLst>
          </p:cNvPr>
          <p:cNvSpPr/>
          <p:nvPr/>
        </p:nvSpPr>
        <p:spPr>
          <a:xfrm>
            <a:off x="1443086" y="1242286"/>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Crédito</a:t>
            </a:r>
          </a:p>
        </p:txBody>
      </p:sp>
      <p:pic>
        <p:nvPicPr>
          <p:cNvPr id="483" name="Imagem 482">
            <a:extLst>
              <a:ext uri="{FF2B5EF4-FFF2-40B4-BE49-F238E27FC236}">
                <a16:creationId xmlns:a16="http://schemas.microsoft.com/office/drawing/2014/main" id="{ADCC1200-C624-18A0-2DF0-B3189B3E9ED4}"/>
              </a:ext>
            </a:extLst>
          </p:cNvPr>
          <p:cNvPicPr>
            <a:picLocks noChangeAspect="1"/>
          </p:cNvPicPr>
          <p:nvPr/>
        </p:nvPicPr>
        <p:blipFill>
          <a:blip r:embed="rId4"/>
          <a:stretch>
            <a:fillRect/>
          </a:stretch>
        </p:blipFill>
        <p:spPr>
          <a:xfrm>
            <a:off x="1439296" y="1243269"/>
            <a:ext cx="95013" cy="95013"/>
          </a:xfrm>
          <a:prstGeom prst="rect">
            <a:avLst/>
          </a:prstGeom>
        </p:spPr>
      </p:pic>
      <p:cxnSp>
        <p:nvCxnSpPr>
          <p:cNvPr id="497" name="Conector de Seta Reta 496">
            <a:extLst>
              <a:ext uri="{FF2B5EF4-FFF2-40B4-BE49-F238E27FC236}">
                <a16:creationId xmlns:a16="http://schemas.microsoft.com/office/drawing/2014/main" id="{575D4E3E-081C-556E-1799-A169D5A4E30D}"/>
              </a:ext>
            </a:extLst>
          </p:cNvPr>
          <p:cNvCxnSpPr>
            <a:cxnSpLocks/>
            <a:stCxn id="461" idx="3"/>
            <a:endCxn id="376" idx="1"/>
          </p:cNvCxnSpPr>
          <p:nvPr/>
        </p:nvCxnSpPr>
        <p:spPr>
          <a:xfrm>
            <a:off x="1904469" y="1486712"/>
            <a:ext cx="108893" cy="943"/>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355" name="Conector: Angulado 354">
            <a:extLst>
              <a:ext uri="{FF2B5EF4-FFF2-40B4-BE49-F238E27FC236}">
                <a16:creationId xmlns:a16="http://schemas.microsoft.com/office/drawing/2014/main" id="{3148855E-048D-A55B-43C7-4F6DF38830D4}"/>
              </a:ext>
            </a:extLst>
          </p:cNvPr>
          <p:cNvCxnSpPr>
            <a:cxnSpLocks/>
            <a:stCxn id="2" idx="3"/>
            <a:endCxn id="475" idx="1"/>
          </p:cNvCxnSpPr>
          <p:nvPr/>
        </p:nvCxnSpPr>
        <p:spPr>
          <a:xfrm flipH="1">
            <a:off x="328556" y="745942"/>
            <a:ext cx="5305588" cy="719681"/>
          </a:xfrm>
          <a:prstGeom prst="bentConnector5">
            <a:avLst>
              <a:gd name="adj1" fmla="val -2068"/>
              <a:gd name="adj2" fmla="val 47290"/>
              <a:gd name="adj3" fmla="val 102068"/>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Conector reto 394">
            <a:extLst>
              <a:ext uri="{FF2B5EF4-FFF2-40B4-BE49-F238E27FC236}">
                <a16:creationId xmlns:a16="http://schemas.microsoft.com/office/drawing/2014/main" id="{58D5CFDC-2108-5CB8-5D81-29C69EEF6418}"/>
              </a:ext>
            </a:extLst>
          </p:cNvPr>
          <p:cNvCxnSpPr>
            <a:cxnSpLocks/>
            <a:endCxn id="398" idx="2"/>
          </p:cNvCxnSpPr>
          <p:nvPr/>
        </p:nvCxnSpPr>
        <p:spPr>
          <a:xfrm flipH="1">
            <a:off x="1664066" y="1666773"/>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8" name="Fluxograma: Processo Alternativo 397">
            <a:extLst>
              <a:ext uri="{FF2B5EF4-FFF2-40B4-BE49-F238E27FC236}">
                <a16:creationId xmlns:a16="http://schemas.microsoft.com/office/drawing/2014/main" id="{35EF79B5-0676-2426-EB26-E5400BEFCCE3}"/>
              </a:ext>
            </a:extLst>
          </p:cNvPr>
          <p:cNvSpPr/>
          <p:nvPr/>
        </p:nvSpPr>
        <p:spPr>
          <a:xfrm>
            <a:off x="1441218" y="1701261"/>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PCO</a:t>
            </a:r>
          </a:p>
        </p:txBody>
      </p:sp>
      <p:pic>
        <p:nvPicPr>
          <p:cNvPr id="399" name="Imagem 398">
            <a:extLst>
              <a:ext uri="{FF2B5EF4-FFF2-40B4-BE49-F238E27FC236}">
                <a16:creationId xmlns:a16="http://schemas.microsoft.com/office/drawing/2014/main" id="{919D2CEF-4A72-6242-5BF8-0BE2DB144D2B}"/>
              </a:ext>
            </a:extLst>
          </p:cNvPr>
          <p:cNvPicPr>
            <a:picLocks noChangeAspect="1"/>
          </p:cNvPicPr>
          <p:nvPr/>
        </p:nvPicPr>
        <p:blipFill>
          <a:blip r:embed="rId5"/>
          <a:stretch>
            <a:fillRect/>
          </a:stretch>
        </p:blipFill>
        <p:spPr>
          <a:xfrm>
            <a:off x="1447783" y="1699194"/>
            <a:ext cx="84908" cy="84908"/>
          </a:xfrm>
          <a:prstGeom prst="rect">
            <a:avLst/>
          </a:prstGeom>
        </p:spPr>
      </p:pic>
      <p:cxnSp>
        <p:nvCxnSpPr>
          <p:cNvPr id="400" name="Conector reto 399">
            <a:extLst>
              <a:ext uri="{FF2B5EF4-FFF2-40B4-BE49-F238E27FC236}">
                <a16:creationId xmlns:a16="http://schemas.microsoft.com/office/drawing/2014/main" id="{1F2EF6B3-4206-A872-7263-8AE0AA906095}"/>
              </a:ext>
            </a:extLst>
          </p:cNvPr>
          <p:cNvCxnSpPr>
            <a:cxnSpLocks/>
            <a:endCxn id="403" idx="2"/>
          </p:cNvCxnSpPr>
          <p:nvPr/>
        </p:nvCxnSpPr>
        <p:spPr>
          <a:xfrm flipH="1">
            <a:off x="2247893" y="1669638"/>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3" name="Fluxograma: Processo Alternativo 402">
            <a:extLst>
              <a:ext uri="{FF2B5EF4-FFF2-40B4-BE49-F238E27FC236}">
                <a16:creationId xmlns:a16="http://schemas.microsoft.com/office/drawing/2014/main" id="{83F1FB87-2785-6833-0D86-2A0439064343}"/>
              </a:ext>
            </a:extLst>
          </p:cNvPr>
          <p:cNvSpPr/>
          <p:nvPr/>
        </p:nvSpPr>
        <p:spPr>
          <a:xfrm>
            <a:off x="2025045" y="170412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PCO</a:t>
            </a:r>
          </a:p>
        </p:txBody>
      </p:sp>
      <p:pic>
        <p:nvPicPr>
          <p:cNvPr id="404" name="Imagem 403">
            <a:extLst>
              <a:ext uri="{FF2B5EF4-FFF2-40B4-BE49-F238E27FC236}">
                <a16:creationId xmlns:a16="http://schemas.microsoft.com/office/drawing/2014/main" id="{496EF04B-BEA5-F1CB-1F37-C1642F598982}"/>
              </a:ext>
            </a:extLst>
          </p:cNvPr>
          <p:cNvPicPr>
            <a:picLocks noChangeAspect="1"/>
          </p:cNvPicPr>
          <p:nvPr/>
        </p:nvPicPr>
        <p:blipFill>
          <a:blip r:embed="rId5"/>
          <a:stretch>
            <a:fillRect/>
          </a:stretch>
        </p:blipFill>
        <p:spPr>
          <a:xfrm>
            <a:off x="2031610" y="1702059"/>
            <a:ext cx="84908" cy="84908"/>
          </a:xfrm>
          <a:prstGeom prst="rect">
            <a:avLst/>
          </a:prstGeom>
        </p:spPr>
      </p:pic>
      <p:sp>
        <p:nvSpPr>
          <p:cNvPr id="407" name="Pentágono 6">
            <a:extLst>
              <a:ext uri="{FF2B5EF4-FFF2-40B4-BE49-F238E27FC236}">
                <a16:creationId xmlns:a16="http://schemas.microsoft.com/office/drawing/2014/main" id="{FF655590-0648-976E-43CD-82DC189B97FB}"/>
              </a:ext>
            </a:extLst>
          </p:cNvPr>
          <p:cNvSpPr/>
          <p:nvPr/>
        </p:nvSpPr>
        <p:spPr>
          <a:xfrm>
            <a:off x="1993577" y="1245502"/>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Antifraude </a:t>
            </a:r>
          </a:p>
        </p:txBody>
      </p:sp>
      <p:pic>
        <p:nvPicPr>
          <p:cNvPr id="408" name="Imagem 407">
            <a:extLst>
              <a:ext uri="{FF2B5EF4-FFF2-40B4-BE49-F238E27FC236}">
                <a16:creationId xmlns:a16="http://schemas.microsoft.com/office/drawing/2014/main" id="{9E270C96-CE61-D266-EE32-7637D9ACCF5F}"/>
              </a:ext>
            </a:extLst>
          </p:cNvPr>
          <p:cNvPicPr>
            <a:picLocks noChangeAspect="1"/>
          </p:cNvPicPr>
          <p:nvPr/>
        </p:nvPicPr>
        <p:blipFill>
          <a:blip r:embed="rId4"/>
          <a:stretch>
            <a:fillRect/>
          </a:stretch>
        </p:blipFill>
        <p:spPr>
          <a:xfrm>
            <a:off x="1998991" y="1246129"/>
            <a:ext cx="95013" cy="95013"/>
          </a:xfrm>
          <a:prstGeom prst="rect">
            <a:avLst/>
          </a:prstGeom>
        </p:spPr>
      </p:pic>
      <p:sp>
        <p:nvSpPr>
          <p:cNvPr id="2" name="Retângulo de cantos arredondados 41">
            <a:extLst>
              <a:ext uri="{FF2B5EF4-FFF2-40B4-BE49-F238E27FC236}">
                <a16:creationId xmlns:a16="http://schemas.microsoft.com/office/drawing/2014/main" id="{7159FC98-30A6-E371-7537-C7EC151B2EE4}"/>
              </a:ext>
            </a:extLst>
          </p:cNvPr>
          <p:cNvSpPr/>
          <p:nvPr/>
        </p:nvSpPr>
        <p:spPr>
          <a:xfrm>
            <a:off x="5167719" y="573192"/>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Gerar documentos e enviar o link de assinatura</a:t>
            </a:r>
          </a:p>
        </p:txBody>
      </p:sp>
      <p:sp>
        <p:nvSpPr>
          <p:cNvPr id="3" name="Pentágono 6">
            <a:extLst>
              <a:ext uri="{FF2B5EF4-FFF2-40B4-BE49-F238E27FC236}">
                <a16:creationId xmlns:a16="http://schemas.microsoft.com/office/drawing/2014/main" id="{82D72515-20E9-259A-677C-6E71FCD089BB}"/>
              </a:ext>
            </a:extLst>
          </p:cNvPr>
          <p:cNvSpPr/>
          <p:nvPr/>
        </p:nvSpPr>
        <p:spPr>
          <a:xfrm>
            <a:off x="5172762" y="497128"/>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 Vendas</a:t>
            </a:r>
          </a:p>
        </p:txBody>
      </p:sp>
      <p:pic>
        <p:nvPicPr>
          <p:cNvPr id="4" name="Imagem 3">
            <a:extLst>
              <a:ext uri="{FF2B5EF4-FFF2-40B4-BE49-F238E27FC236}">
                <a16:creationId xmlns:a16="http://schemas.microsoft.com/office/drawing/2014/main" id="{CC2F2886-B6AD-8863-943F-63D03B96CDE6}"/>
              </a:ext>
            </a:extLst>
          </p:cNvPr>
          <p:cNvPicPr>
            <a:picLocks noChangeAspect="1"/>
          </p:cNvPicPr>
          <p:nvPr/>
        </p:nvPicPr>
        <p:blipFill>
          <a:blip r:embed="rId4"/>
          <a:stretch>
            <a:fillRect/>
          </a:stretch>
        </p:blipFill>
        <p:spPr>
          <a:xfrm>
            <a:off x="5168971" y="506887"/>
            <a:ext cx="95013" cy="95013"/>
          </a:xfrm>
          <a:prstGeom prst="rect">
            <a:avLst/>
          </a:prstGeom>
        </p:spPr>
      </p:pic>
      <p:cxnSp>
        <p:nvCxnSpPr>
          <p:cNvPr id="6" name="Conector de Seta Reta 5">
            <a:extLst>
              <a:ext uri="{FF2B5EF4-FFF2-40B4-BE49-F238E27FC236}">
                <a16:creationId xmlns:a16="http://schemas.microsoft.com/office/drawing/2014/main" id="{EADDA252-E757-0EF1-3DE9-05D9B7CA43FE}"/>
              </a:ext>
            </a:extLst>
          </p:cNvPr>
          <p:cNvCxnSpPr>
            <a:cxnSpLocks/>
            <a:stCxn id="44" idx="3"/>
            <a:endCxn id="2" idx="1"/>
          </p:cNvCxnSpPr>
          <p:nvPr/>
        </p:nvCxnSpPr>
        <p:spPr>
          <a:xfrm>
            <a:off x="5075903" y="741717"/>
            <a:ext cx="91816" cy="4225"/>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41" name="Fluxograma: Processo Alternativo 40">
            <a:extLst>
              <a:ext uri="{FF2B5EF4-FFF2-40B4-BE49-F238E27FC236}">
                <a16:creationId xmlns:a16="http://schemas.microsoft.com/office/drawing/2014/main" id="{3344E1CF-26EF-466F-0BC4-240802A9B5E4}"/>
              </a:ext>
            </a:extLst>
          </p:cNvPr>
          <p:cNvSpPr/>
          <p:nvPr/>
        </p:nvSpPr>
        <p:spPr>
          <a:xfrm>
            <a:off x="1423411" y="950552"/>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42" name="Imagem 41">
            <a:extLst>
              <a:ext uri="{FF2B5EF4-FFF2-40B4-BE49-F238E27FC236}">
                <a16:creationId xmlns:a16="http://schemas.microsoft.com/office/drawing/2014/main" id="{A014D455-1196-36D7-6960-46939CB99CA4}"/>
              </a:ext>
            </a:extLst>
          </p:cNvPr>
          <p:cNvPicPr>
            <a:picLocks noChangeAspect="1"/>
          </p:cNvPicPr>
          <p:nvPr/>
        </p:nvPicPr>
        <p:blipFill>
          <a:blip r:embed="rId5"/>
          <a:stretch>
            <a:fillRect/>
          </a:stretch>
        </p:blipFill>
        <p:spPr>
          <a:xfrm>
            <a:off x="1423411" y="950552"/>
            <a:ext cx="84908" cy="84908"/>
          </a:xfrm>
          <a:prstGeom prst="rect">
            <a:avLst/>
          </a:prstGeom>
        </p:spPr>
      </p:pic>
      <p:sp>
        <p:nvSpPr>
          <p:cNvPr id="43" name="Retângulo de cantos arredondados 41">
            <a:extLst>
              <a:ext uri="{FF2B5EF4-FFF2-40B4-BE49-F238E27FC236}">
                <a16:creationId xmlns:a16="http://schemas.microsoft.com/office/drawing/2014/main" id="{8F147D0A-4A0F-155B-0B15-8F385F00D569}"/>
              </a:ext>
            </a:extLst>
          </p:cNvPr>
          <p:cNvSpPr/>
          <p:nvPr/>
        </p:nvSpPr>
        <p:spPr>
          <a:xfrm>
            <a:off x="1412343" y="567661"/>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Cadastrar informações do endereço</a:t>
            </a:r>
            <a:endParaRPr lang="pt-BR" sz="396">
              <a:ln w="19050">
                <a:noFill/>
              </a:ln>
              <a:solidFill>
                <a:schemeClr val="tx1"/>
              </a:solidFill>
              <a:latin typeface="AMX" pitchFamily="2" charset="0"/>
            </a:endParaRPr>
          </a:p>
        </p:txBody>
      </p:sp>
      <p:cxnSp>
        <p:nvCxnSpPr>
          <p:cNvPr id="47" name="Conector de Seta Reta 46">
            <a:extLst>
              <a:ext uri="{FF2B5EF4-FFF2-40B4-BE49-F238E27FC236}">
                <a16:creationId xmlns:a16="http://schemas.microsoft.com/office/drawing/2014/main" id="{C57ECB29-BF1E-2DC8-6975-142E24E60821}"/>
              </a:ext>
            </a:extLst>
          </p:cNvPr>
          <p:cNvCxnSpPr>
            <a:cxnSpLocks/>
            <a:stCxn id="43" idx="3"/>
          </p:cNvCxnSpPr>
          <p:nvPr/>
        </p:nvCxnSpPr>
        <p:spPr>
          <a:xfrm>
            <a:off x="1878768" y="740411"/>
            <a:ext cx="73794" cy="5686"/>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CDC719A9-545B-25E3-964E-7744D068C7F2}"/>
              </a:ext>
            </a:extLst>
          </p:cNvPr>
          <p:cNvCxnSpPr>
            <a:cxnSpLocks/>
            <a:stCxn id="43" idx="2"/>
            <a:endCxn id="41" idx="0"/>
          </p:cNvCxnSpPr>
          <p:nvPr/>
        </p:nvCxnSpPr>
        <p:spPr>
          <a:xfrm>
            <a:off x="1645555" y="913161"/>
            <a:ext cx="703" cy="373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Pentágono 6">
            <a:extLst>
              <a:ext uri="{FF2B5EF4-FFF2-40B4-BE49-F238E27FC236}">
                <a16:creationId xmlns:a16="http://schemas.microsoft.com/office/drawing/2014/main" id="{0BB696B2-87CE-BDC7-96C5-75849C48E462}"/>
              </a:ext>
            </a:extLst>
          </p:cNvPr>
          <p:cNvSpPr/>
          <p:nvPr/>
        </p:nvSpPr>
        <p:spPr>
          <a:xfrm>
            <a:off x="1411945" y="497162"/>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Vendas</a:t>
            </a:r>
          </a:p>
        </p:txBody>
      </p:sp>
      <p:pic>
        <p:nvPicPr>
          <p:cNvPr id="54" name="Imagem 53">
            <a:extLst>
              <a:ext uri="{FF2B5EF4-FFF2-40B4-BE49-F238E27FC236}">
                <a16:creationId xmlns:a16="http://schemas.microsoft.com/office/drawing/2014/main" id="{0FE8A5E6-6A2E-F929-EA22-4767F5D9D0CA}"/>
              </a:ext>
            </a:extLst>
          </p:cNvPr>
          <p:cNvPicPr>
            <a:picLocks noChangeAspect="1"/>
          </p:cNvPicPr>
          <p:nvPr/>
        </p:nvPicPr>
        <p:blipFill>
          <a:blip r:embed="rId4"/>
          <a:stretch>
            <a:fillRect/>
          </a:stretch>
        </p:blipFill>
        <p:spPr>
          <a:xfrm>
            <a:off x="1429682" y="497161"/>
            <a:ext cx="95013" cy="95013"/>
          </a:xfrm>
          <a:prstGeom prst="rect">
            <a:avLst/>
          </a:prstGeom>
        </p:spPr>
      </p:pic>
      <p:cxnSp>
        <p:nvCxnSpPr>
          <p:cNvPr id="19" name="Conector de Seta Reta 18">
            <a:extLst>
              <a:ext uri="{FF2B5EF4-FFF2-40B4-BE49-F238E27FC236}">
                <a16:creationId xmlns:a16="http://schemas.microsoft.com/office/drawing/2014/main" id="{69492EE7-D6A9-8F6C-4A8B-DAA3C6011AED}"/>
              </a:ext>
            </a:extLst>
          </p:cNvPr>
          <p:cNvCxnSpPr>
            <a:cxnSpLocks/>
          </p:cNvCxnSpPr>
          <p:nvPr/>
        </p:nvCxnSpPr>
        <p:spPr>
          <a:xfrm>
            <a:off x="224833" y="730010"/>
            <a:ext cx="117717" cy="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57" name="Círculo: Vazio 56">
            <a:extLst>
              <a:ext uri="{FF2B5EF4-FFF2-40B4-BE49-F238E27FC236}">
                <a16:creationId xmlns:a16="http://schemas.microsoft.com/office/drawing/2014/main" id="{F5408463-1F5F-0712-8742-811F7C67E32D}"/>
              </a:ext>
            </a:extLst>
          </p:cNvPr>
          <p:cNvSpPr/>
          <p:nvPr/>
        </p:nvSpPr>
        <p:spPr>
          <a:xfrm>
            <a:off x="88170" y="657173"/>
            <a:ext cx="143837" cy="145674"/>
          </a:xfrm>
          <a:prstGeom prst="don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504">
              <a:solidFill>
                <a:schemeClr val="tx1"/>
              </a:solidFill>
              <a:latin typeface="AMX" pitchFamily="2" charset="0"/>
            </a:endParaRPr>
          </a:p>
        </p:txBody>
      </p:sp>
      <p:sp>
        <p:nvSpPr>
          <p:cNvPr id="451" name="Fluxograma: Processo Alternativo 450">
            <a:extLst>
              <a:ext uri="{FF2B5EF4-FFF2-40B4-BE49-F238E27FC236}">
                <a16:creationId xmlns:a16="http://schemas.microsoft.com/office/drawing/2014/main" id="{F322EA4F-296E-713D-D79B-F0FED60B5B2D}"/>
              </a:ext>
            </a:extLst>
          </p:cNvPr>
          <p:cNvSpPr/>
          <p:nvPr/>
        </p:nvSpPr>
        <p:spPr>
          <a:xfrm>
            <a:off x="351890" y="947944"/>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452" name="Imagem 451">
            <a:extLst>
              <a:ext uri="{FF2B5EF4-FFF2-40B4-BE49-F238E27FC236}">
                <a16:creationId xmlns:a16="http://schemas.microsoft.com/office/drawing/2014/main" id="{EE8B24B1-DEB2-5F52-064C-D8982B34A1E3}"/>
              </a:ext>
            </a:extLst>
          </p:cNvPr>
          <p:cNvPicPr>
            <a:picLocks noChangeAspect="1"/>
          </p:cNvPicPr>
          <p:nvPr/>
        </p:nvPicPr>
        <p:blipFill>
          <a:blip r:embed="rId5"/>
          <a:stretch>
            <a:fillRect/>
          </a:stretch>
        </p:blipFill>
        <p:spPr>
          <a:xfrm>
            <a:off x="351891" y="947945"/>
            <a:ext cx="84908" cy="84908"/>
          </a:xfrm>
          <a:prstGeom prst="rect">
            <a:avLst/>
          </a:prstGeom>
        </p:spPr>
      </p:pic>
      <p:sp>
        <p:nvSpPr>
          <p:cNvPr id="453" name="Retângulo de cantos arredondados 41">
            <a:extLst>
              <a:ext uri="{FF2B5EF4-FFF2-40B4-BE49-F238E27FC236}">
                <a16:creationId xmlns:a16="http://schemas.microsoft.com/office/drawing/2014/main" id="{5ECB02AA-C0CA-9F5E-D30C-8436FFE07125}"/>
              </a:ext>
            </a:extLst>
          </p:cNvPr>
          <p:cNvSpPr/>
          <p:nvPr/>
        </p:nvSpPr>
        <p:spPr>
          <a:xfrm>
            <a:off x="340822" y="565054"/>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Realizar negociação</a:t>
            </a:r>
            <a:endParaRPr lang="pt-BR" sz="396">
              <a:ln w="19050">
                <a:noFill/>
              </a:ln>
              <a:solidFill>
                <a:schemeClr val="tx1"/>
              </a:solidFill>
              <a:latin typeface="AMX" pitchFamily="2" charset="0"/>
            </a:endParaRPr>
          </a:p>
        </p:txBody>
      </p:sp>
      <p:cxnSp>
        <p:nvCxnSpPr>
          <p:cNvPr id="454" name="Conector reto 453">
            <a:extLst>
              <a:ext uri="{FF2B5EF4-FFF2-40B4-BE49-F238E27FC236}">
                <a16:creationId xmlns:a16="http://schemas.microsoft.com/office/drawing/2014/main" id="{12B26146-5C8E-F292-ACD0-C854E85D6D29}"/>
              </a:ext>
            </a:extLst>
          </p:cNvPr>
          <p:cNvCxnSpPr>
            <a:cxnSpLocks/>
            <a:stCxn id="453" idx="2"/>
            <a:endCxn id="451" idx="0"/>
          </p:cNvCxnSpPr>
          <p:nvPr/>
        </p:nvCxnSpPr>
        <p:spPr>
          <a:xfrm>
            <a:off x="574035" y="910553"/>
            <a:ext cx="703" cy="373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5" name="Pentágono 6">
            <a:extLst>
              <a:ext uri="{FF2B5EF4-FFF2-40B4-BE49-F238E27FC236}">
                <a16:creationId xmlns:a16="http://schemas.microsoft.com/office/drawing/2014/main" id="{5A91EE3C-1A26-04E8-22B9-94339E1CF45A}"/>
              </a:ext>
            </a:extLst>
          </p:cNvPr>
          <p:cNvSpPr/>
          <p:nvPr/>
        </p:nvSpPr>
        <p:spPr>
          <a:xfrm>
            <a:off x="340424" y="494554"/>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Vendas</a:t>
            </a:r>
          </a:p>
        </p:txBody>
      </p:sp>
      <p:pic>
        <p:nvPicPr>
          <p:cNvPr id="456" name="Imagem 455">
            <a:extLst>
              <a:ext uri="{FF2B5EF4-FFF2-40B4-BE49-F238E27FC236}">
                <a16:creationId xmlns:a16="http://schemas.microsoft.com/office/drawing/2014/main" id="{6F52AB65-767B-07D2-7DD1-6BEE4E5533FA}"/>
              </a:ext>
            </a:extLst>
          </p:cNvPr>
          <p:cNvPicPr>
            <a:picLocks noChangeAspect="1"/>
          </p:cNvPicPr>
          <p:nvPr/>
        </p:nvPicPr>
        <p:blipFill>
          <a:blip r:embed="rId4"/>
          <a:stretch>
            <a:fillRect/>
          </a:stretch>
        </p:blipFill>
        <p:spPr>
          <a:xfrm>
            <a:off x="358162" y="494553"/>
            <a:ext cx="95013" cy="95013"/>
          </a:xfrm>
          <a:prstGeom prst="rect">
            <a:avLst/>
          </a:prstGeom>
        </p:spPr>
      </p:pic>
      <p:cxnSp>
        <p:nvCxnSpPr>
          <p:cNvPr id="457" name="Conector de Seta Reta 456">
            <a:extLst>
              <a:ext uri="{FF2B5EF4-FFF2-40B4-BE49-F238E27FC236}">
                <a16:creationId xmlns:a16="http://schemas.microsoft.com/office/drawing/2014/main" id="{FD0CB365-7A8F-1191-B328-55578CF38E11}"/>
              </a:ext>
            </a:extLst>
          </p:cNvPr>
          <p:cNvCxnSpPr>
            <a:cxnSpLocks/>
            <a:stCxn id="453" idx="3"/>
          </p:cNvCxnSpPr>
          <p:nvPr/>
        </p:nvCxnSpPr>
        <p:spPr>
          <a:xfrm>
            <a:off x="807247" y="737803"/>
            <a:ext cx="71831" cy="2417"/>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Conector de Seta Reta 462">
            <a:extLst>
              <a:ext uri="{FF2B5EF4-FFF2-40B4-BE49-F238E27FC236}">
                <a16:creationId xmlns:a16="http://schemas.microsoft.com/office/drawing/2014/main" id="{60B6E7E9-A375-5213-8A01-924BE73A49E8}"/>
              </a:ext>
            </a:extLst>
          </p:cNvPr>
          <p:cNvCxnSpPr>
            <a:cxnSpLocks/>
          </p:cNvCxnSpPr>
          <p:nvPr/>
        </p:nvCxnSpPr>
        <p:spPr>
          <a:xfrm flipV="1">
            <a:off x="2424837" y="741594"/>
            <a:ext cx="67618" cy="555"/>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488" name="Fluxograma: Processo Alternativo 487">
            <a:extLst>
              <a:ext uri="{FF2B5EF4-FFF2-40B4-BE49-F238E27FC236}">
                <a16:creationId xmlns:a16="http://schemas.microsoft.com/office/drawing/2014/main" id="{7476A91B-7A4E-A53B-8971-743BDAB69B5C}"/>
              </a:ext>
            </a:extLst>
          </p:cNvPr>
          <p:cNvSpPr/>
          <p:nvPr/>
        </p:nvSpPr>
        <p:spPr>
          <a:xfrm>
            <a:off x="4617277" y="94807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489" name="Imagem 488">
            <a:extLst>
              <a:ext uri="{FF2B5EF4-FFF2-40B4-BE49-F238E27FC236}">
                <a16:creationId xmlns:a16="http://schemas.microsoft.com/office/drawing/2014/main" id="{D8758A47-E0F6-82F7-5D80-83B0C6EC0FB5}"/>
              </a:ext>
            </a:extLst>
          </p:cNvPr>
          <p:cNvPicPr>
            <a:picLocks noChangeAspect="1"/>
          </p:cNvPicPr>
          <p:nvPr/>
        </p:nvPicPr>
        <p:blipFill>
          <a:blip r:embed="rId5"/>
          <a:stretch>
            <a:fillRect/>
          </a:stretch>
        </p:blipFill>
        <p:spPr>
          <a:xfrm>
            <a:off x="4644572" y="959069"/>
            <a:ext cx="84908" cy="84908"/>
          </a:xfrm>
          <a:prstGeom prst="rect">
            <a:avLst/>
          </a:prstGeom>
        </p:spPr>
      </p:pic>
      <p:cxnSp>
        <p:nvCxnSpPr>
          <p:cNvPr id="75" name="Conector reto 74">
            <a:extLst>
              <a:ext uri="{FF2B5EF4-FFF2-40B4-BE49-F238E27FC236}">
                <a16:creationId xmlns:a16="http://schemas.microsoft.com/office/drawing/2014/main" id="{5C5B57E8-4D00-8E73-5CCA-8A6C5E149E3B}"/>
              </a:ext>
            </a:extLst>
          </p:cNvPr>
          <p:cNvCxnSpPr>
            <a:cxnSpLocks/>
            <a:stCxn id="76" idx="2"/>
          </p:cNvCxnSpPr>
          <p:nvPr/>
        </p:nvCxnSpPr>
        <p:spPr>
          <a:xfrm flipV="1">
            <a:off x="5390612" y="925752"/>
            <a:ext cx="2565" cy="128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 name="Fluxograma: Processo Alternativo 75">
            <a:extLst>
              <a:ext uri="{FF2B5EF4-FFF2-40B4-BE49-F238E27FC236}">
                <a16:creationId xmlns:a16="http://schemas.microsoft.com/office/drawing/2014/main" id="{7FA26777-5203-4BE6-9CD6-D884DF0EB9FE}"/>
              </a:ext>
            </a:extLst>
          </p:cNvPr>
          <p:cNvSpPr/>
          <p:nvPr/>
        </p:nvSpPr>
        <p:spPr>
          <a:xfrm>
            <a:off x="5167765" y="959361"/>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77" name="Imagem 76">
            <a:extLst>
              <a:ext uri="{FF2B5EF4-FFF2-40B4-BE49-F238E27FC236}">
                <a16:creationId xmlns:a16="http://schemas.microsoft.com/office/drawing/2014/main" id="{367157E6-FDA0-0538-94B9-5B14BBB2499F}"/>
              </a:ext>
            </a:extLst>
          </p:cNvPr>
          <p:cNvPicPr>
            <a:picLocks noChangeAspect="1"/>
          </p:cNvPicPr>
          <p:nvPr/>
        </p:nvPicPr>
        <p:blipFill>
          <a:blip r:embed="rId5"/>
          <a:stretch>
            <a:fillRect/>
          </a:stretch>
        </p:blipFill>
        <p:spPr>
          <a:xfrm>
            <a:off x="5195060" y="970354"/>
            <a:ext cx="84908" cy="84908"/>
          </a:xfrm>
          <a:prstGeom prst="rect">
            <a:avLst/>
          </a:prstGeom>
        </p:spPr>
      </p:pic>
      <p:cxnSp>
        <p:nvCxnSpPr>
          <p:cNvPr id="98" name="Conector reto 97">
            <a:extLst>
              <a:ext uri="{FF2B5EF4-FFF2-40B4-BE49-F238E27FC236}">
                <a16:creationId xmlns:a16="http://schemas.microsoft.com/office/drawing/2014/main" id="{3B6086A6-B3DD-68F3-FC03-A76789146C8B}"/>
              </a:ext>
            </a:extLst>
          </p:cNvPr>
          <p:cNvCxnSpPr>
            <a:cxnSpLocks/>
            <a:endCxn id="106" idx="2"/>
          </p:cNvCxnSpPr>
          <p:nvPr/>
        </p:nvCxnSpPr>
        <p:spPr>
          <a:xfrm flipH="1">
            <a:off x="1110182" y="1669450"/>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Retângulo de cantos arredondados 41">
            <a:extLst>
              <a:ext uri="{FF2B5EF4-FFF2-40B4-BE49-F238E27FC236}">
                <a16:creationId xmlns:a16="http://schemas.microsoft.com/office/drawing/2014/main" id="{ADC4E837-1870-178B-640C-0B713618E74D}"/>
              </a:ext>
            </a:extLst>
          </p:cNvPr>
          <p:cNvSpPr/>
          <p:nvPr/>
        </p:nvSpPr>
        <p:spPr>
          <a:xfrm>
            <a:off x="880112" y="1320398"/>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Realizar input</a:t>
            </a:r>
          </a:p>
        </p:txBody>
      </p:sp>
      <p:sp>
        <p:nvSpPr>
          <p:cNvPr id="101" name="Pentágono 6">
            <a:extLst>
              <a:ext uri="{FF2B5EF4-FFF2-40B4-BE49-F238E27FC236}">
                <a16:creationId xmlns:a16="http://schemas.microsoft.com/office/drawing/2014/main" id="{15D4C8AE-389D-8266-EB51-B48165CC3243}"/>
              </a:ext>
            </a:extLst>
          </p:cNvPr>
          <p:cNvSpPr/>
          <p:nvPr/>
        </p:nvSpPr>
        <p:spPr>
          <a:xfrm>
            <a:off x="885155" y="1242286"/>
            <a:ext cx="465705" cy="97061"/>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 RPA</a:t>
            </a:r>
          </a:p>
        </p:txBody>
      </p:sp>
      <p:pic>
        <p:nvPicPr>
          <p:cNvPr id="102" name="Imagem 101">
            <a:extLst>
              <a:ext uri="{FF2B5EF4-FFF2-40B4-BE49-F238E27FC236}">
                <a16:creationId xmlns:a16="http://schemas.microsoft.com/office/drawing/2014/main" id="{42E8938E-8AE1-DCE8-D2CF-6B03F568B10D}"/>
              </a:ext>
            </a:extLst>
          </p:cNvPr>
          <p:cNvPicPr>
            <a:picLocks noChangeAspect="1"/>
          </p:cNvPicPr>
          <p:nvPr/>
        </p:nvPicPr>
        <p:blipFill>
          <a:blip r:embed="rId4"/>
          <a:stretch>
            <a:fillRect/>
          </a:stretch>
        </p:blipFill>
        <p:spPr>
          <a:xfrm>
            <a:off x="881365" y="1254093"/>
            <a:ext cx="95013" cy="95013"/>
          </a:xfrm>
          <a:prstGeom prst="rect">
            <a:avLst/>
          </a:prstGeom>
        </p:spPr>
      </p:pic>
      <p:sp>
        <p:nvSpPr>
          <p:cNvPr id="106" name="Fluxograma: Processo Alternativo 105">
            <a:extLst>
              <a:ext uri="{FF2B5EF4-FFF2-40B4-BE49-F238E27FC236}">
                <a16:creationId xmlns:a16="http://schemas.microsoft.com/office/drawing/2014/main" id="{1DC75B24-815E-4205-7BE9-399E62FADE55}"/>
              </a:ext>
            </a:extLst>
          </p:cNvPr>
          <p:cNvSpPr/>
          <p:nvPr/>
        </p:nvSpPr>
        <p:spPr>
          <a:xfrm>
            <a:off x="887334" y="1703938"/>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107" name="Imagem 106">
            <a:extLst>
              <a:ext uri="{FF2B5EF4-FFF2-40B4-BE49-F238E27FC236}">
                <a16:creationId xmlns:a16="http://schemas.microsoft.com/office/drawing/2014/main" id="{A780787F-1A73-5891-576C-1F01757EDBEC}"/>
              </a:ext>
            </a:extLst>
          </p:cNvPr>
          <p:cNvPicPr>
            <a:picLocks noChangeAspect="1"/>
          </p:cNvPicPr>
          <p:nvPr/>
        </p:nvPicPr>
        <p:blipFill>
          <a:blip r:embed="rId5"/>
          <a:stretch>
            <a:fillRect/>
          </a:stretch>
        </p:blipFill>
        <p:spPr>
          <a:xfrm>
            <a:off x="893899" y="1701870"/>
            <a:ext cx="84908" cy="84908"/>
          </a:xfrm>
          <a:prstGeom prst="rect">
            <a:avLst/>
          </a:prstGeom>
        </p:spPr>
      </p:pic>
      <p:sp>
        <p:nvSpPr>
          <p:cNvPr id="13" name="Fluxograma: Processo Alternativo 12">
            <a:extLst>
              <a:ext uri="{FF2B5EF4-FFF2-40B4-BE49-F238E27FC236}">
                <a16:creationId xmlns:a16="http://schemas.microsoft.com/office/drawing/2014/main" id="{1A81CF8F-AD43-AA98-2892-4305AE766743}"/>
              </a:ext>
            </a:extLst>
          </p:cNvPr>
          <p:cNvSpPr/>
          <p:nvPr/>
        </p:nvSpPr>
        <p:spPr>
          <a:xfrm>
            <a:off x="4110773" y="943519"/>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14" name="Imagem 13">
            <a:extLst>
              <a:ext uri="{FF2B5EF4-FFF2-40B4-BE49-F238E27FC236}">
                <a16:creationId xmlns:a16="http://schemas.microsoft.com/office/drawing/2014/main" id="{9E69AE27-C4CD-ADD3-8139-78517A71CC75}"/>
              </a:ext>
            </a:extLst>
          </p:cNvPr>
          <p:cNvPicPr>
            <a:picLocks noChangeAspect="1"/>
          </p:cNvPicPr>
          <p:nvPr/>
        </p:nvPicPr>
        <p:blipFill>
          <a:blip r:embed="rId5"/>
          <a:stretch>
            <a:fillRect/>
          </a:stretch>
        </p:blipFill>
        <p:spPr>
          <a:xfrm>
            <a:off x="4101167" y="943520"/>
            <a:ext cx="84908" cy="84908"/>
          </a:xfrm>
          <a:prstGeom prst="rect">
            <a:avLst/>
          </a:prstGeom>
        </p:spPr>
      </p:pic>
      <p:sp>
        <p:nvSpPr>
          <p:cNvPr id="15" name="Retângulo de cantos arredondados 41">
            <a:extLst>
              <a:ext uri="{FF2B5EF4-FFF2-40B4-BE49-F238E27FC236}">
                <a16:creationId xmlns:a16="http://schemas.microsoft.com/office/drawing/2014/main" id="{0A0BAA1C-66D1-4AAF-F380-8B3039ACE7CC}"/>
              </a:ext>
            </a:extLst>
          </p:cNvPr>
          <p:cNvSpPr/>
          <p:nvPr/>
        </p:nvSpPr>
        <p:spPr>
          <a:xfrm>
            <a:off x="4073626" y="564766"/>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Selecionar método de cobrança</a:t>
            </a:r>
          </a:p>
        </p:txBody>
      </p:sp>
      <p:cxnSp>
        <p:nvCxnSpPr>
          <p:cNvPr id="16" name="Conector reto 15">
            <a:extLst>
              <a:ext uri="{FF2B5EF4-FFF2-40B4-BE49-F238E27FC236}">
                <a16:creationId xmlns:a16="http://schemas.microsoft.com/office/drawing/2014/main" id="{36807925-554C-1825-3AF1-4BEFD8B8ED5A}"/>
              </a:ext>
            </a:extLst>
          </p:cNvPr>
          <p:cNvCxnSpPr>
            <a:cxnSpLocks/>
            <a:stCxn id="13" idx="0"/>
          </p:cNvCxnSpPr>
          <p:nvPr/>
        </p:nvCxnSpPr>
        <p:spPr>
          <a:xfrm flipV="1">
            <a:off x="4333621" y="910266"/>
            <a:ext cx="1808" cy="332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Pentágono 6">
            <a:extLst>
              <a:ext uri="{FF2B5EF4-FFF2-40B4-BE49-F238E27FC236}">
                <a16:creationId xmlns:a16="http://schemas.microsoft.com/office/drawing/2014/main" id="{AB4BE181-C0A5-266F-1425-B69F517EE5DC}"/>
              </a:ext>
            </a:extLst>
          </p:cNvPr>
          <p:cNvSpPr/>
          <p:nvPr/>
        </p:nvSpPr>
        <p:spPr>
          <a:xfrm>
            <a:off x="4090129" y="490129"/>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a:t>
            </a:r>
          </a:p>
        </p:txBody>
      </p:sp>
      <p:pic>
        <p:nvPicPr>
          <p:cNvPr id="18" name="Imagem 17">
            <a:extLst>
              <a:ext uri="{FF2B5EF4-FFF2-40B4-BE49-F238E27FC236}">
                <a16:creationId xmlns:a16="http://schemas.microsoft.com/office/drawing/2014/main" id="{CC7122AB-DC89-CEBE-5D90-E15816644FFA}"/>
              </a:ext>
            </a:extLst>
          </p:cNvPr>
          <p:cNvPicPr>
            <a:picLocks noChangeAspect="1"/>
          </p:cNvPicPr>
          <p:nvPr/>
        </p:nvPicPr>
        <p:blipFill>
          <a:blip r:embed="rId4"/>
          <a:stretch>
            <a:fillRect/>
          </a:stretch>
        </p:blipFill>
        <p:spPr>
          <a:xfrm>
            <a:off x="4113801" y="490129"/>
            <a:ext cx="95013" cy="95013"/>
          </a:xfrm>
          <a:prstGeom prst="rect">
            <a:avLst/>
          </a:prstGeom>
        </p:spPr>
      </p:pic>
      <p:cxnSp>
        <p:nvCxnSpPr>
          <p:cNvPr id="25" name="Conector de Seta Reta 24">
            <a:extLst>
              <a:ext uri="{FF2B5EF4-FFF2-40B4-BE49-F238E27FC236}">
                <a16:creationId xmlns:a16="http://schemas.microsoft.com/office/drawing/2014/main" id="{78E9D437-63C4-1B63-6284-7D8F5FF4AADF}"/>
              </a:ext>
            </a:extLst>
          </p:cNvPr>
          <p:cNvCxnSpPr>
            <a:cxnSpLocks/>
            <a:stCxn id="15" idx="3"/>
            <a:endCxn id="44" idx="1"/>
          </p:cNvCxnSpPr>
          <p:nvPr/>
        </p:nvCxnSpPr>
        <p:spPr>
          <a:xfrm>
            <a:off x="4540051" y="737516"/>
            <a:ext cx="69427" cy="4201"/>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60" name="Fluxograma: Processo Alternativo 59">
            <a:extLst>
              <a:ext uri="{FF2B5EF4-FFF2-40B4-BE49-F238E27FC236}">
                <a16:creationId xmlns:a16="http://schemas.microsoft.com/office/drawing/2014/main" id="{23509AB0-6C37-B909-BC79-C2E90DEAAAF2}"/>
              </a:ext>
            </a:extLst>
          </p:cNvPr>
          <p:cNvSpPr/>
          <p:nvPr/>
        </p:nvSpPr>
        <p:spPr>
          <a:xfrm>
            <a:off x="3032105" y="945388"/>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61" name="Imagem 60">
            <a:extLst>
              <a:ext uri="{FF2B5EF4-FFF2-40B4-BE49-F238E27FC236}">
                <a16:creationId xmlns:a16="http://schemas.microsoft.com/office/drawing/2014/main" id="{04F2BC22-8DF1-ED8A-B475-34EA111922E6}"/>
              </a:ext>
            </a:extLst>
          </p:cNvPr>
          <p:cNvPicPr>
            <a:picLocks noChangeAspect="1"/>
          </p:cNvPicPr>
          <p:nvPr/>
        </p:nvPicPr>
        <p:blipFill>
          <a:blip r:embed="rId5"/>
          <a:stretch>
            <a:fillRect/>
          </a:stretch>
        </p:blipFill>
        <p:spPr>
          <a:xfrm>
            <a:off x="3043652" y="945389"/>
            <a:ext cx="84908" cy="84908"/>
          </a:xfrm>
          <a:prstGeom prst="rect">
            <a:avLst/>
          </a:prstGeom>
        </p:spPr>
      </p:pic>
      <p:sp>
        <p:nvSpPr>
          <p:cNvPr id="62" name="Retângulo de cantos arredondados 41">
            <a:extLst>
              <a:ext uri="{FF2B5EF4-FFF2-40B4-BE49-F238E27FC236}">
                <a16:creationId xmlns:a16="http://schemas.microsoft.com/office/drawing/2014/main" id="{938E60C8-741D-138D-B371-338F1E0E01A2}"/>
              </a:ext>
            </a:extLst>
          </p:cNvPr>
          <p:cNvSpPr/>
          <p:nvPr/>
        </p:nvSpPr>
        <p:spPr>
          <a:xfrm>
            <a:off x="3022945" y="568184"/>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Cadastrar Serviços adicionais</a:t>
            </a:r>
          </a:p>
        </p:txBody>
      </p:sp>
      <p:cxnSp>
        <p:nvCxnSpPr>
          <p:cNvPr id="63" name="Conector reto 62">
            <a:extLst>
              <a:ext uri="{FF2B5EF4-FFF2-40B4-BE49-F238E27FC236}">
                <a16:creationId xmlns:a16="http://schemas.microsoft.com/office/drawing/2014/main" id="{188C3861-09BC-F528-878A-0C1FE8C211D4}"/>
              </a:ext>
            </a:extLst>
          </p:cNvPr>
          <p:cNvCxnSpPr>
            <a:cxnSpLocks/>
            <a:stCxn id="60" idx="0"/>
            <a:endCxn id="62" idx="2"/>
          </p:cNvCxnSpPr>
          <p:nvPr/>
        </p:nvCxnSpPr>
        <p:spPr>
          <a:xfrm flipV="1">
            <a:off x="3254953" y="913684"/>
            <a:ext cx="1205" cy="317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0" name="Pentágono 6">
            <a:extLst>
              <a:ext uri="{FF2B5EF4-FFF2-40B4-BE49-F238E27FC236}">
                <a16:creationId xmlns:a16="http://schemas.microsoft.com/office/drawing/2014/main" id="{57CC6E3A-FE50-CB62-3E30-5A8CA6766D01}"/>
              </a:ext>
            </a:extLst>
          </p:cNvPr>
          <p:cNvSpPr/>
          <p:nvPr/>
        </p:nvSpPr>
        <p:spPr>
          <a:xfrm>
            <a:off x="3035304" y="491998"/>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Venda</a:t>
            </a:r>
          </a:p>
        </p:txBody>
      </p:sp>
      <p:pic>
        <p:nvPicPr>
          <p:cNvPr id="458" name="Imagem 457">
            <a:extLst>
              <a:ext uri="{FF2B5EF4-FFF2-40B4-BE49-F238E27FC236}">
                <a16:creationId xmlns:a16="http://schemas.microsoft.com/office/drawing/2014/main" id="{69586EC2-E5D4-13C0-F2E3-128A18B4A31A}"/>
              </a:ext>
            </a:extLst>
          </p:cNvPr>
          <p:cNvPicPr>
            <a:picLocks noChangeAspect="1"/>
          </p:cNvPicPr>
          <p:nvPr/>
        </p:nvPicPr>
        <p:blipFill>
          <a:blip r:embed="rId4"/>
          <a:stretch>
            <a:fillRect/>
          </a:stretch>
        </p:blipFill>
        <p:spPr>
          <a:xfrm>
            <a:off x="3053041" y="491998"/>
            <a:ext cx="95013" cy="95013"/>
          </a:xfrm>
          <a:prstGeom prst="rect">
            <a:avLst/>
          </a:prstGeom>
        </p:spPr>
      </p:pic>
      <p:sp>
        <p:nvSpPr>
          <p:cNvPr id="8" name="CaixaDeTexto 7">
            <a:extLst>
              <a:ext uri="{FF2B5EF4-FFF2-40B4-BE49-F238E27FC236}">
                <a16:creationId xmlns:a16="http://schemas.microsoft.com/office/drawing/2014/main" id="{FBD2A271-0C61-4B4E-211A-7912FB43CECC}"/>
              </a:ext>
            </a:extLst>
          </p:cNvPr>
          <p:cNvSpPr txBox="1"/>
          <p:nvPr/>
        </p:nvSpPr>
        <p:spPr>
          <a:xfrm>
            <a:off x="10571" y="29131"/>
            <a:ext cx="4963648" cy="269626"/>
          </a:xfrm>
          <a:prstGeom prst="rect">
            <a:avLst/>
          </a:prstGeom>
          <a:noFill/>
        </p:spPr>
        <p:txBody>
          <a:bodyPr wrap="square" rtlCol="0">
            <a:spAutoFit/>
          </a:bodyPr>
          <a:lstStyle/>
          <a:p>
            <a:r>
              <a:rPr lang="pt-BR" sz="1152" b="1">
                <a:latin typeface="AMX" panose="020B0604020202020204"/>
              </a:rPr>
              <a:t>MACRO FLUXO AS IS – </a:t>
            </a:r>
            <a:r>
              <a:rPr lang="pt-BR" sz="1152" b="1">
                <a:solidFill>
                  <a:schemeClr val="tx2">
                    <a:lumMod val="50000"/>
                  </a:schemeClr>
                </a:solidFill>
                <a:latin typeface="AMX" panose="020B0604020202020204"/>
              </a:rPr>
              <a:t>SOLAR</a:t>
            </a:r>
            <a:r>
              <a:rPr lang="pt-BR" sz="1152" b="1">
                <a:latin typeface="AMX" panose="020B0604020202020204"/>
              </a:rPr>
              <a:t> | TELEMEDICINA</a:t>
            </a:r>
          </a:p>
        </p:txBody>
      </p:sp>
      <p:cxnSp>
        <p:nvCxnSpPr>
          <p:cNvPr id="39" name="Conector de Seta Reta 38">
            <a:extLst>
              <a:ext uri="{FF2B5EF4-FFF2-40B4-BE49-F238E27FC236}">
                <a16:creationId xmlns:a16="http://schemas.microsoft.com/office/drawing/2014/main" id="{540665B1-92C5-2095-F8D9-C4D48F57CFBB}"/>
              </a:ext>
            </a:extLst>
          </p:cNvPr>
          <p:cNvCxnSpPr>
            <a:cxnSpLocks/>
            <a:stCxn id="511" idx="3"/>
            <a:endCxn id="15" idx="1"/>
          </p:cNvCxnSpPr>
          <p:nvPr/>
        </p:nvCxnSpPr>
        <p:spPr>
          <a:xfrm>
            <a:off x="4016816" y="734444"/>
            <a:ext cx="56810" cy="3072"/>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459" name="Retângulo: Único Canto Arredondado 458">
            <a:extLst>
              <a:ext uri="{FF2B5EF4-FFF2-40B4-BE49-F238E27FC236}">
                <a16:creationId xmlns:a16="http://schemas.microsoft.com/office/drawing/2014/main" id="{31FDE34F-A177-E758-7B99-1E373865C451}"/>
              </a:ext>
            </a:extLst>
          </p:cNvPr>
          <p:cNvSpPr/>
          <p:nvPr/>
        </p:nvSpPr>
        <p:spPr>
          <a:xfrm>
            <a:off x="328555" y="1792680"/>
            <a:ext cx="443328" cy="99679"/>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b="1">
                <a:solidFill>
                  <a:schemeClr val="tx1"/>
                </a:solidFill>
                <a:latin typeface="AMX" panose="020B0604020202020204"/>
              </a:rPr>
              <a:t>Até 48hs</a:t>
            </a:r>
            <a:endParaRPr lang="pt-BR" sz="384" b="1">
              <a:solidFill>
                <a:schemeClr val="tx1"/>
              </a:solidFill>
              <a:latin typeface="AMX" panose="020B0604020202020204"/>
              <a:cs typeface="AMX" panose="020B0604020202020204" charset="0"/>
            </a:endParaRPr>
          </a:p>
        </p:txBody>
      </p:sp>
      <p:pic>
        <p:nvPicPr>
          <p:cNvPr id="472" name="Gráfico 471" descr="Relógio com preenchimento sólido">
            <a:extLst>
              <a:ext uri="{FF2B5EF4-FFF2-40B4-BE49-F238E27FC236}">
                <a16:creationId xmlns:a16="http://schemas.microsoft.com/office/drawing/2014/main" id="{DCFCB1EE-78AC-8313-65FB-3AA7CFB9326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41358" y="1800885"/>
            <a:ext cx="79817" cy="91474"/>
          </a:xfrm>
          <a:prstGeom prst="rect">
            <a:avLst/>
          </a:prstGeom>
        </p:spPr>
      </p:pic>
      <p:cxnSp>
        <p:nvCxnSpPr>
          <p:cNvPr id="474" name="Conector reto 473">
            <a:extLst>
              <a:ext uri="{FF2B5EF4-FFF2-40B4-BE49-F238E27FC236}">
                <a16:creationId xmlns:a16="http://schemas.microsoft.com/office/drawing/2014/main" id="{35BAAF7E-2EBA-1315-3C01-771D45BCF216}"/>
              </a:ext>
            </a:extLst>
          </p:cNvPr>
          <p:cNvCxnSpPr>
            <a:cxnSpLocks/>
            <a:endCxn id="491" idx="2"/>
          </p:cNvCxnSpPr>
          <p:nvPr/>
        </p:nvCxnSpPr>
        <p:spPr>
          <a:xfrm flipH="1">
            <a:off x="558626" y="1641925"/>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5" name="Retângulo de cantos arredondados 41">
            <a:extLst>
              <a:ext uri="{FF2B5EF4-FFF2-40B4-BE49-F238E27FC236}">
                <a16:creationId xmlns:a16="http://schemas.microsoft.com/office/drawing/2014/main" id="{534ECCF2-6961-8DBB-EC45-89A208B56D16}"/>
              </a:ext>
            </a:extLst>
          </p:cNvPr>
          <p:cNvSpPr/>
          <p:nvPr/>
        </p:nvSpPr>
        <p:spPr>
          <a:xfrm>
            <a:off x="328556" y="1292873"/>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Analisar documento</a:t>
            </a:r>
          </a:p>
        </p:txBody>
      </p:sp>
      <p:sp>
        <p:nvSpPr>
          <p:cNvPr id="481" name="Pentágono 6">
            <a:extLst>
              <a:ext uri="{FF2B5EF4-FFF2-40B4-BE49-F238E27FC236}">
                <a16:creationId xmlns:a16="http://schemas.microsoft.com/office/drawing/2014/main" id="{F8F3725A-C59D-AED7-6A9A-03B7A8AC3187}"/>
              </a:ext>
            </a:extLst>
          </p:cNvPr>
          <p:cNvSpPr/>
          <p:nvPr/>
        </p:nvSpPr>
        <p:spPr>
          <a:xfrm>
            <a:off x="333599" y="1214761"/>
            <a:ext cx="465705" cy="97061"/>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 BKO </a:t>
            </a:r>
          </a:p>
        </p:txBody>
      </p:sp>
      <p:pic>
        <p:nvPicPr>
          <p:cNvPr id="485" name="Imagem 484">
            <a:extLst>
              <a:ext uri="{FF2B5EF4-FFF2-40B4-BE49-F238E27FC236}">
                <a16:creationId xmlns:a16="http://schemas.microsoft.com/office/drawing/2014/main" id="{154671F0-249A-D277-C165-5B95BFD5F05A}"/>
              </a:ext>
            </a:extLst>
          </p:cNvPr>
          <p:cNvPicPr>
            <a:picLocks noChangeAspect="1"/>
          </p:cNvPicPr>
          <p:nvPr/>
        </p:nvPicPr>
        <p:blipFill>
          <a:blip r:embed="rId4"/>
          <a:stretch>
            <a:fillRect/>
          </a:stretch>
        </p:blipFill>
        <p:spPr>
          <a:xfrm>
            <a:off x="329808" y="1226568"/>
            <a:ext cx="95013" cy="95013"/>
          </a:xfrm>
          <a:prstGeom prst="rect">
            <a:avLst/>
          </a:prstGeom>
        </p:spPr>
      </p:pic>
      <p:cxnSp>
        <p:nvCxnSpPr>
          <p:cNvPr id="487" name="Conector de Seta Reta 486">
            <a:extLst>
              <a:ext uri="{FF2B5EF4-FFF2-40B4-BE49-F238E27FC236}">
                <a16:creationId xmlns:a16="http://schemas.microsoft.com/office/drawing/2014/main" id="{B256B753-7B6D-C9D2-7028-8FF9FA4A5404}"/>
              </a:ext>
            </a:extLst>
          </p:cNvPr>
          <p:cNvCxnSpPr>
            <a:cxnSpLocks/>
            <a:stCxn id="475" idx="3"/>
          </p:cNvCxnSpPr>
          <p:nvPr/>
        </p:nvCxnSpPr>
        <p:spPr>
          <a:xfrm flipV="1">
            <a:off x="794981" y="1464249"/>
            <a:ext cx="73715" cy="1374"/>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491" name="Fluxograma: Processo Alternativo 490">
            <a:extLst>
              <a:ext uri="{FF2B5EF4-FFF2-40B4-BE49-F238E27FC236}">
                <a16:creationId xmlns:a16="http://schemas.microsoft.com/office/drawing/2014/main" id="{EC139353-E5B0-7FF4-92E6-5C1B18FDF7E5}"/>
              </a:ext>
            </a:extLst>
          </p:cNvPr>
          <p:cNvSpPr/>
          <p:nvPr/>
        </p:nvSpPr>
        <p:spPr>
          <a:xfrm>
            <a:off x="335778" y="1676413"/>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Solar</a:t>
            </a:r>
          </a:p>
        </p:txBody>
      </p:sp>
      <p:pic>
        <p:nvPicPr>
          <p:cNvPr id="492" name="Imagem 491">
            <a:extLst>
              <a:ext uri="{FF2B5EF4-FFF2-40B4-BE49-F238E27FC236}">
                <a16:creationId xmlns:a16="http://schemas.microsoft.com/office/drawing/2014/main" id="{275869E5-730B-D9B3-FB53-D3D6A257BF30}"/>
              </a:ext>
            </a:extLst>
          </p:cNvPr>
          <p:cNvPicPr>
            <a:picLocks noChangeAspect="1"/>
          </p:cNvPicPr>
          <p:nvPr/>
        </p:nvPicPr>
        <p:blipFill>
          <a:blip r:embed="rId5"/>
          <a:stretch>
            <a:fillRect/>
          </a:stretch>
        </p:blipFill>
        <p:spPr>
          <a:xfrm>
            <a:off x="342342" y="1674345"/>
            <a:ext cx="84908" cy="84908"/>
          </a:xfrm>
          <a:prstGeom prst="rect">
            <a:avLst/>
          </a:prstGeom>
        </p:spPr>
      </p:pic>
      <p:cxnSp>
        <p:nvCxnSpPr>
          <p:cNvPr id="496" name="Conector de Seta Reta 495">
            <a:extLst>
              <a:ext uri="{FF2B5EF4-FFF2-40B4-BE49-F238E27FC236}">
                <a16:creationId xmlns:a16="http://schemas.microsoft.com/office/drawing/2014/main" id="{8BD5E07F-FC11-AAF6-C3B9-4486B9D6F344}"/>
              </a:ext>
            </a:extLst>
          </p:cNvPr>
          <p:cNvCxnSpPr>
            <a:cxnSpLocks/>
            <a:endCxn id="116" idx="1"/>
          </p:cNvCxnSpPr>
          <p:nvPr/>
        </p:nvCxnSpPr>
        <p:spPr>
          <a:xfrm flipV="1">
            <a:off x="2520448" y="1473834"/>
            <a:ext cx="67449" cy="3734"/>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Conector de Seta Reta 497">
            <a:extLst>
              <a:ext uri="{FF2B5EF4-FFF2-40B4-BE49-F238E27FC236}">
                <a16:creationId xmlns:a16="http://schemas.microsoft.com/office/drawing/2014/main" id="{A0D005B5-D03D-843E-AF88-76086DF29D44}"/>
              </a:ext>
            </a:extLst>
          </p:cNvPr>
          <p:cNvCxnSpPr>
            <a:cxnSpLocks/>
            <a:stCxn id="73" idx="3"/>
            <a:endCxn id="114" idx="2"/>
          </p:cNvCxnSpPr>
          <p:nvPr/>
        </p:nvCxnSpPr>
        <p:spPr>
          <a:xfrm flipV="1">
            <a:off x="4098781" y="1473633"/>
            <a:ext cx="117044" cy="2502"/>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499" name="Conector reto 498">
            <a:extLst>
              <a:ext uri="{FF2B5EF4-FFF2-40B4-BE49-F238E27FC236}">
                <a16:creationId xmlns:a16="http://schemas.microsoft.com/office/drawing/2014/main" id="{B012D36E-99E4-54BD-69B7-419C952FD291}"/>
              </a:ext>
            </a:extLst>
          </p:cNvPr>
          <p:cNvCxnSpPr>
            <a:cxnSpLocks/>
            <a:stCxn id="501" idx="2"/>
          </p:cNvCxnSpPr>
          <p:nvPr/>
        </p:nvCxnSpPr>
        <p:spPr>
          <a:xfrm flipV="1">
            <a:off x="3874800" y="1639134"/>
            <a:ext cx="1808" cy="1480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1" name="Fluxograma: Processo Alternativo 500">
            <a:extLst>
              <a:ext uri="{FF2B5EF4-FFF2-40B4-BE49-F238E27FC236}">
                <a16:creationId xmlns:a16="http://schemas.microsoft.com/office/drawing/2014/main" id="{8FD9032A-1CD0-4CA7-736C-AB631CED0FFD}"/>
              </a:ext>
            </a:extLst>
          </p:cNvPr>
          <p:cNvSpPr/>
          <p:nvPr/>
        </p:nvSpPr>
        <p:spPr>
          <a:xfrm>
            <a:off x="3651952" y="1672387"/>
            <a:ext cx="445695" cy="114799"/>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Parceiro</a:t>
            </a:r>
          </a:p>
        </p:txBody>
      </p:sp>
      <p:pic>
        <p:nvPicPr>
          <p:cNvPr id="65" name="Imagem 64">
            <a:extLst>
              <a:ext uri="{FF2B5EF4-FFF2-40B4-BE49-F238E27FC236}">
                <a16:creationId xmlns:a16="http://schemas.microsoft.com/office/drawing/2014/main" id="{72DC0C96-448C-9244-64E1-95804E9FDABB}"/>
              </a:ext>
            </a:extLst>
          </p:cNvPr>
          <p:cNvPicPr>
            <a:picLocks noChangeAspect="1"/>
          </p:cNvPicPr>
          <p:nvPr/>
        </p:nvPicPr>
        <p:blipFill>
          <a:blip r:embed="rId5"/>
          <a:stretch>
            <a:fillRect/>
          </a:stretch>
        </p:blipFill>
        <p:spPr>
          <a:xfrm>
            <a:off x="3659898" y="1682139"/>
            <a:ext cx="84908" cy="84908"/>
          </a:xfrm>
          <a:prstGeom prst="rect">
            <a:avLst/>
          </a:prstGeom>
        </p:spPr>
      </p:pic>
      <p:sp>
        <p:nvSpPr>
          <p:cNvPr id="68" name="Fluxograma: Processo Alternativo 67">
            <a:extLst>
              <a:ext uri="{FF2B5EF4-FFF2-40B4-BE49-F238E27FC236}">
                <a16:creationId xmlns:a16="http://schemas.microsoft.com/office/drawing/2014/main" id="{64CE1269-D313-CD2F-8E4C-70468EA036EB}"/>
              </a:ext>
            </a:extLst>
          </p:cNvPr>
          <p:cNvSpPr/>
          <p:nvPr/>
        </p:nvSpPr>
        <p:spPr>
          <a:xfrm>
            <a:off x="3110505" y="1678452"/>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err="1">
                <a:solidFill>
                  <a:schemeClr val="tx1"/>
                </a:solidFill>
                <a:latin typeface="AMX" pitchFamily="2" charset="0"/>
              </a:rPr>
              <a:t>Sap</a:t>
            </a:r>
            <a:endParaRPr lang="pt-BR" sz="384" b="1">
              <a:solidFill>
                <a:schemeClr val="tx1"/>
              </a:solidFill>
              <a:latin typeface="AMX" pitchFamily="2" charset="0"/>
            </a:endParaRPr>
          </a:p>
        </p:txBody>
      </p:sp>
      <p:pic>
        <p:nvPicPr>
          <p:cNvPr id="71" name="Imagem 70">
            <a:extLst>
              <a:ext uri="{FF2B5EF4-FFF2-40B4-BE49-F238E27FC236}">
                <a16:creationId xmlns:a16="http://schemas.microsoft.com/office/drawing/2014/main" id="{C06EAE02-4D5E-6D77-F557-89C643F1C400}"/>
              </a:ext>
            </a:extLst>
          </p:cNvPr>
          <p:cNvPicPr>
            <a:picLocks noChangeAspect="1"/>
          </p:cNvPicPr>
          <p:nvPr/>
        </p:nvPicPr>
        <p:blipFill>
          <a:blip r:embed="rId5"/>
          <a:stretch>
            <a:fillRect/>
          </a:stretch>
        </p:blipFill>
        <p:spPr>
          <a:xfrm>
            <a:off x="3122052" y="1678452"/>
            <a:ext cx="84908" cy="84908"/>
          </a:xfrm>
          <a:prstGeom prst="rect">
            <a:avLst/>
          </a:prstGeom>
        </p:spPr>
      </p:pic>
      <p:sp>
        <p:nvSpPr>
          <p:cNvPr id="73" name="Retângulo de cantos arredondados 41">
            <a:extLst>
              <a:ext uri="{FF2B5EF4-FFF2-40B4-BE49-F238E27FC236}">
                <a16:creationId xmlns:a16="http://schemas.microsoft.com/office/drawing/2014/main" id="{2F641262-FF8D-0D66-4C70-CE4BC1DB5C9E}"/>
              </a:ext>
            </a:extLst>
          </p:cNvPr>
          <p:cNvSpPr/>
          <p:nvPr/>
        </p:nvSpPr>
        <p:spPr>
          <a:xfrm>
            <a:off x="3632356" y="1303385"/>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Entregar os equipamentos</a:t>
            </a:r>
          </a:p>
        </p:txBody>
      </p:sp>
      <p:sp>
        <p:nvSpPr>
          <p:cNvPr id="78" name="Retângulo de cantos arredondados 41">
            <a:extLst>
              <a:ext uri="{FF2B5EF4-FFF2-40B4-BE49-F238E27FC236}">
                <a16:creationId xmlns:a16="http://schemas.microsoft.com/office/drawing/2014/main" id="{007B8C9C-83F9-431A-D4A8-0B5669E389F9}"/>
              </a:ext>
            </a:extLst>
          </p:cNvPr>
          <p:cNvSpPr/>
          <p:nvPr/>
        </p:nvSpPr>
        <p:spPr>
          <a:xfrm>
            <a:off x="3101344" y="1301248"/>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Cadastrar nota fiscal</a:t>
            </a:r>
          </a:p>
        </p:txBody>
      </p:sp>
      <p:cxnSp>
        <p:nvCxnSpPr>
          <p:cNvPr id="80" name="Conector reto 79">
            <a:extLst>
              <a:ext uri="{FF2B5EF4-FFF2-40B4-BE49-F238E27FC236}">
                <a16:creationId xmlns:a16="http://schemas.microsoft.com/office/drawing/2014/main" id="{446B3BF6-DB91-AD8C-7205-8D1286AC7DA1}"/>
              </a:ext>
            </a:extLst>
          </p:cNvPr>
          <p:cNvCxnSpPr>
            <a:cxnSpLocks/>
            <a:stCxn id="68" idx="0"/>
            <a:endCxn id="78" idx="2"/>
          </p:cNvCxnSpPr>
          <p:nvPr/>
        </p:nvCxnSpPr>
        <p:spPr>
          <a:xfrm flipV="1">
            <a:off x="3333352" y="1646748"/>
            <a:ext cx="1205" cy="317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Conector de Seta Reta 86">
            <a:extLst>
              <a:ext uri="{FF2B5EF4-FFF2-40B4-BE49-F238E27FC236}">
                <a16:creationId xmlns:a16="http://schemas.microsoft.com/office/drawing/2014/main" id="{D80E5679-ED06-9ABC-F4F1-E5B110DB7E79}"/>
              </a:ext>
            </a:extLst>
          </p:cNvPr>
          <p:cNvCxnSpPr>
            <a:cxnSpLocks/>
            <a:endCxn id="73" idx="1"/>
          </p:cNvCxnSpPr>
          <p:nvPr/>
        </p:nvCxnSpPr>
        <p:spPr>
          <a:xfrm>
            <a:off x="3575546" y="1476135"/>
            <a:ext cx="56810" cy="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91" name="Pentágono 6">
            <a:extLst>
              <a:ext uri="{FF2B5EF4-FFF2-40B4-BE49-F238E27FC236}">
                <a16:creationId xmlns:a16="http://schemas.microsoft.com/office/drawing/2014/main" id="{CF07066E-8E14-0015-857A-083C18926E8D}"/>
              </a:ext>
            </a:extLst>
          </p:cNvPr>
          <p:cNvSpPr/>
          <p:nvPr/>
        </p:nvSpPr>
        <p:spPr>
          <a:xfrm>
            <a:off x="3648859" y="1228748"/>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Logística</a:t>
            </a:r>
          </a:p>
        </p:txBody>
      </p:sp>
      <p:pic>
        <p:nvPicPr>
          <p:cNvPr id="93" name="Imagem 92">
            <a:extLst>
              <a:ext uri="{FF2B5EF4-FFF2-40B4-BE49-F238E27FC236}">
                <a16:creationId xmlns:a16="http://schemas.microsoft.com/office/drawing/2014/main" id="{F342E40A-0C42-7E79-9065-BA550108BE77}"/>
              </a:ext>
            </a:extLst>
          </p:cNvPr>
          <p:cNvPicPr>
            <a:picLocks noChangeAspect="1"/>
          </p:cNvPicPr>
          <p:nvPr/>
        </p:nvPicPr>
        <p:blipFill>
          <a:blip r:embed="rId4"/>
          <a:stretch>
            <a:fillRect/>
          </a:stretch>
        </p:blipFill>
        <p:spPr>
          <a:xfrm>
            <a:off x="3672531" y="1228748"/>
            <a:ext cx="95013" cy="95013"/>
          </a:xfrm>
          <a:prstGeom prst="rect">
            <a:avLst/>
          </a:prstGeom>
        </p:spPr>
      </p:pic>
      <p:sp>
        <p:nvSpPr>
          <p:cNvPr id="94" name="Pentágono 6">
            <a:extLst>
              <a:ext uri="{FF2B5EF4-FFF2-40B4-BE49-F238E27FC236}">
                <a16:creationId xmlns:a16="http://schemas.microsoft.com/office/drawing/2014/main" id="{DBE814AB-130B-419B-98CF-5F21529F3109}"/>
              </a:ext>
            </a:extLst>
          </p:cNvPr>
          <p:cNvSpPr/>
          <p:nvPr/>
        </p:nvSpPr>
        <p:spPr>
          <a:xfrm>
            <a:off x="3113704" y="1225062"/>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Logística</a:t>
            </a:r>
          </a:p>
        </p:txBody>
      </p:sp>
      <p:pic>
        <p:nvPicPr>
          <p:cNvPr id="95" name="Imagem 94">
            <a:extLst>
              <a:ext uri="{FF2B5EF4-FFF2-40B4-BE49-F238E27FC236}">
                <a16:creationId xmlns:a16="http://schemas.microsoft.com/office/drawing/2014/main" id="{779361F6-5244-3821-359A-93730A7A8254}"/>
              </a:ext>
            </a:extLst>
          </p:cNvPr>
          <p:cNvPicPr>
            <a:picLocks noChangeAspect="1"/>
          </p:cNvPicPr>
          <p:nvPr/>
        </p:nvPicPr>
        <p:blipFill>
          <a:blip r:embed="rId4"/>
          <a:stretch>
            <a:fillRect/>
          </a:stretch>
        </p:blipFill>
        <p:spPr>
          <a:xfrm>
            <a:off x="3131441" y="1225061"/>
            <a:ext cx="95013" cy="95013"/>
          </a:xfrm>
          <a:prstGeom prst="rect">
            <a:avLst/>
          </a:prstGeom>
        </p:spPr>
      </p:pic>
      <p:sp>
        <p:nvSpPr>
          <p:cNvPr id="108" name="Retângulo: Único Canto Arredondado 107">
            <a:extLst>
              <a:ext uri="{FF2B5EF4-FFF2-40B4-BE49-F238E27FC236}">
                <a16:creationId xmlns:a16="http://schemas.microsoft.com/office/drawing/2014/main" id="{0ECED270-31A4-1143-53AC-E7A1BF87EFD2}"/>
              </a:ext>
            </a:extLst>
          </p:cNvPr>
          <p:cNvSpPr/>
          <p:nvPr/>
        </p:nvSpPr>
        <p:spPr>
          <a:xfrm>
            <a:off x="3107775" y="1107201"/>
            <a:ext cx="964500" cy="87497"/>
          </a:xfrm>
          <a:prstGeom prst="round1Rect">
            <a:avLst/>
          </a:prstGeom>
          <a:solidFill>
            <a:srgbClr val="ED1C24">
              <a:alpha val="9804"/>
            </a:srgbClr>
          </a:solidFill>
          <a:ln w="19050">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b="1">
                <a:solidFill>
                  <a:schemeClr val="tx1"/>
                </a:solidFill>
                <a:latin typeface="AMX" panose="020B0604020202020204" charset="0"/>
              </a:rPr>
              <a:t>  Jornada da venda Móvel</a:t>
            </a:r>
          </a:p>
        </p:txBody>
      </p:sp>
      <p:sp>
        <p:nvSpPr>
          <p:cNvPr id="114" name="Círculo: Vazio 113">
            <a:extLst>
              <a:ext uri="{FF2B5EF4-FFF2-40B4-BE49-F238E27FC236}">
                <a16:creationId xmlns:a16="http://schemas.microsoft.com/office/drawing/2014/main" id="{9E1C19BD-C32D-532D-1536-5A7A405ED2AE}"/>
              </a:ext>
            </a:extLst>
          </p:cNvPr>
          <p:cNvSpPr/>
          <p:nvPr/>
        </p:nvSpPr>
        <p:spPr>
          <a:xfrm>
            <a:off x="4215825" y="1401078"/>
            <a:ext cx="143383" cy="145110"/>
          </a:xfrm>
          <a:prstGeom prst="donut">
            <a:avLst/>
          </a:prstGeom>
          <a:solidFill>
            <a:srgbClr val="E0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504">
              <a:solidFill>
                <a:schemeClr val="tx1"/>
              </a:solidFill>
              <a:latin typeface="AMX" pitchFamily="2" charset="0"/>
            </a:endParaRPr>
          </a:p>
        </p:txBody>
      </p:sp>
      <p:grpSp>
        <p:nvGrpSpPr>
          <p:cNvPr id="115" name="Agrupar 114">
            <a:extLst>
              <a:ext uri="{FF2B5EF4-FFF2-40B4-BE49-F238E27FC236}">
                <a16:creationId xmlns:a16="http://schemas.microsoft.com/office/drawing/2014/main" id="{2DEC4F65-19A8-CC26-4123-153A63826FB7}"/>
              </a:ext>
            </a:extLst>
          </p:cNvPr>
          <p:cNvGrpSpPr/>
          <p:nvPr/>
        </p:nvGrpSpPr>
        <p:grpSpPr>
          <a:xfrm>
            <a:off x="2587897" y="1308955"/>
            <a:ext cx="404032" cy="358240"/>
            <a:chOff x="5942909" y="3723451"/>
            <a:chExt cx="1070397" cy="878618"/>
          </a:xfrm>
        </p:grpSpPr>
        <p:sp>
          <p:nvSpPr>
            <p:cNvPr id="116" name="Losango 115">
              <a:extLst>
                <a:ext uri="{FF2B5EF4-FFF2-40B4-BE49-F238E27FC236}">
                  <a16:creationId xmlns:a16="http://schemas.microsoft.com/office/drawing/2014/main" id="{72B53213-09BC-FE4A-943A-C8105FB10B85}"/>
                </a:ext>
              </a:extLst>
            </p:cNvPr>
            <p:cNvSpPr/>
            <p:nvPr/>
          </p:nvSpPr>
          <p:spPr>
            <a:xfrm>
              <a:off x="5942909" y="3750870"/>
              <a:ext cx="1070397" cy="753917"/>
            </a:xfrm>
            <a:prstGeom prst="diamond">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4">
                <a:solidFill>
                  <a:schemeClr val="tx1"/>
                </a:solidFill>
                <a:latin typeface="AMX" pitchFamily="2" charset="0"/>
              </a:endParaRPr>
            </a:p>
          </p:txBody>
        </p:sp>
        <p:sp>
          <p:nvSpPr>
            <p:cNvPr id="117" name="CaixaDeTexto 116">
              <a:extLst>
                <a:ext uri="{FF2B5EF4-FFF2-40B4-BE49-F238E27FC236}">
                  <a16:creationId xmlns:a16="http://schemas.microsoft.com/office/drawing/2014/main" id="{C90639B6-D31E-19E9-F2D6-0BE838023DFA}"/>
                </a:ext>
              </a:extLst>
            </p:cNvPr>
            <p:cNvSpPr txBox="1"/>
            <p:nvPr/>
          </p:nvSpPr>
          <p:spPr>
            <a:xfrm>
              <a:off x="6135642" y="3723451"/>
              <a:ext cx="694527" cy="878618"/>
            </a:xfrm>
            <a:prstGeom prst="rect">
              <a:avLst/>
            </a:prstGeom>
            <a:noFill/>
          </p:spPr>
          <p:txBody>
            <a:bodyPr wrap="square" rtlCol="0">
              <a:spAutoFit/>
            </a:bodyPr>
            <a:lstStyle/>
            <a:p>
              <a:pPr algn="ctr"/>
              <a:r>
                <a:rPr lang="pt-BR" sz="1728">
                  <a:solidFill>
                    <a:schemeClr val="tx2">
                      <a:lumMod val="50000"/>
                    </a:schemeClr>
                  </a:solidFill>
                  <a:latin typeface="AMX" pitchFamily="2" charset="0"/>
                </a:rPr>
                <a:t>+</a:t>
              </a:r>
            </a:p>
          </p:txBody>
        </p:sp>
      </p:grpSp>
      <p:cxnSp>
        <p:nvCxnSpPr>
          <p:cNvPr id="118" name="Conector de Seta Reta 117">
            <a:extLst>
              <a:ext uri="{FF2B5EF4-FFF2-40B4-BE49-F238E27FC236}">
                <a16:creationId xmlns:a16="http://schemas.microsoft.com/office/drawing/2014/main" id="{12ADA486-C27C-3858-7673-B4713873E0F0}"/>
              </a:ext>
            </a:extLst>
          </p:cNvPr>
          <p:cNvCxnSpPr>
            <a:cxnSpLocks/>
            <a:stCxn id="116" idx="3"/>
            <a:endCxn id="78" idx="1"/>
          </p:cNvCxnSpPr>
          <p:nvPr/>
        </p:nvCxnSpPr>
        <p:spPr>
          <a:xfrm>
            <a:off x="2991928" y="1473834"/>
            <a:ext cx="109416" cy="164"/>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ector reto 121">
            <a:extLst>
              <a:ext uri="{FF2B5EF4-FFF2-40B4-BE49-F238E27FC236}">
                <a16:creationId xmlns:a16="http://schemas.microsoft.com/office/drawing/2014/main" id="{E8E7FDC6-F6C1-A28C-F57B-EBB63089B4C9}"/>
              </a:ext>
            </a:extLst>
          </p:cNvPr>
          <p:cNvCxnSpPr>
            <a:cxnSpLocks/>
            <a:stCxn id="126" idx="2"/>
          </p:cNvCxnSpPr>
          <p:nvPr/>
        </p:nvCxnSpPr>
        <p:spPr>
          <a:xfrm flipV="1">
            <a:off x="2112854" y="2454337"/>
            <a:ext cx="1808" cy="1480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Conector reto 122">
            <a:extLst>
              <a:ext uri="{FF2B5EF4-FFF2-40B4-BE49-F238E27FC236}">
                <a16:creationId xmlns:a16="http://schemas.microsoft.com/office/drawing/2014/main" id="{11B0F2EE-4107-EB2E-9142-47C58B3E8C7B}"/>
              </a:ext>
            </a:extLst>
          </p:cNvPr>
          <p:cNvCxnSpPr>
            <a:cxnSpLocks/>
            <a:stCxn id="258" idx="2"/>
            <a:endCxn id="270" idx="2"/>
          </p:cNvCxnSpPr>
          <p:nvPr/>
        </p:nvCxnSpPr>
        <p:spPr>
          <a:xfrm flipH="1">
            <a:off x="1567873" y="2464542"/>
            <a:ext cx="12515" cy="128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6" name="Fluxograma: Processo Alternativo 125">
            <a:extLst>
              <a:ext uri="{FF2B5EF4-FFF2-40B4-BE49-F238E27FC236}">
                <a16:creationId xmlns:a16="http://schemas.microsoft.com/office/drawing/2014/main" id="{4A56FBEC-A41F-CCF3-0DC8-599EA579CE6B}"/>
              </a:ext>
            </a:extLst>
          </p:cNvPr>
          <p:cNvSpPr/>
          <p:nvPr/>
        </p:nvSpPr>
        <p:spPr>
          <a:xfrm>
            <a:off x="1890007" y="2487591"/>
            <a:ext cx="445695" cy="114799"/>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127" name="Imagem 126">
            <a:extLst>
              <a:ext uri="{FF2B5EF4-FFF2-40B4-BE49-F238E27FC236}">
                <a16:creationId xmlns:a16="http://schemas.microsoft.com/office/drawing/2014/main" id="{171CCD4E-BE2D-4BEA-57B4-43DF416AB0DE}"/>
              </a:ext>
            </a:extLst>
          </p:cNvPr>
          <p:cNvPicPr>
            <a:picLocks noChangeAspect="1"/>
          </p:cNvPicPr>
          <p:nvPr/>
        </p:nvPicPr>
        <p:blipFill>
          <a:blip r:embed="rId5"/>
          <a:stretch>
            <a:fillRect/>
          </a:stretch>
        </p:blipFill>
        <p:spPr>
          <a:xfrm>
            <a:off x="1897952" y="2497796"/>
            <a:ext cx="84908" cy="84908"/>
          </a:xfrm>
          <a:prstGeom prst="rect">
            <a:avLst/>
          </a:prstGeom>
        </p:spPr>
      </p:pic>
      <p:sp>
        <p:nvSpPr>
          <p:cNvPr id="256" name="Fluxograma: Processo Alternativo 255">
            <a:extLst>
              <a:ext uri="{FF2B5EF4-FFF2-40B4-BE49-F238E27FC236}">
                <a16:creationId xmlns:a16="http://schemas.microsoft.com/office/drawing/2014/main" id="{4B2B88A0-6A59-744A-1DE5-7C5CD22915CD}"/>
              </a:ext>
            </a:extLst>
          </p:cNvPr>
          <p:cNvSpPr/>
          <p:nvPr/>
        </p:nvSpPr>
        <p:spPr>
          <a:xfrm>
            <a:off x="830564" y="249779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Mobile</a:t>
            </a:r>
          </a:p>
        </p:txBody>
      </p:sp>
      <p:pic>
        <p:nvPicPr>
          <p:cNvPr id="257" name="Imagem 256">
            <a:extLst>
              <a:ext uri="{FF2B5EF4-FFF2-40B4-BE49-F238E27FC236}">
                <a16:creationId xmlns:a16="http://schemas.microsoft.com/office/drawing/2014/main" id="{1ECD3062-7B4D-ED69-0F9E-3ADAE5DB589C}"/>
              </a:ext>
            </a:extLst>
          </p:cNvPr>
          <p:cNvPicPr>
            <a:picLocks noChangeAspect="1"/>
          </p:cNvPicPr>
          <p:nvPr/>
        </p:nvPicPr>
        <p:blipFill>
          <a:blip r:embed="rId5"/>
          <a:stretch>
            <a:fillRect/>
          </a:stretch>
        </p:blipFill>
        <p:spPr>
          <a:xfrm>
            <a:off x="842112" y="2497796"/>
            <a:ext cx="84908" cy="84908"/>
          </a:xfrm>
          <a:prstGeom prst="rect">
            <a:avLst/>
          </a:prstGeom>
        </p:spPr>
      </p:pic>
      <p:sp>
        <p:nvSpPr>
          <p:cNvPr id="258" name="Retângulo de cantos arredondados 41">
            <a:extLst>
              <a:ext uri="{FF2B5EF4-FFF2-40B4-BE49-F238E27FC236}">
                <a16:creationId xmlns:a16="http://schemas.microsoft.com/office/drawing/2014/main" id="{C4BD52FF-AAF2-D95F-1BCF-65A500EE9203}"/>
              </a:ext>
            </a:extLst>
          </p:cNvPr>
          <p:cNvSpPr/>
          <p:nvPr/>
        </p:nvSpPr>
        <p:spPr>
          <a:xfrm>
            <a:off x="1347175" y="2119042"/>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84">
                <a:solidFill>
                  <a:schemeClr val="tx1"/>
                </a:solidFill>
                <a:latin typeface="AMX" pitchFamily="2" charset="0"/>
              </a:rPr>
              <a:t>Disparar comunicação para interação com o cliente</a:t>
            </a:r>
          </a:p>
        </p:txBody>
      </p:sp>
      <p:sp>
        <p:nvSpPr>
          <p:cNvPr id="259" name="Retângulo de cantos arredondados 41">
            <a:extLst>
              <a:ext uri="{FF2B5EF4-FFF2-40B4-BE49-F238E27FC236}">
                <a16:creationId xmlns:a16="http://schemas.microsoft.com/office/drawing/2014/main" id="{B810AC55-0100-534C-8C3B-24EBEDC8E229}"/>
              </a:ext>
            </a:extLst>
          </p:cNvPr>
          <p:cNvSpPr/>
          <p:nvPr/>
        </p:nvSpPr>
        <p:spPr>
          <a:xfrm>
            <a:off x="1870410" y="2119042"/>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Receber e interagir com o  link de hospedagem</a:t>
            </a:r>
          </a:p>
        </p:txBody>
      </p:sp>
      <p:sp>
        <p:nvSpPr>
          <p:cNvPr id="260" name="Retângulo de cantos arredondados 41">
            <a:extLst>
              <a:ext uri="{FF2B5EF4-FFF2-40B4-BE49-F238E27FC236}">
                <a16:creationId xmlns:a16="http://schemas.microsoft.com/office/drawing/2014/main" id="{68EB04C4-3AFD-F47B-1607-25E6447C9556}"/>
              </a:ext>
            </a:extLst>
          </p:cNvPr>
          <p:cNvSpPr/>
          <p:nvPr/>
        </p:nvSpPr>
        <p:spPr>
          <a:xfrm>
            <a:off x="821404" y="2120591"/>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Criar faturamento</a:t>
            </a:r>
          </a:p>
        </p:txBody>
      </p:sp>
      <p:cxnSp>
        <p:nvCxnSpPr>
          <p:cNvPr id="261" name="Conector reto 260">
            <a:extLst>
              <a:ext uri="{FF2B5EF4-FFF2-40B4-BE49-F238E27FC236}">
                <a16:creationId xmlns:a16="http://schemas.microsoft.com/office/drawing/2014/main" id="{44063385-C2EC-7712-2AD1-CD2DE4F77611}"/>
              </a:ext>
            </a:extLst>
          </p:cNvPr>
          <p:cNvCxnSpPr>
            <a:cxnSpLocks/>
            <a:stCxn id="256" idx="0"/>
            <a:endCxn id="260" idx="2"/>
          </p:cNvCxnSpPr>
          <p:nvPr/>
        </p:nvCxnSpPr>
        <p:spPr>
          <a:xfrm flipV="1">
            <a:off x="1053412" y="2466092"/>
            <a:ext cx="1205" cy="317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2" name="Conector de Seta Reta 261">
            <a:extLst>
              <a:ext uri="{FF2B5EF4-FFF2-40B4-BE49-F238E27FC236}">
                <a16:creationId xmlns:a16="http://schemas.microsoft.com/office/drawing/2014/main" id="{B0A55722-D624-BDEF-F409-5E62F1DB1A51}"/>
              </a:ext>
            </a:extLst>
          </p:cNvPr>
          <p:cNvCxnSpPr>
            <a:cxnSpLocks/>
            <a:stCxn id="260" idx="3"/>
            <a:endCxn id="258" idx="1"/>
          </p:cNvCxnSpPr>
          <p:nvPr/>
        </p:nvCxnSpPr>
        <p:spPr>
          <a:xfrm flipV="1">
            <a:off x="1287829" y="2291792"/>
            <a:ext cx="59346" cy="1549"/>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Conector de Seta Reta 262">
            <a:extLst>
              <a:ext uri="{FF2B5EF4-FFF2-40B4-BE49-F238E27FC236}">
                <a16:creationId xmlns:a16="http://schemas.microsoft.com/office/drawing/2014/main" id="{E2980006-8B31-8B95-F954-76FF2A1A69BD}"/>
              </a:ext>
            </a:extLst>
          </p:cNvPr>
          <p:cNvCxnSpPr>
            <a:cxnSpLocks/>
            <a:stCxn id="258" idx="3"/>
            <a:endCxn id="259" idx="1"/>
          </p:cNvCxnSpPr>
          <p:nvPr/>
        </p:nvCxnSpPr>
        <p:spPr>
          <a:xfrm>
            <a:off x="1813601" y="2291792"/>
            <a:ext cx="56810" cy="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264" name="Pentágono 6">
            <a:extLst>
              <a:ext uri="{FF2B5EF4-FFF2-40B4-BE49-F238E27FC236}">
                <a16:creationId xmlns:a16="http://schemas.microsoft.com/office/drawing/2014/main" id="{D1759529-DCA3-E45C-C9A5-19932EEC01E5}"/>
              </a:ext>
            </a:extLst>
          </p:cNvPr>
          <p:cNvSpPr/>
          <p:nvPr/>
        </p:nvSpPr>
        <p:spPr>
          <a:xfrm>
            <a:off x="1323947" y="2040680"/>
            <a:ext cx="532384" cy="98956"/>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265" name="Imagem 264">
            <a:extLst>
              <a:ext uri="{FF2B5EF4-FFF2-40B4-BE49-F238E27FC236}">
                <a16:creationId xmlns:a16="http://schemas.microsoft.com/office/drawing/2014/main" id="{764C715B-64A4-7DD7-0B29-FED959BE55FF}"/>
              </a:ext>
            </a:extLst>
          </p:cNvPr>
          <p:cNvPicPr>
            <a:picLocks noChangeAspect="1"/>
          </p:cNvPicPr>
          <p:nvPr/>
        </p:nvPicPr>
        <p:blipFill>
          <a:blip r:embed="rId4"/>
          <a:stretch>
            <a:fillRect/>
          </a:stretch>
        </p:blipFill>
        <p:spPr>
          <a:xfrm>
            <a:off x="1336606" y="2040118"/>
            <a:ext cx="95013" cy="95013"/>
          </a:xfrm>
          <a:prstGeom prst="rect">
            <a:avLst/>
          </a:prstGeom>
        </p:spPr>
      </p:pic>
      <p:sp>
        <p:nvSpPr>
          <p:cNvPr id="266" name="Pentágono 6">
            <a:extLst>
              <a:ext uri="{FF2B5EF4-FFF2-40B4-BE49-F238E27FC236}">
                <a16:creationId xmlns:a16="http://schemas.microsoft.com/office/drawing/2014/main" id="{82AD49FB-F7D4-5CB7-02B1-DB61A3E32DE7}"/>
              </a:ext>
            </a:extLst>
          </p:cNvPr>
          <p:cNvSpPr/>
          <p:nvPr/>
        </p:nvSpPr>
        <p:spPr>
          <a:xfrm>
            <a:off x="1886914" y="2044406"/>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267" name="Imagem 266">
            <a:extLst>
              <a:ext uri="{FF2B5EF4-FFF2-40B4-BE49-F238E27FC236}">
                <a16:creationId xmlns:a16="http://schemas.microsoft.com/office/drawing/2014/main" id="{4F6FA40D-F127-572A-6DBB-B3A40AC7CD2A}"/>
              </a:ext>
            </a:extLst>
          </p:cNvPr>
          <p:cNvPicPr>
            <a:picLocks noChangeAspect="1"/>
          </p:cNvPicPr>
          <p:nvPr/>
        </p:nvPicPr>
        <p:blipFill>
          <a:blip r:embed="rId4"/>
          <a:stretch>
            <a:fillRect/>
          </a:stretch>
        </p:blipFill>
        <p:spPr>
          <a:xfrm>
            <a:off x="1910586" y="2044405"/>
            <a:ext cx="95013" cy="95013"/>
          </a:xfrm>
          <a:prstGeom prst="rect">
            <a:avLst/>
          </a:prstGeom>
        </p:spPr>
      </p:pic>
      <p:sp>
        <p:nvSpPr>
          <p:cNvPr id="268" name="Pentágono 6">
            <a:extLst>
              <a:ext uri="{FF2B5EF4-FFF2-40B4-BE49-F238E27FC236}">
                <a16:creationId xmlns:a16="http://schemas.microsoft.com/office/drawing/2014/main" id="{D0DDAFAB-6265-08DA-5760-2312DA3249DD}"/>
              </a:ext>
            </a:extLst>
          </p:cNvPr>
          <p:cNvSpPr/>
          <p:nvPr/>
        </p:nvSpPr>
        <p:spPr>
          <a:xfrm>
            <a:off x="833763" y="2044406"/>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269" name="Imagem 268">
            <a:extLst>
              <a:ext uri="{FF2B5EF4-FFF2-40B4-BE49-F238E27FC236}">
                <a16:creationId xmlns:a16="http://schemas.microsoft.com/office/drawing/2014/main" id="{94D7C278-CF0D-2812-A83F-A1C0DE3FC161}"/>
              </a:ext>
            </a:extLst>
          </p:cNvPr>
          <p:cNvPicPr>
            <a:picLocks noChangeAspect="1"/>
          </p:cNvPicPr>
          <p:nvPr/>
        </p:nvPicPr>
        <p:blipFill>
          <a:blip r:embed="rId4"/>
          <a:stretch>
            <a:fillRect/>
          </a:stretch>
        </p:blipFill>
        <p:spPr>
          <a:xfrm>
            <a:off x="851501" y="2044405"/>
            <a:ext cx="95013" cy="95013"/>
          </a:xfrm>
          <a:prstGeom prst="rect">
            <a:avLst/>
          </a:prstGeom>
        </p:spPr>
      </p:pic>
      <p:sp>
        <p:nvSpPr>
          <p:cNvPr id="270" name="Fluxograma: Processo Alternativo 269">
            <a:extLst>
              <a:ext uri="{FF2B5EF4-FFF2-40B4-BE49-F238E27FC236}">
                <a16:creationId xmlns:a16="http://schemas.microsoft.com/office/drawing/2014/main" id="{1C7D1ACD-239E-9A1A-D1F6-8800CF218B40}"/>
              </a:ext>
            </a:extLst>
          </p:cNvPr>
          <p:cNvSpPr/>
          <p:nvPr/>
        </p:nvSpPr>
        <p:spPr>
          <a:xfrm>
            <a:off x="1345025" y="249779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271" name="Imagem 270">
            <a:extLst>
              <a:ext uri="{FF2B5EF4-FFF2-40B4-BE49-F238E27FC236}">
                <a16:creationId xmlns:a16="http://schemas.microsoft.com/office/drawing/2014/main" id="{A0D59B09-ABF1-21CA-0848-BFA478BA88C5}"/>
              </a:ext>
            </a:extLst>
          </p:cNvPr>
          <p:cNvPicPr>
            <a:picLocks noChangeAspect="1"/>
          </p:cNvPicPr>
          <p:nvPr/>
        </p:nvPicPr>
        <p:blipFill>
          <a:blip r:embed="rId5"/>
          <a:stretch>
            <a:fillRect/>
          </a:stretch>
        </p:blipFill>
        <p:spPr>
          <a:xfrm>
            <a:off x="1352971" y="2497796"/>
            <a:ext cx="84908" cy="84908"/>
          </a:xfrm>
          <a:prstGeom prst="rect">
            <a:avLst/>
          </a:prstGeom>
        </p:spPr>
      </p:pic>
      <p:pic>
        <p:nvPicPr>
          <p:cNvPr id="272" name="Imagem 271" descr="Ícone&#10;&#10;O conteúdo gerado por IA pode estar incorreto.">
            <a:extLst>
              <a:ext uri="{FF2B5EF4-FFF2-40B4-BE49-F238E27FC236}">
                <a16:creationId xmlns:a16="http://schemas.microsoft.com/office/drawing/2014/main" id="{D64F630E-FECC-182E-E37F-3A70BD71FF5F}"/>
              </a:ext>
            </a:extLst>
          </p:cNvPr>
          <p:cNvPicPr>
            <a:picLocks noChangeAspect="1"/>
          </p:cNvPicPr>
          <p:nvPr/>
        </p:nvPicPr>
        <p:blipFill>
          <a:blip r:embed="rId7"/>
          <a:stretch>
            <a:fillRect/>
          </a:stretch>
        </p:blipFill>
        <p:spPr>
          <a:xfrm>
            <a:off x="1185798" y="2350363"/>
            <a:ext cx="141690" cy="141690"/>
          </a:xfrm>
          <a:prstGeom prst="rect">
            <a:avLst/>
          </a:prstGeom>
        </p:spPr>
      </p:pic>
      <p:pic>
        <p:nvPicPr>
          <p:cNvPr id="277" name="Imagem 276" descr="Ícone&#10;&#10;O conteúdo gerado por IA pode estar incorreto.">
            <a:extLst>
              <a:ext uri="{FF2B5EF4-FFF2-40B4-BE49-F238E27FC236}">
                <a16:creationId xmlns:a16="http://schemas.microsoft.com/office/drawing/2014/main" id="{97AC0314-4979-270B-FF14-B2AAAB3A2243}"/>
              </a:ext>
            </a:extLst>
          </p:cNvPr>
          <p:cNvPicPr>
            <a:picLocks noChangeAspect="1"/>
          </p:cNvPicPr>
          <p:nvPr/>
        </p:nvPicPr>
        <p:blipFill>
          <a:blip r:embed="rId7"/>
          <a:stretch>
            <a:fillRect/>
          </a:stretch>
        </p:blipFill>
        <p:spPr>
          <a:xfrm>
            <a:off x="1723223" y="2339997"/>
            <a:ext cx="141690" cy="141690"/>
          </a:xfrm>
          <a:prstGeom prst="rect">
            <a:avLst/>
          </a:prstGeom>
        </p:spPr>
      </p:pic>
      <p:cxnSp>
        <p:nvCxnSpPr>
          <p:cNvPr id="278" name="Conector reto 277">
            <a:extLst>
              <a:ext uri="{FF2B5EF4-FFF2-40B4-BE49-F238E27FC236}">
                <a16:creationId xmlns:a16="http://schemas.microsoft.com/office/drawing/2014/main" id="{891A9AE0-B206-AEF7-FF44-2C5B4D005281}"/>
              </a:ext>
            </a:extLst>
          </p:cNvPr>
          <p:cNvCxnSpPr>
            <a:cxnSpLocks/>
            <a:stCxn id="279" idx="2"/>
          </p:cNvCxnSpPr>
          <p:nvPr/>
        </p:nvCxnSpPr>
        <p:spPr>
          <a:xfrm flipV="1">
            <a:off x="2634974" y="2471345"/>
            <a:ext cx="1808" cy="1480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9" name="Fluxograma: Processo Alternativo 278">
            <a:extLst>
              <a:ext uri="{FF2B5EF4-FFF2-40B4-BE49-F238E27FC236}">
                <a16:creationId xmlns:a16="http://schemas.microsoft.com/office/drawing/2014/main" id="{5085F688-9971-C8B0-4EB0-FD2DDCB524DC}"/>
              </a:ext>
            </a:extLst>
          </p:cNvPr>
          <p:cNvSpPr/>
          <p:nvPr/>
        </p:nvSpPr>
        <p:spPr>
          <a:xfrm>
            <a:off x="2412127" y="2504598"/>
            <a:ext cx="445695" cy="114799"/>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APP </a:t>
            </a:r>
            <a:r>
              <a:rPr lang="pt-BR" sz="384" b="1" err="1">
                <a:solidFill>
                  <a:schemeClr val="tx1"/>
                </a:solidFill>
                <a:latin typeface="AMX" pitchFamily="2" charset="0"/>
              </a:rPr>
              <a:t>starbem</a:t>
            </a:r>
            <a:endParaRPr lang="pt-BR" sz="384" b="1">
              <a:solidFill>
                <a:schemeClr val="tx1"/>
              </a:solidFill>
              <a:latin typeface="AMX" pitchFamily="2" charset="0"/>
            </a:endParaRPr>
          </a:p>
        </p:txBody>
      </p:sp>
      <p:pic>
        <p:nvPicPr>
          <p:cNvPr id="280" name="Imagem 279">
            <a:extLst>
              <a:ext uri="{FF2B5EF4-FFF2-40B4-BE49-F238E27FC236}">
                <a16:creationId xmlns:a16="http://schemas.microsoft.com/office/drawing/2014/main" id="{F0EBB122-E493-7CEC-1B4C-2BCC611CC460}"/>
              </a:ext>
            </a:extLst>
          </p:cNvPr>
          <p:cNvPicPr>
            <a:picLocks noChangeAspect="1"/>
          </p:cNvPicPr>
          <p:nvPr/>
        </p:nvPicPr>
        <p:blipFill>
          <a:blip r:embed="rId5"/>
          <a:stretch>
            <a:fillRect/>
          </a:stretch>
        </p:blipFill>
        <p:spPr>
          <a:xfrm>
            <a:off x="2420072" y="2504599"/>
            <a:ext cx="84908" cy="84908"/>
          </a:xfrm>
          <a:prstGeom prst="rect">
            <a:avLst/>
          </a:prstGeom>
        </p:spPr>
      </p:pic>
      <p:sp>
        <p:nvSpPr>
          <p:cNvPr id="281" name="Retângulo de cantos arredondados 41">
            <a:extLst>
              <a:ext uri="{FF2B5EF4-FFF2-40B4-BE49-F238E27FC236}">
                <a16:creationId xmlns:a16="http://schemas.microsoft.com/office/drawing/2014/main" id="{6A1019FE-2FA0-D625-B9C4-BE259CE646D7}"/>
              </a:ext>
            </a:extLst>
          </p:cNvPr>
          <p:cNvSpPr/>
          <p:nvPr/>
        </p:nvSpPr>
        <p:spPr>
          <a:xfrm>
            <a:off x="2392531" y="2125845"/>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Ativar serviço via espaço logado</a:t>
            </a:r>
          </a:p>
        </p:txBody>
      </p:sp>
      <p:cxnSp>
        <p:nvCxnSpPr>
          <p:cNvPr id="283" name="Conector de Seta Reta 282">
            <a:extLst>
              <a:ext uri="{FF2B5EF4-FFF2-40B4-BE49-F238E27FC236}">
                <a16:creationId xmlns:a16="http://schemas.microsoft.com/office/drawing/2014/main" id="{77C1DA8B-EE61-FE06-7F53-A970B063621C}"/>
              </a:ext>
            </a:extLst>
          </p:cNvPr>
          <p:cNvCxnSpPr>
            <a:cxnSpLocks/>
            <a:endCxn id="281" idx="1"/>
          </p:cNvCxnSpPr>
          <p:nvPr/>
        </p:nvCxnSpPr>
        <p:spPr>
          <a:xfrm>
            <a:off x="2335721" y="2298595"/>
            <a:ext cx="56810" cy="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284" name="Pentágono 6">
            <a:extLst>
              <a:ext uri="{FF2B5EF4-FFF2-40B4-BE49-F238E27FC236}">
                <a16:creationId xmlns:a16="http://schemas.microsoft.com/office/drawing/2014/main" id="{E7538573-3675-5132-663D-DC16BB1D3918}"/>
              </a:ext>
            </a:extLst>
          </p:cNvPr>
          <p:cNvSpPr/>
          <p:nvPr/>
        </p:nvSpPr>
        <p:spPr>
          <a:xfrm>
            <a:off x="2409034" y="2051209"/>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285" name="Imagem 284">
            <a:extLst>
              <a:ext uri="{FF2B5EF4-FFF2-40B4-BE49-F238E27FC236}">
                <a16:creationId xmlns:a16="http://schemas.microsoft.com/office/drawing/2014/main" id="{8FAD54D1-079C-A67D-C374-8A8B7C8455A5}"/>
              </a:ext>
            </a:extLst>
          </p:cNvPr>
          <p:cNvPicPr>
            <a:picLocks noChangeAspect="1"/>
          </p:cNvPicPr>
          <p:nvPr/>
        </p:nvPicPr>
        <p:blipFill>
          <a:blip r:embed="rId4"/>
          <a:stretch>
            <a:fillRect/>
          </a:stretch>
        </p:blipFill>
        <p:spPr>
          <a:xfrm>
            <a:off x="2432706" y="2051208"/>
            <a:ext cx="95013" cy="95013"/>
          </a:xfrm>
          <a:prstGeom prst="rect">
            <a:avLst/>
          </a:prstGeom>
        </p:spPr>
      </p:pic>
      <p:sp>
        <p:nvSpPr>
          <p:cNvPr id="287" name="Retângulo de cantos arredondados 41">
            <a:extLst>
              <a:ext uri="{FF2B5EF4-FFF2-40B4-BE49-F238E27FC236}">
                <a16:creationId xmlns:a16="http://schemas.microsoft.com/office/drawing/2014/main" id="{BDD3FB29-CF4B-2340-1742-BCDDDE261F9E}"/>
              </a:ext>
            </a:extLst>
          </p:cNvPr>
          <p:cNvSpPr/>
          <p:nvPr/>
        </p:nvSpPr>
        <p:spPr>
          <a:xfrm>
            <a:off x="2914972" y="2119042"/>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Hospedar serviço</a:t>
            </a:r>
          </a:p>
        </p:txBody>
      </p:sp>
      <p:sp>
        <p:nvSpPr>
          <p:cNvPr id="289" name="Pentágono 6">
            <a:extLst>
              <a:ext uri="{FF2B5EF4-FFF2-40B4-BE49-F238E27FC236}">
                <a16:creationId xmlns:a16="http://schemas.microsoft.com/office/drawing/2014/main" id="{2E1D8BA8-9963-E83D-1195-8A1873213FB0}"/>
              </a:ext>
            </a:extLst>
          </p:cNvPr>
          <p:cNvSpPr/>
          <p:nvPr/>
        </p:nvSpPr>
        <p:spPr>
          <a:xfrm>
            <a:off x="2931475" y="2044406"/>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290" name="Imagem 289">
            <a:extLst>
              <a:ext uri="{FF2B5EF4-FFF2-40B4-BE49-F238E27FC236}">
                <a16:creationId xmlns:a16="http://schemas.microsoft.com/office/drawing/2014/main" id="{2D10C107-F153-762A-0EF0-5312D920332F}"/>
              </a:ext>
            </a:extLst>
          </p:cNvPr>
          <p:cNvPicPr>
            <a:picLocks noChangeAspect="1"/>
          </p:cNvPicPr>
          <p:nvPr/>
        </p:nvPicPr>
        <p:blipFill>
          <a:blip r:embed="rId4"/>
          <a:stretch>
            <a:fillRect/>
          </a:stretch>
        </p:blipFill>
        <p:spPr>
          <a:xfrm>
            <a:off x="2955147" y="2044405"/>
            <a:ext cx="95013" cy="95013"/>
          </a:xfrm>
          <a:prstGeom prst="rect">
            <a:avLst/>
          </a:prstGeom>
        </p:spPr>
      </p:pic>
      <p:pic>
        <p:nvPicPr>
          <p:cNvPr id="291" name="Imagem 290" descr="Ícone&#10;&#10;O conteúdo gerado por IA pode estar incorreto.">
            <a:extLst>
              <a:ext uri="{FF2B5EF4-FFF2-40B4-BE49-F238E27FC236}">
                <a16:creationId xmlns:a16="http://schemas.microsoft.com/office/drawing/2014/main" id="{32CE8C26-6D00-BF12-5847-691251718F4F}"/>
              </a:ext>
            </a:extLst>
          </p:cNvPr>
          <p:cNvPicPr>
            <a:picLocks noChangeAspect="1"/>
          </p:cNvPicPr>
          <p:nvPr/>
        </p:nvPicPr>
        <p:blipFill>
          <a:blip r:embed="rId7"/>
          <a:stretch>
            <a:fillRect/>
          </a:stretch>
        </p:blipFill>
        <p:spPr>
          <a:xfrm>
            <a:off x="3293306" y="2323287"/>
            <a:ext cx="141690" cy="141690"/>
          </a:xfrm>
          <a:prstGeom prst="rect">
            <a:avLst/>
          </a:prstGeom>
        </p:spPr>
      </p:pic>
      <p:cxnSp>
        <p:nvCxnSpPr>
          <p:cNvPr id="292" name="Conector reto 291">
            <a:extLst>
              <a:ext uri="{FF2B5EF4-FFF2-40B4-BE49-F238E27FC236}">
                <a16:creationId xmlns:a16="http://schemas.microsoft.com/office/drawing/2014/main" id="{9AD53B01-73F9-F621-0B77-A28CC2684692}"/>
              </a:ext>
            </a:extLst>
          </p:cNvPr>
          <p:cNvCxnSpPr>
            <a:cxnSpLocks/>
            <a:endCxn id="293" idx="2"/>
          </p:cNvCxnSpPr>
          <p:nvPr/>
        </p:nvCxnSpPr>
        <p:spPr>
          <a:xfrm flipH="1">
            <a:off x="3165700" y="2472716"/>
            <a:ext cx="12515" cy="128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3" name="Fluxograma: Processo Alternativo 292">
            <a:extLst>
              <a:ext uri="{FF2B5EF4-FFF2-40B4-BE49-F238E27FC236}">
                <a16:creationId xmlns:a16="http://schemas.microsoft.com/office/drawing/2014/main" id="{D112DDF6-6DFF-001B-ED53-ECEE90425E5A}"/>
              </a:ext>
            </a:extLst>
          </p:cNvPr>
          <p:cNvSpPr/>
          <p:nvPr/>
        </p:nvSpPr>
        <p:spPr>
          <a:xfrm>
            <a:off x="2942853" y="2505970"/>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HUB</a:t>
            </a:r>
          </a:p>
        </p:txBody>
      </p:sp>
      <p:pic>
        <p:nvPicPr>
          <p:cNvPr id="294" name="Imagem 293">
            <a:extLst>
              <a:ext uri="{FF2B5EF4-FFF2-40B4-BE49-F238E27FC236}">
                <a16:creationId xmlns:a16="http://schemas.microsoft.com/office/drawing/2014/main" id="{72CABBF4-4128-FD81-FF34-009DDDEA5A13}"/>
              </a:ext>
            </a:extLst>
          </p:cNvPr>
          <p:cNvPicPr>
            <a:picLocks noChangeAspect="1"/>
          </p:cNvPicPr>
          <p:nvPr/>
        </p:nvPicPr>
        <p:blipFill>
          <a:blip r:embed="rId5"/>
          <a:stretch>
            <a:fillRect/>
          </a:stretch>
        </p:blipFill>
        <p:spPr>
          <a:xfrm>
            <a:off x="2950798" y="2505970"/>
            <a:ext cx="84908" cy="84908"/>
          </a:xfrm>
          <a:prstGeom prst="rect">
            <a:avLst/>
          </a:prstGeom>
        </p:spPr>
      </p:pic>
      <p:cxnSp>
        <p:nvCxnSpPr>
          <p:cNvPr id="298" name="Conector de Seta Reta 297">
            <a:extLst>
              <a:ext uri="{FF2B5EF4-FFF2-40B4-BE49-F238E27FC236}">
                <a16:creationId xmlns:a16="http://schemas.microsoft.com/office/drawing/2014/main" id="{245B8078-C5A3-242F-9E74-DB5C867A7260}"/>
              </a:ext>
            </a:extLst>
          </p:cNvPr>
          <p:cNvCxnSpPr>
            <a:cxnSpLocks/>
            <a:stCxn id="287" idx="3"/>
            <a:endCxn id="299" idx="2"/>
          </p:cNvCxnSpPr>
          <p:nvPr/>
        </p:nvCxnSpPr>
        <p:spPr>
          <a:xfrm>
            <a:off x="3381397" y="2291793"/>
            <a:ext cx="165674" cy="2349"/>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299" name="Círculo: Vazio 298">
            <a:extLst>
              <a:ext uri="{FF2B5EF4-FFF2-40B4-BE49-F238E27FC236}">
                <a16:creationId xmlns:a16="http://schemas.microsoft.com/office/drawing/2014/main" id="{286BFD3F-85A8-652C-73E3-00EA45829F8E}"/>
              </a:ext>
            </a:extLst>
          </p:cNvPr>
          <p:cNvSpPr/>
          <p:nvPr/>
        </p:nvSpPr>
        <p:spPr>
          <a:xfrm>
            <a:off x="3547071" y="2221586"/>
            <a:ext cx="143383" cy="145110"/>
          </a:xfrm>
          <a:prstGeom prst="donut">
            <a:avLst/>
          </a:prstGeom>
          <a:solidFill>
            <a:srgbClr val="E0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504">
              <a:solidFill>
                <a:schemeClr val="tx1"/>
              </a:solidFill>
              <a:latin typeface="AMX" pitchFamily="2" charset="0"/>
            </a:endParaRPr>
          </a:p>
        </p:txBody>
      </p:sp>
      <p:sp>
        <p:nvSpPr>
          <p:cNvPr id="300" name="Google Shape;914;g1e5bc5d4dfe_0_1532">
            <a:extLst>
              <a:ext uri="{FF2B5EF4-FFF2-40B4-BE49-F238E27FC236}">
                <a16:creationId xmlns:a16="http://schemas.microsoft.com/office/drawing/2014/main" id="{640E35AC-5AD7-8E27-E2F3-1FDBA700565A}"/>
              </a:ext>
            </a:extLst>
          </p:cNvPr>
          <p:cNvSpPr/>
          <p:nvPr/>
        </p:nvSpPr>
        <p:spPr>
          <a:xfrm>
            <a:off x="2467916" y="2753157"/>
            <a:ext cx="1082475" cy="200636"/>
          </a:xfrm>
          <a:prstGeom prst="rect">
            <a:avLst/>
          </a:prstGeom>
          <a:solidFill>
            <a:srgbClr val="FBDDDE"/>
          </a:solidFill>
          <a:ln w="9525" cap="flat" cmpd="sng" algn="ctr">
            <a:solidFill>
              <a:srgbClr val="FF0000"/>
            </a:solidFill>
            <a:prstDash val="dashDot"/>
            <a:miter lim="800000"/>
          </a:ln>
          <a:effectLst/>
        </p:spPr>
        <p:txBody>
          <a:bodyPr numCol="1" rtlCol="0" anchor="t"/>
          <a:lstStyle/>
          <a:p>
            <a:pPr marL="109705" indent="-109705">
              <a:buClr>
                <a:srgbClr val="FF0000"/>
              </a:buClr>
              <a:buFont typeface="+mj-lt"/>
              <a:buAutoNum type="arabicPeriod"/>
            </a:pPr>
            <a:r>
              <a:rPr lang="pt-BR" sz="336">
                <a:latin typeface="AMX" panose="020B0604020202020204" charset="0"/>
              </a:rPr>
              <a:t>A ativação do serviço é realizada após a interação do cliente com o link enviado ao e-mail,</a:t>
            </a:r>
          </a:p>
          <a:p>
            <a:pPr marL="109705" indent="-109705">
              <a:buClr>
                <a:srgbClr val="FF0000"/>
              </a:buClr>
              <a:buFont typeface="+mj-lt"/>
              <a:buAutoNum type="arabicPeriod"/>
            </a:pPr>
            <a:r>
              <a:rPr lang="pt-BR" sz="336">
                <a:latin typeface="AMX" panose="020B0604020202020204" charset="0"/>
              </a:rPr>
              <a:t>Necessário criação  de acesso ao APP </a:t>
            </a:r>
            <a:r>
              <a:rPr lang="pt-BR" sz="336" err="1">
                <a:latin typeface="AMX" panose="020B0604020202020204" charset="0"/>
              </a:rPr>
              <a:t>starbem</a:t>
            </a:r>
            <a:endParaRPr lang="pt-BR" sz="336">
              <a:latin typeface="AMX" panose="020B0604020202020204" charset="0"/>
            </a:endParaRPr>
          </a:p>
        </p:txBody>
      </p:sp>
      <p:pic>
        <p:nvPicPr>
          <p:cNvPr id="301" name="Imagem 300">
            <a:extLst>
              <a:ext uri="{FF2B5EF4-FFF2-40B4-BE49-F238E27FC236}">
                <a16:creationId xmlns:a16="http://schemas.microsoft.com/office/drawing/2014/main" id="{8D3FE3B6-64BE-E211-163F-A6F1F61A5721}"/>
              </a:ext>
            </a:extLst>
          </p:cNvPr>
          <p:cNvPicPr>
            <a:picLocks noChangeAspect="1"/>
          </p:cNvPicPr>
          <p:nvPr/>
        </p:nvPicPr>
        <p:blipFill>
          <a:blip r:embed="rId8"/>
          <a:stretch>
            <a:fillRect/>
          </a:stretch>
        </p:blipFill>
        <p:spPr>
          <a:xfrm rot="10800000" flipV="1">
            <a:off x="2417806" y="2727645"/>
            <a:ext cx="91257" cy="91257"/>
          </a:xfrm>
          <a:prstGeom prst="rect">
            <a:avLst/>
          </a:prstGeom>
        </p:spPr>
      </p:pic>
      <p:sp>
        <p:nvSpPr>
          <p:cNvPr id="302" name="Retângulo: Único Canto Arredondado 301">
            <a:extLst>
              <a:ext uri="{FF2B5EF4-FFF2-40B4-BE49-F238E27FC236}">
                <a16:creationId xmlns:a16="http://schemas.microsoft.com/office/drawing/2014/main" id="{586A97FC-691F-A7AB-F136-1A2A3C518D2F}"/>
              </a:ext>
            </a:extLst>
          </p:cNvPr>
          <p:cNvSpPr/>
          <p:nvPr/>
        </p:nvSpPr>
        <p:spPr>
          <a:xfrm>
            <a:off x="308426" y="2628895"/>
            <a:ext cx="2027817" cy="95013"/>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a:solidFill>
                  <a:schemeClr val="tx1"/>
                </a:solidFill>
              </a:rPr>
              <a:t>  </a:t>
            </a:r>
            <a:r>
              <a:rPr lang="pt-BR" sz="384" b="1">
                <a:solidFill>
                  <a:schemeClr val="tx1"/>
                </a:solidFill>
                <a:latin typeface="AMX" panose="020B0604020202020204" charset="0"/>
              </a:rPr>
              <a:t>1 dia</a:t>
            </a:r>
          </a:p>
        </p:txBody>
      </p:sp>
      <p:pic>
        <p:nvPicPr>
          <p:cNvPr id="303" name="Gráfico 302" descr="Relógio com preenchimento sólido">
            <a:extLst>
              <a:ext uri="{FF2B5EF4-FFF2-40B4-BE49-F238E27FC236}">
                <a16:creationId xmlns:a16="http://schemas.microsoft.com/office/drawing/2014/main" id="{377868CB-975F-D8CA-BC77-1B8020D222D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9039" y="2641134"/>
            <a:ext cx="79817" cy="91474"/>
          </a:xfrm>
          <a:prstGeom prst="rect">
            <a:avLst/>
          </a:prstGeom>
        </p:spPr>
      </p:pic>
      <p:pic>
        <p:nvPicPr>
          <p:cNvPr id="304" name="Gráfico 303" descr="Relógio com preenchimento sólido">
            <a:extLst>
              <a:ext uri="{FF2B5EF4-FFF2-40B4-BE49-F238E27FC236}">
                <a16:creationId xmlns:a16="http://schemas.microsoft.com/office/drawing/2014/main" id="{D4D91A0A-5867-CBC2-0DA4-D4967B8C1C1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40125" y="2204407"/>
            <a:ext cx="79817" cy="91474"/>
          </a:xfrm>
          <a:prstGeom prst="rect">
            <a:avLst/>
          </a:prstGeom>
        </p:spPr>
      </p:pic>
      <p:sp>
        <p:nvSpPr>
          <p:cNvPr id="305" name="Retângulo: Cantos Arredondados 304">
            <a:extLst>
              <a:ext uri="{FF2B5EF4-FFF2-40B4-BE49-F238E27FC236}">
                <a16:creationId xmlns:a16="http://schemas.microsoft.com/office/drawing/2014/main" id="{05334AC3-0720-2228-7991-AAC5D1EFE059}"/>
              </a:ext>
            </a:extLst>
          </p:cNvPr>
          <p:cNvSpPr/>
          <p:nvPr/>
        </p:nvSpPr>
        <p:spPr>
          <a:xfrm>
            <a:off x="4790410" y="2155298"/>
            <a:ext cx="991423" cy="480421"/>
          </a:xfrm>
          <a:prstGeom prst="roundRect">
            <a:avLst/>
          </a:prstGeom>
          <a:ln w="28575">
            <a:solidFill>
              <a:srgbClr val="880000"/>
            </a:solidFill>
          </a:ln>
        </p:spPr>
        <p:style>
          <a:lnRef idx="1">
            <a:schemeClr val="accent1"/>
          </a:lnRef>
          <a:fillRef idx="0">
            <a:schemeClr val="accent1"/>
          </a:fillRef>
          <a:effectRef idx="0">
            <a:schemeClr val="accent1"/>
          </a:effectRef>
          <a:fontRef idx="minor">
            <a:schemeClr val="tx1"/>
          </a:fontRef>
        </p:style>
        <p:txBody>
          <a:bodyPr rtlCol="0" anchor="t"/>
          <a:lstStyle/>
          <a:p>
            <a:pPr algn="r"/>
            <a:r>
              <a:rPr lang="pt-BR" sz="384" b="1">
                <a:latin typeface="AMX" pitchFamily="2" charset="0"/>
              </a:rPr>
              <a:t>Jornada cadastro da Móvel :</a:t>
            </a:r>
            <a:r>
              <a:rPr lang="pt-BR" sz="384">
                <a:latin typeface="AMX" pitchFamily="2" charset="0"/>
              </a:rPr>
              <a:t> 1 dia</a:t>
            </a:r>
          </a:p>
          <a:p>
            <a:pPr algn="r"/>
            <a:r>
              <a:rPr lang="pt-BR" sz="384" b="1">
                <a:latin typeface="AMX" pitchFamily="2" charset="0"/>
              </a:rPr>
              <a:t>BKO Inspeção: </a:t>
            </a:r>
            <a:r>
              <a:rPr lang="pt-BR" sz="384">
                <a:latin typeface="AMX" pitchFamily="2" charset="0"/>
              </a:rPr>
              <a:t>2 dias</a:t>
            </a:r>
          </a:p>
          <a:p>
            <a:r>
              <a:rPr lang="pt-BR" sz="384" b="1">
                <a:latin typeface="AMX" pitchFamily="2" charset="0"/>
              </a:rPr>
              <a:t>Transmissão das informações da venda do Serviço avançado:</a:t>
            </a:r>
            <a:r>
              <a:rPr lang="pt-BR" sz="384">
                <a:latin typeface="AMX" pitchFamily="2" charset="0"/>
              </a:rPr>
              <a:t> 1 dia</a:t>
            </a:r>
          </a:p>
          <a:p>
            <a:r>
              <a:rPr lang="pt-BR" sz="384" b="1">
                <a:latin typeface="AMX" pitchFamily="2" charset="0"/>
              </a:rPr>
              <a:t>Após interação do cliente e criação do espaço do cliente: </a:t>
            </a:r>
            <a:r>
              <a:rPr lang="pt-BR" sz="384">
                <a:latin typeface="AMX" pitchFamily="2" charset="0"/>
              </a:rPr>
              <a:t>Automático</a:t>
            </a:r>
          </a:p>
          <a:p>
            <a:r>
              <a:rPr lang="pt-BR" sz="384" b="1">
                <a:latin typeface="AMX" pitchFamily="2" charset="0"/>
              </a:rPr>
              <a:t>SLA TOTAL:  </a:t>
            </a:r>
            <a:r>
              <a:rPr lang="pt-BR" sz="384">
                <a:latin typeface="AMX" pitchFamily="2" charset="0"/>
              </a:rPr>
              <a:t>3 dias</a:t>
            </a:r>
          </a:p>
        </p:txBody>
      </p:sp>
      <p:sp>
        <p:nvSpPr>
          <p:cNvPr id="306" name="Retângulo: Único Canto Arredondado 305">
            <a:extLst>
              <a:ext uri="{FF2B5EF4-FFF2-40B4-BE49-F238E27FC236}">
                <a16:creationId xmlns:a16="http://schemas.microsoft.com/office/drawing/2014/main" id="{0F63A866-AD58-E73F-8135-82B2300C9E8E}"/>
              </a:ext>
            </a:extLst>
          </p:cNvPr>
          <p:cNvSpPr/>
          <p:nvPr/>
        </p:nvSpPr>
        <p:spPr>
          <a:xfrm>
            <a:off x="4886578" y="2809167"/>
            <a:ext cx="414233" cy="107747"/>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b="1">
                <a:solidFill>
                  <a:schemeClr val="tx1"/>
                </a:solidFill>
              </a:rPr>
              <a:t>  </a:t>
            </a:r>
            <a:r>
              <a:rPr lang="pt-BR" sz="384" b="1">
                <a:solidFill>
                  <a:schemeClr val="tx1"/>
                </a:solidFill>
                <a:latin typeface="AMX" panose="020B0604020202020204" charset="0"/>
              </a:rPr>
              <a:t>SLA</a:t>
            </a:r>
            <a:r>
              <a:rPr lang="pt-BR" sz="384" b="1">
                <a:solidFill>
                  <a:schemeClr val="tx1"/>
                </a:solidFill>
              </a:rPr>
              <a:t> </a:t>
            </a:r>
          </a:p>
        </p:txBody>
      </p:sp>
      <p:sp>
        <p:nvSpPr>
          <p:cNvPr id="307" name="Fluxograma: Processo Alternativo 306">
            <a:extLst>
              <a:ext uri="{FF2B5EF4-FFF2-40B4-BE49-F238E27FC236}">
                <a16:creationId xmlns:a16="http://schemas.microsoft.com/office/drawing/2014/main" id="{306176C4-00BA-2415-9A83-49F636401FA5}"/>
              </a:ext>
            </a:extLst>
          </p:cNvPr>
          <p:cNvSpPr/>
          <p:nvPr/>
        </p:nvSpPr>
        <p:spPr>
          <a:xfrm>
            <a:off x="4876625" y="2687651"/>
            <a:ext cx="445695" cy="107105"/>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BR" sz="384" b="1">
              <a:solidFill>
                <a:schemeClr val="tx1"/>
              </a:solidFill>
              <a:latin typeface="AMX" pitchFamily="2" charset="0"/>
            </a:endParaRPr>
          </a:p>
        </p:txBody>
      </p:sp>
      <p:pic>
        <p:nvPicPr>
          <p:cNvPr id="308" name="Imagem 307">
            <a:extLst>
              <a:ext uri="{FF2B5EF4-FFF2-40B4-BE49-F238E27FC236}">
                <a16:creationId xmlns:a16="http://schemas.microsoft.com/office/drawing/2014/main" id="{69E8426E-7674-C3DA-5A52-C22F8B9BA007}"/>
              </a:ext>
            </a:extLst>
          </p:cNvPr>
          <p:cNvPicPr>
            <a:picLocks noChangeAspect="1"/>
          </p:cNvPicPr>
          <p:nvPr/>
        </p:nvPicPr>
        <p:blipFill>
          <a:blip r:embed="rId5"/>
          <a:stretch>
            <a:fillRect/>
          </a:stretch>
        </p:blipFill>
        <p:spPr>
          <a:xfrm>
            <a:off x="4901086" y="2701674"/>
            <a:ext cx="84908" cy="97308"/>
          </a:xfrm>
          <a:prstGeom prst="rect">
            <a:avLst/>
          </a:prstGeom>
        </p:spPr>
      </p:pic>
      <p:sp>
        <p:nvSpPr>
          <p:cNvPr id="310" name="CaixaDeTexto 309">
            <a:extLst>
              <a:ext uri="{FF2B5EF4-FFF2-40B4-BE49-F238E27FC236}">
                <a16:creationId xmlns:a16="http://schemas.microsoft.com/office/drawing/2014/main" id="{42DB9B8F-CF60-74BD-E841-A739B1E23AD2}"/>
              </a:ext>
            </a:extLst>
          </p:cNvPr>
          <p:cNvSpPr txBox="1"/>
          <p:nvPr/>
        </p:nvSpPr>
        <p:spPr>
          <a:xfrm>
            <a:off x="5101257" y="2702935"/>
            <a:ext cx="663467" cy="151452"/>
          </a:xfrm>
          <a:prstGeom prst="rect">
            <a:avLst/>
          </a:prstGeom>
          <a:noFill/>
        </p:spPr>
        <p:txBody>
          <a:bodyPr wrap="square">
            <a:spAutoFit/>
          </a:bodyPr>
          <a:lstStyle/>
          <a:p>
            <a:pPr algn="ctr"/>
            <a:r>
              <a:rPr lang="pt-BR" sz="384" b="1">
                <a:ln w="19050">
                  <a:noFill/>
                </a:ln>
                <a:latin typeface="AMX" pitchFamily="2" charset="0"/>
              </a:rPr>
              <a:t>Sistema</a:t>
            </a:r>
          </a:p>
        </p:txBody>
      </p:sp>
      <p:sp>
        <p:nvSpPr>
          <p:cNvPr id="311" name="CaixaDeTexto 310">
            <a:extLst>
              <a:ext uri="{FF2B5EF4-FFF2-40B4-BE49-F238E27FC236}">
                <a16:creationId xmlns:a16="http://schemas.microsoft.com/office/drawing/2014/main" id="{8578E07F-7F3D-74A3-49B7-0E859D0B887F}"/>
              </a:ext>
            </a:extLst>
          </p:cNvPr>
          <p:cNvSpPr txBox="1"/>
          <p:nvPr/>
        </p:nvSpPr>
        <p:spPr>
          <a:xfrm>
            <a:off x="5194744" y="2956551"/>
            <a:ext cx="712932" cy="151452"/>
          </a:xfrm>
          <a:prstGeom prst="rect">
            <a:avLst/>
          </a:prstGeom>
          <a:noFill/>
        </p:spPr>
        <p:txBody>
          <a:bodyPr wrap="square">
            <a:spAutoFit/>
          </a:bodyPr>
          <a:lstStyle/>
          <a:p>
            <a:pPr algn="ctr"/>
            <a:r>
              <a:rPr lang="pt-BR" sz="384" b="1">
                <a:ln w="19050">
                  <a:noFill/>
                </a:ln>
                <a:latin typeface="AMX" pitchFamily="2" charset="0"/>
              </a:rPr>
              <a:t> Setor Responsável</a:t>
            </a:r>
          </a:p>
        </p:txBody>
      </p:sp>
      <p:sp>
        <p:nvSpPr>
          <p:cNvPr id="312" name="Pentágono 6">
            <a:extLst>
              <a:ext uri="{FF2B5EF4-FFF2-40B4-BE49-F238E27FC236}">
                <a16:creationId xmlns:a16="http://schemas.microsoft.com/office/drawing/2014/main" id="{2333F902-A134-CFDD-8F1D-5396949237BD}"/>
              </a:ext>
            </a:extLst>
          </p:cNvPr>
          <p:cNvSpPr/>
          <p:nvPr/>
        </p:nvSpPr>
        <p:spPr>
          <a:xfrm>
            <a:off x="4884682" y="2954294"/>
            <a:ext cx="445729" cy="107105"/>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pt-BR" sz="384" b="1">
              <a:solidFill>
                <a:schemeClr val="tx1"/>
              </a:solidFill>
              <a:latin typeface="AMX" pitchFamily="2" charset="0"/>
            </a:endParaRPr>
          </a:p>
        </p:txBody>
      </p:sp>
      <p:pic>
        <p:nvPicPr>
          <p:cNvPr id="313" name="Imagem 312">
            <a:extLst>
              <a:ext uri="{FF2B5EF4-FFF2-40B4-BE49-F238E27FC236}">
                <a16:creationId xmlns:a16="http://schemas.microsoft.com/office/drawing/2014/main" id="{7FFDCBDC-8DF4-0AE1-2B04-4B0842FCE7CF}"/>
              </a:ext>
            </a:extLst>
          </p:cNvPr>
          <p:cNvPicPr>
            <a:picLocks noChangeAspect="1"/>
          </p:cNvPicPr>
          <p:nvPr/>
        </p:nvPicPr>
        <p:blipFill>
          <a:blip r:embed="rId4"/>
          <a:stretch>
            <a:fillRect/>
          </a:stretch>
        </p:blipFill>
        <p:spPr>
          <a:xfrm>
            <a:off x="4897000" y="2960529"/>
            <a:ext cx="72763" cy="83389"/>
          </a:xfrm>
          <a:prstGeom prst="rect">
            <a:avLst/>
          </a:prstGeom>
        </p:spPr>
      </p:pic>
      <p:pic>
        <p:nvPicPr>
          <p:cNvPr id="314" name="Gráfico 313" descr="Relógio com preenchimento sólido">
            <a:extLst>
              <a:ext uri="{FF2B5EF4-FFF2-40B4-BE49-F238E27FC236}">
                <a16:creationId xmlns:a16="http://schemas.microsoft.com/office/drawing/2014/main" id="{46A0C7F9-0883-6961-CF19-51FFAC63EF3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02906" y="2811479"/>
            <a:ext cx="79817" cy="91474"/>
          </a:xfrm>
          <a:prstGeom prst="rect">
            <a:avLst/>
          </a:prstGeom>
        </p:spPr>
      </p:pic>
      <p:sp>
        <p:nvSpPr>
          <p:cNvPr id="315" name="CaixaDeTexto 314">
            <a:extLst>
              <a:ext uri="{FF2B5EF4-FFF2-40B4-BE49-F238E27FC236}">
                <a16:creationId xmlns:a16="http://schemas.microsoft.com/office/drawing/2014/main" id="{C7B3B99B-25DF-22C2-E8B2-E3A045639593}"/>
              </a:ext>
            </a:extLst>
          </p:cNvPr>
          <p:cNvSpPr txBox="1"/>
          <p:nvPr/>
        </p:nvSpPr>
        <p:spPr>
          <a:xfrm>
            <a:off x="5269571" y="2816075"/>
            <a:ext cx="571106" cy="210570"/>
          </a:xfrm>
          <a:prstGeom prst="rect">
            <a:avLst/>
          </a:prstGeom>
          <a:noFill/>
        </p:spPr>
        <p:txBody>
          <a:bodyPr wrap="square">
            <a:spAutoFit/>
          </a:bodyPr>
          <a:lstStyle/>
          <a:p>
            <a:pPr algn="ctr"/>
            <a:r>
              <a:rPr lang="pt-BR" sz="384" b="1">
                <a:ln w="19050">
                  <a:noFill/>
                </a:ln>
                <a:latin typeface="AMX" pitchFamily="2" charset="0"/>
              </a:rPr>
              <a:t>Tempo da Tratativa</a:t>
            </a:r>
          </a:p>
        </p:txBody>
      </p:sp>
      <p:sp>
        <p:nvSpPr>
          <p:cNvPr id="316" name="Retângulo: Único Canto Arredondado 315">
            <a:extLst>
              <a:ext uri="{FF2B5EF4-FFF2-40B4-BE49-F238E27FC236}">
                <a16:creationId xmlns:a16="http://schemas.microsoft.com/office/drawing/2014/main" id="{E18986AF-3D46-4A12-7994-A8647C0A51EF}"/>
              </a:ext>
            </a:extLst>
          </p:cNvPr>
          <p:cNvSpPr/>
          <p:nvPr/>
        </p:nvSpPr>
        <p:spPr>
          <a:xfrm>
            <a:off x="358162" y="399369"/>
            <a:ext cx="5275982" cy="80482"/>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b="1">
                <a:solidFill>
                  <a:schemeClr val="tx1"/>
                </a:solidFill>
                <a:latin typeface="AMX" panose="020B0604020202020204"/>
              </a:rPr>
              <a:t>1 dia</a:t>
            </a:r>
            <a:endParaRPr lang="pt-BR" sz="384" b="1">
              <a:solidFill>
                <a:schemeClr val="tx1"/>
              </a:solidFill>
              <a:latin typeface="AMX" panose="020B0604020202020204"/>
              <a:cs typeface="AMX" panose="020B0604020202020204" charset="0"/>
            </a:endParaRPr>
          </a:p>
        </p:txBody>
      </p:sp>
      <p:pic>
        <p:nvPicPr>
          <p:cNvPr id="317" name="Gráfico 316" descr="Relógio com preenchimento sólido">
            <a:extLst>
              <a:ext uri="{FF2B5EF4-FFF2-40B4-BE49-F238E27FC236}">
                <a16:creationId xmlns:a16="http://schemas.microsoft.com/office/drawing/2014/main" id="{B5CCB3DD-2782-FE8D-0300-92B7419CC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80792" y="388378"/>
            <a:ext cx="79817" cy="91474"/>
          </a:xfrm>
          <a:prstGeom prst="rect">
            <a:avLst/>
          </a:prstGeom>
        </p:spPr>
      </p:pic>
      <p:sp>
        <p:nvSpPr>
          <p:cNvPr id="318" name="Google Shape;914;g1e5bc5d4dfe_0_1532">
            <a:extLst>
              <a:ext uri="{FF2B5EF4-FFF2-40B4-BE49-F238E27FC236}">
                <a16:creationId xmlns:a16="http://schemas.microsoft.com/office/drawing/2014/main" id="{E9572CC0-5736-B49D-1244-D0FD52605105}"/>
              </a:ext>
            </a:extLst>
          </p:cNvPr>
          <p:cNvSpPr/>
          <p:nvPr/>
        </p:nvSpPr>
        <p:spPr>
          <a:xfrm>
            <a:off x="4410026" y="1276519"/>
            <a:ext cx="1333011" cy="302312"/>
          </a:xfrm>
          <a:prstGeom prst="rect">
            <a:avLst/>
          </a:prstGeom>
          <a:solidFill>
            <a:srgbClr val="FBDDDE"/>
          </a:solidFill>
          <a:ln w="9525" cap="flat" cmpd="sng" algn="ctr">
            <a:solidFill>
              <a:srgbClr val="FF0000"/>
            </a:solidFill>
            <a:prstDash val="dashDot"/>
            <a:miter lim="800000"/>
          </a:ln>
          <a:effectLst/>
        </p:spPr>
        <p:txBody>
          <a:bodyPr numCol="1" rtlCol="0" anchor="t"/>
          <a:lstStyle/>
          <a:p>
            <a:pPr marL="109705" indent="-109705">
              <a:buClr>
                <a:srgbClr val="FF0000"/>
              </a:buClr>
              <a:buFont typeface="+mj-lt"/>
              <a:buAutoNum type="arabicPeriod"/>
            </a:pPr>
            <a:r>
              <a:rPr lang="pt-BR" sz="336">
                <a:latin typeface="AMX" panose="020B0604020202020204" charset="0"/>
              </a:rPr>
              <a:t>A Jornada do impute do SOLAR é utilizado no viés de venda com linha, pois no </a:t>
            </a:r>
            <a:r>
              <a:rPr lang="pt-BR" sz="336" b="1">
                <a:latin typeface="AMX" panose="020B0604020202020204" charset="0"/>
              </a:rPr>
              <a:t>AS IS </a:t>
            </a:r>
            <a:r>
              <a:rPr lang="pt-BR" sz="336">
                <a:latin typeface="AMX" panose="020B0604020202020204" charset="0"/>
              </a:rPr>
              <a:t>não é possível cadastrar venda sem está combinação.</a:t>
            </a:r>
          </a:p>
          <a:p>
            <a:pPr marL="109705" indent="-109705">
              <a:buClr>
                <a:srgbClr val="FF0000"/>
              </a:buClr>
              <a:buFont typeface="+mj-lt"/>
              <a:buAutoNum type="arabicPeriod"/>
            </a:pPr>
            <a:r>
              <a:rPr lang="pt-BR" sz="336">
                <a:latin typeface="AMX" panose="020B0604020202020204" charset="0"/>
              </a:rPr>
              <a:t>A ativação da linha é  independente da ativação do produto, o chip chega ativo nas mãos do cliente</a:t>
            </a:r>
            <a:endParaRPr lang="pt-BR" sz="336" b="1" u="sng">
              <a:latin typeface="AMX" panose="020B0604020202020204" charset="0"/>
            </a:endParaRPr>
          </a:p>
          <a:p>
            <a:pPr marL="109705" indent="-109705">
              <a:buClr>
                <a:srgbClr val="FF0000"/>
              </a:buClr>
              <a:buFont typeface="+mj-lt"/>
              <a:buAutoNum type="arabicParenR"/>
            </a:pPr>
            <a:endParaRPr lang="pt-BR" sz="336" b="1" u="sng">
              <a:latin typeface="AMX" panose="020B0604020202020204" charset="0"/>
            </a:endParaRPr>
          </a:p>
          <a:p>
            <a:pPr marL="109705" indent="-109705">
              <a:buClr>
                <a:srgbClr val="FF0000"/>
              </a:buClr>
              <a:buFont typeface="+mj-lt"/>
              <a:buAutoNum type="arabicParenR"/>
            </a:pPr>
            <a:endParaRPr lang="pt-BR" sz="336" b="1" u="sng">
              <a:latin typeface="AMX" panose="020B0604020202020204" charset="0"/>
            </a:endParaRPr>
          </a:p>
          <a:p>
            <a:pPr marL="109705" indent="-109705">
              <a:buClr>
                <a:srgbClr val="FF0000"/>
              </a:buClr>
              <a:buFont typeface="+mj-lt"/>
              <a:buAutoNum type="arabicParenR"/>
            </a:pPr>
            <a:endParaRPr lang="pt-BR" sz="336" b="1" u="sng">
              <a:latin typeface="AMX" panose="020B0604020202020204" charset="0"/>
            </a:endParaRPr>
          </a:p>
          <a:p>
            <a:pPr marL="109705" indent="-109705">
              <a:buClr>
                <a:srgbClr val="FF0000"/>
              </a:buClr>
              <a:buFont typeface="+mj-lt"/>
              <a:buAutoNum type="arabicParenR"/>
            </a:pPr>
            <a:endParaRPr lang="pt-BR" sz="336">
              <a:latin typeface="AMX" panose="020B0604020202020204" charset="0"/>
            </a:endParaRPr>
          </a:p>
        </p:txBody>
      </p:sp>
      <p:cxnSp>
        <p:nvCxnSpPr>
          <p:cNvPr id="320" name="Conector: Angulado 319">
            <a:extLst>
              <a:ext uri="{FF2B5EF4-FFF2-40B4-BE49-F238E27FC236}">
                <a16:creationId xmlns:a16="http://schemas.microsoft.com/office/drawing/2014/main" id="{50FC5AA6-448D-5C17-B486-92D82602CCC9}"/>
              </a:ext>
            </a:extLst>
          </p:cNvPr>
          <p:cNvCxnSpPr>
            <a:cxnSpLocks/>
            <a:stCxn id="116" idx="2"/>
            <a:endCxn id="27" idx="1"/>
          </p:cNvCxnSpPr>
          <p:nvPr/>
        </p:nvCxnSpPr>
        <p:spPr>
          <a:xfrm rot="5400000">
            <a:off x="1213243" y="713836"/>
            <a:ext cx="662976" cy="2490364"/>
          </a:xfrm>
          <a:prstGeom prst="bentConnector4">
            <a:avLst>
              <a:gd name="adj1" fmla="val 49285"/>
              <a:gd name="adj2" fmla="val 104405"/>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12" name="Fluxograma: Processo Alternativo 11">
            <a:extLst>
              <a:ext uri="{FF2B5EF4-FFF2-40B4-BE49-F238E27FC236}">
                <a16:creationId xmlns:a16="http://schemas.microsoft.com/office/drawing/2014/main" id="{54D676D1-4BC9-656C-0103-9B96B52D6F0C}"/>
              </a:ext>
            </a:extLst>
          </p:cNvPr>
          <p:cNvSpPr/>
          <p:nvPr/>
        </p:nvSpPr>
        <p:spPr>
          <a:xfrm>
            <a:off x="308708" y="2494960"/>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HUB</a:t>
            </a:r>
          </a:p>
        </p:txBody>
      </p:sp>
      <p:pic>
        <p:nvPicPr>
          <p:cNvPr id="21" name="Imagem 20">
            <a:extLst>
              <a:ext uri="{FF2B5EF4-FFF2-40B4-BE49-F238E27FC236}">
                <a16:creationId xmlns:a16="http://schemas.microsoft.com/office/drawing/2014/main" id="{F4901088-C2DD-7206-ED36-CD17BA2CB95F}"/>
              </a:ext>
            </a:extLst>
          </p:cNvPr>
          <p:cNvPicPr>
            <a:picLocks noChangeAspect="1"/>
          </p:cNvPicPr>
          <p:nvPr/>
        </p:nvPicPr>
        <p:blipFill>
          <a:blip r:embed="rId5"/>
          <a:stretch>
            <a:fillRect/>
          </a:stretch>
        </p:blipFill>
        <p:spPr>
          <a:xfrm>
            <a:off x="320256" y="2494961"/>
            <a:ext cx="84908" cy="84908"/>
          </a:xfrm>
          <a:prstGeom prst="rect">
            <a:avLst/>
          </a:prstGeom>
        </p:spPr>
      </p:pic>
      <p:sp>
        <p:nvSpPr>
          <p:cNvPr id="27" name="Retângulo de cantos arredondados 41">
            <a:extLst>
              <a:ext uri="{FF2B5EF4-FFF2-40B4-BE49-F238E27FC236}">
                <a16:creationId xmlns:a16="http://schemas.microsoft.com/office/drawing/2014/main" id="{3F97E15F-173F-E350-2A2F-87A7A7C79BAC}"/>
              </a:ext>
            </a:extLst>
          </p:cNvPr>
          <p:cNvSpPr/>
          <p:nvPr/>
        </p:nvSpPr>
        <p:spPr>
          <a:xfrm>
            <a:off x="299548" y="2117756"/>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Transmitir informações da venda</a:t>
            </a:r>
          </a:p>
        </p:txBody>
      </p:sp>
      <p:cxnSp>
        <p:nvCxnSpPr>
          <p:cNvPr id="29" name="Conector reto 28">
            <a:extLst>
              <a:ext uri="{FF2B5EF4-FFF2-40B4-BE49-F238E27FC236}">
                <a16:creationId xmlns:a16="http://schemas.microsoft.com/office/drawing/2014/main" id="{477A5BF5-8F87-B5A8-B06B-4C5AF2643584}"/>
              </a:ext>
            </a:extLst>
          </p:cNvPr>
          <p:cNvCxnSpPr>
            <a:cxnSpLocks/>
            <a:stCxn id="12" idx="0"/>
            <a:endCxn id="27" idx="2"/>
          </p:cNvCxnSpPr>
          <p:nvPr/>
        </p:nvCxnSpPr>
        <p:spPr>
          <a:xfrm flipV="1">
            <a:off x="531556" y="2463256"/>
            <a:ext cx="1205" cy="317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Conector de Seta Reta 29">
            <a:extLst>
              <a:ext uri="{FF2B5EF4-FFF2-40B4-BE49-F238E27FC236}">
                <a16:creationId xmlns:a16="http://schemas.microsoft.com/office/drawing/2014/main" id="{68144F4B-635F-1041-C0EE-64BC6779C6F2}"/>
              </a:ext>
            </a:extLst>
          </p:cNvPr>
          <p:cNvCxnSpPr>
            <a:cxnSpLocks/>
            <a:stCxn id="27" idx="3"/>
          </p:cNvCxnSpPr>
          <p:nvPr/>
        </p:nvCxnSpPr>
        <p:spPr>
          <a:xfrm flipV="1">
            <a:off x="765973" y="2288957"/>
            <a:ext cx="59346" cy="1549"/>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31" name="Pentágono 6">
            <a:extLst>
              <a:ext uri="{FF2B5EF4-FFF2-40B4-BE49-F238E27FC236}">
                <a16:creationId xmlns:a16="http://schemas.microsoft.com/office/drawing/2014/main" id="{F3C83161-1868-02C7-BE0B-EA893BBBD363}"/>
              </a:ext>
            </a:extLst>
          </p:cNvPr>
          <p:cNvSpPr/>
          <p:nvPr/>
        </p:nvSpPr>
        <p:spPr>
          <a:xfrm>
            <a:off x="311908" y="2041570"/>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33" name="Imagem 32">
            <a:extLst>
              <a:ext uri="{FF2B5EF4-FFF2-40B4-BE49-F238E27FC236}">
                <a16:creationId xmlns:a16="http://schemas.microsoft.com/office/drawing/2014/main" id="{72006295-E0D6-E195-01C3-BE53EEA89CDE}"/>
              </a:ext>
            </a:extLst>
          </p:cNvPr>
          <p:cNvPicPr>
            <a:picLocks noChangeAspect="1"/>
          </p:cNvPicPr>
          <p:nvPr/>
        </p:nvPicPr>
        <p:blipFill>
          <a:blip r:embed="rId4"/>
          <a:stretch>
            <a:fillRect/>
          </a:stretch>
        </p:blipFill>
        <p:spPr>
          <a:xfrm>
            <a:off x="329645" y="2041570"/>
            <a:ext cx="95013" cy="95013"/>
          </a:xfrm>
          <a:prstGeom prst="rect">
            <a:avLst/>
          </a:prstGeom>
        </p:spPr>
      </p:pic>
      <p:pic>
        <p:nvPicPr>
          <p:cNvPr id="34" name="Imagem 33" descr="Ícone&#10;&#10;O conteúdo gerado por IA pode estar incorreto.">
            <a:extLst>
              <a:ext uri="{FF2B5EF4-FFF2-40B4-BE49-F238E27FC236}">
                <a16:creationId xmlns:a16="http://schemas.microsoft.com/office/drawing/2014/main" id="{1923501F-7943-EDEE-9954-CE665B0F2C56}"/>
              </a:ext>
            </a:extLst>
          </p:cNvPr>
          <p:cNvPicPr>
            <a:picLocks noChangeAspect="1"/>
          </p:cNvPicPr>
          <p:nvPr/>
        </p:nvPicPr>
        <p:blipFill>
          <a:blip r:embed="rId7"/>
          <a:stretch>
            <a:fillRect/>
          </a:stretch>
        </p:blipFill>
        <p:spPr>
          <a:xfrm>
            <a:off x="663942" y="2347528"/>
            <a:ext cx="141690" cy="141690"/>
          </a:xfrm>
          <a:prstGeom prst="rect">
            <a:avLst/>
          </a:prstGeom>
        </p:spPr>
      </p:pic>
      <p:pic>
        <p:nvPicPr>
          <p:cNvPr id="35" name="Imagem 34">
            <a:extLst>
              <a:ext uri="{FF2B5EF4-FFF2-40B4-BE49-F238E27FC236}">
                <a16:creationId xmlns:a16="http://schemas.microsoft.com/office/drawing/2014/main" id="{3441EAB3-77ED-BAC0-EA64-AC3C90A49C08}"/>
              </a:ext>
            </a:extLst>
          </p:cNvPr>
          <p:cNvPicPr>
            <a:picLocks noChangeAspect="1"/>
          </p:cNvPicPr>
          <p:nvPr/>
        </p:nvPicPr>
        <p:blipFill>
          <a:blip r:embed="rId8"/>
          <a:stretch>
            <a:fillRect/>
          </a:stretch>
        </p:blipFill>
        <p:spPr>
          <a:xfrm rot="10800000" flipV="1">
            <a:off x="4385641" y="1221877"/>
            <a:ext cx="91257" cy="91257"/>
          </a:xfrm>
          <a:prstGeom prst="rect">
            <a:avLst/>
          </a:prstGeom>
        </p:spPr>
      </p:pic>
      <p:sp>
        <p:nvSpPr>
          <p:cNvPr id="40" name="Retângulo: Único Canto Arredondado 39">
            <a:extLst>
              <a:ext uri="{FF2B5EF4-FFF2-40B4-BE49-F238E27FC236}">
                <a16:creationId xmlns:a16="http://schemas.microsoft.com/office/drawing/2014/main" id="{A6063C99-A1D7-8869-31DF-10519C1C3A82}"/>
              </a:ext>
            </a:extLst>
          </p:cNvPr>
          <p:cNvSpPr/>
          <p:nvPr/>
        </p:nvSpPr>
        <p:spPr>
          <a:xfrm>
            <a:off x="2937112" y="2630575"/>
            <a:ext cx="443328" cy="99679"/>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b="1">
                <a:solidFill>
                  <a:schemeClr val="tx1"/>
                </a:solidFill>
                <a:latin typeface="AMX" panose="020B0604020202020204"/>
              </a:rPr>
              <a:t>Automático</a:t>
            </a:r>
            <a:endParaRPr lang="pt-BR" sz="384" b="1">
              <a:solidFill>
                <a:schemeClr val="tx1"/>
              </a:solidFill>
              <a:latin typeface="AMX" panose="020B0604020202020204"/>
              <a:cs typeface="AMX" panose="020B0604020202020204" charset="0"/>
            </a:endParaRPr>
          </a:p>
        </p:txBody>
      </p:sp>
      <p:pic>
        <p:nvPicPr>
          <p:cNvPr id="45" name="Gráfico 44" descr="Relógio com preenchimento sólido">
            <a:extLst>
              <a:ext uri="{FF2B5EF4-FFF2-40B4-BE49-F238E27FC236}">
                <a16:creationId xmlns:a16="http://schemas.microsoft.com/office/drawing/2014/main" id="{439EA842-E11B-15BB-398B-7C94E9EDD96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949914" y="2638780"/>
            <a:ext cx="79817" cy="91474"/>
          </a:xfrm>
          <a:prstGeom prst="rect">
            <a:avLst/>
          </a:prstGeom>
        </p:spPr>
      </p:pic>
      <p:cxnSp>
        <p:nvCxnSpPr>
          <p:cNvPr id="465" name="Conector de Seta Reta 464">
            <a:extLst>
              <a:ext uri="{FF2B5EF4-FFF2-40B4-BE49-F238E27FC236}">
                <a16:creationId xmlns:a16="http://schemas.microsoft.com/office/drawing/2014/main" id="{79B4E625-AF9C-4FF6-89A8-F61524C840C7}"/>
              </a:ext>
            </a:extLst>
          </p:cNvPr>
          <p:cNvCxnSpPr>
            <a:cxnSpLocks/>
            <a:stCxn id="281" idx="3"/>
            <a:endCxn id="287" idx="1"/>
          </p:cNvCxnSpPr>
          <p:nvPr/>
        </p:nvCxnSpPr>
        <p:spPr>
          <a:xfrm flipV="1">
            <a:off x="2858956" y="2291793"/>
            <a:ext cx="56016" cy="6803"/>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43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E0E4A-F727-28CE-B191-2D9394F39794}"/>
            </a:ext>
          </a:extLst>
        </p:cNvPr>
        <p:cNvGrpSpPr/>
        <p:nvPr/>
      </p:nvGrpSpPr>
      <p:grpSpPr>
        <a:xfrm>
          <a:off x="0" y="0"/>
          <a:ext cx="0" cy="0"/>
          <a:chOff x="0" y="0"/>
          <a:chExt cx="0" cy="0"/>
        </a:xfrm>
      </p:grpSpPr>
      <p:sp>
        <p:nvSpPr>
          <p:cNvPr id="10" name="Retângulo 9">
            <a:extLst>
              <a:ext uri="{FF2B5EF4-FFF2-40B4-BE49-F238E27FC236}">
                <a16:creationId xmlns:a16="http://schemas.microsoft.com/office/drawing/2014/main" id="{01A923AB-AFF9-A538-D9D0-0AAC494264E6}"/>
              </a:ext>
            </a:extLst>
          </p:cNvPr>
          <p:cNvSpPr/>
          <p:nvPr/>
        </p:nvSpPr>
        <p:spPr>
          <a:xfrm>
            <a:off x="4197097" y="70855"/>
            <a:ext cx="1645444" cy="3798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4"/>
          </a:p>
        </p:txBody>
      </p:sp>
      <p:pic>
        <p:nvPicPr>
          <p:cNvPr id="49" name="Imagem 48" descr="Logotipo&#10;&#10;O conteúdo gerado por IA pode estar incorreto.">
            <a:extLst>
              <a:ext uri="{FF2B5EF4-FFF2-40B4-BE49-F238E27FC236}">
                <a16:creationId xmlns:a16="http://schemas.microsoft.com/office/drawing/2014/main" id="{5D4B04BF-492A-84E4-B6DC-AA1FE7021987}"/>
              </a:ext>
            </a:extLst>
          </p:cNvPr>
          <p:cNvPicPr>
            <a:picLocks noChangeAspect="1"/>
          </p:cNvPicPr>
          <p:nvPr/>
        </p:nvPicPr>
        <p:blipFill>
          <a:blip r:embed="rId3">
            <a:extLst>
              <a:ext uri="{28A0092B-C50C-407E-A947-70E740481C1C}">
                <a14:useLocalDpi xmlns:a14="http://schemas.microsoft.com/office/drawing/2010/main" val="0"/>
              </a:ext>
            </a:extLst>
          </a:blip>
          <a:srcRect b="35440"/>
          <a:stretch>
            <a:fillRect/>
          </a:stretch>
        </p:blipFill>
        <p:spPr>
          <a:xfrm>
            <a:off x="4790410" y="-289246"/>
            <a:ext cx="1083354" cy="699413"/>
          </a:xfrm>
          <a:prstGeom prst="rect">
            <a:avLst/>
          </a:prstGeom>
        </p:spPr>
      </p:pic>
      <p:sp>
        <p:nvSpPr>
          <p:cNvPr id="44" name="Retângulo de cantos arredondados 41">
            <a:extLst>
              <a:ext uri="{FF2B5EF4-FFF2-40B4-BE49-F238E27FC236}">
                <a16:creationId xmlns:a16="http://schemas.microsoft.com/office/drawing/2014/main" id="{995D6C11-E51E-4C4A-4FEF-B1D613B7CD6A}"/>
              </a:ext>
            </a:extLst>
          </p:cNvPr>
          <p:cNvSpPr/>
          <p:nvPr/>
        </p:nvSpPr>
        <p:spPr>
          <a:xfrm>
            <a:off x="211247" y="1946077"/>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Checar crédito</a:t>
            </a:r>
          </a:p>
        </p:txBody>
      </p:sp>
      <p:sp>
        <p:nvSpPr>
          <p:cNvPr id="50" name="Pentágono 6">
            <a:extLst>
              <a:ext uri="{FF2B5EF4-FFF2-40B4-BE49-F238E27FC236}">
                <a16:creationId xmlns:a16="http://schemas.microsoft.com/office/drawing/2014/main" id="{9A432ACA-9AA1-80ED-F610-CC42AD5CEB2C}"/>
              </a:ext>
            </a:extLst>
          </p:cNvPr>
          <p:cNvSpPr/>
          <p:nvPr/>
        </p:nvSpPr>
        <p:spPr>
          <a:xfrm>
            <a:off x="216290" y="1870013"/>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Crédito</a:t>
            </a:r>
          </a:p>
        </p:txBody>
      </p:sp>
      <p:pic>
        <p:nvPicPr>
          <p:cNvPr id="51" name="Imagem 50">
            <a:extLst>
              <a:ext uri="{FF2B5EF4-FFF2-40B4-BE49-F238E27FC236}">
                <a16:creationId xmlns:a16="http://schemas.microsoft.com/office/drawing/2014/main" id="{F96DBE6D-BBA5-8A9F-4A37-781A136DC01A}"/>
              </a:ext>
            </a:extLst>
          </p:cNvPr>
          <p:cNvPicPr>
            <a:picLocks noChangeAspect="1"/>
          </p:cNvPicPr>
          <p:nvPr/>
        </p:nvPicPr>
        <p:blipFill>
          <a:blip r:embed="rId4"/>
          <a:stretch>
            <a:fillRect/>
          </a:stretch>
        </p:blipFill>
        <p:spPr>
          <a:xfrm>
            <a:off x="212499" y="1879772"/>
            <a:ext cx="95013" cy="95013"/>
          </a:xfrm>
          <a:prstGeom prst="rect">
            <a:avLst/>
          </a:prstGeom>
        </p:spPr>
      </p:pic>
      <p:sp>
        <p:nvSpPr>
          <p:cNvPr id="12" name="CaixaDeTexto 11">
            <a:extLst>
              <a:ext uri="{FF2B5EF4-FFF2-40B4-BE49-F238E27FC236}">
                <a16:creationId xmlns:a16="http://schemas.microsoft.com/office/drawing/2014/main" id="{FA6A108F-6A5B-DEA1-0559-8C608744D946}"/>
              </a:ext>
            </a:extLst>
          </p:cNvPr>
          <p:cNvSpPr txBox="1"/>
          <p:nvPr/>
        </p:nvSpPr>
        <p:spPr>
          <a:xfrm>
            <a:off x="157603" y="1566163"/>
            <a:ext cx="746982" cy="299184"/>
          </a:xfrm>
          <a:prstGeom prst="rect">
            <a:avLst/>
          </a:prstGeom>
          <a:noFill/>
        </p:spPr>
        <p:txBody>
          <a:bodyPr wrap="square" rtlCol="0">
            <a:spAutoFit/>
          </a:bodyPr>
          <a:lstStyle/>
          <a:p>
            <a:r>
              <a:rPr lang="pt-BR" sz="672" b="1">
                <a:latin typeface="AMX" pitchFamily="2" charset="0"/>
              </a:rPr>
              <a:t>2. Etapa Análise</a:t>
            </a:r>
          </a:p>
        </p:txBody>
      </p:sp>
      <p:sp>
        <p:nvSpPr>
          <p:cNvPr id="376" name="Retângulo de cantos arredondados 41">
            <a:extLst>
              <a:ext uri="{FF2B5EF4-FFF2-40B4-BE49-F238E27FC236}">
                <a16:creationId xmlns:a16="http://schemas.microsoft.com/office/drawing/2014/main" id="{46F3EEF5-66F6-E6F5-746A-74331C0423B0}"/>
              </a:ext>
            </a:extLst>
          </p:cNvPr>
          <p:cNvSpPr/>
          <p:nvPr/>
        </p:nvSpPr>
        <p:spPr>
          <a:xfrm>
            <a:off x="3672497" y="1650085"/>
            <a:ext cx="493898"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Receber e interagir com o link</a:t>
            </a:r>
          </a:p>
        </p:txBody>
      </p:sp>
      <p:sp>
        <p:nvSpPr>
          <p:cNvPr id="492" name="Retângulo: Único Canto Arredondado 491">
            <a:extLst>
              <a:ext uri="{FF2B5EF4-FFF2-40B4-BE49-F238E27FC236}">
                <a16:creationId xmlns:a16="http://schemas.microsoft.com/office/drawing/2014/main" id="{84427DC9-4E9F-B5DB-9FC0-7A9A8E94C2A0}"/>
              </a:ext>
            </a:extLst>
          </p:cNvPr>
          <p:cNvSpPr/>
          <p:nvPr/>
        </p:nvSpPr>
        <p:spPr>
          <a:xfrm>
            <a:off x="297484" y="647200"/>
            <a:ext cx="5244633" cy="86495"/>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a:solidFill>
                  <a:schemeClr val="tx1"/>
                </a:solidFill>
              </a:rPr>
              <a:t>  </a:t>
            </a:r>
            <a:r>
              <a:rPr lang="pt-BR" sz="384" b="1">
                <a:solidFill>
                  <a:schemeClr val="tx1"/>
                </a:solidFill>
                <a:latin typeface="AMX" panose="020B0604020202020204" charset="0"/>
              </a:rPr>
              <a:t>1 dia</a:t>
            </a:r>
          </a:p>
        </p:txBody>
      </p:sp>
      <p:pic>
        <p:nvPicPr>
          <p:cNvPr id="495" name="Gráfico 494" descr="Relógio com preenchimento sólido">
            <a:extLst>
              <a:ext uri="{FF2B5EF4-FFF2-40B4-BE49-F238E27FC236}">
                <a16:creationId xmlns:a16="http://schemas.microsoft.com/office/drawing/2014/main" id="{E5044871-D631-D033-28FE-62B720C4DE7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51348" y="642221"/>
            <a:ext cx="79817" cy="91474"/>
          </a:xfrm>
          <a:prstGeom prst="rect">
            <a:avLst/>
          </a:prstGeom>
        </p:spPr>
      </p:pic>
      <p:cxnSp>
        <p:nvCxnSpPr>
          <p:cNvPr id="502" name="Conector reto 501">
            <a:extLst>
              <a:ext uri="{FF2B5EF4-FFF2-40B4-BE49-F238E27FC236}">
                <a16:creationId xmlns:a16="http://schemas.microsoft.com/office/drawing/2014/main" id="{BA9610C2-0687-766E-C8A4-01A8E811E27F}"/>
              </a:ext>
            </a:extLst>
          </p:cNvPr>
          <p:cNvCxnSpPr>
            <a:cxnSpLocks/>
            <a:stCxn id="510" idx="2"/>
            <a:endCxn id="97" idx="2"/>
          </p:cNvCxnSpPr>
          <p:nvPr/>
        </p:nvCxnSpPr>
        <p:spPr>
          <a:xfrm flipH="1">
            <a:off x="2667586" y="1176967"/>
            <a:ext cx="4395" cy="128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3" name="Fluxograma: Processo Alternativo 502">
            <a:extLst>
              <a:ext uri="{FF2B5EF4-FFF2-40B4-BE49-F238E27FC236}">
                <a16:creationId xmlns:a16="http://schemas.microsoft.com/office/drawing/2014/main" id="{F3DA1F91-858B-4FCC-C084-15050668AEE5}"/>
              </a:ext>
            </a:extLst>
          </p:cNvPr>
          <p:cNvSpPr/>
          <p:nvPr/>
        </p:nvSpPr>
        <p:spPr>
          <a:xfrm>
            <a:off x="1383847" y="1210220"/>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504" name="Imagem 503">
            <a:extLst>
              <a:ext uri="{FF2B5EF4-FFF2-40B4-BE49-F238E27FC236}">
                <a16:creationId xmlns:a16="http://schemas.microsoft.com/office/drawing/2014/main" id="{BF81C966-691F-FB20-80F6-972A4D1482A1}"/>
              </a:ext>
            </a:extLst>
          </p:cNvPr>
          <p:cNvPicPr>
            <a:picLocks noChangeAspect="1"/>
          </p:cNvPicPr>
          <p:nvPr/>
        </p:nvPicPr>
        <p:blipFill>
          <a:blip r:embed="rId6"/>
          <a:stretch>
            <a:fillRect/>
          </a:stretch>
        </p:blipFill>
        <p:spPr>
          <a:xfrm>
            <a:off x="1383847" y="1210221"/>
            <a:ext cx="84908" cy="84908"/>
          </a:xfrm>
          <a:prstGeom prst="rect">
            <a:avLst/>
          </a:prstGeom>
        </p:spPr>
      </p:pic>
      <p:sp>
        <p:nvSpPr>
          <p:cNvPr id="505" name="Fluxograma: Processo Alternativo 504">
            <a:extLst>
              <a:ext uri="{FF2B5EF4-FFF2-40B4-BE49-F238E27FC236}">
                <a16:creationId xmlns:a16="http://schemas.microsoft.com/office/drawing/2014/main" id="{047FED8D-8DED-E019-EAF8-ED86FF5D7EB3}"/>
              </a:ext>
            </a:extLst>
          </p:cNvPr>
          <p:cNvSpPr/>
          <p:nvPr/>
        </p:nvSpPr>
        <p:spPr>
          <a:xfrm>
            <a:off x="2981599" y="1210220"/>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506" name="Imagem 505">
            <a:extLst>
              <a:ext uri="{FF2B5EF4-FFF2-40B4-BE49-F238E27FC236}">
                <a16:creationId xmlns:a16="http://schemas.microsoft.com/office/drawing/2014/main" id="{2BD33C27-A6D7-048D-0637-902793B915FD}"/>
              </a:ext>
            </a:extLst>
          </p:cNvPr>
          <p:cNvPicPr>
            <a:picLocks noChangeAspect="1"/>
          </p:cNvPicPr>
          <p:nvPr/>
        </p:nvPicPr>
        <p:blipFill>
          <a:blip r:embed="rId6"/>
          <a:stretch>
            <a:fillRect/>
          </a:stretch>
        </p:blipFill>
        <p:spPr>
          <a:xfrm>
            <a:off x="2989545" y="1210221"/>
            <a:ext cx="84908" cy="84908"/>
          </a:xfrm>
          <a:prstGeom prst="rect">
            <a:avLst/>
          </a:prstGeom>
        </p:spPr>
      </p:pic>
      <p:sp>
        <p:nvSpPr>
          <p:cNvPr id="507" name="Fluxograma: Processo Alternativo 506">
            <a:extLst>
              <a:ext uri="{FF2B5EF4-FFF2-40B4-BE49-F238E27FC236}">
                <a16:creationId xmlns:a16="http://schemas.microsoft.com/office/drawing/2014/main" id="{B795EDC9-0C58-A7C9-507B-979987E27065}"/>
              </a:ext>
            </a:extLst>
          </p:cNvPr>
          <p:cNvSpPr/>
          <p:nvPr/>
        </p:nvSpPr>
        <p:spPr>
          <a:xfrm>
            <a:off x="1922157" y="1210220"/>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508" name="Imagem 507">
            <a:extLst>
              <a:ext uri="{FF2B5EF4-FFF2-40B4-BE49-F238E27FC236}">
                <a16:creationId xmlns:a16="http://schemas.microsoft.com/office/drawing/2014/main" id="{FF1A6A8A-8AB4-B68B-C87F-F6B4CB6C0134}"/>
              </a:ext>
            </a:extLst>
          </p:cNvPr>
          <p:cNvPicPr>
            <a:picLocks noChangeAspect="1"/>
          </p:cNvPicPr>
          <p:nvPr/>
        </p:nvPicPr>
        <p:blipFill>
          <a:blip r:embed="rId6"/>
          <a:stretch>
            <a:fillRect/>
          </a:stretch>
        </p:blipFill>
        <p:spPr>
          <a:xfrm>
            <a:off x="1933704" y="1210221"/>
            <a:ext cx="84908" cy="84908"/>
          </a:xfrm>
          <a:prstGeom prst="rect">
            <a:avLst/>
          </a:prstGeom>
        </p:spPr>
      </p:pic>
      <p:sp>
        <p:nvSpPr>
          <p:cNvPr id="509" name="Retângulo de cantos arredondados 41">
            <a:extLst>
              <a:ext uri="{FF2B5EF4-FFF2-40B4-BE49-F238E27FC236}">
                <a16:creationId xmlns:a16="http://schemas.microsoft.com/office/drawing/2014/main" id="{0044F157-1C20-38BD-A04E-E1E88D241955}"/>
              </a:ext>
            </a:extLst>
          </p:cNvPr>
          <p:cNvSpPr/>
          <p:nvPr/>
        </p:nvSpPr>
        <p:spPr>
          <a:xfrm>
            <a:off x="1372778" y="827330"/>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Selecionar serviço</a:t>
            </a:r>
            <a:endParaRPr lang="pt-BR" sz="396">
              <a:ln w="19050">
                <a:noFill/>
              </a:ln>
              <a:solidFill>
                <a:schemeClr val="tx1"/>
              </a:solidFill>
              <a:latin typeface="AMX" pitchFamily="2" charset="0"/>
            </a:endParaRPr>
          </a:p>
        </p:txBody>
      </p:sp>
      <p:sp>
        <p:nvSpPr>
          <p:cNvPr id="510" name="Retângulo de cantos arredondados 41">
            <a:extLst>
              <a:ext uri="{FF2B5EF4-FFF2-40B4-BE49-F238E27FC236}">
                <a16:creationId xmlns:a16="http://schemas.microsoft.com/office/drawing/2014/main" id="{6D79EE68-13F6-768E-35CA-5FF289D7860A}"/>
              </a:ext>
            </a:extLst>
          </p:cNvPr>
          <p:cNvSpPr/>
          <p:nvPr/>
        </p:nvSpPr>
        <p:spPr>
          <a:xfrm>
            <a:off x="2438768" y="831467"/>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Cadastrar endereço</a:t>
            </a:r>
          </a:p>
        </p:txBody>
      </p:sp>
      <p:sp>
        <p:nvSpPr>
          <p:cNvPr id="511" name="Retângulo de cantos arredondados 41">
            <a:extLst>
              <a:ext uri="{FF2B5EF4-FFF2-40B4-BE49-F238E27FC236}">
                <a16:creationId xmlns:a16="http://schemas.microsoft.com/office/drawing/2014/main" id="{8FCB288B-DD3C-4207-7D64-38659247F15C}"/>
              </a:ext>
            </a:extLst>
          </p:cNvPr>
          <p:cNvSpPr/>
          <p:nvPr/>
        </p:nvSpPr>
        <p:spPr>
          <a:xfrm>
            <a:off x="2962003" y="831467"/>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Informar código do vendedor</a:t>
            </a:r>
          </a:p>
        </p:txBody>
      </p:sp>
      <p:cxnSp>
        <p:nvCxnSpPr>
          <p:cNvPr id="64" name="Conector reto 63">
            <a:extLst>
              <a:ext uri="{FF2B5EF4-FFF2-40B4-BE49-F238E27FC236}">
                <a16:creationId xmlns:a16="http://schemas.microsoft.com/office/drawing/2014/main" id="{21580489-4A41-E187-AE50-28837F5E9008}"/>
              </a:ext>
            </a:extLst>
          </p:cNvPr>
          <p:cNvCxnSpPr>
            <a:cxnSpLocks/>
            <a:stCxn id="505" idx="0"/>
          </p:cNvCxnSpPr>
          <p:nvPr/>
        </p:nvCxnSpPr>
        <p:spPr>
          <a:xfrm flipV="1">
            <a:off x="3204447" y="1176967"/>
            <a:ext cx="1808" cy="332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Conector de Seta Reta 64">
            <a:extLst>
              <a:ext uri="{FF2B5EF4-FFF2-40B4-BE49-F238E27FC236}">
                <a16:creationId xmlns:a16="http://schemas.microsoft.com/office/drawing/2014/main" id="{AEB79035-0C4C-171E-F163-CD18ABFA83E6}"/>
              </a:ext>
            </a:extLst>
          </p:cNvPr>
          <p:cNvCxnSpPr>
            <a:cxnSpLocks/>
          </p:cNvCxnSpPr>
          <p:nvPr/>
        </p:nvCxnSpPr>
        <p:spPr>
          <a:xfrm>
            <a:off x="181893" y="994745"/>
            <a:ext cx="117717" cy="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66" name="Retângulo de cantos arredondados 41">
            <a:extLst>
              <a:ext uri="{FF2B5EF4-FFF2-40B4-BE49-F238E27FC236}">
                <a16:creationId xmlns:a16="http://schemas.microsoft.com/office/drawing/2014/main" id="{BBA2AD90-15D9-C3FA-5D06-5FE969917196}"/>
              </a:ext>
            </a:extLst>
          </p:cNvPr>
          <p:cNvSpPr/>
          <p:nvPr/>
        </p:nvSpPr>
        <p:spPr>
          <a:xfrm>
            <a:off x="1912997" y="833016"/>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Informar dados da empresa</a:t>
            </a:r>
          </a:p>
        </p:txBody>
      </p:sp>
      <p:cxnSp>
        <p:nvCxnSpPr>
          <p:cNvPr id="67" name="Conector reto 66">
            <a:extLst>
              <a:ext uri="{FF2B5EF4-FFF2-40B4-BE49-F238E27FC236}">
                <a16:creationId xmlns:a16="http://schemas.microsoft.com/office/drawing/2014/main" id="{64FD057D-FACA-5617-14AF-8C1929670EB6}"/>
              </a:ext>
            </a:extLst>
          </p:cNvPr>
          <p:cNvCxnSpPr>
            <a:cxnSpLocks/>
            <a:stCxn id="507" idx="0"/>
            <a:endCxn id="66" idx="2"/>
          </p:cNvCxnSpPr>
          <p:nvPr/>
        </p:nvCxnSpPr>
        <p:spPr>
          <a:xfrm flipV="1">
            <a:off x="2145004" y="1178516"/>
            <a:ext cx="1205" cy="317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Conector de Seta Reta 67">
            <a:extLst>
              <a:ext uri="{FF2B5EF4-FFF2-40B4-BE49-F238E27FC236}">
                <a16:creationId xmlns:a16="http://schemas.microsoft.com/office/drawing/2014/main" id="{786CE936-12F3-AB6B-5DE5-64E83C3B41CA}"/>
              </a:ext>
            </a:extLst>
          </p:cNvPr>
          <p:cNvCxnSpPr>
            <a:cxnSpLocks/>
            <a:stCxn id="509" idx="3"/>
            <a:endCxn id="66" idx="1"/>
          </p:cNvCxnSpPr>
          <p:nvPr/>
        </p:nvCxnSpPr>
        <p:spPr>
          <a:xfrm>
            <a:off x="1839203" y="1000080"/>
            <a:ext cx="73794" cy="5686"/>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D11EF9FA-CA2A-3CDC-8C2C-AD42F80F7BB6}"/>
              </a:ext>
            </a:extLst>
          </p:cNvPr>
          <p:cNvCxnSpPr>
            <a:cxnSpLocks/>
            <a:stCxn id="66" idx="3"/>
            <a:endCxn id="510" idx="1"/>
          </p:cNvCxnSpPr>
          <p:nvPr/>
        </p:nvCxnSpPr>
        <p:spPr>
          <a:xfrm flipV="1">
            <a:off x="2379422" y="1004217"/>
            <a:ext cx="59346" cy="1549"/>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de Seta Reta 69">
            <a:extLst>
              <a:ext uri="{FF2B5EF4-FFF2-40B4-BE49-F238E27FC236}">
                <a16:creationId xmlns:a16="http://schemas.microsoft.com/office/drawing/2014/main" id="{71ACE783-CC4A-2EB3-927C-64A73BE2E3C4}"/>
              </a:ext>
            </a:extLst>
          </p:cNvPr>
          <p:cNvCxnSpPr>
            <a:cxnSpLocks/>
            <a:stCxn id="510" idx="3"/>
            <a:endCxn id="511" idx="1"/>
          </p:cNvCxnSpPr>
          <p:nvPr/>
        </p:nvCxnSpPr>
        <p:spPr>
          <a:xfrm>
            <a:off x="2905193" y="1004217"/>
            <a:ext cx="56810" cy="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to 73">
            <a:extLst>
              <a:ext uri="{FF2B5EF4-FFF2-40B4-BE49-F238E27FC236}">
                <a16:creationId xmlns:a16="http://schemas.microsoft.com/office/drawing/2014/main" id="{FB258FDB-C99F-C724-8424-F246FE1DCCFA}"/>
              </a:ext>
            </a:extLst>
          </p:cNvPr>
          <p:cNvCxnSpPr>
            <a:cxnSpLocks/>
            <a:stCxn id="509" idx="2"/>
            <a:endCxn id="503" idx="0"/>
          </p:cNvCxnSpPr>
          <p:nvPr/>
        </p:nvCxnSpPr>
        <p:spPr>
          <a:xfrm>
            <a:off x="1605991" y="1172830"/>
            <a:ext cx="703" cy="373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8" name="Círculo: Vazio 77">
            <a:extLst>
              <a:ext uri="{FF2B5EF4-FFF2-40B4-BE49-F238E27FC236}">
                <a16:creationId xmlns:a16="http://schemas.microsoft.com/office/drawing/2014/main" id="{DD32E497-DA0B-D878-D51A-B59E3968AAE9}"/>
              </a:ext>
            </a:extLst>
          </p:cNvPr>
          <p:cNvSpPr/>
          <p:nvPr/>
        </p:nvSpPr>
        <p:spPr>
          <a:xfrm>
            <a:off x="45229" y="921908"/>
            <a:ext cx="143837" cy="145674"/>
          </a:xfrm>
          <a:prstGeom prst="don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504">
              <a:solidFill>
                <a:schemeClr val="tx1"/>
              </a:solidFill>
              <a:latin typeface="AMX" pitchFamily="2" charset="0"/>
            </a:endParaRPr>
          </a:p>
        </p:txBody>
      </p:sp>
      <p:sp>
        <p:nvSpPr>
          <p:cNvPr id="79" name="Pentágono 6">
            <a:extLst>
              <a:ext uri="{FF2B5EF4-FFF2-40B4-BE49-F238E27FC236}">
                <a16:creationId xmlns:a16="http://schemas.microsoft.com/office/drawing/2014/main" id="{8907A23A-19B5-6325-21F9-232BC6037B52}"/>
              </a:ext>
            </a:extLst>
          </p:cNvPr>
          <p:cNvSpPr/>
          <p:nvPr/>
        </p:nvSpPr>
        <p:spPr>
          <a:xfrm>
            <a:off x="1372381" y="756830"/>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81" name="Imagem 80">
            <a:extLst>
              <a:ext uri="{FF2B5EF4-FFF2-40B4-BE49-F238E27FC236}">
                <a16:creationId xmlns:a16="http://schemas.microsoft.com/office/drawing/2014/main" id="{39BA649D-718F-38F4-09AE-8AAD0B7B7058}"/>
              </a:ext>
            </a:extLst>
          </p:cNvPr>
          <p:cNvPicPr>
            <a:picLocks noChangeAspect="1"/>
          </p:cNvPicPr>
          <p:nvPr/>
        </p:nvPicPr>
        <p:blipFill>
          <a:blip r:embed="rId4"/>
          <a:stretch>
            <a:fillRect/>
          </a:stretch>
        </p:blipFill>
        <p:spPr>
          <a:xfrm>
            <a:off x="1390118" y="756830"/>
            <a:ext cx="95013" cy="95013"/>
          </a:xfrm>
          <a:prstGeom prst="rect">
            <a:avLst/>
          </a:prstGeom>
        </p:spPr>
      </p:pic>
      <p:sp>
        <p:nvSpPr>
          <p:cNvPr id="82" name="Pentágono 6">
            <a:extLst>
              <a:ext uri="{FF2B5EF4-FFF2-40B4-BE49-F238E27FC236}">
                <a16:creationId xmlns:a16="http://schemas.microsoft.com/office/drawing/2014/main" id="{E0A0E528-1579-5D4F-DA5C-B6076B6C5B48}"/>
              </a:ext>
            </a:extLst>
          </p:cNvPr>
          <p:cNvSpPr/>
          <p:nvPr/>
        </p:nvSpPr>
        <p:spPr>
          <a:xfrm>
            <a:off x="2451599" y="756830"/>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83" name="Imagem 82">
            <a:extLst>
              <a:ext uri="{FF2B5EF4-FFF2-40B4-BE49-F238E27FC236}">
                <a16:creationId xmlns:a16="http://schemas.microsoft.com/office/drawing/2014/main" id="{D134E9DA-EF7A-08DD-9E38-171D5EB72CDD}"/>
              </a:ext>
            </a:extLst>
          </p:cNvPr>
          <p:cNvPicPr>
            <a:picLocks noChangeAspect="1"/>
          </p:cNvPicPr>
          <p:nvPr/>
        </p:nvPicPr>
        <p:blipFill>
          <a:blip r:embed="rId4"/>
          <a:stretch>
            <a:fillRect/>
          </a:stretch>
        </p:blipFill>
        <p:spPr>
          <a:xfrm>
            <a:off x="2469336" y="756830"/>
            <a:ext cx="95013" cy="95013"/>
          </a:xfrm>
          <a:prstGeom prst="rect">
            <a:avLst/>
          </a:prstGeom>
        </p:spPr>
      </p:pic>
      <p:sp>
        <p:nvSpPr>
          <p:cNvPr id="84" name="Pentágono 6">
            <a:extLst>
              <a:ext uri="{FF2B5EF4-FFF2-40B4-BE49-F238E27FC236}">
                <a16:creationId xmlns:a16="http://schemas.microsoft.com/office/drawing/2014/main" id="{B9073C13-6E95-4833-5548-2C6453D2854D}"/>
              </a:ext>
            </a:extLst>
          </p:cNvPr>
          <p:cNvSpPr/>
          <p:nvPr/>
        </p:nvSpPr>
        <p:spPr>
          <a:xfrm>
            <a:off x="2978507" y="756830"/>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85" name="Imagem 84">
            <a:extLst>
              <a:ext uri="{FF2B5EF4-FFF2-40B4-BE49-F238E27FC236}">
                <a16:creationId xmlns:a16="http://schemas.microsoft.com/office/drawing/2014/main" id="{6BB2DBDB-9090-6A2A-749B-1AB790967C8E}"/>
              </a:ext>
            </a:extLst>
          </p:cNvPr>
          <p:cNvPicPr>
            <a:picLocks noChangeAspect="1"/>
          </p:cNvPicPr>
          <p:nvPr/>
        </p:nvPicPr>
        <p:blipFill>
          <a:blip r:embed="rId4"/>
          <a:stretch>
            <a:fillRect/>
          </a:stretch>
        </p:blipFill>
        <p:spPr>
          <a:xfrm>
            <a:off x="3002179" y="756830"/>
            <a:ext cx="95013" cy="95013"/>
          </a:xfrm>
          <a:prstGeom prst="rect">
            <a:avLst/>
          </a:prstGeom>
        </p:spPr>
      </p:pic>
      <p:sp>
        <p:nvSpPr>
          <p:cNvPr id="88" name="Pentágono 6">
            <a:extLst>
              <a:ext uri="{FF2B5EF4-FFF2-40B4-BE49-F238E27FC236}">
                <a16:creationId xmlns:a16="http://schemas.microsoft.com/office/drawing/2014/main" id="{AB680CAD-22E2-49D1-B0AD-2D432E501169}"/>
              </a:ext>
            </a:extLst>
          </p:cNvPr>
          <p:cNvSpPr/>
          <p:nvPr/>
        </p:nvSpPr>
        <p:spPr>
          <a:xfrm>
            <a:off x="1925356" y="756830"/>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92" name="Imagem 91">
            <a:extLst>
              <a:ext uri="{FF2B5EF4-FFF2-40B4-BE49-F238E27FC236}">
                <a16:creationId xmlns:a16="http://schemas.microsoft.com/office/drawing/2014/main" id="{F152E72C-4C34-7E2D-3246-6711C9E7256E}"/>
              </a:ext>
            </a:extLst>
          </p:cNvPr>
          <p:cNvPicPr>
            <a:picLocks noChangeAspect="1"/>
          </p:cNvPicPr>
          <p:nvPr/>
        </p:nvPicPr>
        <p:blipFill>
          <a:blip r:embed="rId4"/>
          <a:stretch>
            <a:fillRect/>
          </a:stretch>
        </p:blipFill>
        <p:spPr>
          <a:xfrm>
            <a:off x="1943093" y="756830"/>
            <a:ext cx="95013" cy="95013"/>
          </a:xfrm>
          <a:prstGeom prst="rect">
            <a:avLst/>
          </a:prstGeom>
        </p:spPr>
      </p:pic>
      <p:sp>
        <p:nvSpPr>
          <p:cNvPr id="97" name="Fluxograma: Processo Alternativo 96">
            <a:extLst>
              <a:ext uri="{FF2B5EF4-FFF2-40B4-BE49-F238E27FC236}">
                <a16:creationId xmlns:a16="http://schemas.microsoft.com/office/drawing/2014/main" id="{43F23405-5AEF-9003-15EE-9455D70F1876}"/>
              </a:ext>
            </a:extLst>
          </p:cNvPr>
          <p:cNvSpPr/>
          <p:nvPr/>
        </p:nvSpPr>
        <p:spPr>
          <a:xfrm>
            <a:off x="2444738" y="1210220"/>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99" name="Imagem 98">
            <a:extLst>
              <a:ext uri="{FF2B5EF4-FFF2-40B4-BE49-F238E27FC236}">
                <a16:creationId xmlns:a16="http://schemas.microsoft.com/office/drawing/2014/main" id="{C822D2DB-F367-3E15-2158-411542DDF667}"/>
              </a:ext>
            </a:extLst>
          </p:cNvPr>
          <p:cNvPicPr>
            <a:picLocks noChangeAspect="1"/>
          </p:cNvPicPr>
          <p:nvPr/>
        </p:nvPicPr>
        <p:blipFill>
          <a:blip r:embed="rId6"/>
          <a:stretch>
            <a:fillRect/>
          </a:stretch>
        </p:blipFill>
        <p:spPr>
          <a:xfrm>
            <a:off x="2452684" y="1210221"/>
            <a:ext cx="84908" cy="84908"/>
          </a:xfrm>
          <a:prstGeom prst="rect">
            <a:avLst/>
          </a:prstGeom>
        </p:spPr>
      </p:pic>
      <p:sp>
        <p:nvSpPr>
          <p:cNvPr id="265" name="CaixaDeTexto 264">
            <a:extLst>
              <a:ext uri="{FF2B5EF4-FFF2-40B4-BE49-F238E27FC236}">
                <a16:creationId xmlns:a16="http://schemas.microsoft.com/office/drawing/2014/main" id="{CEA89BBD-1DB1-075B-FC40-B54F820F8571}"/>
              </a:ext>
            </a:extLst>
          </p:cNvPr>
          <p:cNvSpPr txBox="1"/>
          <p:nvPr/>
        </p:nvSpPr>
        <p:spPr>
          <a:xfrm>
            <a:off x="271431" y="487699"/>
            <a:ext cx="986687" cy="195759"/>
          </a:xfrm>
          <a:prstGeom prst="rect">
            <a:avLst/>
          </a:prstGeom>
          <a:noFill/>
        </p:spPr>
        <p:txBody>
          <a:bodyPr wrap="square" rtlCol="0">
            <a:spAutoFit/>
          </a:bodyPr>
          <a:lstStyle/>
          <a:p>
            <a:pPr marL="164558" indent="-164558">
              <a:buFont typeface="+mj-lt"/>
              <a:buAutoNum type="arabicPeriod"/>
            </a:pPr>
            <a:r>
              <a:rPr lang="pt-BR" sz="672" b="1">
                <a:latin typeface="AMX" pitchFamily="2" charset="0"/>
              </a:rPr>
              <a:t>Etapa Pré-Venda</a:t>
            </a:r>
          </a:p>
        </p:txBody>
      </p:sp>
      <p:sp>
        <p:nvSpPr>
          <p:cNvPr id="22" name="Fluxograma: Processo Alternativo 21">
            <a:extLst>
              <a:ext uri="{FF2B5EF4-FFF2-40B4-BE49-F238E27FC236}">
                <a16:creationId xmlns:a16="http://schemas.microsoft.com/office/drawing/2014/main" id="{98867883-07FD-7A41-2AA8-DB5AB2F81D6F}"/>
              </a:ext>
            </a:extLst>
          </p:cNvPr>
          <p:cNvSpPr/>
          <p:nvPr/>
        </p:nvSpPr>
        <p:spPr>
          <a:xfrm>
            <a:off x="308950" y="1212679"/>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23" name="Imagem 22">
            <a:extLst>
              <a:ext uri="{FF2B5EF4-FFF2-40B4-BE49-F238E27FC236}">
                <a16:creationId xmlns:a16="http://schemas.microsoft.com/office/drawing/2014/main" id="{5BF3D358-9354-5201-6458-263CA7B5C003}"/>
              </a:ext>
            </a:extLst>
          </p:cNvPr>
          <p:cNvPicPr>
            <a:picLocks noChangeAspect="1"/>
          </p:cNvPicPr>
          <p:nvPr/>
        </p:nvPicPr>
        <p:blipFill>
          <a:blip r:embed="rId6"/>
          <a:stretch>
            <a:fillRect/>
          </a:stretch>
        </p:blipFill>
        <p:spPr>
          <a:xfrm>
            <a:off x="308950" y="1212680"/>
            <a:ext cx="84908" cy="84908"/>
          </a:xfrm>
          <a:prstGeom prst="rect">
            <a:avLst/>
          </a:prstGeom>
        </p:spPr>
      </p:pic>
      <p:sp>
        <p:nvSpPr>
          <p:cNvPr id="24" name="Retângulo de cantos arredondados 41">
            <a:extLst>
              <a:ext uri="{FF2B5EF4-FFF2-40B4-BE49-F238E27FC236}">
                <a16:creationId xmlns:a16="http://schemas.microsoft.com/office/drawing/2014/main" id="{6FF7D029-5848-3DF5-9879-3D756BE43D61}"/>
              </a:ext>
            </a:extLst>
          </p:cNvPr>
          <p:cNvSpPr/>
          <p:nvPr/>
        </p:nvSpPr>
        <p:spPr>
          <a:xfrm>
            <a:off x="297882" y="829789"/>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Acessar site soluções digitais </a:t>
            </a:r>
            <a:endParaRPr lang="pt-BR" sz="396">
              <a:ln w="19050">
                <a:noFill/>
              </a:ln>
              <a:solidFill>
                <a:schemeClr val="tx1"/>
              </a:solidFill>
              <a:latin typeface="AMX" pitchFamily="2" charset="0"/>
            </a:endParaRPr>
          </a:p>
        </p:txBody>
      </p:sp>
      <p:cxnSp>
        <p:nvCxnSpPr>
          <p:cNvPr id="26" name="Conector reto 25">
            <a:extLst>
              <a:ext uri="{FF2B5EF4-FFF2-40B4-BE49-F238E27FC236}">
                <a16:creationId xmlns:a16="http://schemas.microsoft.com/office/drawing/2014/main" id="{9EE9275D-1583-EAE3-0F77-5938BA68F33B}"/>
              </a:ext>
            </a:extLst>
          </p:cNvPr>
          <p:cNvCxnSpPr>
            <a:cxnSpLocks/>
            <a:stCxn id="24" idx="2"/>
            <a:endCxn id="22" idx="0"/>
          </p:cNvCxnSpPr>
          <p:nvPr/>
        </p:nvCxnSpPr>
        <p:spPr>
          <a:xfrm>
            <a:off x="531094" y="1175288"/>
            <a:ext cx="703" cy="373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Pentágono 6">
            <a:extLst>
              <a:ext uri="{FF2B5EF4-FFF2-40B4-BE49-F238E27FC236}">
                <a16:creationId xmlns:a16="http://schemas.microsoft.com/office/drawing/2014/main" id="{08D14600-2C42-ADBA-74AD-306B448A8860}"/>
              </a:ext>
            </a:extLst>
          </p:cNvPr>
          <p:cNvSpPr/>
          <p:nvPr/>
        </p:nvSpPr>
        <p:spPr>
          <a:xfrm>
            <a:off x="297484" y="759289"/>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32" name="Imagem 31">
            <a:extLst>
              <a:ext uri="{FF2B5EF4-FFF2-40B4-BE49-F238E27FC236}">
                <a16:creationId xmlns:a16="http://schemas.microsoft.com/office/drawing/2014/main" id="{BCACC7F2-06CF-5BFE-18B3-0005EC3C59BB}"/>
              </a:ext>
            </a:extLst>
          </p:cNvPr>
          <p:cNvPicPr>
            <a:picLocks noChangeAspect="1"/>
          </p:cNvPicPr>
          <p:nvPr/>
        </p:nvPicPr>
        <p:blipFill>
          <a:blip r:embed="rId4"/>
          <a:stretch>
            <a:fillRect/>
          </a:stretch>
        </p:blipFill>
        <p:spPr>
          <a:xfrm>
            <a:off x="315221" y="759289"/>
            <a:ext cx="95013" cy="95013"/>
          </a:xfrm>
          <a:prstGeom prst="rect">
            <a:avLst/>
          </a:prstGeom>
        </p:spPr>
      </p:pic>
      <p:cxnSp>
        <p:nvCxnSpPr>
          <p:cNvPr id="33" name="Conector de Seta Reta 32">
            <a:extLst>
              <a:ext uri="{FF2B5EF4-FFF2-40B4-BE49-F238E27FC236}">
                <a16:creationId xmlns:a16="http://schemas.microsoft.com/office/drawing/2014/main" id="{B1578668-4D24-200B-851A-02D67524A340}"/>
              </a:ext>
            </a:extLst>
          </p:cNvPr>
          <p:cNvCxnSpPr>
            <a:cxnSpLocks/>
            <a:stCxn id="2" idx="3"/>
          </p:cNvCxnSpPr>
          <p:nvPr/>
        </p:nvCxnSpPr>
        <p:spPr>
          <a:xfrm flipV="1">
            <a:off x="1235913" y="2122497"/>
            <a:ext cx="67618" cy="555"/>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460" name="Conector de Seta Reta 459">
            <a:extLst>
              <a:ext uri="{FF2B5EF4-FFF2-40B4-BE49-F238E27FC236}">
                <a16:creationId xmlns:a16="http://schemas.microsoft.com/office/drawing/2014/main" id="{5A85E19B-0CE7-52E4-1260-16848F3E2947}"/>
              </a:ext>
            </a:extLst>
          </p:cNvPr>
          <p:cNvCxnSpPr>
            <a:cxnSpLocks/>
            <a:stCxn id="24" idx="3"/>
            <a:endCxn id="43" idx="1"/>
          </p:cNvCxnSpPr>
          <p:nvPr/>
        </p:nvCxnSpPr>
        <p:spPr>
          <a:xfrm>
            <a:off x="764307" y="1002538"/>
            <a:ext cx="71831" cy="2417"/>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D783AA8A-143F-617A-42E3-565DF9FD26B2}"/>
              </a:ext>
            </a:extLst>
          </p:cNvPr>
          <p:cNvSpPr txBox="1"/>
          <p:nvPr/>
        </p:nvSpPr>
        <p:spPr>
          <a:xfrm>
            <a:off x="10571" y="29131"/>
            <a:ext cx="4963648" cy="269626"/>
          </a:xfrm>
          <a:prstGeom prst="rect">
            <a:avLst/>
          </a:prstGeom>
          <a:noFill/>
        </p:spPr>
        <p:txBody>
          <a:bodyPr wrap="square" rtlCol="0">
            <a:spAutoFit/>
          </a:bodyPr>
          <a:lstStyle/>
          <a:p>
            <a:r>
              <a:rPr lang="pt-BR" sz="1152" b="1">
                <a:latin typeface="AMX" panose="020B0604020202020204"/>
              </a:rPr>
              <a:t>MACRO FLUXO AS IS – </a:t>
            </a:r>
            <a:r>
              <a:rPr lang="pt-BR" sz="1152" b="1">
                <a:solidFill>
                  <a:schemeClr val="tx2">
                    <a:lumMod val="50000"/>
                  </a:schemeClr>
                </a:solidFill>
                <a:latin typeface="AMX" panose="020B0604020202020204"/>
              </a:rPr>
              <a:t>HUB</a:t>
            </a:r>
            <a:r>
              <a:rPr lang="pt-BR" sz="1152" b="1">
                <a:latin typeface="AMX" panose="020B0604020202020204"/>
              </a:rPr>
              <a:t>| TELEMEDICINA</a:t>
            </a:r>
          </a:p>
        </p:txBody>
      </p:sp>
      <p:cxnSp>
        <p:nvCxnSpPr>
          <p:cNvPr id="20" name="Straight Connector 17">
            <a:extLst>
              <a:ext uri="{FF2B5EF4-FFF2-40B4-BE49-F238E27FC236}">
                <a16:creationId xmlns:a16="http://schemas.microsoft.com/office/drawing/2014/main" id="{1D7EA807-EFE9-5C91-4C8E-B630B2228CF9}"/>
              </a:ext>
            </a:extLst>
          </p:cNvPr>
          <p:cNvCxnSpPr>
            <a:cxnSpLocks/>
          </p:cNvCxnSpPr>
          <p:nvPr/>
        </p:nvCxnSpPr>
        <p:spPr>
          <a:xfrm>
            <a:off x="63072" y="216739"/>
            <a:ext cx="1152157" cy="5009"/>
          </a:xfrm>
          <a:prstGeom prst="line">
            <a:avLst/>
          </a:prstGeom>
          <a:ln w="28575">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45" name="Conector reto 44">
            <a:extLst>
              <a:ext uri="{FF2B5EF4-FFF2-40B4-BE49-F238E27FC236}">
                <a16:creationId xmlns:a16="http://schemas.microsoft.com/office/drawing/2014/main" id="{1485D1FE-B72F-4B91-659B-ED9571A8FAB5}"/>
              </a:ext>
            </a:extLst>
          </p:cNvPr>
          <p:cNvCxnSpPr>
            <a:cxnSpLocks/>
            <a:endCxn id="56" idx="2"/>
          </p:cNvCxnSpPr>
          <p:nvPr/>
        </p:nvCxnSpPr>
        <p:spPr>
          <a:xfrm>
            <a:off x="2849493" y="1995586"/>
            <a:ext cx="2367" cy="2573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6" name="Retângulo de cantos arredondados 41">
            <a:extLst>
              <a:ext uri="{FF2B5EF4-FFF2-40B4-BE49-F238E27FC236}">
                <a16:creationId xmlns:a16="http://schemas.microsoft.com/office/drawing/2014/main" id="{24312735-EF4F-715B-4BF5-46984933CFBF}"/>
              </a:ext>
            </a:extLst>
          </p:cNvPr>
          <p:cNvSpPr/>
          <p:nvPr/>
        </p:nvSpPr>
        <p:spPr>
          <a:xfrm>
            <a:off x="2614417" y="1646534"/>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Comunicar cliente “pedido Aprovado”</a:t>
            </a:r>
          </a:p>
        </p:txBody>
      </p:sp>
      <p:sp>
        <p:nvSpPr>
          <p:cNvPr id="48" name="Pentágono 6">
            <a:extLst>
              <a:ext uri="{FF2B5EF4-FFF2-40B4-BE49-F238E27FC236}">
                <a16:creationId xmlns:a16="http://schemas.microsoft.com/office/drawing/2014/main" id="{BEE0EF5B-0BEF-89EE-0223-66CD7AC97A7E}"/>
              </a:ext>
            </a:extLst>
          </p:cNvPr>
          <p:cNvSpPr/>
          <p:nvPr/>
        </p:nvSpPr>
        <p:spPr>
          <a:xfrm>
            <a:off x="2619461" y="1579309"/>
            <a:ext cx="477470" cy="8617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 API</a:t>
            </a:r>
          </a:p>
        </p:txBody>
      </p:sp>
      <p:pic>
        <p:nvPicPr>
          <p:cNvPr id="55" name="Imagem 54">
            <a:extLst>
              <a:ext uri="{FF2B5EF4-FFF2-40B4-BE49-F238E27FC236}">
                <a16:creationId xmlns:a16="http://schemas.microsoft.com/office/drawing/2014/main" id="{FAEFA923-D849-231A-170E-9CDBE538B8A0}"/>
              </a:ext>
            </a:extLst>
          </p:cNvPr>
          <p:cNvPicPr>
            <a:picLocks noChangeAspect="1"/>
          </p:cNvPicPr>
          <p:nvPr/>
        </p:nvPicPr>
        <p:blipFill>
          <a:blip r:embed="rId4"/>
          <a:stretch>
            <a:fillRect/>
          </a:stretch>
        </p:blipFill>
        <p:spPr>
          <a:xfrm>
            <a:off x="2615670" y="1580229"/>
            <a:ext cx="95013" cy="95013"/>
          </a:xfrm>
          <a:prstGeom prst="rect">
            <a:avLst/>
          </a:prstGeom>
        </p:spPr>
      </p:pic>
      <p:sp>
        <p:nvSpPr>
          <p:cNvPr id="56" name="Fluxograma: Processo Alternativo 55">
            <a:extLst>
              <a:ext uri="{FF2B5EF4-FFF2-40B4-BE49-F238E27FC236}">
                <a16:creationId xmlns:a16="http://schemas.microsoft.com/office/drawing/2014/main" id="{9A1F361E-F1AE-B3A3-581A-1C976F3CB7CA}"/>
              </a:ext>
            </a:extLst>
          </p:cNvPr>
          <p:cNvSpPr/>
          <p:nvPr/>
        </p:nvSpPr>
        <p:spPr>
          <a:xfrm>
            <a:off x="2629012" y="2157920"/>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448" name="Imagem 447">
            <a:extLst>
              <a:ext uri="{FF2B5EF4-FFF2-40B4-BE49-F238E27FC236}">
                <a16:creationId xmlns:a16="http://schemas.microsoft.com/office/drawing/2014/main" id="{D287BEF6-4D7E-518E-8C25-ADD52255D864}"/>
              </a:ext>
            </a:extLst>
          </p:cNvPr>
          <p:cNvPicPr>
            <a:picLocks noChangeAspect="1"/>
          </p:cNvPicPr>
          <p:nvPr/>
        </p:nvPicPr>
        <p:blipFill>
          <a:blip r:embed="rId6"/>
          <a:stretch>
            <a:fillRect/>
          </a:stretch>
        </p:blipFill>
        <p:spPr>
          <a:xfrm>
            <a:off x="2628488" y="2167105"/>
            <a:ext cx="84908" cy="84908"/>
          </a:xfrm>
          <a:prstGeom prst="rect">
            <a:avLst/>
          </a:prstGeom>
        </p:spPr>
      </p:pic>
      <p:cxnSp>
        <p:nvCxnSpPr>
          <p:cNvPr id="449" name="Conector de Seta Reta 448">
            <a:extLst>
              <a:ext uri="{FF2B5EF4-FFF2-40B4-BE49-F238E27FC236}">
                <a16:creationId xmlns:a16="http://schemas.microsoft.com/office/drawing/2014/main" id="{BD64D703-AA5B-8390-936B-6FE6A40739E0}"/>
              </a:ext>
            </a:extLst>
          </p:cNvPr>
          <p:cNvCxnSpPr>
            <a:cxnSpLocks/>
            <a:stCxn id="46" idx="3"/>
            <a:endCxn id="461" idx="1"/>
          </p:cNvCxnSpPr>
          <p:nvPr/>
        </p:nvCxnSpPr>
        <p:spPr>
          <a:xfrm flipV="1">
            <a:off x="3080843" y="1818610"/>
            <a:ext cx="65090" cy="674"/>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461" name="Retângulo de cantos arredondados 41">
            <a:extLst>
              <a:ext uri="{FF2B5EF4-FFF2-40B4-BE49-F238E27FC236}">
                <a16:creationId xmlns:a16="http://schemas.microsoft.com/office/drawing/2014/main" id="{DDA3CEBC-85BE-815B-9FB3-FFF5B84C134B}"/>
              </a:ext>
            </a:extLst>
          </p:cNvPr>
          <p:cNvSpPr/>
          <p:nvPr/>
        </p:nvSpPr>
        <p:spPr>
          <a:xfrm>
            <a:off x="3145933" y="1645860"/>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Disparar link de hospedagem</a:t>
            </a:r>
          </a:p>
        </p:txBody>
      </p:sp>
      <p:sp>
        <p:nvSpPr>
          <p:cNvPr id="462" name="Pentágono 6">
            <a:extLst>
              <a:ext uri="{FF2B5EF4-FFF2-40B4-BE49-F238E27FC236}">
                <a16:creationId xmlns:a16="http://schemas.microsoft.com/office/drawing/2014/main" id="{AB12CA66-4CCD-BC07-1129-F0D9895ED9FF}"/>
              </a:ext>
            </a:extLst>
          </p:cNvPr>
          <p:cNvSpPr/>
          <p:nvPr/>
        </p:nvSpPr>
        <p:spPr>
          <a:xfrm>
            <a:off x="3150976" y="1581823"/>
            <a:ext cx="461382" cy="82986"/>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483" name="Imagem 482">
            <a:extLst>
              <a:ext uri="{FF2B5EF4-FFF2-40B4-BE49-F238E27FC236}">
                <a16:creationId xmlns:a16="http://schemas.microsoft.com/office/drawing/2014/main" id="{060F221A-423F-F17A-231A-27AA5C23E015}"/>
              </a:ext>
            </a:extLst>
          </p:cNvPr>
          <p:cNvPicPr>
            <a:picLocks noChangeAspect="1"/>
          </p:cNvPicPr>
          <p:nvPr/>
        </p:nvPicPr>
        <p:blipFill>
          <a:blip r:embed="rId4"/>
          <a:stretch>
            <a:fillRect/>
          </a:stretch>
        </p:blipFill>
        <p:spPr>
          <a:xfrm>
            <a:off x="3147185" y="1579555"/>
            <a:ext cx="95013" cy="95013"/>
          </a:xfrm>
          <a:prstGeom prst="rect">
            <a:avLst/>
          </a:prstGeom>
        </p:spPr>
      </p:pic>
      <p:cxnSp>
        <p:nvCxnSpPr>
          <p:cNvPr id="497" name="Conector de Seta Reta 496">
            <a:extLst>
              <a:ext uri="{FF2B5EF4-FFF2-40B4-BE49-F238E27FC236}">
                <a16:creationId xmlns:a16="http://schemas.microsoft.com/office/drawing/2014/main" id="{584EB4ED-6E38-4C7D-49C5-A5C92EF59FA4}"/>
              </a:ext>
            </a:extLst>
          </p:cNvPr>
          <p:cNvCxnSpPr>
            <a:cxnSpLocks/>
            <a:stCxn id="461" idx="3"/>
            <a:endCxn id="376" idx="1"/>
          </p:cNvCxnSpPr>
          <p:nvPr/>
        </p:nvCxnSpPr>
        <p:spPr>
          <a:xfrm>
            <a:off x="3612358" y="1818610"/>
            <a:ext cx="60139" cy="4225"/>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124" name="Fluxograma: Processo Alternativo 123">
            <a:extLst>
              <a:ext uri="{FF2B5EF4-FFF2-40B4-BE49-F238E27FC236}">
                <a16:creationId xmlns:a16="http://schemas.microsoft.com/office/drawing/2014/main" id="{1D2655D4-CF2F-F52D-7573-B896403E9C0F}"/>
              </a:ext>
            </a:extLst>
          </p:cNvPr>
          <p:cNvSpPr/>
          <p:nvPr/>
        </p:nvSpPr>
        <p:spPr>
          <a:xfrm>
            <a:off x="2621639" y="2030074"/>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125" name="Imagem 124">
            <a:extLst>
              <a:ext uri="{FF2B5EF4-FFF2-40B4-BE49-F238E27FC236}">
                <a16:creationId xmlns:a16="http://schemas.microsoft.com/office/drawing/2014/main" id="{FC6BB966-611A-B01B-60D1-B40084B79E33}"/>
              </a:ext>
            </a:extLst>
          </p:cNvPr>
          <p:cNvPicPr>
            <a:picLocks noChangeAspect="1"/>
          </p:cNvPicPr>
          <p:nvPr/>
        </p:nvPicPr>
        <p:blipFill>
          <a:blip r:embed="rId6"/>
          <a:stretch>
            <a:fillRect/>
          </a:stretch>
        </p:blipFill>
        <p:spPr>
          <a:xfrm>
            <a:off x="2628204" y="2028006"/>
            <a:ext cx="84908" cy="84908"/>
          </a:xfrm>
          <a:prstGeom prst="rect">
            <a:avLst/>
          </a:prstGeom>
        </p:spPr>
      </p:pic>
      <p:sp>
        <p:nvSpPr>
          <p:cNvPr id="274" name="Retângulo: Único Canto Arredondado 273">
            <a:extLst>
              <a:ext uri="{FF2B5EF4-FFF2-40B4-BE49-F238E27FC236}">
                <a16:creationId xmlns:a16="http://schemas.microsoft.com/office/drawing/2014/main" id="{67AC7831-F38C-EAB8-7E43-5E7689620CC2}"/>
              </a:ext>
            </a:extLst>
          </p:cNvPr>
          <p:cNvSpPr/>
          <p:nvPr/>
        </p:nvSpPr>
        <p:spPr>
          <a:xfrm>
            <a:off x="2037725" y="2147364"/>
            <a:ext cx="454666" cy="91474"/>
          </a:xfrm>
          <a:prstGeom prst="round1Rect">
            <a:avLst>
              <a:gd name="adj" fmla="val 50000"/>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a:solidFill>
                  <a:schemeClr val="tx1"/>
                </a:solidFill>
              </a:rPr>
              <a:t>  </a:t>
            </a:r>
            <a:r>
              <a:rPr lang="pt-BR" sz="384" b="1">
                <a:solidFill>
                  <a:schemeClr val="tx1"/>
                </a:solidFill>
                <a:latin typeface="AMX" panose="020B0604020202020204" charset="0"/>
                <a:cs typeface="AMX" panose="020B0604020202020204" charset="0"/>
              </a:rPr>
              <a:t>1 dia</a:t>
            </a:r>
          </a:p>
        </p:txBody>
      </p:sp>
      <p:pic>
        <p:nvPicPr>
          <p:cNvPr id="275" name="Gráfico 274" descr="Relógio com preenchimento sólido">
            <a:extLst>
              <a:ext uri="{FF2B5EF4-FFF2-40B4-BE49-F238E27FC236}">
                <a16:creationId xmlns:a16="http://schemas.microsoft.com/office/drawing/2014/main" id="{FAF9111E-3DA9-D8B1-D915-001D4A58DB4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53299" y="2147364"/>
            <a:ext cx="79817" cy="91474"/>
          </a:xfrm>
          <a:prstGeom prst="rect">
            <a:avLst/>
          </a:prstGeom>
        </p:spPr>
      </p:pic>
      <p:sp>
        <p:nvSpPr>
          <p:cNvPr id="276" name="CaixaDeTexto 275">
            <a:extLst>
              <a:ext uri="{FF2B5EF4-FFF2-40B4-BE49-F238E27FC236}">
                <a16:creationId xmlns:a16="http://schemas.microsoft.com/office/drawing/2014/main" id="{CBEF6413-0D6E-A13A-962B-0DFD9D2DEEC8}"/>
              </a:ext>
            </a:extLst>
          </p:cNvPr>
          <p:cNvSpPr txBox="1"/>
          <p:nvPr/>
        </p:nvSpPr>
        <p:spPr>
          <a:xfrm>
            <a:off x="1976158" y="1444108"/>
            <a:ext cx="1437387" cy="299184"/>
          </a:xfrm>
          <a:prstGeom prst="rect">
            <a:avLst/>
          </a:prstGeom>
          <a:noFill/>
        </p:spPr>
        <p:txBody>
          <a:bodyPr wrap="square" rtlCol="0">
            <a:spAutoFit/>
          </a:bodyPr>
          <a:lstStyle/>
          <a:p>
            <a:r>
              <a:rPr lang="pt-BR" sz="672" b="1">
                <a:latin typeface="AMX" pitchFamily="2" charset="0"/>
              </a:rPr>
              <a:t>3. Ativação e Acesso de hospedagem</a:t>
            </a:r>
          </a:p>
        </p:txBody>
      </p:sp>
      <p:cxnSp>
        <p:nvCxnSpPr>
          <p:cNvPr id="309" name="Conector de Seta Reta 308">
            <a:extLst>
              <a:ext uri="{FF2B5EF4-FFF2-40B4-BE49-F238E27FC236}">
                <a16:creationId xmlns:a16="http://schemas.microsoft.com/office/drawing/2014/main" id="{E1FE9337-836B-EB58-548C-57D48835C080}"/>
              </a:ext>
            </a:extLst>
          </p:cNvPr>
          <p:cNvCxnSpPr>
            <a:cxnSpLocks/>
          </p:cNvCxnSpPr>
          <p:nvPr/>
        </p:nvCxnSpPr>
        <p:spPr>
          <a:xfrm flipV="1">
            <a:off x="3435240" y="1006670"/>
            <a:ext cx="59346" cy="1549"/>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Conector reto 317">
            <a:extLst>
              <a:ext uri="{FF2B5EF4-FFF2-40B4-BE49-F238E27FC236}">
                <a16:creationId xmlns:a16="http://schemas.microsoft.com/office/drawing/2014/main" id="{E65869B7-C9D1-2E23-083C-F28578A493DD}"/>
              </a:ext>
            </a:extLst>
          </p:cNvPr>
          <p:cNvCxnSpPr>
            <a:cxnSpLocks/>
            <a:stCxn id="321" idx="2"/>
            <a:endCxn id="330" idx="2"/>
          </p:cNvCxnSpPr>
          <p:nvPr/>
        </p:nvCxnSpPr>
        <p:spPr>
          <a:xfrm flipH="1">
            <a:off x="4265602" y="1180218"/>
            <a:ext cx="4395" cy="128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9" name="Fluxograma: Processo Alternativo 318">
            <a:extLst>
              <a:ext uri="{FF2B5EF4-FFF2-40B4-BE49-F238E27FC236}">
                <a16:creationId xmlns:a16="http://schemas.microsoft.com/office/drawing/2014/main" id="{0EA6773E-EFEC-096A-E83B-03756ADEFEDC}"/>
              </a:ext>
            </a:extLst>
          </p:cNvPr>
          <p:cNvSpPr/>
          <p:nvPr/>
        </p:nvSpPr>
        <p:spPr>
          <a:xfrm>
            <a:off x="3513840" y="1212488"/>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320" name="Imagem 319">
            <a:extLst>
              <a:ext uri="{FF2B5EF4-FFF2-40B4-BE49-F238E27FC236}">
                <a16:creationId xmlns:a16="http://schemas.microsoft.com/office/drawing/2014/main" id="{3CD011FC-0E52-8A3C-C6F6-1CA8EA5A32FE}"/>
              </a:ext>
            </a:extLst>
          </p:cNvPr>
          <p:cNvPicPr>
            <a:picLocks noChangeAspect="1"/>
          </p:cNvPicPr>
          <p:nvPr/>
        </p:nvPicPr>
        <p:blipFill>
          <a:blip r:embed="rId6"/>
          <a:stretch>
            <a:fillRect/>
          </a:stretch>
        </p:blipFill>
        <p:spPr>
          <a:xfrm>
            <a:off x="3521786" y="1212489"/>
            <a:ext cx="84908" cy="84908"/>
          </a:xfrm>
          <a:prstGeom prst="rect">
            <a:avLst/>
          </a:prstGeom>
        </p:spPr>
      </p:pic>
      <p:sp>
        <p:nvSpPr>
          <p:cNvPr id="321" name="Retângulo de cantos arredondados 41">
            <a:extLst>
              <a:ext uri="{FF2B5EF4-FFF2-40B4-BE49-F238E27FC236}">
                <a16:creationId xmlns:a16="http://schemas.microsoft.com/office/drawing/2014/main" id="{4EB04BE0-1A7F-2851-7ED6-34565C21FE84}"/>
              </a:ext>
            </a:extLst>
          </p:cNvPr>
          <p:cNvSpPr/>
          <p:nvPr/>
        </p:nvSpPr>
        <p:spPr>
          <a:xfrm>
            <a:off x="4036785" y="834718"/>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Realizar aceite dos termos e condições</a:t>
            </a:r>
          </a:p>
        </p:txBody>
      </p:sp>
      <p:sp>
        <p:nvSpPr>
          <p:cNvPr id="322" name="Retângulo de cantos arredondados 41">
            <a:extLst>
              <a:ext uri="{FF2B5EF4-FFF2-40B4-BE49-F238E27FC236}">
                <a16:creationId xmlns:a16="http://schemas.microsoft.com/office/drawing/2014/main" id="{E68CEDB7-BF9B-59B2-7217-BB1A798FB07D}"/>
              </a:ext>
            </a:extLst>
          </p:cNvPr>
          <p:cNvSpPr/>
          <p:nvPr/>
        </p:nvSpPr>
        <p:spPr>
          <a:xfrm>
            <a:off x="3494244" y="833735"/>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Selecionar método de pagamento</a:t>
            </a:r>
          </a:p>
        </p:txBody>
      </p:sp>
      <p:cxnSp>
        <p:nvCxnSpPr>
          <p:cNvPr id="323" name="Conector reto 322">
            <a:extLst>
              <a:ext uri="{FF2B5EF4-FFF2-40B4-BE49-F238E27FC236}">
                <a16:creationId xmlns:a16="http://schemas.microsoft.com/office/drawing/2014/main" id="{16ABC142-7A43-F5E8-AE79-E53F14E6FEA4}"/>
              </a:ext>
            </a:extLst>
          </p:cNvPr>
          <p:cNvCxnSpPr>
            <a:cxnSpLocks/>
            <a:stCxn id="319" idx="0"/>
          </p:cNvCxnSpPr>
          <p:nvPr/>
        </p:nvCxnSpPr>
        <p:spPr>
          <a:xfrm flipV="1">
            <a:off x="3736687" y="1179235"/>
            <a:ext cx="1808" cy="332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5" name="Conector de Seta Reta 324">
            <a:extLst>
              <a:ext uri="{FF2B5EF4-FFF2-40B4-BE49-F238E27FC236}">
                <a16:creationId xmlns:a16="http://schemas.microsoft.com/office/drawing/2014/main" id="{3736386E-B0E7-AFC2-3F50-BF704834599F}"/>
              </a:ext>
            </a:extLst>
          </p:cNvPr>
          <p:cNvCxnSpPr>
            <a:cxnSpLocks/>
            <a:stCxn id="321" idx="3"/>
          </p:cNvCxnSpPr>
          <p:nvPr/>
        </p:nvCxnSpPr>
        <p:spPr>
          <a:xfrm flipV="1">
            <a:off x="4503210" y="1000276"/>
            <a:ext cx="80151" cy="7192"/>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326" name="Pentágono 6">
            <a:extLst>
              <a:ext uri="{FF2B5EF4-FFF2-40B4-BE49-F238E27FC236}">
                <a16:creationId xmlns:a16="http://schemas.microsoft.com/office/drawing/2014/main" id="{5AB8B7A7-24C9-C1B6-2461-6D949A8761D4}"/>
              </a:ext>
            </a:extLst>
          </p:cNvPr>
          <p:cNvSpPr/>
          <p:nvPr/>
        </p:nvSpPr>
        <p:spPr>
          <a:xfrm>
            <a:off x="4049616" y="760081"/>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327" name="Imagem 326">
            <a:extLst>
              <a:ext uri="{FF2B5EF4-FFF2-40B4-BE49-F238E27FC236}">
                <a16:creationId xmlns:a16="http://schemas.microsoft.com/office/drawing/2014/main" id="{C93DBE52-54DD-65D5-BB21-8316DEF7A97A}"/>
              </a:ext>
            </a:extLst>
          </p:cNvPr>
          <p:cNvPicPr>
            <a:picLocks noChangeAspect="1"/>
          </p:cNvPicPr>
          <p:nvPr/>
        </p:nvPicPr>
        <p:blipFill>
          <a:blip r:embed="rId4"/>
          <a:stretch>
            <a:fillRect/>
          </a:stretch>
        </p:blipFill>
        <p:spPr>
          <a:xfrm>
            <a:off x="4067353" y="760080"/>
            <a:ext cx="95013" cy="95013"/>
          </a:xfrm>
          <a:prstGeom prst="rect">
            <a:avLst/>
          </a:prstGeom>
        </p:spPr>
      </p:pic>
      <p:sp>
        <p:nvSpPr>
          <p:cNvPr id="328" name="Pentágono 6">
            <a:extLst>
              <a:ext uri="{FF2B5EF4-FFF2-40B4-BE49-F238E27FC236}">
                <a16:creationId xmlns:a16="http://schemas.microsoft.com/office/drawing/2014/main" id="{966F6153-C1B5-FFBB-B778-9489AEB11337}"/>
              </a:ext>
            </a:extLst>
          </p:cNvPr>
          <p:cNvSpPr/>
          <p:nvPr/>
        </p:nvSpPr>
        <p:spPr>
          <a:xfrm>
            <a:off x="3510747" y="759098"/>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329" name="Imagem 328">
            <a:extLst>
              <a:ext uri="{FF2B5EF4-FFF2-40B4-BE49-F238E27FC236}">
                <a16:creationId xmlns:a16="http://schemas.microsoft.com/office/drawing/2014/main" id="{1157EDB7-FD7A-9922-6540-70D3304795F0}"/>
              </a:ext>
            </a:extLst>
          </p:cNvPr>
          <p:cNvPicPr>
            <a:picLocks noChangeAspect="1"/>
          </p:cNvPicPr>
          <p:nvPr/>
        </p:nvPicPr>
        <p:blipFill>
          <a:blip r:embed="rId4"/>
          <a:stretch>
            <a:fillRect/>
          </a:stretch>
        </p:blipFill>
        <p:spPr>
          <a:xfrm>
            <a:off x="3534419" y="759098"/>
            <a:ext cx="95013" cy="95013"/>
          </a:xfrm>
          <a:prstGeom prst="rect">
            <a:avLst/>
          </a:prstGeom>
        </p:spPr>
      </p:pic>
      <p:sp>
        <p:nvSpPr>
          <p:cNvPr id="330" name="Fluxograma: Processo Alternativo 329">
            <a:extLst>
              <a:ext uri="{FF2B5EF4-FFF2-40B4-BE49-F238E27FC236}">
                <a16:creationId xmlns:a16="http://schemas.microsoft.com/office/drawing/2014/main" id="{4C2EF7D2-8150-D1D2-DFE8-195CCADCBC3E}"/>
              </a:ext>
            </a:extLst>
          </p:cNvPr>
          <p:cNvSpPr/>
          <p:nvPr/>
        </p:nvSpPr>
        <p:spPr>
          <a:xfrm>
            <a:off x="4042755" y="1213471"/>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331" name="Imagem 330">
            <a:extLst>
              <a:ext uri="{FF2B5EF4-FFF2-40B4-BE49-F238E27FC236}">
                <a16:creationId xmlns:a16="http://schemas.microsoft.com/office/drawing/2014/main" id="{5CA55BCF-FC43-E8D1-A7D4-A97DAAB7F4E5}"/>
              </a:ext>
            </a:extLst>
          </p:cNvPr>
          <p:cNvPicPr>
            <a:picLocks noChangeAspect="1"/>
          </p:cNvPicPr>
          <p:nvPr/>
        </p:nvPicPr>
        <p:blipFill>
          <a:blip r:embed="rId6"/>
          <a:stretch>
            <a:fillRect/>
          </a:stretch>
        </p:blipFill>
        <p:spPr>
          <a:xfrm>
            <a:off x="4050701" y="1213471"/>
            <a:ext cx="84908" cy="84908"/>
          </a:xfrm>
          <a:prstGeom prst="rect">
            <a:avLst/>
          </a:prstGeom>
        </p:spPr>
      </p:pic>
      <p:cxnSp>
        <p:nvCxnSpPr>
          <p:cNvPr id="336" name="Conector de Seta Reta 335">
            <a:extLst>
              <a:ext uri="{FF2B5EF4-FFF2-40B4-BE49-F238E27FC236}">
                <a16:creationId xmlns:a16="http://schemas.microsoft.com/office/drawing/2014/main" id="{31038130-36EA-C0B9-28F2-0C1256CC19E9}"/>
              </a:ext>
            </a:extLst>
          </p:cNvPr>
          <p:cNvCxnSpPr>
            <a:cxnSpLocks/>
            <a:stCxn id="322" idx="3"/>
          </p:cNvCxnSpPr>
          <p:nvPr/>
        </p:nvCxnSpPr>
        <p:spPr>
          <a:xfrm flipV="1">
            <a:off x="3960669" y="1000080"/>
            <a:ext cx="65815" cy="6405"/>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pic>
        <p:nvPicPr>
          <p:cNvPr id="347" name="Imagem 346" descr="Ícone&#10;&#10;O conteúdo gerado por IA pode estar incorreto.">
            <a:extLst>
              <a:ext uri="{FF2B5EF4-FFF2-40B4-BE49-F238E27FC236}">
                <a16:creationId xmlns:a16="http://schemas.microsoft.com/office/drawing/2014/main" id="{7E004CE7-85B1-B3CA-DD4F-5160CE7E5E78}"/>
              </a:ext>
            </a:extLst>
          </p:cNvPr>
          <p:cNvPicPr>
            <a:picLocks noChangeAspect="1"/>
          </p:cNvPicPr>
          <p:nvPr/>
        </p:nvPicPr>
        <p:blipFill>
          <a:blip r:embed="rId7"/>
          <a:stretch>
            <a:fillRect/>
          </a:stretch>
        </p:blipFill>
        <p:spPr>
          <a:xfrm>
            <a:off x="570678" y="2185132"/>
            <a:ext cx="141690" cy="141690"/>
          </a:xfrm>
          <a:prstGeom prst="rect">
            <a:avLst/>
          </a:prstGeom>
        </p:spPr>
      </p:pic>
      <p:grpSp>
        <p:nvGrpSpPr>
          <p:cNvPr id="350" name="Agrupar 349">
            <a:extLst>
              <a:ext uri="{FF2B5EF4-FFF2-40B4-BE49-F238E27FC236}">
                <a16:creationId xmlns:a16="http://schemas.microsoft.com/office/drawing/2014/main" id="{78766257-2827-7A4E-9657-A9283F947F89}"/>
              </a:ext>
            </a:extLst>
          </p:cNvPr>
          <p:cNvGrpSpPr/>
          <p:nvPr/>
        </p:nvGrpSpPr>
        <p:grpSpPr>
          <a:xfrm>
            <a:off x="1308164" y="1967538"/>
            <a:ext cx="404032" cy="325015"/>
            <a:chOff x="5942909" y="3750870"/>
            <a:chExt cx="1070397" cy="797129"/>
          </a:xfrm>
        </p:grpSpPr>
        <p:sp>
          <p:nvSpPr>
            <p:cNvPr id="351" name="Losango 350">
              <a:extLst>
                <a:ext uri="{FF2B5EF4-FFF2-40B4-BE49-F238E27FC236}">
                  <a16:creationId xmlns:a16="http://schemas.microsoft.com/office/drawing/2014/main" id="{23002543-CBE7-6217-856D-0C0851CC2EE2}"/>
                </a:ext>
              </a:extLst>
            </p:cNvPr>
            <p:cNvSpPr/>
            <p:nvPr/>
          </p:nvSpPr>
          <p:spPr>
            <a:xfrm>
              <a:off x="5942909" y="3750870"/>
              <a:ext cx="1070397" cy="753917"/>
            </a:xfrm>
            <a:prstGeom prst="diamond">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4">
                <a:solidFill>
                  <a:schemeClr val="tx1"/>
                </a:solidFill>
                <a:latin typeface="AMX" pitchFamily="2" charset="0"/>
              </a:endParaRPr>
            </a:p>
          </p:txBody>
        </p:sp>
        <p:sp>
          <p:nvSpPr>
            <p:cNvPr id="352" name="CaixaDeTexto 351">
              <a:extLst>
                <a:ext uri="{FF2B5EF4-FFF2-40B4-BE49-F238E27FC236}">
                  <a16:creationId xmlns:a16="http://schemas.microsoft.com/office/drawing/2014/main" id="{262CB6A9-0D12-5D70-6873-186D459B5E0B}"/>
                </a:ext>
              </a:extLst>
            </p:cNvPr>
            <p:cNvSpPr txBox="1"/>
            <p:nvPr/>
          </p:nvSpPr>
          <p:spPr>
            <a:xfrm>
              <a:off x="5952401" y="3995386"/>
              <a:ext cx="1045629" cy="552613"/>
            </a:xfrm>
            <a:prstGeom prst="rect">
              <a:avLst/>
            </a:prstGeom>
            <a:noFill/>
          </p:spPr>
          <p:txBody>
            <a:bodyPr wrap="square" rtlCol="0">
              <a:spAutoFit/>
            </a:bodyPr>
            <a:lstStyle/>
            <a:p>
              <a:pPr algn="ctr"/>
              <a:r>
                <a:rPr lang="pt-BR" sz="432">
                  <a:latin typeface="AMX" pitchFamily="2" charset="0"/>
                </a:rPr>
                <a:t>Aprovado?</a:t>
              </a:r>
            </a:p>
          </p:txBody>
        </p:sp>
      </p:grpSp>
      <p:cxnSp>
        <p:nvCxnSpPr>
          <p:cNvPr id="355" name="Conector: Angulado 354">
            <a:extLst>
              <a:ext uri="{FF2B5EF4-FFF2-40B4-BE49-F238E27FC236}">
                <a16:creationId xmlns:a16="http://schemas.microsoft.com/office/drawing/2014/main" id="{B8D7E952-DC04-E335-4A80-ECBB81853DD1}"/>
              </a:ext>
            </a:extLst>
          </p:cNvPr>
          <p:cNvCxnSpPr>
            <a:cxnSpLocks/>
            <a:stCxn id="351" idx="0"/>
            <a:endCxn id="478" idx="1"/>
          </p:cNvCxnSpPr>
          <p:nvPr/>
        </p:nvCxnSpPr>
        <p:spPr>
          <a:xfrm rot="5400000" flipH="1" flipV="1">
            <a:off x="1696925" y="1636674"/>
            <a:ext cx="144120" cy="517610"/>
          </a:xfrm>
          <a:prstGeom prst="bentConnector2">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Conector reto 359">
            <a:extLst>
              <a:ext uri="{FF2B5EF4-FFF2-40B4-BE49-F238E27FC236}">
                <a16:creationId xmlns:a16="http://schemas.microsoft.com/office/drawing/2014/main" id="{AA6AFA4F-76FF-E16E-5276-F4311B109875}"/>
              </a:ext>
            </a:extLst>
          </p:cNvPr>
          <p:cNvCxnSpPr>
            <a:cxnSpLocks/>
            <a:endCxn id="368" idx="2"/>
          </p:cNvCxnSpPr>
          <p:nvPr/>
        </p:nvCxnSpPr>
        <p:spPr>
          <a:xfrm flipH="1">
            <a:off x="2252737" y="2764519"/>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1" name="Retângulo de cantos arredondados 41">
            <a:extLst>
              <a:ext uri="{FF2B5EF4-FFF2-40B4-BE49-F238E27FC236}">
                <a16:creationId xmlns:a16="http://schemas.microsoft.com/office/drawing/2014/main" id="{97108F82-3848-D339-3FB4-B1F9DDD9189C}"/>
              </a:ext>
            </a:extLst>
          </p:cNvPr>
          <p:cNvSpPr/>
          <p:nvPr/>
        </p:nvSpPr>
        <p:spPr>
          <a:xfrm>
            <a:off x="2022668" y="2415468"/>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Comunicar cliente “pedido Reprovado”</a:t>
            </a:r>
          </a:p>
        </p:txBody>
      </p:sp>
      <p:sp>
        <p:nvSpPr>
          <p:cNvPr id="362" name="Pentágono 6">
            <a:extLst>
              <a:ext uri="{FF2B5EF4-FFF2-40B4-BE49-F238E27FC236}">
                <a16:creationId xmlns:a16="http://schemas.microsoft.com/office/drawing/2014/main" id="{1C9EF674-AD69-F9C3-0C8F-6EE54D2EBB21}"/>
              </a:ext>
            </a:extLst>
          </p:cNvPr>
          <p:cNvSpPr/>
          <p:nvPr/>
        </p:nvSpPr>
        <p:spPr>
          <a:xfrm>
            <a:off x="2027711" y="2339404"/>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364" name="Imagem 363">
            <a:extLst>
              <a:ext uri="{FF2B5EF4-FFF2-40B4-BE49-F238E27FC236}">
                <a16:creationId xmlns:a16="http://schemas.microsoft.com/office/drawing/2014/main" id="{9FDD4449-E8F0-AF17-77B2-70FEC738B69F}"/>
              </a:ext>
            </a:extLst>
          </p:cNvPr>
          <p:cNvPicPr>
            <a:picLocks noChangeAspect="1"/>
          </p:cNvPicPr>
          <p:nvPr/>
        </p:nvPicPr>
        <p:blipFill>
          <a:blip r:embed="rId4"/>
          <a:stretch>
            <a:fillRect/>
          </a:stretch>
        </p:blipFill>
        <p:spPr>
          <a:xfrm>
            <a:off x="2023920" y="2349163"/>
            <a:ext cx="95013" cy="95013"/>
          </a:xfrm>
          <a:prstGeom prst="rect">
            <a:avLst/>
          </a:prstGeom>
        </p:spPr>
      </p:pic>
      <p:cxnSp>
        <p:nvCxnSpPr>
          <p:cNvPr id="367" name="Conector de Seta Reta 366">
            <a:extLst>
              <a:ext uri="{FF2B5EF4-FFF2-40B4-BE49-F238E27FC236}">
                <a16:creationId xmlns:a16="http://schemas.microsoft.com/office/drawing/2014/main" id="{332F297C-154A-C3E3-2E83-9C0027A7F1B5}"/>
              </a:ext>
            </a:extLst>
          </p:cNvPr>
          <p:cNvCxnSpPr>
            <a:cxnSpLocks/>
            <a:stCxn id="496" idx="3"/>
            <a:endCxn id="385" idx="2"/>
          </p:cNvCxnSpPr>
          <p:nvPr/>
        </p:nvCxnSpPr>
        <p:spPr>
          <a:xfrm>
            <a:off x="3039579" y="2586901"/>
            <a:ext cx="110655" cy="3614"/>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368" name="Fluxograma: Processo Alternativo 367">
            <a:extLst>
              <a:ext uri="{FF2B5EF4-FFF2-40B4-BE49-F238E27FC236}">
                <a16:creationId xmlns:a16="http://schemas.microsoft.com/office/drawing/2014/main" id="{EAC0A0FF-6D13-6D6E-48C1-31CEF279FEFC}"/>
              </a:ext>
            </a:extLst>
          </p:cNvPr>
          <p:cNvSpPr/>
          <p:nvPr/>
        </p:nvSpPr>
        <p:spPr>
          <a:xfrm>
            <a:off x="2029889" y="2799008"/>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369" name="Imagem 368">
            <a:extLst>
              <a:ext uri="{FF2B5EF4-FFF2-40B4-BE49-F238E27FC236}">
                <a16:creationId xmlns:a16="http://schemas.microsoft.com/office/drawing/2014/main" id="{EA353154-D840-9F48-9C46-004A21F20558}"/>
              </a:ext>
            </a:extLst>
          </p:cNvPr>
          <p:cNvPicPr>
            <a:picLocks noChangeAspect="1"/>
          </p:cNvPicPr>
          <p:nvPr/>
        </p:nvPicPr>
        <p:blipFill>
          <a:blip r:embed="rId6"/>
          <a:stretch>
            <a:fillRect/>
          </a:stretch>
        </p:blipFill>
        <p:spPr>
          <a:xfrm>
            <a:off x="2036454" y="2796940"/>
            <a:ext cx="84908" cy="84908"/>
          </a:xfrm>
          <a:prstGeom prst="rect">
            <a:avLst/>
          </a:prstGeom>
        </p:spPr>
      </p:pic>
      <p:cxnSp>
        <p:nvCxnSpPr>
          <p:cNvPr id="370" name="Conector: Angulado 369">
            <a:extLst>
              <a:ext uri="{FF2B5EF4-FFF2-40B4-BE49-F238E27FC236}">
                <a16:creationId xmlns:a16="http://schemas.microsoft.com/office/drawing/2014/main" id="{ACE81E03-E277-7F72-FEE5-445B0394BD62}"/>
              </a:ext>
            </a:extLst>
          </p:cNvPr>
          <p:cNvCxnSpPr>
            <a:cxnSpLocks/>
            <a:stCxn id="351" idx="2"/>
            <a:endCxn id="361" idx="1"/>
          </p:cNvCxnSpPr>
          <p:nvPr/>
        </p:nvCxnSpPr>
        <p:spPr>
          <a:xfrm rot="16200000" flipH="1">
            <a:off x="1609782" y="2175332"/>
            <a:ext cx="313284" cy="512488"/>
          </a:xfrm>
          <a:prstGeom prst="bentConnector2">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385" name="Círculo: Vazio 384">
            <a:extLst>
              <a:ext uri="{FF2B5EF4-FFF2-40B4-BE49-F238E27FC236}">
                <a16:creationId xmlns:a16="http://schemas.microsoft.com/office/drawing/2014/main" id="{2064E8DB-A7B3-2348-5CCD-6027BEA759F3}"/>
              </a:ext>
            </a:extLst>
          </p:cNvPr>
          <p:cNvSpPr/>
          <p:nvPr/>
        </p:nvSpPr>
        <p:spPr>
          <a:xfrm>
            <a:off x="3150234" y="2517960"/>
            <a:ext cx="143383" cy="145110"/>
          </a:xfrm>
          <a:prstGeom prst="donut">
            <a:avLst/>
          </a:prstGeom>
          <a:solidFill>
            <a:srgbClr val="E0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504">
              <a:solidFill>
                <a:schemeClr val="tx1"/>
              </a:solidFill>
              <a:latin typeface="AMX" pitchFamily="2" charset="0"/>
            </a:endParaRPr>
          </a:p>
        </p:txBody>
      </p:sp>
      <p:cxnSp>
        <p:nvCxnSpPr>
          <p:cNvPr id="388" name="Conector reto 387">
            <a:extLst>
              <a:ext uri="{FF2B5EF4-FFF2-40B4-BE49-F238E27FC236}">
                <a16:creationId xmlns:a16="http://schemas.microsoft.com/office/drawing/2014/main" id="{C0CDF6A6-C717-8344-D243-D212477E2AE2}"/>
              </a:ext>
            </a:extLst>
          </p:cNvPr>
          <p:cNvCxnSpPr>
            <a:cxnSpLocks/>
            <a:endCxn id="389" idx="2"/>
          </p:cNvCxnSpPr>
          <p:nvPr/>
        </p:nvCxnSpPr>
        <p:spPr>
          <a:xfrm flipH="1">
            <a:off x="2242189" y="2889500"/>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9" name="Fluxograma: Processo Alternativo 388">
            <a:extLst>
              <a:ext uri="{FF2B5EF4-FFF2-40B4-BE49-F238E27FC236}">
                <a16:creationId xmlns:a16="http://schemas.microsoft.com/office/drawing/2014/main" id="{DD14F606-5D8D-CC0E-D4D7-C56BCE66D55C}"/>
              </a:ext>
            </a:extLst>
          </p:cNvPr>
          <p:cNvSpPr/>
          <p:nvPr/>
        </p:nvSpPr>
        <p:spPr>
          <a:xfrm>
            <a:off x="2019341" y="2923989"/>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390" name="Imagem 389">
            <a:extLst>
              <a:ext uri="{FF2B5EF4-FFF2-40B4-BE49-F238E27FC236}">
                <a16:creationId xmlns:a16="http://schemas.microsoft.com/office/drawing/2014/main" id="{E04E5FD6-0CF6-944D-CF16-8F6613C36850}"/>
              </a:ext>
            </a:extLst>
          </p:cNvPr>
          <p:cNvPicPr>
            <a:picLocks noChangeAspect="1"/>
          </p:cNvPicPr>
          <p:nvPr/>
        </p:nvPicPr>
        <p:blipFill>
          <a:blip r:embed="rId6"/>
          <a:stretch>
            <a:fillRect/>
          </a:stretch>
        </p:blipFill>
        <p:spPr>
          <a:xfrm>
            <a:off x="2025905" y="2921921"/>
            <a:ext cx="84908" cy="84908"/>
          </a:xfrm>
          <a:prstGeom prst="rect">
            <a:avLst/>
          </a:prstGeom>
        </p:spPr>
      </p:pic>
      <p:sp>
        <p:nvSpPr>
          <p:cNvPr id="354" name="CaixaDeTexto 353">
            <a:extLst>
              <a:ext uri="{FF2B5EF4-FFF2-40B4-BE49-F238E27FC236}">
                <a16:creationId xmlns:a16="http://schemas.microsoft.com/office/drawing/2014/main" id="{BA0C7404-CB6F-495F-B6D0-BB88E6835937}"/>
              </a:ext>
            </a:extLst>
          </p:cNvPr>
          <p:cNvSpPr txBox="1"/>
          <p:nvPr/>
        </p:nvSpPr>
        <p:spPr>
          <a:xfrm>
            <a:off x="1593479" y="2552914"/>
            <a:ext cx="216791" cy="269689"/>
          </a:xfrm>
          <a:prstGeom prst="rect">
            <a:avLst/>
          </a:prstGeom>
          <a:solidFill>
            <a:schemeClr val="bg1"/>
          </a:solidFill>
        </p:spPr>
        <p:txBody>
          <a:bodyPr wrap="square">
            <a:spAutoFit/>
          </a:bodyPr>
          <a:lstStyle/>
          <a:p>
            <a:pPr algn="ctr"/>
            <a:r>
              <a:rPr lang="pt-BR" sz="384" b="1">
                <a:ln w="19050">
                  <a:noFill/>
                </a:ln>
                <a:latin typeface="AMX" pitchFamily="2" charset="0"/>
              </a:rPr>
              <a:t>Não</a:t>
            </a:r>
          </a:p>
        </p:txBody>
      </p:sp>
      <p:sp>
        <p:nvSpPr>
          <p:cNvPr id="392" name="CaixaDeTexto 391">
            <a:extLst>
              <a:ext uri="{FF2B5EF4-FFF2-40B4-BE49-F238E27FC236}">
                <a16:creationId xmlns:a16="http://schemas.microsoft.com/office/drawing/2014/main" id="{C85D19C9-ACF5-402B-02E7-90C85464DBF5}"/>
              </a:ext>
            </a:extLst>
          </p:cNvPr>
          <p:cNvSpPr txBox="1"/>
          <p:nvPr/>
        </p:nvSpPr>
        <p:spPr>
          <a:xfrm>
            <a:off x="1595245" y="1739687"/>
            <a:ext cx="216791" cy="269689"/>
          </a:xfrm>
          <a:prstGeom prst="rect">
            <a:avLst/>
          </a:prstGeom>
          <a:solidFill>
            <a:schemeClr val="bg1"/>
          </a:solidFill>
        </p:spPr>
        <p:txBody>
          <a:bodyPr wrap="square">
            <a:spAutoFit/>
          </a:bodyPr>
          <a:lstStyle/>
          <a:p>
            <a:pPr algn="ctr"/>
            <a:r>
              <a:rPr lang="pt-BR" sz="384" b="1">
                <a:ln w="19050">
                  <a:noFill/>
                </a:ln>
                <a:latin typeface="AMX" pitchFamily="2" charset="0"/>
              </a:rPr>
              <a:t>Sim</a:t>
            </a:r>
          </a:p>
        </p:txBody>
      </p:sp>
      <p:pic>
        <p:nvPicPr>
          <p:cNvPr id="393" name="Imagem 392" descr="Ícone&#10;&#10;O conteúdo gerado por IA pode estar incorreto.">
            <a:extLst>
              <a:ext uri="{FF2B5EF4-FFF2-40B4-BE49-F238E27FC236}">
                <a16:creationId xmlns:a16="http://schemas.microsoft.com/office/drawing/2014/main" id="{58668962-3911-575D-F59A-C1D87D93B7AF}"/>
              </a:ext>
            </a:extLst>
          </p:cNvPr>
          <p:cNvPicPr>
            <a:picLocks noChangeAspect="1"/>
          </p:cNvPicPr>
          <p:nvPr/>
        </p:nvPicPr>
        <p:blipFill>
          <a:blip r:embed="rId7"/>
          <a:stretch>
            <a:fillRect/>
          </a:stretch>
        </p:blipFill>
        <p:spPr>
          <a:xfrm>
            <a:off x="2397556" y="2647497"/>
            <a:ext cx="141690" cy="141690"/>
          </a:xfrm>
          <a:prstGeom prst="rect">
            <a:avLst/>
          </a:prstGeom>
        </p:spPr>
      </p:pic>
      <p:pic>
        <p:nvPicPr>
          <p:cNvPr id="394" name="Imagem 393" descr="Ícone&#10;&#10;O conteúdo gerado por IA pode estar incorreto.">
            <a:extLst>
              <a:ext uri="{FF2B5EF4-FFF2-40B4-BE49-F238E27FC236}">
                <a16:creationId xmlns:a16="http://schemas.microsoft.com/office/drawing/2014/main" id="{6DD4C5C7-F218-8A2E-3E5C-95E3F1B53556}"/>
              </a:ext>
            </a:extLst>
          </p:cNvPr>
          <p:cNvPicPr>
            <a:picLocks noChangeAspect="1"/>
          </p:cNvPicPr>
          <p:nvPr/>
        </p:nvPicPr>
        <p:blipFill>
          <a:blip r:embed="rId7"/>
          <a:stretch>
            <a:fillRect/>
          </a:stretch>
        </p:blipFill>
        <p:spPr>
          <a:xfrm>
            <a:off x="2988426" y="1864586"/>
            <a:ext cx="141690" cy="141690"/>
          </a:xfrm>
          <a:prstGeom prst="rect">
            <a:avLst/>
          </a:prstGeom>
        </p:spPr>
      </p:pic>
      <p:cxnSp>
        <p:nvCxnSpPr>
          <p:cNvPr id="395" name="Conector reto 394">
            <a:extLst>
              <a:ext uri="{FF2B5EF4-FFF2-40B4-BE49-F238E27FC236}">
                <a16:creationId xmlns:a16="http://schemas.microsoft.com/office/drawing/2014/main" id="{D6234FC4-615F-C128-D73D-C1AF17A53F5B}"/>
              </a:ext>
            </a:extLst>
          </p:cNvPr>
          <p:cNvCxnSpPr>
            <a:cxnSpLocks/>
            <a:endCxn id="398" idx="2"/>
          </p:cNvCxnSpPr>
          <p:nvPr/>
        </p:nvCxnSpPr>
        <p:spPr>
          <a:xfrm flipH="1">
            <a:off x="3371956" y="1998671"/>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8" name="Fluxograma: Processo Alternativo 397">
            <a:extLst>
              <a:ext uri="{FF2B5EF4-FFF2-40B4-BE49-F238E27FC236}">
                <a16:creationId xmlns:a16="http://schemas.microsoft.com/office/drawing/2014/main" id="{B7D8CEF5-71E1-7D50-767D-4B30F5585E88}"/>
              </a:ext>
            </a:extLst>
          </p:cNvPr>
          <p:cNvSpPr/>
          <p:nvPr/>
        </p:nvSpPr>
        <p:spPr>
          <a:xfrm>
            <a:off x="3149108" y="2033159"/>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399" name="Imagem 398">
            <a:extLst>
              <a:ext uri="{FF2B5EF4-FFF2-40B4-BE49-F238E27FC236}">
                <a16:creationId xmlns:a16="http://schemas.microsoft.com/office/drawing/2014/main" id="{A689BF25-2633-F660-1241-CD9DD6AFB742}"/>
              </a:ext>
            </a:extLst>
          </p:cNvPr>
          <p:cNvPicPr>
            <a:picLocks noChangeAspect="1"/>
          </p:cNvPicPr>
          <p:nvPr/>
        </p:nvPicPr>
        <p:blipFill>
          <a:blip r:embed="rId6"/>
          <a:stretch>
            <a:fillRect/>
          </a:stretch>
        </p:blipFill>
        <p:spPr>
          <a:xfrm>
            <a:off x="3155673" y="2031091"/>
            <a:ext cx="84908" cy="84908"/>
          </a:xfrm>
          <a:prstGeom prst="rect">
            <a:avLst/>
          </a:prstGeom>
        </p:spPr>
      </p:pic>
      <p:cxnSp>
        <p:nvCxnSpPr>
          <p:cNvPr id="400" name="Conector reto 399">
            <a:extLst>
              <a:ext uri="{FF2B5EF4-FFF2-40B4-BE49-F238E27FC236}">
                <a16:creationId xmlns:a16="http://schemas.microsoft.com/office/drawing/2014/main" id="{7D7DE641-68C5-544E-3154-B932FCE593E4}"/>
              </a:ext>
            </a:extLst>
          </p:cNvPr>
          <p:cNvCxnSpPr>
            <a:cxnSpLocks/>
            <a:endCxn id="403" idx="2"/>
          </p:cNvCxnSpPr>
          <p:nvPr/>
        </p:nvCxnSpPr>
        <p:spPr>
          <a:xfrm flipH="1">
            <a:off x="3907028" y="2004818"/>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3" name="Fluxograma: Processo Alternativo 402">
            <a:extLst>
              <a:ext uri="{FF2B5EF4-FFF2-40B4-BE49-F238E27FC236}">
                <a16:creationId xmlns:a16="http://schemas.microsoft.com/office/drawing/2014/main" id="{2F7C56F8-2CE5-FA0A-FAE3-88DEFEFD177C}"/>
              </a:ext>
            </a:extLst>
          </p:cNvPr>
          <p:cNvSpPr/>
          <p:nvPr/>
        </p:nvSpPr>
        <p:spPr>
          <a:xfrm>
            <a:off x="3684180" y="203930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404" name="Imagem 403">
            <a:extLst>
              <a:ext uri="{FF2B5EF4-FFF2-40B4-BE49-F238E27FC236}">
                <a16:creationId xmlns:a16="http://schemas.microsoft.com/office/drawing/2014/main" id="{1569BBD1-B8FA-1A2A-0DAD-ACC1FD33BB65}"/>
              </a:ext>
            </a:extLst>
          </p:cNvPr>
          <p:cNvPicPr>
            <a:picLocks noChangeAspect="1"/>
          </p:cNvPicPr>
          <p:nvPr/>
        </p:nvPicPr>
        <p:blipFill>
          <a:blip r:embed="rId6"/>
          <a:stretch>
            <a:fillRect/>
          </a:stretch>
        </p:blipFill>
        <p:spPr>
          <a:xfrm>
            <a:off x="3690745" y="2037238"/>
            <a:ext cx="84908" cy="84908"/>
          </a:xfrm>
          <a:prstGeom prst="rect">
            <a:avLst/>
          </a:prstGeom>
        </p:spPr>
      </p:pic>
      <p:pic>
        <p:nvPicPr>
          <p:cNvPr id="406" name="Imagem 405" descr="Ícone&#10;&#10;O conteúdo gerado por IA pode estar incorreto.">
            <a:extLst>
              <a:ext uri="{FF2B5EF4-FFF2-40B4-BE49-F238E27FC236}">
                <a16:creationId xmlns:a16="http://schemas.microsoft.com/office/drawing/2014/main" id="{DD1A7FCF-0FFE-5C09-0088-9C84F2C539C8}"/>
              </a:ext>
            </a:extLst>
          </p:cNvPr>
          <p:cNvPicPr>
            <a:picLocks noChangeAspect="1"/>
          </p:cNvPicPr>
          <p:nvPr/>
        </p:nvPicPr>
        <p:blipFill>
          <a:blip r:embed="rId7"/>
          <a:stretch>
            <a:fillRect/>
          </a:stretch>
        </p:blipFill>
        <p:spPr>
          <a:xfrm>
            <a:off x="3489242" y="1886316"/>
            <a:ext cx="141690" cy="141690"/>
          </a:xfrm>
          <a:prstGeom prst="rect">
            <a:avLst/>
          </a:prstGeom>
        </p:spPr>
      </p:pic>
      <p:sp>
        <p:nvSpPr>
          <p:cNvPr id="407" name="Pentágono 6">
            <a:extLst>
              <a:ext uri="{FF2B5EF4-FFF2-40B4-BE49-F238E27FC236}">
                <a16:creationId xmlns:a16="http://schemas.microsoft.com/office/drawing/2014/main" id="{6E83CCDD-F2E5-59C1-0B6A-CAD3E2F2EDFF}"/>
              </a:ext>
            </a:extLst>
          </p:cNvPr>
          <p:cNvSpPr/>
          <p:nvPr/>
        </p:nvSpPr>
        <p:spPr>
          <a:xfrm>
            <a:off x="3652712" y="1580682"/>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 </a:t>
            </a:r>
          </a:p>
        </p:txBody>
      </p:sp>
      <p:pic>
        <p:nvPicPr>
          <p:cNvPr id="408" name="Imagem 407">
            <a:extLst>
              <a:ext uri="{FF2B5EF4-FFF2-40B4-BE49-F238E27FC236}">
                <a16:creationId xmlns:a16="http://schemas.microsoft.com/office/drawing/2014/main" id="{B79FCE43-F829-9509-9996-B0688724E5FA}"/>
              </a:ext>
            </a:extLst>
          </p:cNvPr>
          <p:cNvPicPr>
            <a:picLocks noChangeAspect="1"/>
          </p:cNvPicPr>
          <p:nvPr/>
        </p:nvPicPr>
        <p:blipFill>
          <a:blip r:embed="rId4"/>
          <a:stretch>
            <a:fillRect/>
          </a:stretch>
        </p:blipFill>
        <p:spPr>
          <a:xfrm>
            <a:off x="3658127" y="1581309"/>
            <a:ext cx="95013" cy="95013"/>
          </a:xfrm>
          <a:prstGeom prst="rect">
            <a:avLst/>
          </a:prstGeom>
        </p:spPr>
      </p:pic>
      <p:sp>
        <p:nvSpPr>
          <p:cNvPr id="2" name="Retângulo de cantos arredondados 41">
            <a:extLst>
              <a:ext uri="{FF2B5EF4-FFF2-40B4-BE49-F238E27FC236}">
                <a16:creationId xmlns:a16="http://schemas.microsoft.com/office/drawing/2014/main" id="{C4F18F02-685F-024E-82F6-FA3F6E2EA679}"/>
              </a:ext>
            </a:extLst>
          </p:cNvPr>
          <p:cNvSpPr/>
          <p:nvPr/>
        </p:nvSpPr>
        <p:spPr>
          <a:xfrm>
            <a:off x="769488" y="1950302"/>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Avaliar documentos</a:t>
            </a:r>
          </a:p>
        </p:txBody>
      </p:sp>
      <p:sp>
        <p:nvSpPr>
          <p:cNvPr id="3" name="Pentágono 6">
            <a:extLst>
              <a:ext uri="{FF2B5EF4-FFF2-40B4-BE49-F238E27FC236}">
                <a16:creationId xmlns:a16="http://schemas.microsoft.com/office/drawing/2014/main" id="{4E3DD4F5-F8F6-9282-28D6-AF67F31D8EC9}"/>
              </a:ext>
            </a:extLst>
          </p:cNvPr>
          <p:cNvSpPr/>
          <p:nvPr/>
        </p:nvSpPr>
        <p:spPr>
          <a:xfrm>
            <a:off x="774531" y="1874238"/>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 Antifraude</a:t>
            </a:r>
          </a:p>
        </p:txBody>
      </p:sp>
      <p:pic>
        <p:nvPicPr>
          <p:cNvPr id="4" name="Imagem 3">
            <a:extLst>
              <a:ext uri="{FF2B5EF4-FFF2-40B4-BE49-F238E27FC236}">
                <a16:creationId xmlns:a16="http://schemas.microsoft.com/office/drawing/2014/main" id="{B1BC76BB-9001-789B-8774-33CA83E3BA27}"/>
              </a:ext>
            </a:extLst>
          </p:cNvPr>
          <p:cNvPicPr>
            <a:picLocks noChangeAspect="1"/>
          </p:cNvPicPr>
          <p:nvPr/>
        </p:nvPicPr>
        <p:blipFill>
          <a:blip r:embed="rId4"/>
          <a:stretch>
            <a:fillRect/>
          </a:stretch>
        </p:blipFill>
        <p:spPr>
          <a:xfrm>
            <a:off x="770740" y="1883997"/>
            <a:ext cx="95013" cy="95013"/>
          </a:xfrm>
          <a:prstGeom prst="rect">
            <a:avLst/>
          </a:prstGeom>
        </p:spPr>
      </p:pic>
      <p:pic>
        <p:nvPicPr>
          <p:cNvPr id="5" name="Imagem 4" descr="Ícone&#10;&#10;O conteúdo gerado por IA pode estar incorreto.">
            <a:extLst>
              <a:ext uri="{FF2B5EF4-FFF2-40B4-BE49-F238E27FC236}">
                <a16:creationId xmlns:a16="http://schemas.microsoft.com/office/drawing/2014/main" id="{18BB8403-D6CD-7B5B-246E-8112399D4B7F}"/>
              </a:ext>
            </a:extLst>
          </p:cNvPr>
          <p:cNvPicPr>
            <a:picLocks noChangeAspect="1"/>
          </p:cNvPicPr>
          <p:nvPr/>
        </p:nvPicPr>
        <p:blipFill>
          <a:blip r:embed="rId7"/>
          <a:stretch>
            <a:fillRect/>
          </a:stretch>
        </p:blipFill>
        <p:spPr>
          <a:xfrm>
            <a:off x="1128919" y="2189357"/>
            <a:ext cx="141690" cy="141690"/>
          </a:xfrm>
          <a:prstGeom prst="rect">
            <a:avLst/>
          </a:prstGeom>
        </p:spPr>
      </p:pic>
      <p:cxnSp>
        <p:nvCxnSpPr>
          <p:cNvPr id="6" name="Conector de Seta Reta 5">
            <a:extLst>
              <a:ext uri="{FF2B5EF4-FFF2-40B4-BE49-F238E27FC236}">
                <a16:creationId xmlns:a16="http://schemas.microsoft.com/office/drawing/2014/main" id="{0120082D-67D5-0982-8854-7BDED4F075B4}"/>
              </a:ext>
            </a:extLst>
          </p:cNvPr>
          <p:cNvCxnSpPr>
            <a:cxnSpLocks/>
            <a:stCxn id="44" idx="3"/>
            <a:endCxn id="2" idx="1"/>
          </p:cNvCxnSpPr>
          <p:nvPr/>
        </p:nvCxnSpPr>
        <p:spPr>
          <a:xfrm>
            <a:off x="677672" y="2118827"/>
            <a:ext cx="91816" cy="4225"/>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3CEE77FE-DD68-4DC8-173C-136CB56F13EB}"/>
              </a:ext>
            </a:extLst>
          </p:cNvPr>
          <p:cNvCxnSpPr>
            <a:cxnSpLocks/>
            <a:stCxn id="13" idx="2"/>
            <a:endCxn id="16" idx="2"/>
          </p:cNvCxnSpPr>
          <p:nvPr/>
        </p:nvCxnSpPr>
        <p:spPr>
          <a:xfrm flipH="1">
            <a:off x="5342754" y="1197576"/>
            <a:ext cx="4395" cy="128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Retângulo de cantos arredondados 41">
            <a:extLst>
              <a:ext uri="{FF2B5EF4-FFF2-40B4-BE49-F238E27FC236}">
                <a16:creationId xmlns:a16="http://schemas.microsoft.com/office/drawing/2014/main" id="{CF61E749-70CC-2FDE-3F4E-81C371FC0D29}"/>
              </a:ext>
            </a:extLst>
          </p:cNvPr>
          <p:cNvSpPr/>
          <p:nvPr/>
        </p:nvSpPr>
        <p:spPr>
          <a:xfrm>
            <a:off x="5113936" y="852076"/>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Disparar comunicação </a:t>
            </a:r>
          </a:p>
          <a:p>
            <a:pPr algn="ctr"/>
            <a:r>
              <a:rPr lang="pt-BR" sz="432">
                <a:solidFill>
                  <a:schemeClr val="tx1"/>
                </a:solidFill>
                <a:latin typeface="AMX" pitchFamily="2" charset="0"/>
              </a:rPr>
              <a:t>“pedido em analise”</a:t>
            </a:r>
          </a:p>
        </p:txBody>
      </p:sp>
      <p:sp>
        <p:nvSpPr>
          <p:cNvPr id="14" name="Pentágono 6">
            <a:extLst>
              <a:ext uri="{FF2B5EF4-FFF2-40B4-BE49-F238E27FC236}">
                <a16:creationId xmlns:a16="http://schemas.microsoft.com/office/drawing/2014/main" id="{BF9E3AA5-5D8E-D05D-C3EA-713B8178BE6D}"/>
              </a:ext>
            </a:extLst>
          </p:cNvPr>
          <p:cNvSpPr/>
          <p:nvPr/>
        </p:nvSpPr>
        <p:spPr>
          <a:xfrm>
            <a:off x="5126767" y="777439"/>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15" name="Imagem 14">
            <a:extLst>
              <a:ext uri="{FF2B5EF4-FFF2-40B4-BE49-F238E27FC236}">
                <a16:creationId xmlns:a16="http://schemas.microsoft.com/office/drawing/2014/main" id="{FFBAEC9D-95A7-F770-BCA7-899885E2AEF0}"/>
              </a:ext>
            </a:extLst>
          </p:cNvPr>
          <p:cNvPicPr>
            <a:picLocks noChangeAspect="1"/>
          </p:cNvPicPr>
          <p:nvPr/>
        </p:nvPicPr>
        <p:blipFill>
          <a:blip r:embed="rId4"/>
          <a:stretch>
            <a:fillRect/>
          </a:stretch>
        </p:blipFill>
        <p:spPr>
          <a:xfrm>
            <a:off x="5144505" y="777438"/>
            <a:ext cx="95013" cy="95013"/>
          </a:xfrm>
          <a:prstGeom prst="rect">
            <a:avLst/>
          </a:prstGeom>
        </p:spPr>
      </p:pic>
      <p:sp>
        <p:nvSpPr>
          <p:cNvPr id="16" name="Fluxograma: Processo Alternativo 15">
            <a:extLst>
              <a:ext uri="{FF2B5EF4-FFF2-40B4-BE49-F238E27FC236}">
                <a16:creationId xmlns:a16="http://schemas.microsoft.com/office/drawing/2014/main" id="{BE614E45-0F4A-6C0E-541C-B4D1351512D2}"/>
              </a:ext>
            </a:extLst>
          </p:cNvPr>
          <p:cNvSpPr/>
          <p:nvPr/>
        </p:nvSpPr>
        <p:spPr>
          <a:xfrm>
            <a:off x="5119907" y="1230829"/>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17" name="Imagem 16">
            <a:extLst>
              <a:ext uri="{FF2B5EF4-FFF2-40B4-BE49-F238E27FC236}">
                <a16:creationId xmlns:a16="http://schemas.microsoft.com/office/drawing/2014/main" id="{BA3C87AF-70FB-C502-4DD1-FEED3CE0A67F}"/>
              </a:ext>
            </a:extLst>
          </p:cNvPr>
          <p:cNvPicPr>
            <a:picLocks noChangeAspect="1"/>
          </p:cNvPicPr>
          <p:nvPr/>
        </p:nvPicPr>
        <p:blipFill>
          <a:blip r:embed="rId6"/>
          <a:stretch>
            <a:fillRect/>
          </a:stretch>
        </p:blipFill>
        <p:spPr>
          <a:xfrm>
            <a:off x="5127852" y="1230829"/>
            <a:ext cx="84908" cy="84908"/>
          </a:xfrm>
          <a:prstGeom prst="rect">
            <a:avLst/>
          </a:prstGeom>
        </p:spPr>
      </p:pic>
      <p:pic>
        <p:nvPicPr>
          <p:cNvPr id="18" name="Imagem 17" descr="Ícone&#10;&#10;O conteúdo gerado por IA pode estar incorreto.">
            <a:extLst>
              <a:ext uri="{FF2B5EF4-FFF2-40B4-BE49-F238E27FC236}">
                <a16:creationId xmlns:a16="http://schemas.microsoft.com/office/drawing/2014/main" id="{5B4F976A-0D9C-35CA-9B4D-80BD06214301}"/>
              </a:ext>
            </a:extLst>
          </p:cNvPr>
          <p:cNvPicPr>
            <a:picLocks noChangeAspect="1"/>
          </p:cNvPicPr>
          <p:nvPr/>
        </p:nvPicPr>
        <p:blipFill>
          <a:blip r:embed="rId7"/>
          <a:stretch>
            <a:fillRect/>
          </a:stretch>
        </p:blipFill>
        <p:spPr>
          <a:xfrm>
            <a:off x="5408887" y="1104802"/>
            <a:ext cx="141690" cy="141690"/>
          </a:xfrm>
          <a:prstGeom prst="rect">
            <a:avLst/>
          </a:prstGeom>
        </p:spPr>
      </p:pic>
      <p:sp>
        <p:nvSpPr>
          <p:cNvPr id="25" name="Retângulo: Cantos Arredondados 24">
            <a:extLst>
              <a:ext uri="{FF2B5EF4-FFF2-40B4-BE49-F238E27FC236}">
                <a16:creationId xmlns:a16="http://schemas.microsoft.com/office/drawing/2014/main" id="{8D5FD4BE-03BC-3827-8383-1ABBD0BA11A6}"/>
              </a:ext>
            </a:extLst>
          </p:cNvPr>
          <p:cNvSpPr/>
          <p:nvPr/>
        </p:nvSpPr>
        <p:spPr>
          <a:xfrm>
            <a:off x="4713874" y="2291578"/>
            <a:ext cx="1051805" cy="301642"/>
          </a:xfrm>
          <a:prstGeom prst="roundRect">
            <a:avLst/>
          </a:prstGeom>
          <a:ln w="28575">
            <a:solidFill>
              <a:srgbClr val="880000"/>
            </a:solidFill>
          </a:ln>
        </p:spPr>
        <p:style>
          <a:lnRef idx="1">
            <a:schemeClr val="accent1"/>
          </a:lnRef>
          <a:fillRef idx="0">
            <a:schemeClr val="accent1"/>
          </a:fillRef>
          <a:effectRef idx="0">
            <a:schemeClr val="accent1"/>
          </a:effectRef>
          <a:fontRef idx="minor">
            <a:schemeClr val="tx1"/>
          </a:fontRef>
        </p:style>
        <p:txBody>
          <a:bodyPr rtlCol="0" anchor="t"/>
          <a:lstStyle/>
          <a:p>
            <a:pPr algn="r"/>
            <a:r>
              <a:rPr lang="pt-BR" sz="384" b="1" err="1">
                <a:latin typeface="AMX" pitchFamily="2" charset="0"/>
              </a:rPr>
              <a:t>Pré</a:t>
            </a:r>
            <a:r>
              <a:rPr lang="pt-BR" sz="384" b="1">
                <a:latin typeface="AMX" pitchFamily="2" charset="0"/>
              </a:rPr>
              <a:t> venda: </a:t>
            </a:r>
            <a:r>
              <a:rPr lang="pt-BR" sz="384">
                <a:latin typeface="AMX" pitchFamily="2" charset="0"/>
              </a:rPr>
              <a:t>1 dia</a:t>
            </a:r>
          </a:p>
          <a:p>
            <a:pPr algn="r"/>
            <a:r>
              <a:rPr lang="pt-BR" sz="384" b="1">
                <a:latin typeface="AMX" pitchFamily="2" charset="0"/>
              </a:rPr>
              <a:t>Análise de documentação: </a:t>
            </a:r>
            <a:r>
              <a:rPr lang="pt-BR" sz="384">
                <a:latin typeface="AMX" pitchFamily="2" charset="0"/>
              </a:rPr>
              <a:t>Automático </a:t>
            </a:r>
          </a:p>
          <a:p>
            <a:pPr algn="r"/>
            <a:r>
              <a:rPr lang="pt-BR" sz="384" b="1">
                <a:latin typeface="AMX" pitchFamily="2" charset="0"/>
              </a:rPr>
              <a:t>Ativação e Acesso de hospedagem: </a:t>
            </a:r>
            <a:r>
              <a:rPr lang="pt-BR" sz="384">
                <a:latin typeface="AMX" pitchFamily="2" charset="0"/>
              </a:rPr>
              <a:t>1 dia</a:t>
            </a:r>
          </a:p>
          <a:p>
            <a:pPr algn="r"/>
            <a:r>
              <a:rPr lang="pt-BR" sz="384" b="1">
                <a:latin typeface="AMX" pitchFamily="2" charset="0"/>
              </a:rPr>
              <a:t>SLA TOTAL: </a:t>
            </a:r>
            <a:r>
              <a:rPr lang="pt-BR" sz="384">
                <a:latin typeface="AMX" pitchFamily="2" charset="0"/>
              </a:rPr>
              <a:t>1 dia</a:t>
            </a:r>
          </a:p>
          <a:p>
            <a:endParaRPr lang="pt-BR" sz="384" b="1">
              <a:latin typeface="AMX" pitchFamily="2" charset="0"/>
            </a:endParaRPr>
          </a:p>
        </p:txBody>
      </p:sp>
      <p:sp>
        <p:nvSpPr>
          <p:cNvPr id="27" name="Retângulo: Único Canto Arredondado 26">
            <a:extLst>
              <a:ext uri="{FF2B5EF4-FFF2-40B4-BE49-F238E27FC236}">
                <a16:creationId xmlns:a16="http://schemas.microsoft.com/office/drawing/2014/main" id="{6E42D1A3-1057-0C2D-D837-DA7850CF402E}"/>
              </a:ext>
            </a:extLst>
          </p:cNvPr>
          <p:cNvSpPr/>
          <p:nvPr/>
        </p:nvSpPr>
        <p:spPr>
          <a:xfrm>
            <a:off x="4845170" y="2841523"/>
            <a:ext cx="414233" cy="107747"/>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b="1">
                <a:solidFill>
                  <a:schemeClr val="tx1"/>
                </a:solidFill>
              </a:rPr>
              <a:t>  </a:t>
            </a:r>
            <a:r>
              <a:rPr lang="pt-BR" sz="384" b="1">
                <a:solidFill>
                  <a:schemeClr val="tx1"/>
                </a:solidFill>
                <a:latin typeface="AMX" panose="020B0604020202020204" charset="0"/>
              </a:rPr>
              <a:t>SLA</a:t>
            </a:r>
            <a:r>
              <a:rPr lang="pt-BR" sz="384" b="1">
                <a:solidFill>
                  <a:schemeClr val="tx1"/>
                </a:solidFill>
              </a:rPr>
              <a:t> </a:t>
            </a:r>
          </a:p>
        </p:txBody>
      </p:sp>
      <p:sp>
        <p:nvSpPr>
          <p:cNvPr id="29" name="Fluxograma: Processo Alternativo 28">
            <a:extLst>
              <a:ext uri="{FF2B5EF4-FFF2-40B4-BE49-F238E27FC236}">
                <a16:creationId xmlns:a16="http://schemas.microsoft.com/office/drawing/2014/main" id="{10BF908F-89B7-A8CB-1675-3E324E33C76C}"/>
              </a:ext>
            </a:extLst>
          </p:cNvPr>
          <p:cNvSpPr/>
          <p:nvPr/>
        </p:nvSpPr>
        <p:spPr>
          <a:xfrm>
            <a:off x="4835217" y="2720007"/>
            <a:ext cx="445695" cy="107105"/>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BR" sz="384" b="1">
              <a:solidFill>
                <a:schemeClr val="tx1"/>
              </a:solidFill>
              <a:latin typeface="AMX" pitchFamily="2" charset="0"/>
            </a:endParaRPr>
          </a:p>
        </p:txBody>
      </p:sp>
      <p:pic>
        <p:nvPicPr>
          <p:cNvPr id="30" name="Imagem 29">
            <a:extLst>
              <a:ext uri="{FF2B5EF4-FFF2-40B4-BE49-F238E27FC236}">
                <a16:creationId xmlns:a16="http://schemas.microsoft.com/office/drawing/2014/main" id="{7C07164B-18DF-657B-39BB-261E6B3B5317}"/>
              </a:ext>
            </a:extLst>
          </p:cNvPr>
          <p:cNvPicPr>
            <a:picLocks noChangeAspect="1"/>
          </p:cNvPicPr>
          <p:nvPr/>
        </p:nvPicPr>
        <p:blipFill>
          <a:blip r:embed="rId6"/>
          <a:stretch>
            <a:fillRect/>
          </a:stretch>
        </p:blipFill>
        <p:spPr>
          <a:xfrm>
            <a:off x="4834166" y="2734029"/>
            <a:ext cx="84908" cy="97308"/>
          </a:xfrm>
          <a:prstGeom prst="rect">
            <a:avLst/>
          </a:prstGeom>
        </p:spPr>
      </p:pic>
      <p:sp>
        <p:nvSpPr>
          <p:cNvPr id="31" name="CaixaDeTexto 30">
            <a:extLst>
              <a:ext uri="{FF2B5EF4-FFF2-40B4-BE49-F238E27FC236}">
                <a16:creationId xmlns:a16="http://schemas.microsoft.com/office/drawing/2014/main" id="{56DBBA1E-0C95-3DB1-2E35-91B59C478061}"/>
              </a:ext>
            </a:extLst>
          </p:cNvPr>
          <p:cNvSpPr txBox="1"/>
          <p:nvPr/>
        </p:nvSpPr>
        <p:spPr>
          <a:xfrm>
            <a:off x="5059848" y="2735290"/>
            <a:ext cx="663467" cy="151452"/>
          </a:xfrm>
          <a:prstGeom prst="rect">
            <a:avLst/>
          </a:prstGeom>
          <a:noFill/>
        </p:spPr>
        <p:txBody>
          <a:bodyPr wrap="square">
            <a:spAutoFit/>
          </a:bodyPr>
          <a:lstStyle/>
          <a:p>
            <a:pPr algn="ctr"/>
            <a:r>
              <a:rPr lang="pt-BR" sz="384" b="1">
                <a:ln w="19050">
                  <a:noFill/>
                </a:ln>
                <a:latin typeface="AMX" pitchFamily="2" charset="0"/>
              </a:rPr>
              <a:t>Sistema</a:t>
            </a:r>
          </a:p>
        </p:txBody>
      </p:sp>
      <p:sp>
        <p:nvSpPr>
          <p:cNvPr id="34" name="CaixaDeTexto 33">
            <a:extLst>
              <a:ext uri="{FF2B5EF4-FFF2-40B4-BE49-F238E27FC236}">
                <a16:creationId xmlns:a16="http://schemas.microsoft.com/office/drawing/2014/main" id="{CF6FC4B6-8DC6-EEBA-EA02-C396202CF3A9}"/>
              </a:ext>
            </a:extLst>
          </p:cNvPr>
          <p:cNvSpPr txBox="1"/>
          <p:nvPr/>
        </p:nvSpPr>
        <p:spPr>
          <a:xfrm>
            <a:off x="5153336" y="2988906"/>
            <a:ext cx="712932" cy="151452"/>
          </a:xfrm>
          <a:prstGeom prst="rect">
            <a:avLst/>
          </a:prstGeom>
          <a:noFill/>
        </p:spPr>
        <p:txBody>
          <a:bodyPr wrap="square">
            <a:spAutoFit/>
          </a:bodyPr>
          <a:lstStyle/>
          <a:p>
            <a:pPr algn="ctr"/>
            <a:r>
              <a:rPr lang="pt-BR" sz="384" b="1">
                <a:ln w="19050">
                  <a:noFill/>
                </a:ln>
                <a:latin typeface="AMX" pitchFamily="2" charset="0"/>
              </a:rPr>
              <a:t> Setor Responsável</a:t>
            </a:r>
          </a:p>
        </p:txBody>
      </p:sp>
      <p:sp>
        <p:nvSpPr>
          <p:cNvPr id="35" name="Pentágono 6">
            <a:extLst>
              <a:ext uri="{FF2B5EF4-FFF2-40B4-BE49-F238E27FC236}">
                <a16:creationId xmlns:a16="http://schemas.microsoft.com/office/drawing/2014/main" id="{5BAA58D2-F764-D09B-712D-E8A3E32C4A25}"/>
              </a:ext>
            </a:extLst>
          </p:cNvPr>
          <p:cNvSpPr/>
          <p:nvPr/>
        </p:nvSpPr>
        <p:spPr>
          <a:xfrm>
            <a:off x="4843274" y="2986650"/>
            <a:ext cx="445729" cy="107105"/>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pt-BR" sz="384" b="1">
              <a:solidFill>
                <a:schemeClr val="tx1"/>
              </a:solidFill>
              <a:latin typeface="AMX" pitchFamily="2" charset="0"/>
            </a:endParaRPr>
          </a:p>
        </p:txBody>
      </p:sp>
      <p:pic>
        <p:nvPicPr>
          <p:cNvPr id="36" name="Imagem 35">
            <a:extLst>
              <a:ext uri="{FF2B5EF4-FFF2-40B4-BE49-F238E27FC236}">
                <a16:creationId xmlns:a16="http://schemas.microsoft.com/office/drawing/2014/main" id="{77D40091-AADA-4CE0-57B8-70A8B691BE3F}"/>
              </a:ext>
            </a:extLst>
          </p:cNvPr>
          <p:cNvPicPr>
            <a:picLocks noChangeAspect="1"/>
          </p:cNvPicPr>
          <p:nvPr/>
        </p:nvPicPr>
        <p:blipFill>
          <a:blip r:embed="rId4"/>
          <a:stretch>
            <a:fillRect/>
          </a:stretch>
        </p:blipFill>
        <p:spPr>
          <a:xfrm>
            <a:off x="4855592" y="2992885"/>
            <a:ext cx="72763" cy="83389"/>
          </a:xfrm>
          <a:prstGeom prst="rect">
            <a:avLst/>
          </a:prstGeom>
        </p:spPr>
      </p:pic>
      <p:pic>
        <p:nvPicPr>
          <p:cNvPr id="37" name="Gráfico 36" descr="Relógio com preenchimento sólido">
            <a:extLst>
              <a:ext uri="{FF2B5EF4-FFF2-40B4-BE49-F238E27FC236}">
                <a16:creationId xmlns:a16="http://schemas.microsoft.com/office/drawing/2014/main" id="{CF21423B-2C8B-CFB9-33AF-032855C6170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61498" y="2843835"/>
            <a:ext cx="79817" cy="91474"/>
          </a:xfrm>
          <a:prstGeom prst="rect">
            <a:avLst/>
          </a:prstGeom>
        </p:spPr>
      </p:pic>
      <p:sp>
        <p:nvSpPr>
          <p:cNvPr id="38" name="CaixaDeTexto 37">
            <a:extLst>
              <a:ext uri="{FF2B5EF4-FFF2-40B4-BE49-F238E27FC236}">
                <a16:creationId xmlns:a16="http://schemas.microsoft.com/office/drawing/2014/main" id="{1499A09B-F7F0-9799-04C9-44F3B2365070}"/>
              </a:ext>
            </a:extLst>
          </p:cNvPr>
          <p:cNvSpPr txBox="1"/>
          <p:nvPr/>
        </p:nvSpPr>
        <p:spPr>
          <a:xfrm>
            <a:off x="5228163" y="2848431"/>
            <a:ext cx="571106" cy="210570"/>
          </a:xfrm>
          <a:prstGeom prst="rect">
            <a:avLst/>
          </a:prstGeom>
          <a:noFill/>
        </p:spPr>
        <p:txBody>
          <a:bodyPr wrap="square">
            <a:spAutoFit/>
          </a:bodyPr>
          <a:lstStyle/>
          <a:p>
            <a:pPr algn="ctr"/>
            <a:r>
              <a:rPr lang="pt-BR" sz="384" b="1">
                <a:ln w="19050">
                  <a:noFill/>
                </a:ln>
                <a:latin typeface="AMX" pitchFamily="2" charset="0"/>
              </a:rPr>
              <a:t>Tempo da Tratativa</a:t>
            </a:r>
          </a:p>
        </p:txBody>
      </p:sp>
      <p:sp>
        <p:nvSpPr>
          <p:cNvPr id="39" name="Retângulo: Único Canto Arredondado 38">
            <a:extLst>
              <a:ext uri="{FF2B5EF4-FFF2-40B4-BE49-F238E27FC236}">
                <a16:creationId xmlns:a16="http://schemas.microsoft.com/office/drawing/2014/main" id="{5DB10A32-E448-A629-B48A-48BF177A1DD9}"/>
              </a:ext>
            </a:extLst>
          </p:cNvPr>
          <p:cNvSpPr/>
          <p:nvPr/>
        </p:nvSpPr>
        <p:spPr>
          <a:xfrm>
            <a:off x="216290" y="1738603"/>
            <a:ext cx="1053353" cy="98258"/>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a:solidFill>
                  <a:schemeClr val="tx1"/>
                </a:solidFill>
              </a:rPr>
              <a:t>  </a:t>
            </a:r>
            <a:r>
              <a:rPr lang="pt-BR" sz="384" b="1">
                <a:solidFill>
                  <a:schemeClr val="tx1"/>
                </a:solidFill>
                <a:latin typeface="AMX" panose="020B0604020202020204" charset="0"/>
                <a:cs typeface="AMX" panose="020B0604020202020204" charset="0"/>
              </a:rPr>
              <a:t>Automático</a:t>
            </a:r>
          </a:p>
        </p:txBody>
      </p:sp>
      <p:pic>
        <p:nvPicPr>
          <p:cNvPr id="40" name="Gráfico 39" descr="Relógio com preenchimento sólido">
            <a:extLst>
              <a:ext uri="{FF2B5EF4-FFF2-40B4-BE49-F238E27FC236}">
                <a16:creationId xmlns:a16="http://schemas.microsoft.com/office/drawing/2014/main" id="{714F50F4-7B3D-5363-529F-CEBAA463ED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0901" y="1745778"/>
            <a:ext cx="77007" cy="88253"/>
          </a:xfrm>
          <a:prstGeom prst="rect">
            <a:avLst/>
          </a:prstGeom>
        </p:spPr>
      </p:pic>
      <p:sp>
        <p:nvSpPr>
          <p:cNvPr id="41" name="Fluxograma: Processo Alternativo 40">
            <a:extLst>
              <a:ext uri="{FF2B5EF4-FFF2-40B4-BE49-F238E27FC236}">
                <a16:creationId xmlns:a16="http://schemas.microsoft.com/office/drawing/2014/main" id="{46B82B7E-BA9C-C849-2246-E4064788EE7F}"/>
              </a:ext>
            </a:extLst>
          </p:cNvPr>
          <p:cNvSpPr/>
          <p:nvPr/>
        </p:nvSpPr>
        <p:spPr>
          <a:xfrm>
            <a:off x="847206" y="121509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42" name="Imagem 41">
            <a:extLst>
              <a:ext uri="{FF2B5EF4-FFF2-40B4-BE49-F238E27FC236}">
                <a16:creationId xmlns:a16="http://schemas.microsoft.com/office/drawing/2014/main" id="{3F16B933-E0DE-ED00-A439-0C381D6AD85B}"/>
              </a:ext>
            </a:extLst>
          </p:cNvPr>
          <p:cNvPicPr>
            <a:picLocks noChangeAspect="1"/>
          </p:cNvPicPr>
          <p:nvPr/>
        </p:nvPicPr>
        <p:blipFill>
          <a:blip r:embed="rId6"/>
          <a:stretch>
            <a:fillRect/>
          </a:stretch>
        </p:blipFill>
        <p:spPr>
          <a:xfrm>
            <a:off x="847206" y="1215096"/>
            <a:ext cx="84908" cy="84908"/>
          </a:xfrm>
          <a:prstGeom prst="rect">
            <a:avLst/>
          </a:prstGeom>
        </p:spPr>
      </p:pic>
      <p:sp>
        <p:nvSpPr>
          <p:cNvPr id="43" name="Retângulo de cantos arredondados 41">
            <a:extLst>
              <a:ext uri="{FF2B5EF4-FFF2-40B4-BE49-F238E27FC236}">
                <a16:creationId xmlns:a16="http://schemas.microsoft.com/office/drawing/2014/main" id="{6D62AF67-12D6-7D63-6B0E-EC5F17AFE957}"/>
              </a:ext>
            </a:extLst>
          </p:cNvPr>
          <p:cNvSpPr/>
          <p:nvPr/>
        </p:nvSpPr>
        <p:spPr>
          <a:xfrm>
            <a:off x="836138" y="832205"/>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Logar espaço reservado Hub</a:t>
            </a:r>
            <a:endParaRPr lang="pt-BR" sz="396">
              <a:ln w="19050">
                <a:noFill/>
              </a:ln>
              <a:solidFill>
                <a:schemeClr val="tx1"/>
              </a:solidFill>
              <a:latin typeface="AMX" pitchFamily="2" charset="0"/>
            </a:endParaRPr>
          </a:p>
        </p:txBody>
      </p:sp>
      <p:cxnSp>
        <p:nvCxnSpPr>
          <p:cNvPr id="47" name="Conector de Seta Reta 46">
            <a:extLst>
              <a:ext uri="{FF2B5EF4-FFF2-40B4-BE49-F238E27FC236}">
                <a16:creationId xmlns:a16="http://schemas.microsoft.com/office/drawing/2014/main" id="{747A6984-D50A-A983-9015-EB7A75746479}"/>
              </a:ext>
            </a:extLst>
          </p:cNvPr>
          <p:cNvCxnSpPr>
            <a:cxnSpLocks/>
            <a:stCxn id="43" idx="3"/>
          </p:cNvCxnSpPr>
          <p:nvPr/>
        </p:nvCxnSpPr>
        <p:spPr>
          <a:xfrm>
            <a:off x="1302563" y="1004955"/>
            <a:ext cx="73794" cy="5686"/>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49E04758-B8D0-66A2-0149-34D8736AFEC5}"/>
              </a:ext>
            </a:extLst>
          </p:cNvPr>
          <p:cNvCxnSpPr>
            <a:cxnSpLocks/>
            <a:stCxn id="43" idx="2"/>
            <a:endCxn id="41" idx="0"/>
          </p:cNvCxnSpPr>
          <p:nvPr/>
        </p:nvCxnSpPr>
        <p:spPr>
          <a:xfrm>
            <a:off x="1069350" y="1177705"/>
            <a:ext cx="703" cy="373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Pentágono 6">
            <a:extLst>
              <a:ext uri="{FF2B5EF4-FFF2-40B4-BE49-F238E27FC236}">
                <a16:creationId xmlns:a16="http://schemas.microsoft.com/office/drawing/2014/main" id="{8B82A9F7-225A-5993-A9C5-942CE42C8B8C}"/>
              </a:ext>
            </a:extLst>
          </p:cNvPr>
          <p:cNvSpPr/>
          <p:nvPr/>
        </p:nvSpPr>
        <p:spPr>
          <a:xfrm>
            <a:off x="835740" y="761706"/>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54" name="Imagem 53">
            <a:extLst>
              <a:ext uri="{FF2B5EF4-FFF2-40B4-BE49-F238E27FC236}">
                <a16:creationId xmlns:a16="http://schemas.microsoft.com/office/drawing/2014/main" id="{1F3E303F-369C-88CC-0525-1F1D3C4241AC}"/>
              </a:ext>
            </a:extLst>
          </p:cNvPr>
          <p:cNvPicPr>
            <a:picLocks noChangeAspect="1"/>
          </p:cNvPicPr>
          <p:nvPr/>
        </p:nvPicPr>
        <p:blipFill>
          <a:blip r:embed="rId4"/>
          <a:stretch>
            <a:fillRect/>
          </a:stretch>
        </p:blipFill>
        <p:spPr>
          <a:xfrm>
            <a:off x="853477" y="761705"/>
            <a:ext cx="95013" cy="95013"/>
          </a:xfrm>
          <a:prstGeom prst="rect">
            <a:avLst/>
          </a:prstGeom>
        </p:spPr>
      </p:pic>
      <p:sp>
        <p:nvSpPr>
          <p:cNvPr id="58" name="Fluxograma: Processo Alternativo 57">
            <a:extLst>
              <a:ext uri="{FF2B5EF4-FFF2-40B4-BE49-F238E27FC236}">
                <a16:creationId xmlns:a16="http://schemas.microsoft.com/office/drawing/2014/main" id="{74F7327D-D416-7D47-F928-1CE65C298865}"/>
              </a:ext>
            </a:extLst>
          </p:cNvPr>
          <p:cNvSpPr/>
          <p:nvPr/>
        </p:nvSpPr>
        <p:spPr>
          <a:xfrm>
            <a:off x="4595718" y="1222193"/>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E-mail</a:t>
            </a:r>
          </a:p>
        </p:txBody>
      </p:sp>
      <p:pic>
        <p:nvPicPr>
          <p:cNvPr id="59" name="Imagem 58">
            <a:extLst>
              <a:ext uri="{FF2B5EF4-FFF2-40B4-BE49-F238E27FC236}">
                <a16:creationId xmlns:a16="http://schemas.microsoft.com/office/drawing/2014/main" id="{7FFAF46D-9625-09EF-EFD9-324AC50B403C}"/>
              </a:ext>
            </a:extLst>
          </p:cNvPr>
          <p:cNvPicPr>
            <a:picLocks noChangeAspect="1"/>
          </p:cNvPicPr>
          <p:nvPr/>
        </p:nvPicPr>
        <p:blipFill>
          <a:blip r:embed="rId6"/>
          <a:stretch>
            <a:fillRect/>
          </a:stretch>
        </p:blipFill>
        <p:spPr>
          <a:xfrm>
            <a:off x="4603664" y="1222193"/>
            <a:ext cx="84908" cy="84908"/>
          </a:xfrm>
          <a:prstGeom prst="rect">
            <a:avLst/>
          </a:prstGeom>
        </p:spPr>
      </p:pic>
      <p:sp>
        <p:nvSpPr>
          <p:cNvPr id="60" name="Retângulo de cantos arredondados 41">
            <a:extLst>
              <a:ext uri="{FF2B5EF4-FFF2-40B4-BE49-F238E27FC236}">
                <a16:creationId xmlns:a16="http://schemas.microsoft.com/office/drawing/2014/main" id="{46646D36-196D-4D33-E568-574E239393B3}"/>
              </a:ext>
            </a:extLst>
          </p:cNvPr>
          <p:cNvSpPr/>
          <p:nvPr/>
        </p:nvSpPr>
        <p:spPr>
          <a:xfrm>
            <a:off x="4576122" y="843440"/>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Finalizar pedido</a:t>
            </a:r>
          </a:p>
        </p:txBody>
      </p:sp>
      <p:cxnSp>
        <p:nvCxnSpPr>
          <p:cNvPr id="61" name="Conector reto 60">
            <a:extLst>
              <a:ext uri="{FF2B5EF4-FFF2-40B4-BE49-F238E27FC236}">
                <a16:creationId xmlns:a16="http://schemas.microsoft.com/office/drawing/2014/main" id="{5E931516-7414-AB48-976E-DBE10216E201}"/>
              </a:ext>
            </a:extLst>
          </p:cNvPr>
          <p:cNvCxnSpPr>
            <a:cxnSpLocks/>
            <a:stCxn id="58" idx="0"/>
          </p:cNvCxnSpPr>
          <p:nvPr/>
        </p:nvCxnSpPr>
        <p:spPr>
          <a:xfrm flipV="1">
            <a:off x="4818565" y="1188940"/>
            <a:ext cx="1808" cy="332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Pentágono 6">
            <a:extLst>
              <a:ext uri="{FF2B5EF4-FFF2-40B4-BE49-F238E27FC236}">
                <a16:creationId xmlns:a16="http://schemas.microsoft.com/office/drawing/2014/main" id="{2A6F0FC5-75F6-AED7-E013-65F5F672443B}"/>
              </a:ext>
            </a:extLst>
          </p:cNvPr>
          <p:cNvSpPr/>
          <p:nvPr/>
        </p:nvSpPr>
        <p:spPr>
          <a:xfrm>
            <a:off x="4592625" y="768803"/>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63" name="Imagem 62">
            <a:extLst>
              <a:ext uri="{FF2B5EF4-FFF2-40B4-BE49-F238E27FC236}">
                <a16:creationId xmlns:a16="http://schemas.microsoft.com/office/drawing/2014/main" id="{0FE517C0-E8F8-DCB5-E5F2-93428389E14F}"/>
              </a:ext>
            </a:extLst>
          </p:cNvPr>
          <p:cNvPicPr>
            <a:picLocks noChangeAspect="1"/>
          </p:cNvPicPr>
          <p:nvPr/>
        </p:nvPicPr>
        <p:blipFill>
          <a:blip r:embed="rId4"/>
          <a:stretch>
            <a:fillRect/>
          </a:stretch>
        </p:blipFill>
        <p:spPr>
          <a:xfrm>
            <a:off x="4616297" y="768802"/>
            <a:ext cx="95013" cy="95013"/>
          </a:xfrm>
          <a:prstGeom prst="rect">
            <a:avLst/>
          </a:prstGeom>
        </p:spPr>
      </p:pic>
      <p:cxnSp>
        <p:nvCxnSpPr>
          <p:cNvPr id="450" name="Conector de Seta Reta 449">
            <a:extLst>
              <a:ext uri="{FF2B5EF4-FFF2-40B4-BE49-F238E27FC236}">
                <a16:creationId xmlns:a16="http://schemas.microsoft.com/office/drawing/2014/main" id="{8A296BFD-263F-B3C8-7CD4-9691C587B41B}"/>
              </a:ext>
            </a:extLst>
          </p:cNvPr>
          <p:cNvCxnSpPr>
            <a:cxnSpLocks/>
          </p:cNvCxnSpPr>
          <p:nvPr/>
        </p:nvCxnSpPr>
        <p:spPr>
          <a:xfrm flipV="1">
            <a:off x="5049359" y="1018642"/>
            <a:ext cx="59346" cy="1549"/>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470" name="Conector: Angulado 469">
            <a:extLst>
              <a:ext uri="{FF2B5EF4-FFF2-40B4-BE49-F238E27FC236}">
                <a16:creationId xmlns:a16="http://schemas.microsoft.com/office/drawing/2014/main" id="{5EA266AA-B346-F090-AEA6-2DBC5FFCA464}"/>
              </a:ext>
            </a:extLst>
          </p:cNvPr>
          <p:cNvCxnSpPr>
            <a:cxnSpLocks/>
            <a:stCxn id="13" idx="3"/>
            <a:endCxn id="44" idx="1"/>
          </p:cNvCxnSpPr>
          <p:nvPr/>
        </p:nvCxnSpPr>
        <p:spPr>
          <a:xfrm flipH="1">
            <a:off x="211247" y="1024826"/>
            <a:ext cx="5369115" cy="1094001"/>
          </a:xfrm>
          <a:prstGeom prst="bentConnector5">
            <a:avLst>
              <a:gd name="adj1" fmla="val -2043"/>
              <a:gd name="adj2" fmla="val 29545"/>
              <a:gd name="adj3" fmla="val 102043"/>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494" name="Conector reto 493">
            <a:extLst>
              <a:ext uri="{FF2B5EF4-FFF2-40B4-BE49-F238E27FC236}">
                <a16:creationId xmlns:a16="http://schemas.microsoft.com/office/drawing/2014/main" id="{C6923899-D78C-EA2E-E87E-7CED8EDE06A9}"/>
              </a:ext>
            </a:extLst>
          </p:cNvPr>
          <p:cNvCxnSpPr>
            <a:cxnSpLocks/>
            <a:stCxn id="496" idx="2"/>
            <a:endCxn id="500" idx="2"/>
          </p:cNvCxnSpPr>
          <p:nvPr/>
        </p:nvCxnSpPr>
        <p:spPr>
          <a:xfrm flipH="1">
            <a:off x="2801971" y="2759651"/>
            <a:ext cx="4395" cy="128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6" name="Retângulo de cantos arredondados 41">
            <a:extLst>
              <a:ext uri="{FF2B5EF4-FFF2-40B4-BE49-F238E27FC236}">
                <a16:creationId xmlns:a16="http://schemas.microsoft.com/office/drawing/2014/main" id="{37FA6EB9-63AB-DCFD-872A-C8C5D452D59C}"/>
              </a:ext>
            </a:extLst>
          </p:cNvPr>
          <p:cNvSpPr/>
          <p:nvPr/>
        </p:nvSpPr>
        <p:spPr>
          <a:xfrm>
            <a:off x="2573154" y="2414151"/>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Disponibilizar status na área logada Hub</a:t>
            </a:r>
          </a:p>
        </p:txBody>
      </p:sp>
      <p:sp>
        <p:nvSpPr>
          <p:cNvPr id="498" name="Pentágono 6">
            <a:extLst>
              <a:ext uri="{FF2B5EF4-FFF2-40B4-BE49-F238E27FC236}">
                <a16:creationId xmlns:a16="http://schemas.microsoft.com/office/drawing/2014/main" id="{CCE858B8-E301-83CB-3BF8-BA369E9AA01F}"/>
              </a:ext>
            </a:extLst>
          </p:cNvPr>
          <p:cNvSpPr/>
          <p:nvPr/>
        </p:nvSpPr>
        <p:spPr>
          <a:xfrm>
            <a:off x="2585985" y="2339514"/>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499" name="Imagem 498">
            <a:extLst>
              <a:ext uri="{FF2B5EF4-FFF2-40B4-BE49-F238E27FC236}">
                <a16:creationId xmlns:a16="http://schemas.microsoft.com/office/drawing/2014/main" id="{0ED899C2-B552-69E9-E005-8B9734074053}"/>
              </a:ext>
            </a:extLst>
          </p:cNvPr>
          <p:cNvPicPr>
            <a:picLocks noChangeAspect="1"/>
          </p:cNvPicPr>
          <p:nvPr/>
        </p:nvPicPr>
        <p:blipFill>
          <a:blip r:embed="rId4"/>
          <a:stretch>
            <a:fillRect/>
          </a:stretch>
        </p:blipFill>
        <p:spPr>
          <a:xfrm>
            <a:off x="2603722" y="2339514"/>
            <a:ext cx="95013" cy="95013"/>
          </a:xfrm>
          <a:prstGeom prst="rect">
            <a:avLst/>
          </a:prstGeom>
        </p:spPr>
      </p:pic>
      <p:sp>
        <p:nvSpPr>
          <p:cNvPr id="500" name="Fluxograma: Processo Alternativo 499">
            <a:extLst>
              <a:ext uri="{FF2B5EF4-FFF2-40B4-BE49-F238E27FC236}">
                <a16:creationId xmlns:a16="http://schemas.microsoft.com/office/drawing/2014/main" id="{D6B500C1-1050-D14F-0B47-ECA04D56A0D0}"/>
              </a:ext>
            </a:extLst>
          </p:cNvPr>
          <p:cNvSpPr/>
          <p:nvPr/>
        </p:nvSpPr>
        <p:spPr>
          <a:xfrm>
            <a:off x="2579124" y="2792904"/>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E-commerce</a:t>
            </a:r>
          </a:p>
        </p:txBody>
      </p:sp>
      <p:pic>
        <p:nvPicPr>
          <p:cNvPr id="501" name="Imagem 500">
            <a:extLst>
              <a:ext uri="{FF2B5EF4-FFF2-40B4-BE49-F238E27FC236}">
                <a16:creationId xmlns:a16="http://schemas.microsoft.com/office/drawing/2014/main" id="{7DD0EDD1-1A05-1B7D-AAA5-F74DF216D770}"/>
              </a:ext>
            </a:extLst>
          </p:cNvPr>
          <p:cNvPicPr>
            <a:picLocks noChangeAspect="1"/>
          </p:cNvPicPr>
          <p:nvPr/>
        </p:nvPicPr>
        <p:blipFill>
          <a:blip r:embed="rId6"/>
          <a:stretch>
            <a:fillRect/>
          </a:stretch>
        </p:blipFill>
        <p:spPr>
          <a:xfrm>
            <a:off x="2587070" y="2792905"/>
            <a:ext cx="84908" cy="84908"/>
          </a:xfrm>
          <a:prstGeom prst="rect">
            <a:avLst/>
          </a:prstGeom>
        </p:spPr>
      </p:pic>
      <p:pic>
        <p:nvPicPr>
          <p:cNvPr id="71" name="Imagem 70" descr="Ícone&#10;&#10;O conteúdo gerado por IA pode estar incorreto.">
            <a:extLst>
              <a:ext uri="{FF2B5EF4-FFF2-40B4-BE49-F238E27FC236}">
                <a16:creationId xmlns:a16="http://schemas.microsoft.com/office/drawing/2014/main" id="{52C296EE-2ADF-F255-3BB5-3626325D0786}"/>
              </a:ext>
            </a:extLst>
          </p:cNvPr>
          <p:cNvPicPr>
            <a:picLocks noChangeAspect="1"/>
          </p:cNvPicPr>
          <p:nvPr/>
        </p:nvPicPr>
        <p:blipFill>
          <a:blip r:embed="rId7"/>
          <a:stretch>
            <a:fillRect/>
          </a:stretch>
        </p:blipFill>
        <p:spPr>
          <a:xfrm>
            <a:off x="2868104" y="2666878"/>
            <a:ext cx="141690" cy="141690"/>
          </a:xfrm>
          <a:prstGeom prst="rect">
            <a:avLst/>
          </a:prstGeom>
        </p:spPr>
      </p:pic>
      <p:cxnSp>
        <p:nvCxnSpPr>
          <p:cNvPr id="72" name="Conector de Seta Reta 71">
            <a:extLst>
              <a:ext uri="{FF2B5EF4-FFF2-40B4-BE49-F238E27FC236}">
                <a16:creationId xmlns:a16="http://schemas.microsoft.com/office/drawing/2014/main" id="{38A63E3C-8E12-6D51-3714-5020B7B95044}"/>
              </a:ext>
            </a:extLst>
          </p:cNvPr>
          <p:cNvCxnSpPr>
            <a:cxnSpLocks/>
            <a:stCxn id="361" idx="3"/>
            <a:endCxn id="496" idx="1"/>
          </p:cNvCxnSpPr>
          <p:nvPr/>
        </p:nvCxnSpPr>
        <p:spPr>
          <a:xfrm flipV="1">
            <a:off x="2489093" y="2586901"/>
            <a:ext cx="84061" cy="1317"/>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19" name="Google Shape;914;g1e5bc5d4dfe_0_1532">
            <a:extLst>
              <a:ext uri="{FF2B5EF4-FFF2-40B4-BE49-F238E27FC236}">
                <a16:creationId xmlns:a16="http://schemas.microsoft.com/office/drawing/2014/main" id="{F746B474-23C4-D36A-5D3F-5247D3CFFB31}"/>
              </a:ext>
            </a:extLst>
          </p:cNvPr>
          <p:cNvSpPr/>
          <p:nvPr/>
        </p:nvSpPr>
        <p:spPr>
          <a:xfrm>
            <a:off x="172639" y="2351084"/>
            <a:ext cx="1063274" cy="147690"/>
          </a:xfrm>
          <a:prstGeom prst="rect">
            <a:avLst/>
          </a:prstGeom>
          <a:solidFill>
            <a:srgbClr val="FBDDDE"/>
          </a:solidFill>
          <a:ln w="9525" cap="flat" cmpd="sng" algn="ctr">
            <a:solidFill>
              <a:srgbClr val="FF0000"/>
            </a:solidFill>
            <a:prstDash val="dashDot"/>
            <a:miter lim="800000"/>
          </a:ln>
          <a:effectLst/>
        </p:spPr>
        <p:txBody>
          <a:bodyPr numCol="1" rtlCol="0" anchor="t"/>
          <a:lstStyle/>
          <a:p>
            <a:pPr algn="ctr">
              <a:buClr>
                <a:srgbClr val="FF0000"/>
              </a:buClr>
            </a:pPr>
            <a:r>
              <a:rPr lang="pt-BR" sz="336">
                <a:latin typeface="AMX" panose="020B0604020202020204" charset="0"/>
              </a:rPr>
              <a:t>Para pedido redirecionado para N2 necessário aguardar o prazo de  avaliação de 3 dias (úteis) </a:t>
            </a:r>
          </a:p>
          <a:p>
            <a:pPr>
              <a:buClr>
                <a:srgbClr val="FF0000"/>
              </a:buClr>
            </a:pPr>
            <a:endParaRPr lang="pt-BR" sz="336" b="1" u="sng">
              <a:latin typeface="AMX" panose="020B0604020202020204" charset="0"/>
            </a:endParaRPr>
          </a:p>
          <a:p>
            <a:pPr marL="109705" indent="-109705">
              <a:buClr>
                <a:srgbClr val="FF0000"/>
              </a:buClr>
              <a:buFont typeface="+mj-lt"/>
              <a:buAutoNum type="arabicParenR"/>
            </a:pPr>
            <a:endParaRPr lang="pt-BR" sz="336" b="1" u="sng">
              <a:latin typeface="AMX" panose="020B0604020202020204" charset="0"/>
            </a:endParaRPr>
          </a:p>
          <a:p>
            <a:pPr marL="109705" indent="-109705">
              <a:buClr>
                <a:srgbClr val="FF0000"/>
              </a:buClr>
              <a:buFont typeface="+mj-lt"/>
              <a:buAutoNum type="arabicParenR"/>
            </a:pPr>
            <a:endParaRPr lang="pt-BR" sz="336">
              <a:latin typeface="AMX" panose="020B0604020202020204" charset="0"/>
            </a:endParaRPr>
          </a:p>
        </p:txBody>
      </p:sp>
      <p:sp>
        <p:nvSpPr>
          <p:cNvPr id="57" name="Google Shape;914;g1e5bc5d4dfe_0_1532">
            <a:extLst>
              <a:ext uri="{FF2B5EF4-FFF2-40B4-BE49-F238E27FC236}">
                <a16:creationId xmlns:a16="http://schemas.microsoft.com/office/drawing/2014/main" id="{24389DD1-318D-E60A-A522-7F9223EE2877}"/>
              </a:ext>
            </a:extLst>
          </p:cNvPr>
          <p:cNvSpPr/>
          <p:nvPr/>
        </p:nvSpPr>
        <p:spPr>
          <a:xfrm>
            <a:off x="2962004" y="1313990"/>
            <a:ext cx="520733" cy="130882"/>
          </a:xfrm>
          <a:prstGeom prst="rect">
            <a:avLst/>
          </a:prstGeom>
          <a:solidFill>
            <a:srgbClr val="FBDDDE"/>
          </a:solidFill>
          <a:ln w="9525" cap="flat" cmpd="sng" algn="ctr">
            <a:solidFill>
              <a:srgbClr val="FF0000"/>
            </a:solidFill>
            <a:prstDash val="dashDot"/>
            <a:miter lim="800000"/>
          </a:ln>
          <a:effectLst/>
        </p:spPr>
        <p:txBody>
          <a:bodyPr numCol="1" rtlCol="0" anchor="t"/>
          <a:lstStyle/>
          <a:p>
            <a:pPr algn="ctr">
              <a:buClr>
                <a:srgbClr val="FF0000"/>
              </a:buClr>
            </a:pPr>
            <a:r>
              <a:rPr lang="pt-BR" sz="336">
                <a:latin typeface="AMX" panose="020B0604020202020204" charset="0"/>
              </a:rPr>
              <a:t>O campo do código é opcional</a:t>
            </a:r>
          </a:p>
          <a:p>
            <a:pPr>
              <a:buClr>
                <a:srgbClr val="FF0000"/>
              </a:buClr>
            </a:pPr>
            <a:endParaRPr lang="pt-BR" sz="336" b="1" u="sng">
              <a:latin typeface="AMX" panose="020B0604020202020204" charset="0"/>
            </a:endParaRPr>
          </a:p>
          <a:p>
            <a:pPr marL="109705" indent="-109705">
              <a:buClr>
                <a:srgbClr val="FF0000"/>
              </a:buClr>
              <a:buFont typeface="+mj-lt"/>
              <a:buAutoNum type="arabicParenR"/>
            </a:pPr>
            <a:endParaRPr lang="pt-BR" sz="336" b="1" u="sng">
              <a:latin typeface="AMX" panose="020B0604020202020204" charset="0"/>
            </a:endParaRPr>
          </a:p>
          <a:p>
            <a:pPr marL="109705" indent="-109705">
              <a:buClr>
                <a:srgbClr val="FF0000"/>
              </a:buClr>
              <a:buFont typeface="+mj-lt"/>
              <a:buAutoNum type="arabicParenR"/>
            </a:pPr>
            <a:endParaRPr lang="pt-BR" sz="336">
              <a:latin typeface="AMX" panose="020B0604020202020204" charset="0"/>
            </a:endParaRPr>
          </a:p>
        </p:txBody>
      </p:sp>
      <p:cxnSp>
        <p:nvCxnSpPr>
          <p:cNvPr id="477" name="Conector reto 476">
            <a:extLst>
              <a:ext uri="{FF2B5EF4-FFF2-40B4-BE49-F238E27FC236}">
                <a16:creationId xmlns:a16="http://schemas.microsoft.com/office/drawing/2014/main" id="{F90817D5-FD3B-CEB7-9A59-469B87420A8A}"/>
              </a:ext>
            </a:extLst>
          </p:cNvPr>
          <p:cNvCxnSpPr>
            <a:cxnSpLocks/>
            <a:endCxn id="485" idx="2"/>
          </p:cNvCxnSpPr>
          <p:nvPr/>
        </p:nvCxnSpPr>
        <p:spPr>
          <a:xfrm flipH="1">
            <a:off x="2257860" y="1999720"/>
            <a:ext cx="5006" cy="1295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8" name="Retângulo de cantos arredondados 41">
            <a:extLst>
              <a:ext uri="{FF2B5EF4-FFF2-40B4-BE49-F238E27FC236}">
                <a16:creationId xmlns:a16="http://schemas.microsoft.com/office/drawing/2014/main" id="{E4AF6F5D-D750-2501-47D1-AAAF6B530987}"/>
              </a:ext>
            </a:extLst>
          </p:cNvPr>
          <p:cNvSpPr/>
          <p:nvPr/>
        </p:nvSpPr>
        <p:spPr>
          <a:xfrm>
            <a:off x="2027790" y="1650668"/>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Criar faturamento</a:t>
            </a:r>
          </a:p>
        </p:txBody>
      </p:sp>
      <p:sp>
        <p:nvSpPr>
          <p:cNvPr id="479" name="Pentágono 6">
            <a:extLst>
              <a:ext uri="{FF2B5EF4-FFF2-40B4-BE49-F238E27FC236}">
                <a16:creationId xmlns:a16="http://schemas.microsoft.com/office/drawing/2014/main" id="{95F7D4E5-A3FE-4822-1E5C-7BB916C78FFF}"/>
              </a:ext>
            </a:extLst>
          </p:cNvPr>
          <p:cNvSpPr/>
          <p:nvPr/>
        </p:nvSpPr>
        <p:spPr>
          <a:xfrm>
            <a:off x="2032833" y="1574604"/>
            <a:ext cx="530774"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 API</a:t>
            </a:r>
          </a:p>
        </p:txBody>
      </p:sp>
      <p:pic>
        <p:nvPicPr>
          <p:cNvPr id="480" name="Imagem 479">
            <a:extLst>
              <a:ext uri="{FF2B5EF4-FFF2-40B4-BE49-F238E27FC236}">
                <a16:creationId xmlns:a16="http://schemas.microsoft.com/office/drawing/2014/main" id="{6BA27D0A-F6FA-A9A5-228A-A34DFD98654C}"/>
              </a:ext>
            </a:extLst>
          </p:cNvPr>
          <p:cNvPicPr>
            <a:picLocks noChangeAspect="1"/>
          </p:cNvPicPr>
          <p:nvPr/>
        </p:nvPicPr>
        <p:blipFill>
          <a:blip r:embed="rId4"/>
          <a:stretch>
            <a:fillRect/>
          </a:stretch>
        </p:blipFill>
        <p:spPr>
          <a:xfrm>
            <a:off x="2038106" y="1576296"/>
            <a:ext cx="95013" cy="95013"/>
          </a:xfrm>
          <a:prstGeom prst="rect">
            <a:avLst/>
          </a:prstGeom>
        </p:spPr>
      </p:pic>
      <p:cxnSp>
        <p:nvCxnSpPr>
          <p:cNvPr id="484" name="Conector de Seta Reta 483">
            <a:extLst>
              <a:ext uri="{FF2B5EF4-FFF2-40B4-BE49-F238E27FC236}">
                <a16:creationId xmlns:a16="http://schemas.microsoft.com/office/drawing/2014/main" id="{65BE4E0B-08C2-4A73-1A34-CB54F22E51F7}"/>
              </a:ext>
            </a:extLst>
          </p:cNvPr>
          <p:cNvCxnSpPr>
            <a:cxnSpLocks/>
            <a:stCxn id="478" idx="3"/>
          </p:cNvCxnSpPr>
          <p:nvPr/>
        </p:nvCxnSpPr>
        <p:spPr>
          <a:xfrm flipV="1">
            <a:off x="2494215" y="1822744"/>
            <a:ext cx="119938" cy="674"/>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485" name="Fluxograma: Processo Alternativo 484">
            <a:extLst>
              <a:ext uri="{FF2B5EF4-FFF2-40B4-BE49-F238E27FC236}">
                <a16:creationId xmlns:a16="http://schemas.microsoft.com/office/drawing/2014/main" id="{90733587-358C-1CC7-40DF-74EA520A5F73}"/>
              </a:ext>
            </a:extLst>
          </p:cNvPr>
          <p:cNvSpPr/>
          <p:nvPr/>
        </p:nvSpPr>
        <p:spPr>
          <a:xfrm>
            <a:off x="2035012" y="2034208"/>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Odin</a:t>
            </a:r>
          </a:p>
        </p:txBody>
      </p:sp>
      <p:pic>
        <p:nvPicPr>
          <p:cNvPr id="486" name="Imagem 485">
            <a:extLst>
              <a:ext uri="{FF2B5EF4-FFF2-40B4-BE49-F238E27FC236}">
                <a16:creationId xmlns:a16="http://schemas.microsoft.com/office/drawing/2014/main" id="{C30A71D3-6695-ABDA-2E01-AC3DAB29CE0A}"/>
              </a:ext>
            </a:extLst>
          </p:cNvPr>
          <p:cNvPicPr>
            <a:picLocks noChangeAspect="1"/>
          </p:cNvPicPr>
          <p:nvPr/>
        </p:nvPicPr>
        <p:blipFill>
          <a:blip r:embed="rId6"/>
          <a:stretch>
            <a:fillRect/>
          </a:stretch>
        </p:blipFill>
        <p:spPr>
          <a:xfrm>
            <a:off x="2041577" y="2032140"/>
            <a:ext cx="84908" cy="84908"/>
          </a:xfrm>
          <a:prstGeom prst="rect">
            <a:avLst/>
          </a:prstGeom>
        </p:spPr>
      </p:pic>
      <p:pic>
        <p:nvPicPr>
          <p:cNvPr id="487" name="Imagem 486" descr="Ícone&#10;&#10;O conteúdo gerado por IA pode estar incorreto.">
            <a:extLst>
              <a:ext uri="{FF2B5EF4-FFF2-40B4-BE49-F238E27FC236}">
                <a16:creationId xmlns:a16="http://schemas.microsoft.com/office/drawing/2014/main" id="{887BAF82-FC3A-EF51-669F-311533BB7521}"/>
              </a:ext>
            </a:extLst>
          </p:cNvPr>
          <p:cNvPicPr>
            <a:picLocks noChangeAspect="1"/>
          </p:cNvPicPr>
          <p:nvPr/>
        </p:nvPicPr>
        <p:blipFill>
          <a:blip r:embed="rId7"/>
          <a:stretch>
            <a:fillRect/>
          </a:stretch>
        </p:blipFill>
        <p:spPr>
          <a:xfrm>
            <a:off x="2401799" y="1868720"/>
            <a:ext cx="141690" cy="141690"/>
          </a:xfrm>
          <a:prstGeom prst="rect">
            <a:avLst/>
          </a:prstGeom>
        </p:spPr>
      </p:pic>
      <p:cxnSp>
        <p:nvCxnSpPr>
          <p:cNvPr id="77" name="Conector reto 76">
            <a:extLst>
              <a:ext uri="{FF2B5EF4-FFF2-40B4-BE49-F238E27FC236}">
                <a16:creationId xmlns:a16="http://schemas.microsoft.com/office/drawing/2014/main" id="{1F78A36E-CBD6-3697-38C2-77EE0BE026D2}"/>
              </a:ext>
            </a:extLst>
          </p:cNvPr>
          <p:cNvCxnSpPr>
            <a:cxnSpLocks/>
            <a:stCxn id="80" idx="2"/>
          </p:cNvCxnSpPr>
          <p:nvPr/>
        </p:nvCxnSpPr>
        <p:spPr>
          <a:xfrm flipV="1">
            <a:off x="4461032" y="2000155"/>
            <a:ext cx="1808" cy="1480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Fluxograma: Processo Alternativo 79">
            <a:extLst>
              <a:ext uri="{FF2B5EF4-FFF2-40B4-BE49-F238E27FC236}">
                <a16:creationId xmlns:a16="http://schemas.microsoft.com/office/drawing/2014/main" id="{9FF25E7C-31BD-A1B0-1B82-855EE9E15FF7}"/>
              </a:ext>
            </a:extLst>
          </p:cNvPr>
          <p:cNvSpPr/>
          <p:nvPr/>
        </p:nvSpPr>
        <p:spPr>
          <a:xfrm>
            <a:off x="4238185" y="2033408"/>
            <a:ext cx="445695" cy="114799"/>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pt-BR" sz="384" b="1">
                <a:solidFill>
                  <a:schemeClr val="tx1"/>
                </a:solidFill>
                <a:latin typeface="AMX" pitchFamily="2" charset="0"/>
              </a:rPr>
              <a:t>APP </a:t>
            </a:r>
            <a:r>
              <a:rPr lang="pt-BR" sz="384" b="1" err="1">
                <a:solidFill>
                  <a:schemeClr val="tx1"/>
                </a:solidFill>
                <a:latin typeface="AMX" pitchFamily="2" charset="0"/>
              </a:rPr>
              <a:t>starbem</a:t>
            </a:r>
            <a:endParaRPr lang="pt-BR" sz="384" b="1">
              <a:solidFill>
                <a:schemeClr val="tx1"/>
              </a:solidFill>
              <a:latin typeface="AMX" pitchFamily="2" charset="0"/>
            </a:endParaRPr>
          </a:p>
        </p:txBody>
      </p:sp>
      <p:pic>
        <p:nvPicPr>
          <p:cNvPr id="86" name="Imagem 85">
            <a:extLst>
              <a:ext uri="{FF2B5EF4-FFF2-40B4-BE49-F238E27FC236}">
                <a16:creationId xmlns:a16="http://schemas.microsoft.com/office/drawing/2014/main" id="{77BCA771-FF20-5B7C-FCEE-59EA90D4CA68}"/>
              </a:ext>
            </a:extLst>
          </p:cNvPr>
          <p:cNvPicPr>
            <a:picLocks noChangeAspect="1"/>
          </p:cNvPicPr>
          <p:nvPr/>
        </p:nvPicPr>
        <p:blipFill>
          <a:blip r:embed="rId6"/>
          <a:stretch>
            <a:fillRect/>
          </a:stretch>
        </p:blipFill>
        <p:spPr>
          <a:xfrm>
            <a:off x="4246131" y="2033409"/>
            <a:ext cx="84908" cy="84908"/>
          </a:xfrm>
          <a:prstGeom prst="rect">
            <a:avLst/>
          </a:prstGeom>
        </p:spPr>
      </p:pic>
      <p:sp>
        <p:nvSpPr>
          <p:cNvPr id="87" name="Retângulo de cantos arredondados 41">
            <a:extLst>
              <a:ext uri="{FF2B5EF4-FFF2-40B4-BE49-F238E27FC236}">
                <a16:creationId xmlns:a16="http://schemas.microsoft.com/office/drawing/2014/main" id="{ACA861EE-F707-1D5D-ADEE-829DA00C821B}"/>
              </a:ext>
            </a:extLst>
          </p:cNvPr>
          <p:cNvSpPr/>
          <p:nvPr/>
        </p:nvSpPr>
        <p:spPr>
          <a:xfrm>
            <a:off x="4218589" y="1654655"/>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Ativar serviço via espaço logado</a:t>
            </a:r>
          </a:p>
        </p:txBody>
      </p:sp>
      <p:sp>
        <p:nvSpPr>
          <p:cNvPr id="89" name="Pentágono 6">
            <a:extLst>
              <a:ext uri="{FF2B5EF4-FFF2-40B4-BE49-F238E27FC236}">
                <a16:creationId xmlns:a16="http://schemas.microsoft.com/office/drawing/2014/main" id="{E208F4CA-1F6D-254E-B80C-6D8C9F01055E}"/>
              </a:ext>
            </a:extLst>
          </p:cNvPr>
          <p:cNvSpPr/>
          <p:nvPr/>
        </p:nvSpPr>
        <p:spPr>
          <a:xfrm>
            <a:off x="4235092" y="1580018"/>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Cliente</a:t>
            </a:r>
          </a:p>
        </p:txBody>
      </p:sp>
      <p:pic>
        <p:nvPicPr>
          <p:cNvPr id="90" name="Imagem 89">
            <a:extLst>
              <a:ext uri="{FF2B5EF4-FFF2-40B4-BE49-F238E27FC236}">
                <a16:creationId xmlns:a16="http://schemas.microsoft.com/office/drawing/2014/main" id="{10D3ABA3-0C03-EBB4-F934-F77DA37224B1}"/>
              </a:ext>
            </a:extLst>
          </p:cNvPr>
          <p:cNvPicPr>
            <a:picLocks noChangeAspect="1"/>
          </p:cNvPicPr>
          <p:nvPr/>
        </p:nvPicPr>
        <p:blipFill>
          <a:blip r:embed="rId4"/>
          <a:stretch>
            <a:fillRect/>
          </a:stretch>
        </p:blipFill>
        <p:spPr>
          <a:xfrm>
            <a:off x="4258764" y="1580018"/>
            <a:ext cx="95013" cy="95013"/>
          </a:xfrm>
          <a:prstGeom prst="rect">
            <a:avLst/>
          </a:prstGeom>
        </p:spPr>
      </p:pic>
      <p:sp>
        <p:nvSpPr>
          <p:cNvPr id="91" name="Retângulo de cantos arredondados 41">
            <a:extLst>
              <a:ext uri="{FF2B5EF4-FFF2-40B4-BE49-F238E27FC236}">
                <a16:creationId xmlns:a16="http://schemas.microsoft.com/office/drawing/2014/main" id="{268FA2ED-432D-85A7-3300-A4A806C21F51}"/>
              </a:ext>
            </a:extLst>
          </p:cNvPr>
          <p:cNvSpPr/>
          <p:nvPr/>
        </p:nvSpPr>
        <p:spPr>
          <a:xfrm>
            <a:off x="4741030" y="1653946"/>
            <a:ext cx="466425" cy="345500"/>
          </a:xfrm>
          <a:prstGeom prst="roundRect">
            <a:avLst/>
          </a:prstGeom>
          <a:noFill/>
          <a:ln w="3175">
            <a:solidFill>
              <a:srgbClr val="8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32">
                <a:solidFill>
                  <a:schemeClr val="tx1"/>
                </a:solidFill>
                <a:latin typeface="AMX" pitchFamily="2" charset="0"/>
              </a:rPr>
              <a:t>Hospedar serviço</a:t>
            </a:r>
          </a:p>
        </p:txBody>
      </p:sp>
      <p:sp>
        <p:nvSpPr>
          <p:cNvPr id="93" name="Pentágono 6">
            <a:extLst>
              <a:ext uri="{FF2B5EF4-FFF2-40B4-BE49-F238E27FC236}">
                <a16:creationId xmlns:a16="http://schemas.microsoft.com/office/drawing/2014/main" id="{B02B7FC6-B035-56E4-0E08-B34C82F1BD90}"/>
              </a:ext>
            </a:extLst>
          </p:cNvPr>
          <p:cNvSpPr/>
          <p:nvPr/>
        </p:nvSpPr>
        <p:spPr>
          <a:xfrm>
            <a:off x="4757533" y="1576262"/>
            <a:ext cx="445729" cy="95013"/>
          </a:xfrm>
          <a:prstGeom prst="homePlate">
            <a:avLst>
              <a:gd name="adj" fmla="val 43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API</a:t>
            </a:r>
          </a:p>
        </p:txBody>
      </p:sp>
      <p:pic>
        <p:nvPicPr>
          <p:cNvPr id="94" name="Imagem 93">
            <a:extLst>
              <a:ext uri="{FF2B5EF4-FFF2-40B4-BE49-F238E27FC236}">
                <a16:creationId xmlns:a16="http://schemas.microsoft.com/office/drawing/2014/main" id="{7AC83223-366B-A547-DD0C-B5B42731FE34}"/>
              </a:ext>
            </a:extLst>
          </p:cNvPr>
          <p:cNvPicPr>
            <a:picLocks noChangeAspect="1"/>
          </p:cNvPicPr>
          <p:nvPr/>
        </p:nvPicPr>
        <p:blipFill>
          <a:blip r:embed="rId4"/>
          <a:stretch>
            <a:fillRect/>
          </a:stretch>
        </p:blipFill>
        <p:spPr>
          <a:xfrm>
            <a:off x="4781205" y="1576262"/>
            <a:ext cx="95013" cy="95013"/>
          </a:xfrm>
          <a:prstGeom prst="rect">
            <a:avLst/>
          </a:prstGeom>
        </p:spPr>
      </p:pic>
      <p:pic>
        <p:nvPicPr>
          <p:cNvPr id="95" name="Imagem 94" descr="Ícone&#10;&#10;O conteúdo gerado por IA pode estar incorreto.">
            <a:extLst>
              <a:ext uri="{FF2B5EF4-FFF2-40B4-BE49-F238E27FC236}">
                <a16:creationId xmlns:a16="http://schemas.microsoft.com/office/drawing/2014/main" id="{404624E2-D81C-7DE9-2F8E-9045FDE7C92E}"/>
              </a:ext>
            </a:extLst>
          </p:cNvPr>
          <p:cNvPicPr>
            <a:picLocks noChangeAspect="1"/>
          </p:cNvPicPr>
          <p:nvPr/>
        </p:nvPicPr>
        <p:blipFill>
          <a:blip r:embed="rId7"/>
          <a:stretch>
            <a:fillRect/>
          </a:stretch>
        </p:blipFill>
        <p:spPr>
          <a:xfrm>
            <a:off x="5119365" y="1855144"/>
            <a:ext cx="141690" cy="141690"/>
          </a:xfrm>
          <a:prstGeom prst="rect">
            <a:avLst/>
          </a:prstGeom>
        </p:spPr>
      </p:pic>
      <p:cxnSp>
        <p:nvCxnSpPr>
          <p:cNvPr id="96" name="Conector reto 95">
            <a:extLst>
              <a:ext uri="{FF2B5EF4-FFF2-40B4-BE49-F238E27FC236}">
                <a16:creationId xmlns:a16="http://schemas.microsoft.com/office/drawing/2014/main" id="{9843C81F-3446-2AE4-3DCD-3DC75ACFC621}"/>
              </a:ext>
            </a:extLst>
          </p:cNvPr>
          <p:cNvCxnSpPr>
            <a:cxnSpLocks/>
            <a:endCxn id="98" idx="2"/>
          </p:cNvCxnSpPr>
          <p:nvPr/>
        </p:nvCxnSpPr>
        <p:spPr>
          <a:xfrm flipH="1">
            <a:off x="4991758" y="2004573"/>
            <a:ext cx="12515" cy="128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8" name="Fluxograma: Processo Alternativo 97">
            <a:extLst>
              <a:ext uri="{FF2B5EF4-FFF2-40B4-BE49-F238E27FC236}">
                <a16:creationId xmlns:a16="http://schemas.microsoft.com/office/drawing/2014/main" id="{610A215D-6180-1BA3-DDC1-5DFB36EC3589}"/>
              </a:ext>
            </a:extLst>
          </p:cNvPr>
          <p:cNvSpPr/>
          <p:nvPr/>
        </p:nvSpPr>
        <p:spPr>
          <a:xfrm>
            <a:off x="4768911" y="2037826"/>
            <a:ext cx="445695" cy="95013"/>
          </a:xfrm>
          <a:prstGeom prst="flowChartAlternateProcess">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84" b="1">
                <a:solidFill>
                  <a:schemeClr val="tx1"/>
                </a:solidFill>
                <a:latin typeface="AMX" pitchFamily="2" charset="0"/>
              </a:rPr>
              <a:t>HUB</a:t>
            </a:r>
          </a:p>
        </p:txBody>
      </p:sp>
      <p:pic>
        <p:nvPicPr>
          <p:cNvPr id="100" name="Imagem 99">
            <a:extLst>
              <a:ext uri="{FF2B5EF4-FFF2-40B4-BE49-F238E27FC236}">
                <a16:creationId xmlns:a16="http://schemas.microsoft.com/office/drawing/2014/main" id="{B933C4D0-D49F-B059-DB37-0FBC89AB9FDE}"/>
              </a:ext>
            </a:extLst>
          </p:cNvPr>
          <p:cNvPicPr>
            <a:picLocks noChangeAspect="1"/>
          </p:cNvPicPr>
          <p:nvPr/>
        </p:nvPicPr>
        <p:blipFill>
          <a:blip r:embed="rId6"/>
          <a:stretch>
            <a:fillRect/>
          </a:stretch>
        </p:blipFill>
        <p:spPr>
          <a:xfrm>
            <a:off x="4776857" y="2037827"/>
            <a:ext cx="84908" cy="84908"/>
          </a:xfrm>
          <a:prstGeom prst="rect">
            <a:avLst/>
          </a:prstGeom>
        </p:spPr>
      </p:pic>
      <p:cxnSp>
        <p:nvCxnSpPr>
          <p:cNvPr id="101" name="Conector de Seta Reta 100">
            <a:extLst>
              <a:ext uri="{FF2B5EF4-FFF2-40B4-BE49-F238E27FC236}">
                <a16:creationId xmlns:a16="http://schemas.microsoft.com/office/drawing/2014/main" id="{320ED980-0694-5DD2-C4F0-EA8F1A21DF98}"/>
              </a:ext>
            </a:extLst>
          </p:cNvPr>
          <p:cNvCxnSpPr>
            <a:cxnSpLocks/>
            <a:stCxn id="91" idx="3"/>
            <a:endCxn id="102" idx="2"/>
          </p:cNvCxnSpPr>
          <p:nvPr/>
        </p:nvCxnSpPr>
        <p:spPr>
          <a:xfrm flipV="1">
            <a:off x="5207455" y="1825998"/>
            <a:ext cx="165674" cy="698"/>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sp>
        <p:nvSpPr>
          <p:cNvPr id="102" name="Círculo: Vazio 101">
            <a:extLst>
              <a:ext uri="{FF2B5EF4-FFF2-40B4-BE49-F238E27FC236}">
                <a16:creationId xmlns:a16="http://schemas.microsoft.com/office/drawing/2014/main" id="{82319075-9CA6-DBA0-7879-7BD1A0C3270E}"/>
              </a:ext>
            </a:extLst>
          </p:cNvPr>
          <p:cNvSpPr/>
          <p:nvPr/>
        </p:nvSpPr>
        <p:spPr>
          <a:xfrm>
            <a:off x="5373129" y="1753443"/>
            <a:ext cx="143383" cy="145110"/>
          </a:xfrm>
          <a:prstGeom prst="donut">
            <a:avLst/>
          </a:prstGeom>
          <a:solidFill>
            <a:srgbClr val="E0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504">
              <a:solidFill>
                <a:schemeClr val="tx1"/>
              </a:solidFill>
              <a:latin typeface="AMX" pitchFamily="2" charset="0"/>
            </a:endParaRPr>
          </a:p>
        </p:txBody>
      </p:sp>
      <p:sp>
        <p:nvSpPr>
          <p:cNvPr id="103" name="Google Shape;914;g1e5bc5d4dfe_0_1532">
            <a:extLst>
              <a:ext uri="{FF2B5EF4-FFF2-40B4-BE49-F238E27FC236}">
                <a16:creationId xmlns:a16="http://schemas.microsoft.com/office/drawing/2014/main" id="{6E841B8F-961E-6396-7AB9-32363FB12484}"/>
              </a:ext>
            </a:extLst>
          </p:cNvPr>
          <p:cNvSpPr/>
          <p:nvPr/>
        </p:nvSpPr>
        <p:spPr>
          <a:xfrm>
            <a:off x="3679079" y="2191420"/>
            <a:ext cx="1009586" cy="271804"/>
          </a:xfrm>
          <a:prstGeom prst="rect">
            <a:avLst/>
          </a:prstGeom>
          <a:solidFill>
            <a:srgbClr val="FBDDDE"/>
          </a:solidFill>
          <a:ln w="9525" cap="flat" cmpd="sng" algn="ctr">
            <a:solidFill>
              <a:srgbClr val="FF0000"/>
            </a:solidFill>
            <a:prstDash val="dashDot"/>
            <a:miter lim="800000"/>
          </a:ln>
          <a:effectLst/>
        </p:spPr>
        <p:txBody>
          <a:bodyPr numCol="1" rtlCol="0" anchor="t"/>
          <a:lstStyle/>
          <a:p>
            <a:pPr marL="109705" indent="-109705">
              <a:buClr>
                <a:srgbClr val="FF0000"/>
              </a:buClr>
              <a:buFont typeface="+mj-lt"/>
              <a:buAutoNum type="arabicPeriod"/>
            </a:pPr>
            <a:r>
              <a:rPr lang="pt-BR" sz="336">
                <a:latin typeface="AMX" panose="020B0604020202020204" charset="0"/>
              </a:rPr>
              <a:t>A ativação do serviço é realizada após a interação do cliente com o link enviado ao e-mail,</a:t>
            </a:r>
          </a:p>
          <a:p>
            <a:pPr marL="109705" indent="-109705">
              <a:buClr>
                <a:srgbClr val="FF0000"/>
              </a:buClr>
              <a:buFont typeface="+mj-lt"/>
              <a:buAutoNum type="arabicPeriod"/>
            </a:pPr>
            <a:r>
              <a:rPr lang="pt-BR" sz="336">
                <a:latin typeface="AMX" panose="020B0604020202020204" charset="0"/>
              </a:rPr>
              <a:t>Necessário criação  de acesso ao APP </a:t>
            </a:r>
            <a:r>
              <a:rPr lang="pt-BR" sz="336" err="1">
                <a:latin typeface="AMX" panose="020B0604020202020204" charset="0"/>
              </a:rPr>
              <a:t>starbem</a:t>
            </a:r>
            <a:endParaRPr lang="pt-BR" sz="336">
              <a:latin typeface="AMX" panose="020B0604020202020204" charset="0"/>
            </a:endParaRPr>
          </a:p>
        </p:txBody>
      </p:sp>
      <p:sp>
        <p:nvSpPr>
          <p:cNvPr id="105" name="Retângulo: Único Canto Arredondado 104">
            <a:extLst>
              <a:ext uri="{FF2B5EF4-FFF2-40B4-BE49-F238E27FC236}">
                <a16:creationId xmlns:a16="http://schemas.microsoft.com/office/drawing/2014/main" id="{EFA49A04-20BD-1889-0644-A829CE79D3FA}"/>
              </a:ext>
            </a:extLst>
          </p:cNvPr>
          <p:cNvSpPr/>
          <p:nvPr/>
        </p:nvSpPr>
        <p:spPr>
          <a:xfrm>
            <a:off x="4763379" y="2152342"/>
            <a:ext cx="443328" cy="86495"/>
          </a:xfrm>
          <a:prstGeom prst="round1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4" b="1">
                <a:solidFill>
                  <a:schemeClr val="tx1"/>
                </a:solidFill>
                <a:latin typeface="AMX" panose="020B0604020202020204"/>
              </a:rPr>
              <a:t>Automático</a:t>
            </a:r>
            <a:endParaRPr lang="pt-BR" sz="384" b="1">
              <a:solidFill>
                <a:schemeClr val="tx1"/>
              </a:solidFill>
              <a:latin typeface="AMX" panose="020B0604020202020204"/>
              <a:cs typeface="AMX" panose="020B0604020202020204" charset="0"/>
            </a:endParaRPr>
          </a:p>
        </p:txBody>
      </p:sp>
      <p:pic>
        <p:nvPicPr>
          <p:cNvPr id="106" name="Gráfico 105" descr="Relógio com preenchimento sólido">
            <a:extLst>
              <a:ext uri="{FF2B5EF4-FFF2-40B4-BE49-F238E27FC236}">
                <a16:creationId xmlns:a16="http://schemas.microsoft.com/office/drawing/2014/main" id="{38BACA11-9AE5-AE86-8307-B37C9024A4C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63665" y="2157920"/>
            <a:ext cx="79817" cy="91474"/>
          </a:xfrm>
          <a:prstGeom prst="rect">
            <a:avLst/>
          </a:prstGeom>
        </p:spPr>
      </p:pic>
      <p:cxnSp>
        <p:nvCxnSpPr>
          <p:cNvPr id="107" name="Conector de Seta Reta 106">
            <a:extLst>
              <a:ext uri="{FF2B5EF4-FFF2-40B4-BE49-F238E27FC236}">
                <a16:creationId xmlns:a16="http://schemas.microsoft.com/office/drawing/2014/main" id="{F394A92A-31F0-3DA3-9849-84993A1404DF}"/>
              </a:ext>
            </a:extLst>
          </p:cNvPr>
          <p:cNvCxnSpPr>
            <a:cxnSpLocks/>
            <a:stCxn id="87" idx="3"/>
            <a:endCxn id="91" idx="1"/>
          </p:cNvCxnSpPr>
          <p:nvPr/>
        </p:nvCxnSpPr>
        <p:spPr>
          <a:xfrm flipV="1">
            <a:off x="4685014" y="1826696"/>
            <a:ext cx="56016" cy="709"/>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de Seta Reta 107">
            <a:extLst>
              <a:ext uri="{FF2B5EF4-FFF2-40B4-BE49-F238E27FC236}">
                <a16:creationId xmlns:a16="http://schemas.microsoft.com/office/drawing/2014/main" id="{50084065-31DC-C8CF-2B01-2C0280FBAA90}"/>
              </a:ext>
            </a:extLst>
          </p:cNvPr>
          <p:cNvCxnSpPr>
            <a:cxnSpLocks/>
            <a:stCxn id="376" idx="3"/>
            <a:endCxn id="87" idx="1"/>
          </p:cNvCxnSpPr>
          <p:nvPr/>
        </p:nvCxnSpPr>
        <p:spPr>
          <a:xfrm>
            <a:off x="4166395" y="1822835"/>
            <a:ext cx="52194" cy="4570"/>
          </a:xfrm>
          <a:prstGeom prst="straightConnector1">
            <a:avLst/>
          </a:prstGeom>
          <a:ln>
            <a:solidFill>
              <a:srgbClr val="880000"/>
            </a:solidFill>
            <a:tailEnd type="triangle"/>
          </a:ln>
        </p:spPr>
        <p:style>
          <a:lnRef idx="1">
            <a:schemeClr val="accent1"/>
          </a:lnRef>
          <a:fillRef idx="0">
            <a:schemeClr val="accent1"/>
          </a:fillRef>
          <a:effectRef idx="0">
            <a:schemeClr val="accent1"/>
          </a:effectRef>
          <a:fontRef idx="minor">
            <a:schemeClr val="tx1"/>
          </a:fontRef>
        </p:style>
      </p:cxnSp>
      <p:pic>
        <p:nvPicPr>
          <p:cNvPr id="114" name="Imagem 113">
            <a:extLst>
              <a:ext uri="{FF2B5EF4-FFF2-40B4-BE49-F238E27FC236}">
                <a16:creationId xmlns:a16="http://schemas.microsoft.com/office/drawing/2014/main" id="{AC058CE9-58E5-8972-E09F-1D929165824E}"/>
              </a:ext>
            </a:extLst>
          </p:cNvPr>
          <p:cNvPicPr>
            <a:picLocks noChangeAspect="1"/>
          </p:cNvPicPr>
          <p:nvPr/>
        </p:nvPicPr>
        <p:blipFill>
          <a:blip r:embed="rId8"/>
          <a:stretch>
            <a:fillRect/>
          </a:stretch>
        </p:blipFill>
        <p:spPr>
          <a:xfrm rot="10800000" flipV="1">
            <a:off x="3624695" y="2168335"/>
            <a:ext cx="91257" cy="91257"/>
          </a:xfrm>
          <a:prstGeom prst="rect">
            <a:avLst/>
          </a:prstGeom>
        </p:spPr>
      </p:pic>
      <p:pic>
        <p:nvPicPr>
          <p:cNvPr id="118" name="Imagem 117">
            <a:extLst>
              <a:ext uri="{FF2B5EF4-FFF2-40B4-BE49-F238E27FC236}">
                <a16:creationId xmlns:a16="http://schemas.microsoft.com/office/drawing/2014/main" id="{B57EE0B5-C558-3A4A-F7F3-B573096B882A}"/>
              </a:ext>
            </a:extLst>
          </p:cNvPr>
          <p:cNvPicPr>
            <a:picLocks noChangeAspect="1"/>
          </p:cNvPicPr>
          <p:nvPr/>
        </p:nvPicPr>
        <p:blipFill>
          <a:blip r:embed="rId8"/>
          <a:stretch>
            <a:fillRect/>
          </a:stretch>
        </p:blipFill>
        <p:spPr>
          <a:xfrm rot="10800000" flipV="1">
            <a:off x="2931999" y="1287540"/>
            <a:ext cx="91257" cy="91257"/>
          </a:xfrm>
          <a:prstGeom prst="rect">
            <a:avLst/>
          </a:prstGeom>
        </p:spPr>
      </p:pic>
      <p:pic>
        <p:nvPicPr>
          <p:cNvPr id="119" name="Imagem 118">
            <a:extLst>
              <a:ext uri="{FF2B5EF4-FFF2-40B4-BE49-F238E27FC236}">
                <a16:creationId xmlns:a16="http://schemas.microsoft.com/office/drawing/2014/main" id="{AA096731-86F0-7320-828A-0FDBD318A105}"/>
              </a:ext>
            </a:extLst>
          </p:cNvPr>
          <p:cNvPicPr>
            <a:picLocks noChangeAspect="1"/>
          </p:cNvPicPr>
          <p:nvPr/>
        </p:nvPicPr>
        <p:blipFill>
          <a:blip r:embed="rId8"/>
          <a:stretch>
            <a:fillRect/>
          </a:stretch>
        </p:blipFill>
        <p:spPr>
          <a:xfrm rot="10800000" flipV="1">
            <a:off x="136264" y="2322012"/>
            <a:ext cx="91257" cy="91257"/>
          </a:xfrm>
          <a:prstGeom prst="rect">
            <a:avLst/>
          </a:prstGeom>
        </p:spPr>
      </p:pic>
      <p:pic>
        <p:nvPicPr>
          <p:cNvPr id="122" name="Gráfico 121" descr="Relógio com preenchimento sólido">
            <a:extLst>
              <a:ext uri="{FF2B5EF4-FFF2-40B4-BE49-F238E27FC236}">
                <a16:creationId xmlns:a16="http://schemas.microsoft.com/office/drawing/2014/main" id="{3931C013-DE7C-F75C-9647-BDCE5FBB9EF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50501" y="2343354"/>
            <a:ext cx="79817" cy="91474"/>
          </a:xfrm>
          <a:prstGeom prst="rect">
            <a:avLst/>
          </a:prstGeom>
        </p:spPr>
      </p:pic>
    </p:spTree>
    <p:extLst>
      <p:ext uri="{BB962C8B-B14F-4D97-AF65-F5344CB8AC3E}">
        <p14:creationId xmlns:p14="http://schemas.microsoft.com/office/powerpoint/2010/main" val="2049812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A1BA-B4FF-2AD3-773B-195F994602EE}"/>
            </a:ext>
          </a:extLst>
        </p:cNvPr>
        <p:cNvGrpSpPr/>
        <p:nvPr/>
      </p:nvGrpSpPr>
      <p:grpSpPr>
        <a:xfrm>
          <a:off x="0" y="0"/>
          <a:ext cx="0" cy="0"/>
          <a:chOff x="0" y="0"/>
          <a:chExt cx="0" cy="0"/>
        </a:xfrm>
      </p:grpSpPr>
      <p:sp>
        <p:nvSpPr>
          <p:cNvPr id="10" name="Retângulo 9">
            <a:extLst>
              <a:ext uri="{FF2B5EF4-FFF2-40B4-BE49-F238E27FC236}">
                <a16:creationId xmlns:a16="http://schemas.microsoft.com/office/drawing/2014/main" id="{8980C965-7FD2-3509-F528-5B85DA5A8B10}"/>
              </a:ext>
            </a:extLst>
          </p:cNvPr>
          <p:cNvSpPr/>
          <p:nvPr/>
        </p:nvSpPr>
        <p:spPr>
          <a:xfrm>
            <a:off x="4197097" y="70855"/>
            <a:ext cx="1645444" cy="3798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4"/>
          </a:p>
        </p:txBody>
      </p:sp>
      <p:pic>
        <p:nvPicPr>
          <p:cNvPr id="49" name="Imagem 48" descr="Logotipo&#10;&#10;O conteúdo gerado por IA pode estar incorreto.">
            <a:extLst>
              <a:ext uri="{FF2B5EF4-FFF2-40B4-BE49-F238E27FC236}">
                <a16:creationId xmlns:a16="http://schemas.microsoft.com/office/drawing/2014/main" id="{A5AC7E76-958A-9377-9333-5A3DEE01CBE1}"/>
              </a:ext>
            </a:extLst>
          </p:cNvPr>
          <p:cNvPicPr>
            <a:picLocks noChangeAspect="1"/>
          </p:cNvPicPr>
          <p:nvPr/>
        </p:nvPicPr>
        <p:blipFill>
          <a:blip r:embed="rId3">
            <a:extLst>
              <a:ext uri="{28A0092B-C50C-407E-A947-70E740481C1C}">
                <a14:useLocalDpi xmlns:a14="http://schemas.microsoft.com/office/drawing/2010/main" val="0"/>
              </a:ext>
            </a:extLst>
          </a:blip>
          <a:srcRect b="35440"/>
          <a:stretch>
            <a:fillRect/>
          </a:stretch>
        </p:blipFill>
        <p:spPr>
          <a:xfrm>
            <a:off x="4790410" y="-289246"/>
            <a:ext cx="1083354" cy="699413"/>
          </a:xfrm>
          <a:prstGeom prst="rect">
            <a:avLst/>
          </a:prstGeom>
        </p:spPr>
      </p:pic>
      <p:sp>
        <p:nvSpPr>
          <p:cNvPr id="11" name="CaixaDeTexto 10">
            <a:extLst>
              <a:ext uri="{FF2B5EF4-FFF2-40B4-BE49-F238E27FC236}">
                <a16:creationId xmlns:a16="http://schemas.microsoft.com/office/drawing/2014/main" id="{AFEAAE42-06B5-8770-69DB-BF4E5F4A7A48}"/>
              </a:ext>
            </a:extLst>
          </p:cNvPr>
          <p:cNvSpPr txBox="1"/>
          <p:nvPr/>
        </p:nvSpPr>
        <p:spPr>
          <a:xfrm>
            <a:off x="10571" y="29131"/>
            <a:ext cx="4963648" cy="269626"/>
          </a:xfrm>
          <a:prstGeom prst="rect">
            <a:avLst/>
          </a:prstGeom>
          <a:noFill/>
        </p:spPr>
        <p:txBody>
          <a:bodyPr wrap="square" rtlCol="0">
            <a:spAutoFit/>
          </a:bodyPr>
          <a:lstStyle/>
          <a:p>
            <a:r>
              <a:rPr lang="pt-BR" sz="1152" b="1">
                <a:latin typeface="AMX" panose="020B0604020202020204"/>
              </a:rPr>
              <a:t>TELAS - RADAR</a:t>
            </a:r>
          </a:p>
        </p:txBody>
      </p:sp>
      <p:pic>
        <p:nvPicPr>
          <p:cNvPr id="7" name="Imagem 6">
            <a:extLst>
              <a:ext uri="{FF2B5EF4-FFF2-40B4-BE49-F238E27FC236}">
                <a16:creationId xmlns:a16="http://schemas.microsoft.com/office/drawing/2014/main" id="{1B038323-5EF0-4E29-004C-B9C4A468E4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57" y="565805"/>
            <a:ext cx="4364997" cy="2422662"/>
          </a:xfrm>
          <a:prstGeom prst="rect">
            <a:avLst/>
          </a:prstGeom>
        </p:spPr>
      </p:pic>
    </p:spTree>
    <p:extLst>
      <p:ext uri="{BB962C8B-B14F-4D97-AF65-F5344CB8AC3E}">
        <p14:creationId xmlns:p14="http://schemas.microsoft.com/office/powerpoint/2010/main" val="335180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2" name="Google Shape;56;p3">
            <a:extLst>
              <a:ext uri="{FF2B5EF4-FFF2-40B4-BE49-F238E27FC236}">
                <a16:creationId xmlns:a16="http://schemas.microsoft.com/office/drawing/2014/main" id="{6AD5A7FE-B346-48EE-5FDD-71E37573939C}"/>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3" name="CaixaDeTexto 2">
            <a:extLst>
              <a:ext uri="{FF2B5EF4-FFF2-40B4-BE49-F238E27FC236}">
                <a16:creationId xmlns:a16="http://schemas.microsoft.com/office/drawing/2014/main" id="{AE918F0D-EAC7-15A1-6F22-27B06765860D}"/>
              </a:ext>
            </a:extLst>
          </p:cNvPr>
          <p:cNvSpPr txBox="1"/>
          <p:nvPr/>
        </p:nvSpPr>
        <p:spPr>
          <a:xfrm>
            <a:off x="402774" y="192215"/>
            <a:ext cx="5305433" cy="25983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400"/>
              </a:lnSpc>
              <a:buFont typeface="Verdana"/>
              <a:buAutoNum type="arabicPeriod" startAt="2"/>
            </a:pPr>
            <a:r>
              <a:rPr lang="pt-BR" sz="800" b="1">
                <a:solidFill>
                  <a:srgbClr val="FF0000"/>
                </a:solidFill>
                <a:latin typeface="AMX" panose="020B0604020202020204"/>
                <a:ea typeface="Verdana"/>
                <a:cs typeface="Verdana"/>
              </a:rPr>
              <a:t>OBJETIVO</a:t>
            </a:r>
            <a:r>
              <a:rPr sz="800" b="0">
                <a:solidFill>
                  <a:srgbClr val="FF0000"/>
                </a:solidFill>
                <a:latin typeface="AMX" panose="020B0604020202020204"/>
                <a:ea typeface="Verdana"/>
                <a:cs typeface="Verdana"/>
              </a:rPr>
              <a:t> </a:t>
            </a:r>
            <a:endParaRPr lang="pt-BR" sz="800">
              <a:solidFill>
                <a:srgbClr val="FF0000"/>
              </a:solidFill>
              <a:latin typeface="AMX" panose="020B0604020202020204"/>
              <a:ea typeface="Verdana"/>
              <a:cs typeface="Verdana"/>
            </a:endParaRPr>
          </a:p>
          <a:p>
            <a:pPr lvl="0">
              <a:lnSpc>
                <a:spcPts val="1400"/>
              </a:lnSpc>
            </a:pPr>
            <a:r>
              <a:rPr lang="pt-BR" sz="800" b="0" i="0">
                <a:solidFill>
                  <a:srgbClr val="000000"/>
                </a:solidFill>
                <a:latin typeface="AMX" panose="020B0604020202020204"/>
                <a:ea typeface="Verdana"/>
                <a:cs typeface="Verdana"/>
              </a:rPr>
              <a:t>Oferecer serviços de telemedicina de qualidade a preços acessíveis que contribuam – de forma otimizadora – para a qualidade de vida do cliente Claro empresas e de sua equipe.</a:t>
            </a:r>
            <a:endParaRPr sz="800">
              <a:latin typeface="AMX" panose="020B0604020202020204"/>
            </a:endParaRPr>
          </a:p>
          <a:p>
            <a:pPr>
              <a:lnSpc>
                <a:spcPts val="1400"/>
              </a:lnSpc>
            </a:pPr>
            <a:endParaRPr lang="pt-BR" sz="800">
              <a:solidFill>
                <a:srgbClr val="000000"/>
              </a:solidFill>
              <a:latin typeface="AMX" panose="020B0604020202020204"/>
              <a:ea typeface="Verdana"/>
              <a:cs typeface="Verdana"/>
            </a:endParaRPr>
          </a:p>
          <a:p>
            <a:pPr marL="228600" lvl="0" indent="-228600" rtl="0">
              <a:lnSpc>
                <a:spcPts val="1400"/>
              </a:lnSpc>
              <a:buFont typeface="Verdana"/>
              <a:buAutoNum type="arabicPeriod" startAt="3"/>
            </a:pPr>
            <a:r>
              <a:rPr lang="pt-BR" sz="800" b="1">
                <a:solidFill>
                  <a:srgbClr val="FF0000"/>
                </a:solidFill>
                <a:latin typeface="AMX" panose="020B0604020202020204"/>
                <a:ea typeface="Verdana"/>
                <a:cs typeface="Verdana"/>
              </a:rPr>
              <a:t>VIGÊNCIA</a:t>
            </a:r>
            <a:r>
              <a:rPr sz="800" b="0">
                <a:solidFill>
                  <a:srgbClr val="FF0000"/>
                </a:solidFill>
                <a:latin typeface="AMX" panose="020B0604020202020204"/>
                <a:ea typeface="Verdana"/>
                <a:cs typeface="Verdana"/>
              </a:rPr>
              <a:t> </a:t>
            </a:r>
          </a:p>
          <a:p>
            <a:pPr rtl="0">
              <a:lnSpc>
                <a:spcPts val="1400"/>
              </a:lnSpc>
            </a:pPr>
            <a:r>
              <a:rPr lang="pt-BR" sz="800" b="0" i="0">
                <a:solidFill>
                  <a:srgbClr val="000000"/>
                </a:solidFill>
                <a:latin typeface="AMX" panose="020B0604020202020204"/>
                <a:ea typeface="Verdana"/>
                <a:cs typeface="Verdana"/>
              </a:rPr>
              <a:t>A partir de 15/08/2025</a:t>
            </a:r>
            <a:r>
              <a:rPr sz="800" b="0" i="0">
                <a:solidFill>
                  <a:srgbClr val="000000"/>
                </a:solidFill>
                <a:latin typeface="AMX" panose="020B0604020202020204"/>
                <a:ea typeface="Verdana"/>
                <a:cs typeface="Verdana"/>
              </a:rPr>
              <a:t> </a:t>
            </a:r>
          </a:p>
          <a:p>
            <a:pPr>
              <a:lnSpc>
                <a:spcPts val="1400"/>
              </a:lnSpc>
            </a:pPr>
            <a:endParaRPr lang="pt-BR" sz="800" i="1" u="sng">
              <a:solidFill>
                <a:srgbClr val="FF0000"/>
              </a:solidFill>
              <a:latin typeface="AMX" panose="020B0604020202020204"/>
              <a:ea typeface="Verdana"/>
              <a:cs typeface="Verdana"/>
            </a:endParaRPr>
          </a:p>
          <a:p>
            <a:pPr marL="228600" lvl="0" indent="-228600" rtl="0">
              <a:lnSpc>
                <a:spcPts val="1400"/>
              </a:lnSpc>
              <a:buFont typeface="Verdana"/>
              <a:buAutoNum type="arabicPeriod" startAt="4"/>
            </a:pPr>
            <a:r>
              <a:rPr lang="pt-BR" sz="800" b="1">
                <a:solidFill>
                  <a:srgbClr val="FF0000"/>
                </a:solidFill>
                <a:latin typeface="AMX" panose="020B0604020202020204"/>
                <a:ea typeface="Verdana"/>
                <a:cs typeface="Verdana"/>
              </a:rPr>
              <a:t>ELEGIBILIDADE</a:t>
            </a:r>
          </a:p>
          <a:p>
            <a:pPr fontAlgn="base">
              <a:lnSpc>
                <a:spcPts val="1400"/>
              </a:lnSpc>
            </a:pPr>
            <a:r>
              <a:rPr lang="pt-BR" sz="800">
                <a:latin typeface="AMX" panose="020B0604020202020204"/>
              </a:rPr>
              <a:t>Clientes PME (CNPJ) – clientes Claro ou Prospects</a:t>
            </a:r>
            <a:r>
              <a:rPr lang="en-US" sz="800">
                <a:latin typeface="AMX" panose="020B0604020202020204"/>
              </a:rPr>
              <a:t>​. </a:t>
            </a:r>
            <a:r>
              <a:rPr lang="pt-BR" sz="800">
                <a:latin typeface="AMX" panose="020B0604020202020204"/>
              </a:rPr>
              <a:t>Vendas Novas, Incremento e Renovação</a:t>
            </a:r>
          </a:p>
          <a:p>
            <a:pPr fontAlgn="base"/>
            <a:r>
              <a:rPr lang="pt-BR" sz="800">
                <a:latin typeface="AMX" panose="020B0604020202020204"/>
              </a:rPr>
              <a:t>Canais de Venda: </a:t>
            </a:r>
            <a:r>
              <a:rPr lang="en-US" sz="800">
                <a:latin typeface="AMX" panose="020B0604020202020204"/>
              </a:rPr>
              <a:t>​</a:t>
            </a:r>
          </a:p>
          <a:p>
            <a:pPr fontAlgn="base"/>
            <a:r>
              <a:rPr lang="pt-BR" sz="800">
                <a:latin typeface="AMX" panose="020B0604020202020204"/>
              </a:rPr>
              <a:t>. E-commerce de Soluções Digitais Claro empresas </a:t>
            </a:r>
            <a:r>
              <a:rPr lang="en-US" sz="800">
                <a:latin typeface="AMX" panose="020B0604020202020204"/>
              </a:rPr>
              <a:t>​</a:t>
            </a:r>
          </a:p>
          <a:p>
            <a:pPr fontAlgn="base"/>
            <a:r>
              <a:rPr lang="pt-BR" sz="800">
                <a:latin typeface="AMX" panose="020B0604020202020204"/>
              </a:rPr>
              <a:t>. Demais Canais: AACE, D2D, TOP PME, Televendas, Consultivo Presencial e Consultivo Remoto.​</a:t>
            </a:r>
            <a:endParaRPr lang="en-US" sz="800">
              <a:latin typeface="AMX" panose="020B0604020202020204"/>
            </a:endParaRPr>
          </a:p>
          <a:p>
            <a:pPr marL="228600" lvl="0" indent="-228600" rtl="0">
              <a:lnSpc>
                <a:spcPts val="1400"/>
              </a:lnSpc>
              <a:buFont typeface="Verdana"/>
              <a:buAutoNum type="arabicPeriod" startAt="4"/>
            </a:pPr>
            <a:endParaRPr lang="pt-BR" sz="800" b="1">
              <a:solidFill>
                <a:srgbClr val="FF0000"/>
              </a:solidFill>
              <a:latin typeface="AMX" panose="020B0604020202020204"/>
              <a:ea typeface="Verdana"/>
              <a:cs typeface="Verdana"/>
            </a:endParaRPr>
          </a:p>
          <a:p>
            <a:pPr lvl="0" rtl="0">
              <a:lnSpc>
                <a:spcPts val="1400"/>
              </a:lnSpc>
            </a:pPr>
            <a:r>
              <a:rPr lang="pt-BR" sz="800" b="1">
                <a:solidFill>
                  <a:srgbClr val="FF0000"/>
                </a:solidFill>
                <a:latin typeface="AMX" panose="020B0604020202020204"/>
                <a:ea typeface="Verdana"/>
                <a:cs typeface="Verdana"/>
              </a:rPr>
              <a:t>5.       PÚBLICO-ALVO</a:t>
            </a:r>
            <a:r>
              <a:rPr lang="pt-BR" sz="800" b="0">
                <a:solidFill>
                  <a:srgbClr val="FF0000"/>
                </a:solidFill>
                <a:latin typeface="AMX" panose="020B0604020202020204"/>
                <a:ea typeface="Verdana"/>
                <a:cs typeface="Verdana"/>
              </a:rPr>
              <a:t> </a:t>
            </a:r>
            <a:endParaRPr sz="800" b="0">
              <a:solidFill>
                <a:srgbClr val="FF0000"/>
              </a:solidFill>
              <a:latin typeface="AMX" panose="020B0604020202020204"/>
              <a:ea typeface="Verdana"/>
              <a:cs typeface="Verdana"/>
            </a:endParaRPr>
          </a:p>
          <a:p>
            <a:pPr rtl="0">
              <a:lnSpc>
                <a:spcPts val="1400"/>
              </a:lnSpc>
            </a:pPr>
            <a:r>
              <a:rPr lang="pt-BR" sz="800">
                <a:solidFill>
                  <a:srgbClr val="000000"/>
                </a:solidFill>
                <a:latin typeface="AMX" panose="020B0604020202020204"/>
                <a:ea typeface="Verdana"/>
                <a:cs typeface="Verdana"/>
              </a:rPr>
              <a:t>C</a:t>
            </a:r>
            <a:r>
              <a:rPr lang="pt-BR" sz="800" b="0" i="0">
                <a:solidFill>
                  <a:srgbClr val="000000"/>
                </a:solidFill>
                <a:latin typeface="AMX" panose="020B0604020202020204"/>
                <a:ea typeface="Verdana"/>
                <a:cs typeface="Verdana"/>
              </a:rPr>
              <a:t>lientes da base que precisam fornecer aos colaboradores um benefício de saúde</a:t>
            </a:r>
            <a:r>
              <a:rPr lang="pt-BR" sz="800">
                <a:solidFill>
                  <a:srgbClr val="000000"/>
                </a:solidFill>
                <a:latin typeface="AMX" panose="020B0604020202020204"/>
                <a:ea typeface="Verdana"/>
                <a:cs typeface="Verdana"/>
              </a:rPr>
              <a:t>. F</a:t>
            </a:r>
            <a:r>
              <a:rPr lang="pt-BR" sz="800" b="0" i="0">
                <a:solidFill>
                  <a:srgbClr val="000000"/>
                </a:solidFill>
                <a:latin typeface="AMX" panose="020B0604020202020204"/>
                <a:ea typeface="Verdana"/>
                <a:cs typeface="Verdana"/>
              </a:rPr>
              <a:t>oco nos clientes P (1 à 99 funcionários)</a:t>
            </a:r>
            <a:r>
              <a:rPr lang="pt-BR" sz="800">
                <a:solidFill>
                  <a:srgbClr val="000000"/>
                </a:solidFill>
                <a:latin typeface="AMX" panose="020B0604020202020204"/>
                <a:ea typeface="Verdana"/>
                <a:cs typeface="Verdana"/>
              </a:rPr>
              <a:t>.</a:t>
            </a:r>
            <a:endParaRPr lang="pt-BR" sz="800">
              <a:latin typeface="AMX" panose="020B06040202020202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C1F2B-7D96-558B-C8C5-A9B798477EA1}"/>
            </a:ext>
          </a:extLst>
        </p:cNvPr>
        <p:cNvGrpSpPr/>
        <p:nvPr/>
      </p:nvGrpSpPr>
      <p:grpSpPr>
        <a:xfrm>
          <a:off x="0" y="0"/>
          <a:ext cx="0" cy="0"/>
          <a:chOff x="0" y="0"/>
          <a:chExt cx="0" cy="0"/>
        </a:xfrm>
      </p:grpSpPr>
      <p:sp>
        <p:nvSpPr>
          <p:cNvPr id="10" name="Retângulo 9">
            <a:extLst>
              <a:ext uri="{FF2B5EF4-FFF2-40B4-BE49-F238E27FC236}">
                <a16:creationId xmlns:a16="http://schemas.microsoft.com/office/drawing/2014/main" id="{7C8A7D65-8F6A-5F64-EBB8-04BB4C44661B}"/>
              </a:ext>
            </a:extLst>
          </p:cNvPr>
          <p:cNvSpPr/>
          <p:nvPr/>
        </p:nvSpPr>
        <p:spPr>
          <a:xfrm>
            <a:off x="4197097" y="70855"/>
            <a:ext cx="1645444" cy="3798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4"/>
          </a:p>
        </p:txBody>
      </p:sp>
      <p:pic>
        <p:nvPicPr>
          <p:cNvPr id="49" name="Imagem 48" descr="Logotipo&#10;&#10;O conteúdo gerado por IA pode estar incorreto.">
            <a:extLst>
              <a:ext uri="{FF2B5EF4-FFF2-40B4-BE49-F238E27FC236}">
                <a16:creationId xmlns:a16="http://schemas.microsoft.com/office/drawing/2014/main" id="{0E941DCE-77D8-67E3-6484-7FB6C16278BD}"/>
              </a:ext>
            </a:extLst>
          </p:cNvPr>
          <p:cNvPicPr>
            <a:picLocks noChangeAspect="1"/>
          </p:cNvPicPr>
          <p:nvPr/>
        </p:nvPicPr>
        <p:blipFill>
          <a:blip r:embed="rId3">
            <a:extLst>
              <a:ext uri="{28A0092B-C50C-407E-A947-70E740481C1C}">
                <a14:useLocalDpi xmlns:a14="http://schemas.microsoft.com/office/drawing/2010/main" val="0"/>
              </a:ext>
            </a:extLst>
          </a:blip>
          <a:srcRect b="35440"/>
          <a:stretch>
            <a:fillRect/>
          </a:stretch>
        </p:blipFill>
        <p:spPr>
          <a:xfrm>
            <a:off x="4790410" y="-289246"/>
            <a:ext cx="1083354" cy="699413"/>
          </a:xfrm>
          <a:prstGeom prst="rect">
            <a:avLst/>
          </a:prstGeom>
        </p:spPr>
      </p:pic>
      <p:sp>
        <p:nvSpPr>
          <p:cNvPr id="11" name="CaixaDeTexto 10">
            <a:extLst>
              <a:ext uri="{FF2B5EF4-FFF2-40B4-BE49-F238E27FC236}">
                <a16:creationId xmlns:a16="http://schemas.microsoft.com/office/drawing/2014/main" id="{47B80A5F-E36F-7BE3-DD11-CE21F54D4F50}"/>
              </a:ext>
            </a:extLst>
          </p:cNvPr>
          <p:cNvSpPr txBox="1"/>
          <p:nvPr/>
        </p:nvSpPr>
        <p:spPr>
          <a:xfrm>
            <a:off x="10571" y="29131"/>
            <a:ext cx="4963648" cy="269626"/>
          </a:xfrm>
          <a:prstGeom prst="rect">
            <a:avLst/>
          </a:prstGeom>
          <a:noFill/>
        </p:spPr>
        <p:txBody>
          <a:bodyPr wrap="square" rtlCol="0">
            <a:spAutoFit/>
          </a:bodyPr>
          <a:lstStyle/>
          <a:p>
            <a:r>
              <a:rPr lang="pt-BR" sz="1152" b="1">
                <a:latin typeface="AMX" panose="020B0604020202020204"/>
              </a:rPr>
              <a:t>TELAS - RADAR</a:t>
            </a:r>
          </a:p>
        </p:txBody>
      </p:sp>
      <p:pic>
        <p:nvPicPr>
          <p:cNvPr id="3" name="Imagem 2">
            <a:extLst>
              <a:ext uri="{FF2B5EF4-FFF2-40B4-BE49-F238E27FC236}">
                <a16:creationId xmlns:a16="http://schemas.microsoft.com/office/drawing/2014/main" id="{E787F743-37D3-639E-19C3-8B37772D2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84" y="529451"/>
            <a:ext cx="4579344" cy="2577506"/>
          </a:xfrm>
          <a:prstGeom prst="rect">
            <a:avLst/>
          </a:prstGeom>
        </p:spPr>
      </p:pic>
    </p:spTree>
    <p:extLst>
      <p:ext uri="{BB962C8B-B14F-4D97-AF65-F5344CB8AC3E}">
        <p14:creationId xmlns:p14="http://schemas.microsoft.com/office/powerpoint/2010/main" val="243529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Logotipo&#10;&#10;O conteúdo gerado por IA pode estar incorreto.">
            <a:extLst>
              <a:ext uri="{FF2B5EF4-FFF2-40B4-BE49-F238E27FC236}">
                <a16:creationId xmlns:a16="http://schemas.microsoft.com/office/drawing/2014/main" id="{4A0381AA-753E-070F-2B5C-7D97A5FAA9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9"/>
            <a:ext cx="5853113" cy="3292377"/>
          </a:xfrm>
        </p:spPr>
      </p:pic>
    </p:spTree>
    <p:extLst>
      <p:ext uri="{BB962C8B-B14F-4D97-AF65-F5344CB8AC3E}">
        <p14:creationId xmlns:p14="http://schemas.microsoft.com/office/powerpoint/2010/main" val="70174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88D8F2EA-AF43-021F-1A8D-0B0379843163}"/>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94172BE0-CE9B-1E54-AD9F-F4B0E0F054BE}"/>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4" name="CaixaDeTexto 3">
            <a:extLst>
              <a:ext uri="{FF2B5EF4-FFF2-40B4-BE49-F238E27FC236}">
                <a16:creationId xmlns:a16="http://schemas.microsoft.com/office/drawing/2014/main" id="{754A182E-B4D3-3799-E488-0B351D5EFDD1}"/>
              </a:ext>
            </a:extLst>
          </p:cNvPr>
          <p:cNvSpPr txBox="1"/>
          <p:nvPr/>
        </p:nvSpPr>
        <p:spPr>
          <a:xfrm>
            <a:off x="435467" y="204952"/>
            <a:ext cx="3996160" cy="2408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rtl="0">
              <a:lnSpc>
                <a:spcPts val="1400"/>
              </a:lnSpc>
            </a:pPr>
            <a:r>
              <a:rPr lang="pt-BR" sz="800" b="1">
                <a:solidFill>
                  <a:srgbClr val="FF0000"/>
                </a:solidFill>
                <a:latin typeface="AMX" panose="020B0604020202020204"/>
                <a:ea typeface="Verdana"/>
                <a:cs typeface="Verdana"/>
              </a:rPr>
              <a:t>6.      REGIONAIS PARTICIPANTES </a:t>
            </a:r>
          </a:p>
          <a:p>
            <a:pPr algn="just" rtl="0">
              <a:lnSpc>
                <a:spcPts val="1400"/>
              </a:lnSpc>
            </a:pPr>
            <a:r>
              <a:rPr lang="pt-BR" sz="800">
                <a:latin typeface="AMX" panose="020B0604020202020204"/>
                <a:ea typeface="Segoe UI"/>
                <a:cs typeface="Segoe UI"/>
              </a:rPr>
              <a:t>Todas as regionais, em todos os DDDs</a:t>
            </a:r>
            <a:r>
              <a:rPr lang="pt-BR" sz="800">
                <a:latin typeface="AMX" panose="020B0604020202020204"/>
                <a:ea typeface="Verdana"/>
                <a:cs typeface="Segoe UI"/>
              </a:rPr>
              <a:t>.</a:t>
            </a:r>
          </a:p>
          <a:p>
            <a:pPr algn="just" rtl="0">
              <a:lnSpc>
                <a:spcPts val="1400"/>
              </a:lnSpc>
            </a:pPr>
            <a:endParaRPr lang="pt-BR" sz="800">
              <a:latin typeface="AMX" panose="020B0604020202020204"/>
              <a:ea typeface="Verdana"/>
              <a:cs typeface="Verdana"/>
            </a:endParaRPr>
          </a:p>
          <a:p>
            <a:pPr lvl="0" algn="just" rtl="0">
              <a:lnSpc>
                <a:spcPts val="1400"/>
              </a:lnSpc>
            </a:pPr>
            <a:r>
              <a:rPr lang="pt-BR" sz="800" b="1">
                <a:solidFill>
                  <a:srgbClr val="FF0000"/>
                </a:solidFill>
                <a:latin typeface="AMX" panose="020B0604020202020204"/>
                <a:ea typeface="Verdana"/>
                <a:cs typeface="Verdana"/>
              </a:rPr>
              <a:t>7.      VANTAGENS</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Redução do sinistro no plano de saúde</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Alternativa mais econômica e acessível do que os planos de saúde tradicionais</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Gerenciamento dos Riscos Ocupacionais (GRO)* em adequação à norma NR-1</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Desconto de 26% em medicamentos nas redes Droga Raia e Drogasil</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Previsibilidade de custo, sem surpresas com reajustes baseados e sinistralidade</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Cobertura de saúde mental com psicologia humanizada e suporte emocional via IA</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Consultas avulsas a preços acessíveis direto no app</a:t>
            </a:r>
          </a:p>
          <a:p>
            <a:pPr marL="171450" lvl="0" indent="-171450" algn="just" rtl="0">
              <a:lnSpc>
                <a:spcPts val="1400"/>
              </a:lnSpc>
              <a:buFont typeface="Wingdings" panose="05000000000000000000" pitchFamily="2" charset="2"/>
              <a:buChar char="Ø"/>
            </a:pPr>
            <a:r>
              <a:rPr lang="pt-BR" sz="800">
                <a:latin typeface="AMX" panose="020B0604020202020204"/>
                <a:ea typeface="Verdana"/>
                <a:cs typeface="Verdana"/>
              </a:rPr>
              <a:t>Ferramentas de acompanhamento e performance da saúde corporativa, com relatórios e insights para tomadas de decisões estratégicas.</a:t>
            </a:r>
          </a:p>
        </p:txBody>
      </p:sp>
    </p:spTree>
    <p:extLst>
      <p:ext uri="{BB962C8B-B14F-4D97-AF65-F5344CB8AC3E}">
        <p14:creationId xmlns:p14="http://schemas.microsoft.com/office/powerpoint/2010/main" val="255718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FE29C46E-3515-FBBB-B0D9-BF388848E055}"/>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7B02A155-B59E-2D8D-A83A-0B801AE4500A}"/>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11" name="CaixaDeTexto 10">
            <a:extLst>
              <a:ext uri="{FF2B5EF4-FFF2-40B4-BE49-F238E27FC236}">
                <a16:creationId xmlns:a16="http://schemas.microsoft.com/office/drawing/2014/main" id="{83647310-B81D-8CDE-7B58-ADEC95B60A55}"/>
              </a:ext>
            </a:extLst>
          </p:cNvPr>
          <p:cNvSpPr txBox="1"/>
          <p:nvPr/>
        </p:nvSpPr>
        <p:spPr>
          <a:xfrm>
            <a:off x="1069480" y="2370110"/>
            <a:ext cx="425116" cy="215444"/>
          </a:xfrm>
          <a:prstGeom prst="rect">
            <a:avLst/>
          </a:prstGeom>
          <a:noFill/>
        </p:spPr>
        <p:txBody>
          <a:bodyPr wrap="none" rtlCol="0">
            <a:spAutoFit/>
          </a:bodyPr>
          <a:lstStyle/>
          <a:p>
            <a:r>
              <a:rPr lang="pt-BR" sz="800" b="1">
                <a:solidFill>
                  <a:schemeClr val="bg1"/>
                </a:solidFill>
                <a:latin typeface="AMX" panose="020B0604020202020204"/>
              </a:rPr>
              <a:t>Plano</a:t>
            </a:r>
          </a:p>
        </p:txBody>
      </p:sp>
      <p:sp>
        <p:nvSpPr>
          <p:cNvPr id="14" name="CaixaDeTexto 13">
            <a:extLst>
              <a:ext uri="{FF2B5EF4-FFF2-40B4-BE49-F238E27FC236}">
                <a16:creationId xmlns:a16="http://schemas.microsoft.com/office/drawing/2014/main" id="{3196B51A-8F16-5125-A648-290A41D597CF}"/>
              </a:ext>
            </a:extLst>
          </p:cNvPr>
          <p:cNvSpPr txBox="1"/>
          <p:nvPr/>
        </p:nvSpPr>
        <p:spPr>
          <a:xfrm>
            <a:off x="3816053" y="2370110"/>
            <a:ext cx="1024639" cy="215444"/>
          </a:xfrm>
          <a:prstGeom prst="rect">
            <a:avLst/>
          </a:prstGeom>
          <a:noFill/>
        </p:spPr>
        <p:txBody>
          <a:bodyPr wrap="none" rtlCol="0">
            <a:spAutoFit/>
          </a:bodyPr>
          <a:lstStyle/>
          <a:p>
            <a:r>
              <a:rPr lang="pt-BR" sz="800" b="1">
                <a:solidFill>
                  <a:schemeClr val="bg1"/>
                </a:solidFill>
                <a:latin typeface="AMX" panose="020B0604020202020204"/>
              </a:rPr>
              <a:t>Benefícios incluídos</a:t>
            </a:r>
          </a:p>
        </p:txBody>
      </p:sp>
      <p:sp>
        <p:nvSpPr>
          <p:cNvPr id="3" name="CaixaDeTexto 2">
            <a:extLst>
              <a:ext uri="{FF2B5EF4-FFF2-40B4-BE49-F238E27FC236}">
                <a16:creationId xmlns:a16="http://schemas.microsoft.com/office/drawing/2014/main" id="{2321FBD2-BC3A-E53B-8AA3-B94B0ACE72D3}"/>
              </a:ext>
            </a:extLst>
          </p:cNvPr>
          <p:cNvSpPr txBox="1"/>
          <p:nvPr/>
        </p:nvSpPr>
        <p:spPr>
          <a:xfrm>
            <a:off x="750902" y="2824660"/>
            <a:ext cx="3713627" cy="250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600" b="1" dirty="0">
                <a:latin typeface="AMX" panose="020B0604020202020204"/>
                <a:ea typeface="Segoe UI"/>
                <a:cs typeface="Segoe UI"/>
              </a:rPr>
              <a:t>O cliente só poderá ter um único tipo de licença cadastrado para o seu serviço de telemedicina.</a:t>
            </a:r>
            <a:endParaRPr lang="pt-BR" sz="600" b="1" dirty="0">
              <a:latin typeface="AMX Medium"/>
              <a:ea typeface="Verdana"/>
              <a:cs typeface="Verdana"/>
            </a:endParaRPr>
          </a:p>
        </p:txBody>
      </p:sp>
      <p:sp>
        <p:nvSpPr>
          <p:cNvPr id="7" name="CaixaDeTexto 2">
            <a:extLst>
              <a:ext uri="{FF2B5EF4-FFF2-40B4-BE49-F238E27FC236}">
                <a16:creationId xmlns:a16="http://schemas.microsoft.com/office/drawing/2014/main" id="{168E1F01-1FC6-422F-C519-D008FA3ABACD}"/>
              </a:ext>
            </a:extLst>
          </p:cNvPr>
          <p:cNvSpPr txBox="1"/>
          <p:nvPr/>
        </p:nvSpPr>
        <p:spPr>
          <a:xfrm>
            <a:off x="233232" y="156655"/>
            <a:ext cx="5386646"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rtl="0">
              <a:lnSpc>
                <a:spcPts val="1400"/>
              </a:lnSpc>
            </a:pPr>
            <a:r>
              <a:rPr lang="pt-BR" sz="800" b="1">
                <a:solidFill>
                  <a:srgbClr val="FF0000"/>
                </a:solidFill>
                <a:latin typeface="AMX Medium"/>
                <a:ea typeface="Verdana"/>
                <a:cs typeface="Verdana"/>
              </a:rPr>
              <a:t>8.       PLANOS</a:t>
            </a:r>
          </a:p>
          <a:p>
            <a:pPr>
              <a:lnSpc>
                <a:spcPts val="1400"/>
              </a:lnSpc>
            </a:pPr>
            <a:r>
              <a:rPr lang="pt-BR" sz="800" b="1">
                <a:latin typeface="AMX" panose="020B0604020202020204"/>
                <a:ea typeface="Segoe UI"/>
                <a:cs typeface="Segoe UI"/>
              </a:rPr>
              <a:t>8.1 DISPONÍVEIS PARA COMERCIALIZAÇÃO</a:t>
            </a:r>
            <a:endParaRPr lang="pt-BR" sz="800" b="1">
              <a:latin typeface="AMX" panose="020B0604020202020204"/>
            </a:endParaRPr>
          </a:p>
        </p:txBody>
      </p:sp>
      <p:sp>
        <p:nvSpPr>
          <p:cNvPr id="9" name="CaixaDeTexto 8">
            <a:extLst>
              <a:ext uri="{FF2B5EF4-FFF2-40B4-BE49-F238E27FC236}">
                <a16:creationId xmlns:a16="http://schemas.microsoft.com/office/drawing/2014/main" id="{F3EB4083-8731-2FEA-3B39-1A707A959438}"/>
              </a:ext>
            </a:extLst>
          </p:cNvPr>
          <p:cNvSpPr txBox="1"/>
          <p:nvPr/>
        </p:nvSpPr>
        <p:spPr>
          <a:xfrm>
            <a:off x="2364574" y="1857046"/>
            <a:ext cx="1309604" cy="215444"/>
          </a:xfrm>
          <a:prstGeom prst="rect">
            <a:avLst/>
          </a:prstGeom>
          <a:noFill/>
        </p:spPr>
        <p:txBody>
          <a:bodyPr wrap="square" rtlCol="0">
            <a:spAutoFit/>
          </a:bodyPr>
          <a:lstStyle/>
          <a:p>
            <a:r>
              <a:rPr lang="pt-BR" sz="800" b="1">
                <a:solidFill>
                  <a:schemeClr val="bg1"/>
                </a:solidFill>
                <a:latin typeface="AMX" panose="020B0604020202020204"/>
              </a:rPr>
              <a:t>Pacote De Consultas/mês</a:t>
            </a:r>
          </a:p>
        </p:txBody>
      </p:sp>
      <p:sp>
        <p:nvSpPr>
          <p:cNvPr id="12" name="CaixaDeTexto 11">
            <a:extLst>
              <a:ext uri="{FF2B5EF4-FFF2-40B4-BE49-F238E27FC236}">
                <a16:creationId xmlns:a16="http://schemas.microsoft.com/office/drawing/2014/main" id="{C7A32533-22AE-D65F-FD53-ED9C2F9DA46C}"/>
              </a:ext>
            </a:extLst>
          </p:cNvPr>
          <p:cNvSpPr txBox="1"/>
          <p:nvPr/>
        </p:nvSpPr>
        <p:spPr>
          <a:xfrm>
            <a:off x="509576" y="1305301"/>
            <a:ext cx="808235" cy="246221"/>
          </a:xfrm>
          <a:prstGeom prst="rect">
            <a:avLst/>
          </a:prstGeom>
          <a:noFill/>
        </p:spPr>
        <p:txBody>
          <a:bodyPr wrap="none" rtlCol="0">
            <a:spAutoFit/>
          </a:bodyPr>
          <a:lstStyle/>
          <a:p>
            <a:pPr algn="ctr"/>
            <a:r>
              <a:rPr lang="pt-BR" sz="500" b="1">
                <a:latin typeface="AMX" panose="020B0604020202020204"/>
              </a:rPr>
              <a:t>Telemedicina Bronze c/</a:t>
            </a:r>
          </a:p>
          <a:p>
            <a:pPr algn="ctr"/>
            <a:r>
              <a:rPr lang="pt-BR" sz="500" b="1">
                <a:latin typeface="AMX" panose="020B0604020202020204"/>
              </a:rPr>
              <a:t>Dependente</a:t>
            </a:r>
          </a:p>
        </p:txBody>
      </p:sp>
      <p:sp>
        <p:nvSpPr>
          <p:cNvPr id="13" name="CaixaDeTexto 12">
            <a:extLst>
              <a:ext uri="{FF2B5EF4-FFF2-40B4-BE49-F238E27FC236}">
                <a16:creationId xmlns:a16="http://schemas.microsoft.com/office/drawing/2014/main" id="{A026A9C2-5264-36F4-D6E1-815934CC4D34}"/>
              </a:ext>
            </a:extLst>
          </p:cNvPr>
          <p:cNvSpPr txBox="1"/>
          <p:nvPr/>
        </p:nvSpPr>
        <p:spPr>
          <a:xfrm>
            <a:off x="555411" y="1991170"/>
            <a:ext cx="771365" cy="246221"/>
          </a:xfrm>
          <a:prstGeom prst="rect">
            <a:avLst/>
          </a:prstGeom>
          <a:noFill/>
        </p:spPr>
        <p:txBody>
          <a:bodyPr wrap="none" rtlCol="0">
            <a:spAutoFit/>
          </a:bodyPr>
          <a:lstStyle/>
          <a:p>
            <a:pPr algn="ctr"/>
            <a:r>
              <a:rPr lang="pt-BR" sz="500" b="1">
                <a:latin typeface="AMX" panose="020B0604020202020204"/>
              </a:rPr>
              <a:t>Telemedicina Silver c/</a:t>
            </a:r>
          </a:p>
          <a:p>
            <a:pPr algn="ctr"/>
            <a:r>
              <a:rPr lang="pt-BR" sz="500" b="1">
                <a:latin typeface="AMX" panose="020B0604020202020204"/>
              </a:rPr>
              <a:t>Dependente</a:t>
            </a:r>
          </a:p>
        </p:txBody>
      </p:sp>
      <p:sp>
        <p:nvSpPr>
          <p:cNvPr id="16" name="CaixaDeTexto 15">
            <a:extLst>
              <a:ext uri="{FF2B5EF4-FFF2-40B4-BE49-F238E27FC236}">
                <a16:creationId xmlns:a16="http://schemas.microsoft.com/office/drawing/2014/main" id="{C5712BAA-0B50-8A22-780A-788752371331}"/>
              </a:ext>
            </a:extLst>
          </p:cNvPr>
          <p:cNvSpPr txBox="1"/>
          <p:nvPr/>
        </p:nvSpPr>
        <p:spPr>
          <a:xfrm>
            <a:off x="1382308" y="1992980"/>
            <a:ext cx="550151" cy="169277"/>
          </a:xfrm>
          <a:prstGeom prst="rect">
            <a:avLst/>
          </a:prstGeom>
          <a:noFill/>
        </p:spPr>
        <p:txBody>
          <a:bodyPr wrap="none" rtlCol="0">
            <a:spAutoFit/>
          </a:bodyPr>
          <a:lstStyle/>
          <a:p>
            <a:pPr algn="ctr"/>
            <a:r>
              <a:rPr lang="pt-BR" sz="500" b="1">
                <a:latin typeface="AMX" panose="020B0604020202020204"/>
              </a:rPr>
              <a:t>R$ 29,90/mês</a:t>
            </a:r>
          </a:p>
        </p:txBody>
      </p:sp>
      <p:sp>
        <p:nvSpPr>
          <p:cNvPr id="17" name="CaixaDeTexto 16">
            <a:extLst>
              <a:ext uri="{FF2B5EF4-FFF2-40B4-BE49-F238E27FC236}">
                <a16:creationId xmlns:a16="http://schemas.microsoft.com/office/drawing/2014/main" id="{B387CDF0-AF78-BFC9-0DC5-FB29857EF1BC}"/>
              </a:ext>
            </a:extLst>
          </p:cNvPr>
          <p:cNvSpPr txBox="1"/>
          <p:nvPr/>
        </p:nvSpPr>
        <p:spPr>
          <a:xfrm>
            <a:off x="2108211" y="1246218"/>
            <a:ext cx="1392619" cy="323165"/>
          </a:xfrm>
          <a:prstGeom prst="rect">
            <a:avLst/>
          </a:prstGeom>
          <a:noFill/>
        </p:spPr>
        <p:txBody>
          <a:bodyPr wrap="square" rtlCol="0">
            <a:spAutoFit/>
          </a:bodyPr>
          <a:lstStyle/>
          <a:p>
            <a:pPr algn="ctr"/>
            <a:r>
              <a:rPr lang="pt-BR" sz="500" b="1">
                <a:latin typeface="AMX" panose="020B0604020202020204"/>
              </a:rPr>
              <a:t>2 consultas com especialidades médicas</a:t>
            </a:r>
          </a:p>
          <a:p>
            <a:pPr algn="ctr"/>
            <a:r>
              <a:rPr lang="pt-BR" sz="500" b="1">
                <a:latin typeface="AMX" panose="020B0604020202020204"/>
              </a:rPr>
              <a:t>1 consulta com Nutricionista</a:t>
            </a:r>
          </a:p>
          <a:p>
            <a:pPr algn="ctr"/>
            <a:r>
              <a:rPr lang="pt-BR" sz="500" b="1">
                <a:latin typeface="AMX" panose="020B0604020202020204"/>
              </a:rPr>
              <a:t>Inclusão de 2 dependentes</a:t>
            </a:r>
          </a:p>
        </p:txBody>
      </p:sp>
      <p:sp>
        <p:nvSpPr>
          <p:cNvPr id="18" name="CaixaDeTexto 17">
            <a:extLst>
              <a:ext uri="{FF2B5EF4-FFF2-40B4-BE49-F238E27FC236}">
                <a16:creationId xmlns:a16="http://schemas.microsoft.com/office/drawing/2014/main" id="{0CC5ABF7-2E99-6D8B-B138-2B1C8F9DBB99}"/>
              </a:ext>
            </a:extLst>
          </p:cNvPr>
          <p:cNvSpPr txBox="1"/>
          <p:nvPr/>
        </p:nvSpPr>
        <p:spPr>
          <a:xfrm>
            <a:off x="3674178" y="1299966"/>
            <a:ext cx="1024638" cy="246221"/>
          </a:xfrm>
          <a:prstGeom prst="rect">
            <a:avLst/>
          </a:prstGeom>
          <a:noFill/>
        </p:spPr>
        <p:txBody>
          <a:bodyPr wrap="square" lIns="91440" tIns="45720" rIns="91440" bIns="45720" rtlCol="0" anchor="t">
            <a:spAutoFit/>
          </a:bodyPr>
          <a:lstStyle/>
          <a:p>
            <a:pPr algn="ctr"/>
            <a:r>
              <a:rPr lang="pt-BR" sz="500" b="1">
                <a:latin typeface="AMX" panose="020B0604020202020204"/>
              </a:rPr>
              <a:t>Suporte emocional por IA</a:t>
            </a:r>
          </a:p>
          <a:p>
            <a:pPr algn="ctr"/>
            <a:r>
              <a:rPr lang="pt-BR" sz="500" b="1">
                <a:latin typeface="AMX" panose="020B0604020202020204"/>
              </a:rPr>
              <a:t>Acesso a Trilhas de Meditação</a:t>
            </a:r>
          </a:p>
        </p:txBody>
      </p:sp>
      <p:sp>
        <p:nvSpPr>
          <p:cNvPr id="19" name="CaixaDeTexto 18">
            <a:extLst>
              <a:ext uri="{FF2B5EF4-FFF2-40B4-BE49-F238E27FC236}">
                <a16:creationId xmlns:a16="http://schemas.microsoft.com/office/drawing/2014/main" id="{A6102B5B-49CE-C4CA-038C-51DF01372576}"/>
              </a:ext>
            </a:extLst>
          </p:cNvPr>
          <p:cNvSpPr txBox="1"/>
          <p:nvPr/>
        </p:nvSpPr>
        <p:spPr>
          <a:xfrm>
            <a:off x="2087086" y="1933469"/>
            <a:ext cx="1392619" cy="400110"/>
          </a:xfrm>
          <a:prstGeom prst="rect">
            <a:avLst/>
          </a:prstGeom>
          <a:noFill/>
        </p:spPr>
        <p:txBody>
          <a:bodyPr wrap="square" rtlCol="0">
            <a:spAutoFit/>
          </a:bodyPr>
          <a:lstStyle/>
          <a:p>
            <a:pPr algn="ctr"/>
            <a:r>
              <a:rPr lang="pt-BR" sz="500" b="1">
                <a:latin typeface="AMX" panose="020B0604020202020204"/>
              </a:rPr>
              <a:t>2 consultas com especialidades médicas</a:t>
            </a:r>
          </a:p>
          <a:p>
            <a:pPr algn="ctr"/>
            <a:r>
              <a:rPr lang="pt-BR" sz="500" b="1">
                <a:latin typeface="AMX" panose="020B0604020202020204"/>
              </a:rPr>
              <a:t>1 consulta com Nutricionista</a:t>
            </a:r>
          </a:p>
          <a:p>
            <a:pPr algn="ctr"/>
            <a:r>
              <a:rPr lang="pt-BR" sz="500" b="1">
                <a:latin typeface="AMX" panose="020B0604020202020204"/>
              </a:rPr>
              <a:t>2 consultas com Psicologia</a:t>
            </a:r>
          </a:p>
          <a:p>
            <a:pPr algn="ctr"/>
            <a:r>
              <a:rPr lang="pt-BR" sz="500" b="1">
                <a:latin typeface="AMX" panose="020B0604020202020204"/>
              </a:rPr>
              <a:t>Inclusão de 2 dependentes</a:t>
            </a:r>
          </a:p>
        </p:txBody>
      </p:sp>
      <p:sp>
        <p:nvSpPr>
          <p:cNvPr id="20" name="CaixaDeTexto 19">
            <a:extLst>
              <a:ext uri="{FF2B5EF4-FFF2-40B4-BE49-F238E27FC236}">
                <a16:creationId xmlns:a16="http://schemas.microsoft.com/office/drawing/2014/main" id="{83873E0A-EADD-5942-C513-58378AC03D42}"/>
              </a:ext>
            </a:extLst>
          </p:cNvPr>
          <p:cNvSpPr txBox="1"/>
          <p:nvPr/>
        </p:nvSpPr>
        <p:spPr>
          <a:xfrm>
            <a:off x="3655867" y="1999322"/>
            <a:ext cx="1024638" cy="246221"/>
          </a:xfrm>
          <a:prstGeom prst="rect">
            <a:avLst/>
          </a:prstGeom>
          <a:noFill/>
        </p:spPr>
        <p:txBody>
          <a:bodyPr wrap="square" lIns="91440" tIns="45720" rIns="91440" bIns="45720" rtlCol="0" anchor="t">
            <a:spAutoFit/>
          </a:bodyPr>
          <a:lstStyle/>
          <a:p>
            <a:pPr algn="ctr"/>
            <a:r>
              <a:rPr lang="pt-BR" sz="500" b="1">
                <a:latin typeface="AMX" panose="020B0604020202020204"/>
              </a:rPr>
              <a:t>Suporte emocional por IA</a:t>
            </a:r>
          </a:p>
          <a:p>
            <a:pPr algn="ctr"/>
            <a:r>
              <a:rPr lang="pt-BR" sz="500" b="1">
                <a:latin typeface="AMX" panose="020B0604020202020204"/>
              </a:rPr>
              <a:t>Acesso a Trilhas de Meditação</a:t>
            </a:r>
          </a:p>
        </p:txBody>
      </p:sp>
      <p:sp>
        <p:nvSpPr>
          <p:cNvPr id="21" name="CaixaDeTexto 20">
            <a:extLst>
              <a:ext uri="{FF2B5EF4-FFF2-40B4-BE49-F238E27FC236}">
                <a16:creationId xmlns:a16="http://schemas.microsoft.com/office/drawing/2014/main" id="{CF857873-20C0-770D-C76A-0B631A1CB54E}"/>
              </a:ext>
            </a:extLst>
          </p:cNvPr>
          <p:cNvSpPr txBox="1"/>
          <p:nvPr/>
        </p:nvSpPr>
        <p:spPr>
          <a:xfrm>
            <a:off x="555411" y="2438869"/>
            <a:ext cx="798617" cy="169277"/>
          </a:xfrm>
          <a:prstGeom prst="rect">
            <a:avLst/>
          </a:prstGeom>
          <a:noFill/>
        </p:spPr>
        <p:txBody>
          <a:bodyPr wrap="none" rtlCol="0">
            <a:spAutoFit/>
          </a:bodyPr>
          <a:lstStyle/>
          <a:p>
            <a:pPr algn="ctr"/>
            <a:r>
              <a:rPr lang="pt-BR" sz="500" b="1">
                <a:latin typeface="AMX" panose="020B0604020202020204"/>
              </a:rPr>
              <a:t>Telemedicina Premium</a:t>
            </a:r>
          </a:p>
        </p:txBody>
      </p:sp>
      <p:sp>
        <p:nvSpPr>
          <p:cNvPr id="22" name="CaixaDeTexto 21">
            <a:extLst>
              <a:ext uri="{FF2B5EF4-FFF2-40B4-BE49-F238E27FC236}">
                <a16:creationId xmlns:a16="http://schemas.microsoft.com/office/drawing/2014/main" id="{8100D1D1-E3A9-6E9D-644D-CD66680F06FD}"/>
              </a:ext>
            </a:extLst>
          </p:cNvPr>
          <p:cNvSpPr txBox="1"/>
          <p:nvPr/>
        </p:nvSpPr>
        <p:spPr>
          <a:xfrm>
            <a:off x="1401603" y="2443840"/>
            <a:ext cx="550151" cy="169277"/>
          </a:xfrm>
          <a:prstGeom prst="rect">
            <a:avLst/>
          </a:prstGeom>
          <a:noFill/>
        </p:spPr>
        <p:txBody>
          <a:bodyPr wrap="none" rtlCol="0">
            <a:spAutoFit/>
          </a:bodyPr>
          <a:lstStyle/>
          <a:p>
            <a:pPr algn="ctr"/>
            <a:r>
              <a:rPr lang="pt-BR" sz="500" b="1">
                <a:latin typeface="AMX" panose="020B0604020202020204"/>
              </a:rPr>
              <a:t>R$ 39,90/mês</a:t>
            </a:r>
          </a:p>
        </p:txBody>
      </p:sp>
      <p:sp>
        <p:nvSpPr>
          <p:cNvPr id="23" name="CaixaDeTexto 22">
            <a:extLst>
              <a:ext uri="{FF2B5EF4-FFF2-40B4-BE49-F238E27FC236}">
                <a16:creationId xmlns:a16="http://schemas.microsoft.com/office/drawing/2014/main" id="{52EF3958-7F08-4C1C-023C-9322BB2F5D29}"/>
              </a:ext>
            </a:extLst>
          </p:cNvPr>
          <p:cNvSpPr txBox="1"/>
          <p:nvPr/>
        </p:nvSpPr>
        <p:spPr>
          <a:xfrm>
            <a:off x="2119903" y="2355257"/>
            <a:ext cx="1392619" cy="400110"/>
          </a:xfrm>
          <a:prstGeom prst="rect">
            <a:avLst/>
          </a:prstGeom>
          <a:noFill/>
        </p:spPr>
        <p:txBody>
          <a:bodyPr wrap="square" rtlCol="0">
            <a:spAutoFit/>
          </a:bodyPr>
          <a:lstStyle/>
          <a:p>
            <a:pPr algn="ctr"/>
            <a:r>
              <a:rPr lang="pt-BR" sz="500" b="1" dirty="0">
                <a:latin typeface="AMX" panose="020B0604020202020204"/>
              </a:rPr>
              <a:t>2 consultas com especialidades médicas</a:t>
            </a:r>
          </a:p>
          <a:p>
            <a:pPr algn="ctr"/>
            <a:r>
              <a:rPr lang="pt-BR" sz="500" b="1" dirty="0">
                <a:latin typeface="AMX" panose="020B0604020202020204"/>
              </a:rPr>
              <a:t>1 consulta com Nutricionista</a:t>
            </a:r>
          </a:p>
          <a:p>
            <a:pPr algn="ctr"/>
            <a:r>
              <a:rPr lang="pt-BR" sz="500" b="1" dirty="0">
                <a:latin typeface="AMX" panose="020B0604020202020204"/>
              </a:rPr>
              <a:t>4 consultas com Psicologia</a:t>
            </a:r>
          </a:p>
          <a:p>
            <a:pPr algn="ctr"/>
            <a:r>
              <a:rPr lang="pt-BR" sz="500" b="1" dirty="0">
                <a:latin typeface="AMX" panose="020B0604020202020204"/>
              </a:rPr>
              <a:t>Acesso ao pacote de adequação a NR1*</a:t>
            </a:r>
          </a:p>
        </p:txBody>
      </p:sp>
      <p:sp>
        <p:nvSpPr>
          <p:cNvPr id="24" name="CaixaDeTexto 23">
            <a:extLst>
              <a:ext uri="{FF2B5EF4-FFF2-40B4-BE49-F238E27FC236}">
                <a16:creationId xmlns:a16="http://schemas.microsoft.com/office/drawing/2014/main" id="{79467348-93BC-47BA-363C-150D7D84EC85}"/>
              </a:ext>
            </a:extLst>
          </p:cNvPr>
          <p:cNvSpPr txBox="1"/>
          <p:nvPr/>
        </p:nvSpPr>
        <p:spPr>
          <a:xfrm>
            <a:off x="3655867" y="2434748"/>
            <a:ext cx="1024638" cy="246221"/>
          </a:xfrm>
          <a:prstGeom prst="rect">
            <a:avLst/>
          </a:prstGeom>
          <a:noFill/>
        </p:spPr>
        <p:txBody>
          <a:bodyPr wrap="square" rtlCol="0">
            <a:spAutoFit/>
          </a:bodyPr>
          <a:lstStyle/>
          <a:p>
            <a:pPr algn="ctr"/>
            <a:r>
              <a:rPr lang="pt-BR" sz="500" b="1">
                <a:latin typeface="AMX" panose="020B0604020202020204"/>
              </a:rPr>
              <a:t>Suporte emocional por IA</a:t>
            </a:r>
          </a:p>
          <a:p>
            <a:pPr algn="ctr"/>
            <a:r>
              <a:rPr lang="pt-BR" sz="500" b="1">
                <a:latin typeface="AMX" panose="020B0604020202020204"/>
              </a:rPr>
              <a:t>Acesso a Trilhas de Meditação</a:t>
            </a:r>
          </a:p>
        </p:txBody>
      </p:sp>
      <p:sp>
        <p:nvSpPr>
          <p:cNvPr id="28" name="Retângulo 27">
            <a:extLst>
              <a:ext uri="{FF2B5EF4-FFF2-40B4-BE49-F238E27FC236}">
                <a16:creationId xmlns:a16="http://schemas.microsoft.com/office/drawing/2014/main" id="{C068CECD-362F-8144-5401-07CE0826D3C1}"/>
              </a:ext>
            </a:extLst>
          </p:cNvPr>
          <p:cNvSpPr/>
          <p:nvPr/>
        </p:nvSpPr>
        <p:spPr>
          <a:xfrm>
            <a:off x="3625903" y="620997"/>
            <a:ext cx="1096830" cy="15022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EFB5F30-97DB-AF3E-8878-8CE27D776E6F}"/>
              </a:ext>
            </a:extLst>
          </p:cNvPr>
          <p:cNvSpPr txBox="1"/>
          <p:nvPr/>
        </p:nvSpPr>
        <p:spPr>
          <a:xfrm>
            <a:off x="2119903" y="573458"/>
            <a:ext cx="1309604" cy="215444"/>
          </a:xfrm>
          <a:prstGeom prst="rect">
            <a:avLst/>
          </a:prstGeom>
          <a:noFill/>
        </p:spPr>
        <p:txBody>
          <a:bodyPr wrap="square" rtlCol="0">
            <a:spAutoFit/>
          </a:bodyPr>
          <a:lstStyle/>
          <a:p>
            <a:r>
              <a:rPr lang="pt-BR" sz="800" b="1">
                <a:solidFill>
                  <a:schemeClr val="bg1"/>
                </a:solidFill>
                <a:latin typeface="AMX" panose="020B0604020202020204"/>
              </a:rPr>
              <a:t>Pacote De Consultas/mês</a:t>
            </a:r>
          </a:p>
        </p:txBody>
      </p:sp>
      <p:sp>
        <p:nvSpPr>
          <p:cNvPr id="31" name="CaixaDeTexto 30">
            <a:extLst>
              <a:ext uri="{FF2B5EF4-FFF2-40B4-BE49-F238E27FC236}">
                <a16:creationId xmlns:a16="http://schemas.microsoft.com/office/drawing/2014/main" id="{0FED3C10-4774-C3CE-D63F-93562DAB03E8}"/>
              </a:ext>
            </a:extLst>
          </p:cNvPr>
          <p:cNvSpPr txBox="1"/>
          <p:nvPr/>
        </p:nvSpPr>
        <p:spPr>
          <a:xfrm>
            <a:off x="3601228" y="785686"/>
            <a:ext cx="1024638" cy="215444"/>
          </a:xfrm>
          <a:prstGeom prst="rect">
            <a:avLst/>
          </a:prstGeom>
          <a:noFill/>
        </p:spPr>
        <p:txBody>
          <a:bodyPr wrap="square" rtlCol="0">
            <a:spAutoFit/>
          </a:bodyPr>
          <a:lstStyle/>
          <a:p>
            <a:r>
              <a:rPr lang="pt-BR" sz="800" b="1">
                <a:solidFill>
                  <a:schemeClr val="bg1"/>
                </a:solidFill>
                <a:latin typeface="AMX" panose="020B0604020202020204"/>
              </a:rPr>
              <a:t>Benefícios incluídos</a:t>
            </a:r>
          </a:p>
        </p:txBody>
      </p:sp>
      <p:sp>
        <p:nvSpPr>
          <p:cNvPr id="32" name="CaixaDeTexto 31">
            <a:extLst>
              <a:ext uri="{FF2B5EF4-FFF2-40B4-BE49-F238E27FC236}">
                <a16:creationId xmlns:a16="http://schemas.microsoft.com/office/drawing/2014/main" id="{5A9FA3F0-49A5-44A5-84A5-9F5C3252869D}"/>
              </a:ext>
            </a:extLst>
          </p:cNvPr>
          <p:cNvSpPr txBox="1"/>
          <p:nvPr/>
        </p:nvSpPr>
        <p:spPr>
          <a:xfrm>
            <a:off x="555411" y="809593"/>
            <a:ext cx="691215" cy="169277"/>
          </a:xfrm>
          <a:prstGeom prst="rect">
            <a:avLst/>
          </a:prstGeom>
          <a:noFill/>
        </p:spPr>
        <p:txBody>
          <a:bodyPr wrap="none" rtlCol="0">
            <a:spAutoFit/>
          </a:bodyPr>
          <a:lstStyle/>
          <a:p>
            <a:pPr algn="ctr"/>
            <a:r>
              <a:rPr lang="pt-BR" sz="500" b="1">
                <a:latin typeface="AMX" panose="020B0604020202020204"/>
              </a:rPr>
              <a:t>Telemedicina Basic</a:t>
            </a:r>
          </a:p>
        </p:txBody>
      </p:sp>
      <p:sp>
        <p:nvSpPr>
          <p:cNvPr id="33" name="CaixaDeTexto 32">
            <a:extLst>
              <a:ext uri="{FF2B5EF4-FFF2-40B4-BE49-F238E27FC236}">
                <a16:creationId xmlns:a16="http://schemas.microsoft.com/office/drawing/2014/main" id="{66375513-6447-C3C6-B328-1FDB7D594FD2}"/>
              </a:ext>
            </a:extLst>
          </p:cNvPr>
          <p:cNvSpPr txBox="1"/>
          <p:nvPr/>
        </p:nvSpPr>
        <p:spPr>
          <a:xfrm>
            <a:off x="527170" y="1031117"/>
            <a:ext cx="739305" cy="169277"/>
          </a:xfrm>
          <a:prstGeom prst="rect">
            <a:avLst/>
          </a:prstGeom>
          <a:noFill/>
        </p:spPr>
        <p:txBody>
          <a:bodyPr wrap="none" rtlCol="0">
            <a:spAutoFit/>
          </a:bodyPr>
          <a:lstStyle/>
          <a:p>
            <a:pPr algn="ctr"/>
            <a:r>
              <a:rPr lang="pt-BR" sz="500" b="1">
                <a:latin typeface="AMX" panose="020B0604020202020204"/>
              </a:rPr>
              <a:t>Telemedicina Bronze</a:t>
            </a:r>
          </a:p>
        </p:txBody>
      </p:sp>
      <p:sp>
        <p:nvSpPr>
          <p:cNvPr id="34" name="CaixaDeTexto 33">
            <a:extLst>
              <a:ext uri="{FF2B5EF4-FFF2-40B4-BE49-F238E27FC236}">
                <a16:creationId xmlns:a16="http://schemas.microsoft.com/office/drawing/2014/main" id="{C6EF938B-C398-F352-77E7-2239E5283F1A}"/>
              </a:ext>
            </a:extLst>
          </p:cNvPr>
          <p:cNvSpPr txBox="1"/>
          <p:nvPr/>
        </p:nvSpPr>
        <p:spPr>
          <a:xfrm>
            <a:off x="1414367" y="810915"/>
            <a:ext cx="518092" cy="169277"/>
          </a:xfrm>
          <a:prstGeom prst="rect">
            <a:avLst/>
          </a:prstGeom>
          <a:noFill/>
        </p:spPr>
        <p:txBody>
          <a:bodyPr wrap="none" rtlCol="0">
            <a:spAutoFit/>
          </a:bodyPr>
          <a:lstStyle/>
          <a:p>
            <a:pPr algn="ctr"/>
            <a:r>
              <a:rPr lang="pt-BR" sz="500" b="1">
                <a:latin typeface="AMX" panose="020B0604020202020204"/>
              </a:rPr>
              <a:t>R$ 9,90/mês</a:t>
            </a:r>
          </a:p>
        </p:txBody>
      </p:sp>
      <p:sp>
        <p:nvSpPr>
          <p:cNvPr id="35" name="CaixaDeTexto 34">
            <a:extLst>
              <a:ext uri="{FF2B5EF4-FFF2-40B4-BE49-F238E27FC236}">
                <a16:creationId xmlns:a16="http://schemas.microsoft.com/office/drawing/2014/main" id="{DBEB9B8F-5CFE-8AB2-30FF-429F241B8432}"/>
              </a:ext>
            </a:extLst>
          </p:cNvPr>
          <p:cNvSpPr txBox="1"/>
          <p:nvPr/>
        </p:nvSpPr>
        <p:spPr>
          <a:xfrm>
            <a:off x="1401604" y="1025446"/>
            <a:ext cx="550151" cy="169277"/>
          </a:xfrm>
          <a:prstGeom prst="rect">
            <a:avLst/>
          </a:prstGeom>
          <a:noFill/>
        </p:spPr>
        <p:txBody>
          <a:bodyPr wrap="none" rtlCol="0">
            <a:spAutoFit/>
          </a:bodyPr>
          <a:lstStyle/>
          <a:p>
            <a:pPr algn="ctr"/>
            <a:r>
              <a:rPr lang="pt-BR" sz="500" b="1">
                <a:latin typeface="AMX" panose="020B0604020202020204"/>
              </a:rPr>
              <a:t>R$ 14,90/mês</a:t>
            </a:r>
          </a:p>
        </p:txBody>
      </p:sp>
      <p:sp>
        <p:nvSpPr>
          <p:cNvPr id="36" name="CaixaDeTexto 35">
            <a:extLst>
              <a:ext uri="{FF2B5EF4-FFF2-40B4-BE49-F238E27FC236}">
                <a16:creationId xmlns:a16="http://schemas.microsoft.com/office/drawing/2014/main" id="{E0586DE8-F724-3E70-E3B1-7E280DA590E0}"/>
              </a:ext>
            </a:extLst>
          </p:cNvPr>
          <p:cNvSpPr txBox="1"/>
          <p:nvPr/>
        </p:nvSpPr>
        <p:spPr>
          <a:xfrm>
            <a:off x="2079324" y="804971"/>
            <a:ext cx="1392619" cy="169277"/>
          </a:xfrm>
          <a:prstGeom prst="rect">
            <a:avLst/>
          </a:prstGeom>
          <a:noFill/>
        </p:spPr>
        <p:txBody>
          <a:bodyPr wrap="square" rtlCol="0">
            <a:spAutoFit/>
          </a:bodyPr>
          <a:lstStyle/>
          <a:p>
            <a:pPr algn="ctr"/>
            <a:r>
              <a:rPr lang="pt-BR" sz="500" b="1">
                <a:latin typeface="AMX" panose="020B0604020202020204"/>
              </a:rPr>
              <a:t>1 consulta com especialidades médicas</a:t>
            </a:r>
          </a:p>
        </p:txBody>
      </p:sp>
      <p:sp>
        <p:nvSpPr>
          <p:cNvPr id="37" name="CaixaDeTexto 36">
            <a:extLst>
              <a:ext uri="{FF2B5EF4-FFF2-40B4-BE49-F238E27FC236}">
                <a16:creationId xmlns:a16="http://schemas.microsoft.com/office/drawing/2014/main" id="{FFD58BA5-2260-5AD3-1AE1-5F578B11D4D5}"/>
              </a:ext>
            </a:extLst>
          </p:cNvPr>
          <p:cNvSpPr txBox="1"/>
          <p:nvPr/>
        </p:nvSpPr>
        <p:spPr>
          <a:xfrm>
            <a:off x="3674178" y="808922"/>
            <a:ext cx="1024638" cy="169277"/>
          </a:xfrm>
          <a:prstGeom prst="rect">
            <a:avLst/>
          </a:prstGeom>
          <a:noFill/>
        </p:spPr>
        <p:txBody>
          <a:bodyPr wrap="square" lIns="91440" tIns="45720" rIns="91440" bIns="45720" rtlCol="0" anchor="t">
            <a:spAutoFit/>
          </a:bodyPr>
          <a:lstStyle/>
          <a:p>
            <a:pPr algn="ctr"/>
            <a:r>
              <a:rPr lang="pt-BR" sz="500" b="1">
                <a:latin typeface="AMX" panose="020B0604020202020204"/>
              </a:rPr>
              <a:t>N/A</a:t>
            </a:r>
          </a:p>
        </p:txBody>
      </p:sp>
      <p:sp>
        <p:nvSpPr>
          <p:cNvPr id="38" name="CaixaDeTexto 37">
            <a:extLst>
              <a:ext uri="{FF2B5EF4-FFF2-40B4-BE49-F238E27FC236}">
                <a16:creationId xmlns:a16="http://schemas.microsoft.com/office/drawing/2014/main" id="{C8CE393F-C675-A5AC-C7CC-EF28D38ED621}"/>
              </a:ext>
            </a:extLst>
          </p:cNvPr>
          <p:cNvSpPr txBox="1"/>
          <p:nvPr/>
        </p:nvSpPr>
        <p:spPr>
          <a:xfrm>
            <a:off x="2108211" y="974719"/>
            <a:ext cx="1392619" cy="246221"/>
          </a:xfrm>
          <a:prstGeom prst="rect">
            <a:avLst/>
          </a:prstGeom>
          <a:noFill/>
        </p:spPr>
        <p:txBody>
          <a:bodyPr wrap="square" rtlCol="0">
            <a:spAutoFit/>
          </a:bodyPr>
          <a:lstStyle/>
          <a:p>
            <a:pPr algn="ctr"/>
            <a:r>
              <a:rPr lang="pt-BR" sz="500" b="1">
                <a:latin typeface="AMX" panose="020B0604020202020204"/>
              </a:rPr>
              <a:t>2 consultas com especialidades médicas</a:t>
            </a:r>
          </a:p>
          <a:p>
            <a:pPr algn="ctr"/>
            <a:r>
              <a:rPr lang="pt-BR" sz="500" b="1">
                <a:latin typeface="AMX" panose="020B0604020202020204"/>
              </a:rPr>
              <a:t>1 consulta com Nutricionista</a:t>
            </a:r>
          </a:p>
        </p:txBody>
      </p:sp>
      <p:sp>
        <p:nvSpPr>
          <p:cNvPr id="41" name="CaixaDeTexto 40">
            <a:extLst>
              <a:ext uri="{FF2B5EF4-FFF2-40B4-BE49-F238E27FC236}">
                <a16:creationId xmlns:a16="http://schemas.microsoft.com/office/drawing/2014/main" id="{E5C9FDF2-FB7E-7C1A-AD3F-D785D824677E}"/>
              </a:ext>
            </a:extLst>
          </p:cNvPr>
          <p:cNvSpPr txBox="1"/>
          <p:nvPr/>
        </p:nvSpPr>
        <p:spPr>
          <a:xfrm>
            <a:off x="1379101" y="1298050"/>
            <a:ext cx="588623" cy="169277"/>
          </a:xfrm>
          <a:prstGeom prst="rect">
            <a:avLst/>
          </a:prstGeom>
          <a:noFill/>
        </p:spPr>
        <p:txBody>
          <a:bodyPr wrap="none" rtlCol="0">
            <a:spAutoFit/>
          </a:bodyPr>
          <a:lstStyle/>
          <a:p>
            <a:pPr algn="ctr"/>
            <a:r>
              <a:rPr lang="pt-BR" sz="500" b="1">
                <a:latin typeface="AMX" panose="020B0604020202020204"/>
              </a:rPr>
              <a:t>R$ 24,90/mês</a:t>
            </a:r>
          </a:p>
        </p:txBody>
      </p:sp>
      <p:sp>
        <p:nvSpPr>
          <p:cNvPr id="42" name="CaixaDeTexto 41">
            <a:extLst>
              <a:ext uri="{FF2B5EF4-FFF2-40B4-BE49-F238E27FC236}">
                <a16:creationId xmlns:a16="http://schemas.microsoft.com/office/drawing/2014/main" id="{AB4A083D-11E8-56CD-6E58-B02163CB6137}"/>
              </a:ext>
            </a:extLst>
          </p:cNvPr>
          <p:cNvSpPr txBox="1"/>
          <p:nvPr/>
        </p:nvSpPr>
        <p:spPr>
          <a:xfrm>
            <a:off x="2087087" y="1576851"/>
            <a:ext cx="1392619" cy="400110"/>
          </a:xfrm>
          <a:prstGeom prst="rect">
            <a:avLst/>
          </a:prstGeom>
          <a:noFill/>
        </p:spPr>
        <p:txBody>
          <a:bodyPr wrap="square" rtlCol="0">
            <a:spAutoFit/>
          </a:bodyPr>
          <a:lstStyle/>
          <a:p>
            <a:pPr algn="ctr"/>
            <a:r>
              <a:rPr lang="pt-BR" sz="500" b="1">
                <a:latin typeface="AMX" panose="020B0604020202020204"/>
              </a:rPr>
              <a:t>2 consultas com especialidades médicas</a:t>
            </a:r>
          </a:p>
          <a:p>
            <a:pPr algn="ctr"/>
            <a:r>
              <a:rPr lang="pt-BR" sz="500" b="1">
                <a:latin typeface="AMX" panose="020B0604020202020204"/>
              </a:rPr>
              <a:t>1 consulta com Nutricionista</a:t>
            </a:r>
          </a:p>
          <a:p>
            <a:pPr algn="ctr"/>
            <a:r>
              <a:rPr lang="pt-BR" sz="500" b="1">
                <a:latin typeface="AMX" panose="020B0604020202020204"/>
              </a:rPr>
              <a:t>2 consultas com Psicologia</a:t>
            </a:r>
          </a:p>
        </p:txBody>
      </p:sp>
      <p:sp>
        <p:nvSpPr>
          <p:cNvPr id="43" name="CaixaDeTexto 42">
            <a:extLst>
              <a:ext uri="{FF2B5EF4-FFF2-40B4-BE49-F238E27FC236}">
                <a16:creationId xmlns:a16="http://schemas.microsoft.com/office/drawing/2014/main" id="{8A673893-0D21-43B6-DA94-3C902F4ACDBC}"/>
              </a:ext>
            </a:extLst>
          </p:cNvPr>
          <p:cNvSpPr txBox="1"/>
          <p:nvPr/>
        </p:nvSpPr>
        <p:spPr>
          <a:xfrm>
            <a:off x="3655867" y="1625903"/>
            <a:ext cx="1024638" cy="246221"/>
          </a:xfrm>
          <a:prstGeom prst="rect">
            <a:avLst/>
          </a:prstGeom>
          <a:noFill/>
        </p:spPr>
        <p:txBody>
          <a:bodyPr wrap="square" rtlCol="0">
            <a:spAutoFit/>
          </a:bodyPr>
          <a:lstStyle/>
          <a:p>
            <a:pPr algn="ctr"/>
            <a:r>
              <a:rPr lang="pt-BR" sz="500" b="1">
                <a:latin typeface="AMX" panose="020B0604020202020204"/>
              </a:rPr>
              <a:t>Suporte emocional por IA</a:t>
            </a:r>
          </a:p>
          <a:p>
            <a:pPr algn="ctr"/>
            <a:r>
              <a:rPr lang="pt-BR" sz="500" b="1">
                <a:latin typeface="AMX" panose="020B0604020202020204"/>
              </a:rPr>
              <a:t>Acesso a Trilhas de Meditação</a:t>
            </a:r>
          </a:p>
        </p:txBody>
      </p:sp>
      <p:cxnSp>
        <p:nvCxnSpPr>
          <p:cNvPr id="44" name="Conector reto 43">
            <a:extLst>
              <a:ext uri="{FF2B5EF4-FFF2-40B4-BE49-F238E27FC236}">
                <a16:creationId xmlns:a16="http://schemas.microsoft.com/office/drawing/2014/main" id="{42BE9E71-AA93-28EC-4B3D-81AF24623F6D}"/>
              </a:ext>
            </a:extLst>
          </p:cNvPr>
          <p:cNvCxnSpPr>
            <a:cxnSpLocks/>
          </p:cNvCxnSpPr>
          <p:nvPr/>
        </p:nvCxnSpPr>
        <p:spPr>
          <a:xfrm>
            <a:off x="492706" y="1001130"/>
            <a:ext cx="4230027"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tângulo 45">
            <a:extLst>
              <a:ext uri="{FF2B5EF4-FFF2-40B4-BE49-F238E27FC236}">
                <a16:creationId xmlns:a16="http://schemas.microsoft.com/office/drawing/2014/main" id="{97594769-5A76-63C4-AD26-FB4322FB8325}"/>
              </a:ext>
            </a:extLst>
          </p:cNvPr>
          <p:cNvSpPr/>
          <p:nvPr/>
        </p:nvSpPr>
        <p:spPr>
          <a:xfrm>
            <a:off x="492706" y="619413"/>
            <a:ext cx="808235" cy="15180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9FA20F7F-4B61-1BB4-F6EB-69B2824FF92D}"/>
              </a:ext>
            </a:extLst>
          </p:cNvPr>
          <p:cNvSpPr txBox="1"/>
          <p:nvPr/>
        </p:nvSpPr>
        <p:spPr>
          <a:xfrm>
            <a:off x="677092" y="600488"/>
            <a:ext cx="473205" cy="215444"/>
          </a:xfrm>
          <a:prstGeom prst="rect">
            <a:avLst/>
          </a:prstGeom>
          <a:noFill/>
        </p:spPr>
        <p:txBody>
          <a:bodyPr wrap="square" rtlCol="0">
            <a:spAutoFit/>
          </a:bodyPr>
          <a:lstStyle/>
          <a:p>
            <a:r>
              <a:rPr lang="pt-BR" sz="800" b="1">
                <a:solidFill>
                  <a:schemeClr val="bg1"/>
                </a:solidFill>
                <a:latin typeface="AMX" panose="020B0604020202020204"/>
              </a:rPr>
              <a:t>Plano</a:t>
            </a:r>
          </a:p>
        </p:txBody>
      </p:sp>
      <p:sp>
        <p:nvSpPr>
          <p:cNvPr id="48" name="Retângulo 47">
            <a:extLst>
              <a:ext uri="{FF2B5EF4-FFF2-40B4-BE49-F238E27FC236}">
                <a16:creationId xmlns:a16="http://schemas.microsoft.com/office/drawing/2014/main" id="{9D0A6FD3-BB2C-A66C-EC0B-25946B5B8BA6}"/>
              </a:ext>
            </a:extLst>
          </p:cNvPr>
          <p:cNvSpPr/>
          <p:nvPr/>
        </p:nvSpPr>
        <p:spPr>
          <a:xfrm>
            <a:off x="1358715" y="619006"/>
            <a:ext cx="622588" cy="15412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a:extLst>
              <a:ext uri="{FF2B5EF4-FFF2-40B4-BE49-F238E27FC236}">
                <a16:creationId xmlns:a16="http://schemas.microsoft.com/office/drawing/2014/main" id="{1AE88986-FD31-9665-5A4D-A848AB6F827E}"/>
              </a:ext>
            </a:extLst>
          </p:cNvPr>
          <p:cNvSpPr txBox="1"/>
          <p:nvPr/>
        </p:nvSpPr>
        <p:spPr>
          <a:xfrm>
            <a:off x="1350454" y="590325"/>
            <a:ext cx="636695" cy="215444"/>
          </a:xfrm>
          <a:prstGeom prst="rect">
            <a:avLst/>
          </a:prstGeom>
          <a:noFill/>
        </p:spPr>
        <p:txBody>
          <a:bodyPr wrap="square" rtlCol="0">
            <a:spAutoFit/>
          </a:bodyPr>
          <a:lstStyle/>
          <a:p>
            <a:r>
              <a:rPr lang="pt-BR" sz="800" b="1">
                <a:solidFill>
                  <a:schemeClr val="bg1"/>
                </a:solidFill>
                <a:latin typeface="AMX" panose="020B0604020202020204"/>
              </a:rPr>
              <a:t>Assinatura</a:t>
            </a:r>
          </a:p>
        </p:txBody>
      </p:sp>
      <p:sp>
        <p:nvSpPr>
          <p:cNvPr id="50" name="Retângulo 49">
            <a:extLst>
              <a:ext uri="{FF2B5EF4-FFF2-40B4-BE49-F238E27FC236}">
                <a16:creationId xmlns:a16="http://schemas.microsoft.com/office/drawing/2014/main" id="{C755747B-BFD8-B6A0-5982-DC1F76493C23}"/>
              </a:ext>
            </a:extLst>
          </p:cNvPr>
          <p:cNvSpPr/>
          <p:nvPr/>
        </p:nvSpPr>
        <p:spPr>
          <a:xfrm>
            <a:off x="2036740" y="617264"/>
            <a:ext cx="1535562" cy="15720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B2AF1BB6-D86D-FC67-64AD-CB4F80CFC3A9}"/>
              </a:ext>
            </a:extLst>
          </p:cNvPr>
          <p:cNvSpPr txBox="1"/>
          <p:nvPr/>
        </p:nvSpPr>
        <p:spPr>
          <a:xfrm>
            <a:off x="2148829" y="593324"/>
            <a:ext cx="1259266" cy="215444"/>
          </a:xfrm>
          <a:prstGeom prst="rect">
            <a:avLst/>
          </a:prstGeom>
          <a:noFill/>
        </p:spPr>
        <p:txBody>
          <a:bodyPr wrap="square" rtlCol="0">
            <a:spAutoFit/>
          </a:bodyPr>
          <a:lstStyle/>
          <a:p>
            <a:r>
              <a:rPr lang="pt-BR" sz="800" b="1">
                <a:solidFill>
                  <a:schemeClr val="bg1"/>
                </a:solidFill>
                <a:latin typeface="AMX" panose="020B0604020202020204"/>
              </a:rPr>
              <a:t>Pacote de Consultas/mês</a:t>
            </a:r>
          </a:p>
        </p:txBody>
      </p:sp>
      <p:sp>
        <p:nvSpPr>
          <p:cNvPr id="52" name="CaixaDeTexto 51">
            <a:extLst>
              <a:ext uri="{FF2B5EF4-FFF2-40B4-BE49-F238E27FC236}">
                <a16:creationId xmlns:a16="http://schemas.microsoft.com/office/drawing/2014/main" id="{3059C614-B98C-98FE-097C-F7A26984624C}"/>
              </a:ext>
            </a:extLst>
          </p:cNvPr>
          <p:cNvSpPr txBox="1"/>
          <p:nvPr/>
        </p:nvSpPr>
        <p:spPr>
          <a:xfrm>
            <a:off x="3661999" y="591330"/>
            <a:ext cx="1024638" cy="215444"/>
          </a:xfrm>
          <a:prstGeom prst="rect">
            <a:avLst/>
          </a:prstGeom>
          <a:noFill/>
        </p:spPr>
        <p:txBody>
          <a:bodyPr wrap="square" rtlCol="0">
            <a:spAutoFit/>
          </a:bodyPr>
          <a:lstStyle/>
          <a:p>
            <a:r>
              <a:rPr lang="pt-BR" sz="800" b="1">
                <a:solidFill>
                  <a:schemeClr val="bg1"/>
                </a:solidFill>
                <a:latin typeface="AMX" panose="020B0604020202020204"/>
              </a:rPr>
              <a:t>Benefícios incluídos</a:t>
            </a:r>
          </a:p>
        </p:txBody>
      </p:sp>
      <p:cxnSp>
        <p:nvCxnSpPr>
          <p:cNvPr id="54" name="Conector reto 53">
            <a:extLst>
              <a:ext uri="{FF2B5EF4-FFF2-40B4-BE49-F238E27FC236}">
                <a16:creationId xmlns:a16="http://schemas.microsoft.com/office/drawing/2014/main" id="{B55DFDF3-F9B4-E5D5-DFF7-4341E6DE2E8D}"/>
              </a:ext>
            </a:extLst>
          </p:cNvPr>
          <p:cNvCxnSpPr>
            <a:cxnSpLocks/>
          </p:cNvCxnSpPr>
          <p:nvPr/>
        </p:nvCxnSpPr>
        <p:spPr>
          <a:xfrm>
            <a:off x="492705" y="1271700"/>
            <a:ext cx="42300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to 54">
            <a:extLst>
              <a:ext uri="{FF2B5EF4-FFF2-40B4-BE49-F238E27FC236}">
                <a16:creationId xmlns:a16="http://schemas.microsoft.com/office/drawing/2014/main" id="{E791F009-C0F0-5B4E-71BA-2FC29476DC1F}"/>
              </a:ext>
            </a:extLst>
          </p:cNvPr>
          <p:cNvCxnSpPr>
            <a:cxnSpLocks/>
          </p:cNvCxnSpPr>
          <p:nvPr/>
        </p:nvCxnSpPr>
        <p:spPr>
          <a:xfrm>
            <a:off x="492704" y="1611423"/>
            <a:ext cx="4230027"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a:extLst>
              <a:ext uri="{FF2B5EF4-FFF2-40B4-BE49-F238E27FC236}">
                <a16:creationId xmlns:a16="http://schemas.microsoft.com/office/drawing/2014/main" id="{8627737E-0805-7629-9E24-D80AA8D71F4B}"/>
              </a:ext>
            </a:extLst>
          </p:cNvPr>
          <p:cNvSpPr txBox="1"/>
          <p:nvPr/>
        </p:nvSpPr>
        <p:spPr>
          <a:xfrm>
            <a:off x="555595" y="1646923"/>
            <a:ext cx="702435" cy="169277"/>
          </a:xfrm>
          <a:prstGeom prst="rect">
            <a:avLst/>
          </a:prstGeom>
          <a:noFill/>
        </p:spPr>
        <p:txBody>
          <a:bodyPr wrap="none" rtlCol="0">
            <a:spAutoFit/>
          </a:bodyPr>
          <a:lstStyle/>
          <a:p>
            <a:pPr algn="ctr"/>
            <a:r>
              <a:rPr lang="pt-BR" sz="500" b="1">
                <a:latin typeface="AMX" panose="020B0604020202020204"/>
              </a:rPr>
              <a:t>Telemedicina Silver</a:t>
            </a:r>
          </a:p>
        </p:txBody>
      </p:sp>
      <p:sp>
        <p:nvSpPr>
          <p:cNvPr id="57" name="CaixaDeTexto 56">
            <a:extLst>
              <a:ext uri="{FF2B5EF4-FFF2-40B4-BE49-F238E27FC236}">
                <a16:creationId xmlns:a16="http://schemas.microsoft.com/office/drawing/2014/main" id="{F5984428-A2D5-AB11-C6DC-D33FA0A73ABB}"/>
              </a:ext>
            </a:extLst>
          </p:cNvPr>
          <p:cNvSpPr txBox="1"/>
          <p:nvPr/>
        </p:nvSpPr>
        <p:spPr>
          <a:xfrm>
            <a:off x="1398336" y="1638494"/>
            <a:ext cx="550151" cy="169277"/>
          </a:xfrm>
          <a:prstGeom prst="rect">
            <a:avLst/>
          </a:prstGeom>
          <a:noFill/>
        </p:spPr>
        <p:txBody>
          <a:bodyPr wrap="none" rtlCol="0">
            <a:spAutoFit/>
          </a:bodyPr>
          <a:lstStyle/>
          <a:p>
            <a:pPr algn="ctr"/>
            <a:r>
              <a:rPr lang="pt-BR" sz="500" b="1">
                <a:latin typeface="AMX" panose="020B0604020202020204"/>
              </a:rPr>
              <a:t>R$ 19,90/mês</a:t>
            </a:r>
          </a:p>
        </p:txBody>
      </p:sp>
      <p:cxnSp>
        <p:nvCxnSpPr>
          <p:cNvPr id="58" name="Conector reto 57">
            <a:extLst>
              <a:ext uri="{FF2B5EF4-FFF2-40B4-BE49-F238E27FC236}">
                <a16:creationId xmlns:a16="http://schemas.microsoft.com/office/drawing/2014/main" id="{67B11481-6684-7509-8B8B-B1875E63BF8E}"/>
              </a:ext>
            </a:extLst>
          </p:cNvPr>
          <p:cNvCxnSpPr>
            <a:cxnSpLocks/>
          </p:cNvCxnSpPr>
          <p:nvPr/>
        </p:nvCxnSpPr>
        <p:spPr>
          <a:xfrm>
            <a:off x="492704" y="1965496"/>
            <a:ext cx="42300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26D80EF4-6687-7445-B987-2D19CBD626CF}"/>
              </a:ext>
            </a:extLst>
          </p:cNvPr>
          <p:cNvCxnSpPr>
            <a:cxnSpLocks/>
          </p:cNvCxnSpPr>
          <p:nvPr/>
        </p:nvCxnSpPr>
        <p:spPr>
          <a:xfrm>
            <a:off x="677092" y="2379736"/>
            <a:ext cx="4230027"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a:extLst>
              <a:ext uri="{FF2B5EF4-FFF2-40B4-BE49-F238E27FC236}">
                <a16:creationId xmlns:a16="http://schemas.microsoft.com/office/drawing/2014/main" id="{AF3A23D3-EB79-2E9A-4225-BE5C465A2172}"/>
              </a:ext>
            </a:extLst>
          </p:cNvPr>
          <p:cNvSpPr txBox="1"/>
          <p:nvPr/>
        </p:nvSpPr>
        <p:spPr>
          <a:xfrm>
            <a:off x="3657286" y="988693"/>
            <a:ext cx="1024638" cy="246221"/>
          </a:xfrm>
          <a:prstGeom prst="rect">
            <a:avLst/>
          </a:prstGeom>
          <a:noFill/>
        </p:spPr>
        <p:txBody>
          <a:bodyPr wrap="square" lIns="91440" tIns="45720" rIns="91440" bIns="45720" rtlCol="0" anchor="t">
            <a:spAutoFit/>
          </a:bodyPr>
          <a:lstStyle/>
          <a:p>
            <a:pPr algn="ctr"/>
            <a:r>
              <a:rPr lang="pt-BR" sz="500" b="1">
                <a:latin typeface="AMX" panose="020B0604020202020204"/>
              </a:rPr>
              <a:t>Suporte emocional por IA</a:t>
            </a:r>
          </a:p>
          <a:p>
            <a:pPr algn="ctr"/>
            <a:r>
              <a:rPr lang="pt-BR" sz="500" b="1">
                <a:latin typeface="AMX" panose="020B0604020202020204"/>
              </a:rPr>
              <a:t>Acesso a Trilhas de Meditação</a:t>
            </a:r>
          </a:p>
        </p:txBody>
      </p:sp>
      <p:sp>
        <p:nvSpPr>
          <p:cNvPr id="61" name="Retângulo 60">
            <a:extLst>
              <a:ext uri="{FF2B5EF4-FFF2-40B4-BE49-F238E27FC236}">
                <a16:creationId xmlns:a16="http://schemas.microsoft.com/office/drawing/2014/main" id="{B11D894C-36FA-64DD-D3E2-F75937631D06}"/>
              </a:ext>
            </a:extLst>
          </p:cNvPr>
          <p:cNvSpPr/>
          <p:nvPr/>
        </p:nvSpPr>
        <p:spPr>
          <a:xfrm>
            <a:off x="4840692" y="617264"/>
            <a:ext cx="779186" cy="2152212"/>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a:extLst>
              <a:ext uri="{FF2B5EF4-FFF2-40B4-BE49-F238E27FC236}">
                <a16:creationId xmlns:a16="http://schemas.microsoft.com/office/drawing/2014/main" id="{537F0C96-B854-B836-99AA-85B4E162D59A}"/>
              </a:ext>
            </a:extLst>
          </p:cNvPr>
          <p:cNvSpPr txBox="1"/>
          <p:nvPr/>
        </p:nvSpPr>
        <p:spPr>
          <a:xfrm>
            <a:off x="4807557" y="793294"/>
            <a:ext cx="845455" cy="1690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lnSpc>
                <a:spcPts val="1400"/>
              </a:lnSpc>
            </a:pPr>
            <a:r>
              <a:rPr lang="pt-BR" sz="800" b="1" dirty="0">
                <a:solidFill>
                  <a:schemeClr val="bg1"/>
                </a:solidFill>
                <a:latin typeface="AMX" panose="020B0604020202020204"/>
                <a:ea typeface="Segoe UI"/>
                <a:cs typeface="Segoe UI"/>
              </a:rPr>
              <a:t>O </a:t>
            </a:r>
            <a:r>
              <a:rPr lang="pt-BR" sz="700" b="1" dirty="0">
                <a:solidFill>
                  <a:schemeClr val="bg1"/>
                </a:solidFill>
                <a:latin typeface="AMX" panose="020B0604020202020204"/>
                <a:ea typeface="Segoe UI"/>
                <a:cs typeface="Segoe UI"/>
              </a:rPr>
              <a:t>Atendimento</a:t>
            </a:r>
          </a:p>
          <a:p>
            <a:pPr algn="ctr" rtl="0">
              <a:lnSpc>
                <a:spcPts val="1400"/>
              </a:lnSpc>
            </a:pPr>
            <a:r>
              <a:rPr lang="pt-BR" sz="800" b="1" dirty="0">
                <a:solidFill>
                  <a:schemeClr val="bg1"/>
                </a:solidFill>
                <a:latin typeface="AMX" panose="020B0604020202020204"/>
                <a:ea typeface="Segoe UI"/>
                <a:cs typeface="Segoe UI"/>
              </a:rPr>
              <a:t>das teleconsultas tem plantão de 7 dias por semana, no período das 8h às 20h.</a:t>
            </a:r>
            <a:endParaRPr lang="pt-BR" sz="800" b="1" dirty="0">
              <a:solidFill>
                <a:schemeClr val="bg1"/>
              </a:solidFill>
              <a:latin typeface="AMX" panose="020B0604020202020204"/>
              <a:ea typeface="Verdana"/>
              <a:cs typeface="Verdana"/>
            </a:endParaRPr>
          </a:p>
        </p:txBody>
      </p:sp>
      <p:sp>
        <p:nvSpPr>
          <p:cNvPr id="63" name="Retângulo 62">
            <a:extLst>
              <a:ext uri="{FF2B5EF4-FFF2-40B4-BE49-F238E27FC236}">
                <a16:creationId xmlns:a16="http://schemas.microsoft.com/office/drawing/2014/main" id="{108EA4A3-3F6E-B17B-FFC9-C4D0ABE38426}"/>
              </a:ext>
            </a:extLst>
          </p:cNvPr>
          <p:cNvSpPr/>
          <p:nvPr/>
        </p:nvSpPr>
        <p:spPr>
          <a:xfrm>
            <a:off x="555411" y="2835162"/>
            <a:ext cx="4070455" cy="260989"/>
          </a:xfrm>
          <a:prstGeom prst="rect">
            <a:avLst/>
          </a:prstGeom>
          <a:no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stetoscópio - ícones de saúde e médico grátis">
            <a:extLst>
              <a:ext uri="{FF2B5EF4-FFF2-40B4-BE49-F238E27FC236}">
                <a16:creationId xmlns:a16="http://schemas.microsoft.com/office/drawing/2014/main" id="{5AE62911-90F6-E9F2-B4D8-5C48D8C32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20" y="2769476"/>
            <a:ext cx="355690" cy="35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6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 grpId="0" animBg="1"/>
      <p:bldP spid="62" grpId="0"/>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00EE2E57-65F9-6180-ACFD-BFF756F546D5}"/>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AED5CB8B-BADE-D614-6E5C-195725BDEB95}"/>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11" name="CaixaDeTexto 10">
            <a:extLst>
              <a:ext uri="{FF2B5EF4-FFF2-40B4-BE49-F238E27FC236}">
                <a16:creationId xmlns:a16="http://schemas.microsoft.com/office/drawing/2014/main" id="{E16975EC-C178-646F-427A-D899A7675822}"/>
              </a:ext>
            </a:extLst>
          </p:cNvPr>
          <p:cNvSpPr txBox="1"/>
          <p:nvPr/>
        </p:nvSpPr>
        <p:spPr>
          <a:xfrm>
            <a:off x="1069480" y="2370110"/>
            <a:ext cx="425116" cy="215444"/>
          </a:xfrm>
          <a:prstGeom prst="rect">
            <a:avLst/>
          </a:prstGeom>
          <a:noFill/>
        </p:spPr>
        <p:txBody>
          <a:bodyPr wrap="none" rtlCol="0">
            <a:spAutoFit/>
          </a:bodyPr>
          <a:lstStyle/>
          <a:p>
            <a:r>
              <a:rPr lang="pt-BR" sz="800" b="1">
                <a:solidFill>
                  <a:schemeClr val="bg1"/>
                </a:solidFill>
                <a:latin typeface="AMX" panose="020B0604020202020204"/>
              </a:rPr>
              <a:t>Plano</a:t>
            </a:r>
          </a:p>
        </p:txBody>
      </p:sp>
      <p:sp>
        <p:nvSpPr>
          <p:cNvPr id="14" name="CaixaDeTexto 13">
            <a:extLst>
              <a:ext uri="{FF2B5EF4-FFF2-40B4-BE49-F238E27FC236}">
                <a16:creationId xmlns:a16="http://schemas.microsoft.com/office/drawing/2014/main" id="{1FFD3D32-A858-33E7-FC88-475EEAC38EC5}"/>
              </a:ext>
            </a:extLst>
          </p:cNvPr>
          <p:cNvSpPr txBox="1"/>
          <p:nvPr/>
        </p:nvSpPr>
        <p:spPr>
          <a:xfrm>
            <a:off x="3816053" y="2370110"/>
            <a:ext cx="1024639" cy="215444"/>
          </a:xfrm>
          <a:prstGeom prst="rect">
            <a:avLst/>
          </a:prstGeom>
          <a:noFill/>
        </p:spPr>
        <p:txBody>
          <a:bodyPr wrap="none" rtlCol="0">
            <a:spAutoFit/>
          </a:bodyPr>
          <a:lstStyle/>
          <a:p>
            <a:r>
              <a:rPr lang="pt-BR" sz="800" b="1">
                <a:solidFill>
                  <a:schemeClr val="bg1"/>
                </a:solidFill>
                <a:latin typeface="AMX" panose="020B0604020202020204"/>
              </a:rPr>
              <a:t>Benefícios incluídos</a:t>
            </a:r>
          </a:p>
        </p:txBody>
      </p:sp>
      <p:sp>
        <p:nvSpPr>
          <p:cNvPr id="3" name="CaixaDeTexto 2">
            <a:extLst>
              <a:ext uri="{FF2B5EF4-FFF2-40B4-BE49-F238E27FC236}">
                <a16:creationId xmlns:a16="http://schemas.microsoft.com/office/drawing/2014/main" id="{739AA440-BEF0-2D08-1AFC-8413DD1D6D06}"/>
              </a:ext>
            </a:extLst>
          </p:cNvPr>
          <p:cNvSpPr txBox="1"/>
          <p:nvPr/>
        </p:nvSpPr>
        <p:spPr>
          <a:xfrm>
            <a:off x="382915" y="543933"/>
            <a:ext cx="4897120" cy="254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1400"/>
              </a:lnSpc>
            </a:pPr>
            <a:r>
              <a:rPr lang="pt-BR" sz="800">
                <a:latin typeface="AMX Medium"/>
                <a:ea typeface="Segoe UI"/>
                <a:cs typeface="Segoe UI"/>
              </a:rPr>
              <a:t>Especialidades disponíveis:</a:t>
            </a:r>
            <a:endParaRPr lang="pt-BR" sz="800">
              <a:latin typeface="AMX Medium"/>
              <a:ea typeface="Verdana"/>
              <a:cs typeface="Verdana"/>
            </a:endParaRPr>
          </a:p>
        </p:txBody>
      </p:sp>
      <p:sp>
        <p:nvSpPr>
          <p:cNvPr id="8" name="CaixaDeTexto 2">
            <a:extLst>
              <a:ext uri="{FF2B5EF4-FFF2-40B4-BE49-F238E27FC236}">
                <a16:creationId xmlns:a16="http://schemas.microsoft.com/office/drawing/2014/main" id="{10E8260B-DBC7-2094-5C99-F91C33D28724}"/>
              </a:ext>
            </a:extLst>
          </p:cNvPr>
          <p:cNvSpPr txBox="1"/>
          <p:nvPr/>
        </p:nvSpPr>
        <p:spPr>
          <a:xfrm>
            <a:off x="233232" y="156655"/>
            <a:ext cx="5386646"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rtl="0">
              <a:lnSpc>
                <a:spcPts val="1400"/>
              </a:lnSpc>
            </a:pPr>
            <a:r>
              <a:rPr lang="pt-BR" sz="800" b="1">
                <a:solidFill>
                  <a:srgbClr val="FF0000"/>
                </a:solidFill>
                <a:latin typeface="AMX Medium"/>
                <a:ea typeface="Verdana"/>
                <a:cs typeface="Verdana"/>
              </a:rPr>
              <a:t>8.       PLANOS</a:t>
            </a:r>
          </a:p>
          <a:p>
            <a:pPr>
              <a:lnSpc>
                <a:spcPts val="1400"/>
              </a:lnSpc>
            </a:pPr>
            <a:r>
              <a:rPr lang="pt-BR" sz="800" b="1">
                <a:latin typeface="AMX" panose="020B0604020202020204"/>
                <a:ea typeface="Segoe UI"/>
                <a:cs typeface="Segoe UI"/>
              </a:rPr>
              <a:t>8.1 DISPONÍVEIS PARA COMERCIALIZAÇÃO</a:t>
            </a:r>
            <a:endParaRPr lang="pt-BR" sz="800" b="1">
              <a:latin typeface="AMX" panose="020B0604020202020204"/>
            </a:endParaRPr>
          </a:p>
        </p:txBody>
      </p:sp>
      <p:grpSp>
        <p:nvGrpSpPr>
          <p:cNvPr id="4" name="Agrupar 3">
            <a:extLst>
              <a:ext uri="{FF2B5EF4-FFF2-40B4-BE49-F238E27FC236}">
                <a16:creationId xmlns:a16="http://schemas.microsoft.com/office/drawing/2014/main" id="{CED98934-6389-921E-9095-048C7E60A62C}"/>
              </a:ext>
            </a:extLst>
          </p:cNvPr>
          <p:cNvGrpSpPr/>
          <p:nvPr/>
        </p:nvGrpSpPr>
        <p:grpSpPr>
          <a:xfrm>
            <a:off x="692547" y="762496"/>
            <a:ext cx="4468015" cy="1919197"/>
            <a:chOff x="1569593" y="1742931"/>
            <a:chExt cx="9055036" cy="3346421"/>
          </a:xfrm>
        </p:grpSpPr>
        <p:grpSp>
          <p:nvGrpSpPr>
            <p:cNvPr id="5" name="Agrupar 4">
              <a:extLst>
                <a:ext uri="{FF2B5EF4-FFF2-40B4-BE49-F238E27FC236}">
                  <a16:creationId xmlns:a16="http://schemas.microsoft.com/office/drawing/2014/main" id="{5DC7CEA9-CD8E-2881-1688-A1559CBD4FBA}"/>
                </a:ext>
              </a:extLst>
            </p:cNvPr>
            <p:cNvGrpSpPr/>
            <p:nvPr/>
          </p:nvGrpSpPr>
          <p:grpSpPr>
            <a:xfrm>
              <a:off x="1569593" y="1742931"/>
              <a:ext cx="9055036" cy="3346421"/>
              <a:chOff x="1569593" y="1742931"/>
              <a:chExt cx="9055036" cy="3346421"/>
            </a:xfrm>
          </p:grpSpPr>
          <p:pic>
            <p:nvPicPr>
              <p:cNvPr id="10" name="Google Shape;351;p85">
                <a:extLst>
                  <a:ext uri="{FF2B5EF4-FFF2-40B4-BE49-F238E27FC236}">
                    <a16:creationId xmlns:a16="http://schemas.microsoft.com/office/drawing/2014/main" id="{F95CA13F-85FE-4BB8-24D6-7827A6746EDD}"/>
                  </a:ext>
                </a:extLst>
              </p:cNvPr>
              <p:cNvPicPr preferRelativeResize="0"/>
              <p:nvPr/>
            </p:nvPicPr>
            <p:blipFill>
              <a:blip r:embed="rId4">
                <a:clrChange>
                  <a:clrFrom>
                    <a:srgbClr val="F6F6F6"/>
                  </a:clrFrom>
                  <a:clrTo>
                    <a:srgbClr val="F6F6F6">
                      <a:alpha val="0"/>
                    </a:srgbClr>
                  </a:clrTo>
                </a:clrChange>
                <a:alphaModFix/>
                <a:extLst>
                  <a:ext uri="{BEBA8EAE-BF5A-486C-A8C5-ECC9F3942E4B}">
                    <a14:imgProps xmlns:a14="http://schemas.microsoft.com/office/drawing/2010/main">
                      <a14:imgLayer r:embed="rId5">
                        <a14:imgEffect>
                          <a14:saturation sat="0"/>
                        </a14:imgEffect>
                      </a14:imgLayer>
                    </a14:imgProps>
                  </a:ext>
                </a:extLst>
              </a:blip>
              <a:srcRect b="25228"/>
              <a:stretch>
                <a:fillRect/>
              </a:stretch>
            </p:blipFill>
            <p:spPr>
              <a:xfrm>
                <a:off x="1569593" y="1742931"/>
                <a:ext cx="9055036" cy="3200230"/>
              </a:xfrm>
              <a:prstGeom prst="rect">
                <a:avLst/>
              </a:prstGeom>
              <a:noFill/>
              <a:ln>
                <a:noFill/>
              </a:ln>
            </p:spPr>
          </p:pic>
          <p:sp>
            <p:nvSpPr>
              <p:cNvPr id="12" name="Retângulo 11">
                <a:extLst>
                  <a:ext uri="{FF2B5EF4-FFF2-40B4-BE49-F238E27FC236}">
                    <a16:creationId xmlns:a16="http://schemas.microsoft.com/office/drawing/2014/main" id="{6F659C86-5374-BA49-2D00-C0404C98F9C6}"/>
                  </a:ext>
                </a:extLst>
              </p:cNvPr>
              <p:cNvSpPr/>
              <p:nvPr/>
            </p:nvSpPr>
            <p:spPr>
              <a:xfrm>
                <a:off x="7590971" y="3933371"/>
                <a:ext cx="3033486" cy="1155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698"/>
              </a:p>
            </p:txBody>
          </p:sp>
        </p:grpSp>
        <p:pic>
          <p:nvPicPr>
            <p:cNvPr id="6" name="Google Shape;351;p85">
              <a:extLst>
                <a:ext uri="{FF2B5EF4-FFF2-40B4-BE49-F238E27FC236}">
                  <a16:creationId xmlns:a16="http://schemas.microsoft.com/office/drawing/2014/main" id="{3A021D68-9AC9-F7CF-1176-103C6504AA05}"/>
                </a:ext>
              </a:extLst>
            </p:cNvPr>
            <p:cNvPicPr preferRelativeResize="0"/>
            <p:nvPr/>
          </p:nvPicPr>
          <p:blipFill>
            <a:blip r:embed="rId4">
              <a:clrChange>
                <a:clrFrom>
                  <a:srgbClr val="F6F6F6"/>
                </a:clrFrom>
                <a:clrTo>
                  <a:srgbClr val="F6F6F6">
                    <a:alpha val="0"/>
                  </a:srgbClr>
                </a:clrTo>
              </a:clrChange>
              <a:alphaModFix/>
              <a:extLst>
                <a:ext uri="{BEBA8EAE-BF5A-486C-A8C5-ECC9F3942E4B}">
                  <a14:imgProps xmlns:a14="http://schemas.microsoft.com/office/drawing/2010/main">
                    <a14:imgLayer r:embed="rId5">
                      <a14:imgEffect>
                        <a14:saturation sat="0"/>
                      </a14:imgEffect>
                    </a14:imgLayer>
                  </a14:imgProps>
                </a:ext>
              </a:extLst>
            </a:blip>
            <a:srcRect l="83159" t="52005" r="1323" b="25889"/>
            <a:stretch>
              <a:fillRect/>
            </a:stretch>
          </p:blipFill>
          <p:spPr>
            <a:xfrm>
              <a:off x="7590799" y="3965191"/>
              <a:ext cx="1405164" cy="946150"/>
            </a:xfrm>
            <a:prstGeom prst="rect">
              <a:avLst/>
            </a:prstGeom>
            <a:noFill/>
            <a:ln>
              <a:noFill/>
            </a:ln>
          </p:spPr>
        </p:pic>
        <p:pic>
          <p:nvPicPr>
            <p:cNvPr id="9" name="Google Shape;351;p85">
              <a:extLst>
                <a:ext uri="{FF2B5EF4-FFF2-40B4-BE49-F238E27FC236}">
                  <a16:creationId xmlns:a16="http://schemas.microsoft.com/office/drawing/2014/main" id="{AC2ADDF3-5968-8B1D-30F5-7BC2ADB1237F}"/>
                </a:ext>
              </a:extLst>
            </p:cNvPr>
            <p:cNvPicPr preferRelativeResize="0"/>
            <p:nvPr/>
          </p:nvPicPr>
          <p:blipFill>
            <a:blip r:embed="rId4">
              <a:clrChange>
                <a:clrFrom>
                  <a:srgbClr val="F6F6F6"/>
                </a:clrFrom>
                <a:clrTo>
                  <a:srgbClr val="F6F6F6">
                    <a:alpha val="0"/>
                  </a:srgbClr>
                </a:clrTo>
              </a:clrChange>
              <a:alphaModFix/>
              <a:extLst>
                <a:ext uri="{BEBA8EAE-BF5A-486C-A8C5-ECC9F3942E4B}">
                  <a14:imgProps xmlns:a14="http://schemas.microsoft.com/office/drawing/2010/main">
                    <a14:imgLayer r:embed="rId5">
                      <a14:imgEffect>
                        <a14:saturation sat="0"/>
                      </a14:imgEffect>
                    </a14:imgLayer>
                  </a14:imgProps>
                </a:ext>
              </a:extLst>
            </a:blip>
            <a:srcRect l="42002" t="76981" r="42535" b="1153"/>
            <a:stretch>
              <a:fillRect/>
            </a:stretch>
          </p:blipFill>
          <p:spPr>
            <a:xfrm>
              <a:off x="9107714" y="3975510"/>
              <a:ext cx="1400176" cy="935831"/>
            </a:xfrm>
            <a:prstGeom prst="rect">
              <a:avLst/>
            </a:prstGeom>
            <a:noFill/>
            <a:ln>
              <a:noFill/>
            </a:ln>
          </p:spPr>
        </p:pic>
      </p:grpSp>
      <p:pic>
        <p:nvPicPr>
          <p:cNvPr id="7" name="Picture 2" descr="Estetoscópio - ícones de saúde e médico grátis">
            <a:extLst>
              <a:ext uri="{FF2B5EF4-FFF2-40B4-BE49-F238E27FC236}">
                <a16:creationId xmlns:a16="http://schemas.microsoft.com/office/drawing/2014/main" id="{22AB2C28-35A6-B8EC-ED3B-CCBD7BB7C1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120" y="2769476"/>
            <a:ext cx="355690" cy="35569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F41081C3-3942-B6E2-72FA-421A7500E983}"/>
              </a:ext>
            </a:extLst>
          </p:cNvPr>
          <p:cNvSpPr txBox="1"/>
          <p:nvPr/>
        </p:nvSpPr>
        <p:spPr>
          <a:xfrm>
            <a:off x="497097" y="2816913"/>
            <a:ext cx="4176343" cy="250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pt-BR" sz="700" b="1">
                <a:latin typeface="AMX" panose="020B0604020202020204"/>
                <a:ea typeface="Segoe UI"/>
                <a:cs typeface="Segoe UI"/>
              </a:rPr>
              <a:t>Psiquiatria não contemplada nos créditos, mas o usuário pode pagar individualmente como consulta avulsa.</a:t>
            </a:r>
            <a:endParaRPr lang="pt-BR" sz="700" b="1">
              <a:latin typeface="AMX Medium"/>
              <a:ea typeface="Verdana"/>
              <a:cs typeface="Verdana"/>
            </a:endParaRPr>
          </a:p>
        </p:txBody>
      </p:sp>
      <p:sp>
        <p:nvSpPr>
          <p:cNvPr id="15" name="Retângulo 14">
            <a:extLst>
              <a:ext uri="{FF2B5EF4-FFF2-40B4-BE49-F238E27FC236}">
                <a16:creationId xmlns:a16="http://schemas.microsoft.com/office/drawing/2014/main" id="{3A7A751E-B213-E301-556D-E89EABC416A9}"/>
              </a:ext>
            </a:extLst>
          </p:cNvPr>
          <p:cNvSpPr/>
          <p:nvPr/>
        </p:nvSpPr>
        <p:spPr>
          <a:xfrm>
            <a:off x="555411" y="2835162"/>
            <a:ext cx="4070455" cy="260989"/>
          </a:xfrm>
          <a:prstGeom prst="rect">
            <a:avLst/>
          </a:prstGeom>
          <a:no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502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B1D07D8D-B81D-B7EC-68ED-412D7A9AE0D9}"/>
            </a:ext>
          </a:extLst>
        </p:cNvPr>
        <p:cNvGrpSpPr/>
        <p:nvPr/>
      </p:nvGrpSpPr>
      <p:grpSpPr>
        <a:xfrm>
          <a:off x="0" y="0"/>
          <a:ext cx="0" cy="0"/>
          <a:chOff x="0" y="0"/>
          <a:chExt cx="0" cy="0"/>
        </a:xfrm>
      </p:grpSpPr>
      <p:pic>
        <p:nvPicPr>
          <p:cNvPr id="2" name="Google Shape;56;p3">
            <a:extLst>
              <a:ext uri="{FF2B5EF4-FFF2-40B4-BE49-F238E27FC236}">
                <a16:creationId xmlns:a16="http://schemas.microsoft.com/office/drawing/2014/main" id="{9F9483A9-BFDF-165C-7D22-8C2438C7EE3E}"/>
              </a:ext>
            </a:extLst>
          </p:cNvPr>
          <p:cNvPicPr preferRelativeResize="0"/>
          <p:nvPr/>
        </p:nvPicPr>
        <p:blipFill>
          <a:blip r:embed="rId3"/>
          <a:srcRect/>
          <a:stretch/>
        </p:blipFill>
        <p:spPr>
          <a:xfrm>
            <a:off x="4659644" y="2889435"/>
            <a:ext cx="1048563" cy="244798"/>
          </a:xfrm>
          <a:prstGeom prst="rect">
            <a:avLst/>
          </a:prstGeom>
          <a:noFill/>
          <a:ln>
            <a:noFill/>
          </a:ln>
        </p:spPr>
      </p:pic>
      <p:sp>
        <p:nvSpPr>
          <p:cNvPr id="5" name="CaixaDeTexto 4">
            <a:extLst>
              <a:ext uri="{FF2B5EF4-FFF2-40B4-BE49-F238E27FC236}">
                <a16:creationId xmlns:a16="http://schemas.microsoft.com/office/drawing/2014/main" id="{A4250F7B-5823-6604-D047-331C49DF3B55}"/>
              </a:ext>
            </a:extLst>
          </p:cNvPr>
          <p:cNvSpPr txBox="1"/>
          <p:nvPr/>
        </p:nvSpPr>
        <p:spPr>
          <a:xfrm>
            <a:off x="621327" y="652351"/>
            <a:ext cx="4725939"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a:r>
              <a:rPr lang="pt-BR" sz="800">
                <a:latin typeface="AMX" panose="020B0604020202020204"/>
                <a:ea typeface="Verdana"/>
                <a:cs typeface="Verdana"/>
              </a:rPr>
              <a:t>A </a:t>
            </a:r>
            <a:r>
              <a:rPr lang="pt-BR" sz="800" b="1">
                <a:latin typeface="AMX" panose="020B0604020202020204"/>
              </a:rPr>
              <a:t>Norma Regulamentadora n°1 </a:t>
            </a:r>
            <a:r>
              <a:rPr lang="pt-BR" sz="800">
                <a:latin typeface="AMX" panose="020B0604020202020204"/>
              </a:rPr>
              <a:t>estabelece as diretrizes gerais de Segurança e Saúde no Trabalho (SST) no Brasil, focada no Gerenciamento de Riscos Ocupacionais (GRO). </a:t>
            </a:r>
          </a:p>
          <a:p>
            <a:pPr algn="just" rtl="0"/>
            <a:endParaRPr lang="pt-BR" sz="800">
              <a:latin typeface="AMX" panose="020B0604020202020204"/>
            </a:endParaRPr>
          </a:p>
          <a:p>
            <a:pPr algn="just" rtl="0"/>
            <a:r>
              <a:rPr lang="pt-BR" sz="800">
                <a:latin typeface="AMX" panose="020B0604020202020204"/>
              </a:rPr>
              <a:t>O que mudou? A grande novidade dessa atualização – que começa a valer a partir de 26/05/2026 para fins fiscalizatórios – é a exigência de que as empresas incluam a </a:t>
            </a:r>
            <a:r>
              <a:rPr lang="pt-BR" sz="800" b="1">
                <a:latin typeface="AMX" panose="020B0604020202020204"/>
              </a:rPr>
              <a:t>saúde mental </a:t>
            </a:r>
            <a:r>
              <a:rPr lang="pt-BR" sz="800">
                <a:latin typeface="AMX" panose="020B0604020202020204"/>
              </a:rPr>
              <a:t>e os </a:t>
            </a:r>
            <a:r>
              <a:rPr lang="pt-BR" sz="800" b="1">
                <a:latin typeface="AMX" panose="020B0604020202020204"/>
              </a:rPr>
              <a:t>riscos psicossociais </a:t>
            </a:r>
            <a:r>
              <a:rPr lang="pt-BR" sz="800">
                <a:latin typeface="AMX" panose="020B0604020202020204"/>
              </a:rPr>
              <a:t>dentro do programa de GRO. A partir de agora, os empregadores devem mapear e gerenciar fatores como:</a:t>
            </a:r>
          </a:p>
          <a:p>
            <a:pPr algn="just" rtl="0"/>
            <a:endParaRPr lang="pt-BR" sz="800">
              <a:latin typeface="AMX" panose="020B0604020202020204"/>
            </a:endParaRPr>
          </a:p>
          <a:p>
            <a:pPr marL="171450" indent="-171450" algn="just" rtl="0">
              <a:buFont typeface="Wingdings" panose="05000000000000000000" pitchFamily="2" charset="2"/>
              <a:buChar char="§"/>
            </a:pPr>
            <a:r>
              <a:rPr lang="pt-BR" sz="800">
                <a:latin typeface="AMX" panose="020B0604020202020204"/>
              </a:rPr>
              <a:t>Estresse ocupacional</a:t>
            </a:r>
          </a:p>
          <a:p>
            <a:pPr marL="171450" indent="-171450" algn="just" rtl="0">
              <a:buFont typeface="Wingdings" panose="05000000000000000000" pitchFamily="2" charset="2"/>
              <a:buChar char="§"/>
            </a:pPr>
            <a:r>
              <a:rPr lang="pt-BR" sz="800">
                <a:latin typeface="AMX" panose="020B0604020202020204"/>
              </a:rPr>
              <a:t>Casos de assédio moral ou sexual</a:t>
            </a:r>
          </a:p>
          <a:p>
            <a:pPr marL="171450" indent="-171450" algn="just" rtl="0">
              <a:buFont typeface="Wingdings" panose="05000000000000000000" pitchFamily="2" charset="2"/>
              <a:buChar char="§"/>
            </a:pPr>
            <a:r>
              <a:rPr lang="pt-BR" sz="800">
                <a:latin typeface="AMX" panose="020B0604020202020204"/>
              </a:rPr>
              <a:t>Síndrome de Burnout</a:t>
            </a:r>
          </a:p>
          <a:p>
            <a:pPr marL="171450" indent="-171450" algn="just" rtl="0">
              <a:buFont typeface="Wingdings" panose="05000000000000000000" pitchFamily="2" charset="2"/>
              <a:buChar char="§"/>
            </a:pPr>
            <a:r>
              <a:rPr lang="pt-BR" sz="800">
                <a:latin typeface="AMX" panose="020B0604020202020204"/>
              </a:rPr>
              <a:t>Violência no ambiente de trabalho</a:t>
            </a:r>
          </a:p>
          <a:p>
            <a:pPr marL="171450" indent="-171450" algn="just" rtl="0">
              <a:buFont typeface="Wingdings" panose="05000000000000000000" pitchFamily="2" charset="2"/>
              <a:buChar char="§"/>
            </a:pPr>
            <a:endParaRPr lang="pt-BR" sz="800">
              <a:latin typeface="AMX" panose="020B0604020202020204"/>
            </a:endParaRPr>
          </a:p>
          <a:p>
            <a:pPr algn="just" rtl="0"/>
            <a:r>
              <a:rPr lang="pt-BR" sz="800">
                <a:latin typeface="AMX" panose="020B0604020202020204"/>
              </a:rPr>
              <a:t>As empresas têm um período curto para garantir a conformidade, implementando medidas preventivas, oferecendo treinamentos periódicos e mantendo canais de denúncia seguros para garantir um ambiente laboral protegido. </a:t>
            </a:r>
          </a:p>
          <a:p>
            <a:pPr algn="just" rtl="0"/>
            <a:endParaRPr lang="pt-BR" sz="800">
              <a:latin typeface="AMX" panose="020B0604020202020204"/>
            </a:endParaRPr>
          </a:p>
          <a:p>
            <a:pPr algn="just" rtl="0"/>
            <a:r>
              <a:rPr lang="pt-BR" sz="800">
                <a:latin typeface="AMX" panose="020B0604020202020204"/>
              </a:rPr>
              <a:t>Os documentos do GRO e do PGR em dia evitam penalidades severas e passivos trabalhistas.</a:t>
            </a:r>
          </a:p>
        </p:txBody>
      </p:sp>
      <p:pic>
        <p:nvPicPr>
          <p:cNvPr id="29" name="Gráfico 28" descr="Lista de Verificação com preenchimento sólido">
            <a:extLst>
              <a:ext uri="{FF2B5EF4-FFF2-40B4-BE49-F238E27FC236}">
                <a16:creationId xmlns:a16="http://schemas.microsoft.com/office/drawing/2014/main" id="{EB1E5FC8-C743-B20A-4D8C-6B677067F4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0653416">
            <a:off x="276859" y="767231"/>
            <a:ext cx="372533" cy="372533"/>
          </a:xfrm>
          <a:prstGeom prst="rect">
            <a:avLst/>
          </a:prstGeom>
        </p:spPr>
      </p:pic>
      <p:sp>
        <p:nvSpPr>
          <p:cNvPr id="30" name="CaixaDeTexto 2">
            <a:extLst>
              <a:ext uri="{FF2B5EF4-FFF2-40B4-BE49-F238E27FC236}">
                <a16:creationId xmlns:a16="http://schemas.microsoft.com/office/drawing/2014/main" id="{B878293B-671E-D54A-8078-F2E115428D84}"/>
              </a:ext>
            </a:extLst>
          </p:cNvPr>
          <p:cNvSpPr txBox="1"/>
          <p:nvPr/>
        </p:nvSpPr>
        <p:spPr>
          <a:xfrm>
            <a:off x="233233" y="165909"/>
            <a:ext cx="5386646"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rtl="0">
              <a:lnSpc>
                <a:spcPts val="1400"/>
              </a:lnSpc>
            </a:pPr>
            <a:r>
              <a:rPr lang="pt-BR" sz="800" b="1">
                <a:solidFill>
                  <a:srgbClr val="FF0000"/>
                </a:solidFill>
                <a:latin typeface="AMX Medium"/>
                <a:ea typeface="Verdana"/>
                <a:cs typeface="Verdana"/>
              </a:rPr>
              <a:t>8.       PLANOS</a:t>
            </a:r>
          </a:p>
          <a:p>
            <a:pPr>
              <a:lnSpc>
                <a:spcPts val="1400"/>
              </a:lnSpc>
            </a:pPr>
            <a:r>
              <a:rPr lang="pt-BR" sz="800" b="1">
                <a:latin typeface="AMX" panose="020B0604020202020204"/>
                <a:ea typeface="Segoe UI"/>
                <a:cs typeface="Segoe UI"/>
              </a:rPr>
              <a:t>8.1 Premium e a NR-1</a:t>
            </a:r>
            <a:endParaRPr lang="pt-BR" sz="800" b="1">
              <a:latin typeface="AMX" panose="020B0604020202020204"/>
            </a:endParaRPr>
          </a:p>
        </p:txBody>
      </p:sp>
    </p:spTree>
    <p:extLst>
      <p:ext uri="{BB962C8B-B14F-4D97-AF65-F5344CB8AC3E}">
        <p14:creationId xmlns:p14="http://schemas.microsoft.com/office/powerpoint/2010/main" val="184152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EB279-9E46-5BCB-C6D2-7868D5E004EA}"/>
            </a:ext>
          </a:extLst>
        </p:cNvPr>
        <p:cNvGrpSpPr/>
        <p:nvPr/>
      </p:nvGrpSpPr>
      <p:grpSpPr>
        <a:xfrm>
          <a:off x="0" y="0"/>
          <a:ext cx="0" cy="0"/>
          <a:chOff x="0" y="0"/>
          <a:chExt cx="0" cy="0"/>
        </a:xfrm>
      </p:grpSpPr>
      <p:sp>
        <p:nvSpPr>
          <p:cNvPr id="24" name="Retângulo: Cantos Arredondados 23">
            <a:extLst>
              <a:ext uri="{FF2B5EF4-FFF2-40B4-BE49-F238E27FC236}">
                <a16:creationId xmlns:a16="http://schemas.microsoft.com/office/drawing/2014/main" id="{FCD5746F-C211-F252-04FC-B0654108511C}"/>
              </a:ext>
            </a:extLst>
          </p:cNvPr>
          <p:cNvSpPr/>
          <p:nvPr/>
        </p:nvSpPr>
        <p:spPr>
          <a:xfrm>
            <a:off x="2784876" y="1210330"/>
            <a:ext cx="1937970" cy="166177"/>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15" name="Retângulo 14">
            <a:extLst>
              <a:ext uri="{FF2B5EF4-FFF2-40B4-BE49-F238E27FC236}">
                <a16:creationId xmlns:a16="http://schemas.microsoft.com/office/drawing/2014/main" id="{4966AF34-E4EF-8C24-BAE1-D9A26915AAE6}"/>
              </a:ext>
            </a:extLst>
          </p:cNvPr>
          <p:cNvSpPr/>
          <p:nvPr/>
        </p:nvSpPr>
        <p:spPr>
          <a:xfrm>
            <a:off x="194597" y="974319"/>
            <a:ext cx="2465554" cy="404335"/>
          </a:xfrm>
          <a:prstGeom prst="rect">
            <a:avLst/>
          </a:prstGeom>
          <a:solidFill>
            <a:srgbClr val="C00000"/>
          </a:solid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highlight>
                <a:srgbClr val="000000"/>
              </a:highlight>
            </a:endParaRPr>
          </a:p>
        </p:txBody>
      </p:sp>
      <p:sp>
        <p:nvSpPr>
          <p:cNvPr id="18" name="Retângulo 17">
            <a:extLst>
              <a:ext uri="{FF2B5EF4-FFF2-40B4-BE49-F238E27FC236}">
                <a16:creationId xmlns:a16="http://schemas.microsoft.com/office/drawing/2014/main" id="{E75E05E6-712B-8BF3-198C-018EC08769E5}"/>
              </a:ext>
            </a:extLst>
          </p:cNvPr>
          <p:cNvSpPr/>
          <p:nvPr/>
        </p:nvSpPr>
        <p:spPr>
          <a:xfrm>
            <a:off x="2790738" y="974320"/>
            <a:ext cx="2805092" cy="183753"/>
          </a:xfrm>
          <a:prstGeom prst="rect">
            <a:avLst/>
          </a:prstGeom>
          <a:solidFill>
            <a:srgbClr val="C00000"/>
          </a:solid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highlight>
                <a:srgbClr val="000000"/>
              </a:highlight>
            </a:endParaRPr>
          </a:p>
        </p:txBody>
      </p:sp>
      <p:sp>
        <p:nvSpPr>
          <p:cNvPr id="27" name="Retângulo 26">
            <a:extLst>
              <a:ext uri="{FF2B5EF4-FFF2-40B4-BE49-F238E27FC236}">
                <a16:creationId xmlns:a16="http://schemas.microsoft.com/office/drawing/2014/main" id="{5127B1DE-5AA1-42ED-D67D-3B106D882937}"/>
              </a:ext>
            </a:extLst>
          </p:cNvPr>
          <p:cNvSpPr/>
          <p:nvPr/>
        </p:nvSpPr>
        <p:spPr>
          <a:xfrm>
            <a:off x="2798034" y="1874149"/>
            <a:ext cx="1918342" cy="203903"/>
          </a:xfrm>
          <a:prstGeom prst="rect">
            <a:avLst/>
          </a:prstGeom>
          <a:solidFill>
            <a:srgbClr val="C00000"/>
          </a:solid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00" dirty="0">
              <a:highlight>
                <a:srgbClr val="000000"/>
              </a:highlight>
            </a:endParaRPr>
          </a:p>
        </p:txBody>
      </p:sp>
      <p:sp>
        <p:nvSpPr>
          <p:cNvPr id="2" name="Retângulo: Cantos Arredondados 1">
            <a:extLst>
              <a:ext uri="{FF2B5EF4-FFF2-40B4-BE49-F238E27FC236}">
                <a16:creationId xmlns:a16="http://schemas.microsoft.com/office/drawing/2014/main" id="{381BDE71-BE82-A3A6-5B3A-4FB90A3965C3}"/>
              </a:ext>
            </a:extLst>
          </p:cNvPr>
          <p:cNvSpPr/>
          <p:nvPr/>
        </p:nvSpPr>
        <p:spPr>
          <a:xfrm>
            <a:off x="194596" y="702972"/>
            <a:ext cx="5413452" cy="187537"/>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3" name="Google Shape;171;p26">
            <a:extLst>
              <a:ext uri="{FF2B5EF4-FFF2-40B4-BE49-F238E27FC236}">
                <a16:creationId xmlns:a16="http://schemas.microsoft.com/office/drawing/2014/main" id="{038AF270-30D0-B54A-ABCC-C265CEF94ED7}"/>
              </a:ext>
            </a:extLst>
          </p:cNvPr>
          <p:cNvSpPr txBox="1"/>
          <p:nvPr/>
        </p:nvSpPr>
        <p:spPr>
          <a:xfrm>
            <a:off x="245065" y="670530"/>
            <a:ext cx="4116728" cy="241191"/>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68" b="1" dirty="0">
                <a:solidFill>
                  <a:schemeClr val="lt1"/>
                </a:solidFill>
              </a:rPr>
              <a:t>METODOLOGIA COPSOQ - </a:t>
            </a:r>
            <a:r>
              <a:rPr lang="pt-BR" sz="800" b="1" dirty="0">
                <a:solidFill>
                  <a:schemeClr val="lt1"/>
                </a:solidFill>
              </a:rPr>
              <a:t>– </a:t>
            </a:r>
            <a:r>
              <a:rPr lang="pt-BR" sz="800" i="1" dirty="0">
                <a:solidFill>
                  <a:schemeClr val="lt1"/>
                </a:solidFill>
              </a:rPr>
              <a:t>Copenhagen </a:t>
            </a:r>
            <a:r>
              <a:rPr lang="pt-BR" sz="800" i="1" dirty="0" err="1">
                <a:solidFill>
                  <a:schemeClr val="lt1"/>
                </a:solidFill>
              </a:rPr>
              <a:t>Psychosocial</a:t>
            </a:r>
            <a:r>
              <a:rPr lang="pt-BR" sz="800" i="1" dirty="0">
                <a:solidFill>
                  <a:schemeClr val="lt1"/>
                </a:solidFill>
              </a:rPr>
              <a:t> </a:t>
            </a:r>
            <a:r>
              <a:rPr lang="pt-BR" sz="800" i="1" dirty="0" err="1">
                <a:solidFill>
                  <a:schemeClr val="lt1"/>
                </a:solidFill>
              </a:rPr>
              <a:t>Questionnaire</a:t>
            </a:r>
            <a:endParaRPr lang="pt-BR" sz="768" b="1" dirty="0">
              <a:solidFill>
                <a:schemeClr val="lt1"/>
              </a:solidFill>
            </a:endParaRPr>
          </a:p>
        </p:txBody>
      </p:sp>
      <p:sp>
        <p:nvSpPr>
          <p:cNvPr id="4" name="Retângulo: Cantos Arredondados 3">
            <a:extLst>
              <a:ext uri="{FF2B5EF4-FFF2-40B4-BE49-F238E27FC236}">
                <a16:creationId xmlns:a16="http://schemas.microsoft.com/office/drawing/2014/main" id="{59969712-67DA-F7E1-622D-DE99ADECBF3F}"/>
              </a:ext>
            </a:extLst>
          </p:cNvPr>
          <p:cNvSpPr/>
          <p:nvPr/>
        </p:nvSpPr>
        <p:spPr>
          <a:xfrm>
            <a:off x="194596" y="1452953"/>
            <a:ext cx="2465555" cy="161932"/>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5" name="Google Shape;171;p26">
            <a:extLst>
              <a:ext uri="{FF2B5EF4-FFF2-40B4-BE49-F238E27FC236}">
                <a16:creationId xmlns:a16="http://schemas.microsoft.com/office/drawing/2014/main" id="{BF961CFB-40B0-50DC-67AB-F5B72D5CE36C}"/>
              </a:ext>
            </a:extLst>
          </p:cNvPr>
          <p:cNvSpPr txBox="1"/>
          <p:nvPr/>
        </p:nvSpPr>
        <p:spPr>
          <a:xfrm>
            <a:off x="467069" y="1415802"/>
            <a:ext cx="1769122"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CARGA COGNITIVA E EMOCIONAL</a:t>
            </a:r>
          </a:p>
        </p:txBody>
      </p:sp>
      <p:sp>
        <p:nvSpPr>
          <p:cNvPr id="6" name="Retângulo: Cantos Arredondados 5">
            <a:extLst>
              <a:ext uri="{FF2B5EF4-FFF2-40B4-BE49-F238E27FC236}">
                <a16:creationId xmlns:a16="http://schemas.microsoft.com/office/drawing/2014/main" id="{43ABB5F7-DED8-7C75-9F5B-2A42AC80579C}"/>
              </a:ext>
            </a:extLst>
          </p:cNvPr>
          <p:cNvSpPr/>
          <p:nvPr/>
        </p:nvSpPr>
        <p:spPr>
          <a:xfrm>
            <a:off x="194596" y="1671178"/>
            <a:ext cx="2465555" cy="161932"/>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7" name="Google Shape;171;p26">
            <a:extLst>
              <a:ext uri="{FF2B5EF4-FFF2-40B4-BE49-F238E27FC236}">
                <a16:creationId xmlns:a16="http://schemas.microsoft.com/office/drawing/2014/main" id="{B4440FC2-AD45-1017-1566-C3F4BDB23271}"/>
              </a:ext>
            </a:extLst>
          </p:cNvPr>
          <p:cNvSpPr txBox="1"/>
          <p:nvPr/>
        </p:nvSpPr>
        <p:spPr>
          <a:xfrm>
            <a:off x="467069" y="1634027"/>
            <a:ext cx="1769122"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a:solidFill>
                  <a:srgbClr val="C00000"/>
                </a:solidFill>
              </a:rPr>
              <a:t>AUTONOMIA E REALIZAÇÃO</a:t>
            </a:r>
          </a:p>
        </p:txBody>
      </p:sp>
      <p:sp>
        <p:nvSpPr>
          <p:cNvPr id="8" name="Retângulo: Cantos Arredondados 7">
            <a:extLst>
              <a:ext uri="{FF2B5EF4-FFF2-40B4-BE49-F238E27FC236}">
                <a16:creationId xmlns:a16="http://schemas.microsoft.com/office/drawing/2014/main" id="{E40A633F-46BD-794E-2A6F-5DF776B6DD85}"/>
              </a:ext>
            </a:extLst>
          </p:cNvPr>
          <p:cNvSpPr/>
          <p:nvPr/>
        </p:nvSpPr>
        <p:spPr>
          <a:xfrm>
            <a:off x="194596" y="1889401"/>
            <a:ext cx="2465555" cy="161932"/>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9" name="Google Shape;171;p26">
            <a:extLst>
              <a:ext uri="{FF2B5EF4-FFF2-40B4-BE49-F238E27FC236}">
                <a16:creationId xmlns:a16="http://schemas.microsoft.com/office/drawing/2014/main" id="{F8D8C78E-2A61-6C84-452F-F8A2969BF7F3}"/>
              </a:ext>
            </a:extLst>
          </p:cNvPr>
          <p:cNvSpPr txBox="1"/>
          <p:nvPr/>
        </p:nvSpPr>
        <p:spPr>
          <a:xfrm>
            <a:off x="467069" y="1852250"/>
            <a:ext cx="1769122"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SUPORTE SOCIAL E LIDERANÇA</a:t>
            </a:r>
          </a:p>
        </p:txBody>
      </p:sp>
      <p:sp>
        <p:nvSpPr>
          <p:cNvPr id="10" name="Retângulo: Cantos Arredondados 9">
            <a:extLst>
              <a:ext uri="{FF2B5EF4-FFF2-40B4-BE49-F238E27FC236}">
                <a16:creationId xmlns:a16="http://schemas.microsoft.com/office/drawing/2014/main" id="{F116652D-C5EF-BFD9-77F3-523E4EBA74D3}"/>
              </a:ext>
            </a:extLst>
          </p:cNvPr>
          <p:cNvSpPr/>
          <p:nvPr/>
        </p:nvSpPr>
        <p:spPr>
          <a:xfrm>
            <a:off x="194596" y="2107624"/>
            <a:ext cx="2465555" cy="161932"/>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11" name="Google Shape;171;p26">
            <a:extLst>
              <a:ext uri="{FF2B5EF4-FFF2-40B4-BE49-F238E27FC236}">
                <a16:creationId xmlns:a16="http://schemas.microsoft.com/office/drawing/2014/main" id="{498EA002-B0BF-048E-D506-1638F28A6008}"/>
              </a:ext>
            </a:extLst>
          </p:cNvPr>
          <p:cNvSpPr txBox="1"/>
          <p:nvPr/>
        </p:nvSpPr>
        <p:spPr>
          <a:xfrm>
            <a:off x="467069" y="2070473"/>
            <a:ext cx="1832651"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a:solidFill>
                  <a:srgbClr val="C00000"/>
                </a:solidFill>
              </a:rPr>
              <a:t>RECONHECIMENTO E SEGURANÇA</a:t>
            </a:r>
          </a:p>
        </p:txBody>
      </p:sp>
      <p:sp>
        <p:nvSpPr>
          <p:cNvPr id="12" name="Retângulo: Cantos Arredondados 11">
            <a:extLst>
              <a:ext uri="{FF2B5EF4-FFF2-40B4-BE49-F238E27FC236}">
                <a16:creationId xmlns:a16="http://schemas.microsoft.com/office/drawing/2014/main" id="{B3879986-ECB5-A443-17F3-D7D69AFA98DF}"/>
              </a:ext>
            </a:extLst>
          </p:cNvPr>
          <p:cNvSpPr/>
          <p:nvPr/>
        </p:nvSpPr>
        <p:spPr>
          <a:xfrm>
            <a:off x="194596" y="2325845"/>
            <a:ext cx="2465555" cy="161932"/>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13" name="Google Shape;171;p26">
            <a:extLst>
              <a:ext uri="{FF2B5EF4-FFF2-40B4-BE49-F238E27FC236}">
                <a16:creationId xmlns:a16="http://schemas.microsoft.com/office/drawing/2014/main" id="{A87405E3-8283-1E8F-1E4D-95B98DF2758D}"/>
              </a:ext>
            </a:extLst>
          </p:cNvPr>
          <p:cNvSpPr txBox="1"/>
          <p:nvPr/>
        </p:nvSpPr>
        <p:spPr>
          <a:xfrm>
            <a:off x="467069" y="2288695"/>
            <a:ext cx="1832651"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a:solidFill>
                  <a:srgbClr val="C00000"/>
                </a:solidFill>
              </a:rPr>
              <a:t>CONCILIAÇÃO TRABALHO-FAMÍLIA</a:t>
            </a:r>
          </a:p>
        </p:txBody>
      </p:sp>
      <p:sp>
        <p:nvSpPr>
          <p:cNvPr id="14" name="CaixaDeTexto 13">
            <a:extLst>
              <a:ext uri="{FF2B5EF4-FFF2-40B4-BE49-F238E27FC236}">
                <a16:creationId xmlns:a16="http://schemas.microsoft.com/office/drawing/2014/main" id="{BD7BFC38-01B4-ABC4-688F-16F14B7C2D45}"/>
              </a:ext>
            </a:extLst>
          </p:cNvPr>
          <p:cNvSpPr txBox="1"/>
          <p:nvPr/>
        </p:nvSpPr>
        <p:spPr>
          <a:xfrm>
            <a:off x="194596" y="987728"/>
            <a:ext cx="2402871" cy="367472"/>
          </a:xfrm>
          <a:prstGeom prst="rect">
            <a:avLst/>
          </a:prstGeom>
          <a:noFill/>
        </p:spPr>
        <p:txBody>
          <a:bodyPr wrap="square" lIns="43879" tIns="21939" rIns="43879" bIns="21939" anchor="t">
            <a:spAutoFit/>
          </a:bodyPr>
          <a:lstStyle/>
          <a:p>
            <a:pPr algn="ctr">
              <a:defRPr/>
            </a:pPr>
            <a:r>
              <a:rPr lang="pt-BR" sz="700" b="1" dirty="0">
                <a:solidFill>
                  <a:schemeClr val="bg1"/>
                </a:solidFill>
                <a:latin typeface="AMX" panose="020B0604020202020204"/>
              </a:rPr>
              <a:t>Avaliação e classificação do risco psicossocial no ambiente de trabalho, de modo participativo, por meio de cinco dimensões fundamentais:</a:t>
            </a:r>
          </a:p>
        </p:txBody>
      </p:sp>
      <p:sp>
        <p:nvSpPr>
          <p:cNvPr id="16" name="CaixaDeTexto 15">
            <a:extLst>
              <a:ext uri="{FF2B5EF4-FFF2-40B4-BE49-F238E27FC236}">
                <a16:creationId xmlns:a16="http://schemas.microsoft.com/office/drawing/2014/main" id="{ACCE55E6-58BF-092C-234C-E8BCBC9F478A}"/>
              </a:ext>
            </a:extLst>
          </p:cNvPr>
          <p:cNvSpPr txBox="1"/>
          <p:nvPr/>
        </p:nvSpPr>
        <p:spPr>
          <a:xfrm>
            <a:off x="3545120" y="966034"/>
            <a:ext cx="1257422" cy="192039"/>
          </a:xfrm>
          <a:prstGeom prst="rect">
            <a:avLst/>
          </a:prstGeom>
          <a:noFill/>
        </p:spPr>
        <p:txBody>
          <a:bodyPr wrap="square" lIns="43879" tIns="21939" rIns="43879" bIns="21939" anchor="t">
            <a:spAutoFit/>
          </a:bodyPr>
          <a:lstStyle/>
          <a:p>
            <a:pPr algn="ctr">
              <a:defRPr/>
            </a:pPr>
            <a:r>
              <a:rPr lang="pt-BR" sz="960" b="1" dirty="0">
                <a:solidFill>
                  <a:schemeClr val="bg1"/>
                </a:solidFill>
                <a:latin typeface="AMX" panose="020B0604020202020204"/>
              </a:rPr>
              <a:t>COMO FUNCIONA?</a:t>
            </a:r>
          </a:p>
        </p:txBody>
      </p:sp>
      <p:sp>
        <p:nvSpPr>
          <p:cNvPr id="20" name="Retângulo: Cantos Arredondados 19">
            <a:extLst>
              <a:ext uri="{FF2B5EF4-FFF2-40B4-BE49-F238E27FC236}">
                <a16:creationId xmlns:a16="http://schemas.microsoft.com/office/drawing/2014/main" id="{099447D6-5DFA-BA5C-B069-1DB63249D623}"/>
              </a:ext>
            </a:extLst>
          </p:cNvPr>
          <p:cNvSpPr/>
          <p:nvPr/>
        </p:nvSpPr>
        <p:spPr>
          <a:xfrm>
            <a:off x="2784876" y="1431697"/>
            <a:ext cx="1937970" cy="166809"/>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21" name="Google Shape;171;p26">
            <a:extLst>
              <a:ext uri="{FF2B5EF4-FFF2-40B4-BE49-F238E27FC236}">
                <a16:creationId xmlns:a16="http://schemas.microsoft.com/office/drawing/2014/main" id="{E9ACCB52-F8A8-56A8-3DC0-158F222E78E9}"/>
              </a:ext>
            </a:extLst>
          </p:cNvPr>
          <p:cNvSpPr txBox="1"/>
          <p:nvPr/>
        </p:nvSpPr>
        <p:spPr>
          <a:xfrm>
            <a:off x="2896529" y="1183548"/>
            <a:ext cx="1769122"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APLICAÇÃO DO QUESTIONÁRIO</a:t>
            </a:r>
          </a:p>
        </p:txBody>
      </p:sp>
      <p:sp>
        <p:nvSpPr>
          <p:cNvPr id="22" name="Retângulo: Cantos Arredondados 21">
            <a:extLst>
              <a:ext uri="{FF2B5EF4-FFF2-40B4-BE49-F238E27FC236}">
                <a16:creationId xmlns:a16="http://schemas.microsoft.com/office/drawing/2014/main" id="{BBD4F67E-F75C-2D61-04B7-2BDC6C9C699A}"/>
              </a:ext>
            </a:extLst>
          </p:cNvPr>
          <p:cNvSpPr/>
          <p:nvPr/>
        </p:nvSpPr>
        <p:spPr>
          <a:xfrm>
            <a:off x="2784876" y="1650854"/>
            <a:ext cx="1937970" cy="161268"/>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p>
        </p:txBody>
      </p:sp>
      <p:sp>
        <p:nvSpPr>
          <p:cNvPr id="23" name="Google Shape;171;p26">
            <a:extLst>
              <a:ext uri="{FF2B5EF4-FFF2-40B4-BE49-F238E27FC236}">
                <a16:creationId xmlns:a16="http://schemas.microsoft.com/office/drawing/2014/main" id="{EADA9C62-421E-0154-BD01-E29C471F1DDA}"/>
              </a:ext>
            </a:extLst>
          </p:cNvPr>
          <p:cNvSpPr txBox="1"/>
          <p:nvPr/>
        </p:nvSpPr>
        <p:spPr>
          <a:xfrm>
            <a:off x="2896529" y="1390610"/>
            <a:ext cx="1769122"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GERAÇÃO DO DIAGNÓSTICO</a:t>
            </a:r>
          </a:p>
        </p:txBody>
      </p:sp>
      <p:sp>
        <p:nvSpPr>
          <p:cNvPr id="25" name="Google Shape;171;p26">
            <a:extLst>
              <a:ext uri="{FF2B5EF4-FFF2-40B4-BE49-F238E27FC236}">
                <a16:creationId xmlns:a16="http://schemas.microsoft.com/office/drawing/2014/main" id="{67E665B5-C2A4-9F0C-7390-88086D6B7C4B}"/>
              </a:ext>
            </a:extLst>
          </p:cNvPr>
          <p:cNvSpPr txBox="1"/>
          <p:nvPr/>
        </p:nvSpPr>
        <p:spPr>
          <a:xfrm>
            <a:off x="2904478" y="1615996"/>
            <a:ext cx="1828801"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CONSTRUÇÃO PLANO DE AÇÃO</a:t>
            </a:r>
          </a:p>
        </p:txBody>
      </p:sp>
      <p:sp>
        <p:nvSpPr>
          <p:cNvPr id="26" name="CaixaDeTexto 25">
            <a:extLst>
              <a:ext uri="{FF2B5EF4-FFF2-40B4-BE49-F238E27FC236}">
                <a16:creationId xmlns:a16="http://schemas.microsoft.com/office/drawing/2014/main" id="{B1795B75-A5A2-26F5-95CC-855D6F0E935A}"/>
              </a:ext>
            </a:extLst>
          </p:cNvPr>
          <p:cNvSpPr txBox="1"/>
          <p:nvPr/>
        </p:nvSpPr>
        <p:spPr>
          <a:xfrm>
            <a:off x="3418329" y="1899121"/>
            <a:ext cx="679073" cy="152028"/>
          </a:xfrm>
          <a:prstGeom prst="rect">
            <a:avLst/>
          </a:prstGeom>
          <a:noFill/>
        </p:spPr>
        <p:txBody>
          <a:bodyPr wrap="square" lIns="43879" tIns="21939" rIns="43879" bIns="21939" anchor="t">
            <a:spAutoFit/>
          </a:bodyPr>
          <a:lstStyle/>
          <a:p>
            <a:pPr algn="just">
              <a:defRPr/>
            </a:pPr>
            <a:r>
              <a:rPr lang="pt-BR" sz="700" b="1" dirty="0">
                <a:solidFill>
                  <a:schemeClr val="bg1"/>
                </a:solidFill>
                <a:latin typeface="AMX" panose="020B0604020202020204"/>
              </a:rPr>
              <a:t>CRITÉRIOS</a:t>
            </a:r>
          </a:p>
        </p:txBody>
      </p:sp>
      <p:pic>
        <p:nvPicPr>
          <p:cNvPr id="35" name="Imagem 34">
            <a:extLst>
              <a:ext uri="{FF2B5EF4-FFF2-40B4-BE49-F238E27FC236}">
                <a16:creationId xmlns:a16="http://schemas.microsoft.com/office/drawing/2014/main" id="{AA848819-FAF0-C398-F913-716663DAFBB7}"/>
              </a:ext>
            </a:extLst>
          </p:cNvPr>
          <p:cNvPicPr>
            <a:picLocks noChangeAspect="1"/>
          </p:cNvPicPr>
          <p:nvPr/>
        </p:nvPicPr>
        <p:blipFill>
          <a:blip r:embed="rId3"/>
          <a:stretch>
            <a:fillRect/>
          </a:stretch>
        </p:blipFill>
        <p:spPr>
          <a:xfrm>
            <a:off x="226081" y="1446602"/>
            <a:ext cx="175694" cy="175694"/>
          </a:xfrm>
          <a:prstGeom prst="rect">
            <a:avLst/>
          </a:prstGeom>
        </p:spPr>
      </p:pic>
      <p:pic>
        <p:nvPicPr>
          <p:cNvPr id="36" name="Imagem 35">
            <a:extLst>
              <a:ext uri="{FF2B5EF4-FFF2-40B4-BE49-F238E27FC236}">
                <a16:creationId xmlns:a16="http://schemas.microsoft.com/office/drawing/2014/main" id="{DEB89CDB-7B16-CB90-1559-73D2A4629527}"/>
              </a:ext>
            </a:extLst>
          </p:cNvPr>
          <p:cNvPicPr>
            <a:picLocks noChangeAspect="1"/>
          </p:cNvPicPr>
          <p:nvPr/>
        </p:nvPicPr>
        <p:blipFill>
          <a:blip r:embed="rId3"/>
          <a:stretch>
            <a:fillRect/>
          </a:stretch>
        </p:blipFill>
        <p:spPr>
          <a:xfrm>
            <a:off x="226081" y="1661028"/>
            <a:ext cx="175694" cy="175694"/>
          </a:xfrm>
          <a:prstGeom prst="rect">
            <a:avLst/>
          </a:prstGeom>
        </p:spPr>
      </p:pic>
      <p:pic>
        <p:nvPicPr>
          <p:cNvPr id="37" name="Imagem 36">
            <a:extLst>
              <a:ext uri="{FF2B5EF4-FFF2-40B4-BE49-F238E27FC236}">
                <a16:creationId xmlns:a16="http://schemas.microsoft.com/office/drawing/2014/main" id="{AD67216E-42EE-A250-D0B9-9547B5F6DA4B}"/>
              </a:ext>
            </a:extLst>
          </p:cNvPr>
          <p:cNvPicPr>
            <a:picLocks noChangeAspect="1"/>
          </p:cNvPicPr>
          <p:nvPr/>
        </p:nvPicPr>
        <p:blipFill>
          <a:blip r:embed="rId3"/>
          <a:stretch>
            <a:fillRect/>
          </a:stretch>
        </p:blipFill>
        <p:spPr>
          <a:xfrm>
            <a:off x="226081" y="1885603"/>
            <a:ext cx="175694" cy="175694"/>
          </a:xfrm>
          <a:prstGeom prst="rect">
            <a:avLst/>
          </a:prstGeom>
        </p:spPr>
      </p:pic>
      <p:pic>
        <p:nvPicPr>
          <p:cNvPr id="38" name="Imagem 37">
            <a:extLst>
              <a:ext uri="{FF2B5EF4-FFF2-40B4-BE49-F238E27FC236}">
                <a16:creationId xmlns:a16="http://schemas.microsoft.com/office/drawing/2014/main" id="{197B2C0D-4E06-CF46-801B-270FE14D7AD1}"/>
              </a:ext>
            </a:extLst>
          </p:cNvPr>
          <p:cNvPicPr>
            <a:picLocks noChangeAspect="1"/>
          </p:cNvPicPr>
          <p:nvPr/>
        </p:nvPicPr>
        <p:blipFill>
          <a:blip r:embed="rId3"/>
          <a:stretch>
            <a:fillRect/>
          </a:stretch>
        </p:blipFill>
        <p:spPr>
          <a:xfrm>
            <a:off x="226081" y="2093862"/>
            <a:ext cx="175694" cy="175694"/>
          </a:xfrm>
          <a:prstGeom prst="rect">
            <a:avLst/>
          </a:prstGeom>
        </p:spPr>
      </p:pic>
      <p:pic>
        <p:nvPicPr>
          <p:cNvPr id="39" name="Imagem 38">
            <a:extLst>
              <a:ext uri="{FF2B5EF4-FFF2-40B4-BE49-F238E27FC236}">
                <a16:creationId xmlns:a16="http://schemas.microsoft.com/office/drawing/2014/main" id="{68563DB3-CB23-1609-FC91-35EFB46A3FE8}"/>
              </a:ext>
            </a:extLst>
          </p:cNvPr>
          <p:cNvPicPr>
            <a:picLocks noChangeAspect="1"/>
          </p:cNvPicPr>
          <p:nvPr/>
        </p:nvPicPr>
        <p:blipFill>
          <a:blip r:embed="rId3"/>
          <a:stretch>
            <a:fillRect/>
          </a:stretch>
        </p:blipFill>
        <p:spPr>
          <a:xfrm>
            <a:off x="226081" y="2312084"/>
            <a:ext cx="175694" cy="175694"/>
          </a:xfrm>
          <a:prstGeom prst="rect">
            <a:avLst/>
          </a:prstGeom>
        </p:spPr>
      </p:pic>
      <p:pic>
        <p:nvPicPr>
          <p:cNvPr id="40" name="Imagem 39">
            <a:extLst>
              <a:ext uri="{FF2B5EF4-FFF2-40B4-BE49-F238E27FC236}">
                <a16:creationId xmlns:a16="http://schemas.microsoft.com/office/drawing/2014/main" id="{16D4A2DD-D289-EB87-0DC2-375BA5CD93AE}"/>
              </a:ext>
            </a:extLst>
          </p:cNvPr>
          <p:cNvPicPr>
            <a:picLocks noChangeAspect="1"/>
          </p:cNvPicPr>
          <p:nvPr/>
        </p:nvPicPr>
        <p:blipFill>
          <a:blip r:embed="rId3"/>
          <a:stretch>
            <a:fillRect/>
          </a:stretch>
        </p:blipFill>
        <p:spPr>
          <a:xfrm>
            <a:off x="2786543" y="1210331"/>
            <a:ext cx="175694" cy="175694"/>
          </a:xfrm>
          <a:prstGeom prst="rect">
            <a:avLst/>
          </a:prstGeom>
        </p:spPr>
      </p:pic>
      <p:pic>
        <p:nvPicPr>
          <p:cNvPr id="41" name="Imagem 40">
            <a:extLst>
              <a:ext uri="{FF2B5EF4-FFF2-40B4-BE49-F238E27FC236}">
                <a16:creationId xmlns:a16="http://schemas.microsoft.com/office/drawing/2014/main" id="{9A841653-CC3B-526F-A3C6-DB47E54202C8}"/>
              </a:ext>
            </a:extLst>
          </p:cNvPr>
          <p:cNvPicPr>
            <a:picLocks noChangeAspect="1"/>
          </p:cNvPicPr>
          <p:nvPr/>
        </p:nvPicPr>
        <p:blipFill>
          <a:blip r:embed="rId3"/>
          <a:stretch>
            <a:fillRect/>
          </a:stretch>
        </p:blipFill>
        <p:spPr>
          <a:xfrm>
            <a:off x="2786543" y="1428774"/>
            <a:ext cx="175694" cy="175694"/>
          </a:xfrm>
          <a:prstGeom prst="rect">
            <a:avLst/>
          </a:prstGeom>
        </p:spPr>
      </p:pic>
      <p:pic>
        <p:nvPicPr>
          <p:cNvPr id="42" name="Imagem 41">
            <a:extLst>
              <a:ext uri="{FF2B5EF4-FFF2-40B4-BE49-F238E27FC236}">
                <a16:creationId xmlns:a16="http://schemas.microsoft.com/office/drawing/2014/main" id="{4D81B98D-9C19-60D4-E50B-E37EF520CAAF}"/>
              </a:ext>
            </a:extLst>
          </p:cNvPr>
          <p:cNvPicPr>
            <a:picLocks noChangeAspect="1"/>
          </p:cNvPicPr>
          <p:nvPr/>
        </p:nvPicPr>
        <p:blipFill>
          <a:blip r:embed="rId3"/>
          <a:stretch>
            <a:fillRect/>
          </a:stretch>
        </p:blipFill>
        <p:spPr>
          <a:xfrm>
            <a:off x="2786543" y="1643385"/>
            <a:ext cx="175694" cy="175694"/>
          </a:xfrm>
          <a:prstGeom prst="rect">
            <a:avLst/>
          </a:prstGeom>
        </p:spPr>
      </p:pic>
      <p:pic>
        <p:nvPicPr>
          <p:cNvPr id="46" name="Picture 2" descr="Estetoscópio - ícones de saúde e médico grátis">
            <a:extLst>
              <a:ext uri="{FF2B5EF4-FFF2-40B4-BE49-F238E27FC236}">
                <a16:creationId xmlns:a16="http://schemas.microsoft.com/office/drawing/2014/main" id="{D85D5B03-FDB4-3FBA-B28C-5D6E8D0DF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65" y="2610265"/>
            <a:ext cx="414363" cy="414363"/>
          </a:xfrm>
          <a:prstGeom prst="rect">
            <a:avLst/>
          </a:prstGeom>
          <a:noFill/>
          <a:extLst>
            <a:ext uri="{909E8E84-426E-40DD-AFC4-6F175D3DCCD1}">
              <a14:hiddenFill xmlns:a14="http://schemas.microsoft.com/office/drawing/2010/main">
                <a:solidFill>
                  <a:srgbClr val="FFFFFF"/>
                </a:solidFill>
              </a14:hiddenFill>
            </a:ext>
          </a:extLst>
        </p:spPr>
      </p:pic>
      <p:sp>
        <p:nvSpPr>
          <p:cNvPr id="47" name="CaixaDeTexto 46">
            <a:extLst>
              <a:ext uri="{FF2B5EF4-FFF2-40B4-BE49-F238E27FC236}">
                <a16:creationId xmlns:a16="http://schemas.microsoft.com/office/drawing/2014/main" id="{2B068423-0B21-4393-240D-D9B65D7A62D6}"/>
              </a:ext>
            </a:extLst>
          </p:cNvPr>
          <p:cNvSpPr txBox="1"/>
          <p:nvPr/>
        </p:nvSpPr>
        <p:spPr>
          <a:xfrm>
            <a:off x="842343" y="2664950"/>
            <a:ext cx="4502168" cy="307734"/>
          </a:xfrm>
          <a:prstGeom prst="rect">
            <a:avLst/>
          </a:prstGeom>
          <a:noFill/>
        </p:spPr>
        <p:txBody>
          <a:bodyPr rot="0" spcFirstLastPara="0" vertOverflow="overflow" horzOverflow="overflow" vert="horz" wrap="square" lIns="91399" tIns="45699" rIns="91399" bIns="45699" numCol="1" spcCol="0" rtlCol="0" fromWordArt="0" anchor="t" anchorCtr="0" forceAA="0" compatLnSpc="1">
            <a:prstTxWarp prst="textNoShape">
              <a:avLst/>
            </a:prstTxWarp>
            <a:spAutoFit/>
          </a:bodyPr>
          <a:lstStyle/>
          <a:p>
            <a:pPr algn="ctr"/>
            <a:r>
              <a:rPr lang="pt-BR" sz="700" b="1" dirty="0">
                <a:latin typeface="AMX Medium"/>
                <a:ea typeface="Verdana"/>
                <a:cs typeface="Verdana"/>
              </a:rPr>
              <a:t>O Plano Telemedicina Premium oferece as ferramentas para a adequação à NR-1. A partir do relatório fornecido, o cliente providencia o laudo do médico do trabalho a subir na ferramenta do PGR.</a:t>
            </a:r>
          </a:p>
        </p:txBody>
      </p:sp>
      <p:sp>
        <p:nvSpPr>
          <p:cNvPr id="48" name="Retângulo 47">
            <a:extLst>
              <a:ext uri="{FF2B5EF4-FFF2-40B4-BE49-F238E27FC236}">
                <a16:creationId xmlns:a16="http://schemas.microsoft.com/office/drawing/2014/main" id="{F1E271F3-F2B3-575D-DBE7-3AD401C6D594}"/>
              </a:ext>
            </a:extLst>
          </p:cNvPr>
          <p:cNvSpPr/>
          <p:nvPr/>
        </p:nvSpPr>
        <p:spPr>
          <a:xfrm>
            <a:off x="709079" y="2647044"/>
            <a:ext cx="4886752" cy="35438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799"/>
          </a:p>
        </p:txBody>
      </p:sp>
      <p:sp>
        <p:nvSpPr>
          <p:cNvPr id="17" name="CaixaDeTexto 2">
            <a:extLst>
              <a:ext uri="{FF2B5EF4-FFF2-40B4-BE49-F238E27FC236}">
                <a16:creationId xmlns:a16="http://schemas.microsoft.com/office/drawing/2014/main" id="{151437C2-77C6-6CDE-EBEB-626D207DBBDB}"/>
              </a:ext>
            </a:extLst>
          </p:cNvPr>
          <p:cNvSpPr txBox="1"/>
          <p:nvPr/>
        </p:nvSpPr>
        <p:spPr>
          <a:xfrm>
            <a:off x="233233" y="165909"/>
            <a:ext cx="5386646" cy="433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rtl="0">
              <a:lnSpc>
                <a:spcPts val="1400"/>
              </a:lnSpc>
            </a:pPr>
            <a:r>
              <a:rPr lang="pt-BR" sz="800" b="1">
                <a:solidFill>
                  <a:srgbClr val="FF0000"/>
                </a:solidFill>
                <a:latin typeface="AMX Medium"/>
                <a:ea typeface="Verdana"/>
                <a:cs typeface="Verdana"/>
              </a:rPr>
              <a:t>8.       PLANOS</a:t>
            </a:r>
          </a:p>
          <a:p>
            <a:pPr>
              <a:lnSpc>
                <a:spcPts val="1400"/>
              </a:lnSpc>
            </a:pPr>
            <a:r>
              <a:rPr lang="pt-BR" sz="800" b="1">
                <a:latin typeface="AMX" panose="020B0604020202020204"/>
                <a:ea typeface="Segoe UI"/>
                <a:cs typeface="Segoe UI"/>
              </a:rPr>
              <a:t>8.2 Plano Premium e a NR-1</a:t>
            </a:r>
            <a:endParaRPr lang="pt-BR" sz="800" b="1">
              <a:latin typeface="AMX" panose="020B0604020202020204"/>
            </a:endParaRPr>
          </a:p>
        </p:txBody>
      </p:sp>
      <p:sp>
        <p:nvSpPr>
          <p:cNvPr id="19" name="Retângulo: Cantos Arredondados 18">
            <a:extLst>
              <a:ext uri="{FF2B5EF4-FFF2-40B4-BE49-F238E27FC236}">
                <a16:creationId xmlns:a16="http://schemas.microsoft.com/office/drawing/2014/main" id="{1789E6F8-FF14-BBC0-9368-CABDDC5708B4}"/>
              </a:ext>
            </a:extLst>
          </p:cNvPr>
          <p:cNvSpPr/>
          <p:nvPr/>
        </p:nvSpPr>
        <p:spPr>
          <a:xfrm>
            <a:off x="4763733" y="1210330"/>
            <a:ext cx="832098" cy="601792"/>
          </a:xfrm>
          <a:prstGeom prst="roundRect">
            <a:avLst>
              <a:gd name="adj" fmla="val 24465"/>
            </a:avLst>
          </a:prstGeom>
          <a:solidFill>
            <a:schemeClr val="accent2">
              <a:lumMod val="40000"/>
              <a:lumOff val="60000"/>
            </a:schemeClr>
          </a:solid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Google Shape;171;p26">
            <a:extLst>
              <a:ext uri="{FF2B5EF4-FFF2-40B4-BE49-F238E27FC236}">
                <a16:creationId xmlns:a16="http://schemas.microsoft.com/office/drawing/2014/main" id="{FF38C4A9-CA1A-7D4C-C03A-E107D9F1E355}"/>
              </a:ext>
            </a:extLst>
          </p:cNvPr>
          <p:cNvSpPr txBox="1"/>
          <p:nvPr/>
        </p:nvSpPr>
        <p:spPr>
          <a:xfrm>
            <a:off x="4820928" y="1274610"/>
            <a:ext cx="710752" cy="472601"/>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pPr algn="ctr"/>
            <a:r>
              <a:rPr lang="pt-BR" sz="768" b="1" dirty="0">
                <a:solidFill>
                  <a:srgbClr val="C00000"/>
                </a:solidFill>
              </a:rPr>
              <a:t>QUALIDADE DE VIDA NO TRABALHO</a:t>
            </a:r>
          </a:p>
        </p:txBody>
      </p:sp>
      <p:sp>
        <p:nvSpPr>
          <p:cNvPr id="34" name="Retângulo: Cantos Arredondados 33">
            <a:extLst>
              <a:ext uri="{FF2B5EF4-FFF2-40B4-BE49-F238E27FC236}">
                <a16:creationId xmlns:a16="http://schemas.microsoft.com/office/drawing/2014/main" id="{E26CA513-55BF-4549-31C0-B0A43C508B0C}"/>
              </a:ext>
            </a:extLst>
          </p:cNvPr>
          <p:cNvSpPr/>
          <p:nvPr/>
        </p:nvSpPr>
        <p:spPr>
          <a:xfrm>
            <a:off x="2784876" y="2117688"/>
            <a:ext cx="1931500" cy="155230"/>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000"/>
          </a:p>
        </p:txBody>
      </p:sp>
      <p:pic>
        <p:nvPicPr>
          <p:cNvPr id="50" name="Imagem 49">
            <a:extLst>
              <a:ext uri="{FF2B5EF4-FFF2-40B4-BE49-F238E27FC236}">
                <a16:creationId xmlns:a16="http://schemas.microsoft.com/office/drawing/2014/main" id="{C4ADC876-EC36-F0DE-65E4-5989A8ACE0AF}"/>
              </a:ext>
            </a:extLst>
          </p:cNvPr>
          <p:cNvPicPr>
            <a:picLocks noChangeAspect="1"/>
          </p:cNvPicPr>
          <p:nvPr/>
        </p:nvPicPr>
        <p:blipFill>
          <a:blip r:embed="rId3"/>
          <a:stretch>
            <a:fillRect/>
          </a:stretch>
        </p:blipFill>
        <p:spPr>
          <a:xfrm>
            <a:off x="2807487" y="2117624"/>
            <a:ext cx="150132" cy="150132"/>
          </a:xfrm>
          <a:prstGeom prst="rect">
            <a:avLst/>
          </a:prstGeom>
        </p:spPr>
      </p:pic>
      <p:sp>
        <p:nvSpPr>
          <p:cNvPr id="51" name="Google Shape;171;p26">
            <a:extLst>
              <a:ext uri="{FF2B5EF4-FFF2-40B4-BE49-F238E27FC236}">
                <a16:creationId xmlns:a16="http://schemas.microsoft.com/office/drawing/2014/main" id="{22005368-3F42-ECB1-9C57-F47D813C261E}"/>
              </a:ext>
            </a:extLst>
          </p:cNvPr>
          <p:cNvSpPr txBox="1"/>
          <p:nvPr/>
        </p:nvSpPr>
        <p:spPr>
          <a:xfrm>
            <a:off x="2896529" y="2079789"/>
            <a:ext cx="1802323"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&lt;50 colaboradores: &gt; 80% de respostas</a:t>
            </a:r>
          </a:p>
        </p:txBody>
      </p:sp>
      <p:sp>
        <p:nvSpPr>
          <p:cNvPr id="52" name="Retângulo: Cantos Arredondados 51">
            <a:extLst>
              <a:ext uri="{FF2B5EF4-FFF2-40B4-BE49-F238E27FC236}">
                <a16:creationId xmlns:a16="http://schemas.microsoft.com/office/drawing/2014/main" id="{48BD00C2-5071-B812-9248-4821B3047D18}"/>
              </a:ext>
            </a:extLst>
          </p:cNvPr>
          <p:cNvSpPr/>
          <p:nvPr/>
        </p:nvSpPr>
        <p:spPr>
          <a:xfrm>
            <a:off x="2784876" y="2329616"/>
            <a:ext cx="1931500" cy="155230"/>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000"/>
          </a:p>
        </p:txBody>
      </p:sp>
      <p:pic>
        <p:nvPicPr>
          <p:cNvPr id="53" name="Imagem 52">
            <a:extLst>
              <a:ext uri="{FF2B5EF4-FFF2-40B4-BE49-F238E27FC236}">
                <a16:creationId xmlns:a16="http://schemas.microsoft.com/office/drawing/2014/main" id="{F2C2A37E-055C-0405-F8B4-7C6FBE64C6C1}"/>
              </a:ext>
            </a:extLst>
          </p:cNvPr>
          <p:cNvPicPr>
            <a:picLocks noChangeAspect="1"/>
          </p:cNvPicPr>
          <p:nvPr/>
        </p:nvPicPr>
        <p:blipFill>
          <a:blip r:embed="rId3"/>
          <a:stretch>
            <a:fillRect/>
          </a:stretch>
        </p:blipFill>
        <p:spPr>
          <a:xfrm>
            <a:off x="2807487" y="2329552"/>
            <a:ext cx="150132" cy="150132"/>
          </a:xfrm>
          <a:prstGeom prst="rect">
            <a:avLst/>
          </a:prstGeom>
        </p:spPr>
      </p:pic>
      <p:sp>
        <p:nvSpPr>
          <p:cNvPr id="54" name="Google Shape;171;p26">
            <a:extLst>
              <a:ext uri="{FF2B5EF4-FFF2-40B4-BE49-F238E27FC236}">
                <a16:creationId xmlns:a16="http://schemas.microsoft.com/office/drawing/2014/main" id="{56FA951B-D288-7309-F44E-C67E4B5A767F}"/>
              </a:ext>
            </a:extLst>
          </p:cNvPr>
          <p:cNvSpPr txBox="1"/>
          <p:nvPr/>
        </p:nvSpPr>
        <p:spPr>
          <a:xfrm>
            <a:off x="2896529" y="2291717"/>
            <a:ext cx="1849679"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&gt;50 colaboradores: &gt; 60% de respostas</a:t>
            </a:r>
          </a:p>
        </p:txBody>
      </p:sp>
      <p:sp>
        <p:nvSpPr>
          <p:cNvPr id="55" name="Retângulo 54">
            <a:extLst>
              <a:ext uri="{FF2B5EF4-FFF2-40B4-BE49-F238E27FC236}">
                <a16:creationId xmlns:a16="http://schemas.microsoft.com/office/drawing/2014/main" id="{A205B720-E20F-5F2B-78C2-ED9458CB1081}"/>
              </a:ext>
            </a:extLst>
          </p:cNvPr>
          <p:cNvSpPr/>
          <p:nvPr/>
        </p:nvSpPr>
        <p:spPr>
          <a:xfrm>
            <a:off x="4763733" y="1882826"/>
            <a:ext cx="832097" cy="189950"/>
          </a:xfrm>
          <a:prstGeom prst="rect">
            <a:avLst/>
          </a:prstGeom>
          <a:solidFill>
            <a:srgbClr val="C00000"/>
          </a:solid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864">
              <a:highlight>
                <a:srgbClr val="000000"/>
              </a:highlight>
            </a:endParaRPr>
          </a:p>
        </p:txBody>
      </p:sp>
      <p:sp>
        <p:nvSpPr>
          <p:cNvPr id="56" name="CaixaDeTexto 55">
            <a:extLst>
              <a:ext uri="{FF2B5EF4-FFF2-40B4-BE49-F238E27FC236}">
                <a16:creationId xmlns:a16="http://schemas.microsoft.com/office/drawing/2014/main" id="{D94729F6-5459-091B-063E-415C8775B87A}"/>
              </a:ext>
            </a:extLst>
          </p:cNvPr>
          <p:cNvSpPr txBox="1"/>
          <p:nvPr/>
        </p:nvSpPr>
        <p:spPr>
          <a:xfrm>
            <a:off x="4778803" y="1899121"/>
            <a:ext cx="844315" cy="152028"/>
          </a:xfrm>
          <a:prstGeom prst="rect">
            <a:avLst/>
          </a:prstGeom>
          <a:noFill/>
        </p:spPr>
        <p:txBody>
          <a:bodyPr wrap="square" lIns="43879" tIns="21939" rIns="43879" bIns="21939" anchor="t">
            <a:spAutoFit/>
          </a:bodyPr>
          <a:lstStyle/>
          <a:p>
            <a:pPr algn="just">
              <a:defRPr/>
            </a:pPr>
            <a:r>
              <a:rPr lang="pt-BR" sz="700" b="1" dirty="0">
                <a:solidFill>
                  <a:schemeClr val="bg1"/>
                </a:solidFill>
                <a:latin typeface="AMX" panose="020B0604020202020204"/>
              </a:rPr>
              <a:t>ELEGIBILIDADE</a:t>
            </a:r>
          </a:p>
        </p:txBody>
      </p:sp>
      <p:sp>
        <p:nvSpPr>
          <p:cNvPr id="57" name="Retângulo: Cantos Arredondados 56">
            <a:extLst>
              <a:ext uri="{FF2B5EF4-FFF2-40B4-BE49-F238E27FC236}">
                <a16:creationId xmlns:a16="http://schemas.microsoft.com/office/drawing/2014/main" id="{36588A2C-5199-8DA4-C9A7-4D089D6B23CC}"/>
              </a:ext>
            </a:extLst>
          </p:cNvPr>
          <p:cNvSpPr/>
          <p:nvPr/>
        </p:nvSpPr>
        <p:spPr>
          <a:xfrm>
            <a:off x="4763001" y="2116618"/>
            <a:ext cx="832097" cy="155294"/>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000"/>
          </a:p>
        </p:txBody>
      </p:sp>
      <p:pic>
        <p:nvPicPr>
          <p:cNvPr id="58" name="Imagem 57">
            <a:extLst>
              <a:ext uri="{FF2B5EF4-FFF2-40B4-BE49-F238E27FC236}">
                <a16:creationId xmlns:a16="http://schemas.microsoft.com/office/drawing/2014/main" id="{DC5E1324-6F12-66DF-CBE5-7153C2095136}"/>
              </a:ext>
            </a:extLst>
          </p:cNvPr>
          <p:cNvPicPr>
            <a:picLocks noChangeAspect="1"/>
          </p:cNvPicPr>
          <p:nvPr/>
        </p:nvPicPr>
        <p:blipFill>
          <a:blip r:embed="rId3"/>
          <a:stretch>
            <a:fillRect/>
          </a:stretch>
        </p:blipFill>
        <p:spPr>
          <a:xfrm>
            <a:off x="4785612" y="2116618"/>
            <a:ext cx="150132" cy="150132"/>
          </a:xfrm>
          <a:prstGeom prst="rect">
            <a:avLst/>
          </a:prstGeom>
        </p:spPr>
      </p:pic>
      <p:sp>
        <p:nvSpPr>
          <p:cNvPr id="59" name="Google Shape;171;p26">
            <a:extLst>
              <a:ext uri="{FF2B5EF4-FFF2-40B4-BE49-F238E27FC236}">
                <a16:creationId xmlns:a16="http://schemas.microsoft.com/office/drawing/2014/main" id="{6E29A640-61B1-9A49-B077-4BE976F05768}"/>
              </a:ext>
            </a:extLst>
          </p:cNvPr>
          <p:cNvSpPr txBox="1"/>
          <p:nvPr/>
        </p:nvSpPr>
        <p:spPr>
          <a:xfrm>
            <a:off x="4874655" y="2078783"/>
            <a:ext cx="657026"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CNPJ único</a:t>
            </a:r>
          </a:p>
        </p:txBody>
      </p:sp>
      <p:sp>
        <p:nvSpPr>
          <p:cNvPr id="60" name="Retângulo: Cantos Arredondados 59">
            <a:extLst>
              <a:ext uri="{FF2B5EF4-FFF2-40B4-BE49-F238E27FC236}">
                <a16:creationId xmlns:a16="http://schemas.microsoft.com/office/drawing/2014/main" id="{E607EA4A-8E42-0D66-55B3-E9BEA928DF39}"/>
              </a:ext>
            </a:extLst>
          </p:cNvPr>
          <p:cNvSpPr/>
          <p:nvPr/>
        </p:nvSpPr>
        <p:spPr>
          <a:xfrm>
            <a:off x="4763001" y="2326530"/>
            <a:ext cx="832097" cy="155294"/>
          </a:xfrm>
          <a:prstGeom prst="roundRect">
            <a:avLst>
              <a:gd name="adj" fmla="val 50000"/>
            </a:avLst>
          </a:prstGeom>
          <a:solidFill>
            <a:schemeClr val="accent2">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000"/>
          </a:p>
        </p:txBody>
      </p:sp>
      <p:pic>
        <p:nvPicPr>
          <p:cNvPr id="61" name="Imagem 60">
            <a:extLst>
              <a:ext uri="{FF2B5EF4-FFF2-40B4-BE49-F238E27FC236}">
                <a16:creationId xmlns:a16="http://schemas.microsoft.com/office/drawing/2014/main" id="{DDF6BF45-BD8F-C4E2-B159-90374FD14584}"/>
              </a:ext>
            </a:extLst>
          </p:cNvPr>
          <p:cNvPicPr>
            <a:picLocks noChangeAspect="1"/>
          </p:cNvPicPr>
          <p:nvPr/>
        </p:nvPicPr>
        <p:blipFill>
          <a:blip r:embed="rId3"/>
          <a:stretch>
            <a:fillRect/>
          </a:stretch>
        </p:blipFill>
        <p:spPr>
          <a:xfrm>
            <a:off x="4785612" y="2326530"/>
            <a:ext cx="150132" cy="150132"/>
          </a:xfrm>
          <a:prstGeom prst="rect">
            <a:avLst/>
          </a:prstGeom>
        </p:spPr>
      </p:pic>
      <p:sp>
        <p:nvSpPr>
          <p:cNvPr id="62" name="Google Shape;171;p26">
            <a:extLst>
              <a:ext uri="{FF2B5EF4-FFF2-40B4-BE49-F238E27FC236}">
                <a16:creationId xmlns:a16="http://schemas.microsoft.com/office/drawing/2014/main" id="{A34859FF-A3A9-508B-9F4B-D669959FEA72}"/>
              </a:ext>
            </a:extLst>
          </p:cNvPr>
          <p:cNvSpPr txBox="1"/>
          <p:nvPr/>
        </p:nvSpPr>
        <p:spPr>
          <a:xfrm>
            <a:off x="4874654" y="2288695"/>
            <a:ext cx="703651" cy="225802"/>
          </a:xfrm>
          <a:prstGeom prst="rect">
            <a:avLst/>
          </a:prstGeom>
          <a:noFill/>
          <a:ln>
            <a:noFill/>
          </a:ln>
        </p:spPr>
        <p:txBody>
          <a:bodyPr spcFirstLastPara="1" wrap="square" lIns="58469" tIns="58469" rIns="58469" bIns="584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a:lstStyle>
          <a:p>
            <a:r>
              <a:rPr lang="pt-BR" sz="700" b="1" dirty="0">
                <a:solidFill>
                  <a:srgbClr val="C00000"/>
                </a:solidFill>
              </a:rPr>
              <a:t>&gt; 10 licenças</a:t>
            </a:r>
          </a:p>
        </p:txBody>
      </p:sp>
    </p:spTree>
    <p:extLst>
      <p:ext uri="{BB962C8B-B14F-4D97-AF65-F5344CB8AC3E}">
        <p14:creationId xmlns:p14="http://schemas.microsoft.com/office/powerpoint/2010/main" val="87568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10" presetClass="entr" presetSubtype="0" fill="hold"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500"/>
                                        <p:tgtEl>
                                          <p:spTgt spid="4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par>
                                <p:cTn id="137" presetID="10"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par>
                                <p:cTn id="143" presetID="10" presetClass="entr" presetSubtype="0" fill="hold"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fade">
                                      <p:cBhvr>
                                        <p:cTn id="145" dur="500"/>
                                        <p:tgtEl>
                                          <p:spTgt spid="5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fade">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fade">
                                      <p:cBhvr>
                                        <p:cTn id="153" dur="500"/>
                                        <p:tgtEl>
                                          <p:spTgt spid="5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6"/>
                                        </p:tgtEl>
                                        <p:attrNameLst>
                                          <p:attrName>style.visibility</p:attrName>
                                        </p:attrNameLst>
                                      </p:cBhvr>
                                      <p:to>
                                        <p:strVal val="visible"/>
                                      </p:to>
                                    </p:set>
                                    <p:animEffect transition="in" filter="fade">
                                      <p:cBhvr>
                                        <p:cTn id="156" dur="500"/>
                                        <p:tgtEl>
                                          <p:spTgt spid="56"/>
                                        </p:tgtEl>
                                      </p:cBhvr>
                                    </p:animEffect>
                                  </p:childTnLst>
                                </p:cTn>
                              </p:par>
                              <p:par>
                                <p:cTn id="157" presetID="10" presetClass="entr" presetSubtype="0" fill="hold" nodeType="with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fade">
                                      <p:cBhvr>
                                        <p:cTn id="159" dur="500"/>
                                        <p:tgtEl>
                                          <p:spTgt spid="5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fade">
                                      <p:cBhvr>
                                        <p:cTn id="162" dur="500"/>
                                        <p:tgtEl>
                                          <p:spTgt spid="5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9"/>
                                        </p:tgtEl>
                                        <p:attrNameLst>
                                          <p:attrName>style.visibility</p:attrName>
                                        </p:attrNameLst>
                                      </p:cBhvr>
                                      <p:to>
                                        <p:strVal val="visible"/>
                                      </p:to>
                                    </p:set>
                                    <p:animEffect transition="in" filter="fade">
                                      <p:cBhvr>
                                        <p:cTn id="165" dur="500"/>
                                        <p:tgtEl>
                                          <p:spTgt spid="59"/>
                                        </p:tgtEl>
                                      </p:cBhvr>
                                    </p:animEffect>
                                  </p:childTnLst>
                                </p:cTn>
                              </p:par>
                              <p:par>
                                <p:cTn id="166" presetID="10" presetClass="entr" presetSubtype="0" fill="hold" nodeType="with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fade">
                                      <p:cBhvr>
                                        <p:cTn id="168" dur="500"/>
                                        <p:tgtEl>
                                          <p:spTgt spid="61"/>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2"/>
                                        </p:tgtEl>
                                        <p:attrNameLst>
                                          <p:attrName>style.visibility</p:attrName>
                                        </p:attrNameLst>
                                      </p:cBhvr>
                                      <p:to>
                                        <p:strVal val="visible"/>
                                      </p:to>
                                    </p:set>
                                    <p:animEffect transition="in" filter="fade">
                                      <p:cBhvr>
                                        <p:cTn id="174" dur="500"/>
                                        <p:tgtEl>
                                          <p:spTgt spid="62"/>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fade">
                                      <p:cBhvr>
                                        <p:cTn id="179" dur="500"/>
                                        <p:tgtEl>
                                          <p:spTgt spid="4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500"/>
                                        <p:tgtEl>
                                          <p:spTgt spid="47"/>
                                        </p:tgtEl>
                                      </p:cBhvr>
                                    </p:animEffect>
                                  </p:childTnLst>
                                </p:cTn>
                              </p:par>
                              <p:par>
                                <p:cTn id="183" presetID="10" presetClass="entr" presetSubtype="0" fill="hold" nodeType="withEffect">
                                  <p:stCondLst>
                                    <p:cond delay="0"/>
                                  </p:stCondLst>
                                  <p:childTnLst>
                                    <p:set>
                                      <p:cBhvr>
                                        <p:cTn id="184" dur="1" fill="hold">
                                          <p:stCondLst>
                                            <p:cond delay="0"/>
                                          </p:stCondLst>
                                        </p:cTn>
                                        <p:tgtEl>
                                          <p:spTgt spid="46"/>
                                        </p:tgtEl>
                                        <p:attrNameLst>
                                          <p:attrName>style.visibility</p:attrName>
                                        </p:attrNameLst>
                                      </p:cBhvr>
                                      <p:to>
                                        <p:strVal val="visible"/>
                                      </p:to>
                                    </p:set>
                                    <p:animEffect transition="in" filter="fade">
                                      <p:cBhvr>
                                        <p:cTn id="18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animBg="1"/>
      <p:bldP spid="18" grpId="0" animBg="1"/>
      <p:bldP spid="27" grpId="0" animBg="1"/>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4" grpId="0"/>
      <p:bldP spid="16" grpId="0"/>
      <p:bldP spid="20" grpId="0" animBg="1"/>
      <p:bldP spid="21" grpId="0"/>
      <p:bldP spid="22" grpId="0" animBg="1"/>
      <p:bldP spid="23" grpId="0"/>
      <p:bldP spid="25" grpId="0"/>
      <p:bldP spid="26" grpId="0"/>
      <p:bldP spid="47" grpId="0"/>
      <p:bldP spid="48" grpId="0" animBg="1"/>
      <p:bldP spid="19" grpId="0" animBg="1"/>
      <p:bldP spid="28" grpId="0"/>
      <p:bldP spid="34" grpId="0" animBg="1"/>
      <p:bldP spid="51" grpId="0"/>
      <p:bldP spid="52" grpId="0" animBg="1"/>
      <p:bldP spid="54" grpId="0"/>
      <p:bldP spid="55" grpId="0" animBg="1"/>
      <p:bldP spid="56" grpId="0"/>
      <p:bldP spid="57" grpId="0" animBg="1"/>
      <p:bldP spid="59" grpId="0"/>
      <p:bldP spid="60" grpId="0" animBg="1"/>
      <p:bldP spid="62" grpId="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a92a5d1-2ca8-4c64-99ba-b1dc678a2119">
      <Terms xmlns="http://schemas.microsoft.com/office/infopath/2007/PartnerControls"/>
    </lcf76f155ced4ddcb4097134ff3c332f>
    <TaxCatchAll xmlns="44c990c2-e433-4bef-81fe-70d787e566b8" xsi:nil="true"/>
    <_Flow_SignoffStatus xmlns="5a92a5d1-2ca8-4c64-99ba-b1dc678a21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DBD555CE1A42445BA5CBC23ABED1C9A" ma:contentTypeVersion="14" ma:contentTypeDescription="Crie um novo documento." ma:contentTypeScope="" ma:versionID="9668e1c5053b25fa99aa6aafe9c86636">
  <xsd:schema xmlns:xsd="http://www.w3.org/2001/XMLSchema" xmlns:xs="http://www.w3.org/2001/XMLSchema" xmlns:p="http://schemas.microsoft.com/office/2006/metadata/properties" xmlns:ns2="5a92a5d1-2ca8-4c64-99ba-b1dc678a2119" xmlns:ns3="44c990c2-e433-4bef-81fe-70d787e566b8" targetNamespace="http://schemas.microsoft.com/office/2006/metadata/properties" ma:root="true" ma:fieldsID="bf834e78171da16d61b7195fae12e38b" ns2:_="" ns3:_="">
    <xsd:import namespace="5a92a5d1-2ca8-4c64-99ba-b1dc678a2119"/>
    <xsd:import namespace="44c990c2-e433-4bef-81fe-70d787e566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2a5d1-2ca8-4c64-99ba-b1dc678a2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1c8a3b58-1317-4067-bbdf-e53778bd947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Flow_SignoffStatus" ma:index="20" nillable="true" ma:displayName="Status de liberação" ma:internalName="_x0024_Resources_x003a_core_x002c_Signoff_Status">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c990c2-e433-4bef-81fe-70d787e566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f61b4ab-a6f4-45f5-bf8a-23801ce37169}" ma:internalName="TaxCatchAll" ma:showField="CatchAllData" ma:web="44c990c2-e433-4bef-81fe-70d787e56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7A6820-91D1-4A07-B637-DA589F8B0EE4}">
  <ds:schemaRefs>
    <ds:schemaRef ds:uri="http://schemas.microsoft.com/sharepoint/v3/contenttype/forms"/>
  </ds:schemaRefs>
</ds:datastoreItem>
</file>

<file path=customXml/itemProps2.xml><?xml version="1.0" encoding="utf-8"?>
<ds:datastoreItem xmlns:ds="http://schemas.openxmlformats.org/officeDocument/2006/customXml" ds:itemID="{7EF5BBC6-8937-4470-9C14-37002D19FA72}">
  <ds:schemaRef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44c990c2-e433-4bef-81fe-70d787e566b8"/>
    <ds:schemaRef ds:uri="5a92a5d1-2ca8-4c64-99ba-b1dc678a211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B413F36-C8E6-4542-8B5D-B2B973E83AAE}">
  <ds:schemaRefs>
    <ds:schemaRef ds:uri="44c990c2-e433-4bef-81fe-70d787e566b8"/>
    <ds:schemaRef ds:uri="5a92a5d1-2ca8-4c64-99ba-b1dc678a21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3637</Words>
  <Application>Microsoft Office PowerPoint</Application>
  <PresentationFormat>Personalizar</PresentationFormat>
  <Paragraphs>502</Paragraphs>
  <Slides>41</Slides>
  <Notes>37</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41</vt:i4>
      </vt:variant>
    </vt:vector>
  </HeadingPairs>
  <TitlesOfParts>
    <vt:vector size="52" baseType="lpstr">
      <vt:lpstr>AMX</vt:lpstr>
      <vt:lpstr>AMX Medium</vt:lpstr>
      <vt:lpstr>AMX Medium</vt:lpstr>
      <vt:lpstr>Aptos</vt:lpstr>
      <vt:lpstr>Aptos Display</vt:lpstr>
      <vt:lpstr>Arial</vt:lpstr>
      <vt:lpstr>Open Sans</vt:lpstr>
      <vt:lpstr>Segoe UI</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WENDEL DO NASCIMENTO</dc:creator>
  <cp:lastModifiedBy>ALEXANDRA LUZI TAMBORIM</cp:lastModifiedBy>
  <cp:revision>3</cp:revision>
  <dcterms:created xsi:type="dcterms:W3CDTF">2025-09-14T17:01:01Z</dcterms:created>
  <dcterms:modified xsi:type="dcterms:W3CDTF">2026-06-02T20:20:01Z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0x0101009DBD555CE1A42445BA5CBC23ABED1C9A</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activity">
    <vt:lpwstr>{"FileActivityType":"6","FileActivityTimeStamp":"2025-11-25T14:52:04.920Z","FileActivityUsersOnPage":[{"DisplayName":"NATHALIA OLIVEIRA FELIPPE","Id":"nathalia.felippe@claro.com.br"}],"FileActivityNavigationId":null}</vt:lpwstr>
  </property>
</Properties>
</file>