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5146" r:id="rId5"/>
    <p:sldId id="2147470957" r:id="rId6"/>
    <p:sldId id="2147470950" r:id="rId7"/>
    <p:sldId id="2147470951" r:id="rId8"/>
    <p:sldId id="2147470976" r:id="rId9"/>
    <p:sldId id="2147470975" r:id="rId10"/>
    <p:sldId id="2147470968" r:id="rId11"/>
    <p:sldId id="2147470974" r:id="rId12"/>
    <p:sldId id="2147470977" r:id="rId13"/>
    <p:sldId id="2147470978" r:id="rId14"/>
    <p:sldId id="2147470979" r:id="rId15"/>
    <p:sldId id="2147470973" r:id="rId16"/>
    <p:sldId id="2147470954" r:id="rId17"/>
    <p:sldId id="2147470965" r:id="rId18"/>
    <p:sldId id="51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6EE"/>
    <a:srgbClr val="FEB2CE"/>
    <a:srgbClr val="FCFE67"/>
    <a:srgbClr val="FBFE67"/>
    <a:srgbClr val="F55B1D"/>
    <a:srgbClr val="029C54"/>
    <a:srgbClr val="FF0037"/>
    <a:srgbClr val="FFFFFF"/>
    <a:srgbClr val="000000"/>
    <a:srgbClr val="40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6275C-AA62-4AF0-A101-F2DBE4E3DAB9}" v="5" dt="2026-03-03T14:35:20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47" autoAdjust="0"/>
    <p:restoredTop sz="68778" autoAdjust="0"/>
  </p:normalViewPr>
  <p:slideViewPr>
    <p:cSldViewPr snapToGrid="0">
      <p:cViewPr varScale="1">
        <p:scale>
          <a:sx n="71" d="100"/>
          <a:sy n="71" d="100"/>
        </p:scale>
        <p:origin x="360" y="5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a Faria" userId="29a68c0a-18d7-4ef8-be9b-a5c25a6cb4c3" providerId="ADAL" clId="{D1CA292B-10B4-412C-88CF-94165651ED52}"/>
    <pc:docChg chg="undo custSel modSld modMainMaster">
      <pc:chgData name="Juliana Faria" userId="29a68c0a-18d7-4ef8-be9b-a5c25a6cb4c3" providerId="ADAL" clId="{D1CA292B-10B4-412C-88CF-94165651ED52}" dt="2026-03-03T14:38:25.478" v="100" actId="20577"/>
      <pc:docMkLst>
        <pc:docMk/>
      </pc:docMkLst>
      <pc:sldChg chg="modTransition">
        <pc:chgData name="Juliana Faria" userId="29a68c0a-18d7-4ef8-be9b-a5c25a6cb4c3" providerId="ADAL" clId="{D1CA292B-10B4-412C-88CF-94165651ED52}" dt="2026-03-03T14:35:20.676" v="99"/>
        <pc:sldMkLst>
          <pc:docMk/>
          <pc:sldMk cId="4156862389" sldId="5169"/>
        </pc:sldMkLst>
      </pc:sldChg>
      <pc:sldChg chg="modSp mod modClrScheme chgLayout">
        <pc:chgData name="Juliana Faria" userId="29a68c0a-18d7-4ef8-be9b-a5c25a6cb4c3" providerId="ADAL" clId="{D1CA292B-10B4-412C-88CF-94165651ED52}" dt="2026-03-03T13:51:33.128" v="95" actId="207"/>
        <pc:sldMkLst>
          <pc:docMk/>
          <pc:sldMk cId="433506314" sldId="2147470950"/>
        </pc:sldMkLst>
        <pc:spChg chg="mod">
          <ac:chgData name="Juliana Faria" userId="29a68c0a-18d7-4ef8-be9b-a5c25a6cb4c3" providerId="ADAL" clId="{D1CA292B-10B4-412C-88CF-94165651ED52}" dt="2026-03-03T13:46:43.682" v="78" actId="2085"/>
          <ac:spMkLst>
            <pc:docMk/>
            <pc:sldMk cId="433506314" sldId="2147470950"/>
            <ac:spMk id="6" creationId="{F8FD1543-B5B0-1F98-1D1B-07E2B5340CE2}"/>
          </ac:spMkLst>
        </pc:spChg>
        <pc:spChg chg="mod">
          <ac:chgData name="Juliana Faria" userId="29a68c0a-18d7-4ef8-be9b-a5c25a6cb4c3" providerId="ADAL" clId="{D1CA292B-10B4-412C-88CF-94165651ED52}" dt="2026-03-03T13:51:30.913" v="94" actId="207"/>
          <ac:spMkLst>
            <pc:docMk/>
            <pc:sldMk cId="433506314" sldId="2147470950"/>
            <ac:spMk id="7" creationId="{619E7B95-6695-D1F4-AD1C-BC82DAFB3CED}"/>
          </ac:spMkLst>
        </pc:spChg>
        <pc:spChg chg="mod">
          <ac:chgData name="Juliana Faria" userId="29a68c0a-18d7-4ef8-be9b-a5c25a6cb4c3" providerId="ADAL" clId="{D1CA292B-10B4-412C-88CF-94165651ED52}" dt="2026-03-03T13:51:33.128" v="95" actId="207"/>
          <ac:spMkLst>
            <pc:docMk/>
            <pc:sldMk cId="433506314" sldId="2147470950"/>
            <ac:spMk id="10" creationId="{82CE62C4-DF5F-6432-8B11-83DEB547F38A}"/>
          </ac:spMkLst>
        </pc:spChg>
        <pc:spChg chg="mod">
          <ac:chgData name="Juliana Faria" userId="29a68c0a-18d7-4ef8-be9b-a5c25a6cb4c3" providerId="ADAL" clId="{D1CA292B-10B4-412C-88CF-94165651ED52}" dt="2026-03-03T13:49:26.296" v="89" actId="207"/>
          <ac:spMkLst>
            <pc:docMk/>
            <pc:sldMk cId="433506314" sldId="2147470950"/>
            <ac:spMk id="19" creationId="{2E512948-BADB-2974-1BE3-EE939C26A712}"/>
          </ac:spMkLst>
        </pc:spChg>
        <pc:spChg chg="mod">
          <ac:chgData name="Juliana Faria" userId="29a68c0a-18d7-4ef8-be9b-a5c25a6cb4c3" providerId="ADAL" clId="{D1CA292B-10B4-412C-88CF-94165651ED52}" dt="2026-03-03T13:49:26.296" v="89" actId="207"/>
          <ac:spMkLst>
            <pc:docMk/>
            <pc:sldMk cId="433506314" sldId="2147470950"/>
            <ac:spMk id="20" creationId="{F105BA5B-7718-1B88-BBD3-759566474793}"/>
          </ac:spMkLst>
        </pc:spChg>
        <pc:grpChg chg="mod">
          <ac:chgData name="Juliana Faria" userId="29a68c0a-18d7-4ef8-be9b-a5c25a6cb4c3" providerId="ADAL" clId="{D1CA292B-10B4-412C-88CF-94165651ED52}" dt="2026-03-03T13:13:50.015" v="70" actId="1037"/>
          <ac:grpSpMkLst>
            <pc:docMk/>
            <pc:sldMk cId="433506314" sldId="2147470950"/>
            <ac:grpSpMk id="5" creationId="{32016CB9-907E-7819-73B7-8AE254CAE707}"/>
          </ac:grpSpMkLst>
        </pc:grpChg>
        <pc:grpChg chg="mod">
          <ac:chgData name="Juliana Faria" userId="29a68c0a-18d7-4ef8-be9b-a5c25a6cb4c3" providerId="ADAL" clId="{D1CA292B-10B4-412C-88CF-94165651ED52}" dt="2026-03-03T13:49:26.296" v="89" actId="207"/>
          <ac:grpSpMkLst>
            <pc:docMk/>
            <pc:sldMk cId="433506314" sldId="2147470950"/>
            <ac:grpSpMk id="18" creationId="{658725E5-0434-8CB2-ADA6-CD31C8D43750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3:49:21.855" v="88" actId="207"/>
        <pc:sldMkLst>
          <pc:docMk/>
          <pc:sldMk cId="2168640629" sldId="2147470951"/>
        </pc:sldMkLst>
        <pc:spChg chg="mod">
          <ac:chgData name="Juliana Faria" userId="29a68c0a-18d7-4ef8-be9b-a5c25a6cb4c3" providerId="ADAL" clId="{D1CA292B-10B4-412C-88CF-94165651ED52}" dt="2026-03-03T13:46:50.826" v="79" actId="2085"/>
          <ac:spMkLst>
            <pc:docMk/>
            <pc:sldMk cId="2168640629" sldId="2147470951"/>
            <ac:spMk id="23" creationId="{586305EB-A863-2F13-E710-457ED0FEAE3B}"/>
          </ac:spMkLst>
        </pc:spChg>
        <pc:spChg chg="mod">
          <ac:chgData name="Juliana Faria" userId="29a68c0a-18d7-4ef8-be9b-a5c25a6cb4c3" providerId="ADAL" clId="{D1CA292B-10B4-412C-88CF-94165651ED52}" dt="2026-03-03T13:49:21.855" v="88" actId="207"/>
          <ac:spMkLst>
            <pc:docMk/>
            <pc:sldMk cId="2168640629" sldId="2147470951"/>
            <ac:spMk id="28" creationId="{7F375104-398F-69EC-9E65-69977FE59893}"/>
          </ac:spMkLst>
        </pc:spChg>
        <pc:spChg chg="mod">
          <ac:chgData name="Juliana Faria" userId="29a68c0a-18d7-4ef8-be9b-a5c25a6cb4c3" providerId="ADAL" clId="{D1CA292B-10B4-412C-88CF-94165651ED52}" dt="2026-03-03T13:49:21.855" v="88" actId="207"/>
          <ac:spMkLst>
            <pc:docMk/>
            <pc:sldMk cId="2168640629" sldId="2147470951"/>
            <ac:spMk id="29" creationId="{6740DB4D-F6C3-3710-1B06-BAFD967E3D66}"/>
          </ac:spMkLst>
        </pc:spChg>
        <pc:grpChg chg="mod">
          <ac:chgData name="Juliana Faria" userId="29a68c0a-18d7-4ef8-be9b-a5c25a6cb4c3" providerId="ADAL" clId="{D1CA292B-10B4-412C-88CF-94165651ED52}" dt="2026-03-03T13:49:21.855" v="88" actId="207"/>
          <ac:grpSpMkLst>
            <pc:docMk/>
            <pc:sldMk cId="2168640629" sldId="2147470951"/>
            <ac:grpSpMk id="27" creationId="{71234539-88C2-9C71-D5BF-F9739C7AA6ED}"/>
          </ac:grpSpMkLst>
        </pc:grpChg>
      </pc:sldChg>
      <pc:sldChg chg="modSp mod modTransition">
        <pc:chgData name="Juliana Faria" userId="29a68c0a-18d7-4ef8-be9b-a5c25a6cb4c3" providerId="ADAL" clId="{D1CA292B-10B4-412C-88CF-94165651ED52}" dt="2026-03-03T14:34:18.346" v="98"/>
        <pc:sldMkLst>
          <pc:docMk/>
          <pc:sldMk cId="4027491030" sldId="2147470954"/>
        </pc:sldMkLst>
        <pc:picChg chg="mod">
          <ac:chgData name="Juliana Faria" userId="29a68c0a-18d7-4ef8-be9b-a5c25a6cb4c3" providerId="ADAL" clId="{D1CA292B-10B4-412C-88CF-94165651ED52}" dt="2026-03-03T13:14:15.255" v="72" actId="207"/>
          <ac:picMkLst>
            <pc:docMk/>
            <pc:sldMk cId="4027491030" sldId="2147470954"/>
            <ac:picMk id="9" creationId="{FC131325-1FD0-9A4F-1715-ABE694C5409D}"/>
          </ac:picMkLst>
        </pc:picChg>
      </pc:sldChg>
      <pc:sldChg chg="modSp mod modClrScheme chgLayout">
        <pc:chgData name="Juliana Faria" userId="29a68c0a-18d7-4ef8-be9b-a5c25a6cb4c3" providerId="ADAL" clId="{D1CA292B-10B4-412C-88CF-94165651ED52}" dt="2026-03-03T13:51:27.586" v="93" actId="207"/>
        <pc:sldMkLst>
          <pc:docMk/>
          <pc:sldMk cId="152501493" sldId="2147470957"/>
        </pc:sldMkLst>
        <pc:spChg chg="mod">
          <ac:chgData name="Juliana Faria" userId="29a68c0a-18d7-4ef8-be9b-a5c25a6cb4c3" providerId="ADAL" clId="{D1CA292B-10B4-412C-88CF-94165651ED52}" dt="2026-03-03T13:49:30.411" v="90" actId="207"/>
          <ac:spMkLst>
            <pc:docMk/>
            <pc:sldMk cId="152501493" sldId="2147470957"/>
            <ac:spMk id="2" creationId="{F536EE75-5ED5-F316-BD55-1BFF3ACE5CC9}"/>
          </ac:spMkLst>
        </pc:spChg>
        <pc:spChg chg="mod">
          <ac:chgData name="Juliana Faria" userId="29a68c0a-18d7-4ef8-be9b-a5c25a6cb4c3" providerId="ADAL" clId="{D1CA292B-10B4-412C-88CF-94165651ED52}" dt="2026-03-03T12:52:58.376" v="8" actId="208"/>
          <ac:spMkLst>
            <pc:docMk/>
            <pc:sldMk cId="152501493" sldId="2147470957"/>
            <ac:spMk id="3" creationId="{5998564C-D474-6977-3688-038D69C9A066}"/>
          </ac:spMkLst>
        </pc:spChg>
        <pc:spChg chg="mod">
          <ac:chgData name="Juliana Faria" userId="29a68c0a-18d7-4ef8-be9b-a5c25a6cb4c3" providerId="ADAL" clId="{D1CA292B-10B4-412C-88CF-94165651ED52}" dt="2026-03-03T13:49:30.411" v="90" actId="207"/>
          <ac:spMkLst>
            <pc:docMk/>
            <pc:sldMk cId="152501493" sldId="2147470957"/>
            <ac:spMk id="5" creationId="{EA6F51EC-34C6-5294-8458-C52AAC6C240E}"/>
          </ac:spMkLst>
        </pc:spChg>
        <pc:spChg chg="mod">
          <ac:chgData name="Juliana Faria" userId="29a68c0a-18d7-4ef8-be9b-a5c25a6cb4c3" providerId="ADAL" clId="{D1CA292B-10B4-412C-88CF-94165651ED52}" dt="2026-03-03T13:51:24.929" v="92" actId="207"/>
          <ac:spMkLst>
            <pc:docMk/>
            <pc:sldMk cId="152501493" sldId="2147470957"/>
            <ac:spMk id="7" creationId="{887842B0-CE8C-8FF1-5440-6AAAB326DC5C}"/>
          </ac:spMkLst>
        </pc:spChg>
        <pc:spChg chg="mod">
          <ac:chgData name="Juliana Faria" userId="29a68c0a-18d7-4ef8-be9b-a5c25a6cb4c3" providerId="ADAL" clId="{D1CA292B-10B4-412C-88CF-94165651ED52}" dt="2026-03-03T13:51:27.586" v="93" actId="207"/>
          <ac:spMkLst>
            <pc:docMk/>
            <pc:sldMk cId="152501493" sldId="2147470957"/>
            <ac:spMk id="10" creationId="{25B68ED3-BFCC-5B85-E29D-52AD0B3864FF}"/>
          </ac:spMkLst>
        </pc:spChg>
        <pc:spChg chg="mod">
          <ac:chgData name="Juliana Faria" userId="29a68c0a-18d7-4ef8-be9b-a5c25a6cb4c3" providerId="ADAL" clId="{D1CA292B-10B4-412C-88CF-94165651ED52}" dt="2026-03-03T13:46:37.826" v="77" actId="2085"/>
          <ac:spMkLst>
            <pc:docMk/>
            <pc:sldMk cId="152501493" sldId="2147470957"/>
            <ac:spMk id="21" creationId="{AFB09C06-66EE-FE05-6C6A-13CBC21CEC96}"/>
          </ac:spMkLst>
        </pc:spChg>
        <pc:grpChg chg="mod">
          <ac:chgData name="Juliana Faria" userId="29a68c0a-18d7-4ef8-be9b-a5c25a6cb4c3" providerId="ADAL" clId="{D1CA292B-10B4-412C-88CF-94165651ED52}" dt="2026-03-03T13:49:30.411" v="90" actId="207"/>
          <ac:grpSpMkLst>
            <pc:docMk/>
            <pc:sldMk cId="152501493" sldId="2147470957"/>
            <ac:grpSpMk id="6" creationId="{B83AB455-08CC-9959-61AD-D1B0FC3AED80}"/>
          </ac:grpSpMkLst>
        </pc:grpChg>
        <pc:grpChg chg="mod">
          <ac:chgData name="Juliana Faria" userId="29a68c0a-18d7-4ef8-be9b-a5c25a6cb4c3" providerId="ADAL" clId="{D1CA292B-10B4-412C-88CF-94165651ED52}" dt="2026-03-03T13:13:47.062" v="69" actId="1037"/>
          <ac:grpSpMkLst>
            <pc:docMk/>
            <pc:sldMk cId="152501493" sldId="2147470957"/>
            <ac:grpSpMk id="22" creationId="{E96C79CF-C2F1-3CB7-F60B-CE55EA654858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3:47:52.530" v="85" actId="207"/>
        <pc:sldMkLst>
          <pc:docMk/>
          <pc:sldMk cId="4143315133" sldId="2147470968"/>
        </pc:sldMkLst>
        <pc:spChg chg="mod">
          <ac:chgData name="Juliana Faria" userId="29a68c0a-18d7-4ef8-be9b-a5c25a6cb4c3" providerId="ADAL" clId="{D1CA292B-10B4-412C-88CF-94165651ED52}" dt="2026-03-03T13:47:52.530" v="85" actId="207"/>
          <ac:spMkLst>
            <pc:docMk/>
            <pc:sldMk cId="4143315133" sldId="2147470968"/>
            <ac:spMk id="59" creationId="{4DF7DBA6-52FF-6DD2-884F-171EB8146C5D}"/>
          </ac:spMkLst>
        </pc:spChg>
        <pc:spChg chg="mod">
          <ac:chgData name="Juliana Faria" userId="29a68c0a-18d7-4ef8-be9b-a5c25a6cb4c3" providerId="ADAL" clId="{D1CA292B-10B4-412C-88CF-94165651ED52}" dt="2026-03-03T13:47:52.530" v="85" actId="207"/>
          <ac:spMkLst>
            <pc:docMk/>
            <pc:sldMk cId="4143315133" sldId="2147470968"/>
            <ac:spMk id="60" creationId="{D93396ED-A8C9-B81D-2F46-A2FEA7CD2229}"/>
          </ac:spMkLst>
        </pc:spChg>
        <pc:grpChg chg="mod">
          <ac:chgData name="Juliana Faria" userId="29a68c0a-18d7-4ef8-be9b-a5c25a6cb4c3" providerId="ADAL" clId="{D1CA292B-10B4-412C-88CF-94165651ED52}" dt="2026-03-03T13:47:52.530" v="85" actId="207"/>
          <ac:grpSpMkLst>
            <pc:docMk/>
            <pc:sldMk cId="4143315133" sldId="2147470968"/>
            <ac:grpSpMk id="58" creationId="{DD997A1F-7FF9-A643-33AE-D2779853E145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4:38:25.478" v="100" actId="20577"/>
        <pc:sldMkLst>
          <pc:docMk/>
          <pc:sldMk cId="2538773703" sldId="2147470973"/>
        </pc:sldMkLst>
        <pc:spChg chg="mod">
          <ac:chgData name="Juliana Faria" userId="29a68c0a-18d7-4ef8-be9b-a5c25a6cb4c3" providerId="ADAL" clId="{D1CA292B-10B4-412C-88CF-94165651ED52}" dt="2026-03-03T14:38:25.478" v="100" actId="20577"/>
          <ac:spMkLst>
            <pc:docMk/>
            <pc:sldMk cId="2538773703" sldId="2147470973"/>
            <ac:spMk id="5" creationId="{F758F8E5-6EE1-C7D6-E11C-BB75CA6D9FBC}"/>
          </ac:spMkLst>
        </pc:spChg>
        <pc:spChg chg="mod">
          <ac:chgData name="Juliana Faria" userId="29a68c0a-18d7-4ef8-be9b-a5c25a6cb4c3" providerId="ADAL" clId="{D1CA292B-10B4-412C-88CF-94165651ED52}" dt="2026-03-03T13:49:42.690" v="91" actId="207"/>
          <ac:spMkLst>
            <pc:docMk/>
            <pc:sldMk cId="2538773703" sldId="2147470973"/>
            <ac:spMk id="6" creationId="{C05624D7-AF18-A2A0-54E8-3148D3AEC30B}"/>
          </ac:spMkLst>
        </pc:spChg>
        <pc:spChg chg="mod">
          <ac:chgData name="Juliana Faria" userId="29a68c0a-18d7-4ef8-be9b-a5c25a6cb4c3" providerId="ADAL" clId="{D1CA292B-10B4-412C-88CF-94165651ED52}" dt="2026-03-03T13:14:05.573" v="71" actId="1037"/>
          <ac:spMkLst>
            <pc:docMk/>
            <pc:sldMk cId="2538773703" sldId="2147470973"/>
            <ac:spMk id="10" creationId="{07AF25AB-28A4-A04A-48B7-C0A56B53A960}"/>
          </ac:spMkLst>
        </pc:spChg>
        <pc:grpChg chg="mod">
          <ac:chgData name="Juliana Faria" userId="29a68c0a-18d7-4ef8-be9b-a5c25a6cb4c3" providerId="ADAL" clId="{D1CA292B-10B4-412C-88CF-94165651ED52}" dt="2026-03-03T13:49:42.690" v="91" actId="207"/>
          <ac:grpSpMkLst>
            <pc:docMk/>
            <pc:sldMk cId="2538773703" sldId="2147470973"/>
            <ac:grpSpMk id="4" creationId="{00AF76D0-3CEB-5061-359D-3FAB26CB7B25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3:47:47.880" v="84" actId="207"/>
        <pc:sldMkLst>
          <pc:docMk/>
          <pc:sldMk cId="1315568742" sldId="2147470974"/>
        </pc:sldMkLst>
        <pc:spChg chg="mod">
          <ac:chgData name="Juliana Faria" userId="29a68c0a-18d7-4ef8-be9b-a5c25a6cb4c3" providerId="ADAL" clId="{D1CA292B-10B4-412C-88CF-94165651ED52}" dt="2026-03-03T13:47:47.880" v="84" actId="207"/>
          <ac:spMkLst>
            <pc:docMk/>
            <pc:sldMk cId="1315568742" sldId="2147470974"/>
            <ac:spMk id="59" creationId="{4BEA85FC-78CB-5CF1-2AB9-19F04610F4CF}"/>
          </ac:spMkLst>
        </pc:spChg>
        <pc:spChg chg="mod">
          <ac:chgData name="Juliana Faria" userId="29a68c0a-18d7-4ef8-be9b-a5c25a6cb4c3" providerId="ADAL" clId="{D1CA292B-10B4-412C-88CF-94165651ED52}" dt="2026-03-03T13:47:47.880" v="84" actId="207"/>
          <ac:spMkLst>
            <pc:docMk/>
            <pc:sldMk cId="1315568742" sldId="2147470974"/>
            <ac:spMk id="60" creationId="{6575EF92-937A-9956-D191-9B6275557C92}"/>
          </ac:spMkLst>
        </pc:spChg>
        <pc:grpChg chg="mod">
          <ac:chgData name="Juliana Faria" userId="29a68c0a-18d7-4ef8-be9b-a5c25a6cb4c3" providerId="ADAL" clId="{D1CA292B-10B4-412C-88CF-94165651ED52}" dt="2026-03-03T13:47:47.880" v="84" actId="207"/>
          <ac:grpSpMkLst>
            <pc:docMk/>
            <pc:sldMk cId="1315568742" sldId="2147470974"/>
            <ac:grpSpMk id="58" creationId="{A6D9352F-0417-522A-5EF3-7AAA505F683B}"/>
          </ac:grpSpMkLst>
        </pc:grpChg>
        <pc:picChg chg="mod">
          <ac:chgData name="Juliana Faria" userId="29a68c0a-18d7-4ef8-be9b-a5c25a6cb4c3" providerId="ADAL" clId="{D1CA292B-10B4-412C-88CF-94165651ED52}" dt="2026-03-03T12:56:01.266" v="40" actId="1038"/>
          <ac:picMkLst>
            <pc:docMk/>
            <pc:sldMk cId="1315568742" sldId="2147470974"/>
            <ac:picMk id="3" creationId="{BF4393A1-B222-05D3-B4D4-07491CE699B3}"/>
          </ac:picMkLst>
        </pc:picChg>
      </pc:sldChg>
      <pc:sldChg chg="modSp mod modClrScheme chgLayout">
        <pc:chgData name="Juliana Faria" userId="29a68c0a-18d7-4ef8-be9b-a5c25a6cb4c3" providerId="ADAL" clId="{D1CA292B-10B4-412C-88CF-94165651ED52}" dt="2026-03-03T13:47:57.648" v="86" actId="207"/>
        <pc:sldMkLst>
          <pc:docMk/>
          <pc:sldMk cId="3826029037" sldId="2147470975"/>
        </pc:sldMkLst>
        <pc:spChg chg="mod">
          <ac:chgData name="Juliana Faria" userId="29a68c0a-18d7-4ef8-be9b-a5c25a6cb4c3" providerId="ADAL" clId="{D1CA292B-10B4-412C-88CF-94165651ED52}" dt="2026-03-03T13:47:57.648" v="86" actId="207"/>
          <ac:spMkLst>
            <pc:docMk/>
            <pc:sldMk cId="3826029037" sldId="2147470975"/>
            <ac:spMk id="59" creationId="{94374C08-99BB-C8E9-56DA-D93AD71E5A1A}"/>
          </ac:spMkLst>
        </pc:spChg>
        <pc:spChg chg="mod">
          <ac:chgData name="Juliana Faria" userId="29a68c0a-18d7-4ef8-be9b-a5c25a6cb4c3" providerId="ADAL" clId="{D1CA292B-10B4-412C-88CF-94165651ED52}" dt="2026-03-03T13:47:57.648" v="86" actId="207"/>
          <ac:spMkLst>
            <pc:docMk/>
            <pc:sldMk cId="3826029037" sldId="2147470975"/>
            <ac:spMk id="60" creationId="{1360D07E-2677-0F80-7784-DF252E564C6C}"/>
          </ac:spMkLst>
        </pc:spChg>
        <pc:grpChg chg="mod">
          <ac:chgData name="Juliana Faria" userId="29a68c0a-18d7-4ef8-be9b-a5c25a6cb4c3" providerId="ADAL" clId="{D1CA292B-10B4-412C-88CF-94165651ED52}" dt="2026-03-03T13:47:57.648" v="86" actId="207"/>
          <ac:grpSpMkLst>
            <pc:docMk/>
            <pc:sldMk cId="3826029037" sldId="2147470975"/>
            <ac:grpSpMk id="58" creationId="{3C87FD21-41EB-3A2F-ADCF-878B794B401D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3:49:19.162" v="87" actId="207"/>
        <pc:sldMkLst>
          <pc:docMk/>
          <pc:sldMk cId="2439808493" sldId="2147470976"/>
        </pc:sldMkLst>
        <pc:spChg chg="mod">
          <ac:chgData name="Juliana Faria" userId="29a68c0a-18d7-4ef8-be9b-a5c25a6cb4c3" providerId="ADAL" clId="{D1CA292B-10B4-412C-88CF-94165651ED52}" dt="2026-03-03T13:49:19.162" v="87" actId="207"/>
          <ac:spMkLst>
            <pc:docMk/>
            <pc:sldMk cId="2439808493" sldId="2147470976"/>
            <ac:spMk id="22" creationId="{D8C7F2BF-123E-7CC8-5EC7-11FD6A1A5ADB}"/>
          </ac:spMkLst>
        </pc:spChg>
        <pc:spChg chg="mod">
          <ac:chgData name="Juliana Faria" userId="29a68c0a-18d7-4ef8-be9b-a5c25a6cb4c3" providerId="ADAL" clId="{D1CA292B-10B4-412C-88CF-94165651ED52}" dt="2026-03-03T13:49:19.162" v="87" actId="207"/>
          <ac:spMkLst>
            <pc:docMk/>
            <pc:sldMk cId="2439808493" sldId="2147470976"/>
            <ac:spMk id="23" creationId="{5DFC26AB-E671-303A-5090-5E17786CDC1F}"/>
          </ac:spMkLst>
        </pc:spChg>
        <pc:grpChg chg="mod">
          <ac:chgData name="Juliana Faria" userId="29a68c0a-18d7-4ef8-be9b-a5c25a6cb4c3" providerId="ADAL" clId="{D1CA292B-10B4-412C-88CF-94165651ED52}" dt="2026-03-03T13:49:19.162" v="87" actId="207"/>
          <ac:grpSpMkLst>
            <pc:docMk/>
            <pc:sldMk cId="2439808493" sldId="2147470976"/>
            <ac:grpSpMk id="21" creationId="{EB7FD13B-9355-48DE-018C-C5F4A17FE7E7}"/>
          </ac:grpSpMkLst>
        </pc:grpChg>
      </pc:sldChg>
      <pc:sldChg chg="modSp mod modClrScheme chgLayout">
        <pc:chgData name="Juliana Faria" userId="29a68c0a-18d7-4ef8-be9b-a5c25a6cb4c3" providerId="ADAL" clId="{D1CA292B-10B4-412C-88CF-94165651ED52}" dt="2026-03-03T13:47:40.360" v="82" actId="207"/>
        <pc:sldMkLst>
          <pc:docMk/>
          <pc:sldMk cId="1419759447" sldId="2147470977"/>
        </pc:sldMkLst>
        <pc:spChg chg="mod">
          <ac:chgData name="Juliana Faria" userId="29a68c0a-18d7-4ef8-be9b-a5c25a6cb4c3" providerId="ADAL" clId="{D1CA292B-10B4-412C-88CF-94165651ED52}" dt="2026-03-03T13:47:40.360" v="82" actId="207"/>
          <ac:spMkLst>
            <pc:docMk/>
            <pc:sldMk cId="1419759447" sldId="2147470977"/>
            <ac:spMk id="24" creationId="{6139B11C-5384-A2E7-4FB2-B19303513EBC}"/>
          </ac:spMkLst>
        </pc:spChg>
        <pc:spChg chg="mod">
          <ac:chgData name="Juliana Faria" userId="29a68c0a-18d7-4ef8-be9b-a5c25a6cb4c3" providerId="ADAL" clId="{D1CA292B-10B4-412C-88CF-94165651ED52}" dt="2026-03-03T13:47:40.360" v="82" actId="207"/>
          <ac:spMkLst>
            <pc:docMk/>
            <pc:sldMk cId="1419759447" sldId="2147470977"/>
            <ac:spMk id="25" creationId="{64C6A867-5F46-CFA7-1AF1-5AA9523A6692}"/>
          </ac:spMkLst>
        </pc:spChg>
        <pc:grpChg chg="mod">
          <ac:chgData name="Juliana Faria" userId="29a68c0a-18d7-4ef8-be9b-a5c25a6cb4c3" providerId="ADAL" clId="{D1CA292B-10B4-412C-88CF-94165651ED52}" dt="2026-03-03T13:47:40.360" v="82" actId="207"/>
          <ac:grpSpMkLst>
            <pc:docMk/>
            <pc:sldMk cId="1419759447" sldId="2147470977"/>
            <ac:grpSpMk id="23" creationId="{D8B16916-A81F-385E-8D0A-71B9D7449C6F}"/>
          </ac:grpSpMkLst>
        </pc:grpChg>
        <pc:picChg chg="mod">
          <ac:chgData name="Juliana Faria" userId="29a68c0a-18d7-4ef8-be9b-a5c25a6cb4c3" providerId="ADAL" clId="{D1CA292B-10B4-412C-88CF-94165651ED52}" dt="2026-03-03T12:55:58.213" v="33" actId="1076"/>
          <ac:picMkLst>
            <pc:docMk/>
            <pc:sldMk cId="1419759447" sldId="2147470977"/>
            <ac:picMk id="3" creationId="{06507393-68ED-1FFD-D1D6-669D8741514B}"/>
          </ac:picMkLst>
        </pc:picChg>
      </pc:sldChg>
      <pc:sldChg chg="modSp mod modClrScheme chgLayout">
        <pc:chgData name="Juliana Faria" userId="29a68c0a-18d7-4ef8-be9b-a5c25a6cb4c3" providerId="ADAL" clId="{D1CA292B-10B4-412C-88CF-94165651ED52}" dt="2026-03-03T13:47:35.937" v="81" actId="207"/>
        <pc:sldMkLst>
          <pc:docMk/>
          <pc:sldMk cId="4215621695" sldId="2147470978"/>
        </pc:sldMkLst>
        <pc:spChg chg="mod">
          <ac:chgData name="Juliana Faria" userId="29a68c0a-18d7-4ef8-be9b-a5c25a6cb4c3" providerId="ADAL" clId="{D1CA292B-10B4-412C-88CF-94165651ED52}" dt="2026-03-03T13:47:35.937" v="81" actId="207"/>
          <ac:spMkLst>
            <pc:docMk/>
            <pc:sldMk cId="4215621695" sldId="2147470978"/>
            <ac:spMk id="9" creationId="{E3BB4D72-25CF-B43E-CA7C-A000B5E56CAE}"/>
          </ac:spMkLst>
        </pc:spChg>
        <pc:spChg chg="mod">
          <ac:chgData name="Juliana Faria" userId="29a68c0a-18d7-4ef8-be9b-a5c25a6cb4c3" providerId="ADAL" clId="{D1CA292B-10B4-412C-88CF-94165651ED52}" dt="2026-03-03T13:47:35.937" v="81" actId="207"/>
          <ac:spMkLst>
            <pc:docMk/>
            <pc:sldMk cId="4215621695" sldId="2147470978"/>
            <ac:spMk id="10" creationId="{3F353279-4063-61BE-DB70-CBFBEA5EAF38}"/>
          </ac:spMkLst>
        </pc:spChg>
        <pc:grpChg chg="mod">
          <ac:chgData name="Juliana Faria" userId="29a68c0a-18d7-4ef8-be9b-a5c25a6cb4c3" providerId="ADAL" clId="{D1CA292B-10B4-412C-88CF-94165651ED52}" dt="2026-03-03T13:47:35.937" v="81" actId="207"/>
          <ac:grpSpMkLst>
            <pc:docMk/>
            <pc:sldMk cId="4215621695" sldId="2147470978"/>
            <ac:grpSpMk id="8" creationId="{9977F554-F903-2E2D-9991-497B6EEEB862}"/>
          </ac:grpSpMkLst>
        </pc:grpChg>
        <pc:picChg chg="mod">
          <ac:chgData name="Juliana Faria" userId="29a68c0a-18d7-4ef8-be9b-a5c25a6cb4c3" providerId="ADAL" clId="{D1CA292B-10B4-412C-88CF-94165651ED52}" dt="2026-03-03T12:56:06.418" v="50" actId="1038"/>
          <ac:picMkLst>
            <pc:docMk/>
            <pc:sldMk cId="4215621695" sldId="2147470978"/>
            <ac:picMk id="3" creationId="{04C476A7-81C2-9C15-9118-1E64ED6E01F4}"/>
          </ac:picMkLst>
        </pc:picChg>
      </pc:sldChg>
      <pc:sldChg chg="modSp mod modClrScheme chgLayout">
        <pc:chgData name="Juliana Faria" userId="29a68c0a-18d7-4ef8-be9b-a5c25a6cb4c3" providerId="ADAL" clId="{D1CA292B-10B4-412C-88CF-94165651ED52}" dt="2026-03-03T13:47:30.361" v="80" actId="207"/>
        <pc:sldMkLst>
          <pc:docMk/>
          <pc:sldMk cId="1476668531" sldId="2147470979"/>
        </pc:sldMkLst>
        <pc:spChg chg="mod">
          <ac:chgData name="Juliana Faria" userId="29a68c0a-18d7-4ef8-be9b-a5c25a6cb4c3" providerId="ADAL" clId="{D1CA292B-10B4-412C-88CF-94165651ED52}" dt="2026-03-03T13:47:30.361" v="80" actId="207"/>
          <ac:spMkLst>
            <pc:docMk/>
            <pc:sldMk cId="1476668531" sldId="2147470979"/>
            <ac:spMk id="24" creationId="{B2D0A251-417F-9B4B-6268-4F0BA6266498}"/>
          </ac:spMkLst>
        </pc:spChg>
        <pc:spChg chg="mod">
          <ac:chgData name="Juliana Faria" userId="29a68c0a-18d7-4ef8-be9b-a5c25a6cb4c3" providerId="ADAL" clId="{D1CA292B-10B4-412C-88CF-94165651ED52}" dt="2026-03-03T13:47:30.361" v="80" actId="207"/>
          <ac:spMkLst>
            <pc:docMk/>
            <pc:sldMk cId="1476668531" sldId="2147470979"/>
            <ac:spMk id="25" creationId="{1006137C-B377-BE48-133C-D123E3EED081}"/>
          </ac:spMkLst>
        </pc:spChg>
        <pc:grpChg chg="mod">
          <ac:chgData name="Juliana Faria" userId="29a68c0a-18d7-4ef8-be9b-a5c25a6cb4c3" providerId="ADAL" clId="{D1CA292B-10B4-412C-88CF-94165651ED52}" dt="2026-03-03T13:47:30.361" v="80" actId="207"/>
          <ac:grpSpMkLst>
            <pc:docMk/>
            <pc:sldMk cId="1476668531" sldId="2147470979"/>
            <ac:grpSpMk id="23" creationId="{8763939B-D2E8-9075-9705-F8D7F27264B2}"/>
          </ac:grpSpMkLst>
        </pc:grpChg>
        <pc:picChg chg="mod">
          <ac:chgData name="Juliana Faria" userId="29a68c0a-18d7-4ef8-be9b-a5c25a6cb4c3" providerId="ADAL" clId="{D1CA292B-10B4-412C-88CF-94165651ED52}" dt="2026-03-03T12:56:12.098" v="60" actId="1037"/>
          <ac:picMkLst>
            <pc:docMk/>
            <pc:sldMk cId="1476668531" sldId="2147470979"/>
            <ac:picMk id="3" creationId="{9236A2C9-0226-2CAC-FAF3-66892673BAC5}"/>
          </ac:picMkLst>
        </pc:picChg>
      </pc:sldChg>
      <pc:sldMasterChg chg="modSldLayout">
        <pc:chgData name="Juliana Faria" userId="29a68c0a-18d7-4ef8-be9b-a5c25a6cb4c3" providerId="ADAL" clId="{D1CA292B-10B4-412C-88CF-94165651ED52}" dt="2026-03-03T13:46:01.791" v="73"/>
        <pc:sldMasterMkLst>
          <pc:docMk/>
          <pc:sldMasterMk cId="4178343908" sldId="2147483648"/>
        </pc:sldMasterMkLst>
        <pc:sldLayoutChg chg="addSp modSp">
          <pc:chgData name="Juliana Faria" userId="29a68c0a-18d7-4ef8-be9b-a5c25a6cb4c3" providerId="ADAL" clId="{D1CA292B-10B4-412C-88CF-94165651ED52}" dt="2026-03-03T13:46:01.791" v="73"/>
          <pc:sldLayoutMkLst>
            <pc:docMk/>
            <pc:sldMasterMk cId="4178343908" sldId="2147483648"/>
            <pc:sldLayoutMk cId="3017601886" sldId="2147483655"/>
          </pc:sldLayoutMkLst>
          <pc:spChg chg="add mod">
            <ac:chgData name="Juliana Faria" userId="29a68c0a-18d7-4ef8-be9b-a5c25a6cb4c3" providerId="ADAL" clId="{D1CA292B-10B4-412C-88CF-94165651ED52}" dt="2026-03-03T13:46:01.791" v="73"/>
            <ac:spMkLst>
              <pc:docMk/>
              <pc:sldMasterMk cId="4178343908" sldId="2147483648"/>
              <pc:sldLayoutMk cId="3017601886" sldId="2147483655"/>
              <ac:spMk id="3" creationId="{25279A0A-827B-3C1F-D958-839B0D743824}"/>
            </ac:spMkLst>
          </pc:spChg>
          <pc:picChg chg="add mod">
            <ac:chgData name="Juliana Faria" userId="29a68c0a-18d7-4ef8-be9b-a5c25a6cb4c3" providerId="ADAL" clId="{D1CA292B-10B4-412C-88CF-94165651ED52}" dt="2026-03-03T13:46:01.791" v="73"/>
            <ac:picMkLst>
              <pc:docMk/>
              <pc:sldMasterMk cId="4178343908" sldId="2147483648"/>
              <pc:sldLayoutMk cId="3017601886" sldId="2147483655"/>
              <ac:picMk id="2" creationId="{406D89A4-15D5-DE88-61C5-18DE5C6D466B}"/>
            </ac:picMkLst>
          </pc:picChg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4T19:30:3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27 148 0 0,'0'-18'808'0'0,"-3"9"52"0"0,3 12-44 0 0,0 3-1864 0 0,-7 3-484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093A0-A03A-4DAA-A55E-74588BB60F8F}" type="datetimeFigureOut">
              <a:rPr lang="pt-BR" smtClean="0"/>
              <a:t>03/03/2026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5A828-E593-43C0-901E-FC528448E9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20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endParaRPr lang="pt-BR" dirty="0"/>
          </a:p>
          <a:p>
            <a:pPr rtl="0" fontAlgn="base"/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organizando nossa atuação no </a:t>
            </a:r>
            <a:r>
              <a:rPr lang="pt-BR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SDU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mais clareza e segurança.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guia traz a essência da abordagem consultiva para vendas porta a porta, focada em gerar valor imediato e finalizar com impacto.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interação é uma oportunidade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 de conversão.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latin typeface="AMX" pitchFamily="2" charset="77"/>
              </a:rPr>
              <a:t>Fique ligado!</a:t>
            </a:r>
          </a:p>
          <a:p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A mentalidade SDU: Impacto e Assertividade</a:t>
            </a:r>
          </a:p>
          <a:p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No SDU, cada porta é uma nova chance.</a:t>
            </a:r>
          </a:p>
          <a:p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Nosso objetivo é assertivo, demonstrar valor rapidamente e buscar o fechamento na primeira visita. A meta é a conversão imediata.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Vamos agora seguir o fluxo do contato único: do </a:t>
            </a:r>
            <a:r>
              <a:rPr lang="pt-BR" sz="1200" b="1" i="1" dirty="0">
                <a:solidFill>
                  <a:schemeClr val="bg1"/>
                </a:solidFill>
                <a:latin typeface="AMX" pitchFamily="2" charset="77"/>
              </a:rPr>
              <a:t>Olá</a:t>
            </a:r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 ao </a:t>
            </a:r>
            <a:r>
              <a:rPr lang="pt-BR" sz="1200" b="1" i="1" dirty="0">
                <a:solidFill>
                  <a:schemeClr val="bg1"/>
                </a:solidFill>
                <a:latin typeface="AMX" pitchFamily="2" charset="77"/>
              </a:rPr>
              <a:t>Fechamento</a:t>
            </a:r>
            <a:r>
              <a:rPr lang="pt-BR" sz="1200" dirty="0">
                <a:solidFill>
                  <a:schemeClr val="bg1"/>
                </a:solidFill>
                <a:latin typeface="AMX Medium" pitchFamily="2" charset="77"/>
              </a:rPr>
              <a:t>.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x-non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10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D3392-3C75-B16E-4523-7FF3B517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E9E397D-7ED1-0E66-1217-B07508422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ED053BD-D0E9-4850-7E9D-AA03ED5E3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Explique que fechamento é condução, não pressão.</a:t>
            </a:r>
          </a:p>
          <a:p>
            <a:r>
              <a:rPr lang="pt-BR" dirty="0"/>
              <a:t>Oriente o uso de pergunta direcionada.</a:t>
            </a:r>
          </a:p>
          <a:p>
            <a:r>
              <a:rPr lang="pt-BR" dirty="0"/>
              <a:t>Reforce postura segura e natural.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>
                <a:solidFill>
                  <a:schemeClr val="bg1"/>
                </a:solidFill>
              </a:rPr>
              <a:t>Comporte-se como se a venda já estivesse feita. Sua confiança é contagiante. Use a validação para direcionar o cliente ao "sim" e crie uma urgência que leve para o fechamento imediato.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7C6F37-7306-180D-10EE-109BEB23B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880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FDC0E-4810-C009-EABC-EA6CB552A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046313-0B7C-D00A-A338-B6F45A250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777CF39-7CDE-FC56-68CD-A12095DB1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Explique que fechamento é condução, não pressão.</a:t>
            </a:r>
          </a:p>
          <a:p>
            <a:r>
              <a:rPr lang="pt-BR" dirty="0"/>
              <a:t>Oriente o uso de pergunta direcionada.</a:t>
            </a:r>
          </a:p>
          <a:p>
            <a:r>
              <a:rPr lang="pt-BR" dirty="0"/>
              <a:t>Reforce postura segura e natural.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>
                <a:solidFill>
                  <a:schemeClr val="bg1"/>
                </a:solidFill>
              </a:rPr>
              <a:t>Comporte-se como se a venda já estivesse feita. Sua confiança é contagiante. Use a validação para direcionar o cliente ao "sim" e crie uma urgência que leve para o fechamento imediato.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00CA66-BBF7-0E60-40F2-13E4962856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34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4A7B8-B0A7-ED4D-6E04-309B9E2B4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026753-ED50-6763-C457-2BB89D24BE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BF988F-A547-F209-F3A4-9656D7D5F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Reforce que Plano </a:t>
            </a:r>
            <a:r>
              <a:rPr lang="pt-BR" dirty="0" err="1"/>
              <a:t>B</a:t>
            </a:r>
            <a:r>
              <a:rPr lang="pt-BR" dirty="0"/>
              <a:t> é estratégia, não desistência.</a:t>
            </a:r>
          </a:p>
          <a:p>
            <a:r>
              <a:rPr lang="pt-BR" dirty="0"/>
              <a:t>Oriente que o contato é ativo valioso.</a:t>
            </a:r>
          </a:p>
          <a:p>
            <a:r>
              <a:rPr lang="pt-BR" dirty="0"/>
              <a:t>Destaque importância do follow-up estruturado.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>
                <a:solidFill>
                  <a:schemeClr val="bg1"/>
                </a:solidFill>
              </a:rPr>
              <a:t>Se, e somente se, o fechamento imediato não for possível (</a:t>
            </a:r>
            <a:r>
              <a:rPr lang="pt-BR" i="1" dirty="0" err="1">
                <a:solidFill>
                  <a:schemeClr val="bg1"/>
                </a:solidFill>
              </a:rPr>
              <a:t>ex</a:t>
            </a:r>
            <a:r>
              <a:rPr lang="pt-BR" i="1" dirty="0">
                <a:solidFill>
                  <a:schemeClr val="bg1"/>
                </a:solidFill>
              </a:rPr>
              <a:t>: decisor ausente, cliente precisa pensar), utilize esta saída estratégica para manter a porta aberta para o futuro.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93CBC4-836D-3484-BE97-782639B71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70A3F-41EB-07A8-5ED5-BF0E892D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9EF1EC-5A64-59E8-A864-A42DEB139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38BF34F-CF7F-1409-C583-A86FA6ECD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3F340D-5A3B-674C-7F13-5FBFA19D26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12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u="none" strike="noStrike" baseline="0" dirty="0">
                <a:latin typeface="AMX" pitchFamily="2" charset="77"/>
              </a:rPr>
              <a:t>Este método transforma a visita porta </a:t>
            </a:r>
            <a:br>
              <a:rPr lang="pt-BR" sz="1200" u="none" strike="noStrike" baseline="0" dirty="0">
                <a:latin typeface="AMX" pitchFamily="2" charset="77"/>
              </a:rPr>
            </a:br>
            <a:r>
              <a:rPr lang="pt-BR" sz="1200" u="none" strike="noStrike" baseline="0" dirty="0">
                <a:latin typeface="AMX" pitchFamily="2" charset="77"/>
              </a:rPr>
              <a:t>a porta em uma consultoria de valor, maximizando as chances de fechamento na primeira interação.</a:t>
            </a:r>
          </a:p>
          <a:p>
            <a:pPr algn="l"/>
            <a:endParaRPr lang="pt-BR" sz="1200" dirty="0">
              <a:latin typeface="AMX" pitchFamily="2" charset="77"/>
            </a:endParaRPr>
          </a:p>
          <a:p>
            <a:r>
              <a:rPr lang="pt-BR" sz="1200" dirty="0">
                <a:latin typeface="AMX" pitchFamily="2" charset="77"/>
              </a:rPr>
              <a:t>A partir de agora, o diferencial estará na consistência com que cada um aplica esse processo em campo.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96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A5A828-E593-43C0-901E-FC528448E96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340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04449-B8F6-2E67-DCED-1E88174A4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9C69F3-D8C5-99CE-EA7C-A6AE158A1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12A228-129B-D530-0E9B-462993251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Enfatize que o cliente precisa entender rapidamente quem está falando e por quê.</a:t>
            </a:r>
          </a:p>
          <a:p>
            <a:r>
              <a:rPr lang="pt-BR" i="1" dirty="0">
                <a:solidFill>
                  <a:schemeClr val="bg1"/>
                </a:solidFill>
              </a:rPr>
              <a:t>Comece com energia e um sorriso.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Destaque a importância da clareza no posicionamento.</a:t>
            </a:r>
          </a:p>
          <a:p>
            <a:r>
              <a:rPr lang="pt-BR" i="1" dirty="0">
                <a:solidFill>
                  <a:schemeClr val="bg1"/>
                </a:solidFill>
              </a:rPr>
              <a:t>Sua postura é o primeiro cartão de visitas.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Reforce que postura vem antes da fala.</a:t>
            </a:r>
          </a:p>
          <a:p>
            <a:r>
              <a:rPr lang="pt-BR" i="1" dirty="0">
                <a:solidFill>
                  <a:schemeClr val="bg1"/>
                </a:solidFill>
              </a:rPr>
              <a:t>Apresente-se de forma clara e cordial, estabelecendo seu papel imediatamente.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90ED11E-5BAA-72B7-C869-F89672F25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84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267AB-A902-4AB4-DA9A-7FF408D4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8FC37F2-B3E7-BC65-9733-CF4DDE1676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5AFE412-94C8-FD0A-F610-75F607832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Explique que essa etapa deve ser breve.</a:t>
            </a:r>
          </a:p>
          <a:p>
            <a:r>
              <a:rPr lang="pt-BR" dirty="0"/>
              <a:t>Reforce o uso de prova social contextualizada.</a:t>
            </a:r>
          </a:p>
          <a:p>
            <a:r>
              <a:rPr lang="pt-BR" dirty="0"/>
              <a:t>Oriente que o objetivo é gerar curiosidade, não apresentar toda a oferta.</a:t>
            </a:r>
          </a:p>
          <a:p>
            <a:r>
              <a:rPr lang="pt-BR" i="1" dirty="0">
                <a:solidFill>
                  <a:schemeClr val="bg1"/>
                </a:solidFill>
              </a:rPr>
              <a:t>Crie um gancho rápido para prender a atenção do cliente. A prova social é poderosa, mesmo que seja genérica para a região.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B4AF50-F57A-2335-41BB-6EA151AC3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5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3971F-7B4A-4CC8-8BB0-D343D5FD1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4AC22C-64B7-023B-32A7-F27A5F2C3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235E3FD-7D41-37F0-3C56-4E2453AE7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Destaque a importância das perguntas abertas.</a:t>
            </a:r>
          </a:p>
          <a:p>
            <a:r>
              <a:rPr lang="pt-BR" dirty="0"/>
              <a:t>Reforce o uso de pausas após perguntar.</a:t>
            </a:r>
          </a:p>
          <a:p>
            <a:r>
              <a:rPr lang="pt-BR" dirty="0"/>
              <a:t>Oriente que a proposta nasce da resposta do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>
                <a:solidFill>
                  <a:schemeClr val="bg1"/>
                </a:solidFill>
              </a:rPr>
              <a:t>Esta é a chave para uma proposta personalizada. Faça perguntas abertas e, crucialmente, faça pausas de respiração depois de perguntar. Isso demonstra calma, respeito e dá espaço para o cliente se expressar. Escute ativamente, sem interromper, e use as informações para moldar sua oferta.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Comece pelo Móvel: </a:t>
            </a:r>
            <a:r>
              <a:rPr lang="pt-BR" b="0" dirty="0"/>
              <a:t>“Qual operadora de celular você usa hoje? Quanto paga por mês? E quem mais na casa utiliza o serviço móvel?”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Entenda o Consumo Geral: </a:t>
            </a:r>
            <a:r>
              <a:rPr lang="pt-BR" b="0" dirty="0"/>
              <a:t>“Além do celular, como é o uso de internet e TV aqui em casa? Quantas pessoas usam a internet ao mesmo tempo? Vocês assistem mais TV a cabo ou streamings como Netflix e YouTube?”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Tenha um objetivo: </a:t>
            </a:r>
            <a:r>
              <a:rPr lang="pt-BR" dirty="0"/>
              <a:t>mapear o perfil de consumo da família para identificar as melhores oportunidades de economia e melhoria de serviço.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0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1D8594-B15C-9191-CA69-F47A6FA33E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3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447D-46F1-1D53-9563-54622EC8E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0135CC1-EC92-A033-5C60-6A3658CC61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D74BDC0-8104-94E1-8DFC-85E38E94B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Reforce a comparação entre cenário atual e proposta.</a:t>
            </a:r>
          </a:p>
          <a:p>
            <a:r>
              <a:rPr lang="pt-BR" dirty="0"/>
              <a:t>Oriente a mostrar soma atual antes do novo valor.</a:t>
            </a:r>
          </a:p>
          <a:p>
            <a:r>
              <a:rPr lang="pt-BR" dirty="0"/>
              <a:t>Enfatize economia mensal e anual.</a:t>
            </a:r>
          </a:p>
          <a:p>
            <a:r>
              <a:rPr lang="pt-BR" dirty="0"/>
              <a:t>Lembre do uso obrigatório do simulador.</a:t>
            </a:r>
          </a:p>
          <a:p>
            <a:endParaRPr lang="pt-BR" dirty="0"/>
          </a:p>
          <a:p>
            <a:r>
              <a:rPr lang="pt-BR" i="1" dirty="0">
                <a:solidFill>
                  <a:schemeClr val="bg1"/>
                </a:solidFill>
              </a:rPr>
              <a:t>Com base na sondagem, tenha a proposta de valor clara: o plano ideal, a economia exata e os benefícios tangíveis. Esteja pronto para apresentar os números de forma didática.</a:t>
            </a:r>
          </a:p>
          <a:p>
            <a:r>
              <a:rPr lang="pt-BR" b="1" dirty="0"/>
              <a:t>Lembrete: </a:t>
            </a:r>
            <a:r>
              <a:rPr lang="pt-BR" i="1" dirty="0"/>
              <a:t>utilize o simulador do Tools para calcular os valores e benefícios de forma precisa e rápida!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pPr lvl="0"/>
            <a:r>
              <a:rPr lang="pt-BR" b="1" dirty="0"/>
              <a:t>Compare Valores Single e </a:t>
            </a:r>
            <a:r>
              <a:rPr lang="pt-BR" b="1" dirty="0" err="1"/>
              <a:t>Multi</a:t>
            </a:r>
            <a:r>
              <a:rPr lang="pt-BR" b="1" dirty="0"/>
              <a:t>: </a:t>
            </a:r>
            <a:r>
              <a:rPr lang="pt-BR" b="0" dirty="0"/>
              <a:t>“Olha que interessante, [Nome do Cliente].</a:t>
            </a:r>
          </a:p>
          <a:p>
            <a:pPr lvl="0"/>
            <a:r>
              <a:rPr lang="pt-BR" b="0" dirty="0"/>
              <a:t>Se você fosse contratar seu celular e a internet separadamente, pagaria hoje cerca de </a:t>
            </a:r>
            <a:r>
              <a:rPr lang="pt-BR" b="0" dirty="0" err="1"/>
              <a:t>R</a:t>
            </a:r>
            <a:r>
              <a:rPr lang="pt-BR" b="0" dirty="0"/>
              <a:t>$ [Valor X] **pelo celular e** </a:t>
            </a:r>
            <a:r>
              <a:rPr lang="pt-BR" b="0" dirty="0" err="1"/>
              <a:t>R</a:t>
            </a:r>
            <a:r>
              <a:rPr lang="pt-BR" b="0" dirty="0"/>
              <a:t>$ [Valor </a:t>
            </a:r>
            <a:r>
              <a:rPr lang="pt-BR" b="0" dirty="0" err="1"/>
              <a:t>Y</a:t>
            </a:r>
            <a:r>
              <a:rPr lang="pt-BR" b="0" dirty="0"/>
              <a:t>] pela internet, totalizando </a:t>
            </a:r>
            <a:r>
              <a:rPr lang="pt-BR" b="0" dirty="0" err="1"/>
              <a:t>R</a:t>
            </a:r>
            <a:r>
              <a:rPr lang="pt-BR" b="0" dirty="0"/>
              <a:t>$ [Soma X+Y] por mês."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52C798-D14B-C2B3-CEE9-ECE6384AD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7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1665B-E7F7-EF63-10F6-445A5D6FC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1988CDA-F8F9-FE4B-1237-5E6D40AA9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9994F2-2FCE-289D-7E76-7EB37F7F2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Reforce a comparação entre cenário atual e proposta.</a:t>
            </a:r>
          </a:p>
          <a:p>
            <a:r>
              <a:rPr lang="pt-BR" dirty="0"/>
              <a:t>Oriente a mostrar soma atual antes do novo valor.</a:t>
            </a:r>
          </a:p>
          <a:p>
            <a:r>
              <a:rPr lang="pt-BR" dirty="0"/>
              <a:t>Enfatize economia mensal e anual.</a:t>
            </a:r>
          </a:p>
          <a:p>
            <a:r>
              <a:rPr lang="pt-BR" dirty="0"/>
              <a:t>Lembre do uso obrigatório do simulador.</a:t>
            </a:r>
          </a:p>
          <a:p>
            <a:endParaRPr lang="pt-BR" dirty="0"/>
          </a:p>
          <a:p>
            <a:r>
              <a:rPr lang="pt-BR" i="1" dirty="0">
                <a:solidFill>
                  <a:schemeClr val="bg1"/>
                </a:solidFill>
              </a:rPr>
              <a:t>Com base na sondagem, tenha a proposta de valor clara: o plano ideal, a economia exata e os benefícios tangíveis. Esteja pronto para apresentar os números de forma didática.</a:t>
            </a:r>
          </a:p>
          <a:p>
            <a:r>
              <a:rPr lang="pt-BR" b="1" dirty="0"/>
              <a:t>Lembrete: </a:t>
            </a:r>
            <a:r>
              <a:rPr lang="pt-BR" i="1" dirty="0"/>
              <a:t>utilize o simulador do Tools para calcular os valores e benefícios de forma precisa e rápida!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pPr lvl="0"/>
            <a:r>
              <a:rPr lang="pt-BR" b="1" dirty="0"/>
              <a:t>Compare Valores Single e </a:t>
            </a:r>
            <a:r>
              <a:rPr lang="pt-BR" b="1" dirty="0" err="1"/>
              <a:t>Multi</a:t>
            </a:r>
            <a:r>
              <a:rPr lang="pt-BR" b="1" dirty="0"/>
              <a:t>: </a:t>
            </a:r>
            <a:r>
              <a:rPr lang="pt-BR" b="0" dirty="0"/>
              <a:t>“Olha que interessante, [Nome do Cliente].</a:t>
            </a:r>
          </a:p>
          <a:p>
            <a:pPr lvl="0"/>
            <a:r>
              <a:rPr lang="pt-BR" b="0" dirty="0"/>
              <a:t>Se você fosse contratar seu celular e a internet separadamente, pagaria hoje cerca de </a:t>
            </a:r>
            <a:r>
              <a:rPr lang="pt-BR" b="0" dirty="0" err="1"/>
              <a:t>R</a:t>
            </a:r>
            <a:r>
              <a:rPr lang="pt-BR" b="0" dirty="0"/>
              <a:t>$ [Valor X] **pelo celular e** </a:t>
            </a:r>
            <a:r>
              <a:rPr lang="pt-BR" b="0" dirty="0" err="1"/>
              <a:t>R</a:t>
            </a:r>
            <a:r>
              <a:rPr lang="pt-BR" b="0" dirty="0"/>
              <a:t>$ [Valor </a:t>
            </a:r>
            <a:r>
              <a:rPr lang="pt-BR" b="0" dirty="0" err="1"/>
              <a:t>Y</a:t>
            </a:r>
            <a:r>
              <a:rPr lang="pt-BR" b="0" dirty="0"/>
              <a:t>] pela internet, totalizando </a:t>
            </a:r>
            <a:r>
              <a:rPr lang="pt-BR" b="0" dirty="0" err="1"/>
              <a:t>R</a:t>
            </a:r>
            <a:r>
              <a:rPr lang="pt-BR" b="0" dirty="0"/>
              <a:t>$ [Soma X+Y] por mês."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992136-D088-3A51-1175-D32BFBFA40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067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F5D3-AA27-86D0-35C8-8A3AA2084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045AAEC-3F54-9CB3-FF6E-DE1455173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449824-B9ED-20C8-D366-2A6B409AD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Reforce a comparação entre cenário atual e proposta.</a:t>
            </a:r>
          </a:p>
          <a:p>
            <a:r>
              <a:rPr lang="pt-BR" dirty="0"/>
              <a:t>Oriente a mostrar soma atual antes do novo valor.</a:t>
            </a:r>
          </a:p>
          <a:p>
            <a:r>
              <a:rPr lang="pt-BR" dirty="0"/>
              <a:t>Enfatize economia mensal e anual.</a:t>
            </a:r>
          </a:p>
          <a:p>
            <a:r>
              <a:rPr lang="pt-BR" dirty="0"/>
              <a:t>Lembre do uso obrigatório do simulador.</a:t>
            </a:r>
          </a:p>
          <a:p>
            <a:endParaRPr lang="pt-BR" dirty="0"/>
          </a:p>
          <a:p>
            <a:r>
              <a:rPr lang="pt-BR" i="1" dirty="0">
                <a:solidFill>
                  <a:schemeClr val="bg1"/>
                </a:solidFill>
              </a:rPr>
              <a:t>Com base na sondagem, tenha a proposta de valor clara: o plano ideal, a economia exata e os benefícios tangíveis. Esteja pronto para apresentar os números de forma didática.</a:t>
            </a:r>
          </a:p>
          <a:p>
            <a:r>
              <a:rPr lang="pt-BR" b="1" dirty="0"/>
              <a:t>Lembrete: </a:t>
            </a:r>
            <a:r>
              <a:rPr lang="pt-BR" i="1" dirty="0"/>
              <a:t>utilize o simulador do Tools para calcular os valores e benefícios de forma precisa e rápida!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pPr lvl="0"/>
            <a:r>
              <a:rPr lang="pt-BR" b="1" dirty="0"/>
              <a:t>Compare Valores Single e </a:t>
            </a:r>
            <a:r>
              <a:rPr lang="pt-BR" b="1" dirty="0" err="1"/>
              <a:t>Multi</a:t>
            </a:r>
            <a:r>
              <a:rPr lang="pt-BR" b="1" dirty="0"/>
              <a:t>: </a:t>
            </a:r>
            <a:r>
              <a:rPr lang="pt-BR" b="0" dirty="0"/>
              <a:t>“Olha que interessante, [Nome do Cliente].</a:t>
            </a:r>
          </a:p>
          <a:p>
            <a:pPr lvl="0"/>
            <a:r>
              <a:rPr lang="pt-BR" b="0" dirty="0"/>
              <a:t>Se você fosse contratar seu celular e a internet separadamente, pagaria hoje cerca de </a:t>
            </a:r>
            <a:r>
              <a:rPr lang="pt-BR" b="0" dirty="0" err="1"/>
              <a:t>R</a:t>
            </a:r>
            <a:r>
              <a:rPr lang="pt-BR" b="0" dirty="0"/>
              <a:t>$ [Valor X] **pelo celular e** </a:t>
            </a:r>
            <a:r>
              <a:rPr lang="pt-BR" b="0" dirty="0" err="1"/>
              <a:t>R</a:t>
            </a:r>
            <a:r>
              <a:rPr lang="pt-BR" b="0" dirty="0"/>
              <a:t>$ [Valor </a:t>
            </a:r>
            <a:r>
              <a:rPr lang="pt-BR" b="0" dirty="0" err="1"/>
              <a:t>Y</a:t>
            </a:r>
            <a:r>
              <a:rPr lang="pt-BR" b="0" dirty="0"/>
              <a:t>] pela internet, totalizando </a:t>
            </a:r>
            <a:r>
              <a:rPr lang="pt-BR" b="0" dirty="0" err="1"/>
              <a:t>R</a:t>
            </a:r>
            <a:r>
              <a:rPr lang="pt-BR" b="0" dirty="0"/>
              <a:t>$ [Soma X+Y] por mês."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393C5B-C84F-0798-827F-F3C13D7FE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385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90846-CF4E-EA99-0C86-554A80322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59EE384-2A99-A545-F249-BC3D4B5A7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9B1883-F336-3615-AC6C-D04FCD1F0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Reforce a comparação entre cenário atual e proposta.</a:t>
            </a:r>
          </a:p>
          <a:p>
            <a:r>
              <a:rPr lang="pt-BR" dirty="0"/>
              <a:t>Oriente a mostrar soma atual antes do novo valor.</a:t>
            </a:r>
          </a:p>
          <a:p>
            <a:r>
              <a:rPr lang="pt-BR" dirty="0"/>
              <a:t>Enfatize economia mensal e anual.</a:t>
            </a:r>
          </a:p>
          <a:p>
            <a:r>
              <a:rPr lang="pt-BR" dirty="0"/>
              <a:t>Lembre do uso obrigatório do simulador.</a:t>
            </a:r>
          </a:p>
          <a:p>
            <a:endParaRPr lang="pt-BR" dirty="0"/>
          </a:p>
          <a:p>
            <a:r>
              <a:rPr lang="pt-BR" i="1" dirty="0">
                <a:solidFill>
                  <a:schemeClr val="bg1"/>
                </a:solidFill>
              </a:rPr>
              <a:t>Com base na sondagem, tenha a proposta de valor clara: o plano ideal, a economia exata e os benefícios tangíveis. Esteja pronto para apresentar os números de forma didática.</a:t>
            </a:r>
          </a:p>
          <a:p>
            <a:r>
              <a:rPr lang="pt-BR" b="1" dirty="0"/>
              <a:t>Lembrete: </a:t>
            </a:r>
            <a:r>
              <a:rPr lang="pt-BR" i="1" dirty="0"/>
              <a:t>utilize o simulador do Tools para calcular os valores e benefícios de forma precisa e rápida!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pPr lvl="0"/>
            <a:r>
              <a:rPr lang="pt-BR" b="1" dirty="0"/>
              <a:t>Compare Valores Single e </a:t>
            </a:r>
            <a:r>
              <a:rPr lang="pt-BR" b="1" dirty="0" err="1"/>
              <a:t>Multi</a:t>
            </a:r>
            <a:r>
              <a:rPr lang="pt-BR" b="1" dirty="0"/>
              <a:t>: </a:t>
            </a:r>
            <a:r>
              <a:rPr lang="pt-BR" b="0" dirty="0"/>
              <a:t>“Olha que interessante, [Nome do Cliente].</a:t>
            </a:r>
          </a:p>
          <a:p>
            <a:pPr lvl="0"/>
            <a:r>
              <a:rPr lang="pt-BR" b="0" dirty="0"/>
              <a:t>Se você fosse contratar seu celular e a internet separadamente, pagaria hoje cerca de </a:t>
            </a:r>
            <a:r>
              <a:rPr lang="pt-BR" b="0" dirty="0" err="1"/>
              <a:t>R</a:t>
            </a:r>
            <a:r>
              <a:rPr lang="pt-BR" b="0" dirty="0"/>
              <a:t>$ [Valor X] **pelo celular e** </a:t>
            </a:r>
            <a:r>
              <a:rPr lang="pt-BR" b="0" dirty="0" err="1"/>
              <a:t>R</a:t>
            </a:r>
            <a:r>
              <a:rPr lang="pt-BR" b="0" dirty="0"/>
              <a:t>$ [Valor </a:t>
            </a:r>
            <a:r>
              <a:rPr lang="pt-BR" b="0" dirty="0" err="1"/>
              <a:t>Y</a:t>
            </a:r>
            <a:r>
              <a:rPr lang="pt-BR" b="0" dirty="0"/>
              <a:t>] pela internet, totalizando </a:t>
            </a:r>
            <a:r>
              <a:rPr lang="pt-BR" b="0" dirty="0" err="1"/>
              <a:t>R</a:t>
            </a:r>
            <a:r>
              <a:rPr lang="pt-BR" b="0" dirty="0"/>
              <a:t>$ [Soma X+Y] por mês."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189BE78-F397-F6A3-7048-C9CA5BAD6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6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037EE-8566-A753-8B66-7817BBF69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F8C5B2F-E04B-96CC-DC3D-6582ECDBCF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407148-864E-B887-3EEF-9D31060A48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</a:t>
            </a:r>
          </a:p>
          <a:p>
            <a:r>
              <a:rPr lang="pt-BR" dirty="0"/>
              <a:t>Explique que fechamento é condução, não pressão.</a:t>
            </a:r>
          </a:p>
          <a:p>
            <a:r>
              <a:rPr lang="pt-BR" dirty="0"/>
              <a:t>Oriente o uso de pergunta direcionada.</a:t>
            </a:r>
          </a:p>
          <a:p>
            <a:r>
              <a:rPr lang="pt-BR" dirty="0"/>
              <a:t>Reforce postura segura e natural.</a:t>
            </a:r>
          </a:p>
          <a:p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i="1" dirty="0">
                <a:solidFill>
                  <a:schemeClr val="bg1"/>
                </a:solidFill>
              </a:rPr>
              <a:t>Comporte-se como se a venda já estivesse feita. Sua confiança é contagiante. Use a validação para direcionar o cliente ao "sim" e crie uma urgência que leve para o fechamento imediato.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316EC70-86FA-0142-A770-7F0A6197F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429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EBCC01-72FF-4F53-8B9E-90532C742E2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3429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71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áfico 13">
            <a:extLst>
              <a:ext uri="{FF2B5EF4-FFF2-40B4-BE49-F238E27FC236}">
                <a16:creationId xmlns:a16="http://schemas.microsoft.com/office/drawing/2014/main" id="{98999B5C-F01B-44E4-96C6-027DB4C85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F03A0F8-22E9-4F91-B020-837323FC94C3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927269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411" y="602779"/>
            <a:ext cx="4265782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BF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AVALIAÇÃO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69757DB7-7531-9270-08C7-FE11043C42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C96050-F4E0-DA31-EC14-B95CD1D2BCB8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96954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69757DB7-7531-9270-08C7-FE11043C4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C96050-F4E0-DA31-EC14-B95CD1D2BCB8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1473312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406D89A4-15D5-DE88-61C5-18DE5C6D4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5279A0A-827B-3C1F-D958-839B0D743824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017601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42607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1BBBD6A-2F92-497A-86AB-EE023EB3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8D6ABE20-C315-3146-73DE-2D816CD873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64E6BB-3E01-5A8C-881B-2CEB134518EF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3579485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601FEE3-AFB6-4229-B3FC-74A6DA63A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019D918-4A00-FA4C-D8D8-6E05A781C0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C4939B6-765F-46AE-38D0-3C5039EE5167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91905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0BAEB66-A743-4E57-A4B4-40293FAEA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BE26F20-0551-7726-4D4B-719FCA9066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94744E-2BF4-4851-F222-6D835559AEE6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latin typeface="AMX" pitchFamily="2" charset="77"/>
              </a:rPr>
              <a:t>PAP</a:t>
            </a:r>
            <a:r>
              <a:rPr lang="pt-BR" sz="1400" dirty="0">
                <a:latin typeface="AMX" pitchFamily="2" charset="77"/>
              </a:rPr>
              <a:t> </a:t>
            </a:r>
            <a:r>
              <a:rPr lang="pt-BR" sz="1400" b="0" i="0" dirty="0" err="1">
                <a:latin typeface="AMX" pitchFamily="2" charset="77"/>
              </a:rPr>
              <a:t>Multi</a:t>
            </a:r>
            <a:r>
              <a:rPr lang="pt-BR" sz="1400" b="0" i="0" dirty="0">
                <a:latin typeface="AMX" pitchFamily="2" charset="77"/>
              </a:rPr>
              <a:t> Novo </a:t>
            </a:r>
            <a:r>
              <a:rPr lang="pt-BR" sz="1400" b="1" i="0" dirty="0"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409082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E0BAEB66-A743-4E57-A4B4-40293FAEA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6B3DD91-69BB-D9CF-7B2C-8F2BD432F6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0967460-F38E-63E9-E311-7957B02E785A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tx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tx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64440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96A203E2-8C21-4906-B4FF-2FC475F0B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C9C2F3A7-CA7B-9BFD-885F-E124736C8A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342CE8-1A4D-629F-9BF7-C4FA44FA3A30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2777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02" y="602779"/>
            <a:ext cx="4267200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BFE67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ATENÇÃO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EE6DDDE-75B4-5162-E45B-7A09A3A4AE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A2AC30-B11D-8042-2F14-E84E9A4DC9B1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75114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0601FEE3-AFB6-4229-B3FC-74A6DA63A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D25202-AFC7-4484-8FB7-F12AB2DF4A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02" y="602779"/>
            <a:ext cx="4267200" cy="54999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11C803-C2F3-4055-87EE-ED5FCF79FA17}"/>
              </a:ext>
            </a:extLst>
          </p:cNvPr>
          <p:cNvSpPr txBox="1"/>
          <p:nvPr userDrawn="1"/>
        </p:nvSpPr>
        <p:spPr>
          <a:xfrm>
            <a:off x="233889" y="602779"/>
            <a:ext cx="2198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ATIVIDADE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A4197A1-D0B1-4B1E-F560-91FB7423EA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EE80074-BCDA-DA03-0FE6-86B4CC1433C0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tx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tx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tx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5066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6FAF2C1E-33F1-4EFC-8C94-165A92E4D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5" t="728" r="1018" b="11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Imagem 13" descr="Placa de letreiro afixada em fachada de loja com cobertura de entrada de estabelecimento&#10;&#10;Descrição gerada automaticamente">
            <a:extLst>
              <a:ext uri="{FF2B5EF4-FFF2-40B4-BE49-F238E27FC236}">
                <a16:creationId xmlns:a16="http://schemas.microsoft.com/office/drawing/2014/main" id="{D57D93E6-B7A5-4E71-B414-D8ADBAA01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2" y="602779"/>
            <a:ext cx="4267201" cy="549994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676DC15-B9D4-47B1-BF4C-901B5AF40081}"/>
              </a:ext>
            </a:extLst>
          </p:cNvPr>
          <p:cNvSpPr txBox="1"/>
          <p:nvPr userDrawn="1"/>
        </p:nvSpPr>
        <p:spPr>
          <a:xfrm>
            <a:off x="233889" y="602779"/>
            <a:ext cx="130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rgbClr val="FEB2C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VÍDEO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9F3C6EF9-5A44-CBD7-8D08-2CA4F78AEC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7248" y="6435755"/>
            <a:ext cx="587020" cy="21232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4997F6-BE44-4D57-2ECB-7BE3419E4B4D}"/>
              </a:ext>
            </a:extLst>
          </p:cNvPr>
          <p:cNvSpPr txBox="1"/>
          <p:nvPr userDrawn="1"/>
        </p:nvSpPr>
        <p:spPr>
          <a:xfrm>
            <a:off x="168165" y="6388030"/>
            <a:ext cx="219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PAP</a:t>
            </a:r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sz="1400" b="0" i="0" dirty="0" err="1">
                <a:solidFill>
                  <a:schemeClr val="bg1"/>
                </a:solidFill>
                <a:latin typeface="AMX" pitchFamily="2" charset="77"/>
              </a:rPr>
              <a:t>Multi</a:t>
            </a:r>
            <a:r>
              <a:rPr lang="pt-BR" sz="1400" b="0" i="0" dirty="0">
                <a:solidFill>
                  <a:schemeClr val="bg1"/>
                </a:solidFill>
                <a:latin typeface="AMX" pitchFamily="2" charset="77"/>
              </a:rPr>
              <a:t> Novo </a:t>
            </a:r>
            <a:r>
              <a:rPr lang="pt-BR" sz="1400" b="1" i="0" dirty="0">
                <a:solidFill>
                  <a:schemeClr val="bg1"/>
                </a:solidFill>
                <a:latin typeface="AMX" pitchFamily="2" charset="77"/>
              </a:rPr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135661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34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12" r:id="rId10"/>
    <p:sldLayoutId id="2147483713" r:id="rId11"/>
    <p:sldLayoutId id="2147483655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3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11.png"/><Relationship Id="rId10" Type="http://schemas.openxmlformats.org/officeDocument/2006/relationships/image" Target="../media/image34.png"/><Relationship Id="rId19" Type="http://schemas.openxmlformats.org/officeDocument/2006/relationships/customXml" Target="../ink/ink1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1C89D7C1-F995-419E-B999-893B889203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259" r="2256" b="3761"/>
          <a:stretch/>
        </p:blipFill>
        <p:spPr>
          <a:xfrm>
            <a:off x="-78191" y="0"/>
            <a:ext cx="12346988" cy="6910792"/>
          </a:xfrm>
          <a:prstGeom prst="rect">
            <a:avLst/>
          </a:prstGeom>
        </p:spPr>
      </p:pic>
      <p:pic>
        <p:nvPicPr>
          <p:cNvPr id="35" name="Imagem 34" descr="Uma imagem contendo edifício, cerca, porta&#10;&#10;Descrição gerada automaticamente">
            <a:extLst>
              <a:ext uri="{FF2B5EF4-FFF2-40B4-BE49-F238E27FC236}">
                <a16:creationId xmlns:a16="http://schemas.microsoft.com/office/drawing/2014/main" id="{DA8419AA-BEBA-4DA5-8195-1A3E97056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7" y="-187427"/>
            <a:ext cx="1295362" cy="262997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A78C3C3-67B3-4657-A94E-973B7F6A8E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>
          <a:xfrm>
            <a:off x="8818525" y="4522170"/>
            <a:ext cx="1380629" cy="2388622"/>
          </a:xfrm>
          <a:prstGeom prst="rect">
            <a:avLst/>
          </a:prstGeom>
        </p:spPr>
      </p:pic>
      <p:pic>
        <p:nvPicPr>
          <p:cNvPr id="39" name="Imagem 38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id="{B61BEE45-434B-4231-894C-3BF5B15027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2" b="63013"/>
          <a:stretch/>
        </p:blipFill>
        <p:spPr>
          <a:xfrm>
            <a:off x="11374344" y="5820939"/>
            <a:ext cx="913602" cy="1089853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FE59716E-818E-449C-9E6C-8D1844E79F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2499114" y="4522171"/>
            <a:ext cx="1380629" cy="2388621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0980D1FC-1BC6-413F-8A66-CC2F47F865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35" y="-165100"/>
            <a:ext cx="1750500" cy="2684535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CE254B7A-E28C-40BC-8A08-468502CF2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773"/>
          <a:stretch/>
        </p:blipFill>
        <p:spPr>
          <a:xfrm>
            <a:off x="-83126" y="-22455"/>
            <a:ext cx="574304" cy="620519"/>
          </a:xfrm>
          <a:prstGeom prst="rect">
            <a:avLst/>
          </a:prstGeom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14DE2070-188A-488C-BCB8-0C5F5F3FC8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0"/>
          <a:stretch/>
        </p:blipFill>
        <p:spPr>
          <a:xfrm>
            <a:off x="11153047" y="2100090"/>
            <a:ext cx="1115750" cy="2365077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FB25E0F7-1BA3-4509-AC16-49977CD574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/>
          <a:stretch/>
        </p:blipFill>
        <p:spPr>
          <a:xfrm>
            <a:off x="-83127" y="2134977"/>
            <a:ext cx="731927" cy="2330190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37F34A68-0162-48DB-8BF9-A2A8BDF528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3" r="33902"/>
          <a:stretch/>
        </p:blipFill>
        <p:spPr>
          <a:xfrm>
            <a:off x="11496404" y="0"/>
            <a:ext cx="772393" cy="598065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B9E357C7-BD7E-4EF9-ACBA-7A3AC39F42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7" y="4916202"/>
            <a:ext cx="1366245" cy="1994717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393ECA42-CE35-45A5-A20F-3D94920B79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5" y="290601"/>
            <a:ext cx="1190551" cy="1524741"/>
          </a:xfrm>
          <a:prstGeom prst="rect">
            <a:avLst/>
          </a:prstGeom>
        </p:spPr>
      </p:pic>
      <p:pic>
        <p:nvPicPr>
          <p:cNvPr id="59" name="Imagem 58" descr="Foto preta e branca de uma porta&#10;&#10;Descrição gerada automaticamente">
            <a:extLst>
              <a:ext uri="{FF2B5EF4-FFF2-40B4-BE49-F238E27FC236}">
                <a16:creationId xmlns:a16="http://schemas.microsoft.com/office/drawing/2014/main" id="{AFE5C909-C294-423B-BA27-E980BCD61E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3" b="57505"/>
          <a:stretch/>
        </p:blipFill>
        <p:spPr>
          <a:xfrm>
            <a:off x="-83127" y="5809003"/>
            <a:ext cx="503818" cy="1101789"/>
          </a:xfrm>
          <a:prstGeom prst="rect">
            <a:avLst/>
          </a:prstGeom>
        </p:spPr>
      </p:pic>
      <p:pic>
        <p:nvPicPr>
          <p:cNvPr id="2" name="campainha_porta_202008160906">
            <a:hlinkClick r:id="" action="ppaction://media"/>
            <a:extLst>
              <a:ext uri="{FF2B5EF4-FFF2-40B4-BE49-F238E27FC236}">
                <a16:creationId xmlns:a16="http://schemas.microsoft.com/office/drawing/2014/main" id="{2C7E4BDA-2169-456A-91AC-371A40759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800" y="-1932030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2E00068A-4F65-4E1E-BC52-5FCCD5A84129}"/>
                  </a:ext>
                </a:extLst>
              </p14:cNvPr>
              <p14:cNvContentPartPr/>
              <p14:nvPr/>
            </p14:nvContentPartPr>
            <p14:xfrm>
              <a:off x="-1248519" y="2193208"/>
              <a:ext cx="3960" cy="972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2E00068A-4F65-4E1E-BC52-5FCCD5A8412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1257519" y="2184208"/>
                <a:ext cx="21600" cy="2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Agrupar 11">
            <a:extLst>
              <a:ext uri="{FF2B5EF4-FFF2-40B4-BE49-F238E27FC236}">
                <a16:creationId xmlns:a16="http://schemas.microsoft.com/office/drawing/2014/main" id="{A7C481F5-8381-8102-ED43-ED08BA8A25E7}"/>
              </a:ext>
            </a:extLst>
          </p:cNvPr>
          <p:cNvGrpSpPr/>
          <p:nvPr/>
        </p:nvGrpSpPr>
        <p:grpSpPr>
          <a:xfrm>
            <a:off x="3879742" y="2657779"/>
            <a:ext cx="5911957" cy="1468442"/>
            <a:chOff x="3879742" y="2228904"/>
            <a:chExt cx="5911957" cy="1468442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BA6DD72-2639-09FD-E6FE-5E1AAFFF4BBE}"/>
                </a:ext>
              </a:extLst>
            </p:cNvPr>
            <p:cNvSpPr txBox="1"/>
            <p:nvPr/>
          </p:nvSpPr>
          <p:spPr>
            <a:xfrm>
              <a:off x="3879742" y="2797100"/>
              <a:ext cx="5911957" cy="90024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pt-BR" sz="6000" b="1" dirty="0">
                  <a:latin typeface="AMX" pitchFamily="2" charset="77"/>
                </a:rPr>
                <a:t>Guia </a:t>
              </a:r>
              <a:r>
                <a:rPr lang="pt-BR" sz="6000" dirty="0">
                  <a:latin typeface="AMX" pitchFamily="2" charset="77"/>
                </a:rPr>
                <a:t>Rápido</a:t>
              </a:r>
              <a:r>
                <a:rPr lang="pt-BR" sz="6000" b="1" dirty="0">
                  <a:latin typeface="AMX" pitchFamily="2" charset="77"/>
                </a:rPr>
                <a:t> SDU</a:t>
              </a: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96E5710D-4E2E-09F9-72A7-9F78BD42F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988367" y="2228904"/>
              <a:ext cx="1188421" cy="4298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2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D563E-B31A-338A-8BA5-F02AF921C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200782DB-9732-1494-E5F1-31FAE3A00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" y="823401"/>
            <a:ext cx="3404324" cy="4120331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9977F554-F903-2E2D-9991-497B6EEEB862}"/>
              </a:ext>
            </a:extLst>
          </p:cNvPr>
          <p:cNvGrpSpPr/>
          <p:nvPr/>
        </p:nvGrpSpPr>
        <p:grpSpPr>
          <a:xfrm>
            <a:off x="2449778" y="267457"/>
            <a:ext cx="7292443" cy="551727"/>
            <a:chOff x="4041863" y="267457"/>
            <a:chExt cx="7292443" cy="551727"/>
          </a:xfrm>
          <a:solidFill>
            <a:srgbClr val="BEE6EE"/>
          </a:solidFill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E3BB4D72-25CF-B43E-CA7C-A000B5E56CAE}"/>
                </a:ext>
              </a:extLst>
            </p:cNvPr>
            <p:cNvSpPr/>
            <p:nvPr/>
          </p:nvSpPr>
          <p:spPr>
            <a:xfrm>
              <a:off x="4323643" y="271674"/>
              <a:ext cx="7010663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Fechamento de Impacto: Assuma a Venda e Avance com Naturalidade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Oval 2">
              <a:extLst>
                <a:ext uri="{FF2B5EF4-FFF2-40B4-BE49-F238E27FC236}">
                  <a16:creationId xmlns:a16="http://schemas.microsoft.com/office/drawing/2014/main" id="{3F353279-4063-61BE-DB70-CBFBEA5EAF38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5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B71E21A-D904-3379-1E5A-603A4CC8DBDB}"/>
              </a:ext>
            </a:extLst>
          </p:cNvPr>
          <p:cNvSpPr txBox="1"/>
          <p:nvPr/>
        </p:nvSpPr>
        <p:spPr>
          <a:xfrm>
            <a:off x="3318672" y="997682"/>
            <a:ext cx="5554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Ação Direta </a:t>
            </a:r>
            <a:br>
              <a:rPr lang="pt-BR" sz="2800" b="1" dirty="0">
                <a:solidFill>
                  <a:srgbClr val="C00000"/>
                </a:solidFill>
                <a:latin typeface="AMX" pitchFamily="2" charset="77"/>
              </a:rPr>
            </a:br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(Assumindo a Venda)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ACFE6E3-583C-98ED-074D-3B0816ED242B}"/>
              </a:ext>
            </a:extLst>
          </p:cNvPr>
          <p:cNvGrpSpPr/>
          <p:nvPr/>
        </p:nvGrpSpPr>
        <p:grpSpPr>
          <a:xfrm>
            <a:off x="4181253" y="2146320"/>
            <a:ext cx="6344936" cy="1861245"/>
            <a:chOff x="4032065" y="1178146"/>
            <a:chExt cx="6344936" cy="1861245"/>
          </a:xfrm>
        </p:grpSpPr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3323605B-F817-3E89-785B-7C6260B66E50}"/>
                </a:ext>
              </a:extLst>
            </p:cNvPr>
            <p:cNvSpPr/>
            <p:nvPr/>
          </p:nvSpPr>
          <p:spPr>
            <a:xfrm>
              <a:off x="4041862" y="1178146"/>
              <a:ext cx="6335139" cy="1861245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Balão Retangular Arredondado 14">
              <a:extLst>
                <a:ext uri="{FF2B5EF4-FFF2-40B4-BE49-F238E27FC236}">
                  <a16:creationId xmlns:a16="http://schemas.microsoft.com/office/drawing/2014/main" id="{31B8561F-A234-36CA-E7D3-EB56C5F32969}"/>
                </a:ext>
              </a:extLst>
            </p:cNvPr>
            <p:cNvSpPr/>
            <p:nvPr/>
          </p:nvSpPr>
          <p:spPr>
            <a:xfrm rot="5400000">
              <a:off x="6521437" y="-1209038"/>
              <a:ext cx="1366192" cy="6344936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59402DB7-F040-683A-1A6C-4082FBF49A1A}"/>
                </a:ext>
              </a:extLst>
            </p:cNvPr>
            <p:cNvSpPr txBox="1"/>
            <p:nvPr/>
          </p:nvSpPr>
          <p:spPr>
            <a:xfrm>
              <a:off x="4317726" y="1351082"/>
              <a:ext cx="58445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“Para a instalação, você prefere que nossa equipe venha de manhã ou à tarde?”</a:t>
              </a:r>
            </a:p>
          </p:txBody>
        </p:sp>
      </p:grp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4C476A7-81C2-9C15-9118-1E64ED6E01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>
            <a:off x="1941999" y="1192213"/>
            <a:ext cx="2428600" cy="7410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62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3C941-A204-346C-5C73-A6812DF1F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3E7B9A5C-E56C-8BF1-AA0C-665FC6FA4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3" y="823401"/>
            <a:ext cx="3404324" cy="412033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E68DB29-FB81-CB40-CDE5-BFEEDF6774A7}"/>
              </a:ext>
            </a:extLst>
          </p:cNvPr>
          <p:cNvGrpSpPr/>
          <p:nvPr/>
        </p:nvGrpSpPr>
        <p:grpSpPr>
          <a:xfrm>
            <a:off x="1579418" y="2012774"/>
            <a:ext cx="6462128" cy="2930958"/>
            <a:chOff x="4869663" y="1178146"/>
            <a:chExt cx="6462128" cy="2930958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31C83BDF-E3A3-1125-29C7-BF52A0FCF7E8}"/>
                </a:ext>
              </a:extLst>
            </p:cNvPr>
            <p:cNvSpPr/>
            <p:nvPr/>
          </p:nvSpPr>
          <p:spPr>
            <a:xfrm>
              <a:off x="4869663" y="1178146"/>
              <a:ext cx="6462128" cy="2930958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alão Retangular Arredondado 6">
              <a:extLst>
                <a:ext uri="{FF2B5EF4-FFF2-40B4-BE49-F238E27FC236}">
                  <a16:creationId xmlns:a16="http://schemas.microsoft.com/office/drawing/2014/main" id="{2D66C255-CACF-FB48-7910-51EE36E29A41}"/>
                </a:ext>
              </a:extLst>
            </p:cNvPr>
            <p:cNvSpPr/>
            <p:nvPr/>
          </p:nvSpPr>
          <p:spPr>
            <a:xfrm rot="16200000" flipH="1">
              <a:off x="7513228" y="-1124775"/>
              <a:ext cx="1366192" cy="6176410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03EC6F83-F4D9-EFEC-0889-1D31FC36F438}"/>
                </a:ext>
              </a:extLst>
            </p:cNvPr>
            <p:cNvSpPr txBox="1"/>
            <p:nvPr/>
          </p:nvSpPr>
          <p:spPr>
            <a:xfrm>
              <a:off x="5222659" y="1351082"/>
              <a:ext cx="60855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“Condição e instalação válidas apenas para fechamentos hoje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na sua rua.</a:t>
              </a:r>
            </a:p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É uma oportunidade única para  você já começar a economizar.”</a:t>
              </a:r>
            </a:p>
          </p:txBody>
        </p:sp>
      </p:grp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236A2C9-0226-2CAC-FAF3-66892673B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 flipH="1">
            <a:off x="7729626" y="1192213"/>
            <a:ext cx="2428600" cy="741045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763939B-D2E8-9075-9705-F8D7F27264B2}"/>
              </a:ext>
            </a:extLst>
          </p:cNvPr>
          <p:cNvGrpSpPr/>
          <p:nvPr/>
        </p:nvGrpSpPr>
        <p:grpSpPr>
          <a:xfrm>
            <a:off x="2449778" y="267457"/>
            <a:ext cx="7292443" cy="551727"/>
            <a:chOff x="4041863" y="267457"/>
            <a:chExt cx="7292443" cy="551727"/>
          </a:xfrm>
          <a:solidFill>
            <a:srgbClr val="BEE6EE"/>
          </a:solidFill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B2D0A251-417F-9B4B-6268-4F0BA6266498}"/>
                </a:ext>
              </a:extLst>
            </p:cNvPr>
            <p:cNvSpPr/>
            <p:nvPr/>
          </p:nvSpPr>
          <p:spPr>
            <a:xfrm>
              <a:off x="4323643" y="271674"/>
              <a:ext cx="7010663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Fechamento de Impacto: Assuma a Venda e Avance com Naturalidade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Oval 2">
              <a:extLst>
                <a:ext uri="{FF2B5EF4-FFF2-40B4-BE49-F238E27FC236}">
                  <a16:creationId xmlns:a16="http://schemas.microsoft.com/office/drawing/2014/main" id="{1006137C-B377-BE48-133C-D123E3EED081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5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A0ED200-73AB-8464-2F4C-FEB24A2A7CBA}"/>
              </a:ext>
            </a:extLst>
          </p:cNvPr>
          <p:cNvSpPr txBox="1"/>
          <p:nvPr/>
        </p:nvSpPr>
        <p:spPr>
          <a:xfrm>
            <a:off x="3901072" y="1123731"/>
            <a:ext cx="4093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Urgência Leve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66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A0891-717F-E7F8-62B0-FD3591FED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62B539C9-7E7B-70D6-1E52-C539F5E7E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" y="284079"/>
            <a:ext cx="3404324" cy="4120331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BFC7CAD-6B39-704F-9834-6F7DE30BA536}"/>
              </a:ext>
            </a:extLst>
          </p:cNvPr>
          <p:cNvGrpSpPr/>
          <p:nvPr/>
        </p:nvGrpSpPr>
        <p:grpSpPr>
          <a:xfrm>
            <a:off x="4032065" y="1650972"/>
            <a:ext cx="7023862" cy="3366884"/>
            <a:chOff x="4032065" y="1178146"/>
            <a:chExt cx="7023862" cy="3366884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803F0939-4A26-CD56-D8EE-27E2F0D47AA8}"/>
                </a:ext>
              </a:extLst>
            </p:cNvPr>
            <p:cNvSpPr/>
            <p:nvPr/>
          </p:nvSpPr>
          <p:spPr>
            <a:xfrm>
              <a:off x="4041862" y="1178146"/>
              <a:ext cx="7014065" cy="3366884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Balão Retangular Arredondado 55">
              <a:extLst>
                <a:ext uri="{FF2B5EF4-FFF2-40B4-BE49-F238E27FC236}">
                  <a16:creationId xmlns:a16="http://schemas.microsoft.com/office/drawing/2014/main" id="{B8AF6A34-8BAD-FA87-FF53-8B82CEE5032B}"/>
                </a:ext>
              </a:extLst>
            </p:cNvPr>
            <p:cNvSpPr/>
            <p:nvPr/>
          </p:nvSpPr>
          <p:spPr>
            <a:xfrm rot="5400000">
              <a:off x="6860900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D8577CC3-5D88-82E2-48D4-C1B660A427B3}"/>
                </a:ext>
              </a:extLst>
            </p:cNvPr>
            <p:cNvSpPr txBox="1"/>
            <p:nvPr/>
          </p:nvSpPr>
          <p:spPr>
            <a:xfrm>
              <a:off x="4317726" y="1351082"/>
              <a:ext cx="655116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“Entendo perfeitamente. Posso te enviar pelo WhatsApp um folder com todas as ofertas e detalhes para você analisar com calma ou compartilhar com o decisor? Assim você tem tudo em mãos.”</a:t>
              </a: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97F56F8-9735-9BF7-3EEE-D1B4A3CADE7E}"/>
              </a:ext>
            </a:extLst>
          </p:cNvPr>
          <p:cNvSpPr txBox="1"/>
          <p:nvPr/>
        </p:nvSpPr>
        <p:spPr>
          <a:xfrm>
            <a:off x="4317726" y="999062"/>
            <a:ext cx="7874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C00000"/>
                </a:solidFill>
                <a:latin typeface="AMX" pitchFamily="2" charset="77"/>
              </a:rPr>
              <a:t>Sem venda hoje? Garanta conexão para amanhã.”</a:t>
            </a:r>
          </a:p>
        </p:txBody>
      </p: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E2A60176-6FFD-E751-6676-5A3093848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>
            <a:off x="1814999" y="652891"/>
            <a:ext cx="2428600" cy="7410454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00AF76D0-3CEB-5061-359D-3FAB26CB7B25}"/>
              </a:ext>
            </a:extLst>
          </p:cNvPr>
          <p:cNvGrpSpPr/>
          <p:nvPr/>
        </p:nvGrpSpPr>
        <p:grpSpPr>
          <a:xfrm>
            <a:off x="4041863" y="267457"/>
            <a:ext cx="5542404" cy="551727"/>
            <a:chOff x="4041863" y="267457"/>
            <a:chExt cx="5542404" cy="551727"/>
          </a:xfrm>
          <a:solidFill>
            <a:srgbClr val="BEE6EE"/>
          </a:solidFill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758F8E5-6EE1-C7D6-E11C-BB75CA6D9FBC}"/>
                </a:ext>
              </a:extLst>
            </p:cNvPr>
            <p:cNvSpPr/>
            <p:nvPr/>
          </p:nvSpPr>
          <p:spPr>
            <a:xfrm>
              <a:off x="4323644" y="271674"/>
              <a:ext cx="5260623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Plano B: Saída Estratégica Coleta de WhatsApp</a:t>
              </a:r>
            </a:p>
          </p:txBody>
        </p:sp>
        <p:sp>
          <p:nvSpPr>
            <p:cNvPr id="6" name="Oval 2">
              <a:extLst>
                <a:ext uri="{FF2B5EF4-FFF2-40B4-BE49-F238E27FC236}">
                  <a16:creationId xmlns:a16="http://schemas.microsoft.com/office/drawing/2014/main" id="{C05624D7-AF18-A2A0-54E8-3148D3AEC30B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6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AF25AB-28A4-A04A-48B7-C0A56B53A960}"/>
              </a:ext>
            </a:extLst>
          </p:cNvPr>
          <p:cNvSpPr txBox="1"/>
          <p:nvPr/>
        </p:nvSpPr>
        <p:spPr>
          <a:xfrm>
            <a:off x="4366559" y="5208101"/>
            <a:ext cx="70140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C00000"/>
                </a:solidFill>
                <a:latin typeface="AMX" pitchFamily="2" charset="77"/>
              </a:rPr>
              <a:t>Objetivo: </a:t>
            </a:r>
            <a:r>
              <a:rPr lang="pt-BR" sz="2400" dirty="0">
                <a:latin typeface="AMX Medium" pitchFamily="2" charset="77"/>
              </a:rPr>
              <a:t>Coletar o contato para um follow-up posterior, enviando o  material e mantendo a comunicação ativa.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77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736BB-1472-3F7C-A5D6-971A41170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C131325-1FD0-9A4F-1715-ABE694C54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159" y="1683885"/>
            <a:ext cx="2842157" cy="286189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C026C6-1720-CF6E-3B29-4B773FDCA9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" b="-52"/>
          <a:stretch/>
        </p:blipFill>
        <p:spPr>
          <a:xfrm flipH="1">
            <a:off x="498965" y="1484550"/>
            <a:ext cx="2109977" cy="4360937"/>
          </a:xfrm>
          <a:prstGeom prst="rect">
            <a:avLst/>
          </a:prstGeom>
        </p:spPr>
      </p:pic>
      <p:pic>
        <p:nvPicPr>
          <p:cNvPr id="3" name="Imagem 2" descr="Roda preta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79A75DC0-0802-E92D-D1FE-26B97BB55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50" y="2531977"/>
            <a:ext cx="1793371" cy="268175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5C141E6C-D5AC-2BBC-FDFE-AB7513BFD7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929306">
            <a:off x="2910144" y="2908995"/>
            <a:ext cx="497340" cy="50079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E3FBAF6-F38F-8143-28A2-33A27412D65B}"/>
              </a:ext>
            </a:extLst>
          </p:cNvPr>
          <p:cNvSpPr txBox="1"/>
          <p:nvPr/>
        </p:nvSpPr>
        <p:spPr>
          <a:xfrm>
            <a:off x="4503316" y="1621721"/>
            <a:ext cx="752409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Apresentação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Escuta Ativa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Sondagem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u="none" strike="noStrike" baseline="0" dirty="0" err="1">
                <a:latin typeface="AMX Medium" pitchFamily="2" charset="77"/>
              </a:rPr>
              <a:t>Benefício</a:t>
            </a:r>
            <a:r>
              <a:rPr lang="it-IT" sz="2400" u="none" strike="noStrike" baseline="0" dirty="0">
                <a:latin typeface="AMX Medium" pitchFamily="2" charset="77"/>
              </a:rPr>
              <a:t> + Economia</a:t>
            </a:r>
            <a:endParaRPr lang="pt-BR" sz="2400" u="none" strike="noStrike" baseline="0" dirty="0">
              <a:latin typeface="AMX Medium" pitchFamily="2" charset="77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Assuma a Venda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Segurança</a:t>
            </a:r>
            <a:endParaRPr lang="pt-BR" sz="2400" dirty="0">
              <a:latin typeface="AMX Medium" pitchFamily="2" charset="77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Urgência Leve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u="none" strike="noStrike" baseline="0" dirty="0">
                <a:latin typeface="AMX Medium" pitchFamily="2" charset="77"/>
              </a:rPr>
              <a:t>Plano </a:t>
            </a:r>
            <a:r>
              <a:rPr lang="pt-BR" sz="2400" u="none" strike="noStrike" baseline="0" dirty="0" err="1">
                <a:latin typeface="AMX Medium" pitchFamily="2" charset="77"/>
              </a:rPr>
              <a:t>B</a:t>
            </a:r>
            <a:endParaRPr lang="pt-BR" sz="2400" dirty="0">
              <a:latin typeface="AMX Medium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E4A7378-0ED5-7D72-3A29-5B38152CD5B8}"/>
              </a:ext>
            </a:extLst>
          </p:cNvPr>
          <p:cNvSpPr txBox="1"/>
          <p:nvPr/>
        </p:nvSpPr>
        <p:spPr>
          <a:xfrm>
            <a:off x="4503317" y="998834"/>
            <a:ext cx="752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Chaves de Sucesso SDU (Resumo)</a:t>
            </a:r>
          </a:p>
        </p:txBody>
      </p:sp>
    </p:spTree>
    <p:extLst>
      <p:ext uri="{BB962C8B-B14F-4D97-AF65-F5344CB8AC3E}">
        <p14:creationId xmlns:p14="http://schemas.microsoft.com/office/powerpoint/2010/main" val="402749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C19DB7B7-D7F4-46E8-E127-E35A4EF0C4AA}"/>
              </a:ext>
            </a:extLst>
          </p:cNvPr>
          <p:cNvGrpSpPr/>
          <p:nvPr/>
        </p:nvGrpSpPr>
        <p:grpSpPr>
          <a:xfrm>
            <a:off x="4735556" y="267457"/>
            <a:ext cx="2911592" cy="551727"/>
            <a:chOff x="4041863" y="267457"/>
            <a:chExt cx="2911592" cy="551727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E0CDB782-58F3-7200-2376-BB5A358A1A3A}"/>
                </a:ext>
              </a:extLst>
            </p:cNvPr>
            <p:cNvSpPr/>
            <p:nvPr/>
          </p:nvSpPr>
          <p:spPr>
            <a:xfrm>
              <a:off x="4323282" y="271674"/>
              <a:ext cx="2630173" cy="543293"/>
            </a:xfrm>
            <a:prstGeom prst="rect">
              <a:avLst/>
            </a:prstGeom>
            <a:solidFill>
              <a:srgbClr val="BEE6E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Recapitulando - SDU</a:t>
              </a:r>
            </a:p>
          </p:txBody>
        </p:sp>
        <p:sp>
          <p:nvSpPr>
            <p:cNvPr id="4" name="Oval 2">
              <a:extLst>
                <a:ext uri="{FF2B5EF4-FFF2-40B4-BE49-F238E27FC236}">
                  <a16:creationId xmlns:a16="http://schemas.microsoft.com/office/drawing/2014/main" id="{B0FE5289-0092-6687-E0E4-8D146F28463D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solidFill>
              <a:srgbClr val="BEE6E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7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7877AC-547C-9D5D-4A09-C7053E9739B8}"/>
              </a:ext>
            </a:extLst>
          </p:cNvPr>
          <p:cNvSpPr txBox="1"/>
          <p:nvPr/>
        </p:nvSpPr>
        <p:spPr>
          <a:xfrm>
            <a:off x="2513056" y="1065104"/>
            <a:ext cx="7165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No SDU, trabalhamos em contato único: impactar, diagnosticar, mostrar valor e conduzir decisão na mesma visita.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2E02821-B5C2-04AA-F627-97606F48F474}"/>
              </a:ext>
            </a:extLst>
          </p:cNvPr>
          <p:cNvSpPr txBox="1"/>
          <p:nvPr/>
        </p:nvSpPr>
        <p:spPr>
          <a:xfrm>
            <a:off x="3374844" y="6203547"/>
            <a:ext cx="5409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latin typeface="AMX" pitchFamily="2" charset="77"/>
              </a:rPr>
              <a:t>No SDU, resultado é execução com método.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71836ED-E210-5D91-AEEE-3A3CFD324CD2}"/>
              </a:ext>
            </a:extLst>
          </p:cNvPr>
          <p:cNvSpPr txBox="1"/>
          <p:nvPr/>
        </p:nvSpPr>
        <p:spPr>
          <a:xfrm>
            <a:off x="1068049" y="3165347"/>
            <a:ext cx="231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Apresente-se com clareza e postura</a:t>
            </a: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58996B9B-CB98-C764-6E33-1945058C84A9}"/>
              </a:ext>
            </a:extLst>
          </p:cNvPr>
          <p:cNvCxnSpPr/>
          <p:nvPr/>
        </p:nvCxnSpPr>
        <p:spPr>
          <a:xfrm>
            <a:off x="4124361" y="2315098"/>
            <a:ext cx="0" cy="3050388"/>
          </a:xfrm>
          <a:prstGeom prst="line">
            <a:avLst/>
          </a:prstGeom>
          <a:ln w="19050">
            <a:solidFill>
              <a:srgbClr val="FF0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12B3C5E-3C6B-1A7E-A857-65FC73ED82A8}"/>
              </a:ext>
            </a:extLst>
          </p:cNvPr>
          <p:cNvSpPr txBox="1"/>
          <p:nvPr/>
        </p:nvSpPr>
        <p:spPr>
          <a:xfrm>
            <a:off x="4829134" y="3165347"/>
            <a:ext cx="231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Gere interesse rapidamente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57987A8-00B2-6FA3-EEEC-F69DD2E573A1}"/>
              </a:ext>
            </a:extLst>
          </p:cNvPr>
          <p:cNvSpPr txBox="1"/>
          <p:nvPr/>
        </p:nvSpPr>
        <p:spPr>
          <a:xfrm>
            <a:off x="8590219" y="3165347"/>
            <a:ext cx="231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Estimule o cliente a falar e escute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CD7027B9-B690-FCC6-2CC6-A31563C45B4E}"/>
              </a:ext>
            </a:extLst>
          </p:cNvPr>
          <p:cNvSpPr txBox="1"/>
          <p:nvPr/>
        </p:nvSpPr>
        <p:spPr>
          <a:xfrm>
            <a:off x="634683" y="5241797"/>
            <a:ext cx="31800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Compare cenários e mostre a economia real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7AC0D8C6-D333-4B33-5AF5-52C723F6A98C}"/>
              </a:ext>
            </a:extLst>
          </p:cNvPr>
          <p:cNvSpPr txBox="1"/>
          <p:nvPr/>
        </p:nvSpPr>
        <p:spPr>
          <a:xfrm>
            <a:off x="4672163" y="5241797"/>
            <a:ext cx="26273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Realize o fechamento com naturalidade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9AD85DD0-C9D3-5EF2-7FCA-DAC9CB80F1C8}"/>
              </a:ext>
            </a:extLst>
          </p:cNvPr>
          <p:cNvSpPr txBox="1"/>
          <p:nvPr/>
        </p:nvSpPr>
        <p:spPr>
          <a:xfrm>
            <a:off x="8365296" y="5241797"/>
            <a:ext cx="28016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000" dirty="0">
                <a:latin typeface="AMX Medium" pitchFamily="2" charset="77"/>
              </a:rPr>
              <a:t>Se não fechar, garanta o próximo passo</a:t>
            </a:r>
          </a:p>
        </p:txBody>
      </p: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C2123C42-D70A-8D57-9095-63F1FDD5D8A5}"/>
              </a:ext>
            </a:extLst>
          </p:cNvPr>
          <p:cNvCxnSpPr/>
          <p:nvPr/>
        </p:nvCxnSpPr>
        <p:spPr>
          <a:xfrm>
            <a:off x="7915311" y="2315098"/>
            <a:ext cx="0" cy="3050388"/>
          </a:xfrm>
          <a:prstGeom prst="line">
            <a:avLst/>
          </a:prstGeom>
          <a:ln w="19050">
            <a:solidFill>
              <a:srgbClr val="FF0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6B4B0727-9DF7-EF29-A5DE-86A8D4DBACEE}"/>
              </a:ext>
            </a:extLst>
          </p:cNvPr>
          <p:cNvGrpSpPr/>
          <p:nvPr/>
        </p:nvGrpSpPr>
        <p:grpSpPr>
          <a:xfrm>
            <a:off x="9204794" y="1950211"/>
            <a:ext cx="1084219" cy="1084219"/>
            <a:chOff x="9204794" y="1950211"/>
            <a:chExt cx="1084219" cy="108421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D1C5B1-A2B5-B9D4-90FC-6A277794784E}"/>
                </a:ext>
              </a:extLst>
            </p:cNvPr>
            <p:cNvSpPr/>
            <p:nvPr/>
          </p:nvSpPr>
          <p:spPr>
            <a:xfrm>
              <a:off x="9204794" y="195021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C62F2802-B156-A41F-5AC4-837295763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03165" y="2150480"/>
              <a:ext cx="682585" cy="706728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B52E6173-E48A-2D78-D804-C1DBC5236713}"/>
              </a:ext>
            </a:extLst>
          </p:cNvPr>
          <p:cNvGrpSpPr/>
          <p:nvPr/>
        </p:nvGrpSpPr>
        <p:grpSpPr>
          <a:xfrm>
            <a:off x="1682624" y="1950211"/>
            <a:ext cx="1084219" cy="1084219"/>
            <a:chOff x="1682624" y="1950211"/>
            <a:chExt cx="1084219" cy="1084219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A13DE88-7633-2471-6E04-97EFB6F9BCAE}"/>
                </a:ext>
              </a:extLst>
            </p:cNvPr>
            <p:cNvSpPr/>
            <p:nvPr/>
          </p:nvSpPr>
          <p:spPr>
            <a:xfrm>
              <a:off x="1682624" y="195021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67731737-E031-DC39-EF19-08BBA7DB1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29573" y="2134419"/>
              <a:ext cx="590318" cy="673568"/>
            </a:xfrm>
            <a:prstGeom prst="rect">
              <a:avLst/>
            </a:prstGeom>
          </p:spPr>
        </p:pic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F1A20128-8D35-D8E7-832B-A0E28155E226}"/>
              </a:ext>
            </a:extLst>
          </p:cNvPr>
          <p:cNvGrpSpPr/>
          <p:nvPr/>
        </p:nvGrpSpPr>
        <p:grpSpPr>
          <a:xfrm>
            <a:off x="9204794" y="4026661"/>
            <a:ext cx="1084219" cy="1084219"/>
            <a:chOff x="9204794" y="4026661"/>
            <a:chExt cx="1084219" cy="1084219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7C5A13A-0B1A-03A6-9565-2DC25787C3BC}"/>
                </a:ext>
              </a:extLst>
            </p:cNvPr>
            <p:cNvSpPr/>
            <p:nvPr/>
          </p:nvSpPr>
          <p:spPr>
            <a:xfrm>
              <a:off x="9204794" y="402666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9B886AB1-8DCB-8BF9-1E93-E390391C8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67968" y="4166804"/>
              <a:ext cx="551783" cy="761257"/>
            </a:xfrm>
            <a:prstGeom prst="rect">
              <a:avLst/>
            </a:prstGeom>
          </p:spPr>
        </p:pic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E9308F28-07B8-2C62-C6F4-2CBB0756D97B}"/>
              </a:ext>
            </a:extLst>
          </p:cNvPr>
          <p:cNvGrpSpPr/>
          <p:nvPr/>
        </p:nvGrpSpPr>
        <p:grpSpPr>
          <a:xfrm>
            <a:off x="5443709" y="1950211"/>
            <a:ext cx="1084219" cy="1084219"/>
            <a:chOff x="5443709" y="1950211"/>
            <a:chExt cx="1084219" cy="1084219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75C5040-3FA3-61BE-7203-494E559E19B1}"/>
                </a:ext>
              </a:extLst>
            </p:cNvPr>
            <p:cNvSpPr/>
            <p:nvPr/>
          </p:nvSpPr>
          <p:spPr>
            <a:xfrm>
              <a:off x="5443709" y="195021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1" name="Gráfico 80">
              <a:extLst>
                <a:ext uri="{FF2B5EF4-FFF2-40B4-BE49-F238E27FC236}">
                  <a16:creationId xmlns:a16="http://schemas.microsoft.com/office/drawing/2014/main" id="{BC49016C-3865-C858-B894-53E05106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94368" y="2008240"/>
              <a:ext cx="971744" cy="971744"/>
            </a:xfrm>
            <a:prstGeom prst="rect">
              <a:avLst/>
            </a:prstGeom>
          </p:spPr>
        </p:pic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62EE48D2-6E6F-887D-01AF-4936CA331C16}"/>
              </a:ext>
            </a:extLst>
          </p:cNvPr>
          <p:cNvGrpSpPr/>
          <p:nvPr/>
        </p:nvGrpSpPr>
        <p:grpSpPr>
          <a:xfrm>
            <a:off x="1682624" y="4026661"/>
            <a:ext cx="1084219" cy="1084219"/>
            <a:chOff x="1682624" y="4026661"/>
            <a:chExt cx="1084219" cy="108421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5548365-BD64-CC84-2914-C0E21DE0789B}"/>
                </a:ext>
              </a:extLst>
            </p:cNvPr>
            <p:cNvSpPr/>
            <p:nvPr/>
          </p:nvSpPr>
          <p:spPr>
            <a:xfrm>
              <a:off x="1682624" y="402666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85" name="Gráfico 84">
              <a:extLst>
                <a:ext uri="{FF2B5EF4-FFF2-40B4-BE49-F238E27FC236}">
                  <a16:creationId xmlns:a16="http://schemas.microsoft.com/office/drawing/2014/main" id="{AB839260-73B6-3797-ABE9-F23BA92DE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731103" y="4096642"/>
              <a:ext cx="944256" cy="944256"/>
            </a:xfrm>
            <a:prstGeom prst="rect">
              <a:avLst/>
            </a:prstGeom>
          </p:spPr>
        </p:pic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63AF9D58-B314-F65F-13E2-EBF2A9BF894D}"/>
              </a:ext>
            </a:extLst>
          </p:cNvPr>
          <p:cNvGrpSpPr/>
          <p:nvPr/>
        </p:nvGrpSpPr>
        <p:grpSpPr>
          <a:xfrm>
            <a:off x="5443709" y="4026661"/>
            <a:ext cx="1084219" cy="1084219"/>
            <a:chOff x="5443709" y="4026661"/>
            <a:chExt cx="1084219" cy="1084219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20E0AEB-0A90-86C2-7650-F6D8CD63E39D}"/>
                </a:ext>
              </a:extLst>
            </p:cNvPr>
            <p:cNvSpPr/>
            <p:nvPr/>
          </p:nvSpPr>
          <p:spPr>
            <a:xfrm>
              <a:off x="5443709" y="4026661"/>
              <a:ext cx="1084219" cy="108421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7" name="Forma Livre 106">
              <a:extLst>
                <a:ext uri="{FF2B5EF4-FFF2-40B4-BE49-F238E27FC236}">
                  <a16:creationId xmlns:a16="http://schemas.microsoft.com/office/drawing/2014/main" id="{62DD5F96-96FD-F99E-621A-C5A848B23F51}"/>
                </a:ext>
              </a:extLst>
            </p:cNvPr>
            <p:cNvSpPr/>
            <p:nvPr/>
          </p:nvSpPr>
          <p:spPr>
            <a:xfrm>
              <a:off x="5729290" y="4284512"/>
              <a:ext cx="499512" cy="547132"/>
            </a:xfrm>
            <a:custGeom>
              <a:avLst/>
              <a:gdLst>
                <a:gd name="csX0" fmla="*/ 428158 w 499512"/>
                <a:gd name="csY0" fmla="*/ 190299 h 547132"/>
                <a:gd name="csX1" fmla="*/ 323562 w 499512"/>
                <a:gd name="csY1" fmla="*/ 190299 h 547132"/>
                <a:gd name="csX2" fmla="*/ 333009 w 499512"/>
                <a:gd name="csY2" fmla="*/ 74474 h 547132"/>
                <a:gd name="csX3" fmla="*/ 256812 w 499512"/>
                <a:gd name="csY3" fmla="*/ 0 h 547132"/>
                <a:gd name="csX4" fmla="*/ 182605 w 499512"/>
                <a:gd name="csY4" fmla="*/ 59383 h 547132"/>
                <a:gd name="csX5" fmla="*/ 109557 w 499512"/>
                <a:gd name="csY5" fmla="*/ 195201 h 547132"/>
                <a:gd name="csX6" fmla="*/ 95150 w 499512"/>
                <a:gd name="csY6" fmla="*/ 190299 h 547132"/>
                <a:gd name="csX7" fmla="*/ 23795 w 499512"/>
                <a:gd name="csY7" fmla="*/ 190299 h 547132"/>
                <a:gd name="csX8" fmla="*/ 0 w 499512"/>
                <a:gd name="csY8" fmla="*/ 214094 h 547132"/>
                <a:gd name="csX9" fmla="*/ 23795 w 499512"/>
                <a:gd name="csY9" fmla="*/ 237889 h 547132"/>
                <a:gd name="csX10" fmla="*/ 71384 w 499512"/>
                <a:gd name="csY10" fmla="*/ 237889 h 547132"/>
                <a:gd name="csX11" fmla="*/ 71384 w 499512"/>
                <a:gd name="csY11" fmla="*/ 475777 h 547132"/>
                <a:gd name="csX12" fmla="*/ 23795 w 499512"/>
                <a:gd name="csY12" fmla="*/ 475777 h 547132"/>
                <a:gd name="csX13" fmla="*/ 0 w 499512"/>
                <a:gd name="csY13" fmla="*/ 499572 h 547132"/>
                <a:gd name="csX14" fmla="*/ 23795 w 499512"/>
                <a:gd name="csY14" fmla="*/ 523367 h 547132"/>
                <a:gd name="csX15" fmla="*/ 95150 w 499512"/>
                <a:gd name="csY15" fmla="*/ 523367 h 547132"/>
                <a:gd name="csX16" fmla="*/ 106854 w 499512"/>
                <a:gd name="csY16" fmla="*/ 520278 h 547132"/>
                <a:gd name="csX17" fmla="*/ 190329 w 499512"/>
                <a:gd name="csY17" fmla="*/ 547132 h 547132"/>
                <a:gd name="csX18" fmla="*/ 359418 w 499512"/>
                <a:gd name="csY18" fmla="*/ 547132 h 547132"/>
                <a:gd name="csX19" fmla="*/ 471500 w 499512"/>
                <a:gd name="csY19" fmla="*/ 468440 h 547132"/>
                <a:gd name="csX20" fmla="*/ 499513 w 499512"/>
                <a:gd name="csY20" fmla="*/ 257733 h 547132"/>
                <a:gd name="csX21" fmla="*/ 428217 w 499512"/>
                <a:gd name="csY21" fmla="*/ 190329 h 547132"/>
                <a:gd name="csX22" fmla="*/ 426584 w 499512"/>
                <a:gd name="csY22" fmla="*/ 452577 h 547132"/>
                <a:gd name="csX23" fmla="*/ 359358 w 499512"/>
                <a:gd name="csY23" fmla="*/ 499543 h 547132"/>
                <a:gd name="csX24" fmla="*/ 190269 w 499512"/>
                <a:gd name="csY24" fmla="*/ 499543 h 547132"/>
                <a:gd name="csX25" fmla="*/ 118915 w 499512"/>
                <a:gd name="csY25" fmla="*/ 467281 h 547132"/>
                <a:gd name="csX26" fmla="*/ 118915 w 499512"/>
                <a:gd name="csY26" fmla="*/ 250217 h 547132"/>
                <a:gd name="csX27" fmla="*/ 228799 w 499512"/>
                <a:gd name="csY27" fmla="*/ 70731 h 547132"/>
                <a:gd name="csX28" fmla="*/ 256782 w 499512"/>
                <a:gd name="csY28" fmla="*/ 47560 h 547132"/>
                <a:gd name="csX29" fmla="*/ 285419 w 499512"/>
                <a:gd name="csY29" fmla="*/ 76197 h 547132"/>
                <a:gd name="csX30" fmla="*/ 285627 w 499512"/>
                <a:gd name="csY30" fmla="*/ 79405 h 547132"/>
                <a:gd name="csX31" fmla="*/ 265248 w 499512"/>
                <a:gd name="csY31" fmla="*/ 202895 h 547132"/>
                <a:gd name="csX32" fmla="*/ 265842 w 499512"/>
                <a:gd name="csY32" fmla="*/ 226333 h 547132"/>
                <a:gd name="csX33" fmla="*/ 286251 w 499512"/>
                <a:gd name="csY33" fmla="*/ 237889 h 547132"/>
                <a:gd name="csX34" fmla="*/ 428158 w 499512"/>
                <a:gd name="csY34" fmla="*/ 237889 h 547132"/>
                <a:gd name="csX35" fmla="*/ 451864 w 499512"/>
                <a:gd name="csY35" fmla="*/ 257733 h 547132"/>
                <a:gd name="csX36" fmla="*/ 426584 w 499512"/>
                <a:gd name="csY36" fmla="*/ 452606 h 5471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</a:cxnLst>
              <a:rect l="l" t="t" r="r" b="b"/>
              <a:pathLst>
                <a:path w="499512" h="547132">
                  <a:moveTo>
                    <a:pt x="428158" y="190299"/>
                  </a:moveTo>
                  <a:lnTo>
                    <a:pt x="323562" y="190299"/>
                  </a:lnTo>
                  <a:cubicBezTo>
                    <a:pt x="337346" y="154503"/>
                    <a:pt x="339395" y="122479"/>
                    <a:pt x="333009" y="74474"/>
                  </a:cubicBezTo>
                  <a:cubicBezTo>
                    <a:pt x="332088" y="33241"/>
                    <a:pt x="298252" y="0"/>
                    <a:pt x="256812" y="0"/>
                  </a:cubicBezTo>
                  <a:cubicBezTo>
                    <a:pt x="221728" y="0"/>
                    <a:pt x="191220" y="24419"/>
                    <a:pt x="182605" y="59383"/>
                  </a:cubicBezTo>
                  <a:cubicBezTo>
                    <a:pt x="171970" y="102636"/>
                    <a:pt x="145739" y="158276"/>
                    <a:pt x="109557" y="195201"/>
                  </a:cubicBezTo>
                  <a:cubicBezTo>
                    <a:pt x="105547" y="192141"/>
                    <a:pt x="100556" y="190299"/>
                    <a:pt x="95150" y="190299"/>
                  </a:cubicBezTo>
                  <a:lnTo>
                    <a:pt x="23795" y="190299"/>
                  </a:lnTo>
                  <a:cubicBezTo>
                    <a:pt x="10665" y="190299"/>
                    <a:pt x="0" y="200934"/>
                    <a:pt x="0" y="214094"/>
                  </a:cubicBezTo>
                  <a:cubicBezTo>
                    <a:pt x="0" y="227254"/>
                    <a:pt x="10635" y="237889"/>
                    <a:pt x="23795" y="237889"/>
                  </a:cubicBezTo>
                  <a:lnTo>
                    <a:pt x="71384" y="237889"/>
                  </a:lnTo>
                  <a:lnTo>
                    <a:pt x="71384" y="475777"/>
                  </a:lnTo>
                  <a:lnTo>
                    <a:pt x="23795" y="475777"/>
                  </a:lnTo>
                  <a:cubicBezTo>
                    <a:pt x="10665" y="475777"/>
                    <a:pt x="0" y="486412"/>
                    <a:pt x="0" y="499572"/>
                  </a:cubicBezTo>
                  <a:cubicBezTo>
                    <a:pt x="0" y="512732"/>
                    <a:pt x="10635" y="523367"/>
                    <a:pt x="23795" y="523367"/>
                  </a:cubicBezTo>
                  <a:lnTo>
                    <a:pt x="95150" y="523367"/>
                  </a:lnTo>
                  <a:cubicBezTo>
                    <a:pt x="99398" y="523367"/>
                    <a:pt x="103378" y="522238"/>
                    <a:pt x="106854" y="520278"/>
                  </a:cubicBezTo>
                  <a:cubicBezTo>
                    <a:pt x="130797" y="537626"/>
                    <a:pt x="159702" y="547132"/>
                    <a:pt x="190329" y="547132"/>
                  </a:cubicBezTo>
                  <a:lnTo>
                    <a:pt x="359418" y="547132"/>
                  </a:lnTo>
                  <a:cubicBezTo>
                    <a:pt x="409829" y="547132"/>
                    <a:pt x="454864" y="515495"/>
                    <a:pt x="471500" y="468440"/>
                  </a:cubicBezTo>
                  <a:cubicBezTo>
                    <a:pt x="498146" y="392986"/>
                    <a:pt x="499513" y="279686"/>
                    <a:pt x="499513" y="257733"/>
                  </a:cubicBezTo>
                  <a:cubicBezTo>
                    <a:pt x="499513" y="220570"/>
                    <a:pt x="467519" y="190329"/>
                    <a:pt x="428217" y="190329"/>
                  </a:cubicBezTo>
                  <a:close/>
                  <a:moveTo>
                    <a:pt x="426584" y="452577"/>
                  </a:moveTo>
                  <a:cubicBezTo>
                    <a:pt x="416662" y="480679"/>
                    <a:pt x="389659" y="499543"/>
                    <a:pt x="359358" y="499543"/>
                  </a:cubicBezTo>
                  <a:lnTo>
                    <a:pt x="190269" y="499543"/>
                  </a:lnTo>
                  <a:cubicBezTo>
                    <a:pt x="162583" y="499543"/>
                    <a:pt x="136976" y="487868"/>
                    <a:pt x="118915" y="467281"/>
                  </a:cubicBezTo>
                  <a:lnTo>
                    <a:pt x="118915" y="250217"/>
                  </a:lnTo>
                  <a:cubicBezTo>
                    <a:pt x="174614" y="208153"/>
                    <a:pt x="213945" y="131302"/>
                    <a:pt x="228799" y="70731"/>
                  </a:cubicBezTo>
                  <a:cubicBezTo>
                    <a:pt x="232155" y="57096"/>
                    <a:pt x="243652" y="47560"/>
                    <a:pt x="256782" y="47560"/>
                  </a:cubicBezTo>
                  <a:cubicBezTo>
                    <a:pt x="272556" y="47560"/>
                    <a:pt x="285419" y="60393"/>
                    <a:pt x="285419" y="76197"/>
                  </a:cubicBezTo>
                  <a:cubicBezTo>
                    <a:pt x="285419" y="77266"/>
                    <a:pt x="285478" y="78336"/>
                    <a:pt x="285627" y="79405"/>
                  </a:cubicBezTo>
                  <a:cubicBezTo>
                    <a:pt x="292964" y="133471"/>
                    <a:pt x="288776" y="158870"/>
                    <a:pt x="265248" y="202895"/>
                  </a:cubicBezTo>
                  <a:cubicBezTo>
                    <a:pt x="261297" y="210262"/>
                    <a:pt x="261535" y="219174"/>
                    <a:pt x="265842" y="226333"/>
                  </a:cubicBezTo>
                  <a:cubicBezTo>
                    <a:pt x="270150" y="233492"/>
                    <a:pt x="277873" y="237889"/>
                    <a:pt x="286251" y="237889"/>
                  </a:cubicBezTo>
                  <a:lnTo>
                    <a:pt x="428158" y="237889"/>
                  </a:lnTo>
                  <a:cubicBezTo>
                    <a:pt x="439387" y="237889"/>
                    <a:pt x="451864" y="246028"/>
                    <a:pt x="451864" y="257733"/>
                  </a:cubicBezTo>
                  <a:cubicBezTo>
                    <a:pt x="451864" y="314620"/>
                    <a:pt x="445239" y="399759"/>
                    <a:pt x="426584" y="452606"/>
                  </a:cubicBezTo>
                  <a:close/>
                </a:path>
              </a:pathLst>
            </a:custGeom>
            <a:solidFill>
              <a:schemeClr val="bg1"/>
            </a:solidFill>
            <a:ln w="2952" cap="flat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4632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1" grpId="0"/>
      <p:bldP spid="30" grpId="0"/>
      <p:bldP spid="34" grpId="0"/>
      <p:bldP spid="54" grpId="0"/>
      <p:bldP spid="58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30">
            <a:extLst>
              <a:ext uri="{FF2B5EF4-FFF2-40B4-BE49-F238E27FC236}">
                <a16:creationId xmlns:a16="http://schemas.microsoft.com/office/drawing/2014/main" id="{C7E7E565-391A-4639-B371-7981EC5C6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3259" r="2256" b="3761"/>
          <a:stretch/>
        </p:blipFill>
        <p:spPr>
          <a:xfrm>
            <a:off x="-78191" y="0"/>
            <a:ext cx="12346988" cy="6910792"/>
          </a:xfrm>
          <a:prstGeom prst="rect">
            <a:avLst/>
          </a:prstGeom>
        </p:spPr>
      </p:pic>
      <p:pic>
        <p:nvPicPr>
          <p:cNvPr id="3" name="Imagem 2" descr="Uma imagem contendo edifício, cerca, porta&#10;&#10;Descrição gerada automaticamente">
            <a:extLst>
              <a:ext uri="{FF2B5EF4-FFF2-40B4-BE49-F238E27FC236}">
                <a16:creationId xmlns:a16="http://schemas.microsoft.com/office/drawing/2014/main" id="{2FBE7C27-C7B5-464F-B30F-4293A6D720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7" y="-187427"/>
            <a:ext cx="1295362" cy="26299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4DAB020-1D48-4DED-999A-7C8A5438F2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8"/>
          <a:stretch/>
        </p:blipFill>
        <p:spPr>
          <a:xfrm>
            <a:off x="8818525" y="4522170"/>
            <a:ext cx="1380629" cy="2388622"/>
          </a:xfrm>
          <a:prstGeom prst="rect">
            <a:avLst/>
          </a:prstGeom>
        </p:spPr>
      </p:pic>
      <p:pic>
        <p:nvPicPr>
          <p:cNvPr id="5" name="Imagem 4" descr="Porta de vidro&#10;&#10;Descrição gerada automaticamente com confiança média">
            <a:extLst>
              <a:ext uri="{FF2B5EF4-FFF2-40B4-BE49-F238E27FC236}">
                <a16:creationId xmlns:a16="http://schemas.microsoft.com/office/drawing/2014/main" id="{2A8C3866-2057-4C67-A523-D3780E4373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2" b="63013"/>
          <a:stretch/>
        </p:blipFill>
        <p:spPr>
          <a:xfrm>
            <a:off x="11374344" y="5820939"/>
            <a:ext cx="913602" cy="108985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E63E38C-AECC-4649-8F56-B94A9DE725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2499114" y="4522171"/>
            <a:ext cx="1380629" cy="23886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EDC1889-F64A-4DC1-88B7-7B062D026B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35" y="-165100"/>
            <a:ext cx="1750500" cy="26845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17DF12-C42E-4E60-A88A-0B27E286E90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4773"/>
          <a:stretch/>
        </p:blipFill>
        <p:spPr>
          <a:xfrm>
            <a:off x="-83126" y="-22455"/>
            <a:ext cx="574304" cy="62051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7E4F967A-A5E0-4A91-BB92-960A094EAD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0"/>
          <a:stretch/>
        </p:blipFill>
        <p:spPr>
          <a:xfrm>
            <a:off x="11153047" y="2100090"/>
            <a:ext cx="1115750" cy="236507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D677B8-105D-4EFA-B0EB-B56E1D965B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7"/>
          <a:stretch/>
        </p:blipFill>
        <p:spPr>
          <a:xfrm>
            <a:off x="-83127" y="2134977"/>
            <a:ext cx="731927" cy="23301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BB58C37-2181-438F-A67F-3596B5863C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3" r="33902"/>
          <a:stretch/>
        </p:blipFill>
        <p:spPr>
          <a:xfrm>
            <a:off x="11496404" y="0"/>
            <a:ext cx="772393" cy="5980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C5B8C63-12F1-4C93-B0EC-367B3401E0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7" y="4916202"/>
            <a:ext cx="1366245" cy="19947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1111EFA-FCC3-4532-AEF1-1D345F3D48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25" y="290601"/>
            <a:ext cx="1190551" cy="1524741"/>
          </a:xfrm>
          <a:prstGeom prst="rect">
            <a:avLst/>
          </a:prstGeom>
        </p:spPr>
      </p:pic>
      <p:pic>
        <p:nvPicPr>
          <p:cNvPr id="14" name="Imagem 13" descr="Foto preta e branca de uma porta&#10;&#10;Descrição gerada automaticamente">
            <a:extLst>
              <a:ext uri="{FF2B5EF4-FFF2-40B4-BE49-F238E27FC236}">
                <a16:creationId xmlns:a16="http://schemas.microsoft.com/office/drawing/2014/main" id="{98C231F7-17A2-4911-9299-63488DDA219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3" b="57505"/>
          <a:stretch/>
        </p:blipFill>
        <p:spPr>
          <a:xfrm>
            <a:off x="-83127" y="5809003"/>
            <a:ext cx="503818" cy="1101789"/>
          </a:xfrm>
          <a:prstGeom prst="rect">
            <a:avLst/>
          </a:prstGeom>
        </p:spPr>
      </p:pic>
      <p:pic>
        <p:nvPicPr>
          <p:cNvPr id="15" name="campainha_porta_202008160906">
            <a:hlinkClick r:id="" action="ppaction://media"/>
            <a:extLst>
              <a:ext uri="{FF2B5EF4-FFF2-40B4-BE49-F238E27FC236}">
                <a16:creationId xmlns:a16="http://schemas.microsoft.com/office/drawing/2014/main" id="{971A574B-7D13-4BF3-8DF5-A933077FB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8800" y="-1932030"/>
            <a:ext cx="487363" cy="48736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50C4234-D602-469B-AFF7-B8610F580495}"/>
              </a:ext>
            </a:extLst>
          </p:cNvPr>
          <p:cNvSpPr txBox="1"/>
          <p:nvPr/>
        </p:nvSpPr>
        <p:spPr>
          <a:xfrm>
            <a:off x="875472" y="2998113"/>
            <a:ext cx="104410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000" dirty="0">
                <a:solidFill>
                  <a:schemeClr val="bg1"/>
                </a:solidFill>
                <a:latin typeface="AMX Medium" pitchFamily="2" charset="77"/>
                <a:ea typeface="Segoe UI Black" panose="020B0A02040204020203" pitchFamily="34" charset="0"/>
                <a:cs typeface="Segoe UI" panose="020B0502040204020203" pitchFamily="34" charset="0"/>
              </a:rPr>
              <a:t>Boas vendas e até mais!</a:t>
            </a:r>
          </a:p>
        </p:txBody>
      </p:sp>
    </p:spTree>
    <p:extLst>
      <p:ext uri="{BB962C8B-B14F-4D97-AF65-F5344CB8AC3E}">
        <p14:creationId xmlns:p14="http://schemas.microsoft.com/office/powerpoint/2010/main" val="41568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BEE25-B28F-A103-CB97-D24DBBCFF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deira e mesa de centro&#10;&#10;Descrição gerada automaticamente">
            <a:extLst>
              <a:ext uri="{FF2B5EF4-FFF2-40B4-BE49-F238E27FC236}">
                <a16:creationId xmlns:a16="http://schemas.microsoft.com/office/drawing/2014/main" id="{E4FCB7A4-35EB-B578-E005-ABA025413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" y="284080"/>
            <a:ext cx="2607861" cy="3156354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96C79CF-C2F1-3CB7-F60B-CE55EA654858}"/>
              </a:ext>
            </a:extLst>
          </p:cNvPr>
          <p:cNvGrpSpPr/>
          <p:nvPr/>
        </p:nvGrpSpPr>
        <p:grpSpPr>
          <a:xfrm>
            <a:off x="3978363" y="1076192"/>
            <a:ext cx="7094892" cy="1366192"/>
            <a:chOff x="4041863" y="919808"/>
            <a:chExt cx="7094892" cy="1366192"/>
          </a:xfrm>
        </p:grpSpPr>
        <p:sp>
          <p:nvSpPr>
            <p:cNvPr id="21" name="Balão Retangular Arredondado 20">
              <a:extLst>
                <a:ext uri="{FF2B5EF4-FFF2-40B4-BE49-F238E27FC236}">
                  <a16:creationId xmlns:a16="http://schemas.microsoft.com/office/drawing/2014/main" id="{AFB09C06-66EE-FE05-6C6A-13CBC21CEC96}"/>
                </a:ext>
              </a:extLst>
            </p:cNvPr>
            <p:cNvSpPr/>
            <p:nvPr/>
          </p:nvSpPr>
          <p:spPr>
            <a:xfrm rot="5400000">
              <a:off x="6906213" y="-1944542"/>
              <a:ext cx="1366192" cy="709489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5998564C-D474-6977-3688-038D69C9A066}"/>
                </a:ext>
              </a:extLst>
            </p:cNvPr>
            <p:cNvSpPr txBox="1"/>
            <p:nvPr/>
          </p:nvSpPr>
          <p:spPr>
            <a:xfrm>
              <a:off x="4243599" y="1092591"/>
              <a:ext cx="68931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Sua postura é seu primeiro argumento, use energia e clareza.</a:t>
              </a:r>
            </a:p>
          </p:txBody>
        </p:sp>
      </p:grpSp>
      <p:pic>
        <p:nvPicPr>
          <p:cNvPr id="8" name="Imagem 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ED92C33-D0DC-3376-947A-6070C2CDE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068"/>
          <a:stretch>
            <a:fillRect/>
          </a:stretch>
        </p:blipFill>
        <p:spPr>
          <a:xfrm>
            <a:off x="1814999" y="652891"/>
            <a:ext cx="2428600" cy="278754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DBC28AE-5820-5582-AEE6-C76F5186C36F}"/>
              </a:ext>
            </a:extLst>
          </p:cNvPr>
          <p:cNvGrpSpPr/>
          <p:nvPr/>
        </p:nvGrpSpPr>
        <p:grpSpPr>
          <a:xfrm>
            <a:off x="857693" y="3725500"/>
            <a:ext cx="3385906" cy="2479609"/>
            <a:chOff x="857693" y="3651003"/>
            <a:chExt cx="3385906" cy="2479609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87842B0-CE8C-8FF1-5440-6AAAB326DC5C}"/>
                </a:ext>
              </a:extLst>
            </p:cNvPr>
            <p:cNvSpPr/>
            <p:nvPr/>
          </p:nvSpPr>
          <p:spPr>
            <a:xfrm>
              <a:off x="857693" y="3651003"/>
              <a:ext cx="3385906" cy="513397"/>
            </a:xfrm>
            <a:prstGeom prst="rect">
              <a:avLst/>
            </a:prstGeom>
            <a:solidFill>
              <a:srgbClr val="BEE6EE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000" dirty="0">
                  <a:solidFill>
                    <a:srgbClr val="C00000"/>
                  </a:solidFill>
                  <a:latin typeface="AMX Medium" pitchFamily="2" charset="77"/>
                </a:rPr>
                <a:t>Abordagem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FAA9756-716E-BDFC-032A-DA689288A243}"/>
                </a:ext>
              </a:extLst>
            </p:cNvPr>
            <p:cNvSpPr/>
            <p:nvPr/>
          </p:nvSpPr>
          <p:spPr>
            <a:xfrm>
              <a:off x="857693" y="4164400"/>
              <a:ext cx="3385906" cy="1966212"/>
            </a:xfrm>
            <a:prstGeom prst="rect">
              <a:avLst/>
            </a:prstGeom>
            <a:solidFill>
              <a:srgbClr val="029C54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 algn="ctr"/>
              <a:r>
                <a:rPr lang="pt-BR" sz="2000" dirty="0">
                  <a:latin typeface="AMX" pitchFamily="2" charset="77"/>
                </a:rPr>
                <a:t>Energia e sorriso.</a:t>
              </a:r>
            </a:p>
            <a:p>
              <a:pPr lvl="0" algn="ctr"/>
              <a:r>
                <a:rPr lang="pt-BR" sz="2000" dirty="0">
                  <a:latin typeface="AMX" pitchFamily="2" charset="77"/>
                </a:rPr>
                <a:t>Postura confiante.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E8F6637-AF0F-8265-E4E4-E36BB9468DF7}"/>
              </a:ext>
            </a:extLst>
          </p:cNvPr>
          <p:cNvGrpSpPr/>
          <p:nvPr/>
        </p:nvGrpSpPr>
        <p:grpSpPr>
          <a:xfrm>
            <a:off x="5819727" y="3725500"/>
            <a:ext cx="5933658" cy="2479609"/>
            <a:chOff x="5663610" y="3651003"/>
            <a:chExt cx="5933658" cy="2479609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5B68ED3-BFCC-5B85-E29D-52AD0B3864FF}"/>
                </a:ext>
              </a:extLst>
            </p:cNvPr>
            <p:cNvSpPr/>
            <p:nvPr/>
          </p:nvSpPr>
          <p:spPr>
            <a:xfrm>
              <a:off x="5663610" y="3651003"/>
              <a:ext cx="5933657" cy="513397"/>
            </a:xfrm>
            <a:prstGeom prst="rect">
              <a:avLst/>
            </a:prstGeom>
            <a:solidFill>
              <a:srgbClr val="BEE6EE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000" dirty="0">
                  <a:solidFill>
                    <a:srgbClr val="C00000"/>
                  </a:solidFill>
                  <a:latin typeface="AMX Medium" pitchFamily="2" charset="77"/>
                </a:rPr>
                <a:t>Posicionamento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FCBFA291-8583-ACAF-045B-3C1E47B9AEF1}"/>
                </a:ext>
              </a:extLst>
            </p:cNvPr>
            <p:cNvSpPr/>
            <p:nvPr/>
          </p:nvSpPr>
          <p:spPr>
            <a:xfrm>
              <a:off x="5663610" y="4164399"/>
              <a:ext cx="5933658" cy="1966213"/>
            </a:xfrm>
            <a:prstGeom prst="rect">
              <a:avLst/>
            </a:prstGeom>
            <a:solidFill>
              <a:srgbClr val="029C54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 algn="ctr"/>
              <a:r>
                <a:rPr lang="pt-BR" sz="2000" dirty="0">
                  <a:latin typeface="AMX" pitchFamily="2" charset="77"/>
                </a:rPr>
                <a:t>“Olá, sou [Seu Nome], da Consultoria de Relacionamento Claro. Estou visitando os moradores da região para apresentar uma condição especial de internet e celular que pode gerar uma economia significativa para sua casa.”</a:t>
              </a:r>
            </a:p>
          </p:txBody>
        </p:sp>
      </p:grp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7C347032-40AD-2002-C9BC-04B0658AC84F}"/>
              </a:ext>
            </a:extLst>
          </p:cNvPr>
          <p:cNvSpPr/>
          <p:nvPr/>
        </p:nvSpPr>
        <p:spPr>
          <a:xfrm>
            <a:off x="4558739" y="4683715"/>
            <a:ext cx="945848" cy="1156191"/>
          </a:xfrm>
          <a:prstGeom prst="rightArrow">
            <a:avLst>
              <a:gd name="adj1" fmla="val 40690"/>
              <a:gd name="adj2" fmla="val 608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83AB455-08CC-9959-61AD-D1B0FC3AED80}"/>
              </a:ext>
            </a:extLst>
          </p:cNvPr>
          <p:cNvGrpSpPr/>
          <p:nvPr/>
        </p:nvGrpSpPr>
        <p:grpSpPr>
          <a:xfrm>
            <a:off x="3364309" y="267457"/>
            <a:ext cx="5463381" cy="551727"/>
            <a:chOff x="4041863" y="267457"/>
            <a:chExt cx="5463381" cy="551727"/>
          </a:xfrm>
          <a:solidFill>
            <a:srgbClr val="BEE6EE"/>
          </a:solidFill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A6F51EC-34C6-5294-8458-C52AAC6C240E}"/>
                </a:ext>
              </a:extLst>
            </p:cNvPr>
            <p:cNvSpPr/>
            <p:nvPr/>
          </p:nvSpPr>
          <p:spPr>
            <a:xfrm>
              <a:off x="4323644" y="271674"/>
              <a:ext cx="5181600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Apresentação Impactante e Conexão Genuína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Oval 2">
              <a:extLst>
                <a:ext uri="{FF2B5EF4-FFF2-40B4-BE49-F238E27FC236}">
                  <a16:creationId xmlns:a16="http://schemas.microsoft.com/office/drawing/2014/main" id="{F536EE75-5ED5-F316-BD55-1BFF3ACE5CC9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x-none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75CB5-66F3-A2F7-785E-EC71E335C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32016CB9-907E-7819-73B7-8AE254CAE707}"/>
              </a:ext>
            </a:extLst>
          </p:cNvPr>
          <p:cNvGrpSpPr/>
          <p:nvPr/>
        </p:nvGrpSpPr>
        <p:grpSpPr>
          <a:xfrm>
            <a:off x="4029163" y="1052494"/>
            <a:ext cx="6335138" cy="1366192"/>
            <a:chOff x="4041863" y="919808"/>
            <a:chExt cx="6335138" cy="1366192"/>
          </a:xfrm>
        </p:grpSpPr>
        <p:sp>
          <p:nvSpPr>
            <p:cNvPr id="6" name="Balão Retangular Arredondado 5">
              <a:extLst>
                <a:ext uri="{FF2B5EF4-FFF2-40B4-BE49-F238E27FC236}">
                  <a16:creationId xmlns:a16="http://schemas.microsoft.com/office/drawing/2014/main" id="{F8FD1543-B5B0-1F98-1D1B-07E2B5340CE2}"/>
                </a:ext>
              </a:extLst>
            </p:cNvPr>
            <p:cNvSpPr/>
            <p:nvPr/>
          </p:nvSpPr>
          <p:spPr>
            <a:xfrm rot="5400000">
              <a:off x="6526336" y="-1564665"/>
              <a:ext cx="1366192" cy="6335138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AC11015-213B-FC2B-3AEC-F4746CFED51A}"/>
                </a:ext>
              </a:extLst>
            </p:cNvPr>
            <p:cNvSpPr txBox="1"/>
            <p:nvPr/>
          </p:nvSpPr>
          <p:spPr>
            <a:xfrm>
              <a:off x="4243598" y="1092591"/>
              <a:ext cx="61334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Chame atenção rápido – a prova social faz o resto.</a:t>
              </a:r>
            </a:p>
          </p:txBody>
        </p:sp>
      </p:grpSp>
      <p:pic>
        <p:nvPicPr>
          <p:cNvPr id="4" name="Imagem 3" descr="Cadeira e mesa de centro&#10;&#10;Descrição gerada automaticamente">
            <a:extLst>
              <a:ext uri="{FF2B5EF4-FFF2-40B4-BE49-F238E27FC236}">
                <a16:creationId xmlns:a16="http://schemas.microsoft.com/office/drawing/2014/main" id="{D8E0F5E8-C663-3AE0-1A88-F120B5E90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" y="284080"/>
            <a:ext cx="2607861" cy="3156354"/>
          </a:xfrm>
          <a:prstGeom prst="rect">
            <a:avLst/>
          </a:prstGeom>
        </p:spPr>
      </p:pic>
      <p:pic>
        <p:nvPicPr>
          <p:cNvPr id="8" name="Imagem 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90A14CE4-B8DB-06F7-CA3B-49EB87AD6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068"/>
          <a:stretch>
            <a:fillRect/>
          </a:stretch>
        </p:blipFill>
        <p:spPr>
          <a:xfrm>
            <a:off x="1814999" y="652891"/>
            <a:ext cx="2428600" cy="2787543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7DCBE546-6747-19E7-D887-ECFE1C1FBC3B}"/>
              </a:ext>
            </a:extLst>
          </p:cNvPr>
          <p:cNvGrpSpPr/>
          <p:nvPr/>
        </p:nvGrpSpPr>
        <p:grpSpPr>
          <a:xfrm>
            <a:off x="857693" y="3701802"/>
            <a:ext cx="4290786" cy="2479609"/>
            <a:chOff x="857693" y="3651003"/>
            <a:chExt cx="3385906" cy="2479609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19E7B95-6695-D1F4-AD1C-BC82DAFB3CED}"/>
                </a:ext>
              </a:extLst>
            </p:cNvPr>
            <p:cNvSpPr/>
            <p:nvPr/>
          </p:nvSpPr>
          <p:spPr>
            <a:xfrm>
              <a:off x="857693" y="3651003"/>
              <a:ext cx="3385906" cy="513397"/>
            </a:xfrm>
            <a:prstGeom prst="rect">
              <a:avLst/>
            </a:prstGeom>
            <a:solidFill>
              <a:srgbClr val="BEE6EE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sz="2000" dirty="0">
                  <a:solidFill>
                    <a:srgbClr val="C00000"/>
                  </a:solidFill>
                  <a:latin typeface="AMX Medium" pitchFamily="2" charset="77"/>
                </a:rPr>
                <a:t>Dor Comum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DEA8EC3F-882B-D9E4-1A43-2F4D8BFA5D16}"/>
                </a:ext>
              </a:extLst>
            </p:cNvPr>
            <p:cNvSpPr/>
            <p:nvPr/>
          </p:nvSpPr>
          <p:spPr>
            <a:xfrm>
              <a:off x="857693" y="4164400"/>
              <a:ext cx="3385906" cy="1966212"/>
            </a:xfrm>
            <a:prstGeom prst="rect">
              <a:avLst/>
            </a:prstGeom>
            <a:solidFill>
              <a:srgbClr val="029C54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 algn="ctr"/>
              <a:r>
                <a:rPr lang="pt-BR" sz="2000" dirty="0">
                  <a:latin typeface="AMX" pitchFamily="2" charset="77"/>
                </a:rPr>
                <a:t>“Estamos conseguindo</a:t>
              </a:r>
            </a:p>
            <a:p>
              <a:pPr lvl="0" algn="ctr"/>
              <a:r>
                <a:rPr lang="pt-BR" sz="2000" dirty="0">
                  <a:latin typeface="AMX" pitchFamily="2" charset="77"/>
                </a:rPr>
                <a:t>gerar boas economias e melhorar</a:t>
              </a:r>
            </a:p>
            <a:p>
              <a:pPr lvl="0" algn="ctr"/>
              <a:r>
                <a:rPr lang="pt-BR" sz="2000" dirty="0">
                  <a:latin typeface="AMX" pitchFamily="2" charset="77"/>
                </a:rPr>
                <a:t>entregas nas casas que já vendemos</a:t>
              </a:r>
            </a:p>
            <a:p>
              <a:pPr lvl="0" algn="ctr"/>
              <a:r>
                <a:rPr lang="pt-BR" sz="2000" dirty="0">
                  <a:latin typeface="AMX" pitchFamily="2" charset="77"/>
                </a:rPr>
                <a:t>aqui na região.”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84D35E1-369C-1B8B-C36E-4A9B997E21F1}"/>
              </a:ext>
            </a:extLst>
          </p:cNvPr>
          <p:cNvGrpSpPr/>
          <p:nvPr/>
        </p:nvGrpSpPr>
        <p:grpSpPr>
          <a:xfrm>
            <a:off x="7061200" y="3701802"/>
            <a:ext cx="4273107" cy="2479609"/>
            <a:chOff x="5663610" y="3651003"/>
            <a:chExt cx="6223590" cy="2479609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82CE62C4-DF5F-6432-8B11-83DEB547F38A}"/>
                </a:ext>
              </a:extLst>
            </p:cNvPr>
            <p:cNvSpPr/>
            <p:nvPr/>
          </p:nvSpPr>
          <p:spPr>
            <a:xfrm>
              <a:off x="5663610" y="3651003"/>
              <a:ext cx="6223589" cy="513397"/>
            </a:xfrm>
            <a:prstGeom prst="rect">
              <a:avLst/>
            </a:prstGeom>
            <a:solidFill>
              <a:srgbClr val="BEE6EE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pt-BR" dirty="0">
                  <a:solidFill>
                    <a:srgbClr val="C00000"/>
                  </a:solidFill>
                  <a:latin typeface="AMX Medium" pitchFamily="2" charset="77"/>
                </a:rPr>
                <a:t>Promessa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06D6111-85FC-42C3-8114-21C6BB51D9E2}"/>
                </a:ext>
              </a:extLst>
            </p:cNvPr>
            <p:cNvSpPr/>
            <p:nvPr/>
          </p:nvSpPr>
          <p:spPr>
            <a:xfrm>
              <a:off x="5663610" y="4164399"/>
              <a:ext cx="6223590" cy="1966213"/>
            </a:xfrm>
            <a:prstGeom prst="rect">
              <a:avLst/>
            </a:prstGeom>
            <a:solidFill>
              <a:srgbClr val="029C54"/>
            </a:solidFill>
            <a:ln>
              <a:solidFill>
                <a:srgbClr val="029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lvl="0" algn="ctr"/>
              <a:r>
                <a:rPr lang="pt-BR" sz="2000" dirty="0">
                  <a:latin typeface="AMX" pitchFamily="2" charset="77"/>
                </a:rPr>
                <a:t>“Meu objetivo é garantir que você tenha o melhor serviço com o melhor custo-benefício.”</a:t>
              </a:r>
            </a:p>
          </p:txBody>
        </p:sp>
      </p:grpSp>
      <p:sp>
        <p:nvSpPr>
          <p:cNvPr id="12" name="Seta para a Direita 11">
            <a:extLst>
              <a:ext uri="{FF2B5EF4-FFF2-40B4-BE49-F238E27FC236}">
                <a16:creationId xmlns:a16="http://schemas.microsoft.com/office/drawing/2014/main" id="{F30FB9D0-3E5A-BA7D-5E0D-968FE06E9C94}"/>
              </a:ext>
            </a:extLst>
          </p:cNvPr>
          <p:cNvSpPr/>
          <p:nvPr/>
        </p:nvSpPr>
        <p:spPr>
          <a:xfrm>
            <a:off x="5623076" y="4660017"/>
            <a:ext cx="945848" cy="1156191"/>
          </a:xfrm>
          <a:prstGeom prst="rightArrow">
            <a:avLst>
              <a:gd name="adj1" fmla="val 40690"/>
              <a:gd name="adj2" fmla="val 608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658725E5-0434-8CB2-ADA6-CD31C8D43750}"/>
              </a:ext>
            </a:extLst>
          </p:cNvPr>
          <p:cNvGrpSpPr/>
          <p:nvPr/>
        </p:nvGrpSpPr>
        <p:grpSpPr>
          <a:xfrm>
            <a:off x="3528272" y="267457"/>
            <a:ext cx="5135455" cy="551727"/>
            <a:chOff x="4041863" y="267457"/>
            <a:chExt cx="5135455" cy="551727"/>
          </a:xfrm>
          <a:solidFill>
            <a:srgbClr val="BEE6EE"/>
          </a:solidFill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E512948-BADB-2974-1BE3-EE939C26A712}"/>
                </a:ext>
              </a:extLst>
            </p:cNvPr>
            <p:cNvSpPr/>
            <p:nvPr/>
          </p:nvSpPr>
          <p:spPr>
            <a:xfrm>
              <a:off x="4323644" y="271674"/>
              <a:ext cx="4853674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Despertar Interesse e Prova Social (Rápida)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Oval 2">
              <a:extLst>
                <a:ext uri="{FF2B5EF4-FFF2-40B4-BE49-F238E27FC236}">
                  <a16:creationId xmlns:a16="http://schemas.microsoft.com/office/drawing/2014/main" id="{F105BA5B-7718-1B88-BBD3-759566474793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2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35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E0D37-DFA3-FF1A-CA7E-AB7740EE8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CD0B218-7E3B-19B1-33AD-FEA33060E45A}"/>
              </a:ext>
            </a:extLst>
          </p:cNvPr>
          <p:cNvGrpSpPr/>
          <p:nvPr/>
        </p:nvGrpSpPr>
        <p:grpSpPr>
          <a:xfrm>
            <a:off x="4041863" y="1052493"/>
            <a:ext cx="5871064" cy="1740356"/>
            <a:chOff x="4041863" y="920851"/>
            <a:chExt cx="5871064" cy="1740356"/>
          </a:xfrm>
        </p:grpSpPr>
        <p:sp>
          <p:nvSpPr>
            <p:cNvPr id="23" name="Balão Retangular Arredondado 22">
              <a:extLst>
                <a:ext uri="{FF2B5EF4-FFF2-40B4-BE49-F238E27FC236}">
                  <a16:creationId xmlns:a16="http://schemas.microsoft.com/office/drawing/2014/main" id="{586305EB-A863-2F13-E710-457ED0FEAE3B}"/>
                </a:ext>
              </a:extLst>
            </p:cNvPr>
            <p:cNvSpPr/>
            <p:nvPr/>
          </p:nvSpPr>
          <p:spPr>
            <a:xfrm rot="5400000">
              <a:off x="6107217" y="-1144503"/>
              <a:ext cx="1740356" cy="5871064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B14D24F-2C45-A401-60EF-4B8D7E5D199D}"/>
                </a:ext>
              </a:extLst>
            </p:cNvPr>
            <p:cNvSpPr txBox="1"/>
            <p:nvPr/>
          </p:nvSpPr>
          <p:spPr>
            <a:xfrm>
              <a:off x="4243598" y="1006199"/>
              <a:ext cx="55030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Pergunte, faça pausa e escute de verdade: é assim que nasce a proposta certa.</a:t>
              </a:r>
            </a:p>
          </p:txBody>
        </p:sp>
      </p:grpSp>
      <p:pic>
        <p:nvPicPr>
          <p:cNvPr id="4" name="Imagem 3" descr="Cadeira e mesa de centro&#10;&#10;Descrição gerada automaticamente">
            <a:extLst>
              <a:ext uri="{FF2B5EF4-FFF2-40B4-BE49-F238E27FC236}">
                <a16:creationId xmlns:a16="http://schemas.microsoft.com/office/drawing/2014/main" id="{013DF2F6-58CC-6127-8843-705A3478C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" y="284080"/>
            <a:ext cx="2607861" cy="3156354"/>
          </a:xfrm>
          <a:prstGeom prst="rect">
            <a:avLst/>
          </a:prstGeom>
        </p:spPr>
      </p:pic>
      <p:pic>
        <p:nvPicPr>
          <p:cNvPr id="8" name="Imagem 7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2991EA22-A3C5-BA2B-C433-71ED48226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2068"/>
          <a:stretch>
            <a:fillRect/>
          </a:stretch>
        </p:blipFill>
        <p:spPr>
          <a:xfrm>
            <a:off x="1814999" y="652891"/>
            <a:ext cx="2428600" cy="2787543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CB84D56-9899-B696-AF45-0625E4FDEB50}"/>
              </a:ext>
            </a:extLst>
          </p:cNvPr>
          <p:cNvSpPr/>
          <p:nvPr/>
        </p:nvSpPr>
        <p:spPr>
          <a:xfrm>
            <a:off x="452578" y="4150500"/>
            <a:ext cx="3111991" cy="1431672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solidFill>
                  <a:schemeClr val="bg1"/>
                </a:solidFill>
                <a:latin typeface="AMX Medium" pitchFamily="2" charset="77"/>
              </a:rPr>
              <a:t>Comece pelo Móvel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EB283844-7E1C-EF1A-B964-A75643687529}"/>
              </a:ext>
            </a:extLst>
          </p:cNvPr>
          <p:cNvSpPr/>
          <p:nvPr/>
        </p:nvSpPr>
        <p:spPr>
          <a:xfrm>
            <a:off x="4606443" y="4150500"/>
            <a:ext cx="3111991" cy="1431672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solidFill>
                  <a:schemeClr val="bg1"/>
                </a:solidFill>
                <a:latin typeface="AMX Medium" pitchFamily="2" charset="77"/>
              </a:rPr>
              <a:t>Entenda o </a:t>
            </a:r>
            <a:br>
              <a:rPr lang="pt-BR" sz="2400" dirty="0">
                <a:solidFill>
                  <a:schemeClr val="bg1"/>
                </a:solidFill>
                <a:latin typeface="AMX Medium" pitchFamily="2" charset="77"/>
              </a:rPr>
            </a:br>
            <a:r>
              <a:rPr lang="pt-BR" sz="2400" dirty="0">
                <a:solidFill>
                  <a:schemeClr val="bg1"/>
                </a:solidFill>
                <a:latin typeface="AMX Medium" pitchFamily="2" charset="77"/>
              </a:rPr>
              <a:t>Consumo Geral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90662E-9BB7-0D5D-B3F3-E9941D52C630}"/>
              </a:ext>
            </a:extLst>
          </p:cNvPr>
          <p:cNvSpPr/>
          <p:nvPr/>
        </p:nvSpPr>
        <p:spPr>
          <a:xfrm>
            <a:off x="8760308" y="4150500"/>
            <a:ext cx="3103723" cy="1431672"/>
          </a:xfrm>
          <a:prstGeom prst="rect">
            <a:avLst/>
          </a:prstGeom>
          <a:solidFill>
            <a:srgbClr val="029C54"/>
          </a:solidFill>
          <a:ln>
            <a:solidFill>
              <a:srgbClr val="029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400" dirty="0">
                <a:solidFill>
                  <a:schemeClr val="bg1"/>
                </a:solidFill>
                <a:latin typeface="AMX Medium" pitchFamily="2" charset="77"/>
              </a:rPr>
              <a:t>Objetivo</a:t>
            </a:r>
          </a:p>
        </p:txBody>
      </p:sp>
      <p:sp>
        <p:nvSpPr>
          <p:cNvPr id="25" name="Seta para a Direita 24">
            <a:extLst>
              <a:ext uri="{FF2B5EF4-FFF2-40B4-BE49-F238E27FC236}">
                <a16:creationId xmlns:a16="http://schemas.microsoft.com/office/drawing/2014/main" id="{439F1918-4006-CEA0-CE65-AC6FA48DA1D0}"/>
              </a:ext>
            </a:extLst>
          </p:cNvPr>
          <p:cNvSpPr/>
          <p:nvPr/>
        </p:nvSpPr>
        <p:spPr>
          <a:xfrm>
            <a:off x="3805489" y="4524047"/>
            <a:ext cx="560034" cy="684578"/>
          </a:xfrm>
          <a:prstGeom prst="rightArrow">
            <a:avLst>
              <a:gd name="adj1" fmla="val 40690"/>
              <a:gd name="adj2" fmla="val 608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6" name="Seta para a Direita 25">
            <a:extLst>
              <a:ext uri="{FF2B5EF4-FFF2-40B4-BE49-F238E27FC236}">
                <a16:creationId xmlns:a16="http://schemas.microsoft.com/office/drawing/2014/main" id="{E6646C21-45E4-1922-AE9B-65AEE98BB423}"/>
              </a:ext>
            </a:extLst>
          </p:cNvPr>
          <p:cNvSpPr/>
          <p:nvPr/>
        </p:nvSpPr>
        <p:spPr>
          <a:xfrm>
            <a:off x="7959354" y="4524047"/>
            <a:ext cx="560034" cy="684578"/>
          </a:xfrm>
          <a:prstGeom prst="rightArrow">
            <a:avLst>
              <a:gd name="adj1" fmla="val 40690"/>
              <a:gd name="adj2" fmla="val 6084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1234539-88C2-9C71-D5BF-F9739C7AA6ED}"/>
              </a:ext>
            </a:extLst>
          </p:cNvPr>
          <p:cNvGrpSpPr/>
          <p:nvPr/>
        </p:nvGrpSpPr>
        <p:grpSpPr>
          <a:xfrm>
            <a:off x="3528272" y="267457"/>
            <a:ext cx="6639992" cy="551727"/>
            <a:chOff x="4041863" y="267457"/>
            <a:chExt cx="6639992" cy="551727"/>
          </a:xfrm>
          <a:solidFill>
            <a:srgbClr val="BEE6EE"/>
          </a:solidFill>
        </p:grpSpPr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7F375104-398F-69EC-9E65-69977FE59893}"/>
                </a:ext>
              </a:extLst>
            </p:cNvPr>
            <p:cNvSpPr/>
            <p:nvPr/>
          </p:nvSpPr>
          <p:spPr>
            <a:xfrm>
              <a:off x="4323644" y="271674"/>
              <a:ext cx="6358211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Sondagem Consultiva: Faça o Cliente Falar Escute de Verdade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Oval 2">
              <a:extLst>
                <a:ext uri="{FF2B5EF4-FFF2-40B4-BE49-F238E27FC236}">
                  <a16:creationId xmlns:a16="http://schemas.microsoft.com/office/drawing/2014/main" id="{6740DB4D-F6C3-3710-1B06-BAFD967E3D66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3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686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7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7CB18-C338-FAE9-E217-09A8461A8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2C163A3A-7218-9F8B-3EDA-5C095EFD0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3" y="823401"/>
            <a:ext cx="3404324" cy="412033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47259BF-FED1-C4D1-57EB-9FD7EA2003C7}"/>
              </a:ext>
            </a:extLst>
          </p:cNvPr>
          <p:cNvGrpSpPr/>
          <p:nvPr/>
        </p:nvGrpSpPr>
        <p:grpSpPr>
          <a:xfrm>
            <a:off x="343983" y="2012774"/>
            <a:ext cx="7697563" cy="3429230"/>
            <a:chOff x="3634228" y="1178146"/>
            <a:chExt cx="7697563" cy="3429230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CB657A69-1FB4-FDEE-E5CF-00A9D7E7EFC2}"/>
                </a:ext>
              </a:extLst>
            </p:cNvPr>
            <p:cNvSpPr/>
            <p:nvPr/>
          </p:nvSpPr>
          <p:spPr>
            <a:xfrm>
              <a:off x="3634228" y="1178146"/>
              <a:ext cx="7697563" cy="3429230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alão Retangular Arredondado 6">
              <a:extLst>
                <a:ext uri="{FF2B5EF4-FFF2-40B4-BE49-F238E27FC236}">
                  <a16:creationId xmlns:a16="http://schemas.microsoft.com/office/drawing/2014/main" id="{4F7CC9A0-6179-DE26-5029-7B7C6B332D33}"/>
                </a:ext>
              </a:extLst>
            </p:cNvPr>
            <p:cNvSpPr/>
            <p:nvPr/>
          </p:nvSpPr>
          <p:spPr>
            <a:xfrm rot="16200000" flipH="1">
              <a:off x="7089502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AA3CF5B-B0CA-168D-9210-2C082D3927CE}"/>
                </a:ext>
              </a:extLst>
            </p:cNvPr>
            <p:cNvSpPr txBox="1"/>
            <p:nvPr/>
          </p:nvSpPr>
          <p:spPr>
            <a:xfrm>
              <a:off x="3785601" y="1351082"/>
              <a:ext cx="7502238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“Olha que interessante, [Nome do Cliente].</a:t>
              </a:r>
            </a:p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Se você fosse contratar seu celular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e a internet separadamente, pagaria hoje cerca de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[Valor X] **pelo celular e**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[Valor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Y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] pela internet, totalizando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[Soma X+Y] por mês."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75837FF-A38A-1B5F-994C-04D59A9F6679}"/>
              </a:ext>
            </a:extLst>
          </p:cNvPr>
          <p:cNvSpPr txBox="1"/>
          <p:nvPr/>
        </p:nvSpPr>
        <p:spPr>
          <a:xfrm>
            <a:off x="3142027" y="1216079"/>
            <a:ext cx="590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Compare Valores Single e </a:t>
            </a:r>
            <a:r>
              <a:rPr lang="pt-BR" sz="2800" b="1" dirty="0" err="1">
                <a:solidFill>
                  <a:srgbClr val="C00000"/>
                </a:solidFill>
                <a:latin typeface="AMX" pitchFamily="2" charset="77"/>
              </a:rPr>
              <a:t>Multi</a:t>
            </a:r>
            <a:endParaRPr lang="pt-BR" sz="2800" b="1" dirty="0">
              <a:solidFill>
                <a:srgbClr val="C00000"/>
              </a:solidFill>
              <a:latin typeface="AMX" pitchFamily="2" charset="77"/>
            </a:endParaRPr>
          </a:p>
        </p:txBody>
      </p: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7BE41EB-8CFD-AD0E-ABDD-BC62C9883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 flipH="1">
            <a:off x="7945526" y="1192213"/>
            <a:ext cx="2428600" cy="7410454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B7FD13B-9355-48DE-018C-C5F4A17FE7E7}"/>
              </a:ext>
            </a:extLst>
          </p:cNvPr>
          <p:cNvGrpSpPr/>
          <p:nvPr/>
        </p:nvGrpSpPr>
        <p:grpSpPr>
          <a:xfrm>
            <a:off x="3087731" y="267457"/>
            <a:ext cx="6016537" cy="551727"/>
            <a:chOff x="4041863" y="267457"/>
            <a:chExt cx="6016537" cy="551727"/>
          </a:xfrm>
          <a:solidFill>
            <a:srgbClr val="BEE6EE"/>
          </a:solidFill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D8C7F2BF-123E-7CC8-5EC7-11FD6A1A5ADB}"/>
                </a:ext>
              </a:extLst>
            </p:cNvPr>
            <p:cNvSpPr/>
            <p:nvPr/>
          </p:nvSpPr>
          <p:spPr>
            <a:xfrm>
              <a:off x="4323644" y="271674"/>
              <a:ext cx="5734756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Apresentação do Valor: Benefício com Economia Real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Oval 2">
              <a:extLst>
                <a:ext uri="{FF2B5EF4-FFF2-40B4-BE49-F238E27FC236}">
                  <a16:creationId xmlns:a16="http://schemas.microsoft.com/office/drawing/2014/main" id="{5DFC26AB-E671-303A-5090-5E17786CDC1F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4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980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551BD-CDC3-4A7E-9F2F-327820400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59789EF8-ADB2-AF6C-6A6D-919BC433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" y="823401"/>
            <a:ext cx="3404324" cy="4120331"/>
          </a:xfrm>
          <a:prstGeom prst="rect">
            <a:avLst/>
          </a:prstGeom>
        </p:spPr>
      </p:pic>
      <p:grpSp>
        <p:nvGrpSpPr>
          <p:cNvPr id="58" name="Agrupar 57">
            <a:extLst>
              <a:ext uri="{FF2B5EF4-FFF2-40B4-BE49-F238E27FC236}">
                <a16:creationId xmlns:a16="http://schemas.microsoft.com/office/drawing/2014/main" id="{3C87FD21-41EB-3A2F-ADCF-878B794B401D}"/>
              </a:ext>
            </a:extLst>
          </p:cNvPr>
          <p:cNvGrpSpPr/>
          <p:nvPr/>
        </p:nvGrpSpPr>
        <p:grpSpPr>
          <a:xfrm>
            <a:off x="3087731" y="267457"/>
            <a:ext cx="6016537" cy="551727"/>
            <a:chOff x="4041863" y="267457"/>
            <a:chExt cx="6016537" cy="551727"/>
          </a:xfrm>
          <a:solidFill>
            <a:srgbClr val="BEE6EE"/>
          </a:solidFill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94374C08-99BB-C8E9-56DA-D93AD71E5A1A}"/>
                </a:ext>
              </a:extLst>
            </p:cNvPr>
            <p:cNvSpPr/>
            <p:nvPr/>
          </p:nvSpPr>
          <p:spPr>
            <a:xfrm>
              <a:off x="4323644" y="271674"/>
              <a:ext cx="5734756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Apresentação do Valor: Benefício com Economia Real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Oval 2">
              <a:extLst>
                <a:ext uri="{FF2B5EF4-FFF2-40B4-BE49-F238E27FC236}">
                  <a16:creationId xmlns:a16="http://schemas.microsoft.com/office/drawing/2014/main" id="{1360D07E-2677-0F80-7784-DF252E564C6C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4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C3566AC-CB5D-B642-451D-862595FDD72F}"/>
              </a:ext>
            </a:extLst>
          </p:cNvPr>
          <p:cNvSpPr txBox="1"/>
          <p:nvPr/>
        </p:nvSpPr>
        <p:spPr>
          <a:xfrm>
            <a:off x="4150454" y="1216079"/>
            <a:ext cx="3891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Proposta de Valor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8FEAC1F-CBA2-25C6-2978-64A4E3083E26}"/>
              </a:ext>
            </a:extLst>
          </p:cNvPr>
          <p:cNvGrpSpPr/>
          <p:nvPr/>
        </p:nvGrpSpPr>
        <p:grpSpPr>
          <a:xfrm>
            <a:off x="4032065" y="1898026"/>
            <a:ext cx="7023862" cy="4378084"/>
            <a:chOff x="4032065" y="1178146"/>
            <a:chExt cx="7023862" cy="4378084"/>
          </a:xfrm>
        </p:grpSpPr>
        <p:sp>
          <p:nvSpPr>
            <p:cNvPr id="15" name="Retângulo Arredondado 14">
              <a:extLst>
                <a:ext uri="{FF2B5EF4-FFF2-40B4-BE49-F238E27FC236}">
                  <a16:creationId xmlns:a16="http://schemas.microsoft.com/office/drawing/2014/main" id="{A88D6421-EECD-3809-C766-B3622D686B99}"/>
                </a:ext>
              </a:extLst>
            </p:cNvPr>
            <p:cNvSpPr/>
            <p:nvPr/>
          </p:nvSpPr>
          <p:spPr>
            <a:xfrm>
              <a:off x="4041862" y="1178146"/>
              <a:ext cx="7014065" cy="4378084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Balão Retangular Arredondado 15">
              <a:extLst>
                <a:ext uri="{FF2B5EF4-FFF2-40B4-BE49-F238E27FC236}">
                  <a16:creationId xmlns:a16="http://schemas.microsoft.com/office/drawing/2014/main" id="{9A6BBB12-0A8A-CF55-4095-5E663F9AB5C9}"/>
                </a:ext>
              </a:extLst>
            </p:cNvPr>
            <p:cNvSpPr/>
            <p:nvPr/>
          </p:nvSpPr>
          <p:spPr>
            <a:xfrm rot="5400000">
              <a:off x="6860900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9A454B97-B6CE-F649-BF1C-D6804634EC25}"/>
                </a:ext>
              </a:extLst>
            </p:cNvPr>
            <p:cNvSpPr txBox="1"/>
            <p:nvPr/>
          </p:nvSpPr>
          <p:spPr>
            <a:xfrm>
              <a:off x="4317727" y="1351082"/>
              <a:ext cx="6738200" cy="4031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“Minha proposta é que você tenha [descrever o novo plano com ganho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de velocidade, tecnologia e benefícios convergentes] por apenas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[Novo Valor do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Multi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] **no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Multi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.</a:t>
              </a:r>
            </a:p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Isso já te dá uma **economia real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de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[Valor Mensal de Economia] todo mês.”</a:t>
              </a:r>
            </a:p>
          </p:txBody>
        </p:sp>
      </p:grp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A837F58C-4C82-AD36-92C9-E2995FEB9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>
            <a:off x="1814999" y="1192213"/>
            <a:ext cx="2428600" cy="7410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02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17131-764D-3E4F-8CBF-789FD816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59CB8F1E-CE1F-02C6-B4F5-500FB0BE8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3" y="823401"/>
            <a:ext cx="3404324" cy="4120331"/>
          </a:xfrm>
          <a:prstGeom prst="rect">
            <a:avLst/>
          </a:prstGeom>
        </p:spPr>
      </p:pic>
      <p:grpSp>
        <p:nvGrpSpPr>
          <p:cNvPr id="58" name="Agrupar 57">
            <a:extLst>
              <a:ext uri="{FF2B5EF4-FFF2-40B4-BE49-F238E27FC236}">
                <a16:creationId xmlns:a16="http://schemas.microsoft.com/office/drawing/2014/main" id="{DD997A1F-7FF9-A643-33AE-D2779853E145}"/>
              </a:ext>
            </a:extLst>
          </p:cNvPr>
          <p:cNvGrpSpPr/>
          <p:nvPr/>
        </p:nvGrpSpPr>
        <p:grpSpPr>
          <a:xfrm>
            <a:off x="3087731" y="267457"/>
            <a:ext cx="6016537" cy="551727"/>
            <a:chOff x="4041863" y="267457"/>
            <a:chExt cx="6016537" cy="551727"/>
          </a:xfrm>
          <a:solidFill>
            <a:srgbClr val="BEE6EE"/>
          </a:solidFill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DF7DBA6-52FF-6DD2-884F-171EB8146C5D}"/>
                </a:ext>
              </a:extLst>
            </p:cNvPr>
            <p:cNvSpPr/>
            <p:nvPr/>
          </p:nvSpPr>
          <p:spPr>
            <a:xfrm>
              <a:off x="4323644" y="271674"/>
              <a:ext cx="5734756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Apresentação do Valor: Benefício com Economia Real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Oval 2">
              <a:extLst>
                <a:ext uri="{FF2B5EF4-FFF2-40B4-BE49-F238E27FC236}">
                  <a16:creationId xmlns:a16="http://schemas.microsoft.com/office/drawing/2014/main" id="{D93396ED-A8C9-B81D-2F46-A2FEA7CD2229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4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C9959CA-9314-3D60-4B59-D91EE57BB02B}"/>
              </a:ext>
            </a:extLst>
          </p:cNvPr>
          <p:cNvGrpSpPr/>
          <p:nvPr/>
        </p:nvGrpSpPr>
        <p:grpSpPr>
          <a:xfrm>
            <a:off x="751617" y="2012774"/>
            <a:ext cx="7289929" cy="3429230"/>
            <a:chOff x="4041862" y="1178146"/>
            <a:chExt cx="7289929" cy="3429230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AC5C22F8-4D3F-FFE7-637A-3B069434410B}"/>
                </a:ext>
              </a:extLst>
            </p:cNvPr>
            <p:cNvSpPr/>
            <p:nvPr/>
          </p:nvSpPr>
          <p:spPr>
            <a:xfrm>
              <a:off x="4041862" y="1178146"/>
              <a:ext cx="7289929" cy="3429230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alão Retangular Arredondado 6">
              <a:extLst>
                <a:ext uri="{FF2B5EF4-FFF2-40B4-BE49-F238E27FC236}">
                  <a16:creationId xmlns:a16="http://schemas.microsoft.com/office/drawing/2014/main" id="{43DB5630-5CA2-603D-29DF-1309D267A7EF}"/>
                </a:ext>
              </a:extLst>
            </p:cNvPr>
            <p:cNvSpPr/>
            <p:nvPr/>
          </p:nvSpPr>
          <p:spPr>
            <a:xfrm rot="16200000" flipH="1">
              <a:off x="7089502" y="-1548501"/>
              <a:ext cx="1366192" cy="7023862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0180C49-E6C0-23A8-8DAC-6F938471032C}"/>
                </a:ext>
              </a:extLst>
            </p:cNvPr>
            <p:cNvSpPr txBox="1"/>
            <p:nvPr/>
          </p:nvSpPr>
          <p:spPr>
            <a:xfrm>
              <a:off x="4317727" y="1351082"/>
              <a:ext cx="666179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“No final de um ano, isso representa </a:t>
              </a:r>
              <a:r>
                <a:rPr lang="pt-BR" sz="3200" i="1" dirty="0" err="1">
                  <a:solidFill>
                    <a:schemeClr val="bg1"/>
                  </a:solidFill>
                  <a:latin typeface="AMX Medium" pitchFamily="2" charset="77"/>
                </a:rPr>
                <a:t>R</a:t>
              </a: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$ [Valor Anual de Economia] de economia no seu bolso.</a:t>
              </a:r>
            </a:p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É um ganho significativo, além de você ter um serviço muito melhor e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a comodidade de uma fatura única.”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DEDEC47-1E4E-62BF-0D31-159EEFAA625E}"/>
              </a:ext>
            </a:extLst>
          </p:cNvPr>
          <p:cNvSpPr txBox="1"/>
          <p:nvPr/>
        </p:nvSpPr>
        <p:spPr>
          <a:xfrm>
            <a:off x="4150454" y="1216079"/>
            <a:ext cx="3891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Economia Atual</a:t>
            </a:r>
          </a:p>
        </p:txBody>
      </p: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1107E858-18C2-CA25-4AC3-C8B72CDC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 flipH="1">
            <a:off x="7945526" y="1192213"/>
            <a:ext cx="2428600" cy="7410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31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CEB9B-6FAA-EDF5-989F-33C1FF93D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7B3243E5-55DB-8746-EEC4-0AF0BEE85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1" y="823401"/>
            <a:ext cx="3404324" cy="4120331"/>
          </a:xfrm>
          <a:prstGeom prst="rect">
            <a:avLst/>
          </a:prstGeom>
        </p:spPr>
      </p:pic>
      <p:grpSp>
        <p:nvGrpSpPr>
          <p:cNvPr id="58" name="Agrupar 57">
            <a:extLst>
              <a:ext uri="{FF2B5EF4-FFF2-40B4-BE49-F238E27FC236}">
                <a16:creationId xmlns:a16="http://schemas.microsoft.com/office/drawing/2014/main" id="{A6D9352F-0417-522A-5EF3-7AAA505F683B}"/>
              </a:ext>
            </a:extLst>
          </p:cNvPr>
          <p:cNvGrpSpPr/>
          <p:nvPr/>
        </p:nvGrpSpPr>
        <p:grpSpPr>
          <a:xfrm>
            <a:off x="3087731" y="267457"/>
            <a:ext cx="6016537" cy="551727"/>
            <a:chOff x="4041863" y="267457"/>
            <a:chExt cx="6016537" cy="551727"/>
          </a:xfrm>
          <a:solidFill>
            <a:srgbClr val="BEE6EE"/>
          </a:solidFill>
        </p:grpSpPr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4BEA85FC-78CB-5CF1-2AB9-19F04610F4CF}"/>
                </a:ext>
              </a:extLst>
            </p:cNvPr>
            <p:cNvSpPr/>
            <p:nvPr/>
          </p:nvSpPr>
          <p:spPr>
            <a:xfrm>
              <a:off x="4323644" y="271674"/>
              <a:ext cx="5734756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Apresentação do Valor: Benefício com Economia Real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Oval 2">
              <a:extLst>
                <a:ext uri="{FF2B5EF4-FFF2-40B4-BE49-F238E27FC236}">
                  <a16:creationId xmlns:a16="http://schemas.microsoft.com/office/drawing/2014/main" id="{6575EF92-937A-9956-D191-9B6275557C92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4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8CA0F20C-3B97-D95E-0D35-428386E7D40E}"/>
              </a:ext>
            </a:extLst>
          </p:cNvPr>
          <p:cNvSpPr txBox="1"/>
          <p:nvPr/>
        </p:nvSpPr>
        <p:spPr>
          <a:xfrm>
            <a:off x="4150454" y="1216079"/>
            <a:ext cx="38910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Foco no Benefício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79689D6-05B4-213A-2F70-584AD5AFBC35}"/>
              </a:ext>
            </a:extLst>
          </p:cNvPr>
          <p:cNvGrpSpPr/>
          <p:nvPr/>
        </p:nvGrpSpPr>
        <p:grpSpPr>
          <a:xfrm>
            <a:off x="4100471" y="2140412"/>
            <a:ext cx="6638806" cy="2577175"/>
            <a:chOff x="4032065" y="1178146"/>
            <a:chExt cx="6638806" cy="2577175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9B80F1BB-BF69-DC8C-B5B4-E9A3C10C078F}"/>
                </a:ext>
              </a:extLst>
            </p:cNvPr>
            <p:cNvSpPr/>
            <p:nvPr/>
          </p:nvSpPr>
          <p:spPr>
            <a:xfrm>
              <a:off x="4041862" y="1178146"/>
              <a:ext cx="6629009" cy="2577175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Balão Retangular Arredondado 55">
              <a:extLst>
                <a:ext uri="{FF2B5EF4-FFF2-40B4-BE49-F238E27FC236}">
                  <a16:creationId xmlns:a16="http://schemas.microsoft.com/office/drawing/2014/main" id="{5DB11B40-4EA3-9F59-94DC-94E4BE567FC8}"/>
                </a:ext>
              </a:extLst>
            </p:cNvPr>
            <p:cNvSpPr/>
            <p:nvPr/>
          </p:nvSpPr>
          <p:spPr>
            <a:xfrm rot="5400000">
              <a:off x="6663473" y="-1351074"/>
              <a:ext cx="1366192" cy="6629008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476CDACF-EF01-FD72-804D-DD2E902E2E62}"/>
                </a:ext>
              </a:extLst>
            </p:cNvPr>
            <p:cNvSpPr txBox="1"/>
            <p:nvPr/>
          </p:nvSpPr>
          <p:spPr>
            <a:xfrm>
              <a:off x="4317726" y="1446616"/>
              <a:ext cx="634334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“Você está levando mais serviço, com mais velocidade e tecnologia, pagando menos. É uma vantagem real para sua casa.”</a:t>
              </a:r>
            </a:p>
          </p:txBody>
        </p:sp>
      </p:grp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BF4393A1-B222-05D3-B4D4-07491CE69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>
            <a:off x="1903899" y="1192213"/>
            <a:ext cx="2428600" cy="7410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556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31E89-5B5B-AC73-1568-BE84F69F7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deira e mesa de centro&#10;&#10;Descrição gerada automaticamente">
            <a:extLst>
              <a:ext uri="{FF2B5EF4-FFF2-40B4-BE49-F238E27FC236}">
                <a16:creationId xmlns:a16="http://schemas.microsoft.com/office/drawing/2014/main" id="{F5F4FB90-9C7B-320A-9AA7-8236F0899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93" y="823401"/>
            <a:ext cx="3404324" cy="4120331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879B1029-269C-AB4A-DB54-720595598D9E}"/>
              </a:ext>
            </a:extLst>
          </p:cNvPr>
          <p:cNvGrpSpPr/>
          <p:nvPr/>
        </p:nvGrpSpPr>
        <p:grpSpPr>
          <a:xfrm>
            <a:off x="1817874" y="2012774"/>
            <a:ext cx="6223672" cy="2930958"/>
            <a:chOff x="5108119" y="1178146"/>
            <a:chExt cx="6223672" cy="2930958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ECEB8333-7917-B9DC-16E6-6727408BDC35}"/>
                </a:ext>
              </a:extLst>
            </p:cNvPr>
            <p:cNvSpPr/>
            <p:nvPr/>
          </p:nvSpPr>
          <p:spPr>
            <a:xfrm>
              <a:off x="5108119" y="1178146"/>
              <a:ext cx="6223672" cy="2930958"/>
            </a:xfrm>
            <a:prstGeom prst="roundRect">
              <a:avLst>
                <a:gd name="adj" fmla="val 7891"/>
              </a:avLst>
            </a:prstGeom>
            <a:solidFill>
              <a:srgbClr val="F55B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Balão Retangular Arredondado 6">
              <a:extLst>
                <a:ext uri="{FF2B5EF4-FFF2-40B4-BE49-F238E27FC236}">
                  <a16:creationId xmlns:a16="http://schemas.microsoft.com/office/drawing/2014/main" id="{975008FB-7926-F9DB-C63F-176BF41896AD}"/>
                </a:ext>
              </a:extLst>
            </p:cNvPr>
            <p:cNvSpPr/>
            <p:nvPr/>
          </p:nvSpPr>
          <p:spPr>
            <a:xfrm rot="16200000" flipH="1">
              <a:off x="7513228" y="-1124775"/>
              <a:ext cx="1366192" cy="6176410"/>
            </a:xfrm>
            <a:prstGeom prst="wedgeRoundRectCallout">
              <a:avLst>
                <a:gd name="adj1" fmla="val -33630"/>
                <a:gd name="adj2" fmla="val 56735"/>
                <a:gd name="adj3" fmla="val 16667"/>
              </a:avLst>
            </a:prstGeom>
            <a:solidFill>
              <a:srgbClr val="F55B1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9441C686-52C7-3D80-5684-52E48122FD0D}"/>
                </a:ext>
              </a:extLst>
            </p:cNvPr>
            <p:cNvSpPr txBox="1"/>
            <p:nvPr/>
          </p:nvSpPr>
          <p:spPr>
            <a:xfrm>
              <a:off x="5473603" y="1351082"/>
              <a:ext cx="572001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“Conseguiu perceber como essa adequação faz todo o sentido </a:t>
              </a:r>
              <a:b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</a:br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para sua casa?</a:t>
              </a:r>
            </a:p>
            <a:p>
              <a:pPr lvl="0"/>
              <a:r>
                <a:rPr lang="pt-BR" sz="3200" i="1" dirty="0">
                  <a:solidFill>
                    <a:schemeClr val="bg1"/>
                  </a:solidFill>
                  <a:latin typeface="AMX Medium" pitchFamily="2" charset="77"/>
                </a:rPr>
                <a:t>A economia e os benefícios são muito claros, certo?”</a:t>
              </a:r>
            </a:p>
          </p:txBody>
        </p:sp>
      </p:grpSp>
      <p:pic>
        <p:nvPicPr>
          <p:cNvPr id="3" name="Imagem 2" descr="Desenho de personagem de desenho animado&#10;&#10;Descrição gerada automaticamente com confiança baixa">
            <a:extLst>
              <a:ext uri="{FF2B5EF4-FFF2-40B4-BE49-F238E27FC236}">
                <a16:creationId xmlns:a16="http://schemas.microsoft.com/office/drawing/2014/main" id="{06507393-68ED-1FFD-D1D6-669D87415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36"/>
          <a:stretch>
            <a:fillRect/>
          </a:stretch>
        </p:blipFill>
        <p:spPr>
          <a:xfrm flipH="1">
            <a:off x="7717255" y="1238505"/>
            <a:ext cx="2428600" cy="741045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D8B16916-A81F-385E-8D0A-71B9D7449C6F}"/>
              </a:ext>
            </a:extLst>
          </p:cNvPr>
          <p:cNvGrpSpPr/>
          <p:nvPr/>
        </p:nvGrpSpPr>
        <p:grpSpPr>
          <a:xfrm>
            <a:off x="2449778" y="267457"/>
            <a:ext cx="7292443" cy="551727"/>
            <a:chOff x="4041863" y="267457"/>
            <a:chExt cx="7292443" cy="551727"/>
          </a:xfrm>
          <a:solidFill>
            <a:srgbClr val="BEE6EE"/>
          </a:solidFill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6139B11C-5384-A2E7-4FB2-B19303513EBC}"/>
                </a:ext>
              </a:extLst>
            </p:cNvPr>
            <p:cNvSpPr/>
            <p:nvPr/>
          </p:nvSpPr>
          <p:spPr>
            <a:xfrm>
              <a:off x="4323643" y="271674"/>
              <a:ext cx="7010663" cy="543293"/>
            </a:xfrm>
            <a:prstGeom prst="rect">
              <a:avLst/>
            </a:prstGeom>
            <a:grp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pt-BR" sz="1600" b="1" dirty="0">
                  <a:solidFill>
                    <a:schemeClr val="tx1"/>
                  </a:solidFill>
                  <a:latin typeface="AMX" pitchFamily="2" charset="77"/>
                </a:rPr>
                <a:t>Fechamento de Impacto: Assuma a Venda e Avance com Naturalidade</a:t>
              </a:r>
              <a:endParaRPr lang="pt-BR" sz="1600" b="1" dirty="0">
                <a:solidFill>
                  <a:schemeClr val="tx1"/>
                </a:solidFill>
                <a:latin typeface="AMX" pitchFamily="2" charset="77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Oval 2">
              <a:extLst>
                <a:ext uri="{FF2B5EF4-FFF2-40B4-BE49-F238E27FC236}">
                  <a16:creationId xmlns:a16="http://schemas.microsoft.com/office/drawing/2014/main" id="{64C6A867-5F46-CFA7-1AF1-5AA9523A6692}"/>
                </a:ext>
              </a:extLst>
            </p:cNvPr>
            <p:cNvSpPr/>
            <p:nvPr/>
          </p:nvSpPr>
          <p:spPr>
            <a:xfrm>
              <a:off x="4041863" y="267457"/>
              <a:ext cx="551727" cy="551727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3200" b="1" dirty="0">
                  <a:solidFill>
                    <a:schemeClr val="tx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5</a:t>
              </a:r>
              <a:endParaRPr lang="x-none" sz="3200" b="1" dirty="0">
                <a:solidFill>
                  <a:schemeClr val="tx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</p:grp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D846FAC-3A50-3BD7-A946-992F8D3C7339}"/>
              </a:ext>
            </a:extLst>
          </p:cNvPr>
          <p:cNvSpPr txBox="1"/>
          <p:nvPr/>
        </p:nvSpPr>
        <p:spPr>
          <a:xfrm>
            <a:off x="3901072" y="1123731"/>
            <a:ext cx="4389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>
                <a:solidFill>
                  <a:srgbClr val="C00000"/>
                </a:solidFill>
                <a:latin typeface="AMX" pitchFamily="2" charset="77"/>
              </a:rPr>
              <a:t>Validação Confiante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975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9156AE-1E4A-4B74-9854-A51CA1DCA3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5A2679-5590-4356-AF37-7B8D697D5200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3.xml><?xml version="1.0" encoding="utf-8"?>
<ds:datastoreItem xmlns:ds="http://schemas.openxmlformats.org/officeDocument/2006/customXml" ds:itemID="{70498409-9CDA-40DB-A872-B635BF2F3A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1986</Words>
  <Application>Microsoft Office PowerPoint</Application>
  <PresentationFormat>Widescreen</PresentationFormat>
  <Paragraphs>202</Paragraphs>
  <Slides>15</Slides>
  <Notes>15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AMX</vt:lpstr>
      <vt:lpstr>AMX Medium</vt:lpstr>
      <vt:lpstr>Arial</vt:lpstr>
      <vt:lpstr>Arial Black</vt:lpstr>
      <vt:lpstr>Calibri</vt:lpstr>
      <vt:lpstr>Segoe UI Black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Marília Rocha Lopes da Silva</dc:creator>
  <cp:lastModifiedBy>Juliana Faria</cp:lastModifiedBy>
  <cp:revision>224</cp:revision>
  <dcterms:created xsi:type="dcterms:W3CDTF">2022-01-26T12:32:40Z</dcterms:created>
  <dcterms:modified xsi:type="dcterms:W3CDTF">2026-03-03T14:38:34Z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