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5146" r:id="rId5"/>
    <p:sldId id="2147470949" r:id="rId6"/>
    <p:sldId id="2147470962" r:id="rId7"/>
    <p:sldId id="2147470963" r:id="rId8"/>
    <p:sldId id="2147470964" r:id="rId9"/>
    <p:sldId id="2147470952" r:id="rId10"/>
    <p:sldId id="2147470969" r:id="rId11"/>
    <p:sldId id="2147470955" r:id="rId12"/>
    <p:sldId id="2147470956" r:id="rId13"/>
    <p:sldId id="2147470965" r:id="rId14"/>
    <p:sldId id="2147470966" r:id="rId15"/>
    <p:sldId id="2147470967" r:id="rId16"/>
    <p:sldId id="2147470970" r:id="rId17"/>
    <p:sldId id="2147470957" r:id="rId18"/>
    <p:sldId id="2147470971" r:id="rId19"/>
    <p:sldId id="2147470972" r:id="rId20"/>
    <p:sldId id="2147470951" r:id="rId21"/>
    <p:sldId id="2147470958" r:id="rId22"/>
    <p:sldId id="51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E67"/>
    <a:srgbClr val="BEE6EE"/>
    <a:srgbClr val="FEB2CE"/>
    <a:srgbClr val="029C54"/>
    <a:srgbClr val="FF0037"/>
    <a:srgbClr val="FFFFFF"/>
    <a:srgbClr val="000000"/>
    <a:srgbClr val="FBFE67"/>
    <a:srgbClr val="F55B1D"/>
    <a:srgbClr val="400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62F10D-029D-44FA-93FB-4CC5C21985D4}" v="11" dt="2026-03-03T14:57:24.2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77637" autoAdjust="0"/>
  </p:normalViewPr>
  <p:slideViewPr>
    <p:cSldViewPr snapToGrid="0">
      <p:cViewPr varScale="1">
        <p:scale>
          <a:sx n="80" d="100"/>
          <a:sy n="80" d="100"/>
        </p:scale>
        <p:origin x="546" y="9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19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Faria" userId="29a68c0a-18d7-4ef8-be9b-a5c25a6cb4c3" providerId="ADAL" clId="{D1CA292B-10B4-412C-88CF-94165651ED52}"/>
    <pc:docChg chg="custSel modSld">
      <pc:chgData name="Juliana Faria" userId="29a68c0a-18d7-4ef8-be9b-a5c25a6cb4c3" providerId="ADAL" clId="{D1CA292B-10B4-412C-88CF-94165651ED52}" dt="2026-03-03T14:57:24.220" v="44" actId="313"/>
      <pc:docMkLst>
        <pc:docMk/>
      </pc:docMkLst>
      <pc:sldChg chg="modTransition">
        <pc:chgData name="Juliana Faria" userId="29a68c0a-18d7-4ef8-be9b-a5c25a6cb4c3" providerId="ADAL" clId="{D1CA292B-10B4-412C-88CF-94165651ED52}" dt="2026-03-03T14:30:53.214" v="34"/>
        <pc:sldMkLst>
          <pc:docMk/>
          <pc:sldMk cId="1423246102" sldId="5146"/>
        </pc:sldMkLst>
      </pc:sldChg>
      <pc:sldChg chg="modTransition">
        <pc:chgData name="Juliana Faria" userId="29a68c0a-18d7-4ef8-be9b-a5c25a6cb4c3" providerId="ADAL" clId="{D1CA292B-10B4-412C-88CF-94165651ED52}" dt="2026-03-03T14:35:31.397" v="40"/>
        <pc:sldMkLst>
          <pc:docMk/>
          <pc:sldMk cId="4156862389" sldId="5169"/>
        </pc:sldMkLst>
      </pc:sldChg>
      <pc:sldChg chg="modSp mod modTransition">
        <pc:chgData name="Juliana Faria" userId="29a68c0a-18d7-4ef8-be9b-a5c25a6cb4c3" providerId="ADAL" clId="{D1CA292B-10B4-412C-88CF-94165651ED52}" dt="2026-03-03T14:30:53.214" v="34"/>
        <pc:sldMkLst>
          <pc:docMk/>
          <pc:sldMk cId="3475880867" sldId="2147470949"/>
        </pc:sldMkLst>
        <pc:spChg chg="mod">
          <ac:chgData name="Juliana Faria" userId="29a68c0a-18d7-4ef8-be9b-a5c25a6cb4c3" providerId="ADAL" clId="{D1CA292B-10B4-412C-88CF-94165651ED52}" dt="2026-03-03T12:58:57.209" v="13" actId="207"/>
          <ac:spMkLst>
            <pc:docMk/>
            <pc:sldMk cId="3475880867" sldId="2147470949"/>
            <ac:spMk id="2" creationId="{CB3FE3F8-FBF7-51B0-7B4F-3A6811FC8651}"/>
          </ac:spMkLst>
        </pc:spChg>
        <pc:spChg chg="mod">
          <ac:chgData name="Juliana Faria" userId="29a68c0a-18d7-4ef8-be9b-a5c25a6cb4c3" providerId="ADAL" clId="{D1CA292B-10B4-412C-88CF-94165651ED52}" dt="2026-03-03T12:58:57.209" v="13" actId="207"/>
          <ac:spMkLst>
            <pc:docMk/>
            <pc:sldMk cId="3475880867" sldId="2147470949"/>
            <ac:spMk id="4" creationId="{3D026645-FA97-30C5-8928-2CBC0C4A717E}"/>
          </ac:spMkLst>
        </pc:spChg>
      </pc:sldChg>
      <pc:sldChg chg="mod modTransition chgLayout">
        <pc:chgData name="Juliana Faria" userId="29a68c0a-18d7-4ef8-be9b-a5c25a6cb4c3" providerId="ADAL" clId="{D1CA292B-10B4-412C-88CF-94165651ED52}" dt="2026-03-03T14:31:06.509" v="36"/>
        <pc:sldMkLst>
          <pc:docMk/>
          <pc:sldMk cId="1179051269" sldId="2147470951"/>
        </pc:sldMkLst>
      </pc:sldChg>
      <pc:sldChg chg="modTransition">
        <pc:chgData name="Juliana Faria" userId="29a68c0a-18d7-4ef8-be9b-a5c25a6cb4c3" providerId="ADAL" clId="{D1CA292B-10B4-412C-88CF-94165651ED52}" dt="2026-03-03T14:34:38.178" v="39"/>
        <pc:sldMkLst>
          <pc:docMk/>
          <pc:sldMk cId="3791448967" sldId="2147470955"/>
        </pc:sldMkLst>
      </pc:sldChg>
      <pc:sldChg chg="modSp mod modTransition modClrScheme chgLayout">
        <pc:chgData name="Juliana Faria" userId="29a68c0a-18d7-4ef8-be9b-a5c25a6cb4c3" providerId="ADAL" clId="{D1CA292B-10B4-412C-88CF-94165651ED52}" dt="2026-03-03T14:31:06.509" v="36"/>
        <pc:sldMkLst>
          <pc:docMk/>
          <pc:sldMk cId="937491471" sldId="2147470956"/>
        </pc:sldMkLst>
        <pc:spChg chg="mod">
          <ac:chgData name="Juliana Faria" userId="29a68c0a-18d7-4ef8-be9b-a5c25a6cb4c3" providerId="ADAL" clId="{D1CA292B-10B4-412C-88CF-94165651ED52}" dt="2026-03-03T12:58:42.938" v="12" actId="1037"/>
          <ac:spMkLst>
            <pc:docMk/>
            <pc:sldMk cId="937491471" sldId="2147470956"/>
            <ac:spMk id="18" creationId="{88B9CD20-FA05-FF80-5696-BD0A0A5F93E3}"/>
          </ac:spMkLst>
        </pc:spChg>
      </pc:sldChg>
      <pc:sldChg chg="modSp mod modTransition modClrScheme chgLayout">
        <pc:chgData name="Juliana Faria" userId="29a68c0a-18d7-4ef8-be9b-a5c25a6cb4c3" providerId="ADAL" clId="{D1CA292B-10B4-412C-88CF-94165651ED52}" dt="2026-03-03T14:31:06.509" v="36"/>
        <pc:sldMkLst>
          <pc:docMk/>
          <pc:sldMk cId="3999622925" sldId="2147470957"/>
        </pc:sldMkLst>
        <pc:spChg chg="mod">
          <ac:chgData name="Juliana Faria" userId="29a68c0a-18d7-4ef8-be9b-a5c25a6cb4c3" providerId="ADAL" clId="{D1CA292B-10B4-412C-88CF-94165651ED52}" dt="2026-03-03T12:59:49.923" v="20" actId="207"/>
          <ac:spMkLst>
            <pc:docMk/>
            <pc:sldMk cId="3999622925" sldId="2147470957"/>
            <ac:spMk id="18" creationId="{9D9B90F8-BBBB-D7C8-FCA5-166A68B93E8E}"/>
          </ac:spMkLst>
        </pc:spChg>
        <pc:spChg chg="mod">
          <ac:chgData name="Juliana Faria" userId="29a68c0a-18d7-4ef8-be9b-a5c25a6cb4c3" providerId="ADAL" clId="{D1CA292B-10B4-412C-88CF-94165651ED52}" dt="2026-03-03T12:59:49.923" v="20" actId="207"/>
          <ac:spMkLst>
            <pc:docMk/>
            <pc:sldMk cId="3999622925" sldId="2147470957"/>
            <ac:spMk id="20" creationId="{E9DC44D1-60CD-9A99-F105-F643F1C64E58}"/>
          </ac:spMkLst>
        </pc:spChg>
        <pc:spChg chg="mod">
          <ac:chgData name="Juliana Faria" userId="29a68c0a-18d7-4ef8-be9b-a5c25a6cb4c3" providerId="ADAL" clId="{D1CA292B-10B4-412C-88CF-94165651ED52}" dt="2026-03-03T12:59:49.923" v="20" actId="207"/>
          <ac:spMkLst>
            <pc:docMk/>
            <pc:sldMk cId="3999622925" sldId="2147470957"/>
            <ac:spMk id="22" creationId="{4335CD16-F7B1-30D4-A41A-684C52BADFB6}"/>
          </ac:spMkLst>
        </pc:spChg>
      </pc:sldChg>
      <pc:sldChg chg="modSp mod modTransition modClrScheme chgLayout">
        <pc:chgData name="Juliana Faria" userId="29a68c0a-18d7-4ef8-be9b-a5c25a6cb4c3" providerId="ADAL" clId="{D1CA292B-10B4-412C-88CF-94165651ED52}" dt="2026-03-03T14:31:06.509" v="36"/>
        <pc:sldMkLst>
          <pc:docMk/>
          <pc:sldMk cId="2073577336" sldId="2147470958"/>
        </pc:sldMkLst>
        <pc:spChg chg="mod">
          <ac:chgData name="Juliana Faria" userId="29a68c0a-18d7-4ef8-be9b-a5c25a6cb4c3" providerId="ADAL" clId="{D1CA292B-10B4-412C-88CF-94165651ED52}" dt="2026-03-03T13:01:36.866" v="31" actId="1076"/>
          <ac:spMkLst>
            <pc:docMk/>
            <pc:sldMk cId="2073577336" sldId="2147470958"/>
            <ac:spMk id="12" creationId="{1CD304B3-E52E-6F6F-170F-2937FB6EF85E}"/>
          </ac:spMkLst>
        </pc:spChg>
        <pc:spChg chg="mod">
          <ac:chgData name="Juliana Faria" userId="29a68c0a-18d7-4ef8-be9b-a5c25a6cb4c3" providerId="ADAL" clId="{D1CA292B-10B4-412C-88CF-94165651ED52}" dt="2026-03-03T13:01:34.330" v="30" actId="1076"/>
          <ac:spMkLst>
            <pc:docMk/>
            <pc:sldMk cId="2073577336" sldId="2147470958"/>
            <ac:spMk id="13" creationId="{32692F1D-D6BD-E90F-603A-DF2188AB8FA7}"/>
          </ac:spMkLst>
        </pc:spChg>
        <pc:grpChg chg="mod">
          <ac:chgData name="Juliana Faria" userId="29a68c0a-18d7-4ef8-be9b-a5c25a6cb4c3" providerId="ADAL" clId="{D1CA292B-10B4-412C-88CF-94165651ED52}" dt="2026-03-03T13:01:36.866" v="31" actId="1076"/>
          <ac:grpSpMkLst>
            <pc:docMk/>
            <pc:sldMk cId="2073577336" sldId="2147470958"/>
            <ac:grpSpMk id="28" creationId="{CB9944DA-91E8-E1EC-D299-CD5998606C37}"/>
          </ac:grpSpMkLst>
        </pc:grpChg>
        <pc:grpChg chg="mod">
          <ac:chgData name="Juliana Faria" userId="29a68c0a-18d7-4ef8-be9b-a5c25a6cb4c3" providerId="ADAL" clId="{D1CA292B-10B4-412C-88CF-94165651ED52}" dt="2026-03-03T13:01:34.330" v="30" actId="1076"/>
          <ac:grpSpMkLst>
            <pc:docMk/>
            <pc:sldMk cId="2073577336" sldId="2147470958"/>
            <ac:grpSpMk id="29" creationId="{0F536994-C0A1-F8E9-CBF7-191960EFF672}"/>
          </ac:grpSpMkLst>
        </pc:grpChg>
        <pc:cxnChg chg="mod">
          <ac:chgData name="Juliana Faria" userId="29a68c0a-18d7-4ef8-be9b-a5c25a6cb4c3" providerId="ADAL" clId="{D1CA292B-10B4-412C-88CF-94165651ED52}" dt="2026-03-03T13:01:22.056" v="24" actId="1076"/>
          <ac:cxnSpMkLst>
            <pc:docMk/>
            <pc:sldMk cId="2073577336" sldId="2147470958"/>
            <ac:cxnSpMk id="17" creationId="{1F085984-4396-EB54-73D6-D69A42D5F884}"/>
          </ac:cxnSpMkLst>
        </pc:cxnChg>
        <pc:cxnChg chg="mod">
          <ac:chgData name="Juliana Faria" userId="29a68c0a-18d7-4ef8-be9b-a5c25a6cb4c3" providerId="ADAL" clId="{D1CA292B-10B4-412C-88CF-94165651ED52}" dt="2026-03-03T13:01:38.576" v="32" actId="1076"/>
          <ac:cxnSpMkLst>
            <pc:docMk/>
            <pc:sldMk cId="2073577336" sldId="2147470958"/>
            <ac:cxnSpMk id="38" creationId="{95FA43BF-58F7-F9E9-E2A5-AA98EC973D40}"/>
          </ac:cxnSpMkLst>
        </pc:cxnChg>
      </pc:sldChg>
      <pc:sldChg chg="modSp mod modTransition">
        <pc:chgData name="Juliana Faria" userId="29a68c0a-18d7-4ef8-be9b-a5c25a6cb4c3" providerId="ADAL" clId="{D1CA292B-10B4-412C-88CF-94165651ED52}" dt="2026-03-03T14:57:24.220" v="44" actId="313"/>
        <pc:sldMkLst>
          <pc:docMk/>
          <pc:sldMk cId="4146478983" sldId="2147470962"/>
        </pc:sldMkLst>
        <pc:spChg chg="mod">
          <ac:chgData name="Juliana Faria" userId="29a68c0a-18d7-4ef8-be9b-a5c25a6cb4c3" providerId="ADAL" clId="{D1CA292B-10B4-412C-88CF-94165651ED52}" dt="2026-03-03T12:59:01.343" v="14" actId="207"/>
          <ac:spMkLst>
            <pc:docMk/>
            <pc:sldMk cId="4146478983" sldId="2147470962"/>
            <ac:spMk id="19" creationId="{FF28D3BF-C327-5628-C233-B1765920B3A2}"/>
          </ac:spMkLst>
        </pc:spChg>
        <pc:spChg chg="mod">
          <ac:chgData name="Juliana Faria" userId="29a68c0a-18d7-4ef8-be9b-a5c25a6cb4c3" providerId="ADAL" clId="{D1CA292B-10B4-412C-88CF-94165651ED52}" dt="2026-03-03T14:57:21.411" v="42" actId="313"/>
          <ac:spMkLst>
            <pc:docMk/>
            <pc:sldMk cId="4146478983" sldId="2147470962"/>
            <ac:spMk id="20" creationId="{AC3598EB-8C6F-6868-69D4-7E6F03BE266E}"/>
          </ac:spMkLst>
        </pc:spChg>
        <pc:spChg chg="mod">
          <ac:chgData name="Juliana Faria" userId="29a68c0a-18d7-4ef8-be9b-a5c25a6cb4c3" providerId="ADAL" clId="{D1CA292B-10B4-412C-88CF-94165651ED52}" dt="2026-03-03T12:59:01.343" v="14" actId="207"/>
          <ac:spMkLst>
            <pc:docMk/>
            <pc:sldMk cId="4146478983" sldId="2147470962"/>
            <ac:spMk id="21" creationId="{A3168E6F-EA48-45B0-DF51-8394822EAEED}"/>
          </ac:spMkLst>
        </pc:spChg>
        <pc:spChg chg="mod">
          <ac:chgData name="Juliana Faria" userId="29a68c0a-18d7-4ef8-be9b-a5c25a6cb4c3" providerId="ADAL" clId="{D1CA292B-10B4-412C-88CF-94165651ED52}" dt="2026-03-03T12:59:01.343" v="14" actId="207"/>
          <ac:spMkLst>
            <pc:docMk/>
            <pc:sldMk cId="4146478983" sldId="2147470962"/>
            <ac:spMk id="23" creationId="{8317F89A-EBEB-830B-D992-6C5B9F8E90B5}"/>
          </ac:spMkLst>
        </pc:spChg>
        <pc:spChg chg="mod">
          <ac:chgData name="Juliana Faria" userId="29a68c0a-18d7-4ef8-be9b-a5c25a6cb4c3" providerId="ADAL" clId="{D1CA292B-10B4-412C-88CF-94165651ED52}" dt="2026-03-03T14:57:24.220" v="44" actId="313"/>
          <ac:spMkLst>
            <pc:docMk/>
            <pc:sldMk cId="4146478983" sldId="2147470962"/>
            <ac:spMk id="26" creationId="{FCDDD951-D863-FC30-01A7-A986A93ABB03}"/>
          </ac:spMkLst>
        </pc:spChg>
      </pc:sldChg>
      <pc:sldChg chg="modSp mod modTransition">
        <pc:chgData name="Juliana Faria" userId="29a68c0a-18d7-4ef8-be9b-a5c25a6cb4c3" providerId="ADAL" clId="{D1CA292B-10B4-412C-88CF-94165651ED52}" dt="2026-03-03T14:30:53.214" v="34"/>
        <pc:sldMkLst>
          <pc:docMk/>
          <pc:sldMk cId="2669120575" sldId="2147470963"/>
        </pc:sldMkLst>
        <pc:spChg chg="mod">
          <ac:chgData name="Juliana Faria" userId="29a68c0a-18d7-4ef8-be9b-a5c25a6cb4c3" providerId="ADAL" clId="{D1CA292B-10B4-412C-88CF-94165651ED52}" dt="2026-03-03T12:59:05.753" v="15" actId="207"/>
          <ac:spMkLst>
            <pc:docMk/>
            <pc:sldMk cId="2669120575" sldId="2147470963"/>
            <ac:spMk id="11" creationId="{BF457F4B-3D9E-5D60-4B45-D1BEDBF43242}"/>
          </ac:spMkLst>
        </pc:spChg>
        <pc:spChg chg="mod">
          <ac:chgData name="Juliana Faria" userId="29a68c0a-18d7-4ef8-be9b-a5c25a6cb4c3" providerId="ADAL" clId="{D1CA292B-10B4-412C-88CF-94165651ED52}" dt="2026-03-03T12:59:05.753" v="15" actId="207"/>
          <ac:spMkLst>
            <pc:docMk/>
            <pc:sldMk cId="2669120575" sldId="2147470963"/>
            <ac:spMk id="15" creationId="{044E0722-D30A-4C17-9158-D9774933B696}"/>
          </ac:spMkLst>
        </pc:spChg>
      </pc:sldChg>
      <pc:sldChg chg="modSp mod modTransition">
        <pc:chgData name="Juliana Faria" userId="29a68c0a-18d7-4ef8-be9b-a5c25a6cb4c3" providerId="ADAL" clId="{D1CA292B-10B4-412C-88CF-94165651ED52}" dt="2026-03-03T14:30:53.214" v="34"/>
        <pc:sldMkLst>
          <pc:docMk/>
          <pc:sldMk cId="296192650" sldId="2147470964"/>
        </pc:sldMkLst>
        <pc:spChg chg="mod">
          <ac:chgData name="Juliana Faria" userId="29a68c0a-18d7-4ef8-be9b-a5c25a6cb4c3" providerId="ADAL" clId="{D1CA292B-10B4-412C-88CF-94165651ED52}" dt="2026-03-03T12:59:14.770" v="16" actId="207"/>
          <ac:spMkLst>
            <pc:docMk/>
            <pc:sldMk cId="296192650" sldId="2147470964"/>
            <ac:spMk id="11" creationId="{432CB825-D951-7FCD-630F-19C8FE4FAB79}"/>
          </ac:spMkLst>
        </pc:spChg>
        <pc:spChg chg="mod">
          <ac:chgData name="Juliana Faria" userId="29a68c0a-18d7-4ef8-be9b-a5c25a6cb4c3" providerId="ADAL" clId="{D1CA292B-10B4-412C-88CF-94165651ED52}" dt="2026-03-03T12:59:14.770" v="16" actId="207"/>
          <ac:spMkLst>
            <pc:docMk/>
            <pc:sldMk cId="296192650" sldId="2147470964"/>
            <ac:spMk id="15" creationId="{3640A074-1BAB-34FF-7505-528D911EB8C0}"/>
          </ac:spMkLst>
        </pc:spChg>
      </pc:sldChg>
      <pc:sldChg chg="mod modTransition modClrScheme chgLayout">
        <pc:chgData name="Juliana Faria" userId="29a68c0a-18d7-4ef8-be9b-a5c25a6cb4c3" providerId="ADAL" clId="{D1CA292B-10B4-412C-88CF-94165651ED52}" dt="2026-03-03T14:31:06.509" v="36"/>
        <pc:sldMkLst>
          <pc:docMk/>
          <pc:sldMk cId="3994817647" sldId="2147470965"/>
        </pc:sldMkLst>
      </pc:sldChg>
      <pc:sldChg chg="mod modTransition modClrScheme chgLayout">
        <pc:chgData name="Juliana Faria" userId="29a68c0a-18d7-4ef8-be9b-a5c25a6cb4c3" providerId="ADAL" clId="{D1CA292B-10B4-412C-88CF-94165651ED52}" dt="2026-03-03T14:31:06.509" v="36"/>
        <pc:sldMkLst>
          <pc:docMk/>
          <pc:sldMk cId="3149518316" sldId="2147470966"/>
        </pc:sldMkLst>
      </pc:sldChg>
      <pc:sldChg chg="mod modTransition modClrScheme chgLayout">
        <pc:chgData name="Juliana Faria" userId="29a68c0a-18d7-4ef8-be9b-a5c25a6cb4c3" providerId="ADAL" clId="{D1CA292B-10B4-412C-88CF-94165651ED52}" dt="2026-03-03T14:31:06.509" v="36"/>
        <pc:sldMkLst>
          <pc:docMk/>
          <pc:sldMk cId="2329817496" sldId="2147470967"/>
        </pc:sldMkLst>
      </pc:sldChg>
      <pc:sldChg chg="modSp mod modTransition modClrScheme chgLayout">
        <pc:chgData name="Juliana Faria" userId="29a68c0a-18d7-4ef8-be9b-a5c25a6cb4c3" providerId="ADAL" clId="{D1CA292B-10B4-412C-88CF-94165651ED52}" dt="2026-03-03T14:30:57.829" v="35"/>
        <pc:sldMkLst>
          <pc:docMk/>
          <pc:sldMk cId="1104687394" sldId="2147470969"/>
        </pc:sldMkLst>
        <pc:spChg chg="mod">
          <ac:chgData name="Juliana Faria" userId="29a68c0a-18d7-4ef8-be9b-a5c25a6cb4c3" providerId="ADAL" clId="{D1CA292B-10B4-412C-88CF-94165651ED52}" dt="2026-03-03T12:57:33.366" v="1" actId="208"/>
          <ac:spMkLst>
            <pc:docMk/>
            <pc:sldMk cId="1104687394" sldId="2147470969"/>
            <ac:spMk id="3" creationId="{C8F92D06-098D-EB41-1620-2DFB785760C0}"/>
          </ac:spMkLst>
        </pc:spChg>
        <pc:spChg chg="mod">
          <ac:chgData name="Juliana Faria" userId="29a68c0a-18d7-4ef8-be9b-a5c25a6cb4c3" providerId="ADAL" clId="{D1CA292B-10B4-412C-88CF-94165651ED52}" dt="2026-03-03T12:57:33.366" v="1" actId="208"/>
          <ac:spMkLst>
            <pc:docMk/>
            <pc:sldMk cId="1104687394" sldId="2147470969"/>
            <ac:spMk id="15" creationId="{064D2D29-6C68-0A1B-27BD-4EA74C0B72A7}"/>
          </ac:spMkLst>
        </pc:spChg>
        <pc:spChg chg="mod">
          <ac:chgData name="Juliana Faria" userId="29a68c0a-18d7-4ef8-be9b-a5c25a6cb4c3" providerId="ADAL" clId="{D1CA292B-10B4-412C-88CF-94165651ED52}" dt="2026-03-03T12:57:33.366" v="1" actId="208"/>
          <ac:spMkLst>
            <pc:docMk/>
            <pc:sldMk cId="1104687394" sldId="2147470969"/>
            <ac:spMk id="23" creationId="{9D579452-8873-D3F8-7F51-34B5DFF86288}"/>
          </ac:spMkLst>
        </pc:spChg>
        <pc:spChg chg="mod">
          <ac:chgData name="Juliana Faria" userId="29a68c0a-18d7-4ef8-be9b-a5c25a6cb4c3" providerId="ADAL" clId="{D1CA292B-10B4-412C-88CF-94165651ED52}" dt="2026-03-03T12:57:33.366" v="1" actId="208"/>
          <ac:spMkLst>
            <pc:docMk/>
            <pc:sldMk cId="1104687394" sldId="2147470969"/>
            <ac:spMk id="32" creationId="{51276F16-4897-9651-5232-B60F37A0A8AF}"/>
          </ac:spMkLst>
        </pc:spChg>
        <pc:spChg chg="mod">
          <ac:chgData name="Juliana Faria" userId="29a68c0a-18d7-4ef8-be9b-a5c25a6cb4c3" providerId="ADAL" clId="{D1CA292B-10B4-412C-88CF-94165651ED52}" dt="2026-03-03T12:59:26.957" v="18" actId="1037"/>
          <ac:spMkLst>
            <pc:docMk/>
            <pc:sldMk cId="1104687394" sldId="2147470969"/>
            <ac:spMk id="36" creationId="{1EF92422-4D62-371B-D930-B87432B6DA5F}"/>
          </ac:spMkLst>
        </pc:spChg>
        <pc:grpChg chg="mod">
          <ac:chgData name="Juliana Faria" userId="29a68c0a-18d7-4ef8-be9b-a5c25a6cb4c3" providerId="ADAL" clId="{D1CA292B-10B4-412C-88CF-94165651ED52}" dt="2026-03-03T12:59:26.957" v="18" actId="1037"/>
          <ac:grpSpMkLst>
            <pc:docMk/>
            <pc:sldMk cId="1104687394" sldId="2147470969"/>
            <ac:grpSpMk id="47" creationId="{EEF44296-DD24-8556-650B-51A11E21B4A5}"/>
          </ac:grpSpMkLst>
        </pc:grpChg>
      </pc:sldChg>
      <pc:sldChg chg="modSp mod modTransition modClrScheme chgLayout">
        <pc:chgData name="Juliana Faria" userId="29a68c0a-18d7-4ef8-be9b-a5c25a6cb4c3" providerId="ADAL" clId="{D1CA292B-10B4-412C-88CF-94165651ED52}" dt="2026-03-03T14:31:06.509" v="36"/>
        <pc:sldMkLst>
          <pc:docMk/>
          <pc:sldMk cId="1902103792" sldId="2147470970"/>
        </pc:sldMkLst>
        <pc:spChg chg="mod">
          <ac:chgData name="Juliana Faria" userId="29a68c0a-18d7-4ef8-be9b-a5c25a6cb4c3" providerId="ADAL" clId="{D1CA292B-10B4-412C-88CF-94165651ED52}" dt="2026-03-03T12:59:42.800" v="19" actId="208"/>
          <ac:spMkLst>
            <pc:docMk/>
            <pc:sldMk cId="1902103792" sldId="2147470970"/>
            <ac:spMk id="3" creationId="{CC42B191-0D8F-F330-B905-0BAA45EC4507}"/>
          </ac:spMkLst>
        </pc:spChg>
        <pc:spChg chg="mod">
          <ac:chgData name="Juliana Faria" userId="29a68c0a-18d7-4ef8-be9b-a5c25a6cb4c3" providerId="ADAL" clId="{D1CA292B-10B4-412C-88CF-94165651ED52}" dt="2026-03-03T12:59:42.800" v="19" actId="208"/>
          <ac:spMkLst>
            <pc:docMk/>
            <pc:sldMk cId="1902103792" sldId="2147470970"/>
            <ac:spMk id="15" creationId="{7DA4644D-1171-48E6-ADC6-C7FBA9FA5405}"/>
          </ac:spMkLst>
        </pc:spChg>
        <pc:spChg chg="mod">
          <ac:chgData name="Juliana Faria" userId="29a68c0a-18d7-4ef8-be9b-a5c25a6cb4c3" providerId="ADAL" clId="{D1CA292B-10B4-412C-88CF-94165651ED52}" dt="2026-03-03T12:59:42.800" v="19" actId="208"/>
          <ac:spMkLst>
            <pc:docMk/>
            <pc:sldMk cId="1902103792" sldId="2147470970"/>
            <ac:spMk id="23" creationId="{AD6F8720-7951-0999-951C-D03408DCCB18}"/>
          </ac:spMkLst>
        </pc:spChg>
        <pc:spChg chg="mod">
          <ac:chgData name="Juliana Faria" userId="29a68c0a-18d7-4ef8-be9b-a5c25a6cb4c3" providerId="ADAL" clId="{D1CA292B-10B4-412C-88CF-94165651ED52}" dt="2026-03-03T12:59:42.800" v="19" actId="208"/>
          <ac:spMkLst>
            <pc:docMk/>
            <pc:sldMk cId="1902103792" sldId="2147470970"/>
            <ac:spMk id="32" creationId="{7D6DB044-0E80-B084-D197-AD030192618F}"/>
          </ac:spMkLst>
        </pc:spChg>
        <pc:spChg chg="mod">
          <ac:chgData name="Juliana Faria" userId="29a68c0a-18d7-4ef8-be9b-a5c25a6cb4c3" providerId="ADAL" clId="{D1CA292B-10B4-412C-88CF-94165651ED52}" dt="2026-03-03T12:59:42.800" v="19" actId="208"/>
          <ac:spMkLst>
            <pc:docMk/>
            <pc:sldMk cId="1902103792" sldId="2147470970"/>
            <ac:spMk id="36" creationId="{6D260CE6-96EB-710D-61EA-37BDBA1F5C69}"/>
          </ac:spMkLst>
        </pc:spChg>
      </pc:sldChg>
      <pc:sldChg chg="modSp mod modTransition modClrScheme chgLayout">
        <pc:chgData name="Juliana Faria" userId="29a68c0a-18d7-4ef8-be9b-a5c25a6cb4c3" providerId="ADAL" clId="{D1CA292B-10B4-412C-88CF-94165651ED52}" dt="2026-03-03T14:31:06.509" v="36"/>
        <pc:sldMkLst>
          <pc:docMk/>
          <pc:sldMk cId="4011176900" sldId="2147470971"/>
        </pc:sldMkLst>
        <pc:spChg chg="mod">
          <ac:chgData name="Juliana Faria" userId="29a68c0a-18d7-4ef8-be9b-a5c25a6cb4c3" providerId="ADAL" clId="{D1CA292B-10B4-412C-88CF-94165651ED52}" dt="2026-03-03T12:59:58.118" v="21" actId="208"/>
          <ac:spMkLst>
            <pc:docMk/>
            <pc:sldMk cId="4011176900" sldId="2147470971"/>
            <ac:spMk id="3" creationId="{E2BAAC39-FC5F-10B2-374E-1CBF3D44FADB}"/>
          </ac:spMkLst>
        </pc:spChg>
        <pc:spChg chg="mod">
          <ac:chgData name="Juliana Faria" userId="29a68c0a-18d7-4ef8-be9b-a5c25a6cb4c3" providerId="ADAL" clId="{D1CA292B-10B4-412C-88CF-94165651ED52}" dt="2026-03-03T12:59:58.118" v="21" actId="208"/>
          <ac:spMkLst>
            <pc:docMk/>
            <pc:sldMk cId="4011176900" sldId="2147470971"/>
            <ac:spMk id="15" creationId="{60B6706C-4DD2-81D6-94D1-6E290A149EC9}"/>
          </ac:spMkLst>
        </pc:spChg>
        <pc:spChg chg="mod">
          <ac:chgData name="Juliana Faria" userId="29a68c0a-18d7-4ef8-be9b-a5c25a6cb4c3" providerId="ADAL" clId="{D1CA292B-10B4-412C-88CF-94165651ED52}" dt="2026-03-03T12:59:58.118" v="21" actId="208"/>
          <ac:spMkLst>
            <pc:docMk/>
            <pc:sldMk cId="4011176900" sldId="2147470971"/>
            <ac:spMk id="23" creationId="{A81C0BB5-EC8D-0057-841F-52E55C8F1486}"/>
          </ac:spMkLst>
        </pc:spChg>
        <pc:spChg chg="mod">
          <ac:chgData name="Juliana Faria" userId="29a68c0a-18d7-4ef8-be9b-a5c25a6cb4c3" providerId="ADAL" clId="{D1CA292B-10B4-412C-88CF-94165651ED52}" dt="2026-03-03T12:59:58.118" v="21" actId="208"/>
          <ac:spMkLst>
            <pc:docMk/>
            <pc:sldMk cId="4011176900" sldId="2147470971"/>
            <ac:spMk id="32" creationId="{3B9A94DB-C391-1642-8CE6-87B4E285D8B0}"/>
          </ac:spMkLst>
        </pc:spChg>
        <pc:spChg chg="mod">
          <ac:chgData name="Juliana Faria" userId="29a68c0a-18d7-4ef8-be9b-a5c25a6cb4c3" providerId="ADAL" clId="{D1CA292B-10B4-412C-88CF-94165651ED52}" dt="2026-03-03T12:59:58.118" v="21" actId="208"/>
          <ac:spMkLst>
            <pc:docMk/>
            <pc:sldMk cId="4011176900" sldId="2147470971"/>
            <ac:spMk id="36" creationId="{46611BB6-35EE-15E5-0B70-63512B814B35}"/>
          </ac:spMkLst>
        </pc:spChg>
      </pc:sldChg>
      <pc:sldChg chg="modSp mod modTransition modClrScheme chgLayout">
        <pc:chgData name="Juliana Faria" userId="29a68c0a-18d7-4ef8-be9b-a5c25a6cb4c3" providerId="ADAL" clId="{D1CA292B-10B4-412C-88CF-94165651ED52}" dt="2026-03-03T14:31:06.509" v="36"/>
        <pc:sldMkLst>
          <pc:docMk/>
          <pc:sldMk cId="2025304074" sldId="2147470972"/>
        </pc:sldMkLst>
        <pc:spChg chg="mod">
          <ac:chgData name="Juliana Faria" userId="29a68c0a-18d7-4ef8-be9b-a5c25a6cb4c3" providerId="ADAL" clId="{D1CA292B-10B4-412C-88CF-94165651ED52}" dt="2026-03-03T13:00:02.959" v="22" actId="207"/>
          <ac:spMkLst>
            <pc:docMk/>
            <pc:sldMk cId="2025304074" sldId="2147470972"/>
            <ac:spMk id="18" creationId="{87DDD4B8-99CD-3446-2869-E28E086B05B3}"/>
          </ac:spMkLst>
        </pc:spChg>
        <pc:spChg chg="mod">
          <ac:chgData name="Juliana Faria" userId="29a68c0a-18d7-4ef8-be9b-a5c25a6cb4c3" providerId="ADAL" clId="{D1CA292B-10B4-412C-88CF-94165651ED52}" dt="2026-03-03T13:00:02.959" v="22" actId="207"/>
          <ac:spMkLst>
            <pc:docMk/>
            <pc:sldMk cId="2025304074" sldId="2147470972"/>
            <ac:spMk id="20" creationId="{93150C16-2504-B4EB-0526-B5969614444B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4T19:30:38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27 148 0 0,'0'-18'808'0'0,"-3"9"52"0"0,3 12-44 0 0,0 3-1864 0 0,-7 3-484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093A0-A03A-4DAA-A55E-74588BB60F8F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5A828-E593-43C0-901E-FC528448E9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20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>
                <a:latin typeface="AMX" pitchFamily="2" charset="77"/>
              </a:rPr>
              <a:t>Hoje vamos falar sobre posicionamento, </a:t>
            </a:r>
            <a:br>
              <a:rPr lang="pt-BR" sz="1200" dirty="0">
                <a:latin typeface="AMX" pitchFamily="2" charset="77"/>
              </a:rPr>
            </a:br>
            <a:r>
              <a:rPr lang="pt-BR" sz="1200" dirty="0">
                <a:latin typeface="AMX" pitchFamily="2" charset="77"/>
              </a:rPr>
              <a:t>valor e relacionamento.</a:t>
            </a:r>
          </a:p>
          <a:p>
            <a:endParaRPr lang="pt-BR" sz="1200" dirty="0">
              <a:latin typeface="AMX" pitchFamily="2" charset="77"/>
            </a:endParaRPr>
          </a:p>
          <a:p>
            <a:r>
              <a:rPr lang="pt-BR" sz="1200" dirty="0">
                <a:latin typeface="AMX" pitchFamily="2" charset="77"/>
              </a:rPr>
              <a:t>O Guia de Boas Práticas </a:t>
            </a:r>
            <a:r>
              <a:rPr lang="pt-BR" sz="1200" b="1" dirty="0">
                <a:latin typeface="AMX" pitchFamily="2" charset="77"/>
              </a:rPr>
              <a:t>MDU</a:t>
            </a:r>
            <a:r>
              <a:rPr lang="pt-BR" sz="1200" dirty="0">
                <a:latin typeface="AMX" pitchFamily="2" charset="77"/>
              </a:rPr>
              <a:t> não é um </a:t>
            </a:r>
            <a:br>
              <a:rPr lang="pt-BR" sz="1200" dirty="0">
                <a:latin typeface="AMX" pitchFamily="2" charset="77"/>
              </a:rPr>
            </a:br>
            <a:r>
              <a:rPr lang="pt-BR" sz="1200" dirty="0">
                <a:latin typeface="AMX" pitchFamily="2" charset="77"/>
              </a:rPr>
              <a:t>script, é uma estrutura que transforma </a:t>
            </a:r>
            <a:br>
              <a:rPr lang="pt-BR" sz="1200" dirty="0">
                <a:latin typeface="AMX" pitchFamily="2" charset="77"/>
              </a:rPr>
            </a:br>
            <a:r>
              <a:rPr lang="pt-BR" sz="1200" dirty="0">
                <a:latin typeface="AMX" pitchFamily="2" charset="77"/>
              </a:rPr>
              <a:t>venda em consultoria.</a:t>
            </a:r>
          </a:p>
          <a:p>
            <a:br>
              <a:rPr lang="pt-BR" sz="1200" dirty="0">
                <a:latin typeface="AMX" pitchFamily="2" charset="77"/>
              </a:rPr>
            </a:br>
            <a:r>
              <a:rPr lang="pt-BR" sz="1200" dirty="0">
                <a:latin typeface="AMX" pitchFamily="2" charset="77"/>
              </a:rPr>
              <a:t>Com consistência, você deixa de apenas vender planos para se tornar referência no condomínio.</a:t>
            </a:r>
          </a:p>
          <a:p>
            <a:endParaRPr lang="pt-BR" sz="1200" dirty="0">
              <a:latin typeface="AMX" pitchFamily="2" charset="77"/>
            </a:endParaRPr>
          </a:p>
          <a:p>
            <a:r>
              <a:rPr lang="pt-BR" dirty="0"/>
              <a:t>Antes de começarmos, eu quero que vocês pensem em uma pergunta:</a:t>
            </a:r>
          </a:p>
          <a:p>
            <a:r>
              <a:rPr lang="pt-BR" dirty="0"/>
              <a:t>O cliente vê você como vendedor… ou como consultor?</a:t>
            </a:r>
          </a:p>
          <a:p>
            <a:r>
              <a:rPr lang="pt-BR" dirty="0"/>
              <a:t>Esse treinamento existe para ajudar vocês a ocupar o segundo lugar.</a:t>
            </a:r>
            <a:br>
              <a:rPr lang="pt-BR" dirty="0"/>
            </a:br>
            <a:r>
              <a:rPr lang="pt-BR" dirty="0"/>
              <a:t>Vamos trabalhar uma abordagem em dois tempos, focada em análise, valor e fechamento natural.</a:t>
            </a:r>
            <a:endParaRPr lang="pt-BR" sz="1200" dirty="0">
              <a:latin typeface="AMX" pitchFamily="2" charset="77"/>
            </a:endParaRPr>
          </a:p>
          <a:p>
            <a:endParaRPr lang="x-none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105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ACBAA-E66F-D36E-85FE-7A1CA1527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2863110-469B-E3C9-B154-8C7942F13F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EF2E7C1-9853-5591-51BC-B0D162D05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O 2º contato não é continuação do primeiro.</a:t>
            </a:r>
          </a:p>
          <a:p>
            <a:r>
              <a:rPr lang="pt-BR" dirty="0"/>
              <a:t>Ele é outra etapa, com outra postura e outro objetivo.</a:t>
            </a:r>
          </a:p>
          <a:p>
            <a:r>
              <a:rPr lang="pt-BR" dirty="0"/>
              <a:t>Aqui o cliente já te deu permissão.</a:t>
            </a:r>
            <a:br>
              <a:rPr lang="pt-BR" dirty="0"/>
            </a:br>
            <a:r>
              <a:rPr lang="pt-BR" dirty="0"/>
              <a:t>Agora você precisa entregar clareza.</a:t>
            </a:r>
          </a:p>
          <a:p>
            <a:endParaRPr lang="pt-BR" dirty="0"/>
          </a:p>
          <a:p>
            <a:r>
              <a:rPr lang="pt-BR" dirty="0"/>
              <a:t>Reforce:</a:t>
            </a:r>
          </a:p>
          <a:p>
            <a:r>
              <a:rPr lang="pt-BR" dirty="0"/>
              <a:t>Abordagem rápida (hall, elevador)</a:t>
            </a:r>
          </a:p>
          <a:p>
            <a:r>
              <a:rPr lang="pt-BR" dirty="0"/>
              <a:t>Gancho direto</a:t>
            </a:r>
          </a:p>
          <a:p>
            <a:r>
              <a:rPr lang="pt-BR" dirty="0"/>
              <a:t>Postura de quem analisou</a:t>
            </a:r>
          </a:p>
          <a:p>
            <a:endParaRPr lang="pt-BR" dirty="0"/>
          </a:p>
          <a:p>
            <a:r>
              <a:rPr lang="pt-BR" b="1" dirty="0"/>
              <a:t>Atenção: </a:t>
            </a:r>
            <a:r>
              <a:rPr lang="pt-BR" dirty="0"/>
              <a:t>o cliente não decide por entusiasmo.</a:t>
            </a:r>
            <a:br>
              <a:rPr lang="pt-BR" dirty="0"/>
            </a:br>
            <a:r>
              <a:rPr lang="pt-BR" dirty="0"/>
              <a:t>Ele decide por comparação clara.</a:t>
            </a:r>
          </a:p>
          <a:p>
            <a:r>
              <a:rPr lang="pt-BR" dirty="0"/>
              <a:t>O cérebro precisa enxergar o antes e o depois.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2CBCE85-05A6-1EC3-C3AE-DE8962C1FF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9596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161A2-F6BF-4320-5EA7-9B8B20435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A2FCC99-2C44-DD5A-F468-7B028C99C6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817BB66-3B49-E732-C79F-B0107D44D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O 2º contato não é continuação do primeiro.</a:t>
            </a:r>
          </a:p>
          <a:p>
            <a:r>
              <a:rPr lang="pt-BR" dirty="0"/>
              <a:t>Ele é outra etapa, com outra postura e outro objetivo.</a:t>
            </a:r>
          </a:p>
          <a:p>
            <a:r>
              <a:rPr lang="pt-BR" dirty="0"/>
              <a:t>Aqui o cliente já te deu permissão.</a:t>
            </a:r>
            <a:br>
              <a:rPr lang="pt-BR" dirty="0"/>
            </a:br>
            <a:r>
              <a:rPr lang="pt-BR" dirty="0"/>
              <a:t>Agora você precisa entregar clareza.</a:t>
            </a:r>
          </a:p>
          <a:p>
            <a:endParaRPr lang="pt-BR" dirty="0"/>
          </a:p>
          <a:p>
            <a:r>
              <a:rPr lang="pt-BR" dirty="0"/>
              <a:t>Reforce:</a:t>
            </a:r>
          </a:p>
          <a:p>
            <a:r>
              <a:rPr lang="pt-BR" dirty="0"/>
              <a:t>Abordagem rápida (hall, elevador)</a:t>
            </a:r>
          </a:p>
          <a:p>
            <a:r>
              <a:rPr lang="pt-BR" dirty="0"/>
              <a:t>Gancho direto</a:t>
            </a:r>
          </a:p>
          <a:p>
            <a:r>
              <a:rPr lang="pt-BR" dirty="0"/>
              <a:t>Postura de quem analisou</a:t>
            </a:r>
          </a:p>
          <a:p>
            <a:endParaRPr lang="pt-BR" dirty="0"/>
          </a:p>
          <a:p>
            <a:r>
              <a:rPr lang="pt-BR" b="1" dirty="0"/>
              <a:t>Atenção: </a:t>
            </a:r>
            <a:r>
              <a:rPr lang="pt-BR" dirty="0"/>
              <a:t>o cliente não decide por entusiasmo.</a:t>
            </a:r>
            <a:br>
              <a:rPr lang="pt-BR" dirty="0"/>
            </a:br>
            <a:r>
              <a:rPr lang="pt-BR" dirty="0"/>
              <a:t>Ele decide por comparação clara.</a:t>
            </a:r>
          </a:p>
          <a:p>
            <a:r>
              <a:rPr lang="pt-BR" dirty="0"/>
              <a:t>O cérebro precisa enxergar o antes e o depois.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B04FB2-F85C-AA5F-27C6-F9FB4D1789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8466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2410-A00A-FB02-B233-7B076C38D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2A695E0-B55D-7E09-770B-EBF515C50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DDEBE06-F21B-6A45-A351-81DF0F5BC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O 2º contato não é continuação do primeiro.</a:t>
            </a:r>
          </a:p>
          <a:p>
            <a:r>
              <a:rPr lang="pt-BR" dirty="0"/>
              <a:t>Ele é outra etapa, com outra postura e outro objetivo.</a:t>
            </a:r>
          </a:p>
          <a:p>
            <a:r>
              <a:rPr lang="pt-BR" dirty="0"/>
              <a:t>Aqui o cliente já te deu permissão.</a:t>
            </a:r>
            <a:br>
              <a:rPr lang="pt-BR" dirty="0"/>
            </a:br>
            <a:r>
              <a:rPr lang="pt-BR" dirty="0"/>
              <a:t>Agora você precisa entregar clareza.</a:t>
            </a:r>
          </a:p>
          <a:p>
            <a:endParaRPr lang="pt-BR" dirty="0"/>
          </a:p>
          <a:p>
            <a:r>
              <a:rPr lang="pt-BR" dirty="0"/>
              <a:t>Reforce:</a:t>
            </a:r>
          </a:p>
          <a:p>
            <a:r>
              <a:rPr lang="pt-BR" dirty="0"/>
              <a:t>Abordagem rápida (hall, elevador)</a:t>
            </a:r>
          </a:p>
          <a:p>
            <a:r>
              <a:rPr lang="pt-BR" dirty="0"/>
              <a:t>Gancho direto</a:t>
            </a:r>
          </a:p>
          <a:p>
            <a:r>
              <a:rPr lang="pt-BR" dirty="0"/>
              <a:t>Postura de quem analisou</a:t>
            </a:r>
          </a:p>
          <a:p>
            <a:endParaRPr lang="pt-BR" dirty="0"/>
          </a:p>
          <a:p>
            <a:r>
              <a:rPr lang="pt-BR" b="1" dirty="0"/>
              <a:t>Atenção: </a:t>
            </a:r>
            <a:r>
              <a:rPr lang="pt-BR" dirty="0"/>
              <a:t>o cliente não decide por entusiasmo.</a:t>
            </a:r>
            <a:br>
              <a:rPr lang="pt-BR" dirty="0"/>
            </a:br>
            <a:r>
              <a:rPr lang="pt-BR" dirty="0"/>
              <a:t>Ele decide por comparação clara.</a:t>
            </a:r>
          </a:p>
          <a:p>
            <a:r>
              <a:rPr lang="pt-BR" dirty="0"/>
              <a:t>O cérebro precisa enxergar o antes e o depois.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977563-FDE5-9BC6-EB4B-38E36DAD5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789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NOTA AO FACILITADOR:</a:t>
            </a:r>
          </a:p>
          <a:p>
            <a:pPr lvl="0"/>
            <a:r>
              <a:rPr lang="pt-BR" b="1" dirty="0"/>
              <a:t>1 - Abordagem: </a:t>
            </a:r>
            <a:r>
              <a:rPr lang="pt-BR" dirty="0"/>
              <a:t>priorize o encontro rápido</a:t>
            </a:r>
          </a:p>
          <a:p>
            <a:pPr lvl="0"/>
            <a:r>
              <a:rPr lang="pt-BR" dirty="0"/>
              <a:t>(hall, elevador).</a:t>
            </a:r>
          </a:p>
          <a:p>
            <a:pPr lvl="0"/>
            <a:r>
              <a:rPr lang="pt-BR" dirty="0"/>
              <a:t>• </a:t>
            </a:r>
            <a:r>
              <a:rPr lang="pt-BR" b="1" dirty="0"/>
              <a:t>Gancho: </a:t>
            </a:r>
            <a:r>
              <a:rPr lang="pt-BR" dirty="0"/>
              <a:t>“Que bom te ver! Analisei seu plano e tenho ótimas notícias. Tem 2 minutos?”</a:t>
            </a:r>
          </a:p>
          <a:p>
            <a:endParaRPr lang="pt-BR" dirty="0"/>
          </a:p>
          <a:p>
            <a:pPr lvl="0"/>
            <a:r>
              <a:rPr lang="pt-BR" b="1" dirty="0"/>
              <a:t>2 - Abordagem: </a:t>
            </a:r>
            <a:r>
              <a:rPr lang="pt-BR" dirty="0"/>
              <a:t>“Hoje você paga </a:t>
            </a:r>
            <a:r>
              <a:rPr lang="pt-BR" b="1" dirty="0" err="1"/>
              <a:t>R</a:t>
            </a:r>
            <a:r>
              <a:rPr lang="pt-BR" b="1" dirty="0"/>
              <a:t>$ [Valor do Plano Atual]</a:t>
            </a:r>
            <a:r>
              <a:rPr lang="pt-BR" dirty="0"/>
              <a:t> **no seu plano + ** </a:t>
            </a:r>
            <a:r>
              <a:rPr lang="pt-BR" b="1" dirty="0" err="1"/>
              <a:t>R</a:t>
            </a:r>
            <a:r>
              <a:rPr lang="pt-BR" b="1" dirty="0"/>
              <a:t>$ [Valor do Streaming</a:t>
            </a:r>
            <a:r>
              <a:rPr lang="pt-BR" dirty="0"/>
              <a:t>] no streaming, totalizando </a:t>
            </a:r>
            <a:r>
              <a:rPr lang="pt-BR" b="1" dirty="0" err="1"/>
              <a:t>R</a:t>
            </a:r>
            <a:r>
              <a:rPr lang="pt-BR" b="1" dirty="0"/>
              <a:t>$ [Soma dos Valores].”</a:t>
            </a:r>
          </a:p>
          <a:p>
            <a:pPr lvl="0"/>
            <a:r>
              <a:rPr lang="pt-BR" dirty="0"/>
              <a:t>• </a:t>
            </a:r>
            <a:r>
              <a:rPr lang="pt-BR" b="1" dirty="0"/>
              <a:t>Ganho no </a:t>
            </a:r>
            <a:r>
              <a:rPr lang="pt-BR" b="1" dirty="0" err="1"/>
              <a:t>Multi</a:t>
            </a:r>
            <a:r>
              <a:rPr lang="pt-BR" dirty="0"/>
              <a:t>: “Na minha proposta, você leva [Plano Melhor com Streaming Incluso] por apenas </a:t>
            </a:r>
            <a:r>
              <a:rPr lang="pt-BR" b="1" dirty="0" err="1"/>
              <a:t>R</a:t>
            </a:r>
            <a:r>
              <a:rPr lang="pt-BR" b="1" dirty="0"/>
              <a:t>$ </a:t>
            </a:r>
            <a:r>
              <a:rPr lang="pt-BR" dirty="0"/>
              <a:t>[Novo Valor] **Isso já te dá uma**economia de </a:t>
            </a:r>
            <a:r>
              <a:rPr lang="pt-BR" b="1" dirty="0" err="1"/>
              <a:t>R</a:t>
            </a:r>
            <a:r>
              <a:rPr lang="pt-BR" b="1" dirty="0"/>
              <a:t>$ [Valor Anual] por ano</a:t>
            </a:r>
            <a:r>
              <a:rPr lang="pt-BR" dirty="0"/>
              <a:t>.”</a:t>
            </a:r>
          </a:p>
          <a:p>
            <a:endParaRPr lang="pt-BR" dirty="0"/>
          </a:p>
          <a:p>
            <a:pPr lvl="0"/>
            <a:r>
              <a:rPr lang="pt-BR" b="1" dirty="0"/>
              <a:t>3 - </a:t>
            </a:r>
            <a:r>
              <a:rPr lang="pt-BR" dirty="0"/>
              <a:t>Com base na sondagem, tenha a proposta</a:t>
            </a:r>
          </a:p>
          <a:p>
            <a:pPr lvl="0"/>
            <a:r>
              <a:rPr lang="pt-BR" dirty="0"/>
              <a:t>de valor clara: o plano ideal, a economia</a:t>
            </a:r>
          </a:p>
          <a:p>
            <a:pPr lvl="0"/>
            <a:r>
              <a:rPr lang="pt-BR" dirty="0"/>
              <a:t>exata e os benefícios tangíveis. Esteja</a:t>
            </a:r>
          </a:p>
          <a:p>
            <a:pPr lvl="0"/>
            <a:r>
              <a:rPr lang="pt-BR" dirty="0"/>
              <a:t>pronto para apresentar os números de</a:t>
            </a:r>
          </a:p>
          <a:p>
            <a:pPr lvl="0"/>
            <a:r>
              <a:rPr lang="pt-BR" dirty="0"/>
              <a:t>forma didática.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150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Comporte-se como se a venda já estivesse feita.</a:t>
            </a:r>
          </a:p>
          <a:p>
            <a:r>
              <a:rPr lang="pt-BR" dirty="0"/>
              <a:t>Sua confiança é contagiante. Use a validação para direcionar o cliente ao "sim" e crie uma urgência que leve para o fechamento imediato.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685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NOTA AO FACILITADOR:</a:t>
            </a:r>
          </a:p>
          <a:p>
            <a:pPr lvl="0"/>
            <a:r>
              <a:rPr lang="pt-BR" b="1" dirty="0"/>
              <a:t>1 - Abordagem: </a:t>
            </a:r>
            <a:r>
              <a:rPr lang="pt-BR" dirty="0"/>
              <a:t>priorize o encontro rápido</a:t>
            </a:r>
          </a:p>
          <a:p>
            <a:pPr lvl="0"/>
            <a:r>
              <a:rPr lang="pt-BR" dirty="0"/>
              <a:t>(hall, elevador).</a:t>
            </a:r>
          </a:p>
          <a:p>
            <a:pPr lvl="0"/>
            <a:r>
              <a:rPr lang="pt-BR" dirty="0"/>
              <a:t>• </a:t>
            </a:r>
            <a:r>
              <a:rPr lang="pt-BR" b="1" dirty="0"/>
              <a:t>Gancho: </a:t>
            </a:r>
            <a:r>
              <a:rPr lang="pt-BR" dirty="0"/>
              <a:t>“Que bom te ver! Analisei seu plano e tenho ótimas notícias. Tem 2 minutos?”</a:t>
            </a:r>
          </a:p>
          <a:p>
            <a:endParaRPr lang="pt-BR" dirty="0"/>
          </a:p>
          <a:p>
            <a:pPr lvl="0"/>
            <a:r>
              <a:rPr lang="pt-BR" b="1" dirty="0"/>
              <a:t>2 - Abordagem: </a:t>
            </a:r>
            <a:r>
              <a:rPr lang="pt-BR" dirty="0"/>
              <a:t>“Hoje você paga </a:t>
            </a:r>
            <a:r>
              <a:rPr lang="pt-BR" b="1" dirty="0" err="1"/>
              <a:t>R</a:t>
            </a:r>
            <a:r>
              <a:rPr lang="pt-BR" b="1" dirty="0"/>
              <a:t>$ [Valor do Plano Atual]</a:t>
            </a:r>
            <a:r>
              <a:rPr lang="pt-BR" dirty="0"/>
              <a:t> **no seu plano + ** </a:t>
            </a:r>
            <a:r>
              <a:rPr lang="pt-BR" b="1" dirty="0" err="1"/>
              <a:t>R</a:t>
            </a:r>
            <a:r>
              <a:rPr lang="pt-BR" b="1" dirty="0"/>
              <a:t>$ [Valor do Streaming</a:t>
            </a:r>
            <a:r>
              <a:rPr lang="pt-BR" dirty="0"/>
              <a:t>] no streaming, totalizando </a:t>
            </a:r>
            <a:r>
              <a:rPr lang="pt-BR" b="1" dirty="0" err="1"/>
              <a:t>R</a:t>
            </a:r>
            <a:r>
              <a:rPr lang="pt-BR" b="1" dirty="0"/>
              <a:t>$ [Soma dos Valores].”</a:t>
            </a:r>
          </a:p>
          <a:p>
            <a:pPr lvl="0"/>
            <a:r>
              <a:rPr lang="pt-BR" dirty="0"/>
              <a:t>• </a:t>
            </a:r>
            <a:r>
              <a:rPr lang="pt-BR" b="1" dirty="0"/>
              <a:t>Ganho no </a:t>
            </a:r>
            <a:r>
              <a:rPr lang="pt-BR" b="1" dirty="0" err="1"/>
              <a:t>Multi</a:t>
            </a:r>
            <a:r>
              <a:rPr lang="pt-BR" dirty="0"/>
              <a:t>: “Na minha proposta, você leva [Plano Melhor com Streaming Incluso] por apenas </a:t>
            </a:r>
            <a:r>
              <a:rPr lang="pt-BR" b="1" dirty="0" err="1"/>
              <a:t>R</a:t>
            </a:r>
            <a:r>
              <a:rPr lang="pt-BR" b="1" dirty="0"/>
              <a:t>$ </a:t>
            </a:r>
            <a:r>
              <a:rPr lang="pt-BR" dirty="0"/>
              <a:t>[Novo Valor] **Isso já te dá uma**economia de </a:t>
            </a:r>
            <a:r>
              <a:rPr lang="pt-BR" b="1" dirty="0" err="1"/>
              <a:t>R</a:t>
            </a:r>
            <a:r>
              <a:rPr lang="pt-BR" b="1" dirty="0"/>
              <a:t>$ [Valor Anual] por ano</a:t>
            </a:r>
            <a:r>
              <a:rPr lang="pt-BR" dirty="0"/>
              <a:t>.”</a:t>
            </a:r>
          </a:p>
          <a:p>
            <a:endParaRPr lang="pt-BR" dirty="0"/>
          </a:p>
          <a:p>
            <a:pPr lvl="0"/>
            <a:r>
              <a:rPr lang="pt-BR" b="1" dirty="0"/>
              <a:t>3 - </a:t>
            </a:r>
            <a:r>
              <a:rPr lang="pt-BR" dirty="0"/>
              <a:t>Com base na sondagem, tenha a proposta</a:t>
            </a:r>
          </a:p>
          <a:p>
            <a:pPr lvl="0"/>
            <a:r>
              <a:rPr lang="pt-BR" dirty="0"/>
              <a:t>de valor clara: o plano ideal, a economia</a:t>
            </a:r>
          </a:p>
          <a:p>
            <a:pPr lvl="0"/>
            <a:r>
              <a:rPr lang="pt-BR" dirty="0"/>
              <a:t>exata e os benefícios tangíveis. Esteja</a:t>
            </a:r>
          </a:p>
          <a:p>
            <a:pPr lvl="0"/>
            <a:r>
              <a:rPr lang="pt-BR" dirty="0"/>
              <a:t>pronto para apresentar os números de</a:t>
            </a:r>
          </a:p>
          <a:p>
            <a:pPr lvl="0"/>
            <a:r>
              <a:rPr lang="pt-BR" dirty="0"/>
              <a:t>forma didática.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4596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466E4-C46A-7FC5-507C-2982BA7CE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ADAA2E7-1FBC-0A8B-00CF-639F42C1B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D39D0A6-8BFE-798C-88B9-1111F221F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pPr lvl="0"/>
            <a:r>
              <a:rPr lang="pt-BR" b="1" dirty="0"/>
              <a:t>Se, e somente se, o fechamento imediato não for possível (</a:t>
            </a:r>
            <a:r>
              <a:rPr lang="pt-BR" b="1" dirty="0" err="1"/>
              <a:t>ex</a:t>
            </a:r>
            <a:r>
              <a:rPr lang="pt-BR" b="1" dirty="0"/>
              <a:t>: decisor ausente, cliente precisa pensar), utilize esta saída estratégica para manter a porta aberta para o futuro.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A36CCD-0443-EC6A-EDBA-AD5A10977B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5468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Credibilidade: Quando você menciona vizinhos, casos reais, situações resolvidas…</a:t>
            </a:r>
            <a:br>
              <a:rPr lang="pt-BR" dirty="0"/>
            </a:br>
            <a:r>
              <a:rPr lang="pt-BR" dirty="0"/>
              <a:t>você ativa prova social.</a:t>
            </a:r>
          </a:p>
          <a:p>
            <a:r>
              <a:rPr lang="pt-BR" dirty="0"/>
              <a:t>O cliente pensa: “Se funcionou para alguém como eu, pode funcionar para mim.”</a:t>
            </a:r>
          </a:p>
          <a:p>
            <a:endParaRPr lang="pt-BR" dirty="0"/>
          </a:p>
          <a:p>
            <a:r>
              <a:rPr lang="pt-BR" dirty="0"/>
              <a:t>Educação: Muitos clientes não sabem que os planos ficam defasados.</a:t>
            </a:r>
          </a:p>
          <a:p>
            <a:r>
              <a:rPr lang="pt-BR" dirty="0"/>
              <a:t>Quando você explica isso, você deixa de ser vendedor e vira consultor.</a:t>
            </a:r>
          </a:p>
          <a:p>
            <a:endParaRPr lang="pt-BR" dirty="0"/>
          </a:p>
          <a:p>
            <a:r>
              <a:rPr lang="pt-BR" dirty="0"/>
              <a:t>Posicionamento: Você não é “mais um da operadora”.</a:t>
            </a:r>
          </a:p>
          <a:p>
            <a:r>
              <a:rPr lang="pt-BR" dirty="0"/>
              <a:t>Você é o consultor do condomínio.</a:t>
            </a:r>
          </a:p>
          <a:p>
            <a:r>
              <a:rPr lang="pt-BR" dirty="0"/>
              <a:t>Seu 0800 particular.</a:t>
            </a:r>
          </a:p>
          <a:p>
            <a:endParaRPr lang="pt-BR" dirty="0"/>
          </a:p>
          <a:p>
            <a:r>
              <a:rPr lang="pt-BR" dirty="0"/>
              <a:t>Análise Personalizada: Proposta genérica gera comparação de preço.</a:t>
            </a:r>
          </a:p>
          <a:p>
            <a:r>
              <a:rPr lang="pt-BR" dirty="0"/>
              <a:t>Proposta personalizada gera comparação de valor.</a:t>
            </a:r>
          </a:p>
          <a:p>
            <a:endParaRPr lang="pt-BR" dirty="0"/>
          </a:p>
          <a:p>
            <a:r>
              <a:rPr lang="pt-BR" dirty="0"/>
              <a:t>Suporte: O fechamento não é o fim.</a:t>
            </a:r>
          </a:p>
          <a:p>
            <a:r>
              <a:rPr lang="pt-BR" dirty="0"/>
              <a:t>É o início do relacionamento.</a:t>
            </a:r>
          </a:p>
          <a:p>
            <a:r>
              <a:rPr lang="pt-BR" dirty="0"/>
              <a:t>Quem mantém contato vira referência no condomínio.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6836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pt-BR" dirty="0">
                <a:solidFill>
                  <a:srgbClr val="444444"/>
                </a:solidFill>
              </a:rPr>
              <a:t>Facilitador:</a:t>
            </a:r>
          </a:p>
          <a:p>
            <a:pPr lvl="1">
              <a:buFont typeface="Arial"/>
              <a:buChar char="•"/>
            </a:pPr>
            <a:r>
              <a:rPr lang="pt-BR" dirty="0">
                <a:solidFill>
                  <a:srgbClr val="444444"/>
                </a:solidFill>
              </a:rPr>
              <a:t>1° CONTATO: Confiança e Permissão</a:t>
            </a:r>
            <a:endParaRPr lang="en-US" dirty="0">
              <a:solidFill>
                <a:srgbClr val="444444"/>
              </a:solidFill>
            </a:endParaRPr>
          </a:p>
          <a:p>
            <a:pPr lvl="1">
              <a:buFont typeface="Arial,Sans-Serif"/>
              <a:buChar char="•"/>
            </a:pPr>
            <a:r>
              <a:rPr lang="pt-BR" dirty="0">
                <a:solidFill>
                  <a:srgbClr val="444444"/>
                </a:solidFill>
              </a:rPr>
              <a:t>Posicionamento como consultor</a:t>
            </a:r>
            <a:endParaRPr lang="en-US" dirty="0">
              <a:solidFill>
                <a:srgbClr val="444444"/>
              </a:solidFill>
            </a:endParaRPr>
          </a:p>
          <a:p>
            <a:pPr lvl="1">
              <a:buFont typeface="Arial,Sans-Serif"/>
              <a:buChar char="•"/>
            </a:pPr>
            <a:r>
              <a:rPr lang="pt-BR" dirty="0">
                <a:solidFill>
                  <a:srgbClr val="444444"/>
                </a:solidFill>
              </a:rPr>
              <a:t>Prova social + interesse</a:t>
            </a:r>
            <a:endParaRPr lang="en-US" dirty="0">
              <a:solidFill>
                <a:srgbClr val="444444"/>
              </a:solidFill>
            </a:endParaRPr>
          </a:p>
          <a:p>
            <a:pPr lvl="1">
              <a:buFont typeface="Arial,Sans-Serif"/>
              <a:buChar char="•"/>
            </a:pPr>
            <a:r>
              <a:rPr lang="pt-BR" dirty="0">
                <a:solidFill>
                  <a:srgbClr val="444444"/>
                </a:solidFill>
              </a:rPr>
              <a:t>Sondagem estratégica</a:t>
            </a:r>
            <a:endParaRPr lang="en-US" dirty="0">
              <a:solidFill>
                <a:srgbClr val="444444"/>
              </a:solidFill>
            </a:endParaRPr>
          </a:p>
          <a:p>
            <a:pPr lvl="1">
              <a:buFont typeface="Arial,Sans-Serif"/>
              <a:buChar char="•"/>
            </a:pPr>
            <a:r>
              <a:rPr lang="pt-BR" dirty="0">
                <a:solidFill>
                  <a:srgbClr val="444444"/>
                </a:solidFill>
              </a:rPr>
              <a:t>Coleta de dados</a:t>
            </a:r>
            <a:endParaRPr lang="en-US" dirty="0">
              <a:solidFill>
                <a:srgbClr val="444444"/>
              </a:solidFill>
            </a:endParaRPr>
          </a:p>
          <a:p>
            <a:pPr lvl="1">
              <a:buFont typeface="Arial,Sans-Serif"/>
              <a:buChar char="•"/>
            </a:pPr>
            <a:endParaRPr lang="pt-BR" dirty="0">
              <a:solidFill>
                <a:srgbClr val="444444"/>
              </a:solidFill>
            </a:endParaRPr>
          </a:p>
          <a:p>
            <a:pPr lvl="0">
              <a:buNone/>
            </a:pPr>
            <a:r>
              <a:rPr lang="pt-BR" b="1" dirty="0"/>
              <a:t>2º CONTATO: Análise e Valor</a:t>
            </a:r>
            <a:endParaRPr lang="pt-BR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pt-BR" dirty="0"/>
              <a:t>Retomada segura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t-BR" dirty="0"/>
              <a:t>Comparação clara (cenário atual </a:t>
            </a:r>
            <a:r>
              <a:rPr lang="pt-BR" dirty="0" err="1"/>
              <a:t>x</a:t>
            </a:r>
            <a:r>
              <a:rPr lang="pt-BR" dirty="0"/>
              <a:t> proposta)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t-BR" dirty="0"/>
              <a:t>Economia mensal e anual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t-BR" dirty="0"/>
              <a:t>Benefícios tangíveis</a:t>
            </a:r>
            <a:endParaRPr lang="pt-BR" dirty="0">
              <a:solidFill>
                <a:srgbClr val="444444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endParaRPr lang="pt-BR" dirty="0">
              <a:solidFill>
                <a:srgbClr val="444444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856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Vamos começar pelo momento mais decisivo do processo: o primeiro contato.</a:t>
            </a:r>
          </a:p>
          <a:p>
            <a:r>
              <a:rPr lang="pt-BR" dirty="0"/>
              <a:t>Aqui não é hora de vender.</a:t>
            </a:r>
            <a:br>
              <a:rPr lang="pt-BR" dirty="0"/>
            </a:br>
            <a:r>
              <a:rPr lang="pt-BR" dirty="0"/>
              <a:t>É hora de gerar confiança e permissão.</a:t>
            </a:r>
          </a:p>
          <a:p>
            <a:r>
              <a:rPr lang="pt-BR" dirty="0"/>
              <a:t>Se o primeiro contato for bem feito, o segundo praticamente se encaminha sozinho.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277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FB9D9-3488-9E69-130B-963509EFD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40D5ECD-5AC0-907C-DC22-6A5489B7AB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E183EF9-06AC-8747-9DB2-EFBE8DCC0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Vamos começar pelo momento mais decisivo do processo: o primeiro contato.</a:t>
            </a:r>
          </a:p>
          <a:p>
            <a:r>
              <a:rPr lang="pt-BR" dirty="0"/>
              <a:t>Aqui não é hora de vender.</a:t>
            </a:r>
            <a:br>
              <a:rPr lang="pt-BR" dirty="0"/>
            </a:br>
            <a:r>
              <a:rPr lang="pt-BR" dirty="0"/>
              <a:t>É hora de gerar confiança e permissão.</a:t>
            </a:r>
          </a:p>
          <a:p>
            <a:r>
              <a:rPr lang="pt-BR" dirty="0"/>
              <a:t>Se o primeiro contato for bem feito, o segundo praticamente se encaminha sozinho.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A41BFB9-FEF0-6E5F-583E-F48AA4DAE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31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044DF-E695-77D2-87BA-C2EDEDC6D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35BAA80-2C40-BD29-855D-A1134C9CA5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67D0FE6-2E30-688F-653D-8FA812455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Vamos começar pelo momento mais decisivo do processo: o primeiro contato.</a:t>
            </a:r>
          </a:p>
          <a:p>
            <a:r>
              <a:rPr lang="pt-BR" dirty="0"/>
              <a:t>Aqui não é hora de vender.</a:t>
            </a:r>
            <a:br>
              <a:rPr lang="pt-BR" dirty="0"/>
            </a:br>
            <a:r>
              <a:rPr lang="pt-BR" dirty="0"/>
              <a:t>É hora de gerar confiança e permissão.</a:t>
            </a:r>
          </a:p>
          <a:p>
            <a:r>
              <a:rPr lang="pt-BR" dirty="0"/>
              <a:t>Se o primeiro contato for bem feito, o segundo praticamente se encaminha sozinho.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2C76A6-40AD-9E4A-E29B-64412B0E7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668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1D5B0-5042-F905-9F7A-013751646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AD85793-F2C4-A959-2E2A-F827C663B4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FE456A5-7BC7-898E-4D23-7348AB43A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Vamos começar pelo momento mais decisivo do processo: o primeiro contato.</a:t>
            </a:r>
          </a:p>
          <a:p>
            <a:r>
              <a:rPr lang="pt-BR" dirty="0"/>
              <a:t>Aqui não é hora de vender.</a:t>
            </a:r>
            <a:br>
              <a:rPr lang="pt-BR" dirty="0"/>
            </a:br>
            <a:r>
              <a:rPr lang="pt-BR" dirty="0"/>
              <a:t>É hora de gerar confiança e permissão.</a:t>
            </a:r>
          </a:p>
          <a:p>
            <a:r>
              <a:rPr lang="pt-BR" dirty="0"/>
              <a:t>Se o primeiro contato for bem feito, o segundo praticamente se encaminha sozinho.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FE3330-2E1C-8F4F-721A-B1C08BA68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3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CAA1D-CE6C-5555-FB8E-F0C489649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CFFB016-D31C-E2BB-4E5D-0C82ED95D2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0E9D05-CE8B-5E08-931E-E2DACAB4E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b="1" dirty="0"/>
              <a:t>Conectei?</a:t>
            </a:r>
          </a:p>
          <a:p>
            <a:r>
              <a:rPr lang="pt-BR" dirty="0"/>
              <a:t>O cliente me enxergou como consultor ou como vendedor?</a:t>
            </a:r>
          </a:p>
          <a:p>
            <a:r>
              <a:rPr lang="pt-BR" dirty="0"/>
              <a:t>Houve energia, presença e posicionamento claro como “0800 particular”?</a:t>
            </a:r>
          </a:p>
          <a:p>
            <a:endParaRPr lang="pt-BR" dirty="0"/>
          </a:p>
          <a:p>
            <a:r>
              <a:rPr lang="pt-BR" b="1" dirty="0"/>
              <a:t>Despertei interesse?</a:t>
            </a:r>
          </a:p>
          <a:p>
            <a:r>
              <a:rPr lang="pt-BR" dirty="0"/>
              <a:t>Usei prova social?</a:t>
            </a:r>
            <a:br>
              <a:rPr lang="pt-BR" dirty="0"/>
            </a:br>
            <a:r>
              <a:rPr lang="pt-BR" dirty="0" err="1"/>
              <a:t>GereI</a:t>
            </a:r>
            <a:r>
              <a:rPr lang="pt-BR" dirty="0"/>
              <a:t> curiosidade?</a:t>
            </a:r>
            <a:br>
              <a:rPr lang="pt-BR" dirty="0"/>
            </a:br>
            <a:r>
              <a:rPr lang="pt-BR" dirty="0"/>
              <a:t>Fiz o cliente pensar: “Talvez eu esteja pagando mais por menos”?</a:t>
            </a:r>
          </a:p>
          <a:p>
            <a:endParaRPr lang="pt-BR" dirty="0"/>
          </a:p>
          <a:p>
            <a:r>
              <a:rPr lang="pt-BR" b="1" dirty="0"/>
              <a:t>Ouvi o cliente?</a:t>
            </a:r>
          </a:p>
          <a:p>
            <a:r>
              <a:rPr lang="pt-BR" dirty="0"/>
              <a:t>Eu realmente escutei ou só esperei minha vez de falar?</a:t>
            </a:r>
          </a:p>
          <a:p>
            <a:r>
              <a:rPr lang="pt-BR" dirty="0"/>
              <a:t>A proposta que vou montar nasce da resposta dele — ou do que eu quero vender?</a:t>
            </a:r>
          </a:p>
          <a:p>
            <a:endParaRPr lang="pt-BR" dirty="0"/>
          </a:p>
          <a:p>
            <a:r>
              <a:rPr lang="pt-BR" b="1" dirty="0"/>
              <a:t>Peguei os dados?</a:t>
            </a:r>
          </a:p>
          <a:p>
            <a:r>
              <a:rPr lang="pt-BR" dirty="0"/>
              <a:t>Saí com CPF, plano e valor atual?</a:t>
            </a:r>
          </a:p>
          <a:p>
            <a:r>
              <a:rPr lang="pt-BR" dirty="0"/>
              <a:t>Se não peguei, eu não tenho análise.</a:t>
            </a:r>
            <a:br>
              <a:rPr lang="pt-BR" dirty="0"/>
            </a:br>
            <a:r>
              <a:rPr lang="pt-BR" dirty="0"/>
              <a:t>Se não tenho análise, não tenho segundo tempo.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FB4CCF-9514-E41B-EEA2-9095FFBB71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D13C17-07FF-4531-A3B1-F3DAC882AED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403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NOTA AO FACILITADOR:</a:t>
            </a:r>
          </a:p>
          <a:p>
            <a:pPr lvl="0"/>
            <a:r>
              <a:rPr lang="pt-BR" b="1" dirty="0"/>
              <a:t>1 - Abordagem: </a:t>
            </a:r>
            <a:r>
              <a:rPr lang="pt-BR" dirty="0"/>
              <a:t>priorize o encontro rápido</a:t>
            </a:r>
          </a:p>
          <a:p>
            <a:pPr lvl="0"/>
            <a:r>
              <a:rPr lang="pt-BR" dirty="0"/>
              <a:t>(hall, elevador).</a:t>
            </a:r>
          </a:p>
          <a:p>
            <a:pPr lvl="0"/>
            <a:r>
              <a:rPr lang="pt-BR" dirty="0"/>
              <a:t>• </a:t>
            </a:r>
            <a:r>
              <a:rPr lang="pt-BR" b="1" dirty="0"/>
              <a:t>Gancho: </a:t>
            </a:r>
            <a:r>
              <a:rPr lang="pt-BR" dirty="0"/>
              <a:t>“Que bom te ver! Analisei seu plano e tenho ótimas notícias. Tem 2 minutos?”</a:t>
            </a:r>
          </a:p>
          <a:p>
            <a:endParaRPr lang="pt-BR" dirty="0"/>
          </a:p>
          <a:p>
            <a:pPr lvl="0"/>
            <a:r>
              <a:rPr lang="pt-BR" b="1" dirty="0"/>
              <a:t>2 - Abordagem: </a:t>
            </a:r>
            <a:r>
              <a:rPr lang="pt-BR" dirty="0"/>
              <a:t>“Hoje você paga </a:t>
            </a:r>
            <a:r>
              <a:rPr lang="pt-BR" b="1" dirty="0" err="1"/>
              <a:t>R</a:t>
            </a:r>
            <a:r>
              <a:rPr lang="pt-BR" b="1" dirty="0"/>
              <a:t>$ [Valor do Plano Atual]</a:t>
            </a:r>
            <a:r>
              <a:rPr lang="pt-BR" dirty="0"/>
              <a:t> **no seu plano + ** </a:t>
            </a:r>
            <a:r>
              <a:rPr lang="pt-BR" b="1" dirty="0" err="1"/>
              <a:t>R</a:t>
            </a:r>
            <a:r>
              <a:rPr lang="pt-BR" b="1" dirty="0"/>
              <a:t>$ [Valor do Streaming</a:t>
            </a:r>
            <a:r>
              <a:rPr lang="pt-BR" dirty="0"/>
              <a:t>] no streaming, totalizando </a:t>
            </a:r>
            <a:r>
              <a:rPr lang="pt-BR" b="1" dirty="0" err="1"/>
              <a:t>R</a:t>
            </a:r>
            <a:r>
              <a:rPr lang="pt-BR" b="1" dirty="0"/>
              <a:t>$ [Soma dos Valores].”</a:t>
            </a:r>
          </a:p>
          <a:p>
            <a:pPr lvl="0"/>
            <a:r>
              <a:rPr lang="pt-BR" dirty="0"/>
              <a:t>• </a:t>
            </a:r>
            <a:r>
              <a:rPr lang="pt-BR" b="1" dirty="0"/>
              <a:t>Ganho no </a:t>
            </a:r>
            <a:r>
              <a:rPr lang="pt-BR" b="1" dirty="0" err="1"/>
              <a:t>Multi</a:t>
            </a:r>
            <a:r>
              <a:rPr lang="pt-BR" dirty="0"/>
              <a:t>: “Na minha proposta, você leva [Plano Melhor com Streaming Incluso] por apenas </a:t>
            </a:r>
            <a:r>
              <a:rPr lang="pt-BR" b="1" dirty="0" err="1"/>
              <a:t>R</a:t>
            </a:r>
            <a:r>
              <a:rPr lang="pt-BR" b="1" dirty="0"/>
              <a:t>$ </a:t>
            </a:r>
            <a:r>
              <a:rPr lang="pt-BR" dirty="0"/>
              <a:t>[Novo Valor] **Isso já te dá uma**economia de </a:t>
            </a:r>
            <a:r>
              <a:rPr lang="pt-BR" b="1" dirty="0" err="1"/>
              <a:t>R</a:t>
            </a:r>
            <a:r>
              <a:rPr lang="pt-BR" b="1" dirty="0"/>
              <a:t>$ [Valor Anual] por ano</a:t>
            </a:r>
            <a:r>
              <a:rPr lang="pt-BR" dirty="0"/>
              <a:t>.”</a:t>
            </a:r>
          </a:p>
          <a:p>
            <a:endParaRPr lang="pt-BR" dirty="0"/>
          </a:p>
          <a:p>
            <a:pPr lvl="0"/>
            <a:r>
              <a:rPr lang="pt-BR" b="1" dirty="0"/>
              <a:t>3 - </a:t>
            </a:r>
            <a:r>
              <a:rPr lang="pt-BR" dirty="0"/>
              <a:t>Com base na sondagem, tenha a proposta</a:t>
            </a:r>
          </a:p>
          <a:p>
            <a:pPr lvl="0"/>
            <a:r>
              <a:rPr lang="pt-BR" dirty="0"/>
              <a:t>de valor clara: o plano ideal, a economia</a:t>
            </a:r>
          </a:p>
          <a:p>
            <a:pPr lvl="0"/>
            <a:r>
              <a:rPr lang="pt-BR" dirty="0"/>
              <a:t>exata e os benefícios tangíveis. Esteja</a:t>
            </a:r>
          </a:p>
          <a:p>
            <a:pPr lvl="0"/>
            <a:r>
              <a:rPr lang="pt-BR" dirty="0"/>
              <a:t>pronto para apresentar os números de</a:t>
            </a:r>
          </a:p>
          <a:p>
            <a:pPr lvl="0"/>
            <a:r>
              <a:rPr lang="pt-BR" dirty="0"/>
              <a:t>forma didática.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997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1EE3A-A5C9-0B06-824F-EB742A313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3A7DB03-3797-EA2C-053B-ADC63F46B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342C98-6AB6-A29E-7218-5604AFCD6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C8E532A-BB15-DE2A-F30F-CA107D4C57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6BD90-3A45-4605-8E6B-5493F9B1229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220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O 2º contato não é continuação do primeiro.</a:t>
            </a:r>
          </a:p>
          <a:p>
            <a:r>
              <a:rPr lang="pt-BR" dirty="0"/>
              <a:t>Ele é outra etapa, com outra postura e outro objetivo.</a:t>
            </a:r>
          </a:p>
          <a:p>
            <a:r>
              <a:rPr lang="pt-BR" dirty="0"/>
              <a:t>Aqui o cliente já te deu permissão.</a:t>
            </a:r>
            <a:br>
              <a:rPr lang="pt-BR" dirty="0"/>
            </a:br>
            <a:r>
              <a:rPr lang="pt-BR" dirty="0"/>
              <a:t>Agora você precisa entregar clareza.</a:t>
            </a:r>
          </a:p>
          <a:p>
            <a:endParaRPr lang="pt-BR" dirty="0"/>
          </a:p>
          <a:p>
            <a:r>
              <a:rPr lang="pt-BR" dirty="0"/>
              <a:t>Reforce:</a:t>
            </a:r>
          </a:p>
          <a:p>
            <a:r>
              <a:rPr lang="pt-BR" dirty="0"/>
              <a:t>Abordagem rápida (hall, elevador)</a:t>
            </a:r>
          </a:p>
          <a:p>
            <a:r>
              <a:rPr lang="pt-BR" dirty="0"/>
              <a:t>Gancho direto</a:t>
            </a:r>
          </a:p>
          <a:p>
            <a:r>
              <a:rPr lang="pt-BR" dirty="0"/>
              <a:t>Postura de quem analisou</a:t>
            </a:r>
          </a:p>
          <a:p>
            <a:endParaRPr lang="pt-BR" dirty="0"/>
          </a:p>
          <a:p>
            <a:r>
              <a:rPr lang="pt-BR" b="1" dirty="0"/>
              <a:t>Atenção: </a:t>
            </a:r>
            <a:r>
              <a:rPr lang="pt-BR" dirty="0"/>
              <a:t>o cliente não decide por entusiasmo.</a:t>
            </a:r>
            <a:br>
              <a:rPr lang="pt-BR" dirty="0"/>
            </a:br>
            <a:r>
              <a:rPr lang="pt-BR" dirty="0"/>
              <a:t>Ele decide por comparação clara.</a:t>
            </a:r>
          </a:p>
          <a:p>
            <a:r>
              <a:rPr lang="pt-BR" dirty="0"/>
              <a:t>O cérebro precisa enxergar o antes e o depois.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70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98999B5C-F01B-44E4-96C6-027DB4C856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F03A0F8-22E9-4F91-B020-837323FC94C3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latin typeface="AMX" pitchFamily="2" charset="77"/>
              </a:rPr>
              <a:t>PAP</a:t>
            </a:r>
            <a:r>
              <a:rPr lang="pt-BR" sz="1400" dirty="0">
                <a:latin typeface="AMX" pitchFamily="2" charset="77"/>
              </a:rPr>
              <a:t> </a:t>
            </a:r>
            <a:r>
              <a:rPr lang="pt-BR" sz="1400" b="0" i="0" dirty="0" err="1">
                <a:latin typeface="AMX" pitchFamily="2" charset="77"/>
              </a:rPr>
              <a:t>Multi</a:t>
            </a:r>
            <a:r>
              <a:rPr lang="pt-BR" sz="1400" b="0" i="0" dirty="0">
                <a:latin typeface="AMX" pitchFamily="2" charset="77"/>
              </a:rPr>
              <a:t> Novo </a:t>
            </a:r>
            <a:r>
              <a:rPr lang="pt-BR" sz="1400" b="1" i="0" dirty="0"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392726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6FAF2C1E-33F1-4EFC-8C94-165A92E4D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5" t="728" r="1018" b="11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57D93E6-B7A5-4E71-B414-D8ADBAA01A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411" y="602779"/>
            <a:ext cx="4265782" cy="549994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676DC15-B9D4-47B1-BF4C-901B5AF40081}"/>
              </a:ext>
            </a:extLst>
          </p:cNvPr>
          <p:cNvSpPr txBox="1"/>
          <p:nvPr userDrawn="1"/>
        </p:nvSpPr>
        <p:spPr>
          <a:xfrm>
            <a:off x="233889" y="602779"/>
            <a:ext cx="2332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BF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AVALIAÇÃO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69757DB7-7531-9270-08C7-FE11043C42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FC96050-F4E0-DA31-EC14-B95CD1D2BCB8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bg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969549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6FAF2C1E-33F1-4EFC-8C94-165A92E4D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69757DB7-7531-9270-08C7-FE11043C42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FC96050-F4E0-DA31-EC14-B95CD1D2BCB8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bg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147331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601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42607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1BBBD6A-2F92-497A-86AB-EE023EB3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8D6ABE20-C315-3146-73DE-2D816CD873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364E6BB-3E01-5A8C-881B-2CEB134518EF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latin typeface="AMX" pitchFamily="2" charset="77"/>
              </a:rPr>
              <a:t>PAP</a:t>
            </a:r>
            <a:r>
              <a:rPr lang="pt-BR" sz="1400" dirty="0">
                <a:latin typeface="AMX" pitchFamily="2" charset="77"/>
              </a:rPr>
              <a:t> </a:t>
            </a:r>
            <a:r>
              <a:rPr lang="pt-BR" sz="1400" b="0" i="0" dirty="0" err="1">
                <a:latin typeface="AMX" pitchFamily="2" charset="77"/>
              </a:rPr>
              <a:t>Multi</a:t>
            </a:r>
            <a:r>
              <a:rPr lang="pt-BR" sz="1400" b="0" i="0" dirty="0">
                <a:latin typeface="AMX" pitchFamily="2" charset="77"/>
              </a:rPr>
              <a:t> Novo </a:t>
            </a:r>
            <a:r>
              <a:rPr lang="pt-BR" sz="1400" b="1" i="0" dirty="0"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3579485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0601FEE3-AFB6-4229-B3FC-74A6DA63A1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4019D918-4A00-FA4C-D8D8-6E05A781C0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C4939B6-765F-46AE-38D0-3C5039EE5167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latin typeface="AMX" pitchFamily="2" charset="77"/>
              </a:rPr>
              <a:t>PAP</a:t>
            </a:r>
            <a:r>
              <a:rPr lang="pt-BR" sz="1400" dirty="0">
                <a:latin typeface="AMX" pitchFamily="2" charset="77"/>
              </a:rPr>
              <a:t> </a:t>
            </a:r>
            <a:r>
              <a:rPr lang="pt-BR" sz="1400" b="0" i="0" dirty="0" err="1">
                <a:latin typeface="AMX" pitchFamily="2" charset="77"/>
              </a:rPr>
              <a:t>Multi</a:t>
            </a:r>
            <a:r>
              <a:rPr lang="pt-BR" sz="1400" b="0" i="0" dirty="0">
                <a:latin typeface="AMX" pitchFamily="2" charset="77"/>
              </a:rPr>
              <a:t> Novo </a:t>
            </a:r>
            <a:r>
              <a:rPr lang="pt-BR" sz="1400" b="1" i="0" dirty="0"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919055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E0BAEB66-A743-4E57-A4B4-40293FAEA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9BE26F20-0551-7726-4D4B-719FCA9066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594744E-2BF4-4851-F222-6D835559AEE6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latin typeface="AMX" pitchFamily="2" charset="77"/>
              </a:rPr>
              <a:t>PAP</a:t>
            </a:r>
            <a:r>
              <a:rPr lang="pt-BR" sz="1400" dirty="0">
                <a:latin typeface="AMX" pitchFamily="2" charset="77"/>
              </a:rPr>
              <a:t> </a:t>
            </a:r>
            <a:r>
              <a:rPr lang="pt-BR" sz="1400" b="0" i="0" dirty="0" err="1">
                <a:latin typeface="AMX" pitchFamily="2" charset="77"/>
              </a:rPr>
              <a:t>Multi</a:t>
            </a:r>
            <a:r>
              <a:rPr lang="pt-BR" sz="1400" b="0" i="0" dirty="0">
                <a:latin typeface="AMX" pitchFamily="2" charset="77"/>
              </a:rPr>
              <a:t> Novo </a:t>
            </a:r>
            <a:r>
              <a:rPr lang="pt-BR" sz="1400" b="1" i="0" dirty="0"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409082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E0BAEB66-A743-4E57-A4B4-40293FAEA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16B3DD91-69BB-D9CF-7B2C-8F2BD432F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967460-F38E-63E9-E311-7957B02E785A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tx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tx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tx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tx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64440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96A203E2-8C21-4906-B4FF-2FC475F0B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5" t="728" r="1018" b="115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C9C2F3A7-CA7B-9BFD-885F-E124736C8A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1342CE8-1A4D-629F-9BF7-C4FA44FA3A30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bg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2777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6FAF2C1E-33F1-4EFC-8C94-165A92E4D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5" t="728" r="1018" b="115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57D93E6-B7A5-4E71-B414-D8ADBAA01A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702" y="602779"/>
            <a:ext cx="4267200" cy="549994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676DC15-B9D4-47B1-BF4C-901B5AF40081}"/>
              </a:ext>
            </a:extLst>
          </p:cNvPr>
          <p:cNvSpPr txBox="1"/>
          <p:nvPr userDrawn="1"/>
        </p:nvSpPr>
        <p:spPr>
          <a:xfrm>
            <a:off x="233889" y="602779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BF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ATENÇÃO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EEE6DDDE-75B4-5162-E45B-7A09A3A4A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CA2AC30-B11D-8042-2F14-E84E9A4DC9B1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bg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751148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0601FEE3-AFB6-4229-B3FC-74A6DA63A1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8D25202-AFC7-4484-8FB7-F12AB2DF4A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702" y="602779"/>
            <a:ext cx="4267200" cy="549994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E11C803-C2F3-4055-87EE-ED5FCF79FA17}"/>
              </a:ext>
            </a:extLst>
          </p:cNvPr>
          <p:cNvSpPr txBox="1"/>
          <p:nvPr userDrawn="1"/>
        </p:nvSpPr>
        <p:spPr>
          <a:xfrm>
            <a:off x="233889" y="602779"/>
            <a:ext cx="219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ATIVIDADE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9A4197A1-D0B1-4B1E-F560-91FB7423EA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EE80074-BCDA-DA03-0FE6-86B4CC1433C0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tx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tx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tx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tx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50669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6FAF2C1E-33F1-4EFC-8C94-165A92E4D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5" t="728" r="1018" b="115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Imagem 13" descr="Placa de letreiro afixada em fachada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D57D93E6-B7A5-4E71-B414-D8ADBAA01A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2" y="602779"/>
            <a:ext cx="4267201" cy="549994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676DC15-B9D4-47B1-BF4C-901B5AF40081}"/>
              </a:ext>
            </a:extLst>
          </p:cNvPr>
          <p:cNvSpPr txBox="1"/>
          <p:nvPr userDrawn="1"/>
        </p:nvSpPr>
        <p:spPr>
          <a:xfrm>
            <a:off x="233889" y="602779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EB2C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VÍDEO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9F3C6EF9-5A44-CBD7-8D08-2CA4F78AEC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24997F6-BE44-4D57-2ECB-7BE3419E4B4D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bg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356610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34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12" r:id="rId10"/>
    <p:sldLayoutId id="2147483713" r:id="rId11"/>
    <p:sldLayoutId id="2147483655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3.sv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11.png"/><Relationship Id="rId10" Type="http://schemas.openxmlformats.org/officeDocument/2006/relationships/image" Target="../media/image34.png"/><Relationship Id="rId19" Type="http://schemas.openxmlformats.org/officeDocument/2006/relationships/customXml" Target="../ink/ink1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45.sv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31.png"/><Relationship Id="rId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1C89D7C1-F995-419E-B999-893B889203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3259" r="2256" b="3761"/>
          <a:stretch/>
        </p:blipFill>
        <p:spPr>
          <a:xfrm>
            <a:off x="-78191" y="0"/>
            <a:ext cx="12346988" cy="6910792"/>
          </a:xfrm>
          <a:prstGeom prst="rect">
            <a:avLst/>
          </a:prstGeom>
        </p:spPr>
      </p:pic>
      <p:pic>
        <p:nvPicPr>
          <p:cNvPr id="35" name="Imagem 34" descr="Uma imagem contendo edifício, cerca, porta&#10;&#10;Descrição gerada automaticamente">
            <a:extLst>
              <a:ext uri="{FF2B5EF4-FFF2-40B4-BE49-F238E27FC236}">
                <a16:creationId xmlns:a16="http://schemas.microsoft.com/office/drawing/2014/main" id="{DA8419AA-BEBA-4DA5-8195-1A3E97056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77" y="-187427"/>
            <a:ext cx="1295362" cy="2629977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CA78C3C3-67B3-4657-A94E-973B7F6A8E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8"/>
          <a:stretch/>
        </p:blipFill>
        <p:spPr>
          <a:xfrm>
            <a:off x="8818525" y="4522170"/>
            <a:ext cx="1380629" cy="2388622"/>
          </a:xfrm>
          <a:prstGeom prst="rect">
            <a:avLst/>
          </a:prstGeom>
        </p:spPr>
      </p:pic>
      <p:pic>
        <p:nvPicPr>
          <p:cNvPr id="39" name="Imagem 38" descr="Porta de vidro&#10;&#10;Descrição gerada automaticamente com confiança média">
            <a:extLst>
              <a:ext uri="{FF2B5EF4-FFF2-40B4-BE49-F238E27FC236}">
                <a16:creationId xmlns:a16="http://schemas.microsoft.com/office/drawing/2014/main" id="{B61BEE45-434B-4231-894C-3BF5B15027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02" b="63013"/>
          <a:stretch/>
        </p:blipFill>
        <p:spPr>
          <a:xfrm>
            <a:off x="11374344" y="5820939"/>
            <a:ext cx="913602" cy="1089853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FE59716E-818E-449C-9E6C-8D1844E79F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7"/>
          <a:stretch/>
        </p:blipFill>
        <p:spPr>
          <a:xfrm>
            <a:off x="2499114" y="4522171"/>
            <a:ext cx="1380629" cy="2388621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0980D1FC-1BC6-413F-8A66-CC2F47F865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35" y="-165100"/>
            <a:ext cx="1750500" cy="2684535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CE254B7A-E28C-40BC-8A08-468502CF2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4773"/>
          <a:stretch/>
        </p:blipFill>
        <p:spPr>
          <a:xfrm>
            <a:off x="-83126" y="-22455"/>
            <a:ext cx="574304" cy="620519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14DE2070-188A-488C-BCB8-0C5F5F3FC8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0"/>
          <a:stretch/>
        </p:blipFill>
        <p:spPr>
          <a:xfrm>
            <a:off x="11153047" y="2100090"/>
            <a:ext cx="1115750" cy="2365077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FB25E0F7-1BA3-4509-AC16-49977CD574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7"/>
          <a:stretch/>
        </p:blipFill>
        <p:spPr>
          <a:xfrm>
            <a:off x="-83127" y="2134977"/>
            <a:ext cx="731927" cy="2330190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37F34A68-0162-48DB-8BF9-A2A8BDF528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3" r="33902"/>
          <a:stretch/>
        </p:blipFill>
        <p:spPr>
          <a:xfrm>
            <a:off x="11496404" y="0"/>
            <a:ext cx="772393" cy="598065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B9E357C7-BD7E-4EF9-ACBA-7A3AC39F42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57" y="4916202"/>
            <a:ext cx="1366245" cy="1994717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393ECA42-CE35-45A5-A20F-3D94920B79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25" y="290601"/>
            <a:ext cx="1190551" cy="1524741"/>
          </a:xfrm>
          <a:prstGeom prst="rect">
            <a:avLst/>
          </a:prstGeom>
        </p:spPr>
      </p:pic>
      <p:pic>
        <p:nvPicPr>
          <p:cNvPr id="59" name="Imagem 58" descr="Foto preta e branca de uma porta&#10;&#10;Descrição gerada automaticamente">
            <a:extLst>
              <a:ext uri="{FF2B5EF4-FFF2-40B4-BE49-F238E27FC236}">
                <a16:creationId xmlns:a16="http://schemas.microsoft.com/office/drawing/2014/main" id="{AFE5C909-C294-423B-BA27-E980BCD61E5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3" b="57505"/>
          <a:stretch/>
        </p:blipFill>
        <p:spPr>
          <a:xfrm>
            <a:off x="-83127" y="5809003"/>
            <a:ext cx="503818" cy="1101789"/>
          </a:xfrm>
          <a:prstGeom prst="rect">
            <a:avLst/>
          </a:prstGeom>
        </p:spPr>
      </p:pic>
      <p:pic>
        <p:nvPicPr>
          <p:cNvPr id="2" name="campainha_porta_202008160906">
            <a:hlinkClick r:id="" action="ppaction://media"/>
            <a:extLst>
              <a:ext uri="{FF2B5EF4-FFF2-40B4-BE49-F238E27FC236}">
                <a16:creationId xmlns:a16="http://schemas.microsoft.com/office/drawing/2014/main" id="{2C7E4BDA-2169-456A-91AC-371A40759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8800" y="-1932030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2E00068A-4F65-4E1E-BC52-5FCCD5A84129}"/>
                  </a:ext>
                </a:extLst>
              </p14:cNvPr>
              <p14:cNvContentPartPr/>
              <p14:nvPr/>
            </p14:nvContentPartPr>
            <p14:xfrm>
              <a:off x="-1248519" y="2193208"/>
              <a:ext cx="3960" cy="972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2E00068A-4F65-4E1E-BC52-5FCCD5A8412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1257519" y="2184208"/>
                <a:ext cx="21600" cy="2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Agrupar 2">
            <a:extLst>
              <a:ext uri="{FF2B5EF4-FFF2-40B4-BE49-F238E27FC236}">
                <a16:creationId xmlns:a16="http://schemas.microsoft.com/office/drawing/2014/main" id="{26339ACA-C00C-BA32-89BA-69D609E08268}"/>
              </a:ext>
            </a:extLst>
          </p:cNvPr>
          <p:cNvGrpSpPr/>
          <p:nvPr/>
        </p:nvGrpSpPr>
        <p:grpSpPr>
          <a:xfrm>
            <a:off x="3879742" y="2657779"/>
            <a:ext cx="6248993" cy="1468442"/>
            <a:chOff x="3879742" y="2228904"/>
            <a:chExt cx="6248993" cy="146844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37A89DAB-12F4-DEC9-2E2B-C694AE460EB3}"/>
                </a:ext>
              </a:extLst>
            </p:cNvPr>
            <p:cNvSpPr txBox="1"/>
            <p:nvPr/>
          </p:nvSpPr>
          <p:spPr>
            <a:xfrm>
              <a:off x="3879742" y="2797100"/>
              <a:ext cx="6248993" cy="9002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pt-BR" sz="6000" b="1" dirty="0">
                  <a:latin typeface="AMX" pitchFamily="2" charset="77"/>
                </a:rPr>
                <a:t>Guia </a:t>
              </a:r>
              <a:r>
                <a:rPr lang="pt-BR" sz="6000" dirty="0">
                  <a:latin typeface="AMX" pitchFamily="2" charset="77"/>
                </a:rPr>
                <a:t>Rápido</a:t>
              </a:r>
              <a:r>
                <a:rPr lang="pt-BR" sz="6000" b="1" dirty="0">
                  <a:latin typeface="AMX" pitchFamily="2" charset="77"/>
                </a:rPr>
                <a:t> MDU</a:t>
              </a:r>
            </a:p>
          </p:txBody>
        </p:sp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C1CBDCDE-A8E5-71FB-0465-54E5DE5EB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988367" y="2228904"/>
              <a:ext cx="1188421" cy="429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2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CB622-8D82-221A-7CEF-64FD82E8A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DE0D96F3-F175-F79F-43E3-DD3DED06AEB3}"/>
              </a:ext>
            </a:extLst>
          </p:cNvPr>
          <p:cNvGrpSpPr/>
          <p:nvPr/>
        </p:nvGrpSpPr>
        <p:grpSpPr>
          <a:xfrm>
            <a:off x="4042380" y="155140"/>
            <a:ext cx="4107241" cy="1049968"/>
            <a:chOff x="2590149" y="155140"/>
            <a:chExt cx="4107241" cy="1049968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7637AFCE-F21C-0F3F-7164-88C5FAD72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BEDAFAD5-741E-E382-6967-1A4C63F81247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3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47EFC40-0257-3089-6827-93749087105C}"/>
                </a:ext>
              </a:extLst>
            </p:cNvPr>
            <p:cNvSpPr/>
            <p:nvPr/>
          </p:nvSpPr>
          <p:spPr>
            <a:xfrm>
              <a:off x="3618751" y="370962"/>
              <a:ext cx="3078639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Contato: Análise e Valor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6A6613B6-F0DA-E9A5-06B6-785FD8646D30}"/>
              </a:ext>
            </a:extLst>
          </p:cNvPr>
          <p:cNvSpPr txBox="1"/>
          <p:nvPr/>
        </p:nvSpPr>
        <p:spPr>
          <a:xfrm>
            <a:off x="2327735" y="1300411"/>
            <a:ext cx="7536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rgbClr val="C00000"/>
                </a:solidFill>
                <a:latin typeface="AMX" pitchFamily="2" charset="77"/>
              </a:rPr>
              <a:t>Economia Atual</a:t>
            </a:r>
            <a:endParaRPr lang="pt-BR" sz="2400" dirty="0">
              <a:solidFill>
                <a:srgbClr val="C00000"/>
              </a:solidFill>
              <a:latin typeface="AMX" pitchFamily="2" charset="77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9942EFC-D5D4-7B09-E43D-D75AAF119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2796" y="1205108"/>
            <a:ext cx="3863141" cy="4984565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24708B1-5BF2-BA3F-AC3C-5423F5B1CEF9}"/>
              </a:ext>
            </a:extLst>
          </p:cNvPr>
          <p:cNvGrpSpPr/>
          <p:nvPr/>
        </p:nvGrpSpPr>
        <p:grpSpPr>
          <a:xfrm>
            <a:off x="246063" y="2095135"/>
            <a:ext cx="6843334" cy="3204509"/>
            <a:chOff x="4374746" y="398752"/>
            <a:chExt cx="6843334" cy="3204509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E502DACA-9CBC-5A27-092F-3746DE28450C}"/>
                </a:ext>
              </a:extLst>
            </p:cNvPr>
            <p:cNvSpPr/>
            <p:nvPr/>
          </p:nvSpPr>
          <p:spPr>
            <a:xfrm>
              <a:off x="4374746" y="398752"/>
              <a:ext cx="6843334" cy="3204509"/>
            </a:xfrm>
            <a:prstGeom prst="roundRect">
              <a:avLst>
                <a:gd name="adj" fmla="val 7891"/>
              </a:avLst>
            </a:prstGeom>
            <a:solidFill>
              <a:srgbClr val="F55B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Balão Retangular Arredondado 16">
              <a:extLst>
                <a:ext uri="{FF2B5EF4-FFF2-40B4-BE49-F238E27FC236}">
                  <a16:creationId xmlns:a16="http://schemas.microsoft.com/office/drawing/2014/main" id="{683827E1-C491-578B-AF00-F698567C68E0}"/>
                </a:ext>
              </a:extLst>
            </p:cNvPr>
            <p:cNvSpPr/>
            <p:nvPr/>
          </p:nvSpPr>
          <p:spPr>
            <a:xfrm rot="16200000" flipH="1">
              <a:off x="7951199" y="-585792"/>
              <a:ext cx="1366192" cy="5098444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E9F40D8-91C0-41F5-02F6-0F8C2958E2E0}"/>
                </a:ext>
              </a:extLst>
            </p:cNvPr>
            <p:cNvSpPr txBox="1"/>
            <p:nvPr/>
          </p:nvSpPr>
          <p:spPr>
            <a:xfrm>
              <a:off x="4612472" y="653600"/>
              <a:ext cx="575222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“No final de um ano, isso representa </a:t>
              </a:r>
              <a:r>
                <a:rPr lang="pt-BR" sz="2800" b="1" i="1" dirty="0" err="1">
                  <a:solidFill>
                    <a:schemeClr val="bg1"/>
                  </a:solidFill>
                  <a:latin typeface="AMX" pitchFamily="2" charset="77"/>
                </a:rPr>
                <a:t>R</a:t>
              </a:r>
              <a:r>
                <a:rPr lang="pt-BR" sz="2800" b="1" i="1" dirty="0">
                  <a:solidFill>
                    <a:schemeClr val="bg1"/>
                  </a:solidFill>
                  <a:latin typeface="AMX" pitchFamily="2" charset="77"/>
                </a:rPr>
                <a:t>$ [Valor Anual de Economia] de economia no seu bolso</a:t>
              </a:r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.</a:t>
              </a:r>
            </a:p>
            <a:p>
              <a:pPr lvl="0"/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É um ganho significativo, além de</a:t>
              </a:r>
            </a:p>
            <a:p>
              <a:pPr lvl="0"/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você ter um serviço muito melhor e</a:t>
              </a:r>
            </a:p>
            <a:p>
              <a:pPr lvl="0"/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a comodidade de uma fatura única.”</a:t>
              </a:r>
            </a:p>
          </p:txBody>
        </p:sp>
      </p:grpSp>
      <p:pic>
        <p:nvPicPr>
          <p:cNvPr id="11" name="Gráfico 13">
            <a:extLst>
              <a:ext uri="{FF2B5EF4-FFF2-40B4-BE49-F238E27FC236}">
                <a16:creationId xmlns:a16="http://schemas.microsoft.com/office/drawing/2014/main" id="{B80E834D-BC23-E1A4-7768-A72BEC402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14"/>
          <a:stretch>
            <a:fillRect/>
          </a:stretch>
        </p:blipFill>
        <p:spPr>
          <a:xfrm flipH="1">
            <a:off x="6095999" y="1835323"/>
            <a:ext cx="4003160" cy="502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56E2D-3C96-C849-71D0-85E5FD0DF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2D846B0F-AA79-615E-C9A5-B6F642EFBEB9}"/>
              </a:ext>
            </a:extLst>
          </p:cNvPr>
          <p:cNvGrpSpPr/>
          <p:nvPr/>
        </p:nvGrpSpPr>
        <p:grpSpPr>
          <a:xfrm>
            <a:off x="4042380" y="155140"/>
            <a:ext cx="4107241" cy="1049968"/>
            <a:chOff x="2590149" y="155140"/>
            <a:chExt cx="4107241" cy="1049968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88D37CBC-2457-0B08-9121-3A527B01D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96941253-2DB7-C6E0-37D2-92A51C943743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3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E273392D-1B0D-486B-BEE3-EA0F30126BD6}"/>
                </a:ext>
              </a:extLst>
            </p:cNvPr>
            <p:cNvSpPr/>
            <p:nvPr/>
          </p:nvSpPr>
          <p:spPr>
            <a:xfrm>
              <a:off x="3618751" y="370962"/>
              <a:ext cx="3078639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Contato: Análise e Valor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816E4796-06A9-81E9-6789-D0487F29D7C6}"/>
              </a:ext>
            </a:extLst>
          </p:cNvPr>
          <p:cNvSpPr txBox="1"/>
          <p:nvPr/>
        </p:nvSpPr>
        <p:spPr>
          <a:xfrm>
            <a:off x="2327735" y="1300411"/>
            <a:ext cx="7536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rgbClr val="C00000"/>
                </a:solidFill>
                <a:latin typeface="AMX" pitchFamily="2" charset="77"/>
              </a:rPr>
              <a:t>Proposta de Valor</a:t>
            </a:r>
            <a:endParaRPr lang="pt-BR" sz="2400" dirty="0">
              <a:solidFill>
                <a:srgbClr val="C00000"/>
              </a:solidFill>
              <a:latin typeface="AMX" pitchFamily="2" charset="77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E57B147-9502-5330-2B2A-7BCC0CD3E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023" y="1205108"/>
            <a:ext cx="3863141" cy="4984565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FE9D537-E0D1-53F1-C4FD-E037271AE31B}"/>
              </a:ext>
            </a:extLst>
          </p:cNvPr>
          <p:cNvGrpSpPr/>
          <p:nvPr/>
        </p:nvGrpSpPr>
        <p:grpSpPr>
          <a:xfrm>
            <a:off x="4840999" y="2095135"/>
            <a:ext cx="7241175" cy="3462454"/>
            <a:chOff x="4032065" y="398752"/>
            <a:chExt cx="7241175" cy="3462454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5A3B4F1C-D37F-E68F-FE60-ECF8C7A89597}"/>
                </a:ext>
              </a:extLst>
            </p:cNvPr>
            <p:cNvSpPr/>
            <p:nvPr/>
          </p:nvSpPr>
          <p:spPr>
            <a:xfrm>
              <a:off x="4041862" y="398752"/>
              <a:ext cx="7231378" cy="3462454"/>
            </a:xfrm>
            <a:prstGeom prst="roundRect">
              <a:avLst>
                <a:gd name="adj" fmla="val 7891"/>
              </a:avLst>
            </a:prstGeom>
            <a:solidFill>
              <a:srgbClr val="F55B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Balão Retangular Arredondado 16">
              <a:extLst>
                <a:ext uri="{FF2B5EF4-FFF2-40B4-BE49-F238E27FC236}">
                  <a16:creationId xmlns:a16="http://schemas.microsoft.com/office/drawing/2014/main" id="{CD7A5436-B655-82FF-DDFA-1B73646AB68B}"/>
                </a:ext>
              </a:extLst>
            </p:cNvPr>
            <p:cNvSpPr/>
            <p:nvPr/>
          </p:nvSpPr>
          <p:spPr>
            <a:xfrm rot="5400000">
              <a:off x="6860900" y="-1548501"/>
              <a:ext cx="1366192" cy="7023862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AA22F3D5-6B7B-6AD8-399C-0386C72DE1EE}"/>
                </a:ext>
              </a:extLst>
            </p:cNvPr>
            <p:cNvSpPr txBox="1"/>
            <p:nvPr/>
          </p:nvSpPr>
          <p:spPr>
            <a:xfrm>
              <a:off x="4460116" y="558513"/>
              <a:ext cx="6813124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“Minha proposta é que você tenha [descrever o novo plano com </a:t>
              </a:r>
              <a:r>
                <a:rPr lang="pt-BR" sz="2800" b="1" i="1" dirty="0">
                  <a:solidFill>
                    <a:schemeClr val="bg1"/>
                  </a:solidFill>
                  <a:latin typeface="AMX" pitchFamily="2" charset="77"/>
                </a:rPr>
                <a:t>ganho </a:t>
              </a:r>
              <a:br>
                <a:rPr lang="pt-BR" sz="2800" b="1" i="1" dirty="0">
                  <a:solidFill>
                    <a:schemeClr val="bg1"/>
                  </a:solidFill>
                  <a:latin typeface="AMX" pitchFamily="2" charset="77"/>
                </a:rPr>
              </a:br>
              <a:r>
                <a:rPr lang="pt-BR" sz="2800" b="1" i="1" dirty="0">
                  <a:solidFill>
                    <a:schemeClr val="bg1"/>
                  </a:solidFill>
                  <a:latin typeface="AMX" pitchFamily="2" charset="77"/>
                </a:rPr>
                <a:t>de velocidade</a:t>
              </a:r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, </a:t>
              </a:r>
              <a:r>
                <a:rPr lang="pt-BR" sz="2800" b="1" i="1" dirty="0">
                  <a:solidFill>
                    <a:schemeClr val="bg1"/>
                  </a:solidFill>
                  <a:latin typeface="AMX" pitchFamily="2" charset="77"/>
                </a:rPr>
                <a:t>tecnologia</a:t>
              </a:r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 e </a:t>
              </a:r>
              <a:r>
                <a:rPr lang="pt-BR" sz="2800" b="1" i="1" dirty="0">
                  <a:solidFill>
                    <a:schemeClr val="bg1"/>
                  </a:solidFill>
                  <a:latin typeface="AMX" pitchFamily="2" charset="77"/>
                </a:rPr>
                <a:t>benefícios convergentes</a:t>
              </a:r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] por apenas</a:t>
              </a:r>
            </a:p>
            <a:p>
              <a:pPr lvl="0"/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[Novo Valor do </a:t>
              </a:r>
              <a:r>
                <a:rPr lang="pt-BR" sz="2800" i="1" dirty="0" err="1">
                  <a:solidFill>
                    <a:schemeClr val="bg1"/>
                  </a:solidFill>
                  <a:latin typeface="AMX Medium" pitchFamily="2" charset="77"/>
                </a:rPr>
                <a:t>Multi</a:t>
              </a:r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] **no </a:t>
              </a:r>
              <a:r>
                <a:rPr lang="pt-BR" sz="2800" i="1" dirty="0" err="1">
                  <a:solidFill>
                    <a:schemeClr val="bg1"/>
                  </a:solidFill>
                  <a:latin typeface="AMX Medium" pitchFamily="2" charset="77"/>
                </a:rPr>
                <a:t>Multi</a:t>
              </a:r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.</a:t>
              </a:r>
            </a:p>
            <a:p>
              <a:pPr lvl="0"/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Isso já te dá uma **economia real de</a:t>
              </a:r>
            </a:p>
            <a:p>
              <a:pPr lvl="0"/>
              <a:r>
                <a:rPr lang="pt-BR" sz="2800" b="1" i="1" dirty="0" err="1">
                  <a:solidFill>
                    <a:schemeClr val="bg1"/>
                  </a:solidFill>
                  <a:latin typeface="AMX" pitchFamily="2" charset="77"/>
                </a:rPr>
                <a:t>R</a:t>
              </a:r>
              <a:r>
                <a:rPr lang="pt-BR" sz="2800" b="1" i="1" dirty="0">
                  <a:solidFill>
                    <a:schemeClr val="bg1"/>
                  </a:solidFill>
                  <a:latin typeface="AMX" pitchFamily="2" charset="77"/>
                </a:rPr>
                <a:t>$ [Valor Mensal de Economia] todo mês</a:t>
              </a:r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.”</a:t>
              </a:r>
            </a:p>
          </p:txBody>
        </p:sp>
      </p:grpSp>
      <p:pic>
        <p:nvPicPr>
          <p:cNvPr id="11" name="Gráfico 13">
            <a:extLst>
              <a:ext uri="{FF2B5EF4-FFF2-40B4-BE49-F238E27FC236}">
                <a16:creationId xmlns:a16="http://schemas.microsoft.com/office/drawing/2014/main" id="{C6C70200-602B-714B-A82D-96FC95C8C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14"/>
          <a:stretch>
            <a:fillRect/>
          </a:stretch>
        </p:blipFill>
        <p:spPr>
          <a:xfrm>
            <a:off x="1256093" y="1835323"/>
            <a:ext cx="4003160" cy="502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BAA40-9C35-ED58-BABF-4CB8DA748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228DC7FC-7362-88C5-AFC4-D55E8289AFF9}"/>
              </a:ext>
            </a:extLst>
          </p:cNvPr>
          <p:cNvGrpSpPr/>
          <p:nvPr/>
        </p:nvGrpSpPr>
        <p:grpSpPr>
          <a:xfrm>
            <a:off x="4042380" y="155140"/>
            <a:ext cx="4107241" cy="1049968"/>
            <a:chOff x="2590149" y="155140"/>
            <a:chExt cx="4107241" cy="1049968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C1A932B7-5A62-54BC-444A-EBAD913F2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206EEBFE-AE3E-D8E1-9604-53DA66F50186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3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E0D14CD5-5BB2-2D3C-1CA2-F3FFE999BAC2}"/>
                </a:ext>
              </a:extLst>
            </p:cNvPr>
            <p:cNvSpPr/>
            <p:nvPr/>
          </p:nvSpPr>
          <p:spPr>
            <a:xfrm>
              <a:off x="3618751" y="370962"/>
              <a:ext cx="3078639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Contato: Análise e Valor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A6C78D2C-FBDD-390C-D1D9-4BCB9F3E3389}"/>
              </a:ext>
            </a:extLst>
          </p:cNvPr>
          <p:cNvSpPr txBox="1"/>
          <p:nvPr/>
        </p:nvSpPr>
        <p:spPr>
          <a:xfrm>
            <a:off x="2327735" y="1300411"/>
            <a:ext cx="7536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rgbClr val="C00000"/>
                </a:solidFill>
                <a:latin typeface="AMX" pitchFamily="2" charset="77"/>
              </a:rPr>
              <a:t>Foco no Benefício</a:t>
            </a:r>
            <a:endParaRPr lang="pt-BR" sz="2400" dirty="0">
              <a:solidFill>
                <a:srgbClr val="C00000"/>
              </a:solidFill>
              <a:latin typeface="AMX" pitchFamily="2" charset="77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D3C6629-CC99-D31F-C766-8816EC7CA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2796" y="1205108"/>
            <a:ext cx="3863141" cy="4984565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14DE71E-70E3-4C67-9CD7-40748C7AE6C1}"/>
              </a:ext>
            </a:extLst>
          </p:cNvPr>
          <p:cNvGrpSpPr/>
          <p:nvPr/>
        </p:nvGrpSpPr>
        <p:grpSpPr>
          <a:xfrm>
            <a:off x="723013" y="2266211"/>
            <a:ext cx="6366383" cy="2247775"/>
            <a:chOff x="4851696" y="569828"/>
            <a:chExt cx="6366383" cy="2247775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15F99049-B3B6-7ECE-A7B0-F2EEFD12F9E7}"/>
                </a:ext>
              </a:extLst>
            </p:cNvPr>
            <p:cNvSpPr/>
            <p:nvPr/>
          </p:nvSpPr>
          <p:spPr>
            <a:xfrm>
              <a:off x="4851696" y="569828"/>
              <a:ext cx="6366383" cy="2247775"/>
            </a:xfrm>
            <a:prstGeom prst="roundRect">
              <a:avLst>
                <a:gd name="adj" fmla="val 7891"/>
              </a:avLst>
            </a:prstGeom>
            <a:solidFill>
              <a:srgbClr val="F55B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Balão Retangular Arredondado 16">
              <a:extLst>
                <a:ext uri="{FF2B5EF4-FFF2-40B4-BE49-F238E27FC236}">
                  <a16:creationId xmlns:a16="http://schemas.microsoft.com/office/drawing/2014/main" id="{FDF1FCCA-6909-F0A6-52CE-572035627651}"/>
                </a:ext>
              </a:extLst>
            </p:cNvPr>
            <p:cNvSpPr/>
            <p:nvPr/>
          </p:nvSpPr>
          <p:spPr>
            <a:xfrm rot="16200000" flipH="1">
              <a:off x="7951199" y="-585792"/>
              <a:ext cx="1366192" cy="5098444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94FE0F8-82BB-0B32-696A-67DFB248B0C7}"/>
                </a:ext>
              </a:extLst>
            </p:cNvPr>
            <p:cNvSpPr txBox="1"/>
            <p:nvPr/>
          </p:nvSpPr>
          <p:spPr>
            <a:xfrm>
              <a:off x="5056931" y="824676"/>
              <a:ext cx="540664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“Você está levando mais serviço, com mais velocidade e tecnologia, pagando menos. É uma vantagem real para sua casa.”</a:t>
              </a:r>
            </a:p>
          </p:txBody>
        </p:sp>
      </p:grpSp>
      <p:pic>
        <p:nvPicPr>
          <p:cNvPr id="11" name="Gráfico 13">
            <a:extLst>
              <a:ext uri="{FF2B5EF4-FFF2-40B4-BE49-F238E27FC236}">
                <a16:creationId xmlns:a16="http://schemas.microsoft.com/office/drawing/2014/main" id="{0C10EA67-F4BA-48FD-A687-535540029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14"/>
          <a:stretch>
            <a:fillRect/>
          </a:stretch>
        </p:blipFill>
        <p:spPr>
          <a:xfrm flipH="1">
            <a:off x="6095999" y="1835323"/>
            <a:ext cx="4003160" cy="502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D4375-D1FE-4E2F-9677-10A2D5E66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Agrupar 47">
            <a:extLst>
              <a:ext uri="{FF2B5EF4-FFF2-40B4-BE49-F238E27FC236}">
                <a16:creationId xmlns:a16="http://schemas.microsoft.com/office/drawing/2014/main" id="{3563D96C-3E72-6EB7-D5A5-2E62715EA96A}"/>
              </a:ext>
            </a:extLst>
          </p:cNvPr>
          <p:cNvGrpSpPr/>
          <p:nvPr/>
        </p:nvGrpSpPr>
        <p:grpSpPr>
          <a:xfrm>
            <a:off x="6581768" y="3448761"/>
            <a:ext cx="3982986" cy="703514"/>
            <a:chOff x="6581768" y="3448761"/>
            <a:chExt cx="3982986" cy="703514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DC6066E7-1B80-BE9A-9C28-55ABF7ADD52E}"/>
                </a:ext>
              </a:extLst>
            </p:cNvPr>
            <p:cNvSpPr/>
            <p:nvPr/>
          </p:nvSpPr>
          <p:spPr>
            <a:xfrm>
              <a:off x="6581768" y="3448761"/>
              <a:ext cx="3935553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B0329B24-A60B-85B7-6B19-CD45113C442A}"/>
                </a:ext>
              </a:extLst>
            </p:cNvPr>
            <p:cNvSpPr/>
            <p:nvPr/>
          </p:nvSpPr>
          <p:spPr>
            <a:xfrm>
              <a:off x="7127735" y="3448761"/>
              <a:ext cx="3437019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Fechamento Confiante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9351CDF2-7471-F6FB-93F1-821CD3C5C99A}"/>
              </a:ext>
            </a:extLst>
          </p:cNvPr>
          <p:cNvGrpSpPr/>
          <p:nvPr/>
        </p:nvGrpSpPr>
        <p:grpSpPr>
          <a:xfrm>
            <a:off x="6581767" y="2399449"/>
            <a:ext cx="5448298" cy="703514"/>
            <a:chOff x="6581767" y="2399449"/>
            <a:chExt cx="5448298" cy="703514"/>
          </a:xfrm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C1B871BD-5316-B2C2-B93E-22B81AA502FE}"/>
                </a:ext>
              </a:extLst>
            </p:cNvPr>
            <p:cNvSpPr/>
            <p:nvPr/>
          </p:nvSpPr>
          <p:spPr>
            <a:xfrm>
              <a:off x="6581767" y="2399449"/>
              <a:ext cx="5448298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5161B870-D7F3-D685-E4E1-A349A474C934}"/>
                </a:ext>
              </a:extLst>
            </p:cNvPr>
            <p:cNvSpPr/>
            <p:nvPr/>
          </p:nvSpPr>
          <p:spPr>
            <a:xfrm>
              <a:off x="7127735" y="2399449"/>
              <a:ext cx="4347832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Fechamento de Impacto: Assuma </a:t>
              </a:r>
              <a:b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</a:br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a Venda e Avance com Naturalidade</a:t>
              </a: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FE256700-586B-3C24-535C-6FF405DC8865}"/>
              </a:ext>
            </a:extLst>
          </p:cNvPr>
          <p:cNvGrpSpPr/>
          <p:nvPr/>
        </p:nvGrpSpPr>
        <p:grpSpPr>
          <a:xfrm>
            <a:off x="1128714" y="3448761"/>
            <a:ext cx="3982986" cy="703514"/>
            <a:chOff x="1128714" y="3448761"/>
            <a:chExt cx="3982986" cy="703514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E044CC5-B36D-C477-DCBF-1F07F180648D}"/>
                </a:ext>
              </a:extLst>
            </p:cNvPr>
            <p:cNvSpPr/>
            <p:nvPr/>
          </p:nvSpPr>
          <p:spPr>
            <a:xfrm>
              <a:off x="1128714" y="3448761"/>
              <a:ext cx="3935553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42896A9-C9F8-A1C6-B7BD-0CCB3FD31C65}"/>
                </a:ext>
              </a:extLst>
            </p:cNvPr>
            <p:cNvSpPr/>
            <p:nvPr/>
          </p:nvSpPr>
          <p:spPr>
            <a:xfrm>
              <a:off x="1674681" y="3448761"/>
              <a:ext cx="3437019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Valor em Números</a:t>
              </a: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2402D3A6-31EF-7E23-3F9B-6A34FF2539AA}"/>
              </a:ext>
            </a:extLst>
          </p:cNvPr>
          <p:cNvGrpSpPr/>
          <p:nvPr/>
        </p:nvGrpSpPr>
        <p:grpSpPr>
          <a:xfrm>
            <a:off x="1128713" y="4498073"/>
            <a:ext cx="4814637" cy="703514"/>
            <a:chOff x="1128713" y="4498073"/>
            <a:chExt cx="4814637" cy="703514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8BD85A5E-4D95-4733-5FA0-56777F7DE568}"/>
                </a:ext>
              </a:extLst>
            </p:cNvPr>
            <p:cNvSpPr/>
            <p:nvPr/>
          </p:nvSpPr>
          <p:spPr>
            <a:xfrm>
              <a:off x="1128713" y="4498073"/>
              <a:ext cx="4814637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4A1E82AD-3CB6-64A0-D0AD-FC718574891B}"/>
                </a:ext>
              </a:extLst>
            </p:cNvPr>
            <p:cNvSpPr/>
            <p:nvPr/>
          </p:nvSpPr>
          <p:spPr>
            <a:xfrm>
              <a:off x="1674681" y="4498073"/>
              <a:ext cx="3571876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Apresentação de Valor: </a:t>
              </a:r>
            </a:p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Benefício com Economia Real</a:t>
              </a: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475A8B20-1059-2CAE-D8FF-CD626F43AF04}"/>
              </a:ext>
            </a:extLst>
          </p:cNvPr>
          <p:cNvGrpSpPr/>
          <p:nvPr/>
        </p:nvGrpSpPr>
        <p:grpSpPr>
          <a:xfrm>
            <a:off x="1128714" y="2399449"/>
            <a:ext cx="3982986" cy="703514"/>
            <a:chOff x="1128714" y="2399449"/>
            <a:chExt cx="3982986" cy="703514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DD20EC4F-2C4F-E5DB-A817-1DEA1489687E}"/>
                </a:ext>
              </a:extLst>
            </p:cNvPr>
            <p:cNvSpPr/>
            <p:nvPr/>
          </p:nvSpPr>
          <p:spPr>
            <a:xfrm>
              <a:off x="1128714" y="2399449"/>
              <a:ext cx="3935553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9D702E6-6A1E-C4B6-5C09-40F9DFA783B4}"/>
                </a:ext>
              </a:extLst>
            </p:cNvPr>
            <p:cNvSpPr/>
            <p:nvPr/>
          </p:nvSpPr>
          <p:spPr>
            <a:xfrm>
              <a:off x="1674681" y="2399449"/>
              <a:ext cx="3437019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Retomada e Encontro</a:t>
              </a: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27156519-1D8E-3185-F354-844EAEF8787D}"/>
              </a:ext>
            </a:extLst>
          </p:cNvPr>
          <p:cNvSpPr/>
          <p:nvPr/>
        </p:nvSpPr>
        <p:spPr>
          <a:xfrm>
            <a:off x="1031734" y="-3115761"/>
            <a:ext cx="4032533" cy="1026703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CFE67"/>
                </a:solidFill>
                <a:latin typeface="AMX" pitchFamily="2" charset="77"/>
              </a:rPr>
              <a:t>1. </a:t>
            </a:r>
            <a:r>
              <a:rPr lang="pt-BR" sz="2000" dirty="0">
                <a:solidFill>
                  <a:schemeClr val="bg1"/>
                </a:solidFill>
                <a:latin typeface="AMX Medium" pitchFamily="2" charset="77"/>
              </a:rPr>
              <a:t>Retomada e Encontro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BD02300-0049-1E86-43EF-048DEA2E6174}"/>
              </a:ext>
            </a:extLst>
          </p:cNvPr>
          <p:cNvGrpSpPr/>
          <p:nvPr/>
        </p:nvGrpSpPr>
        <p:grpSpPr>
          <a:xfrm>
            <a:off x="4042380" y="155140"/>
            <a:ext cx="4107241" cy="1049968"/>
            <a:chOff x="2590149" y="155140"/>
            <a:chExt cx="4107241" cy="1049968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7F520A66-951F-6134-4B35-F8CB292FC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D6B8BF81-0EEA-1049-BB88-1B726C856B36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3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FF535A42-8213-FB99-2816-07C51CECCD11}"/>
                </a:ext>
              </a:extLst>
            </p:cNvPr>
            <p:cNvSpPr/>
            <p:nvPr/>
          </p:nvSpPr>
          <p:spPr>
            <a:xfrm>
              <a:off x="3618751" y="370962"/>
              <a:ext cx="3078639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Contato: Análise e Valor</a:t>
              </a:r>
            </a:p>
          </p:txBody>
        </p:sp>
      </p:grpSp>
      <p:sp>
        <p:nvSpPr>
          <p:cNvPr id="29" name="Forma Livre 28">
            <a:extLst>
              <a:ext uri="{FF2B5EF4-FFF2-40B4-BE49-F238E27FC236}">
                <a16:creationId xmlns:a16="http://schemas.microsoft.com/office/drawing/2014/main" id="{804CC25E-82A6-498D-00BE-70970342939C}"/>
              </a:ext>
            </a:extLst>
          </p:cNvPr>
          <p:cNvSpPr/>
          <p:nvPr/>
        </p:nvSpPr>
        <p:spPr>
          <a:xfrm>
            <a:off x="4442950" y="2327572"/>
            <a:ext cx="636360" cy="544381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42B191-0D8F-F330-B905-0BAA45EC4507}"/>
              </a:ext>
            </a:extLst>
          </p:cNvPr>
          <p:cNvSpPr/>
          <p:nvPr/>
        </p:nvSpPr>
        <p:spPr>
          <a:xfrm>
            <a:off x="892005" y="2399449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x-none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1</a:t>
            </a:r>
          </a:p>
        </p:txBody>
      </p:sp>
      <p:sp>
        <p:nvSpPr>
          <p:cNvPr id="13" name="Forma Livre 12">
            <a:extLst>
              <a:ext uri="{FF2B5EF4-FFF2-40B4-BE49-F238E27FC236}">
                <a16:creationId xmlns:a16="http://schemas.microsoft.com/office/drawing/2014/main" id="{204A8048-608C-7749-1BB0-3D73ABCCFA3B}"/>
              </a:ext>
            </a:extLst>
          </p:cNvPr>
          <p:cNvSpPr/>
          <p:nvPr/>
        </p:nvSpPr>
        <p:spPr>
          <a:xfrm>
            <a:off x="4442950" y="3376884"/>
            <a:ext cx="636360" cy="544381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A4644D-1171-48E6-ADC6-C7FBA9FA5405}"/>
              </a:ext>
            </a:extLst>
          </p:cNvPr>
          <p:cNvSpPr/>
          <p:nvPr/>
        </p:nvSpPr>
        <p:spPr>
          <a:xfrm>
            <a:off x="892005" y="3448761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2</a:t>
            </a:r>
            <a:endParaRPr lang="x-none" sz="3200" b="1" dirty="0">
              <a:solidFill>
                <a:srgbClr val="FCFE67"/>
              </a:solidFill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22" name="Forma Livre 21">
            <a:extLst>
              <a:ext uri="{FF2B5EF4-FFF2-40B4-BE49-F238E27FC236}">
                <a16:creationId xmlns:a16="http://schemas.microsoft.com/office/drawing/2014/main" id="{59F9152D-5B91-FE05-A1EA-F99E58D13876}"/>
              </a:ext>
            </a:extLst>
          </p:cNvPr>
          <p:cNvSpPr/>
          <p:nvPr/>
        </p:nvSpPr>
        <p:spPr>
          <a:xfrm>
            <a:off x="5386152" y="4426196"/>
            <a:ext cx="636360" cy="544381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6F8720-7951-0999-951C-D03408DCCB18}"/>
              </a:ext>
            </a:extLst>
          </p:cNvPr>
          <p:cNvSpPr/>
          <p:nvPr/>
        </p:nvSpPr>
        <p:spPr>
          <a:xfrm>
            <a:off x="892005" y="4498073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3</a:t>
            </a:r>
            <a:endParaRPr lang="x-none" sz="3200" b="1" dirty="0">
              <a:solidFill>
                <a:srgbClr val="FCFE67"/>
              </a:solidFill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D6DB044-0E80-B084-D197-AD030192618F}"/>
              </a:ext>
            </a:extLst>
          </p:cNvPr>
          <p:cNvSpPr/>
          <p:nvPr/>
        </p:nvSpPr>
        <p:spPr>
          <a:xfrm>
            <a:off x="6345059" y="3448761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5</a:t>
            </a:r>
            <a:endParaRPr lang="x-none" sz="3200" b="1" dirty="0">
              <a:solidFill>
                <a:srgbClr val="FCFE67"/>
              </a:solidFill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35" name="Forma Livre 34">
            <a:extLst>
              <a:ext uri="{FF2B5EF4-FFF2-40B4-BE49-F238E27FC236}">
                <a16:creationId xmlns:a16="http://schemas.microsoft.com/office/drawing/2014/main" id="{9C70E567-B314-7F96-373F-ACAD022FB637}"/>
              </a:ext>
            </a:extLst>
          </p:cNvPr>
          <p:cNvSpPr/>
          <p:nvPr/>
        </p:nvSpPr>
        <p:spPr>
          <a:xfrm>
            <a:off x="11393705" y="2327572"/>
            <a:ext cx="636360" cy="544381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260CE6-96EB-710D-61EA-37BDBA1F5C69}"/>
              </a:ext>
            </a:extLst>
          </p:cNvPr>
          <p:cNvSpPr/>
          <p:nvPr/>
        </p:nvSpPr>
        <p:spPr>
          <a:xfrm>
            <a:off x="6345059" y="2399449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4</a:t>
            </a:r>
            <a:endParaRPr lang="x-none" sz="3200" b="1" dirty="0">
              <a:solidFill>
                <a:srgbClr val="FCFE67"/>
              </a:solidFill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462FA1B-659E-CFB7-2C89-5CB942F07F27}"/>
              </a:ext>
            </a:extLst>
          </p:cNvPr>
          <p:cNvSpPr txBox="1"/>
          <p:nvPr/>
        </p:nvSpPr>
        <p:spPr>
          <a:xfrm>
            <a:off x="2327735" y="1479029"/>
            <a:ext cx="7536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latin typeface="AMX" pitchFamily="2" charset="77"/>
              </a:rPr>
              <a:t>Objetivo: </a:t>
            </a:r>
            <a:r>
              <a:rPr lang="pt-BR" sz="2000" b="0" i="0" u="none" strike="noStrike" baseline="0" dirty="0">
                <a:latin typeface="AMX" pitchFamily="2" charset="77"/>
              </a:rPr>
              <a:t>Apresentar a análise e converter o valor em ação.</a:t>
            </a:r>
            <a:endParaRPr lang="pt-BR" sz="2000" dirty="0"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1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D4562-ADA0-62D8-F2A5-FB655F5CF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8613A291-4B1B-197A-57D1-915E20446192}"/>
              </a:ext>
            </a:extLst>
          </p:cNvPr>
          <p:cNvGrpSpPr/>
          <p:nvPr/>
        </p:nvGrpSpPr>
        <p:grpSpPr>
          <a:xfrm>
            <a:off x="4042380" y="155140"/>
            <a:ext cx="4107241" cy="1049968"/>
            <a:chOff x="2590149" y="155140"/>
            <a:chExt cx="4107241" cy="1049968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E4CE75E0-CA26-5C97-F278-C49021D08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290BF023-386C-3C68-9F7B-CBB4E398835D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3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6558B570-170C-B888-A2AA-B602A7AE9CB5}"/>
                </a:ext>
              </a:extLst>
            </p:cNvPr>
            <p:cNvSpPr/>
            <p:nvPr/>
          </p:nvSpPr>
          <p:spPr>
            <a:xfrm>
              <a:off x="3618751" y="370962"/>
              <a:ext cx="3078639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Contato: Análise e Valor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543A371-C7F5-4F72-5676-B1989757BFCB}"/>
              </a:ext>
            </a:extLst>
          </p:cNvPr>
          <p:cNvSpPr txBox="1"/>
          <p:nvPr/>
        </p:nvSpPr>
        <p:spPr>
          <a:xfrm>
            <a:off x="1578596" y="1479029"/>
            <a:ext cx="9034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latin typeface="AMX" pitchFamily="2" charset="77"/>
              </a:rPr>
              <a:t>Fechamento de Impacto: </a:t>
            </a:r>
            <a:r>
              <a:rPr lang="pt-BR" sz="2000" b="0" i="0" u="none" strike="noStrike" baseline="0" dirty="0">
                <a:latin typeface="AMX" pitchFamily="2" charset="77"/>
              </a:rPr>
              <a:t>Assuma a </a:t>
            </a:r>
            <a:r>
              <a:rPr lang="pt-BR" sz="2000" dirty="0">
                <a:latin typeface="AMX" pitchFamily="2" charset="77"/>
              </a:rPr>
              <a:t>Venda e Avance com Naturalidade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D9B90F8-BBBB-D7C8-FCA5-166A68B93E8E}"/>
              </a:ext>
            </a:extLst>
          </p:cNvPr>
          <p:cNvSpPr/>
          <p:nvPr/>
        </p:nvSpPr>
        <p:spPr>
          <a:xfrm>
            <a:off x="341318" y="2513606"/>
            <a:ext cx="3489450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Validação Confiante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749C908-638D-A2BB-C40F-17DC14A544BB}"/>
              </a:ext>
            </a:extLst>
          </p:cNvPr>
          <p:cNvSpPr/>
          <p:nvPr/>
        </p:nvSpPr>
        <p:spPr>
          <a:xfrm>
            <a:off x="341318" y="3129242"/>
            <a:ext cx="3489450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 dirty="0">
                <a:latin typeface="AMX" pitchFamily="2" charset="77"/>
              </a:rPr>
              <a:t>“Percebe como essa solução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faz sentido para sua casa?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A economia e os benefícios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são claros”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9DC44D1-60CD-9A99-F105-F643F1C64E58}"/>
              </a:ext>
            </a:extLst>
          </p:cNvPr>
          <p:cNvSpPr/>
          <p:nvPr/>
        </p:nvSpPr>
        <p:spPr>
          <a:xfrm>
            <a:off x="4339881" y="2513606"/>
            <a:ext cx="3489450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Ação Direta </a:t>
            </a:r>
            <a:br>
              <a:rPr lang="pt-BR" dirty="0">
                <a:solidFill>
                  <a:srgbClr val="C00000"/>
                </a:solidFill>
                <a:latin typeface="AMX Medium" pitchFamily="2" charset="77"/>
              </a:rPr>
            </a:br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(Assumindo a Venda)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9140CB5-1731-3920-0091-C7DDA468E95D}"/>
              </a:ext>
            </a:extLst>
          </p:cNvPr>
          <p:cNvSpPr/>
          <p:nvPr/>
        </p:nvSpPr>
        <p:spPr>
          <a:xfrm>
            <a:off x="4339881" y="3129242"/>
            <a:ext cx="3489450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 dirty="0">
                <a:latin typeface="AMX" pitchFamily="2" charset="77"/>
              </a:rPr>
              <a:t>“Para a instalação, você </a:t>
            </a:r>
          </a:p>
          <a:p>
            <a:pPr lvl="0" algn="ctr"/>
            <a:r>
              <a:rPr lang="pt-BR" dirty="0">
                <a:latin typeface="AMX" pitchFamily="2" charset="77"/>
              </a:rPr>
              <a:t>prefere que nossa equipe venha de manhã ou à tarde?”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335CD16-F7B1-30D4-A41A-684C52BADFB6}"/>
              </a:ext>
            </a:extLst>
          </p:cNvPr>
          <p:cNvSpPr/>
          <p:nvPr/>
        </p:nvSpPr>
        <p:spPr>
          <a:xfrm>
            <a:off x="8338444" y="2513606"/>
            <a:ext cx="3489450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Urgência Leve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E448F793-B35B-573D-7017-58E8598F9631}"/>
              </a:ext>
            </a:extLst>
          </p:cNvPr>
          <p:cNvSpPr/>
          <p:nvPr/>
        </p:nvSpPr>
        <p:spPr>
          <a:xfrm>
            <a:off x="8338444" y="3129242"/>
            <a:ext cx="3489450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 dirty="0">
                <a:latin typeface="AMX" pitchFamily="2" charset="77"/>
              </a:rPr>
              <a:t>“Condição e instalação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válidas apenas para fechamentos hoje na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sua rua, uma oportunidade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única para começar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a economizar.”</a:t>
            </a:r>
          </a:p>
        </p:txBody>
      </p:sp>
    </p:spTree>
    <p:extLst>
      <p:ext uri="{BB962C8B-B14F-4D97-AF65-F5344CB8AC3E}">
        <p14:creationId xmlns:p14="http://schemas.microsoft.com/office/powerpoint/2010/main" val="399962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37C6C-63CE-2CED-3730-17F2BC5EE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Agrupar 47">
            <a:extLst>
              <a:ext uri="{FF2B5EF4-FFF2-40B4-BE49-F238E27FC236}">
                <a16:creationId xmlns:a16="http://schemas.microsoft.com/office/drawing/2014/main" id="{DC355F6E-CD77-8008-0D1C-42CA3C4CD777}"/>
              </a:ext>
            </a:extLst>
          </p:cNvPr>
          <p:cNvGrpSpPr/>
          <p:nvPr/>
        </p:nvGrpSpPr>
        <p:grpSpPr>
          <a:xfrm>
            <a:off x="6581768" y="3448761"/>
            <a:ext cx="3982986" cy="703514"/>
            <a:chOff x="6581768" y="3448761"/>
            <a:chExt cx="3982986" cy="703514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5AB8D36E-330B-FEBD-34DF-C67861FDCD39}"/>
                </a:ext>
              </a:extLst>
            </p:cNvPr>
            <p:cNvSpPr/>
            <p:nvPr/>
          </p:nvSpPr>
          <p:spPr>
            <a:xfrm>
              <a:off x="6581768" y="3448761"/>
              <a:ext cx="3935553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70DA6E3-8B34-74CB-C867-B0A5CA056978}"/>
                </a:ext>
              </a:extLst>
            </p:cNvPr>
            <p:cNvSpPr/>
            <p:nvPr/>
          </p:nvSpPr>
          <p:spPr>
            <a:xfrm>
              <a:off x="7127735" y="3448761"/>
              <a:ext cx="3437019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Fechamento Confiante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8A0B8476-5313-E5A8-5DC1-495B1B94DE52}"/>
              </a:ext>
            </a:extLst>
          </p:cNvPr>
          <p:cNvGrpSpPr/>
          <p:nvPr/>
        </p:nvGrpSpPr>
        <p:grpSpPr>
          <a:xfrm>
            <a:off x="6581767" y="2399449"/>
            <a:ext cx="5448298" cy="703514"/>
            <a:chOff x="6581767" y="2399449"/>
            <a:chExt cx="5448298" cy="703514"/>
          </a:xfrm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0DAEAB59-F93A-E401-5846-0F4B7CF83586}"/>
                </a:ext>
              </a:extLst>
            </p:cNvPr>
            <p:cNvSpPr/>
            <p:nvPr/>
          </p:nvSpPr>
          <p:spPr>
            <a:xfrm>
              <a:off x="6581767" y="2399449"/>
              <a:ext cx="5448298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B90C90DA-15DF-F9F3-4E27-C8C95BD65514}"/>
                </a:ext>
              </a:extLst>
            </p:cNvPr>
            <p:cNvSpPr/>
            <p:nvPr/>
          </p:nvSpPr>
          <p:spPr>
            <a:xfrm>
              <a:off x="7127735" y="2399449"/>
              <a:ext cx="4347832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Fechamento de Impacto: Assuma </a:t>
              </a:r>
              <a:b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</a:br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a Venda e Avance com Naturalidade</a:t>
              </a: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58DE3FC-F5A9-37E1-E3AD-EF0EBCF0D097}"/>
              </a:ext>
            </a:extLst>
          </p:cNvPr>
          <p:cNvGrpSpPr/>
          <p:nvPr/>
        </p:nvGrpSpPr>
        <p:grpSpPr>
          <a:xfrm>
            <a:off x="1128714" y="3448761"/>
            <a:ext cx="3982986" cy="703514"/>
            <a:chOff x="1128714" y="3448761"/>
            <a:chExt cx="3982986" cy="703514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460C673B-31D3-573E-0232-2BF1CB72DD34}"/>
                </a:ext>
              </a:extLst>
            </p:cNvPr>
            <p:cNvSpPr/>
            <p:nvPr/>
          </p:nvSpPr>
          <p:spPr>
            <a:xfrm>
              <a:off x="1128714" y="3448761"/>
              <a:ext cx="3935553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DA0F2A79-E19C-DF2A-3CD6-CB9D07C11461}"/>
                </a:ext>
              </a:extLst>
            </p:cNvPr>
            <p:cNvSpPr/>
            <p:nvPr/>
          </p:nvSpPr>
          <p:spPr>
            <a:xfrm>
              <a:off x="1674681" y="3448761"/>
              <a:ext cx="3437019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Valor em Números</a:t>
              </a: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609881D7-5F32-4B7A-CCFD-CD70CCC96415}"/>
              </a:ext>
            </a:extLst>
          </p:cNvPr>
          <p:cNvGrpSpPr/>
          <p:nvPr/>
        </p:nvGrpSpPr>
        <p:grpSpPr>
          <a:xfrm>
            <a:off x="1128713" y="4498073"/>
            <a:ext cx="4814637" cy="703514"/>
            <a:chOff x="1128713" y="4498073"/>
            <a:chExt cx="4814637" cy="703514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91131796-AA9A-6B93-4E1E-B71A295DD651}"/>
                </a:ext>
              </a:extLst>
            </p:cNvPr>
            <p:cNvSpPr/>
            <p:nvPr/>
          </p:nvSpPr>
          <p:spPr>
            <a:xfrm>
              <a:off x="1128713" y="4498073"/>
              <a:ext cx="4814637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9327BC74-7848-CEA9-9CA4-8A0D53EA1B86}"/>
                </a:ext>
              </a:extLst>
            </p:cNvPr>
            <p:cNvSpPr/>
            <p:nvPr/>
          </p:nvSpPr>
          <p:spPr>
            <a:xfrm>
              <a:off x="1674681" y="4498073"/>
              <a:ext cx="3571876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Apresentação de Valor: </a:t>
              </a:r>
            </a:p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Benefício com Economia Real</a:t>
              </a: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05AC2643-DEC3-B3AA-1F9E-7347924954E8}"/>
              </a:ext>
            </a:extLst>
          </p:cNvPr>
          <p:cNvGrpSpPr/>
          <p:nvPr/>
        </p:nvGrpSpPr>
        <p:grpSpPr>
          <a:xfrm>
            <a:off x="1128714" y="2399449"/>
            <a:ext cx="3982986" cy="703514"/>
            <a:chOff x="1128714" y="2399449"/>
            <a:chExt cx="3982986" cy="703514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145A3A2-4247-80A5-71A4-BE6914AD3DA0}"/>
                </a:ext>
              </a:extLst>
            </p:cNvPr>
            <p:cNvSpPr/>
            <p:nvPr/>
          </p:nvSpPr>
          <p:spPr>
            <a:xfrm>
              <a:off x="1128714" y="2399449"/>
              <a:ext cx="3935553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CCD4A0B1-5CE8-7E68-78B3-BF849B786CA3}"/>
                </a:ext>
              </a:extLst>
            </p:cNvPr>
            <p:cNvSpPr/>
            <p:nvPr/>
          </p:nvSpPr>
          <p:spPr>
            <a:xfrm>
              <a:off x="1674681" y="2399449"/>
              <a:ext cx="3437019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Retomada e Encontro</a:t>
              </a: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3A46B860-5A3E-E8CC-A325-CD6C73F790E6}"/>
              </a:ext>
            </a:extLst>
          </p:cNvPr>
          <p:cNvSpPr/>
          <p:nvPr/>
        </p:nvSpPr>
        <p:spPr>
          <a:xfrm>
            <a:off x="1031734" y="-3115761"/>
            <a:ext cx="4032533" cy="1026703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CFE67"/>
                </a:solidFill>
                <a:latin typeface="AMX" pitchFamily="2" charset="77"/>
              </a:rPr>
              <a:t>1. </a:t>
            </a:r>
            <a:r>
              <a:rPr lang="pt-BR" sz="2000" dirty="0">
                <a:solidFill>
                  <a:schemeClr val="bg1"/>
                </a:solidFill>
                <a:latin typeface="AMX Medium" pitchFamily="2" charset="77"/>
              </a:rPr>
              <a:t>Retomada e Encontro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A782B20-2010-D0DD-46BC-17926470F8D5}"/>
              </a:ext>
            </a:extLst>
          </p:cNvPr>
          <p:cNvGrpSpPr/>
          <p:nvPr/>
        </p:nvGrpSpPr>
        <p:grpSpPr>
          <a:xfrm>
            <a:off x="4042380" y="155140"/>
            <a:ext cx="4107241" cy="1049968"/>
            <a:chOff x="2590149" y="155140"/>
            <a:chExt cx="4107241" cy="1049968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15B59D87-F854-CC00-BFBC-C37D2A33D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AFABEF68-3109-6217-0800-E2BF81EC7A6B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3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89C8F434-26FF-DD34-836D-8DC274F7C3E6}"/>
                </a:ext>
              </a:extLst>
            </p:cNvPr>
            <p:cNvSpPr/>
            <p:nvPr/>
          </p:nvSpPr>
          <p:spPr>
            <a:xfrm>
              <a:off x="3618751" y="370962"/>
              <a:ext cx="3078639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Contato: Análise e Valor</a:t>
              </a:r>
            </a:p>
          </p:txBody>
        </p:sp>
      </p:grp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714D65B-DB3B-B500-41A4-159BA1664C83}"/>
              </a:ext>
            </a:extLst>
          </p:cNvPr>
          <p:cNvSpPr/>
          <p:nvPr/>
        </p:nvSpPr>
        <p:spPr>
          <a:xfrm>
            <a:off x="4442950" y="2327572"/>
            <a:ext cx="636360" cy="544381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2BAAC39-FC5F-10B2-374E-1CBF3D44FADB}"/>
              </a:ext>
            </a:extLst>
          </p:cNvPr>
          <p:cNvSpPr/>
          <p:nvPr/>
        </p:nvSpPr>
        <p:spPr>
          <a:xfrm>
            <a:off x="892005" y="2399449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x-none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1</a:t>
            </a:r>
          </a:p>
        </p:txBody>
      </p:sp>
      <p:sp>
        <p:nvSpPr>
          <p:cNvPr id="13" name="Forma Livre 12">
            <a:extLst>
              <a:ext uri="{FF2B5EF4-FFF2-40B4-BE49-F238E27FC236}">
                <a16:creationId xmlns:a16="http://schemas.microsoft.com/office/drawing/2014/main" id="{591B02DA-CD13-F842-FD23-D2E1D22D1765}"/>
              </a:ext>
            </a:extLst>
          </p:cNvPr>
          <p:cNvSpPr/>
          <p:nvPr/>
        </p:nvSpPr>
        <p:spPr>
          <a:xfrm>
            <a:off x="4442950" y="3376884"/>
            <a:ext cx="636360" cy="544381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B6706C-4DD2-81D6-94D1-6E290A149EC9}"/>
              </a:ext>
            </a:extLst>
          </p:cNvPr>
          <p:cNvSpPr/>
          <p:nvPr/>
        </p:nvSpPr>
        <p:spPr>
          <a:xfrm>
            <a:off x="892005" y="3448761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2</a:t>
            </a:r>
            <a:endParaRPr lang="x-none" sz="3200" b="1" dirty="0">
              <a:solidFill>
                <a:srgbClr val="FCFE67"/>
              </a:solidFill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22" name="Forma Livre 21">
            <a:extLst>
              <a:ext uri="{FF2B5EF4-FFF2-40B4-BE49-F238E27FC236}">
                <a16:creationId xmlns:a16="http://schemas.microsoft.com/office/drawing/2014/main" id="{BD63C6F7-94D7-7CC4-1532-636A86BC2318}"/>
              </a:ext>
            </a:extLst>
          </p:cNvPr>
          <p:cNvSpPr/>
          <p:nvPr/>
        </p:nvSpPr>
        <p:spPr>
          <a:xfrm>
            <a:off x="5386152" y="4426196"/>
            <a:ext cx="636360" cy="544381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81C0BB5-EC8D-0057-841F-52E55C8F1486}"/>
              </a:ext>
            </a:extLst>
          </p:cNvPr>
          <p:cNvSpPr/>
          <p:nvPr/>
        </p:nvSpPr>
        <p:spPr>
          <a:xfrm>
            <a:off x="892005" y="4498073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3</a:t>
            </a:r>
            <a:endParaRPr lang="x-none" sz="3200" b="1" dirty="0">
              <a:solidFill>
                <a:srgbClr val="FCFE67"/>
              </a:solidFill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31" name="Forma Livre 30">
            <a:extLst>
              <a:ext uri="{FF2B5EF4-FFF2-40B4-BE49-F238E27FC236}">
                <a16:creationId xmlns:a16="http://schemas.microsoft.com/office/drawing/2014/main" id="{13B5E70E-FB32-5A05-FAAE-72E04F73D126}"/>
              </a:ext>
            </a:extLst>
          </p:cNvPr>
          <p:cNvSpPr/>
          <p:nvPr/>
        </p:nvSpPr>
        <p:spPr>
          <a:xfrm>
            <a:off x="9896004" y="3376884"/>
            <a:ext cx="636360" cy="544381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B9A94DB-C391-1642-8CE6-87B4E285D8B0}"/>
              </a:ext>
            </a:extLst>
          </p:cNvPr>
          <p:cNvSpPr/>
          <p:nvPr/>
        </p:nvSpPr>
        <p:spPr>
          <a:xfrm>
            <a:off x="6345059" y="3448761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5</a:t>
            </a:r>
            <a:endParaRPr lang="x-none" sz="3200" b="1" dirty="0">
              <a:solidFill>
                <a:srgbClr val="FCFE67"/>
              </a:solidFill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35" name="Forma Livre 34">
            <a:extLst>
              <a:ext uri="{FF2B5EF4-FFF2-40B4-BE49-F238E27FC236}">
                <a16:creationId xmlns:a16="http://schemas.microsoft.com/office/drawing/2014/main" id="{DCAB0EC2-9399-E8E5-C79D-A0802199A1DF}"/>
              </a:ext>
            </a:extLst>
          </p:cNvPr>
          <p:cNvSpPr/>
          <p:nvPr/>
        </p:nvSpPr>
        <p:spPr>
          <a:xfrm>
            <a:off x="11393705" y="2327572"/>
            <a:ext cx="636360" cy="544381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6611BB6-35EE-15E5-0B70-63512B814B35}"/>
              </a:ext>
            </a:extLst>
          </p:cNvPr>
          <p:cNvSpPr/>
          <p:nvPr/>
        </p:nvSpPr>
        <p:spPr>
          <a:xfrm>
            <a:off x="6345059" y="2399449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4</a:t>
            </a:r>
            <a:endParaRPr lang="x-none" sz="3200" b="1" dirty="0">
              <a:solidFill>
                <a:srgbClr val="FCFE67"/>
              </a:solidFill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5CFE631-7AB9-9AC2-F990-C13DD9760D08}"/>
              </a:ext>
            </a:extLst>
          </p:cNvPr>
          <p:cNvSpPr txBox="1"/>
          <p:nvPr/>
        </p:nvSpPr>
        <p:spPr>
          <a:xfrm>
            <a:off x="2327735" y="1479029"/>
            <a:ext cx="7536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latin typeface="AMX" pitchFamily="2" charset="77"/>
              </a:rPr>
              <a:t>Objetivo: </a:t>
            </a:r>
            <a:r>
              <a:rPr lang="pt-BR" sz="2000" b="0" i="0" u="none" strike="noStrike" baseline="0" dirty="0">
                <a:latin typeface="AMX" pitchFamily="2" charset="77"/>
              </a:rPr>
              <a:t>Apresentar a análise e converter o valor em ação.</a:t>
            </a:r>
            <a:endParaRPr lang="pt-BR" sz="2000" dirty="0"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1117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92922-0990-32EC-E408-2DFFC8235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7CBDBBD6-CB7B-5B2C-B213-1336AEE3850F}"/>
              </a:ext>
            </a:extLst>
          </p:cNvPr>
          <p:cNvGrpSpPr/>
          <p:nvPr/>
        </p:nvGrpSpPr>
        <p:grpSpPr>
          <a:xfrm>
            <a:off x="4042380" y="155140"/>
            <a:ext cx="4107241" cy="1049968"/>
            <a:chOff x="2590149" y="155140"/>
            <a:chExt cx="4107241" cy="1049968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7157FCA4-60F4-386A-31C7-50B404B19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FD9B306D-1DA5-BE84-C4D6-97D02CACDECB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3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66689625-88E2-7AAD-5FF6-AA57883053CF}"/>
                </a:ext>
              </a:extLst>
            </p:cNvPr>
            <p:cNvSpPr/>
            <p:nvPr/>
          </p:nvSpPr>
          <p:spPr>
            <a:xfrm>
              <a:off x="3618751" y="370962"/>
              <a:ext cx="3078639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Contato: Análise e Valor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11E877B-B776-7FC4-BC92-2F0EA6053566}"/>
              </a:ext>
            </a:extLst>
          </p:cNvPr>
          <p:cNvSpPr txBox="1"/>
          <p:nvPr/>
        </p:nvSpPr>
        <p:spPr>
          <a:xfrm>
            <a:off x="4169580" y="1479029"/>
            <a:ext cx="38528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latin typeface="AMX" pitchFamily="2" charset="77"/>
              </a:rPr>
              <a:t>Fechamento Confiante</a:t>
            </a:r>
            <a:endParaRPr lang="pt-BR" sz="2000" dirty="0">
              <a:latin typeface="AMX" pitchFamily="2" charset="77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7DDD4B8-99CD-3446-2869-E28E086B05B3}"/>
              </a:ext>
            </a:extLst>
          </p:cNvPr>
          <p:cNvSpPr/>
          <p:nvPr/>
        </p:nvSpPr>
        <p:spPr>
          <a:xfrm>
            <a:off x="830008" y="2513606"/>
            <a:ext cx="4756878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Pedido do WhatsApp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16D99E9-9BA3-2AFA-057A-C1C0F8975780}"/>
              </a:ext>
            </a:extLst>
          </p:cNvPr>
          <p:cNvSpPr/>
          <p:nvPr/>
        </p:nvSpPr>
        <p:spPr>
          <a:xfrm>
            <a:off x="830008" y="3129242"/>
            <a:ext cx="4756879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 dirty="0">
                <a:latin typeface="AMX" pitchFamily="2" charset="77"/>
              </a:rPr>
              <a:t>“Entendo perfeitamente. Posso te enviar pelo WhatsApp um folder com todas as ofertas e detalhes para você analisar com calma ou compartilhar com o decisor?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Assim você tem tudo em mãos.”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93150C16-2504-B4EB-0526-B5969614444B}"/>
              </a:ext>
            </a:extLst>
          </p:cNvPr>
          <p:cNvSpPr/>
          <p:nvPr/>
        </p:nvSpPr>
        <p:spPr>
          <a:xfrm>
            <a:off x="6605114" y="2513606"/>
            <a:ext cx="4247763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Objetivo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027536D-A879-753C-9960-800E5A079786}"/>
              </a:ext>
            </a:extLst>
          </p:cNvPr>
          <p:cNvSpPr/>
          <p:nvPr/>
        </p:nvSpPr>
        <p:spPr>
          <a:xfrm>
            <a:off x="6605115" y="3129242"/>
            <a:ext cx="4247764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 dirty="0">
                <a:latin typeface="AMX" pitchFamily="2" charset="77"/>
              </a:rPr>
              <a:t>Coletar o contato para um follow-up posterior, enviando o  material e mantendo a comunicação ativa.</a:t>
            </a:r>
          </a:p>
        </p:txBody>
      </p:sp>
    </p:spTree>
    <p:extLst>
      <p:ext uri="{BB962C8B-B14F-4D97-AF65-F5344CB8AC3E}">
        <p14:creationId xmlns:p14="http://schemas.microsoft.com/office/powerpoint/2010/main" val="202530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7CB26E7-42FA-A55F-BA3A-9FB43C798A2A}"/>
              </a:ext>
            </a:extLst>
          </p:cNvPr>
          <p:cNvSpPr txBox="1"/>
          <p:nvPr/>
        </p:nvSpPr>
        <p:spPr>
          <a:xfrm>
            <a:off x="392279" y="498687"/>
            <a:ext cx="5481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u="none" strike="noStrike" baseline="0" dirty="0">
                <a:solidFill>
                  <a:srgbClr val="C00000"/>
                </a:solidFill>
                <a:latin typeface="AMX" pitchFamily="2" charset="77"/>
              </a:rPr>
              <a:t>Chaves do Sucesso:</a:t>
            </a:r>
            <a:endParaRPr lang="pt-BR" sz="3600" b="1" dirty="0">
              <a:solidFill>
                <a:srgbClr val="C00000"/>
              </a:solidFill>
              <a:latin typeface="AMX" pitchFamily="2" charset="77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BBADF5-6E99-11E7-0091-F55CFF89A7AE}"/>
              </a:ext>
            </a:extLst>
          </p:cNvPr>
          <p:cNvSpPr txBox="1"/>
          <p:nvPr/>
        </p:nvSpPr>
        <p:spPr>
          <a:xfrm>
            <a:off x="392279" y="1201790"/>
            <a:ext cx="45099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AMX" pitchFamily="2" charset="77"/>
              </a:rPr>
              <a:t>O que sustenta conversão no </a:t>
            </a:r>
            <a:r>
              <a:rPr lang="pt-BR" sz="2000" b="1" dirty="0">
                <a:latin typeface="AMX" pitchFamily="2" charset="77"/>
              </a:rPr>
              <a:t>MDU</a:t>
            </a:r>
            <a:r>
              <a:rPr lang="pt-BR" sz="2000" dirty="0">
                <a:latin typeface="AMX" pitchFamily="2" charset="77"/>
              </a:rPr>
              <a:t> não é argumento isolado. É consistência nesses cinco pilares.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23A8860C-34B7-42CE-BD1D-27F8F6C38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52" y="498687"/>
            <a:ext cx="2753590" cy="635931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3E3EC63-33C3-499F-E8E4-F72A7BB43B59}"/>
              </a:ext>
            </a:extLst>
          </p:cNvPr>
          <p:cNvSpPr txBox="1"/>
          <p:nvPr/>
        </p:nvSpPr>
        <p:spPr>
          <a:xfrm>
            <a:off x="8490669" y="1444395"/>
            <a:ext cx="3081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latin typeface="AMX" pitchFamily="2" charset="77"/>
              </a:rPr>
              <a:t>Suporte: </a:t>
            </a:r>
          </a:p>
          <a:p>
            <a:pPr lvl="0"/>
            <a:r>
              <a:rPr lang="pt-BR" dirty="0">
                <a:latin typeface="AMX" pitchFamily="2" charset="77"/>
              </a:rPr>
              <a:t>Contínuo, seu atendimento.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79154D4-9118-6701-E42A-DCE1B13BC801}"/>
              </a:ext>
            </a:extLst>
          </p:cNvPr>
          <p:cNvSpPr txBox="1"/>
          <p:nvPr/>
        </p:nvSpPr>
        <p:spPr>
          <a:xfrm>
            <a:off x="2227053" y="2516040"/>
            <a:ext cx="3868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latin typeface="AMX" pitchFamily="2" charset="77"/>
              </a:rPr>
              <a:t>Análise: </a:t>
            </a:r>
            <a:br>
              <a:rPr lang="pt-BR" b="1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Sempre personalizada.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F77D0AA-1001-151E-4EE1-5AB6364BEB39}"/>
              </a:ext>
            </a:extLst>
          </p:cNvPr>
          <p:cNvSpPr txBox="1"/>
          <p:nvPr/>
        </p:nvSpPr>
        <p:spPr>
          <a:xfrm>
            <a:off x="8490669" y="3678343"/>
            <a:ext cx="3868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latin typeface="AMX" pitchFamily="2" charset="77"/>
              </a:rPr>
              <a:t>Posicionamento: </a:t>
            </a:r>
            <a:br>
              <a:rPr lang="pt-BR" b="1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Embaixador do condomínio.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94462D4-E305-A4CD-8AA2-5D544D075DB9}"/>
              </a:ext>
            </a:extLst>
          </p:cNvPr>
          <p:cNvSpPr txBox="1"/>
          <p:nvPr/>
        </p:nvSpPr>
        <p:spPr>
          <a:xfrm>
            <a:off x="2365678" y="4561540"/>
            <a:ext cx="38689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pt-BR" b="1" dirty="0">
                <a:latin typeface="AMX" pitchFamily="2" charset="77"/>
              </a:rPr>
              <a:t>Educação: </a:t>
            </a:r>
            <a:br>
              <a:rPr lang="pt-BR" b="1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Porque os planos</a:t>
            </a:r>
          </a:p>
          <a:p>
            <a:pPr lvl="0" algn="r"/>
            <a:r>
              <a:rPr lang="pt-BR" dirty="0">
                <a:latin typeface="AMX" pitchFamily="2" charset="77"/>
              </a:rPr>
              <a:t>ficam desatualizados.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F1F422F-338D-05A2-C076-936C4D0E4FAF}"/>
              </a:ext>
            </a:extLst>
          </p:cNvPr>
          <p:cNvSpPr txBox="1"/>
          <p:nvPr/>
        </p:nvSpPr>
        <p:spPr>
          <a:xfrm>
            <a:off x="8490669" y="5912291"/>
            <a:ext cx="3868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b="1" dirty="0">
                <a:latin typeface="AMX" pitchFamily="2" charset="77"/>
              </a:rPr>
              <a:t>Credibilidade: </a:t>
            </a:r>
            <a:br>
              <a:rPr lang="pt-BR" b="1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Casos reais (vizinhos).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3AA7130-9335-43CD-D699-0BC689031A2D}"/>
              </a:ext>
            </a:extLst>
          </p:cNvPr>
          <p:cNvGrpSpPr/>
          <p:nvPr/>
        </p:nvGrpSpPr>
        <p:grpSpPr>
          <a:xfrm>
            <a:off x="7635261" y="1540548"/>
            <a:ext cx="855409" cy="454025"/>
            <a:chOff x="7635261" y="1536700"/>
            <a:chExt cx="855409" cy="454025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E5F69C62-C968-5786-593D-27FA2E2A1249}"/>
                </a:ext>
              </a:extLst>
            </p:cNvPr>
            <p:cNvGrpSpPr/>
            <p:nvPr/>
          </p:nvGrpSpPr>
          <p:grpSpPr>
            <a:xfrm>
              <a:off x="7635261" y="1684890"/>
              <a:ext cx="855407" cy="166135"/>
              <a:chOff x="9150353" y="-997070"/>
              <a:chExt cx="855407" cy="166135"/>
            </a:xfrm>
          </p:grpSpPr>
          <p:cxnSp>
            <p:nvCxnSpPr>
              <p:cNvPr id="14" name="Conector Reto 13">
                <a:extLst>
                  <a:ext uri="{FF2B5EF4-FFF2-40B4-BE49-F238E27FC236}">
                    <a16:creationId xmlns:a16="http://schemas.microsoft.com/office/drawing/2014/main" id="{13A1FC3B-A8A2-69D3-1591-CF5754F91918}"/>
                  </a:ext>
                </a:extLst>
              </p:cNvPr>
              <p:cNvCxnSpPr>
                <a:cxnSpLocks/>
                <a:stCxn id="15" idx="6"/>
              </p:cNvCxnSpPr>
              <p:nvPr/>
            </p:nvCxnSpPr>
            <p:spPr>
              <a:xfrm>
                <a:off x="9316488" y="-914002"/>
                <a:ext cx="689272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072AE18-9DA9-222F-54DF-717395159772}"/>
                  </a:ext>
                </a:extLst>
              </p:cNvPr>
              <p:cNvSpPr/>
              <p:nvPr/>
            </p:nvSpPr>
            <p:spPr>
              <a:xfrm>
                <a:off x="9150353" y="-997070"/>
                <a:ext cx="166135" cy="16613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BEE6E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B3E5E556-22D3-8384-ECC6-BE8DFA2B4F8C}"/>
                </a:ext>
              </a:extLst>
            </p:cNvPr>
            <p:cNvCxnSpPr>
              <a:cxnSpLocks/>
            </p:cNvCxnSpPr>
            <p:nvPr/>
          </p:nvCxnSpPr>
          <p:spPr>
            <a:xfrm>
              <a:off x="8490670" y="1536700"/>
              <a:ext cx="0" cy="45402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A8F61C39-8696-C343-1C79-B7972B9F9280}"/>
              </a:ext>
            </a:extLst>
          </p:cNvPr>
          <p:cNvGrpSpPr/>
          <p:nvPr/>
        </p:nvGrpSpPr>
        <p:grpSpPr>
          <a:xfrm>
            <a:off x="7635261" y="3774496"/>
            <a:ext cx="855409" cy="454025"/>
            <a:chOff x="7635261" y="1536700"/>
            <a:chExt cx="855409" cy="454025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ED05A28F-75B6-7945-C041-090AA366C937}"/>
                </a:ext>
              </a:extLst>
            </p:cNvPr>
            <p:cNvGrpSpPr/>
            <p:nvPr/>
          </p:nvGrpSpPr>
          <p:grpSpPr>
            <a:xfrm>
              <a:off x="7635261" y="1684890"/>
              <a:ext cx="855407" cy="166135"/>
              <a:chOff x="9150353" y="-997070"/>
              <a:chExt cx="855407" cy="166135"/>
            </a:xfrm>
          </p:grpSpPr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AFD50791-393C-BBBC-F4DE-58136F984CB7}"/>
                  </a:ext>
                </a:extLst>
              </p:cNvPr>
              <p:cNvCxnSpPr>
                <a:cxnSpLocks/>
                <a:stCxn id="31" idx="6"/>
              </p:cNvCxnSpPr>
              <p:nvPr/>
            </p:nvCxnSpPr>
            <p:spPr>
              <a:xfrm>
                <a:off x="9316488" y="-914002"/>
                <a:ext cx="689272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4687799-5DC9-CAB6-2B87-A8D989BDCDF9}"/>
                  </a:ext>
                </a:extLst>
              </p:cNvPr>
              <p:cNvSpPr/>
              <p:nvPr/>
            </p:nvSpPr>
            <p:spPr>
              <a:xfrm>
                <a:off x="9150353" y="-997070"/>
                <a:ext cx="166135" cy="16613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BEE6E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969B2E18-CAD2-A5F0-A243-ECE0AB1418B7}"/>
                </a:ext>
              </a:extLst>
            </p:cNvPr>
            <p:cNvCxnSpPr>
              <a:cxnSpLocks/>
            </p:cNvCxnSpPr>
            <p:nvPr/>
          </p:nvCxnSpPr>
          <p:spPr>
            <a:xfrm>
              <a:off x="8490670" y="1536700"/>
              <a:ext cx="0" cy="45402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C6E7E8C0-18BE-BA56-E773-544846966BC3}"/>
              </a:ext>
            </a:extLst>
          </p:cNvPr>
          <p:cNvGrpSpPr/>
          <p:nvPr/>
        </p:nvGrpSpPr>
        <p:grpSpPr>
          <a:xfrm>
            <a:off x="7635261" y="6008444"/>
            <a:ext cx="855409" cy="454025"/>
            <a:chOff x="7635261" y="1536700"/>
            <a:chExt cx="855409" cy="454025"/>
          </a:xfrm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5E168594-624E-51F4-F341-A3F0A66C5ECD}"/>
                </a:ext>
              </a:extLst>
            </p:cNvPr>
            <p:cNvGrpSpPr/>
            <p:nvPr/>
          </p:nvGrpSpPr>
          <p:grpSpPr>
            <a:xfrm>
              <a:off x="7635261" y="1684890"/>
              <a:ext cx="855407" cy="166135"/>
              <a:chOff x="9150353" y="-997070"/>
              <a:chExt cx="855407" cy="166135"/>
            </a:xfrm>
          </p:grpSpPr>
          <p:cxnSp>
            <p:nvCxnSpPr>
              <p:cNvPr id="41" name="Conector Reto 40">
                <a:extLst>
                  <a:ext uri="{FF2B5EF4-FFF2-40B4-BE49-F238E27FC236}">
                    <a16:creationId xmlns:a16="http://schemas.microsoft.com/office/drawing/2014/main" id="{F7915399-B07D-022A-1335-4DF9453DE55F}"/>
                  </a:ext>
                </a:extLst>
              </p:cNvPr>
              <p:cNvCxnSpPr>
                <a:cxnSpLocks/>
                <a:stCxn id="42" idx="6"/>
              </p:cNvCxnSpPr>
              <p:nvPr/>
            </p:nvCxnSpPr>
            <p:spPr>
              <a:xfrm>
                <a:off x="9316488" y="-914002"/>
                <a:ext cx="689272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AD505A1-54F0-EE43-9859-7BABAF4EF6C8}"/>
                  </a:ext>
                </a:extLst>
              </p:cNvPr>
              <p:cNvSpPr/>
              <p:nvPr/>
            </p:nvSpPr>
            <p:spPr>
              <a:xfrm>
                <a:off x="9150353" y="-997070"/>
                <a:ext cx="166135" cy="16613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BEE6E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A482031B-5B4E-6705-1AE6-6E4B7A895CBB}"/>
                </a:ext>
              </a:extLst>
            </p:cNvPr>
            <p:cNvCxnSpPr>
              <a:cxnSpLocks/>
            </p:cNvCxnSpPr>
            <p:nvPr/>
          </p:nvCxnSpPr>
          <p:spPr>
            <a:xfrm>
              <a:off x="8490670" y="1536700"/>
              <a:ext cx="0" cy="45402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D52117A8-6BDE-50F2-3E41-29D6A0E1389D}"/>
              </a:ext>
            </a:extLst>
          </p:cNvPr>
          <p:cNvGrpSpPr/>
          <p:nvPr/>
        </p:nvGrpSpPr>
        <p:grpSpPr>
          <a:xfrm rot="10800000">
            <a:off x="6234625" y="4691273"/>
            <a:ext cx="937644" cy="674477"/>
            <a:chOff x="7635261" y="1316247"/>
            <a:chExt cx="937644" cy="674477"/>
          </a:xfrm>
        </p:grpSpPr>
        <p:grpSp>
          <p:nvGrpSpPr>
            <p:cNvPr id="44" name="Agrupar 43">
              <a:extLst>
                <a:ext uri="{FF2B5EF4-FFF2-40B4-BE49-F238E27FC236}">
                  <a16:creationId xmlns:a16="http://schemas.microsoft.com/office/drawing/2014/main" id="{8C56E3EE-69AF-3C25-B2C1-AAC06CCC6155}"/>
                </a:ext>
              </a:extLst>
            </p:cNvPr>
            <p:cNvGrpSpPr/>
            <p:nvPr/>
          </p:nvGrpSpPr>
          <p:grpSpPr>
            <a:xfrm>
              <a:off x="7635261" y="1570419"/>
              <a:ext cx="937644" cy="166135"/>
              <a:chOff x="9150353" y="-1111541"/>
              <a:chExt cx="937644" cy="166135"/>
            </a:xfrm>
          </p:grpSpPr>
          <p:cxnSp>
            <p:nvCxnSpPr>
              <p:cNvPr id="46" name="Conector Reto 45">
                <a:extLst>
                  <a:ext uri="{FF2B5EF4-FFF2-40B4-BE49-F238E27FC236}">
                    <a16:creationId xmlns:a16="http://schemas.microsoft.com/office/drawing/2014/main" id="{336A1EDC-7CA2-049D-9CB0-AB5FBDFF801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9302697" y="-1028474"/>
                <a:ext cx="785300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2168E98-6370-6F56-1B18-ABD7E0A5DAEA}"/>
                  </a:ext>
                </a:extLst>
              </p:cNvPr>
              <p:cNvSpPr/>
              <p:nvPr/>
            </p:nvSpPr>
            <p:spPr>
              <a:xfrm>
                <a:off x="9150353" y="-1111541"/>
                <a:ext cx="166135" cy="16613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BEE6E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49BA0FA1-FB4E-4A8B-DA42-180717E7206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571785" y="1316247"/>
              <a:ext cx="0" cy="67447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2B94E6C7-39BB-665E-15F7-23FA38E55E33}"/>
              </a:ext>
            </a:extLst>
          </p:cNvPr>
          <p:cNvGrpSpPr/>
          <p:nvPr/>
        </p:nvGrpSpPr>
        <p:grpSpPr>
          <a:xfrm rot="10800000">
            <a:off x="6234625" y="2501967"/>
            <a:ext cx="937644" cy="674477"/>
            <a:chOff x="7635261" y="1316247"/>
            <a:chExt cx="937644" cy="674477"/>
          </a:xfrm>
        </p:grpSpPr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ABAB3DFB-9016-CA6B-9136-61283B244A3D}"/>
                </a:ext>
              </a:extLst>
            </p:cNvPr>
            <p:cNvGrpSpPr/>
            <p:nvPr/>
          </p:nvGrpSpPr>
          <p:grpSpPr>
            <a:xfrm>
              <a:off x="7635261" y="1570419"/>
              <a:ext cx="937644" cy="166135"/>
              <a:chOff x="9150353" y="-1111541"/>
              <a:chExt cx="937644" cy="166135"/>
            </a:xfrm>
          </p:grpSpPr>
          <p:cxnSp>
            <p:nvCxnSpPr>
              <p:cNvPr id="55" name="Conector Reto 54">
                <a:extLst>
                  <a:ext uri="{FF2B5EF4-FFF2-40B4-BE49-F238E27FC236}">
                    <a16:creationId xmlns:a16="http://schemas.microsoft.com/office/drawing/2014/main" id="{B9084DB3-C996-FCB5-46E2-520225C53FE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9302697" y="-1028474"/>
                <a:ext cx="785300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16BFFBE-CB17-F2C7-9948-9D6E9E43A30D}"/>
                  </a:ext>
                </a:extLst>
              </p:cNvPr>
              <p:cNvSpPr/>
              <p:nvPr/>
            </p:nvSpPr>
            <p:spPr>
              <a:xfrm>
                <a:off x="9150353" y="-1111541"/>
                <a:ext cx="166135" cy="16613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BEE6E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5FED07AF-D3FF-5C7F-291C-7531A9B2475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571785" y="1316247"/>
              <a:ext cx="0" cy="67447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90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FC974-2941-EF1F-7815-C84E94BBD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DC5486D2-7248-065D-E4A0-36CA5D21CF83}"/>
              </a:ext>
            </a:extLst>
          </p:cNvPr>
          <p:cNvGrpSpPr/>
          <p:nvPr/>
        </p:nvGrpSpPr>
        <p:grpSpPr>
          <a:xfrm>
            <a:off x="4042380" y="155140"/>
            <a:ext cx="4706754" cy="1049968"/>
            <a:chOff x="2590149" y="155140"/>
            <a:chExt cx="4706754" cy="1049968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70487E1-0D2F-D677-96DC-E165848B1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8B7BED7B-9F14-79CF-C8F5-5469D6B575F5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4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C15A293-139A-D575-83C6-CB42F0134BEF}"/>
                </a:ext>
              </a:extLst>
            </p:cNvPr>
            <p:cNvSpPr/>
            <p:nvPr/>
          </p:nvSpPr>
          <p:spPr>
            <a:xfrm>
              <a:off x="3618751" y="370962"/>
              <a:ext cx="3678152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Recapitulando – Método MDU</a:t>
              </a: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1B1A020-C170-0DE6-56CF-A0E6A88E06FC}"/>
              </a:ext>
            </a:extLst>
          </p:cNvPr>
          <p:cNvSpPr txBox="1"/>
          <p:nvPr/>
        </p:nvSpPr>
        <p:spPr>
          <a:xfrm>
            <a:off x="490854" y="3617066"/>
            <a:ext cx="36017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b="1" dirty="0">
                <a:latin typeface="AMX" pitchFamily="2" charset="77"/>
              </a:rPr>
              <a:t>1° CONTATO: </a:t>
            </a:r>
          </a:p>
          <a:p>
            <a:pPr lvl="0" algn="ctr"/>
            <a:r>
              <a:rPr lang="pt-BR" b="1" dirty="0">
                <a:latin typeface="AMX" pitchFamily="2" charset="77"/>
              </a:rPr>
              <a:t>Confiança e Permissão</a:t>
            </a:r>
            <a:br>
              <a:rPr lang="pt-BR" b="1" dirty="0">
                <a:latin typeface="AMX" pitchFamily="2" charset="77"/>
              </a:rPr>
            </a:br>
            <a:endParaRPr lang="pt-BR" dirty="0">
              <a:latin typeface="AMX" pitchFamily="2" charset="77"/>
            </a:endParaRPr>
          </a:p>
          <a:p>
            <a:pPr lvl="0" algn="ctr">
              <a:buNone/>
            </a:pPr>
            <a:r>
              <a:rPr lang="pt-BR" b="1" dirty="0">
                <a:latin typeface="AMX" pitchFamily="2" charset="77"/>
              </a:rPr>
              <a:t>Objetivo: </a:t>
            </a:r>
            <a:r>
              <a:rPr lang="pt-BR" dirty="0">
                <a:latin typeface="AMX" pitchFamily="2" charset="77"/>
              </a:rPr>
              <a:t>Sair com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análise autorizada.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44E0317-C904-DB89-60B1-9ADD51BD531F}"/>
              </a:ext>
            </a:extLst>
          </p:cNvPr>
          <p:cNvGrpSpPr/>
          <p:nvPr/>
        </p:nvGrpSpPr>
        <p:grpSpPr>
          <a:xfrm>
            <a:off x="1605018" y="2055534"/>
            <a:ext cx="1373466" cy="1373466"/>
            <a:chOff x="1473309" y="1202375"/>
            <a:chExt cx="1654834" cy="165483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B5D4286-FD0F-9575-69AF-FE7F34BA7897}"/>
                </a:ext>
              </a:extLst>
            </p:cNvPr>
            <p:cNvSpPr/>
            <p:nvPr/>
          </p:nvSpPr>
          <p:spPr>
            <a:xfrm>
              <a:off x="1473309" y="1202375"/>
              <a:ext cx="1654834" cy="16548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9B94B693-2512-184A-DCD5-961E33D86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73309" y="1202375"/>
              <a:ext cx="1654834" cy="1654834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CD304B3-E52E-6F6F-170F-2937FB6EF85E}"/>
              </a:ext>
            </a:extLst>
          </p:cNvPr>
          <p:cNvSpPr txBox="1"/>
          <p:nvPr/>
        </p:nvSpPr>
        <p:spPr>
          <a:xfrm>
            <a:off x="4568421" y="3617066"/>
            <a:ext cx="32222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pt-BR" b="1" dirty="0">
                <a:latin typeface="AMX" pitchFamily="2" charset="77"/>
              </a:rPr>
              <a:t>2º CONTATO: </a:t>
            </a:r>
          </a:p>
          <a:p>
            <a:pPr lvl="0" algn="ctr">
              <a:buNone/>
            </a:pPr>
            <a:r>
              <a:rPr lang="pt-BR" b="1" dirty="0">
                <a:latin typeface="AMX" pitchFamily="2" charset="77"/>
              </a:rPr>
              <a:t>Análise e Valor</a:t>
            </a:r>
            <a:br>
              <a:rPr lang="pt-BR" b="1" dirty="0">
                <a:latin typeface="AMX" pitchFamily="2" charset="77"/>
              </a:rPr>
            </a:br>
            <a:endParaRPr lang="pt-BR" dirty="0">
              <a:latin typeface="AMX" pitchFamily="2" charset="77"/>
            </a:endParaRPr>
          </a:p>
          <a:p>
            <a:pPr lvl="0" algn="ctr">
              <a:buNone/>
            </a:pPr>
            <a:r>
              <a:rPr lang="pt-BR" b="1" dirty="0">
                <a:latin typeface="AMX" pitchFamily="2" charset="77"/>
              </a:rPr>
              <a:t>Objetivo: </a:t>
            </a:r>
            <a:r>
              <a:rPr lang="pt-BR" dirty="0">
                <a:latin typeface="AMX" pitchFamily="2" charset="77"/>
              </a:rPr>
              <a:t>Transformar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clareza em decisão.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B9944DA-91E8-E1EC-D299-CD5998606C37}"/>
              </a:ext>
            </a:extLst>
          </p:cNvPr>
          <p:cNvGrpSpPr/>
          <p:nvPr/>
        </p:nvGrpSpPr>
        <p:grpSpPr>
          <a:xfrm>
            <a:off x="5492804" y="2055534"/>
            <a:ext cx="1373466" cy="1373466"/>
            <a:chOff x="4274962" y="1202375"/>
            <a:chExt cx="1654834" cy="165483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E38601-84AF-0244-214E-6FF8450A2C77}"/>
                </a:ext>
              </a:extLst>
            </p:cNvPr>
            <p:cNvSpPr/>
            <p:nvPr/>
          </p:nvSpPr>
          <p:spPr>
            <a:xfrm>
              <a:off x="4274962" y="1202375"/>
              <a:ext cx="1654834" cy="16548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0E66E839-3135-5811-F217-CF8A15CAB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74962" y="1202375"/>
              <a:ext cx="1654834" cy="1654834"/>
            </a:xfrm>
            <a:prstGeom prst="rect">
              <a:avLst/>
            </a:prstGeom>
          </p:spPr>
        </p:pic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2692F1D-D6BD-E90F-603A-DF2188AB8FA7}"/>
              </a:ext>
            </a:extLst>
          </p:cNvPr>
          <p:cNvSpPr txBox="1"/>
          <p:nvPr/>
        </p:nvSpPr>
        <p:spPr>
          <a:xfrm>
            <a:off x="8626470" y="3617066"/>
            <a:ext cx="26873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pt-BR" b="1" dirty="0">
                <a:latin typeface="AMX" pitchFamily="2" charset="77"/>
              </a:rPr>
              <a:t>CHAVES DO SUCESSO</a:t>
            </a:r>
            <a:endParaRPr lang="pt-BR" dirty="0">
              <a:latin typeface="AMX" pitchFamily="2" charset="77"/>
            </a:endParaRPr>
          </a:p>
          <a:p>
            <a:pPr lvl="0">
              <a:buNone/>
            </a:pPr>
            <a:endParaRPr lang="pt-BR" dirty="0">
              <a:latin typeface="AMX" pitchFamily="2" charset="77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77"/>
              </a:rPr>
              <a:t> Credibilidade;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77"/>
              </a:rPr>
              <a:t> Educação;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77"/>
              </a:rPr>
              <a:t> Personalização;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77"/>
              </a:rPr>
              <a:t> Postura;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77"/>
              </a:rPr>
              <a:t> Suporte contínuo.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0F536994-C0A1-F8E9-CBF7-191960EFF672}"/>
              </a:ext>
            </a:extLst>
          </p:cNvPr>
          <p:cNvGrpSpPr/>
          <p:nvPr/>
        </p:nvGrpSpPr>
        <p:grpSpPr>
          <a:xfrm>
            <a:off x="9283434" y="2055534"/>
            <a:ext cx="1373466" cy="1373466"/>
            <a:chOff x="8032977" y="1202375"/>
            <a:chExt cx="1654834" cy="165483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A99014-C335-69DC-707A-FE84D2F0B0FD}"/>
                </a:ext>
              </a:extLst>
            </p:cNvPr>
            <p:cNvSpPr/>
            <p:nvPr/>
          </p:nvSpPr>
          <p:spPr>
            <a:xfrm>
              <a:off x="8032977" y="1202375"/>
              <a:ext cx="1654834" cy="16548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A510352A-CF44-3DF5-F937-35478F577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32977" y="1202375"/>
              <a:ext cx="1654834" cy="1654834"/>
            </a:xfrm>
            <a:prstGeom prst="rect">
              <a:avLst/>
            </a:prstGeom>
          </p:spPr>
        </p:pic>
      </p:grp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95FA43BF-58F7-F9E9-E2A5-AA98EC973D40}"/>
              </a:ext>
            </a:extLst>
          </p:cNvPr>
          <p:cNvCxnSpPr>
            <a:cxnSpLocks/>
          </p:cNvCxnSpPr>
          <p:nvPr/>
        </p:nvCxnSpPr>
        <p:spPr>
          <a:xfrm>
            <a:off x="8074746" y="2857209"/>
            <a:ext cx="0" cy="1984614"/>
          </a:xfrm>
          <a:prstGeom prst="line">
            <a:avLst/>
          </a:prstGeom>
          <a:ln w="19050">
            <a:solidFill>
              <a:srgbClr val="FF0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F085984-4396-EB54-73D6-D69A42D5F884}"/>
              </a:ext>
            </a:extLst>
          </p:cNvPr>
          <p:cNvCxnSpPr>
            <a:cxnSpLocks/>
          </p:cNvCxnSpPr>
          <p:nvPr/>
        </p:nvCxnSpPr>
        <p:spPr>
          <a:xfrm>
            <a:off x="4289272" y="2857209"/>
            <a:ext cx="0" cy="1984614"/>
          </a:xfrm>
          <a:prstGeom prst="line">
            <a:avLst/>
          </a:prstGeom>
          <a:ln w="19050">
            <a:solidFill>
              <a:srgbClr val="FF0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5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30">
            <a:extLst>
              <a:ext uri="{FF2B5EF4-FFF2-40B4-BE49-F238E27FC236}">
                <a16:creationId xmlns:a16="http://schemas.microsoft.com/office/drawing/2014/main" id="{C7E7E565-391A-4639-B371-7981EC5C61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3259" r="2256" b="3761"/>
          <a:stretch/>
        </p:blipFill>
        <p:spPr>
          <a:xfrm>
            <a:off x="-78191" y="0"/>
            <a:ext cx="12346988" cy="6910792"/>
          </a:xfrm>
          <a:prstGeom prst="rect">
            <a:avLst/>
          </a:prstGeom>
        </p:spPr>
      </p:pic>
      <p:pic>
        <p:nvPicPr>
          <p:cNvPr id="3" name="Imagem 2" descr="Uma imagem contendo edifício, cerca, porta&#10;&#10;Descrição gerada automaticamente">
            <a:extLst>
              <a:ext uri="{FF2B5EF4-FFF2-40B4-BE49-F238E27FC236}">
                <a16:creationId xmlns:a16="http://schemas.microsoft.com/office/drawing/2014/main" id="{2FBE7C27-C7B5-464F-B30F-4293A6D72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77" y="-187427"/>
            <a:ext cx="1295362" cy="262997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4DAB020-1D48-4DED-999A-7C8A5438F2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8"/>
          <a:stretch/>
        </p:blipFill>
        <p:spPr>
          <a:xfrm>
            <a:off x="8818525" y="4522170"/>
            <a:ext cx="1380629" cy="2388622"/>
          </a:xfrm>
          <a:prstGeom prst="rect">
            <a:avLst/>
          </a:prstGeom>
        </p:spPr>
      </p:pic>
      <p:pic>
        <p:nvPicPr>
          <p:cNvPr id="5" name="Imagem 4" descr="Porta de vidro&#10;&#10;Descrição gerada automaticamente com confiança média">
            <a:extLst>
              <a:ext uri="{FF2B5EF4-FFF2-40B4-BE49-F238E27FC236}">
                <a16:creationId xmlns:a16="http://schemas.microsoft.com/office/drawing/2014/main" id="{2A8C3866-2057-4C67-A523-D3780E4373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02" b="63013"/>
          <a:stretch/>
        </p:blipFill>
        <p:spPr>
          <a:xfrm>
            <a:off x="11374344" y="5820939"/>
            <a:ext cx="913602" cy="108985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E63E38C-AECC-4649-8F56-B94A9DE725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7"/>
          <a:stretch/>
        </p:blipFill>
        <p:spPr>
          <a:xfrm>
            <a:off x="2499114" y="4522171"/>
            <a:ext cx="1380629" cy="238862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EDC1889-F64A-4DC1-88B7-7B062D026B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35" y="-165100"/>
            <a:ext cx="1750500" cy="26845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117DF12-C42E-4E60-A88A-0B27E286E9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4773"/>
          <a:stretch/>
        </p:blipFill>
        <p:spPr>
          <a:xfrm>
            <a:off x="-83126" y="-22455"/>
            <a:ext cx="574304" cy="62051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E4F967A-A5E0-4A91-BB92-960A094EAD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0"/>
          <a:stretch/>
        </p:blipFill>
        <p:spPr>
          <a:xfrm>
            <a:off x="11153047" y="2100090"/>
            <a:ext cx="1115750" cy="236507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AD677B8-105D-4EFA-B0EB-B56E1D965B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7"/>
          <a:stretch/>
        </p:blipFill>
        <p:spPr>
          <a:xfrm>
            <a:off x="-83127" y="2134977"/>
            <a:ext cx="731927" cy="23301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BB58C37-2181-438F-A67F-3596B5863C8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3" r="33902"/>
          <a:stretch/>
        </p:blipFill>
        <p:spPr>
          <a:xfrm>
            <a:off x="11496404" y="0"/>
            <a:ext cx="772393" cy="5980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C5B8C63-12F1-4C93-B0EC-367B3401E0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57" y="4916202"/>
            <a:ext cx="1366245" cy="199471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1111EFA-FCC3-4532-AEF1-1D345F3D48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25" y="290601"/>
            <a:ext cx="1190551" cy="1524741"/>
          </a:xfrm>
          <a:prstGeom prst="rect">
            <a:avLst/>
          </a:prstGeom>
        </p:spPr>
      </p:pic>
      <p:pic>
        <p:nvPicPr>
          <p:cNvPr id="14" name="Imagem 13" descr="Foto preta e branca de uma porta&#10;&#10;Descrição gerada automaticamente">
            <a:extLst>
              <a:ext uri="{FF2B5EF4-FFF2-40B4-BE49-F238E27FC236}">
                <a16:creationId xmlns:a16="http://schemas.microsoft.com/office/drawing/2014/main" id="{98C231F7-17A2-4911-9299-63488DDA219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3" b="57505"/>
          <a:stretch/>
        </p:blipFill>
        <p:spPr>
          <a:xfrm>
            <a:off x="-83127" y="5809003"/>
            <a:ext cx="503818" cy="1101789"/>
          </a:xfrm>
          <a:prstGeom prst="rect">
            <a:avLst/>
          </a:prstGeom>
        </p:spPr>
      </p:pic>
      <p:pic>
        <p:nvPicPr>
          <p:cNvPr id="15" name="campainha_porta_202008160906">
            <a:hlinkClick r:id="" action="ppaction://media"/>
            <a:extLst>
              <a:ext uri="{FF2B5EF4-FFF2-40B4-BE49-F238E27FC236}">
                <a16:creationId xmlns:a16="http://schemas.microsoft.com/office/drawing/2014/main" id="{971A574B-7D13-4BF3-8DF5-A933077FB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8800" y="-1932030"/>
            <a:ext cx="487363" cy="48736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50C4234-D602-469B-AFF7-B8610F580495}"/>
              </a:ext>
            </a:extLst>
          </p:cNvPr>
          <p:cNvSpPr txBox="1"/>
          <p:nvPr/>
        </p:nvSpPr>
        <p:spPr>
          <a:xfrm>
            <a:off x="875472" y="2998113"/>
            <a:ext cx="10441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dirty="0">
                <a:solidFill>
                  <a:schemeClr val="bg1"/>
                </a:solidFill>
                <a:latin typeface="AMX Medium" pitchFamily="2" charset="77"/>
                <a:ea typeface="Segoe UI Black" panose="020B0A02040204020203" pitchFamily="34" charset="0"/>
                <a:cs typeface="Segoe UI" panose="020B0502040204020203" pitchFamily="34" charset="0"/>
              </a:rPr>
              <a:t>Boas vendas e até mais!</a:t>
            </a:r>
          </a:p>
        </p:txBody>
      </p:sp>
    </p:spTree>
    <p:extLst>
      <p:ext uri="{BB962C8B-B14F-4D97-AF65-F5344CB8AC3E}">
        <p14:creationId xmlns:p14="http://schemas.microsoft.com/office/powerpoint/2010/main" val="41568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75DCAA60-5C2E-D61E-B089-F4192E303622}"/>
              </a:ext>
            </a:extLst>
          </p:cNvPr>
          <p:cNvSpPr txBox="1"/>
          <p:nvPr/>
        </p:nvSpPr>
        <p:spPr>
          <a:xfrm>
            <a:off x="2327735" y="1300411"/>
            <a:ext cx="7536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latin typeface="AMX" pitchFamily="2" charset="77"/>
              </a:rPr>
              <a:t>Objetivo: </a:t>
            </a:r>
            <a:r>
              <a:rPr lang="pt-BR" sz="2000" dirty="0">
                <a:latin typeface="AMX" pitchFamily="2" charset="77"/>
              </a:rPr>
              <a:t>S</a:t>
            </a:r>
            <a:r>
              <a:rPr lang="pt-BR" sz="2000" b="0" i="0" u="none" strike="noStrike" baseline="0" dirty="0">
                <a:latin typeface="AMX" pitchFamily="2" charset="77"/>
              </a:rPr>
              <a:t>air com a permissão para analisar e o contato do cliente.</a:t>
            </a:r>
            <a:endParaRPr lang="pt-BR" sz="2000" dirty="0">
              <a:latin typeface="AMX" pitchFamily="2" charset="77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8D3A6C9-1A7E-8BB9-F703-7FEFD0788C10}"/>
              </a:ext>
            </a:extLst>
          </p:cNvPr>
          <p:cNvGrpSpPr/>
          <p:nvPr/>
        </p:nvGrpSpPr>
        <p:grpSpPr>
          <a:xfrm>
            <a:off x="2590149" y="155140"/>
            <a:ext cx="5983100" cy="1049968"/>
            <a:chOff x="2590149" y="155140"/>
            <a:chExt cx="5983100" cy="1049968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F357C457-96CF-2A11-6E59-C77100B90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CFF525FC-0425-3BE4-9F0E-13308576AB5C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x-none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1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FD0F753C-D53F-4CA7-BE90-BD7A3CBC530E}"/>
                </a:ext>
              </a:extLst>
            </p:cNvPr>
            <p:cNvSpPr/>
            <p:nvPr/>
          </p:nvSpPr>
          <p:spPr>
            <a:xfrm>
              <a:off x="3618751" y="370962"/>
              <a:ext cx="4954498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latin typeface="AMX" pitchFamily="2" charset="77"/>
                </a:rPr>
                <a:t>Contato: Confiança e Reposicionamento</a:t>
              </a: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CB3FE3F8-FBF7-51B0-7B4F-3A6811FC8651}"/>
              </a:ext>
            </a:extLst>
          </p:cNvPr>
          <p:cNvSpPr/>
          <p:nvPr/>
        </p:nvSpPr>
        <p:spPr>
          <a:xfrm>
            <a:off x="2081811" y="3092334"/>
            <a:ext cx="3489450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Abordagem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EA6DBB8-E561-CE57-A275-C2AF6A36016E}"/>
              </a:ext>
            </a:extLst>
          </p:cNvPr>
          <p:cNvSpPr/>
          <p:nvPr/>
        </p:nvSpPr>
        <p:spPr>
          <a:xfrm>
            <a:off x="2081811" y="3707970"/>
            <a:ext cx="3489450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 dirty="0">
                <a:latin typeface="AMX" pitchFamily="2" charset="77"/>
              </a:rPr>
              <a:t>Energia e sorriso.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D026645-FA97-30C5-8928-2CBC0C4A717E}"/>
              </a:ext>
            </a:extLst>
          </p:cNvPr>
          <p:cNvSpPr/>
          <p:nvPr/>
        </p:nvSpPr>
        <p:spPr>
          <a:xfrm>
            <a:off x="6560821" y="3092334"/>
            <a:ext cx="3489450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Posicionamento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993355A-A102-C066-258F-DB8934739E9E}"/>
              </a:ext>
            </a:extLst>
          </p:cNvPr>
          <p:cNvSpPr/>
          <p:nvPr/>
        </p:nvSpPr>
        <p:spPr>
          <a:xfrm>
            <a:off x="6560821" y="3707970"/>
            <a:ext cx="3489450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 dirty="0">
                <a:latin typeface="AMX" pitchFamily="2" charset="77"/>
              </a:rPr>
              <a:t>“Sou seu consultor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aqui no condomínio,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seu 0800 particular.”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342D8EA-803D-7BFE-DBA4-43CE1B791266}"/>
              </a:ext>
            </a:extLst>
          </p:cNvPr>
          <p:cNvGrpSpPr/>
          <p:nvPr/>
        </p:nvGrpSpPr>
        <p:grpSpPr>
          <a:xfrm>
            <a:off x="4220705" y="2088610"/>
            <a:ext cx="3750589" cy="615635"/>
            <a:chOff x="4220705" y="2088610"/>
            <a:chExt cx="3750589" cy="615635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DE5A5B0-5F25-C529-0A57-DB0BC5B15B87}"/>
                </a:ext>
              </a:extLst>
            </p:cNvPr>
            <p:cNvSpPr/>
            <p:nvPr/>
          </p:nvSpPr>
          <p:spPr>
            <a:xfrm>
              <a:off x="4351274" y="2088610"/>
              <a:ext cx="3489450" cy="615635"/>
            </a:xfrm>
            <a:prstGeom prst="rect">
              <a:avLst/>
            </a:prstGeom>
            <a:solidFill>
              <a:srgbClr val="BEE6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2800" dirty="0">
                  <a:solidFill>
                    <a:srgbClr val="C00000"/>
                  </a:solidFill>
                  <a:latin typeface="AMX Medium" pitchFamily="2" charset="77"/>
                </a:rPr>
                <a:t>1. Conexão Imediata</a:t>
              </a:r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77A1DB66-31C2-A563-FE70-687E54F7F6CF}"/>
                </a:ext>
              </a:extLst>
            </p:cNvPr>
            <p:cNvCxnSpPr>
              <a:cxnSpLocks/>
            </p:cNvCxnSpPr>
            <p:nvPr/>
          </p:nvCxnSpPr>
          <p:spPr>
            <a:xfrm>
              <a:off x="4220705" y="2704245"/>
              <a:ext cx="3750589" cy="0"/>
            </a:xfrm>
            <a:prstGeom prst="line">
              <a:avLst/>
            </a:prstGeom>
            <a:ln w="19050">
              <a:solidFill>
                <a:srgbClr val="029C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58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3" grpId="0" animBg="1"/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07F6D-43DB-BF39-000C-C0E7BF541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2053A4B6-F921-AC31-3814-38ACBF0E3EA7}"/>
              </a:ext>
            </a:extLst>
          </p:cNvPr>
          <p:cNvSpPr txBox="1"/>
          <p:nvPr/>
        </p:nvSpPr>
        <p:spPr>
          <a:xfrm>
            <a:off x="2327735" y="1300411"/>
            <a:ext cx="7536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latin typeface="AMX" pitchFamily="2" charset="77"/>
              </a:rPr>
              <a:t>Objetivo: </a:t>
            </a:r>
            <a:r>
              <a:rPr lang="pt-BR" sz="2000" dirty="0">
                <a:latin typeface="AMX" pitchFamily="2" charset="77"/>
              </a:rPr>
              <a:t>S</a:t>
            </a:r>
            <a:r>
              <a:rPr lang="pt-BR" sz="2000" b="0" i="0" u="none" strike="noStrike" baseline="0" dirty="0">
                <a:latin typeface="AMX" pitchFamily="2" charset="77"/>
              </a:rPr>
              <a:t>air com a permissão para analisar e o contato do cliente.</a:t>
            </a:r>
            <a:endParaRPr lang="pt-BR" sz="2000" dirty="0">
              <a:latin typeface="AMX" pitchFamily="2" charset="77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5D3936A-EBCF-EEC2-768F-D73E5AF70866}"/>
              </a:ext>
            </a:extLst>
          </p:cNvPr>
          <p:cNvGrpSpPr/>
          <p:nvPr/>
        </p:nvGrpSpPr>
        <p:grpSpPr>
          <a:xfrm>
            <a:off x="2590149" y="155140"/>
            <a:ext cx="5983100" cy="1049968"/>
            <a:chOff x="2590149" y="155140"/>
            <a:chExt cx="5983100" cy="1049968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6D9CE6E3-799F-9E01-F000-511AA3E67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DD1FB5CB-C016-6231-2CD8-CEE6DC765799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x-none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1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65071B6-40FA-DB52-A8EB-FE3D9D05DC75}"/>
                </a:ext>
              </a:extLst>
            </p:cNvPr>
            <p:cNvSpPr/>
            <p:nvPr/>
          </p:nvSpPr>
          <p:spPr>
            <a:xfrm>
              <a:off x="3618751" y="370962"/>
              <a:ext cx="4954498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latin typeface="AMX" pitchFamily="2" charset="77"/>
                </a:rPr>
                <a:t>Contato: Confiança e Reposicionamento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FC6E135-CB91-D686-B317-F385F78747BD}"/>
              </a:ext>
            </a:extLst>
          </p:cNvPr>
          <p:cNvGrpSpPr/>
          <p:nvPr/>
        </p:nvGrpSpPr>
        <p:grpSpPr>
          <a:xfrm>
            <a:off x="3482660" y="2088610"/>
            <a:ext cx="5226679" cy="615635"/>
            <a:chOff x="3482660" y="2088610"/>
            <a:chExt cx="5226679" cy="615635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AAFB2E78-3808-70B7-0E55-D4630840D759}"/>
                </a:ext>
              </a:extLst>
            </p:cNvPr>
            <p:cNvSpPr/>
            <p:nvPr/>
          </p:nvSpPr>
          <p:spPr>
            <a:xfrm>
              <a:off x="3482660" y="2088610"/>
              <a:ext cx="5226679" cy="615635"/>
            </a:xfrm>
            <a:prstGeom prst="rect">
              <a:avLst/>
            </a:prstGeom>
            <a:solidFill>
              <a:srgbClr val="BEE6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2800" dirty="0">
                  <a:solidFill>
                    <a:srgbClr val="C00000"/>
                  </a:solidFill>
                  <a:latin typeface="AMX Medium" pitchFamily="2" charset="77"/>
                </a:rPr>
                <a:t>2. Interesse e Oportunidade</a:t>
              </a:r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A33A9DD2-50E2-375C-0B8C-60D885C041A4}"/>
                </a:ext>
              </a:extLst>
            </p:cNvPr>
            <p:cNvCxnSpPr>
              <a:cxnSpLocks/>
            </p:cNvCxnSpPr>
            <p:nvPr/>
          </p:nvCxnSpPr>
          <p:spPr>
            <a:xfrm>
              <a:off x="3482660" y="2704245"/>
              <a:ext cx="5226679" cy="0"/>
            </a:xfrm>
            <a:prstGeom prst="line">
              <a:avLst/>
            </a:prstGeom>
            <a:ln w="19050">
              <a:solidFill>
                <a:srgbClr val="029C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FF28D3BF-C327-5628-C233-B1765920B3A2}"/>
              </a:ext>
            </a:extLst>
          </p:cNvPr>
          <p:cNvSpPr/>
          <p:nvPr/>
        </p:nvSpPr>
        <p:spPr>
          <a:xfrm>
            <a:off x="341318" y="3092334"/>
            <a:ext cx="3489450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Prova Social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C3598EB-8C6F-6868-69D4-7E6F03BE266E}"/>
              </a:ext>
            </a:extLst>
          </p:cNvPr>
          <p:cNvSpPr/>
          <p:nvPr/>
        </p:nvSpPr>
        <p:spPr>
          <a:xfrm>
            <a:off x="341318" y="3707970"/>
            <a:ext cx="3489450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 dirty="0">
                <a:latin typeface="AMX" pitchFamily="2" charset="77"/>
              </a:rPr>
              <a:t>“Ajudei seu vizinho, o [Nome],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a  economiza/melhorar..."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3168E6F-EA48-45B0-DF51-8394822EAEED}"/>
              </a:ext>
            </a:extLst>
          </p:cNvPr>
          <p:cNvSpPr/>
          <p:nvPr/>
        </p:nvSpPr>
        <p:spPr>
          <a:xfrm>
            <a:off x="4339881" y="3092334"/>
            <a:ext cx="3489450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Dor Comum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50A7465-43AC-CC5A-19D3-DC296CAF1FB4}"/>
              </a:ext>
            </a:extLst>
          </p:cNvPr>
          <p:cNvSpPr/>
          <p:nvPr/>
        </p:nvSpPr>
        <p:spPr>
          <a:xfrm>
            <a:off x="4339881" y="3707970"/>
            <a:ext cx="3489450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 dirty="0">
                <a:latin typeface="AMX" pitchFamily="2" charset="77"/>
              </a:rPr>
              <a:t>“Sabia que muitos planos</a:t>
            </a:r>
          </a:p>
          <a:p>
            <a:pPr lvl="0" algn="ctr"/>
            <a:r>
              <a:rPr lang="pt-BR" dirty="0">
                <a:latin typeface="AMX" pitchFamily="2" charset="77"/>
              </a:rPr>
              <a:t>ficam defasados? A gente acaba pagando mais por menos.”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317F89A-EBEB-830B-D992-6C5B9F8E90B5}"/>
              </a:ext>
            </a:extLst>
          </p:cNvPr>
          <p:cNvSpPr/>
          <p:nvPr/>
        </p:nvSpPr>
        <p:spPr>
          <a:xfrm>
            <a:off x="8338444" y="3092334"/>
            <a:ext cx="3489450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Promessa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CDDD951-D863-FC30-01A7-A986A93ABB03}"/>
              </a:ext>
            </a:extLst>
          </p:cNvPr>
          <p:cNvSpPr/>
          <p:nvPr/>
        </p:nvSpPr>
        <p:spPr>
          <a:xfrm>
            <a:off x="8338444" y="3707970"/>
            <a:ext cx="3489450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>
                <a:latin typeface="AMX" pitchFamily="2" charset="77"/>
              </a:rPr>
              <a:t>“Meu </a:t>
            </a:r>
            <a:r>
              <a:rPr lang="pt-BR" dirty="0">
                <a:latin typeface="AMX" pitchFamily="2" charset="77"/>
              </a:rPr>
              <a:t>foco é garantir que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você tenha o melhor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serviço pelo preço justo.”</a:t>
            </a:r>
          </a:p>
        </p:txBody>
      </p:sp>
    </p:spTree>
    <p:extLst>
      <p:ext uri="{BB962C8B-B14F-4D97-AF65-F5344CB8AC3E}">
        <p14:creationId xmlns:p14="http://schemas.microsoft.com/office/powerpoint/2010/main" val="41464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C8EE9-8413-CD8C-4F11-08AB505D9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6A7DB21-6252-9F25-40E9-A3DCD56AC030}"/>
              </a:ext>
            </a:extLst>
          </p:cNvPr>
          <p:cNvSpPr txBox="1"/>
          <p:nvPr/>
        </p:nvSpPr>
        <p:spPr>
          <a:xfrm>
            <a:off x="2327735" y="1300411"/>
            <a:ext cx="7536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latin typeface="AMX" pitchFamily="2" charset="77"/>
              </a:rPr>
              <a:t>Objetivo: </a:t>
            </a:r>
            <a:r>
              <a:rPr lang="pt-BR" sz="2000" dirty="0">
                <a:latin typeface="AMX" pitchFamily="2" charset="77"/>
              </a:rPr>
              <a:t>S</a:t>
            </a:r>
            <a:r>
              <a:rPr lang="pt-BR" sz="2000" b="0" i="0" u="none" strike="noStrike" baseline="0" dirty="0">
                <a:latin typeface="AMX" pitchFamily="2" charset="77"/>
              </a:rPr>
              <a:t>air com a permissão para analisar e o contato do cliente.</a:t>
            </a:r>
            <a:endParaRPr lang="pt-BR" sz="2000" dirty="0">
              <a:latin typeface="AMX" pitchFamily="2" charset="77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53ABF70-89A2-50D7-005F-5201C56CCCF4}"/>
              </a:ext>
            </a:extLst>
          </p:cNvPr>
          <p:cNvGrpSpPr/>
          <p:nvPr/>
        </p:nvGrpSpPr>
        <p:grpSpPr>
          <a:xfrm>
            <a:off x="2590149" y="155140"/>
            <a:ext cx="5983100" cy="1049968"/>
            <a:chOff x="2590149" y="155140"/>
            <a:chExt cx="5983100" cy="1049968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D20427E0-01DC-503D-A666-0A2837BC6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3EC1F91C-5849-B7FC-4F5F-5B3C6EB509EE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x-none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1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4C45A148-3E2D-785F-8BEF-B8988E119851}"/>
                </a:ext>
              </a:extLst>
            </p:cNvPr>
            <p:cNvSpPr/>
            <p:nvPr/>
          </p:nvSpPr>
          <p:spPr>
            <a:xfrm>
              <a:off x="3618751" y="370962"/>
              <a:ext cx="4954498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latin typeface="AMX" pitchFamily="2" charset="77"/>
                </a:rPr>
                <a:t>Contato: Confiança e Reposicionamento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559A662-2408-0A20-925E-7E7AAEEAC301}"/>
              </a:ext>
            </a:extLst>
          </p:cNvPr>
          <p:cNvGrpSpPr/>
          <p:nvPr/>
        </p:nvGrpSpPr>
        <p:grpSpPr>
          <a:xfrm>
            <a:off x="3240278" y="2088610"/>
            <a:ext cx="5711444" cy="615635"/>
            <a:chOff x="3240278" y="2088610"/>
            <a:chExt cx="5711444" cy="615635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E1E8ED0-9EBF-413E-A21B-D5025C96DECE}"/>
                </a:ext>
              </a:extLst>
            </p:cNvPr>
            <p:cNvSpPr/>
            <p:nvPr/>
          </p:nvSpPr>
          <p:spPr>
            <a:xfrm>
              <a:off x="3240278" y="2088610"/>
              <a:ext cx="5711444" cy="615635"/>
            </a:xfrm>
            <a:prstGeom prst="rect">
              <a:avLst/>
            </a:prstGeom>
            <a:solidFill>
              <a:srgbClr val="BEE6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2800" dirty="0">
                  <a:solidFill>
                    <a:srgbClr val="C00000"/>
                  </a:solidFill>
                  <a:latin typeface="AMX Medium" pitchFamily="2" charset="77"/>
                </a:rPr>
                <a:t>3. Sondagem Rápida (Escuta Ativa)</a:t>
              </a:r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C2B9A011-E110-8146-B39A-0AE313C15021}"/>
                </a:ext>
              </a:extLst>
            </p:cNvPr>
            <p:cNvCxnSpPr>
              <a:cxnSpLocks/>
            </p:cNvCxnSpPr>
            <p:nvPr/>
          </p:nvCxnSpPr>
          <p:spPr>
            <a:xfrm>
              <a:off x="3240278" y="2704245"/>
              <a:ext cx="5711444" cy="0"/>
            </a:xfrm>
            <a:prstGeom prst="line">
              <a:avLst/>
            </a:prstGeom>
            <a:ln w="19050">
              <a:solidFill>
                <a:srgbClr val="029C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BF457F4B-3D9E-5D60-4B45-D1BEDBF43242}"/>
              </a:ext>
            </a:extLst>
          </p:cNvPr>
          <p:cNvSpPr/>
          <p:nvPr/>
        </p:nvSpPr>
        <p:spPr>
          <a:xfrm>
            <a:off x="2081811" y="3092334"/>
            <a:ext cx="3489450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Pergunte e Ouça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E8C8AB1-A1AD-8DE9-E983-0CCA70F81BB8}"/>
              </a:ext>
            </a:extLst>
          </p:cNvPr>
          <p:cNvSpPr/>
          <p:nvPr/>
        </p:nvSpPr>
        <p:spPr>
          <a:xfrm>
            <a:off x="2081811" y="3707970"/>
            <a:ext cx="3489450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 dirty="0">
                <a:latin typeface="AMX" pitchFamily="2" charset="77"/>
              </a:rPr>
              <a:t>“Me conta um pouco, como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é o uso de vocês em casa?</a:t>
            </a:r>
          </a:p>
          <a:p>
            <a:pPr lvl="0" algn="ctr"/>
            <a:r>
              <a:rPr lang="pt-BR" dirty="0">
                <a:latin typeface="AMX" pitchFamily="2" charset="77"/>
              </a:rPr>
              <a:t>Muita gente conectada?</a:t>
            </a:r>
          </a:p>
          <a:p>
            <a:pPr lvl="0" algn="ctr"/>
            <a:r>
              <a:rPr lang="pt-BR" dirty="0">
                <a:latin typeface="AMX" pitchFamily="2" charset="77"/>
              </a:rPr>
              <a:t>Mais TV ou streaming?”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44E0722-D30A-4C17-9158-D9774933B696}"/>
              </a:ext>
            </a:extLst>
          </p:cNvPr>
          <p:cNvSpPr/>
          <p:nvPr/>
        </p:nvSpPr>
        <p:spPr>
          <a:xfrm>
            <a:off x="6560821" y="3092334"/>
            <a:ext cx="3489450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Objetivo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A79BB4A-AD63-F975-1220-AFA3167C4DBA}"/>
              </a:ext>
            </a:extLst>
          </p:cNvPr>
          <p:cNvSpPr/>
          <p:nvPr/>
        </p:nvSpPr>
        <p:spPr>
          <a:xfrm>
            <a:off x="6560821" y="3707970"/>
            <a:ext cx="3489450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 dirty="0">
                <a:latin typeface="AMX" pitchFamily="2" charset="77"/>
              </a:rPr>
              <a:t>Entender o perfil de consumo</a:t>
            </a:r>
          </a:p>
          <a:p>
            <a:pPr lvl="0" algn="ctr"/>
            <a:r>
              <a:rPr lang="pt-BR" dirty="0">
                <a:latin typeface="AMX" pitchFamily="2" charset="77"/>
              </a:rPr>
              <a:t>para uma análise precisa.</a:t>
            </a:r>
          </a:p>
          <a:p>
            <a:pPr lvl="0" algn="ctr"/>
            <a:r>
              <a:rPr lang="pt-BR" dirty="0">
                <a:latin typeface="AMX" pitchFamily="2" charset="77"/>
              </a:rPr>
              <a:t>A resposta dele é o seu guia.</a:t>
            </a:r>
          </a:p>
        </p:txBody>
      </p:sp>
    </p:spTree>
    <p:extLst>
      <p:ext uri="{BB962C8B-B14F-4D97-AF65-F5344CB8AC3E}">
        <p14:creationId xmlns:p14="http://schemas.microsoft.com/office/powerpoint/2010/main" val="26691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AA7F6-B3AD-63B4-991D-4C7FD8D50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6EE87EBE-D59D-5246-B0CD-40A28B4AEE56}"/>
              </a:ext>
            </a:extLst>
          </p:cNvPr>
          <p:cNvSpPr txBox="1"/>
          <p:nvPr/>
        </p:nvSpPr>
        <p:spPr>
          <a:xfrm>
            <a:off x="2327735" y="1300411"/>
            <a:ext cx="7536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latin typeface="AMX" pitchFamily="2" charset="77"/>
              </a:rPr>
              <a:t>Objetivo: </a:t>
            </a:r>
            <a:r>
              <a:rPr lang="pt-BR" sz="2000" dirty="0">
                <a:latin typeface="AMX" pitchFamily="2" charset="77"/>
              </a:rPr>
              <a:t>S</a:t>
            </a:r>
            <a:r>
              <a:rPr lang="pt-BR" sz="2000" b="0" i="0" u="none" strike="noStrike" baseline="0" dirty="0">
                <a:latin typeface="AMX" pitchFamily="2" charset="77"/>
              </a:rPr>
              <a:t>air com a permissão para analisar e o contato do cliente.</a:t>
            </a:r>
            <a:endParaRPr lang="pt-BR" sz="2000" dirty="0">
              <a:latin typeface="AMX" pitchFamily="2" charset="77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7AAF325-572E-510C-96C6-F0D7F47331DA}"/>
              </a:ext>
            </a:extLst>
          </p:cNvPr>
          <p:cNvGrpSpPr/>
          <p:nvPr/>
        </p:nvGrpSpPr>
        <p:grpSpPr>
          <a:xfrm>
            <a:off x="2590149" y="155140"/>
            <a:ext cx="5983100" cy="1049968"/>
            <a:chOff x="2590149" y="155140"/>
            <a:chExt cx="5983100" cy="1049968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260D04D3-100E-7663-F075-5A3858675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EFA65475-8DAF-9497-5DF1-70D26524101D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x-none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1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1BC1FAE-2C96-8133-E0E3-824567ECEC4E}"/>
                </a:ext>
              </a:extLst>
            </p:cNvPr>
            <p:cNvSpPr/>
            <p:nvPr/>
          </p:nvSpPr>
          <p:spPr>
            <a:xfrm>
              <a:off x="3618751" y="370962"/>
              <a:ext cx="4954498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latin typeface="AMX" pitchFamily="2" charset="77"/>
                </a:rPr>
                <a:t>Contato: Confiança e Reposicionamento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B48CDAD6-7A9A-5AEB-464C-9388FE3504C9}"/>
              </a:ext>
            </a:extLst>
          </p:cNvPr>
          <p:cNvGrpSpPr/>
          <p:nvPr/>
        </p:nvGrpSpPr>
        <p:grpSpPr>
          <a:xfrm>
            <a:off x="3240278" y="2088610"/>
            <a:ext cx="5711444" cy="615635"/>
            <a:chOff x="3240278" y="2088610"/>
            <a:chExt cx="5711444" cy="615635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ED675F5-9B03-54D8-F244-A2C629D066BF}"/>
                </a:ext>
              </a:extLst>
            </p:cNvPr>
            <p:cNvSpPr/>
            <p:nvPr/>
          </p:nvSpPr>
          <p:spPr>
            <a:xfrm>
              <a:off x="3240278" y="2088610"/>
              <a:ext cx="5711444" cy="615635"/>
            </a:xfrm>
            <a:prstGeom prst="rect">
              <a:avLst/>
            </a:prstGeom>
            <a:solidFill>
              <a:srgbClr val="BEE6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2800" dirty="0">
                  <a:solidFill>
                    <a:srgbClr val="C00000"/>
                  </a:solidFill>
                  <a:latin typeface="AMX Medium" pitchFamily="2" charset="77"/>
                </a:rPr>
                <a:t>4. Ação e Compromisso</a:t>
              </a:r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63B5C8AF-E3F9-4EB7-05C9-73E444030F7E}"/>
                </a:ext>
              </a:extLst>
            </p:cNvPr>
            <p:cNvCxnSpPr>
              <a:cxnSpLocks/>
            </p:cNvCxnSpPr>
            <p:nvPr/>
          </p:nvCxnSpPr>
          <p:spPr>
            <a:xfrm>
              <a:off x="4122549" y="2704245"/>
              <a:ext cx="4029559" cy="0"/>
            </a:xfrm>
            <a:prstGeom prst="line">
              <a:avLst/>
            </a:prstGeom>
            <a:ln w="19050">
              <a:solidFill>
                <a:srgbClr val="029C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432CB825-D951-7FCD-630F-19C8FE4FAB79}"/>
              </a:ext>
            </a:extLst>
          </p:cNvPr>
          <p:cNvSpPr/>
          <p:nvPr/>
        </p:nvSpPr>
        <p:spPr>
          <a:xfrm>
            <a:off x="2081811" y="3092334"/>
            <a:ext cx="3489450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Pedido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1F7A347-DB48-16BC-09DB-63B8D23EB5D2}"/>
              </a:ext>
            </a:extLst>
          </p:cNvPr>
          <p:cNvSpPr/>
          <p:nvPr/>
        </p:nvSpPr>
        <p:spPr>
          <a:xfrm>
            <a:off x="2081811" y="3707970"/>
            <a:ext cx="3489450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 dirty="0">
                <a:latin typeface="AMX" pitchFamily="2" charset="77"/>
              </a:rPr>
              <a:t>“Para eu analisar sem compromisso, preciso só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do seu CPF e que me diga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qual seu plano e valor atual.”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640A074-1BAB-34FF-7505-528D911EB8C0}"/>
              </a:ext>
            </a:extLst>
          </p:cNvPr>
          <p:cNvSpPr/>
          <p:nvPr/>
        </p:nvSpPr>
        <p:spPr>
          <a:xfrm>
            <a:off x="6560821" y="3092334"/>
            <a:ext cx="3489450" cy="615635"/>
          </a:xfrm>
          <a:prstGeom prst="rect">
            <a:avLst/>
          </a:prstGeom>
          <a:solidFill>
            <a:srgbClr val="FCFE67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>
                <a:solidFill>
                  <a:srgbClr val="C00000"/>
                </a:solidFill>
                <a:latin typeface="AMX Medium" pitchFamily="2" charset="77"/>
              </a:rPr>
              <a:t>Próximo Passo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73AC451-F796-8414-E652-958B3EF6B4E5}"/>
              </a:ext>
            </a:extLst>
          </p:cNvPr>
          <p:cNvSpPr/>
          <p:nvPr/>
        </p:nvSpPr>
        <p:spPr>
          <a:xfrm>
            <a:off x="6560821" y="3707970"/>
            <a:ext cx="3489450" cy="1849620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lvl="0" algn="ctr"/>
            <a:r>
              <a:rPr lang="pt-BR" dirty="0">
                <a:latin typeface="AMX" pitchFamily="2" charset="77"/>
              </a:rPr>
              <a:t>“Vou preparar sua análise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e te mando no WhatsApp.</a:t>
            </a:r>
          </a:p>
          <a:p>
            <a:pPr lvl="0" algn="ctr"/>
            <a:r>
              <a:rPr lang="pt-BR" dirty="0">
                <a:latin typeface="AMX" pitchFamily="2" charset="77"/>
              </a:rPr>
              <a:t>Se tivermos uma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boa oportunidade, </a:t>
            </a:r>
            <a:br>
              <a:rPr lang="pt-BR" dirty="0">
                <a:latin typeface="AMX" pitchFamily="2" charset="77"/>
              </a:rPr>
            </a:br>
            <a:r>
              <a:rPr lang="pt-BR" dirty="0">
                <a:latin typeface="AMX" pitchFamily="2" charset="77"/>
              </a:rPr>
              <a:t>a gente conversa.”</a:t>
            </a:r>
          </a:p>
        </p:txBody>
      </p:sp>
    </p:spTree>
    <p:extLst>
      <p:ext uri="{BB962C8B-B14F-4D97-AF65-F5344CB8AC3E}">
        <p14:creationId xmlns:p14="http://schemas.microsoft.com/office/powerpoint/2010/main" val="2961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FAFC6-904B-675B-9242-E7E902F3D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rma Livre 41">
            <a:extLst>
              <a:ext uri="{FF2B5EF4-FFF2-40B4-BE49-F238E27FC236}">
                <a16:creationId xmlns:a16="http://schemas.microsoft.com/office/drawing/2014/main" id="{8C2E28F9-C85D-BB44-047D-5E75E351D8E8}"/>
              </a:ext>
            </a:extLst>
          </p:cNvPr>
          <p:cNvSpPr/>
          <p:nvPr/>
        </p:nvSpPr>
        <p:spPr>
          <a:xfrm>
            <a:off x="1645468" y="3423211"/>
            <a:ext cx="383838" cy="328358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B2F10769-4D02-37B4-2787-DF5DFF8E9DAC}"/>
              </a:ext>
            </a:extLst>
          </p:cNvPr>
          <p:cNvGrpSpPr/>
          <p:nvPr/>
        </p:nvGrpSpPr>
        <p:grpSpPr>
          <a:xfrm>
            <a:off x="1406547" y="3420159"/>
            <a:ext cx="5546255" cy="1049390"/>
            <a:chOff x="2491367" y="3514142"/>
            <a:chExt cx="7893104" cy="1498833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C0839A8-2D98-E06A-1FB7-67F1B6B11FD6}"/>
                </a:ext>
              </a:extLst>
            </p:cNvPr>
            <p:cNvSpPr txBox="1"/>
            <p:nvPr/>
          </p:nvSpPr>
          <p:spPr>
            <a:xfrm>
              <a:off x="3601470" y="3650234"/>
              <a:ext cx="6783001" cy="1362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pt-BR" sz="2800" dirty="0">
                  <a:solidFill>
                    <a:srgbClr val="FFFFFF"/>
                  </a:solidFill>
                  <a:latin typeface="AMX Medium" pitchFamily="2" charset="77"/>
                </a:rPr>
                <a:t>Despertei interesse? </a:t>
              </a:r>
              <a:br>
                <a:rPr lang="pt-BR" sz="2800" dirty="0">
                  <a:solidFill>
                    <a:srgbClr val="FFFFFF"/>
                  </a:solidFill>
                  <a:latin typeface="AMX Medium" pitchFamily="2" charset="77"/>
                </a:rPr>
              </a:br>
              <a:r>
                <a:rPr lang="pt-BR" sz="2800" dirty="0">
                  <a:solidFill>
                    <a:srgbClr val="FFFFFF"/>
                  </a:solidFill>
                  <a:latin typeface="AMX Medium" pitchFamily="2" charset="77"/>
                </a:rPr>
                <a:t>(Prova social + Dor);</a:t>
              </a:r>
            </a:p>
          </p:txBody>
        </p:sp>
        <p:sp>
          <p:nvSpPr>
            <p:cNvPr id="44" name="Forma Livre 43">
              <a:extLst>
                <a:ext uri="{FF2B5EF4-FFF2-40B4-BE49-F238E27FC236}">
                  <a16:creationId xmlns:a16="http://schemas.microsoft.com/office/drawing/2014/main" id="{7CBB9622-B6F0-FCA9-BA6D-1CCCCA04DFDF}"/>
                </a:ext>
              </a:extLst>
            </p:cNvPr>
            <p:cNvSpPr/>
            <p:nvPr/>
          </p:nvSpPr>
          <p:spPr>
            <a:xfrm>
              <a:off x="2491367" y="3514142"/>
              <a:ext cx="795403" cy="795403"/>
            </a:xfrm>
            <a:custGeom>
              <a:avLst/>
              <a:gdLst>
                <a:gd name="csX0" fmla="*/ 755633 w 795403"/>
                <a:gd name="csY0" fmla="*/ 357932 h 795403"/>
                <a:gd name="csX1" fmla="*/ 715863 w 795403"/>
                <a:gd name="csY1" fmla="*/ 397702 h 795403"/>
                <a:gd name="csX2" fmla="*/ 715863 w 795403"/>
                <a:gd name="csY2" fmla="*/ 676093 h 795403"/>
                <a:gd name="csX3" fmla="*/ 704330 w 795403"/>
                <a:gd name="csY3" fmla="*/ 704330 h 795403"/>
                <a:gd name="csX4" fmla="*/ 676093 w 795403"/>
                <a:gd name="csY4" fmla="*/ 715863 h 795403"/>
                <a:gd name="csX5" fmla="*/ 119311 w 795403"/>
                <a:gd name="csY5" fmla="*/ 715863 h 795403"/>
                <a:gd name="csX6" fmla="*/ 91074 w 795403"/>
                <a:gd name="csY6" fmla="*/ 704330 h 795403"/>
                <a:gd name="csX7" fmla="*/ 79540 w 795403"/>
                <a:gd name="csY7" fmla="*/ 676093 h 795403"/>
                <a:gd name="csX8" fmla="*/ 79540 w 795403"/>
                <a:gd name="csY8" fmla="*/ 119311 h 795403"/>
                <a:gd name="csX9" fmla="*/ 91074 w 795403"/>
                <a:gd name="csY9" fmla="*/ 91074 h 795403"/>
                <a:gd name="csX10" fmla="*/ 119311 w 795403"/>
                <a:gd name="csY10" fmla="*/ 79540 h 795403"/>
                <a:gd name="csX11" fmla="*/ 556782 w 795403"/>
                <a:gd name="csY11" fmla="*/ 79540 h 795403"/>
                <a:gd name="csX12" fmla="*/ 596553 w 795403"/>
                <a:gd name="csY12" fmla="*/ 39770 h 795403"/>
                <a:gd name="csX13" fmla="*/ 556782 w 795403"/>
                <a:gd name="csY13" fmla="*/ 0 h 795403"/>
                <a:gd name="csX14" fmla="*/ 119311 w 795403"/>
                <a:gd name="csY14" fmla="*/ 0 h 795403"/>
                <a:gd name="csX15" fmla="*/ 34998 w 795403"/>
                <a:gd name="csY15" fmla="*/ 34998 h 795403"/>
                <a:gd name="csX16" fmla="*/ 0 w 795403"/>
                <a:gd name="csY16" fmla="*/ 119311 h 795403"/>
                <a:gd name="csX17" fmla="*/ 0 w 795403"/>
                <a:gd name="csY17" fmla="*/ 676093 h 795403"/>
                <a:gd name="csX18" fmla="*/ 34998 w 795403"/>
                <a:gd name="csY18" fmla="*/ 760406 h 795403"/>
                <a:gd name="csX19" fmla="*/ 119311 w 795403"/>
                <a:gd name="csY19" fmla="*/ 795403 h 795403"/>
                <a:gd name="csX20" fmla="*/ 676093 w 795403"/>
                <a:gd name="csY20" fmla="*/ 795403 h 795403"/>
                <a:gd name="csX21" fmla="*/ 760406 w 795403"/>
                <a:gd name="csY21" fmla="*/ 760406 h 795403"/>
                <a:gd name="csX22" fmla="*/ 795403 w 795403"/>
                <a:gd name="csY22" fmla="*/ 676093 h 795403"/>
                <a:gd name="csX23" fmla="*/ 795403 w 795403"/>
                <a:gd name="csY23" fmla="*/ 397702 h 795403"/>
                <a:gd name="csX24" fmla="*/ 755633 w 795403"/>
                <a:gd name="csY24" fmla="*/ 357932 h 7954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795403" h="795403">
                  <a:moveTo>
                    <a:pt x="755633" y="357932"/>
                  </a:moveTo>
                  <a:cubicBezTo>
                    <a:pt x="733760" y="357932"/>
                    <a:pt x="715863" y="375828"/>
                    <a:pt x="715863" y="397702"/>
                  </a:cubicBezTo>
                  <a:lnTo>
                    <a:pt x="715863" y="676093"/>
                  </a:lnTo>
                  <a:cubicBezTo>
                    <a:pt x="715863" y="686433"/>
                    <a:pt x="711488" y="696773"/>
                    <a:pt x="704330" y="704330"/>
                  </a:cubicBezTo>
                  <a:cubicBezTo>
                    <a:pt x="697171" y="711886"/>
                    <a:pt x="686433" y="715863"/>
                    <a:pt x="676093" y="715863"/>
                  </a:cubicBezTo>
                  <a:lnTo>
                    <a:pt x="119311" y="715863"/>
                  </a:lnTo>
                  <a:cubicBezTo>
                    <a:pt x="108970" y="715863"/>
                    <a:pt x="98630" y="711488"/>
                    <a:pt x="91074" y="704330"/>
                  </a:cubicBezTo>
                  <a:cubicBezTo>
                    <a:pt x="83915" y="696773"/>
                    <a:pt x="79540" y="686433"/>
                    <a:pt x="79540" y="676093"/>
                  </a:cubicBezTo>
                  <a:lnTo>
                    <a:pt x="79540" y="119311"/>
                  </a:lnTo>
                  <a:cubicBezTo>
                    <a:pt x="79540" y="108970"/>
                    <a:pt x="83915" y="98630"/>
                    <a:pt x="91074" y="91074"/>
                  </a:cubicBezTo>
                  <a:cubicBezTo>
                    <a:pt x="98630" y="83915"/>
                    <a:pt x="108970" y="79540"/>
                    <a:pt x="119311" y="79540"/>
                  </a:cubicBezTo>
                  <a:lnTo>
                    <a:pt x="556782" y="79540"/>
                  </a:lnTo>
                  <a:cubicBezTo>
                    <a:pt x="578656" y="79540"/>
                    <a:pt x="596553" y="61644"/>
                    <a:pt x="596553" y="39770"/>
                  </a:cubicBezTo>
                  <a:cubicBezTo>
                    <a:pt x="596553" y="17897"/>
                    <a:pt x="578656" y="0"/>
                    <a:pt x="556782" y="0"/>
                  </a:cubicBezTo>
                  <a:lnTo>
                    <a:pt x="119311" y="0"/>
                  </a:lnTo>
                  <a:cubicBezTo>
                    <a:pt x="87494" y="0"/>
                    <a:pt x="57667" y="12329"/>
                    <a:pt x="34998" y="34998"/>
                  </a:cubicBezTo>
                  <a:cubicBezTo>
                    <a:pt x="12329" y="57667"/>
                    <a:pt x="0" y="87494"/>
                    <a:pt x="0" y="119311"/>
                  </a:cubicBezTo>
                  <a:lnTo>
                    <a:pt x="0" y="676093"/>
                  </a:lnTo>
                  <a:cubicBezTo>
                    <a:pt x="0" y="707909"/>
                    <a:pt x="12329" y="737737"/>
                    <a:pt x="34998" y="760406"/>
                  </a:cubicBezTo>
                  <a:cubicBezTo>
                    <a:pt x="57667" y="783075"/>
                    <a:pt x="87494" y="795403"/>
                    <a:pt x="119311" y="795403"/>
                  </a:cubicBezTo>
                  <a:lnTo>
                    <a:pt x="676093" y="795403"/>
                  </a:lnTo>
                  <a:cubicBezTo>
                    <a:pt x="707909" y="795403"/>
                    <a:pt x="737737" y="783075"/>
                    <a:pt x="760406" y="760406"/>
                  </a:cubicBezTo>
                  <a:cubicBezTo>
                    <a:pt x="783075" y="737737"/>
                    <a:pt x="795403" y="707909"/>
                    <a:pt x="795403" y="676093"/>
                  </a:cubicBezTo>
                  <a:lnTo>
                    <a:pt x="795403" y="397702"/>
                  </a:lnTo>
                  <a:cubicBezTo>
                    <a:pt x="795403" y="375828"/>
                    <a:pt x="777507" y="357932"/>
                    <a:pt x="755633" y="357932"/>
                  </a:cubicBezTo>
                  <a:close/>
                </a:path>
              </a:pathLst>
            </a:custGeom>
            <a:solidFill>
              <a:srgbClr val="FCFE67"/>
            </a:solidFill>
            <a:ln w="39688" cap="flat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2" name="Forma Livre 31">
            <a:extLst>
              <a:ext uri="{FF2B5EF4-FFF2-40B4-BE49-F238E27FC236}">
                <a16:creationId xmlns:a16="http://schemas.microsoft.com/office/drawing/2014/main" id="{CCDE2E1F-8B03-19DB-3749-28ED709D9467}"/>
              </a:ext>
            </a:extLst>
          </p:cNvPr>
          <p:cNvSpPr/>
          <p:nvPr/>
        </p:nvSpPr>
        <p:spPr>
          <a:xfrm>
            <a:off x="1645468" y="1728708"/>
            <a:ext cx="383838" cy="328358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A2180AE5-7C1B-8FEC-8A71-0B56A7C45473}"/>
              </a:ext>
            </a:extLst>
          </p:cNvPr>
          <p:cNvGrpSpPr/>
          <p:nvPr/>
        </p:nvGrpSpPr>
        <p:grpSpPr>
          <a:xfrm>
            <a:off x="1406549" y="1725656"/>
            <a:ext cx="5326564" cy="1049179"/>
            <a:chOff x="2491367" y="2058269"/>
            <a:chExt cx="7607869" cy="1498531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B1D6E83D-ABBE-16F1-A9EA-21990A165A80}"/>
                </a:ext>
              </a:extLst>
            </p:cNvPr>
            <p:cNvSpPr txBox="1"/>
            <p:nvPr/>
          </p:nvSpPr>
          <p:spPr>
            <a:xfrm>
              <a:off x="3601473" y="2194059"/>
              <a:ext cx="6497763" cy="1362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pt-BR" sz="2800" dirty="0">
                  <a:solidFill>
                    <a:srgbClr val="FFFFFF"/>
                  </a:solidFill>
                  <a:latin typeface="AMX Medium" pitchFamily="2" charset="77"/>
                </a:rPr>
                <a:t>Conectei? </a:t>
              </a:r>
              <a:br>
                <a:rPr lang="pt-BR" sz="2800" dirty="0">
                  <a:solidFill>
                    <a:srgbClr val="FFFFFF"/>
                  </a:solidFill>
                  <a:latin typeface="AMX Medium" pitchFamily="2" charset="77"/>
                </a:rPr>
              </a:br>
              <a:r>
                <a:rPr lang="pt-BR" sz="2800" dirty="0">
                  <a:solidFill>
                    <a:srgbClr val="FFFFFF"/>
                  </a:solidFill>
                  <a:latin typeface="AMX Medium" pitchFamily="2" charset="77"/>
                </a:rPr>
                <a:t>(Consultor 0800);</a:t>
              </a:r>
            </a:p>
          </p:txBody>
        </p:sp>
        <p:sp>
          <p:nvSpPr>
            <p:cNvPr id="35" name="Forma Livre 34">
              <a:extLst>
                <a:ext uri="{FF2B5EF4-FFF2-40B4-BE49-F238E27FC236}">
                  <a16:creationId xmlns:a16="http://schemas.microsoft.com/office/drawing/2014/main" id="{BFFDB90D-2514-07AA-8728-103160AD1277}"/>
                </a:ext>
              </a:extLst>
            </p:cNvPr>
            <p:cNvSpPr/>
            <p:nvPr/>
          </p:nvSpPr>
          <p:spPr>
            <a:xfrm>
              <a:off x="2491367" y="2058269"/>
              <a:ext cx="795403" cy="795403"/>
            </a:xfrm>
            <a:custGeom>
              <a:avLst/>
              <a:gdLst>
                <a:gd name="csX0" fmla="*/ 755633 w 795403"/>
                <a:gd name="csY0" fmla="*/ 357932 h 795403"/>
                <a:gd name="csX1" fmla="*/ 715863 w 795403"/>
                <a:gd name="csY1" fmla="*/ 397702 h 795403"/>
                <a:gd name="csX2" fmla="*/ 715863 w 795403"/>
                <a:gd name="csY2" fmla="*/ 676093 h 795403"/>
                <a:gd name="csX3" fmla="*/ 704330 w 795403"/>
                <a:gd name="csY3" fmla="*/ 704330 h 795403"/>
                <a:gd name="csX4" fmla="*/ 676093 w 795403"/>
                <a:gd name="csY4" fmla="*/ 715863 h 795403"/>
                <a:gd name="csX5" fmla="*/ 119311 w 795403"/>
                <a:gd name="csY5" fmla="*/ 715863 h 795403"/>
                <a:gd name="csX6" fmla="*/ 91074 w 795403"/>
                <a:gd name="csY6" fmla="*/ 704330 h 795403"/>
                <a:gd name="csX7" fmla="*/ 79540 w 795403"/>
                <a:gd name="csY7" fmla="*/ 676093 h 795403"/>
                <a:gd name="csX8" fmla="*/ 79540 w 795403"/>
                <a:gd name="csY8" fmla="*/ 119311 h 795403"/>
                <a:gd name="csX9" fmla="*/ 91074 w 795403"/>
                <a:gd name="csY9" fmla="*/ 91074 h 795403"/>
                <a:gd name="csX10" fmla="*/ 119311 w 795403"/>
                <a:gd name="csY10" fmla="*/ 79540 h 795403"/>
                <a:gd name="csX11" fmla="*/ 556782 w 795403"/>
                <a:gd name="csY11" fmla="*/ 79540 h 795403"/>
                <a:gd name="csX12" fmla="*/ 596553 w 795403"/>
                <a:gd name="csY12" fmla="*/ 39770 h 795403"/>
                <a:gd name="csX13" fmla="*/ 556782 w 795403"/>
                <a:gd name="csY13" fmla="*/ 0 h 795403"/>
                <a:gd name="csX14" fmla="*/ 119311 w 795403"/>
                <a:gd name="csY14" fmla="*/ 0 h 795403"/>
                <a:gd name="csX15" fmla="*/ 34998 w 795403"/>
                <a:gd name="csY15" fmla="*/ 34998 h 795403"/>
                <a:gd name="csX16" fmla="*/ 0 w 795403"/>
                <a:gd name="csY16" fmla="*/ 119311 h 795403"/>
                <a:gd name="csX17" fmla="*/ 0 w 795403"/>
                <a:gd name="csY17" fmla="*/ 676093 h 795403"/>
                <a:gd name="csX18" fmla="*/ 34998 w 795403"/>
                <a:gd name="csY18" fmla="*/ 760406 h 795403"/>
                <a:gd name="csX19" fmla="*/ 119311 w 795403"/>
                <a:gd name="csY19" fmla="*/ 795403 h 795403"/>
                <a:gd name="csX20" fmla="*/ 676093 w 795403"/>
                <a:gd name="csY20" fmla="*/ 795403 h 795403"/>
                <a:gd name="csX21" fmla="*/ 760406 w 795403"/>
                <a:gd name="csY21" fmla="*/ 760406 h 795403"/>
                <a:gd name="csX22" fmla="*/ 795403 w 795403"/>
                <a:gd name="csY22" fmla="*/ 676093 h 795403"/>
                <a:gd name="csX23" fmla="*/ 795403 w 795403"/>
                <a:gd name="csY23" fmla="*/ 397702 h 795403"/>
                <a:gd name="csX24" fmla="*/ 755633 w 795403"/>
                <a:gd name="csY24" fmla="*/ 357932 h 7954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795403" h="795403">
                  <a:moveTo>
                    <a:pt x="755633" y="357932"/>
                  </a:moveTo>
                  <a:cubicBezTo>
                    <a:pt x="733760" y="357932"/>
                    <a:pt x="715863" y="375828"/>
                    <a:pt x="715863" y="397702"/>
                  </a:cubicBezTo>
                  <a:lnTo>
                    <a:pt x="715863" y="676093"/>
                  </a:lnTo>
                  <a:cubicBezTo>
                    <a:pt x="715863" y="686433"/>
                    <a:pt x="711488" y="696773"/>
                    <a:pt x="704330" y="704330"/>
                  </a:cubicBezTo>
                  <a:cubicBezTo>
                    <a:pt x="697171" y="711886"/>
                    <a:pt x="686433" y="715863"/>
                    <a:pt x="676093" y="715863"/>
                  </a:cubicBezTo>
                  <a:lnTo>
                    <a:pt x="119311" y="715863"/>
                  </a:lnTo>
                  <a:cubicBezTo>
                    <a:pt x="108970" y="715863"/>
                    <a:pt x="98630" y="711488"/>
                    <a:pt x="91074" y="704330"/>
                  </a:cubicBezTo>
                  <a:cubicBezTo>
                    <a:pt x="83915" y="696773"/>
                    <a:pt x="79540" y="686433"/>
                    <a:pt x="79540" y="676093"/>
                  </a:cubicBezTo>
                  <a:lnTo>
                    <a:pt x="79540" y="119311"/>
                  </a:lnTo>
                  <a:cubicBezTo>
                    <a:pt x="79540" y="108970"/>
                    <a:pt x="83915" y="98630"/>
                    <a:pt x="91074" y="91074"/>
                  </a:cubicBezTo>
                  <a:cubicBezTo>
                    <a:pt x="98630" y="83915"/>
                    <a:pt x="108970" y="79540"/>
                    <a:pt x="119311" y="79540"/>
                  </a:cubicBezTo>
                  <a:lnTo>
                    <a:pt x="556782" y="79540"/>
                  </a:lnTo>
                  <a:cubicBezTo>
                    <a:pt x="578656" y="79540"/>
                    <a:pt x="596553" y="61644"/>
                    <a:pt x="596553" y="39770"/>
                  </a:cubicBezTo>
                  <a:cubicBezTo>
                    <a:pt x="596553" y="17897"/>
                    <a:pt x="578656" y="0"/>
                    <a:pt x="556782" y="0"/>
                  </a:cubicBezTo>
                  <a:lnTo>
                    <a:pt x="119311" y="0"/>
                  </a:lnTo>
                  <a:cubicBezTo>
                    <a:pt x="87494" y="0"/>
                    <a:pt x="57667" y="12329"/>
                    <a:pt x="34998" y="34998"/>
                  </a:cubicBezTo>
                  <a:cubicBezTo>
                    <a:pt x="12329" y="57667"/>
                    <a:pt x="0" y="87494"/>
                    <a:pt x="0" y="119311"/>
                  </a:cubicBezTo>
                  <a:lnTo>
                    <a:pt x="0" y="676093"/>
                  </a:lnTo>
                  <a:cubicBezTo>
                    <a:pt x="0" y="707909"/>
                    <a:pt x="12329" y="737737"/>
                    <a:pt x="34998" y="760406"/>
                  </a:cubicBezTo>
                  <a:cubicBezTo>
                    <a:pt x="57667" y="783075"/>
                    <a:pt x="87494" y="795403"/>
                    <a:pt x="119311" y="795403"/>
                  </a:cubicBezTo>
                  <a:lnTo>
                    <a:pt x="676093" y="795403"/>
                  </a:lnTo>
                  <a:cubicBezTo>
                    <a:pt x="707909" y="795403"/>
                    <a:pt x="737737" y="783075"/>
                    <a:pt x="760406" y="760406"/>
                  </a:cubicBezTo>
                  <a:cubicBezTo>
                    <a:pt x="783075" y="737737"/>
                    <a:pt x="795403" y="707909"/>
                    <a:pt x="795403" y="676093"/>
                  </a:cubicBezTo>
                  <a:lnTo>
                    <a:pt x="795403" y="397702"/>
                  </a:lnTo>
                  <a:cubicBezTo>
                    <a:pt x="795403" y="375828"/>
                    <a:pt x="777507" y="357932"/>
                    <a:pt x="755633" y="357932"/>
                  </a:cubicBezTo>
                  <a:close/>
                </a:path>
              </a:pathLst>
            </a:custGeom>
            <a:solidFill>
              <a:srgbClr val="FCFE67"/>
            </a:solidFill>
            <a:ln w="39688" cap="flat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6" name="Forma Livre 45">
            <a:extLst>
              <a:ext uri="{FF2B5EF4-FFF2-40B4-BE49-F238E27FC236}">
                <a16:creationId xmlns:a16="http://schemas.microsoft.com/office/drawing/2014/main" id="{8EB92F1F-4423-9665-B9BA-C58EB4063960}"/>
              </a:ext>
            </a:extLst>
          </p:cNvPr>
          <p:cNvSpPr/>
          <p:nvPr/>
        </p:nvSpPr>
        <p:spPr>
          <a:xfrm>
            <a:off x="6634830" y="1728708"/>
            <a:ext cx="383838" cy="328358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D8D08601-48DF-34AD-B7BE-E90BC693DC54}"/>
              </a:ext>
            </a:extLst>
          </p:cNvPr>
          <p:cNvGrpSpPr/>
          <p:nvPr/>
        </p:nvGrpSpPr>
        <p:grpSpPr>
          <a:xfrm>
            <a:off x="6395910" y="1725656"/>
            <a:ext cx="4970023" cy="1049598"/>
            <a:chOff x="2491367" y="4970015"/>
            <a:chExt cx="7098626" cy="1499130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AFC9CE49-A853-3257-0D09-BF2186AE319C}"/>
                </a:ext>
              </a:extLst>
            </p:cNvPr>
            <p:cNvSpPr txBox="1"/>
            <p:nvPr/>
          </p:nvSpPr>
          <p:spPr>
            <a:xfrm>
              <a:off x="3601471" y="5106404"/>
              <a:ext cx="5988522" cy="1362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pt-BR" sz="2800" dirty="0">
                  <a:solidFill>
                    <a:srgbClr val="FFFFFF"/>
                  </a:solidFill>
                  <a:latin typeface="AMX Medium" pitchFamily="2" charset="77"/>
                </a:rPr>
                <a:t>Ouvi o cliente? (Sondagem rápida);</a:t>
              </a:r>
            </a:p>
          </p:txBody>
        </p:sp>
        <p:sp>
          <p:nvSpPr>
            <p:cNvPr id="47" name="Forma Livre 46">
              <a:extLst>
                <a:ext uri="{FF2B5EF4-FFF2-40B4-BE49-F238E27FC236}">
                  <a16:creationId xmlns:a16="http://schemas.microsoft.com/office/drawing/2014/main" id="{6FC7F4F3-A35A-0579-4A4E-CEC9FFF9AF41}"/>
                </a:ext>
              </a:extLst>
            </p:cNvPr>
            <p:cNvSpPr/>
            <p:nvPr/>
          </p:nvSpPr>
          <p:spPr>
            <a:xfrm>
              <a:off x="2491367" y="4970015"/>
              <a:ext cx="795403" cy="795403"/>
            </a:xfrm>
            <a:custGeom>
              <a:avLst/>
              <a:gdLst>
                <a:gd name="csX0" fmla="*/ 755633 w 795403"/>
                <a:gd name="csY0" fmla="*/ 357932 h 795403"/>
                <a:gd name="csX1" fmla="*/ 715863 w 795403"/>
                <a:gd name="csY1" fmla="*/ 397702 h 795403"/>
                <a:gd name="csX2" fmla="*/ 715863 w 795403"/>
                <a:gd name="csY2" fmla="*/ 676093 h 795403"/>
                <a:gd name="csX3" fmla="*/ 704330 w 795403"/>
                <a:gd name="csY3" fmla="*/ 704330 h 795403"/>
                <a:gd name="csX4" fmla="*/ 676093 w 795403"/>
                <a:gd name="csY4" fmla="*/ 715863 h 795403"/>
                <a:gd name="csX5" fmla="*/ 119311 w 795403"/>
                <a:gd name="csY5" fmla="*/ 715863 h 795403"/>
                <a:gd name="csX6" fmla="*/ 91074 w 795403"/>
                <a:gd name="csY6" fmla="*/ 704330 h 795403"/>
                <a:gd name="csX7" fmla="*/ 79540 w 795403"/>
                <a:gd name="csY7" fmla="*/ 676093 h 795403"/>
                <a:gd name="csX8" fmla="*/ 79540 w 795403"/>
                <a:gd name="csY8" fmla="*/ 119311 h 795403"/>
                <a:gd name="csX9" fmla="*/ 91074 w 795403"/>
                <a:gd name="csY9" fmla="*/ 91074 h 795403"/>
                <a:gd name="csX10" fmla="*/ 119311 w 795403"/>
                <a:gd name="csY10" fmla="*/ 79540 h 795403"/>
                <a:gd name="csX11" fmla="*/ 556782 w 795403"/>
                <a:gd name="csY11" fmla="*/ 79540 h 795403"/>
                <a:gd name="csX12" fmla="*/ 596553 w 795403"/>
                <a:gd name="csY12" fmla="*/ 39770 h 795403"/>
                <a:gd name="csX13" fmla="*/ 556782 w 795403"/>
                <a:gd name="csY13" fmla="*/ 0 h 795403"/>
                <a:gd name="csX14" fmla="*/ 119311 w 795403"/>
                <a:gd name="csY14" fmla="*/ 0 h 795403"/>
                <a:gd name="csX15" fmla="*/ 34998 w 795403"/>
                <a:gd name="csY15" fmla="*/ 34998 h 795403"/>
                <a:gd name="csX16" fmla="*/ 0 w 795403"/>
                <a:gd name="csY16" fmla="*/ 119311 h 795403"/>
                <a:gd name="csX17" fmla="*/ 0 w 795403"/>
                <a:gd name="csY17" fmla="*/ 676093 h 795403"/>
                <a:gd name="csX18" fmla="*/ 34998 w 795403"/>
                <a:gd name="csY18" fmla="*/ 760406 h 795403"/>
                <a:gd name="csX19" fmla="*/ 119311 w 795403"/>
                <a:gd name="csY19" fmla="*/ 795403 h 795403"/>
                <a:gd name="csX20" fmla="*/ 676093 w 795403"/>
                <a:gd name="csY20" fmla="*/ 795403 h 795403"/>
                <a:gd name="csX21" fmla="*/ 760406 w 795403"/>
                <a:gd name="csY21" fmla="*/ 760406 h 795403"/>
                <a:gd name="csX22" fmla="*/ 795403 w 795403"/>
                <a:gd name="csY22" fmla="*/ 676093 h 795403"/>
                <a:gd name="csX23" fmla="*/ 795403 w 795403"/>
                <a:gd name="csY23" fmla="*/ 397702 h 795403"/>
                <a:gd name="csX24" fmla="*/ 755633 w 795403"/>
                <a:gd name="csY24" fmla="*/ 357932 h 7954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795403" h="795403">
                  <a:moveTo>
                    <a:pt x="755633" y="357932"/>
                  </a:moveTo>
                  <a:cubicBezTo>
                    <a:pt x="733760" y="357932"/>
                    <a:pt x="715863" y="375828"/>
                    <a:pt x="715863" y="397702"/>
                  </a:cubicBezTo>
                  <a:lnTo>
                    <a:pt x="715863" y="676093"/>
                  </a:lnTo>
                  <a:cubicBezTo>
                    <a:pt x="715863" y="686433"/>
                    <a:pt x="711488" y="696773"/>
                    <a:pt x="704330" y="704330"/>
                  </a:cubicBezTo>
                  <a:cubicBezTo>
                    <a:pt x="697171" y="711886"/>
                    <a:pt x="686433" y="715863"/>
                    <a:pt x="676093" y="715863"/>
                  </a:cubicBezTo>
                  <a:lnTo>
                    <a:pt x="119311" y="715863"/>
                  </a:lnTo>
                  <a:cubicBezTo>
                    <a:pt x="108970" y="715863"/>
                    <a:pt x="98630" y="711488"/>
                    <a:pt x="91074" y="704330"/>
                  </a:cubicBezTo>
                  <a:cubicBezTo>
                    <a:pt x="83915" y="696773"/>
                    <a:pt x="79540" y="686433"/>
                    <a:pt x="79540" y="676093"/>
                  </a:cubicBezTo>
                  <a:lnTo>
                    <a:pt x="79540" y="119311"/>
                  </a:lnTo>
                  <a:cubicBezTo>
                    <a:pt x="79540" y="108970"/>
                    <a:pt x="83915" y="98630"/>
                    <a:pt x="91074" y="91074"/>
                  </a:cubicBezTo>
                  <a:cubicBezTo>
                    <a:pt x="98630" y="83915"/>
                    <a:pt x="108970" y="79540"/>
                    <a:pt x="119311" y="79540"/>
                  </a:cubicBezTo>
                  <a:lnTo>
                    <a:pt x="556782" y="79540"/>
                  </a:lnTo>
                  <a:cubicBezTo>
                    <a:pt x="578656" y="79540"/>
                    <a:pt x="596553" y="61644"/>
                    <a:pt x="596553" y="39770"/>
                  </a:cubicBezTo>
                  <a:cubicBezTo>
                    <a:pt x="596553" y="17897"/>
                    <a:pt x="578656" y="0"/>
                    <a:pt x="556782" y="0"/>
                  </a:cubicBezTo>
                  <a:lnTo>
                    <a:pt x="119311" y="0"/>
                  </a:lnTo>
                  <a:cubicBezTo>
                    <a:pt x="87494" y="0"/>
                    <a:pt x="57667" y="12329"/>
                    <a:pt x="34998" y="34998"/>
                  </a:cubicBezTo>
                  <a:cubicBezTo>
                    <a:pt x="12329" y="57667"/>
                    <a:pt x="0" y="87494"/>
                    <a:pt x="0" y="119311"/>
                  </a:cubicBezTo>
                  <a:lnTo>
                    <a:pt x="0" y="676093"/>
                  </a:lnTo>
                  <a:cubicBezTo>
                    <a:pt x="0" y="707909"/>
                    <a:pt x="12329" y="737737"/>
                    <a:pt x="34998" y="760406"/>
                  </a:cubicBezTo>
                  <a:cubicBezTo>
                    <a:pt x="57667" y="783075"/>
                    <a:pt x="87494" y="795403"/>
                    <a:pt x="119311" y="795403"/>
                  </a:cubicBezTo>
                  <a:lnTo>
                    <a:pt x="676093" y="795403"/>
                  </a:lnTo>
                  <a:cubicBezTo>
                    <a:pt x="707909" y="795403"/>
                    <a:pt x="737737" y="783075"/>
                    <a:pt x="760406" y="760406"/>
                  </a:cubicBezTo>
                  <a:cubicBezTo>
                    <a:pt x="783075" y="737737"/>
                    <a:pt x="795403" y="707909"/>
                    <a:pt x="795403" y="676093"/>
                  </a:cubicBezTo>
                  <a:lnTo>
                    <a:pt x="795403" y="397702"/>
                  </a:lnTo>
                  <a:cubicBezTo>
                    <a:pt x="795403" y="375828"/>
                    <a:pt x="777507" y="357932"/>
                    <a:pt x="755633" y="357932"/>
                  </a:cubicBezTo>
                  <a:close/>
                </a:path>
              </a:pathLst>
            </a:custGeom>
            <a:solidFill>
              <a:srgbClr val="FCFE67"/>
            </a:solidFill>
            <a:ln w="39688" cap="flat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E0A6BA8-0AB2-1D52-521E-139A2B5C1B8E}"/>
              </a:ext>
            </a:extLst>
          </p:cNvPr>
          <p:cNvGrpSpPr/>
          <p:nvPr/>
        </p:nvGrpSpPr>
        <p:grpSpPr>
          <a:xfrm>
            <a:off x="3750976" y="155140"/>
            <a:ext cx="4690047" cy="1049968"/>
            <a:chOff x="2590149" y="155140"/>
            <a:chExt cx="4690047" cy="1049968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7259FFA5-7A26-F4BF-9578-BD2564E63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5" name="Oval 2">
              <a:extLst>
                <a:ext uri="{FF2B5EF4-FFF2-40B4-BE49-F238E27FC236}">
                  <a16:creationId xmlns:a16="http://schemas.microsoft.com/office/drawing/2014/main" id="{6647070C-CD4C-D4B4-F6B1-F59D63F75775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2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BF054E1C-70FB-6E87-9F49-0087E956FDDF}"/>
                </a:ext>
              </a:extLst>
            </p:cNvPr>
            <p:cNvSpPr/>
            <p:nvPr/>
          </p:nvSpPr>
          <p:spPr>
            <a:xfrm>
              <a:off x="3618752" y="370962"/>
              <a:ext cx="3661444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Checklist Mental (1˚ contato)</a:t>
              </a: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58DB60C-21A6-6621-F47B-328D6EBE77CC}"/>
              </a:ext>
            </a:extLst>
          </p:cNvPr>
          <p:cNvSpPr txBox="1"/>
          <p:nvPr/>
        </p:nvSpPr>
        <p:spPr>
          <a:xfrm>
            <a:off x="1884457" y="4979112"/>
            <a:ext cx="8346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i="1" dirty="0">
                <a:latin typeface="AMX Medium" pitchFamily="2" charset="77"/>
              </a:rPr>
              <a:t>O checklist é o que garante que o método foi respeitado.</a:t>
            </a:r>
          </a:p>
        </p:txBody>
      </p:sp>
      <p:sp>
        <p:nvSpPr>
          <p:cNvPr id="53" name="Forma Livre 52">
            <a:extLst>
              <a:ext uri="{FF2B5EF4-FFF2-40B4-BE49-F238E27FC236}">
                <a16:creationId xmlns:a16="http://schemas.microsoft.com/office/drawing/2014/main" id="{A7BC96F4-F73F-2FC5-5A14-4B6002186FFE}"/>
              </a:ext>
            </a:extLst>
          </p:cNvPr>
          <p:cNvSpPr/>
          <p:nvPr/>
        </p:nvSpPr>
        <p:spPr>
          <a:xfrm>
            <a:off x="6634829" y="3423211"/>
            <a:ext cx="383838" cy="328358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58E443FC-5391-C7DD-B8DA-04D3B6993C97}"/>
              </a:ext>
            </a:extLst>
          </p:cNvPr>
          <p:cNvGrpSpPr/>
          <p:nvPr/>
        </p:nvGrpSpPr>
        <p:grpSpPr>
          <a:xfrm>
            <a:off x="6395910" y="3420159"/>
            <a:ext cx="5326564" cy="1049179"/>
            <a:chOff x="2491367" y="2058269"/>
            <a:chExt cx="7607869" cy="1498531"/>
          </a:xfrm>
        </p:grpSpPr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6523622D-DC98-125E-695C-013BE4627472}"/>
                </a:ext>
              </a:extLst>
            </p:cNvPr>
            <p:cNvSpPr txBox="1"/>
            <p:nvPr/>
          </p:nvSpPr>
          <p:spPr>
            <a:xfrm>
              <a:off x="3601473" y="2194059"/>
              <a:ext cx="6497763" cy="1362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pt-BR" sz="2800" dirty="0">
                  <a:solidFill>
                    <a:srgbClr val="FFFFFF"/>
                  </a:solidFill>
                  <a:latin typeface="AMX Medium" pitchFamily="2" charset="77"/>
                </a:rPr>
                <a:t>Peguei os dados? </a:t>
              </a:r>
              <a:br>
                <a:rPr lang="pt-BR" sz="2800" dirty="0">
                  <a:solidFill>
                    <a:srgbClr val="FFFFFF"/>
                  </a:solidFill>
                  <a:latin typeface="AMX Medium" pitchFamily="2" charset="77"/>
                </a:rPr>
              </a:br>
              <a:r>
                <a:rPr lang="pt-BR" sz="2800" dirty="0">
                  <a:solidFill>
                    <a:srgbClr val="FFFFFF"/>
                  </a:solidFill>
                  <a:latin typeface="AMX Medium" pitchFamily="2" charset="77"/>
                </a:rPr>
                <a:t>(CPF + Plano/Valor).</a:t>
              </a:r>
            </a:p>
          </p:txBody>
        </p:sp>
        <p:sp>
          <p:nvSpPr>
            <p:cNvPr id="56" name="Forma Livre 55">
              <a:extLst>
                <a:ext uri="{FF2B5EF4-FFF2-40B4-BE49-F238E27FC236}">
                  <a16:creationId xmlns:a16="http://schemas.microsoft.com/office/drawing/2014/main" id="{1067D747-230C-5B1C-A464-41FBFB48316C}"/>
                </a:ext>
              </a:extLst>
            </p:cNvPr>
            <p:cNvSpPr/>
            <p:nvPr/>
          </p:nvSpPr>
          <p:spPr>
            <a:xfrm>
              <a:off x="2491367" y="2058269"/>
              <a:ext cx="795403" cy="795403"/>
            </a:xfrm>
            <a:custGeom>
              <a:avLst/>
              <a:gdLst>
                <a:gd name="csX0" fmla="*/ 755633 w 795403"/>
                <a:gd name="csY0" fmla="*/ 357932 h 795403"/>
                <a:gd name="csX1" fmla="*/ 715863 w 795403"/>
                <a:gd name="csY1" fmla="*/ 397702 h 795403"/>
                <a:gd name="csX2" fmla="*/ 715863 w 795403"/>
                <a:gd name="csY2" fmla="*/ 676093 h 795403"/>
                <a:gd name="csX3" fmla="*/ 704330 w 795403"/>
                <a:gd name="csY3" fmla="*/ 704330 h 795403"/>
                <a:gd name="csX4" fmla="*/ 676093 w 795403"/>
                <a:gd name="csY4" fmla="*/ 715863 h 795403"/>
                <a:gd name="csX5" fmla="*/ 119311 w 795403"/>
                <a:gd name="csY5" fmla="*/ 715863 h 795403"/>
                <a:gd name="csX6" fmla="*/ 91074 w 795403"/>
                <a:gd name="csY6" fmla="*/ 704330 h 795403"/>
                <a:gd name="csX7" fmla="*/ 79540 w 795403"/>
                <a:gd name="csY7" fmla="*/ 676093 h 795403"/>
                <a:gd name="csX8" fmla="*/ 79540 w 795403"/>
                <a:gd name="csY8" fmla="*/ 119311 h 795403"/>
                <a:gd name="csX9" fmla="*/ 91074 w 795403"/>
                <a:gd name="csY9" fmla="*/ 91074 h 795403"/>
                <a:gd name="csX10" fmla="*/ 119311 w 795403"/>
                <a:gd name="csY10" fmla="*/ 79540 h 795403"/>
                <a:gd name="csX11" fmla="*/ 556782 w 795403"/>
                <a:gd name="csY11" fmla="*/ 79540 h 795403"/>
                <a:gd name="csX12" fmla="*/ 596553 w 795403"/>
                <a:gd name="csY12" fmla="*/ 39770 h 795403"/>
                <a:gd name="csX13" fmla="*/ 556782 w 795403"/>
                <a:gd name="csY13" fmla="*/ 0 h 795403"/>
                <a:gd name="csX14" fmla="*/ 119311 w 795403"/>
                <a:gd name="csY14" fmla="*/ 0 h 795403"/>
                <a:gd name="csX15" fmla="*/ 34998 w 795403"/>
                <a:gd name="csY15" fmla="*/ 34998 h 795403"/>
                <a:gd name="csX16" fmla="*/ 0 w 795403"/>
                <a:gd name="csY16" fmla="*/ 119311 h 795403"/>
                <a:gd name="csX17" fmla="*/ 0 w 795403"/>
                <a:gd name="csY17" fmla="*/ 676093 h 795403"/>
                <a:gd name="csX18" fmla="*/ 34998 w 795403"/>
                <a:gd name="csY18" fmla="*/ 760406 h 795403"/>
                <a:gd name="csX19" fmla="*/ 119311 w 795403"/>
                <a:gd name="csY19" fmla="*/ 795403 h 795403"/>
                <a:gd name="csX20" fmla="*/ 676093 w 795403"/>
                <a:gd name="csY20" fmla="*/ 795403 h 795403"/>
                <a:gd name="csX21" fmla="*/ 760406 w 795403"/>
                <a:gd name="csY21" fmla="*/ 760406 h 795403"/>
                <a:gd name="csX22" fmla="*/ 795403 w 795403"/>
                <a:gd name="csY22" fmla="*/ 676093 h 795403"/>
                <a:gd name="csX23" fmla="*/ 795403 w 795403"/>
                <a:gd name="csY23" fmla="*/ 397702 h 795403"/>
                <a:gd name="csX24" fmla="*/ 755633 w 795403"/>
                <a:gd name="csY24" fmla="*/ 357932 h 7954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</a:cxnLst>
              <a:rect l="l" t="t" r="r" b="b"/>
              <a:pathLst>
                <a:path w="795403" h="795403">
                  <a:moveTo>
                    <a:pt x="755633" y="357932"/>
                  </a:moveTo>
                  <a:cubicBezTo>
                    <a:pt x="733760" y="357932"/>
                    <a:pt x="715863" y="375828"/>
                    <a:pt x="715863" y="397702"/>
                  </a:cubicBezTo>
                  <a:lnTo>
                    <a:pt x="715863" y="676093"/>
                  </a:lnTo>
                  <a:cubicBezTo>
                    <a:pt x="715863" y="686433"/>
                    <a:pt x="711488" y="696773"/>
                    <a:pt x="704330" y="704330"/>
                  </a:cubicBezTo>
                  <a:cubicBezTo>
                    <a:pt x="697171" y="711886"/>
                    <a:pt x="686433" y="715863"/>
                    <a:pt x="676093" y="715863"/>
                  </a:cubicBezTo>
                  <a:lnTo>
                    <a:pt x="119311" y="715863"/>
                  </a:lnTo>
                  <a:cubicBezTo>
                    <a:pt x="108970" y="715863"/>
                    <a:pt x="98630" y="711488"/>
                    <a:pt x="91074" y="704330"/>
                  </a:cubicBezTo>
                  <a:cubicBezTo>
                    <a:pt x="83915" y="696773"/>
                    <a:pt x="79540" y="686433"/>
                    <a:pt x="79540" y="676093"/>
                  </a:cubicBezTo>
                  <a:lnTo>
                    <a:pt x="79540" y="119311"/>
                  </a:lnTo>
                  <a:cubicBezTo>
                    <a:pt x="79540" y="108970"/>
                    <a:pt x="83915" y="98630"/>
                    <a:pt x="91074" y="91074"/>
                  </a:cubicBezTo>
                  <a:cubicBezTo>
                    <a:pt x="98630" y="83915"/>
                    <a:pt x="108970" y="79540"/>
                    <a:pt x="119311" y="79540"/>
                  </a:cubicBezTo>
                  <a:lnTo>
                    <a:pt x="556782" y="79540"/>
                  </a:lnTo>
                  <a:cubicBezTo>
                    <a:pt x="578656" y="79540"/>
                    <a:pt x="596553" y="61644"/>
                    <a:pt x="596553" y="39770"/>
                  </a:cubicBezTo>
                  <a:cubicBezTo>
                    <a:pt x="596553" y="17897"/>
                    <a:pt x="578656" y="0"/>
                    <a:pt x="556782" y="0"/>
                  </a:cubicBezTo>
                  <a:lnTo>
                    <a:pt x="119311" y="0"/>
                  </a:lnTo>
                  <a:cubicBezTo>
                    <a:pt x="87494" y="0"/>
                    <a:pt x="57667" y="12329"/>
                    <a:pt x="34998" y="34998"/>
                  </a:cubicBezTo>
                  <a:cubicBezTo>
                    <a:pt x="12329" y="57667"/>
                    <a:pt x="0" y="87494"/>
                    <a:pt x="0" y="119311"/>
                  </a:cubicBezTo>
                  <a:lnTo>
                    <a:pt x="0" y="676093"/>
                  </a:lnTo>
                  <a:cubicBezTo>
                    <a:pt x="0" y="707909"/>
                    <a:pt x="12329" y="737737"/>
                    <a:pt x="34998" y="760406"/>
                  </a:cubicBezTo>
                  <a:cubicBezTo>
                    <a:pt x="57667" y="783075"/>
                    <a:pt x="87494" y="795403"/>
                    <a:pt x="119311" y="795403"/>
                  </a:cubicBezTo>
                  <a:lnTo>
                    <a:pt x="676093" y="795403"/>
                  </a:lnTo>
                  <a:cubicBezTo>
                    <a:pt x="707909" y="795403"/>
                    <a:pt x="737737" y="783075"/>
                    <a:pt x="760406" y="760406"/>
                  </a:cubicBezTo>
                  <a:cubicBezTo>
                    <a:pt x="783075" y="737737"/>
                    <a:pt x="795403" y="707909"/>
                    <a:pt x="795403" y="676093"/>
                  </a:cubicBezTo>
                  <a:lnTo>
                    <a:pt x="795403" y="397702"/>
                  </a:lnTo>
                  <a:cubicBezTo>
                    <a:pt x="795403" y="375828"/>
                    <a:pt x="777507" y="357932"/>
                    <a:pt x="755633" y="357932"/>
                  </a:cubicBezTo>
                  <a:close/>
                </a:path>
              </a:pathLst>
            </a:custGeom>
            <a:solidFill>
              <a:srgbClr val="FCFE67"/>
            </a:solidFill>
            <a:ln w="39688" cap="flat">
              <a:noFill/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269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2" grpId="0" animBg="1"/>
      <p:bldP spid="46" grpId="0" animBg="1"/>
      <p:bldP spid="10" grpId="0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331A3-7DB2-708E-86A0-B20CFC0C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Agrupar 47">
            <a:extLst>
              <a:ext uri="{FF2B5EF4-FFF2-40B4-BE49-F238E27FC236}">
                <a16:creationId xmlns:a16="http://schemas.microsoft.com/office/drawing/2014/main" id="{3D6F6161-4414-DBEF-E2C3-3DA3B2D45A4E}"/>
              </a:ext>
            </a:extLst>
          </p:cNvPr>
          <p:cNvGrpSpPr/>
          <p:nvPr/>
        </p:nvGrpSpPr>
        <p:grpSpPr>
          <a:xfrm>
            <a:off x="6581768" y="3448761"/>
            <a:ext cx="3982986" cy="703514"/>
            <a:chOff x="6581768" y="3448761"/>
            <a:chExt cx="3982986" cy="703514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10BFCF4F-003A-D141-A791-4A1699BC7660}"/>
                </a:ext>
              </a:extLst>
            </p:cNvPr>
            <p:cNvSpPr/>
            <p:nvPr/>
          </p:nvSpPr>
          <p:spPr>
            <a:xfrm>
              <a:off x="6581768" y="3448761"/>
              <a:ext cx="3935553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3DAB77B-F344-708D-FCF5-4B0D9C8D1595}"/>
                </a:ext>
              </a:extLst>
            </p:cNvPr>
            <p:cNvSpPr/>
            <p:nvPr/>
          </p:nvSpPr>
          <p:spPr>
            <a:xfrm>
              <a:off x="7127735" y="3448761"/>
              <a:ext cx="3437019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Fechamento Confiante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EEF44296-DD24-8556-650B-51A11E21B4A5}"/>
              </a:ext>
            </a:extLst>
          </p:cNvPr>
          <p:cNvGrpSpPr/>
          <p:nvPr/>
        </p:nvGrpSpPr>
        <p:grpSpPr>
          <a:xfrm>
            <a:off x="6559465" y="2399449"/>
            <a:ext cx="5448298" cy="703514"/>
            <a:chOff x="6581767" y="2399449"/>
            <a:chExt cx="5448298" cy="703514"/>
          </a:xfrm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AF2CF908-8FA2-DC96-101A-47BD8777AC4B}"/>
                </a:ext>
              </a:extLst>
            </p:cNvPr>
            <p:cNvSpPr/>
            <p:nvPr/>
          </p:nvSpPr>
          <p:spPr>
            <a:xfrm>
              <a:off x="6581767" y="2399449"/>
              <a:ext cx="5448298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70720CFF-BC7C-4D77-A712-187545A1B9F1}"/>
                </a:ext>
              </a:extLst>
            </p:cNvPr>
            <p:cNvSpPr/>
            <p:nvPr/>
          </p:nvSpPr>
          <p:spPr>
            <a:xfrm>
              <a:off x="7127735" y="2399449"/>
              <a:ext cx="4347832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Fechamento de Impacto: Assuma </a:t>
              </a:r>
              <a:b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</a:br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a Venda e Avance com Naturalidade</a:t>
              </a: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A3B7D396-D257-647C-49E8-47C6934CE0D0}"/>
              </a:ext>
            </a:extLst>
          </p:cNvPr>
          <p:cNvGrpSpPr/>
          <p:nvPr/>
        </p:nvGrpSpPr>
        <p:grpSpPr>
          <a:xfrm>
            <a:off x="1128714" y="3448761"/>
            <a:ext cx="3982986" cy="703514"/>
            <a:chOff x="1128714" y="3448761"/>
            <a:chExt cx="3982986" cy="703514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3B7A095-7087-A748-E427-D29A4B11046D}"/>
                </a:ext>
              </a:extLst>
            </p:cNvPr>
            <p:cNvSpPr/>
            <p:nvPr/>
          </p:nvSpPr>
          <p:spPr>
            <a:xfrm>
              <a:off x="1128714" y="3448761"/>
              <a:ext cx="3935553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54019B03-1BC7-B561-D0AA-BA4FFEAF7EE0}"/>
                </a:ext>
              </a:extLst>
            </p:cNvPr>
            <p:cNvSpPr/>
            <p:nvPr/>
          </p:nvSpPr>
          <p:spPr>
            <a:xfrm>
              <a:off x="1674681" y="3448761"/>
              <a:ext cx="3437019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Valor em Números</a:t>
              </a: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B80B3C0E-9EE6-6FD6-2162-29ADDF9B0CED}"/>
              </a:ext>
            </a:extLst>
          </p:cNvPr>
          <p:cNvGrpSpPr/>
          <p:nvPr/>
        </p:nvGrpSpPr>
        <p:grpSpPr>
          <a:xfrm>
            <a:off x="1128713" y="4498073"/>
            <a:ext cx="4814637" cy="703514"/>
            <a:chOff x="1128713" y="4498073"/>
            <a:chExt cx="4814637" cy="703514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428F56B5-FCF7-483D-1B69-2E797C5DAE37}"/>
                </a:ext>
              </a:extLst>
            </p:cNvPr>
            <p:cNvSpPr/>
            <p:nvPr/>
          </p:nvSpPr>
          <p:spPr>
            <a:xfrm>
              <a:off x="1128713" y="4498073"/>
              <a:ext cx="4814637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47139C9F-7F0F-5091-C27E-965AC5CACB31}"/>
                </a:ext>
              </a:extLst>
            </p:cNvPr>
            <p:cNvSpPr/>
            <p:nvPr/>
          </p:nvSpPr>
          <p:spPr>
            <a:xfrm>
              <a:off x="1674681" y="4498073"/>
              <a:ext cx="3571876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Apresentação de Valor: </a:t>
              </a:r>
            </a:p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Benefício com Economia Real</a:t>
              </a: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C19E3DBB-D391-A7F3-A3A5-D6F86683C7AA}"/>
              </a:ext>
            </a:extLst>
          </p:cNvPr>
          <p:cNvGrpSpPr/>
          <p:nvPr/>
        </p:nvGrpSpPr>
        <p:grpSpPr>
          <a:xfrm>
            <a:off x="1128714" y="2399449"/>
            <a:ext cx="3982986" cy="703514"/>
            <a:chOff x="1128714" y="2399449"/>
            <a:chExt cx="3982986" cy="703514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46C8D93C-4C38-604F-0801-E3173DE905E3}"/>
                </a:ext>
              </a:extLst>
            </p:cNvPr>
            <p:cNvSpPr/>
            <p:nvPr/>
          </p:nvSpPr>
          <p:spPr>
            <a:xfrm>
              <a:off x="1128714" y="2399449"/>
              <a:ext cx="3935553" cy="703514"/>
            </a:xfrm>
            <a:prstGeom prst="rect">
              <a:avLst/>
            </a:prstGeom>
            <a:solidFill>
              <a:srgbClr val="029C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b="1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699E38CF-5037-5374-ED83-0B380FEE3D98}"/>
                </a:ext>
              </a:extLst>
            </p:cNvPr>
            <p:cNvSpPr/>
            <p:nvPr/>
          </p:nvSpPr>
          <p:spPr>
            <a:xfrm>
              <a:off x="1674681" y="2399449"/>
              <a:ext cx="3437019" cy="70351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rgbClr val="FCFE67"/>
                  </a:solidFill>
                  <a:latin typeface="AMX" pitchFamily="2" charset="77"/>
                </a:rPr>
                <a:t>Retomada e Encontro</a:t>
              </a: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5CD656C4-3648-C226-3327-492E256CA144}"/>
              </a:ext>
            </a:extLst>
          </p:cNvPr>
          <p:cNvSpPr/>
          <p:nvPr/>
        </p:nvSpPr>
        <p:spPr>
          <a:xfrm>
            <a:off x="1031734" y="-3115761"/>
            <a:ext cx="4032533" cy="1026703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CFE67"/>
                </a:solidFill>
                <a:latin typeface="AMX" pitchFamily="2" charset="77"/>
              </a:rPr>
              <a:t>1. </a:t>
            </a:r>
            <a:r>
              <a:rPr lang="pt-BR" sz="2000" dirty="0">
                <a:solidFill>
                  <a:schemeClr val="bg1"/>
                </a:solidFill>
                <a:latin typeface="AMX Medium" pitchFamily="2" charset="77"/>
              </a:rPr>
              <a:t>Retomada e Encontro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5C6D5BE-AD5A-09AF-4DA6-885274EA0298}"/>
              </a:ext>
            </a:extLst>
          </p:cNvPr>
          <p:cNvGrpSpPr/>
          <p:nvPr/>
        </p:nvGrpSpPr>
        <p:grpSpPr>
          <a:xfrm>
            <a:off x="4042380" y="155140"/>
            <a:ext cx="4107241" cy="1049968"/>
            <a:chOff x="2590149" y="155140"/>
            <a:chExt cx="4107241" cy="1049968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F2656E8F-0A88-5453-BC37-AD7606CD2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DC4834CB-3443-ADEE-2C52-E9DC133ACA4F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3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69214A2D-58E8-0136-1547-64B88754F042}"/>
                </a:ext>
              </a:extLst>
            </p:cNvPr>
            <p:cNvSpPr/>
            <p:nvPr/>
          </p:nvSpPr>
          <p:spPr>
            <a:xfrm>
              <a:off x="3618751" y="370962"/>
              <a:ext cx="3078639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Contato: Análise e Valor</a:t>
              </a:r>
            </a:p>
          </p:txBody>
        </p:sp>
      </p:grp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15FA0D2-7809-C404-11A0-2DDD0A3262FD}"/>
              </a:ext>
            </a:extLst>
          </p:cNvPr>
          <p:cNvSpPr/>
          <p:nvPr/>
        </p:nvSpPr>
        <p:spPr>
          <a:xfrm>
            <a:off x="4442950" y="2327572"/>
            <a:ext cx="636360" cy="544381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8F92D06-098D-EB41-1620-2DFB785760C0}"/>
              </a:ext>
            </a:extLst>
          </p:cNvPr>
          <p:cNvSpPr/>
          <p:nvPr/>
        </p:nvSpPr>
        <p:spPr>
          <a:xfrm>
            <a:off x="892005" y="2399449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x-none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1</a:t>
            </a:r>
          </a:p>
        </p:txBody>
      </p:sp>
      <p:sp>
        <p:nvSpPr>
          <p:cNvPr id="13" name="Forma Livre 12">
            <a:extLst>
              <a:ext uri="{FF2B5EF4-FFF2-40B4-BE49-F238E27FC236}">
                <a16:creationId xmlns:a16="http://schemas.microsoft.com/office/drawing/2014/main" id="{068F1BF7-8EE9-D61F-3FFD-E8088E1AD429}"/>
              </a:ext>
            </a:extLst>
          </p:cNvPr>
          <p:cNvSpPr/>
          <p:nvPr/>
        </p:nvSpPr>
        <p:spPr>
          <a:xfrm>
            <a:off x="4442950" y="3376884"/>
            <a:ext cx="636360" cy="544381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4D2D29-6C68-0A1B-27BD-4EA74C0B72A7}"/>
              </a:ext>
            </a:extLst>
          </p:cNvPr>
          <p:cNvSpPr/>
          <p:nvPr/>
        </p:nvSpPr>
        <p:spPr>
          <a:xfrm>
            <a:off x="892005" y="3448761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2</a:t>
            </a:r>
            <a:endParaRPr lang="x-none" sz="3200" b="1" dirty="0">
              <a:solidFill>
                <a:srgbClr val="FCFE67"/>
              </a:solidFill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22" name="Forma Livre 21">
            <a:extLst>
              <a:ext uri="{FF2B5EF4-FFF2-40B4-BE49-F238E27FC236}">
                <a16:creationId xmlns:a16="http://schemas.microsoft.com/office/drawing/2014/main" id="{EC651D29-6746-949A-BE94-C92227102FDA}"/>
              </a:ext>
            </a:extLst>
          </p:cNvPr>
          <p:cNvSpPr/>
          <p:nvPr/>
        </p:nvSpPr>
        <p:spPr>
          <a:xfrm>
            <a:off x="5386152" y="4426196"/>
            <a:ext cx="636360" cy="544381"/>
          </a:xfrm>
          <a:custGeom>
            <a:avLst/>
            <a:gdLst>
              <a:gd name="csX0" fmla="*/ 536599 w 548231"/>
              <a:gd name="csY0" fmla="*/ 11633 h 468989"/>
              <a:gd name="csX1" fmla="*/ 480523 w 548231"/>
              <a:gd name="csY1" fmla="*/ 11633 h 468989"/>
              <a:gd name="csX2" fmla="*/ 158782 w 548231"/>
              <a:gd name="csY2" fmla="*/ 373144 h 468989"/>
              <a:gd name="csX3" fmla="*/ 67709 w 548231"/>
              <a:gd name="csY3" fmla="*/ 282070 h 468989"/>
              <a:gd name="csX4" fmla="*/ 11633 w 548231"/>
              <a:gd name="csY4" fmla="*/ 282070 h 468989"/>
              <a:gd name="csX5" fmla="*/ 11633 w 548231"/>
              <a:gd name="csY5" fmla="*/ 338146 h 468989"/>
              <a:gd name="csX6" fmla="*/ 130943 w 548231"/>
              <a:gd name="csY6" fmla="*/ 457456 h 468989"/>
              <a:gd name="csX7" fmla="*/ 158782 w 548231"/>
              <a:gd name="csY7" fmla="*/ 468990 h 468989"/>
              <a:gd name="csX8" fmla="*/ 187019 w 548231"/>
              <a:gd name="csY8" fmla="*/ 457456 h 468989"/>
              <a:gd name="csX9" fmla="*/ 536599 w 548231"/>
              <a:gd name="csY9" fmla="*/ 68106 h 468989"/>
              <a:gd name="csX10" fmla="*/ 536599 w 548231"/>
              <a:gd name="csY10" fmla="*/ 11633 h 4689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48231" h="468989">
                <a:moveTo>
                  <a:pt x="536599" y="11633"/>
                </a:moveTo>
                <a:cubicBezTo>
                  <a:pt x="521089" y="-3878"/>
                  <a:pt x="496033" y="-3878"/>
                  <a:pt x="480523" y="11633"/>
                </a:cubicBezTo>
                <a:lnTo>
                  <a:pt x="158782" y="373144"/>
                </a:lnTo>
                <a:lnTo>
                  <a:pt x="67709" y="282070"/>
                </a:lnTo>
                <a:cubicBezTo>
                  <a:pt x="52198" y="266560"/>
                  <a:pt x="27143" y="266560"/>
                  <a:pt x="11633" y="282070"/>
                </a:cubicBezTo>
                <a:cubicBezTo>
                  <a:pt x="-3878" y="297580"/>
                  <a:pt x="-3878" y="322635"/>
                  <a:pt x="11633" y="338146"/>
                </a:cubicBezTo>
                <a:lnTo>
                  <a:pt x="130943" y="457456"/>
                </a:lnTo>
                <a:cubicBezTo>
                  <a:pt x="138500" y="465013"/>
                  <a:pt x="148442" y="468990"/>
                  <a:pt x="158782" y="468990"/>
                </a:cubicBezTo>
                <a:cubicBezTo>
                  <a:pt x="169123" y="468990"/>
                  <a:pt x="179065" y="465013"/>
                  <a:pt x="187019" y="457456"/>
                </a:cubicBezTo>
                <a:lnTo>
                  <a:pt x="536599" y="68106"/>
                </a:lnTo>
                <a:cubicBezTo>
                  <a:pt x="552109" y="52596"/>
                  <a:pt x="552109" y="27143"/>
                  <a:pt x="536599" y="11633"/>
                </a:cubicBezTo>
                <a:close/>
              </a:path>
            </a:pathLst>
          </a:custGeom>
          <a:solidFill>
            <a:srgbClr val="FCFE67"/>
          </a:solidFill>
          <a:ln w="39688" cap="flat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579452-8873-D3F8-7F51-34B5DFF86288}"/>
              </a:ext>
            </a:extLst>
          </p:cNvPr>
          <p:cNvSpPr/>
          <p:nvPr/>
        </p:nvSpPr>
        <p:spPr>
          <a:xfrm>
            <a:off x="892005" y="4498073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3</a:t>
            </a:r>
            <a:endParaRPr lang="x-none" sz="3200" b="1" dirty="0">
              <a:solidFill>
                <a:srgbClr val="FCFE67"/>
              </a:solidFill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1276F16-4897-9651-5232-B60F37A0A8AF}"/>
              </a:ext>
            </a:extLst>
          </p:cNvPr>
          <p:cNvSpPr/>
          <p:nvPr/>
        </p:nvSpPr>
        <p:spPr>
          <a:xfrm>
            <a:off x="6345059" y="3448761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5</a:t>
            </a:r>
            <a:endParaRPr lang="x-none" sz="3200" b="1" dirty="0">
              <a:solidFill>
                <a:srgbClr val="FCFE67"/>
              </a:solidFill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EF92422-4D62-371B-D930-B87432B6DA5F}"/>
              </a:ext>
            </a:extLst>
          </p:cNvPr>
          <p:cNvSpPr/>
          <p:nvPr/>
        </p:nvSpPr>
        <p:spPr>
          <a:xfrm>
            <a:off x="6322757" y="2399449"/>
            <a:ext cx="703514" cy="703514"/>
          </a:xfrm>
          <a:prstGeom prst="ellipse">
            <a:avLst/>
          </a:prstGeom>
          <a:solidFill>
            <a:srgbClr val="029C54"/>
          </a:solidFill>
          <a:ln w="28575">
            <a:solidFill>
              <a:srgbClr val="BE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3200" b="1" dirty="0">
                <a:solidFill>
                  <a:srgbClr val="FCFE67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4</a:t>
            </a:r>
            <a:endParaRPr lang="x-none" sz="3200" b="1" dirty="0">
              <a:solidFill>
                <a:srgbClr val="FCFE67"/>
              </a:solidFill>
              <a:latin typeface="Segoe UI Black" panose="020B0502040204020203" pitchFamily="34" charset="0"/>
              <a:cs typeface="Segoe UI Black" panose="020B0502040204020203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5CCD9ECF-18BE-1042-A656-C1CB4B997EBA}"/>
              </a:ext>
            </a:extLst>
          </p:cNvPr>
          <p:cNvSpPr txBox="1"/>
          <p:nvPr/>
        </p:nvSpPr>
        <p:spPr>
          <a:xfrm>
            <a:off x="2327735" y="1479029"/>
            <a:ext cx="7536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u="none" strike="noStrike" baseline="0" dirty="0">
                <a:latin typeface="AMX" pitchFamily="2" charset="77"/>
              </a:rPr>
              <a:t>Objetivo: </a:t>
            </a:r>
            <a:r>
              <a:rPr lang="pt-BR" sz="2000" b="0" i="0" u="none" strike="noStrike" baseline="0" dirty="0">
                <a:latin typeface="AMX" pitchFamily="2" charset="77"/>
              </a:rPr>
              <a:t>Apresentar a análise e converter o valor em ação.</a:t>
            </a:r>
            <a:endParaRPr lang="pt-BR" sz="2000" dirty="0"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0468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" grpId="0" animBg="1"/>
      <p:bldP spid="13" grpId="0" animBg="1"/>
      <p:bldP spid="15" grpId="0" animBg="1"/>
      <p:bldP spid="22" grpId="0" animBg="1"/>
      <p:bldP spid="23" grpId="0" animBg="1"/>
      <p:bldP spid="32" grpId="0" animBg="1"/>
      <p:bldP spid="36" grpId="0" animBg="1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9CEC0-E164-52AE-2143-5B1CE65D4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C22FC7B6-F58A-AD91-751A-843AFCCBAD09}"/>
              </a:ext>
            </a:extLst>
          </p:cNvPr>
          <p:cNvGrpSpPr/>
          <p:nvPr/>
        </p:nvGrpSpPr>
        <p:grpSpPr>
          <a:xfrm>
            <a:off x="1348915" y="319249"/>
            <a:ext cx="2868358" cy="5848630"/>
            <a:chOff x="290862" y="-187202"/>
            <a:chExt cx="2863817" cy="5839371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0AED2213-1F96-FAEE-FF1D-EBE3E15AF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929306">
              <a:off x="1564927" y="-187202"/>
              <a:ext cx="1082710" cy="1090229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DF178504-B26E-2CB4-901C-0D5D639C4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107"/>
            <a:stretch/>
          </p:blipFill>
          <p:spPr>
            <a:xfrm>
              <a:off x="290862" y="1096881"/>
              <a:ext cx="2101550" cy="4555288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D4EAA484-69F1-0475-6810-3CD63D9DF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78" b="7685"/>
            <a:stretch/>
          </p:blipFill>
          <p:spPr>
            <a:xfrm flipH="1">
              <a:off x="1249679" y="183084"/>
              <a:ext cx="1905000" cy="5469085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53D0E488-9246-2314-FB4F-B704697F1E6D}"/>
              </a:ext>
            </a:extLst>
          </p:cNvPr>
          <p:cNvSpPr txBox="1"/>
          <p:nvPr/>
        </p:nvSpPr>
        <p:spPr>
          <a:xfrm>
            <a:off x="4824235" y="2491905"/>
            <a:ext cx="63009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latin typeface="AMX" pitchFamily="2" charset="77"/>
              </a:rPr>
              <a:t>Lembrete: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A15773-5982-6A3D-03DE-B60B3AA09CC6}"/>
              </a:ext>
            </a:extLst>
          </p:cNvPr>
          <p:cNvSpPr txBox="1"/>
          <p:nvPr/>
        </p:nvSpPr>
        <p:spPr>
          <a:xfrm>
            <a:off x="4824235" y="3442766"/>
            <a:ext cx="63009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MX Medium" pitchFamily="2" charset="77"/>
              </a:rPr>
              <a:t>Utilize o simulador do Tools </a:t>
            </a:r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para calcular os valores e benefícios de forma precisa e rápida!</a:t>
            </a:r>
          </a:p>
        </p:txBody>
      </p:sp>
    </p:spTree>
    <p:extLst>
      <p:ext uri="{BB962C8B-B14F-4D97-AF65-F5344CB8AC3E}">
        <p14:creationId xmlns:p14="http://schemas.microsoft.com/office/powerpoint/2010/main" val="379144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7F64-01D3-7243-2E8E-53F02D240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CE2EF4EF-FD90-3521-B21B-24ED05D60AB9}"/>
              </a:ext>
            </a:extLst>
          </p:cNvPr>
          <p:cNvGrpSpPr/>
          <p:nvPr/>
        </p:nvGrpSpPr>
        <p:grpSpPr>
          <a:xfrm>
            <a:off x="4042380" y="155140"/>
            <a:ext cx="4107241" cy="1049968"/>
            <a:chOff x="2590149" y="155140"/>
            <a:chExt cx="4107241" cy="1049968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40392B59-CC3F-B864-E691-4A16BB205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149" y="155140"/>
              <a:ext cx="1042727" cy="1049968"/>
            </a:xfrm>
            <a:prstGeom prst="rect">
              <a:avLst/>
            </a:prstGeom>
          </p:spPr>
        </p:pic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58D09F26-BA0C-5051-E232-A44EC52D04A3}"/>
                </a:ext>
              </a:extLst>
            </p:cNvPr>
            <p:cNvSpPr/>
            <p:nvPr/>
          </p:nvSpPr>
          <p:spPr>
            <a:xfrm>
              <a:off x="2837041" y="402894"/>
              <a:ext cx="551727" cy="55172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3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3BA59AC7-E5CF-91B3-B1E5-F13DCEC7CE8A}"/>
                </a:ext>
              </a:extLst>
            </p:cNvPr>
            <p:cNvSpPr/>
            <p:nvPr/>
          </p:nvSpPr>
          <p:spPr>
            <a:xfrm>
              <a:off x="3618751" y="370962"/>
              <a:ext cx="3078639" cy="543293"/>
            </a:xfrm>
            <a:prstGeom prst="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000" b="1" dirty="0">
                  <a:solidFill>
                    <a:schemeClr val="bg1"/>
                  </a:solidFill>
                  <a:latin typeface="AMX" pitchFamily="2" charset="77"/>
                </a:rPr>
                <a:t>Contato: Análise e Valor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7A5F73EE-D92A-148E-AAA5-13A8491B0AF4}"/>
              </a:ext>
            </a:extLst>
          </p:cNvPr>
          <p:cNvSpPr txBox="1"/>
          <p:nvPr/>
        </p:nvSpPr>
        <p:spPr>
          <a:xfrm>
            <a:off x="2327735" y="1300411"/>
            <a:ext cx="7536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rgbClr val="C00000"/>
                </a:solidFill>
                <a:latin typeface="AMX" pitchFamily="2" charset="77"/>
              </a:rPr>
              <a:t>Compare Valores Single e </a:t>
            </a:r>
            <a:r>
              <a:rPr lang="pt-BR" sz="2400" b="1" i="0" u="none" strike="noStrike" baseline="0" dirty="0" err="1">
                <a:solidFill>
                  <a:srgbClr val="C00000"/>
                </a:solidFill>
                <a:latin typeface="AMX" pitchFamily="2" charset="77"/>
              </a:rPr>
              <a:t>Multi</a:t>
            </a:r>
            <a:endParaRPr lang="pt-BR" sz="2400" dirty="0">
              <a:solidFill>
                <a:srgbClr val="C00000"/>
              </a:solidFill>
              <a:latin typeface="AMX" pitchFamily="2" charset="77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5AEA286-6B8D-15B1-96A3-9137FD976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023" y="1205108"/>
            <a:ext cx="3863141" cy="4984565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8BEA0DA8-83F9-4E95-CD72-56122CA3EC1E}"/>
              </a:ext>
            </a:extLst>
          </p:cNvPr>
          <p:cNvGrpSpPr/>
          <p:nvPr/>
        </p:nvGrpSpPr>
        <p:grpSpPr>
          <a:xfrm>
            <a:off x="4840999" y="2095135"/>
            <a:ext cx="7186015" cy="3204509"/>
            <a:chOff x="4032065" y="398752"/>
            <a:chExt cx="7186015" cy="3204509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E5B5C146-0B25-6D6F-50F6-C7DD6E7C0290}"/>
                </a:ext>
              </a:extLst>
            </p:cNvPr>
            <p:cNvSpPr/>
            <p:nvPr/>
          </p:nvSpPr>
          <p:spPr>
            <a:xfrm>
              <a:off x="4041862" y="398752"/>
              <a:ext cx="7176218" cy="3204509"/>
            </a:xfrm>
            <a:prstGeom prst="roundRect">
              <a:avLst>
                <a:gd name="adj" fmla="val 7891"/>
              </a:avLst>
            </a:prstGeom>
            <a:solidFill>
              <a:srgbClr val="F55B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Balão Retangular Arredondado 16">
              <a:extLst>
                <a:ext uri="{FF2B5EF4-FFF2-40B4-BE49-F238E27FC236}">
                  <a16:creationId xmlns:a16="http://schemas.microsoft.com/office/drawing/2014/main" id="{A9907F72-E8EB-A7CC-D4D6-EA1D9635827C}"/>
                </a:ext>
              </a:extLst>
            </p:cNvPr>
            <p:cNvSpPr/>
            <p:nvPr/>
          </p:nvSpPr>
          <p:spPr>
            <a:xfrm rot="5400000">
              <a:off x="6860900" y="-1548501"/>
              <a:ext cx="1366192" cy="7023862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8B9CD20-FA05-FF80-5696-BD0A0A5F93E3}"/>
                </a:ext>
              </a:extLst>
            </p:cNvPr>
            <p:cNvSpPr txBox="1"/>
            <p:nvPr/>
          </p:nvSpPr>
          <p:spPr>
            <a:xfrm>
              <a:off x="4512113" y="653600"/>
              <a:ext cx="660560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“Olha que interessante, [Nome do Cliente].</a:t>
              </a:r>
            </a:p>
            <a:p>
              <a:pPr lvl="0"/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Se você fosse contratar seu celular e a</a:t>
              </a:r>
            </a:p>
            <a:p>
              <a:pPr lvl="0"/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internet separadamente, pagaria hoje</a:t>
              </a:r>
            </a:p>
            <a:p>
              <a:pPr lvl="0"/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cerca de </a:t>
              </a:r>
              <a:r>
                <a:rPr lang="pt-BR" sz="2800" b="1" i="1" dirty="0" err="1">
                  <a:solidFill>
                    <a:schemeClr val="bg1"/>
                  </a:solidFill>
                  <a:latin typeface="AMX" pitchFamily="2" charset="77"/>
                </a:rPr>
                <a:t>R</a:t>
              </a:r>
              <a:r>
                <a:rPr lang="pt-BR" sz="2800" b="1" i="1" dirty="0">
                  <a:solidFill>
                    <a:schemeClr val="bg1"/>
                  </a:solidFill>
                  <a:latin typeface="AMX" pitchFamily="2" charset="77"/>
                </a:rPr>
                <a:t>$ [Valor X] </a:t>
              </a:r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**pelo celular e**</a:t>
              </a:r>
            </a:p>
            <a:p>
              <a:pPr lvl="0"/>
              <a:r>
                <a:rPr lang="pt-BR" sz="2800" b="1" i="1" dirty="0" err="1">
                  <a:solidFill>
                    <a:schemeClr val="bg1"/>
                  </a:solidFill>
                  <a:latin typeface="AMX" pitchFamily="2" charset="77"/>
                </a:rPr>
                <a:t>R</a:t>
              </a:r>
              <a:r>
                <a:rPr lang="pt-BR" sz="2800" b="1" i="1" dirty="0">
                  <a:solidFill>
                    <a:schemeClr val="bg1"/>
                  </a:solidFill>
                  <a:latin typeface="AMX" pitchFamily="2" charset="77"/>
                </a:rPr>
                <a:t>$ [Valor </a:t>
              </a:r>
              <a:r>
                <a:rPr lang="pt-BR" sz="2800" b="1" i="1" dirty="0" err="1">
                  <a:solidFill>
                    <a:schemeClr val="bg1"/>
                  </a:solidFill>
                  <a:latin typeface="AMX" pitchFamily="2" charset="77"/>
                </a:rPr>
                <a:t>Y</a:t>
              </a:r>
              <a:r>
                <a:rPr lang="pt-BR" sz="2800" b="1" i="1" dirty="0">
                  <a:solidFill>
                    <a:schemeClr val="bg1"/>
                  </a:solidFill>
                  <a:latin typeface="AMX" pitchFamily="2" charset="77"/>
                </a:rPr>
                <a:t>] </a:t>
              </a:r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pela internet, totalizando</a:t>
              </a:r>
            </a:p>
            <a:p>
              <a:pPr lvl="0"/>
              <a:r>
                <a:rPr lang="pt-BR" sz="2800" b="1" i="1" dirty="0" err="1">
                  <a:solidFill>
                    <a:schemeClr val="bg1"/>
                  </a:solidFill>
                  <a:latin typeface="AMX" pitchFamily="2" charset="77"/>
                </a:rPr>
                <a:t>R</a:t>
              </a:r>
              <a:r>
                <a:rPr lang="pt-BR" sz="2800" b="1" i="1" dirty="0">
                  <a:solidFill>
                    <a:schemeClr val="bg1"/>
                  </a:solidFill>
                  <a:latin typeface="AMX" pitchFamily="2" charset="77"/>
                </a:rPr>
                <a:t>$ [Soma X+Y] </a:t>
              </a:r>
              <a:r>
                <a:rPr lang="pt-BR" sz="2800" i="1" dirty="0">
                  <a:solidFill>
                    <a:schemeClr val="bg1"/>
                  </a:solidFill>
                  <a:latin typeface="AMX Medium" pitchFamily="2" charset="77"/>
                </a:rPr>
                <a:t>por mês."</a:t>
              </a:r>
            </a:p>
          </p:txBody>
        </p:sp>
      </p:grpSp>
      <p:pic>
        <p:nvPicPr>
          <p:cNvPr id="11" name="Gráfico 13">
            <a:extLst>
              <a:ext uri="{FF2B5EF4-FFF2-40B4-BE49-F238E27FC236}">
                <a16:creationId xmlns:a16="http://schemas.microsoft.com/office/drawing/2014/main" id="{3E50DE34-23B1-E196-4389-1EB22FA356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14"/>
          <a:stretch>
            <a:fillRect/>
          </a:stretch>
        </p:blipFill>
        <p:spPr>
          <a:xfrm>
            <a:off x="1256093" y="1835323"/>
            <a:ext cx="4003160" cy="502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9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669156AE-1E4A-4B74-9854-A51CA1DCA3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498409-9CDA-40DB-A872-B635BF2F3A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5A2679-5590-4356-AF37-7B8D697D5200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7097</TotalTime>
  <Words>2475</Words>
  <Application>Microsoft Office PowerPoint</Application>
  <PresentationFormat>Widescreen</PresentationFormat>
  <Paragraphs>343</Paragraphs>
  <Slides>19</Slides>
  <Notes>18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7" baseType="lpstr">
      <vt:lpstr>AMX</vt:lpstr>
      <vt:lpstr>AMX Medium</vt:lpstr>
      <vt:lpstr>Arial</vt:lpstr>
      <vt:lpstr>Arial Black</vt:lpstr>
      <vt:lpstr>Arial,Sans-Serif</vt:lpstr>
      <vt:lpstr>Calibri</vt:lpstr>
      <vt:lpstr>Segoe UI Black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Marília Rocha Lopes da Silva</dc:creator>
  <cp:lastModifiedBy>Juliana Faria</cp:lastModifiedBy>
  <cp:revision>222</cp:revision>
  <dcterms:created xsi:type="dcterms:W3CDTF">2022-01-26T12:32:40Z</dcterms:created>
  <dcterms:modified xsi:type="dcterms:W3CDTF">2026-03-03T14:57:26Z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