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31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.svg" ContentType="image/svg+xml"/>
  <Override PartName="/ppt/media/image70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9.svg" ContentType="image/svg+xml"/>
  <Override PartName="/ppt/media/image90.svg" ContentType="image/svg+xml"/>
  <Override PartName="/ppt/media/image9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62" r:id="rId3"/>
    <p:sldId id="257" r:id="rId5"/>
    <p:sldId id="263" r:id="rId6"/>
    <p:sldId id="267" r:id="rId7"/>
    <p:sldId id="4746" r:id="rId8"/>
    <p:sldId id="271" r:id="rId9"/>
    <p:sldId id="272" r:id="rId10"/>
    <p:sldId id="278" r:id="rId11"/>
    <p:sldId id="4747" r:id="rId12"/>
    <p:sldId id="285" r:id="rId13"/>
    <p:sldId id="4748" r:id="rId14"/>
    <p:sldId id="4749" r:id="rId15"/>
    <p:sldId id="4750" r:id="rId16"/>
    <p:sldId id="4751" r:id="rId17"/>
    <p:sldId id="4752" r:id="rId18"/>
    <p:sldId id="4753" r:id="rId19"/>
    <p:sldId id="293" r:id="rId20"/>
  </p:sldIdLst>
  <p:sldSz cx="12192000" cy="6858000"/>
  <p:notesSz cx="6858000" cy="9144000"/>
  <p:embeddedFontLst>
    <p:embeddedFont>
      <p:font typeface="AMX" pitchFamily="2" charset="77"/>
      <p:regular r:id="rId24"/>
      <p:bold r:id="rId25"/>
      <p:italic r:id="rId26"/>
      <p:boldItalic r:id="rId27"/>
    </p:embeddedFont>
    <p:embeddedFont>
      <p:font typeface="Segoe UI Black" panose="020B0A02040204020203" pitchFamily="3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6"/>
    <a:srgbClr val="F5842B"/>
    <a:srgbClr val="DA291C"/>
    <a:srgbClr val="AF272F"/>
    <a:srgbClr val="E82823"/>
    <a:srgbClr val="EBD16E"/>
    <a:srgbClr val="CE211D"/>
    <a:srgbClr val="FFFAEE"/>
    <a:srgbClr val="14407D"/>
    <a:srgbClr val="278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9" autoAdjust="0"/>
    <p:restoredTop sz="94719"/>
  </p:normalViewPr>
  <p:slideViewPr>
    <p:cSldViewPr snapToGrid="0">
      <p:cViewPr>
        <p:scale>
          <a:sx n="66" d="100"/>
          <a:sy n="66" d="100"/>
        </p:scale>
        <p:origin x="274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customXml" Target="../customXml/item3.xml"/><Relationship Id="rId30" Type="http://schemas.openxmlformats.org/officeDocument/2006/relationships/customXml" Target="../customXml/item2.xml"/><Relationship Id="rId3" Type="http://schemas.openxmlformats.org/officeDocument/2006/relationships/slide" Target="slides/slide1.xml"/><Relationship Id="rId29" Type="http://schemas.openxmlformats.org/officeDocument/2006/relationships/customXml" Target="../customXml/item1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1F1C1F1D-A7AC-A54E-B061-947F91091C86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Este conteúdo é destinado para as ilhas de Aquisição, Migração e Rentabilização.  </a:t>
            </a:r>
            <a:r>
              <a:rPr lang="pt-BR" b="1" dirty="0">
                <a:sym typeface="+mn-ea"/>
              </a:rPr>
              <a:t>Vamos agora falar sobre tecnologia, onde veremos seu funcionamento.</a:t>
            </a:r>
            <a:endParaRPr lang="pt-BR" b="1" dirty="0">
              <a:sym typeface="+mn-e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Explique que e</a:t>
            </a:r>
            <a:r>
              <a:rPr lang="pt-PT" b="1" dirty="0">
                <a:sym typeface="+mn-ea"/>
              </a:rPr>
              <a:t>ste conhecimento nos ajuda a responder dúvidas dos clientes e a destacar as vantagens dos serviços da Claro, garantindo uma experiência positiva.</a:t>
            </a:r>
            <a:endParaRPr lang="pt-PT" b="1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Essa compreensão nos ajuda a entender melhor como essas tecnologias funcionam e a oferecer um atendimento mais eficaz aos nossos clientes.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Realize uma discussão com a turma antes de abordar o tema de sistemas operacionais, pergunte: </a:t>
            </a:r>
            <a:r>
              <a:rPr lang="pt-PT" dirty="0"/>
              <a:t>Quais sistemas operacionais vocês conhecem que são utilizados em smartphones e tablets?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Complemente que o sistema operacional é comparado ao 'cérebro' do dispositivo, organizando e controlando suas funções; sem ele, os aplicativos não funcionariam, e as funcionalidades não estariam disponíveis. 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Informe  que os </a:t>
            </a:r>
            <a:r>
              <a:rPr lang="pt-BR" b="1" dirty="0">
                <a:sym typeface="+mn-ea"/>
              </a:rPr>
              <a:t>sistemas operacionais disponíveis no mercado são Android e iOS.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Ressalte que ele é amplamente adotado devido à sua flexibilidade e personalização, sendo o sistema operacional mais usado no mundo.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Complemente que o iOS, sistema operacional exclusivo da Apple, é o segundo mais popular do mundo e é reconhecido por sua segurança robusta e a ampla variedade de aplicativos disponíveis na App Store.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 b="1"/>
              <a:t>Facilitador: </a:t>
            </a:r>
            <a:r>
              <a:rPr lang="pt-BR" altLang="en-US" b="1">
                <a:sym typeface="+mn-ea"/>
              </a:rPr>
              <a:t>Ao finalizar esse módulo questione a turma sobre a existência de dúvidas, antes de seguir para o próximo módulo.</a:t>
            </a:r>
            <a:endParaRPr lang="pt-BR" altLang="en-US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Informe que compreender a tecnologia móvel da Claro é fundamental para que você possa oferecer soluções adequadas e conquistar a confiança dos clientes durante as vendas.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Infrome: Vamos ver como a Claro se destaca nesse cenário e o que isso significa para a gente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Fazer o questionamento à turma, estimulando a participação de todos. Você pode solicitar que os alunos compartilhem o que sabe ou já ouviu sobre a tecnologia 5G. </a:t>
            </a:r>
            <a:r>
              <a:rPr lang="pt-BR" b="1" dirty="0">
                <a:sym typeface="+mn-ea"/>
              </a:rPr>
              <a:t>Explique que iremos ver o vídeo a seguir para entender </a:t>
            </a:r>
            <a:r>
              <a:rPr lang="pt-BR" b="1" dirty="0">
                <a:sym typeface="+mn-ea"/>
              </a:rPr>
              <a:t>como a Claro se destacou no mercado com o lançamento do 5G.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Complemente que essa inovação posiciona a Claro como uma das líderes no fornecimento de soluções de telecomunicações modernas e de alta qualidade no Brasil.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Apresente os benefícios. Informe que a tecnologia 5G não apenas proporciona uma conexão mais rápida, mas também permite que os clientes aproveitem ao máximo as aplicações e serviços digitais.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Complemente que equipamentos antigos podem não suportar as funcionalidades do 5G, limitando a experiência do usuário; por isso, é essencial mantê-los atualizados para garantir a melhor experiência com a Claro.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Explique que e</a:t>
            </a:r>
            <a:r>
              <a:rPr lang="pt-PT" b="1" dirty="0"/>
              <a:t>ste conhecimento nos ajuda a responder dúvidas dos clientes e a destacar as vantagens dos serviços da Claro, garantindo uma experiência positiva.</a:t>
            </a:r>
            <a:r>
              <a:rPr lang="pt-BR" altLang="pt-PT" b="1" dirty="0"/>
              <a:t> </a:t>
            </a:r>
            <a:endParaRPr lang="pt-BR" altLang="pt-PT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TECNOLOGIA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2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22.sv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openxmlformats.org/officeDocument/2006/relationships/image" Target="../media/image27.svg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svg"/><Relationship Id="rId8" Type="http://schemas.openxmlformats.org/officeDocument/2006/relationships/image" Target="../media/image67.png"/><Relationship Id="rId7" Type="http://schemas.openxmlformats.org/officeDocument/2006/relationships/image" Target="../media/image66.svg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70.svg"/><Relationship Id="rId12" Type="http://schemas.openxmlformats.org/officeDocument/2006/relationships/image" Target="../media/image69.png"/><Relationship Id="rId11" Type="http://schemas.openxmlformats.org/officeDocument/2006/relationships/image" Target="../media/image39.svg"/><Relationship Id="rId10" Type="http://schemas.openxmlformats.org/officeDocument/2006/relationships/image" Target="../media/image38.png"/><Relationship Id="rId1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svg"/><Relationship Id="rId8" Type="http://schemas.openxmlformats.org/officeDocument/2006/relationships/image" Target="../media/image76.png"/><Relationship Id="rId7" Type="http://schemas.openxmlformats.org/officeDocument/2006/relationships/image" Target="../media/image75.svg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3" Type="http://schemas.openxmlformats.org/officeDocument/2006/relationships/image" Target="../media/image71.jpeg"/><Relationship Id="rId2" Type="http://schemas.openxmlformats.org/officeDocument/2006/relationships/image" Target="../media/image37.sv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79.svg"/><Relationship Id="rId10" Type="http://schemas.openxmlformats.org/officeDocument/2006/relationships/image" Target="../media/image78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svg"/><Relationship Id="rId8" Type="http://schemas.openxmlformats.org/officeDocument/2006/relationships/image" Target="../media/image83.png"/><Relationship Id="rId7" Type="http://schemas.openxmlformats.org/officeDocument/2006/relationships/image" Target="../media/image41.svg"/><Relationship Id="rId6" Type="http://schemas.openxmlformats.org/officeDocument/2006/relationships/image" Target="../media/image40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3" Type="http://schemas.openxmlformats.org/officeDocument/2006/relationships/image" Target="../media/image80.jpeg"/><Relationship Id="rId2" Type="http://schemas.openxmlformats.org/officeDocument/2006/relationships/image" Target="../media/image37.sv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86.svg"/><Relationship Id="rId10" Type="http://schemas.openxmlformats.org/officeDocument/2006/relationships/image" Target="../media/image85.pn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92.svg"/><Relationship Id="rId7" Type="http://schemas.openxmlformats.org/officeDocument/2006/relationships/image" Target="../media/image91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jpeg"/><Relationship Id="rId2" Type="http://schemas.openxmlformats.org/officeDocument/2006/relationships/image" Target="../media/image37.sv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92.svg"/><Relationship Id="rId7" Type="http://schemas.openxmlformats.org/officeDocument/2006/relationships/image" Target="../media/image91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jpeg"/><Relationship Id="rId2" Type="http://schemas.openxmlformats.org/officeDocument/2006/relationships/image" Target="../media/image37.sv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svg"/><Relationship Id="rId7" Type="http://schemas.openxmlformats.org/officeDocument/2006/relationships/image" Target="../media/image44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4.xml"/><Relationship Id="rId16" Type="http://schemas.openxmlformats.org/officeDocument/2006/relationships/image" Target="../media/image14.svg"/><Relationship Id="rId15" Type="http://schemas.openxmlformats.org/officeDocument/2006/relationships/image" Target="../media/image13.png"/><Relationship Id="rId14" Type="http://schemas.openxmlformats.org/officeDocument/2006/relationships/image" Target="../media/image51.svg"/><Relationship Id="rId13" Type="http://schemas.openxmlformats.org/officeDocument/2006/relationships/image" Target="../media/image50.png"/><Relationship Id="rId12" Type="http://schemas.openxmlformats.org/officeDocument/2006/relationships/image" Target="../media/image49.svg"/><Relationship Id="rId11" Type="http://schemas.openxmlformats.org/officeDocument/2006/relationships/image" Target="../media/image48.png"/><Relationship Id="rId10" Type="http://schemas.openxmlformats.org/officeDocument/2006/relationships/image" Target="../media/image47.svg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svg"/><Relationship Id="rId8" Type="http://schemas.openxmlformats.org/officeDocument/2006/relationships/image" Target="../media/image60.png"/><Relationship Id="rId7" Type="http://schemas.openxmlformats.org/officeDocument/2006/relationships/image" Target="../media/image59.svg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30" name="Picture 29" descr="A black background with white tex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2" y="6302832"/>
            <a:ext cx="988297" cy="351145"/>
          </a:xfrm>
          <a:prstGeom prst="rect">
            <a:avLst/>
          </a:prstGeom>
        </p:spPr>
      </p:pic>
      <p:pic>
        <p:nvPicPr>
          <p:cNvPr id="31" name="Graphic 3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09977" y="0"/>
            <a:ext cx="5105400" cy="6858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5668926" y="-981000"/>
            <a:ext cx="8820000" cy="8820000"/>
          </a:xfrm>
          <a:prstGeom prst="ellipse">
            <a:avLst/>
          </a:prstGeom>
          <a:solidFill>
            <a:srgbClr val="E82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073582" y="-622853"/>
            <a:ext cx="8100000" cy="8103706"/>
          </a:xfrm>
          <a:prstGeom prst="ellipse">
            <a:avLst/>
          </a:prstGeom>
          <a:noFill/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l="43659" r="6551"/>
          <a:stretch>
            <a:fillRect/>
          </a:stretch>
        </p:blipFill>
        <p:spPr>
          <a:xfrm>
            <a:off x="6415582" y="-279001"/>
            <a:ext cx="7416000" cy="7416000"/>
          </a:xfrm>
          <a:prstGeom prst="ellipse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3810" y="2308579"/>
            <a:ext cx="1136071" cy="410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8813" y="4066050"/>
            <a:ext cx="203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 dirty="0">
                <a:latin typeface="AMX" pitchFamily="2" charset="77"/>
              </a:rPr>
              <a:t>TECNOLOGIA</a:t>
            </a:r>
            <a:endParaRPr lang="en-US" sz="2800" i="1" dirty="0">
              <a:latin typeface="AMX" pitchFamily="2" charset="77"/>
            </a:endParaRPr>
          </a:p>
        </p:txBody>
      </p:sp>
      <p:cxnSp>
        <p:nvCxnSpPr>
          <p:cNvPr id="24" name="Straight Connector 23"/>
          <p:cNvCxnSpPr>
            <a:endCxn id="22" idx="1"/>
          </p:cNvCxnSpPr>
          <p:nvPr/>
        </p:nvCxnSpPr>
        <p:spPr>
          <a:xfrm>
            <a:off x="1453810" y="4327660"/>
            <a:ext cx="21350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phic 2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6974" y="2361303"/>
            <a:ext cx="2209800" cy="3048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6074" r="4301" b="11338"/>
          <a:stretch>
            <a:fillRect/>
          </a:stretch>
        </p:blipFill>
        <p:spPr>
          <a:xfrm>
            <a:off x="1590669" y="2852944"/>
            <a:ext cx="3819645" cy="123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769 0 L -2.70833E-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0768 0 L 1.45833E-6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0768 0 L 1.45833E-6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18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rcRect l="10757" r="22525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pic>
        <p:nvPicPr>
          <p:cNvPr id="3" name="Graphic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1226" y="5470048"/>
            <a:ext cx="1752600" cy="977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92045" y="524251"/>
            <a:ext cx="5523325" cy="5809498"/>
          </a:xfrm>
          <a:prstGeom prst="roundRect">
            <a:avLst>
              <a:gd name="adj" fmla="val 1082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Conhecemos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que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possível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fazer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com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telefonia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móvel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diferentes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conceitos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relacionados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uso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da internet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móvel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5043" y="825928"/>
            <a:ext cx="288835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Tecnologia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móvel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9263399" y="1112894"/>
            <a:ext cx="1919141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9115244" y="1500861"/>
            <a:ext cx="873540" cy="873540"/>
            <a:chOff x="962527" y="3137835"/>
            <a:chExt cx="1366787" cy="1366787"/>
          </a:xfrm>
        </p:grpSpPr>
        <p:grpSp>
          <p:nvGrpSpPr>
            <p:cNvPr id="19" name="Group 18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0" name="Graphic 1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38037" y="3437094"/>
              <a:ext cx="615761" cy="768273"/>
            </a:xfrm>
            <a:prstGeom prst="rect">
              <a:avLst/>
            </a:prstGeom>
          </p:spPr>
        </p:pic>
      </p:grpSp>
      <p:sp>
        <p:nvSpPr>
          <p:cNvPr id="24" name="TextBox 14"/>
          <p:cNvSpPr txBox="1"/>
          <p:nvPr/>
        </p:nvSpPr>
        <p:spPr>
          <a:xfrm>
            <a:off x="10029317" y="1768354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Download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115244" y="2444825"/>
            <a:ext cx="873540" cy="873540"/>
            <a:chOff x="962527" y="3137835"/>
            <a:chExt cx="1366787" cy="1366787"/>
          </a:xfrm>
        </p:grpSpPr>
        <p:grpSp>
          <p:nvGrpSpPr>
            <p:cNvPr id="27" name="Group 26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8" name="Graphic 27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38037" y="3437094"/>
              <a:ext cx="615761" cy="768273"/>
            </a:xfrm>
            <a:prstGeom prst="rect">
              <a:avLst/>
            </a:prstGeom>
          </p:spPr>
        </p:pic>
      </p:grpSp>
      <p:sp>
        <p:nvSpPr>
          <p:cNvPr id="31" name="TextBox 14"/>
          <p:cNvSpPr txBox="1"/>
          <p:nvPr/>
        </p:nvSpPr>
        <p:spPr>
          <a:xfrm>
            <a:off x="10029317" y="2712318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Upload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115244" y="3388789"/>
            <a:ext cx="873540" cy="873540"/>
            <a:chOff x="962527" y="3137835"/>
            <a:chExt cx="1366787" cy="1366787"/>
          </a:xfrm>
        </p:grpSpPr>
        <p:grpSp>
          <p:nvGrpSpPr>
            <p:cNvPr id="33" name="Group 32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34" name="Graphic 33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59346" y="3437094"/>
              <a:ext cx="973148" cy="768273"/>
            </a:xfrm>
            <a:prstGeom prst="rect">
              <a:avLst/>
            </a:prstGeom>
          </p:spPr>
        </p:pic>
      </p:grpSp>
      <p:sp>
        <p:nvSpPr>
          <p:cNvPr id="37" name="TextBox 14"/>
          <p:cNvSpPr txBox="1"/>
          <p:nvPr/>
        </p:nvSpPr>
        <p:spPr>
          <a:xfrm>
            <a:off x="10029317" y="3657230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Franquia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115244" y="4332753"/>
            <a:ext cx="873540" cy="873540"/>
            <a:chOff x="962527" y="3137835"/>
            <a:chExt cx="1366787" cy="1366787"/>
          </a:xfrm>
        </p:grpSpPr>
        <p:grpSp>
          <p:nvGrpSpPr>
            <p:cNvPr id="51" name="Group 50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2" name="Graphic 51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277423" y="3491120"/>
              <a:ext cx="736992" cy="660221"/>
            </a:xfrm>
            <a:prstGeom prst="rect">
              <a:avLst/>
            </a:prstGeom>
          </p:spPr>
        </p:pic>
      </p:grpSp>
      <p:sp>
        <p:nvSpPr>
          <p:cNvPr id="55" name="TextBox 14"/>
          <p:cNvSpPr txBox="1"/>
          <p:nvPr/>
        </p:nvSpPr>
        <p:spPr>
          <a:xfrm>
            <a:off x="10029317" y="4477135"/>
            <a:ext cx="1381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Velocidade de acesso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9115244" y="5276718"/>
            <a:ext cx="873540" cy="873540"/>
            <a:chOff x="962527" y="3137835"/>
            <a:chExt cx="1366787" cy="1366787"/>
          </a:xfrm>
        </p:grpSpPr>
        <p:grpSp>
          <p:nvGrpSpPr>
            <p:cNvPr id="57" name="Group 56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8" name="Graphic 57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77424" y="3452732"/>
              <a:ext cx="736992" cy="736992"/>
            </a:xfrm>
            <a:prstGeom prst="rect">
              <a:avLst/>
            </a:prstGeom>
          </p:spPr>
        </p:pic>
      </p:grpSp>
      <p:sp>
        <p:nvSpPr>
          <p:cNvPr id="61" name="TextBox 14"/>
          <p:cNvSpPr txBox="1"/>
          <p:nvPr/>
        </p:nvSpPr>
        <p:spPr>
          <a:xfrm>
            <a:off x="10029317" y="5421101"/>
            <a:ext cx="1381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Volume</a:t>
            </a:r>
            <a:b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dados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34285" y="4458419"/>
            <a:ext cx="1752600" cy="97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4244 1.48148E-6 L 3.95833E-6 1.48148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5" grpId="1" animBg="1"/>
      <p:bldP spid="24" grpId="0"/>
      <p:bldP spid="31" grpId="0"/>
      <p:bldP spid="37" grpId="0"/>
      <p:bldP spid="55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923719" y="5006536"/>
            <a:ext cx="1752600" cy="9779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2040" t="13363" r="40175"/>
            <a:stretch>
              <a:fillRect/>
            </a:stretch>
          </p:blipFill>
          <p:spPr>
            <a:xfrm flipH="1">
              <a:off x="7178352" y="179439"/>
              <a:ext cx="6499123" cy="6499123"/>
            </a:xfrm>
            <a:prstGeom prst="ellipse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512983" y="956102"/>
            <a:ext cx="5523325" cy="4945797"/>
          </a:xfrm>
          <a:prstGeom prst="roundRect">
            <a:avLst>
              <a:gd name="adj" fmla="val 1082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Conhecemos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as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demais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tecnologias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lidamos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no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utilizar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serviços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981" y="1187929"/>
            <a:ext cx="3188190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Demais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tecnologias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2" name="Straight Connector 11"/>
          <p:cNvCxnSpPr>
            <a:stCxn id="11" idx="3"/>
          </p:cNvCxnSpPr>
          <p:nvPr/>
        </p:nvCxnSpPr>
        <p:spPr>
          <a:xfrm>
            <a:off x="3984171" y="1474895"/>
            <a:ext cx="161930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536182" y="1902051"/>
            <a:ext cx="873540" cy="873540"/>
            <a:chOff x="962527" y="3137835"/>
            <a:chExt cx="1366787" cy="1366787"/>
          </a:xfrm>
        </p:grpSpPr>
        <p:grpSp>
          <p:nvGrpSpPr>
            <p:cNvPr id="15" name="Group 14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8" name="Graphic 17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0195" y="3425506"/>
              <a:ext cx="791448" cy="791448"/>
            </a:xfrm>
            <a:prstGeom prst="rect">
              <a:avLst/>
            </a:prstGeom>
          </p:spPr>
        </p:pic>
      </p:grpSp>
      <p:sp>
        <p:nvSpPr>
          <p:cNvPr id="21" name="TextBox 14"/>
          <p:cNvSpPr txBox="1"/>
          <p:nvPr/>
        </p:nvSpPr>
        <p:spPr>
          <a:xfrm>
            <a:off x="4450255" y="2169544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 err="1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Qr</a:t>
            </a: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altLang="ko-KR" sz="1600" b="1" dirty="0" err="1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Code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536182" y="2870361"/>
            <a:ext cx="873540" cy="873540"/>
            <a:chOff x="962527" y="3137835"/>
            <a:chExt cx="1366787" cy="1366787"/>
          </a:xfrm>
        </p:grpSpPr>
        <p:grpSp>
          <p:nvGrpSpPr>
            <p:cNvPr id="45" name="Group 44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46" name="Graphic 4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61665" y="3425507"/>
              <a:ext cx="768507" cy="791445"/>
            </a:xfrm>
            <a:prstGeom prst="rect">
              <a:avLst/>
            </a:prstGeom>
          </p:spPr>
        </p:pic>
      </p:grpSp>
      <p:sp>
        <p:nvSpPr>
          <p:cNvPr id="49" name="TextBox 14"/>
          <p:cNvSpPr txBox="1"/>
          <p:nvPr/>
        </p:nvSpPr>
        <p:spPr>
          <a:xfrm>
            <a:off x="4450255" y="3137854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VOIP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536182" y="3838671"/>
            <a:ext cx="873540" cy="873540"/>
            <a:chOff x="962527" y="3137835"/>
            <a:chExt cx="1366787" cy="1366787"/>
          </a:xfrm>
        </p:grpSpPr>
        <p:grpSp>
          <p:nvGrpSpPr>
            <p:cNvPr id="51" name="Group 50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2" name="Graphic 51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61784" y="3437094"/>
              <a:ext cx="768273" cy="768273"/>
            </a:xfrm>
            <a:prstGeom prst="rect">
              <a:avLst/>
            </a:prstGeom>
          </p:spPr>
        </p:pic>
      </p:grpSp>
      <p:sp>
        <p:nvSpPr>
          <p:cNvPr id="55" name="TextBox 14"/>
          <p:cNvSpPr txBox="1"/>
          <p:nvPr/>
        </p:nvSpPr>
        <p:spPr>
          <a:xfrm>
            <a:off x="4450255" y="4106164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USB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536182" y="4806981"/>
            <a:ext cx="873540" cy="873540"/>
            <a:chOff x="962527" y="3137835"/>
            <a:chExt cx="1366787" cy="1366787"/>
          </a:xfrm>
        </p:grpSpPr>
        <p:grpSp>
          <p:nvGrpSpPr>
            <p:cNvPr id="57" name="Group 56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8" name="Graphic 57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31807" y="3441350"/>
              <a:ext cx="428228" cy="759760"/>
            </a:xfrm>
            <a:prstGeom prst="rect">
              <a:avLst/>
            </a:prstGeom>
          </p:spPr>
        </p:pic>
      </p:grpSp>
      <p:sp>
        <p:nvSpPr>
          <p:cNvPr id="61" name="TextBox 14"/>
          <p:cNvSpPr txBox="1"/>
          <p:nvPr/>
        </p:nvSpPr>
        <p:spPr>
          <a:xfrm>
            <a:off x="4450255" y="5074474"/>
            <a:ext cx="13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Bluetooth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0936" y="4106164"/>
            <a:ext cx="1752600" cy="97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4245 3.7037E-6 L -3.54167E-6 3.7037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21" grpId="0"/>
      <p:bldP spid="49" grpId="0"/>
      <p:bldP spid="55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23604" t="25026" r="26397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89935" y="4079571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9583" y="145200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2125" y="2145329"/>
            <a:ext cx="4090126" cy="2567342"/>
          </a:xfrm>
          <a:prstGeom prst="roundRect">
            <a:avLst>
              <a:gd name="adj" fmla="val 2103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E com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relação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aos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sistemas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operacionais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dos smartphones e tablets?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conhece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4321" y="2386139"/>
            <a:ext cx="311334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Sistemas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operacionais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10737668" y="2673105"/>
            <a:ext cx="578573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4.81481E-6 L -4.79167E-6 -4.8148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923719" y="5006536"/>
            <a:ext cx="1752600" cy="9779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16641" r="16641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512983" y="956102"/>
            <a:ext cx="5523325" cy="4945797"/>
          </a:xfrm>
          <a:prstGeom prst="roundRect">
            <a:avLst>
              <a:gd name="adj" fmla="val 1082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programa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faz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interface entre o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smartphone/tablet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recursos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softwares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ou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hardwares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).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981" y="1187929"/>
            <a:ext cx="331381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Sistema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operacional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2" name="Straight Connector 11"/>
          <p:cNvCxnSpPr>
            <a:stCxn id="11" idx="3"/>
          </p:cNvCxnSpPr>
          <p:nvPr/>
        </p:nvCxnSpPr>
        <p:spPr>
          <a:xfrm>
            <a:off x="4109797" y="1474895"/>
            <a:ext cx="169619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433125" y="1902051"/>
            <a:ext cx="873540" cy="873540"/>
            <a:chOff x="962527" y="3137835"/>
            <a:chExt cx="1366787" cy="1366787"/>
          </a:xfrm>
        </p:grpSpPr>
        <p:grpSp>
          <p:nvGrpSpPr>
            <p:cNvPr id="15" name="Group 14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8" name="Graphic 17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6130" y="3425504"/>
              <a:ext cx="599581" cy="791448"/>
            </a:xfrm>
            <a:prstGeom prst="rect">
              <a:avLst/>
            </a:prstGeom>
          </p:spPr>
        </p:pic>
      </p:grpSp>
      <p:sp>
        <p:nvSpPr>
          <p:cNvPr id="21" name="TextBox 14"/>
          <p:cNvSpPr txBox="1"/>
          <p:nvPr/>
        </p:nvSpPr>
        <p:spPr>
          <a:xfrm>
            <a:off x="4347198" y="2046433"/>
            <a:ext cx="164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Gerenciamento de memória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433125" y="2870361"/>
            <a:ext cx="873540" cy="873540"/>
            <a:chOff x="962527" y="3137835"/>
            <a:chExt cx="1366787" cy="1366787"/>
          </a:xfrm>
        </p:grpSpPr>
        <p:grpSp>
          <p:nvGrpSpPr>
            <p:cNvPr id="45" name="Group 44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46" name="Graphic 4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61665" y="3498952"/>
              <a:ext cx="768507" cy="644554"/>
            </a:xfrm>
            <a:prstGeom prst="rect">
              <a:avLst/>
            </a:prstGeom>
          </p:spPr>
        </p:pic>
      </p:grpSp>
      <p:sp>
        <p:nvSpPr>
          <p:cNvPr id="49" name="TextBox 14"/>
          <p:cNvSpPr txBox="1"/>
          <p:nvPr/>
        </p:nvSpPr>
        <p:spPr>
          <a:xfrm>
            <a:off x="4347198" y="3014743"/>
            <a:ext cx="164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Entrada e saída de internet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433125" y="3838671"/>
            <a:ext cx="873540" cy="873540"/>
            <a:chOff x="962527" y="3137835"/>
            <a:chExt cx="1366787" cy="1366787"/>
          </a:xfrm>
        </p:grpSpPr>
        <p:grpSp>
          <p:nvGrpSpPr>
            <p:cNvPr id="51" name="Group 50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2" name="Graphic 51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65295" y="3421252"/>
              <a:ext cx="761251" cy="799957"/>
            </a:xfrm>
            <a:prstGeom prst="rect">
              <a:avLst/>
            </a:prstGeom>
          </p:spPr>
        </p:pic>
      </p:grpSp>
      <p:sp>
        <p:nvSpPr>
          <p:cNvPr id="55" name="TextBox 14"/>
          <p:cNvSpPr txBox="1"/>
          <p:nvPr/>
        </p:nvSpPr>
        <p:spPr>
          <a:xfrm>
            <a:off x="4347198" y="3983053"/>
            <a:ext cx="1381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Sistema de arquivos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433125" y="4806981"/>
            <a:ext cx="873540" cy="873540"/>
            <a:chOff x="962527" y="3137835"/>
            <a:chExt cx="1366787" cy="1366787"/>
          </a:xfrm>
        </p:grpSpPr>
        <p:grpSp>
          <p:nvGrpSpPr>
            <p:cNvPr id="57" name="Group 56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8" name="Graphic 57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07932" y="3483240"/>
              <a:ext cx="675980" cy="675980"/>
            </a:xfrm>
            <a:prstGeom prst="rect">
              <a:avLst/>
            </a:prstGeom>
          </p:spPr>
        </p:pic>
      </p:grpSp>
      <p:sp>
        <p:nvSpPr>
          <p:cNvPr id="61" name="TextBox 14"/>
          <p:cNvSpPr txBox="1"/>
          <p:nvPr/>
        </p:nvSpPr>
        <p:spPr>
          <a:xfrm>
            <a:off x="4347198" y="4955536"/>
            <a:ext cx="164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Gerenciamento de processos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0936" y="4106164"/>
            <a:ext cx="1752600" cy="97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4245 3.7037E-6 L -3.54167E-6 3.7037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21" grpId="0"/>
      <p:bldP spid="49" grpId="0"/>
      <p:bldP spid="55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endCxn id="5" idx="1"/>
          </p:cNvCxnSpPr>
          <p:nvPr/>
        </p:nvCxnSpPr>
        <p:spPr>
          <a:xfrm>
            <a:off x="2901788" y="3429000"/>
            <a:ext cx="40550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67160" y="3142034"/>
            <a:ext cx="1534627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Android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899245" y="3429000"/>
            <a:ext cx="40550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290213" y="3142034"/>
            <a:ext cx="874719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iOS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92757" y="1035000"/>
            <a:ext cx="2214000" cy="4788000"/>
            <a:chOff x="3292757" y="1035000"/>
            <a:chExt cx="2214000" cy="4788000"/>
          </a:xfrm>
        </p:grpSpPr>
        <p:sp>
          <p:nvSpPr>
            <p:cNvPr id="2" name="Retângulo 1"/>
            <p:cNvSpPr/>
            <p:nvPr/>
          </p:nvSpPr>
          <p:spPr>
            <a:xfrm>
              <a:off x="3292757" y="1035000"/>
              <a:ext cx="2214000" cy="4788000"/>
            </a:xfrm>
            <a:prstGeom prst="roundRect">
              <a:avLst>
                <a:gd name="adj" fmla="val 14345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</p:txBody>
        </p:sp>
        <p:pic>
          <p:nvPicPr>
            <p:cNvPr id="5" name="Picture 4" descr="A screenshot of a cell phone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07295" y="1062000"/>
              <a:ext cx="2184924" cy="4734000"/>
            </a:xfrm>
            <a:prstGeom prst="roundRect">
              <a:avLst>
                <a:gd name="adj" fmla="val 15448"/>
              </a:avLst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685245" y="1035000"/>
            <a:ext cx="2214000" cy="4788000"/>
            <a:chOff x="6685245" y="1035000"/>
            <a:chExt cx="2214000" cy="4788000"/>
          </a:xfrm>
        </p:grpSpPr>
        <p:sp>
          <p:nvSpPr>
            <p:cNvPr id="3" name="Retângulo 1"/>
            <p:cNvSpPr/>
            <p:nvPr/>
          </p:nvSpPr>
          <p:spPr>
            <a:xfrm>
              <a:off x="6685245" y="1035000"/>
              <a:ext cx="2214000" cy="4788000"/>
            </a:xfrm>
            <a:prstGeom prst="roundRect">
              <a:avLst>
                <a:gd name="adj" fmla="val 14345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</p:txBody>
        </p:sp>
        <p:pic>
          <p:nvPicPr>
            <p:cNvPr id="7" name="Picture 6" descr="A screenshot of a cell phone&#10;&#10;Description automatically generate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8565" y="1062000"/>
              <a:ext cx="2187361" cy="4734000"/>
            </a:xfrm>
            <a:prstGeom prst="roundRect">
              <a:avLst>
                <a:gd name="adj" fmla="val 14637"/>
              </a:avLst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11242" y="2992230"/>
            <a:ext cx="873540" cy="873540"/>
            <a:chOff x="962527" y="3137835"/>
            <a:chExt cx="1366787" cy="1366787"/>
          </a:xfrm>
        </p:grpSpPr>
        <p:grpSp>
          <p:nvGrpSpPr>
            <p:cNvPr id="18" name="Group 17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91850" y="3425506"/>
              <a:ext cx="708137" cy="79144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0247701" y="2992230"/>
            <a:ext cx="873540" cy="873540"/>
            <a:chOff x="962527" y="3137835"/>
            <a:chExt cx="1366787" cy="1366787"/>
          </a:xfrm>
        </p:grpSpPr>
        <p:grpSp>
          <p:nvGrpSpPr>
            <p:cNvPr id="23" name="Group 22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35387" y="3560784"/>
              <a:ext cx="821064" cy="520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 L -2.5E-6 0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0 L 0 0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998 0 L 3.54167E-6 0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25777" y="5214293"/>
            <a:ext cx="1752600" cy="977900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547605" y="814700"/>
            <a:ext cx="1752600" cy="977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61786" y="1389353"/>
            <a:ext cx="6560597" cy="4079290"/>
          </a:xfrm>
          <a:prstGeom prst="roundRect">
            <a:avLst>
              <a:gd name="adj" fmla="val 1298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Atualmente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desenvolvido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pelo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Google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Muito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popular entre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empresas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buscam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software pronto,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baixo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custo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personalizável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dispositivos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alta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No Google Play,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loja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online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aplicativos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obter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inúmeros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programas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para 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variadas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necessidades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grande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parte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gratuitos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O Android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sistema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operacional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móvel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utilizado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mundo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000" b="1" dirty="0">
              <a:solidFill>
                <a:schemeClr val="tx1"/>
              </a:solidFill>
              <a:latin typeface="AMX" pitchFamily="2" charset="7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602078" y="1910919"/>
            <a:ext cx="4420811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67450" y="1623953"/>
            <a:ext cx="1534627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Android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299393" y="3429000"/>
            <a:ext cx="40550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690361" y="3142034"/>
            <a:ext cx="874719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iOS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30202" y="1035000"/>
            <a:ext cx="2214000" cy="4788000"/>
            <a:chOff x="3292757" y="1035000"/>
            <a:chExt cx="2214000" cy="4788000"/>
          </a:xfrm>
        </p:grpSpPr>
        <p:sp>
          <p:nvSpPr>
            <p:cNvPr id="2" name="Retângulo 1"/>
            <p:cNvSpPr/>
            <p:nvPr/>
          </p:nvSpPr>
          <p:spPr>
            <a:xfrm>
              <a:off x="3292757" y="1035000"/>
              <a:ext cx="2214000" cy="4788000"/>
            </a:xfrm>
            <a:prstGeom prst="roundRect">
              <a:avLst>
                <a:gd name="adj" fmla="val 14345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</p:txBody>
        </p:sp>
        <p:pic>
          <p:nvPicPr>
            <p:cNvPr id="5" name="Picture 4" descr="A screenshot of a cell phone&#10;&#10;Description automatically generate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7295" y="1062000"/>
              <a:ext cx="2184924" cy="4734000"/>
            </a:xfrm>
            <a:prstGeom prst="roundRect">
              <a:avLst>
                <a:gd name="adj" fmla="val 15448"/>
              </a:avLst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458080" y="1035000"/>
            <a:ext cx="2214000" cy="4788000"/>
            <a:chOff x="6685245" y="1035000"/>
            <a:chExt cx="2214000" cy="4788000"/>
          </a:xfrm>
        </p:grpSpPr>
        <p:sp>
          <p:nvSpPr>
            <p:cNvPr id="3" name="Retângulo 1"/>
            <p:cNvSpPr/>
            <p:nvPr/>
          </p:nvSpPr>
          <p:spPr>
            <a:xfrm>
              <a:off x="6685245" y="1035000"/>
              <a:ext cx="2214000" cy="4788000"/>
            </a:xfrm>
            <a:prstGeom prst="roundRect">
              <a:avLst>
                <a:gd name="adj" fmla="val 14345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</p:txBody>
        </p:sp>
        <p:pic>
          <p:nvPicPr>
            <p:cNvPr id="7" name="Picture 6" descr="A screenshot of a cell phone&#10;&#10;Description automatically generate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565" y="1062000"/>
              <a:ext cx="2187361" cy="4734000"/>
            </a:xfrm>
            <a:prstGeom prst="roundRect">
              <a:avLst>
                <a:gd name="adj" fmla="val 14637"/>
              </a:avLst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65959" y="3158687"/>
            <a:ext cx="873540" cy="873540"/>
            <a:chOff x="962527" y="3137835"/>
            <a:chExt cx="1366787" cy="1366787"/>
          </a:xfrm>
        </p:grpSpPr>
        <p:grpSp>
          <p:nvGrpSpPr>
            <p:cNvPr id="18" name="Group 17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91850" y="3425506"/>
              <a:ext cx="708137" cy="79144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3647849" y="2992230"/>
            <a:ext cx="873540" cy="873540"/>
            <a:chOff x="962527" y="3137835"/>
            <a:chExt cx="1366787" cy="1366787"/>
          </a:xfrm>
        </p:grpSpPr>
        <p:grpSp>
          <p:nvGrpSpPr>
            <p:cNvPr id="23" name="Group 22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35387" y="3560784"/>
              <a:ext cx="821064" cy="520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16375" y="4740618"/>
            <a:ext cx="1752600" cy="977900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24506" y="1243979"/>
            <a:ext cx="1752600" cy="977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52583" y="1891400"/>
            <a:ext cx="5759007" cy="3075196"/>
          </a:xfrm>
          <a:prstGeom prst="roundRect">
            <a:avLst>
              <a:gd name="adj" fmla="val 1760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O iOS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sistema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operacional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criado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desenvolvido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pela 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Apple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exclusivamente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para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seu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hardware.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Ele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está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presente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muitos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produtos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segundo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popular no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mundo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b="1" dirty="0">
              <a:solidFill>
                <a:schemeClr val="tx1"/>
              </a:solidFill>
              <a:latin typeface="AMX" pitchFamily="2" charset="7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446792" y="1910919"/>
            <a:ext cx="1263048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2138612" y="1623953"/>
            <a:ext cx="1534627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Android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453167" y="2484851"/>
            <a:ext cx="4359183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78448" y="2197885"/>
            <a:ext cx="874719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iOS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397744" y="1035000"/>
            <a:ext cx="2214000" cy="4788000"/>
            <a:chOff x="3292757" y="1035000"/>
            <a:chExt cx="2214000" cy="4788000"/>
          </a:xfrm>
        </p:grpSpPr>
        <p:sp>
          <p:nvSpPr>
            <p:cNvPr id="2" name="Retângulo 1"/>
            <p:cNvSpPr/>
            <p:nvPr/>
          </p:nvSpPr>
          <p:spPr>
            <a:xfrm>
              <a:off x="3292757" y="1035000"/>
              <a:ext cx="2214000" cy="4788000"/>
            </a:xfrm>
            <a:prstGeom prst="roundRect">
              <a:avLst>
                <a:gd name="adj" fmla="val 14345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</p:txBody>
        </p:sp>
        <p:pic>
          <p:nvPicPr>
            <p:cNvPr id="5" name="Picture 4" descr="A screenshot of a cell phone&#10;&#10;Description automatically generate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7295" y="1062000"/>
              <a:ext cx="2184924" cy="4734000"/>
            </a:xfrm>
            <a:prstGeom prst="roundRect">
              <a:avLst>
                <a:gd name="adj" fmla="val 15448"/>
              </a:avLst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747798" y="1035000"/>
            <a:ext cx="2214000" cy="4788000"/>
            <a:chOff x="6685245" y="1035000"/>
            <a:chExt cx="2214000" cy="4788000"/>
          </a:xfrm>
        </p:grpSpPr>
        <p:sp>
          <p:nvSpPr>
            <p:cNvPr id="3" name="Retângulo 1"/>
            <p:cNvSpPr/>
            <p:nvPr/>
          </p:nvSpPr>
          <p:spPr>
            <a:xfrm>
              <a:off x="6685245" y="1035000"/>
              <a:ext cx="2214000" cy="4788000"/>
            </a:xfrm>
            <a:prstGeom prst="roundRect">
              <a:avLst>
                <a:gd name="adj" fmla="val 14345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cs typeface="Segoe UI" panose="020B0502040204020203" pitchFamily="34" charset="0"/>
              </a:endParaRPr>
            </a:p>
          </p:txBody>
        </p:sp>
        <p:pic>
          <p:nvPicPr>
            <p:cNvPr id="7" name="Picture 6" descr="A screenshot of a cell phone&#10;&#10;Description automatically generate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565" y="1062000"/>
              <a:ext cx="2187361" cy="4734000"/>
            </a:xfrm>
            <a:prstGeom prst="roundRect">
              <a:avLst>
                <a:gd name="adj" fmla="val 14637"/>
              </a:avLst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078502" y="3158687"/>
            <a:ext cx="873540" cy="873540"/>
            <a:chOff x="962527" y="3137835"/>
            <a:chExt cx="1366787" cy="1366787"/>
          </a:xfrm>
        </p:grpSpPr>
        <p:grpSp>
          <p:nvGrpSpPr>
            <p:cNvPr id="18" name="Group 17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91850" y="3425506"/>
              <a:ext cx="708137" cy="79144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0824750" y="2992230"/>
            <a:ext cx="873540" cy="873540"/>
            <a:chOff x="962527" y="3137835"/>
            <a:chExt cx="1366787" cy="1366787"/>
          </a:xfrm>
        </p:grpSpPr>
        <p:grpSp>
          <p:nvGrpSpPr>
            <p:cNvPr id="23" name="Group 22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35387" y="3560784"/>
              <a:ext cx="821064" cy="520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37735" y="-520929"/>
            <a:ext cx="7899859" cy="7899859"/>
            <a:chOff x="5537735" y="253541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03134" y="4632868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1031038" y="137258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2625" y="2041864"/>
            <a:ext cx="3604319" cy="277427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estudos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acabam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aqui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8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Vamos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seguir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para a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próxima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etapa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2" name="Picture 13"/>
          <p:cNvPicPr>
            <a:picLocks noChangeAspect="1"/>
          </p:cNvPicPr>
          <p:nvPr/>
        </p:nvPicPr>
        <p:blipFill>
          <a:blip r:embed="rId3"/>
          <a:srcRect l="43659" r="6551"/>
          <a:stretch>
            <a:fillRect/>
          </a:stretch>
        </p:blipFill>
        <p:spPr>
          <a:xfrm>
            <a:off x="6278584" y="219919"/>
            <a:ext cx="6418160" cy="64181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1.45833E-6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2 0 L 5E-6 0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9581" r="19581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668353" y="498842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2641" y="580852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966900" y="1069802"/>
            <a:ext cx="4818700" cy="4718396"/>
          </a:xfrm>
          <a:prstGeom prst="roundRect">
            <a:avLst>
              <a:gd name="adj" fmla="val 14245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Para que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consiga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realizar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boa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 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necessário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entre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outras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coisas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conseguir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entender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 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sobre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móvel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da CLARO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Por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isso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neste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treinamento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abordaremos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aspectos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técnicos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básicos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das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tecnologias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móvel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Claro que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todo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representante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Televendas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precisa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 saber.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3503" y="1304452"/>
            <a:ext cx="20193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Tecnologia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9232900" y="1591418"/>
            <a:ext cx="2006600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37735" y="253541"/>
            <a:ext cx="7899859" cy="7899859"/>
            <a:chOff x="5537735" y="253541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1"/>
            <a:srcRect l="26985" t="2538" r="7972"/>
            <a:stretch>
              <a:fillRect/>
            </a:stretch>
          </p:blipFill>
          <p:spPr bwMode="auto">
            <a:xfrm>
              <a:off x="6228595" y="944401"/>
              <a:ext cx="6518139" cy="6518139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825" y="4607468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051300" y="146148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29825" y="2041864"/>
            <a:ext cx="3897775" cy="277427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Na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móvel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, a Claro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saiu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na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frente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fornece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melhor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experiência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no 5G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800" dirty="0">
              <a:solidFill>
                <a:schemeClr val="tx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23604" t="25026" r="26397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89935" y="4079571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3641" y="1650089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2125" y="2487984"/>
            <a:ext cx="3809276" cy="1882032"/>
          </a:xfrm>
          <a:prstGeom prst="roundRect">
            <a:avLst>
              <a:gd name="adj" fmla="val 28139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O que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sabe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sobre</a:t>
            </a:r>
            <a:br>
              <a:rPr lang="en-US" sz="24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5G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4322" y="2686489"/>
            <a:ext cx="298017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Antes de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seguirmos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...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604500" y="2973455"/>
            <a:ext cx="346683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-4.81481E-6 L 3.95833E-6 -4.8148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7733" y="-38100"/>
            <a:ext cx="12327467" cy="693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rcRect l="29159" r="4157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8836" y="5327662"/>
            <a:ext cx="1752600" cy="9779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8650" y="658864"/>
            <a:ext cx="1752600" cy="9779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65018" y="1174854"/>
            <a:ext cx="4295981" cy="4508292"/>
          </a:xfrm>
          <a:prstGeom prst="roundRect">
            <a:avLst>
              <a:gd name="adj" fmla="val 11459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quinta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geração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de redes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móveis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permite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: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8260" y="1335000"/>
            <a:ext cx="213057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O que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é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o 5G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3" idx="3"/>
          </p:cNvCxnSpPr>
          <p:nvPr/>
        </p:nvCxnSpPr>
        <p:spPr>
          <a:xfrm>
            <a:off x="3478836" y="1621966"/>
            <a:ext cx="1651964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48017" y="2759102"/>
            <a:ext cx="216390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ULTRAVELOCIDADE</a:t>
            </a:r>
            <a:endParaRPr lang="en-US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8017" y="3380750"/>
            <a:ext cx="1870932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BAIXA LATÊNCIA</a:t>
            </a:r>
            <a:endParaRPr lang="en-US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8017" y="4002398"/>
            <a:ext cx="3226686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MAIOR TRANSPORTE DE DADOS</a:t>
            </a:r>
            <a:endParaRPr lang="en-US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8017" y="4624046"/>
            <a:ext cx="3226686" cy="808320"/>
          </a:xfrm>
          <a:prstGeom prst="roundRect">
            <a:avLst>
              <a:gd name="adj" fmla="val 37431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SUPORTA GRANDE NÚMERO DE USUÁRIOS SIMULTANEAMENTE</a:t>
            </a:r>
            <a:endParaRPr lang="en-US" i="1" dirty="0">
              <a:solidFill>
                <a:srgbClr val="DA291C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-2.59259E-6 L 3.33333E-6 -2.59259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-1.11111E-6 L -1.875E-6 -1.11111E-6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4245 -1.85185E-6 L -2.70833E-6 -1.85185E-6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4245 -2.59259E-6 L -1.66667E-6 -2.59259E-6 " pathEditMode="relative" rAng="0" ptsTypes="AA">
                                      <p:cBhvr>
                                        <p:cTn id="4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4245 -1.85185E-6 L -1.66667E-6 -1.85185E-6 " pathEditMode="relative" rAng="0" ptsTypes="AA">
                                      <p:cBhvr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1821" y="831573"/>
            <a:ext cx="30883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>
              <a:spcBef>
                <a:spcPts val="600"/>
              </a:spcBef>
            </a:pP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Benefícios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Round Same-side Corner of Rectangle 3"/>
          <p:cNvSpPr/>
          <p:nvPr/>
        </p:nvSpPr>
        <p:spPr>
          <a:xfrm>
            <a:off x="0" y="2207623"/>
            <a:ext cx="12192000" cy="4650377"/>
          </a:xfrm>
          <a:prstGeom prst="round2SameRect">
            <a:avLst>
              <a:gd name="adj1" fmla="val 36402"/>
              <a:gd name="adj2" fmla="val 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0040" y="2773327"/>
            <a:ext cx="1366787" cy="1366787"/>
            <a:chOff x="962527" y="3137835"/>
            <a:chExt cx="1366787" cy="1366787"/>
          </a:xfrm>
        </p:grpSpPr>
        <p:grpSp>
          <p:nvGrpSpPr>
            <p:cNvPr id="7" name="Group 6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1" name="Graphic 20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H="1">
              <a:off x="1235867" y="3453888"/>
              <a:ext cx="820106" cy="73468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569908" y="2773327"/>
            <a:ext cx="1366787" cy="1366787"/>
            <a:chOff x="3187567" y="3137835"/>
            <a:chExt cx="1366787" cy="1366787"/>
          </a:xfrm>
        </p:grpSpPr>
        <p:grpSp>
          <p:nvGrpSpPr>
            <p:cNvPr id="8" name="Group 7"/>
            <p:cNvGrpSpPr/>
            <p:nvPr/>
          </p:nvGrpSpPr>
          <p:grpSpPr>
            <a:xfrm>
              <a:off x="3187567" y="3137835"/>
              <a:ext cx="1366787" cy="1366787"/>
              <a:chOff x="1020278" y="3147461"/>
              <a:chExt cx="1366787" cy="136678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452679" y="3470412"/>
              <a:ext cx="836562" cy="70163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69776" y="2773327"/>
            <a:ext cx="1366787" cy="1366787"/>
            <a:chOff x="5412607" y="3137835"/>
            <a:chExt cx="1366787" cy="1366787"/>
          </a:xfrm>
        </p:grpSpPr>
        <p:grpSp>
          <p:nvGrpSpPr>
            <p:cNvPr id="11" name="Group 10"/>
            <p:cNvGrpSpPr/>
            <p:nvPr/>
          </p:nvGrpSpPr>
          <p:grpSpPr>
            <a:xfrm>
              <a:off x="5412607" y="3137835"/>
              <a:ext cx="1366787" cy="1366787"/>
              <a:chOff x="1020278" y="3147461"/>
              <a:chExt cx="1366787" cy="1366787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5" name="Graphic 2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10189" y="3435417"/>
              <a:ext cx="771622" cy="77162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8269512" y="2773327"/>
            <a:ext cx="1366787" cy="1366787"/>
            <a:chOff x="9862686" y="3137835"/>
            <a:chExt cx="1366787" cy="1366787"/>
          </a:xfrm>
        </p:grpSpPr>
        <p:grpSp>
          <p:nvGrpSpPr>
            <p:cNvPr id="17" name="Group 16"/>
            <p:cNvGrpSpPr/>
            <p:nvPr/>
          </p:nvGrpSpPr>
          <p:grpSpPr>
            <a:xfrm>
              <a:off x="9862686" y="3137835"/>
              <a:ext cx="1366787" cy="1366787"/>
              <a:chOff x="1020278" y="3147461"/>
              <a:chExt cx="1366787" cy="1366787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9" name="Graphic 28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142004" y="3383480"/>
              <a:ext cx="808150" cy="875496"/>
            </a:xfrm>
            <a:prstGeom prst="rect">
              <a:avLst/>
            </a:prstGeom>
          </p:spPr>
        </p:pic>
      </p:grpSp>
      <p:sp>
        <p:nvSpPr>
          <p:cNvPr id="35" name="TextBox 14"/>
          <p:cNvSpPr txBox="1"/>
          <p:nvPr/>
        </p:nvSpPr>
        <p:spPr>
          <a:xfrm>
            <a:off x="460338" y="4227483"/>
            <a:ext cx="1786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7930" latinLnBrk="1"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Velocidade altíssima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algn="ctr" defTabSz="1217930" latinLnBrk="1">
              <a:defRPr/>
            </a:pP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Até 20 vezes 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mais rápida 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que o 4G</a:t>
            </a:r>
            <a:endParaRPr lang="pt-BR" altLang="ko-KR" sz="16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6" name="TextBox 14"/>
          <p:cNvSpPr txBox="1"/>
          <p:nvPr/>
        </p:nvSpPr>
        <p:spPr>
          <a:xfrm>
            <a:off x="2434546" y="4245249"/>
            <a:ext cx="1657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7930" latinLnBrk="1"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Download </a:t>
            </a:r>
            <a:b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e upload</a:t>
            </a: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 Download 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vídeo de 1GB a partir de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40 segundos</a:t>
            </a:r>
            <a:endParaRPr lang="pt-BR" altLang="ko-KR" sz="16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7" name="TextBox 14"/>
          <p:cNvSpPr txBox="1"/>
          <p:nvPr/>
        </p:nvSpPr>
        <p:spPr>
          <a:xfrm>
            <a:off x="4210337" y="4245249"/>
            <a:ext cx="1885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7930" latinLnBrk="1"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Conexão massiva de dispositivos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algn="ctr" defTabSz="1217930" latinLnBrk="1">
              <a:defRPr/>
            </a:pP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Revolucionará hábitos e comportamentos de indivíduos, bem como a operação das empresas</a:t>
            </a:r>
            <a:endParaRPr lang="pt-BR" altLang="ko-KR" sz="16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6224256" y="4245249"/>
            <a:ext cx="1657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Baixa latência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algn="ctr" defTabSz="1217930" latinLnBrk="1">
              <a:defRPr/>
            </a:pP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Resposta mais rápida na navegação</a:t>
            </a:r>
            <a:endParaRPr kumimoji="0" lang="pt-BR" altLang="ko-KR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9" name="TextBox 14"/>
          <p:cNvSpPr txBox="1"/>
          <p:nvPr/>
        </p:nvSpPr>
        <p:spPr>
          <a:xfrm>
            <a:off x="8059808" y="4245249"/>
            <a:ext cx="1786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Confiabilidade no serviço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algn="ctr" defTabSz="1217930" latinLnBrk="1">
              <a:defRPr/>
            </a:pP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Tornar os 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processos 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mais eficazes </a:t>
            </a:r>
            <a:b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e seguros</a:t>
            </a:r>
            <a:endParaRPr lang="pt-BR" altLang="ko-KR" sz="16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2" name="Graphic 4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1100" y="1628808"/>
            <a:ext cx="2209800" cy="3048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169382" y="2773327"/>
            <a:ext cx="1366787" cy="1366787"/>
            <a:chOff x="9862686" y="3137835"/>
            <a:chExt cx="1366787" cy="1366787"/>
          </a:xfrm>
        </p:grpSpPr>
        <p:grpSp>
          <p:nvGrpSpPr>
            <p:cNvPr id="24" name="Group 23"/>
            <p:cNvGrpSpPr/>
            <p:nvPr/>
          </p:nvGrpSpPr>
          <p:grpSpPr>
            <a:xfrm>
              <a:off x="9862686" y="3137835"/>
              <a:ext cx="1366787" cy="1366787"/>
              <a:chOff x="1020278" y="3147461"/>
              <a:chExt cx="1366787" cy="1366787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172749" y="3447898"/>
              <a:ext cx="746661" cy="746661"/>
            </a:xfrm>
            <a:prstGeom prst="rect">
              <a:avLst/>
            </a:prstGeom>
          </p:spPr>
        </p:pic>
      </p:grpSp>
      <p:sp>
        <p:nvSpPr>
          <p:cNvPr id="41" name="TextBox 14"/>
          <p:cNvSpPr txBox="1"/>
          <p:nvPr/>
        </p:nvSpPr>
        <p:spPr>
          <a:xfrm>
            <a:off x="9949787" y="4245249"/>
            <a:ext cx="1786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7930" latinLnBrk="1"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Novas aplicações </a:t>
            </a:r>
            <a:r>
              <a:rPr lang="pt-BR" altLang="ko-KR" sz="16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Um mundo de possibilidades para a internet móvel e internet das coisas</a:t>
            </a:r>
            <a:endParaRPr lang="pt-BR" altLang="ko-KR" sz="16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369644" y="2773327"/>
            <a:ext cx="1366787" cy="1366787"/>
            <a:chOff x="6369644" y="2773327"/>
            <a:chExt cx="1366787" cy="1366787"/>
          </a:xfrm>
        </p:grpSpPr>
        <p:grpSp>
          <p:nvGrpSpPr>
            <p:cNvPr id="40" name="Group 39"/>
            <p:cNvGrpSpPr/>
            <p:nvPr/>
          </p:nvGrpSpPr>
          <p:grpSpPr>
            <a:xfrm>
              <a:off x="6369644" y="2773327"/>
              <a:ext cx="1366787" cy="1366787"/>
              <a:chOff x="7637647" y="3263421"/>
              <a:chExt cx="1366787" cy="1366787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637647" y="326342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733898" y="335967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59" name="Graphic 58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630370" y="3031270"/>
              <a:ext cx="850900" cy="850900"/>
            </a:xfrm>
            <a:prstGeom prst="rect">
              <a:avLst/>
            </a:prstGeom>
          </p:spPr>
        </p:pic>
      </p:grpSp>
      <p:pic>
        <p:nvPicPr>
          <p:cNvPr id="43" name="Gráfico 42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5903 L 0 3.7037E-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35" grpId="0"/>
      <p:bldP spid="36" grpId="0"/>
      <p:bldP spid="37" grpId="0"/>
      <p:bldP spid="38" grpId="0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FF8F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22613" t="5868" r="22613" b="11970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579550" y="4598707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8275" y="1035049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090591" y="1509939"/>
            <a:ext cx="4509226" cy="383812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que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tem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equipamentos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compatíveis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com 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tecnologia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5G 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homologados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pela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Anatel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terão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experiência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ainda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melhor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na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utilização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produtos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serviços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da Claro.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3590" y="1724432"/>
            <a:ext cx="2180077" cy="693648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AMX" pitchFamily="2" charset="77"/>
              </a:rPr>
              <a:t>Atenção</a:t>
            </a:r>
            <a:r>
              <a:rPr lang="en-US" sz="3600" b="1" i="1" dirty="0">
                <a:solidFill>
                  <a:schemeClr val="bg1"/>
                </a:solidFill>
                <a:latin typeface="AMX" pitchFamily="2" charset="77"/>
              </a:rPr>
              <a:t>!</a:t>
            </a:r>
            <a:endParaRPr lang="en-US" sz="3600" b="1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553667" y="2071256"/>
            <a:ext cx="1495663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85185E-6 L -6.25E-7 -1.85185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rcRect l="-333" r="33649"/>
            <a:stretch>
              <a:fillRect/>
            </a:stretch>
          </p:blipFill>
          <p:spPr>
            <a:xfrm flipH="1">
              <a:off x="7178352" y="179439"/>
              <a:ext cx="6499123" cy="6499123"/>
            </a:xfrm>
            <a:prstGeom prst="ellipse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-719091" y="894553"/>
            <a:ext cx="6977848" cy="5068894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5745" y="1164717"/>
            <a:ext cx="873540" cy="873540"/>
            <a:chOff x="962527" y="3137835"/>
            <a:chExt cx="1366787" cy="1366787"/>
          </a:xfrm>
        </p:grpSpPr>
        <p:grpSp>
          <p:nvGrpSpPr>
            <p:cNvPr id="16" name="Group 15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7" name="Graphic 16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7423" y="3437094"/>
              <a:ext cx="736992" cy="768273"/>
            </a:xfrm>
            <a:prstGeom prst="rect">
              <a:avLst/>
            </a:prstGeom>
          </p:spPr>
        </p:pic>
      </p:grpSp>
      <p:sp>
        <p:nvSpPr>
          <p:cNvPr id="25" name="TextBox 14"/>
          <p:cNvSpPr txBox="1"/>
          <p:nvPr/>
        </p:nvSpPr>
        <p:spPr>
          <a:xfrm>
            <a:off x="1700266" y="1103301"/>
            <a:ext cx="33550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Antena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defTabSz="1217930" latinLnBrk="1">
              <a:defRPr/>
            </a:pP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Conhecemos melhor os tipos de antena (</a:t>
            </a:r>
            <a:r>
              <a:rPr lang="pt-BR" altLang="ko-KR" sz="1400" dirty="0" err="1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Greenfield</a:t>
            </a: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 e </a:t>
            </a:r>
            <a:r>
              <a:rPr lang="pt-BR" altLang="ko-KR" sz="1400" dirty="0" err="1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Rooftop</a:t>
            </a: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) que emitem o sinal que gera a rede de telefonia.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15745" y="2365709"/>
            <a:ext cx="873540" cy="873540"/>
            <a:chOff x="962527" y="3137835"/>
            <a:chExt cx="1366787" cy="1366787"/>
          </a:xfrm>
        </p:grpSpPr>
        <p:grpSp>
          <p:nvGrpSpPr>
            <p:cNvPr id="27" name="Group 26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28" name="Graphic 27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93331" y="3409517"/>
              <a:ext cx="905182" cy="905182"/>
            </a:xfrm>
            <a:prstGeom prst="rect">
              <a:avLst/>
            </a:prstGeom>
          </p:spPr>
        </p:pic>
      </p:grpSp>
      <p:sp>
        <p:nvSpPr>
          <p:cNvPr id="31" name="TextBox 14"/>
          <p:cNvSpPr txBox="1"/>
          <p:nvPr/>
        </p:nvSpPr>
        <p:spPr>
          <a:xfrm>
            <a:off x="1700266" y="2202314"/>
            <a:ext cx="380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Rede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defTabSz="1217930" latinLnBrk="1">
              <a:defRPr/>
            </a:pP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Conhecemos as bandas, além das velocidades da rede relacionadas às diferentes tecnologias utilizadas pela Claro, com destaque para </a:t>
            </a:r>
            <a:b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 4.5G, 5G e sua cobertura!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15745" y="3566701"/>
            <a:ext cx="873540" cy="873540"/>
            <a:chOff x="962527" y="3137835"/>
            <a:chExt cx="1366787" cy="1366787"/>
          </a:xfrm>
        </p:grpSpPr>
        <p:grpSp>
          <p:nvGrpSpPr>
            <p:cNvPr id="33" name="Group 32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34" name="Graphic 33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29031" y="3404339"/>
              <a:ext cx="833780" cy="833780"/>
            </a:xfrm>
            <a:prstGeom prst="rect">
              <a:avLst/>
            </a:prstGeom>
          </p:spPr>
        </p:pic>
      </p:grpSp>
      <p:sp>
        <p:nvSpPr>
          <p:cNvPr id="37" name="TextBox 14"/>
          <p:cNvSpPr txBox="1"/>
          <p:nvPr/>
        </p:nvSpPr>
        <p:spPr>
          <a:xfrm>
            <a:off x="1700266" y="3511028"/>
            <a:ext cx="43957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Ligação através da rede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defTabSz="1217930" latinLnBrk="1">
              <a:defRPr/>
            </a:pP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Vimos como se dá o processo de conectar nossos clientes através de ligações utilizando a rede e os possíveis fatores que podem interferir no sinal.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15745" y="4767693"/>
            <a:ext cx="873540" cy="873540"/>
            <a:chOff x="962527" y="3137835"/>
            <a:chExt cx="1366787" cy="1366787"/>
          </a:xfrm>
        </p:grpSpPr>
        <p:grpSp>
          <p:nvGrpSpPr>
            <p:cNvPr id="39" name="Group 38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116529" y="3243714"/>
                <a:ext cx="1174285" cy="1174281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40" name="Graphic 39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36376" y="3410537"/>
              <a:ext cx="619089" cy="821383"/>
            </a:xfrm>
            <a:prstGeom prst="rect">
              <a:avLst/>
            </a:prstGeom>
          </p:spPr>
        </p:pic>
      </p:grpSp>
      <p:sp>
        <p:nvSpPr>
          <p:cNvPr id="43" name="TextBox 14"/>
          <p:cNvSpPr txBox="1"/>
          <p:nvPr/>
        </p:nvSpPr>
        <p:spPr>
          <a:xfrm>
            <a:off x="1700266" y="4604298"/>
            <a:ext cx="4010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sz="1600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Chip</a:t>
            </a:r>
            <a:endParaRPr lang="pt-BR" altLang="ko-KR" sz="1600" b="1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 defTabSz="1217930" latinLnBrk="1">
              <a:defRPr/>
            </a:pPr>
            <a:r>
              <a:rPr lang="pt-BR" altLang="ko-KR" sz="1400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 SIM card é um pequeno cartão que contém um microprocessador. Colocado em um dispositivo móvel, ele armazena informações básicas do assinante e da operadora.</a:t>
            </a:r>
            <a:endParaRPr lang="pt-BR" altLang="ko-KR" sz="1400" dirty="0"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1" grpId="0"/>
      <p:bldP spid="37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5" ma:contentTypeDescription="Crie um novo documento." ma:contentTypeScope="" ma:versionID="99ece154a3e533d4fd52fc2a49ed59a4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6a61e25ef037ff988e927ded7600ef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AD8A3-3299-434A-AE42-A54C38A403A8}">
  <ds:schemaRefs/>
</ds:datastoreItem>
</file>

<file path=customXml/itemProps2.xml><?xml version="1.0" encoding="utf-8"?>
<ds:datastoreItem xmlns:ds="http://schemas.openxmlformats.org/officeDocument/2006/customXml" ds:itemID="{746ED990-9316-427E-8C65-9051EA714229}">
  <ds:schemaRefs/>
</ds:datastoreItem>
</file>

<file path=customXml/itemProps3.xml><?xml version="1.0" encoding="utf-8"?>
<ds:datastoreItem xmlns:ds="http://schemas.openxmlformats.org/officeDocument/2006/customXml" ds:itemID="{64DFC73C-ABCD-4674-9AD2-91219254A8E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3214</Words>
  <Application>WPS Presentation</Application>
  <PresentationFormat>Ecrã Panorâmico</PresentationFormat>
  <Paragraphs>180</Paragraphs>
  <Slides>17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AMX</vt:lpstr>
      <vt:lpstr>Segoe UI Black</vt:lpstr>
      <vt:lpstr>Segoe UI</vt:lpstr>
      <vt:lpstr>Microsoft YaHei</vt:lpstr>
      <vt:lpstr>Arial Unicode MS</vt:lpstr>
      <vt:lpstr>Calibri</vt:lpstr>
      <vt:lpstr>Aptos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Flavia Barreto</dc:creator>
  <cp:lastModifiedBy>Adriana Félix Lira</cp:lastModifiedBy>
  <cp:revision>64</cp:revision>
  <dcterms:created xsi:type="dcterms:W3CDTF">2024-07-22T16:41:00Z</dcterms:created>
  <dcterms:modified xsi:type="dcterms:W3CDTF">2024-10-01T18:00:37Z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  <property fmtid="{D5CDD505-2E9C-101B-9397-08002B2CF9AE}" pid="4" name="ICV">
    <vt:lpwstr>B4199C751835445F937D119D3FFFF34E_13</vt:lpwstr>
  </property>
  <property fmtid="{D5CDD505-2E9C-101B-9397-08002B2CF9AE}" pid="5" name="KSOProductBuildVer">
    <vt:lpwstr>1046-12.2.0.18283</vt:lpwstr>
  </property>
</Properties>
</file>