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62" r:id="rId3"/>
    <p:sldId id="257" r:id="rId5"/>
    <p:sldId id="294" r:id="rId6"/>
    <p:sldId id="296" r:id="rId7"/>
    <p:sldId id="335" r:id="rId8"/>
    <p:sldId id="299" r:id="rId9"/>
    <p:sldId id="300" r:id="rId10"/>
    <p:sldId id="302" r:id="rId11"/>
    <p:sldId id="304" r:id="rId12"/>
    <p:sldId id="305" r:id="rId13"/>
    <p:sldId id="306" r:id="rId14"/>
    <p:sldId id="303" r:id="rId15"/>
    <p:sldId id="308" r:id="rId16"/>
    <p:sldId id="309" r:id="rId17"/>
    <p:sldId id="310" r:id="rId18"/>
    <p:sldId id="311" r:id="rId19"/>
    <p:sldId id="312" r:id="rId20"/>
    <p:sldId id="313" r:id="rId21"/>
    <p:sldId id="315" r:id="rId22"/>
    <p:sldId id="316" r:id="rId23"/>
    <p:sldId id="330" r:id="rId24"/>
    <p:sldId id="318" r:id="rId25"/>
    <p:sldId id="331" r:id="rId26"/>
    <p:sldId id="320" r:id="rId27"/>
    <p:sldId id="332" r:id="rId28"/>
    <p:sldId id="322" r:id="rId29"/>
    <p:sldId id="333" r:id="rId30"/>
    <p:sldId id="324" r:id="rId31"/>
    <p:sldId id="325" r:id="rId32"/>
    <p:sldId id="326" r:id="rId33"/>
    <p:sldId id="327" r:id="rId34"/>
    <p:sldId id="328" r:id="rId35"/>
    <p:sldId id="334" r:id="rId36"/>
    <p:sldId id="338" r:id="rId37"/>
    <p:sldId id="336" r:id="rId38"/>
  </p:sldIdLst>
  <p:sldSz cx="12192000" cy="6858000"/>
  <p:notesSz cx="6858000" cy="9144000"/>
  <p:embeddedFontLst>
    <p:embeddedFont>
      <p:font typeface="AMX" pitchFamily="2" charset="77"/>
      <p:regular r:id="rId42"/>
      <p:bold r:id="rId43"/>
      <p:italic r:id="rId44"/>
      <p:boldItalic r:id="rId45"/>
    </p:embeddedFont>
    <p:embeddedFont>
      <p:font typeface="AMX"/>
      <p:regular r:id="rId46"/>
      <p:bold r:id="rId47"/>
      <p:italic r:id="rId48"/>
      <p:boldItalic r:id="rId49"/>
    </p:embeddedFont>
    <p:embeddedFont>
      <p:font typeface="AMX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EE"/>
    <a:srgbClr val="AF272F"/>
    <a:srgbClr val="E82823"/>
    <a:srgbClr val="F8AE28"/>
    <a:srgbClr val="F9A427"/>
    <a:srgbClr val="FFC000"/>
    <a:srgbClr val="F5842B"/>
    <a:srgbClr val="DA291C"/>
    <a:srgbClr val="00B050"/>
    <a:srgbClr val="CE2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6" autoAdjust="0"/>
    <p:restoredTop sz="95597" autoAdjust="0"/>
  </p:normalViewPr>
  <p:slideViewPr>
    <p:cSldViewPr snapToGrid="0">
      <p:cViewPr>
        <p:scale>
          <a:sx n="66" d="100"/>
          <a:sy n="66" d="100"/>
        </p:scale>
        <p:origin x="23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76"/>
    </p:cViewPr>
  </p:sorterViewPr>
  <p:notesViewPr>
    <p:cSldViewPr snapToGrid="0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customXml" Target="../customXml/item3.xml"/><Relationship Id="rId55" Type="http://schemas.openxmlformats.org/officeDocument/2006/relationships/customXml" Target="../customXml/item2.xml"/><Relationship Id="rId54" Type="http://schemas.openxmlformats.org/officeDocument/2006/relationships/customXml" Target="../customXml/item1.xml"/><Relationship Id="rId53" Type="http://schemas.openxmlformats.org/officeDocument/2006/relationships/font" Target="fonts/font12.fntdata"/><Relationship Id="rId52" Type="http://schemas.openxmlformats.org/officeDocument/2006/relationships/font" Target="fonts/font11.fntdata"/><Relationship Id="rId51" Type="http://schemas.openxmlformats.org/officeDocument/2006/relationships/font" Target="fonts/font10.fntdata"/><Relationship Id="rId50" Type="http://schemas.openxmlformats.org/officeDocument/2006/relationships/font" Target="fonts/font9.fntdata"/><Relationship Id="rId5" Type="http://schemas.openxmlformats.org/officeDocument/2006/relationships/slide" Target="slides/slide2.xml"/><Relationship Id="rId49" Type="http://schemas.openxmlformats.org/officeDocument/2006/relationships/font" Target="fonts/font8.fntdata"/><Relationship Id="rId48" Type="http://schemas.openxmlformats.org/officeDocument/2006/relationships/font" Target="fonts/font7.fntdata"/><Relationship Id="rId47" Type="http://schemas.openxmlformats.org/officeDocument/2006/relationships/font" Target="fonts/font6.fntdata"/><Relationship Id="rId46" Type="http://schemas.openxmlformats.org/officeDocument/2006/relationships/font" Target="fonts/font5.fntdata"/><Relationship Id="rId45" Type="http://schemas.openxmlformats.org/officeDocument/2006/relationships/font" Target="fonts/font4.fntdata"/><Relationship Id="rId44" Type="http://schemas.openxmlformats.org/officeDocument/2006/relationships/font" Target="fonts/font3.fntdata"/><Relationship Id="rId43" Type="http://schemas.openxmlformats.org/officeDocument/2006/relationships/font" Target="fonts/font2.fntdata"/><Relationship Id="rId42" Type="http://schemas.openxmlformats.org/officeDocument/2006/relationships/font" Target="fonts/font1.fntdata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1F1C1F1D-A7AC-A54E-B061-947F91091C86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latin typeface="AMX"/>
              </a:rPr>
              <a:t>Facilitador: Este conteúdo é destinado para a ilha de Aquisição. Explique que iremos, aprender a cadastrar informações no sistema e a entender os dados que precisamos acompanhar. Esses conhecimentos nos ajudarão a trabalhar de forma mais eficiente e a oferecer um atendimento ainda melhor.</a:t>
            </a:r>
            <a:endParaRPr lang="pt-BR" b="1" dirty="0">
              <a:latin typeface="AMX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Vamos seguir o passo a passo para a portabilidade; ao selecionar "sim", campos adicionais serão habilitados, e é fundamental que todas as informações solicitadas sejam preenchidas para garantir um cadastro correto.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Nesta etapa, é fundamental realizar o checklist. Ele é super importante porque nos ajuda a garantir que todas as informações necessárias estão corretas. </a:t>
            </a:r>
            <a:r>
              <a:rPr lang="pt-BR" b="1" dirty="0">
                <a:sym typeface="+mn-ea"/>
              </a:rPr>
              <a:t>A seguir vamos ver um exemplo de abordagem.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Aqui está um exemplo de como vocês podem fazer o checklist. Verbalize a sugestão para a turma.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Quando a venda for sem portabilidade, vocês deverão seguir estas etapas. </a:t>
            </a:r>
            <a:r>
              <a:rPr lang="pt-BR" b="1" dirty="0">
                <a:sym typeface="+mn-ea"/>
              </a:rPr>
              <a:t>A seguir vamos ver um exemplo de abordagem.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Aqui está um exemplo de como vocês podem fazer o checklist. </a:t>
            </a:r>
            <a:r>
              <a:rPr lang="pt-BR" b="1" dirty="0">
                <a:sym typeface="+mn-ea"/>
              </a:rPr>
              <a:t>Verbalize a sugestão para a turma.</a:t>
            </a:r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Facilitador, explique aos participantes que, para clientes já cadastrados no sistema, a maioria dos campos será preenchida automaticamente. No entanto, é importante solicitar todos os dados e cadastrá-los de acordo com os critérios do sistema. Isso garante que as informações sejam precisas e que o processo ocorra sem contratempos.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Facilitador, você pode orientar a turma da seguinte forma: verbalize a sugestão de abordagem para eles.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Caso o cliente informe um endereço diferente do que está registrado no sistema, explique o processo para atualiza-lo no próximo slide.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>
                <a:sym typeface="+mn-ea"/>
              </a:rPr>
              <a:t>Facilitador, você pode orientar a turma da seguinte forma: verbalize a sugestão de abordagem para eles e após reliazar todo o processo, avançar para a próxima etapa.</a:t>
            </a:r>
            <a:endParaRPr lang="pt-BR" b="1" dirty="0"/>
          </a:p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Após realizar todo o processo de cadastro, o sistema irá realizar a análise de crédito. Informe as três possibilidades: aprovado, controle antecipado e reprovado. A seguir, vamos entender melhor cada uma delas.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 explique: V</a:t>
            </a:r>
            <a:r>
              <a:rPr lang="pt-PT" b="1" dirty="0"/>
              <a:t>ocê vai aprender a usar o sistema de vendas e a se familiarizar com o roteiro e o checklist. O mais importante é seguir o processo, pedindo os dados que precisamos e passando as informações para o cliente de forma clara e fácil de entender.</a:t>
            </a:r>
            <a:endParaRPr lang="pt-PT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Se a proposta foi aprovada realizar o check list. </a:t>
            </a:r>
            <a:r>
              <a:rPr lang="pt-BR" b="1" dirty="0">
                <a:sym typeface="+mn-ea"/>
              </a:rPr>
              <a:t>A seguir vamos ver um exemplo de abordagem.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Verbalize com a turma o exemplo de check list que ele pode seguir.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Se a proposta foi reprovada, o sistema irá notificar o motivo. </a:t>
            </a:r>
            <a:r>
              <a:rPr lang="pt-BR" b="1" dirty="0">
                <a:sym typeface="+mn-ea"/>
              </a:rPr>
              <a:t>A seguir vamos ver um exemplo de abordagem.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Verbalize com a turma o exemplo.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O termo "controle antecipado" se refere a uma situação em que a análise de crédito resulta em uma aprovação parcial para o cliente. Isso significa que, embora o cliente possa prosseguir com o cadastro, haverá algumas condições diferentes em relação ao pagamento, como a alteração na data de vencimento das parcelas. Para continuar com a venda, você deve clicar na opção "Controle Antecipado" e seguir com as confirmações necessárias. Exemplo a seguir.</a:t>
            </a:r>
            <a:endParaRPr lang="pt-BR" b="1" dirty="0"/>
          </a:p>
          <a:p>
            <a:endParaRPr lang="pt-BR" b="1" dirty="0"/>
          </a:p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Verbalize com a turma o exemplo de check list que ele pode seguir.</a:t>
            </a:r>
            <a:endParaRPr lang="pt-PT" dirty="0"/>
          </a:p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Agora é hora de cadastrar a oferta negociada com o cliente, seguindo o passo a passo.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Verbalize o exemplo de check list que a turma pode seguir.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Nesta etapa explica como cadastrar o Débito Automático e Fatura Digital. </a:t>
            </a:r>
            <a:r>
              <a:rPr lang="pt-BR" b="1" dirty="0">
                <a:sym typeface="+mn-ea"/>
              </a:rPr>
              <a:t>Exemplo a seguir do check list.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Verbalize o exemplo de check list que a turma pode seguir.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O sistema que utilizamos é o Ativação simplificada. Esse sistema facilita o processo, permitindo que você siga todas as etapas necessárias por meio do ROTEIRO e do CHECKLIST.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Se o cliente decidir desativar o débito automático, ele poderá perder o desconto que foi oferecido. Por isso, é fundamental ressaltar a importância de manter essa opção para garantir todos os benefícios. Vale lembrar que, ao retirar o débito automático, a opção de Boleto Bancário ficará disponível. Seguir o passo a passo de cadastro no sistema.</a:t>
            </a:r>
            <a:endParaRPr lang="pt-BR" b="1" dirty="0">
              <a:sym typeface="+mn-ea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Antes de finalizar, confirme se todos os dados estão corretos e devidamente preenchidos, conforme o exemplo. Se encontrar alguma divergência, faça a correção necessária.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Para finalizar será apresentado um resumo com todas as informações da venda. Nessa etapa não é possivel atualizar os dados porque o contrato já foi gerado. </a:t>
            </a:r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</a:t>
            </a:r>
            <a:r>
              <a:rPr lang="pt-BR" b="1" dirty="0">
                <a:sym typeface="+mn-ea"/>
              </a:rPr>
              <a:t>Verbalize o exemplo de check list que a turma pode seguir.</a:t>
            </a:r>
            <a:endParaRPr lang="pt-PT" dirty="0"/>
          </a:p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Hora de praticar o que aprendemos sobre o cadastro no sistema. Solicite que a turma acesse o link.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 b="1">
                <a:sym typeface="+mn-ea"/>
              </a:rPr>
              <a:t>Facilitador: Finalização do conteúdo de Sistema de cadastro. Questione a turma se possui dúvidas.</a:t>
            </a:r>
            <a:endParaRPr lang="pt-BR" altLang="en-US" b="1"/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 instruir a turma conforme passo a passo. Para começar, acesse o link que te passei. Depois, faça o login com seu usuário e senha. Assim que entrar, você vai precisar inserir o código de autenticação. 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Vamos iniciar o cadastro, solicitando os dados e seguindo o checklist do sistema Ativação Simplificada. 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Guie o grupo na exploração do sistema de vendas, as informações que ele terá acesso quando estiver logado no sistema e oriente o grupo sobre a próxima ação, que é realizar a busca pelo CPF do cliente.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Depois de inserir o CPF, aparecerá uma informação indicando se o cliente já está cadastrado no sistema ou não.Conforme passo a passo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 Explicar  que, após buscar o CPF, aparecerá um card informando se o cliente já está cadastrado e, ao clicar nos três pontinhos, será possível criar um novo cadastro para uma nova linha ou portabilidade.</a:t>
            </a:r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 Vamos cadastrar os dados juntos. Comecem inserindo: </a:t>
            </a:r>
            <a:endParaRPr lang="pt-BR" b="1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solidFill>
                  <a:srgbClr val="FFFAEE"/>
                </a:solidFill>
                <a:latin typeface="AMX" pitchFamily="2" charset="77"/>
              </a:rPr>
              <a:t>SISTEMA DE CADASTRO</a:t>
            </a:r>
            <a:endParaRPr lang="en-US" sz="1100" i="1" dirty="0">
              <a:solidFill>
                <a:srgbClr val="FFFAEE"/>
              </a:solidFill>
              <a:latin typeface="AMX" pitchFamily="2" charset="77"/>
            </a:endParaRP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463959" y="6478729"/>
            <a:ext cx="1499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MX" pitchFamily="2" charset="77"/>
              </a:rPr>
              <a:t>SISTEMA DE CADASTRO</a:t>
            </a:r>
            <a:endParaRPr lang="en-US" sz="1100" i="1" dirty="0">
              <a:latin typeface="AMX" pitchFamily="2" charset="77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2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22.sv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10" Type="http://schemas.openxmlformats.org/officeDocument/2006/relationships/image" Target="../media/image27.svg"/><Relationship Id="rId1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6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1" Type="http://schemas.openxmlformats.org/officeDocument/2006/relationships/hyperlink" Target="https://ccp.centraldefretes.com/" TargetMode="Externa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5.jpe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8.jpe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1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demo.micropower.com.br/PARAMETRIZADO/ENTREGA/ClaroBrasil_EBS/EBS038E-01_Fabrica/005_2024/v5/LINK/index.html" TargetMode="External"/><Relationship Id="rId2" Type="http://schemas.openxmlformats.org/officeDocument/2006/relationships/image" Target="../media/image30.png"/><Relationship Id="rId1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hyperlink" Target="https://vendasapp.claro.com.br/SVCv2/login/rede-interna" TargetMode="External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0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2.png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5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30" name="Picture 29" descr="A black background with white tex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2" y="6302832"/>
            <a:ext cx="988297" cy="351145"/>
          </a:xfrm>
          <a:prstGeom prst="rect">
            <a:avLst/>
          </a:prstGeom>
        </p:spPr>
      </p:pic>
      <p:pic>
        <p:nvPicPr>
          <p:cNvPr id="31" name="Graphic 3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09977" y="0"/>
            <a:ext cx="5105400" cy="6858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5216263" y="-981000"/>
            <a:ext cx="8820000" cy="8820000"/>
          </a:xfrm>
          <a:prstGeom prst="ellipse">
            <a:avLst/>
          </a:prstGeom>
          <a:solidFill>
            <a:srgbClr val="E82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620919" y="-622853"/>
            <a:ext cx="8100000" cy="8103706"/>
          </a:xfrm>
          <a:prstGeom prst="ellipse">
            <a:avLst/>
          </a:prstGeom>
          <a:noFill/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l="7965" r="25335"/>
          <a:stretch>
            <a:fillRect/>
          </a:stretch>
        </p:blipFill>
        <p:spPr>
          <a:xfrm flipH="1">
            <a:off x="5962919" y="-279001"/>
            <a:ext cx="7416000" cy="7416000"/>
          </a:xfrm>
          <a:prstGeom prst="ellipse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1573" y="2308579"/>
            <a:ext cx="1136071" cy="410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06165" y="4066050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i="1" dirty="0">
                <a:latin typeface="AMX" pitchFamily="2" charset="77"/>
              </a:rPr>
              <a:t>SISTEMA DE CADASTRO</a:t>
            </a:r>
            <a:endParaRPr lang="en-US" sz="2800" i="1" dirty="0">
              <a:latin typeface="AMX" pitchFamily="2" charset="77"/>
            </a:endParaRPr>
          </a:p>
        </p:txBody>
      </p:sp>
      <p:cxnSp>
        <p:nvCxnSpPr>
          <p:cNvPr id="24" name="Straight Connector 23"/>
          <p:cNvCxnSpPr>
            <a:endCxn id="22" idx="1"/>
          </p:cNvCxnSpPr>
          <p:nvPr/>
        </p:nvCxnSpPr>
        <p:spPr>
          <a:xfrm>
            <a:off x="1071573" y="4327660"/>
            <a:ext cx="634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phic 2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4737" y="2361303"/>
            <a:ext cx="2209800" cy="3048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6074" r="4301" b="11338"/>
          <a:stretch>
            <a:fillRect/>
          </a:stretch>
        </p:blipFill>
        <p:spPr>
          <a:xfrm>
            <a:off x="1208432" y="2852944"/>
            <a:ext cx="3819645" cy="123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769 0 L -3.33333E-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0768 0 L 8.33333E-7 0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0768 0 L 8.33333E-7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4642873"/>
            <a:ext cx="1752600" cy="977900"/>
          </a:xfrm>
          <a:prstGeom prst="rect">
            <a:avLst/>
          </a:prstGeom>
        </p:spPr>
      </p:pic>
      <p:pic>
        <p:nvPicPr>
          <p:cNvPr id="16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905464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485493" y="838489"/>
            <a:ext cx="11337705" cy="2775503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778243" y="1083392"/>
            <a:ext cx="311554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Escolha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Produto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771761" y="1370358"/>
            <a:ext cx="14420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73375" y="1668290"/>
            <a:ext cx="4870396" cy="2739211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O cenário ao lado é referente uma PORTABILIDADE. Nessa etapa, além dos dados iniciais ao selecionar sim em portabilidade habilitará os seguintes campos:</a:t>
            </a: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49362" y="4223882"/>
            <a:ext cx="4642684" cy="907941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latin typeface="AMX" pitchFamily="2" charset="0"/>
            </a:endParaRPr>
          </a:p>
        </p:txBody>
      </p:sp>
      <p:sp>
        <p:nvSpPr>
          <p:cNvPr id="3" name="Retângulo arredondado 2"/>
          <p:cNvSpPr/>
          <p:nvPr/>
        </p:nvSpPr>
        <p:spPr>
          <a:xfrm>
            <a:off x="5574402" y="1506172"/>
            <a:ext cx="2836229" cy="74514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i="1" dirty="0">
              <a:latin typeface="Daytona" panose="020B0604030500040204" pitchFamily="34" charset="0"/>
            </a:endParaRPr>
          </a:p>
          <a:p>
            <a:pPr algn="ctr"/>
            <a:r>
              <a:rPr lang="pt-BR" sz="1400" i="1" dirty="0">
                <a:latin typeface="AMX" pitchFamily="2" charset="0"/>
              </a:rPr>
              <a:t>O número que será portado; </a:t>
            </a:r>
            <a:endParaRPr lang="pt-BR" sz="1400" i="1" dirty="0">
              <a:latin typeface="AMX" pitchFamily="2" charset="0"/>
            </a:endParaRPr>
          </a:p>
          <a:p>
            <a:pPr algn="ctr"/>
            <a:endParaRPr lang="pt-BR" i="1" dirty="0"/>
          </a:p>
        </p:txBody>
      </p:sp>
      <p:sp>
        <p:nvSpPr>
          <p:cNvPr id="27" name="Retângulo arredondado 26"/>
          <p:cNvSpPr/>
          <p:nvPr/>
        </p:nvSpPr>
        <p:spPr>
          <a:xfrm>
            <a:off x="5569384" y="2604893"/>
            <a:ext cx="2841247" cy="73505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i="1" dirty="0">
              <a:latin typeface="AMX" pitchFamily="2" charset="0"/>
            </a:endParaRPr>
          </a:p>
          <a:p>
            <a:pPr algn="ctr"/>
            <a:r>
              <a:rPr lang="pt-BR" sz="1400" i="1" dirty="0">
                <a:latin typeface="AMX" pitchFamily="2" charset="0"/>
              </a:rPr>
              <a:t>Campo </a:t>
            </a:r>
            <a:r>
              <a:rPr lang="pt-BR" sz="1400" b="1" i="1" dirty="0">
                <a:latin typeface="AMX" pitchFamily="2" charset="0"/>
              </a:rPr>
              <a:t>VALOR DA ÚLTIMA FATURA </a:t>
            </a:r>
            <a:r>
              <a:rPr lang="pt-BR" sz="1400" i="1" dirty="0">
                <a:latin typeface="AMX" pitchFamily="2" charset="0"/>
              </a:rPr>
              <a:t>(se selecionado controle ou pós);</a:t>
            </a:r>
            <a:endParaRPr lang="pt-BR" sz="1400" i="1" dirty="0">
              <a:latin typeface="AMX" pitchFamily="2" charset="0"/>
            </a:endParaRPr>
          </a:p>
          <a:p>
            <a:pPr algn="ctr"/>
            <a:endParaRPr lang="pt-BR" sz="1200" i="1" dirty="0">
              <a:latin typeface="AMX" pitchFamily="2" charset="0"/>
            </a:endParaRPr>
          </a:p>
        </p:txBody>
      </p:sp>
      <p:sp>
        <p:nvSpPr>
          <p:cNvPr id="28" name="Retângulo arredondado 27"/>
          <p:cNvSpPr/>
          <p:nvPr/>
        </p:nvSpPr>
        <p:spPr>
          <a:xfrm>
            <a:off x="8514993" y="1508592"/>
            <a:ext cx="2974077" cy="745144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i="1" dirty="0">
              <a:latin typeface="AMX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400" i="1" dirty="0">
                <a:latin typeface="AMX" pitchFamily="2" charset="0"/>
              </a:rPr>
              <a:t>Tipo de plano que o cliente tem com a operadora atual </a:t>
            </a:r>
            <a:r>
              <a:rPr lang="pt-BR" sz="1400" b="1" i="1" dirty="0">
                <a:latin typeface="AMX" pitchFamily="2" charset="0"/>
              </a:rPr>
              <a:t>(PRÉ, CONTROLE ou PÓS);</a:t>
            </a:r>
            <a:endParaRPr lang="pt-BR" sz="1400" b="1" i="1" dirty="0">
              <a:latin typeface="AMX" pitchFamily="2" charset="0"/>
            </a:endParaRPr>
          </a:p>
          <a:p>
            <a:pPr algn="ctr"/>
            <a:endParaRPr lang="pt-BR" sz="1200" i="1" dirty="0">
              <a:latin typeface="AMX" pitchFamily="2" charset="0"/>
            </a:endParaRPr>
          </a:p>
        </p:txBody>
      </p:sp>
      <p:sp>
        <p:nvSpPr>
          <p:cNvPr id="29" name="Retângulo arredondado 28"/>
          <p:cNvSpPr/>
          <p:nvPr/>
        </p:nvSpPr>
        <p:spPr>
          <a:xfrm>
            <a:off x="8537569" y="2607752"/>
            <a:ext cx="2951501" cy="733248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400" i="1" dirty="0">
                <a:latin typeface="AMX" pitchFamily="2" charset="0"/>
              </a:rPr>
              <a:t>No campo </a:t>
            </a:r>
            <a:r>
              <a:rPr lang="pt-BR" sz="1400" b="1" i="1" dirty="0">
                <a:latin typeface="AMX" pitchFamily="2" charset="0"/>
              </a:rPr>
              <a:t>SUBTIPO</a:t>
            </a:r>
            <a:r>
              <a:rPr lang="pt-BR" sz="1400" i="1" dirty="0">
                <a:latin typeface="AMX" pitchFamily="2" charset="0"/>
              </a:rPr>
              <a:t> sempre selecione como </a:t>
            </a:r>
            <a:r>
              <a:rPr lang="pt-BR" sz="1400" b="1" i="1" dirty="0">
                <a:latin typeface="AMX" pitchFamily="2" charset="0"/>
              </a:rPr>
              <a:t>NORMAL</a:t>
            </a:r>
            <a:r>
              <a:rPr lang="pt-BR" sz="1400" i="1" dirty="0">
                <a:latin typeface="AMX" pitchFamily="2" charset="0"/>
              </a:rPr>
              <a:t>. Em seguida clique no botão </a:t>
            </a:r>
            <a:r>
              <a:rPr lang="pt-BR" sz="1400" b="1" i="1" dirty="0">
                <a:latin typeface="AMX" pitchFamily="2" charset="0"/>
              </a:rPr>
              <a:t>PRÓXIMO</a:t>
            </a:r>
            <a:r>
              <a:rPr lang="pt-BR" sz="1400" i="1" dirty="0">
                <a:latin typeface="AMX" pitchFamily="2" charset="0"/>
              </a:rPr>
              <a:t>.</a:t>
            </a:r>
            <a:endParaRPr lang="pt-BR" sz="1400" i="1" dirty="0">
              <a:latin typeface="AMX" pitchFamily="2" charset="0"/>
            </a:endParaRPr>
          </a:p>
          <a:p>
            <a:pPr algn="ctr"/>
            <a:endParaRPr lang="pt-BR" sz="1400" i="1" dirty="0">
              <a:latin typeface="AMX" pitchFamily="2" charset="0"/>
            </a:endParaRPr>
          </a:p>
        </p:txBody>
      </p:sp>
      <p:sp>
        <p:nvSpPr>
          <p:cNvPr id="25" name="Retângulo com Canto Diagonal Aparado 24"/>
          <p:cNvSpPr/>
          <p:nvPr/>
        </p:nvSpPr>
        <p:spPr>
          <a:xfrm rot="19315974">
            <a:off x="1544727" y="6316997"/>
            <a:ext cx="289697" cy="99496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com Canto Diagonal Aparado 25"/>
          <p:cNvSpPr/>
          <p:nvPr/>
        </p:nvSpPr>
        <p:spPr>
          <a:xfrm rot="19315974">
            <a:off x="1651043" y="6245709"/>
            <a:ext cx="322097" cy="12416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Agrupar 9"/>
          <p:cNvGrpSpPr/>
          <p:nvPr/>
        </p:nvGrpSpPr>
        <p:grpSpPr>
          <a:xfrm>
            <a:off x="1949989" y="3630353"/>
            <a:ext cx="7976436" cy="2976248"/>
            <a:chOff x="1949989" y="3630353"/>
            <a:chExt cx="7976436" cy="2976248"/>
          </a:xfrm>
        </p:grpSpPr>
        <p:grpSp>
          <p:nvGrpSpPr>
            <p:cNvPr id="20" name="Agrupar 19"/>
            <p:cNvGrpSpPr/>
            <p:nvPr/>
          </p:nvGrpSpPr>
          <p:grpSpPr>
            <a:xfrm>
              <a:off x="1949989" y="3630353"/>
              <a:ext cx="7976436" cy="2976248"/>
              <a:chOff x="1949989" y="3630353"/>
              <a:chExt cx="7976436" cy="2976248"/>
            </a:xfrm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3"/>
              <a:srcRect r="422" b="14409"/>
              <a:stretch>
                <a:fillRect/>
              </a:stretch>
            </p:blipFill>
            <p:spPr>
              <a:xfrm>
                <a:off x="2121750" y="3784075"/>
                <a:ext cx="7597286" cy="253544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Retângulo com Canto Diagonal Aparado 18"/>
              <p:cNvSpPr/>
              <p:nvPr/>
            </p:nvSpPr>
            <p:spPr>
              <a:xfrm>
                <a:off x="9587865" y="3695016"/>
                <a:ext cx="338560" cy="239351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AF272F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Retângulo com Canto Diagonal Aparado 22"/>
              <p:cNvSpPr/>
              <p:nvPr/>
            </p:nvSpPr>
            <p:spPr>
              <a:xfrm rot="16038148">
                <a:off x="1982157" y="3651685"/>
                <a:ext cx="278519" cy="235856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AF272F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Retângulo com Canto Diagonal Aparado 29"/>
              <p:cNvSpPr/>
              <p:nvPr/>
            </p:nvSpPr>
            <p:spPr>
              <a:xfrm rot="21254057">
                <a:off x="1949989" y="6186985"/>
                <a:ext cx="351042" cy="287343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AF272F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1" name="Retângulo com Canto Diagonal Aparado 30"/>
              <p:cNvSpPr/>
              <p:nvPr/>
            </p:nvSpPr>
            <p:spPr>
              <a:xfrm rot="13820262">
                <a:off x="9509648" y="6196215"/>
                <a:ext cx="362071" cy="458702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AF272F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Retângulo 8"/>
            <p:cNvSpPr/>
            <p:nvPr/>
          </p:nvSpPr>
          <p:spPr>
            <a:xfrm>
              <a:off x="2918298" y="5467350"/>
              <a:ext cx="486383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1.48148E-6 L 3.54167E-6 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  <p:bldP spid="3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503226" y="-931238"/>
            <a:ext cx="6546511" cy="6642658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855717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557364" y="1816160"/>
            <a:ext cx="401463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Venda com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portabilidade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4572000" y="2103126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57364" y="2555135"/>
            <a:ext cx="50445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Nesta etapa precisamos passar todas as informações da portabilidade, assim como vimos anteriormente. ​</a:t>
            </a:r>
            <a:endParaRPr lang="pt-BR" sz="2000" dirty="0">
              <a:latin typeface="AMX" pitchFamily="2" charset="0"/>
            </a:endParaRPr>
          </a:p>
          <a:p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274272" y="956321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 Número e DDD a ser portado     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731236" y="1934716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Está cadastrado em seu CPF?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503226" y="2952042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A linha precisa estar Ativa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418344" y="3932362"/>
            <a:ext cx="23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 Prazo para concluir </a:t>
            </a:r>
            <a:endParaRPr lang="pt-BR" b="1" i="1" dirty="0">
              <a:latin typeface="AMX" pitchFamily="2" charset="0"/>
            </a:endParaRPr>
          </a:p>
          <a:p>
            <a:pPr algn="ctr"/>
            <a:r>
              <a:rPr lang="pt-BR" b="1" i="1" dirty="0">
                <a:latin typeface="AMX" pitchFamily="2" charset="0"/>
              </a:rPr>
              <a:t>a Portabilidade 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7274272" y="4799407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 Número e DDD a ser portado     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66" name="Agrupar 65"/>
          <p:cNvGrpSpPr/>
          <p:nvPr/>
        </p:nvGrpSpPr>
        <p:grpSpPr>
          <a:xfrm>
            <a:off x="9323393" y="4721217"/>
            <a:ext cx="802710" cy="802710"/>
            <a:chOff x="8757979" y="4369542"/>
            <a:chExt cx="802710" cy="802710"/>
          </a:xfrm>
        </p:grpSpPr>
        <p:sp>
          <p:nvSpPr>
            <p:cNvPr id="62" name="Elipse 61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67" name="Agrupar 66"/>
          <p:cNvGrpSpPr/>
          <p:nvPr/>
        </p:nvGrpSpPr>
        <p:grpSpPr>
          <a:xfrm>
            <a:off x="8689778" y="3797228"/>
            <a:ext cx="802710" cy="802710"/>
            <a:chOff x="8757979" y="4369542"/>
            <a:chExt cx="802710" cy="802710"/>
          </a:xfrm>
        </p:grpSpPr>
        <p:sp>
          <p:nvSpPr>
            <p:cNvPr id="68" name="Elipse 67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0" name="Agrupar 69"/>
          <p:cNvGrpSpPr/>
          <p:nvPr/>
        </p:nvGrpSpPr>
        <p:grpSpPr>
          <a:xfrm>
            <a:off x="8485776" y="2850066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3" name="Agrupar 72"/>
          <p:cNvGrpSpPr/>
          <p:nvPr/>
        </p:nvGrpSpPr>
        <p:grpSpPr>
          <a:xfrm>
            <a:off x="8659373" y="1920629"/>
            <a:ext cx="802710" cy="802710"/>
            <a:chOff x="8757979" y="4369542"/>
            <a:chExt cx="802710" cy="802710"/>
          </a:xfrm>
        </p:grpSpPr>
        <p:sp>
          <p:nvSpPr>
            <p:cNvPr id="74" name="Elipse 7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6" name="Agrupar 75"/>
          <p:cNvGrpSpPr/>
          <p:nvPr/>
        </p:nvGrpSpPr>
        <p:grpSpPr>
          <a:xfrm>
            <a:off x="9243853" y="1015810"/>
            <a:ext cx="802710" cy="802710"/>
            <a:chOff x="8757979" y="4369542"/>
            <a:chExt cx="802710" cy="802710"/>
          </a:xfrm>
        </p:grpSpPr>
        <p:sp>
          <p:nvSpPr>
            <p:cNvPr id="77" name="Elipse 76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8" name="Imagem 7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80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  <p:bldP spid="4" grpId="1" animBg="1"/>
      <p:bldP spid="7" grpId="0"/>
      <p:bldP spid="21" grpId="0"/>
      <p:bldP spid="21" grpId="1"/>
      <p:bldP spid="37" grpId="0"/>
      <p:bldP spid="37" grpId="1"/>
      <p:bldP spid="42" grpId="0"/>
      <p:bldP spid="42" grpId="1"/>
      <p:bldP spid="47" grpId="0"/>
      <p:bldP spid="47" grpId="1"/>
      <p:bldP spid="59" grpId="0"/>
      <p:bldP spid="5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1698923" y="-1028363"/>
            <a:ext cx="6092641" cy="8962165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1483137" y="602510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3205985" y="917838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702688" y="1217867"/>
            <a:ext cx="5309805" cy="5289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sz="1650" dirty="0">
                <a:latin typeface="AMX" pitchFamily="2" charset="0"/>
              </a:rPr>
              <a:t>O número a ser portado é esse mesmo que estamos falando? DDD XX, número XXXXXXXXX, está cadastrado em seu CPF? Para que a portabilidade ocorra essa linha precisar estar ativa, tudo bem? A portabilidade ocorrerá em até 3 dias úteis após a entrega do seu chip</a:t>
            </a:r>
            <a:r>
              <a:rPr lang="en-US" sz="1650" dirty="0">
                <a:latin typeface="AMX" pitchFamily="2" charset="0"/>
              </a:rPr>
              <a:t>​</a:t>
            </a:r>
            <a:endParaRPr lang="en-US" sz="165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650" dirty="0">
                <a:latin typeface="AMX" pitchFamily="2" charset="0"/>
              </a:rPr>
              <a:t>Você vai receber alguns </a:t>
            </a:r>
            <a:r>
              <a:rPr lang="pt-BR" sz="1650" dirty="0" err="1">
                <a:latin typeface="AMX" pitchFamily="2" charset="0"/>
              </a:rPr>
              <a:t>SMS's</a:t>
            </a:r>
            <a:r>
              <a:rPr lang="pt-BR" sz="1650" dirty="0">
                <a:latin typeface="AMX" pitchFamily="2" charset="0"/>
              </a:rPr>
              <a:t> de acompanhamento, e para que a portabilidade seja concluída o Sr. receberá um  SMS de confirmação da portabilidade que virá no número 7678. Assim que você receber responda com o Sim, pois é valido somente por 24 horas, sem essa confirmação o Sr. não receberá o seu chip e não ocorrerá a portabilidade, mas não se preocupe pois irei acompanhar o recebimento do SMS com você em linha.</a:t>
            </a:r>
            <a:endParaRPr lang="pt-BR" sz="1650" dirty="0">
              <a:latin typeface="AMX" pitchFamily="2" charset="0"/>
            </a:endParaRPr>
          </a:p>
          <a:p>
            <a:r>
              <a:rPr lang="pt-BR" sz="1600" dirty="0">
                <a:latin typeface="AMX" pitchFamily="2" charset="0"/>
              </a:rPr>
              <a:t>     </a:t>
            </a:r>
            <a:endParaRPr lang="pt-BR" sz="1600" dirty="0">
              <a:latin typeface="AMX" pitchFamily="2" charset="0"/>
            </a:endParaRPr>
          </a:p>
        </p:txBody>
      </p:sp>
      <p:grpSp>
        <p:nvGrpSpPr>
          <p:cNvPr id="14" name="Agrupar 13"/>
          <p:cNvGrpSpPr/>
          <p:nvPr/>
        </p:nvGrpSpPr>
        <p:grpSpPr>
          <a:xfrm>
            <a:off x="6189316" y="406398"/>
            <a:ext cx="7344638" cy="7344636"/>
            <a:chOff x="5911705" y="-277611"/>
            <a:chExt cx="7899859" cy="7899859"/>
          </a:xfrm>
        </p:grpSpPr>
        <p:grpSp>
          <p:nvGrpSpPr>
            <p:cNvPr id="10" name="Group 5"/>
            <p:cNvGrpSpPr/>
            <p:nvPr/>
          </p:nvGrpSpPr>
          <p:grpSpPr>
            <a:xfrm>
              <a:off x="5911705" y="-277611"/>
              <a:ext cx="7899859" cy="7899859"/>
              <a:chOff x="5537735" y="253541"/>
              <a:chExt cx="7899859" cy="7899859"/>
            </a:xfrm>
          </p:grpSpPr>
          <p:sp>
            <p:nvSpPr>
              <p:cNvPr id="11" name="Oval 7"/>
              <p:cNvSpPr>
                <a:spLocks noChangeAspect="1"/>
              </p:cNvSpPr>
              <p:nvPr/>
            </p:nvSpPr>
            <p:spPr>
              <a:xfrm>
                <a:off x="5537735" y="253541"/>
                <a:ext cx="7899859" cy="7899859"/>
              </a:xfrm>
              <a:prstGeom prst="ellipse">
                <a:avLst/>
              </a:prstGeom>
              <a:solidFill>
                <a:srgbClr val="CE211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2" name="Oval 8"/>
              <p:cNvSpPr>
                <a:spLocks noChangeAspect="1"/>
              </p:cNvSpPr>
              <p:nvPr/>
            </p:nvSpPr>
            <p:spPr>
              <a:xfrm>
                <a:off x="5860178" y="574324"/>
                <a:ext cx="7254973" cy="7258292"/>
              </a:xfrm>
              <a:prstGeom prst="ellipse">
                <a:avLst/>
              </a:prstGeom>
              <a:noFill/>
              <a:ln>
                <a:solidFill>
                  <a:srgbClr val="FFF4D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27" r="13938"/>
            <a:stretch>
              <a:fillRect/>
            </a:stretch>
          </p:blipFill>
          <p:spPr>
            <a:xfrm>
              <a:off x="6614527" y="406398"/>
              <a:ext cx="6494214" cy="6494212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4.16667E-6 4.07407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416638" y="-648181"/>
            <a:ext cx="6390640" cy="6642658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4" name="TextBox 11"/>
          <p:cNvSpPr txBox="1"/>
          <p:nvPr/>
        </p:nvSpPr>
        <p:spPr>
          <a:xfrm>
            <a:off x="557364" y="1816160"/>
            <a:ext cx="401463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Venda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sem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portabilidade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4572000" y="2103126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57364" y="2555135"/>
            <a:ext cx="51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Nessa etapa você precisa selecionar o DDD do número e o tipo de plano (Controle ou Pós). </a:t>
            </a:r>
            <a:endParaRPr lang="pt-BR" sz="2000" dirty="0">
              <a:latin typeface="AMX" pitchFamily="2" charset="0"/>
            </a:endParaRPr>
          </a:p>
          <a:p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6661565" y="3930151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Tipo de plano</a:t>
            </a:r>
            <a:endParaRPr lang="pt-BR" b="1" i="1" dirty="0">
              <a:latin typeface="AMX" pitchFamily="2" charset="0"/>
            </a:endParaRPr>
          </a:p>
          <a:p>
            <a:pPr algn="ctr"/>
            <a:endParaRPr lang="pt-BR" b="1" i="1" dirty="0">
              <a:latin typeface="AMX" pitchFamily="2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988192" y="2667342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DDD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31" name="Agrupar 30"/>
          <p:cNvGrpSpPr/>
          <p:nvPr/>
        </p:nvGrpSpPr>
        <p:grpSpPr>
          <a:xfrm>
            <a:off x="8865650" y="1138773"/>
            <a:ext cx="4917440" cy="4855704"/>
            <a:chOff x="8638452" y="-1317378"/>
            <a:chExt cx="4917440" cy="4855704"/>
          </a:xfrm>
        </p:grpSpPr>
        <p:sp>
          <p:nvSpPr>
            <p:cNvPr id="32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34" name="Retângulo arredondado 33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lipse 34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0" name="Agrupar 69"/>
          <p:cNvGrpSpPr/>
          <p:nvPr/>
        </p:nvGrpSpPr>
        <p:grpSpPr>
          <a:xfrm>
            <a:off x="8557934" y="3716360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3" name="Agrupar 72"/>
          <p:cNvGrpSpPr/>
          <p:nvPr/>
        </p:nvGrpSpPr>
        <p:grpSpPr>
          <a:xfrm>
            <a:off x="8557934" y="2480541"/>
            <a:ext cx="802710" cy="802710"/>
            <a:chOff x="8757979" y="4369542"/>
            <a:chExt cx="802710" cy="802710"/>
          </a:xfrm>
        </p:grpSpPr>
        <p:sp>
          <p:nvSpPr>
            <p:cNvPr id="74" name="Elipse 7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-7.40741E-7 L 4.79167E-6 -7.40741E-7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1.11111E-6 L -2.29167E-6 1.11111E-6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  <p:bldP spid="4" grpId="1" animBg="1"/>
      <p:bldP spid="7" grpId="0"/>
      <p:bldP spid="37" grpId="0"/>
      <p:bldP spid="37" grpId="1"/>
      <p:bldP spid="42" grpId="0"/>
      <p:bldP spid="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5664201" y="15236"/>
            <a:ext cx="5669281" cy="6797042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7694369" y="928766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9417217" y="1244094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6618107" y="1730310"/>
            <a:ext cx="50963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sz="2400" dirty="0">
                <a:latin typeface="AMX" pitchFamily="2" charset="0"/>
              </a:rPr>
              <a:t>Sr. Informa o DDD para esse número? </a:t>
            </a:r>
            <a:endParaRPr lang="pt-BR" sz="2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6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O DDD deve pertencer ao estado do endereço cadastrado.</a:t>
            </a:r>
            <a:endParaRPr lang="pt-BR" sz="20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 </a:t>
            </a:r>
            <a:endParaRPr lang="pt-BR" sz="20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2000" dirty="0" err="1">
                <a:latin typeface="AMX" pitchFamily="2" charset="0"/>
              </a:rPr>
              <a:t>Ex</a:t>
            </a:r>
            <a:r>
              <a:rPr lang="pt-BR" sz="2000" dirty="0">
                <a:latin typeface="AMX" pitchFamily="2" charset="0"/>
              </a:rPr>
              <a:t>; cadastrar endereço do RJ e enviar o chip com DDD de SP, não pode! </a:t>
            </a:r>
            <a:r>
              <a:rPr lang="pt-BR" sz="2000" b="1" dirty="0">
                <a:latin typeface="AMX" pitchFamily="2" charset="0"/>
              </a:rPr>
              <a:t>O sistema não permite</a:t>
            </a:r>
            <a:r>
              <a:rPr lang="pt-BR" sz="2000" dirty="0">
                <a:latin typeface="AMX" pitchFamily="2" charset="0"/>
              </a:rPr>
              <a:t>. </a:t>
            </a:r>
            <a:endParaRPr lang="pt-BR" sz="2000" dirty="0">
              <a:latin typeface="AMX" pitchFamily="2" charset="0"/>
            </a:endParaRPr>
          </a:p>
          <a:p>
            <a:r>
              <a:rPr lang="pt-BR" sz="1600" dirty="0">
                <a:latin typeface="AMX" pitchFamily="2" charset="0"/>
              </a:rPr>
              <a:t>     </a:t>
            </a:r>
            <a:endParaRPr lang="pt-BR" sz="1600" dirty="0">
              <a:latin typeface="AMX" pitchFamily="2" charset="0"/>
            </a:endParaRPr>
          </a:p>
        </p:txBody>
      </p:sp>
      <p:grpSp>
        <p:nvGrpSpPr>
          <p:cNvPr id="11" name="Group 5"/>
          <p:cNvGrpSpPr/>
          <p:nvPr/>
        </p:nvGrpSpPr>
        <p:grpSpPr>
          <a:xfrm flipH="1">
            <a:off x="-1328052" y="-277611"/>
            <a:ext cx="7899859" cy="7899859"/>
            <a:chOff x="5537735" y="253541"/>
            <a:chExt cx="7899859" cy="7899859"/>
          </a:xfrm>
        </p:grpSpPr>
        <p:sp>
          <p:nvSpPr>
            <p:cNvPr id="12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3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19709"/>
          <a:stretch>
            <a:fillRect/>
          </a:stretch>
        </p:blipFill>
        <p:spPr>
          <a:xfrm flipH="1">
            <a:off x="-531791" y="518650"/>
            <a:ext cx="6307336" cy="630733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4.81481E-6 L -2.70833E-6 -4.81481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11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551468"/>
            <a:ext cx="5332052" cy="4853652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849362" y="914784"/>
            <a:ext cx="2839863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689225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9362" y="1680847"/>
            <a:ext cx="4667518" cy="341632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No caso de clientes cadastrados no sistema, a maioria dos campos estará preenchido automaticamente, porém, é necessário </a:t>
            </a:r>
            <a:r>
              <a:rPr lang="pt-BR" sz="1600" b="1" dirty="0">
                <a:latin typeface="AMX" pitchFamily="2" charset="0"/>
              </a:rPr>
              <a:t>SOLICITAR</a:t>
            </a:r>
            <a:r>
              <a:rPr lang="pt-BR" sz="1600" dirty="0">
                <a:latin typeface="AMX" pitchFamily="2" charset="0"/>
              </a:rPr>
              <a:t> todos os dados, e preenche-los corretamente. 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Você não poderá adicionar informações com pontos, vírgulas, parênteses e acentos. Caso isso aconteça , o sistema apresentará uma mensagem de </a:t>
            </a:r>
            <a:r>
              <a:rPr lang="pt-BR" sz="1600" b="1" dirty="0">
                <a:latin typeface="AMX" pitchFamily="2" charset="0"/>
              </a:rPr>
              <a:t>ATENÇÃO</a:t>
            </a:r>
            <a:r>
              <a:rPr lang="pt-BR" sz="1600" dirty="0">
                <a:latin typeface="AMX" pitchFamily="2" charset="0"/>
              </a:rPr>
              <a:t>, sendo necessário voltar, e ajustar 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o campo.</a:t>
            </a:r>
            <a:endParaRPr lang="pt-BR" sz="1600" dirty="0">
              <a:latin typeface="AMX" pitchFamily="2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619" y="2268508"/>
            <a:ext cx="5978594" cy="3547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083" y="4850338"/>
            <a:ext cx="1771897" cy="1581371"/>
          </a:xfrm>
          <a:prstGeom prst="rect">
            <a:avLst/>
          </a:prstGeom>
          <a:ln w="38100">
            <a:solidFill>
              <a:srgbClr val="F5842B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877">
            <a:off x="2066930" y="4515311"/>
            <a:ext cx="1494534" cy="177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arredondado 44"/>
          <p:cNvSpPr/>
          <p:nvPr/>
        </p:nvSpPr>
        <p:spPr>
          <a:xfrm>
            <a:off x="583016" y="981244"/>
            <a:ext cx="5427490" cy="452290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arredondado 22"/>
          <p:cNvSpPr/>
          <p:nvPr/>
        </p:nvSpPr>
        <p:spPr>
          <a:xfrm>
            <a:off x="6682788" y="-783881"/>
            <a:ext cx="6390640" cy="6642658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855717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818212" y="1229601"/>
            <a:ext cx="2708350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Pessoais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526562" y="1516567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18212" y="2766568"/>
            <a:ext cx="5307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Seu nome completo é (cliente verbaliza), sua data de nascimento (cliente verbaliza), nome da sua mãe (cliente verbaliza), RG (cliente verbaliza), o número que estamos falando é (cliente verbaliza), seu e-mail?</a:t>
            </a:r>
            <a:endParaRPr lang="pt-BR" sz="2000" dirty="0">
              <a:latin typeface="AMX" pitchFamily="2" charset="0"/>
            </a:endParaRPr>
          </a:p>
          <a:p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666979" y="842486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Nome completo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7078952" y="1418235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Data de nascimento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655548" y="2352782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Nome da mãe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861498" y="3362160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 RG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988551" y="4205469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Número de telefone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66" name="Agrupar 65"/>
          <p:cNvGrpSpPr/>
          <p:nvPr/>
        </p:nvGrpSpPr>
        <p:grpSpPr>
          <a:xfrm>
            <a:off x="9653916" y="667751"/>
            <a:ext cx="802710" cy="802710"/>
            <a:chOff x="8757979" y="4369542"/>
            <a:chExt cx="802710" cy="802710"/>
          </a:xfrm>
        </p:grpSpPr>
        <p:sp>
          <p:nvSpPr>
            <p:cNvPr id="62" name="Elipse 61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67" name="Agrupar 66"/>
          <p:cNvGrpSpPr/>
          <p:nvPr/>
        </p:nvGrpSpPr>
        <p:grpSpPr>
          <a:xfrm>
            <a:off x="8873459" y="4120785"/>
            <a:ext cx="802710" cy="802710"/>
            <a:chOff x="8757979" y="4369542"/>
            <a:chExt cx="802710" cy="802710"/>
          </a:xfrm>
        </p:grpSpPr>
        <p:sp>
          <p:nvSpPr>
            <p:cNvPr id="68" name="Elipse 67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0" name="Agrupar 69"/>
          <p:cNvGrpSpPr/>
          <p:nvPr/>
        </p:nvGrpSpPr>
        <p:grpSpPr>
          <a:xfrm>
            <a:off x="8477584" y="3189288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3" name="Agrupar 72"/>
          <p:cNvGrpSpPr/>
          <p:nvPr/>
        </p:nvGrpSpPr>
        <p:grpSpPr>
          <a:xfrm>
            <a:off x="8551917" y="2198612"/>
            <a:ext cx="802710" cy="802710"/>
            <a:chOff x="8757979" y="4369542"/>
            <a:chExt cx="802710" cy="802710"/>
          </a:xfrm>
        </p:grpSpPr>
        <p:sp>
          <p:nvSpPr>
            <p:cNvPr id="74" name="Elipse 7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6" name="Agrupar 75"/>
          <p:cNvGrpSpPr/>
          <p:nvPr/>
        </p:nvGrpSpPr>
        <p:grpSpPr>
          <a:xfrm>
            <a:off x="9657401" y="4908710"/>
            <a:ext cx="802710" cy="802710"/>
            <a:chOff x="8757979" y="4369542"/>
            <a:chExt cx="802710" cy="802710"/>
          </a:xfrm>
        </p:grpSpPr>
        <p:sp>
          <p:nvSpPr>
            <p:cNvPr id="77" name="Elipse 76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8" name="Imagem 7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38" name="TextBox 11"/>
          <p:cNvSpPr txBox="1"/>
          <p:nvPr/>
        </p:nvSpPr>
        <p:spPr>
          <a:xfrm>
            <a:off x="871480" y="2160583"/>
            <a:ext cx="1404601" cy="453287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2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2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9" name="Straight Connector 14"/>
          <p:cNvCxnSpPr/>
          <p:nvPr/>
        </p:nvCxnSpPr>
        <p:spPr>
          <a:xfrm>
            <a:off x="2255945" y="2380173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Agrupar 39"/>
          <p:cNvGrpSpPr/>
          <p:nvPr/>
        </p:nvGrpSpPr>
        <p:grpSpPr>
          <a:xfrm>
            <a:off x="8942313" y="1349105"/>
            <a:ext cx="802710" cy="802710"/>
            <a:chOff x="8757979" y="4369542"/>
            <a:chExt cx="802710" cy="802710"/>
          </a:xfrm>
        </p:grpSpPr>
        <p:sp>
          <p:nvSpPr>
            <p:cNvPr id="41" name="Elipse 4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44" name="CaixaDeTexto 43"/>
          <p:cNvSpPr txBox="1"/>
          <p:nvPr/>
        </p:nvSpPr>
        <p:spPr>
          <a:xfrm>
            <a:off x="7798412" y="5120344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E-mail</a:t>
            </a:r>
            <a:endParaRPr lang="pt-BR" b="1" i="1" dirty="0"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1.85185E-6 L 3.54167E-6 1.85185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92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10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3" grpId="0" animBg="1"/>
      <p:bldP spid="4" grpId="0" animBg="1"/>
      <p:bldP spid="4" grpId="1" animBg="1"/>
      <p:bldP spid="7" grpId="0"/>
      <p:bldP spid="21" grpId="0"/>
      <p:bldP spid="21" grpId="1"/>
      <p:bldP spid="37" grpId="0"/>
      <p:bldP spid="37" grpId="1"/>
      <p:bldP spid="42" grpId="0"/>
      <p:bldP spid="42" grpId="1"/>
      <p:bldP spid="47" grpId="0"/>
      <p:bldP spid="47" grpId="1"/>
      <p:bldP spid="59" grpId="0"/>
      <p:bldP spid="59" grpId="1"/>
      <p:bldP spid="38" grpId="0" animBg="1"/>
      <p:bldP spid="38" grpId="1" animBg="1"/>
      <p:bldP spid="44" grpId="0"/>
      <p:bldP spid="4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497711" y="648181"/>
            <a:ext cx="6033718" cy="5621989"/>
          </a:xfrm>
          <a:prstGeom prst="roundRect">
            <a:avLst>
              <a:gd name="adj" fmla="val 115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849362" y="914784"/>
            <a:ext cx="3165289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Endereço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893083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927743" y="1565733"/>
            <a:ext cx="5307598" cy="452431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Essa etapa é muito importante, e precisa de muita atenção.  Pois o cliente só irá receber o CHIP se 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estiver correto. 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Caso o cliente informe um endereço diferente do que está preenchido no sistema, clique no botão </a:t>
            </a:r>
            <a:r>
              <a:rPr lang="pt-BR" sz="1600" b="1" dirty="0">
                <a:latin typeface="AMX" pitchFamily="2" charset="0"/>
              </a:rPr>
              <a:t>NOVO ENDEREÇO</a:t>
            </a:r>
            <a:r>
              <a:rPr lang="pt-BR" sz="1600" dirty="0">
                <a:latin typeface="AMX" pitchFamily="2" charset="0"/>
              </a:rPr>
              <a:t>, e preencha corretamente, iniciando pelo CEP, o próprio sistema realiza a busca.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 Após solicitar e preencher os dados, entre no link da </a:t>
            </a:r>
            <a:r>
              <a:rPr lang="pt-BR" sz="1600" dirty="0" err="1">
                <a:latin typeface="AMX" pitchFamily="2" charset="0"/>
              </a:rPr>
              <a:t>lading</a:t>
            </a:r>
            <a:r>
              <a:rPr lang="pt-BR" sz="1600" dirty="0">
                <a:latin typeface="AMX" pitchFamily="2" charset="0"/>
              </a:rPr>
              <a:t> </a:t>
            </a:r>
            <a:r>
              <a:rPr lang="pt-BR" sz="1600" dirty="0" err="1">
                <a:latin typeface="AMX" pitchFamily="2" charset="0"/>
              </a:rPr>
              <a:t>page</a:t>
            </a:r>
            <a:r>
              <a:rPr lang="pt-BR" sz="1600" dirty="0">
                <a:latin typeface="AMX" pitchFamily="2" charset="0"/>
              </a:rPr>
              <a:t> para consultar o prazo de entrega (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 pitchFamily="2" charset="0"/>
                <a:hlinkClick r:id="rId1"/>
              </a:rPr>
              <a:t>https://ccp.centraldefretes.com/</a:t>
            </a:r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 pitchFamily="2" charset="0"/>
              </a:rPr>
              <a:t>).</a:t>
            </a: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Você poderá avançar normalmente para a próxima etapa, clicando no botão </a:t>
            </a:r>
            <a:r>
              <a:rPr lang="pt-BR" sz="1600" b="1" dirty="0">
                <a:latin typeface="AMX" pitchFamily="2" charset="0"/>
              </a:rPr>
              <a:t>PRÓXIMO</a:t>
            </a:r>
            <a:r>
              <a:rPr lang="pt-BR" sz="1600" dirty="0">
                <a:latin typeface="AMX" pitchFamily="2" charset="0"/>
              </a:rPr>
              <a:t>. </a:t>
            </a:r>
            <a:endParaRPr lang="pt-BR" sz="1600" dirty="0">
              <a:latin typeface="AMX" pitchFamily="2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72" y="1076565"/>
            <a:ext cx="4522920" cy="5123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arredondado 24"/>
          <p:cNvSpPr/>
          <p:nvPr/>
        </p:nvSpPr>
        <p:spPr>
          <a:xfrm>
            <a:off x="358816" y="435130"/>
            <a:ext cx="5308206" cy="5922804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"/>
          <a:srcRect l="3624" r="2653"/>
          <a:stretch>
            <a:fillRect/>
          </a:stretch>
        </p:blipFill>
        <p:spPr>
          <a:xfrm>
            <a:off x="5791200" y="3261626"/>
            <a:ext cx="5956931" cy="3188557"/>
          </a:xfrm>
          <a:prstGeom prst="rect">
            <a:avLst/>
          </a:prstGeom>
        </p:spPr>
      </p:pic>
      <p:grpSp>
        <p:nvGrpSpPr>
          <p:cNvPr id="50" name="Agrupar 49"/>
          <p:cNvGrpSpPr/>
          <p:nvPr/>
        </p:nvGrpSpPr>
        <p:grpSpPr>
          <a:xfrm>
            <a:off x="8795981" y="-1760101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47771" y="1218119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60952" y="1218119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579466" y="667751"/>
            <a:ext cx="3126771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Endereço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706237" y="980844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579466" y="2149090"/>
            <a:ext cx="4959185" cy="4208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300" dirty="0">
                <a:latin typeface="AMX" pitchFamily="2" charset="0"/>
              </a:rPr>
              <a:t>Qual o CEP da sua residência? Seu endereço é na rua XXXXX na cidade e bairro, está correto? Qual o número? Tem complemento?</a:t>
            </a:r>
            <a:endParaRPr lang="pt-BR" sz="13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300" dirty="0">
                <a:latin typeface="AMX" pitchFamily="2" charset="0"/>
              </a:rPr>
              <a:t> Seu chip chegará no endereço informado no prazo de XXX (verificar </a:t>
            </a:r>
            <a:endParaRPr lang="pt-BR" sz="13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300" dirty="0">
                <a:latin typeface="AMX" pitchFamily="2" charset="0"/>
              </a:rPr>
              <a:t>na LP o prazo), e a entrega será feita por XXX (Motoboy ou Correios conforme o prazo de entrega na LP), para receber é necessário que tenha uma pessoa maior de 18 anos portando um documento com foto. O senhor receberá SMS de acompanhamento em caso de ausência haverá nova tentativa de entrega. Fique atento as mensagens para receber o seu chip o quanto antes.</a:t>
            </a:r>
            <a:endParaRPr lang="pt-BR" sz="13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300" b="1" dirty="0">
                <a:latin typeface="AMX" pitchFamily="2" charset="0"/>
              </a:rPr>
              <a:t>Vendas com portabilidade acrescentar...</a:t>
            </a:r>
            <a:endParaRPr lang="pt-BR" sz="1300" b="1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1300" dirty="0">
                <a:latin typeface="AMX" pitchFamily="2" charset="0"/>
              </a:rPr>
              <a:t>O chip só será direcionado para entrega após sua resposta ao SMS de portabilidade, portanto assim que receber, responda com SIM, para receber o quanto antes.</a:t>
            </a:r>
            <a:endParaRPr lang="pt-BR" sz="1300" dirty="0">
              <a:latin typeface="AMX" pitchFamily="2" charset="0"/>
            </a:endParaRPr>
          </a:p>
          <a:p>
            <a:r>
              <a:rPr lang="pt-BR" sz="1400" dirty="0">
                <a:latin typeface="AMX" pitchFamily="2" charset="0"/>
              </a:rPr>
              <a:t>     </a:t>
            </a:r>
            <a:endParaRPr lang="pt-BR" sz="1400" dirty="0">
              <a:latin typeface="AMX" pitchFamily="2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820728" y="435130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 CEP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439623" y="1342477"/>
            <a:ext cx="224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Endereço Completo </a:t>
            </a:r>
            <a:r>
              <a:rPr lang="pt-BR" sz="1200" i="1" dirty="0">
                <a:latin typeface="AMX" pitchFamily="2" charset="0"/>
              </a:rPr>
              <a:t>(Logradouro, número, complemento, bairro,</a:t>
            </a:r>
            <a:endParaRPr lang="pt-BR" sz="1200" i="1" dirty="0">
              <a:latin typeface="AMX" pitchFamily="2" charset="0"/>
            </a:endParaRPr>
          </a:p>
          <a:p>
            <a:pPr algn="ctr"/>
            <a:r>
              <a:rPr lang="pt-BR" sz="1200" i="1" dirty="0">
                <a:latin typeface="AMX" pitchFamily="2" charset="0"/>
              </a:rPr>
              <a:t>Estado e Cidade).</a:t>
            </a:r>
            <a:endParaRPr lang="pt-BR" sz="1200" i="1" dirty="0">
              <a:latin typeface="AMX" pitchFamily="2" charset="0"/>
            </a:endParaRPr>
          </a:p>
        </p:txBody>
      </p:sp>
      <p:grpSp>
        <p:nvGrpSpPr>
          <p:cNvPr id="67" name="Agrupar 66"/>
          <p:cNvGrpSpPr/>
          <p:nvPr/>
        </p:nvGrpSpPr>
        <p:grpSpPr>
          <a:xfrm>
            <a:off x="8673229" y="1372605"/>
            <a:ext cx="802710" cy="802710"/>
            <a:chOff x="8757979" y="4369542"/>
            <a:chExt cx="802710" cy="802710"/>
          </a:xfrm>
        </p:grpSpPr>
        <p:sp>
          <p:nvSpPr>
            <p:cNvPr id="68" name="Elipse 67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0" name="Agrupar 69"/>
          <p:cNvGrpSpPr/>
          <p:nvPr/>
        </p:nvGrpSpPr>
        <p:grpSpPr>
          <a:xfrm>
            <a:off x="8390289" y="190013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6" name="Agrupar 75"/>
          <p:cNvGrpSpPr/>
          <p:nvPr/>
        </p:nvGrpSpPr>
        <p:grpSpPr>
          <a:xfrm>
            <a:off x="9453379" y="2245125"/>
            <a:ext cx="802710" cy="802710"/>
            <a:chOff x="8757979" y="4369542"/>
            <a:chExt cx="802710" cy="802710"/>
          </a:xfrm>
        </p:grpSpPr>
        <p:sp>
          <p:nvSpPr>
            <p:cNvPr id="77" name="Elipse 76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8" name="Imagem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38" name="TextBox 11"/>
          <p:cNvSpPr txBox="1"/>
          <p:nvPr/>
        </p:nvSpPr>
        <p:spPr>
          <a:xfrm>
            <a:off x="632735" y="1532169"/>
            <a:ext cx="1404601" cy="453287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2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2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9" name="Straight Connector 14"/>
          <p:cNvCxnSpPr/>
          <p:nvPr/>
        </p:nvCxnSpPr>
        <p:spPr>
          <a:xfrm>
            <a:off x="2017200" y="1751759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/>
          <p:cNvSpPr txBox="1"/>
          <p:nvPr/>
        </p:nvSpPr>
        <p:spPr>
          <a:xfrm>
            <a:off x="7405785" y="2496039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Prazo de entrega</a:t>
            </a:r>
            <a:endParaRPr lang="pt-BR" b="1" i="1" dirty="0"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4.81481E-6 L -2.70833E-6 -4.81481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63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4" grpId="1" animBg="1"/>
      <p:bldP spid="7" grpId="0"/>
      <p:bldP spid="47" grpId="0"/>
      <p:bldP spid="47" grpId="1"/>
      <p:bldP spid="59" grpId="0"/>
      <p:bldP spid="59" grpId="1"/>
      <p:bldP spid="38" grpId="0" animBg="1"/>
      <p:bldP spid="38" grpId="1" animBg="1"/>
      <p:bldP spid="44" grpId="0"/>
      <p:bldP spid="4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28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2" name="Round Same-side Corner of Rectangle 3"/>
          <p:cNvSpPr/>
          <p:nvPr/>
        </p:nvSpPr>
        <p:spPr>
          <a:xfrm>
            <a:off x="266218" y="729205"/>
            <a:ext cx="5145376" cy="7785830"/>
          </a:xfrm>
          <a:prstGeom prst="round2SameRect">
            <a:avLst>
              <a:gd name="adj1" fmla="val 9593"/>
              <a:gd name="adj2" fmla="val 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862641" y="1031796"/>
            <a:ext cx="345449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Dados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Endereço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4" name="Straight Connector 14"/>
          <p:cNvCxnSpPr>
            <a:stCxn id="3" idx="3"/>
          </p:cNvCxnSpPr>
          <p:nvPr/>
        </p:nvCxnSpPr>
        <p:spPr>
          <a:xfrm>
            <a:off x="4317138" y="1318762"/>
            <a:ext cx="81082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83917" y="1823339"/>
            <a:ext cx="43195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2200" dirty="0">
                <a:latin typeface="AMX" pitchFamily="2" charset="0"/>
              </a:rPr>
              <a:t>Após todas as confirmações de endereço é necessário clicar no botão PRÓXIMO para o sistema realizar a análise de crédito do cliente... E terá </a:t>
            </a:r>
            <a:endParaRPr lang="pt-BR" sz="2200" dirty="0">
              <a:latin typeface="AMX" pitchFamily="2" charset="0"/>
            </a:endParaRPr>
          </a:p>
          <a:p>
            <a:pPr fontAlgn="base"/>
            <a:r>
              <a:rPr lang="pt-BR" sz="2200" dirty="0">
                <a:latin typeface="AMX" pitchFamily="2" charset="0"/>
              </a:rPr>
              <a:t>03 possibilidades</a:t>
            </a:r>
            <a:endParaRPr lang="pt-BR" sz="2200" dirty="0">
              <a:latin typeface="AMX" pitchFamily="2" charset="0"/>
            </a:endParaRPr>
          </a:p>
          <a:p>
            <a:pPr fontAlgn="base"/>
            <a:endParaRPr lang="en-US" sz="2400" dirty="0">
              <a:latin typeface="AMX" pitchFamily="2" charset="0"/>
            </a:endParaRPr>
          </a:p>
          <a:p>
            <a:r>
              <a:rPr lang="pt-BR" sz="2400" dirty="0"/>
              <a:t>                     </a:t>
            </a:r>
            <a:endParaRPr lang="pt-BR" sz="2400" dirty="0"/>
          </a:p>
        </p:txBody>
      </p:sp>
      <p:grpSp>
        <p:nvGrpSpPr>
          <p:cNvPr id="8" name="Group 5"/>
          <p:cNvGrpSpPr/>
          <p:nvPr/>
        </p:nvGrpSpPr>
        <p:grpSpPr>
          <a:xfrm>
            <a:off x="5745648" y="253541"/>
            <a:ext cx="7899859" cy="7899859"/>
            <a:chOff x="5537735" y="253541"/>
            <a:chExt cx="7899859" cy="7899859"/>
          </a:xfrm>
        </p:grpSpPr>
        <p:sp>
          <p:nvSpPr>
            <p:cNvPr id="9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0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/>
            <a:srcRect l="26985" t="2538" r="7972"/>
            <a:stretch>
              <a:fillRect/>
            </a:stretch>
          </p:blipFill>
          <p:spPr bwMode="auto">
            <a:xfrm>
              <a:off x="6228595" y="944401"/>
              <a:ext cx="6518139" cy="6518139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8"/>
          <p:cNvGrpSpPr/>
          <p:nvPr/>
        </p:nvGrpSpPr>
        <p:grpSpPr>
          <a:xfrm>
            <a:off x="3596926" y="4408262"/>
            <a:ext cx="1316832" cy="1316832"/>
            <a:chOff x="1020278" y="3147461"/>
            <a:chExt cx="1366787" cy="1366787"/>
          </a:xfrm>
        </p:grpSpPr>
        <p:sp>
          <p:nvSpPr>
            <p:cNvPr id="16" name="Oval 20"/>
            <p:cNvSpPr/>
            <p:nvPr/>
          </p:nvSpPr>
          <p:spPr>
            <a:xfrm>
              <a:off x="1020278" y="3147461"/>
              <a:ext cx="1366787" cy="1366787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22"/>
            <p:cNvSpPr/>
            <p:nvPr/>
          </p:nvSpPr>
          <p:spPr>
            <a:xfrm>
              <a:off x="1116529" y="3243713"/>
              <a:ext cx="1174284" cy="1174282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22152" y="4408262"/>
            <a:ext cx="1316832" cy="1316832"/>
            <a:chOff x="1020278" y="3147461"/>
            <a:chExt cx="1366787" cy="1366787"/>
          </a:xfrm>
          <a:solidFill>
            <a:srgbClr val="F5842B"/>
          </a:solidFill>
        </p:grpSpPr>
        <p:sp>
          <p:nvSpPr>
            <p:cNvPr id="19" name="Oval 20"/>
            <p:cNvSpPr/>
            <p:nvPr/>
          </p:nvSpPr>
          <p:spPr>
            <a:xfrm>
              <a:off x="1020278" y="3147461"/>
              <a:ext cx="1366787" cy="13667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5842B"/>
                  </a:solidFill>
                </a:ln>
                <a:solidFill>
                  <a:srgbClr val="F5842B"/>
                </a:solidFill>
                <a:latin typeface="AMX" pitchFamily="2" charset="77"/>
              </a:endParaRPr>
            </a:p>
          </p:txBody>
        </p:sp>
        <p:sp>
          <p:nvSpPr>
            <p:cNvPr id="20" name="Oval 22"/>
            <p:cNvSpPr/>
            <p:nvPr/>
          </p:nvSpPr>
          <p:spPr>
            <a:xfrm>
              <a:off x="1116528" y="3243712"/>
              <a:ext cx="1174284" cy="117428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F5842B"/>
                  </a:solidFill>
                </a:ln>
                <a:solidFill>
                  <a:srgbClr val="F5842B"/>
                </a:solidFill>
                <a:latin typeface="AMX" pitchFamily="2" charset="77"/>
              </a:endParaRP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665143" y="4408262"/>
            <a:ext cx="1316832" cy="1316832"/>
            <a:chOff x="908435" y="4408262"/>
            <a:chExt cx="1316832" cy="1316832"/>
          </a:xfrm>
        </p:grpSpPr>
        <p:sp>
          <p:nvSpPr>
            <p:cNvPr id="22" name="Oval 20"/>
            <p:cNvSpPr/>
            <p:nvPr/>
          </p:nvSpPr>
          <p:spPr>
            <a:xfrm>
              <a:off x="908435" y="4408262"/>
              <a:ext cx="1316832" cy="131683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001168" y="4500996"/>
              <a:ext cx="1131365" cy="113136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3483656" y="5817828"/>
            <a:ext cx="1476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b="1" i="1" dirty="0">
                <a:latin typeface="AMX" pitchFamily="2" charset="0"/>
              </a:rPr>
              <a:t>REPROVADO</a:t>
            </a:r>
            <a:endParaRPr lang="pt-BR" b="1" i="1" dirty="0">
              <a:latin typeface="AMX" pitchFamily="2" charset="0"/>
            </a:endParaRPr>
          </a:p>
          <a:p>
            <a:pPr algn="ctr" fontAlgn="base"/>
            <a:endParaRPr lang="en-US" sz="2400" dirty="0">
              <a:latin typeface="AMX" pitchFamily="2" charset="0"/>
            </a:endParaRPr>
          </a:p>
          <a:p>
            <a:pPr algn="ctr"/>
            <a:r>
              <a:rPr lang="pt-BR" sz="2400" dirty="0"/>
              <a:t>                     </a:t>
            </a:r>
            <a:endParaRPr lang="pt-BR" sz="24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1989984" y="5817828"/>
            <a:ext cx="1514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b="1" i="1" dirty="0">
                <a:latin typeface="AMX" pitchFamily="2" charset="0"/>
              </a:rPr>
              <a:t>CONTROLE ANTECIPADO</a:t>
            </a:r>
            <a:endParaRPr lang="pt-BR" b="1" i="1" dirty="0">
              <a:latin typeface="AMX" pitchFamily="2" charset="0"/>
            </a:endParaRPr>
          </a:p>
          <a:p>
            <a:pPr algn="ctr" fontAlgn="base"/>
            <a:endParaRPr lang="en-US" sz="2400" dirty="0">
              <a:latin typeface="AMX" pitchFamily="2" charset="0"/>
            </a:endParaRPr>
          </a:p>
          <a:p>
            <a:pPr algn="ctr"/>
            <a:r>
              <a:rPr lang="pt-BR" sz="2400" dirty="0"/>
              <a:t>                     </a:t>
            </a:r>
            <a:endParaRPr lang="pt-BR" sz="24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561474" y="5817828"/>
            <a:ext cx="1514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b="1" i="1" dirty="0">
                <a:latin typeface="AMX" pitchFamily="2" charset="0"/>
              </a:rPr>
              <a:t>APROVADO</a:t>
            </a:r>
            <a:endParaRPr lang="pt-BR" b="1" i="1" dirty="0">
              <a:latin typeface="AMX" pitchFamily="2" charset="0"/>
            </a:endParaRPr>
          </a:p>
          <a:p>
            <a:pPr algn="ctr" fontAlgn="base"/>
            <a:endParaRPr lang="en-US" sz="2400" dirty="0">
              <a:latin typeface="AMX" pitchFamily="2" charset="0"/>
            </a:endParaRPr>
          </a:p>
          <a:p>
            <a:pPr algn="ctr"/>
            <a:r>
              <a:rPr lang="pt-BR" sz="2400" dirty="0"/>
              <a:t>                     </a:t>
            </a:r>
            <a:endParaRPr lang="pt-BR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3.7037E-7 L 2.08333E-7 3.7037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2.29167E-6 -2.96296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58125 L -2.5E-6 -2.59259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5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" grpId="0" animBg="1"/>
      <p:bldP spid="3" grpId="1" animBg="1"/>
      <p:bldP spid="7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9581" r="19581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668353" y="498842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2641" y="580852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910780" y="1591418"/>
            <a:ext cx="4776123" cy="4295576"/>
          </a:xfrm>
          <a:prstGeom prst="roundRect">
            <a:avLst>
              <a:gd name="adj" fmla="val 14245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pt-BR" sz="17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Agora que você já conhece o processo de venda no detalhe, vamos conhecer o Sistema de Cadastro. 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​</a:t>
            </a:r>
            <a:endParaRPr lang="en-US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Nesse módulo você vai aprender utilizar o sistema de venda e se familiarizar com o roteiro e </a:t>
            </a:r>
            <a:r>
              <a:rPr lang="pt-BR" dirty="0" err="1">
                <a:solidFill>
                  <a:schemeClr val="tx1"/>
                </a:solidFill>
                <a:latin typeface="AMX" pitchFamily="2" charset="0"/>
              </a:rPr>
              <a:t>checklist</a:t>
            </a:r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​</a:t>
            </a:r>
            <a:endParaRPr lang="en-US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pt-BR" dirty="0">
                <a:solidFill>
                  <a:schemeClr val="tx1"/>
                </a:solidFill>
                <a:latin typeface="AMX" pitchFamily="2" charset="0"/>
              </a:rPr>
              <a:t>O roteiro não 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é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engessado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ou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seja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você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pode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falar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com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suas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palavras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mas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precisa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seguir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o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processo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solicitando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os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dados e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passando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todas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as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informações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importantes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ao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cliente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 de forma </a:t>
            </a:r>
            <a:r>
              <a:rPr lang="en-US" dirty="0" err="1">
                <a:solidFill>
                  <a:schemeClr val="tx1"/>
                </a:solidFill>
                <a:latin typeface="AMX" pitchFamily="2" charset="0"/>
              </a:rPr>
              <a:t>clara</a:t>
            </a:r>
            <a:r>
              <a:rPr lang="en-US" dirty="0">
                <a:solidFill>
                  <a:schemeClr val="tx1"/>
                </a:solidFill>
                <a:latin typeface="AMX" pitchFamily="2" charset="0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0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13504" y="1815331"/>
            <a:ext cx="3289034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Sistema de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10502538" y="2102297"/>
            <a:ext cx="97628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439837" y="-783881"/>
            <a:ext cx="6633591" cy="6642658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855717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818212" y="1229601"/>
            <a:ext cx="2035661" cy="5739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APROVADO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2769333" y="1516567"/>
            <a:ext cx="127061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18212" y="2122198"/>
            <a:ext cx="53078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Se análise de credito for aprovada, o sistema te levará para o próximo passo que é realizada a checagem de crédito e o plano disponível. Como você já fez a oferta lá no início do contato, selecione e informe as características e vantagens do plano.​</a:t>
            </a:r>
            <a:endParaRPr lang="pt-BR" sz="2000" dirty="0">
              <a:latin typeface="AMX" pitchFamily="2" charset="0"/>
            </a:endParaRPr>
          </a:p>
          <a:p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666979" y="842486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Valor do Plano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7349474" y="1565794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Bônus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655548" y="2352782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Código 021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432476" y="3364127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Benefícios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731195" y="4179964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Fidelidade/ Multa/ Reajuste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66" name="Agrupar 65"/>
          <p:cNvGrpSpPr/>
          <p:nvPr/>
        </p:nvGrpSpPr>
        <p:grpSpPr>
          <a:xfrm>
            <a:off x="9653916" y="667751"/>
            <a:ext cx="802710" cy="802710"/>
            <a:chOff x="8757979" y="4369542"/>
            <a:chExt cx="802710" cy="802710"/>
          </a:xfrm>
        </p:grpSpPr>
        <p:sp>
          <p:nvSpPr>
            <p:cNvPr id="62" name="Elipse 61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67" name="Agrupar 66"/>
          <p:cNvGrpSpPr/>
          <p:nvPr/>
        </p:nvGrpSpPr>
        <p:grpSpPr>
          <a:xfrm>
            <a:off x="8873459" y="4120785"/>
            <a:ext cx="802710" cy="802710"/>
            <a:chOff x="8757979" y="4369542"/>
            <a:chExt cx="802710" cy="802710"/>
          </a:xfrm>
        </p:grpSpPr>
        <p:sp>
          <p:nvSpPr>
            <p:cNvPr id="68" name="Elipse 67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0" name="Agrupar 69"/>
          <p:cNvGrpSpPr/>
          <p:nvPr/>
        </p:nvGrpSpPr>
        <p:grpSpPr>
          <a:xfrm>
            <a:off x="8477584" y="3189288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3" name="Agrupar 72"/>
          <p:cNvGrpSpPr/>
          <p:nvPr/>
        </p:nvGrpSpPr>
        <p:grpSpPr>
          <a:xfrm>
            <a:off x="8551917" y="2198612"/>
            <a:ext cx="802710" cy="802710"/>
            <a:chOff x="8757979" y="4369542"/>
            <a:chExt cx="802710" cy="802710"/>
          </a:xfrm>
        </p:grpSpPr>
        <p:sp>
          <p:nvSpPr>
            <p:cNvPr id="74" name="Elipse 7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6" name="Agrupar 75"/>
          <p:cNvGrpSpPr/>
          <p:nvPr/>
        </p:nvGrpSpPr>
        <p:grpSpPr>
          <a:xfrm>
            <a:off x="9657401" y="4908710"/>
            <a:ext cx="802710" cy="802710"/>
            <a:chOff x="8757979" y="4369542"/>
            <a:chExt cx="802710" cy="802710"/>
          </a:xfrm>
        </p:grpSpPr>
        <p:sp>
          <p:nvSpPr>
            <p:cNvPr id="77" name="Elipse 76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8" name="Imagem 7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40" name="Agrupar 39"/>
          <p:cNvGrpSpPr/>
          <p:nvPr/>
        </p:nvGrpSpPr>
        <p:grpSpPr>
          <a:xfrm>
            <a:off x="8942313" y="1349105"/>
            <a:ext cx="802710" cy="802710"/>
            <a:chOff x="8757979" y="4369542"/>
            <a:chExt cx="802710" cy="802710"/>
          </a:xfrm>
        </p:grpSpPr>
        <p:sp>
          <p:nvSpPr>
            <p:cNvPr id="41" name="Elipse 4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44" name="CaixaDeTexto 43"/>
          <p:cNvSpPr txBox="1"/>
          <p:nvPr/>
        </p:nvSpPr>
        <p:spPr>
          <a:xfrm>
            <a:off x="7419298" y="5120344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Prazo de entrega</a:t>
            </a:r>
            <a:endParaRPr lang="pt-BR" b="1" i="1" dirty="0"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-1.11111E-6 L 1.25E-6 -1.11111E-6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-1.48148E-6 L -1.45833E-6 -1.48148E-6 " pathEditMode="relative" rAng="0" ptsTypes="AA">
                                      <p:cBhvr>
                                        <p:cTn id="7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8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21" grpId="0"/>
      <p:bldP spid="21" grpId="1"/>
      <p:bldP spid="37" grpId="0"/>
      <p:bldP spid="37" grpId="1"/>
      <p:bldP spid="42" grpId="0"/>
      <p:bldP spid="42" grpId="1"/>
      <p:bldP spid="47" grpId="0"/>
      <p:bldP spid="47" grpId="1"/>
      <p:bldP spid="59" grpId="0"/>
      <p:bldP spid="59" grpId="1"/>
      <p:bldP spid="44" grpId="0"/>
      <p:bldP spid="4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1698923" y="-1028363"/>
            <a:ext cx="6092641" cy="8962165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1483137" y="602510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3205985" y="917838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5"/>
          <p:cNvGrpSpPr/>
          <p:nvPr/>
        </p:nvGrpSpPr>
        <p:grpSpPr>
          <a:xfrm>
            <a:off x="5911705" y="-277611"/>
            <a:ext cx="7899859" cy="7899859"/>
            <a:chOff x="5537735" y="253541"/>
            <a:chExt cx="7899859" cy="7899859"/>
          </a:xfrm>
        </p:grpSpPr>
        <p:sp>
          <p:nvSpPr>
            <p:cNvPr id="11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2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 r="13938"/>
          <a:stretch>
            <a:fillRect/>
          </a:stretch>
        </p:blipFill>
        <p:spPr>
          <a:xfrm>
            <a:off x="6614527" y="406398"/>
            <a:ext cx="6494214" cy="6494212"/>
          </a:xfrm>
          <a:prstGeom prst="ellipse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87045" y="1245783"/>
            <a:ext cx="555494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sz="1500" dirty="0">
                <a:latin typeface="AMX" pitchFamily="2" charset="0"/>
              </a:rPr>
              <a:t>O valor do plano é de R$ $$ com XX GB, sendo XX de franquia e XX de bônus exclusivo para uso (mencione as redes sociais disponíveis no plano escolhido), com ligações ilimitadas para qualquer operadora do Brasil utilizando o código 21, e ainda terá WhatsApp ilimitado. O bônus exclusivo e o uso do WhatsApp estarão disponíveis enquanto durar sua </a:t>
            </a:r>
            <a:endParaRPr lang="pt-BR" sz="15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500" dirty="0">
                <a:latin typeface="AMX" pitchFamily="2" charset="0"/>
              </a:rPr>
              <a:t>franquia principal.</a:t>
            </a:r>
            <a:endParaRPr lang="pt-BR" sz="15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500" dirty="0">
                <a:latin typeface="AMX" pitchFamily="2" charset="0"/>
              </a:rPr>
              <a:t>Esse plano tem fidelidade de 12 meses, com reajuste anual, em caso de cancelamento terá multa no valor de R$120,00 mas, não se preocupe, esse valor é proporcional aos meses faltantes.</a:t>
            </a:r>
            <a:endParaRPr lang="pt-BR" sz="15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5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500" dirty="0">
              <a:latin typeface="AMX" pitchFamily="2" charset="0"/>
            </a:endParaRPr>
          </a:p>
          <a:p>
            <a:r>
              <a:rPr lang="pt-BR" sz="1600" dirty="0">
                <a:latin typeface="AMX" pitchFamily="2" charset="0"/>
              </a:rPr>
              <a:t>     </a:t>
            </a:r>
            <a:endParaRPr lang="pt-BR" sz="1600" dirty="0">
              <a:latin typeface="AMX" pitchFamily="2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06529" y="5123679"/>
            <a:ext cx="6096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500" dirty="0">
                <a:latin typeface="AMX" pitchFamily="2" charset="0"/>
              </a:rPr>
              <a:t>Caso seja realizada venda de mais de uma linha informar a </a:t>
            </a:r>
            <a:endParaRPr lang="pt-BR" sz="1500" dirty="0">
              <a:latin typeface="AMX" pitchFamily="2" charset="0"/>
            </a:endParaRPr>
          </a:p>
          <a:p>
            <a:r>
              <a:rPr lang="pt-BR" sz="1500" dirty="0">
                <a:latin typeface="AMX" pitchFamily="2" charset="0"/>
              </a:rPr>
              <a:t>quantidade de faturas que o cliente irá receber, valor apartado </a:t>
            </a:r>
            <a:endParaRPr lang="pt-BR" sz="1500" dirty="0">
              <a:latin typeface="AMX" pitchFamily="2" charset="0"/>
            </a:endParaRPr>
          </a:p>
          <a:p>
            <a:r>
              <a:rPr lang="pt-BR" sz="1500" dirty="0">
                <a:latin typeface="AMX" pitchFamily="2" charset="0"/>
              </a:rPr>
              <a:t>de cada fatura e valor total que o cliente irá pagar.</a:t>
            </a:r>
            <a:endParaRPr lang="pt-BR" sz="15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4.16667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4.16667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18212" y="1229601"/>
            <a:ext cx="2160119" cy="573932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 w="12700">
            <a:solidFill>
              <a:srgbClr val="DA291C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REPROVADO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2969622" y="1533985"/>
            <a:ext cx="1270617" cy="0"/>
          </a:xfrm>
          <a:prstGeom prst="line">
            <a:avLst/>
          </a:prstGeom>
          <a:ln>
            <a:solidFill>
              <a:srgbClr val="DA29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18212" y="2444416"/>
            <a:ext cx="53078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>
                <a:latin typeface="AMX" pitchFamily="2" charset="0"/>
              </a:rPr>
              <a:t>Se análise de crédito for Reprovada, o sistema não vai permitir ir para o próximo passo, e aparecerá uma mensagem notificando o motivo </a:t>
            </a:r>
            <a:endParaRPr lang="pt-BR" sz="24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400" dirty="0">
                <a:latin typeface="AMX" pitchFamily="2" charset="0"/>
              </a:rPr>
              <a:t>da reprova. </a:t>
            </a:r>
            <a:endParaRPr lang="pt-BR" sz="2400" dirty="0">
              <a:latin typeface="AMX" pitchFamily="2" charset="0"/>
            </a:endParaRPr>
          </a:p>
          <a:p>
            <a:r>
              <a:rPr lang="pt-BR" sz="2400" dirty="0">
                <a:latin typeface="AMX" pitchFamily="2" charset="0"/>
              </a:rPr>
              <a:t>     </a:t>
            </a:r>
            <a:endParaRPr lang="pt-BR" sz="2400" dirty="0">
              <a:latin typeface="AMX" pitchFamily="2" charset="0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87558" y="1190981"/>
            <a:ext cx="3372321" cy="475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20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9" name="Retângulo arredondado 8"/>
          <p:cNvSpPr/>
          <p:nvPr/>
        </p:nvSpPr>
        <p:spPr>
          <a:xfrm rot="16200000">
            <a:off x="5664201" y="15236"/>
            <a:ext cx="5669281" cy="6797042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7694369" y="1126467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9417217" y="1441795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6763322" y="2247749"/>
            <a:ext cx="49831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sz="2400" dirty="0">
                <a:latin typeface="AMX" pitchFamily="2" charset="0"/>
              </a:rPr>
              <a:t>Sr. por enquanto não foi aprovado, pois consta um débito com a CLARO, para regularizar ligue no </a:t>
            </a:r>
            <a:endParaRPr lang="pt-BR" sz="2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2400" dirty="0">
                <a:latin typeface="AMX" pitchFamily="2" charset="0"/>
              </a:rPr>
              <a:t>0800 208 8282. </a:t>
            </a:r>
            <a:endParaRPr lang="pt-BR" sz="2400" dirty="0">
              <a:latin typeface="AMX" pitchFamily="2" charset="0"/>
            </a:endParaRPr>
          </a:p>
          <a:p>
            <a:r>
              <a:rPr lang="pt-BR" sz="1600" dirty="0">
                <a:latin typeface="AMX" pitchFamily="2" charset="0"/>
              </a:rPr>
              <a:t>     </a:t>
            </a:r>
            <a:endParaRPr lang="pt-BR" sz="1600" dirty="0">
              <a:latin typeface="AMX" pitchFamily="2" charset="0"/>
            </a:endParaRPr>
          </a:p>
        </p:txBody>
      </p:sp>
      <p:grpSp>
        <p:nvGrpSpPr>
          <p:cNvPr id="15" name="Group 5"/>
          <p:cNvGrpSpPr/>
          <p:nvPr/>
        </p:nvGrpSpPr>
        <p:grpSpPr>
          <a:xfrm flipH="1">
            <a:off x="-1328052" y="-277611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19709"/>
          <a:stretch>
            <a:fillRect/>
          </a:stretch>
        </p:blipFill>
        <p:spPr>
          <a:xfrm flipH="1">
            <a:off x="-531791" y="518650"/>
            <a:ext cx="6307336" cy="630733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1.48148E-6 L -2.70833E-6 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439837" y="-1079863"/>
            <a:ext cx="6633591" cy="6938640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855717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37729" y="747166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50910" y="747166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Box 11"/>
          <p:cNvSpPr txBox="1"/>
          <p:nvPr/>
        </p:nvSpPr>
        <p:spPr>
          <a:xfrm>
            <a:off x="818212" y="1229601"/>
            <a:ext cx="3806039" cy="573932"/>
          </a:xfrm>
          <a:prstGeom prst="roundRect">
            <a:avLst>
              <a:gd name="adj" fmla="val 50000"/>
            </a:avLst>
          </a:prstGeom>
          <a:solidFill>
            <a:srgbClr val="F8AE28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CONTROLE ANTECIPADO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>
            <a:stCxn id="4" idx="3"/>
          </p:cNvCxnSpPr>
          <p:nvPr/>
        </p:nvCxnSpPr>
        <p:spPr>
          <a:xfrm>
            <a:off x="4624251" y="1516567"/>
            <a:ext cx="11878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818212" y="2422560"/>
            <a:ext cx="53078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Se análise de crédito for PARCIAL, o sistema permitirá o cadastro na opção Controle Antecipado, ou seja haverá uma diferença na data de pagamento. Clique na opção Controle Antecipado para seguir com a venda.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​</a:t>
            </a:r>
            <a:endParaRPr lang="pt-BR" sz="2000" dirty="0">
              <a:latin typeface="AMX" pitchFamily="2" charset="0"/>
            </a:endParaRPr>
          </a:p>
          <a:p>
            <a:r>
              <a:rPr lang="pt-BR" sz="2000" dirty="0">
                <a:latin typeface="AMX" pitchFamily="2" charset="0"/>
              </a:rPr>
              <a:t>     </a:t>
            </a:r>
            <a:endParaRPr lang="pt-BR" sz="2000" dirty="0">
              <a:latin typeface="AMX" pitchFamily="2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175280" y="1173661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Valor do Plano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7007491" y="2043816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Bônus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517524" y="2970924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Código 021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6534800" y="3946575"/>
            <a:ext cx="23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Benefícios</a:t>
            </a:r>
            <a:endParaRPr lang="pt-BR" b="1" i="1" dirty="0">
              <a:latin typeface="AMX" pitchFamily="2" charset="0"/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876501" y="4689532"/>
            <a:ext cx="210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Fidelidade/ Multa/ Reajuste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66" name="Agrupar 65"/>
          <p:cNvGrpSpPr/>
          <p:nvPr/>
        </p:nvGrpSpPr>
        <p:grpSpPr>
          <a:xfrm>
            <a:off x="9162217" y="998926"/>
            <a:ext cx="802710" cy="802710"/>
            <a:chOff x="8757979" y="4369542"/>
            <a:chExt cx="802710" cy="802710"/>
          </a:xfrm>
        </p:grpSpPr>
        <p:sp>
          <p:nvSpPr>
            <p:cNvPr id="62" name="Elipse 61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67" name="Agrupar 66"/>
          <p:cNvGrpSpPr/>
          <p:nvPr/>
        </p:nvGrpSpPr>
        <p:grpSpPr>
          <a:xfrm>
            <a:off x="9211935" y="4560672"/>
            <a:ext cx="802710" cy="802710"/>
            <a:chOff x="8757979" y="4369542"/>
            <a:chExt cx="802710" cy="802710"/>
          </a:xfrm>
        </p:grpSpPr>
        <p:sp>
          <p:nvSpPr>
            <p:cNvPr id="68" name="Elipse 67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69" name="Imagem 6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0" name="Agrupar 69"/>
          <p:cNvGrpSpPr/>
          <p:nvPr/>
        </p:nvGrpSpPr>
        <p:grpSpPr>
          <a:xfrm>
            <a:off x="8600330" y="3778322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73" name="Agrupar 72"/>
          <p:cNvGrpSpPr/>
          <p:nvPr/>
        </p:nvGrpSpPr>
        <p:grpSpPr>
          <a:xfrm>
            <a:off x="8486045" y="2816754"/>
            <a:ext cx="802710" cy="802710"/>
            <a:chOff x="8757979" y="4369542"/>
            <a:chExt cx="802710" cy="802710"/>
          </a:xfrm>
        </p:grpSpPr>
        <p:sp>
          <p:nvSpPr>
            <p:cNvPr id="74" name="Elipse 73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Imagem 7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grpSp>
        <p:nvGrpSpPr>
          <p:cNvPr id="40" name="Agrupar 39"/>
          <p:cNvGrpSpPr/>
          <p:nvPr/>
        </p:nvGrpSpPr>
        <p:grpSpPr>
          <a:xfrm>
            <a:off x="8674663" y="1827127"/>
            <a:ext cx="802710" cy="802710"/>
            <a:chOff x="8757979" y="4369542"/>
            <a:chExt cx="802710" cy="802710"/>
          </a:xfrm>
        </p:grpSpPr>
        <p:sp>
          <p:nvSpPr>
            <p:cNvPr id="41" name="Elipse 4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3" name="Imagem 4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2.22222E-6 L 2.91667E-6 2.22222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-4.81481E-6 L -2.29167E-6 -4.8148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2.96296E-6 L -4.16667E-7 2.96296E-6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 animBg="1"/>
      <p:bldP spid="4" grpId="1" animBg="1"/>
      <p:bldP spid="7" grpId="0"/>
      <p:bldP spid="21" grpId="0"/>
      <p:bldP spid="21" grpId="1"/>
      <p:bldP spid="37" grpId="0"/>
      <p:bldP spid="37" grpId="1"/>
      <p:bldP spid="42" grpId="0"/>
      <p:bldP spid="42" grpId="1"/>
      <p:bldP spid="47" grpId="0"/>
      <p:bldP spid="47" grpId="1"/>
      <p:bldP spid="59" grpId="0"/>
      <p:bldP spid="5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1722642" y="-1052083"/>
            <a:ext cx="6045203" cy="8962165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1483137" y="602510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3205985" y="917838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5"/>
          <p:cNvGrpSpPr/>
          <p:nvPr/>
        </p:nvGrpSpPr>
        <p:grpSpPr>
          <a:xfrm>
            <a:off x="5911705" y="-277611"/>
            <a:ext cx="7899859" cy="7899859"/>
            <a:chOff x="5537735" y="253541"/>
            <a:chExt cx="7899859" cy="7899859"/>
          </a:xfrm>
        </p:grpSpPr>
        <p:sp>
          <p:nvSpPr>
            <p:cNvPr id="11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2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 r="13938"/>
          <a:stretch>
            <a:fillRect/>
          </a:stretch>
        </p:blipFill>
        <p:spPr>
          <a:xfrm>
            <a:off x="6614527" y="406398"/>
            <a:ext cx="6494214" cy="6494212"/>
          </a:xfrm>
          <a:prstGeom prst="ellipse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487045" y="1249287"/>
            <a:ext cx="5551468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O valor do plano é de R$ $$ com XX GB, sendo XX de franquia e XX de bônus exclusivo para uso (mencione as redes sociais disponíveis no plano escolhido), com ligações ilimitadas para qualquer operadora do Brasil utilizando o código 21, e ainda terá WhatsApp ilimitado. O bônus exclusivo e o uso do WhatsApp estarão disponíveis enquanto durar sua </a:t>
            </a:r>
            <a:endParaRPr lang="pt-BR" sz="16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franquia principal.</a:t>
            </a:r>
            <a:endParaRPr lang="pt-BR" sz="16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Esse plano tem fidelidade de 12 meses, com reajuste anual, em caso de cancelamento terá multa no valor de R$120,00 mas, não se preocupe, esse valor é proporcional aos </a:t>
            </a:r>
            <a:endParaRPr lang="pt-BR" sz="16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meses faltantes.</a:t>
            </a:r>
            <a:endParaRPr lang="pt-BR" sz="16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6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5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500" dirty="0">
              <a:latin typeface="AMX" pitchFamily="2" charset="0"/>
            </a:endParaRPr>
          </a:p>
          <a:p>
            <a:r>
              <a:rPr lang="pt-BR" sz="1600" dirty="0">
                <a:latin typeface="AMX" pitchFamily="2" charset="0"/>
              </a:rPr>
              <a:t>     </a:t>
            </a:r>
            <a:endParaRPr lang="pt-BR" sz="1600" dirty="0">
              <a:latin typeface="AMX" pitchFamily="2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927872" y="5428436"/>
            <a:ext cx="572576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dirty="0">
                <a:latin typeface="AMX" pitchFamily="2" charset="0"/>
              </a:rPr>
              <a:t>Caso seja realizada venda de mais de uma linha informar a quantidade de faturas que o cliente irá receber, valor apartado de cada fatura e valor total que o cliente irá pagar.</a:t>
            </a:r>
            <a:endParaRPr lang="pt-BR" sz="15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4.16667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4.16667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348789" y="551467"/>
            <a:ext cx="6182640" cy="5718704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134519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Oferta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2285647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9363" y="1621200"/>
            <a:ext cx="5464348" cy="46166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AMX" pitchFamily="2" charset="0"/>
              </a:rPr>
              <a:t>Nessa tela você vai cadastrar a oferta negociada com cliente. </a:t>
            </a:r>
            <a:endParaRPr lang="pt-BR" sz="1600" dirty="0">
              <a:latin typeface="AMX" pitchFamily="2" charset="0"/>
            </a:endParaRPr>
          </a:p>
        </p:txBody>
      </p:sp>
      <p:sp>
        <p:nvSpPr>
          <p:cNvPr id="7" name="Retângulo arredondado 6"/>
          <p:cNvSpPr/>
          <p:nvPr/>
        </p:nvSpPr>
        <p:spPr>
          <a:xfrm>
            <a:off x="692237" y="2297597"/>
            <a:ext cx="5203466" cy="745143"/>
          </a:xfrm>
          <a:prstGeom prst="roundRect">
            <a:avLst>
              <a:gd name="adj" fmla="val 50000"/>
            </a:avLst>
          </a:prstGeom>
          <a:solidFill>
            <a:srgbClr val="E82823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i="1" dirty="0">
              <a:latin typeface="AMX" pitchFamily="2" charset="0"/>
            </a:endParaRPr>
          </a:p>
          <a:p>
            <a:pPr algn="ctr"/>
            <a:r>
              <a:rPr lang="pt-BR" sz="1600" i="1" dirty="0">
                <a:latin typeface="AMX" pitchFamily="2" charset="0"/>
              </a:rPr>
              <a:t>Primeira etapa selecione o </a:t>
            </a:r>
            <a:r>
              <a:rPr lang="pt-BR" sz="1600" b="1" i="1" dirty="0">
                <a:latin typeface="AMX" pitchFamily="2" charset="0"/>
              </a:rPr>
              <a:t>PLANO</a:t>
            </a:r>
            <a:r>
              <a:rPr lang="pt-BR" sz="1600" i="1" dirty="0">
                <a:latin typeface="AMX" pitchFamily="2" charset="0"/>
              </a:rPr>
              <a:t>, acordado com cliente;</a:t>
            </a:r>
            <a:endParaRPr lang="pt-BR" sz="1600" i="1" dirty="0">
              <a:latin typeface="AMX" pitchFamily="2" charset="0"/>
            </a:endParaRPr>
          </a:p>
          <a:p>
            <a:pPr algn="ctr"/>
            <a:endParaRPr lang="pt-BR" sz="1600" i="1" dirty="0">
              <a:latin typeface="AMX" pitchFamily="2" charset="0"/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692235" y="3161205"/>
            <a:ext cx="5203468" cy="745144"/>
          </a:xfrm>
          <a:prstGeom prst="roundRect">
            <a:avLst>
              <a:gd name="adj" fmla="val 50000"/>
            </a:avLst>
          </a:prstGeom>
          <a:solidFill>
            <a:srgbClr val="E82823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i="1" dirty="0">
              <a:latin typeface="AMX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600" i="1" dirty="0">
                <a:latin typeface="AMX" pitchFamily="2" charset="0"/>
              </a:rPr>
              <a:t>Segunda etapa selecione </a:t>
            </a:r>
            <a:r>
              <a:rPr lang="pt-BR" sz="1600" b="1" i="1" dirty="0">
                <a:latin typeface="AMX" pitchFamily="2" charset="0"/>
              </a:rPr>
              <a:t>CAMPANHA DO CHIP</a:t>
            </a:r>
            <a:r>
              <a:rPr lang="pt-BR" sz="1600" i="1" dirty="0">
                <a:latin typeface="AMX" pitchFamily="2" charset="0"/>
              </a:rPr>
              <a:t>, para não ter cobrança do </a:t>
            </a:r>
            <a:r>
              <a:rPr lang="pt-BR" sz="1600" b="1" i="1" dirty="0">
                <a:latin typeface="AMX" pitchFamily="2" charset="0"/>
              </a:rPr>
              <a:t>CHIP</a:t>
            </a:r>
            <a:r>
              <a:rPr lang="pt-BR" sz="1600" i="1" dirty="0">
                <a:latin typeface="AMX" pitchFamily="2" charset="0"/>
              </a:rPr>
              <a:t>;</a:t>
            </a:r>
            <a:endParaRPr lang="pt-BR" sz="1600" i="1" dirty="0">
              <a:latin typeface="AMX" pitchFamily="2" charset="0"/>
            </a:endParaRPr>
          </a:p>
          <a:p>
            <a:pPr algn="ctr"/>
            <a:endParaRPr lang="pt-BR" sz="1600" i="1" dirty="0">
              <a:latin typeface="AMX" pitchFamily="2" charset="0"/>
            </a:endParaRPr>
          </a:p>
        </p:txBody>
      </p:sp>
      <p:sp>
        <p:nvSpPr>
          <p:cNvPr id="9" name="Retângulo arredondado 8"/>
          <p:cNvSpPr/>
          <p:nvPr/>
        </p:nvSpPr>
        <p:spPr>
          <a:xfrm>
            <a:off x="692235" y="4053058"/>
            <a:ext cx="5203468" cy="735812"/>
          </a:xfrm>
          <a:prstGeom prst="roundRect">
            <a:avLst>
              <a:gd name="adj" fmla="val 50000"/>
            </a:avLst>
          </a:prstGeom>
          <a:solidFill>
            <a:srgbClr val="E82823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pt-BR" sz="1600" i="1" dirty="0">
              <a:latin typeface="AMX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600" i="1" dirty="0">
                <a:latin typeface="AMX" pitchFamily="2" charset="0"/>
              </a:rPr>
              <a:t>Terceira etapa selecione </a:t>
            </a:r>
            <a:r>
              <a:rPr lang="pt-BR" sz="1600" b="1" i="1" dirty="0">
                <a:latin typeface="AMX" pitchFamily="2" charset="0"/>
              </a:rPr>
              <a:t>OFERTA PROMOCIONAL</a:t>
            </a:r>
            <a:r>
              <a:rPr lang="pt-BR" sz="1600" i="1" dirty="0">
                <a:latin typeface="AMX" pitchFamily="2" charset="0"/>
              </a:rPr>
              <a:t>, de acordo com o plano vigente;</a:t>
            </a:r>
            <a:endParaRPr lang="pt-BR" sz="1600" i="1" dirty="0">
              <a:latin typeface="AMX" pitchFamily="2" charset="0"/>
            </a:endParaRPr>
          </a:p>
          <a:p>
            <a:pPr algn="ctr"/>
            <a:endParaRPr lang="pt-BR" sz="1600" i="1" dirty="0">
              <a:latin typeface="AMX" pitchFamily="2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49363" y="4987833"/>
            <a:ext cx="5464348" cy="787716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latin typeface="AMX" pitchFamily="2" charset="0"/>
              </a:rPr>
              <a:t>Sobre as ofertas, elas serão apresentadas de acordo com a opção escolhida na etapa ESCOLHA DO PLANO. </a:t>
            </a:r>
            <a:endParaRPr lang="pt-BR" sz="1600" b="1" dirty="0">
              <a:latin typeface="AMX" pitchFamily="2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4285" y="596416"/>
            <a:ext cx="3582623" cy="1633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769" y="2732105"/>
            <a:ext cx="4101782" cy="1603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180" y="4766934"/>
            <a:ext cx="4006154" cy="1700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0692252" y="1168254"/>
            <a:ext cx="917584" cy="1205913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1307" y="3389614"/>
            <a:ext cx="917584" cy="1205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5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  <p:bldP spid="7" grpId="0" animBg="1"/>
      <p:bldP spid="8" grpId="0" animBg="1"/>
      <p:bldP spid="9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4819687" y="-675954"/>
            <a:ext cx="6042912" cy="8112440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7694369" y="456278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9417217" y="743244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5"/>
          <p:cNvGrpSpPr/>
          <p:nvPr/>
        </p:nvGrpSpPr>
        <p:grpSpPr>
          <a:xfrm flipH="1">
            <a:off x="-1328052" y="-277611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19709"/>
          <a:stretch>
            <a:fillRect/>
          </a:stretch>
        </p:blipFill>
        <p:spPr>
          <a:xfrm flipH="1">
            <a:off x="-531791" y="518650"/>
            <a:ext cx="6307336" cy="6307336"/>
          </a:xfrm>
          <a:prstGeom prst="ellipse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663010" y="1035001"/>
            <a:ext cx="506214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sz="1400" dirty="0">
                <a:latin typeface="AMX" pitchFamily="2" charset="0"/>
              </a:rPr>
              <a:t>O valor do plano é de R$ $$ com XX GB, sendo XX de franquia e XX de bônus exclusivo para uso (mencione as redes sociais disponíveis no plano escolhido), com ligações ilimitadas para qualquer operadora do Brasil utilizando o código 21, e WhatsApp ilimitado dentro da franquia. O bônus exclusivo e o uso do WhatsApp estarão disponíveis enquanto durar sua franquia principal, mas não se preocupe caso sua franquia acabe você poderá contratar pacotes adicionais através do </a:t>
            </a:r>
            <a:r>
              <a:rPr lang="pt-BR" sz="1400" dirty="0" err="1">
                <a:latin typeface="AMX" pitchFamily="2" charset="0"/>
              </a:rPr>
              <a:t>App</a:t>
            </a:r>
            <a:r>
              <a:rPr lang="pt-BR" sz="1400" dirty="0">
                <a:latin typeface="AMX" pitchFamily="2" charset="0"/>
              </a:rPr>
              <a:t> Minha Claro móvel e voltar a utilizar os benefícios.</a:t>
            </a: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sz="1400" dirty="0">
                <a:latin typeface="AMX" pitchFamily="2" charset="0"/>
              </a:rPr>
              <a:t>Esse plano tem fidelidade de 12 meses, com reajuste anual, em caso de cancelamento terá multa no valor de R$120,00 mas, não se preocupe, esse valor é proporcional aos meses faltantes.</a:t>
            </a:r>
            <a:endParaRPr lang="pt-BR" sz="1400" dirty="0">
              <a:latin typeface="AMX" pitchFamily="2" charset="0"/>
            </a:endParaRPr>
          </a:p>
          <a:p>
            <a:r>
              <a:rPr lang="pt-BR" sz="1400" dirty="0">
                <a:latin typeface="AMX" pitchFamily="2" charset="0"/>
              </a:rPr>
              <a:t>     </a:t>
            </a:r>
            <a:endParaRPr lang="pt-BR" sz="1400" dirty="0">
              <a:latin typeface="AMX" pitchFamily="2" charset="0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4667592" y="1817344"/>
            <a:ext cx="1904215" cy="1404594"/>
            <a:chOff x="4554059" y="1291472"/>
            <a:chExt cx="1904215" cy="1404594"/>
          </a:xfrm>
        </p:grpSpPr>
        <p:sp>
          <p:nvSpPr>
            <p:cNvPr id="13" name="Retângulo 12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arredondado 13"/>
            <p:cNvSpPr/>
            <p:nvPr/>
          </p:nvSpPr>
          <p:spPr>
            <a:xfrm>
              <a:off x="4554059" y="1291472"/>
              <a:ext cx="1904215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  <a:latin typeface="AMX" pitchFamily="2" charset="0"/>
                </a:rPr>
                <a:t>Aproveite esse momento para informar sobre o plano!</a:t>
              </a:r>
              <a:endParaRPr lang="pt-BR" sz="1600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6478903" y="4999390"/>
            <a:ext cx="515429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fontAlgn="base">
              <a:lnSpc>
                <a:spcPct val="150000"/>
              </a:lnSpc>
              <a:defRPr sz="1400">
                <a:latin typeface="AMX" pitchFamily="2" charset="0"/>
              </a:defRPr>
            </a:lvl1pPr>
          </a:lstStyle>
          <a:p>
            <a:r>
              <a:rPr lang="pt-BR" b="1" dirty="0"/>
              <a:t>Caso seja realizada venda de mais de uma linha informar a quantidade de faturas que o cliente irá receber, valor apartado de cada fatura e valor total que o cliente irá pagar​     </a:t>
            </a:r>
            <a:endParaRPr lang="pt-BR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3.33333E-6 L -2.70833E-6 -3.33333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11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8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551467"/>
            <a:ext cx="6182640" cy="5718704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206845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Pagamento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054007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849364" y="1771210"/>
            <a:ext cx="4580475" cy="3323987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O Campo pagamento virá preenchido automaticamente com </a:t>
            </a:r>
            <a:r>
              <a:rPr lang="pt-BR" sz="2000" b="1" dirty="0">
                <a:latin typeface="AMX" pitchFamily="2" charset="0"/>
              </a:rPr>
              <a:t>SIM</a:t>
            </a:r>
            <a:r>
              <a:rPr lang="pt-BR" sz="2000" dirty="0">
                <a:latin typeface="AMX" pitchFamily="2" charset="0"/>
              </a:rPr>
              <a:t> no Débito automático e Fatura digital. Isso acontece pois está atrelado aos benefícios, ou seja, retirando o débito automático, o cliente perderá o desconto realizado durante o processo.</a:t>
            </a:r>
            <a:endParaRPr lang="pt-BR" sz="2000" dirty="0">
              <a:latin typeface="AMX" pitchFamily="2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881" y="1771210"/>
            <a:ext cx="5342838" cy="3045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1695066" y="-1099981"/>
            <a:ext cx="6100355" cy="8962165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15" name="Group 5"/>
          <p:cNvGrpSpPr/>
          <p:nvPr/>
        </p:nvGrpSpPr>
        <p:grpSpPr>
          <a:xfrm>
            <a:off x="6128723" y="46748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7" r="13938"/>
          <a:stretch>
            <a:fillRect/>
          </a:stretch>
        </p:blipFill>
        <p:spPr>
          <a:xfrm>
            <a:off x="6831476" y="730757"/>
            <a:ext cx="6494214" cy="6494212"/>
          </a:xfrm>
          <a:prstGeom prst="ellipse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483137" y="531452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3205985" y="846780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87044" y="1206332"/>
            <a:ext cx="5702759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b="1" dirty="0">
                <a:latin typeface="AMX" pitchFamily="2" charset="0"/>
              </a:rPr>
              <a:t>Ativação</a:t>
            </a:r>
            <a:r>
              <a:rPr lang="pt-BR" sz="1400" dirty="0">
                <a:latin typeface="AMX" pitchFamily="2" charset="0"/>
              </a:rPr>
              <a:t>: O Chip terá um número provisório, assim que chegar será ativado e liberado o primeiro crédito da sua franquia em até 24 horas;</a:t>
            </a: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b="1" dirty="0">
                <a:latin typeface="AMX" pitchFamily="2" charset="0"/>
              </a:rPr>
              <a:t>Data de vencimento: </a:t>
            </a:r>
            <a:r>
              <a:rPr lang="pt-BR" sz="1400" dirty="0">
                <a:latin typeface="AMX" pitchFamily="2" charset="0"/>
              </a:rPr>
              <a:t>Qual a melhor data para vencimento? A fatura pode ser por WhatsApp? Seus benefícios são renovados 24hs após o fechamento da sua fatura que ocorrerá dia XX de todo mês.</a:t>
            </a: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b="1" dirty="0">
                <a:latin typeface="AMX" pitchFamily="2" charset="0"/>
              </a:rPr>
              <a:t>Serviços Digitais: </a:t>
            </a:r>
            <a:r>
              <a:rPr lang="pt-BR" sz="1400" dirty="0">
                <a:latin typeface="AMX" pitchFamily="2" charset="0"/>
              </a:rPr>
              <a:t>A Claro está disponibilizando dois serviços digitais para você utilizar, o Claro banca e o </a:t>
            </a:r>
            <a:r>
              <a:rPr lang="pt-BR" sz="1400" dirty="0" err="1">
                <a:latin typeface="AMX" pitchFamily="2" charset="0"/>
              </a:rPr>
              <a:t>Skeelo</a:t>
            </a:r>
            <a:r>
              <a:rPr lang="pt-BR" sz="1400" dirty="0">
                <a:latin typeface="AMX" pitchFamily="2" charset="0"/>
              </a:rPr>
              <a:t> que são revistas e livros digitais, eles virão discriminados em sua fatura, mas não tem cobrança adicional. </a:t>
            </a: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b="1" dirty="0">
                <a:latin typeface="AMX" pitchFamily="2" charset="0"/>
              </a:rPr>
              <a:t>Forma de Pagamento: </a:t>
            </a:r>
            <a:r>
              <a:rPr lang="pt-BR" sz="1400" dirty="0">
                <a:latin typeface="AMX" pitchFamily="2" charset="0"/>
              </a:rPr>
              <a:t>O pagamento será em débito automático, qual o banco, agência, está em seu nome? Lembre-se que alguns bancos solicitam o aceite do débito automático (Para os bancos CAIXA ECONÔMICA FEDERAL e BANCO DO BRASIL necessário AUTORIZAR O DÉBITO em até 48 horas úteis contando do dia seguinte a compra). </a:t>
            </a: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400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endParaRPr lang="pt-BR" sz="1400" dirty="0">
              <a:latin typeface="AMX" pitchFamily="2" charset="0"/>
            </a:endParaRPr>
          </a:p>
          <a:p>
            <a:r>
              <a:rPr lang="pt-BR" sz="1400" dirty="0">
                <a:latin typeface="AMX" pitchFamily="2" charset="0"/>
              </a:rPr>
              <a:t>     </a:t>
            </a:r>
            <a:endParaRPr lang="pt-BR" sz="1400" dirty="0">
              <a:latin typeface="AMX" pitchFamily="2" charset="0"/>
            </a:endParaRPr>
          </a:p>
        </p:txBody>
      </p:sp>
      <p:grpSp>
        <p:nvGrpSpPr>
          <p:cNvPr id="11" name="Agrupar 10"/>
          <p:cNvGrpSpPr/>
          <p:nvPr/>
        </p:nvGrpSpPr>
        <p:grpSpPr>
          <a:xfrm flipH="1">
            <a:off x="5827780" y="2905246"/>
            <a:ext cx="3026819" cy="1563743"/>
            <a:chOff x="4554059" y="1291472"/>
            <a:chExt cx="1904215" cy="1404594"/>
          </a:xfrm>
        </p:grpSpPr>
        <p:sp>
          <p:nvSpPr>
            <p:cNvPr id="12" name="Retângulo 11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arredondado 12"/>
            <p:cNvSpPr/>
            <p:nvPr/>
          </p:nvSpPr>
          <p:spPr>
            <a:xfrm>
              <a:off x="4554059" y="1291472"/>
              <a:ext cx="1904215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  <p:sp>
        <p:nvSpPr>
          <p:cNvPr id="14" name="Retângulo 13"/>
          <p:cNvSpPr/>
          <p:nvPr/>
        </p:nvSpPr>
        <p:spPr>
          <a:xfrm>
            <a:off x="5979074" y="3102431"/>
            <a:ext cx="2702151" cy="1214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Aproveite esse momento para falar sobre Ativação da Linha, faturamento e serviços digitais.</a:t>
            </a: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2.70833E-6 1.11111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-2.70833E-6 1.11111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13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sp>
        <p:nvSpPr>
          <p:cNvPr id="6" name="Retângulo arredondado 5"/>
          <p:cNvSpPr/>
          <p:nvPr/>
        </p:nvSpPr>
        <p:spPr>
          <a:xfrm>
            <a:off x="854242" y="1455821"/>
            <a:ext cx="4432791" cy="4096919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O Sistema de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cadastro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venda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vigente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é o</a:t>
            </a:r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b="1" dirty="0" err="1">
                <a:solidFill>
                  <a:schemeClr val="tx1"/>
                </a:solidFill>
                <a:latin typeface="AMX" pitchFamily="2" charset="0"/>
              </a:rPr>
              <a:t>Ativação</a:t>
            </a:r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MX" pitchFamily="2" charset="0"/>
              </a:rPr>
              <a:t>Simplificada</a:t>
            </a:r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​</a:t>
            </a:r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Esse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sistema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permite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você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passar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por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todas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as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etapas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de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venda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MX" pitchFamily="2" charset="0"/>
              </a:rPr>
              <a:t>seguindo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o </a:t>
            </a:r>
            <a:endParaRPr lang="en-US" sz="2400" dirty="0">
              <a:solidFill>
                <a:schemeClr val="tx1"/>
              </a:solidFill>
              <a:latin typeface="AMX" pitchFamily="2" charset="0"/>
            </a:endParaRPr>
          </a:p>
          <a:p>
            <a:pPr fontAlgn="base"/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ROTEIRO</a:t>
            </a:r>
            <a:r>
              <a:rPr lang="en-US" sz="2400" dirty="0">
                <a:solidFill>
                  <a:schemeClr val="tx1"/>
                </a:solidFill>
                <a:latin typeface="AMX" pitchFamily="2" charset="0"/>
              </a:rPr>
              <a:t> e </a:t>
            </a:r>
            <a:r>
              <a:rPr lang="en-US" sz="2400" b="1" dirty="0">
                <a:solidFill>
                  <a:schemeClr val="tx1"/>
                </a:solidFill>
                <a:latin typeface="AMX" pitchFamily="2" charset="0"/>
              </a:rPr>
              <a:t>CHECKLIST.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1021709" y="1815331"/>
            <a:ext cx="345449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Ativação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simplificada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4" name="Straight Connector 14"/>
          <p:cNvCxnSpPr>
            <a:stCxn id="3" idx="3"/>
          </p:cNvCxnSpPr>
          <p:nvPr/>
        </p:nvCxnSpPr>
        <p:spPr>
          <a:xfrm>
            <a:off x="4476206" y="2102297"/>
            <a:ext cx="65137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Agrupar 19"/>
          <p:cNvGrpSpPr/>
          <p:nvPr/>
        </p:nvGrpSpPr>
        <p:grpSpPr>
          <a:xfrm>
            <a:off x="5537735" y="253541"/>
            <a:ext cx="7899859" cy="7899859"/>
            <a:chOff x="5537735" y="253541"/>
            <a:chExt cx="7899859" cy="7899859"/>
          </a:xfrm>
        </p:grpSpPr>
        <p:grpSp>
          <p:nvGrpSpPr>
            <p:cNvPr id="8" name="Group 5"/>
            <p:cNvGrpSpPr/>
            <p:nvPr/>
          </p:nvGrpSpPr>
          <p:grpSpPr>
            <a:xfrm>
              <a:off x="5537735" y="253541"/>
              <a:ext cx="7899859" cy="7899859"/>
              <a:chOff x="5537735" y="253541"/>
              <a:chExt cx="7899859" cy="7899859"/>
            </a:xfrm>
          </p:grpSpPr>
          <p:sp>
            <p:nvSpPr>
              <p:cNvPr id="9" name="Oval 7"/>
              <p:cNvSpPr>
                <a:spLocks noChangeAspect="1"/>
              </p:cNvSpPr>
              <p:nvPr/>
            </p:nvSpPr>
            <p:spPr>
              <a:xfrm>
                <a:off x="5537735" y="253541"/>
                <a:ext cx="7899859" cy="7899859"/>
              </a:xfrm>
              <a:prstGeom prst="ellipse">
                <a:avLst/>
              </a:prstGeom>
              <a:solidFill>
                <a:srgbClr val="CE211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0" name="Oval 8"/>
              <p:cNvSpPr>
                <a:spLocks noChangeAspect="1"/>
              </p:cNvSpPr>
              <p:nvPr/>
            </p:nvSpPr>
            <p:spPr>
              <a:xfrm>
                <a:off x="5860178" y="574324"/>
                <a:ext cx="7254973" cy="7258292"/>
              </a:xfrm>
              <a:prstGeom prst="ellipse">
                <a:avLst/>
              </a:prstGeom>
              <a:noFill/>
              <a:ln>
                <a:solidFill>
                  <a:srgbClr val="FFF4D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7" r="47163"/>
            <a:stretch>
              <a:fillRect/>
            </a:stretch>
          </p:blipFill>
          <p:spPr>
            <a:xfrm flipH="1">
              <a:off x="6223223" y="939031"/>
              <a:ext cx="6528882" cy="6528878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348789" y="551467"/>
            <a:ext cx="6182640" cy="5559966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206845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Pagamento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054007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116054" y="1771210"/>
            <a:ext cx="4580475" cy="3785652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Retirando o débito automático, a opção Boleto Bancário será liberada.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Antes de avançar preencha sempre como </a:t>
            </a:r>
            <a:r>
              <a:rPr lang="pt-BR" sz="2000" b="1" dirty="0">
                <a:latin typeface="AMX" pitchFamily="2" charset="0"/>
              </a:rPr>
              <a:t>NÃO</a:t>
            </a:r>
            <a:r>
              <a:rPr lang="pt-BR" sz="2000" dirty="0">
                <a:latin typeface="AMX" pitchFamily="2" charset="0"/>
              </a:rPr>
              <a:t> o campo pagamento recorrente com cartão de crédito.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Clique em </a:t>
            </a:r>
            <a:r>
              <a:rPr lang="pt-BR" sz="2000" b="1" dirty="0">
                <a:latin typeface="AMX" pitchFamily="2" charset="0"/>
              </a:rPr>
              <a:t>PRÓXIMO</a:t>
            </a:r>
            <a:r>
              <a:rPr lang="pt-BR" sz="2000" dirty="0">
                <a:latin typeface="AMX" pitchFamily="2" charset="0"/>
              </a:rPr>
              <a:t> para ir para próxima tela...</a:t>
            </a:r>
            <a:endParaRPr lang="pt-BR" sz="2000" dirty="0">
              <a:latin typeface="AMX" pitchFamily="2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6647175" y="2530359"/>
            <a:ext cx="5352100" cy="2145864"/>
            <a:chOff x="6647175" y="2530359"/>
            <a:chExt cx="5352100" cy="2145864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7175" y="2758849"/>
              <a:ext cx="5074259" cy="1917374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06028" y="3003706"/>
              <a:ext cx="2493247" cy="12643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7850" y="2530359"/>
              <a:ext cx="3149663" cy="38671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688156" y="551467"/>
            <a:ext cx="5410985" cy="5718704"/>
          </a:xfrm>
          <a:prstGeom prst="roundRect">
            <a:avLst>
              <a:gd name="adj" fmla="val 160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2238140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Confirmação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3265640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116054" y="1771210"/>
            <a:ext cx="4580475" cy="4247317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Nesta etapa verifique se os dados foram cadastrados corretamente, como </a:t>
            </a:r>
            <a:r>
              <a:rPr lang="pt-BR" sz="2000" b="1" dirty="0">
                <a:latin typeface="AMX" pitchFamily="2" charset="0"/>
              </a:rPr>
              <a:t>PORTABILIDADE, DADOS PESSOAIS, DADOS </a:t>
            </a:r>
            <a:r>
              <a:rPr lang="pt-BR" sz="2000" dirty="0">
                <a:latin typeface="AMX" pitchFamily="2" charset="0"/>
              </a:rPr>
              <a:t>do </a:t>
            </a:r>
            <a:r>
              <a:rPr lang="pt-BR" sz="2000" b="1" dirty="0">
                <a:latin typeface="AMX" pitchFamily="2" charset="0"/>
              </a:rPr>
              <a:t>ENDEREÇO, OFERTA </a:t>
            </a:r>
            <a:r>
              <a:rPr lang="pt-BR" sz="2000" dirty="0">
                <a:latin typeface="AMX" pitchFamily="2" charset="0"/>
              </a:rPr>
              <a:t>e </a:t>
            </a:r>
            <a:r>
              <a:rPr lang="pt-BR" sz="2000" b="1" dirty="0">
                <a:latin typeface="AMX" pitchFamily="2" charset="0"/>
              </a:rPr>
              <a:t>FORMA DE PAGAMENTO. </a:t>
            </a:r>
            <a:endParaRPr lang="pt-BR" sz="2000" b="1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latin typeface="AMX" pitchFamily="2" charset="0"/>
              </a:rPr>
              <a:t>Ao final da tela você deverá selecionar com </a:t>
            </a:r>
            <a:r>
              <a:rPr lang="pt-BR" sz="2000" b="1" dirty="0">
                <a:latin typeface="AMX" pitchFamily="2" charset="0"/>
              </a:rPr>
              <a:t>SIM </a:t>
            </a:r>
            <a:r>
              <a:rPr lang="pt-BR" sz="2000" dirty="0">
                <a:latin typeface="AMX" pitchFamily="2" charset="0"/>
              </a:rPr>
              <a:t>ou</a:t>
            </a:r>
            <a:r>
              <a:rPr lang="pt-BR" sz="2000" b="1" dirty="0">
                <a:latin typeface="AMX" pitchFamily="2" charset="0"/>
              </a:rPr>
              <a:t> NÃO</a:t>
            </a:r>
            <a:r>
              <a:rPr lang="pt-BR" sz="2000" dirty="0">
                <a:latin typeface="AMX" pitchFamily="2" charset="0"/>
              </a:rPr>
              <a:t>. Siga sempre o modelo ao lado (Imagem 2 ).</a:t>
            </a:r>
            <a:endParaRPr lang="pt-BR" sz="2000" dirty="0">
              <a:latin typeface="AMX" pitchFamily="2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1961" y="528182"/>
            <a:ext cx="5729183" cy="2486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3232403"/>
            <a:ext cx="3831771" cy="3194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arredondado 12"/>
          <p:cNvSpPr/>
          <p:nvPr/>
        </p:nvSpPr>
        <p:spPr>
          <a:xfrm>
            <a:off x="659876" y="551467"/>
            <a:ext cx="5203596" cy="5513667"/>
          </a:xfrm>
          <a:prstGeom prst="roundRect">
            <a:avLst>
              <a:gd name="adj" fmla="val 14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1023534" y="914784"/>
            <a:ext cx="1597118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Resumo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 flipV="1">
            <a:off x="2620652" y="1201750"/>
            <a:ext cx="1425460" cy="729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1023534" y="1615307"/>
            <a:ext cx="4580475" cy="3831818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Essa tela é parecida com a etapa de confirmação. Ambas apresentam as mesmas informações sobre a venda. A diferença é que na tela confirmação, os dados ainda podem ser alterados, já em </a:t>
            </a:r>
            <a:r>
              <a:rPr lang="pt-BR" b="1" dirty="0">
                <a:latin typeface="AMX" pitchFamily="2" charset="0"/>
              </a:rPr>
              <a:t>RESUMO</a:t>
            </a:r>
            <a:r>
              <a:rPr lang="pt-BR" dirty="0">
                <a:latin typeface="AMX" pitchFamily="2" charset="0"/>
              </a:rPr>
              <a:t>, não, pois o contrato já foi gerado. </a:t>
            </a: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Após conferir as informações, clique </a:t>
            </a: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em finalizar.</a:t>
            </a:r>
            <a:endParaRPr lang="pt-BR" dirty="0">
              <a:latin typeface="AMX" pitchFamily="2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7348" y="2534561"/>
            <a:ext cx="5946475" cy="2504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1.48148E-6 L 2.29167E-6 -1.48148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-3.33333E-6 L 3.54167E-6 -3.33333E-6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arredondado 8"/>
          <p:cNvSpPr/>
          <p:nvPr/>
        </p:nvSpPr>
        <p:spPr>
          <a:xfrm rot="16200000">
            <a:off x="4850873" y="-707140"/>
            <a:ext cx="5980540" cy="8112440"/>
          </a:xfrm>
          <a:prstGeom prst="roundRect">
            <a:avLst>
              <a:gd name="adj" fmla="val 12448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sp>
        <p:nvSpPr>
          <p:cNvPr id="2" name="TextBox 11"/>
          <p:cNvSpPr txBox="1"/>
          <p:nvPr/>
        </p:nvSpPr>
        <p:spPr>
          <a:xfrm>
            <a:off x="7694369" y="634247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" name="Straight Connector 14"/>
          <p:cNvCxnSpPr/>
          <p:nvPr/>
        </p:nvCxnSpPr>
        <p:spPr>
          <a:xfrm>
            <a:off x="9417217" y="921213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5"/>
          <p:cNvGrpSpPr/>
          <p:nvPr/>
        </p:nvGrpSpPr>
        <p:grpSpPr>
          <a:xfrm flipH="1">
            <a:off x="-1328052" y="-277611"/>
            <a:ext cx="7899859" cy="7899859"/>
            <a:chOff x="5537735" y="253541"/>
            <a:chExt cx="7899859" cy="7899859"/>
          </a:xfrm>
        </p:grpSpPr>
        <p:sp>
          <p:nvSpPr>
            <p:cNvPr id="16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r="19709"/>
          <a:stretch>
            <a:fillRect/>
          </a:stretch>
        </p:blipFill>
        <p:spPr>
          <a:xfrm flipH="1">
            <a:off x="-531791" y="518650"/>
            <a:ext cx="6307336" cy="6307336"/>
          </a:xfrm>
          <a:prstGeom prst="ellipse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6723182" y="1483616"/>
            <a:ext cx="510844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O Sr. ficou com alguma dúvida? Confirma a aquisição do plano com portabilidade? O protocolo é o XXXXX (informar o nome do protocolo) verifique se recebeu o SMS de confirmação da Portabilidade do número 7678 e responda com </a:t>
            </a:r>
            <a:r>
              <a:rPr lang="pt-BR" b="1" dirty="0">
                <a:latin typeface="AMX" pitchFamily="2" charset="0"/>
              </a:rPr>
              <a:t>Sim</a:t>
            </a:r>
            <a:r>
              <a:rPr lang="pt-BR" dirty="0">
                <a:latin typeface="AMX" pitchFamily="2" charset="0"/>
              </a:rPr>
              <a:t>, não se esqueça de baixar o </a:t>
            </a:r>
            <a:r>
              <a:rPr lang="pt-BR" dirty="0" err="1">
                <a:latin typeface="AMX" pitchFamily="2" charset="0"/>
              </a:rPr>
              <a:t>app</a:t>
            </a:r>
            <a:r>
              <a:rPr lang="pt-BR" dirty="0">
                <a:latin typeface="AMX" pitchFamily="2" charset="0"/>
              </a:rPr>
              <a:t> Minha Claro móvel para que você tenha todas as informações do seu plano, área de cobertura, aceites de privacidade e também poderá contratar pacote de dados caso sua </a:t>
            </a:r>
            <a:endParaRPr lang="pt-BR" dirty="0">
              <a:latin typeface="AMX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pt-BR" dirty="0">
                <a:latin typeface="AMX" pitchFamily="2" charset="0"/>
              </a:rPr>
              <a:t>franquia acabe. </a:t>
            </a:r>
            <a:endParaRPr lang="pt-BR" dirty="0">
              <a:latin typeface="AMX" pitchFamily="2" charset="0"/>
            </a:endParaRPr>
          </a:p>
          <a:p>
            <a:r>
              <a:rPr lang="pt-BR" dirty="0">
                <a:latin typeface="AMX" pitchFamily="2" charset="0"/>
              </a:rPr>
              <a:t>     </a:t>
            </a:r>
            <a:endParaRPr lang="pt-BR" dirty="0">
              <a:latin typeface="AMX" pitchFamily="2" charset="0"/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3807611" y="1231468"/>
            <a:ext cx="2839883" cy="1404594"/>
            <a:chOff x="3619055" y="1291472"/>
            <a:chExt cx="2839883" cy="1404594"/>
          </a:xfrm>
        </p:grpSpPr>
        <p:sp>
          <p:nvSpPr>
            <p:cNvPr id="21" name="Retângulo 20"/>
            <p:cNvSpPr/>
            <p:nvPr/>
          </p:nvSpPr>
          <p:spPr>
            <a:xfrm>
              <a:off x="5195395" y="1939746"/>
              <a:ext cx="1262879" cy="756319"/>
            </a:xfrm>
            <a:prstGeom prst="rect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arredondado 21"/>
            <p:cNvSpPr/>
            <p:nvPr/>
          </p:nvSpPr>
          <p:spPr>
            <a:xfrm>
              <a:off x="3619055" y="1291472"/>
              <a:ext cx="2839883" cy="1404594"/>
            </a:xfrm>
            <a:prstGeom prst="roundRect">
              <a:avLst>
                <a:gd name="adj" fmla="val 32103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AMX" pitchFamily="2" charset="0"/>
                </a:rPr>
                <a:t>Aproveite esse momento para solicitar o aceite, informar sobre cobertura, privacidade e pacote de dados.</a:t>
              </a:r>
              <a:endParaRPr lang="pt-BR" sz="1400" dirty="0">
                <a:solidFill>
                  <a:schemeClr val="bg1"/>
                </a:solidFill>
                <a:latin typeface="AMX" pitchFamily="2" charset="0"/>
              </a:endParaRPr>
            </a:p>
            <a:p>
              <a:pPr algn="ctr"/>
              <a:r>
                <a:rPr lang="pt-BR" sz="1400" b="1" dirty="0">
                  <a:solidFill>
                    <a:schemeClr val="bg1"/>
                  </a:solidFill>
                  <a:latin typeface="AMX" pitchFamily="2" charset="0"/>
                </a:rPr>
                <a:t>Não esqueça de informar o PROTOCOLO!</a:t>
              </a:r>
              <a:endParaRPr lang="pt-BR" sz="1400" b="1" dirty="0">
                <a:solidFill>
                  <a:schemeClr val="bg1"/>
                </a:solidFill>
                <a:latin typeface="AMX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2.70833E-6 7.40741E-7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79 L -3.95833E-6 3.33333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7024701" y="-209137"/>
              <a:ext cx="7276270" cy="727627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68353" y="4988422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641" y="580852"/>
            <a:ext cx="1752600" cy="977900"/>
          </a:xfrm>
          <a:prstGeom prst="rect">
            <a:avLst/>
          </a:prstGeom>
        </p:spPr>
      </p:pic>
      <p:sp>
        <p:nvSpPr>
          <p:cNvPr id="14" name="Rounded Rectangle 12"/>
          <p:cNvSpPr/>
          <p:nvPr/>
        </p:nvSpPr>
        <p:spPr>
          <a:xfrm>
            <a:off x="6910780" y="2372810"/>
            <a:ext cx="4651766" cy="2443326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3400" b="1" dirty="0" err="1">
                <a:solidFill>
                  <a:schemeClr val="tx1"/>
                </a:solidFill>
                <a:latin typeface="AMX" pitchFamily="2" charset="77"/>
              </a:rPr>
              <a:t>Vamos</a:t>
            </a:r>
            <a:r>
              <a:rPr lang="en-US" sz="34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latin typeface="AMX" pitchFamily="2" charset="77"/>
              </a:rPr>
              <a:t>simular</a:t>
            </a:r>
            <a:r>
              <a:rPr lang="en-US" sz="3400" b="1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3400" b="1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AMX" pitchFamily="2" charset="77"/>
                <a:hlinkClick r:id="rId3"/>
              </a:rPr>
              <a:t>https://demo.micropower.com.br/PARAMETRIZADO/ENTREGA/ClaroBrasil_EBS/EBS038E-01_Fabrica/005_2024/v5/LINK/index.html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37735" y="-520929"/>
            <a:ext cx="7899859" cy="7899859"/>
            <a:chOff x="5537735" y="253541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134" y="4632868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031038" y="137258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82625" y="2041864"/>
            <a:ext cx="3604319" cy="277427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estudos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acabam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aqui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8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Vamos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seguir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para a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próxima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etapa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2"/>
          <a:srcRect l="7965" r="25335"/>
          <a:stretch>
            <a:fillRect/>
          </a:stretch>
        </p:blipFill>
        <p:spPr>
          <a:xfrm flipH="1">
            <a:off x="6176326" y="117661"/>
            <a:ext cx="6622676" cy="6622676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9 0 L 5E-6 0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2 0 L 5E-6 0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-side Corner of Rectangle 3"/>
          <p:cNvSpPr/>
          <p:nvPr/>
        </p:nvSpPr>
        <p:spPr>
          <a:xfrm>
            <a:off x="0" y="2118167"/>
            <a:ext cx="12192000" cy="4739834"/>
          </a:xfrm>
          <a:prstGeom prst="round2SameRect">
            <a:avLst>
              <a:gd name="adj1" fmla="val 36402"/>
              <a:gd name="adj2" fmla="val 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42" name="Graphic 4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91100" y="1628808"/>
            <a:ext cx="2209800" cy="3048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1053864" y="6478729"/>
            <a:ext cx="90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100" i="1" dirty="0">
                <a:latin typeface="AMX" pitchFamily="2" charset="77"/>
              </a:rPr>
              <a:t>TECNOLOGIA</a:t>
            </a:r>
            <a:endParaRPr lang="en-US" sz="1100" i="1" dirty="0">
              <a:latin typeface="AMX" pitchFamily="2" charset="77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442811" y="592434"/>
            <a:ext cx="3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Bef>
                <a:spcPts val="600"/>
              </a:spcBef>
            </a:pPr>
            <a:r>
              <a:rPr lang="pt-BR" sz="2800" b="1" dirty="0">
                <a:latin typeface="AMX" pitchFamily="2" charset="77"/>
              </a:rPr>
              <a:t>Acesso ao sistema​</a:t>
            </a:r>
            <a:endParaRPr lang="pt-BR" sz="2800" b="1" dirty="0">
              <a:latin typeface="AMX" pitchFamily="2" charset="77"/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774611" y="1393791"/>
            <a:ext cx="10117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dirty="0">
                <a:latin typeface="AMX" pitchFamily="2" charset="0"/>
              </a:rPr>
              <a:t>Para acessar o sistema é necessário entrar no link </a:t>
            </a:r>
            <a:r>
              <a:rPr lang="pt-BR" b="1" dirty="0">
                <a:latin typeface="AMX" pitchFamily="2" charset="0"/>
                <a:hlinkClick r:id="rId3"/>
              </a:rPr>
              <a:t>https://vendasapp.claro.com.br/SVCv2/login/rede-interna</a:t>
            </a:r>
            <a:r>
              <a:rPr lang="pt-BR" b="1" dirty="0">
                <a:latin typeface="AMX" pitchFamily="2" charset="0"/>
              </a:rPr>
              <a:t> </a:t>
            </a:r>
            <a:r>
              <a:rPr lang="pt-BR" dirty="0">
                <a:latin typeface="AMX" pitchFamily="2" charset="0"/>
              </a:rPr>
              <a:t>e realizar o </a:t>
            </a:r>
            <a:r>
              <a:rPr lang="pt-BR" b="1" dirty="0">
                <a:latin typeface="AMX" pitchFamily="2" charset="0"/>
              </a:rPr>
              <a:t>LOGIN</a:t>
            </a:r>
            <a:r>
              <a:rPr lang="pt-BR" dirty="0">
                <a:latin typeface="AMX" pitchFamily="2" charset="0"/>
              </a:rPr>
              <a:t> da seguinte forma:​</a:t>
            </a:r>
            <a:endParaRPr lang="en-US" dirty="0">
              <a:latin typeface="AMX" pitchFamily="2" charset="0"/>
            </a:endParaRPr>
          </a:p>
          <a:p>
            <a:r>
              <a:rPr lang="pt-BR" dirty="0">
                <a:latin typeface="AMX" pitchFamily="2" charset="0"/>
              </a:rPr>
              <a:t>                     </a:t>
            </a:r>
            <a:endParaRPr lang="pt-BR" dirty="0">
              <a:latin typeface="AMX" pitchFamily="2" charset="0"/>
            </a:endParaRPr>
          </a:p>
        </p:txBody>
      </p:sp>
      <p:pic>
        <p:nvPicPr>
          <p:cNvPr id="47" name="Imagem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847" y="2523236"/>
            <a:ext cx="2984249" cy="2313091"/>
          </a:xfrm>
          <a:prstGeom prst="rect">
            <a:avLst/>
          </a:prstGeom>
          <a:ln w="38100">
            <a:solidFill>
              <a:srgbClr val="F5842B"/>
            </a:solidFill>
          </a:ln>
        </p:spPr>
      </p:pic>
      <p:sp>
        <p:nvSpPr>
          <p:cNvPr id="48" name="CaixaDeTexto 47"/>
          <p:cNvSpPr txBox="1"/>
          <p:nvPr/>
        </p:nvSpPr>
        <p:spPr>
          <a:xfrm>
            <a:off x="726218" y="5050772"/>
            <a:ext cx="39302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No campo </a:t>
            </a:r>
            <a:r>
              <a:rPr lang="pt-BR" b="1" dirty="0">
                <a:latin typeface="AMX" pitchFamily="2" charset="0"/>
              </a:rPr>
              <a:t>USUÁRIO</a:t>
            </a:r>
            <a:r>
              <a:rPr lang="pt-BR" dirty="0">
                <a:latin typeface="AMX" pitchFamily="2" charset="0"/>
              </a:rPr>
              <a:t>, preencha utilizando o </a:t>
            </a:r>
            <a:r>
              <a:rPr lang="pt-BR" b="1" dirty="0" err="1">
                <a:latin typeface="AMX" pitchFamily="2" charset="0"/>
              </a:rPr>
              <a:t>login</a:t>
            </a:r>
            <a:r>
              <a:rPr lang="pt-BR" b="1" dirty="0">
                <a:latin typeface="AMX" pitchFamily="2" charset="0"/>
              </a:rPr>
              <a:t> 9</a:t>
            </a:r>
            <a:r>
              <a:rPr lang="pt-BR" dirty="0">
                <a:latin typeface="AMX" pitchFamily="2" charset="0"/>
              </a:rPr>
              <a:t>. </a:t>
            </a:r>
            <a:endParaRPr lang="pt-BR" dirty="0">
              <a:latin typeface="AMX" pitchFamily="2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No campo </a:t>
            </a:r>
            <a:r>
              <a:rPr lang="pt-BR" b="1" dirty="0">
                <a:latin typeface="AMX" pitchFamily="2" charset="0"/>
              </a:rPr>
              <a:t>SENHA</a:t>
            </a:r>
            <a:r>
              <a:rPr lang="pt-BR" dirty="0">
                <a:latin typeface="AMX" pitchFamily="2" charset="0"/>
              </a:rPr>
              <a:t> preencha com a sua </a:t>
            </a:r>
            <a:r>
              <a:rPr lang="pt-BR" b="1" dirty="0">
                <a:latin typeface="AMX" pitchFamily="2" charset="0"/>
              </a:rPr>
              <a:t>senha de rede</a:t>
            </a:r>
            <a:r>
              <a:rPr lang="pt-BR" dirty="0">
                <a:latin typeface="AMX" pitchFamily="2" charset="0"/>
              </a:rPr>
              <a:t>.                     </a:t>
            </a:r>
            <a:endParaRPr lang="pt-BR" dirty="0">
              <a:latin typeface="AMX" pitchFamily="2" charset="0"/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5382722" y="5050772"/>
            <a:ext cx="369790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O próximo passo é necessário incluir o código de autenticação, ele aparecerá no aplicativo </a:t>
            </a:r>
            <a:r>
              <a:rPr lang="pt-BR" b="1" dirty="0">
                <a:latin typeface="AMX" pitchFamily="2" charset="0"/>
              </a:rPr>
              <a:t>ORACLE</a:t>
            </a:r>
            <a:r>
              <a:rPr lang="pt-BR" dirty="0">
                <a:latin typeface="AMX" pitchFamily="2" charset="0"/>
              </a:rPr>
              <a:t>, no seu aparelho. </a:t>
            </a:r>
            <a:endParaRPr lang="pt-BR" dirty="0">
              <a:latin typeface="AMX" pitchFamily="2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latin typeface="AMX" pitchFamily="2" charset="0"/>
              </a:rPr>
              <a:t>                     </a:t>
            </a:r>
            <a:endParaRPr lang="pt-BR" dirty="0">
              <a:latin typeface="AMX" pitchFamily="2" charset="0"/>
            </a:endParaRPr>
          </a:p>
        </p:txBody>
      </p:sp>
      <p:pic>
        <p:nvPicPr>
          <p:cNvPr id="51" name="Imagem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532" y="2509603"/>
            <a:ext cx="2984249" cy="2376001"/>
          </a:xfrm>
          <a:prstGeom prst="rect">
            <a:avLst/>
          </a:prstGeom>
          <a:ln w="38100">
            <a:solidFill>
              <a:srgbClr val="F5842B"/>
            </a:solidFill>
          </a:ln>
        </p:spPr>
      </p:pic>
      <p:sp>
        <p:nvSpPr>
          <p:cNvPr id="52" name="Seta: para a Direita 14"/>
          <p:cNvSpPr/>
          <p:nvPr/>
        </p:nvSpPr>
        <p:spPr>
          <a:xfrm>
            <a:off x="3756482" y="3451237"/>
            <a:ext cx="969090" cy="4927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arredondado 42"/>
          <p:cNvSpPr/>
          <p:nvPr/>
        </p:nvSpPr>
        <p:spPr>
          <a:xfrm>
            <a:off x="9309540" y="2744407"/>
            <a:ext cx="2238554" cy="2575980"/>
          </a:xfrm>
          <a:prstGeom prst="round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i="1" dirty="0">
              <a:solidFill>
                <a:schemeClr val="bg1"/>
              </a:solidFill>
              <a:latin typeface="AMX" pitchFamily="2" charset="0"/>
            </a:endParaRPr>
          </a:p>
          <a:p>
            <a:pPr algn="ctr"/>
            <a:r>
              <a:rPr lang="pt-BR" b="1" i="1" dirty="0">
                <a:solidFill>
                  <a:schemeClr val="bg1"/>
                </a:solidFill>
                <a:latin typeface="AMX" pitchFamily="2" charset="0"/>
              </a:rPr>
              <a:t>Não se preocupe você receberá seu </a:t>
            </a:r>
            <a:r>
              <a:rPr lang="pt-BR" b="1" i="1" dirty="0" err="1">
                <a:solidFill>
                  <a:schemeClr val="bg1"/>
                </a:solidFill>
                <a:latin typeface="AMX" pitchFamily="2" charset="0"/>
              </a:rPr>
              <a:t>login</a:t>
            </a:r>
            <a:r>
              <a:rPr lang="pt-BR" b="1" i="1" dirty="0">
                <a:solidFill>
                  <a:schemeClr val="bg1"/>
                </a:solidFill>
                <a:latin typeface="AMX" pitchFamily="2" charset="0"/>
              </a:rPr>
              <a:t> e a orientação de como cadastrar            o código                                      de autenticação.</a:t>
            </a:r>
            <a:endParaRPr lang="pt-BR" b="1" i="1" dirty="0">
              <a:solidFill>
                <a:schemeClr val="bg1"/>
              </a:solidFill>
              <a:latin typeface="AMX" pitchFamily="2" charset="0"/>
            </a:endParaRPr>
          </a:p>
          <a:p>
            <a:pPr algn="ctr"/>
            <a:endParaRPr lang="pt-BR" dirty="0"/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5903 L 0 3.7037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06159 -3.7037E-7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 L -2.5E-6 0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8" grpId="0"/>
      <p:bldP spid="46" grpId="0"/>
      <p:bldP spid="48" grpId="0"/>
      <p:bldP spid="50" grpId="0"/>
      <p:bldP spid="52" grpId="0" animBg="1"/>
      <p:bldP spid="52" grpId="1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arredondado 22"/>
          <p:cNvSpPr/>
          <p:nvPr/>
        </p:nvSpPr>
        <p:spPr>
          <a:xfrm>
            <a:off x="6503226" y="-931237"/>
            <a:ext cx="6546511" cy="5032654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</a:t>
            </a:r>
            <a:endParaRPr lang="pt-BR" dirty="0"/>
          </a:p>
        </p:txBody>
      </p:sp>
      <p:grpSp>
        <p:nvGrpSpPr>
          <p:cNvPr id="50" name="Agrupar 49"/>
          <p:cNvGrpSpPr/>
          <p:nvPr/>
        </p:nvGrpSpPr>
        <p:grpSpPr>
          <a:xfrm>
            <a:off x="8865650" y="-1016949"/>
            <a:ext cx="4917440" cy="4855704"/>
            <a:chOff x="8638452" y="-1317378"/>
            <a:chExt cx="4917440" cy="4855704"/>
          </a:xfrm>
        </p:grpSpPr>
        <p:sp>
          <p:nvSpPr>
            <p:cNvPr id="17" name="Oval 8"/>
            <p:cNvSpPr>
              <a:spLocks noChangeAspect="1"/>
            </p:cNvSpPr>
            <p:nvPr/>
          </p:nvSpPr>
          <p:spPr>
            <a:xfrm>
              <a:off x="8665029" y="-1317378"/>
              <a:ext cx="4853483" cy="4855703"/>
            </a:xfrm>
            <a:prstGeom prst="ellipse">
              <a:avLst/>
            </a:prstGeom>
            <a:solidFill>
              <a:schemeClr val="bg1"/>
            </a:solidFill>
            <a:ln w="508000">
              <a:solidFill>
                <a:srgbClr val="FFE0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3" name="Retângulo 2"/>
            <p:cNvSpPr/>
            <p:nvPr/>
          </p:nvSpPr>
          <p:spPr>
            <a:xfrm>
              <a:off x="9765998" y="1127002"/>
              <a:ext cx="1645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>
                  <a:solidFill>
                    <a:srgbClr val="C00000"/>
                  </a:solidFill>
                  <a:latin typeface="AMX" pitchFamily="2" charset="77"/>
                </a:rPr>
                <a:t>Checklist</a:t>
              </a:r>
              <a:endParaRPr lang="en-US" sz="3200" i="1" dirty="0">
                <a:solidFill>
                  <a:srgbClr val="C00000"/>
                </a:solidFill>
                <a:latin typeface="AMX" pitchFamily="2" charset="77"/>
              </a:endParaRPr>
            </a:p>
          </p:txBody>
        </p:sp>
        <p:sp>
          <p:nvSpPr>
            <p:cNvPr id="6" name="Retângulo arredondado 5"/>
            <p:cNvSpPr/>
            <p:nvPr/>
          </p:nvSpPr>
          <p:spPr>
            <a:xfrm>
              <a:off x="9679179" y="1127002"/>
              <a:ext cx="1818640" cy="584775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>
              <a:off x="8638452" y="-1317378"/>
              <a:ext cx="4917440" cy="48557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7106609" y="1843713"/>
            <a:ext cx="210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latin typeface="AMX" pitchFamily="2" charset="0"/>
              </a:rPr>
              <a:t>CPF</a:t>
            </a:r>
            <a:endParaRPr lang="pt-BR" b="1" i="1" dirty="0">
              <a:latin typeface="AMX" pitchFamily="2" charset="0"/>
            </a:endParaRPr>
          </a:p>
        </p:txBody>
      </p:sp>
      <p:grpSp>
        <p:nvGrpSpPr>
          <p:cNvPr id="70" name="Agrupar 69"/>
          <p:cNvGrpSpPr/>
          <p:nvPr/>
        </p:nvGrpSpPr>
        <p:grpSpPr>
          <a:xfrm>
            <a:off x="8490872" y="1615532"/>
            <a:ext cx="802710" cy="802710"/>
            <a:chOff x="8757979" y="4369542"/>
            <a:chExt cx="802710" cy="802710"/>
          </a:xfrm>
        </p:grpSpPr>
        <p:sp>
          <p:nvSpPr>
            <p:cNvPr id="71" name="Elipse 70"/>
            <p:cNvSpPr/>
            <p:nvPr/>
          </p:nvSpPr>
          <p:spPr>
            <a:xfrm>
              <a:off x="8757979" y="4369542"/>
              <a:ext cx="802710" cy="80271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2" name="Imagem 7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700" y="4583333"/>
              <a:ext cx="532299" cy="381642"/>
            </a:xfrm>
            <a:prstGeom prst="rect">
              <a:avLst/>
            </a:prstGeom>
          </p:spPr>
        </p:pic>
      </p:grpSp>
      <p:sp>
        <p:nvSpPr>
          <p:cNvPr id="31" name="Retângulo arredondado 11"/>
          <p:cNvSpPr/>
          <p:nvPr/>
        </p:nvSpPr>
        <p:spPr>
          <a:xfrm>
            <a:off x="622527" y="551686"/>
            <a:ext cx="5502227" cy="3287069"/>
          </a:xfrm>
          <a:prstGeom prst="roundRect">
            <a:avLst>
              <a:gd name="adj" fmla="val 11721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 partir deste momento, vamos solicitar os dados e passar as informações do </a:t>
            </a:r>
            <a:r>
              <a:rPr lang="pt-BR" dirty="0" err="1">
                <a:solidFill>
                  <a:prstClr val="black"/>
                </a:solidFill>
                <a:latin typeface="AMX" pitchFamily="2" charset="0"/>
              </a:rPr>
              <a:t>checklist</a:t>
            </a: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 de acordo com cada etapa do Ativação Simplificada.​ Na próxima etapa o colaborador deve alegar se a venda trata-se de uma </a:t>
            </a:r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Aquisição ou Portabilidade.  </a:t>
            </a:r>
            <a:endParaRPr lang="pt-BR" b="1" dirty="0">
              <a:solidFill>
                <a:prstClr val="black"/>
              </a:solidFill>
              <a:latin typeface="AMX" pitchFamily="2" charset="0"/>
            </a:endParaRPr>
          </a:p>
          <a:p>
            <a:pPr algn="ctr"/>
            <a:endParaRPr lang="pt-BR" dirty="0"/>
          </a:p>
        </p:txBody>
      </p:sp>
      <p:sp>
        <p:nvSpPr>
          <p:cNvPr id="32" name="TextBox 11"/>
          <p:cNvSpPr txBox="1"/>
          <p:nvPr/>
        </p:nvSpPr>
        <p:spPr>
          <a:xfrm>
            <a:off x="805062" y="777984"/>
            <a:ext cx="2994706" cy="580436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Início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3" name="Straight Connector 14"/>
          <p:cNvCxnSpPr>
            <a:stCxn id="32" idx="3"/>
          </p:cNvCxnSpPr>
          <p:nvPr/>
        </p:nvCxnSpPr>
        <p:spPr>
          <a:xfrm flipV="1">
            <a:off x="3799768" y="1064950"/>
            <a:ext cx="1270617" cy="3252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11"/>
          <p:cNvSpPr txBox="1"/>
          <p:nvPr/>
        </p:nvSpPr>
        <p:spPr>
          <a:xfrm>
            <a:off x="784454" y="4101416"/>
            <a:ext cx="172284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Sugestão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35" name="Straight Connector 14"/>
          <p:cNvCxnSpPr/>
          <p:nvPr/>
        </p:nvCxnSpPr>
        <p:spPr>
          <a:xfrm>
            <a:off x="2507302" y="4416744"/>
            <a:ext cx="1270617" cy="0"/>
          </a:xfrm>
          <a:prstGeom prst="line">
            <a:avLst/>
          </a:prstGeom>
          <a:ln>
            <a:solidFill>
              <a:srgbClr val="F5842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748423" y="48652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Para que eu possa iniciar com a portabilidade qual seu CPF?</a:t>
            </a:r>
            <a:r>
              <a:rPr lang="en-US" dirty="0">
                <a:solidFill>
                  <a:prstClr val="black"/>
                </a:solidFill>
                <a:latin typeface="AMX" pitchFamily="2" charset="0"/>
              </a:rPr>
              <a:t>​​</a:t>
            </a:r>
            <a:endParaRPr lang="en-US" dirty="0">
              <a:solidFill>
                <a:prstClr val="black"/>
              </a:solidFill>
              <a:latin typeface="AMX" pitchFamily="2" charset="0"/>
            </a:endParaRPr>
          </a:p>
          <a:p>
            <a:pPr fontAlgn="base"/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​</a:t>
            </a: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fontAlgn="base"/>
            <a:r>
              <a:rPr lang="pt-BR" b="1" dirty="0">
                <a:solidFill>
                  <a:prstClr val="black"/>
                </a:solidFill>
                <a:latin typeface="AMX" pitchFamily="2" charset="0"/>
              </a:rPr>
              <a:t>Confirme o número...</a:t>
            </a:r>
            <a:r>
              <a:rPr lang="en-US" b="1" dirty="0">
                <a:solidFill>
                  <a:prstClr val="black"/>
                </a:solidFill>
                <a:latin typeface="AMX" pitchFamily="2" charset="0"/>
              </a:rPr>
              <a:t>​</a:t>
            </a:r>
            <a:endParaRPr lang="en-US" b="1" dirty="0">
              <a:solidFill>
                <a:prstClr val="black"/>
              </a:solidFill>
              <a:latin typeface="AMX" pitchFamily="2" charset="0"/>
            </a:endParaRPr>
          </a:p>
        </p:txBody>
      </p:sp>
      <p:sp>
        <p:nvSpPr>
          <p:cNvPr id="38" name="TextBox 11"/>
          <p:cNvSpPr txBox="1"/>
          <p:nvPr/>
        </p:nvSpPr>
        <p:spPr>
          <a:xfrm>
            <a:off x="7623804" y="4388382"/>
            <a:ext cx="199757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AMX" pitchFamily="2" charset="77"/>
              </a:rPr>
              <a:t>COM PORTABILIDADE</a:t>
            </a:r>
            <a:endParaRPr lang="en-US" b="1" i="1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7623804" y="5740266"/>
            <a:ext cx="1997578" cy="57393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12700">
            <a:solidFill>
              <a:srgbClr val="F5842B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AMX" pitchFamily="2" charset="77"/>
              </a:rPr>
              <a:t>SEM PORTABILIDADE</a:t>
            </a:r>
            <a:endParaRPr lang="en-US" b="1" i="1" dirty="0">
              <a:solidFill>
                <a:schemeClr val="bg1"/>
              </a:solidFill>
              <a:latin typeface="AMX" pitchFamily="2" charset="77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71" y="4567385"/>
            <a:ext cx="430875" cy="170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-1.11111E-6 L 4.375E-6 -1.11111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722 0.1338 L -4.16667E-6 1.11111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4245 3.7037E-7 L 2.29167E-6 3.7037E-7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2" grpId="0"/>
      <p:bldP spid="42" grpId="1"/>
      <p:bldP spid="31" grpId="0" animBg="1"/>
      <p:bldP spid="32" grpId="0" animBg="1"/>
      <p:bldP spid="32" grpId="1" animBg="1"/>
      <p:bldP spid="34" grpId="0" animBg="1"/>
      <p:bldP spid="34" grpId="1" animBg="1"/>
      <p:bldP spid="2" grpId="0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8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445167" y="1008668"/>
            <a:ext cx="5235673" cy="4694549"/>
          </a:xfrm>
          <a:prstGeom prst="roundRect">
            <a:avLst>
              <a:gd name="adj" fmla="val 115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Agora que você já está </a:t>
            </a:r>
            <a:r>
              <a:rPr lang="pt-BR" sz="2000" dirty="0" err="1">
                <a:solidFill>
                  <a:prstClr val="black"/>
                </a:solidFill>
                <a:latin typeface="AMX" pitchFamily="2" charset="0"/>
              </a:rPr>
              <a:t>logado</a:t>
            </a: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 no sistema de venda, veja que no canto direito da tela tem seu nome e a empresa que você representa e, no  centro da tela tem a opção busca de cliente.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Na nossa operação está habilitado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somente o CPF.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algn="ctr"/>
            <a:endParaRPr lang="pt-BR" dirty="0"/>
          </a:p>
        </p:txBody>
      </p:sp>
      <p:sp>
        <p:nvSpPr>
          <p:cNvPr id="4" name="TextBox 11"/>
          <p:cNvSpPr txBox="1"/>
          <p:nvPr/>
        </p:nvSpPr>
        <p:spPr>
          <a:xfrm>
            <a:off x="655177" y="1371984"/>
            <a:ext cx="299470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Início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>
            <a:stCxn id="4" idx="3"/>
          </p:cNvCxnSpPr>
          <p:nvPr/>
        </p:nvCxnSpPr>
        <p:spPr>
          <a:xfrm>
            <a:off x="3649883" y="1658950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16053" r="13595"/>
          <a:stretch>
            <a:fillRect/>
          </a:stretch>
        </p:blipFill>
        <p:spPr>
          <a:xfrm>
            <a:off x="6099447" y="1206629"/>
            <a:ext cx="5869073" cy="4110591"/>
          </a:xfrm>
          <a:prstGeom prst="rect">
            <a:avLst/>
          </a:prstGeom>
          <a:effectLst>
            <a:softEdge rad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 L -2.5E-6 0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 arredondado 20"/>
          <p:cNvSpPr/>
          <p:nvPr/>
        </p:nvSpPr>
        <p:spPr>
          <a:xfrm>
            <a:off x="5726527" y="1576940"/>
            <a:ext cx="3219510" cy="1621411"/>
          </a:xfrm>
          <a:prstGeom prst="roundRect">
            <a:avLst>
              <a:gd name="adj" fmla="val 190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Neste cenário abrirá uma tela com as informações dos produtos que o cliente possui – chamamos de card.</a:t>
            </a:r>
            <a:endParaRPr lang="pt-BR" dirty="0">
              <a:solidFill>
                <a:prstClr val="black"/>
              </a:solidFill>
              <a:latin typeface="AMX" pitchFamily="2" charset="0"/>
            </a:endParaRPr>
          </a:p>
        </p:txBody>
      </p:sp>
      <p:sp>
        <p:nvSpPr>
          <p:cNvPr id="20" name="Retângulo arredondado 19"/>
          <p:cNvSpPr/>
          <p:nvPr/>
        </p:nvSpPr>
        <p:spPr>
          <a:xfrm>
            <a:off x="5726527" y="4639755"/>
            <a:ext cx="3219510" cy="1621411"/>
          </a:xfrm>
          <a:prstGeom prst="roundRect">
            <a:avLst>
              <a:gd name="adj" fmla="val 190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Aparecerá uma tela com a informação de cliente não localizado.​</a:t>
            </a:r>
            <a:endParaRPr lang="pt-BR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spcBef>
                <a:spcPct val="0"/>
              </a:spcBef>
              <a:spcAft>
                <a:spcPts val="600"/>
              </a:spcAft>
            </a:pPr>
            <a:r>
              <a:rPr lang="pt-BR" dirty="0">
                <a:solidFill>
                  <a:prstClr val="black"/>
                </a:solidFill>
                <a:latin typeface="AMX" pitchFamily="2" charset="0"/>
              </a:rPr>
              <a:t>Neste caso é necessário clicar em Nova Ativação.</a:t>
            </a:r>
            <a:endParaRPr lang="pt-BR" dirty="0">
              <a:solidFill>
                <a:prstClr val="black"/>
              </a:solidFill>
              <a:latin typeface="AMX" pitchFamily="2" charset="0"/>
            </a:endParaRPr>
          </a:p>
        </p:txBody>
      </p:sp>
      <p:sp>
        <p:nvSpPr>
          <p:cNvPr id="13" name="Retângulo arredondado 12"/>
          <p:cNvSpPr/>
          <p:nvPr/>
        </p:nvSpPr>
        <p:spPr>
          <a:xfrm>
            <a:off x="348789" y="1498862"/>
            <a:ext cx="5099904" cy="3016577"/>
          </a:xfrm>
          <a:prstGeom prst="roundRect">
            <a:avLst>
              <a:gd name="adj" fmla="val 190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Após incluir o CPF no campo busca, pode ocorrer duas situações: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algn="ctr"/>
            <a:endParaRPr lang="pt-BR" dirty="0"/>
          </a:p>
        </p:txBody>
      </p:sp>
      <p:sp>
        <p:nvSpPr>
          <p:cNvPr id="4" name="TextBox 11"/>
          <p:cNvSpPr txBox="1"/>
          <p:nvPr/>
        </p:nvSpPr>
        <p:spPr>
          <a:xfrm>
            <a:off x="849362" y="1862178"/>
            <a:ext cx="281388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Busca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de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663249" y="2149144"/>
            <a:ext cx="1270617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5879801" y="1609073"/>
            <a:ext cx="2996771" cy="1000274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89071" y="4672786"/>
            <a:ext cx="2942108" cy="1000274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56977" y="816113"/>
            <a:ext cx="3174202" cy="573932"/>
          </a:xfrm>
          <a:prstGeom prst="roundRect">
            <a:avLst>
              <a:gd name="adj" fmla="val 50000"/>
            </a:avLst>
          </a:prstGeom>
          <a:solidFill>
            <a:srgbClr val="F8AE28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AMX" pitchFamily="2" charset="77"/>
              </a:rPr>
              <a:t>1- </a:t>
            </a:r>
            <a:r>
              <a:rPr lang="en-US" sz="20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r>
              <a:rPr lang="en-US" sz="20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MX" pitchFamily="2" charset="77"/>
              </a:rPr>
              <a:t>já</a:t>
            </a:r>
            <a:r>
              <a:rPr lang="en-US" sz="20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MX" pitchFamily="2" charset="77"/>
              </a:rPr>
              <a:t>possui</a:t>
            </a:r>
            <a:r>
              <a:rPr lang="en-US" sz="20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20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2" name="Straight Connector 14"/>
          <p:cNvCxnSpPr>
            <a:stCxn id="11" idx="3"/>
          </p:cNvCxnSpPr>
          <p:nvPr/>
        </p:nvCxnSpPr>
        <p:spPr>
          <a:xfrm>
            <a:off x="8831179" y="1103079"/>
            <a:ext cx="33245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1"/>
          <p:cNvSpPr txBox="1"/>
          <p:nvPr/>
        </p:nvSpPr>
        <p:spPr>
          <a:xfrm>
            <a:off x="5656977" y="3933089"/>
            <a:ext cx="3289060" cy="521756"/>
          </a:xfrm>
          <a:prstGeom prst="roundRect">
            <a:avLst>
              <a:gd name="adj" fmla="val 50000"/>
            </a:avLst>
          </a:prstGeom>
          <a:solidFill>
            <a:srgbClr val="F8AE28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1900" i="1" dirty="0">
                <a:solidFill>
                  <a:schemeClr val="bg1"/>
                </a:solidFill>
                <a:latin typeface="AMX" pitchFamily="2" charset="77"/>
              </a:rPr>
              <a:t>2- </a:t>
            </a:r>
            <a:r>
              <a:rPr lang="en-US" sz="19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r>
              <a:rPr lang="en-US" sz="19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1900" i="1" dirty="0" err="1">
                <a:solidFill>
                  <a:schemeClr val="bg1"/>
                </a:solidFill>
                <a:latin typeface="AMX" pitchFamily="2" charset="77"/>
              </a:rPr>
              <a:t>não</a:t>
            </a:r>
            <a:r>
              <a:rPr lang="en-US" sz="19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1900" i="1" dirty="0" err="1">
                <a:solidFill>
                  <a:schemeClr val="bg1"/>
                </a:solidFill>
                <a:latin typeface="AMX" pitchFamily="2" charset="77"/>
              </a:rPr>
              <a:t>possui</a:t>
            </a:r>
            <a:r>
              <a:rPr lang="en-US" sz="19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1900" i="1" dirty="0" err="1">
                <a:solidFill>
                  <a:schemeClr val="bg1"/>
                </a:solidFill>
                <a:latin typeface="AMX" pitchFamily="2" charset="77"/>
              </a:rPr>
              <a:t>cadastro</a:t>
            </a:r>
            <a:endParaRPr lang="en-US" sz="19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6" name="Straight Connector 14"/>
          <p:cNvCxnSpPr>
            <a:stCxn id="15" idx="3"/>
          </p:cNvCxnSpPr>
          <p:nvPr/>
        </p:nvCxnSpPr>
        <p:spPr>
          <a:xfrm>
            <a:off x="8946037" y="4193967"/>
            <a:ext cx="21759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8247" y="4015818"/>
            <a:ext cx="2008483" cy="2411551"/>
          </a:xfrm>
          <a:prstGeom prst="rect">
            <a:avLst/>
          </a:prstGeom>
          <a:ln w="50800">
            <a:solidFill>
              <a:srgbClr val="960000"/>
            </a:solidFill>
          </a:ln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092" y="629694"/>
            <a:ext cx="1914792" cy="3038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4.07407E-6 L 3.95833E-6 4.07407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4245 3.7037E-7 L -6.25E-7 3.7037E-7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4244 4.07407E-6 L 3.95833E-6 4.07407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-4.07407E-6 L 1.875E-6 -4.07407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7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7083 -2.59259E-6 L 2.70833E-6 -2.59259E-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25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3" grpId="0" animBg="1"/>
      <p:bldP spid="4" grpId="0" animBg="1"/>
      <p:bldP spid="4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7235" y="5063790"/>
            <a:ext cx="1752600" cy="977900"/>
          </a:xfrm>
          <a:prstGeom prst="rect">
            <a:avLst/>
          </a:prstGeom>
        </p:spPr>
      </p:pic>
      <p:pic>
        <p:nvPicPr>
          <p:cNvPr id="18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78521" y="1326381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348789" y="1008668"/>
            <a:ext cx="5332052" cy="4694549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Neste cenário, após a busca do CPF temos um </a:t>
            </a:r>
            <a:r>
              <a:rPr lang="pt-BR" sz="2000" dirty="0" err="1">
                <a:solidFill>
                  <a:prstClr val="black"/>
                </a:solidFill>
                <a:latin typeface="AMX" pitchFamily="2" charset="0"/>
              </a:rPr>
              <a:t>card</a:t>
            </a: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 de já cliente, ou seja, possuem o CPF cadastrado na Claro.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Clicando nos três pontinhos você terá a opção de seguir com a criação de um novo cadastro, seja de uma nova linha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solidFill>
                  <a:prstClr val="black"/>
                </a:solidFill>
                <a:latin typeface="AMX" pitchFamily="2" charset="0"/>
              </a:rPr>
              <a:t>ou portabilidade. </a:t>
            </a:r>
            <a:endParaRPr lang="pt-BR" sz="2000" dirty="0">
              <a:solidFill>
                <a:prstClr val="black"/>
              </a:solidFill>
              <a:latin typeface="AMX" pitchFamily="2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55177" y="1371984"/>
            <a:ext cx="2823314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Busca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Cliente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>
            <a:stCxn id="4" idx="3"/>
          </p:cNvCxnSpPr>
          <p:nvPr/>
        </p:nvCxnSpPr>
        <p:spPr>
          <a:xfrm>
            <a:off x="3478491" y="1658950"/>
            <a:ext cx="14420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86" y="1245312"/>
            <a:ext cx="2494500" cy="43491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10417175" y="1520825"/>
            <a:ext cx="906780" cy="82931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339" y="1309391"/>
            <a:ext cx="2705478" cy="4239217"/>
          </a:xfrm>
          <a:prstGeom prst="rect">
            <a:avLst/>
          </a:prstGeom>
        </p:spPr>
      </p:pic>
      <p:sp>
        <p:nvSpPr>
          <p:cNvPr id="37" name="Retângulo 36"/>
          <p:cNvSpPr/>
          <p:nvPr/>
        </p:nvSpPr>
        <p:spPr>
          <a:xfrm>
            <a:off x="8219441" y="1341121"/>
            <a:ext cx="566376" cy="528320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245 1.85185E-6 L -1.25E-6 1.85185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7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2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3321" y="4491421"/>
            <a:ext cx="1752600" cy="977900"/>
          </a:xfrm>
          <a:prstGeom prst="rect">
            <a:avLst/>
          </a:prstGeom>
        </p:spPr>
      </p:pic>
      <p:pic>
        <p:nvPicPr>
          <p:cNvPr id="15" name="Graphic 2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4384607" y="754012"/>
            <a:ext cx="1752600" cy="977900"/>
          </a:xfrm>
          <a:prstGeom prst="rect">
            <a:avLst/>
          </a:prstGeom>
        </p:spPr>
      </p:pic>
      <p:sp>
        <p:nvSpPr>
          <p:cNvPr id="13" name="Retângulo arredondado 12"/>
          <p:cNvSpPr/>
          <p:nvPr/>
        </p:nvSpPr>
        <p:spPr>
          <a:xfrm>
            <a:off x="179105" y="838489"/>
            <a:ext cx="11123633" cy="2775503"/>
          </a:xfrm>
          <a:prstGeom prst="roundRect">
            <a:avLst>
              <a:gd name="adj" fmla="val 202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11"/>
          <p:cNvSpPr txBox="1"/>
          <p:nvPr/>
        </p:nvSpPr>
        <p:spPr>
          <a:xfrm>
            <a:off x="485493" y="1201805"/>
            <a:ext cx="3115546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Escolha</a:t>
            </a:r>
            <a:r>
              <a:rPr lang="en-US" sz="2800" i="1" dirty="0">
                <a:solidFill>
                  <a:schemeClr val="bg1"/>
                </a:solidFill>
                <a:latin typeface="AMX" pitchFamily="2" charset="77"/>
              </a:rPr>
              <a:t> do </a:t>
            </a:r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Produto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5" name="Straight Connector 14"/>
          <p:cNvCxnSpPr/>
          <p:nvPr/>
        </p:nvCxnSpPr>
        <p:spPr>
          <a:xfrm>
            <a:off x="3601039" y="1488771"/>
            <a:ext cx="1442009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tângulo 1"/>
          <p:cNvSpPr/>
          <p:nvPr/>
        </p:nvSpPr>
        <p:spPr>
          <a:xfrm>
            <a:off x="679679" y="1855158"/>
            <a:ext cx="4642684" cy="255454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2000" dirty="0">
                <a:latin typeface="AMX" pitchFamily="2" charset="0"/>
              </a:rPr>
              <a:t>Nos dois cenários, cliente novo e cliente com cadastro, a próxima fase será incluir as informações ao lado:</a:t>
            </a: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20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2000" dirty="0">
              <a:latin typeface="AMX" pitchFamily="2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849362" y="4223882"/>
            <a:ext cx="4642684" cy="907941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endParaRPr lang="pt-BR" sz="1600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latin typeface="AMX" pitchFamily="2" charset="0"/>
            </a:endParaRPr>
          </a:p>
        </p:txBody>
      </p:sp>
      <p:sp>
        <p:nvSpPr>
          <p:cNvPr id="3" name="Retângulo arredondado 2"/>
          <p:cNvSpPr/>
          <p:nvPr/>
        </p:nvSpPr>
        <p:spPr>
          <a:xfrm>
            <a:off x="5403574" y="997786"/>
            <a:ext cx="2836229" cy="74514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i="1" dirty="0">
              <a:latin typeface="Daytona" panose="020B0604030500040204" pitchFamily="34" charset="0"/>
            </a:endParaRPr>
          </a:p>
          <a:p>
            <a:pPr algn="ctr"/>
            <a:r>
              <a:rPr lang="pt-BR" sz="1200" i="1" dirty="0">
                <a:latin typeface="AMX" pitchFamily="2" charset="0"/>
              </a:rPr>
              <a:t>Selecione o campo </a:t>
            </a:r>
            <a:r>
              <a:rPr lang="pt-BR" sz="1200" b="1" i="1" dirty="0">
                <a:latin typeface="AMX" pitchFamily="2" charset="0"/>
              </a:rPr>
              <a:t>REGIONAL</a:t>
            </a:r>
            <a:r>
              <a:rPr lang="pt-BR" sz="1200" i="1" dirty="0">
                <a:latin typeface="AMX" pitchFamily="2" charset="0"/>
              </a:rPr>
              <a:t> com o </a:t>
            </a:r>
            <a:r>
              <a:rPr lang="pt-BR" sz="1200" b="1" i="1" dirty="0">
                <a:latin typeface="AMX" pitchFamily="2" charset="0"/>
              </a:rPr>
              <a:t>DDD</a:t>
            </a:r>
            <a:r>
              <a:rPr lang="pt-BR" sz="1200" i="1" dirty="0">
                <a:latin typeface="AMX" pitchFamily="2" charset="0"/>
              </a:rPr>
              <a:t> da localidade do cliente;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i="1" dirty="0"/>
          </a:p>
        </p:txBody>
      </p:sp>
      <p:sp>
        <p:nvSpPr>
          <p:cNvPr id="27" name="Retângulo arredondado 26"/>
          <p:cNvSpPr/>
          <p:nvPr/>
        </p:nvSpPr>
        <p:spPr>
          <a:xfrm>
            <a:off x="8239803" y="1384209"/>
            <a:ext cx="2841247" cy="735053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i="1" dirty="0">
              <a:latin typeface="AMX" pitchFamily="2" charset="0"/>
            </a:endParaRPr>
          </a:p>
          <a:p>
            <a:pPr algn="ctr"/>
            <a:r>
              <a:rPr lang="pt-BR" sz="1200" i="1" dirty="0">
                <a:latin typeface="AMX" pitchFamily="2" charset="0"/>
              </a:rPr>
              <a:t>Selecione o </a:t>
            </a:r>
            <a:r>
              <a:rPr lang="pt-BR" sz="1200" b="1" i="1" dirty="0">
                <a:latin typeface="AMX" pitchFamily="2" charset="0"/>
              </a:rPr>
              <a:t>TIPO DE PLANO</a:t>
            </a:r>
            <a:r>
              <a:rPr lang="pt-BR" sz="1200" i="1" dirty="0">
                <a:latin typeface="AMX" pitchFamily="2" charset="0"/>
              </a:rPr>
              <a:t> com a opção </a:t>
            </a:r>
            <a:r>
              <a:rPr lang="pt-BR" sz="1200" b="1" i="1" dirty="0">
                <a:latin typeface="AMX" pitchFamily="2" charset="0"/>
              </a:rPr>
              <a:t>VOZ + DADOS</a:t>
            </a:r>
            <a:r>
              <a:rPr lang="pt-BR" sz="1200" i="1" dirty="0">
                <a:latin typeface="AMX" pitchFamily="2" charset="0"/>
              </a:rPr>
              <a:t>;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sz="1200" i="1" dirty="0">
              <a:latin typeface="AMX" pitchFamily="2" charset="0"/>
            </a:endParaRPr>
          </a:p>
        </p:txBody>
      </p:sp>
      <p:sp>
        <p:nvSpPr>
          <p:cNvPr id="28" name="Retângulo arredondado 27"/>
          <p:cNvSpPr/>
          <p:nvPr/>
        </p:nvSpPr>
        <p:spPr>
          <a:xfrm>
            <a:off x="5403572" y="1878934"/>
            <a:ext cx="2841249" cy="745144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i="1" dirty="0">
              <a:latin typeface="AMX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200" i="1" dirty="0">
                <a:latin typeface="AMX" pitchFamily="2" charset="0"/>
              </a:rPr>
              <a:t>Em </a:t>
            </a:r>
            <a:r>
              <a:rPr lang="pt-BR" sz="1200" b="1" i="1" dirty="0">
                <a:latin typeface="AMX" pitchFamily="2" charset="0"/>
              </a:rPr>
              <a:t>PLATAFORMA</a:t>
            </a:r>
            <a:r>
              <a:rPr lang="pt-BR" sz="1200" i="1" dirty="0">
                <a:latin typeface="AMX" pitchFamily="2" charset="0"/>
              </a:rPr>
              <a:t>, selecione a opção </a:t>
            </a:r>
            <a:r>
              <a:rPr lang="pt-BR" sz="1200" b="1" i="1" dirty="0">
                <a:latin typeface="AMX" pitchFamily="2" charset="0"/>
              </a:rPr>
              <a:t>CONTROLE</a:t>
            </a:r>
            <a:r>
              <a:rPr lang="pt-BR" sz="1200" i="1" dirty="0">
                <a:latin typeface="AMX" pitchFamily="2" charset="0"/>
              </a:rPr>
              <a:t>  ou </a:t>
            </a:r>
            <a:r>
              <a:rPr lang="pt-BR" sz="1200" b="1" i="1" dirty="0">
                <a:latin typeface="AMX" pitchFamily="2" charset="0"/>
              </a:rPr>
              <a:t>PÓS</a:t>
            </a:r>
            <a:r>
              <a:rPr lang="pt-BR" sz="1200" i="1" dirty="0">
                <a:latin typeface="AMX" pitchFamily="2" charset="0"/>
              </a:rPr>
              <a:t>, de acordo com a sua negociação com cliente; 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sz="1200" i="1" dirty="0">
              <a:latin typeface="AMX" pitchFamily="2" charset="0"/>
            </a:endParaRPr>
          </a:p>
        </p:txBody>
      </p:sp>
      <p:sp>
        <p:nvSpPr>
          <p:cNvPr id="29" name="Retângulo arredondado 28"/>
          <p:cNvSpPr/>
          <p:nvPr/>
        </p:nvSpPr>
        <p:spPr>
          <a:xfrm>
            <a:off x="8244819" y="2304648"/>
            <a:ext cx="2836231" cy="733248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200" i="1" dirty="0">
                <a:latin typeface="AMX" pitchFamily="2" charset="0"/>
              </a:rPr>
              <a:t>Sempre preencha o campo </a:t>
            </a:r>
            <a:r>
              <a:rPr lang="pt-BR" sz="1200" b="1" i="1" dirty="0">
                <a:latin typeface="AMX" pitchFamily="2" charset="0"/>
              </a:rPr>
              <a:t>APARELHO</a:t>
            </a:r>
            <a:r>
              <a:rPr lang="pt-BR" sz="1200" i="1" dirty="0">
                <a:latin typeface="AMX" pitchFamily="2" charset="0"/>
              </a:rPr>
              <a:t> com a opção </a:t>
            </a:r>
            <a:r>
              <a:rPr lang="pt-BR" sz="1200" b="1" i="1" dirty="0">
                <a:latin typeface="AMX" pitchFamily="2" charset="0"/>
              </a:rPr>
              <a:t>NÃO</a:t>
            </a:r>
            <a:r>
              <a:rPr lang="pt-BR" sz="1200" i="1" dirty="0">
                <a:latin typeface="AMX" pitchFamily="2" charset="0"/>
              </a:rPr>
              <a:t>, pois não                vendemos aparelhos;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sz="1400" i="1" dirty="0">
              <a:latin typeface="AMX" pitchFamily="2" charset="0"/>
            </a:endParaRPr>
          </a:p>
        </p:txBody>
      </p:sp>
      <p:sp>
        <p:nvSpPr>
          <p:cNvPr id="30" name="Retângulo arredondado 29"/>
          <p:cNvSpPr/>
          <p:nvPr/>
        </p:nvSpPr>
        <p:spPr>
          <a:xfrm>
            <a:off x="5403572" y="2760083"/>
            <a:ext cx="2888696" cy="735812"/>
          </a:xfrm>
          <a:prstGeom prst="roundRect">
            <a:avLst>
              <a:gd name="adj" fmla="val 50000"/>
            </a:avLst>
          </a:prstGeom>
          <a:solidFill>
            <a:srgbClr val="F5842B"/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pt-BR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X" pitchFamily="2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pt-BR" sz="1200" i="1" dirty="0">
                <a:latin typeface="AMX" pitchFamily="2" charset="0"/>
              </a:rPr>
              <a:t>Selecione com </a:t>
            </a:r>
            <a:r>
              <a:rPr lang="pt-BR" sz="1200" b="1" i="1" dirty="0">
                <a:latin typeface="AMX" pitchFamily="2" charset="0"/>
              </a:rPr>
              <a:t>SIM</a:t>
            </a:r>
            <a:r>
              <a:rPr lang="pt-BR" sz="1200" i="1" dirty="0">
                <a:latin typeface="AMX" pitchFamily="2" charset="0"/>
              </a:rPr>
              <a:t> ou </a:t>
            </a:r>
            <a:r>
              <a:rPr lang="pt-BR" sz="1200" b="1" i="1" dirty="0">
                <a:latin typeface="AMX" pitchFamily="2" charset="0"/>
              </a:rPr>
              <a:t>NÃO</a:t>
            </a:r>
            <a:r>
              <a:rPr lang="pt-BR" sz="1200" i="1" dirty="0">
                <a:latin typeface="AMX" pitchFamily="2" charset="0"/>
              </a:rPr>
              <a:t> no campo </a:t>
            </a:r>
            <a:r>
              <a:rPr lang="pt-BR" sz="1200" b="1" i="1" dirty="0">
                <a:latin typeface="AMX" pitchFamily="2" charset="0"/>
              </a:rPr>
              <a:t>PORTABILIDADE</a:t>
            </a:r>
            <a:r>
              <a:rPr lang="pt-BR" sz="1200" i="1" dirty="0">
                <a:latin typeface="AMX" pitchFamily="2" charset="0"/>
              </a:rPr>
              <a:t>, de acordo com a negociação com cliente.</a:t>
            </a:r>
            <a:endParaRPr lang="pt-BR" sz="1200" i="1" dirty="0">
              <a:latin typeface="AMX" pitchFamily="2" charset="0"/>
            </a:endParaRPr>
          </a:p>
          <a:p>
            <a:pPr algn="ctr"/>
            <a:endParaRPr lang="pt-BR" sz="1400" i="1" dirty="0">
              <a:latin typeface="AMX" pitchFamily="2" charset="0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70" y="3903511"/>
            <a:ext cx="8643258" cy="2476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1.85185E-6 L -4.16667E-7 1.85185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  <p:bldP spid="2" grpId="0"/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5" ma:contentTypeDescription="Crie um novo documento." ma:contentTypeScope="" ma:versionID="99ece154a3e533d4fd52fc2a49ed59a4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6a61e25ef037ff988e927ded7600ef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E27B0C-B2D2-4243-98DA-627E6A73C862}"/>
</file>

<file path=customXml/itemProps2.xml><?xml version="1.0" encoding="utf-8"?>
<ds:datastoreItem xmlns:ds="http://schemas.openxmlformats.org/officeDocument/2006/customXml" ds:itemID="{5AA500DB-56D7-459C-9BEC-CDDE16B8BCCD}">
  <ds:schemaRefs/>
</ds:datastoreItem>
</file>

<file path=customXml/itemProps3.xml><?xml version="1.0" encoding="utf-8"?>
<ds:datastoreItem xmlns:ds="http://schemas.openxmlformats.org/officeDocument/2006/customXml" ds:itemID="{746ED990-9316-427E-8C65-9051EA71422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13657</Words>
  <Application>WPS Presentation</Application>
  <PresentationFormat>Ecrã Panorâmico</PresentationFormat>
  <Paragraphs>430</Paragraphs>
  <Slides>35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Arial</vt:lpstr>
      <vt:lpstr>SimSun</vt:lpstr>
      <vt:lpstr>Wingdings</vt:lpstr>
      <vt:lpstr>AMX</vt:lpstr>
      <vt:lpstr>AMX</vt:lpstr>
      <vt:lpstr>AMX</vt:lpstr>
      <vt:lpstr>Daytona</vt:lpstr>
      <vt:lpstr>Microsoft YaHei</vt:lpstr>
      <vt:lpstr>Arial Unicode MS</vt:lpstr>
      <vt:lpstr>Calibri</vt:lpstr>
      <vt:lpstr>Aptos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Flavia Barreto</dc:creator>
  <cp:lastModifiedBy>Adriana Félix Lira</cp:lastModifiedBy>
  <cp:revision>158</cp:revision>
  <dcterms:created xsi:type="dcterms:W3CDTF">2024-07-22T16:41:00Z</dcterms:created>
  <dcterms:modified xsi:type="dcterms:W3CDTF">2024-10-02T16:57:48Z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035BA9044D8243C4B40294B7FBC2A6A5_13</vt:lpwstr>
  </property>
  <property fmtid="{D5CDD505-2E9C-101B-9397-08002B2CF9AE}" pid="3" name="KSOProductBuildVer">
    <vt:lpwstr>1046-12.2.0.18283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