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7.svg" ContentType="image/svg+xml"/>
  <Override PartName="/ppt/media/image29.svg" ContentType="image/svg+xml"/>
  <Override PartName="/ppt/media/image33.svg" ContentType="image/svg+xml"/>
  <Override PartName="/ppt/media/image35.svg" ContentType="image/svg+xml"/>
  <Override PartName="/ppt/media/image4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sldIdLst>
    <p:sldId id="262" r:id="rId3"/>
    <p:sldId id="257" r:id="rId5"/>
    <p:sldId id="272" r:id="rId6"/>
    <p:sldId id="273" r:id="rId7"/>
    <p:sldId id="284" r:id="rId8"/>
    <p:sldId id="285" r:id="rId9"/>
    <p:sldId id="286" r:id="rId10"/>
    <p:sldId id="287" r:id="rId11"/>
    <p:sldId id="288" r:id="rId12"/>
    <p:sldId id="289" r:id="rId13"/>
    <p:sldId id="319" r:id="rId14"/>
    <p:sldId id="290" r:id="rId15"/>
    <p:sldId id="291" r:id="rId16"/>
    <p:sldId id="292" r:id="rId17"/>
    <p:sldId id="293" r:id="rId18"/>
  </p:sldIdLst>
  <p:sldSz cx="12192000" cy="6858000"/>
  <p:notesSz cx="6858000" cy="9144000"/>
  <p:embeddedFontLst>
    <p:embeddedFont>
      <p:font typeface="AMX" pitchFamily="2" charset="77"/>
      <p:regular r:id="rId22"/>
      <p:bold r:id="rId23"/>
      <p:italic r:id="rId24"/>
      <p:boldItalic r:id="rId25"/>
    </p:embeddedFont>
    <p:embeddedFont>
      <p:font typeface="Segoe UI Semibold" panose="020B0702040204020203" pitchFamily="34" charset="0"/>
      <p:bold r:id="rId26"/>
    </p:embeddedFont>
    <p:embeddedFont>
      <p:font typeface="AMX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42B"/>
    <a:srgbClr val="DA291C"/>
    <a:srgbClr val="AF272F"/>
    <a:srgbClr val="FFF4D6"/>
    <a:srgbClr val="FF8F43"/>
    <a:srgbClr val="CE211D"/>
    <a:srgbClr val="FFFAEE"/>
    <a:srgbClr val="EBD16E"/>
    <a:srgbClr val="2780C5"/>
    <a:srgbClr val="144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68"/>
    <p:restoredTop sz="94719"/>
  </p:normalViewPr>
  <p:slideViewPr>
    <p:cSldViewPr snapToGrid="0">
      <p:cViewPr varScale="1">
        <p:scale>
          <a:sx n="84" d="100"/>
          <a:sy n="84" d="100"/>
        </p:scale>
        <p:origin x="106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395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customXml" Target="../customXml/item3.xml"/><Relationship Id="rId32" Type="http://schemas.openxmlformats.org/officeDocument/2006/relationships/customXml" Target="../customXml/item2.xml"/><Relationship Id="rId31" Type="http://schemas.openxmlformats.org/officeDocument/2006/relationships/customXml" Target="../customXml/item1.xml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1F1C1F1D-A7AC-A54E-B061-947F91091C86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3EBB6954-0F2B-654B-9AEB-7121A3BB4388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b="1" dirty="0">
                <a:sym typeface="+mn-ea"/>
              </a:rPr>
              <a:t>Facilitador: Este conteúdo é destinado para às ilhas de Aquisição, Migração e Rentabilização.</a:t>
            </a:r>
            <a:r>
              <a:rPr lang="pt-BR" b="1" dirty="0">
                <a:sym typeface="+mn-ea"/>
              </a:rPr>
              <a:t>Inicie com uma discussão:  O que você sabe sobre a qualidade dos serviços de internet e/ou telefonia no Brasil? Você já teve problemas com a sua internet ou telefone? Como você acha que isso poderia ser evitado?</a:t>
            </a:r>
            <a:endParaRPr lang="pt-BR" b="1" dirty="0">
              <a:sym typeface="+mn-ea"/>
            </a:endParaRPr>
          </a:p>
          <a:p>
            <a:endParaRPr lang="pt-PT" dirty="0"/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Facilitador informe: A Anatel divulga os índices de qualidade semestralmente, permitindo que as operadoras monitorem seus indicadores mensalmente e façam ajustes para receber selos de qualidade e o papel da operação é acompanhar esses indicadores.</a:t>
            </a:r>
            <a:endParaRPr lang="pt-BR" altLang="en-US">
              <a:sym typeface="+mn-ea"/>
            </a:endParaRPr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Facilitador: Vamos ver como vocês, podem acessar os dados no sistema ipara se manterem atualizados sobre a qualidade dos serviços.</a:t>
            </a:r>
            <a:endParaRPr lang="pt-BR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</a:t>
            </a:r>
            <a:r>
              <a:rPr lang="pt-BR" altLang="en-US">
                <a:sym typeface="+mn-ea"/>
              </a:rPr>
              <a:t> Facilitador: Explique que o acompanhamento de incidentes é realizado pelo sistema IND8 e como ele visualiza a informação.</a:t>
            </a:r>
            <a:endParaRPr lang="pt-B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Facilitador: </a:t>
            </a:r>
            <a:r>
              <a:rPr lang="pt-BR" altLang="en-US">
                <a:sym typeface="+mn-ea"/>
              </a:rPr>
              <a:t>Explique que o acompanhamento de incidentes é realizado pelo tableau e como ele visualiza a informação.</a:t>
            </a:r>
            <a:endParaRPr lang="pt-B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 Facilitador em  resumo: </a:t>
            </a:r>
            <a:r>
              <a:rPr lang="pt-BR" altLang="en-US"/>
              <a:t>O atendimento de excelência resolve problemas e constrói confiança e lealdade, resultando em clientes satisfeitos e dispostos a retornar. Cada interação é uma chance de demonstrar nosso compromisso com a qualidade e a satisfação do cliente.</a:t>
            </a:r>
            <a:endParaRPr lang="pt-BR" altLang="en-US"/>
          </a:p>
          <a:p>
            <a:endParaRPr lang="pt-BR" altLang="en-US"/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b="1" dirty="0">
                <a:sym typeface="+mn-ea"/>
              </a:rPr>
              <a:t>Facilitador: Explique que hoje vamos ver um tema que impacta diretamente o nosso dia a dia: a qualidade dos serviços que consumimos. Vamos entender o que é RQUAL e como ele contirbui para a melhoria da qualidade dos serviços.</a:t>
            </a:r>
            <a:endParaRPr lang="pt-BR" b="1" dirty="0">
              <a:sym typeface="+mn-ea"/>
            </a:endParaRPr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Facilitador: </a:t>
            </a:r>
            <a:endParaRPr lang="pt-B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Facilitador: O que vamos ver: Como funciona esse regulamento que garante a qualidade dos serviços de telecomunicações e quais indicadores você deve acompanhar para garantir o melhor serviço.</a:t>
            </a:r>
            <a:endParaRPr lang="pt-BR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</a:t>
            </a:r>
            <a:r>
              <a:rPr lang="pt-BR" altLang="en-US">
                <a:sym typeface="+mn-ea"/>
              </a:rPr>
              <a:t> Facilitador: O RQUAL foi criado pensando em você, para garantir a sua proteção e dar mais poder na hora de escolher. Ele assegura que você receba sempre produtos de qualidade, tornando sua experiência muito melhor e trazendo mais confiança nas suas compras.</a:t>
            </a:r>
            <a:endParaRPr lang="pt-BR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Facilitador: Informe que através dos índices de qualidade do RQUAL, você poderá acompanhar de perto o desempenho da sua operadora e exigir seus direitos. </a:t>
            </a:r>
            <a:endParaRPr lang="pt-BR" altLang="en-US">
              <a:sym typeface="+mn-ea"/>
            </a:endParaRPr>
          </a:p>
          <a:p>
            <a:endParaRPr lang="pt-B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 Facilitador e</a:t>
            </a:r>
            <a:r>
              <a:rPr lang="pt-BR" altLang="en-US">
                <a:sym typeface="+mn-ea"/>
              </a:rPr>
              <a:t>xplique: O</a:t>
            </a:r>
            <a:r>
              <a:rPr>
                <a:sym typeface="+mn-ea"/>
              </a:rPr>
              <a:t>s selos de qualidade do RQUAL são definidos a partir de índices específicos e garantem que você possa escolher a melhor operadora de telecomunicações. Esses selos incentivam as empresas a oferecerem um serviço de excelência, com notas que variam de A (melhor) a E (pior).</a:t>
            </a:r>
            <a:endParaRPr>
              <a:sym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Facilitador: Informe que sabemos que a Claro é reconhecida por oferecer serviços de qualidade e por ter uma equipe altamente qualificada. Mas como podemos quantificar essa qualidade e demonstrar para o mercado que somos a melhor opção? É aqui que o RQUAL entra em cena.</a:t>
            </a:r>
            <a:endParaRPr lang="pt-BR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Espaço Reservado para Texto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pt-BR" altLang="en-US">
                <a:sym typeface="+mn-ea"/>
              </a:rPr>
              <a:t> Facilitador: explique: Com tantas opções disponíveis, escolher o melhor serviço de telecomunicações pode ser mais fácil com a ajuda certa. O RQUAL,  foi criado para apoiar você nessa escolha, garantindo mais confiança e qualidade na sua decisão. Liste os benefícios.</a:t>
            </a:r>
            <a:endParaRPr lang="pt-B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7" Type="http://schemas.openxmlformats.org/officeDocument/2006/relationships/image" Target="../media/image13.png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3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latin typeface="AMX" pitchFamily="2" charset="77"/>
              </a:rPr>
              <a:t>RQUAL</a:t>
            </a:r>
            <a:endParaRPr lang="en-US" sz="14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4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latin typeface="AMX" pitchFamily="2" charset="77"/>
              </a:rPr>
              <a:t>RQUAL</a:t>
            </a:r>
            <a:endParaRPr lang="en-US" sz="14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2" name="Graphic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1" name="Picture 10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3" name="Gráfico 2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5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latin typeface="AMX" pitchFamily="2" charset="77"/>
              </a:rPr>
              <a:t>RQUAL</a:t>
            </a:r>
            <a:endParaRPr lang="en-US" sz="14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8" name="Graphic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5" name="Picture 14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5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latin typeface="AMX" pitchFamily="2" charset="77"/>
              </a:rPr>
              <a:t>RQUAL</a:t>
            </a:r>
            <a:endParaRPr lang="en-US" sz="1400" i="1" dirty="0"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28913" y="114081"/>
            <a:ext cx="11730999" cy="235289"/>
            <a:chOff x="228913" y="114081"/>
            <a:chExt cx="11730999" cy="235289"/>
          </a:xfrm>
        </p:grpSpPr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13" name="Picture 12" descr="A black background with a black square&#10;&#10;Description automatically generated with medium confidence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7691" y="114081"/>
              <a:ext cx="662221" cy="235289"/>
            </a:xfrm>
            <a:prstGeom prst="rect">
              <a:avLst/>
            </a:prstGeom>
          </p:spPr>
        </p:pic>
      </p:grpSp>
      <p:pic>
        <p:nvPicPr>
          <p:cNvPr id="2" name="Gráfico 1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3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latin typeface="AMX" pitchFamily="2" charset="77"/>
              </a:rPr>
              <a:t>RQUAL</a:t>
            </a:r>
            <a:endParaRPr lang="en-US" sz="1400" i="1" dirty="0"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9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latin typeface="AMX" pitchFamily="2" charset="77"/>
              </a:rPr>
              <a:t>RQUAL</a:t>
            </a:r>
            <a:endParaRPr lang="en-US" sz="14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2" name="Graphic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11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latin typeface="AMX" pitchFamily="2" charset="77"/>
              </a:rPr>
              <a:t>RQUAL</a:t>
            </a:r>
            <a:endParaRPr lang="en-US" sz="14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27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18" name="Graphic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135" y="0"/>
            <a:ext cx="12206271" cy="4581625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6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solidFill>
                  <a:schemeClr val="bg1"/>
                </a:solidFill>
                <a:latin typeface="AMX" pitchFamily="2" charset="77"/>
              </a:rPr>
              <a:t>RQUAL</a:t>
            </a:r>
            <a:endParaRPr lang="en-US" sz="1400" i="1" dirty="0">
              <a:solidFill>
                <a:schemeClr val="bg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842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MX" pitchFamily="2" charset="77"/>
            </a:endParaRPr>
          </a:p>
        </p:txBody>
      </p:sp>
      <p:pic>
        <p:nvPicPr>
          <p:cNvPr id="7" name="Graphic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086600" y="0"/>
            <a:ext cx="5105400" cy="68580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228913" y="112896"/>
            <a:ext cx="11734174" cy="237911"/>
            <a:chOff x="228913" y="112896"/>
            <a:chExt cx="11734174" cy="237911"/>
          </a:xfrm>
        </p:grpSpPr>
        <p:pic>
          <p:nvPicPr>
            <p:cNvPr id="3" name="Graphic 2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8913" y="117256"/>
              <a:ext cx="634687" cy="229193"/>
            </a:xfrm>
            <a:prstGeom prst="rect">
              <a:avLst/>
            </a:prstGeom>
          </p:spPr>
        </p:pic>
        <p:pic>
          <p:nvPicPr>
            <p:cNvPr id="4" name="Picture 3" descr="A black background with white text&#10;&#10;Description automatically generated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1293487" y="112896"/>
              <a:ext cx="669600" cy="237911"/>
            </a:xfrm>
            <a:prstGeom prst="rect">
              <a:avLst/>
            </a:prstGeom>
          </p:spPr>
        </p:pic>
      </p:grp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8" name="TextBox 15"/>
          <p:cNvSpPr txBox="1"/>
          <p:nvPr userDrawn="1"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latin typeface="AMX" pitchFamily="2" charset="77"/>
              </a:rPr>
              <a:t>RQUAL</a:t>
            </a:r>
            <a:endParaRPr lang="en-US" sz="1400" i="1" dirty="0"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image" Target="../media/image25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3" Type="http://schemas.openxmlformats.org/officeDocument/2006/relationships/image" Target="../media/image5.png"/><Relationship Id="rId2" Type="http://schemas.openxmlformats.org/officeDocument/2006/relationships/image" Target="../media/image24.sv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0.png"/><Relationship Id="rId10" Type="http://schemas.openxmlformats.org/officeDocument/2006/relationships/image" Target="../media/image29.svg"/><Relationship Id="rId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13.png"/><Relationship Id="rId7" Type="http://schemas.openxmlformats.org/officeDocument/2006/relationships/image" Target="../media/image47.png"/><Relationship Id="rId6" Type="http://schemas.openxmlformats.org/officeDocument/2006/relationships/tags" Target="../tags/tag4.xml"/><Relationship Id="rId5" Type="http://schemas.openxmlformats.org/officeDocument/2006/relationships/image" Target="../media/image46.png"/><Relationship Id="rId4" Type="http://schemas.openxmlformats.org/officeDocument/2006/relationships/tags" Target="../tags/tag3.xml"/><Relationship Id="rId3" Type="http://schemas.openxmlformats.org/officeDocument/2006/relationships/image" Target="../media/image45.png"/><Relationship Id="rId2" Type="http://schemas.openxmlformats.org/officeDocument/2006/relationships/tags" Target="../tags/tag2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49.png"/><Relationship Id="rId4" Type="http://schemas.openxmlformats.org/officeDocument/2006/relationships/tags" Target="../tags/tag6.xml"/><Relationship Id="rId3" Type="http://schemas.openxmlformats.org/officeDocument/2006/relationships/image" Target="../media/image48.png"/><Relationship Id="rId2" Type="http://schemas.openxmlformats.org/officeDocument/2006/relationships/tags" Target="../tags/tag5.xml"/><Relationship Id="rId1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1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9.png"/><Relationship Id="rId3" Type="http://schemas.openxmlformats.org/officeDocument/2006/relationships/tags" Target="../tags/tag1.xml"/><Relationship Id="rId2" Type="http://schemas.openxmlformats.org/officeDocument/2006/relationships/image" Target="../media/image37.png"/><Relationship Id="rId1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1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9" name="Graphic 8"/>
          <p:cNvPicPr>
            <a:picLocks noChangeAspect="1"/>
          </p:cNvPicPr>
          <p:nvPr/>
        </p:nvPicPr>
        <p:blipFill>
          <a:blip r:embed="rId1">
            <a:alphaModFix amt="5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30" name="Picture 29" descr="A black background with white text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12" y="6302832"/>
            <a:ext cx="988297" cy="351145"/>
          </a:xfrm>
          <a:prstGeom prst="rect">
            <a:avLst/>
          </a:prstGeom>
        </p:spPr>
      </p:pic>
      <p:pic>
        <p:nvPicPr>
          <p:cNvPr id="31" name="Graphic 3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2709977" y="0"/>
            <a:ext cx="5105400" cy="6858000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5668926" y="-981000"/>
            <a:ext cx="8820000" cy="8820000"/>
          </a:xfrm>
          <a:prstGeom prst="ellipse">
            <a:avLst/>
          </a:prstGeom>
          <a:solidFill>
            <a:srgbClr val="E828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6073582" y="-622853"/>
            <a:ext cx="8100000" cy="8103706"/>
          </a:xfrm>
          <a:prstGeom prst="ellipse">
            <a:avLst/>
          </a:prstGeom>
          <a:noFill/>
          <a:ln>
            <a:solidFill>
              <a:srgbClr val="FFF4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rcRect l="31965" t="697" r="11936" b="15154"/>
          <a:stretch>
            <a:fillRect/>
          </a:stretch>
        </p:blipFill>
        <p:spPr>
          <a:xfrm>
            <a:off x="6415582" y="-279001"/>
            <a:ext cx="7416000" cy="7416000"/>
          </a:xfrm>
          <a:prstGeom prst="ellipse">
            <a:avLst/>
          </a:prstGeom>
        </p:spPr>
      </p:pic>
      <p:pic>
        <p:nvPicPr>
          <p:cNvPr id="16" name="Graphic 1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3810" y="2308579"/>
            <a:ext cx="1136071" cy="4102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67613" y="4066050"/>
            <a:ext cx="11525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altLang="en-US" sz="2800" i="1" dirty="0">
                <a:latin typeface="AMX" pitchFamily="2" charset="77"/>
              </a:rPr>
              <a:t>RQUAL</a:t>
            </a:r>
            <a:endParaRPr lang="pt-BR" altLang="en-US" sz="2800" i="1" dirty="0">
              <a:latin typeface="AMX" pitchFamily="2" charset="77"/>
            </a:endParaRPr>
          </a:p>
        </p:txBody>
      </p:sp>
      <p:cxnSp>
        <p:nvCxnSpPr>
          <p:cNvPr id="24" name="Straight Connector 23"/>
          <p:cNvCxnSpPr>
            <a:endCxn id="22" idx="1"/>
          </p:cNvCxnSpPr>
          <p:nvPr/>
        </p:nvCxnSpPr>
        <p:spPr>
          <a:xfrm>
            <a:off x="2791120" y="4326821"/>
            <a:ext cx="16765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Graphic 25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6974" y="2361303"/>
            <a:ext cx="2209800" cy="3048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6074" r="4301" b="11338"/>
          <a:stretch>
            <a:fillRect/>
          </a:stretch>
        </p:blipFill>
        <p:spPr>
          <a:xfrm>
            <a:off x="1590669" y="2852944"/>
            <a:ext cx="3819645" cy="1238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86" y="5234722"/>
            <a:ext cx="1752600" cy="977900"/>
          </a:xfrm>
          <a:prstGeom prst="rect">
            <a:avLst/>
          </a:prstGeom>
        </p:spPr>
      </p:pic>
      <p:pic>
        <p:nvPicPr>
          <p:cNvPr id="7" name="Graphic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5199" y="377190"/>
            <a:ext cx="1752600" cy="9779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26495" y="866140"/>
            <a:ext cx="5691862" cy="5125720"/>
          </a:xfrm>
          <a:prstGeom prst="roundRect">
            <a:avLst>
              <a:gd name="adj" fmla="val 1032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índices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oficiais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serão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divulgados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pela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Anatel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duas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vezes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por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ano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ou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seja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semestralmente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As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operadoras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poderão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monitorar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mensalmente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indicadores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permitindo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realização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ajustes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necessários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Esse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acompanhamento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ocorre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antes da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publicação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resultado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final pela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agência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reguladora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, que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divulga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selo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anual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As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operadoras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que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obtiverem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melhores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resultados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serão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classificadas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melhores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categorias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para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cada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tipo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serviço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município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Cada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selo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terá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validade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1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ano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493" y="1134328"/>
            <a:ext cx="2236269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Quando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ocorre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0" name="Straight Connector 9"/>
          <p:cNvCxnSpPr>
            <a:stCxn id="9" idx="3"/>
          </p:cNvCxnSpPr>
          <p:nvPr/>
        </p:nvCxnSpPr>
        <p:spPr>
          <a:xfrm>
            <a:off x="3045762" y="1421294"/>
            <a:ext cx="2683156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Graphic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5215" y="5428078"/>
            <a:ext cx="1752600" cy="977900"/>
          </a:xfrm>
          <a:prstGeom prst="rect">
            <a:avLst/>
          </a:prstGeom>
        </p:spPr>
      </p:pic>
      <p:pic>
        <p:nvPicPr>
          <p:cNvPr id="19" name="Graphic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78116" y="396239"/>
            <a:ext cx="1752600" cy="97790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685215" y="1222131"/>
            <a:ext cx="5065389" cy="4413738"/>
          </a:xfrm>
          <a:prstGeom prst="roundRect">
            <a:avLst>
              <a:gd name="adj" fmla="val 1032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Acompanhamento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dos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indicadores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individuais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dos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municípios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Elaboração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Planos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com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envolvimento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todas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as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áreas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necessárias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para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solução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problemas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mapeados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Garantir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indicadores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básicos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operação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que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suportam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: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533400" indent="-219075">
              <a:spcBef>
                <a:spcPts val="600"/>
              </a:spcBef>
              <a:buClr>
                <a:srgbClr val="DA291C"/>
              </a:buClr>
              <a:buFont typeface="System Font Regular"/>
              <a:buChar char="-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Disponibilidade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533400" indent="-219075">
              <a:spcBef>
                <a:spcPts val="600"/>
              </a:spcBef>
              <a:buClr>
                <a:srgbClr val="DA291C"/>
              </a:buClr>
              <a:buFont typeface="System Font Regular"/>
              <a:buChar char="-"/>
            </a:pP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CQI (Cell Quality Index)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533400" indent="-219075">
              <a:spcBef>
                <a:spcPts val="600"/>
              </a:spcBef>
              <a:buClr>
                <a:srgbClr val="DA291C"/>
              </a:buClr>
              <a:buFont typeface="System Font Regular"/>
              <a:buChar char="-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Solução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incidentes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triagem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68213" y="1432639"/>
            <a:ext cx="288959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O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papel</a:t>
            </a:r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 da </a:t>
            </a:r>
            <a:r>
              <a:rPr lang="en-US" sz="2400" i="1" dirty="0" err="1">
                <a:solidFill>
                  <a:schemeClr val="bg1"/>
                </a:solidFill>
                <a:latin typeface="AMX" pitchFamily="2" charset="77"/>
              </a:rPr>
              <a:t>operação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22" name="Straight Connector 21"/>
          <p:cNvCxnSpPr>
            <a:stCxn id="21" idx="3"/>
          </p:cNvCxnSpPr>
          <p:nvPr/>
        </p:nvCxnSpPr>
        <p:spPr>
          <a:xfrm>
            <a:off x="9857810" y="1719605"/>
            <a:ext cx="1545813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4245 4.07407E-6 L -2.91667E-6 4.07407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4.44444E-6 L -3.95833E-6 -4.44444E-6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20" grpId="0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23604" t="25026" r="26397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761239" y="4338266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8041" y="1510084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2124" y="2487984"/>
            <a:ext cx="4036979" cy="188203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9045" y="2615909"/>
            <a:ext cx="2806596" cy="1620401"/>
          </a:xfrm>
          <a:prstGeom prst="roundRect">
            <a:avLst>
              <a:gd name="adj" fmla="val 36392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pPr marL="52705"/>
            <a:r>
              <a:rPr sz="2800" i="1" dirty="0">
                <a:solidFill>
                  <a:schemeClr val="bg1"/>
                </a:solidFill>
                <a:latin typeface="AMX" pitchFamily="2" charset="77"/>
              </a:rPr>
              <a:t>E </a:t>
            </a:r>
            <a:r>
              <a:rPr sz="2800" i="1" dirty="0" err="1">
                <a:solidFill>
                  <a:schemeClr val="bg1"/>
                </a:solidFill>
                <a:latin typeface="AMX" pitchFamily="2" charset="77"/>
              </a:rPr>
              <a:t>onde</a:t>
            </a:r>
            <a:r>
              <a:rPr sz="28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sz="2800" i="1" dirty="0" err="1">
                <a:solidFill>
                  <a:schemeClr val="bg1"/>
                </a:solidFill>
                <a:latin typeface="AMX" pitchFamily="2" charset="77"/>
              </a:rPr>
              <a:t>acompanhar</a:t>
            </a:r>
            <a:r>
              <a:rPr sz="28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sz="2800" i="1" dirty="0" err="1">
                <a:solidFill>
                  <a:schemeClr val="bg1"/>
                </a:solidFill>
                <a:latin typeface="AMX" pitchFamily="2" charset="77"/>
              </a:rPr>
              <a:t>os</a:t>
            </a:r>
            <a:r>
              <a:rPr sz="28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sz="2800" i="1" dirty="0" err="1">
                <a:solidFill>
                  <a:schemeClr val="bg1"/>
                </a:solidFill>
                <a:latin typeface="AMX" pitchFamily="2" charset="77"/>
              </a:rPr>
              <a:t>indicadores</a:t>
            </a:r>
            <a:r>
              <a:rPr sz="2800" i="1" dirty="0">
                <a:solidFill>
                  <a:schemeClr val="bg1"/>
                </a:solidFill>
                <a:latin typeface="AMX" pitchFamily="2" charset="77"/>
              </a:rPr>
              <a:t>? </a:t>
            </a:r>
            <a:endParaRPr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0049522" y="3429000"/>
            <a:ext cx="1085626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0 L -3.54167E-6 0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2" grpId="0" bldLvl="0" animBg="1"/>
      <p:bldP spid="12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1615" y="498538"/>
            <a:ext cx="9788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IND8 –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Disponibilidade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acompanhamento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incidentes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)</a:t>
            </a:r>
            <a:endParaRPr lang="en-US" sz="2800" b="1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Round Same-side Corner of Rectangle 3"/>
          <p:cNvSpPr/>
          <p:nvPr/>
        </p:nvSpPr>
        <p:spPr>
          <a:xfrm>
            <a:off x="0" y="1630532"/>
            <a:ext cx="12192000" cy="5227468"/>
          </a:xfrm>
          <a:prstGeom prst="round2SameRect">
            <a:avLst>
              <a:gd name="adj1" fmla="val 36402"/>
              <a:gd name="adj2" fmla="val 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42" name="Graphic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1100" y="1173745"/>
            <a:ext cx="2209800" cy="3048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97270" y="1890250"/>
            <a:ext cx="8918330" cy="25251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168169" y="4491381"/>
            <a:ext cx="9855663" cy="1861185"/>
            <a:chOff x="956019" y="4432503"/>
            <a:chExt cx="9855663" cy="1861185"/>
          </a:xfrm>
        </p:grpSpPr>
        <p:pic>
          <p:nvPicPr>
            <p:cNvPr id="17" name="Imagem 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336337" y="4432503"/>
              <a:ext cx="8475345" cy="1861185"/>
            </a:xfrm>
            <a:prstGeom prst="rect">
              <a:avLst/>
            </a:prstGeom>
          </p:spPr>
        </p:pic>
        <p:pic>
          <p:nvPicPr>
            <p:cNvPr id="18" name="Imagem 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956019" y="4791808"/>
              <a:ext cx="1188084" cy="1188084"/>
            </a:xfrm>
            <a:prstGeom prst="roundRect">
              <a:avLst>
                <a:gd name="adj" fmla="val 17697"/>
              </a:avLst>
            </a:prstGeom>
          </p:spPr>
        </p:pic>
      </p:grpSp>
      <p:pic>
        <p:nvPicPr>
          <p:cNvPr id="6" name="Gráfico 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7" name="TextBox 15"/>
          <p:cNvSpPr txBox="1"/>
          <p:nvPr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latin typeface="AMX" pitchFamily="2" charset="77"/>
              </a:rPr>
              <a:t>RQUAL</a:t>
            </a:r>
            <a:endParaRPr lang="en-US" sz="1400" i="1" dirty="0"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5903 L 0 0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0.15903 L -4.79167E-6 -2.22222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15903 L 0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1615" y="498538"/>
            <a:ext cx="9788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ctr">
              <a:spcBef>
                <a:spcPts val="600"/>
              </a:spcBef>
            </a:pP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Acompanhamento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indicadores</a:t>
            </a:r>
            <a:endParaRPr lang="en-US" sz="2800" b="1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Round Same-side Corner of Rectangle 3"/>
          <p:cNvSpPr/>
          <p:nvPr/>
        </p:nvSpPr>
        <p:spPr>
          <a:xfrm>
            <a:off x="0" y="1630532"/>
            <a:ext cx="12192000" cy="5227468"/>
          </a:xfrm>
          <a:prstGeom prst="round2SameRect">
            <a:avLst>
              <a:gd name="adj1" fmla="val 36402"/>
              <a:gd name="adj2" fmla="val 0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pic>
        <p:nvPicPr>
          <p:cNvPr id="42" name="Graphic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1100" y="1173745"/>
            <a:ext cx="2209800" cy="304800"/>
          </a:xfrm>
          <a:prstGeom prst="rect">
            <a:avLst/>
          </a:prstGeom>
        </p:spPr>
      </p:pic>
      <p:pic>
        <p:nvPicPr>
          <p:cNvPr id="5" name="Imagem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07830" y="2087319"/>
            <a:ext cx="2576340" cy="797134"/>
          </a:xfrm>
          <a:prstGeom prst="roundRect">
            <a:avLst>
              <a:gd name="adj" fmla="val 22312"/>
            </a:avLst>
          </a:prstGeom>
        </p:spPr>
      </p:pic>
      <p:pic>
        <p:nvPicPr>
          <p:cNvPr id="6" name="Imagem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68425" y="3010616"/>
            <a:ext cx="9455150" cy="3138170"/>
          </a:xfrm>
          <a:prstGeom prst="rect">
            <a:avLst/>
          </a:prstGeom>
        </p:spPr>
      </p:pic>
      <p:pic>
        <p:nvPicPr>
          <p:cNvPr id="2" name="Gráfico 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893" y="6509401"/>
            <a:ext cx="1379451" cy="124632"/>
          </a:xfrm>
          <a:prstGeom prst="rect">
            <a:avLst/>
          </a:prstGeom>
        </p:spPr>
      </p:pic>
      <p:sp>
        <p:nvSpPr>
          <p:cNvPr id="7" name="TextBox 15"/>
          <p:cNvSpPr txBox="1"/>
          <p:nvPr/>
        </p:nvSpPr>
        <p:spPr>
          <a:xfrm>
            <a:off x="11293487" y="6417828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>
                <a:latin typeface="AMX" pitchFamily="2" charset="77"/>
              </a:rPr>
              <a:t>RQUAL</a:t>
            </a:r>
            <a:endParaRPr lang="en-US" sz="1400" i="1" dirty="0"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5903 L 0 0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0.15903 L -4.79167E-6 -2.22222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.15903 L 0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6667" r="16667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79550" y="4962203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926" y="805039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910779" y="1547447"/>
            <a:ext cx="4835743" cy="3763108"/>
          </a:xfrm>
          <a:prstGeom prst="roundRect">
            <a:avLst>
              <a:gd name="adj" fmla="val 12226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2705">
              <a:spcBef>
                <a:spcPts val="300"/>
              </a:spcBef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Realizar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atendimento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com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excelência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não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apenas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resolve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problemas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mas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também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constrói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confiança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lealdade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criando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uma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experiência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positiva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deixa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satisfeitos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dispostos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retornar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52705">
              <a:spcBef>
                <a:spcPts val="300"/>
              </a:spcBef>
            </a:pPr>
            <a:r>
              <a:rPr lang="en-US" sz="2000" b="1" dirty="0" err="1">
                <a:solidFill>
                  <a:srgbClr val="F5842B"/>
                </a:solidFill>
                <a:latin typeface="AMX" pitchFamily="2" charset="77"/>
              </a:rPr>
              <a:t>Lembre</a:t>
            </a:r>
            <a:r>
              <a:rPr lang="en-US" sz="2000" b="1" dirty="0">
                <a:solidFill>
                  <a:srgbClr val="F5842B"/>
                </a:solidFill>
                <a:latin typeface="AMX" pitchFamily="2" charset="77"/>
              </a:rPr>
              <a:t>-se: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Cada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interação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é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uma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oportunidade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demonstrar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nosso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compromisso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com a</a:t>
            </a:r>
            <a:br>
              <a:rPr lang="en-US" sz="2000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e a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satisfação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b="1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b="1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b="1" dirty="0">
              <a:solidFill>
                <a:schemeClr val="tx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63526" y="-1105785"/>
            <a:ext cx="13311961" cy="9069570"/>
          </a:xfrm>
          <a:prstGeom prst="roundRect">
            <a:avLst>
              <a:gd name="adj" fmla="val 50000"/>
            </a:avLst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37735" y="-520929"/>
            <a:ext cx="7899859" cy="7899859"/>
            <a:chOff x="5537735" y="253541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AF27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1"/>
            <a:srcRect t="51" b="51"/>
            <a:stretch>
              <a:fillRect/>
            </a:stretch>
          </p:blipFill>
          <p:spPr bwMode="auto">
            <a:xfrm>
              <a:off x="6228595" y="944401"/>
              <a:ext cx="6518139" cy="6518139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134" y="4632868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1038" y="1372585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82625" y="2041864"/>
            <a:ext cx="3604319" cy="277427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estudos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não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acabam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MX" pitchFamily="2" charset="77"/>
              </a:rPr>
              <a:t>aqui</a:t>
            </a:r>
            <a:r>
              <a:rPr lang="en-US" sz="2800" dirty="0">
                <a:solidFill>
                  <a:schemeClr val="tx1"/>
                </a:solidFill>
                <a:latin typeface="AMX" pitchFamily="2" charset="77"/>
              </a:rPr>
              <a:t>!</a:t>
            </a:r>
            <a:endParaRPr lang="en-US" sz="28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Vamos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seguir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para a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próxima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MX" pitchFamily="2" charset="77"/>
              </a:rPr>
              <a:t>etapa</a:t>
            </a:r>
            <a:r>
              <a:rPr lang="en-US" sz="2800" b="1" dirty="0">
                <a:solidFill>
                  <a:schemeClr val="tx1"/>
                </a:solidFill>
                <a:latin typeface="AMX" pitchFamily="2" charset="77"/>
              </a:rPr>
              <a:t>?</a:t>
            </a:r>
            <a:endParaRPr lang="en-US" sz="2800" b="1" dirty="0">
              <a:solidFill>
                <a:schemeClr val="tx1"/>
              </a:solidFill>
              <a:latin typeface="AMX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2 0 L 5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0 L 2.70833E-6 0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E828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9581" r="19581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703241" y="4590819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8263" y="1051112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2125" y="1495879"/>
            <a:ext cx="3958738" cy="3866242"/>
          </a:xfrm>
          <a:prstGeom prst="roundRect">
            <a:avLst/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4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/>
            <a:r>
              <a:rPr lang="en-US" sz="2000">
                <a:solidFill>
                  <a:schemeClr val="tx1"/>
                </a:solidFill>
                <a:latin typeface="AMX" pitchFamily="2" charset="77"/>
              </a:rPr>
              <a:t>Neste conteúdo, vamos entender o que é o RQUAL,  seus benefícios e como ele contribui para a melhoria da qualidade e do desempenho dos processos.</a:t>
            </a:r>
            <a:endParaRPr lang="en-US" sz="200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5123" y="1714271"/>
            <a:ext cx="2516442" cy="1071587"/>
          </a:xfrm>
          <a:prstGeom prst="roundRect">
            <a:avLst>
              <a:gd name="adj" fmla="val 36745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AMX" pitchFamily="2" charset="77"/>
              </a:rPr>
              <a:t>O que </a:t>
            </a:r>
            <a:r>
              <a:rPr lang="en-US" sz="3200" i="1" dirty="0" err="1">
                <a:solidFill>
                  <a:schemeClr val="bg1"/>
                </a:solidFill>
                <a:latin typeface="AMX" pitchFamily="2" charset="77"/>
              </a:rPr>
              <a:t>vamos</a:t>
            </a:r>
            <a:r>
              <a:rPr lang="en-US" sz="32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MX" pitchFamily="2" charset="77"/>
              </a:rPr>
              <a:t>ver</a:t>
            </a:r>
            <a:r>
              <a:rPr lang="en-US" sz="3200" i="1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AMX" pitchFamily="2" charset="77"/>
              </a:rPr>
              <a:t>hoje</a:t>
            </a:r>
            <a:r>
              <a:rPr lang="en-US" sz="3200" i="1" dirty="0">
                <a:solidFill>
                  <a:schemeClr val="bg1"/>
                </a:solidFill>
                <a:latin typeface="AMX" pitchFamily="2" charset="77"/>
              </a:rPr>
              <a:t>?</a:t>
            </a:r>
            <a:endParaRPr lang="en-US" sz="32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0191565" y="2250064"/>
            <a:ext cx="810418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7.40741E-7 L -6.25E-7 7.40741E-7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3685" y="-1105785"/>
            <a:ext cx="10404631" cy="9069570"/>
          </a:xfrm>
          <a:prstGeom prst="roundRect">
            <a:avLst>
              <a:gd name="adj" fmla="val 50000"/>
            </a:avLst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sp>
        <p:nvSpPr>
          <p:cNvPr id="3" name="CaixaDeTexto 82"/>
          <p:cNvSpPr txBox="1"/>
          <p:nvPr/>
        </p:nvSpPr>
        <p:spPr>
          <a:xfrm>
            <a:off x="3826522" y="1118678"/>
            <a:ext cx="4372663" cy="735747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b="1" dirty="0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O que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vamos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ver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aqui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AMX" pitchFamily="2" charset="77"/>
              <a:cs typeface="Segoe UI Semibold" panose="020B0702040204020203" pitchFamily="34" charset="0"/>
            </a:endParaRPr>
          </a:p>
        </p:txBody>
      </p:sp>
      <p:pic>
        <p:nvPicPr>
          <p:cNvPr id="4" name="Graphic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91100" y="2145341"/>
            <a:ext cx="2209800" cy="30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43998" y="2944413"/>
            <a:ext cx="2704004" cy="2704004"/>
            <a:chOff x="3119747" y="2944413"/>
            <a:chExt cx="2704004" cy="2704004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119747" y="2944413"/>
              <a:ext cx="2704004" cy="2704004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marL="8255" algn="ctr"/>
              <a:endParaRPr lang="en-US" sz="240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394954" y="3219620"/>
              <a:ext cx="2153590" cy="2153590"/>
            </a:xfrm>
            <a:prstGeom prst="ellipse">
              <a:avLst/>
            </a:prstGeom>
            <a:solidFill>
              <a:srgbClr val="FFF4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marL="8255" algn="ctr"/>
              <a:r>
                <a:rPr lang="en-US" sz="2400" b="1" dirty="0">
                  <a:solidFill>
                    <a:schemeClr val="tx1"/>
                  </a:solidFill>
                  <a:latin typeface="AMX" pitchFamily="2" charset="77"/>
                </a:rPr>
                <a:t>RQUAL</a:t>
              </a:r>
              <a:endParaRPr lang="en-US" sz="240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252912" y="3077578"/>
              <a:ext cx="2437674" cy="2437674"/>
            </a:xfrm>
            <a:prstGeom prst="ellipse">
              <a:avLst/>
            </a:prstGeom>
            <a:noFill/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marL="8255" algn="ctr"/>
              <a:endParaRPr lang="en-US" sz="240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1551 L 0 0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28 1.11111E-6 L 5E-6 1.11111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93684" y="-1105785"/>
            <a:ext cx="10404631" cy="9069570"/>
          </a:xfrm>
          <a:prstGeom prst="roundRect">
            <a:avLst>
              <a:gd name="adj" fmla="val 50000"/>
            </a:avLst>
          </a:prstGeom>
          <a:solidFill>
            <a:srgbClr val="CE2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MX" pitchFamily="2" charset="77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329971" y="4069987"/>
            <a:ext cx="810418" cy="0"/>
          </a:xfrm>
          <a:prstGeom prst="line">
            <a:avLst/>
          </a:prstGeom>
          <a:ln>
            <a:solidFill>
              <a:srgbClr val="FFF4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329971" y="4522748"/>
            <a:ext cx="810418" cy="0"/>
          </a:xfrm>
          <a:prstGeom prst="line">
            <a:avLst/>
          </a:prstGeom>
          <a:ln>
            <a:solidFill>
              <a:srgbClr val="FFF4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82"/>
          <p:cNvSpPr txBox="1"/>
          <p:nvPr/>
        </p:nvSpPr>
        <p:spPr>
          <a:xfrm>
            <a:off x="3826522" y="1118678"/>
            <a:ext cx="4372663" cy="735747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sz="2800" b="1" dirty="0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O que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vamos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ver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aqui</a:t>
            </a:r>
            <a:r>
              <a:rPr lang="en-US" sz="2800" b="1" dirty="0">
                <a:solidFill>
                  <a:schemeClr val="bg1"/>
                </a:solidFill>
                <a:latin typeface="AMX" pitchFamily="2" charset="77"/>
                <a:cs typeface="Segoe UI Semibold" panose="020B0702040204020203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AMX" pitchFamily="2" charset="77"/>
              <a:cs typeface="Segoe UI Semibold" panose="020B07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04821" y="2887263"/>
            <a:ext cx="2704004" cy="2704004"/>
            <a:chOff x="3119747" y="2944413"/>
            <a:chExt cx="2704004" cy="2704004"/>
          </a:xfrm>
        </p:grpSpPr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119747" y="2944413"/>
              <a:ext cx="2704004" cy="2704004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marL="8255" algn="ctr"/>
              <a:endParaRPr lang="en-US" sz="240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394954" y="3219620"/>
              <a:ext cx="2153590" cy="2153590"/>
            </a:xfrm>
            <a:prstGeom prst="ellipse">
              <a:avLst/>
            </a:prstGeom>
            <a:solidFill>
              <a:srgbClr val="FFF4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marL="8255" algn="ctr"/>
              <a:r>
                <a:rPr lang="en-US" sz="2400" b="1" dirty="0">
                  <a:solidFill>
                    <a:schemeClr val="tx1"/>
                  </a:solidFill>
                  <a:latin typeface="AMX" pitchFamily="2" charset="77"/>
                </a:rPr>
                <a:t>RQUAL</a:t>
              </a:r>
              <a:endParaRPr lang="en-US" sz="240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252912" y="3077578"/>
              <a:ext cx="2437674" cy="2437674"/>
            </a:xfrm>
            <a:prstGeom prst="ellipse">
              <a:avLst/>
            </a:prstGeom>
            <a:noFill/>
            <a:ln>
              <a:solidFill>
                <a:srgbClr val="AF27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marL="8255" algn="ctr"/>
              <a:endParaRPr lang="en-US" sz="240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pic>
        <p:nvPicPr>
          <p:cNvPr id="16" name="Graphic 1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91100" y="2145341"/>
            <a:ext cx="2209800" cy="304800"/>
          </a:xfrm>
          <a:prstGeom prst="rect">
            <a:avLst/>
          </a:prstGeom>
        </p:spPr>
      </p:pic>
      <p:sp>
        <p:nvSpPr>
          <p:cNvPr id="4" name="Caixa de Texto 3"/>
          <p:cNvSpPr txBox="1"/>
          <p:nvPr/>
        </p:nvSpPr>
        <p:spPr>
          <a:xfrm>
            <a:off x="6169980" y="3876693"/>
            <a:ext cx="3093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dirty="0">
                <a:latin typeface="AMX" pitchFamily="2" charset="0"/>
              </a:rPr>
              <a:t>O que é e como funciona</a:t>
            </a:r>
            <a:endParaRPr lang="pt-BR" altLang="en-US" dirty="0">
              <a:latin typeface="AMX" pitchFamily="2" charset="0"/>
            </a:endParaRPr>
          </a:p>
        </p:txBody>
      </p:sp>
      <p:sp>
        <p:nvSpPr>
          <p:cNvPr id="17" name="Caixa de Texto 16"/>
          <p:cNvSpPr txBox="1"/>
          <p:nvPr/>
        </p:nvSpPr>
        <p:spPr>
          <a:xfrm>
            <a:off x="6154105" y="4347742"/>
            <a:ext cx="328422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dirty="0">
                <a:latin typeface="AMX" pitchFamily="2" charset="0"/>
              </a:rPr>
              <a:t>Acompanhe os indicadores</a:t>
            </a:r>
            <a:endParaRPr lang="pt-BR" altLang="en-US" dirty="0">
              <a:latin typeface="AMX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47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/>
            <a:srcRect l="23152" r="10164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pic>
        <p:nvPicPr>
          <p:cNvPr id="2" name="Graphic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537" y="5451978"/>
            <a:ext cx="1752600" cy="977900"/>
          </a:xfrm>
          <a:prstGeom prst="rect">
            <a:avLst/>
          </a:prstGeom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49" y="419888"/>
            <a:ext cx="1752600" cy="9779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6776" y="908838"/>
            <a:ext cx="5583347" cy="5040324"/>
          </a:xfrm>
          <a:prstGeom prst="roundRect">
            <a:avLst>
              <a:gd name="adj" fmla="val 11389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como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propósito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fortalecer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poder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escolha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consumidor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assegurando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seus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direitos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atendimento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passa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ser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foco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principal.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Ao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contratar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um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serviço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terá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garantia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receber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um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produto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com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comunicação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clara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transparente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proporcionando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melhor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experiência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possível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 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O RQUAL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unifica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todas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normas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serviços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telecomunicações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oferecendo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mais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transparência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 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5815" y="1174626"/>
            <a:ext cx="1298307" cy="573932"/>
          </a:xfrm>
          <a:prstGeom prst="roundRect">
            <a:avLst>
              <a:gd name="adj" fmla="val 50000"/>
            </a:avLst>
          </a:prstGeom>
          <a:solidFill>
            <a:srgbClr val="AF272F"/>
          </a:solidFill>
          <a:ln w="12700">
            <a:solidFill>
              <a:srgbClr val="AF272F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AMX" pitchFamily="2" charset="77"/>
              </a:rPr>
              <a:t>RQUAL</a:t>
            </a:r>
            <a:endParaRPr lang="en-US" sz="24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6" name="Straight Connector 5"/>
          <p:cNvCxnSpPr>
            <a:stCxn id="5" idx="3"/>
          </p:cNvCxnSpPr>
          <p:nvPr/>
        </p:nvCxnSpPr>
        <p:spPr>
          <a:xfrm>
            <a:off x="2214122" y="1461592"/>
            <a:ext cx="3615178" cy="0"/>
          </a:xfrm>
          <a:prstGeom prst="line">
            <a:avLst/>
          </a:prstGeom>
          <a:ln>
            <a:solidFill>
              <a:srgbClr val="AF27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-2.96296E-6 L 4.58333E-6 -2.96296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2187983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/>
            <a:srcRect l="29194" r="14539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pic>
        <p:nvPicPr>
          <p:cNvPr id="10" name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016" y="5500829"/>
            <a:ext cx="1752600" cy="97790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68675" y="945786"/>
            <a:ext cx="1752600" cy="9779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929842" y="2004089"/>
            <a:ext cx="5737550" cy="4131149"/>
          </a:xfrm>
          <a:prstGeom prst="roundRect">
            <a:avLst>
              <a:gd name="adj" fmla="val 15177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Índice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serviço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 – IQS: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Apresenta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desempenho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rede 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atendimento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Avalia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a equipe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técnica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atendimento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produto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serviço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disponibilizados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, etc.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Índice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percebida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 – IQP:</a:t>
            </a:r>
            <a:br>
              <a:rPr lang="en-US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Considera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resultado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Pesquisa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satisfação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percebida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expressa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percepção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usuário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quanto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desempenho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prestação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dos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serviços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DA291C"/>
              </a:buClr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Índice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reclamações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 – IR:</a:t>
            </a:r>
            <a:br>
              <a:rPr lang="en-US" b="1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Reclamações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registradas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canais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atendimento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Anatel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pelo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3" name="CaixaDeTexto 82"/>
          <p:cNvSpPr txBox="1"/>
          <p:nvPr/>
        </p:nvSpPr>
        <p:spPr>
          <a:xfrm>
            <a:off x="6348331" y="558436"/>
            <a:ext cx="3491869" cy="1328023"/>
          </a:xfrm>
          <a:prstGeom prst="roundRect">
            <a:avLst>
              <a:gd name="adj" fmla="val 19977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A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avaliação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é</a:t>
            </a:r>
            <a:b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</a:b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realizada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através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de</a:t>
            </a:r>
            <a:b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</a:b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3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índices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de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qualidade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:</a:t>
            </a:r>
            <a:endParaRPr lang="en-US" sz="2400" b="1" dirty="0">
              <a:latin typeface="AMX" pitchFamily="2" charset="77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5 0 L -1.25E-6 0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-2.96296E-6 L 4.58333E-6 -2.96296E-6 " pathEditMode="relative" rAng="0" ptsTypes="AA">
                                      <p:cBhvr>
                                        <p:cTn id="2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8117990" y="-520929"/>
            <a:ext cx="7902000" cy="7899859"/>
            <a:chOff x="6477984" y="-520929"/>
            <a:chExt cx="7899859" cy="7899859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477984" y="-520929"/>
              <a:ext cx="7899859" cy="7899859"/>
            </a:xfrm>
            <a:prstGeom prst="ellipse">
              <a:avLst/>
            </a:prstGeom>
            <a:solidFill>
              <a:srgbClr val="FFFA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800427" y="-200146"/>
              <a:ext cx="7254973" cy="7258292"/>
            </a:xfrm>
            <a:prstGeom prst="ellipse">
              <a:avLst/>
            </a:prstGeom>
            <a:noFill/>
            <a:ln>
              <a:solidFill>
                <a:srgbClr val="DA29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"/>
            <a:srcRect l="29194" r="14539"/>
            <a:stretch>
              <a:fillRect/>
            </a:stretch>
          </p:blipFill>
          <p:spPr>
            <a:xfrm>
              <a:off x="7178352" y="179439"/>
              <a:ext cx="6499123" cy="6499123"/>
            </a:xfrm>
            <a:prstGeom prst="ellipse">
              <a:avLst/>
            </a:prstGeom>
          </p:spPr>
        </p:pic>
      </p:grpSp>
      <p:pic>
        <p:nvPicPr>
          <p:cNvPr id="10" name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013" y="5387935"/>
            <a:ext cx="1752600" cy="977900"/>
          </a:xfrm>
          <a:prstGeom prst="rect">
            <a:avLst/>
          </a:prstGeom>
        </p:spPr>
      </p:pic>
      <p:pic>
        <p:nvPicPr>
          <p:cNvPr id="11" name="Graphic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04542" y="1042501"/>
            <a:ext cx="1752600" cy="9779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90335" y="2037467"/>
            <a:ext cx="5737550" cy="3941302"/>
          </a:xfrm>
          <a:prstGeom prst="roundRect">
            <a:avLst>
              <a:gd name="adj" fmla="val 15177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  <a:buClr>
                <a:srgbClr val="DA291C"/>
              </a:buClr>
            </a:pP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Eles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servem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para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incentivar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busca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pela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mehor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serviço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prestado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pela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operadora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serviços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produtos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são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avaliados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níveis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nacionais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estaduais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municipais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  <a:buClr>
                <a:srgbClr val="DA291C"/>
              </a:buClr>
            </a:pP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selos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representam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nota da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operadora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que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vão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de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até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E,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sendo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A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melhor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nota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e E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pior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nota. 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mesma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operadora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pode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ter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selos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diferentes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cidades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distintas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Além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disso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uma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operadora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um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mesmo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município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pode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obter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selos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variados</a:t>
            </a:r>
            <a:br>
              <a:rPr lang="en-US" sz="2000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para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diferentes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MX" pitchFamily="2" charset="77"/>
              </a:rPr>
              <a:t>produtos</a:t>
            </a:r>
            <a:r>
              <a:rPr lang="en-US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sz="200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3" name="CaixaDeTexto 82"/>
          <p:cNvSpPr txBox="1"/>
          <p:nvPr/>
        </p:nvSpPr>
        <p:spPr>
          <a:xfrm>
            <a:off x="731080" y="558436"/>
            <a:ext cx="3111922" cy="1351240"/>
          </a:xfrm>
          <a:prstGeom prst="roundRect">
            <a:avLst>
              <a:gd name="adj" fmla="val 19977"/>
            </a:avLst>
          </a:prstGeom>
          <a:noFill/>
          <a:ln w="19050">
            <a:solidFill>
              <a:srgbClr val="F5842B"/>
            </a:solidFill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Através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dos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índices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são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instituídos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Selos</a:t>
            </a:r>
            <a:r>
              <a:rPr lang="en-US" sz="2400" b="1" dirty="0">
                <a:latin typeface="AMX" pitchFamily="2" charset="77"/>
                <a:cs typeface="Segoe UI Semibold" panose="020B0702040204020203" pitchFamily="34" charset="0"/>
              </a:rPr>
              <a:t> de </a:t>
            </a:r>
            <a:r>
              <a:rPr lang="en-US" sz="2400" b="1" dirty="0" err="1">
                <a:latin typeface="AMX" pitchFamily="2" charset="77"/>
                <a:cs typeface="Segoe UI Semibold" panose="020B0702040204020203" pitchFamily="34" charset="0"/>
              </a:rPr>
              <a:t>Qualidade</a:t>
            </a:r>
            <a:endParaRPr lang="en-US" sz="2400" b="1" dirty="0">
              <a:latin typeface="AMX" pitchFamily="2" charset="77"/>
              <a:cs typeface="Segoe UI Semibold" panose="020B07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74295" y="-520929"/>
            <a:ext cx="7899859" cy="7899859"/>
            <a:chOff x="6474295" y="-520929"/>
            <a:chExt cx="7899859" cy="7899859"/>
          </a:xfrm>
        </p:grpSpPr>
        <p:grpSp>
          <p:nvGrpSpPr>
            <p:cNvPr id="3" name="Group 2"/>
            <p:cNvGrpSpPr/>
            <p:nvPr/>
          </p:nvGrpSpPr>
          <p:grpSpPr>
            <a:xfrm>
              <a:off x="6474295" y="-520929"/>
              <a:ext cx="7899859" cy="7899859"/>
              <a:chOff x="-2218678" y="-520929"/>
              <a:chExt cx="7899859" cy="7899859"/>
            </a:xfrm>
          </p:grpSpPr>
          <p:sp>
            <p:nvSpPr>
              <p:cNvPr id="15" name="Oval 14"/>
              <p:cNvSpPr>
                <a:spLocks noChangeAspect="1"/>
              </p:cNvSpPr>
              <p:nvPr/>
            </p:nvSpPr>
            <p:spPr>
              <a:xfrm>
                <a:off x="-2218678" y="-520929"/>
                <a:ext cx="7899859" cy="7899859"/>
              </a:xfrm>
              <a:prstGeom prst="ellipse">
                <a:avLst/>
              </a:prstGeom>
              <a:solidFill>
                <a:srgbClr val="FFFAE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6" name="Oval 15"/>
              <p:cNvSpPr>
                <a:spLocks noChangeAspect="1"/>
              </p:cNvSpPr>
              <p:nvPr/>
            </p:nvSpPr>
            <p:spPr>
              <a:xfrm>
                <a:off x="-1896235" y="-200146"/>
                <a:ext cx="7254973" cy="7258292"/>
              </a:xfrm>
              <a:prstGeom prst="ellipse">
                <a:avLst/>
              </a:prstGeom>
              <a:noFill/>
              <a:ln>
                <a:solidFill>
                  <a:srgbClr val="DA291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-1606752" y="90997"/>
                <a:ext cx="6676007" cy="667600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MX" pitchFamily="2" charset="77"/>
                </a:endParaRPr>
              </a:p>
            </p:txBody>
          </p:sp>
        </p:grpSp>
        <p:pic>
          <p:nvPicPr>
            <p:cNvPr id="18" name="Imagem 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7635111" y="1886459"/>
              <a:ext cx="3902212" cy="30850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44 -2.96296E-6 L 4.58333E-6 -2.96296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656 0 L 1.45833E-6 0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1295400" y="253541"/>
            <a:ext cx="7899859" cy="7899859"/>
            <a:chOff x="6208180" y="-981000"/>
            <a:chExt cx="8820000" cy="8820000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6208180" y="-981000"/>
              <a:ext cx="8820000" cy="8820000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612836" y="-622853"/>
              <a:ext cx="8100000" cy="8103706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/>
            <a:srcRect l="12395" r="34871"/>
            <a:stretch>
              <a:fillRect/>
            </a:stretch>
          </p:blipFill>
          <p:spPr>
            <a:xfrm>
              <a:off x="6954836" y="-279001"/>
              <a:ext cx="7416000" cy="7416000"/>
            </a:xfrm>
            <a:prstGeom prst="ellipse">
              <a:avLst/>
            </a:prstGeom>
          </p:spPr>
        </p:pic>
      </p:grpSp>
      <p:pic>
        <p:nvPicPr>
          <p:cNvPr id="22" name="Graphic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24908" y="5125529"/>
            <a:ext cx="1752600" cy="977900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363" y="545267"/>
            <a:ext cx="1752600" cy="9779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966900" y="1117938"/>
            <a:ext cx="4568608" cy="4622124"/>
          </a:xfrm>
          <a:prstGeom prst="roundRect">
            <a:avLst>
              <a:gd name="adj" fmla="val 12726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Para a Claro:</a:t>
            </a:r>
            <a:endParaRPr lang="en-US" b="1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Excelência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comprovada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em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Aumentar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visibilidade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no mercado;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Garantir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sustentabilidade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do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negócio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longo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prazo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Equipe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composta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por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profissionais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altamente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qualificados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Destaque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da performance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por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meio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indicadores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Um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compromisso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ainda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maior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com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satisfação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consumidor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3497" y="1323342"/>
            <a:ext cx="1873323" cy="573932"/>
          </a:xfrm>
          <a:prstGeom prst="roundRect">
            <a:avLst>
              <a:gd name="adj" fmla="val 50000"/>
            </a:avLst>
          </a:prstGeom>
          <a:solidFill>
            <a:srgbClr val="DA291C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Benefícios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5" name="Straight Connector 14"/>
          <p:cNvCxnSpPr>
            <a:stCxn id="12" idx="3"/>
          </p:cNvCxnSpPr>
          <p:nvPr/>
        </p:nvCxnSpPr>
        <p:spPr>
          <a:xfrm>
            <a:off x="9026820" y="1610308"/>
            <a:ext cx="2192165" cy="0"/>
          </a:xfrm>
          <a:prstGeom prst="line">
            <a:avLst/>
          </a:prstGeom>
          <a:ln>
            <a:solidFill>
              <a:srgbClr val="DA29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0.10556 L 1.66667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52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5 -2.22222E-6 L -1.66667E-6 -2.22222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37735" y="253541"/>
            <a:ext cx="7899859" cy="7899859"/>
            <a:chOff x="5537735" y="253541"/>
            <a:chExt cx="7899859" cy="7899859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5537735" y="253541"/>
              <a:ext cx="7899859" cy="7899859"/>
            </a:xfrm>
            <a:prstGeom prst="ellipse">
              <a:avLst/>
            </a:prstGeom>
            <a:solidFill>
              <a:srgbClr val="CE21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5860178" y="574324"/>
              <a:ext cx="7254973" cy="7258292"/>
            </a:xfrm>
            <a:prstGeom prst="ellipse">
              <a:avLst/>
            </a:prstGeom>
            <a:noFill/>
            <a:ln>
              <a:solidFill>
                <a:srgbClr val="FFF4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MX" pitchFamily="2" charset="77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"/>
            <a:srcRect l="26048" r="17702"/>
            <a:stretch>
              <a:fillRect/>
            </a:stretch>
          </p:blipFill>
          <p:spPr bwMode="auto">
            <a:xfrm>
              <a:off x="6228595" y="944401"/>
              <a:ext cx="6518139" cy="6518139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Graphic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55346" y="4881051"/>
            <a:ext cx="1752600" cy="977900"/>
          </a:xfrm>
          <a:prstGeom prst="rect">
            <a:avLst/>
          </a:prstGeom>
        </p:spPr>
      </p:pic>
      <p:pic>
        <p:nvPicPr>
          <p:cNvPr id="14" name="Graphic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161" y="510099"/>
            <a:ext cx="1752600" cy="9779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746068" y="994188"/>
            <a:ext cx="4252085" cy="4869624"/>
          </a:xfrm>
          <a:prstGeom prst="roundRect">
            <a:avLst>
              <a:gd name="adj" fmla="val 12726"/>
            </a:avLst>
          </a:prstGeom>
          <a:solidFill>
            <a:srgbClr val="FFFA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7155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97155"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Para o </a:t>
            </a:r>
            <a:r>
              <a:rPr lang="en-US" b="1" dirty="0" err="1">
                <a:solidFill>
                  <a:schemeClr val="tx1"/>
                </a:solidFill>
                <a:latin typeface="AMX" pitchFamily="2" charset="77"/>
              </a:rPr>
              <a:t>cliente</a:t>
            </a:r>
            <a:r>
              <a:rPr lang="en-US" b="1" dirty="0">
                <a:solidFill>
                  <a:schemeClr val="tx1"/>
                </a:solidFill>
                <a:latin typeface="AMX" pitchFamily="2" charset="77"/>
              </a:rPr>
              <a:t>:</a:t>
            </a:r>
            <a:endParaRPr lang="en-US" b="1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Fácil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compreensão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contrato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Comparar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entre as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operadoras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forma simples;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Identificar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facilmente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melhor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serviço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ou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produto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disponível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Obter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uma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percepção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mais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clara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do mercado;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Adquirir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produtos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</a:t>
            </a:r>
            <a:br>
              <a:rPr lang="en-US" dirty="0">
                <a:solidFill>
                  <a:schemeClr val="tx1"/>
                </a:solidFill>
                <a:latin typeface="AMX" pitchFamily="2" charset="77"/>
              </a:rPr>
            </a:b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qualidade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garantida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;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  <a:p>
            <a:pPr marL="271780" indent="-174625">
              <a:spcBef>
                <a:spcPts val="600"/>
              </a:spcBef>
              <a:buClr>
                <a:srgbClr val="F5842B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Ter o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poder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escolher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o que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mais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adequa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às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suas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MX" pitchFamily="2" charset="77"/>
              </a:rPr>
              <a:t>necessidades</a:t>
            </a:r>
            <a:r>
              <a:rPr lang="en-US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en-US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2665" y="1201033"/>
            <a:ext cx="1873323" cy="573932"/>
          </a:xfrm>
          <a:prstGeom prst="roundRect">
            <a:avLst>
              <a:gd name="adj" fmla="val 50000"/>
            </a:avLst>
          </a:prstGeom>
          <a:solidFill>
            <a:srgbClr val="DA291C"/>
          </a:solidFill>
          <a:ln w="12700"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latin typeface="AMX" pitchFamily="2" charset="77"/>
              </a:rPr>
              <a:t>Benefícios</a:t>
            </a:r>
            <a:endParaRPr lang="en-US" sz="2800" i="1" dirty="0">
              <a:solidFill>
                <a:schemeClr val="bg1"/>
              </a:solidFill>
              <a:latin typeface="AMX" pitchFamily="2" charset="77"/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>
            <a:off x="2805988" y="1487999"/>
            <a:ext cx="1916143" cy="0"/>
          </a:xfrm>
          <a:prstGeom prst="line">
            <a:avLst/>
          </a:prstGeom>
          <a:ln>
            <a:solidFill>
              <a:srgbClr val="DA29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2 0.1338 L 5E-6 -2.96296E-6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" y="-669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244 1.85185E-6 L 4.58333E-6 1.85185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5" ma:contentTypeDescription="Crie um novo documento." ma:contentTypeScope="" ma:versionID="99ece154a3e533d4fd52fc2a49ed59a4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6a61e25ef037ff988e927ded7600ef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Props7.xml><?xml version="1.0" encoding="utf-8"?>
<ds:datastoreItem xmlns:ds="http://schemas.openxmlformats.org/officeDocument/2006/customXml" ds:itemID="{598913C2-BB59-4282-B36A-D9FF17B5D745}">
  <ds:schemaRefs/>
</ds:datastoreItem>
</file>

<file path=customXml/itemProps8.xml><?xml version="1.0" encoding="utf-8"?>
<ds:datastoreItem xmlns:ds="http://schemas.openxmlformats.org/officeDocument/2006/customXml" ds:itemID="{A7DC03E9-68AE-4B85-BF90-B994835A8A87}"/>
</file>

<file path=customXml/itemProps9.xml><?xml version="1.0" encoding="utf-8"?>
<ds:datastoreItem xmlns:ds="http://schemas.openxmlformats.org/officeDocument/2006/customXml" ds:itemID="{D268C26C-4D4A-47D3-8A5C-8C59D4923EC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3747</Words>
  <Application>WPS Presentation</Application>
  <PresentationFormat>Widescreen</PresentationFormat>
  <Paragraphs>94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SimSun</vt:lpstr>
      <vt:lpstr>Wingdings</vt:lpstr>
      <vt:lpstr>AMX</vt:lpstr>
      <vt:lpstr>Segoe UI Semibold</vt:lpstr>
      <vt:lpstr>AMX</vt:lpstr>
      <vt:lpstr>System Font Regular</vt:lpstr>
      <vt:lpstr>Segoe Print</vt:lpstr>
      <vt:lpstr>Microsoft YaHei</vt:lpstr>
      <vt:lpstr>Arial Unicode MS</vt:lpstr>
      <vt:lpstr>Aptos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Flavia Barreto</dc:creator>
  <cp:lastModifiedBy>Adriana Félix Lira</cp:lastModifiedBy>
  <cp:revision>54</cp:revision>
  <dcterms:created xsi:type="dcterms:W3CDTF">2024-07-22T16:41:00Z</dcterms:created>
  <dcterms:modified xsi:type="dcterms:W3CDTF">2024-10-02T15:36:28Z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0B2560578793491494BBE95402439AA8_13</vt:lpwstr>
  </property>
  <property fmtid="{D5CDD505-2E9C-101B-9397-08002B2CF9AE}" pid="3" name="KSOProductBuildVer">
    <vt:lpwstr>1046-12.2.0.18283</vt:lpwstr>
  </property>
  <property fmtid="{D5CDD505-2E9C-101B-9397-08002B2CF9AE}" pid="4" name="ContentTypeId">
    <vt:lpwstr>0x01010030BAA0BFA4660643A687B2FDCEE2805C</vt:lpwstr>
  </property>
</Properties>
</file>