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2.xml" ContentType="application/vnd.openxmlformats-officedocument.presentationml.tags+xml"/>
  <Override PartName="/ppt/notesSlides/notesSlide60.xml" ContentType="application/vnd.openxmlformats-officedocument.presentationml.notesSlide+xml"/>
  <Override PartName="/ppt/tags/tag13.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4.xml" ContentType="application/vnd.openxmlformats-officedocument.presentationml.tags+xml"/>
  <Override PartName="/ppt/notesSlides/notesSlide70.xml" ContentType="application/vnd.openxmlformats-officedocument.presentationml.notesSlide+xml"/>
  <Override PartName="/ppt/tags/tag15.xml" ContentType="application/vnd.openxmlformats-officedocument.presentationml.tags+xml"/>
  <Override PartName="/ppt/notesSlides/notesSlide71.xml" ContentType="application/vnd.openxmlformats-officedocument.presentationml.notesSlide+xml"/>
  <Override PartName="/ppt/tags/tag16.xml" ContentType="application/vnd.openxmlformats-officedocument.presentationml.tags+xml"/>
  <Override PartName="/ppt/notesSlides/notesSlide72.xml" ContentType="application/vnd.openxmlformats-officedocument.presentationml.notesSlide+xml"/>
  <Override PartName="/ppt/tags/tag17.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18.xml" ContentType="application/vnd.openxmlformats-officedocument.presentationml.tags+xml"/>
  <Override PartName="/ppt/notesSlides/notesSlide90.xml" ContentType="application/vnd.openxmlformats-officedocument.presentationml.notesSlide+xml"/>
  <Override PartName="/ppt/tags/tag19.xml" ContentType="application/vnd.openxmlformats-officedocument.presentationml.tags+xml"/>
  <Override PartName="/ppt/notesSlides/notesSlide91.xml" ContentType="application/vnd.openxmlformats-officedocument.presentationml.notesSlide+xml"/>
  <Override PartName="/ppt/tags/tag20.xml" ContentType="application/vnd.openxmlformats-officedocument.presentationml.tags+xml"/>
  <Override PartName="/ppt/notesSlides/notesSlide92.xml" ContentType="application/vnd.openxmlformats-officedocument.presentationml.notesSlide+xml"/>
  <Override PartName="/ppt/tags/tag21.xml" ContentType="application/vnd.openxmlformats-officedocument.presentationml.tags+xml"/>
  <Override PartName="/ppt/notesSlides/notesSlide93.xml" ContentType="application/vnd.openxmlformats-officedocument.presentationml.notesSlide+xml"/>
  <Override PartName="/ppt/tags/tag22.xml" ContentType="application/vnd.openxmlformats-officedocument.presentationml.tags+xml"/>
  <Override PartName="/ppt/notesSlides/notesSlide94.xml" ContentType="application/vnd.openxmlformats-officedocument.presentationml.notesSlide+xml"/>
  <Override PartName="/ppt/tags/tag23.xml" ContentType="application/vnd.openxmlformats-officedocument.presentationml.tags+xml"/>
  <Override PartName="/ppt/notesSlides/notesSlide95.xml" ContentType="application/vnd.openxmlformats-officedocument.presentationml.notesSlide+xml"/>
  <Override PartName="/ppt/tags/tag24.xml" ContentType="application/vnd.openxmlformats-officedocument.presentationml.tags+xml"/>
  <Override PartName="/ppt/notesSlides/notesSlide96.xml" ContentType="application/vnd.openxmlformats-officedocument.presentationml.notesSlide+xml"/>
  <Override PartName="/ppt/tags/tag25.xml" ContentType="application/vnd.openxmlformats-officedocument.presentationml.tags+xml"/>
  <Override PartName="/ppt/notesSlides/notesSlide97.xml" ContentType="application/vnd.openxmlformats-officedocument.presentationml.notesSlide+xml"/>
  <Override PartName="/ppt/tags/tag26.xml" ContentType="application/vnd.openxmlformats-officedocument.presentationml.tags+xml"/>
  <Override PartName="/ppt/notesSlides/notesSlide98.xml" ContentType="application/vnd.openxmlformats-officedocument.presentationml.notesSlide+xml"/>
  <Override PartName="/ppt/tags/tag27.xml" ContentType="application/vnd.openxmlformats-officedocument.presentationml.tags+xml"/>
  <Override PartName="/ppt/notesSlides/notesSlide99.xml" ContentType="application/vnd.openxmlformats-officedocument.presentationml.notesSlide+xml"/>
  <Override PartName="/ppt/tags/tag28.xml" ContentType="application/vnd.openxmlformats-officedocument.presentationml.tags+xml"/>
  <Override PartName="/ppt/notesSlides/notesSlide100.xml" ContentType="application/vnd.openxmlformats-officedocument.presentationml.notesSlide+xml"/>
  <Override PartName="/ppt/tags/tag29.xml" ContentType="application/vnd.openxmlformats-officedocument.presentationml.tags+xml"/>
  <Override PartName="/ppt/notesSlides/notesSlide101.xml" ContentType="application/vnd.openxmlformats-officedocument.presentationml.notesSlide+xml"/>
  <Override PartName="/ppt/tags/tag30.xml" ContentType="application/vnd.openxmlformats-officedocument.presentationml.tags+xml"/>
  <Override PartName="/ppt/notesSlides/notesSlide102.xml" ContentType="application/vnd.openxmlformats-officedocument.presentationml.notesSlide+xml"/>
  <Override PartName="/ppt/tags/tag31.xml" ContentType="application/vnd.openxmlformats-officedocument.presentationml.tags+xml"/>
  <Override PartName="/ppt/notesSlides/notesSlide103.xml" ContentType="application/vnd.openxmlformats-officedocument.presentationml.notesSlide+xml"/>
  <Override PartName="/ppt/tags/tag32.xml" ContentType="application/vnd.openxmlformats-officedocument.presentationml.tags+xml"/>
  <Override PartName="/ppt/notesSlides/notesSlide104.xml" ContentType="application/vnd.openxmlformats-officedocument.presentationml.notesSlide+xml"/>
  <Override PartName="/ppt/tags/tag33.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34.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35.xml" ContentType="application/vnd.openxmlformats-officedocument.presentationml.tags+xml"/>
  <Override PartName="/ppt/notesSlides/notesSlide1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9" r:id="rId4"/>
    <p:sldMasterId id="2147483885" r:id="rId5"/>
  </p:sldMasterIdLst>
  <p:notesMasterIdLst>
    <p:notesMasterId r:id="rId163"/>
  </p:notesMasterIdLst>
  <p:handoutMasterIdLst>
    <p:handoutMasterId r:id="rId164"/>
  </p:handoutMasterIdLst>
  <p:sldIdLst>
    <p:sldId id="256" r:id="rId6"/>
    <p:sldId id="346" r:id="rId7"/>
    <p:sldId id="259" r:id="rId8"/>
    <p:sldId id="2147471202" r:id="rId9"/>
    <p:sldId id="260" r:id="rId10"/>
    <p:sldId id="2147471177" r:id="rId11"/>
    <p:sldId id="2147471123" r:id="rId12"/>
    <p:sldId id="2147471230" r:id="rId13"/>
    <p:sldId id="263" r:id="rId14"/>
    <p:sldId id="2147471178" r:id="rId15"/>
    <p:sldId id="2147471249" r:id="rId16"/>
    <p:sldId id="2147471250" r:id="rId17"/>
    <p:sldId id="2147471204" r:id="rId18"/>
    <p:sldId id="266" r:id="rId19"/>
    <p:sldId id="2147471251" r:id="rId20"/>
    <p:sldId id="2147471206" r:id="rId21"/>
    <p:sldId id="268" r:id="rId22"/>
    <p:sldId id="16764631" r:id="rId23"/>
    <p:sldId id="2147471252" r:id="rId24"/>
    <p:sldId id="2147471275" r:id="rId25"/>
    <p:sldId id="2147471227" r:id="rId26"/>
    <p:sldId id="2147471212" r:id="rId27"/>
    <p:sldId id="2147471265" r:id="rId28"/>
    <p:sldId id="2147471276" r:id="rId29"/>
    <p:sldId id="11826822" r:id="rId30"/>
    <p:sldId id="2147471277" r:id="rId31"/>
    <p:sldId id="11826824" r:id="rId32"/>
    <p:sldId id="2147471278" r:id="rId33"/>
    <p:sldId id="276" r:id="rId34"/>
    <p:sldId id="2147471104" r:id="rId35"/>
    <p:sldId id="2147471279" r:id="rId36"/>
    <p:sldId id="2147471106" r:id="rId37"/>
    <p:sldId id="2147471107" r:id="rId38"/>
    <p:sldId id="277" r:id="rId39"/>
    <p:sldId id="2147471112" r:id="rId40"/>
    <p:sldId id="2147471280" r:id="rId41"/>
    <p:sldId id="2147471226" r:id="rId42"/>
    <p:sldId id="279" r:id="rId43"/>
    <p:sldId id="2147471262" r:id="rId44"/>
    <p:sldId id="280" r:id="rId45"/>
    <p:sldId id="281" r:id="rId46"/>
    <p:sldId id="282" r:id="rId47"/>
    <p:sldId id="2147471108" r:id="rId48"/>
    <p:sldId id="2147471109" r:id="rId49"/>
    <p:sldId id="2147471281" r:id="rId50"/>
    <p:sldId id="2147471114" r:id="rId51"/>
    <p:sldId id="11826812" r:id="rId52"/>
    <p:sldId id="11826813" r:id="rId53"/>
    <p:sldId id="288" r:id="rId54"/>
    <p:sldId id="2147471088" r:id="rId55"/>
    <p:sldId id="2147471090" r:id="rId56"/>
    <p:sldId id="2147471263" r:id="rId57"/>
    <p:sldId id="2147471113" r:id="rId58"/>
    <p:sldId id="2147471282" r:id="rId59"/>
    <p:sldId id="2147471264" r:id="rId60"/>
    <p:sldId id="2147471228" r:id="rId61"/>
    <p:sldId id="2147471229" r:id="rId62"/>
    <p:sldId id="2147471100" r:id="rId63"/>
    <p:sldId id="11826821" r:id="rId64"/>
    <p:sldId id="16764464" r:id="rId65"/>
    <p:sldId id="11826847" r:id="rId66"/>
    <p:sldId id="2147471196" r:id="rId67"/>
    <p:sldId id="2147471223" r:id="rId68"/>
    <p:sldId id="2147471197" r:id="rId69"/>
    <p:sldId id="2147471224" r:id="rId70"/>
    <p:sldId id="2147471117" r:id="rId71"/>
    <p:sldId id="301" r:id="rId72"/>
    <p:sldId id="2147471231" r:id="rId73"/>
    <p:sldId id="2147471271" r:id="rId74"/>
    <p:sldId id="2147471137" r:id="rId75"/>
    <p:sldId id="2147471272" r:id="rId76"/>
    <p:sldId id="2147471134" r:id="rId77"/>
    <p:sldId id="2147471273" r:id="rId78"/>
    <p:sldId id="16764604" r:id="rId79"/>
    <p:sldId id="2147471111" r:id="rId80"/>
    <p:sldId id="16764632" r:id="rId81"/>
    <p:sldId id="299" r:id="rId82"/>
    <p:sldId id="300" r:id="rId83"/>
    <p:sldId id="2147471283" r:id="rId84"/>
    <p:sldId id="2147471284" r:id="rId85"/>
    <p:sldId id="381" r:id="rId86"/>
    <p:sldId id="2147471125" r:id="rId87"/>
    <p:sldId id="383" r:id="rId88"/>
    <p:sldId id="2147471144" r:id="rId89"/>
    <p:sldId id="2147471150" r:id="rId90"/>
    <p:sldId id="2147471120" r:id="rId91"/>
    <p:sldId id="2147471236" r:id="rId92"/>
    <p:sldId id="302" r:id="rId93"/>
    <p:sldId id="304" r:id="rId94"/>
    <p:sldId id="305" r:id="rId95"/>
    <p:sldId id="306" r:id="rId96"/>
    <p:sldId id="307" r:id="rId97"/>
    <p:sldId id="2147471103" r:id="rId98"/>
    <p:sldId id="308" r:id="rId99"/>
    <p:sldId id="16764728" r:id="rId100"/>
    <p:sldId id="16764729" r:id="rId101"/>
    <p:sldId id="16764730" r:id="rId102"/>
    <p:sldId id="309" r:id="rId103"/>
    <p:sldId id="310" r:id="rId104"/>
    <p:sldId id="311" r:id="rId105"/>
    <p:sldId id="312" r:id="rId106"/>
    <p:sldId id="2147471237" r:id="rId107"/>
    <p:sldId id="363" r:id="rId108"/>
    <p:sldId id="2147471257" r:id="rId109"/>
    <p:sldId id="2147471267" r:id="rId110"/>
    <p:sldId id="2147471269" r:id="rId111"/>
    <p:sldId id="2147470997" r:id="rId112"/>
    <p:sldId id="2147471092" r:id="rId113"/>
    <p:sldId id="2147471093" r:id="rId114"/>
    <p:sldId id="2147470986" r:id="rId115"/>
    <p:sldId id="2147471130" r:id="rId116"/>
    <p:sldId id="2147471258" r:id="rId117"/>
    <p:sldId id="341" r:id="rId118"/>
    <p:sldId id="342" r:id="rId119"/>
    <p:sldId id="2147471105" r:id="rId120"/>
    <p:sldId id="343" r:id="rId121"/>
    <p:sldId id="344" r:id="rId122"/>
    <p:sldId id="345" r:id="rId123"/>
    <p:sldId id="2147471005" r:id="rId124"/>
    <p:sldId id="348" r:id="rId125"/>
    <p:sldId id="2147471110" r:id="rId126"/>
    <p:sldId id="2147471259" r:id="rId127"/>
    <p:sldId id="2147471260" r:id="rId128"/>
    <p:sldId id="2147471261" r:id="rId129"/>
    <p:sldId id="357" r:id="rId130"/>
    <p:sldId id="2147471238" r:id="rId131"/>
    <p:sldId id="316" r:id="rId132"/>
    <p:sldId id="2147471285" r:id="rId133"/>
    <p:sldId id="317" r:id="rId134"/>
    <p:sldId id="318" r:id="rId135"/>
    <p:sldId id="319" r:id="rId136"/>
    <p:sldId id="320" r:id="rId137"/>
    <p:sldId id="16764727" r:id="rId138"/>
    <p:sldId id="321" r:id="rId139"/>
    <p:sldId id="16764610" r:id="rId140"/>
    <p:sldId id="16764611" r:id="rId141"/>
    <p:sldId id="16764612" r:id="rId142"/>
    <p:sldId id="16764614" r:id="rId143"/>
    <p:sldId id="322" r:id="rId144"/>
    <p:sldId id="323" r:id="rId145"/>
    <p:sldId id="16764599" r:id="rId146"/>
    <p:sldId id="2147471255" r:id="rId147"/>
    <p:sldId id="2147471167" r:id="rId148"/>
    <p:sldId id="2147471168" r:id="rId149"/>
    <p:sldId id="2147471169" r:id="rId150"/>
    <p:sldId id="2147471191" r:id="rId151"/>
    <p:sldId id="16764615" r:id="rId152"/>
    <p:sldId id="16764622" r:id="rId153"/>
    <p:sldId id="326" r:id="rId154"/>
    <p:sldId id="2147471087" r:id="rId155"/>
    <p:sldId id="313" r:id="rId156"/>
    <p:sldId id="16764600" r:id="rId157"/>
    <p:sldId id="329" r:id="rId158"/>
    <p:sldId id="330" r:id="rId159"/>
    <p:sldId id="2147471239" r:id="rId160"/>
    <p:sldId id="332" r:id="rId161"/>
    <p:sldId id="2147471153" r:id="rId162"/>
  </p:sldIdLst>
  <p:sldSz cx="12192000" cy="6858000"/>
  <p:notesSz cx="6858000" cy="9144000"/>
  <p:custDataLst>
    <p:tags r:id="rId165"/>
  </p:custData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0" userDrawn="1">
          <p15:clr>
            <a:srgbClr val="A4A3A4"/>
          </p15:clr>
        </p15:guide>
        <p15:guide id="4" pos="3840" userDrawn="1">
          <p15:clr>
            <a:srgbClr val="A4A3A4"/>
          </p15:clr>
        </p15:guide>
        <p15:guide id="5"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0342"/>
    <a:srgbClr val="D0CECE"/>
    <a:srgbClr val="93640E"/>
    <a:srgbClr val="C8A446"/>
    <a:srgbClr val="F50342"/>
    <a:srgbClr val="D9D9D9"/>
    <a:srgbClr val="2B2B2C"/>
    <a:srgbClr val="886C16"/>
    <a:srgbClr val="E1AD09"/>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E02FE-F15B-47A4-953C-A13284C737A5}" v="3" dt="2026-05-22T17:45:06.009"/>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Estilo com Tema 2 - Ênfas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1"/>
    <p:restoredTop sz="89065"/>
  </p:normalViewPr>
  <p:slideViewPr>
    <p:cSldViewPr snapToGrid="0">
      <p:cViewPr varScale="1">
        <p:scale>
          <a:sx n="98" d="100"/>
          <a:sy n="98" d="100"/>
        </p:scale>
        <p:origin x="924" y="96"/>
      </p:cViewPr>
      <p:guideLst>
        <p:guide pos="30"/>
        <p:guide pos="3840"/>
        <p:guide orient="horz" pos="216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microsoft.com/office/2016/11/relationships/changesInfo" Target="changesInfos/changesInfo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microsoft.com/office/2015/10/relationships/revisionInfo" Target="revisionInfo.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handoutMaster" Target="handoutMasters/handoutMaster1.xml"/><Relationship Id="rId16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tags" Target="tags/tag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RODRIGUES DA SILVA" userId="d40e3e5b-b729-4155-b1b4-f12f632267fc" providerId="ADAL" clId="{3EC06510-12EA-4743-B927-38B9A2FE22BA}"/>
    <pc:docChg chg="modSld">
      <pc:chgData name="VANESSA RODRIGUES DA SILVA" userId="d40e3e5b-b729-4155-b1b4-f12f632267fc" providerId="ADAL" clId="{3EC06510-12EA-4743-B927-38B9A2FE22BA}" dt="2026-05-22T17:45:18.474" v="36" actId="14100"/>
      <pc:docMkLst>
        <pc:docMk/>
      </pc:docMkLst>
      <pc:sldChg chg="addSp modSp mod">
        <pc:chgData name="VANESSA RODRIGUES DA SILVA" userId="d40e3e5b-b729-4155-b1b4-f12f632267fc" providerId="ADAL" clId="{3EC06510-12EA-4743-B927-38B9A2FE22BA}" dt="2026-05-22T17:45:18.474" v="36" actId="14100"/>
        <pc:sldMkLst>
          <pc:docMk/>
          <pc:sldMk cId="2139354849" sldId="2147471214"/>
        </pc:sldMkLst>
        <pc:spChg chg="add mod">
          <ac:chgData name="VANESSA RODRIGUES DA SILVA" userId="d40e3e5b-b729-4155-b1b4-f12f632267fc" providerId="ADAL" clId="{3EC06510-12EA-4743-B927-38B9A2FE22BA}" dt="2026-05-22T17:45:18.474" v="36" actId="14100"/>
          <ac:spMkLst>
            <pc:docMk/>
            <pc:sldMk cId="2139354849" sldId="2147471214"/>
            <ac:spMk id="2" creationId="{3865BAAD-09CD-2D5A-9036-5632C31C5B2D}"/>
          </ac:spMkLst>
        </pc:spChg>
        <pc:spChg chg="mod">
          <ac:chgData name="VANESSA RODRIGUES DA SILVA" userId="d40e3e5b-b729-4155-b1b4-f12f632267fc" providerId="ADAL" clId="{3EC06510-12EA-4743-B927-38B9A2FE22BA}" dt="2026-05-22T17:44:46.893" v="1" actId="207"/>
          <ac:spMkLst>
            <pc:docMk/>
            <pc:sldMk cId="2139354849" sldId="2147471214"/>
            <ac:spMk id="4" creationId="{37D7489E-62DA-B5CD-D277-5C29819D712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9390BCB7-6CB1-18C7-ECC0-C47F9825FF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64210B9-94A8-9361-2DE5-F869CD863A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CA64A7-6F1A-854F-B94D-71AF0FE7857D}" type="datetimeFigureOut">
              <a:rPr lang="pt-BR" smtClean="0"/>
              <a:t>01/06/2026</a:t>
            </a:fld>
            <a:endParaRPr lang="pt-BR"/>
          </a:p>
        </p:txBody>
      </p:sp>
      <p:sp>
        <p:nvSpPr>
          <p:cNvPr id="4" name="Espaço Reservado para Rodapé 3">
            <a:extLst>
              <a:ext uri="{FF2B5EF4-FFF2-40B4-BE49-F238E27FC236}">
                <a16:creationId xmlns:a16="http://schemas.microsoft.com/office/drawing/2014/main" id="{6AF6E528-7C96-7BF5-7B7B-0EA9D57278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B76FC706-59EE-69CF-B2E0-AF47286A33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2D0B58-52E1-6A49-B12E-B560AE8B5702}" type="slidenum">
              <a:rPr lang="pt-BR" smtClean="0"/>
              <a:t>‹nº›</a:t>
            </a:fld>
            <a:endParaRPr lang="pt-BR"/>
          </a:p>
        </p:txBody>
      </p:sp>
    </p:spTree>
    <p:extLst>
      <p:ext uri="{BB962C8B-B14F-4D97-AF65-F5344CB8AC3E}">
        <p14:creationId xmlns:p14="http://schemas.microsoft.com/office/powerpoint/2010/main" val="569767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92539-B123-A84B-A18A-6F127440FA9F}" type="datetimeFigureOut">
              <a:rPr lang="pt-BR" smtClean="0"/>
              <a:t>01/06/2026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3BB67-A6CE-CA41-AEF4-CD597901C648}" type="slidenum">
              <a:rPr lang="pt-BR" smtClean="0"/>
              <a:t>‹nº›</a:t>
            </a:fld>
            <a:endParaRPr lang="pt-BR"/>
          </a:p>
        </p:txBody>
      </p:sp>
    </p:spTree>
    <p:extLst>
      <p:ext uri="{BB962C8B-B14F-4D97-AF65-F5344CB8AC3E}">
        <p14:creationId xmlns:p14="http://schemas.microsoft.com/office/powerpoint/2010/main" val="2165353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www.claroclubepromocoes.com.br"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www.claroclubepromocoes.com.br"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youtu.be/gs2vNBRd3zU?si=5Ih5QXqYwK8y0t4K"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a:t>
            </a:fld>
            <a:endParaRPr lang="pt-BR"/>
          </a:p>
        </p:txBody>
      </p:sp>
    </p:spTree>
    <p:extLst>
      <p:ext uri="{BB962C8B-B14F-4D97-AF65-F5344CB8AC3E}">
        <p14:creationId xmlns:p14="http://schemas.microsoft.com/office/powerpoint/2010/main" val="386775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a:t>Para a ativação é necessário um chip </a:t>
            </a:r>
            <a:r>
              <a:rPr lang="pt-BR" err="1"/>
              <a:t>pré</a:t>
            </a:r>
            <a:r>
              <a:rPr lang="pt-BR"/>
              <a:t>-ativo</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56527-664E-F9CD-0982-822147CE547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3E6EFC2-D06D-1DA9-5D53-3D855286245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2E18D9B-7CF1-A5BF-5BB5-5E8C07484D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a:p>
        </p:txBody>
      </p:sp>
      <p:sp>
        <p:nvSpPr>
          <p:cNvPr id="4" name="Espaço Reservado para Número de Slide 3">
            <a:extLst>
              <a:ext uri="{FF2B5EF4-FFF2-40B4-BE49-F238E27FC236}">
                <a16:creationId xmlns:a16="http://schemas.microsoft.com/office/drawing/2014/main" id="{65C28F8D-545D-EB58-4F06-33C80B44C6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4786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6EB56-10FB-306A-1C2C-7D408AA8152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C4EEA88-0503-1A25-DCD4-4374C56BABA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6C31A91-3C33-597E-3263-18DFB783EB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a:solidFill>
                  <a:prstClr val="black">
                    <a:lumMod val="85000"/>
                    <a:lumOff val="15000"/>
                  </a:prstClr>
                </a:solidFill>
                <a:latin typeface="Arial" panose="020B0604020202020204" pitchFamily="34" charset="0"/>
                <a:cs typeface="Arial" panose="020B0604020202020204" pitchFamily="34" charset="0"/>
              </a:rPr>
              <a:t>Agora, o conteúdo na Claro tv+ pode ser seu! Pague um valor fixo apenas uma vez, e assista quantas vezes quiser! Aquisição através da tv, aplicativo Claro tv+ ou site.</a:t>
            </a:r>
            <a:endParaRPr kumimoji="0" lang="pt-BR"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endParaRPr lang="pt-BR" sz="1200" b="0" i="0" u="none" strike="noStrike" kern="1200" baseline="0">
              <a:solidFill>
                <a:schemeClr val="tx1"/>
              </a:solidFill>
              <a:latin typeface="Arial" panose="020B0604020202020204" pitchFamily="34" charset="0"/>
              <a:ea typeface="+mn-ea"/>
              <a:cs typeface="+mn-cs"/>
            </a:endParaRPr>
          </a:p>
          <a:p>
            <a:r>
              <a:rPr lang="pt-BR" sz="1200" b="0" i="0" u="none" strike="noStrike" kern="1200" baseline="0">
                <a:solidFill>
                  <a:schemeClr val="tx1"/>
                </a:solidFill>
                <a:latin typeface="Arial" panose="020B0604020202020204" pitchFamily="34" charset="0"/>
                <a:ea typeface="+mn-ea"/>
                <a:cs typeface="+mn-cs"/>
              </a:rPr>
              <a:t>Possibilidade de </a:t>
            </a:r>
            <a:r>
              <a:rPr lang="pt-BR" sz="1200" b="1" i="0" u="none" strike="noStrike" kern="1200" baseline="0">
                <a:solidFill>
                  <a:schemeClr val="tx1"/>
                </a:solidFill>
                <a:latin typeface="Arial" panose="020B0604020202020204" pitchFamily="34" charset="0"/>
                <a:ea typeface="+mn-ea"/>
                <a:cs typeface="+mn-cs"/>
              </a:rPr>
              <a:t>assistir os conteúdos comprados quando estiver off </a:t>
            </a:r>
            <a:r>
              <a:rPr lang="pt-BR" sz="1200" b="1" i="0" u="none" strike="noStrike" kern="1200" baseline="0" err="1">
                <a:solidFill>
                  <a:schemeClr val="tx1"/>
                </a:solidFill>
                <a:latin typeface="Arial" panose="020B0604020202020204" pitchFamily="34" charset="0"/>
                <a:ea typeface="+mn-ea"/>
                <a:cs typeface="+mn-cs"/>
              </a:rPr>
              <a:t>line</a:t>
            </a:r>
            <a:r>
              <a:rPr lang="pt-BR" sz="1200" b="1" i="0" u="none" strike="noStrike" kern="1200" baseline="0">
                <a:solidFill>
                  <a:schemeClr val="tx1"/>
                </a:solidFill>
                <a:latin typeface="Arial" panose="020B0604020202020204" pitchFamily="34" charset="0"/>
                <a:ea typeface="+mn-ea"/>
                <a:cs typeface="+mn-cs"/>
              </a:rPr>
              <a:t> </a:t>
            </a:r>
            <a:r>
              <a:rPr lang="pt-BR" sz="1200" b="0" i="0" u="none" strike="noStrike" kern="1200" baseline="0">
                <a:solidFill>
                  <a:schemeClr val="tx1"/>
                </a:solidFill>
                <a:latin typeface="Arial" panose="020B0604020202020204" pitchFamily="34" charset="0"/>
                <a:ea typeface="+mn-ea"/>
                <a:cs typeface="+mn-cs"/>
              </a:rPr>
              <a:t>(site clarotvmais.com.br) através do serviço de D2GO* </a:t>
            </a:r>
          </a:p>
          <a:p>
            <a:r>
              <a:rPr lang="pt-BR" sz="1200" b="1" i="0" u="none" strike="noStrike" kern="1200" baseline="0">
                <a:solidFill>
                  <a:schemeClr val="tx1"/>
                </a:solidFill>
                <a:latin typeface="Arial" panose="020B0604020202020204" pitchFamily="34" charset="0"/>
                <a:ea typeface="+mn-ea"/>
                <a:cs typeface="+mn-cs"/>
              </a:rPr>
              <a:t>Acesso aos conteúdos adquiridos pela pasta “Comprados” dentro de “Meus Vídeos</a:t>
            </a:r>
            <a:r>
              <a:rPr lang="pt-BR" sz="1200" b="0" i="0" u="none" strike="noStrike" kern="1200" baseline="0">
                <a:solidFill>
                  <a:schemeClr val="tx1"/>
                </a:solidFill>
                <a:latin typeface="Arial" panose="020B0604020202020204" pitchFamily="34" charset="0"/>
                <a:ea typeface="+mn-ea"/>
                <a:cs typeface="+mn-cs"/>
              </a:rPr>
              <a:t>”, através do Portal de TV ou pelo aplicativo Claro tv+ ou site, utilizando login e senha Minha NET. </a:t>
            </a:r>
          </a:p>
          <a:p>
            <a:r>
              <a:rPr lang="pt-BR" sz="1200" b="1" i="0" u="none" strike="noStrike" kern="1200" baseline="0">
                <a:solidFill>
                  <a:schemeClr val="tx1"/>
                </a:solidFill>
                <a:latin typeface="Arial" panose="020B0604020202020204" pitchFamily="34" charset="0"/>
                <a:ea typeface="+mn-ea"/>
                <a:cs typeface="+mn-cs"/>
              </a:rPr>
              <a:t>O cliente poderá fazer o Streaming </a:t>
            </a:r>
            <a:r>
              <a:rPr lang="pt-BR" sz="1200" b="0" i="0" u="none" strike="noStrike" kern="1200" baseline="0">
                <a:solidFill>
                  <a:schemeClr val="tx1"/>
                </a:solidFill>
                <a:latin typeface="Arial" panose="020B0604020202020204" pitchFamily="34" charset="0"/>
                <a:ea typeface="+mn-ea"/>
                <a:cs typeface="+mn-cs"/>
              </a:rPr>
              <a:t>(assistir na plataforma online) </a:t>
            </a:r>
            <a:r>
              <a:rPr lang="pt-BR" sz="1200" b="1" i="0" u="none" strike="noStrike" kern="1200" baseline="0">
                <a:solidFill>
                  <a:schemeClr val="tx1"/>
                </a:solidFill>
                <a:latin typeface="Arial" panose="020B0604020202020204" pitchFamily="34" charset="0"/>
                <a:ea typeface="+mn-ea"/>
                <a:cs typeface="+mn-cs"/>
              </a:rPr>
              <a:t>e também fazer Download </a:t>
            </a:r>
            <a:r>
              <a:rPr lang="pt-BR" sz="1200" b="0" i="0" u="none" strike="noStrike" kern="1200" baseline="0">
                <a:solidFill>
                  <a:schemeClr val="tx1"/>
                </a:solidFill>
                <a:latin typeface="Arial" panose="020B0604020202020204" pitchFamily="34" charset="0"/>
                <a:ea typeface="+mn-ea"/>
                <a:cs typeface="+mn-cs"/>
              </a:rPr>
              <a:t>do conteúdo para assistir quando quiser. </a:t>
            </a:r>
          </a:p>
          <a:p>
            <a:r>
              <a:rPr lang="pt-BR" sz="1200" b="0" i="0" u="none" strike="noStrike" kern="1200" baseline="0">
                <a:solidFill>
                  <a:schemeClr val="tx1"/>
                </a:solidFill>
                <a:latin typeface="Arial" panose="020B0604020202020204" pitchFamily="34" charset="0"/>
                <a:ea typeface="+mn-ea"/>
                <a:cs typeface="+mn-cs"/>
              </a:rPr>
              <a:t>*D2GO = Download </a:t>
            </a:r>
            <a:r>
              <a:rPr lang="pt-BR" sz="1200" b="0" i="0" u="none" strike="noStrike" kern="1200" baseline="0" err="1">
                <a:solidFill>
                  <a:schemeClr val="tx1"/>
                </a:solidFill>
                <a:latin typeface="Arial" panose="020B0604020202020204" pitchFamily="34" charset="0"/>
                <a:ea typeface="+mn-ea"/>
                <a:cs typeface="+mn-cs"/>
              </a:rPr>
              <a:t>To</a:t>
            </a:r>
            <a:r>
              <a:rPr lang="pt-BR" sz="1200" b="0" i="0" u="none" strike="noStrike" kern="1200" baseline="0">
                <a:solidFill>
                  <a:schemeClr val="tx1"/>
                </a:solidFill>
                <a:latin typeface="Arial" panose="020B0604020202020204" pitchFamily="34" charset="0"/>
                <a:ea typeface="+mn-ea"/>
                <a:cs typeface="+mn-cs"/>
              </a:rPr>
              <a:t> Go é uma funcionalidade que permite baixar um conteúdo. </a:t>
            </a:r>
          </a:p>
          <a:p>
            <a:r>
              <a:rPr lang="pt-BR" sz="1200" b="1" i="1" u="none" strike="noStrike" kern="1200" baseline="0">
                <a:solidFill>
                  <a:schemeClr val="tx1"/>
                </a:solidFill>
                <a:latin typeface="Arial" panose="020B0604020202020204" pitchFamily="34" charset="0"/>
                <a:ea typeface="+mn-ea"/>
                <a:cs typeface="+mn-cs"/>
              </a:rPr>
              <a:t>VANTAGENS DE COMPRA DE CONTEÚDO NO CLARO TV+ </a:t>
            </a:r>
            <a:r>
              <a:rPr lang="pt-BR" sz="1200" b="1" i="0" u="none" strike="noStrike" kern="1200" baseline="0">
                <a:solidFill>
                  <a:schemeClr val="tx1"/>
                </a:solidFill>
                <a:latin typeface="Arial" panose="020B0604020202020204" pitchFamily="34" charset="0"/>
                <a:ea typeface="+mn-ea"/>
                <a:cs typeface="+mn-cs"/>
              </a:rPr>
              <a:t>Tenha o conteúdo infantil favorito do seu filho, para assistir onde e quando quiser. </a:t>
            </a:r>
            <a:endParaRPr lang="pt-BR"/>
          </a:p>
          <a:p>
            <a:endParaRPr lang="pt-BR"/>
          </a:p>
        </p:txBody>
      </p:sp>
      <p:sp>
        <p:nvSpPr>
          <p:cNvPr id="4" name="Espaço Reservado para Número de Slide 3">
            <a:extLst>
              <a:ext uri="{FF2B5EF4-FFF2-40B4-BE49-F238E27FC236}">
                <a16:creationId xmlns:a16="http://schemas.microsoft.com/office/drawing/2014/main" id="{6B6FFE60-B594-5849-3189-7E341C794E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5179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43062-766D-2E43-A5A6-234A660D3CF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8688741-A758-E603-9F0F-29AE43DCA8C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8FF90C0-E010-AD59-ECC4-141146F3C32D}"/>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581EC4A-4B9A-7118-15E9-DD3CDB554F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900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C98CD-C6FA-B7BC-E54F-010341CD251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74013E-EB7A-9A5E-B92A-82B3DAD3D77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6D06428-5E9F-B483-E120-E0160B012B7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33F08985-BD77-1379-3A1B-C69B98B81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759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B6BDE-1D40-DC7D-3B10-ADACE07F04A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C37C929-2C95-F0BD-4473-E86C157E406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A8F4951-6474-E641-2703-628E78C136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CONSULTE O BOOK PARA MAIORES INFORMAÇÕES!</a:t>
            </a:r>
          </a:p>
          <a:p>
            <a:endParaRPr lang="pt-BR"/>
          </a:p>
        </p:txBody>
      </p:sp>
      <p:sp>
        <p:nvSpPr>
          <p:cNvPr id="4" name="Espaço Reservado para Número de Slide 3">
            <a:extLst>
              <a:ext uri="{FF2B5EF4-FFF2-40B4-BE49-F238E27FC236}">
                <a16:creationId xmlns:a16="http://schemas.microsoft.com/office/drawing/2014/main" id="{DBC9F6C3-4402-9919-611C-E2C787917B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4151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1D762-7E86-E840-7EC3-4B369C11690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F4221A2-4269-34D9-FD92-AA2F52B5E2A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9E9E384-FAD7-4B79-5B2C-8427CFE42CE5}"/>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8919F24-87D9-67E5-05E0-16150DF6FD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5975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963E-DCA0-41DA-74FD-F1148B1B5CD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67C391C-9B7A-B54A-95EE-43266DB5739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CE44C38-59BB-8AF6-A686-A03CFC075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a:latin typeface="Segoe UI" panose="020B0502040204020203" pitchFamily="34" charset="0"/>
                <a:ea typeface="Calibri"/>
                <a:cs typeface="Segoe UI" panose="020B0502040204020203" pitchFamily="34" charset="0"/>
                <a:sym typeface="Calibri"/>
              </a:rPr>
              <a:t>O plano ideal para Guilherme é Box Claro tv+.</a:t>
            </a:r>
            <a:endParaRPr lang="pt-BR" sz="1200">
              <a:latin typeface="Segoe UI" panose="020B0502040204020203" pitchFamily="34" charset="0"/>
              <a:cs typeface="Segoe UI" panose="020B0502040204020203" pitchFamily="34" charset="0"/>
            </a:endParaRPr>
          </a:p>
        </p:txBody>
      </p:sp>
      <p:sp>
        <p:nvSpPr>
          <p:cNvPr id="4" name="Espaço Reservado para Número de Slide 3">
            <a:extLst>
              <a:ext uri="{FF2B5EF4-FFF2-40B4-BE49-F238E27FC236}">
                <a16:creationId xmlns:a16="http://schemas.microsoft.com/office/drawing/2014/main" id="{9553E6DD-BD98-2D00-32DF-62FEBF5190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3691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A370-B432-CA9D-F574-DA82FE1B8FF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87C72F0-423B-D51A-28D0-2879B151CBF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17B4BC-7E35-109C-A372-B3DCCF2965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a:ea typeface="Calibri"/>
                <a:cs typeface="Segoe UI" panose="020B0502040204020203" pitchFamily="34" charset="0"/>
                <a:sym typeface="Calibri"/>
              </a:rPr>
              <a:t>O plano ideal para Gabriela é App Claro tv+.</a:t>
            </a:r>
            <a:endParaRPr lang="pt-BR" sz="120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a:latin typeface="Segoe UI" panose="020B0502040204020203" pitchFamily="34" charset="0"/>
              <a:cs typeface="Segoe UI" panose="020B0502040204020203" pitchFamily="34" charset="0"/>
            </a:endParaRPr>
          </a:p>
        </p:txBody>
      </p:sp>
      <p:sp>
        <p:nvSpPr>
          <p:cNvPr id="4" name="Espaço Reservado para Número de Slide 3">
            <a:extLst>
              <a:ext uri="{FF2B5EF4-FFF2-40B4-BE49-F238E27FC236}">
                <a16:creationId xmlns:a16="http://schemas.microsoft.com/office/drawing/2014/main" id="{1D24D8D3-A599-E44B-7D5D-31D6D3F8A4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7193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4B87-BBB9-8867-EB64-55C5176949C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5DC49EC-E3F7-5F79-5305-F39269DF47C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A43667D-3819-0234-7F17-42F1BFD6B5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Finalize o tema TV e prossiga para o próximo item do 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a:p>
        </p:txBody>
      </p:sp>
      <p:sp>
        <p:nvSpPr>
          <p:cNvPr id="4" name="Espaço Reservado para Número de Slide 3">
            <a:extLst>
              <a:ext uri="{FF2B5EF4-FFF2-40B4-BE49-F238E27FC236}">
                <a16:creationId xmlns:a16="http://schemas.microsoft.com/office/drawing/2014/main" id="{14896AE3-22A9-EF36-C73B-9F09858691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6187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160F2-1F87-D342-48EC-02313116CA3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8D0D794-E077-A0D8-1600-D59BD8D1E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978B3D8-C0D5-77BF-2B33-35E0DACD8CB4}"/>
              </a:ext>
            </a:extLst>
          </p:cNvPr>
          <p:cNvSpPr>
            <a:spLocks noGrp="1"/>
          </p:cNvSpPr>
          <p:nvPr>
            <p:ph type="body" idx="1"/>
          </p:nvPr>
        </p:nvSpPr>
        <p:spPr/>
        <p:txBody>
          <a:bodyPr/>
          <a:lstStyle/>
          <a:p>
            <a:pPr>
              <a:defRPr/>
            </a:pPr>
            <a:r>
              <a:rPr lang="pt-BR"/>
              <a:t>Facilitador: “Dá só uma olhada em tudo que vamos aprender hoje!” Apresente os temas que serão abordados durante o treinamento.</a:t>
            </a:r>
            <a:endParaRPr lang="en-US"/>
          </a:p>
          <a:p>
            <a:pPr>
              <a:defRPr/>
            </a:pPr>
            <a:endParaRPr lang="pt-BR"/>
          </a:p>
          <a:p>
            <a:pPr marL="0" marR="0" lvl="0" indent="0" algn="l" defTabSz="914400">
              <a:lnSpc>
                <a:spcPct val="100000"/>
              </a:lnSpc>
              <a:spcBef>
                <a:spcPts val="0"/>
              </a:spcBef>
              <a:spcAft>
                <a:spcPts val="0"/>
              </a:spcAft>
              <a:buClrTx/>
              <a:buSzTx/>
              <a:buFontTx/>
              <a:buNone/>
              <a:defRPr/>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E7036A5B-BE82-5F47-F854-B7AF115FDC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4662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78568-0AAF-5715-0F2C-F70789C858B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577228-E7A6-E93A-E3E7-5C2D7931316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76D3EE-2416-E764-0965-5D47D0A60AA6}"/>
              </a:ext>
            </a:extLst>
          </p:cNvPr>
          <p:cNvSpPr>
            <a:spLocks noGrp="1"/>
          </p:cNvSpPr>
          <p:nvPr>
            <p:ph type="body" idx="1"/>
          </p:nvPr>
        </p:nvSpPr>
        <p:spPr/>
        <p:txBody>
          <a:bodyPr/>
          <a:lstStyle/>
          <a:p>
            <a:pPr>
              <a:defRPr/>
            </a:pPr>
            <a:r>
              <a:rPr lang="pt-BR"/>
              <a:t>Para a ativação é necessário um chip </a:t>
            </a:r>
            <a:r>
              <a:rPr lang="pt-BR" err="1"/>
              <a:t>pré</a:t>
            </a:r>
            <a:r>
              <a:rPr lang="pt-BR"/>
              <a:t>-ativo</a:t>
            </a:r>
          </a:p>
        </p:txBody>
      </p:sp>
      <p:sp>
        <p:nvSpPr>
          <p:cNvPr id="4" name="Espaço Reservado para Número de Slide 3">
            <a:extLst>
              <a:ext uri="{FF2B5EF4-FFF2-40B4-BE49-F238E27FC236}">
                <a16:creationId xmlns:a16="http://schemas.microsoft.com/office/drawing/2014/main" id="{21CD63C5-F760-9943-FCF8-10EFA976D3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9724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pc="-70">
              <a:solidFill>
                <a:srgbClr val="FFFFFF"/>
              </a:solidFill>
              <a:ea typeface="Calibri" panose="020F0502020204030204"/>
              <a:cs typeface="Calibri" panose="020F0502020204030204"/>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127</a:t>
            </a:fld>
            <a:endParaRPr lang="pt-B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dirty="0"/>
              <a:t>gerimos realizar o passo a passo com eles, para que todos baixem na hora.</a:t>
            </a:r>
            <a:endParaRPr lang="en-US" dirty="0"/>
          </a:p>
          <a:p>
            <a:pPr>
              <a:defRPr/>
            </a:pPr>
            <a:r>
              <a:rPr lang="pt-BR" dirty="0"/>
              <a:t>Slides a seguir são opcionais</a:t>
            </a:r>
            <a:endParaRPr lang="en-US" dirty="0"/>
          </a:p>
          <a:p>
            <a:pPr>
              <a:defRPr/>
            </a:pPr>
            <a:endParaRPr lang="pt-BR" dirty="0"/>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128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129</a:t>
            </a:fld>
            <a:endParaRPr lang="pt-B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130</a:t>
            </a:fld>
            <a:endParaRPr lang="pt-B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131</a:t>
            </a:fld>
            <a:endParaRPr lang="pt-B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132</a:t>
            </a:fld>
            <a:endParaRPr lang="pt-B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133</a:t>
            </a:fld>
            <a:endParaRPr lang="pt-BR"/>
          </a:p>
        </p:txBody>
      </p:sp>
    </p:spTree>
    <p:extLst>
      <p:ext uri="{BB962C8B-B14F-4D97-AF65-F5344CB8AC3E}">
        <p14:creationId xmlns:p14="http://schemas.microsoft.com/office/powerpoint/2010/main" val="20393200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134</a:t>
            </a:fld>
            <a:endParaRPr lang="pt-B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135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136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dirty="0"/>
              <a:t>ISENÇÃO DE TARIFAÇÃO </a:t>
            </a:r>
            <a:r>
              <a:rPr lang="pt-BR" dirty="0"/>
              <a:t>para números </a:t>
            </a:r>
            <a:r>
              <a:rPr lang="pt-BR" dirty="0" err="1"/>
              <a:t>tridígitos</a:t>
            </a:r>
            <a:r>
              <a:rPr lang="pt-BR" dirty="0"/>
              <a:t> e números especiais.</a:t>
            </a:r>
            <a:endParaRPr lang="en-US" dirty="0"/>
          </a:p>
          <a:p>
            <a:pPr>
              <a:defRPr/>
            </a:pPr>
            <a:r>
              <a:rPr lang="pt-BR" b="1" dirty="0"/>
              <a:t>A INTERNET MÓVEL MAIS RÁPIDA DO BRASIL... </a:t>
            </a:r>
            <a:r>
              <a:rPr lang="pt-BR" dirty="0"/>
              <a:t>Ainda mais rápida! O 4G mais veloz do país e a nova era da velocidade com o 4.5G.</a:t>
            </a:r>
            <a:endParaRPr lang="en-US" dirty="0"/>
          </a:p>
          <a:p>
            <a:pPr>
              <a:defRPr/>
            </a:pPr>
            <a:r>
              <a:rPr lang="pt-BR" b="1" dirty="0"/>
              <a:t>SEM COBRANÇA DE ROAMING </a:t>
            </a:r>
            <a:r>
              <a:rPr lang="pt-BR" dirty="0"/>
              <a:t>nacional e deslocamento.</a:t>
            </a:r>
            <a:endParaRPr lang="en-US" dirty="0"/>
          </a:p>
          <a:p>
            <a:pPr>
              <a:defRPr/>
            </a:pPr>
            <a:r>
              <a:rPr lang="pt-BR" b="1" dirty="0"/>
              <a:t>CAIXA POSTAL </a:t>
            </a:r>
            <a:r>
              <a:rPr lang="pt-BR" dirty="0"/>
              <a:t>gratuita para clientes Claro controle</a:t>
            </a:r>
          </a:p>
          <a:p>
            <a:pPr>
              <a:defRPr/>
            </a:pPr>
            <a:r>
              <a:rPr lang="pt-BR" b="1" dirty="0"/>
              <a:t>Consulte a disponibilidade da rede 5G no Mapa de Cobertura do site da Claro.</a:t>
            </a:r>
            <a:endParaRPr lang="pt-BR" dirty="0"/>
          </a:p>
          <a:p>
            <a:pPr>
              <a:defRPr/>
            </a:pPr>
            <a:r>
              <a:rPr lang="pt-BR" dirty="0"/>
              <a:t>Atualmente, o Claro controle mais conta com 3 planos. Os novos clientes Controle receberão </a:t>
            </a:r>
            <a:r>
              <a:rPr lang="pt-BR" u="sng" dirty="0"/>
              <a:t>todos</a:t>
            </a:r>
            <a:r>
              <a:rPr lang="pt-BR" dirty="0"/>
              <a:t> os benefícios (Voz, Dados e Torpedo) após o fechamento do Ciclo. Ou seja, para os novos clientes, não será mais necessário o reconhecimento do pagamento da primeira fatura para que a franquia de voz seja liberada. Além disso, os 3 planos contam com ótimos serviços VAS.</a:t>
            </a:r>
            <a:endParaRPr lang="en-US" dirty="0"/>
          </a:p>
          <a:p>
            <a:pPr>
              <a:defRPr/>
            </a:pPr>
            <a:r>
              <a:rPr lang="pt-BR" dirty="0"/>
              <a:t>VAS é uma sigla para </a:t>
            </a:r>
            <a:r>
              <a:rPr lang="pt-BR" dirty="0" err="1"/>
              <a:t>Value</a:t>
            </a:r>
            <a:r>
              <a:rPr lang="pt-BR" dirty="0"/>
              <a:t> </a:t>
            </a:r>
            <a:r>
              <a:rPr lang="pt-BR" dirty="0" err="1"/>
              <a:t>Added</a:t>
            </a:r>
            <a:r>
              <a:rPr lang="pt-BR" dirty="0"/>
              <a:t> Service: literalmente, serviço de valor agregado. São os serviços extras a que o cliente tem acesso sem pagar nada a mais.</a:t>
            </a:r>
            <a:endParaRPr lang="en-US" dirty="0"/>
          </a:p>
          <a:p>
            <a:pPr>
              <a:defRPr/>
            </a:pPr>
            <a:endParaRPr lang="pt-BR" dirty="0"/>
          </a:p>
          <a:p>
            <a:pPr>
              <a:defRPr/>
            </a:pPr>
            <a:endParaRPr lang="pt-BR" dirty="0">
              <a:ea typeface="Calibri" panose="020F0502020204030204"/>
              <a:cs typeface="Calibri" panose="020F0502020204030204"/>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17</a:t>
            </a:fld>
            <a:endParaRPr lang="pt-B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137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138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dirty="0">
              <a:cs typeface="Calibri" panose="020F0502020204030204"/>
            </a:endParaRPr>
          </a:p>
          <a:p>
            <a:pPr>
              <a:defRPr/>
            </a:pPr>
            <a:endParaRPr lang="pt-BR" dirty="0"/>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139</a:t>
            </a:fld>
            <a:endParaRPr lang="pt-B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spcBef>
                <a:spcPts val="1800"/>
              </a:spcBef>
              <a:defRPr/>
            </a:pPr>
            <a:r>
              <a:rPr lang="pt-BR" b="1"/>
              <a:t>DETALHES DA OFERTA!</a:t>
            </a:r>
            <a:endParaRPr lang="en-US"/>
          </a:p>
          <a:p>
            <a:pPr>
              <a:spcBef>
                <a:spcPts val="1800"/>
              </a:spcBef>
              <a:defRPr/>
            </a:pPr>
            <a:endParaRPr lang="pt-BR"/>
          </a:p>
          <a:p>
            <a:pPr>
              <a:spcBef>
                <a:spcPts val="1800"/>
              </a:spcBef>
              <a:defRPr/>
            </a:pPr>
            <a:r>
              <a:rPr lang="pt-BR" b="1"/>
              <a:t>Você conhece o Claro clube e suas regras?</a:t>
            </a:r>
            <a:endParaRPr lang="en-US"/>
          </a:p>
          <a:p>
            <a:pPr>
              <a:spcBef>
                <a:spcPts val="1800"/>
              </a:spcBef>
              <a:defRPr/>
            </a:pPr>
            <a:endParaRPr lang="pt-BR"/>
          </a:p>
          <a:p>
            <a:pPr>
              <a:spcBef>
                <a:spcPts val="1800"/>
              </a:spcBef>
              <a:defRPr/>
            </a:pPr>
            <a:r>
              <a:rPr lang="pt-BR" b="1"/>
              <a:t>Pergunte para a turma e aguarde as resposta. Utilize o </a:t>
            </a:r>
            <a:r>
              <a:rPr lang="pt-BR" b="1" err="1"/>
              <a:t>ppt</a:t>
            </a:r>
            <a:r>
              <a:rPr lang="pt-BR" b="1"/>
              <a:t> como </a:t>
            </a:r>
            <a:r>
              <a:rPr lang="pt-BR" b="1" err="1"/>
              <a:t>Check</a:t>
            </a:r>
            <a:r>
              <a:rPr lang="pt-BR" b="1"/>
              <a:t> point. </a:t>
            </a:r>
            <a:endParaRPr lang="en-US"/>
          </a:p>
          <a:p>
            <a:pPr>
              <a:spcBef>
                <a:spcPts val="1800"/>
              </a:spcBef>
              <a:defRPr/>
            </a:pPr>
            <a:endParaRPr lang="pt-BR"/>
          </a:p>
          <a:p>
            <a:pPr>
              <a:spcBef>
                <a:spcPts val="1800"/>
              </a:spcBef>
              <a:defRPr/>
            </a:pPr>
            <a:r>
              <a:rPr lang="pt-BR" b="1"/>
              <a:t>Pontos por tempo de casa:</a:t>
            </a:r>
            <a:endParaRPr lang="en-US"/>
          </a:p>
          <a:p>
            <a:pPr>
              <a:spcBef>
                <a:spcPts val="1800"/>
              </a:spcBef>
              <a:defRPr/>
            </a:pPr>
            <a:endParaRPr lang="pt-BR"/>
          </a:p>
          <a:p>
            <a:pPr>
              <a:defRPr/>
            </a:pPr>
            <a:r>
              <a:rPr lang="pt-BR"/>
              <a:t>1 a 2 anos </a:t>
            </a:r>
            <a:r>
              <a:rPr lang="pt-BR" b="1"/>
              <a:t>100</a:t>
            </a:r>
            <a:r>
              <a:rPr lang="pt-BR"/>
              <a:t> </a:t>
            </a:r>
            <a:endParaRPr lang="en-US"/>
          </a:p>
          <a:p>
            <a:pPr>
              <a:defRPr/>
            </a:pPr>
            <a:r>
              <a:rPr lang="pt-BR"/>
              <a:t>2 a 3 anos </a:t>
            </a:r>
            <a:r>
              <a:rPr lang="pt-BR" b="1"/>
              <a:t>200</a:t>
            </a:r>
            <a:r>
              <a:rPr lang="pt-BR"/>
              <a:t> </a:t>
            </a:r>
            <a:endParaRPr lang="en-US"/>
          </a:p>
          <a:p>
            <a:pPr>
              <a:defRPr/>
            </a:pPr>
            <a:r>
              <a:rPr lang="pt-BR"/>
              <a:t>3 a 4 anos </a:t>
            </a:r>
            <a:r>
              <a:rPr lang="pt-BR" b="1"/>
              <a:t>300</a:t>
            </a:r>
            <a:r>
              <a:rPr lang="pt-BR"/>
              <a:t> </a:t>
            </a:r>
            <a:endParaRPr lang="en-US"/>
          </a:p>
          <a:p>
            <a:pPr>
              <a:defRPr/>
            </a:pPr>
            <a:r>
              <a:rPr lang="pt-BR"/>
              <a:t>4 a 5 anos </a:t>
            </a:r>
            <a:r>
              <a:rPr lang="pt-BR" b="1"/>
              <a:t>400</a:t>
            </a:r>
            <a:r>
              <a:rPr lang="pt-BR"/>
              <a:t> </a:t>
            </a:r>
            <a:endParaRPr lang="en-US"/>
          </a:p>
          <a:p>
            <a:pPr>
              <a:defRPr/>
            </a:pPr>
            <a:r>
              <a:rPr lang="pt-BR"/>
              <a:t>&gt; 5 anos </a:t>
            </a:r>
            <a:r>
              <a:rPr lang="pt-BR" b="1"/>
              <a:t>500</a:t>
            </a:r>
            <a:r>
              <a:rPr lang="pt-BR"/>
              <a:t> </a:t>
            </a:r>
            <a:endParaRPr lang="en-US"/>
          </a:p>
          <a:p>
            <a:pPr>
              <a:spcBef>
                <a:spcPts val="1800"/>
              </a:spcBef>
              <a:defRPr/>
            </a:pPr>
            <a:endParaRPr lang="pt-BR"/>
          </a:p>
          <a:p>
            <a:pPr>
              <a:spcBef>
                <a:spcPts val="1800"/>
              </a:spcBef>
              <a:defRPr/>
            </a:pPr>
            <a:endParaRPr lang="pt-BR"/>
          </a:p>
          <a:p>
            <a:pPr>
              <a:spcBef>
                <a:spcPts val="1800"/>
              </a:spcBef>
              <a:defRPr/>
            </a:pPr>
            <a:r>
              <a:rPr lang="pt-BR" b="1"/>
              <a:t>Para cadastrar!</a:t>
            </a:r>
            <a:endParaRPr lang="en-US"/>
          </a:p>
          <a:p>
            <a:pPr>
              <a:spcBef>
                <a:spcPts val="1800"/>
              </a:spcBef>
              <a:defRPr/>
            </a:pPr>
            <a:r>
              <a:rPr lang="pt-BR"/>
              <a:t>URA 1052</a:t>
            </a:r>
            <a:endParaRPr lang="en-US"/>
          </a:p>
          <a:p>
            <a:pPr>
              <a:spcBef>
                <a:spcPts val="1800"/>
              </a:spcBef>
              <a:defRPr/>
            </a:pPr>
            <a:r>
              <a:rPr lang="pt-BR"/>
              <a:t>Lojas Claro</a:t>
            </a:r>
            <a:endParaRPr lang="en-US"/>
          </a:p>
          <a:p>
            <a:pPr>
              <a:spcBef>
                <a:spcPts val="1800"/>
              </a:spcBef>
              <a:defRPr/>
            </a:pPr>
            <a:r>
              <a:rPr lang="pt-BR"/>
              <a:t>USSD*1052# </a:t>
            </a:r>
            <a:endParaRPr lang="en-US"/>
          </a:p>
          <a:p>
            <a:pPr>
              <a:spcBef>
                <a:spcPts val="1800"/>
              </a:spcBef>
              <a:defRPr/>
            </a:pPr>
            <a:r>
              <a:rPr lang="pt-BR"/>
              <a:t>Site Minha Claro</a:t>
            </a:r>
            <a:endParaRPr lang="en-US"/>
          </a:p>
          <a:p>
            <a:pPr>
              <a:spcBef>
                <a:spcPts val="1800"/>
              </a:spcBef>
              <a:defRPr/>
            </a:pPr>
            <a:r>
              <a:rPr lang="pt-BR"/>
              <a:t>Hotsite Claro clube: </a:t>
            </a:r>
            <a:r>
              <a:rPr lang="pt-BR" b="1">
                <a:hlinkClick r:id="rId3"/>
              </a:rPr>
              <a:t>www.claroclubepromocoes.com.br</a:t>
            </a:r>
            <a:endParaRPr lang="pt-BR"/>
          </a:p>
          <a:p>
            <a:pPr>
              <a:defRPr/>
            </a:pPr>
            <a:endParaRPr lang="pt-BR" altLang="ko-KR">
              <a:solidFill>
                <a:srgbClr val="404040"/>
              </a:solidFill>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140</a:t>
            </a:fld>
            <a:endParaRPr lang="pt-B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5BE7D-C608-E1B7-77AE-96CA2496E02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F9FDFB5-FFC6-8892-6C2F-82482562973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701A745-235D-79B1-06B8-3321041AC576}"/>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459CFAE-FE59-BFE3-8BE2-070A9942D6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6437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FDCFE-721D-7D77-18D2-2C6AD095EE6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4D13D7A-F958-F91E-C75E-37BA4C0721A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0E181BA-A1B2-480A-C4DA-B1C0CE8D2E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pc="-70">
              <a:solidFill>
                <a:srgbClr val="FFFFFF"/>
              </a:solidFill>
              <a:ea typeface="Calibri" panose="020F0502020204030204"/>
              <a:cs typeface="Calibri" panose="020F0502020204030204"/>
            </a:endParaRPr>
          </a:p>
        </p:txBody>
      </p:sp>
      <p:sp>
        <p:nvSpPr>
          <p:cNvPr id="4" name="Espaço Reservado para Número de Slide 3">
            <a:extLst>
              <a:ext uri="{FF2B5EF4-FFF2-40B4-BE49-F238E27FC236}">
                <a16:creationId xmlns:a16="http://schemas.microsoft.com/office/drawing/2014/main" id="{2B25F14C-1E3B-B4A5-BE95-D7CB7B39B1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7616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F1A0-E462-BA7A-72F1-4B2F3733C6E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05C6813-D73B-8560-6ED8-2535648407C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AC3374-D84D-3450-9395-D049CDFD0E1B}"/>
              </a:ext>
            </a:extLst>
          </p:cNvPr>
          <p:cNvSpPr>
            <a:spLocks noGrp="1"/>
          </p:cNvSpPr>
          <p:nvPr>
            <p:ph type="body" idx="1"/>
          </p:nvPr>
        </p:nvSpPr>
        <p:spPr/>
        <p:txBody>
          <a:bodyPr/>
          <a:lstStyle/>
          <a:p>
            <a:pPr>
              <a:spcBef>
                <a:spcPts val="1800"/>
              </a:spcBef>
              <a:defRPr/>
            </a:pPr>
            <a:r>
              <a:rPr lang="pt-BR" b="1"/>
              <a:t>DETALHES DA OFERTA!</a:t>
            </a:r>
            <a:endParaRPr lang="en-US"/>
          </a:p>
          <a:p>
            <a:pPr>
              <a:spcBef>
                <a:spcPts val="1800"/>
              </a:spcBef>
              <a:defRPr/>
            </a:pPr>
            <a:endParaRPr lang="pt-BR"/>
          </a:p>
          <a:p>
            <a:pPr>
              <a:spcBef>
                <a:spcPts val="1800"/>
              </a:spcBef>
              <a:defRPr/>
            </a:pPr>
            <a:r>
              <a:rPr lang="pt-BR" b="1"/>
              <a:t>Você conhece o Claro clube e suas regras?</a:t>
            </a:r>
            <a:endParaRPr lang="en-US"/>
          </a:p>
          <a:p>
            <a:pPr>
              <a:spcBef>
                <a:spcPts val="1800"/>
              </a:spcBef>
              <a:defRPr/>
            </a:pPr>
            <a:endParaRPr lang="pt-BR"/>
          </a:p>
          <a:p>
            <a:pPr>
              <a:spcBef>
                <a:spcPts val="1800"/>
              </a:spcBef>
              <a:defRPr/>
            </a:pPr>
            <a:r>
              <a:rPr lang="pt-BR" b="1"/>
              <a:t>Pergunte para a turma e aguarde as resposta. Utilize o </a:t>
            </a:r>
            <a:r>
              <a:rPr lang="pt-BR" b="1" err="1"/>
              <a:t>ppt</a:t>
            </a:r>
            <a:r>
              <a:rPr lang="pt-BR" b="1"/>
              <a:t> como </a:t>
            </a:r>
            <a:r>
              <a:rPr lang="pt-BR" b="1" err="1"/>
              <a:t>Check</a:t>
            </a:r>
            <a:r>
              <a:rPr lang="pt-BR" b="1"/>
              <a:t> point. </a:t>
            </a:r>
            <a:endParaRPr lang="en-US"/>
          </a:p>
          <a:p>
            <a:pPr>
              <a:spcBef>
                <a:spcPts val="1800"/>
              </a:spcBef>
              <a:defRPr/>
            </a:pPr>
            <a:endParaRPr lang="pt-BR"/>
          </a:p>
          <a:p>
            <a:pPr>
              <a:spcBef>
                <a:spcPts val="1800"/>
              </a:spcBef>
              <a:defRPr/>
            </a:pPr>
            <a:r>
              <a:rPr lang="pt-BR" b="1"/>
              <a:t>Pontos por tempo de casa:</a:t>
            </a:r>
            <a:endParaRPr lang="en-US"/>
          </a:p>
          <a:p>
            <a:pPr>
              <a:spcBef>
                <a:spcPts val="1800"/>
              </a:spcBef>
              <a:defRPr/>
            </a:pPr>
            <a:endParaRPr lang="pt-BR"/>
          </a:p>
          <a:p>
            <a:pPr>
              <a:defRPr/>
            </a:pPr>
            <a:r>
              <a:rPr lang="pt-BR"/>
              <a:t>1 a 2 anos </a:t>
            </a:r>
            <a:r>
              <a:rPr lang="pt-BR" b="1"/>
              <a:t>100</a:t>
            </a:r>
            <a:r>
              <a:rPr lang="pt-BR"/>
              <a:t> </a:t>
            </a:r>
            <a:endParaRPr lang="en-US"/>
          </a:p>
          <a:p>
            <a:pPr>
              <a:defRPr/>
            </a:pPr>
            <a:r>
              <a:rPr lang="pt-BR"/>
              <a:t>2 a 3 anos </a:t>
            </a:r>
            <a:r>
              <a:rPr lang="pt-BR" b="1"/>
              <a:t>200</a:t>
            </a:r>
            <a:r>
              <a:rPr lang="pt-BR"/>
              <a:t> </a:t>
            </a:r>
            <a:endParaRPr lang="en-US"/>
          </a:p>
          <a:p>
            <a:pPr>
              <a:defRPr/>
            </a:pPr>
            <a:r>
              <a:rPr lang="pt-BR"/>
              <a:t>3 a 4 anos </a:t>
            </a:r>
            <a:r>
              <a:rPr lang="pt-BR" b="1"/>
              <a:t>300</a:t>
            </a:r>
            <a:r>
              <a:rPr lang="pt-BR"/>
              <a:t> </a:t>
            </a:r>
            <a:endParaRPr lang="en-US"/>
          </a:p>
          <a:p>
            <a:pPr>
              <a:defRPr/>
            </a:pPr>
            <a:r>
              <a:rPr lang="pt-BR"/>
              <a:t>4 a 5 anos </a:t>
            </a:r>
            <a:r>
              <a:rPr lang="pt-BR" b="1"/>
              <a:t>400</a:t>
            </a:r>
            <a:r>
              <a:rPr lang="pt-BR"/>
              <a:t> </a:t>
            </a:r>
            <a:endParaRPr lang="en-US"/>
          </a:p>
          <a:p>
            <a:pPr>
              <a:defRPr/>
            </a:pPr>
            <a:r>
              <a:rPr lang="pt-BR"/>
              <a:t>&gt; 5 anos </a:t>
            </a:r>
            <a:r>
              <a:rPr lang="pt-BR" b="1"/>
              <a:t>500</a:t>
            </a:r>
            <a:r>
              <a:rPr lang="pt-BR"/>
              <a:t> </a:t>
            </a:r>
            <a:endParaRPr lang="en-US"/>
          </a:p>
          <a:p>
            <a:pPr>
              <a:spcBef>
                <a:spcPts val="1800"/>
              </a:spcBef>
              <a:defRPr/>
            </a:pPr>
            <a:endParaRPr lang="pt-BR"/>
          </a:p>
          <a:p>
            <a:pPr>
              <a:spcBef>
                <a:spcPts val="1800"/>
              </a:spcBef>
              <a:defRPr/>
            </a:pPr>
            <a:endParaRPr lang="pt-BR"/>
          </a:p>
          <a:p>
            <a:pPr>
              <a:spcBef>
                <a:spcPts val="1800"/>
              </a:spcBef>
              <a:defRPr/>
            </a:pPr>
            <a:r>
              <a:rPr lang="pt-BR" b="1"/>
              <a:t>Para cadastrar!</a:t>
            </a:r>
            <a:endParaRPr lang="en-US"/>
          </a:p>
          <a:p>
            <a:pPr>
              <a:spcBef>
                <a:spcPts val="1800"/>
              </a:spcBef>
              <a:defRPr/>
            </a:pPr>
            <a:r>
              <a:rPr lang="pt-BR"/>
              <a:t>URA 1052</a:t>
            </a:r>
            <a:endParaRPr lang="en-US"/>
          </a:p>
          <a:p>
            <a:pPr>
              <a:spcBef>
                <a:spcPts val="1800"/>
              </a:spcBef>
              <a:defRPr/>
            </a:pPr>
            <a:r>
              <a:rPr lang="pt-BR"/>
              <a:t>Lojas Claro</a:t>
            </a:r>
            <a:endParaRPr lang="en-US"/>
          </a:p>
          <a:p>
            <a:pPr>
              <a:spcBef>
                <a:spcPts val="1800"/>
              </a:spcBef>
              <a:defRPr/>
            </a:pPr>
            <a:r>
              <a:rPr lang="pt-BR"/>
              <a:t>USSD*1052# </a:t>
            </a:r>
            <a:endParaRPr lang="en-US"/>
          </a:p>
          <a:p>
            <a:pPr>
              <a:spcBef>
                <a:spcPts val="1800"/>
              </a:spcBef>
              <a:defRPr/>
            </a:pPr>
            <a:r>
              <a:rPr lang="pt-BR"/>
              <a:t>Site Minha Claro</a:t>
            </a:r>
            <a:endParaRPr lang="en-US"/>
          </a:p>
          <a:p>
            <a:pPr>
              <a:spcBef>
                <a:spcPts val="1800"/>
              </a:spcBef>
              <a:defRPr/>
            </a:pPr>
            <a:r>
              <a:rPr lang="pt-BR"/>
              <a:t>Hotsite Claro clube: </a:t>
            </a:r>
            <a:r>
              <a:rPr lang="pt-BR" b="1">
                <a:hlinkClick r:id="rId3"/>
              </a:rPr>
              <a:t>www.claroclubepromocoes.com.br</a:t>
            </a:r>
            <a:endParaRPr lang="pt-BR"/>
          </a:p>
          <a:p>
            <a:endParaRPr lang="pt-BR"/>
          </a:p>
        </p:txBody>
      </p:sp>
      <p:sp>
        <p:nvSpPr>
          <p:cNvPr id="4" name="Espaço Reservado para Número de Slide 3">
            <a:extLst>
              <a:ext uri="{FF2B5EF4-FFF2-40B4-BE49-F238E27FC236}">
                <a16:creationId xmlns:a16="http://schemas.microsoft.com/office/drawing/2014/main" id="{8733B068-15A4-9503-8CDA-32B6DA15C3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6783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hlinkClick r:id="rId3" tooltip="https://youtu.be/gs2vnbrd3zu?si=5ih5qxqywk8y0t4k"/>
              </a:rPr>
              <a:t>https://youtu.be/gs2vNBRd3zU?si=5Ih5QXqYwK8y0t4K</a:t>
            </a:r>
            <a:endParaRPr lang="en-US">
              <a:highlight>
                <a:srgbClr val="FFFF00"/>
              </a:highlight>
            </a:endParaRPr>
          </a:p>
          <a:p>
            <a:endParaRPr lang="pt-B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146</a:t>
            </a:fld>
            <a:endParaRPr lang="pt-BR"/>
          </a:p>
        </p:txBody>
      </p:sp>
    </p:spTree>
    <p:extLst>
      <p:ext uri="{BB962C8B-B14F-4D97-AF65-F5344CB8AC3E}">
        <p14:creationId xmlns:p14="http://schemas.microsoft.com/office/powerpoint/2010/main" val="8841662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3459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1">
              <a:cs typeface="Calibri" panose="020F0502020204030204"/>
            </a:endParaRPr>
          </a:p>
        </p:txBody>
      </p:sp>
      <p:sp>
        <p:nvSpPr>
          <p:cNvPr id="4" name="Espaço Reservado para Número de Slide 3"/>
          <p:cNvSpPr>
            <a:spLocks noGrp="1"/>
          </p:cNvSpPr>
          <p:nvPr>
            <p:ph type="sldNum" sz="quarter" idx="5"/>
          </p:nvPr>
        </p:nvSpPr>
        <p:spPr/>
        <p:txBody>
          <a:bodyPr/>
          <a:lstStyle/>
          <a:p>
            <a:fld id="{D84ADCDF-7912-4649-A711-6A5A8E5D4179}" type="slidenum">
              <a:rPr lang="pt-BR"/>
              <a:t>148</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Introduza o plano ao grupo falando um pouco sobre as 3 opções de planos</a:t>
            </a:r>
          </a:p>
          <a:p>
            <a:endParaRPr lang="pt-BR" dirty="0"/>
          </a:p>
          <a:p>
            <a:r>
              <a:rPr lang="pt-BR" dirty="0"/>
              <a:t>Aproveite para reforçar que o cliente </a:t>
            </a:r>
            <a:r>
              <a:rPr lang="pt-BR" dirty="0" err="1"/>
              <a:t>multi</a:t>
            </a:r>
            <a:r>
              <a:rPr lang="pt-BR" dirty="0"/>
              <a:t> poderá solicitar a mudança das condições de seu plano móvel para as condições do novo portifólio, além de ter mais 5G de bônus por ser MULTI! </a:t>
            </a:r>
            <a:r>
              <a:rPr lang="pt-BR" dirty="0" err="1"/>
              <a:t>Ahh</a:t>
            </a:r>
            <a:r>
              <a:rPr lang="pt-BR" dirty="0"/>
              <a:t> </a:t>
            </a:r>
            <a:r>
              <a:rPr lang="pt-BR" dirty="0" err="1"/>
              <a:t>Multi</a:t>
            </a:r>
            <a:r>
              <a:rPr lang="pt-BR" dirty="0"/>
              <a:t> = não tem como ser SEM FIDELIDADE</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t>18</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a:t>Se despeça dos alunos, finalizando o conteúdo do dia.</a:t>
            </a:r>
            <a:endParaRPr lang="en-US"/>
          </a:p>
          <a:p>
            <a:pPr>
              <a:defRPr/>
            </a:pPr>
            <a:endParaRPr lang="pt-BR"/>
          </a:p>
          <a:p>
            <a:pPr marL="0" marR="0" lvl="0" indent="0" algn="l" defTabSz="914400">
              <a:lnSpc>
                <a:spcPct val="100000"/>
              </a:lnSpc>
              <a:spcBef>
                <a:spcPts val="0"/>
              </a:spcBef>
              <a:spcAft>
                <a:spcPts val="0"/>
              </a:spcAft>
              <a:buClrTx/>
              <a:buSzTx/>
              <a:buFontTx/>
              <a:buNone/>
              <a:defRPr/>
            </a:pPr>
            <a:endParaRPr lang="pt-BR">
              <a:cs typeface="Calibri" panose="020F0502020204030204"/>
            </a:endParaRPr>
          </a:p>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D8618-16B3-F9B0-6D98-3B3EC78DAD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41C993-09FD-8ACD-9B64-D81F0F85013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FD3544C-AE77-9E88-2CF7-D7F01B3573E8}"/>
              </a:ext>
            </a:extLst>
          </p:cNvPr>
          <p:cNvSpPr>
            <a:spLocks noGrp="1"/>
          </p:cNvSpPr>
          <p:nvPr>
            <p:ph type="body" idx="1"/>
          </p:nvPr>
        </p:nvSpPr>
        <p:spPr/>
        <p:txBody>
          <a:bodyPr/>
          <a:lstStyle/>
          <a:p>
            <a:endParaRPr lang="pt-BR" b="1">
              <a:cs typeface="Calibri" panose="020F0502020204030204"/>
            </a:endParaRPr>
          </a:p>
        </p:txBody>
      </p:sp>
      <p:sp>
        <p:nvSpPr>
          <p:cNvPr id="4" name="Espaço Reservado para Número de Slide 3">
            <a:extLst>
              <a:ext uri="{FF2B5EF4-FFF2-40B4-BE49-F238E27FC236}">
                <a16:creationId xmlns:a16="http://schemas.microsoft.com/office/drawing/2014/main" id="{3C6E863E-1815-78CF-A23E-11C2CF91B1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1011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Facilitador: peça para algum aluno se voluntariar para responder essa pergunta, estimule um debate caso alguém discorde. </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fld id="{D84ADCDF-7912-4649-A711-6A5A8E5D4179}" type="slidenum">
              <a:rPr lang="pt-BR"/>
              <a:t>155</a:t>
            </a:fld>
            <a:endParaRPr lang="pt-B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D3A0-D6C9-273D-9987-159E8698263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22A1948-A0FB-98D9-9127-1C50F88A591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D51E593-88F8-388A-13D1-2D89DB98E29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90C6537-7660-6074-18EC-D109F0947E57}"/>
              </a:ext>
            </a:extLst>
          </p:cNvPr>
          <p:cNvSpPr>
            <a:spLocks noGrp="1"/>
          </p:cNvSpPr>
          <p:nvPr>
            <p:ph type="sldNum" sz="quarter" idx="5"/>
          </p:nvPr>
        </p:nvSpPr>
        <p:spPr/>
        <p:txBody>
          <a:bodyPr/>
          <a:lstStyle/>
          <a:p>
            <a:fld id="{F123BB67-A6CE-CA41-AEF4-CD597901C648}" type="slidenum">
              <a:rPr lang="pt-BR" smtClean="0"/>
              <a:t>157</a:t>
            </a:fld>
            <a:endParaRPr lang="pt-BR"/>
          </a:p>
        </p:txBody>
      </p:sp>
    </p:spTree>
    <p:extLst>
      <p:ext uri="{BB962C8B-B14F-4D97-AF65-F5344CB8AC3E}">
        <p14:creationId xmlns:p14="http://schemas.microsoft.com/office/powerpoint/2010/main" val="81045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F61F-659D-ECDA-EA83-465A14FD880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02BD06-7F06-6546-407D-1616184984A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F7A7CE6-B5E2-93B2-ECCE-765A9D730FB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B49A4E7-6B83-BA51-942E-532614C3A7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327468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E113C-65DF-277D-9A4D-D6F33880681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E62E5E5-163B-855B-B6F8-FA07042C5C4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D0C2275-E26B-1BC0-65C2-C80B84953DB3}"/>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8E3C1B83-A184-24B7-3162-47F8A6FE65C6}"/>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1976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DD14A-44A9-ABE0-D76B-1CE7A0B4C1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A4285DA-33E3-160A-7A8C-3DB326AF333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5D970EC-AF8A-A94D-B830-AD3C3641B20D}"/>
              </a:ext>
            </a:extLst>
          </p:cNvPr>
          <p:cNvSpPr>
            <a:spLocks noGrp="1"/>
          </p:cNvSpPr>
          <p:nvPr>
            <p:ph type="body" idx="1"/>
          </p:nvPr>
        </p:nvSpPr>
        <p:spPr/>
        <p:txBody>
          <a:bodyPr/>
          <a:lstStyle/>
          <a:p>
            <a:pPr>
              <a:defRPr/>
            </a:pPr>
            <a:endParaRPr lang="pt-BR">
              <a:ea typeface="Calibri" panose="020F0502020204030204"/>
              <a:cs typeface="Calibri" panose="020F0502020204030204"/>
            </a:endParaRPr>
          </a:p>
        </p:txBody>
      </p:sp>
      <p:sp>
        <p:nvSpPr>
          <p:cNvPr id="4" name="Espaço Reservado para Número de Slide 3">
            <a:extLst>
              <a:ext uri="{FF2B5EF4-FFF2-40B4-BE49-F238E27FC236}">
                <a16:creationId xmlns:a16="http://schemas.microsoft.com/office/drawing/2014/main" id="{40362985-9748-2B22-1E01-8EA272A784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9827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Explique para o grupo as regras de funcionamento da franquia bônus informando que se o cliente acessar os aplicativos que estão contemplados no bônus exclusivo (de 3GB ou 5GB de acordo com o plano contratado), ele vai consumir primeiro essa franquia bônus. Quando acabar esse bônus, ele passa a consumir os dados da franquia principal. Reforce que </a:t>
            </a:r>
            <a:r>
              <a:rPr lang="pt-BR" b="0" dirty="0"/>
              <a:t>se por acaso</a:t>
            </a:r>
            <a:r>
              <a:rPr lang="pt-BR" b="1" dirty="0"/>
              <a:t> acabar a franquia principal do cliente, a franquia bônus será interrompida, mesmo que ele ainda tenha dados que não foram consumidos no bônus </a:t>
            </a:r>
            <a:r>
              <a:rPr lang="pt-BR" b="0" dirty="0"/>
              <a:t>e explique que p</a:t>
            </a:r>
            <a:r>
              <a:rPr lang="pt-BR" dirty="0"/>
              <a:t>ara restaurar a franquia bônus, a franquia principal precisa ser renovada ou o cliente pode comprar um pacote adicional.</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t>24</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Reforce com o grupo que os planos sem fidelidade só devem ser mencionados caso o cliente demonstre alguma resistência a fidelização e fale sobre a importância de reforçar para o cliente que ele paga o mesmo valor mas não </a:t>
            </a:r>
          </a:p>
          <a:p>
            <a:r>
              <a:rPr lang="pt-BR" dirty="0"/>
              <a:t>tem </a:t>
            </a:r>
            <a:r>
              <a:rPr lang="pt-BR" dirty="0" err="1"/>
              <a:t>SVA’s</a:t>
            </a:r>
            <a:r>
              <a:rPr lang="pt-BR" dirty="0"/>
              <a:t>, nem a franquia extra para aplicativos selecionados.</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t>25</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26</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receba os alunos novamente com um sorriso no rosto e pergunte se eles estão prontos para mais um dia de aprendizado, quando todos estiverem presentes inicie a continuação do treinamento.</a:t>
            </a:r>
          </a:p>
          <a:p>
            <a:endParaRPr lang="pt-BR" dirty="0"/>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2</a:t>
            </a:fld>
            <a:endParaRPr lang="pt-BR"/>
          </a:p>
        </p:txBody>
      </p:sp>
    </p:spTree>
    <p:extLst>
      <p:ext uri="{BB962C8B-B14F-4D97-AF65-F5344CB8AC3E}">
        <p14:creationId xmlns:p14="http://schemas.microsoft.com/office/powerpoint/2010/main" val="3807148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Comente com o grupo que a opção controle fácil tem os mesmos benefícios já mostrados, o valor pago no Cartão de Crédito, é o mesmo do débito automático + fatura digital.</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t>27</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753C8-4F93-84D6-27D0-57C254DF12A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98D7F88-C396-5E00-2255-C7BEA2F89BA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D4218F6-1B29-E955-7AF3-A722E929B075}"/>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E81A4A4E-370F-9F3E-0797-C910FB2D7485}"/>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116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29</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030EE-F2A7-EC26-8306-FCA6FDE29DB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706EF3A-561C-548E-5261-8D9314DED87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90D7414-A5A5-2911-D597-157BE7CB835D}"/>
              </a:ext>
            </a:extLst>
          </p:cNvPr>
          <p:cNvSpPr>
            <a:spLocks noGrp="1"/>
          </p:cNvSpPr>
          <p:nvPr>
            <p:ph type="body" idx="1"/>
          </p:nvPr>
        </p:nvSpPr>
        <p:spPr/>
        <p:txBody>
          <a:bodyPr/>
          <a:lstStyle/>
          <a:p>
            <a:r>
              <a:rPr lang="pt-BR" dirty="0"/>
              <a:t>ROTEIRO</a:t>
            </a:r>
            <a:endParaRPr lang="en-US" dirty="0"/>
          </a:p>
          <a:p>
            <a:r>
              <a:rPr lang="pt-BR" dirty="0"/>
              <a:t>Lembre-se de oferecer o débito automático pois além de vantagens para o cliente como por exemplo (destacar algumas da tela) tem a vantagem para você vendedor, evitando o estorno por falta de pagamento, pois este valor já estará na debitado quando o cliente receber seus rendimentos. Ele não contará mais com esse valor garantido o pagamento da conta e a adimplência do cliente</a:t>
            </a:r>
            <a:endParaRPr lang="en-US" dirty="0"/>
          </a:p>
          <a:p>
            <a:endParaRPr lang="pt-BR" dirty="0"/>
          </a:p>
          <a:p>
            <a:endParaRPr lang="pt-BR" b="1" dirty="0">
              <a:cs typeface="Calibri" panose="020F0502020204030204"/>
            </a:endParaRPr>
          </a:p>
          <a:p>
            <a:endParaRPr lang="pt-BR" dirty="0"/>
          </a:p>
          <a:p>
            <a:endParaRPr lang="pt-BR" b="1" dirty="0">
              <a:cs typeface="Calibri" panose="020F0502020204030204"/>
            </a:endParaRPr>
          </a:p>
        </p:txBody>
      </p:sp>
      <p:sp>
        <p:nvSpPr>
          <p:cNvPr id="4" name="Espaço Reservado para Número de Slide 3">
            <a:extLst>
              <a:ext uri="{FF2B5EF4-FFF2-40B4-BE49-F238E27FC236}">
                <a16:creationId xmlns:a16="http://schemas.microsoft.com/office/drawing/2014/main" id="{8BC0F509-4315-9DE9-D324-A314991D06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570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88C2-2E8B-CB1A-8DAB-8B7C0A0BF1E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9F6BDE0-E0E2-AE4D-06B1-BEFC01688A4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FFF1495-A939-6A51-6352-2037465C677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076202B-3D27-75D4-80E2-A0EAE7BDB6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1125707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3317-2CC8-5659-FED2-9B70C0462E9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0D27344-E2BC-6F1D-4F44-1FB4CB7D571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B5DC874-E6C4-EEC6-9BB6-18E70052BA9F}"/>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4FD2D66-A88C-40FC-21F0-726BF4AF7A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1683216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2A7C8-0C24-10E3-CB93-BC3F87047E6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34725AE-BB5C-DB4F-C2CE-1A205F45A71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D5DDBB-B9CE-BD04-2FB8-B6CE8EB87A2D}"/>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FBB6017-5968-C891-4B1E-1A5D18826D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3861722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a:r>
              <a:rPr lang="pt-BR" dirty="0"/>
              <a:t>Bônus Válido</a:t>
            </a:r>
            <a:r>
              <a:rPr lang="pt-BR" baseline="0" dirty="0"/>
              <a:t> por 6 meses</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pt-BR" altLang="ko-KR" sz="120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34</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827B-0434-1270-03FA-51C44920F13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02DE3AC-EC23-20FC-A632-02DFF226883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9B1D619C-8FAD-7F31-0DFE-BFA74319157A}"/>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B9D5EE1D-C39A-741D-1B89-DB400F5D3170}"/>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35</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91610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448C7-720E-6216-C1FC-B7EF81C29AD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9BBABE5-1873-4530-A73D-C3B970460F37}"/>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802673A4-B1BD-0923-7DD7-008430879004}"/>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44A9A4F0-072B-7692-8618-20940B791AF7}"/>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2304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Faça uma breve recapitulação de tudo que foi visto anteriormente para situar os alunos em que parte eles pararam, antes de prosseguir.</a:t>
            </a:r>
          </a:p>
          <a:p>
            <a:endParaRPr lang="pt-B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3</a:t>
            </a:fld>
            <a:endParaRPr lang="pt-BR"/>
          </a:p>
        </p:txBody>
      </p:sp>
    </p:spTree>
    <p:extLst>
      <p:ext uri="{BB962C8B-B14F-4D97-AF65-F5344CB8AC3E}">
        <p14:creationId xmlns:p14="http://schemas.microsoft.com/office/powerpoint/2010/main" val="1105667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00573-612D-2651-6030-F7333708AD2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271E5BD-F8A0-E23E-4F24-98C1C08BA397}"/>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B4BEA5E2-7A54-1BBF-8D1B-8A1F8DC935AE}"/>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0524E0AE-B4FA-C528-9148-92161A4191FB}"/>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84642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Para a ativação é necessário um chip </a:t>
            </a:r>
            <a:r>
              <a:rPr lang="pt-BR" err="1"/>
              <a:t>pré</a:t>
            </a:r>
            <a:r>
              <a:rPr lang="pt-BR"/>
              <a:t> ativo</a:t>
            </a:r>
            <a:endParaRPr lang="en-US"/>
          </a:p>
          <a:p>
            <a:endParaRPr lang="pt-BR"/>
          </a:p>
          <a:p>
            <a:endParaRPr lang="en-US">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DCDF-7912-4649-A711-6A5A8E5D4179}" type="slidenum">
              <a:rPr kumimoji="0" lang="pt-B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a:t>Consulte a disponibilidade da rede 5G no Mapa de Cobertura do site da Claro.</a:t>
            </a:r>
            <a:endParaRPr lang="pt-BR"/>
          </a:p>
        </p:txBody>
      </p:sp>
      <p:sp>
        <p:nvSpPr>
          <p:cNvPr id="4" name="Espaço Reservado para Número de Slide 3"/>
          <p:cNvSpPr>
            <a:spLocks noGrp="1"/>
          </p:cNvSpPr>
          <p:nvPr>
            <p:ph type="sldNum" sz="quarter" idx="5"/>
          </p:nvPr>
        </p:nvSpPr>
        <p:spPr/>
        <p:txBody>
          <a:bodyPr/>
          <a:lstStyle/>
          <a:p>
            <a:fld id="{D84ADCDF-7912-4649-A711-6A5A8E5D4179}" type="slidenum">
              <a:rPr lang="pt-BR"/>
              <a:t>40</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a:t>Consulte a disponibilidade da rede 5G no Mapa de Cobertura do site da Claro.</a:t>
            </a:r>
            <a:endParaRPr lang="en-US"/>
          </a:p>
          <a:p>
            <a:endParaRPr lang="pt-BR"/>
          </a:p>
          <a:p>
            <a:endParaRPr lang="pt-BR" b="1">
              <a:cs typeface="Calibri" panose="020F0502020204030204"/>
            </a:endParaRPr>
          </a:p>
        </p:txBody>
      </p:sp>
      <p:sp>
        <p:nvSpPr>
          <p:cNvPr id="4" name="Espaço Reservado para Número de Slide 3"/>
          <p:cNvSpPr>
            <a:spLocks noGrp="1"/>
          </p:cNvSpPr>
          <p:nvPr>
            <p:ph type="sldNum" sz="quarter" idx="5"/>
          </p:nvPr>
        </p:nvSpPr>
        <p:spPr/>
        <p:txBody>
          <a:bodyPr/>
          <a:lstStyle/>
          <a:p>
            <a:fld id="{D84ADCDF-7912-4649-A711-6A5A8E5D4179}" type="slidenum">
              <a:rPr lang="pt-BR"/>
              <a:t>41</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ROTEIRO</a:t>
            </a:r>
            <a:endParaRPr lang="en-US" dirty="0"/>
          </a:p>
          <a:p>
            <a:r>
              <a:rPr lang="pt-BR" dirty="0"/>
              <a:t>Lembre-se de oferecer o débito automático pois além de vantagens para o cliente como por exemplo (destacar algumas da tela) tem a vantagem para você vendedor, evitando o estorno por falta de pagamento, pois este valor já estará na debitado quando o cliente receber seus rendimentos. Ele não contará mais com esse valor garantido o pagamento da conta e a adimplência do cliente</a:t>
            </a:r>
            <a:endParaRPr lang="en-US" dirty="0"/>
          </a:p>
          <a:p>
            <a:endParaRPr lang="pt-BR" dirty="0"/>
          </a:p>
          <a:p>
            <a:endParaRPr lang="pt-BR" b="1" dirty="0">
              <a:cs typeface="Calibri" panose="020F0502020204030204"/>
            </a:endParaRPr>
          </a:p>
          <a:p>
            <a:endParaRPr lang="pt-BR" dirty="0"/>
          </a:p>
          <a:p>
            <a:endParaRPr lang="pt-BR" b="1" dirty="0">
              <a:cs typeface="Calibri" panose="020F0502020204030204"/>
            </a:endParaRPr>
          </a:p>
        </p:txBody>
      </p:sp>
      <p:sp>
        <p:nvSpPr>
          <p:cNvPr id="4" name="Espaço Reservado para Número de Slide 3"/>
          <p:cNvSpPr>
            <a:spLocks noGrp="1"/>
          </p:cNvSpPr>
          <p:nvPr>
            <p:ph type="sldNum" sz="quarter" idx="5"/>
          </p:nvPr>
        </p:nvSpPr>
        <p:spPr/>
        <p:txBody>
          <a:bodyPr/>
          <a:lstStyle/>
          <a:p>
            <a:fld id="{D84ADCDF-7912-4649-A711-6A5A8E5D4179}" type="slidenum">
              <a:rPr lang="pt-BR"/>
              <a:t>42</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9AF0-62F5-0C8E-7F8A-05E8C9E42EB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B43F0B0-613B-6A44-F848-D9609A917E4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EDC5397-A06F-F4F7-1712-AE240C0CAA1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E4EAA3C2-27DB-3B68-2B88-D2E757D5F4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3409086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D3E9E-24FD-8060-308E-38C1C08018C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83C1696-CC33-FDDC-204D-9FDEBD1DA54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7BFFD28-83E5-995F-E954-DD4A1AA3904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3852DDA-00F9-0201-702B-9370BBD85E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2625388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BB907-9B65-9804-4546-A617CC5F407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FC352A5-35C2-CB49-B800-5950F7ABC33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2637D9C-0DC5-C19E-40AF-6F08868A810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3D468C5-CBC7-7994-A329-6CA949474F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752741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dirty="0"/>
              <a:t>NACIONAL</a:t>
            </a:r>
            <a:endParaRPr lang="en-US" dirty="0"/>
          </a:p>
          <a:p>
            <a:pPr>
              <a:defRPr/>
            </a:pPr>
            <a:endParaRPr lang="pt-BR" dirty="0"/>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Introduza o plano ao grupo informando que mesmo sem a franquia extra para aplicativos selecionados e o WhatsApp ilimitado o cliente pagara o mesmo valor do plano com fidelidade. Nessa opção o cliente somente </a:t>
            </a:r>
            <a:r>
              <a:rPr lang="pt-BR" dirty="0" err="1"/>
              <a:t>tera</a:t>
            </a:r>
            <a:r>
              <a:rPr lang="pt-BR" dirty="0"/>
              <a:t> acesso aos </a:t>
            </a:r>
            <a:r>
              <a:rPr lang="pt-BR" dirty="0" err="1"/>
              <a:t>SVA’s</a:t>
            </a:r>
            <a:r>
              <a:rPr lang="pt-BR" dirty="0"/>
              <a:t> e Passaportes. Reforce ainda que o plano sem fidelidade só deverá ser apresentado mediante solicitação do cliente por um plano sem fidelização.</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A1D5-6884-DABB-E713-19C88DF718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EA78F3-E196-C3EB-E842-5FB955E72B8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E5C967C-277C-7986-7F38-8FF1C519B0D7}"/>
              </a:ext>
            </a:extLst>
          </p:cNvPr>
          <p:cNvSpPr>
            <a:spLocks noGrp="1"/>
          </p:cNvSpPr>
          <p:nvPr>
            <p:ph type="body" idx="1"/>
          </p:nvPr>
        </p:nvSpPr>
        <p:spPr/>
        <p:txBody>
          <a:bodyPr/>
          <a:lstStyle/>
          <a:p>
            <a:pPr>
              <a:defRPr/>
            </a:pPr>
            <a:r>
              <a:rPr lang="pt-BR"/>
              <a:t>Facilitador: “Dá só uma olhada em tudo que vamos aprender hoje!” Apresente os temas que serão abordados durante o treinamento.</a:t>
            </a:r>
            <a:endParaRPr lang="en-US"/>
          </a:p>
          <a:p>
            <a:pPr>
              <a:defRPr/>
            </a:pPr>
            <a:endParaRPr lang="pt-BR"/>
          </a:p>
          <a:p>
            <a:pPr marL="0" marR="0" lvl="0" indent="0" algn="l" defTabSz="914400">
              <a:lnSpc>
                <a:spcPct val="100000"/>
              </a:lnSpc>
              <a:spcBef>
                <a:spcPts val="0"/>
              </a:spcBef>
              <a:spcAft>
                <a:spcPts val="0"/>
              </a:spcAft>
              <a:buClrTx/>
              <a:buSzTx/>
              <a:buFontTx/>
              <a:buNone/>
              <a:defRPr/>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8ADDBCAF-2EA0-34A4-2355-DEFB987689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583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Introduza o plano reforçando que essa opção também SEM FIDELIDADE, com o mesmo valor além de não ter a franquia para aplicativos selecionados também não tem </a:t>
            </a:r>
            <a:r>
              <a:rPr lang="pt-BR" dirty="0" err="1"/>
              <a:t>SVA’s</a:t>
            </a:r>
            <a:r>
              <a:rPr lang="pt-BR" dirty="0"/>
              <a:t>, somente Passaportes incluso. O plano sem fidelidade e sem </a:t>
            </a:r>
            <a:r>
              <a:rPr lang="pt-BR" dirty="0" err="1"/>
              <a:t>SVA’s</a:t>
            </a:r>
            <a:r>
              <a:rPr lang="pt-BR" dirty="0"/>
              <a:t> deverá ser comercializado em último caso e apenas com a solicitação do cliente, além disso o vendedor deverá reforçar ao cliente que não existirá desconto na fatura devido a ausência de </a:t>
            </a:r>
            <a:r>
              <a:rPr lang="pt-BR" dirty="0" err="1"/>
              <a:t>SVA’s</a:t>
            </a:r>
            <a:r>
              <a:rPr lang="pt-BR" dirty="0"/>
              <a:t>.</a:t>
            </a:r>
          </a:p>
          <a:p>
            <a:endParaRPr lang="pt-BR" dirty="0"/>
          </a:p>
          <a:p>
            <a:r>
              <a:rPr lang="pt-BR" dirty="0"/>
              <a:t>DIFERENÇA QUANDO ELE CONTRATA COM BOLETO E DÉBITO A VISTA</a:t>
            </a:r>
          </a:p>
          <a:p>
            <a:endParaRPr lang="pt-BR" dirty="0"/>
          </a:p>
          <a:p>
            <a:r>
              <a:rPr lang="pt-BR" dirty="0"/>
              <a:t>50GB R$ </a:t>
            </a:r>
          </a:p>
          <a:p>
            <a:r>
              <a:rPr lang="pt-BR" dirty="0"/>
              <a:t>100 GB R$ </a:t>
            </a:r>
            <a:br>
              <a:rPr lang="pt-BR" dirty="0"/>
            </a:br>
            <a:r>
              <a:rPr lang="pt-BR" dirty="0"/>
              <a:t>150 GB R$ </a:t>
            </a:r>
          </a:p>
          <a:p>
            <a:r>
              <a:rPr lang="pt-BR" dirty="0"/>
              <a:t>300GB R$ </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337820">
              <a:defRPr/>
            </a:pPr>
            <a:r>
              <a:rPr lang="pt-BR" sz="1200" dirty="0">
                <a:solidFill>
                  <a:srgbClr val="FF0000"/>
                </a:solidFill>
                <a:latin typeface="Calibri" panose="020F0502020204030204" pitchFamily="34" charset="0"/>
                <a:cs typeface="Calibri" panose="020F0502020204030204" pitchFamily="34" charset="0"/>
              </a:rPr>
              <a:t>A navegação será bloqueada, evitando cobranças extras de internet e ele ainda poderá adquirir pacotes adicionais!</a:t>
            </a:r>
          </a:p>
          <a:p>
            <a:pPr defTabSz="337820">
              <a:defRPr/>
            </a:pPr>
            <a:r>
              <a:rPr lang="pt-BR" sz="1000" i="1" dirty="0">
                <a:solidFill>
                  <a:srgbClr val="FF0000"/>
                </a:solidFill>
                <a:latin typeface="Calibri" panose="020F0502020204030204" pitchFamily="34" charset="0"/>
                <a:cs typeface="Calibri" panose="020F0502020204030204" pitchFamily="34" charset="0"/>
              </a:rPr>
              <a:t>(consulte tabela vigente).</a:t>
            </a:r>
          </a:p>
          <a:p>
            <a:r>
              <a:rPr lang="pt-BR" b="1" dirty="0"/>
              <a:t>Os pacotes adicionais estão disponíveis em todos os canais de compra!</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pt-BR" altLang="ko-KR" sz="120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49</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46BF-F2F2-F361-CC76-24275F3B8E9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2DFA94A-FE2C-25D0-1822-ABFBE9D7B72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C247E9-3CF8-6246-60C7-2D627E51173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41EF2D8-4BEE-8B01-0595-D5C48236B8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2016368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CBCEF-F3B8-DE90-B901-85B3FB40DBA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0087D9F-EDC8-27F7-4B67-05F3F210B60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76C62D3-FE6D-D4F7-BF58-CE7B4B266EDB}"/>
              </a:ext>
            </a:extLst>
          </p:cNvPr>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CCACD838-110A-694A-1FF5-780B6FF3E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467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FD4FE-E226-C058-A48E-2B97EA5010F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A9346C8-E11C-FA90-B4A7-BC07DAD0D7C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4B74F1-78AB-3970-8815-9F240CF2FBB9}"/>
              </a:ext>
            </a:extLst>
          </p:cNvPr>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74BBE1AB-88E8-15C5-A423-0C2D630E08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0693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Introduza o plano ao grupo informando que o mesmo chega no novo portifólio com 4 opções de planos com internet livre + franquia para </a:t>
            </a:r>
            <a:r>
              <a:rPr lang="pt-BR"/>
              <a:t>aplicativos selecionados, </a:t>
            </a:r>
            <a:r>
              <a:rPr lang="pt-BR" dirty="0"/>
              <a:t>além de WhatsApp ilimitado e </a:t>
            </a:r>
            <a:r>
              <a:rPr lang="pt-BR" dirty="0" err="1"/>
              <a:t>SVAs</a:t>
            </a:r>
            <a:r>
              <a:rPr lang="pt-BR" dirty="0"/>
              <a:t> incríveis e que é o plano ideal para quem não quer ficar desconectado. Reforce também que esse deverá ser o foco de venda.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25258-9989-D52D-33E9-12E1945D08B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2FAC477-759F-6B64-3DE4-1FED76B954C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AB3450A-B366-31B0-6ABE-CCF6B2C4CF8A}"/>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BEC06111-03E0-CA69-1ABF-C0A4AFFA6096}"/>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56</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30998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EE2F-04FA-8198-6CB1-F42E7390AC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502048-7739-C955-0C46-385E7070486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0BB3525-D203-6F5A-7DD1-B45AF02986AA}"/>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4D281F33-B15F-E2DF-8420-2B208F7F288F}"/>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57</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82140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F61F-659D-ECDA-EA83-465A14FD880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02BD06-7F06-6546-407D-1616184984A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F7A7CE6-B5E2-93B2-ECCE-765A9D730FBB}"/>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8B49A4E7-6B83-BA51-942E-532614C3A7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3274685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Facilitador: Explique para o grupo as regras de funcionamento da franquia bônus informando que se o cliente acessar os aplicativos que estão contemplados no bônus exclusivo (de 3GB ou 5GB de acordo com o plano contratado), ele vai consumir primeiro essa franquia bônus. Quando acabar esse bônus, ele passa a consumir os dados da franquia principal. Reforce que </a:t>
            </a:r>
            <a:r>
              <a:rPr lang="pt-BR" b="0"/>
              <a:t>se por acaso</a:t>
            </a:r>
            <a:r>
              <a:rPr lang="pt-BR" b="1"/>
              <a:t> acabar a franquia principal do cliente, a franquia bônus será interrompida, mesmo que ele ainda tenha dados que não foram consumidos no bônus </a:t>
            </a:r>
            <a:r>
              <a:rPr lang="pt-BR" b="0"/>
              <a:t>e explique que p</a:t>
            </a:r>
            <a:r>
              <a:rPr lang="pt-BR"/>
              <a:t>ara restaurar a franquia bônus, a franquia principal precisa ser renovada ou o cliente pode comprar um pacote adicional.</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pc="-70">
              <a:solidFill>
                <a:srgbClr val="FFFFFF"/>
              </a:solidFill>
              <a:ea typeface="Calibri" panose="020F0502020204030204"/>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60</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Facilitador: Introduza o plano ao grupo informando que o mesmo chega no novo portifólio com 4 opções de planos com internet livre + franquia para redes sociais e vídeos, além de WhatsApp ilimitado e </a:t>
            </a:r>
            <a:r>
              <a:rPr lang="pt-BR" err="1"/>
              <a:t>SVAs</a:t>
            </a:r>
            <a:r>
              <a:rPr lang="pt-BR"/>
              <a:t> incríveis e que é o plano ideal para quem não quer ficar desconectado. Reforce também que esse deverá ser o foco de venda.</a:t>
            </a:r>
          </a:p>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t>61</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46BF-F2F2-F361-CC76-24275F3B8E9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2DFA94A-FE2C-25D0-1822-ABFBE9D7B72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C247E9-3CF8-6246-60C7-2D627E5117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a:solidFill>
                  <a:schemeClr val="bg1"/>
                </a:solidFill>
              </a:rPr>
              <a:t>Com o Claro Sync, o cliente tem mais liberdade para usar apps, ouvir música e se manter conectado direto no pulso.</a:t>
            </a:r>
          </a:p>
          <a:p>
            <a:endParaRPr lang="pt-BR"/>
          </a:p>
        </p:txBody>
      </p:sp>
      <p:sp>
        <p:nvSpPr>
          <p:cNvPr id="4" name="Espaço Reservado para Número de Slide 3">
            <a:extLst>
              <a:ext uri="{FF2B5EF4-FFF2-40B4-BE49-F238E27FC236}">
                <a16:creationId xmlns:a16="http://schemas.microsoft.com/office/drawing/2014/main" id="{C41EF2D8-4BEE-8B01-0595-D5C48236B8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766C7-D41E-436E-B083-5FFE774A905E}" type="slidenum">
              <a:rPr kumimoji="0" lang="pt-BR" sz="1200" b="0" i="0" u="none" strike="noStrike" kern="1200" cap="none" spc="0" normalizeH="0" baseline="0" noProof="0" smtClean="0">
                <a:ln>
                  <a:noFill/>
                </a:ln>
                <a:solidFill>
                  <a:prstClr val="black"/>
                </a:solidFill>
                <a:effectLst/>
                <a:uLnTx/>
                <a:uFillTx/>
                <a:latin typeface="AMX"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pt-BR" sz="1200" b="0" i="0" u="none" strike="noStrike" kern="1200" cap="none" spc="0" normalizeH="0" baseline="0" noProof="0">
              <a:ln>
                <a:noFill/>
              </a:ln>
              <a:solidFill>
                <a:prstClr val="black"/>
              </a:solidFill>
              <a:effectLst/>
              <a:uLnTx/>
              <a:uFillTx/>
              <a:latin typeface="AMX" pitchFamily="2" charset="0"/>
              <a:ea typeface="+mn-ea"/>
              <a:cs typeface="+mn-cs"/>
            </a:endParaRPr>
          </a:p>
        </p:txBody>
      </p:sp>
    </p:spTree>
    <p:extLst>
      <p:ext uri="{BB962C8B-B14F-4D97-AF65-F5344CB8AC3E}">
        <p14:creationId xmlns:p14="http://schemas.microsoft.com/office/powerpoint/2010/main" val="2016368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CBCEF-F3B8-DE90-B901-85B3FB40DBA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0087D9F-EDC8-27F7-4B67-05F3F210B60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76C62D3-FE6D-D4F7-BF58-CE7B4B266EDB}"/>
              </a:ext>
            </a:extLst>
          </p:cNvPr>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CCACD838-110A-694A-1FF5-780B6FF3E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467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CBCEF-F3B8-DE90-B901-85B3FB40DBA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0087D9F-EDC8-27F7-4B67-05F3F210B60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76C62D3-FE6D-D4F7-BF58-CE7B4B266EDB}"/>
              </a:ext>
            </a:extLst>
          </p:cNvPr>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CCACD838-110A-694A-1FF5-780B6FF3E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467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b="1" i="0" kern="1200">
              <a:solidFill>
                <a:schemeClr val="tx1"/>
              </a:solidFill>
              <a:effectLst/>
              <a:latin typeface="Calibri" panose="020F0502020204030204" pitchFamily="34" charset="0"/>
              <a:ea typeface="+mn-ea"/>
              <a:cs typeface="+mn-cs"/>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65</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5AF13-7ECC-5545-9B96-CE4052B3ECA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1BD8EA5-D655-683A-E07C-AA32C98C730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068D0A-C21D-72C2-C0FE-38E23AA932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b="1" i="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94ED0582-75F3-A982-DE69-497F1B8D3B1F}"/>
              </a:ext>
            </a:extLst>
          </p:cNvPr>
          <p:cNvSpPr>
            <a:spLocks noGrp="1"/>
          </p:cNvSpPr>
          <p:nvPr>
            <p:ph type="sldNum" sz="quarter" idx="5"/>
          </p:nvPr>
        </p:nvSpPr>
        <p:spPr/>
        <p:txBody>
          <a:bodyPr/>
          <a:lstStyle/>
          <a:p>
            <a:fld id="{F123BB67-A6CE-CA41-AEF4-CD597901C648}" type="slidenum">
              <a:rPr lang="pt-BR" smtClean="0"/>
              <a:t>66</a:t>
            </a:fld>
            <a:endParaRPr lang="pt-BR"/>
          </a:p>
        </p:txBody>
      </p:sp>
    </p:spTree>
    <p:extLst>
      <p:ext uri="{BB962C8B-B14F-4D97-AF65-F5344CB8AC3E}">
        <p14:creationId xmlns:p14="http://schemas.microsoft.com/office/powerpoint/2010/main" val="21100341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51B0-F70E-2E66-AD02-DD51F29A377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A266012-F3F2-70D9-621F-73EFF832744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BFB5E9-0CE0-0CEA-557F-638CB7196140}"/>
              </a:ext>
            </a:extLst>
          </p:cNvPr>
          <p:cNvSpPr>
            <a:spLocks noGrp="1"/>
          </p:cNvSpPr>
          <p:nvPr>
            <p:ph type="body" idx="1"/>
          </p:nvPr>
        </p:nvSpPr>
        <p:spPr/>
        <p:txBody>
          <a:bodyPr/>
          <a:lstStyle/>
          <a:p>
            <a:pPr>
              <a:defRPr/>
            </a:pPr>
            <a:r>
              <a:rPr lang="pt-BR"/>
              <a:t>Facilitador: “Dá só uma olhada em tudo que vamos aprender hoje!” Apresente os temas que serão abordados durante o treinamento.</a:t>
            </a:r>
            <a:endParaRPr lang="en-US"/>
          </a:p>
          <a:p>
            <a:pPr>
              <a:defRPr/>
            </a:pPr>
            <a:endParaRPr lang="pt-BR"/>
          </a:p>
          <a:p>
            <a:pPr marL="0" marR="0" lvl="0" indent="0" algn="l" defTabSz="914400">
              <a:lnSpc>
                <a:spcPct val="100000"/>
              </a:lnSpc>
              <a:spcBef>
                <a:spcPts val="0"/>
              </a:spcBef>
              <a:spcAft>
                <a:spcPts val="0"/>
              </a:spcAft>
              <a:buClrTx/>
              <a:buSzTx/>
              <a:buFontTx/>
              <a:buNone/>
              <a:defRPr/>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F69E6465-194C-F89A-4390-AB83F4D0EC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78444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A784B-8CE6-B3AD-5081-201913BA4D3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F973E1C-8107-A0B7-6CF6-652F05F3287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BD7CF56-F51D-87F8-8200-49ED01B1552A}"/>
              </a:ext>
            </a:extLst>
          </p:cNvPr>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7A2112DE-B6DA-83B0-B333-6A3242490B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944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9B6F-E022-C6AB-4895-383BC1E4F97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FDB285B-AA95-D43E-8F11-0D6C0A42C8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1DBED19-AE0D-C360-7A15-D0FE88BE00FC}"/>
              </a:ext>
            </a:extLst>
          </p:cNvPr>
          <p:cNvSpPr>
            <a:spLocks noGrp="1"/>
          </p:cNvSpPr>
          <p:nvPr>
            <p:ph type="body" idx="1"/>
          </p:nvPr>
        </p:nvSpPr>
        <p:spPr/>
        <p:txBody>
          <a:bodyPr/>
          <a:lstStyle/>
          <a:p>
            <a:pPr>
              <a:defRPr/>
            </a:pPr>
            <a:r>
              <a:rPr lang="pt-BR"/>
              <a:t>Facilitador: “Dá só uma olhada em tudo que vamos aprender hoje!” Apresente os temas que serão abordados durante o treinamento.</a:t>
            </a:r>
            <a:endParaRPr lang="en-US"/>
          </a:p>
          <a:p>
            <a:pPr>
              <a:defRPr/>
            </a:pPr>
            <a:endParaRPr lang="pt-BR"/>
          </a:p>
          <a:p>
            <a:pPr marL="0" marR="0" lvl="0" indent="0" algn="l" defTabSz="914400">
              <a:lnSpc>
                <a:spcPct val="100000"/>
              </a:lnSpc>
              <a:spcBef>
                <a:spcPts val="0"/>
              </a:spcBef>
              <a:spcAft>
                <a:spcPts val="0"/>
              </a:spcAft>
              <a:buClrTx/>
              <a:buSzTx/>
              <a:buFontTx/>
              <a:buNone/>
              <a:defRPr/>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F1F4CF71-FF08-3620-BEA5-75F60331EB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64717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07797-7166-B0A3-CA43-F1C9DF513F3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462703-4FA6-4E10-C274-ECCA0A041D4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243D7E5-706E-0ECC-82DE-1E35771180EC}"/>
              </a:ext>
            </a:extLst>
          </p:cNvPr>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4CD7BED3-8670-AF64-0255-604A3EE729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962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8C1F9-1840-0B89-BB46-E9008EAF99B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769C649-8D34-E523-C83C-3075FE67A84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CCA174-22AA-D212-431D-F80516482C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a:solidFill>
                  <a:schemeClr val="bg1"/>
                </a:solidFill>
              </a:rPr>
              <a:t>Chegou a hora de mergulhar em uma das etapas mais estratégicas do nosso treinamento: o direcionamento comercial da Claro. E o foco é uma solução completa ao cliente, por meio da venda do Claro </a:t>
            </a:r>
            <a:r>
              <a:rPr lang="pt-BR" sz="1200" b="1" err="1">
                <a:solidFill>
                  <a:schemeClr val="bg1"/>
                </a:solidFill>
              </a:rPr>
              <a:t>Multi</a:t>
            </a:r>
            <a:r>
              <a:rPr lang="pt-BR" sz="1200" b="1">
                <a:solidFill>
                  <a:schemeClr val="bg1"/>
                </a:solidFill>
              </a:rPr>
              <a:t>!</a:t>
            </a:r>
          </a:p>
          <a:p>
            <a:endParaRPr lang="pt-BR"/>
          </a:p>
        </p:txBody>
      </p:sp>
      <p:sp>
        <p:nvSpPr>
          <p:cNvPr id="4" name="Espaço Reservado para Número de Slide 3">
            <a:extLst>
              <a:ext uri="{FF2B5EF4-FFF2-40B4-BE49-F238E27FC236}">
                <a16:creationId xmlns:a16="http://schemas.microsoft.com/office/drawing/2014/main" id="{E5C1CED6-B53A-2625-79E1-F8AA2E8FD5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0991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F8AFC-3B18-F3C8-68D6-345661D61C3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6898D4E-4B4C-9E1D-064A-5041D4D69E7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DEED982-7FB7-8179-E2D0-D8DF6859BEB2}"/>
              </a:ext>
            </a:extLst>
          </p:cNvPr>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6FF8FFE0-20B8-FA03-CF8F-FEC0ABC2A7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791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dirty="0"/>
              <a:t>NACIONAL</a:t>
            </a:r>
            <a:endParaRPr lang="en-US" dirty="0"/>
          </a:p>
          <a:p>
            <a:pPr>
              <a:defRPr/>
            </a:pPr>
            <a:r>
              <a:rPr lang="pt-BR" dirty="0"/>
              <a:t>Facilitador: os alunos podem perguntar: Qual dependente será o grátis?</a:t>
            </a:r>
          </a:p>
          <a:p>
            <a:pPr>
              <a:defRPr/>
            </a:pPr>
            <a:r>
              <a:rPr lang="pt-BR" dirty="0"/>
              <a:t>R</a:t>
            </a:r>
            <a:r>
              <a:rPr lang="pt-BR" b="1" dirty="0"/>
              <a:t>: Somente o dependente Total</a:t>
            </a:r>
            <a:r>
              <a:rPr lang="pt-BR" dirty="0"/>
              <a:t>. O dependente dados continua sendo pago. </a:t>
            </a:r>
          </a:p>
          <a:p>
            <a:pPr>
              <a:defRPr/>
            </a:pPr>
            <a:endParaRPr lang="pt-BR" dirty="0"/>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2B28A-4578-2DEA-C7A9-B29451F6B3B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C73B941-F72B-6041-F52D-232F3BC2A03F}"/>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083B56BA-2C35-9EF2-30BF-E23CF031C8F7}"/>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dirty="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986789CA-FB95-06E5-F3E9-A07261578686}"/>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75</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019287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337820"/>
            <a:r>
              <a:rPr lang="en-US" sz="1200" baseline="0" dirty="0" err="1">
                <a:solidFill>
                  <a:srgbClr val="FF0000"/>
                </a:solidFill>
                <a:latin typeface="Calibri" panose="020F0502020204030204" pitchFamily="34" charset="0"/>
                <a:cs typeface="Calibri" panose="020F0502020204030204" pitchFamily="34" charset="0"/>
              </a:rPr>
              <a:t>Os</a:t>
            </a:r>
            <a:r>
              <a:rPr lang="en-US" sz="1200" baseline="0" dirty="0">
                <a:solidFill>
                  <a:srgbClr val="FF0000"/>
                </a:solidFill>
                <a:latin typeface="Calibri" panose="020F0502020204030204" pitchFamily="34" charset="0"/>
                <a:cs typeface="Calibri" panose="020F0502020204030204" pitchFamily="34" charset="0"/>
              </a:rPr>
              <a:t> </a:t>
            </a:r>
            <a:r>
              <a:rPr lang="en-US" sz="1200" baseline="0" dirty="0" err="1">
                <a:solidFill>
                  <a:srgbClr val="FF0000"/>
                </a:solidFill>
                <a:latin typeface="Calibri" panose="020F0502020204030204" pitchFamily="34" charset="0"/>
                <a:cs typeface="Calibri" panose="020F0502020204030204" pitchFamily="34" charset="0"/>
              </a:rPr>
              <a:t>valores</a:t>
            </a:r>
            <a:r>
              <a:rPr lang="en-US" sz="1200" baseline="0" dirty="0">
                <a:solidFill>
                  <a:srgbClr val="FF0000"/>
                </a:solidFill>
                <a:latin typeface="Calibri" panose="020F0502020204030204" pitchFamily="34" charset="0"/>
                <a:cs typeface="Calibri" panose="020F0502020204030204" pitchFamily="34" charset="0"/>
              </a:rPr>
              <a:t> </a:t>
            </a:r>
            <a:r>
              <a:rPr lang="en-US" sz="1200" baseline="0" dirty="0" err="1">
                <a:solidFill>
                  <a:srgbClr val="FF0000"/>
                </a:solidFill>
                <a:latin typeface="Calibri" panose="020F0502020204030204" pitchFamily="34" charset="0"/>
                <a:cs typeface="Calibri" panose="020F0502020204030204" pitchFamily="34" charset="0"/>
              </a:rPr>
              <a:t>são</a:t>
            </a:r>
            <a:r>
              <a:rPr lang="en-US" sz="1200" baseline="0" dirty="0">
                <a:solidFill>
                  <a:srgbClr val="FF0000"/>
                </a:solidFill>
                <a:latin typeface="Calibri" panose="020F0502020204030204" pitchFamily="34" charset="0"/>
                <a:cs typeface="Calibri" panose="020F0502020204030204" pitchFamily="34" charset="0"/>
              </a:rPr>
              <a:t> </a:t>
            </a:r>
            <a:r>
              <a:rPr lang="en-US" sz="1200" baseline="0" dirty="0" err="1">
                <a:solidFill>
                  <a:srgbClr val="FF0000"/>
                </a:solidFill>
                <a:latin typeface="Calibri" panose="020F0502020204030204" pitchFamily="34" charset="0"/>
                <a:cs typeface="Calibri" panose="020F0502020204030204" pitchFamily="34" charset="0"/>
              </a:rPr>
              <a:t>mensais</a:t>
            </a:r>
            <a:endParaRPr lang="en-US" sz="1200" baseline="0" dirty="0">
              <a:solidFill>
                <a:srgbClr val="FF0000"/>
              </a:solidFill>
              <a:latin typeface="Calibri" panose="020F0502020204030204" pitchFamily="34" charset="0"/>
              <a:cs typeface="Calibri" panose="020F0502020204030204" pitchFamily="34" charset="0"/>
            </a:endParaRPr>
          </a:p>
          <a:p>
            <a:pPr defTabSz="337820"/>
            <a:endParaRPr lang="en-US" sz="1200" baseline="0" dirty="0">
              <a:solidFill>
                <a:srgbClr val="FF0000"/>
              </a:solidFill>
              <a:latin typeface="Calibri" panose="020F0502020204030204" pitchFamily="34" charset="0"/>
              <a:cs typeface="Calibri" panose="020F0502020204030204" pitchFamily="34" charset="0"/>
            </a:endParaRPr>
          </a:p>
          <a:p>
            <a:r>
              <a:rPr lang="en-US" sz="1200" baseline="0" dirty="0">
                <a:solidFill>
                  <a:srgbClr val="FF0000"/>
                </a:solidFill>
                <a:latin typeface="Calibri" panose="020F0502020204030204" pitchFamily="34" charset="0"/>
                <a:cs typeface="Calibri" panose="020F0502020204030204" pitchFamily="34" charset="0"/>
              </a:rPr>
              <a:t>Kids On </a:t>
            </a:r>
            <a:r>
              <a:rPr lang="en-US" sz="1200" baseline="0" dirty="0" err="1">
                <a:solidFill>
                  <a:srgbClr val="FF0000"/>
                </a:solidFill>
                <a:latin typeface="Calibri" panose="020F0502020204030204" pitchFamily="34" charset="0"/>
                <a:cs typeface="Calibri" panose="020F0502020204030204" pitchFamily="34" charset="0"/>
              </a:rPr>
              <a:t>válido</a:t>
            </a:r>
            <a:r>
              <a:rPr lang="en-US" sz="1200" baseline="0" dirty="0">
                <a:solidFill>
                  <a:srgbClr val="FF0000"/>
                </a:solidFill>
                <a:latin typeface="Calibri" panose="020F0502020204030204" pitchFamily="34" charset="0"/>
                <a:cs typeface="Calibri" panose="020F0502020204030204" pitchFamily="34" charset="0"/>
              </a:rPr>
              <a:t> para </a:t>
            </a:r>
            <a:r>
              <a:rPr lang="en-US" sz="1200" baseline="0" dirty="0" err="1">
                <a:solidFill>
                  <a:srgbClr val="FF0000"/>
                </a:solidFill>
                <a:latin typeface="Calibri" panose="020F0502020204030204" pitchFamily="34" charset="0"/>
                <a:cs typeface="Calibri" panose="020F0502020204030204" pitchFamily="34" charset="0"/>
              </a:rPr>
              <a:t>os</a:t>
            </a:r>
            <a:r>
              <a:rPr lang="en-US" sz="1200" baseline="0" dirty="0">
                <a:solidFill>
                  <a:srgbClr val="FF0000"/>
                </a:solidFill>
                <a:latin typeface="Calibri" panose="020F0502020204030204" pitchFamily="34" charset="0"/>
                <a:cs typeface="Calibri" panose="020F0502020204030204" pitchFamily="34" charset="0"/>
              </a:rPr>
              <a:t> </a:t>
            </a:r>
            <a:r>
              <a:rPr lang="en-US" sz="1200" baseline="0" dirty="0" err="1">
                <a:solidFill>
                  <a:srgbClr val="FF0000"/>
                </a:solidFill>
                <a:latin typeface="Calibri" panose="020F0502020204030204" pitchFamily="34" charset="0"/>
                <a:cs typeface="Calibri" panose="020F0502020204030204" pitchFamily="34" charset="0"/>
              </a:rPr>
              <a:t>seguintes</a:t>
            </a:r>
            <a:r>
              <a:rPr lang="en-US" sz="1200" baseline="0" dirty="0">
                <a:solidFill>
                  <a:srgbClr val="FF0000"/>
                </a:solidFill>
                <a:latin typeface="Calibri" panose="020F0502020204030204" pitchFamily="34" charset="0"/>
                <a:cs typeface="Calibri" panose="020F0502020204030204" pitchFamily="34" charset="0"/>
              </a:rPr>
              <a:t> DDDs:  </a:t>
            </a:r>
            <a:r>
              <a:rPr lang="pt-BR" sz="1200" b="1" kern="1200" dirty="0">
                <a:solidFill>
                  <a:schemeClr val="tx1"/>
                </a:solidFill>
                <a:effectLst/>
                <a:latin typeface="Calibri" panose="020F0502020204030204" pitchFamily="34" charset="0"/>
                <a:ea typeface="+mn-ea"/>
                <a:cs typeface="+mn-cs"/>
              </a:rPr>
              <a:t>BA</a:t>
            </a:r>
            <a:r>
              <a:rPr lang="pt-BR" sz="1200" b="0" kern="1200" dirty="0">
                <a:solidFill>
                  <a:schemeClr val="tx1"/>
                </a:solidFill>
                <a:effectLst/>
                <a:latin typeface="Calibri" panose="020F0502020204030204" pitchFamily="34" charset="0"/>
                <a:ea typeface="+mn-ea"/>
                <a:cs typeface="+mn-cs"/>
              </a:rPr>
              <a:t>,</a:t>
            </a:r>
            <a:r>
              <a:rPr lang="pt-BR" sz="1200" b="0" kern="1200" baseline="0" dirty="0">
                <a:solidFill>
                  <a:schemeClr val="tx1"/>
                </a:solidFill>
                <a:effectLst/>
                <a:latin typeface="Calibri" panose="020F0502020204030204" pitchFamily="34" charset="0"/>
                <a:ea typeface="+mn-ea"/>
                <a:cs typeface="+mn-cs"/>
              </a:rPr>
              <a:t> </a:t>
            </a:r>
            <a:r>
              <a:rPr lang="pt-BR" sz="1200" b="1" kern="1200" dirty="0">
                <a:solidFill>
                  <a:schemeClr val="tx1"/>
                </a:solidFill>
                <a:effectLst/>
                <a:latin typeface="Calibri" panose="020F0502020204030204" pitchFamily="34" charset="0"/>
                <a:ea typeface="+mn-ea"/>
                <a:cs typeface="+mn-cs"/>
              </a:rPr>
              <a:t>CO,</a:t>
            </a:r>
            <a:r>
              <a:rPr lang="pt-BR" sz="1200" b="1" kern="1200" baseline="0" dirty="0">
                <a:solidFill>
                  <a:schemeClr val="tx1"/>
                </a:solidFill>
                <a:effectLst/>
                <a:latin typeface="Calibri" panose="020F0502020204030204" pitchFamily="34" charset="0"/>
                <a:ea typeface="+mn-ea"/>
                <a:cs typeface="+mn-cs"/>
              </a:rPr>
              <a:t> </a:t>
            </a:r>
            <a:r>
              <a:rPr lang="pt-BR" sz="1200" b="1" kern="1200" dirty="0">
                <a:solidFill>
                  <a:schemeClr val="tx1"/>
                </a:solidFill>
                <a:effectLst/>
                <a:latin typeface="Calibri" panose="020F0502020204030204" pitchFamily="34" charset="0"/>
                <a:ea typeface="+mn-ea"/>
                <a:cs typeface="+mn-cs"/>
              </a:rPr>
              <a:t>MG, NE, NO, PR, RJ, RS, SP (Capital), SP (Interior). Vendas</a:t>
            </a:r>
            <a:r>
              <a:rPr lang="pt-BR" sz="1200" b="1" kern="1200" baseline="0" dirty="0">
                <a:solidFill>
                  <a:schemeClr val="tx1"/>
                </a:solidFill>
                <a:effectLst/>
                <a:latin typeface="Calibri" panose="020F0502020204030204" pitchFamily="34" charset="0"/>
                <a:ea typeface="+mn-ea"/>
                <a:cs typeface="+mn-cs"/>
              </a:rPr>
              <a:t> até o final do estoque</a:t>
            </a:r>
            <a:endParaRPr lang="pt-BR" dirty="0">
              <a:effectLst/>
            </a:endParaRPr>
          </a:p>
          <a:p>
            <a:pPr defTabSz="337820"/>
            <a:endParaRPr lang="en-US" sz="1200" baseline="0" dirty="0">
              <a:solidFill>
                <a:srgbClr val="FF0000"/>
              </a:solidFill>
              <a:latin typeface="Calibri" panose="020F0502020204030204" pitchFamily="34" charset="0"/>
              <a:cs typeface="Calibri" panose="020F0502020204030204" pitchFamily="34" charset="0"/>
            </a:endParaRPr>
          </a:p>
          <a:p>
            <a:pPr defTabSz="337820"/>
            <a:endParaRPr lang="en-US" sz="1200" baseline="0" dirty="0">
              <a:solidFill>
                <a:srgbClr val="FF0000"/>
              </a:solidFill>
              <a:latin typeface="Calibri" panose="020F0502020204030204" pitchFamily="34" charset="0"/>
              <a:cs typeface="Calibri" panose="020F0502020204030204" pitchFamily="34" charset="0"/>
            </a:endParaRPr>
          </a:p>
          <a:p>
            <a:pPr marL="0" marR="0" lvl="0" indent="0" algn="l" defTabSz="337820" rtl="0" eaLnBrk="1" fontAlgn="auto" latinLnBrk="0" hangingPunct="1">
              <a:lnSpc>
                <a:spcPct val="100000"/>
              </a:lnSpc>
              <a:spcBef>
                <a:spcPts val="0"/>
              </a:spcBef>
              <a:spcAft>
                <a:spcPts val="0"/>
              </a:spcAft>
              <a:buClrTx/>
              <a:buSzTx/>
              <a:buFontTx/>
              <a:buNone/>
              <a:defRPr/>
            </a:pPr>
            <a:r>
              <a:rPr lang="pt-BR" sz="1200" dirty="0"/>
              <a:t>ATENÇÃO FACILITADOR</a:t>
            </a:r>
          </a:p>
          <a:p>
            <a:pPr marL="0" marR="0" lvl="0" indent="0" algn="l" defTabSz="337820" rtl="0" eaLnBrk="1" fontAlgn="auto" latinLnBrk="0" hangingPunct="1">
              <a:lnSpc>
                <a:spcPct val="100000"/>
              </a:lnSpc>
              <a:spcBef>
                <a:spcPts val="0"/>
              </a:spcBef>
              <a:spcAft>
                <a:spcPts val="0"/>
              </a:spcAft>
              <a:buClrTx/>
              <a:buSzTx/>
              <a:buFontTx/>
              <a:buNone/>
              <a:defRPr/>
            </a:pPr>
            <a:endParaRPr lang="pt-BR" sz="1200" dirty="0"/>
          </a:p>
          <a:p>
            <a:pPr marL="0" marR="0" lvl="0" indent="0" algn="l" defTabSz="337820" rtl="0" eaLnBrk="1" fontAlgn="auto" latinLnBrk="0" hangingPunct="1">
              <a:lnSpc>
                <a:spcPct val="100000"/>
              </a:lnSpc>
              <a:spcBef>
                <a:spcPts val="0"/>
              </a:spcBef>
              <a:spcAft>
                <a:spcPts val="0"/>
              </a:spcAft>
              <a:buClrTx/>
              <a:buSzTx/>
              <a:buFontTx/>
              <a:buNone/>
              <a:defRPr/>
            </a:pPr>
            <a:r>
              <a:rPr lang="pt-BR" sz="1200" dirty="0"/>
              <a:t>CONTROLE E INTERNET: Apesar de esses planos não compartilharem nenhum benefício da linha do titular, ao incluir na mesma fatura (fatura única) eles ocupam um slot das quantidades de linhas permitidas, portanto se eu tenho um plano que contempla 2 linhas adicionais e eu tenho um Claro controle atrelado a esse plano, eu fico somente com mais 1 linha para colocar na minha linha pós.</a:t>
            </a:r>
            <a:endParaRPr lang="en-US" sz="1200" baseline="0" dirty="0">
              <a:solidFill>
                <a:srgbClr val="FF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pt-BR" sz="1200" b="1" i="0" kern="1200" dirty="0">
              <a:solidFill>
                <a:schemeClr val="tx1"/>
              </a:solidFill>
              <a:effectLst/>
              <a:latin typeface="Calibri" panose="020F0502020204030204" pitchFamily="34" charset="0"/>
              <a:ea typeface="+mn-ea"/>
              <a:cs typeface="+mn-cs"/>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76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b="1" i="0" kern="1200">
              <a:solidFill>
                <a:schemeClr val="tx1"/>
              </a:solidFill>
              <a:effectLst/>
              <a:latin typeface="Calibri" panose="020F0502020204030204" pitchFamily="34" charset="0"/>
              <a:ea typeface="+mn-ea"/>
              <a:cs typeface="+mn-cs"/>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77</a:t>
            </a:fld>
            <a:endParaRPr 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79</a:t>
            </a:fld>
            <a:endParaRPr 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80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1217930" rtl="0" eaLnBrk="1" fontAlgn="t" latinLnBrk="0" hangingPunct="1">
              <a:lnSpc>
                <a:spcPct val="100000"/>
              </a:lnSpc>
              <a:spcBef>
                <a:spcPts val="0"/>
              </a:spcBef>
              <a:spcAft>
                <a:spcPts val="0"/>
              </a:spcAft>
              <a:buClrTx/>
              <a:buSzTx/>
              <a:buFontTx/>
              <a:buNone/>
              <a:defRPr/>
            </a:pPr>
            <a:endParaRPr kumimoji="0" lang="pt-BR" sz="11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t>81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pc="-70">
              <a:solidFill>
                <a:srgbClr val="FFFFFF"/>
              </a:solidFill>
              <a:ea typeface="Calibri" panose="020F0502020204030204"/>
              <a:cs typeface="Calibri" panose="020F0502020204030204"/>
            </a:endParaRPr>
          </a:p>
        </p:txBody>
      </p:sp>
      <p:sp>
        <p:nvSpPr>
          <p:cNvPr id="4" name="Espaço Reservado para Número de Slide 3"/>
          <p:cNvSpPr>
            <a:spLocks noGrp="1"/>
          </p:cNvSpPr>
          <p:nvPr>
            <p:ph type="sldNum" sz="quarter" idx="5"/>
          </p:nvPr>
        </p:nvSpPr>
        <p:spPr/>
        <p:txBody>
          <a:bodyPr/>
          <a:lstStyle/>
          <a:p>
            <a:fld id="{F123BB67-A6CE-CA41-AEF4-CD597901C648}" type="slidenum">
              <a:rPr lang="pt-BR" smtClean="0"/>
              <a:t>9</a:t>
            </a:fld>
            <a:endParaRPr lang="pt-B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ED37B-1684-8FD2-45DB-07AF9E096A5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9EB8042-4560-0746-954F-3AFB7DAC8DB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04B1B40-BF1C-BA34-AE49-ED3B9E72437A}"/>
              </a:ext>
            </a:extLst>
          </p:cNvPr>
          <p:cNvSpPr>
            <a:spLocks noGrp="1"/>
          </p:cNvSpPr>
          <p:nvPr>
            <p:ph type="body" idx="1"/>
          </p:nvPr>
        </p:nvSpPr>
        <p:spPr/>
        <p:txBody>
          <a:bodyPr/>
          <a:lstStyle/>
          <a:p>
            <a:pPr marL="0" marR="0" lvl="0" indent="0" algn="l" defTabSz="1217930" rtl="0" eaLnBrk="1" fontAlgn="t" latinLnBrk="0" hangingPunct="1">
              <a:lnSpc>
                <a:spcPct val="100000"/>
              </a:lnSpc>
              <a:spcBef>
                <a:spcPts val="0"/>
              </a:spcBef>
              <a:spcAft>
                <a:spcPts val="0"/>
              </a:spcAft>
              <a:buClrTx/>
              <a:buSzTx/>
              <a:buFontTx/>
              <a:buNone/>
              <a:defRPr/>
            </a:pPr>
            <a:endParaRPr kumimoji="0" lang="pt-BR" sz="11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 name="Espaço Reservado para Número de Slide 3">
            <a:extLst>
              <a:ext uri="{FF2B5EF4-FFF2-40B4-BE49-F238E27FC236}">
                <a16:creationId xmlns:a16="http://schemas.microsoft.com/office/drawing/2014/main" id="{80D4EA79-41B6-12E8-A0E1-5E5D014F0B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3745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14C7-22E3-6DAF-CB57-DECDACB758D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FDB2791-D126-71CB-9430-52D8446F08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6D36ACB-4535-0EA3-F6F2-C94396B1BFD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73EA125-14F6-46A9-3D4C-31DAD0C75B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19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AFFAD-B394-1B01-4D84-5FA86FEF3A2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A034D14-3A75-BF2D-EFF4-CB3410B4005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705668-1570-C44F-1131-627FC000AE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1"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Pós de entrada </a:t>
            </a:r>
            <a:br>
              <a:rPr kumimoji="0" lang="pt-BR" sz="1200" b="1" i="1"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br>
            <a:r>
              <a:rPr kumimoji="0" lang="pt-BR" sz="1200" b="1" i="1"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Plano Convergente (em alguns materiais, pode ser mencionado como “Plano Convergente”</a:t>
            </a:r>
          </a:p>
          <a:p>
            <a:endParaRPr lang="pt-BR"/>
          </a:p>
        </p:txBody>
      </p:sp>
      <p:sp>
        <p:nvSpPr>
          <p:cNvPr id="4" name="Espaço Reservado para Número de Slide 3">
            <a:extLst>
              <a:ext uri="{FF2B5EF4-FFF2-40B4-BE49-F238E27FC236}">
                <a16:creationId xmlns:a16="http://schemas.microsoft.com/office/drawing/2014/main" id="{84E6A765-4218-2019-1EC7-66164CC4E7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9855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D103-1724-BB26-4C39-2585BDD44E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39A5BCA-193D-2838-E74A-951A4BA75F2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9759536-C229-94D9-FF82-3EBBDB9749F5}"/>
              </a:ext>
            </a:extLst>
          </p:cNvPr>
          <p:cNvSpPr>
            <a:spLocks noGrp="1"/>
          </p:cNvSpPr>
          <p:nvPr>
            <p:ph type="body" idx="1"/>
          </p:nvPr>
        </p:nvSpPr>
        <p:spPr/>
        <p:txBody>
          <a:bodyPr/>
          <a:lstStyle/>
          <a:p>
            <a:pPr>
              <a:defRPr/>
            </a:pPr>
            <a:r>
              <a:rPr lang="pt-BR" b="1"/>
              <a:t>NACIONAL</a:t>
            </a:r>
            <a:endParaRPr lang="en-US"/>
          </a:p>
          <a:p>
            <a:pPr>
              <a:defRPr/>
            </a:pPr>
            <a:r>
              <a:rPr lang="pt-BR"/>
              <a:t>Facilitador: os alunos podem perguntar: Qual dependente será o grátis?</a:t>
            </a:r>
          </a:p>
          <a:p>
            <a:pPr>
              <a:defRPr/>
            </a:pPr>
            <a:r>
              <a:rPr lang="pt-BR"/>
              <a:t>R</a:t>
            </a:r>
            <a:r>
              <a:rPr lang="pt-BR" b="1"/>
              <a:t>: Somente o dependente Total</a:t>
            </a:r>
            <a:r>
              <a:rPr lang="pt-BR"/>
              <a:t>. O dependente dados continua sendo pago. </a:t>
            </a: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a:extLst>
              <a:ext uri="{FF2B5EF4-FFF2-40B4-BE49-F238E27FC236}">
                <a16:creationId xmlns:a16="http://schemas.microsoft.com/office/drawing/2014/main" id="{03F71C2B-ABDC-295B-0D3C-D23497C9CF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1246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E05E7-FA5F-1666-2595-E23C151C35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A72EF43-BA2E-AB3C-AA5A-DF74371472D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BC17821-33AA-2C30-1F24-7339C12AA9E7}"/>
              </a:ext>
            </a:extLst>
          </p:cNvPr>
          <p:cNvSpPr>
            <a:spLocks noGrp="1"/>
          </p:cNvSpPr>
          <p:nvPr>
            <p:ph type="body" idx="1"/>
          </p:nvPr>
        </p:nvSpPr>
        <p:spPr/>
        <p:txBody>
          <a:bodyPr/>
          <a:lstStyle/>
          <a:p>
            <a:pPr>
              <a:defRPr/>
            </a:pPr>
            <a:r>
              <a:rPr lang="pt-BR"/>
              <a:t>Facilitador: “Dá só uma olhada em tudo que vamos aprender hoje!” Apresente os temas que serão abordados durante o treinamento.</a:t>
            </a:r>
            <a:endParaRPr lang="en-US"/>
          </a:p>
          <a:p>
            <a:pPr>
              <a:defRPr/>
            </a:pPr>
            <a:endParaRPr lang="pt-BR"/>
          </a:p>
          <a:p>
            <a:pPr marL="0" marR="0" lvl="0" indent="0" algn="l" defTabSz="914400">
              <a:lnSpc>
                <a:spcPct val="100000"/>
              </a:lnSpc>
              <a:spcBef>
                <a:spcPts val="0"/>
              </a:spcBef>
              <a:spcAft>
                <a:spcPts val="0"/>
              </a:spcAft>
              <a:buClrTx/>
              <a:buSzTx/>
              <a:buFontTx/>
              <a:buNone/>
              <a:defRPr/>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C1B0C126-1607-B0D1-98F8-20F83F76F9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798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spc="-70"/>
              <a:t>Facilitador: </a:t>
            </a:r>
            <a:endParaRPr lang="en-US" spc="-70"/>
          </a:p>
          <a:p>
            <a:pPr>
              <a:defRPr/>
            </a:pPr>
            <a:endParaRPr lang="pt-BR" spc="-70"/>
          </a:p>
          <a:p>
            <a:pPr>
              <a:defRPr/>
            </a:pPr>
            <a:r>
              <a:rPr lang="pt-BR" b="1" spc="-70"/>
              <a:t>Portabilidade Pós para Pós: </a:t>
            </a:r>
            <a:r>
              <a:rPr lang="pt-BR" spc="-70"/>
              <a:t>é necessário que o cliente apresente as ultimas 3 faturas pagas da concorrência. Cliente Nextel também é elegível à portabilidade, mediante à apresentação das últimas 3 faturas pagas.</a:t>
            </a:r>
            <a:endParaRPr lang="en-US" spc="-70"/>
          </a:p>
          <a:p>
            <a:pPr>
              <a:defRPr/>
            </a:pPr>
            <a:endParaRPr lang="pt-BR" spc="-70"/>
          </a:p>
          <a:p>
            <a:pPr>
              <a:defRPr/>
            </a:pPr>
            <a:r>
              <a:rPr lang="pt-BR" spc="-70"/>
              <a:t>O plano contratado na Claro deverá ser semelhante ao gasto da operadora anterior.</a:t>
            </a:r>
            <a:endParaRPr lang="en-US" spc="-70"/>
          </a:p>
          <a:p>
            <a:pPr>
              <a:defRPr/>
            </a:pPr>
            <a:endParaRPr lang="pt-BR" spc="-70"/>
          </a:p>
          <a:p>
            <a:pPr>
              <a:defRPr/>
            </a:pPr>
            <a:r>
              <a:rPr lang="pt-BR" spc="-70"/>
              <a:t>Reforce a importância dos dados necessários. </a:t>
            </a:r>
            <a:endParaRPr lang="en-US" spc="-70"/>
          </a:p>
          <a:p>
            <a:pPr>
              <a:defRPr/>
            </a:pPr>
            <a:endParaRPr lang="pt-BR" spc="-70"/>
          </a:p>
          <a:p>
            <a:pPr marL="0" marR="0" lvl="0" indent="0" algn="l" defTabSz="914400">
              <a:lnSpc>
                <a:spcPct val="100000"/>
              </a:lnSpc>
              <a:spcBef>
                <a:spcPts val="0"/>
              </a:spcBef>
              <a:spcAft>
                <a:spcPts val="0"/>
              </a:spcAft>
              <a:buClrTx/>
              <a:buSzTx/>
              <a:buFontTx/>
              <a:buNone/>
              <a:defRPr/>
            </a:pPr>
            <a:endParaRPr lang="pt-BR" spc="-70">
              <a:solidFill>
                <a:srgbClr val="FFFFFF"/>
              </a:solidFill>
              <a:ea typeface="Calibri" panose="020F0502020204030204"/>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a:t>Facilitador:</a:t>
            </a:r>
            <a:endParaRPr lang="en-US"/>
          </a:p>
          <a:p>
            <a:pPr>
              <a:defRPr/>
            </a:pPr>
            <a:endParaRPr lang="pt-BR"/>
          </a:p>
          <a:p>
            <a:pPr>
              <a:defRPr/>
            </a:pPr>
            <a:r>
              <a:rPr lang="pt-BR"/>
              <a:t>Documentos necessários: Apresentar as 03 últimas faturas da conta de consumo como PJ na operadora de origem constando que o número que está sendo solicitada a portabilidade esteja na conta apresentada.</a:t>
            </a:r>
          </a:p>
          <a:p>
            <a:pPr>
              <a:defRPr/>
            </a:pPr>
            <a:r>
              <a:rPr lang="pt-BR"/>
              <a:t>Apresentar o extrato atualizado referente consumo da linha como PF </a:t>
            </a:r>
            <a:r>
              <a:rPr lang="pt-BR" err="1"/>
              <a:t>pré</a:t>
            </a:r>
            <a:r>
              <a:rPr lang="pt-BR"/>
              <a:t> na operadora de origem (Este documento deverá ser digitalizado em “Documento Especial no sistema de digitalização).</a:t>
            </a:r>
          </a:p>
          <a:p>
            <a:pPr>
              <a:defRPr/>
            </a:pPr>
            <a:endParaRPr lang="pt-BR"/>
          </a:p>
          <a:p>
            <a:pPr marL="0" marR="0" lvl="0" indent="0" algn="l" defTabSz="914400">
              <a:lnSpc>
                <a:spcPct val="100000"/>
              </a:lnSpc>
              <a:spcBef>
                <a:spcPts val="0"/>
              </a:spcBef>
              <a:spcAft>
                <a:spcPts val="0"/>
              </a:spcAft>
              <a:buClrTx/>
              <a:buSzTx/>
              <a:buFontTx/>
              <a:buNone/>
              <a:defRPr/>
            </a:pPr>
            <a:endParaRPr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a:t>Facilitador: </a:t>
            </a:r>
            <a:endParaRPr lang="en-US"/>
          </a:p>
          <a:p>
            <a:pPr>
              <a:defRPr/>
            </a:pPr>
            <a:endParaRPr lang="pt-BR"/>
          </a:p>
          <a:p>
            <a:pPr>
              <a:defRPr/>
            </a:pPr>
            <a:r>
              <a:rPr lang="pt-BR" b="1"/>
              <a:t>Portabilidade Pós para Pós: </a:t>
            </a:r>
            <a:r>
              <a:rPr lang="pt-BR"/>
              <a:t>é necessário que o cliente apresente as ultimas 3 faturas pagas da concorrência. Cliente Nextel também é elegível à portabilidade, mediante à apresentação das últimas 3 faturas pagas.</a:t>
            </a:r>
            <a:endParaRPr lang="en-US"/>
          </a:p>
          <a:p>
            <a:pPr>
              <a:defRPr/>
            </a:pPr>
            <a:endParaRPr lang="pt-BR"/>
          </a:p>
          <a:p>
            <a:pPr>
              <a:defRPr/>
            </a:pPr>
            <a:r>
              <a:rPr lang="pt-BR"/>
              <a:t>O plano contratado na Claro deverá ser semelhante ao gasto da operadora anterior.</a:t>
            </a:r>
            <a:endParaRPr lang="en-US"/>
          </a:p>
          <a:p>
            <a:pPr>
              <a:defRPr/>
            </a:pPr>
            <a:endParaRPr lang="pt-BR"/>
          </a:p>
          <a:p>
            <a:pPr>
              <a:defRPr/>
            </a:pPr>
            <a:r>
              <a:rPr lang="pt-BR"/>
              <a:t>Reforce a importância dos dados necessários. </a:t>
            </a:r>
            <a:endParaRPr lang="en-US"/>
          </a:p>
          <a:p>
            <a:pPr>
              <a:defRPr/>
            </a:pPr>
            <a:endParaRPr lang="pt-BR"/>
          </a:p>
          <a:p>
            <a:pPr>
              <a:defRPr/>
            </a:pPr>
            <a:endParaRPr lang="pt-BR" sz="1200" b="1" i="0" u="none" strike="noStrike" kern="1200" cap="none" spc="0" normalizeH="0" baseline="0" noProof="0">
              <a:ln>
                <a:noFill/>
              </a:ln>
              <a:solidFill>
                <a:srgbClr val="000000"/>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a:t>Facilitador</a:t>
            </a:r>
            <a:r>
              <a:rPr lang="pt-BR"/>
              <a:t>: </a:t>
            </a:r>
            <a:endParaRPr lang="en-US"/>
          </a:p>
          <a:p>
            <a:pPr>
              <a:defRPr/>
            </a:pPr>
            <a:endParaRPr lang="pt-BR"/>
          </a:p>
          <a:p>
            <a:pPr>
              <a:defRPr/>
            </a:pPr>
            <a:r>
              <a:rPr lang="pt-BR"/>
              <a:t>PORT IN - a cada abertura de solicitação de Portabilidade IN é gerado um protocolo de atendimento com as informações dos dados do cliente e data e hora da Portabilidade. A cada abertura de solicitação de Portabilidade IN é gerado um protocolo de atendimento NA OUTRA OPERADORA, que reflete para a Claro como um protocolo de PORT OUT com as informações dos dados do cliente e data e hora da Portabilidade.</a:t>
            </a:r>
            <a:endParaRPr lang="en-US"/>
          </a:p>
          <a:p>
            <a:pPr>
              <a:defRPr/>
            </a:pPr>
            <a:r>
              <a:rPr lang="pt-BR" b="1"/>
              <a:t>A </a:t>
            </a:r>
            <a:r>
              <a:rPr lang="pt-BR"/>
              <a:t>cada abertura de solicitação de portabilidade IN é gerado um protocolo de atendimento NA OUTRA OPERADORA, que reflete para a Claro como um protocolo de PORT OUT com as informações dos dados do cliente e data e hora da portabilidade.</a:t>
            </a:r>
            <a:endParaRPr lang="en-US"/>
          </a:p>
          <a:p>
            <a:pPr>
              <a:defRPr/>
            </a:pPr>
            <a:r>
              <a:rPr lang="pt-BR" err="1"/>
              <a:t>Port</a:t>
            </a:r>
            <a:r>
              <a:rPr lang="pt-BR"/>
              <a:t> out: Significa a </a:t>
            </a:r>
            <a:r>
              <a:rPr lang="pt-BR" b="1"/>
              <a:t>SAÍDA</a:t>
            </a:r>
            <a:r>
              <a:rPr lang="pt-BR"/>
              <a:t> de um cliente Claro para a outra operadora (móvel).</a:t>
            </a:r>
            <a:endParaRPr lang="en-US"/>
          </a:p>
          <a:p>
            <a:pPr>
              <a:defRPr/>
            </a:pPr>
            <a:endParaRPr lang="pt-BR"/>
          </a:p>
          <a:p>
            <a:pPr>
              <a:defRPr/>
            </a:pPr>
            <a:r>
              <a:rPr lang="pt-BR"/>
              <a:t>Código de Acesso: conjunto de caracteres numéricos ou alfanuméricos, estabelecido em Plano de Numeração, que permite a identificação de usuário, de terminal de uso público ou de serviço a ele vinculado.</a:t>
            </a:r>
            <a:endParaRPr lang="en-US"/>
          </a:p>
          <a:p>
            <a:pPr>
              <a:defRPr/>
            </a:pPr>
            <a:r>
              <a:rPr lang="pt-BR"/>
              <a:t>Operadora doadora: Operadora que </a:t>
            </a:r>
            <a:r>
              <a:rPr lang="pt-BR" b="1"/>
              <a:t>cede</a:t>
            </a:r>
            <a:r>
              <a:rPr lang="pt-BR"/>
              <a:t> o número do cliente para outra operadora.</a:t>
            </a:r>
            <a:endParaRPr lang="en-US"/>
          </a:p>
          <a:p>
            <a:pPr>
              <a:defRPr/>
            </a:pPr>
            <a:r>
              <a:rPr lang="pt-BR"/>
              <a:t>Operadora receptora: Operadora que </a:t>
            </a:r>
            <a:r>
              <a:rPr lang="pt-BR" b="1"/>
              <a:t>recebe</a:t>
            </a:r>
            <a:r>
              <a:rPr lang="pt-BR"/>
              <a:t> o número de telefone do cliente que vem de outra operadora</a:t>
            </a:r>
            <a:endParaRPr lang="en-US"/>
          </a:p>
          <a:p>
            <a:pPr>
              <a:defRPr/>
            </a:pPr>
            <a:endParaRPr lang="pt-BR"/>
          </a:p>
          <a:p>
            <a:pPr>
              <a:defRPr/>
            </a:pPr>
            <a:r>
              <a:rPr lang="pt-BR"/>
              <a:t>Bilhete de Portabilidade: documento padronizado pelo GIP (grupo de Implementação da Portabilidade), que registra a solicitação formulada pelo usuário e possibilita o acompanhamento de cada etapa do Processo de Portabilidade, o qual deverá ser guardado por no mínimo 5 (cinco) anos, podendo ser requisitado pela Anatel a qualquer tempo nesse intervalo. Ou seja, o </a:t>
            </a:r>
            <a:r>
              <a:rPr lang="pt-BR" b="1"/>
              <a:t>PROTOCOLO DE SOLICITAÇÃO DE PORTABILIDADE</a:t>
            </a:r>
            <a:r>
              <a:rPr lang="pt-BR"/>
              <a:t> que contem os dados de identificação do cliente, gerado pela operadora que                   recebe a solicitação.</a:t>
            </a:r>
            <a:endParaRPr lang="en-US"/>
          </a:p>
          <a:p>
            <a:pPr>
              <a:defRPr/>
            </a:pPr>
            <a:endParaRPr lang="pt-BR"/>
          </a:p>
          <a:p>
            <a:pPr marL="267970" indent="-267970">
              <a:spcBef>
                <a:spcPct val="50000"/>
              </a:spcBef>
              <a:buFont typeface="Arial,Sans-Serif"/>
              <a:buChar char="•"/>
              <a:defRPr/>
            </a:pPr>
            <a:r>
              <a:rPr lang="pt-BR"/>
              <a:t>Também chamada de “EA”, é a </a:t>
            </a:r>
            <a:r>
              <a:rPr lang="pt-BR" b="1"/>
              <a:t>EMPRESA </a:t>
            </a:r>
            <a:r>
              <a:rPr lang="pt-BR"/>
              <a:t>que </a:t>
            </a:r>
            <a:r>
              <a:rPr lang="pt-BR" b="1"/>
              <a:t>ADMINISTRA</a:t>
            </a:r>
            <a:r>
              <a:rPr lang="pt-BR"/>
              <a:t> e </a:t>
            </a:r>
            <a:r>
              <a:rPr lang="pt-BR" b="1"/>
              <a:t>CONTROLA</a:t>
            </a:r>
            <a:r>
              <a:rPr lang="pt-BR"/>
              <a:t> o processo da portabilidade entre as operadoras. Informa às operadoras de telefonia fixa e móvel, sobre as mudanças de números telefônicos.</a:t>
            </a:r>
            <a:endParaRPr lang="en-US"/>
          </a:p>
          <a:p>
            <a:pPr>
              <a:spcBef>
                <a:spcPct val="50000"/>
              </a:spcBef>
              <a:defRPr/>
            </a:pPr>
            <a:r>
              <a:rPr lang="pt-BR"/>
              <a:t>Intermedeia o cancelamento do pedido de portabilidade, entre outras ações.</a:t>
            </a:r>
            <a:endParaRPr lang="en-US"/>
          </a:p>
          <a:p>
            <a:pPr>
              <a:defRPr/>
            </a:pPr>
            <a:endParaRPr lang="pt-BR"/>
          </a:p>
          <a:p>
            <a:pPr>
              <a:defRPr/>
            </a:pPr>
            <a:r>
              <a:rPr lang="pt-BR"/>
              <a:t>Janela: Equivale ao </a:t>
            </a:r>
            <a:r>
              <a:rPr lang="pt-BR" b="1"/>
              <a:t>PERÍODO DE 2 HORAS</a:t>
            </a:r>
            <a:r>
              <a:rPr lang="pt-BR"/>
              <a:t>, em que o telefone do cliente pode ficar mudo para ser cancelado em uma operadora e ativado em outra. </a:t>
            </a:r>
            <a:endParaRPr lang="en-US"/>
          </a:p>
          <a:p>
            <a:pPr>
              <a:defRPr/>
            </a:pPr>
            <a:endParaRPr lang="pt-BR"/>
          </a:p>
          <a:p>
            <a:pPr>
              <a:defRPr/>
            </a:pPr>
            <a:endParaRPr lang="pt-BR" sz="1200" b="1" i="0" u="none" strike="noStrike" kern="1200" cap="none" spc="0" normalizeH="0" baseline="0" noProof="0">
              <a:ln>
                <a:noFill/>
              </a:ln>
              <a:solidFill>
                <a:srgbClr val="000000"/>
              </a:solidFill>
              <a:effectLst/>
              <a:uLnTx/>
              <a:uFillTx/>
              <a:latin typeface="Calibri" panose="020F0502020204030204" pitchFamily="34" charset="0"/>
              <a:ea typeface="Malgun Gothic" panose="020B0503020000020004" pitchFamily="34" charset="-127"/>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a:t>Facilitador</a:t>
            </a:r>
            <a:r>
              <a:rPr lang="pt-BR"/>
              <a:t>: </a:t>
            </a:r>
            <a:endParaRPr lang="en-US"/>
          </a:p>
          <a:p>
            <a:pPr>
              <a:defRPr/>
            </a:pPr>
            <a:endParaRPr lang="pt-BR"/>
          </a:p>
          <a:p>
            <a:pPr>
              <a:defRPr/>
            </a:pPr>
            <a:r>
              <a:rPr lang="pt-BR"/>
              <a:t>PORT IN - a cada abertura de solicitação de Portabilidade IN é gerado um protocolo de atendimento com as informações dos dados do cliente e data e hora da Portabilidade. A cada abertura de solicitação de Portabilidade IN é gerado um protocolo de atendimento NA OUTRA OPERADORA, que reflete para a Claro como um protocolo de PORT OUT com as informações dos dados do cliente e data e hora da Portabilidade.</a:t>
            </a:r>
            <a:endParaRPr lang="en-US"/>
          </a:p>
          <a:p>
            <a:pPr>
              <a:defRPr/>
            </a:pPr>
            <a:r>
              <a:rPr lang="pt-BR" b="1"/>
              <a:t>A </a:t>
            </a:r>
            <a:r>
              <a:rPr lang="pt-BR"/>
              <a:t>cada abertura de solicitação de portabilidade IN é gerado um protocolo de atendimento NA OUTRA OPERADORA, que reflete para a Claro como um protocolo de PORT OUT com as informações dos dados do cliente e data e hora da portabilidade.</a:t>
            </a:r>
            <a:endParaRPr lang="en-US"/>
          </a:p>
          <a:p>
            <a:pPr>
              <a:defRPr/>
            </a:pPr>
            <a:r>
              <a:rPr lang="pt-BR" err="1"/>
              <a:t>Port</a:t>
            </a:r>
            <a:r>
              <a:rPr lang="pt-BR"/>
              <a:t> </a:t>
            </a:r>
            <a:r>
              <a:rPr lang="pt-BR" err="1"/>
              <a:t>out:Significa</a:t>
            </a:r>
            <a:r>
              <a:rPr lang="pt-BR"/>
              <a:t> a </a:t>
            </a:r>
            <a:r>
              <a:rPr lang="pt-BR" b="1"/>
              <a:t>SAÍDA</a:t>
            </a:r>
            <a:r>
              <a:rPr lang="pt-BR"/>
              <a:t> de um cliente Claro para a outra operadora (móvel).</a:t>
            </a:r>
            <a:endParaRPr lang="en-US"/>
          </a:p>
          <a:p>
            <a:pPr>
              <a:defRPr/>
            </a:pPr>
            <a:endParaRPr lang="pt-BR"/>
          </a:p>
          <a:p>
            <a:pPr>
              <a:defRPr/>
            </a:pPr>
            <a:r>
              <a:rPr lang="pt-BR"/>
              <a:t>Código de Acesso: conjunto de caracteres numéricos ou alfanuméricos, estabelecido em Plano de Numeração, que permite a identificação de usuário, de terminal de uso público ou de serviço a ele vinculado.</a:t>
            </a:r>
            <a:endParaRPr lang="en-US"/>
          </a:p>
          <a:p>
            <a:pPr>
              <a:defRPr/>
            </a:pPr>
            <a:r>
              <a:rPr lang="pt-BR"/>
              <a:t>Operadora doadora: Operadora que </a:t>
            </a:r>
            <a:r>
              <a:rPr lang="pt-BR" b="1"/>
              <a:t>cede</a:t>
            </a:r>
            <a:r>
              <a:rPr lang="pt-BR"/>
              <a:t> o número do cliente para outra operadora.</a:t>
            </a:r>
            <a:endParaRPr lang="en-US"/>
          </a:p>
          <a:p>
            <a:pPr>
              <a:defRPr/>
            </a:pPr>
            <a:r>
              <a:rPr lang="pt-BR"/>
              <a:t>Operadora receptora: Operadora que </a:t>
            </a:r>
            <a:r>
              <a:rPr lang="pt-BR" b="1"/>
              <a:t>recebe</a:t>
            </a:r>
            <a:r>
              <a:rPr lang="pt-BR"/>
              <a:t> o número de telefone do cliente que vem de outra operadora</a:t>
            </a:r>
            <a:endParaRPr lang="en-US"/>
          </a:p>
          <a:p>
            <a:pPr>
              <a:defRPr/>
            </a:pPr>
            <a:endParaRPr lang="pt-BR"/>
          </a:p>
          <a:p>
            <a:pPr>
              <a:defRPr/>
            </a:pPr>
            <a:r>
              <a:rPr lang="pt-BR"/>
              <a:t>Bilhete de Portabilidade: documento padronizado pelo GIP (grupo de Implementação da Portabilidade), que registra a solicitação formulada pelo usuário e possibilita o acompanhamento de cada etapa do Processo de Portabilidade, o qual deverá ser guardado por no mínimo 5 (cinco) anos, podendo ser requisitado pela Anatel a qualquer tempo nesse intervalo. Ou seja, o </a:t>
            </a:r>
            <a:r>
              <a:rPr lang="pt-BR" b="1"/>
              <a:t>PROTOCOLO DE SOLICITAÇÃO DE PORTABILIDADE</a:t>
            </a:r>
            <a:r>
              <a:rPr lang="pt-BR"/>
              <a:t> que contem os dados de identificação do cliente, gerado pela operadora que                   recebe a solicitação.</a:t>
            </a:r>
            <a:endParaRPr lang="en-US"/>
          </a:p>
          <a:p>
            <a:pPr>
              <a:defRPr/>
            </a:pPr>
            <a:endParaRPr lang="pt-BR"/>
          </a:p>
          <a:p>
            <a:pPr marL="267970" indent="-267970">
              <a:spcBef>
                <a:spcPct val="50000"/>
              </a:spcBef>
              <a:buFont typeface="Arial,Sans-Serif"/>
              <a:buChar char="•"/>
              <a:defRPr/>
            </a:pPr>
            <a:r>
              <a:rPr lang="pt-BR"/>
              <a:t>Também chamada de “EA”, é a </a:t>
            </a:r>
            <a:r>
              <a:rPr lang="pt-BR" b="1"/>
              <a:t>EMPRESA </a:t>
            </a:r>
            <a:r>
              <a:rPr lang="pt-BR"/>
              <a:t>que </a:t>
            </a:r>
            <a:r>
              <a:rPr lang="pt-BR" b="1"/>
              <a:t>ADMINISTRA</a:t>
            </a:r>
            <a:r>
              <a:rPr lang="pt-BR"/>
              <a:t> e </a:t>
            </a:r>
            <a:r>
              <a:rPr lang="pt-BR" b="1"/>
              <a:t>CONTROLA</a:t>
            </a:r>
            <a:r>
              <a:rPr lang="pt-BR"/>
              <a:t> o processo da portabilidade entre as operadoras. Informa às operadoras de telefonia fixa e móvel, sobre as mudanças de números telefônicos.</a:t>
            </a:r>
            <a:endParaRPr lang="en-US"/>
          </a:p>
          <a:p>
            <a:pPr>
              <a:spcBef>
                <a:spcPct val="50000"/>
              </a:spcBef>
              <a:defRPr/>
            </a:pPr>
            <a:r>
              <a:rPr lang="pt-BR"/>
              <a:t>Intermedeia o cancelamento do pedido de portabilidade, entre outras ações.</a:t>
            </a:r>
            <a:endParaRPr lang="en-US"/>
          </a:p>
          <a:p>
            <a:pPr>
              <a:defRPr/>
            </a:pPr>
            <a:endParaRPr lang="pt-BR"/>
          </a:p>
          <a:p>
            <a:pPr>
              <a:defRPr/>
            </a:pPr>
            <a:r>
              <a:rPr lang="pt-BR"/>
              <a:t>Janela: Equivale ao </a:t>
            </a:r>
            <a:r>
              <a:rPr lang="pt-BR" b="1"/>
              <a:t>PERÍODO DE 2 HORAS</a:t>
            </a:r>
            <a:r>
              <a:rPr lang="pt-BR"/>
              <a:t>, em que o telefone do cliente pode ficar mudo para ser cancelado em uma operadora e ativado em outra. </a:t>
            </a:r>
            <a:endParaRPr lang="en-US"/>
          </a:p>
          <a:p>
            <a:pPr>
              <a:defRPr/>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pt-BR" altLang="ko-KR" sz="120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B30EF-C2E6-B5B3-7C25-86710EBECEF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EFF7BD-87A4-DEDB-1DD4-D2C3A0E8BC5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8C7D49D-D202-1190-5321-30CD4838385C}"/>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5936CE95-2E2B-68FF-B9DD-E19D257CB13B}"/>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93</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646850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b="1"/>
              <a:t>Facilitador: </a:t>
            </a:r>
            <a:endParaRPr lang="en-US"/>
          </a:p>
          <a:p>
            <a:pPr>
              <a:defRPr/>
            </a:pPr>
            <a:endParaRPr lang="pt-BR"/>
          </a:p>
          <a:p>
            <a:pPr>
              <a:defRPr/>
            </a:pPr>
            <a:r>
              <a:rPr lang="pt-BR"/>
              <a:t>Mostrar aos participantes que a portabilidade deve ser feita presencialmente, mediante a apresentação de documentos originais que comprovem os dados do cliente, quando o mesmo solicita o </a:t>
            </a:r>
            <a:r>
              <a:rPr lang="pt-BR" err="1"/>
              <a:t>Port</a:t>
            </a:r>
            <a:r>
              <a:rPr lang="pt-BR"/>
              <a:t> In. Desta forma não ocorrem erros de cadastro do BP pelos documentos estarem incorretos. </a:t>
            </a:r>
            <a:endParaRPr lang="en-US"/>
          </a:p>
          <a:p>
            <a:pPr>
              <a:defRPr/>
            </a:pPr>
            <a:endParaRPr lang="pt-BR"/>
          </a:p>
          <a:p>
            <a:pPr>
              <a:defRPr/>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CDBBB-69D4-C545-AF1A-EB5A7C2B9DE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0198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CDBBB-69D4-C545-AF1A-EB5A7C2B9DE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0256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CDBBB-69D4-C545-AF1A-EB5A7C2B9DE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5243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b="1">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endParaRPr lang="pt-BR" b="1">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defRPr/>
            </a:pPr>
            <a:r>
              <a:rPr lang="pt-BR"/>
              <a:t>Analista, explicar sobre o conflito e falar do material que </a:t>
            </a:r>
            <a:r>
              <a:rPr lang="pt-BR" err="1"/>
              <a:t>vc</a:t>
            </a:r>
            <a:r>
              <a:rPr lang="pt-BR"/>
              <a:t> vai compartilhar com ele. Quando ocorrer o conflito, será gerado automaticamente um protocolo PS8 para tratamento peça equipe de BKO de Portabilidade, que fará contato com o cliente para reenvio do SMS e confirmação. </a:t>
            </a:r>
            <a:endParaRPr lang="en-US"/>
          </a:p>
          <a:p>
            <a:pPr>
              <a:defRPr/>
            </a:pPr>
            <a:endParaRPr lang="pt-BR"/>
          </a:p>
          <a:p>
            <a:pPr>
              <a:defRPr/>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spcBef>
                <a:spcPts val="0"/>
              </a:spcBef>
              <a:spcAft>
                <a:spcPts val="0"/>
              </a:spcAft>
              <a:buNone/>
            </a:pPr>
            <a:endParaRPr lang="pt-BR">
              <a:cs typeface="Calibri" panose="020F0502020204030204"/>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8E69E-C6F5-19FF-7910-BF2F5C9665B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ED0DDC8-BA5E-B819-723F-70881DDDBD5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8FAAA81-0929-774C-5A99-80E1C03D57F5}"/>
              </a:ext>
            </a:extLst>
          </p:cNvPr>
          <p:cNvSpPr>
            <a:spLocks noGrp="1"/>
          </p:cNvSpPr>
          <p:nvPr>
            <p:ph type="body" idx="1"/>
          </p:nvPr>
        </p:nvSpPr>
        <p:spPr/>
        <p:txBody>
          <a:bodyPr/>
          <a:lstStyle/>
          <a:p>
            <a:pPr>
              <a:defRPr/>
            </a:pPr>
            <a:r>
              <a:rPr lang="pt-BR"/>
              <a:t>Facilitador: “Dá só uma olhada em tudo que vamos aprender hoje!” Apresente os temas que serão abordados durante o treinamento.</a:t>
            </a:r>
            <a:endParaRPr lang="en-US"/>
          </a:p>
          <a:p>
            <a:pPr>
              <a:defRPr/>
            </a:pPr>
            <a:endParaRPr lang="pt-BR"/>
          </a:p>
          <a:p>
            <a:pPr marL="0" marR="0" lvl="0" indent="0" algn="l" defTabSz="914400">
              <a:lnSpc>
                <a:spcPct val="100000"/>
              </a:lnSpc>
              <a:spcBef>
                <a:spcPts val="0"/>
              </a:spcBef>
              <a:spcAft>
                <a:spcPts val="0"/>
              </a:spcAft>
              <a:buClrTx/>
              <a:buSzTx/>
              <a:buFontTx/>
              <a:buNone/>
              <a:defRPr/>
            </a:pPr>
            <a:endParaRPr lang="pt-BR">
              <a:cs typeface="Calibri" panose="020F0502020204030204"/>
            </a:endParaRPr>
          </a:p>
        </p:txBody>
      </p:sp>
      <p:sp>
        <p:nvSpPr>
          <p:cNvPr id="4" name="Espaço Reservado para Número de Slide 3">
            <a:extLst>
              <a:ext uri="{FF2B5EF4-FFF2-40B4-BE49-F238E27FC236}">
                <a16:creationId xmlns:a16="http://schemas.microsoft.com/office/drawing/2014/main" id="{BFB5C345-19A4-0939-0D35-3328767ECA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43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CD0E7-779D-210C-20F7-63DF16363C1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B8F788A-1334-308A-4CE7-78DA2EF7FF6F}"/>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D74B6B4-3370-24F5-9E17-1F1B84885E77}"/>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pt-BR" sz="1200" kern="1200">
              <a:solidFill>
                <a:schemeClr val="tx1"/>
              </a:solidFill>
              <a:effectLst/>
              <a:latin typeface="Calibri" panose="020F0502020204030204" pitchFamily="34" charset="0"/>
              <a:ea typeface="+mn-ea"/>
              <a:cs typeface="+mn-cs"/>
            </a:endParaRPr>
          </a:p>
        </p:txBody>
      </p:sp>
      <p:sp>
        <p:nvSpPr>
          <p:cNvPr id="4" name="Espaço Reservado para Número de Slide 3">
            <a:extLst>
              <a:ext uri="{FF2B5EF4-FFF2-40B4-BE49-F238E27FC236}">
                <a16:creationId xmlns:a16="http://schemas.microsoft.com/office/drawing/2014/main" id="{A3946042-48C0-0000-A15B-D91CD19D7520}"/>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1A33F6E-5467-415F-90F8-4737A460713A}" type="slidenum">
              <a:rPr kumimoji="0" 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26635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208BF-0427-98A4-20A6-2821B336F0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962DA81-B87F-A3FB-ED66-348F1B0E108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15C522B-8402-2A71-62BE-74838848B9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a:p>
        </p:txBody>
      </p:sp>
      <p:sp>
        <p:nvSpPr>
          <p:cNvPr id="4" name="Espaço Reservado para Número de Slide 3">
            <a:extLst>
              <a:ext uri="{FF2B5EF4-FFF2-40B4-BE49-F238E27FC236}">
                <a16:creationId xmlns:a16="http://schemas.microsoft.com/office/drawing/2014/main" id="{64A15814-BD54-4CFF-2431-8B17387C20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0762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64E7-8EE4-04B2-68BF-1FC389A7FB6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4804691-D842-74D6-485F-83D48C9B87D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9BEC6EE-8012-E523-0A16-A716333987CB}"/>
              </a:ext>
            </a:extLst>
          </p:cNvPr>
          <p:cNvSpPr>
            <a:spLocks noGrp="1"/>
          </p:cNvSpPr>
          <p:nvPr>
            <p:ph type="body" idx="1"/>
          </p:nvPr>
        </p:nvSpPr>
        <p:spPr/>
        <p:txBody>
          <a:bodyPr/>
          <a:lstStyle/>
          <a:p>
            <a:endParaRPr lang="pt-BR" sz="1200" b="0" i="0" u="none" strike="noStrike" kern="1200" baseline="0">
              <a:solidFill>
                <a:schemeClr val="tx1"/>
              </a:solidFill>
              <a:latin typeface="Tahoma" panose="020B0604030504040204" pitchFamily="34" charset="0"/>
              <a:ea typeface="+mn-ea"/>
              <a:cs typeface="+mn-cs"/>
            </a:endParaRPr>
          </a:p>
          <a:p>
            <a:endParaRPr lang="pt-BR"/>
          </a:p>
        </p:txBody>
      </p:sp>
      <p:sp>
        <p:nvSpPr>
          <p:cNvPr id="4" name="Espaço Reservado para Número de Slide 3">
            <a:extLst>
              <a:ext uri="{FF2B5EF4-FFF2-40B4-BE49-F238E27FC236}">
                <a16:creationId xmlns:a16="http://schemas.microsoft.com/office/drawing/2014/main" id="{31BB1A3F-2152-1BC4-7700-1CE6A6218C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158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D9E19-5543-5CBD-CB12-D39728588BD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24FDE0B-D288-C53B-9D55-B417495BC55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9446B4F-4841-2AE7-F229-F8ACB197AB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Recomenda: recomendação de conteúdo personalizado de acordo com a programação reproduzida. Fale para os alunos que é importante acessar o link e os books para obter informações a respeito dos produtos.</a:t>
            </a:r>
          </a:p>
          <a:p>
            <a:endParaRPr lang="pt-BR"/>
          </a:p>
        </p:txBody>
      </p:sp>
      <p:sp>
        <p:nvSpPr>
          <p:cNvPr id="4" name="Espaço Reservado para Número de Slide 3">
            <a:extLst>
              <a:ext uri="{FF2B5EF4-FFF2-40B4-BE49-F238E27FC236}">
                <a16:creationId xmlns:a16="http://schemas.microsoft.com/office/drawing/2014/main" id="{421343AF-A7C7-C76E-F329-A0DA6ED0F1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2831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51E59-8A09-43F8-30D3-46D0414944D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204C64A-6A3D-D019-F208-6CF35B38C8F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2C2516D-D9AB-E659-6868-D6AC25344D78}"/>
              </a:ext>
            </a:extLst>
          </p:cNvPr>
          <p:cNvSpPr>
            <a:spLocks noGrp="1"/>
          </p:cNvSpPr>
          <p:nvPr>
            <p:ph type="body" idx="1"/>
          </p:nvPr>
        </p:nvSpPr>
        <p:spPr/>
        <p:txBody>
          <a:bodyPr/>
          <a:lstStyle/>
          <a:p>
            <a:pPr marL="0" lvl="0" indent="0" algn="l" rtl="0">
              <a:spcBef>
                <a:spcPts val="0"/>
              </a:spcBef>
              <a:spcAft>
                <a:spcPts val="0"/>
              </a:spcAft>
              <a:buNone/>
            </a:pPr>
            <a:endParaRPr lang="pt-BR"/>
          </a:p>
        </p:txBody>
      </p:sp>
      <p:sp>
        <p:nvSpPr>
          <p:cNvPr id="4" name="Espaço Reservado para Número de Slide 3">
            <a:extLst>
              <a:ext uri="{FF2B5EF4-FFF2-40B4-BE49-F238E27FC236}">
                <a16:creationId xmlns:a16="http://schemas.microsoft.com/office/drawing/2014/main" id="{F3E34A74-A1CF-A4DB-3C5F-12C7FDE8B1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182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6E7E-7FCB-FBD2-56DA-7FE8C48191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0EECB83-3DE0-B7E2-99B4-E70C2CCF167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8FFB7D8-C6F9-9D7B-35F9-3C7BC076F074}"/>
              </a:ext>
            </a:extLst>
          </p:cNvPr>
          <p:cNvSpPr>
            <a:spLocks noGrp="1"/>
          </p:cNvSpPr>
          <p:nvPr>
            <p:ph type="body" idx="1"/>
          </p:nvPr>
        </p:nvSpPr>
        <p:spPr/>
        <p:txBody>
          <a:bodyPr/>
          <a:lstStyle/>
          <a:p>
            <a:pPr marL="0" lvl="0" indent="0" algn="l" rtl="0">
              <a:spcBef>
                <a:spcPts val="0"/>
              </a:spcBef>
              <a:spcAft>
                <a:spcPts val="0"/>
              </a:spcAft>
              <a:buNone/>
            </a:pPr>
            <a:r>
              <a:rPr lang="pt-BR"/>
              <a:t>Controle remoto com comando de voz para deixar a experiência do cliente ainda melhor</a:t>
            </a:r>
          </a:p>
          <a:p>
            <a:pPr marL="0" lvl="0" indent="0" algn="l" rtl="0">
              <a:spcBef>
                <a:spcPts val="0"/>
              </a:spcBef>
              <a:spcAft>
                <a:spcPts val="0"/>
              </a:spcAft>
              <a:buNone/>
            </a:pPr>
            <a:endParaRPr lang="pt-BR" b="0" i="0">
              <a:solidFill>
                <a:srgbClr val="333333"/>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pt-BR"/>
              <a:t>Recomenda: recomendação de conteúdo personalizado de acordo com a programação reproduzida. </a:t>
            </a:r>
          </a:p>
          <a:p>
            <a:endParaRPr lang="pt-BR"/>
          </a:p>
          <a:p>
            <a:pPr marL="0" marR="0" lvl="0" indent="0" algn="l" defTabSz="914400" rtl="0" eaLnBrk="1" fontAlgn="auto" latinLnBrk="0" hangingPunct="1">
              <a:lnSpc>
                <a:spcPct val="100000"/>
              </a:lnSpc>
              <a:spcBef>
                <a:spcPts val="0"/>
              </a:spcBef>
              <a:spcAft>
                <a:spcPts val="0"/>
              </a:spcAft>
              <a:buClrTx/>
              <a:buSzTx/>
              <a:buFontTx/>
              <a:buNone/>
              <a:tabLst/>
              <a:defRPr/>
            </a:pPr>
            <a:r>
              <a:rPr lang="pt-BR" b="1"/>
              <a:t>ATENÇÃO: </a:t>
            </a:r>
            <a:r>
              <a:rPr lang="pt-BR" err="1">
                <a:latin typeface="Arial"/>
                <a:ea typeface="Arial"/>
                <a:cs typeface="Arial"/>
              </a:rPr>
              <a:t>Soundbox</a:t>
            </a:r>
            <a:r>
              <a:rPr lang="pt-BR">
                <a:latin typeface="Arial"/>
                <a:ea typeface="Arial"/>
                <a:cs typeface="Arial"/>
              </a:rPr>
              <a:t> Claro tv+ disponível em todas as cidades, com exceção de Boa Vista.</a:t>
            </a:r>
            <a:endParaRPr lang="pt-BR" b="1"/>
          </a:p>
          <a:p>
            <a:endParaRPr lang="pt-BR"/>
          </a:p>
        </p:txBody>
      </p:sp>
      <p:sp>
        <p:nvSpPr>
          <p:cNvPr id="4" name="Espaço Reservado para Número de Slide 3">
            <a:extLst>
              <a:ext uri="{FF2B5EF4-FFF2-40B4-BE49-F238E27FC236}">
                <a16:creationId xmlns:a16="http://schemas.microsoft.com/office/drawing/2014/main" id="{EF5C9AE9-0BE6-E6A0-AA85-B399788934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5571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A054-4CC0-ACF2-3909-170B11E1A69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1C07264-C1AF-1314-AB78-A3634C40E18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C40634F-9A2A-F57E-88B6-B7ADB8BA643E}"/>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3D080159-EAC8-816F-9B71-03DFA9CFF0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8231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8C615-04F3-C684-896E-6AC39E84AA3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B3CDDCD-484E-8839-6DF9-7384F070311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314C07B-4385-8606-CACD-D34E7E34D85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73539FC-7315-D62F-B4B3-438007FC94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0289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A27CF-E8DF-3EF2-1408-67522363184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1B2447-ECDA-6E4C-54DE-B40DDEE7460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E70626E-38AA-C04B-6C83-26383BFD25B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43E77F9D-94D2-BAFD-260D-990D7D0CBD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2463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5F5B-B382-D73E-B5A1-7128F166028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F0D08-E81B-81AF-E26A-E24317F1696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B9DE7B6-5B54-3404-C053-459C7E95D4B0}"/>
              </a:ext>
            </a:extLst>
          </p:cNvPr>
          <p:cNvSpPr>
            <a:spLocks noGrp="1"/>
          </p:cNvSpPr>
          <p:nvPr>
            <p:ph type="body" idx="1"/>
          </p:nvPr>
        </p:nvSpPr>
        <p:spPr/>
        <p:txBody>
          <a:bodyPr/>
          <a:lstStyle/>
          <a:p>
            <a:pPr marL="0" lvl="0" indent="0" algn="l" rtl="0">
              <a:spcBef>
                <a:spcPts val="0"/>
              </a:spcBef>
              <a:spcAft>
                <a:spcPts val="0"/>
              </a:spcAft>
              <a:buNone/>
            </a:pPr>
            <a:r>
              <a:rPr lang="pt-BR"/>
              <a:t>É importante que estes pontos estejam muito claros para tirar as dúvidas dos clientes: </a:t>
            </a:r>
          </a:p>
          <a:p>
            <a:pPr marL="0" lvl="0" indent="0" algn="l" rtl="0">
              <a:spcBef>
                <a:spcPts val="0"/>
              </a:spcBef>
              <a:spcAft>
                <a:spcPts val="0"/>
              </a:spcAft>
              <a:buNone/>
            </a:pPr>
            <a:r>
              <a:rPr lang="pt-BR"/>
              <a:t>A contratação dos apps de streaming são feitas separadamente. O cliente terá o acesso aos apps pelo </a:t>
            </a:r>
            <a:r>
              <a:rPr lang="pt-BR" err="1"/>
              <a:t>decoder</a:t>
            </a:r>
            <a:r>
              <a:rPr lang="pt-BR"/>
              <a:t>, por exemplo, mas não quer dizer que terá acesso ao conteúdo! </a:t>
            </a:r>
          </a:p>
          <a:p>
            <a:pPr marL="0" lvl="0" indent="0" algn="l" rtl="0">
              <a:spcBef>
                <a:spcPts val="0"/>
              </a:spcBef>
              <a:spcAft>
                <a:spcPts val="0"/>
              </a:spcAft>
              <a:buNone/>
            </a:pPr>
            <a:r>
              <a:rPr lang="pt-BR"/>
              <a:t>Para ter acesso ao conteúdo de cada app, o cliente pode contratar pelo fornecedor e acessar pelo equipamento da claro ou contratar tudo com a Claro, facilitando a cobrança, que será toda na mesma fatura.</a:t>
            </a:r>
          </a:p>
          <a:p>
            <a:endParaRPr lang="pt-BR"/>
          </a:p>
        </p:txBody>
      </p:sp>
      <p:sp>
        <p:nvSpPr>
          <p:cNvPr id="4" name="Espaço Reservado para Número de Slide 3">
            <a:extLst>
              <a:ext uri="{FF2B5EF4-FFF2-40B4-BE49-F238E27FC236}">
                <a16:creationId xmlns:a16="http://schemas.microsoft.com/office/drawing/2014/main" id="{AE93F45A-F65A-C1D8-7F13-E9A9CBF87B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334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3CE4A-FFFD-21CC-F926-0BE492720BC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2975FD6-D160-6D2A-D823-AD42C3C83C2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8E97A33-49C3-1CAC-DB1C-D7B3589B131A}"/>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48E1984-672A-BC4A-2691-B8102CC31F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3BB67-A6CE-CA41-AEF4-CD597901C64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542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údo">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E8D3FA90-3AFE-F349-59E2-172A6878A245}"/>
              </a:ext>
            </a:extLst>
          </p:cNvPr>
          <p:cNvSpPr/>
          <p:nvPr userDrawn="1"/>
        </p:nvSpPr>
        <p:spPr>
          <a:xfrm>
            <a:off x="0" y="0"/>
            <a:ext cx="12191999" cy="6857999"/>
          </a:xfrm>
          <a:prstGeom prst="rect">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Segoe UI" panose="020B0502040204020203" pitchFamily="34" charset="0"/>
            </a:endParaRPr>
          </a:p>
        </p:txBody>
      </p:sp>
      <p:sp>
        <p:nvSpPr>
          <p:cNvPr id="11" name="Retângulo 17">
            <a:extLst>
              <a:ext uri="{FF2B5EF4-FFF2-40B4-BE49-F238E27FC236}">
                <a16:creationId xmlns:a16="http://schemas.microsoft.com/office/drawing/2014/main" id="{DFF09C6F-BC36-E741-F3DD-AD416F7F5897}"/>
              </a:ext>
            </a:extLst>
          </p:cNvPr>
          <p:cNvSpPr/>
          <p:nvPr userDrawn="1"/>
        </p:nvSpPr>
        <p:spPr>
          <a:xfrm rot="19389644">
            <a:off x="4375870" y="2005907"/>
            <a:ext cx="10318175" cy="6065072"/>
          </a:xfrm>
          <a:custGeom>
            <a:avLst/>
            <a:gdLst>
              <a:gd name="connsiteX0" fmla="*/ 0 w 11177500"/>
              <a:gd name="connsiteY0" fmla="*/ 0 h 3923820"/>
              <a:gd name="connsiteX1" fmla="*/ 11177500 w 11177500"/>
              <a:gd name="connsiteY1" fmla="*/ 0 h 3923820"/>
              <a:gd name="connsiteX2" fmla="*/ 11177500 w 11177500"/>
              <a:gd name="connsiteY2" fmla="*/ 3923820 h 3923820"/>
              <a:gd name="connsiteX3" fmla="*/ 0 w 11177500"/>
              <a:gd name="connsiteY3" fmla="*/ 3923820 h 3923820"/>
              <a:gd name="connsiteX4" fmla="*/ 0 w 11177500"/>
              <a:gd name="connsiteY4" fmla="*/ 0 h 3923820"/>
              <a:gd name="connsiteX0" fmla="*/ 0 w 11177500"/>
              <a:gd name="connsiteY0" fmla="*/ 0 h 7559575"/>
              <a:gd name="connsiteX1" fmla="*/ 11177500 w 11177500"/>
              <a:gd name="connsiteY1" fmla="*/ 0 h 7559575"/>
              <a:gd name="connsiteX2" fmla="*/ 11177500 w 11177500"/>
              <a:gd name="connsiteY2" fmla="*/ 3923820 h 7559575"/>
              <a:gd name="connsiteX3" fmla="*/ 5536218 w 11177500"/>
              <a:gd name="connsiteY3" fmla="*/ 7559575 h 7559575"/>
              <a:gd name="connsiteX4" fmla="*/ 0 w 11177500"/>
              <a:gd name="connsiteY4" fmla="*/ 0 h 7559575"/>
              <a:gd name="connsiteX0" fmla="*/ 0 w 11177500"/>
              <a:gd name="connsiteY0" fmla="*/ 0 h 7559575"/>
              <a:gd name="connsiteX1" fmla="*/ 11177500 w 11177500"/>
              <a:gd name="connsiteY1" fmla="*/ 0 h 7559575"/>
              <a:gd name="connsiteX2" fmla="*/ 9143760 w 11177500"/>
              <a:gd name="connsiteY2" fmla="*/ 2740309 h 7559575"/>
              <a:gd name="connsiteX3" fmla="*/ 5536218 w 11177500"/>
              <a:gd name="connsiteY3" fmla="*/ 7559575 h 7559575"/>
              <a:gd name="connsiteX4" fmla="*/ 0 w 11177500"/>
              <a:gd name="connsiteY4" fmla="*/ 0 h 7559575"/>
              <a:gd name="connsiteX0" fmla="*/ 0 w 11177500"/>
              <a:gd name="connsiteY0" fmla="*/ 0 h 7614775"/>
              <a:gd name="connsiteX1" fmla="*/ 11177500 w 11177500"/>
              <a:gd name="connsiteY1" fmla="*/ 0 h 7614775"/>
              <a:gd name="connsiteX2" fmla="*/ 9143760 w 11177500"/>
              <a:gd name="connsiteY2" fmla="*/ 2740309 h 7614775"/>
              <a:gd name="connsiteX3" fmla="*/ 5564360 w 11177500"/>
              <a:gd name="connsiteY3" fmla="*/ 7614775 h 7614775"/>
              <a:gd name="connsiteX4" fmla="*/ 0 w 11177500"/>
              <a:gd name="connsiteY4" fmla="*/ 0 h 7614775"/>
              <a:gd name="connsiteX0" fmla="*/ 0 w 11136389"/>
              <a:gd name="connsiteY0" fmla="*/ 3491132 h 7614775"/>
              <a:gd name="connsiteX1" fmla="*/ 11136389 w 11136389"/>
              <a:gd name="connsiteY1" fmla="*/ 0 h 7614775"/>
              <a:gd name="connsiteX2" fmla="*/ 9102649 w 11136389"/>
              <a:gd name="connsiteY2" fmla="*/ 2740309 h 7614775"/>
              <a:gd name="connsiteX3" fmla="*/ 5523249 w 11136389"/>
              <a:gd name="connsiteY3" fmla="*/ 7614775 h 7614775"/>
              <a:gd name="connsiteX4" fmla="*/ 0 w 11136389"/>
              <a:gd name="connsiteY4" fmla="*/ 3491132 h 7614775"/>
              <a:gd name="connsiteX0" fmla="*/ 0 w 9591534"/>
              <a:gd name="connsiteY0" fmla="*/ 1367530 h 5491173"/>
              <a:gd name="connsiteX1" fmla="*/ 9591534 w 9591534"/>
              <a:gd name="connsiteY1" fmla="*/ 0 h 5491173"/>
              <a:gd name="connsiteX2" fmla="*/ 9102649 w 9591534"/>
              <a:gd name="connsiteY2" fmla="*/ 616707 h 5491173"/>
              <a:gd name="connsiteX3" fmla="*/ 5523249 w 9591534"/>
              <a:gd name="connsiteY3" fmla="*/ 5491173 h 5491173"/>
              <a:gd name="connsiteX4" fmla="*/ 0 w 9591534"/>
              <a:gd name="connsiteY4" fmla="*/ 1367530 h 5491173"/>
              <a:gd name="connsiteX0" fmla="*/ 0 w 10265841"/>
              <a:gd name="connsiteY0" fmla="*/ 844641 h 5491173"/>
              <a:gd name="connsiteX1" fmla="*/ 10265841 w 10265841"/>
              <a:gd name="connsiteY1" fmla="*/ 0 h 5491173"/>
              <a:gd name="connsiteX2" fmla="*/ 9776956 w 10265841"/>
              <a:gd name="connsiteY2" fmla="*/ 616707 h 5491173"/>
              <a:gd name="connsiteX3" fmla="*/ 6197556 w 10265841"/>
              <a:gd name="connsiteY3" fmla="*/ 5491173 h 5491173"/>
              <a:gd name="connsiteX4" fmla="*/ 0 w 10265841"/>
              <a:gd name="connsiteY4" fmla="*/ 844641 h 5491173"/>
              <a:gd name="connsiteX0" fmla="*/ 0 w 9776956"/>
              <a:gd name="connsiteY0" fmla="*/ 1419415 h 6065947"/>
              <a:gd name="connsiteX1" fmla="*/ 9583825 w 9776956"/>
              <a:gd name="connsiteY1" fmla="*/ 0 h 6065947"/>
              <a:gd name="connsiteX2" fmla="*/ 9776956 w 9776956"/>
              <a:gd name="connsiteY2" fmla="*/ 1191481 h 6065947"/>
              <a:gd name="connsiteX3" fmla="*/ 6197556 w 9776956"/>
              <a:gd name="connsiteY3" fmla="*/ 6065947 h 6065947"/>
              <a:gd name="connsiteX4" fmla="*/ 0 w 9776956"/>
              <a:gd name="connsiteY4" fmla="*/ 1419415 h 6065947"/>
              <a:gd name="connsiteX0" fmla="*/ 0 w 10299844"/>
              <a:gd name="connsiteY0" fmla="*/ 1419415 h 6065947"/>
              <a:gd name="connsiteX1" fmla="*/ 9583825 w 10299844"/>
              <a:gd name="connsiteY1" fmla="*/ 0 h 6065947"/>
              <a:gd name="connsiteX2" fmla="*/ 10299844 w 10299844"/>
              <a:gd name="connsiteY2" fmla="*/ 517176 h 6065947"/>
              <a:gd name="connsiteX3" fmla="*/ 6197556 w 10299844"/>
              <a:gd name="connsiteY3" fmla="*/ 6065947 h 6065947"/>
              <a:gd name="connsiteX4" fmla="*/ 0 w 10299844"/>
              <a:gd name="connsiteY4" fmla="*/ 1419415 h 6065947"/>
              <a:gd name="connsiteX0" fmla="*/ 0 w 10299844"/>
              <a:gd name="connsiteY0" fmla="*/ 1461885 h 6108417"/>
              <a:gd name="connsiteX1" fmla="*/ 9505334 w 10299844"/>
              <a:gd name="connsiteY1" fmla="*/ 0 h 6108417"/>
              <a:gd name="connsiteX2" fmla="*/ 10299844 w 10299844"/>
              <a:gd name="connsiteY2" fmla="*/ 559646 h 6108417"/>
              <a:gd name="connsiteX3" fmla="*/ 6197556 w 10299844"/>
              <a:gd name="connsiteY3" fmla="*/ 6108417 h 6108417"/>
              <a:gd name="connsiteX4" fmla="*/ 0 w 10299844"/>
              <a:gd name="connsiteY4" fmla="*/ 1461885 h 6108417"/>
              <a:gd name="connsiteX0" fmla="*/ 0 w 10284383"/>
              <a:gd name="connsiteY0" fmla="*/ 1461885 h 6108417"/>
              <a:gd name="connsiteX1" fmla="*/ 9505334 w 10284383"/>
              <a:gd name="connsiteY1" fmla="*/ 0 h 6108417"/>
              <a:gd name="connsiteX2" fmla="*/ 10284383 w 10284383"/>
              <a:gd name="connsiteY2" fmla="*/ 580504 h 6108417"/>
              <a:gd name="connsiteX3" fmla="*/ 6197556 w 10284383"/>
              <a:gd name="connsiteY3" fmla="*/ 6108417 h 6108417"/>
              <a:gd name="connsiteX4" fmla="*/ 0 w 10284383"/>
              <a:gd name="connsiteY4" fmla="*/ 1461885 h 6108417"/>
              <a:gd name="connsiteX0" fmla="*/ 0 w 10284383"/>
              <a:gd name="connsiteY0" fmla="*/ 1461885 h 6128914"/>
              <a:gd name="connsiteX1" fmla="*/ 9505334 w 10284383"/>
              <a:gd name="connsiteY1" fmla="*/ 0 h 6128914"/>
              <a:gd name="connsiteX2" fmla="*/ 10284383 w 10284383"/>
              <a:gd name="connsiteY2" fmla="*/ 580504 h 6128914"/>
              <a:gd name="connsiteX3" fmla="*/ 6140351 w 10284383"/>
              <a:gd name="connsiteY3" fmla="*/ 6128914 h 6128914"/>
              <a:gd name="connsiteX4" fmla="*/ 0 w 10284383"/>
              <a:gd name="connsiteY4" fmla="*/ 1461885 h 6128914"/>
              <a:gd name="connsiteX0" fmla="*/ 0 w 10254114"/>
              <a:gd name="connsiteY0" fmla="*/ 1461885 h 6128914"/>
              <a:gd name="connsiteX1" fmla="*/ 9505334 w 10254114"/>
              <a:gd name="connsiteY1" fmla="*/ 0 h 6128914"/>
              <a:gd name="connsiteX2" fmla="*/ 10254114 w 10254114"/>
              <a:gd name="connsiteY2" fmla="*/ 621451 h 6128914"/>
              <a:gd name="connsiteX3" fmla="*/ 6140351 w 10254114"/>
              <a:gd name="connsiteY3" fmla="*/ 6128914 h 6128914"/>
              <a:gd name="connsiteX4" fmla="*/ 0 w 10254114"/>
              <a:gd name="connsiteY4" fmla="*/ 1461885 h 6128914"/>
              <a:gd name="connsiteX0" fmla="*/ 0 w 10254114"/>
              <a:gd name="connsiteY0" fmla="*/ 1458460 h 6125489"/>
              <a:gd name="connsiteX1" fmla="*/ 9481776 w 10254114"/>
              <a:gd name="connsiteY1" fmla="*/ 0 h 6125489"/>
              <a:gd name="connsiteX2" fmla="*/ 10254114 w 10254114"/>
              <a:gd name="connsiteY2" fmla="*/ 618026 h 6125489"/>
              <a:gd name="connsiteX3" fmla="*/ 6140351 w 10254114"/>
              <a:gd name="connsiteY3" fmla="*/ 6125489 h 6125489"/>
              <a:gd name="connsiteX4" fmla="*/ 0 w 10254114"/>
              <a:gd name="connsiteY4" fmla="*/ 1458460 h 6125489"/>
              <a:gd name="connsiteX0" fmla="*/ 0 w 10254114"/>
              <a:gd name="connsiteY0" fmla="*/ 1441387 h 6108416"/>
              <a:gd name="connsiteX1" fmla="*/ 9448128 w 10254114"/>
              <a:gd name="connsiteY1" fmla="*/ 0 h 6108416"/>
              <a:gd name="connsiteX2" fmla="*/ 10254114 w 10254114"/>
              <a:gd name="connsiteY2" fmla="*/ 600953 h 6108416"/>
              <a:gd name="connsiteX3" fmla="*/ 6140351 w 10254114"/>
              <a:gd name="connsiteY3" fmla="*/ 6108416 h 6108416"/>
              <a:gd name="connsiteX4" fmla="*/ 0 w 10254114"/>
              <a:gd name="connsiteY4" fmla="*/ 1441387 h 610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4114" h="6108416">
                <a:moveTo>
                  <a:pt x="0" y="1441387"/>
                </a:moveTo>
                <a:lnTo>
                  <a:pt x="9448128" y="0"/>
                </a:lnTo>
                <a:lnTo>
                  <a:pt x="10254114" y="600953"/>
                </a:lnTo>
                <a:lnTo>
                  <a:pt x="6140351" y="6108416"/>
                </a:lnTo>
                <a:lnTo>
                  <a:pt x="0" y="1441387"/>
                </a:lnTo>
                <a:close/>
              </a:path>
            </a:pathLst>
          </a:custGeom>
          <a:gradFill flip="none" rotWithShape="1">
            <a:gsLst>
              <a:gs pos="34000">
                <a:srgbClr val="272627"/>
              </a:gs>
              <a:gs pos="58000">
                <a:srgbClr val="11101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Segoe UI" panose="020B0502040204020203" pitchFamily="34" charset="0"/>
            </a:endParaRPr>
          </a:p>
        </p:txBody>
      </p:sp>
      <p:pic>
        <p:nvPicPr>
          <p:cNvPr id="3" name="Imagem 2" descr="Uma imagem contendo computador, mesa, pente&#10;&#10;Descrição gerada automaticamente">
            <a:extLst>
              <a:ext uri="{FF2B5EF4-FFF2-40B4-BE49-F238E27FC236}">
                <a16:creationId xmlns:a16="http://schemas.microsoft.com/office/drawing/2014/main" id="{EE87D4AB-1ED7-AD0B-EF16-9D49D1C0E43E}"/>
              </a:ext>
            </a:extLst>
          </p:cNvPr>
          <p:cNvPicPr>
            <a:picLocks noChangeAspect="1"/>
          </p:cNvPicPr>
          <p:nvPr userDrawn="1"/>
        </p:nvPicPr>
        <p:blipFill rotWithShape="1">
          <a:blip r:embed="rId3">
            <a:alphaModFix amt="12000"/>
          </a:blip>
          <a:srcRect b="15625"/>
          <a:stretch/>
        </p:blipFill>
        <p:spPr>
          <a:xfrm>
            <a:off x="0" y="0"/>
            <a:ext cx="12192000" cy="6858000"/>
          </a:xfrm>
          <a:prstGeom prst="rect">
            <a:avLst/>
          </a:prstGeom>
        </p:spPr>
      </p:pic>
      <p:pic>
        <p:nvPicPr>
          <p:cNvPr id="2" name="Imagem 1" descr="Ícone&#10;&#10;Descrição gerada automaticamente">
            <a:extLst>
              <a:ext uri="{FF2B5EF4-FFF2-40B4-BE49-F238E27FC236}">
                <a16:creationId xmlns:a16="http://schemas.microsoft.com/office/drawing/2014/main" id="{621AEB82-FA25-9A60-46C4-6B8D84514695}"/>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0" contrast="100000"/>
                    </a14:imgEffect>
                  </a14:imgLayer>
                </a14:imgProps>
              </a:ext>
            </a:extLst>
          </a:blip>
          <a:srcRect r="32313"/>
          <a:stretch/>
        </p:blipFill>
        <p:spPr>
          <a:xfrm>
            <a:off x="614146" y="347971"/>
            <a:ext cx="997959" cy="344618"/>
          </a:xfrm>
          <a:prstGeom prst="rect">
            <a:avLst/>
          </a:prstGeom>
        </p:spPr>
      </p:pic>
      <p:pic>
        <p:nvPicPr>
          <p:cNvPr id="4" name="Imagem 3" descr="Interface gráfica do usuário&#10;&#10;O conteúdo gerado por IA pode estar incorreto.">
            <a:extLst>
              <a:ext uri="{FF2B5EF4-FFF2-40B4-BE49-F238E27FC236}">
                <a16:creationId xmlns:a16="http://schemas.microsoft.com/office/drawing/2014/main" id="{8C5BD49C-A28A-8EF4-0228-AD077F0B96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29132" y="6109753"/>
            <a:ext cx="1072594" cy="406692"/>
          </a:xfrm>
          <a:prstGeom prst="rect">
            <a:avLst/>
          </a:prstGeom>
        </p:spPr>
      </p:pic>
      <p:cxnSp>
        <p:nvCxnSpPr>
          <p:cNvPr id="5" name="Conector Reto 18">
            <a:extLst>
              <a:ext uri="{FF2B5EF4-FFF2-40B4-BE49-F238E27FC236}">
                <a16:creationId xmlns:a16="http://schemas.microsoft.com/office/drawing/2014/main" id="{FBF8A39C-BA3D-B30A-AA40-7AE2D782F91B}"/>
              </a:ext>
            </a:extLst>
          </p:cNvPr>
          <p:cNvCxnSpPr>
            <a:cxnSpLocks/>
          </p:cNvCxnSpPr>
          <p:nvPr userDrawn="1"/>
        </p:nvCxnSpPr>
        <p:spPr>
          <a:xfrm flipH="1">
            <a:off x="1784104" y="6316661"/>
            <a:ext cx="8644812" cy="0"/>
          </a:xfrm>
          <a:prstGeom prst="line">
            <a:avLst/>
          </a:prstGeom>
          <a:ln w="12700">
            <a:gradFill>
              <a:gsLst>
                <a:gs pos="100000">
                  <a:schemeClr val="accent4">
                    <a:lumMod val="75000"/>
                  </a:schemeClr>
                </a:gs>
                <a:gs pos="0">
                  <a:srgbClr val="A17E11">
                    <a:alpha val="17650"/>
                  </a:srgbClr>
                </a:gs>
              </a:gsLst>
              <a:lin ang="3000000" scaled="0"/>
            </a:gradFill>
          </a:ln>
        </p:spPr>
        <p:style>
          <a:lnRef idx="1">
            <a:schemeClr val="accent1"/>
          </a:lnRef>
          <a:fillRef idx="0">
            <a:schemeClr val="accent1"/>
          </a:fillRef>
          <a:effectRef idx="0">
            <a:schemeClr val="accent1"/>
          </a:effectRef>
          <a:fontRef idx="minor">
            <a:schemeClr val="tx1"/>
          </a:fontRef>
        </p:style>
      </p:cxnSp>
      <p:sp>
        <p:nvSpPr>
          <p:cNvPr id="6" name="Retângulo 5">
            <a:extLst>
              <a:ext uri="{FF2B5EF4-FFF2-40B4-BE49-F238E27FC236}">
                <a16:creationId xmlns:a16="http://schemas.microsoft.com/office/drawing/2014/main" id="{3B1DF1E5-052B-9F54-C9F6-ADD9042A63F2}"/>
              </a:ext>
            </a:extLst>
          </p:cNvPr>
          <p:cNvSpPr/>
          <p:nvPr userDrawn="1"/>
        </p:nvSpPr>
        <p:spPr>
          <a:xfrm>
            <a:off x="664684" y="6067208"/>
            <a:ext cx="1138645"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10" name="Conector Reto 20">
            <a:extLst>
              <a:ext uri="{FF2B5EF4-FFF2-40B4-BE49-F238E27FC236}">
                <a16:creationId xmlns:a16="http://schemas.microsoft.com/office/drawing/2014/main" id="{97D06C89-A6D8-E5B4-CDE4-2E2A4710E9A9}"/>
              </a:ext>
            </a:extLst>
          </p:cNvPr>
          <p:cNvCxnSpPr>
            <a:cxnSpLocks/>
          </p:cNvCxnSpPr>
          <p:nvPr userDrawn="1"/>
        </p:nvCxnSpPr>
        <p:spPr>
          <a:xfrm flipV="1">
            <a:off x="600459" y="606720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75363858"/>
      </p:ext>
    </p:extLst>
  </p:cSld>
  <p:clrMapOvr>
    <a:masterClrMapping/>
  </p:clrMapOvr>
  <p:extLst>
    <p:ext uri="{DCECCB84-F9BA-43D5-87BE-67443E8EF086}">
      <p15:sldGuideLst xmlns:p15="http://schemas.microsoft.com/office/powerpoint/2012/main">
        <p15:guide id="1" orient="horz" pos="28">
          <p15:clr>
            <a:srgbClr val="FBAE40"/>
          </p15:clr>
        </p15:guide>
        <p15:guide id="2" pos="37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abeçalho da Seção">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BD1B0E4F-732F-90AD-F016-908C85E0DD7F}"/>
              </a:ext>
            </a:extLst>
          </p:cNvPr>
          <p:cNvSpPr/>
          <p:nvPr userDrawn="1"/>
        </p:nvSpPr>
        <p:spPr>
          <a:xfrm rot="10800000">
            <a:off x="1" y="1"/>
            <a:ext cx="12191999" cy="6857999"/>
          </a:xfrm>
          <a:prstGeom prst="rect">
            <a:avLst/>
          </a:prstGeom>
          <a:gradFill flip="none" rotWithShape="1">
            <a:gsLst>
              <a:gs pos="0">
                <a:srgbClr val="75132D"/>
              </a:gs>
              <a:gs pos="60000">
                <a:srgbClr val="8E1535"/>
              </a:gs>
              <a:gs pos="100000">
                <a:srgbClr val="F40342"/>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Segoe UI" panose="020B0502040204020203" pitchFamily="34" charset="0"/>
            </a:endParaRPr>
          </a:p>
        </p:txBody>
      </p:sp>
      <p:pic>
        <p:nvPicPr>
          <p:cNvPr id="11" name="Imagem 10" descr="Uma imagem contendo computador, mesa, pente&#10;&#10;Descrição gerada automaticamente">
            <a:extLst>
              <a:ext uri="{FF2B5EF4-FFF2-40B4-BE49-F238E27FC236}">
                <a16:creationId xmlns:a16="http://schemas.microsoft.com/office/drawing/2014/main" id="{22574C74-9B4C-F183-F410-FB692B6EDC9E}"/>
              </a:ext>
            </a:extLst>
          </p:cNvPr>
          <p:cNvPicPr>
            <a:picLocks noChangeAspect="1"/>
          </p:cNvPicPr>
          <p:nvPr userDrawn="1"/>
        </p:nvPicPr>
        <p:blipFill rotWithShape="1">
          <a:blip r:embed="rId3">
            <a:alphaModFix amt="12000"/>
          </a:blip>
          <a:srcRect b="15625"/>
          <a:stretch/>
        </p:blipFill>
        <p:spPr>
          <a:xfrm>
            <a:off x="0" y="0"/>
            <a:ext cx="12192000" cy="6858000"/>
          </a:xfrm>
          <a:prstGeom prst="rect">
            <a:avLst/>
          </a:prstGeom>
        </p:spPr>
      </p:pic>
      <p:pic>
        <p:nvPicPr>
          <p:cNvPr id="2" name="Imagem 1" descr="Interface gráfica do usuário&#10;&#10;O conteúdo gerado por IA pode estar incorreto.">
            <a:extLst>
              <a:ext uri="{FF2B5EF4-FFF2-40B4-BE49-F238E27FC236}">
                <a16:creationId xmlns:a16="http://schemas.microsoft.com/office/drawing/2014/main" id="{3492C66C-08FC-8B3D-3C4A-BBB7F285C3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9132" y="6109753"/>
            <a:ext cx="1072594" cy="406692"/>
          </a:xfrm>
          <a:prstGeom prst="rect">
            <a:avLst/>
          </a:prstGeom>
        </p:spPr>
      </p:pic>
      <p:cxnSp>
        <p:nvCxnSpPr>
          <p:cNvPr id="3" name="Conector Reto 18">
            <a:extLst>
              <a:ext uri="{FF2B5EF4-FFF2-40B4-BE49-F238E27FC236}">
                <a16:creationId xmlns:a16="http://schemas.microsoft.com/office/drawing/2014/main" id="{B597E8DF-FD9F-49B6-5A58-E4E5E83C7C44}"/>
              </a:ext>
            </a:extLst>
          </p:cNvPr>
          <p:cNvCxnSpPr>
            <a:cxnSpLocks/>
          </p:cNvCxnSpPr>
          <p:nvPr userDrawn="1"/>
        </p:nvCxnSpPr>
        <p:spPr>
          <a:xfrm flipH="1">
            <a:off x="1784104" y="6316661"/>
            <a:ext cx="8644812" cy="0"/>
          </a:xfrm>
          <a:prstGeom prst="line">
            <a:avLst/>
          </a:prstGeom>
          <a:ln w="12700">
            <a:gradFill>
              <a:gsLst>
                <a:gs pos="100000">
                  <a:schemeClr val="accent4">
                    <a:lumMod val="75000"/>
                  </a:schemeClr>
                </a:gs>
                <a:gs pos="0">
                  <a:srgbClr val="A17E11">
                    <a:alpha val="17650"/>
                  </a:srgbClr>
                </a:gs>
              </a:gsLst>
              <a:lin ang="3000000" scaled="0"/>
            </a:gra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368969E6-A3AB-9587-1B1F-9EEF773D3CA6}"/>
              </a:ext>
            </a:extLst>
          </p:cNvPr>
          <p:cNvSpPr/>
          <p:nvPr userDrawn="1"/>
        </p:nvSpPr>
        <p:spPr>
          <a:xfrm>
            <a:off x="664684" y="6067208"/>
            <a:ext cx="1138645"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5" name="Conector Reto 20">
            <a:extLst>
              <a:ext uri="{FF2B5EF4-FFF2-40B4-BE49-F238E27FC236}">
                <a16:creationId xmlns:a16="http://schemas.microsoft.com/office/drawing/2014/main" id="{9A5385B7-5144-1D8A-E64D-288D8EAA0499}"/>
              </a:ext>
            </a:extLst>
          </p:cNvPr>
          <p:cNvCxnSpPr>
            <a:cxnSpLocks/>
          </p:cNvCxnSpPr>
          <p:nvPr userDrawn="1"/>
        </p:nvCxnSpPr>
        <p:spPr>
          <a:xfrm flipV="1">
            <a:off x="600459" y="606720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1425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ayout Personalizad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9171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nteúdo">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E8D3FA90-3AFE-F349-59E2-172A6878A245}"/>
              </a:ext>
            </a:extLst>
          </p:cNvPr>
          <p:cNvSpPr/>
          <p:nvPr userDrawn="1"/>
        </p:nvSpPr>
        <p:spPr>
          <a:xfrm>
            <a:off x="0" y="0"/>
            <a:ext cx="12191999" cy="6857999"/>
          </a:xfrm>
          <a:prstGeom prst="rect">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Segoe UI" panose="020B0502040204020203" pitchFamily="34" charset="0"/>
            </a:endParaRPr>
          </a:p>
        </p:txBody>
      </p:sp>
      <p:sp>
        <p:nvSpPr>
          <p:cNvPr id="11" name="Retângulo 17">
            <a:extLst>
              <a:ext uri="{FF2B5EF4-FFF2-40B4-BE49-F238E27FC236}">
                <a16:creationId xmlns:a16="http://schemas.microsoft.com/office/drawing/2014/main" id="{DFF09C6F-BC36-E741-F3DD-AD416F7F5897}"/>
              </a:ext>
            </a:extLst>
          </p:cNvPr>
          <p:cNvSpPr/>
          <p:nvPr userDrawn="1"/>
        </p:nvSpPr>
        <p:spPr>
          <a:xfrm rot="19389644">
            <a:off x="4375870" y="2005907"/>
            <a:ext cx="10318175" cy="6065072"/>
          </a:xfrm>
          <a:custGeom>
            <a:avLst/>
            <a:gdLst>
              <a:gd name="connsiteX0" fmla="*/ 0 w 11177500"/>
              <a:gd name="connsiteY0" fmla="*/ 0 h 3923820"/>
              <a:gd name="connsiteX1" fmla="*/ 11177500 w 11177500"/>
              <a:gd name="connsiteY1" fmla="*/ 0 h 3923820"/>
              <a:gd name="connsiteX2" fmla="*/ 11177500 w 11177500"/>
              <a:gd name="connsiteY2" fmla="*/ 3923820 h 3923820"/>
              <a:gd name="connsiteX3" fmla="*/ 0 w 11177500"/>
              <a:gd name="connsiteY3" fmla="*/ 3923820 h 3923820"/>
              <a:gd name="connsiteX4" fmla="*/ 0 w 11177500"/>
              <a:gd name="connsiteY4" fmla="*/ 0 h 3923820"/>
              <a:gd name="connsiteX0" fmla="*/ 0 w 11177500"/>
              <a:gd name="connsiteY0" fmla="*/ 0 h 7559575"/>
              <a:gd name="connsiteX1" fmla="*/ 11177500 w 11177500"/>
              <a:gd name="connsiteY1" fmla="*/ 0 h 7559575"/>
              <a:gd name="connsiteX2" fmla="*/ 11177500 w 11177500"/>
              <a:gd name="connsiteY2" fmla="*/ 3923820 h 7559575"/>
              <a:gd name="connsiteX3" fmla="*/ 5536218 w 11177500"/>
              <a:gd name="connsiteY3" fmla="*/ 7559575 h 7559575"/>
              <a:gd name="connsiteX4" fmla="*/ 0 w 11177500"/>
              <a:gd name="connsiteY4" fmla="*/ 0 h 7559575"/>
              <a:gd name="connsiteX0" fmla="*/ 0 w 11177500"/>
              <a:gd name="connsiteY0" fmla="*/ 0 h 7559575"/>
              <a:gd name="connsiteX1" fmla="*/ 11177500 w 11177500"/>
              <a:gd name="connsiteY1" fmla="*/ 0 h 7559575"/>
              <a:gd name="connsiteX2" fmla="*/ 9143760 w 11177500"/>
              <a:gd name="connsiteY2" fmla="*/ 2740309 h 7559575"/>
              <a:gd name="connsiteX3" fmla="*/ 5536218 w 11177500"/>
              <a:gd name="connsiteY3" fmla="*/ 7559575 h 7559575"/>
              <a:gd name="connsiteX4" fmla="*/ 0 w 11177500"/>
              <a:gd name="connsiteY4" fmla="*/ 0 h 7559575"/>
              <a:gd name="connsiteX0" fmla="*/ 0 w 11177500"/>
              <a:gd name="connsiteY0" fmla="*/ 0 h 7614775"/>
              <a:gd name="connsiteX1" fmla="*/ 11177500 w 11177500"/>
              <a:gd name="connsiteY1" fmla="*/ 0 h 7614775"/>
              <a:gd name="connsiteX2" fmla="*/ 9143760 w 11177500"/>
              <a:gd name="connsiteY2" fmla="*/ 2740309 h 7614775"/>
              <a:gd name="connsiteX3" fmla="*/ 5564360 w 11177500"/>
              <a:gd name="connsiteY3" fmla="*/ 7614775 h 7614775"/>
              <a:gd name="connsiteX4" fmla="*/ 0 w 11177500"/>
              <a:gd name="connsiteY4" fmla="*/ 0 h 7614775"/>
              <a:gd name="connsiteX0" fmla="*/ 0 w 11136389"/>
              <a:gd name="connsiteY0" fmla="*/ 3491132 h 7614775"/>
              <a:gd name="connsiteX1" fmla="*/ 11136389 w 11136389"/>
              <a:gd name="connsiteY1" fmla="*/ 0 h 7614775"/>
              <a:gd name="connsiteX2" fmla="*/ 9102649 w 11136389"/>
              <a:gd name="connsiteY2" fmla="*/ 2740309 h 7614775"/>
              <a:gd name="connsiteX3" fmla="*/ 5523249 w 11136389"/>
              <a:gd name="connsiteY3" fmla="*/ 7614775 h 7614775"/>
              <a:gd name="connsiteX4" fmla="*/ 0 w 11136389"/>
              <a:gd name="connsiteY4" fmla="*/ 3491132 h 7614775"/>
              <a:gd name="connsiteX0" fmla="*/ 0 w 9591534"/>
              <a:gd name="connsiteY0" fmla="*/ 1367530 h 5491173"/>
              <a:gd name="connsiteX1" fmla="*/ 9591534 w 9591534"/>
              <a:gd name="connsiteY1" fmla="*/ 0 h 5491173"/>
              <a:gd name="connsiteX2" fmla="*/ 9102649 w 9591534"/>
              <a:gd name="connsiteY2" fmla="*/ 616707 h 5491173"/>
              <a:gd name="connsiteX3" fmla="*/ 5523249 w 9591534"/>
              <a:gd name="connsiteY3" fmla="*/ 5491173 h 5491173"/>
              <a:gd name="connsiteX4" fmla="*/ 0 w 9591534"/>
              <a:gd name="connsiteY4" fmla="*/ 1367530 h 5491173"/>
              <a:gd name="connsiteX0" fmla="*/ 0 w 10265841"/>
              <a:gd name="connsiteY0" fmla="*/ 844641 h 5491173"/>
              <a:gd name="connsiteX1" fmla="*/ 10265841 w 10265841"/>
              <a:gd name="connsiteY1" fmla="*/ 0 h 5491173"/>
              <a:gd name="connsiteX2" fmla="*/ 9776956 w 10265841"/>
              <a:gd name="connsiteY2" fmla="*/ 616707 h 5491173"/>
              <a:gd name="connsiteX3" fmla="*/ 6197556 w 10265841"/>
              <a:gd name="connsiteY3" fmla="*/ 5491173 h 5491173"/>
              <a:gd name="connsiteX4" fmla="*/ 0 w 10265841"/>
              <a:gd name="connsiteY4" fmla="*/ 844641 h 5491173"/>
              <a:gd name="connsiteX0" fmla="*/ 0 w 9776956"/>
              <a:gd name="connsiteY0" fmla="*/ 1419415 h 6065947"/>
              <a:gd name="connsiteX1" fmla="*/ 9583825 w 9776956"/>
              <a:gd name="connsiteY1" fmla="*/ 0 h 6065947"/>
              <a:gd name="connsiteX2" fmla="*/ 9776956 w 9776956"/>
              <a:gd name="connsiteY2" fmla="*/ 1191481 h 6065947"/>
              <a:gd name="connsiteX3" fmla="*/ 6197556 w 9776956"/>
              <a:gd name="connsiteY3" fmla="*/ 6065947 h 6065947"/>
              <a:gd name="connsiteX4" fmla="*/ 0 w 9776956"/>
              <a:gd name="connsiteY4" fmla="*/ 1419415 h 6065947"/>
              <a:gd name="connsiteX0" fmla="*/ 0 w 10299844"/>
              <a:gd name="connsiteY0" fmla="*/ 1419415 h 6065947"/>
              <a:gd name="connsiteX1" fmla="*/ 9583825 w 10299844"/>
              <a:gd name="connsiteY1" fmla="*/ 0 h 6065947"/>
              <a:gd name="connsiteX2" fmla="*/ 10299844 w 10299844"/>
              <a:gd name="connsiteY2" fmla="*/ 517176 h 6065947"/>
              <a:gd name="connsiteX3" fmla="*/ 6197556 w 10299844"/>
              <a:gd name="connsiteY3" fmla="*/ 6065947 h 6065947"/>
              <a:gd name="connsiteX4" fmla="*/ 0 w 10299844"/>
              <a:gd name="connsiteY4" fmla="*/ 1419415 h 6065947"/>
              <a:gd name="connsiteX0" fmla="*/ 0 w 10299844"/>
              <a:gd name="connsiteY0" fmla="*/ 1461885 h 6108417"/>
              <a:gd name="connsiteX1" fmla="*/ 9505334 w 10299844"/>
              <a:gd name="connsiteY1" fmla="*/ 0 h 6108417"/>
              <a:gd name="connsiteX2" fmla="*/ 10299844 w 10299844"/>
              <a:gd name="connsiteY2" fmla="*/ 559646 h 6108417"/>
              <a:gd name="connsiteX3" fmla="*/ 6197556 w 10299844"/>
              <a:gd name="connsiteY3" fmla="*/ 6108417 h 6108417"/>
              <a:gd name="connsiteX4" fmla="*/ 0 w 10299844"/>
              <a:gd name="connsiteY4" fmla="*/ 1461885 h 6108417"/>
              <a:gd name="connsiteX0" fmla="*/ 0 w 10284383"/>
              <a:gd name="connsiteY0" fmla="*/ 1461885 h 6108417"/>
              <a:gd name="connsiteX1" fmla="*/ 9505334 w 10284383"/>
              <a:gd name="connsiteY1" fmla="*/ 0 h 6108417"/>
              <a:gd name="connsiteX2" fmla="*/ 10284383 w 10284383"/>
              <a:gd name="connsiteY2" fmla="*/ 580504 h 6108417"/>
              <a:gd name="connsiteX3" fmla="*/ 6197556 w 10284383"/>
              <a:gd name="connsiteY3" fmla="*/ 6108417 h 6108417"/>
              <a:gd name="connsiteX4" fmla="*/ 0 w 10284383"/>
              <a:gd name="connsiteY4" fmla="*/ 1461885 h 6108417"/>
              <a:gd name="connsiteX0" fmla="*/ 0 w 10284383"/>
              <a:gd name="connsiteY0" fmla="*/ 1461885 h 6128914"/>
              <a:gd name="connsiteX1" fmla="*/ 9505334 w 10284383"/>
              <a:gd name="connsiteY1" fmla="*/ 0 h 6128914"/>
              <a:gd name="connsiteX2" fmla="*/ 10284383 w 10284383"/>
              <a:gd name="connsiteY2" fmla="*/ 580504 h 6128914"/>
              <a:gd name="connsiteX3" fmla="*/ 6140351 w 10284383"/>
              <a:gd name="connsiteY3" fmla="*/ 6128914 h 6128914"/>
              <a:gd name="connsiteX4" fmla="*/ 0 w 10284383"/>
              <a:gd name="connsiteY4" fmla="*/ 1461885 h 6128914"/>
              <a:gd name="connsiteX0" fmla="*/ 0 w 10254114"/>
              <a:gd name="connsiteY0" fmla="*/ 1461885 h 6128914"/>
              <a:gd name="connsiteX1" fmla="*/ 9505334 w 10254114"/>
              <a:gd name="connsiteY1" fmla="*/ 0 h 6128914"/>
              <a:gd name="connsiteX2" fmla="*/ 10254114 w 10254114"/>
              <a:gd name="connsiteY2" fmla="*/ 621451 h 6128914"/>
              <a:gd name="connsiteX3" fmla="*/ 6140351 w 10254114"/>
              <a:gd name="connsiteY3" fmla="*/ 6128914 h 6128914"/>
              <a:gd name="connsiteX4" fmla="*/ 0 w 10254114"/>
              <a:gd name="connsiteY4" fmla="*/ 1461885 h 6128914"/>
              <a:gd name="connsiteX0" fmla="*/ 0 w 10254114"/>
              <a:gd name="connsiteY0" fmla="*/ 1458460 h 6125489"/>
              <a:gd name="connsiteX1" fmla="*/ 9481776 w 10254114"/>
              <a:gd name="connsiteY1" fmla="*/ 0 h 6125489"/>
              <a:gd name="connsiteX2" fmla="*/ 10254114 w 10254114"/>
              <a:gd name="connsiteY2" fmla="*/ 618026 h 6125489"/>
              <a:gd name="connsiteX3" fmla="*/ 6140351 w 10254114"/>
              <a:gd name="connsiteY3" fmla="*/ 6125489 h 6125489"/>
              <a:gd name="connsiteX4" fmla="*/ 0 w 10254114"/>
              <a:gd name="connsiteY4" fmla="*/ 1458460 h 6125489"/>
              <a:gd name="connsiteX0" fmla="*/ 0 w 10254114"/>
              <a:gd name="connsiteY0" fmla="*/ 1441387 h 6108416"/>
              <a:gd name="connsiteX1" fmla="*/ 9448128 w 10254114"/>
              <a:gd name="connsiteY1" fmla="*/ 0 h 6108416"/>
              <a:gd name="connsiteX2" fmla="*/ 10254114 w 10254114"/>
              <a:gd name="connsiteY2" fmla="*/ 600953 h 6108416"/>
              <a:gd name="connsiteX3" fmla="*/ 6140351 w 10254114"/>
              <a:gd name="connsiteY3" fmla="*/ 6108416 h 6108416"/>
              <a:gd name="connsiteX4" fmla="*/ 0 w 10254114"/>
              <a:gd name="connsiteY4" fmla="*/ 1441387 h 610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4114" h="6108416">
                <a:moveTo>
                  <a:pt x="0" y="1441387"/>
                </a:moveTo>
                <a:lnTo>
                  <a:pt x="9448128" y="0"/>
                </a:lnTo>
                <a:lnTo>
                  <a:pt x="10254114" y="600953"/>
                </a:lnTo>
                <a:lnTo>
                  <a:pt x="6140351" y="6108416"/>
                </a:lnTo>
                <a:lnTo>
                  <a:pt x="0" y="1441387"/>
                </a:lnTo>
                <a:close/>
              </a:path>
            </a:pathLst>
          </a:custGeom>
          <a:gradFill flip="none" rotWithShape="1">
            <a:gsLst>
              <a:gs pos="34000">
                <a:srgbClr val="272627"/>
              </a:gs>
              <a:gs pos="58000">
                <a:srgbClr val="11101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Segoe UI" panose="020B0502040204020203" pitchFamily="34" charset="0"/>
            </a:endParaRPr>
          </a:p>
        </p:txBody>
      </p:sp>
      <p:pic>
        <p:nvPicPr>
          <p:cNvPr id="3" name="Imagem 2" descr="Uma imagem contendo computador, mesa, pente&#10;&#10;Descrição gerada automaticamente">
            <a:extLst>
              <a:ext uri="{FF2B5EF4-FFF2-40B4-BE49-F238E27FC236}">
                <a16:creationId xmlns:a16="http://schemas.microsoft.com/office/drawing/2014/main" id="{EE87D4AB-1ED7-AD0B-EF16-9D49D1C0E43E}"/>
              </a:ext>
            </a:extLst>
          </p:cNvPr>
          <p:cNvPicPr>
            <a:picLocks noChangeAspect="1"/>
          </p:cNvPicPr>
          <p:nvPr userDrawn="1"/>
        </p:nvPicPr>
        <p:blipFill rotWithShape="1">
          <a:blip r:embed="rId3">
            <a:alphaModFix amt="12000"/>
          </a:blip>
          <a:srcRect b="15625"/>
          <a:stretch/>
        </p:blipFill>
        <p:spPr>
          <a:xfrm>
            <a:off x="10510" y="0"/>
            <a:ext cx="12192000" cy="6858000"/>
          </a:xfrm>
          <a:prstGeom prst="rect">
            <a:avLst/>
          </a:prstGeom>
        </p:spPr>
      </p:pic>
      <p:pic>
        <p:nvPicPr>
          <p:cNvPr id="4" name="Imagem 3" descr="Interface gráfica do usuário&#10;&#10;O conteúdo gerado por IA pode estar incorreto.">
            <a:extLst>
              <a:ext uri="{FF2B5EF4-FFF2-40B4-BE49-F238E27FC236}">
                <a16:creationId xmlns:a16="http://schemas.microsoft.com/office/drawing/2014/main" id="{8C5BD49C-A28A-8EF4-0228-AD077F0B96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9132" y="6109753"/>
            <a:ext cx="1072594" cy="406692"/>
          </a:xfrm>
          <a:prstGeom prst="rect">
            <a:avLst/>
          </a:prstGeom>
        </p:spPr>
      </p:pic>
      <p:cxnSp>
        <p:nvCxnSpPr>
          <p:cNvPr id="5" name="Conector Reto 18">
            <a:extLst>
              <a:ext uri="{FF2B5EF4-FFF2-40B4-BE49-F238E27FC236}">
                <a16:creationId xmlns:a16="http://schemas.microsoft.com/office/drawing/2014/main" id="{FBF8A39C-BA3D-B30A-AA40-7AE2D782F91B}"/>
              </a:ext>
            </a:extLst>
          </p:cNvPr>
          <p:cNvCxnSpPr>
            <a:cxnSpLocks/>
          </p:cNvCxnSpPr>
          <p:nvPr userDrawn="1"/>
        </p:nvCxnSpPr>
        <p:spPr>
          <a:xfrm flipH="1">
            <a:off x="1784104" y="6316661"/>
            <a:ext cx="8644812" cy="0"/>
          </a:xfrm>
          <a:prstGeom prst="line">
            <a:avLst/>
          </a:prstGeom>
          <a:ln w="12700">
            <a:gradFill>
              <a:gsLst>
                <a:gs pos="100000">
                  <a:schemeClr val="accent4">
                    <a:lumMod val="75000"/>
                  </a:schemeClr>
                </a:gs>
                <a:gs pos="0">
                  <a:srgbClr val="A17E11">
                    <a:alpha val="17650"/>
                  </a:srgbClr>
                </a:gs>
              </a:gsLst>
              <a:lin ang="3000000" scaled="0"/>
            </a:gradFill>
          </a:ln>
        </p:spPr>
        <p:style>
          <a:lnRef idx="1">
            <a:schemeClr val="accent1"/>
          </a:lnRef>
          <a:fillRef idx="0">
            <a:schemeClr val="accent1"/>
          </a:fillRef>
          <a:effectRef idx="0">
            <a:schemeClr val="accent1"/>
          </a:effectRef>
          <a:fontRef idx="minor">
            <a:schemeClr val="tx1"/>
          </a:fontRef>
        </p:style>
      </p:cxnSp>
      <p:sp>
        <p:nvSpPr>
          <p:cNvPr id="6" name="Retângulo 5">
            <a:extLst>
              <a:ext uri="{FF2B5EF4-FFF2-40B4-BE49-F238E27FC236}">
                <a16:creationId xmlns:a16="http://schemas.microsoft.com/office/drawing/2014/main" id="{3B1DF1E5-052B-9F54-C9F6-ADD9042A63F2}"/>
              </a:ext>
            </a:extLst>
          </p:cNvPr>
          <p:cNvSpPr/>
          <p:nvPr userDrawn="1"/>
        </p:nvSpPr>
        <p:spPr>
          <a:xfrm>
            <a:off x="664684" y="6067208"/>
            <a:ext cx="1138645"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10" name="Conector Reto 20">
            <a:extLst>
              <a:ext uri="{FF2B5EF4-FFF2-40B4-BE49-F238E27FC236}">
                <a16:creationId xmlns:a16="http://schemas.microsoft.com/office/drawing/2014/main" id="{97D06C89-A6D8-E5B4-CDE4-2E2A4710E9A9}"/>
              </a:ext>
            </a:extLst>
          </p:cNvPr>
          <p:cNvCxnSpPr>
            <a:cxnSpLocks/>
          </p:cNvCxnSpPr>
          <p:nvPr userDrawn="1"/>
        </p:nvCxnSpPr>
        <p:spPr>
          <a:xfrm flipV="1">
            <a:off x="600459" y="606720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0607399"/>
      </p:ext>
    </p:extLst>
  </p:cSld>
  <p:clrMapOvr>
    <a:masterClrMapping/>
  </p:clrMapOvr>
  <p:extLst>
    <p:ext uri="{DCECCB84-F9BA-43D5-87BE-67443E8EF086}">
      <p15:sldGuideLst xmlns:p15="http://schemas.microsoft.com/office/powerpoint/2012/main">
        <p15:guide id="1" orient="horz" pos="28">
          <p15:clr>
            <a:srgbClr val="FBAE40"/>
          </p15:clr>
        </p15:guide>
        <p15:guide id="2" pos="37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BD1B0E4F-732F-90AD-F016-908C85E0DD7F}"/>
              </a:ext>
            </a:extLst>
          </p:cNvPr>
          <p:cNvSpPr/>
          <p:nvPr userDrawn="1"/>
        </p:nvSpPr>
        <p:spPr>
          <a:xfrm rot="10800000">
            <a:off x="1" y="1"/>
            <a:ext cx="12191999" cy="6857999"/>
          </a:xfrm>
          <a:prstGeom prst="rect">
            <a:avLst/>
          </a:prstGeom>
          <a:gradFill flip="none" rotWithShape="1">
            <a:gsLst>
              <a:gs pos="0">
                <a:srgbClr val="75132D"/>
              </a:gs>
              <a:gs pos="60000">
                <a:srgbClr val="8E1535"/>
              </a:gs>
              <a:gs pos="100000">
                <a:srgbClr val="F40342"/>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Segoe UI" panose="020B0502040204020203" pitchFamily="34" charset="0"/>
            </a:endParaRPr>
          </a:p>
        </p:txBody>
      </p:sp>
      <p:pic>
        <p:nvPicPr>
          <p:cNvPr id="11" name="Imagem 10" descr="Uma imagem contendo computador, mesa, pente&#10;&#10;Descrição gerada automaticamente">
            <a:extLst>
              <a:ext uri="{FF2B5EF4-FFF2-40B4-BE49-F238E27FC236}">
                <a16:creationId xmlns:a16="http://schemas.microsoft.com/office/drawing/2014/main" id="{22574C74-9B4C-F183-F410-FB692B6EDC9E}"/>
              </a:ext>
            </a:extLst>
          </p:cNvPr>
          <p:cNvPicPr>
            <a:picLocks noChangeAspect="1"/>
          </p:cNvPicPr>
          <p:nvPr userDrawn="1"/>
        </p:nvPicPr>
        <p:blipFill rotWithShape="1">
          <a:blip r:embed="rId3">
            <a:alphaModFix amt="12000"/>
          </a:blip>
          <a:srcRect b="15625"/>
          <a:stretch/>
        </p:blipFill>
        <p:spPr>
          <a:xfrm>
            <a:off x="0" y="0"/>
            <a:ext cx="12192000" cy="6858000"/>
          </a:xfrm>
          <a:prstGeom prst="rect">
            <a:avLst/>
          </a:prstGeom>
        </p:spPr>
      </p:pic>
      <p:pic>
        <p:nvPicPr>
          <p:cNvPr id="2" name="Imagem 1" descr="Interface gráfica do usuário&#10;&#10;O conteúdo gerado por IA pode estar incorreto.">
            <a:extLst>
              <a:ext uri="{FF2B5EF4-FFF2-40B4-BE49-F238E27FC236}">
                <a16:creationId xmlns:a16="http://schemas.microsoft.com/office/drawing/2014/main" id="{3492C66C-08FC-8B3D-3C4A-BBB7F285C3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9132" y="6109753"/>
            <a:ext cx="1072594" cy="406692"/>
          </a:xfrm>
          <a:prstGeom prst="rect">
            <a:avLst/>
          </a:prstGeom>
        </p:spPr>
      </p:pic>
      <p:cxnSp>
        <p:nvCxnSpPr>
          <p:cNvPr id="3" name="Conector Reto 18">
            <a:extLst>
              <a:ext uri="{FF2B5EF4-FFF2-40B4-BE49-F238E27FC236}">
                <a16:creationId xmlns:a16="http://schemas.microsoft.com/office/drawing/2014/main" id="{B597E8DF-FD9F-49B6-5A58-E4E5E83C7C44}"/>
              </a:ext>
            </a:extLst>
          </p:cNvPr>
          <p:cNvCxnSpPr>
            <a:cxnSpLocks/>
          </p:cNvCxnSpPr>
          <p:nvPr userDrawn="1"/>
        </p:nvCxnSpPr>
        <p:spPr>
          <a:xfrm flipH="1">
            <a:off x="1784104" y="6316661"/>
            <a:ext cx="8644812" cy="0"/>
          </a:xfrm>
          <a:prstGeom prst="line">
            <a:avLst/>
          </a:prstGeom>
          <a:ln w="12700">
            <a:gradFill>
              <a:gsLst>
                <a:gs pos="100000">
                  <a:schemeClr val="accent4">
                    <a:lumMod val="75000"/>
                  </a:schemeClr>
                </a:gs>
                <a:gs pos="0">
                  <a:srgbClr val="A17E11">
                    <a:alpha val="17650"/>
                  </a:srgbClr>
                </a:gs>
              </a:gsLst>
              <a:lin ang="3000000" scaled="0"/>
            </a:gra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368969E6-A3AB-9587-1B1F-9EEF773D3CA6}"/>
              </a:ext>
            </a:extLst>
          </p:cNvPr>
          <p:cNvSpPr/>
          <p:nvPr userDrawn="1"/>
        </p:nvSpPr>
        <p:spPr>
          <a:xfrm>
            <a:off x="664684" y="6067208"/>
            <a:ext cx="1138645"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5" name="Conector Reto 20">
            <a:extLst>
              <a:ext uri="{FF2B5EF4-FFF2-40B4-BE49-F238E27FC236}">
                <a16:creationId xmlns:a16="http://schemas.microsoft.com/office/drawing/2014/main" id="{9A5385B7-5144-1D8A-E64D-288D8EAA0499}"/>
              </a:ext>
            </a:extLst>
          </p:cNvPr>
          <p:cNvCxnSpPr>
            <a:cxnSpLocks/>
          </p:cNvCxnSpPr>
          <p:nvPr userDrawn="1"/>
        </p:nvCxnSpPr>
        <p:spPr>
          <a:xfrm flipV="1">
            <a:off x="600459" y="606720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76624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ayout Personalizad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6205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2022FD30-E497-AA42-9F20-85D0E9FD157B}" type="datetimeFigureOut">
              <a:rPr lang="pt-BR" smtClean="0"/>
              <a:t>01/06/2026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DEABB8A-722C-DF4D-B23F-90011C48556F}" type="slidenum">
              <a:rPr lang="pt-BR" smtClean="0"/>
              <a:t>‹nº›</a:t>
            </a:fld>
            <a:endParaRPr lang="pt-BR"/>
          </a:p>
        </p:txBody>
      </p:sp>
    </p:spTree>
    <p:extLst>
      <p:ext uri="{BB962C8B-B14F-4D97-AF65-F5344CB8AC3E}">
        <p14:creationId xmlns:p14="http://schemas.microsoft.com/office/powerpoint/2010/main" val="349753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tenção/Dica">
    <p:spTree>
      <p:nvGrpSpPr>
        <p:cNvPr id="1" name=""/>
        <p:cNvGrpSpPr/>
        <p:nvPr/>
      </p:nvGrpSpPr>
      <p:grpSpPr>
        <a:xfrm>
          <a:off x="0" y="0"/>
          <a:ext cx="0" cy="0"/>
          <a:chOff x="0" y="0"/>
          <a:chExt cx="0" cy="0"/>
        </a:xfrm>
      </p:grpSpPr>
      <p:sp>
        <p:nvSpPr>
          <p:cNvPr id="7" name="Retângulo 6"/>
          <p:cNvSpPr/>
          <p:nvPr userDrawn="1"/>
        </p:nvSpPr>
        <p:spPr>
          <a:xfrm>
            <a:off x="0" y="0"/>
            <a:ext cx="12191999" cy="6857999"/>
          </a:xfrm>
          <a:prstGeom prst="rect">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7"/>
          <p:cNvSpPr/>
          <p:nvPr userDrawn="1"/>
        </p:nvSpPr>
        <p:spPr>
          <a:xfrm rot="19389644">
            <a:off x="4375870" y="2005907"/>
            <a:ext cx="10318175" cy="6065072"/>
          </a:xfrm>
          <a:custGeom>
            <a:avLst/>
            <a:gdLst>
              <a:gd name="connsiteX0" fmla="*/ 0 w 11177500"/>
              <a:gd name="connsiteY0" fmla="*/ 0 h 3923820"/>
              <a:gd name="connsiteX1" fmla="*/ 11177500 w 11177500"/>
              <a:gd name="connsiteY1" fmla="*/ 0 h 3923820"/>
              <a:gd name="connsiteX2" fmla="*/ 11177500 w 11177500"/>
              <a:gd name="connsiteY2" fmla="*/ 3923820 h 3923820"/>
              <a:gd name="connsiteX3" fmla="*/ 0 w 11177500"/>
              <a:gd name="connsiteY3" fmla="*/ 3923820 h 3923820"/>
              <a:gd name="connsiteX4" fmla="*/ 0 w 11177500"/>
              <a:gd name="connsiteY4" fmla="*/ 0 h 3923820"/>
              <a:gd name="connsiteX0-1" fmla="*/ 0 w 11177500"/>
              <a:gd name="connsiteY0-2" fmla="*/ 0 h 7559575"/>
              <a:gd name="connsiteX1-3" fmla="*/ 11177500 w 11177500"/>
              <a:gd name="connsiteY1-4" fmla="*/ 0 h 7559575"/>
              <a:gd name="connsiteX2-5" fmla="*/ 11177500 w 11177500"/>
              <a:gd name="connsiteY2-6" fmla="*/ 3923820 h 7559575"/>
              <a:gd name="connsiteX3-7" fmla="*/ 5536218 w 11177500"/>
              <a:gd name="connsiteY3-8" fmla="*/ 7559575 h 7559575"/>
              <a:gd name="connsiteX4-9" fmla="*/ 0 w 11177500"/>
              <a:gd name="connsiteY4-10" fmla="*/ 0 h 7559575"/>
              <a:gd name="connsiteX0-11" fmla="*/ 0 w 11177500"/>
              <a:gd name="connsiteY0-12" fmla="*/ 0 h 7559575"/>
              <a:gd name="connsiteX1-13" fmla="*/ 11177500 w 11177500"/>
              <a:gd name="connsiteY1-14" fmla="*/ 0 h 7559575"/>
              <a:gd name="connsiteX2-15" fmla="*/ 9143760 w 11177500"/>
              <a:gd name="connsiteY2-16" fmla="*/ 2740309 h 7559575"/>
              <a:gd name="connsiteX3-17" fmla="*/ 5536218 w 11177500"/>
              <a:gd name="connsiteY3-18" fmla="*/ 7559575 h 7559575"/>
              <a:gd name="connsiteX4-19" fmla="*/ 0 w 11177500"/>
              <a:gd name="connsiteY4-20" fmla="*/ 0 h 7559575"/>
              <a:gd name="connsiteX0-21" fmla="*/ 0 w 11177500"/>
              <a:gd name="connsiteY0-22" fmla="*/ 0 h 7614775"/>
              <a:gd name="connsiteX1-23" fmla="*/ 11177500 w 11177500"/>
              <a:gd name="connsiteY1-24" fmla="*/ 0 h 7614775"/>
              <a:gd name="connsiteX2-25" fmla="*/ 9143760 w 11177500"/>
              <a:gd name="connsiteY2-26" fmla="*/ 2740309 h 7614775"/>
              <a:gd name="connsiteX3-27" fmla="*/ 5564360 w 11177500"/>
              <a:gd name="connsiteY3-28" fmla="*/ 7614775 h 7614775"/>
              <a:gd name="connsiteX4-29" fmla="*/ 0 w 11177500"/>
              <a:gd name="connsiteY4-30" fmla="*/ 0 h 7614775"/>
              <a:gd name="connsiteX0-31" fmla="*/ 0 w 11136389"/>
              <a:gd name="connsiteY0-32" fmla="*/ 3491132 h 7614775"/>
              <a:gd name="connsiteX1-33" fmla="*/ 11136389 w 11136389"/>
              <a:gd name="connsiteY1-34" fmla="*/ 0 h 7614775"/>
              <a:gd name="connsiteX2-35" fmla="*/ 9102649 w 11136389"/>
              <a:gd name="connsiteY2-36" fmla="*/ 2740309 h 7614775"/>
              <a:gd name="connsiteX3-37" fmla="*/ 5523249 w 11136389"/>
              <a:gd name="connsiteY3-38" fmla="*/ 7614775 h 7614775"/>
              <a:gd name="connsiteX4-39" fmla="*/ 0 w 11136389"/>
              <a:gd name="connsiteY4-40" fmla="*/ 3491132 h 7614775"/>
              <a:gd name="connsiteX0-41" fmla="*/ 0 w 9591534"/>
              <a:gd name="connsiteY0-42" fmla="*/ 1367530 h 5491173"/>
              <a:gd name="connsiteX1-43" fmla="*/ 9591534 w 9591534"/>
              <a:gd name="connsiteY1-44" fmla="*/ 0 h 5491173"/>
              <a:gd name="connsiteX2-45" fmla="*/ 9102649 w 9591534"/>
              <a:gd name="connsiteY2-46" fmla="*/ 616707 h 5491173"/>
              <a:gd name="connsiteX3-47" fmla="*/ 5523249 w 9591534"/>
              <a:gd name="connsiteY3-48" fmla="*/ 5491173 h 5491173"/>
              <a:gd name="connsiteX4-49" fmla="*/ 0 w 9591534"/>
              <a:gd name="connsiteY4-50" fmla="*/ 1367530 h 5491173"/>
              <a:gd name="connsiteX0-51" fmla="*/ 0 w 10265841"/>
              <a:gd name="connsiteY0-52" fmla="*/ 844641 h 5491173"/>
              <a:gd name="connsiteX1-53" fmla="*/ 10265841 w 10265841"/>
              <a:gd name="connsiteY1-54" fmla="*/ 0 h 5491173"/>
              <a:gd name="connsiteX2-55" fmla="*/ 9776956 w 10265841"/>
              <a:gd name="connsiteY2-56" fmla="*/ 616707 h 5491173"/>
              <a:gd name="connsiteX3-57" fmla="*/ 6197556 w 10265841"/>
              <a:gd name="connsiteY3-58" fmla="*/ 5491173 h 5491173"/>
              <a:gd name="connsiteX4-59" fmla="*/ 0 w 10265841"/>
              <a:gd name="connsiteY4-60" fmla="*/ 844641 h 5491173"/>
              <a:gd name="connsiteX0-61" fmla="*/ 0 w 9776956"/>
              <a:gd name="connsiteY0-62" fmla="*/ 1419415 h 6065947"/>
              <a:gd name="connsiteX1-63" fmla="*/ 9583825 w 9776956"/>
              <a:gd name="connsiteY1-64" fmla="*/ 0 h 6065947"/>
              <a:gd name="connsiteX2-65" fmla="*/ 9776956 w 9776956"/>
              <a:gd name="connsiteY2-66" fmla="*/ 1191481 h 6065947"/>
              <a:gd name="connsiteX3-67" fmla="*/ 6197556 w 9776956"/>
              <a:gd name="connsiteY3-68" fmla="*/ 6065947 h 6065947"/>
              <a:gd name="connsiteX4-69" fmla="*/ 0 w 9776956"/>
              <a:gd name="connsiteY4-70" fmla="*/ 1419415 h 6065947"/>
              <a:gd name="connsiteX0-71" fmla="*/ 0 w 10299844"/>
              <a:gd name="connsiteY0-72" fmla="*/ 1419415 h 6065947"/>
              <a:gd name="connsiteX1-73" fmla="*/ 9583825 w 10299844"/>
              <a:gd name="connsiteY1-74" fmla="*/ 0 h 6065947"/>
              <a:gd name="connsiteX2-75" fmla="*/ 10299844 w 10299844"/>
              <a:gd name="connsiteY2-76" fmla="*/ 517176 h 6065947"/>
              <a:gd name="connsiteX3-77" fmla="*/ 6197556 w 10299844"/>
              <a:gd name="connsiteY3-78" fmla="*/ 6065947 h 6065947"/>
              <a:gd name="connsiteX4-79" fmla="*/ 0 w 10299844"/>
              <a:gd name="connsiteY4-80" fmla="*/ 1419415 h 6065947"/>
              <a:gd name="connsiteX0-81" fmla="*/ 0 w 10299844"/>
              <a:gd name="connsiteY0-82" fmla="*/ 1461885 h 6108417"/>
              <a:gd name="connsiteX1-83" fmla="*/ 9505334 w 10299844"/>
              <a:gd name="connsiteY1-84" fmla="*/ 0 h 6108417"/>
              <a:gd name="connsiteX2-85" fmla="*/ 10299844 w 10299844"/>
              <a:gd name="connsiteY2-86" fmla="*/ 559646 h 6108417"/>
              <a:gd name="connsiteX3-87" fmla="*/ 6197556 w 10299844"/>
              <a:gd name="connsiteY3-88" fmla="*/ 6108417 h 6108417"/>
              <a:gd name="connsiteX4-89" fmla="*/ 0 w 10299844"/>
              <a:gd name="connsiteY4-90" fmla="*/ 1461885 h 6108417"/>
              <a:gd name="connsiteX0-91" fmla="*/ 0 w 10284383"/>
              <a:gd name="connsiteY0-92" fmla="*/ 1461885 h 6108417"/>
              <a:gd name="connsiteX1-93" fmla="*/ 9505334 w 10284383"/>
              <a:gd name="connsiteY1-94" fmla="*/ 0 h 6108417"/>
              <a:gd name="connsiteX2-95" fmla="*/ 10284383 w 10284383"/>
              <a:gd name="connsiteY2-96" fmla="*/ 580504 h 6108417"/>
              <a:gd name="connsiteX3-97" fmla="*/ 6197556 w 10284383"/>
              <a:gd name="connsiteY3-98" fmla="*/ 6108417 h 6108417"/>
              <a:gd name="connsiteX4-99" fmla="*/ 0 w 10284383"/>
              <a:gd name="connsiteY4-100" fmla="*/ 1461885 h 6108417"/>
              <a:gd name="connsiteX0-101" fmla="*/ 0 w 10284383"/>
              <a:gd name="connsiteY0-102" fmla="*/ 1461885 h 6128914"/>
              <a:gd name="connsiteX1-103" fmla="*/ 9505334 w 10284383"/>
              <a:gd name="connsiteY1-104" fmla="*/ 0 h 6128914"/>
              <a:gd name="connsiteX2-105" fmla="*/ 10284383 w 10284383"/>
              <a:gd name="connsiteY2-106" fmla="*/ 580504 h 6128914"/>
              <a:gd name="connsiteX3-107" fmla="*/ 6140351 w 10284383"/>
              <a:gd name="connsiteY3-108" fmla="*/ 6128914 h 6128914"/>
              <a:gd name="connsiteX4-109" fmla="*/ 0 w 10284383"/>
              <a:gd name="connsiteY4-110" fmla="*/ 1461885 h 6128914"/>
              <a:gd name="connsiteX0-111" fmla="*/ 0 w 10254114"/>
              <a:gd name="connsiteY0-112" fmla="*/ 1461885 h 6128914"/>
              <a:gd name="connsiteX1-113" fmla="*/ 9505334 w 10254114"/>
              <a:gd name="connsiteY1-114" fmla="*/ 0 h 6128914"/>
              <a:gd name="connsiteX2-115" fmla="*/ 10254114 w 10254114"/>
              <a:gd name="connsiteY2-116" fmla="*/ 621451 h 6128914"/>
              <a:gd name="connsiteX3-117" fmla="*/ 6140351 w 10254114"/>
              <a:gd name="connsiteY3-118" fmla="*/ 6128914 h 6128914"/>
              <a:gd name="connsiteX4-119" fmla="*/ 0 w 10254114"/>
              <a:gd name="connsiteY4-120" fmla="*/ 1461885 h 6128914"/>
              <a:gd name="connsiteX0-121" fmla="*/ 0 w 10254114"/>
              <a:gd name="connsiteY0-122" fmla="*/ 1458460 h 6125489"/>
              <a:gd name="connsiteX1-123" fmla="*/ 9481776 w 10254114"/>
              <a:gd name="connsiteY1-124" fmla="*/ 0 h 6125489"/>
              <a:gd name="connsiteX2-125" fmla="*/ 10254114 w 10254114"/>
              <a:gd name="connsiteY2-126" fmla="*/ 618026 h 6125489"/>
              <a:gd name="connsiteX3-127" fmla="*/ 6140351 w 10254114"/>
              <a:gd name="connsiteY3-128" fmla="*/ 6125489 h 6125489"/>
              <a:gd name="connsiteX4-129" fmla="*/ 0 w 10254114"/>
              <a:gd name="connsiteY4-130" fmla="*/ 1458460 h 6125489"/>
              <a:gd name="connsiteX0-131" fmla="*/ 0 w 10254114"/>
              <a:gd name="connsiteY0-132" fmla="*/ 1441387 h 6108416"/>
              <a:gd name="connsiteX1-133" fmla="*/ 9448128 w 10254114"/>
              <a:gd name="connsiteY1-134" fmla="*/ 0 h 6108416"/>
              <a:gd name="connsiteX2-135" fmla="*/ 10254114 w 10254114"/>
              <a:gd name="connsiteY2-136" fmla="*/ 600953 h 6108416"/>
              <a:gd name="connsiteX3-137" fmla="*/ 6140351 w 10254114"/>
              <a:gd name="connsiteY3-138" fmla="*/ 6108416 h 6108416"/>
              <a:gd name="connsiteX4-139" fmla="*/ 0 w 10254114"/>
              <a:gd name="connsiteY4-140" fmla="*/ 1441387 h 61084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254114" h="6108416">
                <a:moveTo>
                  <a:pt x="0" y="1441387"/>
                </a:moveTo>
                <a:lnTo>
                  <a:pt x="9448128" y="0"/>
                </a:lnTo>
                <a:lnTo>
                  <a:pt x="10254114" y="600953"/>
                </a:lnTo>
                <a:lnTo>
                  <a:pt x="6140351" y="6108416"/>
                </a:lnTo>
                <a:lnTo>
                  <a:pt x="0" y="1441387"/>
                </a:lnTo>
                <a:close/>
              </a:path>
            </a:pathLst>
          </a:custGeom>
          <a:gradFill flip="none" rotWithShape="1">
            <a:gsLst>
              <a:gs pos="34000">
                <a:srgbClr val="272627"/>
              </a:gs>
              <a:gs pos="58000">
                <a:srgbClr val="11101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rot="10800000">
            <a:off x="1" y="-1"/>
            <a:ext cx="12191999" cy="6857999"/>
          </a:xfrm>
          <a:prstGeom prst="rect">
            <a:avLst/>
          </a:prstGeom>
          <a:gradFill flip="none" rotWithShape="1">
            <a:gsLst>
              <a:gs pos="22000">
                <a:schemeClr val="bg2">
                  <a:lumMod val="10000"/>
                </a:schemeClr>
              </a:gs>
              <a:gs pos="87011">
                <a:srgbClr val="8B3320"/>
              </a:gs>
              <a:gs pos="100000">
                <a:srgbClr val="8C0A28"/>
              </a:gs>
              <a:gs pos="65000">
                <a:srgbClr val="8A6B15"/>
              </a:gs>
              <a:gs pos="53000">
                <a:srgbClr val="6B540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Uma imagem contendo computador, mesa, pente&#10;&#10;Descrição gerada automaticamente"/>
          <p:cNvPicPr>
            <a:picLocks noChangeAspect="1"/>
          </p:cNvPicPr>
          <p:nvPr userDrawn="1"/>
        </p:nvPicPr>
        <p:blipFill rotWithShape="1">
          <a:blip r:embed="rId2">
            <a:alphaModFix amt="12000"/>
          </a:blip>
          <a:srcRect b="15625"/>
          <a:stretch>
            <a:fillRect/>
          </a:stretch>
        </p:blipFill>
        <p:spPr>
          <a:xfrm>
            <a:off x="0" y="0"/>
            <a:ext cx="12192000" cy="6858000"/>
          </a:xfrm>
          <a:prstGeom prst="rect">
            <a:avLst/>
          </a:prstGeom>
        </p:spPr>
      </p:pic>
      <p:pic>
        <p:nvPicPr>
          <p:cNvPr id="9" name="Imagem 8" descr="Desenho em preto e branco&#10;&#10;Descrição gerada automaticamente com confiança baixa"/>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10780384" y="6068584"/>
            <a:ext cx="997960" cy="408186"/>
          </a:xfrm>
          <a:prstGeom prst="rect">
            <a:avLst/>
          </a:prstGeom>
        </p:spPr>
      </p:pic>
      <p:pic>
        <p:nvPicPr>
          <p:cNvPr id="8" name="Imagem 7" descr="Ícone&#10;&#10;Descrição gerada automaticamente"/>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contrast="100000"/>
                    </a14:imgEffect>
                  </a14:imgLayer>
                </a14:imgProps>
              </a:ext>
            </a:extLst>
          </a:blip>
          <a:srcRect r="32313"/>
          <a:stretch>
            <a:fillRect/>
          </a:stretch>
        </p:blipFill>
        <p:spPr>
          <a:xfrm>
            <a:off x="413656" y="329127"/>
            <a:ext cx="997959" cy="344618"/>
          </a:xfrm>
          <a:prstGeom prst="rect">
            <a:avLst/>
          </a:prstGeom>
        </p:spPr>
      </p:pic>
    </p:spTree>
    <p:extLst>
      <p:ext uri="{BB962C8B-B14F-4D97-AF65-F5344CB8AC3E}">
        <p14:creationId xmlns:p14="http://schemas.microsoft.com/office/powerpoint/2010/main" val="153749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údo">
    <p:spTree>
      <p:nvGrpSpPr>
        <p:cNvPr id="1" name=""/>
        <p:cNvGrpSpPr/>
        <p:nvPr/>
      </p:nvGrpSpPr>
      <p:grpSpPr>
        <a:xfrm>
          <a:off x="0" y="0"/>
          <a:ext cx="0" cy="0"/>
          <a:chOff x="0" y="0"/>
          <a:chExt cx="0" cy="0"/>
        </a:xfrm>
      </p:grpSpPr>
      <p:sp>
        <p:nvSpPr>
          <p:cNvPr id="7" name="Retângulo 6"/>
          <p:cNvSpPr/>
          <p:nvPr userDrawn="1"/>
        </p:nvSpPr>
        <p:spPr>
          <a:xfrm>
            <a:off x="0" y="0"/>
            <a:ext cx="12191999" cy="6857999"/>
          </a:xfrm>
          <a:prstGeom prst="rect">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7"/>
          <p:cNvSpPr/>
          <p:nvPr userDrawn="1"/>
        </p:nvSpPr>
        <p:spPr>
          <a:xfrm rot="19389644">
            <a:off x="4375870" y="2005907"/>
            <a:ext cx="10318175" cy="6065072"/>
          </a:xfrm>
          <a:custGeom>
            <a:avLst/>
            <a:gdLst>
              <a:gd name="connsiteX0" fmla="*/ 0 w 11177500"/>
              <a:gd name="connsiteY0" fmla="*/ 0 h 3923820"/>
              <a:gd name="connsiteX1" fmla="*/ 11177500 w 11177500"/>
              <a:gd name="connsiteY1" fmla="*/ 0 h 3923820"/>
              <a:gd name="connsiteX2" fmla="*/ 11177500 w 11177500"/>
              <a:gd name="connsiteY2" fmla="*/ 3923820 h 3923820"/>
              <a:gd name="connsiteX3" fmla="*/ 0 w 11177500"/>
              <a:gd name="connsiteY3" fmla="*/ 3923820 h 3923820"/>
              <a:gd name="connsiteX4" fmla="*/ 0 w 11177500"/>
              <a:gd name="connsiteY4" fmla="*/ 0 h 3923820"/>
              <a:gd name="connsiteX0-1" fmla="*/ 0 w 11177500"/>
              <a:gd name="connsiteY0-2" fmla="*/ 0 h 7559575"/>
              <a:gd name="connsiteX1-3" fmla="*/ 11177500 w 11177500"/>
              <a:gd name="connsiteY1-4" fmla="*/ 0 h 7559575"/>
              <a:gd name="connsiteX2-5" fmla="*/ 11177500 w 11177500"/>
              <a:gd name="connsiteY2-6" fmla="*/ 3923820 h 7559575"/>
              <a:gd name="connsiteX3-7" fmla="*/ 5536218 w 11177500"/>
              <a:gd name="connsiteY3-8" fmla="*/ 7559575 h 7559575"/>
              <a:gd name="connsiteX4-9" fmla="*/ 0 w 11177500"/>
              <a:gd name="connsiteY4-10" fmla="*/ 0 h 7559575"/>
              <a:gd name="connsiteX0-11" fmla="*/ 0 w 11177500"/>
              <a:gd name="connsiteY0-12" fmla="*/ 0 h 7559575"/>
              <a:gd name="connsiteX1-13" fmla="*/ 11177500 w 11177500"/>
              <a:gd name="connsiteY1-14" fmla="*/ 0 h 7559575"/>
              <a:gd name="connsiteX2-15" fmla="*/ 9143760 w 11177500"/>
              <a:gd name="connsiteY2-16" fmla="*/ 2740309 h 7559575"/>
              <a:gd name="connsiteX3-17" fmla="*/ 5536218 w 11177500"/>
              <a:gd name="connsiteY3-18" fmla="*/ 7559575 h 7559575"/>
              <a:gd name="connsiteX4-19" fmla="*/ 0 w 11177500"/>
              <a:gd name="connsiteY4-20" fmla="*/ 0 h 7559575"/>
              <a:gd name="connsiteX0-21" fmla="*/ 0 w 11177500"/>
              <a:gd name="connsiteY0-22" fmla="*/ 0 h 7614775"/>
              <a:gd name="connsiteX1-23" fmla="*/ 11177500 w 11177500"/>
              <a:gd name="connsiteY1-24" fmla="*/ 0 h 7614775"/>
              <a:gd name="connsiteX2-25" fmla="*/ 9143760 w 11177500"/>
              <a:gd name="connsiteY2-26" fmla="*/ 2740309 h 7614775"/>
              <a:gd name="connsiteX3-27" fmla="*/ 5564360 w 11177500"/>
              <a:gd name="connsiteY3-28" fmla="*/ 7614775 h 7614775"/>
              <a:gd name="connsiteX4-29" fmla="*/ 0 w 11177500"/>
              <a:gd name="connsiteY4-30" fmla="*/ 0 h 7614775"/>
              <a:gd name="connsiteX0-31" fmla="*/ 0 w 11136389"/>
              <a:gd name="connsiteY0-32" fmla="*/ 3491132 h 7614775"/>
              <a:gd name="connsiteX1-33" fmla="*/ 11136389 w 11136389"/>
              <a:gd name="connsiteY1-34" fmla="*/ 0 h 7614775"/>
              <a:gd name="connsiteX2-35" fmla="*/ 9102649 w 11136389"/>
              <a:gd name="connsiteY2-36" fmla="*/ 2740309 h 7614775"/>
              <a:gd name="connsiteX3-37" fmla="*/ 5523249 w 11136389"/>
              <a:gd name="connsiteY3-38" fmla="*/ 7614775 h 7614775"/>
              <a:gd name="connsiteX4-39" fmla="*/ 0 w 11136389"/>
              <a:gd name="connsiteY4-40" fmla="*/ 3491132 h 7614775"/>
              <a:gd name="connsiteX0-41" fmla="*/ 0 w 9591534"/>
              <a:gd name="connsiteY0-42" fmla="*/ 1367530 h 5491173"/>
              <a:gd name="connsiteX1-43" fmla="*/ 9591534 w 9591534"/>
              <a:gd name="connsiteY1-44" fmla="*/ 0 h 5491173"/>
              <a:gd name="connsiteX2-45" fmla="*/ 9102649 w 9591534"/>
              <a:gd name="connsiteY2-46" fmla="*/ 616707 h 5491173"/>
              <a:gd name="connsiteX3-47" fmla="*/ 5523249 w 9591534"/>
              <a:gd name="connsiteY3-48" fmla="*/ 5491173 h 5491173"/>
              <a:gd name="connsiteX4-49" fmla="*/ 0 w 9591534"/>
              <a:gd name="connsiteY4-50" fmla="*/ 1367530 h 5491173"/>
              <a:gd name="connsiteX0-51" fmla="*/ 0 w 10265841"/>
              <a:gd name="connsiteY0-52" fmla="*/ 844641 h 5491173"/>
              <a:gd name="connsiteX1-53" fmla="*/ 10265841 w 10265841"/>
              <a:gd name="connsiteY1-54" fmla="*/ 0 h 5491173"/>
              <a:gd name="connsiteX2-55" fmla="*/ 9776956 w 10265841"/>
              <a:gd name="connsiteY2-56" fmla="*/ 616707 h 5491173"/>
              <a:gd name="connsiteX3-57" fmla="*/ 6197556 w 10265841"/>
              <a:gd name="connsiteY3-58" fmla="*/ 5491173 h 5491173"/>
              <a:gd name="connsiteX4-59" fmla="*/ 0 w 10265841"/>
              <a:gd name="connsiteY4-60" fmla="*/ 844641 h 5491173"/>
              <a:gd name="connsiteX0-61" fmla="*/ 0 w 9776956"/>
              <a:gd name="connsiteY0-62" fmla="*/ 1419415 h 6065947"/>
              <a:gd name="connsiteX1-63" fmla="*/ 9583825 w 9776956"/>
              <a:gd name="connsiteY1-64" fmla="*/ 0 h 6065947"/>
              <a:gd name="connsiteX2-65" fmla="*/ 9776956 w 9776956"/>
              <a:gd name="connsiteY2-66" fmla="*/ 1191481 h 6065947"/>
              <a:gd name="connsiteX3-67" fmla="*/ 6197556 w 9776956"/>
              <a:gd name="connsiteY3-68" fmla="*/ 6065947 h 6065947"/>
              <a:gd name="connsiteX4-69" fmla="*/ 0 w 9776956"/>
              <a:gd name="connsiteY4-70" fmla="*/ 1419415 h 6065947"/>
              <a:gd name="connsiteX0-71" fmla="*/ 0 w 10299844"/>
              <a:gd name="connsiteY0-72" fmla="*/ 1419415 h 6065947"/>
              <a:gd name="connsiteX1-73" fmla="*/ 9583825 w 10299844"/>
              <a:gd name="connsiteY1-74" fmla="*/ 0 h 6065947"/>
              <a:gd name="connsiteX2-75" fmla="*/ 10299844 w 10299844"/>
              <a:gd name="connsiteY2-76" fmla="*/ 517176 h 6065947"/>
              <a:gd name="connsiteX3-77" fmla="*/ 6197556 w 10299844"/>
              <a:gd name="connsiteY3-78" fmla="*/ 6065947 h 6065947"/>
              <a:gd name="connsiteX4-79" fmla="*/ 0 w 10299844"/>
              <a:gd name="connsiteY4-80" fmla="*/ 1419415 h 6065947"/>
              <a:gd name="connsiteX0-81" fmla="*/ 0 w 10299844"/>
              <a:gd name="connsiteY0-82" fmla="*/ 1461885 h 6108417"/>
              <a:gd name="connsiteX1-83" fmla="*/ 9505334 w 10299844"/>
              <a:gd name="connsiteY1-84" fmla="*/ 0 h 6108417"/>
              <a:gd name="connsiteX2-85" fmla="*/ 10299844 w 10299844"/>
              <a:gd name="connsiteY2-86" fmla="*/ 559646 h 6108417"/>
              <a:gd name="connsiteX3-87" fmla="*/ 6197556 w 10299844"/>
              <a:gd name="connsiteY3-88" fmla="*/ 6108417 h 6108417"/>
              <a:gd name="connsiteX4-89" fmla="*/ 0 w 10299844"/>
              <a:gd name="connsiteY4-90" fmla="*/ 1461885 h 6108417"/>
              <a:gd name="connsiteX0-91" fmla="*/ 0 w 10284383"/>
              <a:gd name="connsiteY0-92" fmla="*/ 1461885 h 6108417"/>
              <a:gd name="connsiteX1-93" fmla="*/ 9505334 w 10284383"/>
              <a:gd name="connsiteY1-94" fmla="*/ 0 h 6108417"/>
              <a:gd name="connsiteX2-95" fmla="*/ 10284383 w 10284383"/>
              <a:gd name="connsiteY2-96" fmla="*/ 580504 h 6108417"/>
              <a:gd name="connsiteX3-97" fmla="*/ 6197556 w 10284383"/>
              <a:gd name="connsiteY3-98" fmla="*/ 6108417 h 6108417"/>
              <a:gd name="connsiteX4-99" fmla="*/ 0 w 10284383"/>
              <a:gd name="connsiteY4-100" fmla="*/ 1461885 h 6108417"/>
              <a:gd name="connsiteX0-101" fmla="*/ 0 w 10284383"/>
              <a:gd name="connsiteY0-102" fmla="*/ 1461885 h 6128914"/>
              <a:gd name="connsiteX1-103" fmla="*/ 9505334 w 10284383"/>
              <a:gd name="connsiteY1-104" fmla="*/ 0 h 6128914"/>
              <a:gd name="connsiteX2-105" fmla="*/ 10284383 w 10284383"/>
              <a:gd name="connsiteY2-106" fmla="*/ 580504 h 6128914"/>
              <a:gd name="connsiteX3-107" fmla="*/ 6140351 w 10284383"/>
              <a:gd name="connsiteY3-108" fmla="*/ 6128914 h 6128914"/>
              <a:gd name="connsiteX4-109" fmla="*/ 0 w 10284383"/>
              <a:gd name="connsiteY4-110" fmla="*/ 1461885 h 6128914"/>
              <a:gd name="connsiteX0-111" fmla="*/ 0 w 10254114"/>
              <a:gd name="connsiteY0-112" fmla="*/ 1461885 h 6128914"/>
              <a:gd name="connsiteX1-113" fmla="*/ 9505334 w 10254114"/>
              <a:gd name="connsiteY1-114" fmla="*/ 0 h 6128914"/>
              <a:gd name="connsiteX2-115" fmla="*/ 10254114 w 10254114"/>
              <a:gd name="connsiteY2-116" fmla="*/ 621451 h 6128914"/>
              <a:gd name="connsiteX3-117" fmla="*/ 6140351 w 10254114"/>
              <a:gd name="connsiteY3-118" fmla="*/ 6128914 h 6128914"/>
              <a:gd name="connsiteX4-119" fmla="*/ 0 w 10254114"/>
              <a:gd name="connsiteY4-120" fmla="*/ 1461885 h 6128914"/>
              <a:gd name="connsiteX0-121" fmla="*/ 0 w 10254114"/>
              <a:gd name="connsiteY0-122" fmla="*/ 1458460 h 6125489"/>
              <a:gd name="connsiteX1-123" fmla="*/ 9481776 w 10254114"/>
              <a:gd name="connsiteY1-124" fmla="*/ 0 h 6125489"/>
              <a:gd name="connsiteX2-125" fmla="*/ 10254114 w 10254114"/>
              <a:gd name="connsiteY2-126" fmla="*/ 618026 h 6125489"/>
              <a:gd name="connsiteX3-127" fmla="*/ 6140351 w 10254114"/>
              <a:gd name="connsiteY3-128" fmla="*/ 6125489 h 6125489"/>
              <a:gd name="connsiteX4-129" fmla="*/ 0 w 10254114"/>
              <a:gd name="connsiteY4-130" fmla="*/ 1458460 h 6125489"/>
              <a:gd name="connsiteX0-131" fmla="*/ 0 w 10254114"/>
              <a:gd name="connsiteY0-132" fmla="*/ 1441387 h 6108416"/>
              <a:gd name="connsiteX1-133" fmla="*/ 9448128 w 10254114"/>
              <a:gd name="connsiteY1-134" fmla="*/ 0 h 6108416"/>
              <a:gd name="connsiteX2-135" fmla="*/ 10254114 w 10254114"/>
              <a:gd name="connsiteY2-136" fmla="*/ 600953 h 6108416"/>
              <a:gd name="connsiteX3-137" fmla="*/ 6140351 w 10254114"/>
              <a:gd name="connsiteY3-138" fmla="*/ 6108416 h 6108416"/>
              <a:gd name="connsiteX4-139" fmla="*/ 0 w 10254114"/>
              <a:gd name="connsiteY4-140" fmla="*/ 1441387 h 61084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254114" h="6108416">
                <a:moveTo>
                  <a:pt x="0" y="1441387"/>
                </a:moveTo>
                <a:lnTo>
                  <a:pt x="9448128" y="0"/>
                </a:lnTo>
                <a:lnTo>
                  <a:pt x="10254114" y="600953"/>
                </a:lnTo>
                <a:lnTo>
                  <a:pt x="6140351" y="6108416"/>
                </a:lnTo>
                <a:lnTo>
                  <a:pt x="0" y="1441387"/>
                </a:lnTo>
                <a:close/>
              </a:path>
            </a:pathLst>
          </a:custGeom>
          <a:gradFill flip="none" rotWithShape="1">
            <a:gsLst>
              <a:gs pos="34000">
                <a:srgbClr val="272627"/>
              </a:gs>
              <a:gs pos="58000">
                <a:srgbClr val="11101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descr="Prédio alto com janelas de vidro&#10;&#10;Descrição gerada automaticamente"/>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Layer>
                </a14:imgProps>
              </a:ext>
            </a:extLst>
          </a:blip>
          <a:srcRect b="14748"/>
          <a:stretch>
            <a:fillRect/>
          </a:stretch>
        </p:blipFill>
        <p:spPr>
          <a:xfrm>
            <a:off x="-1" y="0"/>
            <a:ext cx="12192000" cy="6858000"/>
          </a:xfrm>
          <a:prstGeom prst="rect">
            <a:avLst/>
          </a:prstGeom>
        </p:spPr>
      </p:pic>
      <p:pic>
        <p:nvPicPr>
          <p:cNvPr id="8" name="Imagem 7" descr="Ícone&#10;&#10;Descrição gerada automaticamente"/>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0" contrast="100000"/>
                    </a14:imgEffect>
                  </a14:imgLayer>
                </a14:imgProps>
              </a:ext>
            </a:extLst>
          </a:blip>
          <a:srcRect r="32313"/>
          <a:stretch>
            <a:fillRect/>
          </a:stretch>
        </p:blipFill>
        <p:spPr>
          <a:xfrm>
            <a:off x="413656" y="329127"/>
            <a:ext cx="997959" cy="344618"/>
          </a:xfrm>
          <a:prstGeom prst="rect">
            <a:avLst/>
          </a:prstGeom>
        </p:spPr>
      </p:pic>
      <p:pic>
        <p:nvPicPr>
          <p:cNvPr id="6" name="Imagem 5" descr="Interface gráfica do usuário&#10;&#10;O conteúdo gerado por IA pode estar incorreto.">
            <a:extLst>
              <a:ext uri="{FF2B5EF4-FFF2-40B4-BE49-F238E27FC236}">
                <a16:creationId xmlns:a16="http://schemas.microsoft.com/office/drawing/2014/main" id="{4E0CEA2C-31D7-D74B-A206-6D70AFDC2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29132" y="6109753"/>
            <a:ext cx="1072594" cy="406692"/>
          </a:xfrm>
          <a:prstGeom prst="rect">
            <a:avLst/>
          </a:prstGeom>
        </p:spPr>
      </p:pic>
      <p:cxnSp>
        <p:nvCxnSpPr>
          <p:cNvPr id="10" name="Conector Reto 18">
            <a:extLst>
              <a:ext uri="{FF2B5EF4-FFF2-40B4-BE49-F238E27FC236}">
                <a16:creationId xmlns:a16="http://schemas.microsoft.com/office/drawing/2014/main" id="{50EB1C22-BB67-80AD-715B-E304C34044DC}"/>
              </a:ext>
            </a:extLst>
          </p:cNvPr>
          <p:cNvCxnSpPr>
            <a:cxnSpLocks/>
          </p:cNvCxnSpPr>
          <p:nvPr userDrawn="1"/>
        </p:nvCxnSpPr>
        <p:spPr>
          <a:xfrm flipH="1">
            <a:off x="1784104" y="6316661"/>
            <a:ext cx="8644812" cy="0"/>
          </a:xfrm>
          <a:prstGeom prst="line">
            <a:avLst/>
          </a:prstGeom>
          <a:ln w="12700">
            <a:gradFill>
              <a:gsLst>
                <a:gs pos="100000">
                  <a:schemeClr val="accent4">
                    <a:lumMod val="75000"/>
                  </a:schemeClr>
                </a:gs>
                <a:gs pos="0">
                  <a:srgbClr val="A17E11">
                    <a:alpha val="17650"/>
                  </a:srgbClr>
                </a:gs>
              </a:gsLst>
              <a:lin ang="3000000" scaled="0"/>
            </a:gradFill>
          </a:ln>
        </p:spPr>
        <p:style>
          <a:lnRef idx="1">
            <a:schemeClr val="accent1"/>
          </a:lnRef>
          <a:fillRef idx="0">
            <a:schemeClr val="accent1"/>
          </a:fillRef>
          <a:effectRef idx="0">
            <a:schemeClr val="accent1"/>
          </a:effectRef>
          <a:fontRef idx="minor">
            <a:schemeClr val="tx1"/>
          </a:fontRef>
        </p:style>
      </p:cxnSp>
      <p:sp>
        <p:nvSpPr>
          <p:cNvPr id="12" name="Retângulo 11">
            <a:extLst>
              <a:ext uri="{FF2B5EF4-FFF2-40B4-BE49-F238E27FC236}">
                <a16:creationId xmlns:a16="http://schemas.microsoft.com/office/drawing/2014/main" id="{6504FFE4-7D1E-EC90-304F-CEC164FC5262}"/>
              </a:ext>
            </a:extLst>
          </p:cNvPr>
          <p:cNvSpPr/>
          <p:nvPr userDrawn="1"/>
        </p:nvSpPr>
        <p:spPr>
          <a:xfrm>
            <a:off x="664684" y="6067208"/>
            <a:ext cx="1138645"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13" name="Conector Reto 20">
            <a:extLst>
              <a:ext uri="{FF2B5EF4-FFF2-40B4-BE49-F238E27FC236}">
                <a16:creationId xmlns:a16="http://schemas.microsoft.com/office/drawing/2014/main" id="{1051E2FE-6EBB-6AC7-AF2E-629BDB205500}"/>
              </a:ext>
            </a:extLst>
          </p:cNvPr>
          <p:cNvCxnSpPr>
            <a:cxnSpLocks/>
          </p:cNvCxnSpPr>
          <p:nvPr userDrawn="1"/>
        </p:nvCxnSpPr>
        <p:spPr>
          <a:xfrm flipV="1">
            <a:off x="600459" y="606720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86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tenção/Dica">
    <p:spTree>
      <p:nvGrpSpPr>
        <p:cNvPr id="1" name=""/>
        <p:cNvGrpSpPr/>
        <p:nvPr/>
      </p:nvGrpSpPr>
      <p:grpSpPr>
        <a:xfrm>
          <a:off x="0" y="0"/>
          <a:ext cx="0" cy="0"/>
          <a:chOff x="0" y="0"/>
          <a:chExt cx="0" cy="0"/>
        </a:xfrm>
      </p:grpSpPr>
      <p:sp>
        <p:nvSpPr>
          <p:cNvPr id="7" name="Retângulo 6"/>
          <p:cNvSpPr/>
          <p:nvPr userDrawn="1"/>
        </p:nvSpPr>
        <p:spPr>
          <a:xfrm>
            <a:off x="0" y="0"/>
            <a:ext cx="12191999" cy="6857999"/>
          </a:xfrm>
          <a:prstGeom prst="rect">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7"/>
          <p:cNvSpPr/>
          <p:nvPr userDrawn="1"/>
        </p:nvSpPr>
        <p:spPr>
          <a:xfrm rot="19389644">
            <a:off x="4375870" y="2005907"/>
            <a:ext cx="10318175" cy="6065072"/>
          </a:xfrm>
          <a:custGeom>
            <a:avLst/>
            <a:gdLst>
              <a:gd name="connsiteX0" fmla="*/ 0 w 11177500"/>
              <a:gd name="connsiteY0" fmla="*/ 0 h 3923820"/>
              <a:gd name="connsiteX1" fmla="*/ 11177500 w 11177500"/>
              <a:gd name="connsiteY1" fmla="*/ 0 h 3923820"/>
              <a:gd name="connsiteX2" fmla="*/ 11177500 w 11177500"/>
              <a:gd name="connsiteY2" fmla="*/ 3923820 h 3923820"/>
              <a:gd name="connsiteX3" fmla="*/ 0 w 11177500"/>
              <a:gd name="connsiteY3" fmla="*/ 3923820 h 3923820"/>
              <a:gd name="connsiteX4" fmla="*/ 0 w 11177500"/>
              <a:gd name="connsiteY4" fmla="*/ 0 h 3923820"/>
              <a:gd name="connsiteX0-1" fmla="*/ 0 w 11177500"/>
              <a:gd name="connsiteY0-2" fmla="*/ 0 h 7559575"/>
              <a:gd name="connsiteX1-3" fmla="*/ 11177500 w 11177500"/>
              <a:gd name="connsiteY1-4" fmla="*/ 0 h 7559575"/>
              <a:gd name="connsiteX2-5" fmla="*/ 11177500 w 11177500"/>
              <a:gd name="connsiteY2-6" fmla="*/ 3923820 h 7559575"/>
              <a:gd name="connsiteX3-7" fmla="*/ 5536218 w 11177500"/>
              <a:gd name="connsiteY3-8" fmla="*/ 7559575 h 7559575"/>
              <a:gd name="connsiteX4-9" fmla="*/ 0 w 11177500"/>
              <a:gd name="connsiteY4-10" fmla="*/ 0 h 7559575"/>
              <a:gd name="connsiteX0-11" fmla="*/ 0 w 11177500"/>
              <a:gd name="connsiteY0-12" fmla="*/ 0 h 7559575"/>
              <a:gd name="connsiteX1-13" fmla="*/ 11177500 w 11177500"/>
              <a:gd name="connsiteY1-14" fmla="*/ 0 h 7559575"/>
              <a:gd name="connsiteX2-15" fmla="*/ 9143760 w 11177500"/>
              <a:gd name="connsiteY2-16" fmla="*/ 2740309 h 7559575"/>
              <a:gd name="connsiteX3-17" fmla="*/ 5536218 w 11177500"/>
              <a:gd name="connsiteY3-18" fmla="*/ 7559575 h 7559575"/>
              <a:gd name="connsiteX4-19" fmla="*/ 0 w 11177500"/>
              <a:gd name="connsiteY4-20" fmla="*/ 0 h 7559575"/>
              <a:gd name="connsiteX0-21" fmla="*/ 0 w 11177500"/>
              <a:gd name="connsiteY0-22" fmla="*/ 0 h 7614775"/>
              <a:gd name="connsiteX1-23" fmla="*/ 11177500 w 11177500"/>
              <a:gd name="connsiteY1-24" fmla="*/ 0 h 7614775"/>
              <a:gd name="connsiteX2-25" fmla="*/ 9143760 w 11177500"/>
              <a:gd name="connsiteY2-26" fmla="*/ 2740309 h 7614775"/>
              <a:gd name="connsiteX3-27" fmla="*/ 5564360 w 11177500"/>
              <a:gd name="connsiteY3-28" fmla="*/ 7614775 h 7614775"/>
              <a:gd name="connsiteX4-29" fmla="*/ 0 w 11177500"/>
              <a:gd name="connsiteY4-30" fmla="*/ 0 h 7614775"/>
              <a:gd name="connsiteX0-31" fmla="*/ 0 w 11136389"/>
              <a:gd name="connsiteY0-32" fmla="*/ 3491132 h 7614775"/>
              <a:gd name="connsiteX1-33" fmla="*/ 11136389 w 11136389"/>
              <a:gd name="connsiteY1-34" fmla="*/ 0 h 7614775"/>
              <a:gd name="connsiteX2-35" fmla="*/ 9102649 w 11136389"/>
              <a:gd name="connsiteY2-36" fmla="*/ 2740309 h 7614775"/>
              <a:gd name="connsiteX3-37" fmla="*/ 5523249 w 11136389"/>
              <a:gd name="connsiteY3-38" fmla="*/ 7614775 h 7614775"/>
              <a:gd name="connsiteX4-39" fmla="*/ 0 w 11136389"/>
              <a:gd name="connsiteY4-40" fmla="*/ 3491132 h 7614775"/>
              <a:gd name="connsiteX0-41" fmla="*/ 0 w 9591534"/>
              <a:gd name="connsiteY0-42" fmla="*/ 1367530 h 5491173"/>
              <a:gd name="connsiteX1-43" fmla="*/ 9591534 w 9591534"/>
              <a:gd name="connsiteY1-44" fmla="*/ 0 h 5491173"/>
              <a:gd name="connsiteX2-45" fmla="*/ 9102649 w 9591534"/>
              <a:gd name="connsiteY2-46" fmla="*/ 616707 h 5491173"/>
              <a:gd name="connsiteX3-47" fmla="*/ 5523249 w 9591534"/>
              <a:gd name="connsiteY3-48" fmla="*/ 5491173 h 5491173"/>
              <a:gd name="connsiteX4-49" fmla="*/ 0 w 9591534"/>
              <a:gd name="connsiteY4-50" fmla="*/ 1367530 h 5491173"/>
              <a:gd name="connsiteX0-51" fmla="*/ 0 w 10265841"/>
              <a:gd name="connsiteY0-52" fmla="*/ 844641 h 5491173"/>
              <a:gd name="connsiteX1-53" fmla="*/ 10265841 w 10265841"/>
              <a:gd name="connsiteY1-54" fmla="*/ 0 h 5491173"/>
              <a:gd name="connsiteX2-55" fmla="*/ 9776956 w 10265841"/>
              <a:gd name="connsiteY2-56" fmla="*/ 616707 h 5491173"/>
              <a:gd name="connsiteX3-57" fmla="*/ 6197556 w 10265841"/>
              <a:gd name="connsiteY3-58" fmla="*/ 5491173 h 5491173"/>
              <a:gd name="connsiteX4-59" fmla="*/ 0 w 10265841"/>
              <a:gd name="connsiteY4-60" fmla="*/ 844641 h 5491173"/>
              <a:gd name="connsiteX0-61" fmla="*/ 0 w 9776956"/>
              <a:gd name="connsiteY0-62" fmla="*/ 1419415 h 6065947"/>
              <a:gd name="connsiteX1-63" fmla="*/ 9583825 w 9776956"/>
              <a:gd name="connsiteY1-64" fmla="*/ 0 h 6065947"/>
              <a:gd name="connsiteX2-65" fmla="*/ 9776956 w 9776956"/>
              <a:gd name="connsiteY2-66" fmla="*/ 1191481 h 6065947"/>
              <a:gd name="connsiteX3-67" fmla="*/ 6197556 w 9776956"/>
              <a:gd name="connsiteY3-68" fmla="*/ 6065947 h 6065947"/>
              <a:gd name="connsiteX4-69" fmla="*/ 0 w 9776956"/>
              <a:gd name="connsiteY4-70" fmla="*/ 1419415 h 6065947"/>
              <a:gd name="connsiteX0-71" fmla="*/ 0 w 10299844"/>
              <a:gd name="connsiteY0-72" fmla="*/ 1419415 h 6065947"/>
              <a:gd name="connsiteX1-73" fmla="*/ 9583825 w 10299844"/>
              <a:gd name="connsiteY1-74" fmla="*/ 0 h 6065947"/>
              <a:gd name="connsiteX2-75" fmla="*/ 10299844 w 10299844"/>
              <a:gd name="connsiteY2-76" fmla="*/ 517176 h 6065947"/>
              <a:gd name="connsiteX3-77" fmla="*/ 6197556 w 10299844"/>
              <a:gd name="connsiteY3-78" fmla="*/ 6065947 h 6065947"/>
              <a:gd name="connsiteX4-79" fmla="*/ 0 w 10299844"/>
              <a:gd name="connsiteY4-80" fmla="*/ 1419415 h 6065947"/>
              <a:gd name="connsiteX0-81" fmla="*/ 0 w 10299844"/>
              <a:gd name="connsiteY0-82" fmla="*/ 1461885 h 6108417"/>
              <a:gd name="connsiteX1-83" fmla="*/ 9505334 w 10299844"/>
              <a:gd name="connsiteY1-84" fmla="*/ 0 h 6108417"/>
              <a:gd name="connsiteX2-85" fmla="*/ 10299844 w 10299844"/>
              <a:gd name="connsiteY2-86" fmla="*/ 559646 h 6108417"/>
              <a:gd name="connsiteX3-87" fmla="*/ 6197556 w 10299844"/>
              <a:gd name="connsiteY3-88" fmla="*/ 6108417 h 6108417"/>
              <a:gd name="connsiteX4-89" fmla="*/ 0 w 10299844"/>
              <a:gd name="connsiteY4-90" fmla="*/ 1461885 h 6108417"/>
              <a:gd name="connsiteX0-91" fmla="*/ 0 w 10284383"/>
              <a:gd name="connsiteY0-92" fmla="*/ 1461885 h 6108417"/>
              <a:gd name="connsiteX1-93" fmla="*/ 9505334 w 10284383"/>
              <a:gd name="connsiteY1-94" fmla="*/ 0 h 6108417"/>
              <a:gd name="connsiteX2-95" fmla="*/ 10284383 w 10284383"/>
              <a:gd name="connsiteY2-96" fmla="*/ 580504 h 6108417"/>
              <a:gd name="connsiteX3-97" fmla="*/ 6197556 w 10284383"/>
              <a:gd name="connsiteY3-98" fmla="*/ 6108417 h 6108417"/>
              <a:gd name="connsiteX4-99" fmla="*/ 0 w 10284383"/>
              <a:gd name="connsiteY4-100" fmla="*/ 1461885 h 6108417"/>
              <a:gd name="connsiteX0-101" fmla="*/ 0 w 10284383"/>
              <a:gd name="connsiteY0-102" fmla="*/ 1461885 h 6128914"/>
              <a:gd name="connsiteX1-103" fmla="*/ 9505334 w 10284383"/>
              <a:gd name="connsiteY1-104" fmla="*/ 0 h 6128914"/>
              <a:gd name="connsiteX2-105" fmla="*/ 10284383 w 10284383"/>
              <a:gd name="connsiteY2-106" fmla="*/ 580504 h 6128914"/>
              <a:gd name="connsiteX3-107" fmla="*/ 6140351 w 10284383"/>
              <a:gd name="connsiteY3-108" fmla="*/ 6128914 h 6128914"/>
              <a:gd name="connsiteX4-109" fmla="*/ 0 w 10284383"/>
              <a:gd name="connsiteY4-110" fmla="*/ 1461885 h 6128914"/>
              <a:gd name="connsiteX0-111" fmla="*/ 0 w 10254114"/>
              <a:gd name="connsiteY0-112" fmla="*/ 1461885 h 6128914"/>
              <a:gd name="connsiteX1-113" fmla="*/ 9505334 w 10254114"/>
              <a:gd name="connsiteY1-114" fmla="*/ 0 h 6128914"/>
              <a:gd name="connsiteX2-115" fmla="*/ 10254114 w 10254114"/>
              <a:gd name="connsiteY2-116" fmla="*/ 621451 h 6128914"/>
              <a:gd name="connsiteX3-117" fmla="*/ 6140351 w 10254114"/>
              <a:gd name="connsiteY3-118" fmla="*/ 6128914 h 6128914"/>
              <a:gd name="connsiteX4-119" fmla="*/ 0 w 10254114"/>
              <a:gd name="connsiteY4-120" fmla="*/ 1461885 h 6128914"/>
              <a:gd name="connsiteX0-121" fmla="*/ 0 w 10254114"/>
              <a:gd name="connsiteY0-122" fmla="*/ 1458460 h 6125489"/>
              <a:gd name="connsiteX1-123" fmla="*/ 9481776 w 10254114"/>
              <a:gd name="connsiteY1-124" fmla="*/ 0 h 6125489"/>
              <a:gd name="connsiteX2-125" fmla="*/ 10254114 w 10254114"/>
              <a:gd name="connsiteY2-126" fmla="*/ 618026 h 6125489"/>
              <a:gd name="connsiteX3-127" fmla="*/ 6140351 w 10254114"/>
              <a:gd name="connsiteY3-128" fmla="*/ 6125489 h 6125489"/>
              <a:gd name="connsiteX4-129" fmla="*/ 0 w 10254114"/>
              <a:gd name="connsiteY4-130" fmla="*/ 1458460 h 6125489"/>
              <a:gd name="connsiteX0-131" fmla="*/ 0 w 10254114"/>
              <a:gd name="connsiteY0-132" fmla="*/ 1441387 h 6108416"/>
              <a:gd name="connsiteX1-133" fmla="*/ 9448128 w 10254114"/>
              <a:gd name="connsiteY1-134" fmla="*/ 0 h 6108416"/>
              <a:gd name="connsiteX2-135" fmla="*/ 10254114 w 10254114"/>
              <a:gd name="connsiteY2-136" fmla="*/ 600953 h 6108416"/>
              <a:gd name="connsiteX3-137" fmla="*/ 6140351 w 10254114"/>
              <a:gd name="connsiteY3-138" fmla="*/ 6108416 h 6108416"/>
              <a:gd name="connsiteX4-139" fmla="*/ 0 w 10254114"/>
              <a:gd name="connsiteY4-140" fmla="*/ 1441387 h 61084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254114" h="6108416">
                <a:moveTo>
                  <a:pt x="0" y="1441387"/>
                </a:moveTo>
                <a:lnTo>
                  <a:pt x="9448128" y="0"/>
                </a:lnTo>
                <a:lnTo>
                  <a:pt x="10254114" y="600953"/>
                </a:lnTo>
                <a:lnTo>
                  <a:pt x="6140351" y="6108416"/>
                </a:lnTo>
                <a:lnTo>
                  <a:pt x="0" y="1441387"/>
                </a:lnTo>
                <a:close/>
              </a:path>
            </a:pathLst>
          </a:custGeom>
          <a:gradFill flip="none" rotWithShape="1">
            <a:gsLst>
              <a:gs pos="34000">
                <a:srgbClr val="272627"/>
              </a:gs>
              <a:gs pos="58000">
                <a:srgbClr val="11101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rot="10800000">
            <a:off x="1" y="-1"/>
            <a:ext cx="12191999" cy="6857999"/>
          </a:xfrm>
          <a:prstGeom prst="rect">
            <a:avLst/>
          </a:prstGeom>
          <a:gradFill flip="none" rotWithShape="1">
            <a:gsLst>
              <a:gs pos="22000">
                <a:schemeClr val="bg2">
                  <a:lumMod val="10000"/>
                </a:schemeClr>
              </a:gs>
              <a:gs pos="87011">
                <a:srgbClr val="8B3320"/>
              </a:gs>
              <a:gs pos="100000">
                <a:srgbClr val="8C0A28"/>
              </a:gs>
              <a:gs pos="65000">
                <a:srgbClr val="8A6B15"/>
              </a:gs>
              <a:gs pos="53000">
                <a:srgbClr val="6B540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Uma imagem contendo computador, mesa, pente&#10;&#10;Descrição gerada automaticamente"/>
          <p:cNvPicPr>
            <a:picLocks noChangeAspect="1"/>
          </p:cNvPicPr>
          <p:nvPr userDrawn="1"/>
        </p:nvPicPr>
        <p:blipFill rotWithShape="1">
          <a:blip r:embed="rId2">
            <a:alphaModFix amt="12000"/>
          </a:blip>
          <a:srcRect b="15625"/>
          <a:stretch>
            <a:fillRect/>
          </a:stretch>
        </p:blipFill>
        <p:spPr>
          <a:xfrm>
            <a:off x="0" y="0"/>
            <a:ext cx="12192000" cy="6858000"/>
          </a:xfrm>
          <a:prstGeom prst="rect">
            <a:avLst/>
          </a:prstGeom>
        </p:spPr>
      </p:pic>
      <p:pic>
        <p:nvPicPr>
          <p:cNvPr id="8" name="Imagem 7" descr="Ícone&#10;&#10;Descrição gerada automaticamente"/>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contrast="100000"/>
                    </a14:imgEffect>
                  </a14:imgLayer>
                </a14:imgProps>
              </a:ext>
            </a:extLst>
          </a:blip>
          <a:srcRect r="32313"/>
          <a:stretch>
            <a:fillRect/>
          </a:stretch>
        </p:blipFill>
        <p:spPr>
          <a:xfrm>
            <a:off x="413656" y="329127"/>
            <a:ext cx="997959" cy="344618"/>
          </a:xfrm>
          <a:prstGeom prst="rect">
            <a:avLst/>
          </a:prstGeom>
        </p:spPr>
      </p:pic>
      <p:pic>
        <p:nvPicPr>
          <p:cNvPr id="3" name="Imagem 2" descr="Interface gráfica do usuário&#10;&#10;O conteúdo gerado por IA pode estar incorreto.">
            <a:extLst>
              <a:ext uri="{FF2B5EF4-FFF2-40B4-BE49-F238E27FC236}">
                <a16:creationId xmlns:a16="http://schemas.microsoft.com/office/drawing/2014/main" id="{AB006794-B803-6927-8069-DF1D6392D3F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29132" y="6109753"/>
            <a:ext cx="1072594" cy="406692"/>
          </a:xfrm>
          <a:prstGeom prst="rect">
            <a:avLst/>
          </a:prstGeom>
        </p:spPr>
      </p:pic>
      <p:cxnSp>
        <p:nvCxnSpPr>
          <p:cNvPr id="9" name="Conector Reto 18">
            <a:extLst>
              <a:ext uri="{FF2B5EF4-FFF2-40B4-BE49-F238E27FC236}">
                <a16:creationId xmlns:a16="http://schemas.microsoft.com/office/drawing/2014/main" id="{55531F44-8BF6-6E21-EE1B-87DEFD924390}"/>
              </a:ext>
            </a:extLst>
          </p:cNvPr>
          <p:cNvCxnSpPr>
            <a:cxnSpLocks/>
          </p:cNvCxnSpPr>
          <p:nvPr userDrawn="1"/>
        </p:nvCxnSpPr>
        <p:spPr>
          <a:xfrm flipH="1">
            <a:off x="1784104" y="6316661"/>
            <a:ext cx="8644812" cy="0"/>
          </a:xfrm>
          <a:prstGeom prst="line">
            <a:avLst/>
          </a:prstGeom>
          <a:ln w="12700">
            <a:gradFill>
              <a:gsLst>
                <a:gs pos="100000">
                  <a:schemeClr val="accent4">
                    <a:lumMod val="75000"/>
                  </a:schemeClr>
                </a:gs>
                <a:gs pos="0">
                  <a:srgbClr val="A17E11">
                    <a:alpha val="17650"/>
                  </a:srgbClr>
                </a:gs>
              </a:gsLst>
              <a:lin ang="3000000" scaled="0"/>
            </a:gradFill>
          </a:ln>
        </p:spPr>
        <p:style>
          <a:lnRef idx="1">
            <a:schemeClr val="accent1"/>
          </a:lnRef>
          <a:fillRef idx="0">
            <a:schemeClr val="accent1"/>
          </a:fillRef>
          <a:effectRef idx="0">
            <a:schemeClr val="accent1"/>
          </a:effectRef>
          <a:fontRef idx="minor">
            <a:schemeClr val="tx1"/>
          </a:fontRef>
        </p:style>
      </p:cxnSp>
      <p:sp>
        <p:nvSpPr>
          <p:cNvPr id="10" name="Retângulo 4">
            <a:extLst>
              <a:ext uri="{FF2B5EF4-FFF2-40B4-BE49-F238E27FC236}">
                <a16:creationId xmlns:a16="http://schemas.microsoft.com/office/drawing/2014/main" id="{2E54246A-3B4D-1395-F90B-2D0CDAA0015E}"/>
              </a:ext>
            </a:extLst>
          </p:cNvPr>
          <p:cNvSpPr/>
          <p:nvPr userDrawn="1"/>
        </p:nvSpPr>
        <p:spPr>
          <a:xfrm>
            <a:off x="664684" y="6067208"/>
            <a:ext cx="1138645"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12" name="Conector Reto 20">
            <a:extLst>
              <a:ext uri="{FF2B5EF4-FFF2-40B4-BE49-F238E27FC236}">
                <a16:creationId xmlns:a16="http://schemas.microsoft.com/office/drawing/2014/main" id="{F3FFB82D-029A-AECA-ECC0-4E2DB0B35DE0}"/>
              </a:ext>
            </a:extLst>
          </p:cNvPr>
          <p:cNvCxnSpPr>
            <a:cxnSpLocks/>
          </p:cNvCxnSpPr>
          <p:nvPr userDrawn="1"/>
        </p:nvCxnSpPr>
        <p:spPr>
          <a:xfrm flipV="1">
            <a:off x="600459" y="606720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625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tividade">
    <p:spTree>
      <p:nvGrpSpPr>
        <p:cNvPr id="1" name=""/>
        <p:cNvGrpSpPr/>
        <p:nvPr/>
      </p:nvGrpSpPr>
      <p:grpSpPr>
        <a:xfrm>
          <a:off x="0" y="0"/>
          <a:ext cx="0" cy="0"/>
          <a:chOff x="0" y="0"/>
          <a:chExt cx="0" cy="0"/>
        </a:xfrm>
      </p:grpSpPr>
      <p:sp>
        <p:nvSpPr>
          <p:cNvPr id="10" name="Retângulo 9"/>
          <p:cNvSpPr/>
          <p:nvPr userDrawn="1"/>
        </p:nvSpPr>
        <p:spPr>
          <a:xfrm>
            <a:off x="0" y="0"/>
            <a:ext cx="12191999" cy="6857999"/>
          </a:xfrm>
          <a:prstGeom prst="rect">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rot="10800000">
            <a:off x="1" y="-1"/>
            <a:ext cx="12191999" cy="6857999"/>
          </a:xfrm>
          <a:prstGeom prst="rect">
            <a:avLst/>
          </a:prstGeom>
          <a:gradFill flip="none" rotWithShape="1">
            <a:gsLst>
              <a:gs pos="22000">
                <a:schemeClr val="bg2">
                  <a:lumMod val="10000"/>
                </a:schemeClr>
              </a:gs>
              <a:gs pos="87011">
                <a:srgbClr val="8B3320"/>
              </a:gs>
              <a:gs pos="100000">
                <a:srgbClr val="8C0A28"/>
              </a:gs>
              <a:gs pos="65000">
                <a:srgbClr val="8A6B15"/>
              </a:gs>
              <a:gs pos="53000">
                <a:srgbClr val="6B540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descr="Uma imagem contendo computador, mesa, pente&#10;&#10;Descrição gerada automaticamente"/>
          <p:cNvPicPr>
            <a:picLocks noChangeAspect="1"/>
          </p:cNvPicPr>
          <p:nvPr userDrawn="1"/>
        </p:nvPicPr>
        <p:blipFill rotWithShape="1">
          <a:blip r:embed="rId2">
            <a:alphaModFix amt="12000"/>
          </a:blip>
          <a:srcRect b="15625"/>
          <a:stretch>
            <a:fillRect/>
          </a:stretch>
        </p:blipFill>
        <p:spPr>
          <a:xfrm>
            <a:off x="-2" y="11215"/>
            <a:ext cx="12192000" cy="6858000"/>
          </a:xfrm>
          <a:prstGeom prst="rect">
            <a:avLst/>
          </a:prstGeom>
        </p:spPr>
      </p:pic>
      <p:sp>
        <p:nvSpPr>
          <p:cNvPr id="33" name="Forma livre 32"/>
          <p:cNvSpPr/>
          <p:nvPr userDrawn="1"/>
        </p:nvSpPr>
        <p:spPr>
          <a:xfrm rot="2642045">
            <a:off x="-2106977" y="318068"/>
            <a:ext cx="6198065" cy="6244294"/>
          </a:xfrm>
          <a:custGeom>
            <a:avLst/>
            <a:gdLst>
              <a:gd name="connsiteX0" fmla="*/ 0 w 6198065"/>
              <a:gd name="connsiteY0" fmla="*/ 1333198 h 6244294"/>
              <a:gd name="connsiteX1" fmla="*/ 1378924 w 6198065"/>
              <a:gd name="connsiteY1" fmla="*/ 0 h 6244294"/>
              <a:gd name="connsiteX2" fmla="*/ 5157329 w 6198065"/>
              <a:gd name="connsiteY2" fmla="*/ 0 h 6244294"/>
              <a:gd name="connsiteX3" fmla="*/ 6198065 w 6198065"/>
              <a:gd name="connsiteY3" fmla="*/ 1040736 h 6244294"/>
              <a:gd name="connsiteX4" fmla="*/ 6198065 w 6198065"/>
              <a:gd name="connsiteY4" fmla="*/ 4879894 h 6244294"/>
              <a:gd name="connsiteX5" fmla="*/ 4786868 w 6198065"/>
              <a:gd name="connsiteY5" fmla="*/ 6244294 h 6244294"/>
              <a:gd name="connsiteX6" fmla="*/ 4748240 w 6198065"/>
              <a:gd name="connsiteY6" fmla="*/ 6244294 h 6244294"/>
              <a:gd name="connsiteX7" fmla="*/ 0 w 6198065"/>
              <a:gd name="connsiteY7" fmla="*/ 1333198 h 624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8065" h="6244294">
                <a:moveTo>
                  <a:pt x="0" y="1333198"/>
                </a:moveTo>
                <a:lnTo>
                  <a:pt x="1378924" y="0"/>
                </a:lnTo>
                <a:lnTo>
                  <a:pt x="5157329" y="0"/>
                </a:lnTo>
                <a:cubicBezTo>
                  <a:pt x="5732113" y="0"/>
                  <a:pt x="6198065" y="465953"/>
                  <a:pt x="6198065" y="1040736"/>
                </a:cubicBezTo>
                <a:lnTo>
                  <a:pt x="6198065" y="4879894"/>
                </a:lnTo>
                <a:lnTo>
                  <a:pt x="4786868" y="6244294"/>
                </a:lnTo>
                <a:lnTo>
                  <a:pt x="4748240" y="6244294"/>
                </a:lnTo>
                <a:lnTo>
                  <a:pt x="0" y="1333198"/>
                </a:lnTo>
                <a:close/>
              </a:path>
            </a:pathLst>
          </a:custGeom>
          <a:gradFill flip="none" rotWithShape="1">
            <a:gsLst>
              <a:gs pos="0">
                <a:srgbClr val="BD920E">
                  <a:alpha val="10005"/>
                </a:srgbClr>
              </a:gs>
              <a:gs pos="56000">
                <a:srgbClr val="B17114">
                  <a:alpha val="65000"/>
                </a:srgbClr>
              </a:gs>
              <a:gs pos="100000">
                <a:srgbClr val="8B2E0C"/>
              </a:gs>
            </a:gsLst>
            <a:lin ang="6000000" scaled="0"/>
            <a:tileRect/>
          </a:gradFill>
          <a:ln>
            <a:noFill/>
          </a:ln>
          <a:effectLst>
            <a:outerShdw blurRad="888975" dist="100972" dir="10020000" rotWithShape="0">
              <a:schemeClr val="bg1">
                <a:alpha val="19737"/>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18" name="Imagem 17" descr="Ícone&#10;&#10;Descrição gerada automaticamente"/>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contrast="100000"/>
                    </a14:imgEffect>
                  </a14:imgLayer>
                </a14:imgProps>
              </a:ext>
            </a:extLst>
          </a:blip>
          <a:srcRect r="32313"/>
          <a:stretch>
            <a:fillRect/>
          </a:stretch>
        </p:blipFill>
        <p:spPr>
          <a:xfrm>
            <a:off x="413656" y="329127"/>
            <a:ext cx="997959" cy="344618"/>
          </a:xfrm>
          <a:prstGeom prst="rect">
            <a:avLst/>
          </a:prstGeom>
        </p:spPr>
      </p:pic>
      <p:pic>
        <p:nvPicPr>
          <p:cNvPr id="3" name="Imagem 2" descr="Interface gráfica do usuário&#10;&#10;O conteúdo gerado por IA pode estar incorreto.">
            <a:extLst>
              <a:ext uri="{FF2B5EF4-FFF2-40B4-BE49-F238E27FC236}">
                <a16:creationId xmlns:a16="http://schemas.microsoft.com/office/drawing/2014/main" id="{AF668DAB-1AAC-5AA5-AE24-8C9563ED354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29132" y="6109753"/>
            <a:ext cx="1072594" cy="406692"/>
          </a:xfrm>
          <a:prstGeom prst="rect">
            <a:avLst/>
          </a:prstGeom>
        </p:spPr>
      </p:pic>
      <p:cxnSp>
        <p:nvCxnSpPr>
          <p:cNvPr id="8" name="Conector Reto 18">
            <a:extLst>
              <a:ext uri="{FF2B5EF4-FFF2-40B4-BE49-F238E27FC236}">
                <a16:creationId xmlns:a16="http://schemas.microsoft.com/office/drawing/2014/main" id="{55531F44-8BF6-6E21-EE1B-87DEFD924390}"/>
              </a:ext>
            </a:extLst>
          </p:cNvPr>
          <p:cNvCxnSpPr>
            <a:cxnSpLocks/>
          </p:cNvCxnSpPr>
          <p:nvPr userDrawn="1"/>
        </p:nvCxnSpPr>
        <p:spPr>
          <a:xfrm flipH="1">
            <a:off x="1784104" y="6316661"/>
            <a:ext cx="8644812" cy="0"/>
          </a:xfrm>
          <a:prstGeom prst="line">
            <a:avLst/>
          </a:prstGeom>
          <a:ln w="12700">
            <a:gradFill>
              <a:gsLst>
                <a:gs pos="100000">
                  <a:schemeClr val="accent4">
                    <a:lumMod val="75000"/>
                  </a:schemeClr>
                </a:gs>
                <a:gs pos="0">
                  <a:srgbClr val="A17E11">
                    <a:alpha val="17650"/>
                  </a:srgbClr>
                </a:gs>
              </a:gsLst>
              <a:lin ang="3000000" scaled="0"/>
            </a:gradFill>
          </a:ln>
        </p:spPr>
        <p:style>
          <a:lnRef idx="1">
            <a:schemeClr val="accent1"/>
          </a:lnRef>
          <a:fillRef idx="0">
            <a:schemeClr val="accent1"/>
          </a:fillRef>
          <a:effectRef idx="0">
            <a:schemeClr val="accent1"/>
          </a:effectRef>
          <a:fontRef idx="minor">
            <a:schemeClr val="tx1"/>
          </a:fontRef>
        </p:style>
      </p:cxnSp>
      <p:sp>
        <p:nvSpPr>
          <p:cNvPr id="9" name="Retângulo 4">
            <a:extLst>
              <a:ext uri="{FF2B5EF4-FFF2-40B4-BE49-F238E27FC236}">
                <a16:creationId xmlns:a16="http://schemas.microsoft.com/office/drawing/2014/main" id="{2E54246A-3B4D-1395-F90B-2D0CDAA0015E}"/>
              </a:ext>
            </a:extLst>
          </p:cNvPr>
          <p:cNvSpPr/>
          <p:nvPr userDrawn="1"/>
        </p:nvSpPr>
        <p:spPr>
          <a:xfrm>
            <a:off x="664684" y="6067208"/>
            <a:ext cx="1138645"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11" name="Conector Reto 20">
            <a:extLst>
              <a:ext uri="{FF2B5EF4-FFF2-40B4-BE49-F238E27FC236}">
                <a16:creationId xmlns:a16="http://schemas.microsoft.com/office/drawing/2014/main" id="{F3FFB82D-029A-AECA-ECC0-4E2DB0B35DE0}"/>
              </a:ext>
            </a:extLst>
          </p:cNvPr>
          <p:cNvCxnSpPr>
            <a:cxnSpLocks/>
          </p:cNvCxnSpPr>
          <p:nvPr userDrawn="1"/>
        </p:nvCxnSpPr>
        <p:spPr>
          <a:xfrm flipV="1">
            <a:off x="600459" y="606720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27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FF33BB5-D484-454E-EEB8-F10624BBC6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7A0FC34-DCBC-AB9F-3D8D-8D3D1845F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EA85373-0A52-7564-F354-504B6D96D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defRPr>
            </a:lvl1pPr>
          </a:lstStyle>
          <a:p>
            <a:fld id="{2022FD30-E497-AA42-9F20-85D0E9FD157B}" type="datetimeFigureOut">
              <a:rPr lang="pt-BR" smtClean="0"/>
              <a:pPr/>
              <a:t>01/06/2026</a:t>
            </a:fld>
            <a:endParaRPr lang="pt-BR"/>
          </a:p>
        </p:txBody>
      </p:sp>
      <p:sp>
        <p:nvSpPr>
          <p:cNvPr id="5" name="Espaço Reservado para Rodapé 4">
            <a:extLst>
              <a:ext uri="{FF2B5EF4-FFF2-40B4-BE49-F238E27FC236}">
                <a16:creationId xmlns:a16="http://schemas.microsoft.com/office/drawing/2014/main" id="{B7E75741-5DEE-6EF6-E81D-A9A8A217CB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defRPr>
            </a:lvl1pPr>
          </a:lstStyle>
          <a:p>
            <a:endParaRPr lang="pt-BR"/>
          </a:p>
        </p:txBody>
      </p:sp>
      <p:sp>
        <p:nvSpPr>
          <p:cNvPr id="6" name="Espaço Reservado para Número de Slide 5">
            <a:extLst>
              <a:ext uri="{FF2B5EF4-FFF2-40B4-BE49-F238E27FC236}">
                <a16:creationId xmlns:a16="http://schemas.microsoft.com/office/drawing/2014/main" id="{2298A003-3393-A5B8-717B-CEE8534FB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defRPr>
            </a:lvl1pPr>
          </a:lstStyle>
          <a:p>
            <a:fld id="{0DEABB8A-722C-DF4D-B23F-90011C48556F}" type="slidenum">
              <a:rPr lang="pt-BR" smtClean="0"/>
              <a:pPr/>
              <a:t>‹nº›</a:t>
            </a:fld>
            <a:endParaRPr lang="pt-BR"/>
          </a:p>
        </p:txBody>
      </p:sp>
    </p:spTree>
    <p:custDataLst>
      <p:tags r:id="rId8"/>
    </p:custDataLst>
    <p:extLst>
      <p:ext uri="{BB962C8B-B14F-4D97-AF65-F5344CB8AC3E}">
        <p14:creationId xmlns:p14="http://schemas.microsoft.com/office/powerpoint/2010/main" val="3118897782"/>
      </p:ext>
    </p:extLst>
  </p:cSld>
  <p:clrMap bg1="lt1" tx1="dk1" bg2="lt2" tx2="dk2" accent1="accent1" accent2="accent2" accent3="accent3" accent4="accent4" accent5="accent5" accent6="accent6" hlink="hlink" folHlink="folHlink"/>
  <p:sldLayoutIdLst>
    <p:sldLayoutId id="2147483835" r:id="rId1"/>
    <p:sldLayoutId id="2147483872" r:id="rId2"/>
    <p:sldLayoutId id="2147483838" r:id="rId3"/>
    <p:sldLayoutId id="2147483869" r:id="rId4"/>
    <p:sldLayoutId id="2147483895" r:id="rId5"/>
    <p:sldLayoutId id="21474838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2FD30-E497-AA42-9F20-85D0E9FD157B}" type="datetimeFigureOut">
              <a:rPr lang="pt-BR" smtClean="0"/>
              <a:t>01/06/2026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ABB8A-722C-DF4D-B23F-90011C48556F}" type="slidenum">
              <a:rPr lang="pt-BR" smtClean="0"/>
              <a:t>‹nº›</a:t>
            </a:fld>
            <a:endParaRPr lang="pt-BR"/>
          </a:p>
        </p:txBody>
      </p:sp>
    </p:spTree>
    <p:extLst>
      <p:ext uri="{BB962C8B-B14F-4D97-AF65-F5344CB8AC3E}">
        <p14:creationId xmlns:p14="http://schemas.microsoft.com/office/powerpoint/2010/main" val="3742123224"/>
      </p:ext>
    </p:extLst>
  </p:cSld>
  <p:clrMap bg1="lt1" tx1="dk1" bg2="lt2" tx2="dk2" accent1="accent1" accent2="accent2" accent3="accent3" accent4="accent4" accent5="accent5" accent6="accent6" hlink="hlink" folHlink="folHlink"/>
  <p:sldLayoutIdLst>
    <p:sldLayoutId id="2147483887" r:id="rId1"/>
    <p:sldLayoutId id="2147483891" r:id="rId2"/>
    <p:sldLayoutId id="2147483892" r:id="rId3"/>
    <p:sldLayoutId id="2147483896" r:id="rId4"/>
    <p:sldLayoutId id="214748389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12.svg"/><Relationship Id="rId4" Type="http://schemas.openxmlformats.org/officeDocument/2006/relationships/image" Target="../media/image82.png"/></Relationships>
</file>

<file path=ppt/slides/_rels/slide10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notesSlide" Target="../notesSlides/notesSlide91.xml"/><Relationship Id="rId7" Type="http://schemas.openxmlformats.org/officeDocument/2006/relationships/image" Target="../media/image85.sv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2.svg"/><Relationship Id="rId5" Type="http://schemas.openxmlformats.org/officeDocument/2006/relationships/image" Target="../media/image84.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2" Type="http://schemas.openxmlformats.org/officeDocument/2006/relationships/hyperlink" Target="https://www.claro.com.br/claro-tv-mais/grade-de-canais"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92.xml"/><Relationship Id="rId7" Type="http://schemas.openxmlformats.org/officeDocument/2006/relationships/image" Target="../media/image9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9.png"/><Relationship Id="rId11" Type="http://schemas.openxmlformats.org/officeDocument/2006/relationships/hyperlink" Target="https://www.trncomercial.com.br/e-learning/online/2023.01.12_EntretenimentoTV_FA/story.html" TargetMode="External"/><Relationship Id="rId5" Type="http://schemas.openxmlformats.org/officeDocument/2006/relationships/image" Target="../media/image88.png"/><Relationship Id="rId10" Type="http://schemas.openxmlformats.org/officeDocument/2006/relationships/image" Target="../media/image12.svg"/><Relationship Id="rId4" Type="http://schemas.openxmlformats.org/officeDocument/2006/relationships/image" Target="../media/image87.png"/><Relationship Id="rId9" Type="http://schemas.openxmlformats.org/officeDocument/2006/relationships/image" Target="../media/image92.png"/></Relationships>
</file>

<file path=ppt/slides/_rels/slide10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93.xml"/><Relationship Id="rId7" Type="http://schemas.openxmlformats.org/officeDocument/2006/relationships/image" Target="../media/image95.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12.svg"/></Relationships>
</file>

<file path=ppt/slides/_rels/slide10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hyperlink" Target="https://www.trncomercial.com.br/e-learning/online/2023.01.12_EntretenimentoTV_FA/story.html" TargetMode="External"/><Relationship Id="rId3" Type="http://schemas.openxmlformats.org/officeDocument/2006/relationships/notesSlide" Target="../notesSlides/notesSlide94.xml"/><Relationship Id="rId21" Type="http://schemas.openxmlformats.org/officeDocument/2006/relationships/image" Target="../media/image110.png"/><Relationship Id="rId7" Type="http://schemas.openxmlformats.org/officeDocument/2006/relationships/image" Target="../media/image97.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slideLayout" Target="../slideLayouts/slideLayout1.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tags" Target="../tags/tag22.xml"/><Relationship Id="rId6" Type="http://schemas.openxmlformats.org/officeDocument/2006/relationships/image" Target="../media/image89.png"/><Relationship Id="rId11" Type="http://schemas.openxmlformats.org/officeDocument/2006/relationships/image" Target="../media/image100.png"/><Relationship Id="rId24" Type="http://schemas.openxmlformats.org/officeDocument/2006/relationships/image" Target="../media/image113.svg"/><Relationship Id="rId5" Type="http://schemas.openxmlformats.org/officeDocument/2006/relationships/image" Target="../media/image88.png"/><Relationship Id="rId15" Type="http://schemas.openxmlformats.org/officeDocument/2006/relationships/image" Target="../media/image104.jpeg"/><Relationship Id="rId23" Type="http://schemas.openxmlformats.org/officeDocument/2006/relationships/image" Target="../media/image112.png"/><Relationship Id="rId10" Type="http://schemas.openxmlformats.org/officeDocument/2006/relationships/image" Target="../media/image12.svg"/><Relationship Id="rId19" Type="http://schemas.openxmlformats.org/officeDocument/2006/relationships/image" Target="../media/image108.png"/><Relationship Id="rId4" Type="http://schemas.openxmlformats.org/officeDocument/2006/relationships/image" Target="../media/image87.png"/><Relationship Id="rId9" Type="http://schemas.openxmlformats.org/officeDocument/2006/relationships/image" Target="../media/image99.svg"/><Relationship Id="rId14" Type="http://schemas.openxmlformats.org/officeDocument/2006/relationships/image" Target="../media/image103.png"/><Relationship Id="rId22" Type="http://schemas.openxmlformats.org/officeDocument/2006/relationships/image" Target="../media/image1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12.sv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hyperlink" Target="https://hdim.fa.us2.oraclecloud.com/hcmUI/faces/deeplink?objType=WLF_LEARN_LEARNING_ITEM&amp;action=NONE&amp;objKey=learningItemId%3D300000993000371" TargetMode="External"/><Relationship Id="rId4" Type="http://schemas.openxmlformats.org/officeDocument/2006/relationships/image" Target="../media/image12.sv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5.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0.xml"/><Relationship Id="rId1" Type="http://schemas.openxmlformats.org/officeDocument/2006/relationships/tags" Target="../tags/tag25.xml"/><Relationship Id="rId4" Type="http://schemas.openxmlformats.org/officeDocument/2006/relationships/image" Target="../media/image12.sv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12.sv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8.xml"/><Relationship Id="rId1" Type="http://schemas.openxmlformats.org/officeDocument/2006/relationships/tags" Target="../tags/tag27.xml"/><Relationship Id="rId5" Type="http://schemas.openxmlformats.org/officeDocument/2006/relationships/image" Target="../media/image116.png"/><Relationship Id="rId4" Type="http://schemas.openxmlformats.org/officeDocument/2006/relationships/image" Target="../media/image12.sv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12.svg"/><Relationship Id="rId4" Type="http://schemas.openxmlformats.org/officeDocument/2006/relationships/image" Target="../media/image117.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12.sv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2.svg"/></Relationships>
</file>

<file path=ppt/slides/_rels/slide119.xml.rels><?xml version="1.0" encoding="UTF-8" standalone="yes"?>
<Relationships xmlns="http://schemas.openxmlformats.org/package/2006/relationships"><Relationship Id="rId13" Type="http://schemas.openxmlformats.org/officeDocument/2006/relationships/image" Target="../media/image124.jpeg"/><Relationship Id="rId18" Type="http://schemas.openxmlformats.org/officeDocument/2006/relationships/image" Target="../media/image129.png"/><Relationship Id="rId26" Type="http://schemas.openxmlformats.org/officeDocument/2006/relationships/image" Target="../media/image137.png"/><Relationship Id="rId21" Type="http://schemas.openxmlformats.org/officeDocument/2006/relationships/image" Target="../media/image132.png"/><Relationship Id="rId34" Type="http://schemas.openxmlformats.org/officeDocument/2006/relationships/image" Target="../media/image145.png"/><Relationship Id="rId7" Type="http://schemas.openxmlformats.org/officeDocument/2006/relationships/image" Target="../media/image119.jpe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jpeg"/><Relationship Id="rId33" Type="http://schemas.openxmlformats.org/officeDocument/2006/relationships/image" Target="../media/image144.png"/><Relationship Id="rId2" Type="http://schemas.openxmlformats.org/officeDocument/2006/relationships/slideLayout" Target="../slideLayouts/slideLayout1.xml"/><Relationship Id="rId16" Type="http://schemas.openxmlformats.org/officeDocument/2006/relationships/image" Target="../media/image127.jpeg"/><Relationship Id="rId20" Type="http://schemas.openxmlformats.org/officeDocument/2006/relationships/image" Target="../media/image131.png"/><Relationship Id="rId29" Type="http://schemas.openxmlformats.org/officeDocument/2006/relationships/image" Target="../media/image140.png"/><Relationship Id="rId1" Type="http://schemas.openxmlformats.org/officeDocument/2006/relationships/tags" Target="../tags/tag31.xml"/><Relationship Id="rId6" Type="http://schemas.openxmlformats.org/officeDocument/2006/relationships/image" Target="../media/image113.svg"/><Relationship Id="rId11" Type="http://schemas.openxmlformats.org/officeDocument/2006/relationships/image" Target="../media/image122.png"/><Relationship Id="rId24" Type="http://schemas.openxmlformats.org/officeDocument/2006/relationships/image" Target="../media/image135.png"/><Relationship Id="rId32" Type="http://schemas.openxmlformats.org/officeDocument/2006/relationships/image" Target="../media/image143.png"/><Relationship Id="rId37" Type="http://schemas.openxmlformats.org/officeDocument/2006/relationships/image" Target="../media/image147.png"/><Relationship Id="rId5" Type="http://schemas.openxmlformats.org/officeDocument/2006/relationships/image" Target="../media/image118.png"/><Relationship Id="rId15" Type="http://schemas.openxmlformats.org/officeDocument/2006/relationships/image" Target="../media/image126.png"/><Relationship Id="rId23" Type="http://schemas.openxmlformats.org/officeDocument/2006/relationships/image" Target="../media/image134.jpeg"/><Relationship Id="rId28" Type="http://schemas.openxmlformats.org/officeDocument/2006/relationships/image" Target="../media/image139.png"/><Relationship Id="rId36" Type="http://schemas.openxmlformats.org/officeDocument/2006/relationships/image" Target="../media/image111.png"/><Relationship Id="rId10" Type="http://schemas.openxmlformats.org/officeDocument/2006/relationships/image" Target="../media/image121.png"/><Relationship Id="rId19" Type="http://schemas.openxmlformats.org/officeDocument/2006/relationships/image" Target="../media/image130.png"/><Relationship Id="rId31" Type="http://schemas.openxmlformats.org/officeDocument/2006/relationships/image" Target="../media/image142.jpeg"/><Relationship Id="rId4" Type="http://schemas.openxmlformats.org/officeDocument/2006/relationships/image" Target="../media/image12.sv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png"/><Relationship Id="rId30" Type="http://schemas.openxmlformats.org/officeDocument/2006/relationships/image" Target="../media/image141.png"/><Relationship Id="rId35" Type="http://schemas.openxmlformats.org/officeDocument/2006/relationships/image" Target="../media/image146.jpeg"/><Relationship Id="rId8" Type="http://schemas.openxmlformats.org/officeDocument/2006/relationships/image" Target="../media/image108.png"/><Relationship Id="rId3" Type="http://schemas.openxmlformats.org/officeDocument/2006/relationships/notesSlide" Target="../notesSlides/notesSlide10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12.svg"/><Relationship Id="rId4" Type="http://schemas.openxmlformats.org/officeDocument/2006/relationships/image" Target="../media/image148.jpeg"/></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122.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hyperlink" Target="https://trncomercial.com.br/hotsite/clarotvmais/desk/" TargetMode="External"/><Relationship Id="rId4" Type="http://schemas.openxmlformats.org/officeDocument/2006/relationships/image" Target="../media/image150.png"/></Relationships>
</file>

<file path=ppt/slides/_rels/slide1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4.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8.jpe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62.jpe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13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65.png"/><Relationship Id="rId2" Type="http://schemas.openxmlformats.org/officeDocument/2006/relationships/notesSlide" Target="../notesSlides/notesSlide114.xml"/><Relationship Id="rId1" Type="http://schemas.openxmlformats.org/officeDocument/2006/relationships/slideLayout" Target="../slideLayouts/slideLayout1.xml"/><Relationship Id="rId6" Type="http://schemas.openxmlformats.org/officeDocument/2006/relationships/image" Target="../media/image158.jpeg"/><Relationship Id="rId5" Type="http://schemas.openxmlformats.org/officeDocument/2006/relationships/image" Target="../media/image164.jpeg"/><Relationship Id="rId4" Type="http://schemas.openxmlformats.org/officeDocument/2006/relationships/image" Target="../media/image163.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3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0.jpe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173.jpeg"/></Relationships>
</file>

<file path=ppt/slides/_rels/slide1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4.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12.svg"/></Relationships>
</file>

<file path=ppt/slides/_rels/slide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5.svg"/><Relationship Id="rId7" Type="http://schemas.openxmlformats.org/officeDocument/2006/relationships/image" Target="../media/image179.sv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openxmlformats.org/officeDocument/2006/relationships/image" Target="../media/image178.svg"/><Relationship Id="rId5" Type="http://schemas.openxmlformats.org/officeDocument/2006/relationships/image" Target="../media/image177.svg"/><Relationship Id="rId4" Type="http://schemas.openxmlformats.org/officeDocument/2006/relationships/image" Target="../media/image176.svg"/></Relationships>
</file>

<file path=ppt/slides/_rels/slide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0.png"/><Relationship Id="rId4" Type="http://schemas.openxmlformats.org/officeDocument/2006/relationships/notesSlide" Target="../notesSlides/notesSlide127.xml"/></Relationships>
</file>

<file path=ppt/slides/_rels/slide1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1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83.png"/></Relationships>
</file>

<file path=ppt/slides/_rels/slide1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hyperlink" Target="http://portalclarobrasil/pessoas/conecte-se/"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notesSlide" Target="../notesSlides/notesSlide132.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notesSlide" Target="../notesSlides/notesSlide133.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notesSlide" Target="../notesSlides/notesSlide134.xml"/><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10.png"/><Relationship Id="rId2" Type="http://schemas.openxmlformats.org/officeDocument/2006/relationships/slideLayout" Target="../slideLayouts/slideLayout11.xml"/><Relationship Id="rId1" Type="http://schemas.openxmlformats.org/officeDocument/2006/relationships/tags" Target="../tags/tag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svg"/><Relationship Id="rId3" Type="http://schemas.openxmlformats.org/officeDocument/2006/relationships/image" Target="../media/image16.png"/><Relationship Id="rId7" Type="http://schemas.microsoft.com/office/2007/relationships/hdphoto" Target="../media/hdphoto4.wdp"/><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svg"/><Relationship Id="rId5" Type="http://schemas.openxmlformats.org/officeDocument/2006/relationships/image" Target="../media/image22.jpe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1.svg"/><Relationship Id="rId9" Type="http://schemas.openxmlformats.org/officeDocument/2006/relationships/image" Target="../media/image25.pn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png"/><Relationship Id="rId7" Type="http://schemas.microsoft.com/office/2007/relationships/hdphoto" Target="../media/hdphoto4.wdp"/><Relationship Id="rId12"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0.svg"/><Relationship Id="rId5" Type="http://schemas.openxmlformats.org/officeDocument/2006/relationships/image" Target="../media/image22.jpe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34.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7.sv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4.jpeg"/><Relationship Id="rId12" Type="http://schemas.openxmlformats.org/officeDocument/2006/relationships/image" Target="../media/image29.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jpeg"/><Relationship Id="rId9" Type="http://schemas.openxmlformats.org/officeDocument/2006/relationships/image" Target="../media/image26.svg"/><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35.svg"/><Relationship Id="rId4" Type="http://schemas.openxmlformats.org/officeDocument/2006/relationships/image" Target="../media/image34.sv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0.svg"/><Relationship Id="rId4" Type="http://schemas.openxmlformats.org/officeDocument/2006/relationships/image" Target="../media/image39.sv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svg"/><Relationship Id="rId4" Type="http://schemas.openxmlformats.org/officeDocument/2006/relationships/image" Target="../media/image47.sv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www.claro.com.br/celular/pos/passaporte" TargetMode="External"/><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7.sv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4.sv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6.jpeg"/></Relationships>
</file>

<file path=ppt/slides/_rels/slide78.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6.png"/><Relationship Id="rId2"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6.png"/></Relationships>
</file>

<file path=ppt/slides/_rels/slide8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72.xml"/><Relationship Id="rId7"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6.png"/></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77.svg"/></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9.svg"/></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81.svg"/></Relationships>
</file>

<file path=ppt/slides/_rels/slide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C72944-8B8F-E074-C691-1CE67DDB6FBB}"/>
              </a:ext>
            </a:extLst>
          </p:cNvPr>
          <p:cNvSpPr/>
          <p:nvPr/>
        </p:nvSpPr>
        <p:spPr>
          <a:xfrm>
            <a:off x="10510203" y="289448"/>
            <a:ext cx="1220142" cy="461665"/>
          </a:xfrm>
          <a:prstGeom prst="rect">
            <a:avLst/>
          </a:prstGeom>
        </p:spPr>
        <p:txBody>
          <a:bodyPr wrap="none" lIns="91440" tIns="45720" rIns="91440" bIns="45720" anchor="t">
            <a:spAutoFit/>
          </a:bodyPr>
          <a:lstStyle/>
          <a:p>
            <a:r>
              <a:rPr lang="pt-BR" sz="2400" i="1">
                <a:solidFill>
                  <a:schemeClr val="bg2">
                    <a:lumMod val="90000"/>
                  </a:schemeClr>
                </a:solidFill>
                <a:latin typeface="Segoe UI"/>
                <a:cs typeface="Segoe UI"/>
              </a:rPr>
              <a:t>parte 3 </a:t>
            </a:r>
            <a:endParaRPr lang="pt-BR" sz="2400" i="1">
              <a:solidFill>
                <a:schemeClr val="bg2">
                  <a:lumMod val="90000"/>
                </a:schemeClr>
              </a:solidFill>
              <a:latin typeface="Segoe UI" panose="020B0502040204020203" pitchFamily="34" charset="0"/>
              <a:cs typeface="Segoe UI" panose="020B0502040204020203" pitchFamily="34" charset="0"/>
            </a:endParaRPr>
          </a:p>
        </p:txBody>
      </p:sp>
      <p:cxnSp>
        <p:nvCxnSpPr>
          <p:cNvPr id="8" name="Conector Reto 7">
            <a:extLst>
              <a:ext uri="{FF2B5EF4-FFF2-40B4-BE49-F238E27FC236}">
                <a16:creationId xmlns:a16="http://schemas.microsoft.com/office/drawing/2014/main" id="{F361269D-6F3D-B62D-5231-863BBC76DA84}"/>
              </a:ext>
            </a:extLst>
          </p:cNvPr>
          <p:cNvCxnSpPr>
            <a:cxnSpLocks/>
          </p:cNvCxnSpPr>
          <p:nvPr/>
        </p:nvCxnSpPr>
        <p:spPr>
          <a:xfrm flipV="1">
            <a:off x="11760428" y="28944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cxnSp>
        <p:nvCxnSpPr>
          <p:cNvPr id="7" name="Conector Reto 13">
            <a:extLst>
              <a:ext uri="{FF2B5EF4-FFF2-40B4-BE49-F238E27FC236}">
                <a16:creationId xmlns:a16="http://schemas.microsoft.com/office/drawing/2014/main" id="{1FCD41D2-FAA4-8539-400D-F3F5A9D217B2}"/>
              </a:ext>
            </a:extLst>
          </p:cNvPr>
          <p:cNvCxnSpPr>
            <a:cxnSpLocks/>
          </p:cNvCxnSpPr>
          <p:nvPr/>
        </p:nvCxnSpPr>
        <p:spPr>
          <a:xfrm flipH="1">
            <a:off x="9263183" y="2226266"/>
            <a:ext cx="2467162" cy="0"/>
          </a:xfrm>
          <a:prstGeom prst="line">
            <a:avLst/>
          </a:prstGeom>
          <a:ln w="15875">
            <a:gradFill flip="none" rotWithShape="1">
              <a:gsLst>
                <a:gs pos="0">
                  <a:srgbClr val="E1AD09"/>
                </a:gs>
                <a:gs pos="100000">
                  <a:srgbClr val="F50242"/>
                </a:gs>
              </a:gsLst>
              <a:lin ang="10800000" scaled="0"/>
              <a:tileRect/>
            </a:gradFill>
          </a:ln>
        </p:spPr>
        <p:style>
          <a:lnRef idx="1">
            <a:schemeClr val="accent1"/>
          </a:lnRef>
          <a:fillRef idx="0">
            <a:schemeClr val="accent1"/>
          </a:fillRef>
          <a:effectRef idx="0">
            <a:schemeClr val="accent1"/>
          </a:effectRef>
          <a:fontRef idx="minor">
            <a:schemeClr val="tx1"/>
          </a:fontRef>
        </p:style>
      </p:cxnSp>
      <p:pic>
        <p:nvPicPr>
          <p:cNvPr id="10" name="Imagem 9" descr="Uma imagem contendo Gráfico&#10;&#10;O conteúdo gerado por IA pode estar incorreto.">
            <a:extLst>
              <a:ext uri="{FF2B5EF4-FFF2-40B4-BE49-F238E27FC236}">
                <a16:creationId xmlns:a16="http://schemas.microsoft.com/office/drawing/2014/main" id="{2B660A20-4A07-59C7-5B4D-0E74F8F0877F}"/>
              </a:ext>
            </a:extLst>
          </p:cNvPr>
          <p:cNvPicPr>
            <a:picLocks noChangeAspect="1"/>
          </p:cNvPicPr>
          <p:nvPr/>
        </p:nvPicPr>
        <p:blipFill>
          <a:blip r:embed="rId4" cstate="print">
            <a:extLst>
              <a:ext uri="{28A0092B-C50C-407E-A947-70E740481C1C}">
                <a14:useLocalDpi xmlns:a14="http://schemas.microsoft.com/office/drawing/2010/main" val="0"/>
              </a:ext>
            </a:extLst>
          </a:blip>
          <a:srcRect r="2618" b="23988"/>
          <a:stretch>
            <a:fillRect/>
          </a:stretch>
        </p:blipFill>
        <p:spPr>
          <a:xfrm>
            <a:off x="3842258" y="4142609"/>
            <a:ext cx="6883590" cy="2687054"/>
          </a:xfrm>
          <a:prstGeom prst="rect">
            <a:avLst/>
          </a:prstGeom>
        </p:spPr>
      </p:pic>
      <p:pic>
        <p:nvPicPr>
          <p:cNvPr id="11" name="Imagem 10" descr="Logotipo&#10;&#10;O conteúdo gerado por IA pode estar incorreto.">
            <a:extLst>
              <a:ext uri="{FF2B5EF4-FFF2-40B4-BE49-F238E27FC236}">
                <a16:creationId xmlns:a16="http://schemas.microsoft.com/office/drawing/2014/main" id="{863C6516-0989-8CDF-7A38-B0A11ECC89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5097" y="1846831"/>
            <a:ext cx="5175528" cy="614390"/>
          </a:xfrm>
          <a:prstGeom prst="rect">
            <a:avLst/>
          </a:prstGeom>
        </p:spPr>
      </p:pic>
      <p:pic>
        <p:nvPicPr>
          <p:cNvPr id="15" name="Imagem 14" descr="Imagem em preto e branco&#10;&#10;Descrição gerada automaticamente">
            <a:extLst>
              <a:ext uri="{FF2B5EF4-FFF2-40B4-BE49-F238E27FC236}">
                <a16:creationId xmlns:a16="http://schemas.microsoft.com/office/drawing/2014/main" id="{12F212A2-16D1-411B-18F3-9002C5E7667A}"/>
              </a:ext>
            </a:extLst>
          </p:cNvPr>
          <p:cNvPicPr>
            <a:picLocks noChangeAspect="1"/>
          </p:cNvPicPr>
          <p:nvPr/>
        </p:nvPicPr>
        <p:blipFill rotWithShape="1">
          <a:blip r:embed="rId6"/>
          <a:srcRect l="41173" t="40879" r="42450" b="38612"/>
          <a:stretch/>
        </p:blipFill>
        <p:spPr>
          <a:xfrm>
            <a:off x="3120744" y="3691961"/>
            <a:ext cx="659360" cy="751838"/>
          </a:xfrm>
          <a:prstGeom prst="rect">
            <a:avLst/>
          </a:prstGeom>
        </p:spPr>
      </p:pic>
      <p:pic>
        <p:nvPicPr>
          <p:cNvPr id="16" name="Imagem 15" descr="Imagem em preto e branco&#10;&#10;Descrição gerada automaticamente">
            <a:extLst>
              <a:ext uri="{FF2B5EF4-FFF2-40B4-BE49-F238E27FC236}">
                <a16:creationId xmlns:a16="http://schemas.microsoft.com/office/drawing/2014/main" id="{D578394A-DCA6-3316-9F3F-F44EA854E7B2}"/>
              </a:ext>
            </a:extLst>
          </p:cNvPr>
          <p:cNvPicPr>
            <a:picLocks noChangeAspect="1"/>
          </p:cNvPicPr>
          <p:nvPr/>
        </p:nvPicPr>
        <p:blipFill rotWithShape="1">
          <a:blip r:embed="rId6"/>
          <a:srcRect l="41173" t="40879" r="42450" b="38612"/>
          <a:stretch/>
        </p:blipFill>
        <p:spPr>
          <a:xfrm>
            <a:off x="8941751" y="1915319"/>
            <a:ext cx="612520" cy="698428"/>
          </a:xfrm>
          <a:prstGeom prst="rect">
            <a:avLst/>
          </a:prstGeom>
        </p:spPr>
      </p:pic>
      <p:pic>
        <p:nvPicPr>
          <p:cNvPr id="17" name="Imagem 16" descr="Imagem em preto e branco&#10;&#10;Descrição gerada automaticamente">
            <a:extLst>
              <a:ext uri="{FF2B5EF4-FFF2-40B4-BE49-F238E27FC236}">
                <a16:creationId xmlns:a16="http://schemas.microsoft.com/office/drawing/2014/main" id="{A82753B3-7D1A-5C77-6124-DC9EAABAE69E}"/>
              </a:ext>
            </a:extLst>
          </p:cNvPr>
          <p:cNvPicPr>
            <a:picLocks noChangeAspect="1"/>
          </p:cNvPicPr>
          <p:nvPr/>
        </p:nvPicPr>
        <p:blipFill rotWithShape="1">
          <a:blip r:embed="rId6"/>
          <a:srcRect l="41173" t="40879" r="42450" b="38612"/>
          <a:stretch/>
        </p:blipFill>
        <p:spPr>
          <a:xfrm>
            <a:off x="7021870" y="1566105"/>
            <a:ext cx="612520" cy="698428"/>
          </a:xfrm>
          <a:prstGeom prst="rect">
            <a:avLst/>
          </a:prstGeom>
        </p:spPr>
      </p:pic>
      <p:pic>
        <p:nvPicPr>
          <p:cNvPr id="18" name="Imagem 17" descr="Imagem em preto e branco&#10;&#10;Descrição gerada automaticamente">
            <a:extLst>
              <a:ext uri="{FF2B5EF4-FFF2-40B4-BE49-F238E27FC236}">
                <a16:creationId xmlns:a16="http://schemas.microsoft.com/office/drawing/2014/main" id="{1A286E4E-81BA-E8AA-D700-97DC2C5E7CCD}"/>
              </a:ext>
            </a:extLst>
          </p:cNvPr>
          <p:cNvPicPr>
            <a:picLocks noChangeAspect="1"/>
          </p:cNvPicPr>
          <p:nvPr/>
        </p:nvPicPr>
        <p:blipFill rotWithShape="1">
          <a:blip r:embed="rId6"/>
          <a:srcRect l="41173" t="40879" r="42450" b="38612"/>
          <a:stretch/>
        </p:blipFill>
        <p:spPr>
          <a:xfrm>
            <a:off x="11527184" y="3684597"/>
            <a:ext cx="659360" cy="751838"/>
          </a:xfrm>
          <a:prstGeom prst="rect">
            <a:avLst/>
          </a:prstGeom>
        </p:spPr>
      </p:pic>
      <p:pic>
        <p:nvPicPr>
          <p:cNvPr id="22" name="Imagem 21" descr="Logotipo&#10;&#10;O conteúdo gerado por IA pode estar incorreto.">
            <a:extLst>
              <a:ext uri="{FF2B5EF4-FFF2-40B4-BE49-F238E27FC236}">
                <a16:creationId xmlns:a16="http://schemas.microsoft.com/office/drawing/2014/main" id="{72810048-1DA5-DD83-148E-DE181C7E74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5097" y="2793913"/>
            <a:ext cx="8379248" cy="1270174"/>
          </a:xfrm>
          <a:prstGeom prst="rect">
            <a:avLst/>
          </a:prstGeom>
        </p:spPr>
      </p:pic>
      <p:pic>
        <p:nvPicPr>
          <p:cNvPr id="23" name="Imagem 22" descr="Imagem em preto e branco&#10;&#10;Descrição gerada automaticamente">
            <a:extLst>
              <a:ext uri="{FF2B5EF4-FFF2-40B4-BE49-F238E27FC236}">
                <a16:creationId xmlns:a16="http://schemas.microsoft.com/office/drawing/2014/main" id="{57AB2D51-128A-10B8-EDC5-CFED96253FB6}"/>
              </a:ext>
            </a:extLst>
          </p:cNvPr>
          <p:cNvPicPr>
            <a:picLocks noChangeAspect="1"/>
          </p:cNvPicPr>
          <p:nvPr/>
        </p:nvPicPr>
        <p:blipFill rotWithShape="1">
          <a:blip r:embed="rId6"/>
          <a:srcRect l="41173" t="40879" r="42450" b="38612"/>
          <a:stretch/>
        </p:blipFill>
        <p:spPr>
          <a:xfrm>
            <a:off x="11372551" y="2463019"/>
            <a:ext cx="659360" cy="751838"/>
          </a:xfrm>
          <a:prstGeom prst="rect">
            <a:avLst/>
          </a:prstGeom>
        </p:spPr>
      </p:pic>
      <p:pic>
        <p:nvPicPr>
          <p:cNvPr id="24" name="Imagem 23" descr="Imagem em preto e branco&#10;&#10;Descrição gerada automaticamente">
            <a:extLst>
              <a:ext uri="{FF2B5EF4-FFF2-40B4-BE49-F238E27FC236}">
                <a16:creationId xmlns:a16="http://schemas.microsoft.com/office/drawing/2014/main" id="{A5E73935-124E-CA40-39BA-B6B95C60F4C0}"/>
              </a:ext>
            </a:extLst>
          </p:cNvPr>
          <p:cNvPicPr>
            <a:picLocks noChangeAspect="1"/>
          </p:cNvPicPr>
          <p:nvPr/>
        </p:nvPicPr>
        <p:blipFill rotWithShape="1">
          <a:blip r:embed="rId6"/>
          <a:srcRect l="41173" t="40879" r="42450" b="38612"/>
          <a:stretch/>
        </p:blipFill>
        <p:spPr>
          <a:xfrm>
            <a:off x="3141135" y="2475886"/>
            <a:ext cx="659360" cy="751838"/>
          </a:xfrm>
          <a:prstGeom prst="rect">
            <a:avLst/>
          </a:prstGeom>
        </p:spPr>
      </p:pic>
      <p:sp>
        <p:nvSpPr>
          <p:cNvPr id="25" name="Oval 24">
            <a:extLst>
              <a:ext uri="{FF2B5EF4-FFF2-40B4-BE49-F238E27FC236}">
                <a16:creationId xmlns:a16="http://schemas.microsoft.com/office/drawing/2014/main" id="{A0FF5611-D796-5647-9B6F-402EE4E9580B}"/>
              </a:ext>
            </a:extLst>
          </p:cNvPr>
          <p:cNvSpPr/>
          <p:nvPr userDrawn="1"/>
        </p:nvSpPr>
        <p:spPr>
          <a:xfrm rot="7062917">
            <a:off x="-3982050" y="931528"/>
            <a:ext cx="7255225" cy="7255225"/>
          </a:xfrm>
          <a:prstGeom prst="ellipse">
            <a:avLst/>
          </a:prstGeom>
          <a:gradFill>
            <a:gsLst>
              <a:gs pos="100000">
                <a:srgbClr val="222122"/>
              </a:gs>
              <a:gs pos="0">
                <a:schemeClr val="tx1"/>
              </a:gs>
            </a:gsLst>
            <a:lin ang="5400000" scaled="1"/>
          </a:gradFill>
          <a:ln>
            <a:noFill/>
          </a:ln>
          <a:effectLst>
            <a:outerShdw blurRad="888975" dist="100972" dir="10020000" rotWithShape="0">
              <a:schemeClr val="bg1">
                <a:alpha val="1973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Agrupar 25">
            <a:extLst>
              <a:ext uri="{FF2B5EF4-FFF2-40B4-BE49-F238E27FC236}">
                <a16:creationId xmlns:a16="http://schemas.microsoft.com/office/drawing/2014/main" id="{EFE75C4D-004B-DFA1-7D2A-502DBD155AEC}"/>
              </a:ext>
            </a:extLst>
          </p:cNvPr>
          <p:cNvGrpSpPr/>
          <p:nvPr userDrawn="1"/>
        </p:nvGrpSpPr>
        <p:grpSpPr>
          <a:xfrm rot="4946910">
            <a:off x="-3604458" y="1336498"/>
            <a:ext cx="6500044" cy="6549135"/>
            <a:chOff x="-3473330" y="1692107"/>
            <a:chExt cx="9569330" cy="9569330"/>
          </a:xfrm>
        </p:grpSpPr>
        <p:sp>
          <p:nvSpPr>
            <p:cNvPr id="27" name="Oval 26">
              <a:extLst>
                <a:ext uri="{FF2B5EF4-FFF2-40B4-BE49-F238E27FC236}">
                  <a16:creationId xmlns:a16="http://schemas.microsoft.com/office/drawing/2014/main" id="{69C066BB-242B-E783-046F-ED109D973408}"/>
                </a:ext>
              </a:extLst>
            </p:cNvPr>
            <p:cNvSpPr/>
            <p:nvPr userDrawn="1"/>
          </p:nvSpPr>
          <p:spPr>
            <a:xfrm>
              <a:off x="-3473330" y="1692107"/>
              <a:ext cx="9569330" cy="9569330"/>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sp>
          <p:nvSpPr>
            <p:cNvPr id="28" name="Oval 27">
              <a:extLst>
                <a:ext uri="{FF2B5EF4-FFF2-40B4-BE49-F238E27FC236}">
                  <a16:creationId xmlns:a16="http://schemas.microsoft.com/office/drawing/2014/main" id="{12C2354C-4F8C-07DD-D41C-C6A0DDE50710}"/>
                </a:ext>
              </a:extLst>
            </p:cNvPr>
            <p:cNvSpPr/>
            <p:nvPr userDrawn="1"/>
          </p:nvSpPr>
          <p:spPr>
            <a:xfrm>
              <a:off x="-2962942" y="2202495"/>
              <a:ext cx="8548554" cy="8548554"/>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sp>
          <p:nvSpPr>
            <p:cNvPr id="29" name="Oval 28">
              <a:extLst>
                <a:ext uri="{FF2B5EF4-FFF2-40B4-BE49-F238E27FC236}">
                  <a16:creationId xmlns:a16="http://schemas.microsoft.com/office/drawing/2014/main" id="{A6EF7A6C-1CF8-D812-08D5-65EC06F285F7}"/>
                </a:ext>
              </a:extLst>
            </p:cNvPr>
            <p:cNvSpPr/>
            <p:nvPr userDrawn="1"/>
          </p:nvSpPr>
          <p:spPr>
            <a:xfrm>
              <a:off x="-2219909" y="2818444"/>
              <a:ext cx="7193037" cy="7193037"/>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sp>
          <p:nvSpPr>
            <p:cNvPr id="30" name="Oval 29">
              <a:extLst>
                <a:ext uri="{FF2B5EF4-FFF2-40B4-BE49-F238E27FC236}">
                  <a16:creationId xmlns:a16="http://schemas.microsoft.com/office/drawing/2014/main" id="{86BCDEA4-E8D4-676E-9D14-274E9E4AFA4A}"/>
                </a:ext>
              </a:extLst>
            </p:cNvPr>
            <p:cNvSpPr/>
            <p:nvPr userDrawn="1"/>
          </p:nvSpPr>
          <p:spPr>
            <a:xfrm>
              <a:off x="-1616274" y="3462184"/>
              <a:ext cx="5976566" cy="5976566"/>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grpSp>
    </p:spTree>
    <p:custDataLst>
      <p:tags r:id="rId1"/>
    </p:custDataLst>
    <p:extLst>
      <p:ext uri="{BB962C8B-B14F-4D97-AF65-F5344CB8AC3E}">
        <p14:creationId xmlns:p14="http://schemas.microsoft.com/office/powerpoint/2010/main" val="358223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828782" y="2685063"/>
            <a:ext cx="5527048" cy="2092881"/>
          </a:xfrm>
          <a:prstGeom prst="rect">
            <a:avLst/>
          </a:prstGeom>
        </p:spPr>
        <p:txBody>
          <a:bodyPr wrap="square" lIns="91440" tIns="45720" rIns="91440" bIns="45720" anchor="t">
            <a:spAutoFit/>
          </a:bodyPr>
          <a:lstStyle/>
          <a:p>
            <a:pPr lvl="0" defTabSz="913765">
              <a:spcBef>
                <a:spcPts val="1200"/>
              </a:spcBef>
            </a:pPr>
            <a:r>
              <a:rPr lang="pt-BR" sz="2000">
                <a:solidFill>
                  <a:prstClr val="white"/>
                </a:solidFill>
                <a:latin typeface="Segoe UI" panose="020B0502040204020203" pitchFamily="34" charset="0"/>
                <a:ea typeface="Segoe UI Black" panose="020B0A02040204020203"/>
                <a:cs typeface="Segoe UI" panose="020B0502040204020203" pitchFamily="34" charset="0"/>
              </a:rPr>
              <a:t>O </a:t>
            </a:r>
            <a:r>
              <a:rPr lang="pt-BR" sz="2000" b="1" err="1">
                <a:solidFill>
                  <a:prstClr val="white"/>
                </a:solidFill>
                <a:latin typeface="Segoe UI" panose="020B0502040204020203" pitchFamily="34" charset="0"/>
                <a:ea typeface="Segoe UI Black" panose="020B0A02040204020203"/>
                <a:cs typeface="Segoe UI" panose="020B0502040204020203" pitchFamily="34" charset="0"/>
              </a:rPr>
              <a:t>Prezão</a:t>
            </a:r>
            <a:r>
              <a:rPr lang="pt-BR" sz="2000">
                <a:solidFill>
                  <a:prstClr val="white"/>
                </a:solidFill>
                <a:latin typeface="Segoe UI" panose="020B0502040204020203" pitchFamily="34" charset="0"/>
                <a:ea typeface="Segoe UI Black" panose="020B0A02040204020203"/>
                <a:cs typeface="Segoe UI" panose="020B0502040204020203" pitchFamily="34" charset="0"/>
              </a:rPr>
              <a:t> é o </a:t>
            </a:r>
            <a:r>
              <a:rPr lang="pt-BR" sz="2000" b="1">
                <a:solidFill>
                  <a:prstClr val="white"/>
                </a:solidFill>
                <a:latin typeface="Segoe UI" panose="020B0502040204020203" pitchFamily="34" charset="0"/>
                <a:ea typeface="Segoe UI Black" panose="020B0A02040204020203"/>
                <a:cs typeface="Segoe UI" panose="020B0502040204020203" pitchFamily="34" charset="0"/>
              </a:rPr>
              <a:t>plano pré-pago da Claro</a:t>
            </a:r>
            <a:r>
              <a:rPr lang="pt-BR" sz="2000">
                <a:solidFill>
                  <a:prstClr val="white"/>
                </a:solidFill>
                <a:latin typeface="Segoe UI" panose="020B0502040204020203" pitchFamily="34" charset="0"/>
                <a:ea typeface="Segoe UI Black" panose="020B0A02040204020203"/>
                <a:cs typeface="Segoe UI" panose="020B0502040204020203" pitchFamily="34" charset="0"/>
              </a:rPr>
              <a:t>, ideal para quem busca </a:t>
            </a:r>
            <a:r>
              <a:rPr lang="pt-BR" sz="2000" b="1">
                <a:solidFill>
                  <a:prstClr val="white"/>
                </a:solidFill>
                <a:latin typeface="Segoe UI" panose="020B0502040204020203" pitchFamily="34" charset="0"/>
                <a:ea typeface="Segoe UI Black" panose="020B0A02040204020203"/>
                <a:cs typeface="Segoe UI" panose="020B0502040204020203" pitchFamily="34" charset="0"/>
              </a:rPr>
              <a:t>flexibilidade, controle de gastos </a:t>
            </a:r>
            <a:r>
              <a:rPr lang="pt-BR" sz="2000">
                <a:solidFill>
                  <a:prstClr val="white"/>
                </a:solidFill>
                <a:latin typeface="Segoe UI" panose="020B0502040204020203" pitchFamily="34" charset="0"/>
                <a:ea typeface="Segoe UI Black" panose="020B0A02040204020203"/>
                <a:cs typeface="Segoe UI" panose="020B0502040204020203" pitchFamily="34" charset="0"/>
              </a:rPr>
              <a:t>e </a:t>
            </a:r>
            <a:r>
              <a:rPr lang="pt-BR" sz="2000" b="1">
                <a:solidFill>
                  <a:prstClr val="white"/>
                </a:solidFill>
                <a:latin typeface="Segoe UI" panose="020B0502040204020203" pitchFamily="34" charset="0"/>
                <a:ea typeface="Segoe UI Black" panose="020B0A02040204020203"/>
                <a:cs typeface="Segoe UI" panose="020B0502040204020203" pitchFamily="34" charset="0"/>
              </a:rPr>
              <a:t>bons benefícios</a:t>
            </a:r>
            <a:r>
              <a:rPr lang="pt-BR" sz="2000">
                <a:solidFill>
                  <a:prstClr val="white"/>
                </a:solidFill>
                <a:latin typeface="Segoe UI" panose="020B0502040204020203" pitchFamily="34" charset="0"/>
                <a:ea typeface="Segoe UI Black" panose="020B0A02040204020203"/>
                <a:cs typeface="Segoe UI" panose="020B0502040204020203" pitchFamily="34" charset="0"/>
              </a:rPr>
              <a:t>. </a:t>
            </a:r>
          </a:p>
          <a:p>
            <a:pPr lvl="0" defTabSz="913765">
              <a:spcBef>
                <a:spcPts val="1200"/>
              </a:spcBef>
            </a:pPr>
            <a:r>
              <a:rPr lang="pt-BR" sz="2000">
                <a:solidFill>
                  <a:prstClr val="white"/>
                </a:solidFill>
                <a:latin typeface="Segoe UI" panose="020B0502040204020203" pitchFamily="34" charset="0"/>
                <a:ea typeface="Segoe UI Black" panose="020B0A02040204020203"/>
                <a:cs typeface="Segoe UI" panose="020B0502040204020203" pitchFamily="34" charset="0"/>
              </a:rPr>
              <a:t>Ele funciona por meio de </a:t>
            </a:r>
            <a:r>
              <a:rPr lang="pt-BR" sz="2000" b="1">
                <a:solidFill>
                  <a:prstClr val="white"/>
                </a:solidFill>
                <a:latin typeface="Segoe UI" panose="020B0502040204020203" pitchFamily="34" charset="0"/>
                <a:ea typeface="Segoe UI Black" panose="020B0A02040204020203"/>
                <a:cs typeface="Segoe UI" panose="020B0502040204020203" pitchFamily="34" charset="0"/>
              </a:rPr>
              <a:t>recargas periódicas </a:t>
            </a:r>
            <a:r>
              <a:rPr lang="pt-BR" sz="2000">
                <a:solidFill>
                  <a:prstClr val="white"/>
                </a:solidFill>
                <a:latin typeface="Segoe UI" panose="020B0502040204020203" pitchFamily="34" charset="0"/>
                <a:ea typeface="Segoe UI Black" panose="020B0A02040204020203"/>
                <a:cs typeface="Segoe UI" panose="020B0502040204020203" pitchFamily="34" charset="0"/>
              </a:rPr>
              <a:t>(diárias, semanais ou mensais), </a:t>
            </a:r>
            <a:r>
              <a:rPr lang="pt-BR" sz="2000" b="1">
                <a:solidFill>
                  <a:prstClr val="white"/>
                </a:solidFill>
                <a:latin typeface="Segoe UI" panose="020B0502040204020203" pitchFamily="34" charset="0"/>
                <a:ea typeface="Segoe UI Black" panose="020B0A02040204020203"/>
                <a:cs typeface="Segoe UI" panose="020B0502040204020203" pitchFamily="34" charset="0"/>
              </a:rPr>
              <a:t>sem fidelidade ou contrato</a:t>
            </a:r>
            <a:r>
              <a:rPr lang="pt-BR" sz="2000">
                <a:solidFill>
                  <a:prstClr val="white"/>
                </a:solidFill>
                <a:latin typeface="Segoe UI" panose="020B0502040204020203" pitchFamily="34" charset="0"/>
                <a:ea typeface="Segoe UI Black" panose="020B0A02040204020203"/>
                <a:cs typeface="Segoe UI" panose="020B0502040204020203" pitchFamily="34" charset="0"/>
              </a:rPr>
              <a:t>. A seguir, veja os detalhes:</a:t>
            </a:r>
            <a:endParaRPr kumimoji="0" lang="pt-BR" sz="200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2" name="CaixaDeTexto 31"/>
          <p:cNvSpPr txBox="1"/>
          <p:nvPr/>
        </p:nvSpPr>
        <p:spPr>
          <a:xfrm>
            <a:off x="828782" y="2049496"/>
            <a:ext cx="1766091" cy="461665"/>
          </a:xfrm>
          <a:prstGeom prst="rect">
            <a:avLst/>
          </a:prstGeom>
          <a:noFill/>
        </p:spPr>
        <p:txBody>
          <a:bodyPr wrap="square" rtlCol="0">
            <a:spAutoFit/>
          </a:bodyPr>
          <a:lstStyle/>
          <a:p>
            <a:pPr marL="0" marR="0" lvl="0" indent="0" algn="l" defTabSz="45085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PRÉ</a:t>
            </a:r>
            <a:endPar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2" name="CaixaDeTexto 11"/>
          <p:cNvSpPr txBox="1"/>
          <p:nvPr/>
        </p:nvSpPr>
        <p:spPr>
          <a:xfrm>
            <a:off x="828782" y="1475484"/>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Gráfico 1"/>
          <p:cNvPicPr>
            <a:picLocks noChangeAspect="1"/>
          </p:cNvPicPr>
          <p:nvPr/>
        </p:nvPicPr>
        <p:blipFill rotWithShape="1">
          <a:blip>
            <a:extLst>
              <a:ext uri="{96DAC541-7B7A-43D3-8B79-37D633B846F1}">
                <asvg:svgBlip xmlns:asvg="http://schemas.microsoft.com/office/drawing/2016/SVG/main" r:embed="rId3"/>
              </a:ext>
            </a:extLst>
          </a:blip>
          <a:srcRect l="53177" t="3241" r="-1335" b="-3241"/>
          <a:stretch>
            <a:fillRect/>
          </a:stretch>
        </p:blipFill>
        <p:spPr>
          <a:xfrm>
            <a:off x="47625" y="1300474"/>
            <a:ext cx="553425" cy="1144747"/>
          </a:xfrm>
          <a:prstGeom prst="rect">
            <a:avLst/>
          </a:prstGeom>
        </p:spPr>
      </p:pic>
      <p:pic>
        <p:nvPicPr>
          <p:cNvPr id="4" name="Imagem 6" descr="Mulher com vestido branco e homem de terno e gravata&#10;&#10;Descrição gerada automaticamente"/>
          <p:cNvPicPr>
            <a:picLocks noChangeAspect="1"/>
          </p:cNvPicPr>
          <p:nvPr/>
        </p:nvPicPr>
        <p:blipFill rotWithShape="1">
          <a:blip r:embed="rId4"/>
          <a:srcRect l="18813" r="145" b="15620"/>
          <a:stretch>
            <a:fillRect/>
          </a:stretch>
        </p:blipFill>
        <p:spPr>
          <a:xfrm>
            <a:off x="7264401" y="1269362"/>
            <a:ext cx="4930015" cy="461555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452502" y="2760907"/>
            <a:ext cx="20569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DICA</a:t>
            </a:r>
          </a:p>
        </p:txBody>
      </p:sp>
      <p:pic>
        <p:nvPicPr>
          <p:cNvPr id="7" name="Imagem 2"/>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p:cNvSpPr/>
          <p:nvPr/>
        </p:nvSpPr>
        <p:spPr>
          <a:xfrm rot="5400000">
            <a:off x="3460687" y="2783924"/>
            <a:ext cx="88710"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aixaDeTexto 1"/>
          <p:cNvSpPr txBox="1"/>
          <p:nvPr/>
        </p:nvSpPr>
        <p:spPr>
          <a:xfrm>
            <a:off x="4917527" y="1131882"/>
            <a:ext cx="5551713"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Como proceder em caso de conflito de Portabilidade CPF Divergente?</a:t>
            </a:r>
          </a:p>
        </p:txBody>
      </p:sp>
      <p:sp>
        <p:nvSpPr>
          <p:cNvPr id="4" name="Retângulo 3"/>
          <p:cNvSpPr/>
          <p:nvPr/>
        </p:nvSpPr>
        <p:spPr>
          <a:xfrm>
            <a:off x="4917527" y="2134790"/>
            <a:ext cx="5879641" cy="92333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Pensando em agilizar o processo de correção desse tipo de conflito, foi implementado um processo que vamos conhecer agora:</a:t>
            </a:r>
          </a:p>
        </p:txBody>
      </p:sp>
      <p:sp>
        <p:nvSpPr>
          <p:cNvPr id="11" name="Retângulo 10"/>
          <p:cNvSpPr/>
          <p:nvPr/>
        </p:nvSpPr>
        <p:spPr>
          <a:xfrm>
            <a:off x="4917527" y="4153817"/>
            <a:ext cx="6392847" cy="1477328"/>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 processo é simples, mas é necessário o acompanhamento do Executivo e interação do Assistente quando o BKO não resolve o conflito. Acesse o material que será disponibilizado para conhecer o passo a passo, assim esse conflito será solucionado sem transtornos para o seu cliente!</a:t>
            </a:r>
          </a:p>
        </p:txBody>
      </p:sp>
      <p:grpSp>
        <p:nvGrpSpPr>
          <p:cNvPr id="15" name="Agrupar 14"/>
          <p:cNvGrpSpPr/>
          <p:nvPr/>
        </p:nvGrpSpPr>
        <p:grpSpPr>
          <a:xfrm>
            <a:off x="5068754" y="3303820"/>
            <a:ext cx="6343070" cy="615396"/>
            <a:chOff x="5089090" y="3341642"/>
            <a:chExt cx="6661925" cy="646331"/>
          </a:xfrm>
        </p:grpSpPr>
        <p:cxnSp>
          <p:nvCxnSpPr>
            <p:cNvPr id="9" name="Conector de Seta Reta 8"/>
            <p:cNvCxnSpPr/>
            <p:nvPr/>
          </p:nvCxnSpPr>
          <p:spPr>
            <a:xfrm>
              <a:off x="6904826" y="3652919"/>
              <a:ext cx="25799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etângulo 9"/>
            <p:cNvSpPr/>
            <p:nvPr/>
          </p:nvSpPr>
          <p:spPr>
            <a:xfrm>
              <a:off x="5089090" y="3468252"/>
              <a:ext cx="1815736" cy="369332"/>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Protocolo PS8</a:t>
              </a:r>
            </a:p>
          </p:txBody>
        </p:sp>
        <p:cxnSp>
          <p:nvCxnSpPr>
            <p:cNvPr id="12" name="Conector de Seta Reta 11"/>
            <p:cNvCxnSpPr/>
            <p:nvPr/>
          </p:nvCxnSpPr>
          <p:spPr>
            <a:xfrm>
              <a:off x="9284913" y="3665037"/>
              <a:ext cx="270843"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7227956" y="3341642"/>
              <a:ext cx="2056957" cy="646331"/>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Equipe de BKO de Portabilidade</a:t>
              </a:r>
            </a:p>
          </p:txBody>
        </p:sp>
        <p:sp>
          <p:nvSpPr>
            <p:cNvPr id="14" name="Retângulo 13"/>
            <p:cNvSpPr/>
            <p:nvPr/>
          </p:nvSpPr>
          <p:spPr>
            <a:xfrm>
              <a:off x="9597312" y="3341642"/>
              <a:ext cx="2153703" cy="646331"/>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Reenvio do SMS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e Confirmação</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3" grpId="0"/>
      <p:bldP spid="4" grpId="0"/>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400780" y="1641748"/>
            <a:ext cx="5902525" cy="393954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 prazo de cadastro no banco de dados para</a:t>
            </a:r>
            <a:b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os clientes com ou sem portabilidade é diferente. </a:t>
            </a:r>
          </a:p>
          <a:p>
            <a:pPr marL="0" marR="0" lvl="0" indent="0" algn="l" defTabSz="3429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Isso pode causar a impossibilidade de cadastro</a:t>
            </a:r>
            <a:b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na tentativa de acessar o App.</a:t>
            </a:r>
          </a:p>
          <a:p>
            <a:pPr marL="0" marR="0" lvl="0" indent="0" algn="l" defTabSz="342900" rtl="0" eaLnBrk="1" fontAlgn="auto" latinLnBrk="0" hangingPunct="1">
              <a:lnSpc>
                <a:spcPct val="100000"/>
              </a:lnSpc>
              <a:spcBef>
                <a:spcPts val="1200"/>
              </a:spcBef>
              <a:spcAft>
                <a:spcPts val="0"/>
              </a:spcAft>
              <a:buClrTx/>
              <a:buSzTx/>
              <a:buFontTx/>
              <a:buNone/>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873125" rtl="0" eaLnBrk="1" fontAlgn="auto" latinLnBrk="0" hangingPunct="1">
              <a:lnSpc>
                <a:spcPct val="100000"/>
              </a:lnSpc>
              <a:spcBef>
                <a:spcPts val="0"/>
              </a:spcBef>
              <a:spcAft>
                <a:spcPts val="120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SEM PORTABILIDADE</a:t>
            </a:r>
          </a:p>
          <a:p>
            <a:pPr marL="0" marR="0" lvl="0" indent="0" algn="l" defTabSz="873125" rtl="0" eaLnBrk="1" fontAlgn="auto" latinLnBrk="0" hangingPunct="1">
              <a:lnSpc>
                <a:spcPct val="100000"/>
              </a:lnSpc>
              <a:spcBef>
                <a:spcPts val="0"/>
              </a:spcBef>
              <a:spcAft>
                <a:spcPts val="120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Até 24h após a ativação da linha.</a:t>
            </a:r>
          </a:p>
          <a:p>
            <a:pPr marL="0" marR="0" lvl="0" indent="0" algn="l" defTabSz="873125" rtl="0" eaLnBrk="1" fontAlgn="auto" latinLnBrk="0" hangingPunct="1">
              <a:lnSpc>
                <a:spcPct val="100000"/>
              </a:lnSpc>
              <a:spcBef>
                <a:spcPts val="0"/>
              </a:spcBef>
              <a:spcAft>
                <a:spcPts val="120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 PORTABILIDADE</a:t>
            </a:r>
          </a:p>
          <a:p>
            <a:pPr marL="0" marR="0" lvl="0" indent="0" algn="l" defTabSz="873125" rtl="0" eaLnBrk="1" fontAlgn="auto" latinLnBrk="0" hangingPunct="1">
              <a:lnSpc>
                <a:spcPct val="100000"/>
              </a:lnSpc>
              <a:spcBef>
                <a:spcPts val="0"/>
              </a:spcBef>
              <a:spcAft>
                <a:spcPts val="120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Até 72h após a portabilidade </a:t>
            </a:r>
            <a:b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definitiva (linha do cliente).</a:t>
            </a:r>
          </a:p>
        </p:txBody>
      </p:sp>
      <p:pic>
        <p:nvPicPr>
          <p:cNvPr id="4" name="Imagem 2">
            <a:extLst>
              <a:ext uri="{FF2B5EF4-FFF2-40B4-BE49-F238E27FC236}">
                <a16:creationId xmlns:a16="http://schemas.microsoft.com/office/drawing/2014/main" id="{D7BE0E80-4227-96EE-2945-12EE4B6960AE}"/>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15" name="CaixaDeTexto 2">
            <a:extLst>
              <a:ext uri="{FF2B5EF4-FFF2-40B4-BE49-F238E27FC236}">
                <a16:creationId xmlns:a16="http://schemas.microsoft.com/office/drawing/2014/main" id="{AA961916-79BF-C19C-A4FF-C2F59D4F1F19}"/>
              </a:ext>
            </a:extLst>
          </p:cNvPr>
          <p:cNvSpPr txBox="1"/>
          <p:nvPr/>
        </p:nvSpPr>
        <p:spPr>
          <a:xfrm>
            <a:off x="2092670" y="3124302"/>
            <a:ext cx="30630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sp>
        <p:nvSpPr>
          <p:cNvPr id="20" name="Retângulo 5">
            <a:extLst>
              <a:ext uri="{FF2B5EF4-FFF2-40B4-BE49-F238E27FC236}">
                <a16:creationId xmlns:a16="http://schemas.microsoft.com/office/drawing/2014/main" id="{6638EB17-AB57-1865-199F-5A5BD3AB9C7A}"/>
              </a:ext>
            </a:extLst>
          </p:cNvPr>
          <p:cNvSpPr/>
          <p:nvPr/>
        </p:nvSpPr>
        <p:spPr>
          <a:xfrm rot="5400000">
            <a:off x="3543709" y="2488271"/>
            <a:ext cx="88710" cy="2899655"/>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67A76-B4A4-4F3D-5589-AAD26500BD84}"/>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A5E2B68-67FA-714F-9C2B-537CEB1872BD}"/>
              </a:ext>
            </a:extLst>
          </p:cNvPr>
          <p:cNvSpPr txBox="1"/>
          <p:nvPr/>
        </p:nvSpPr>
        <p:spPr>
          <a:xfrm>
            <a:off x="1855149" y="408943"/>
            <a:ext cx="4108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O que vamos ver</a:t>
            </a:r>
          </a:p>
        </p:txBody>
      </p:sp>
      <p:sp>
        <p:nvSpPr>
          <p:cNvPr id="7" name="Retângulo 6">
            <a:extLst>
              <a:ext uri="{FF2B5EF4-FFF2-40B4-BE49-F238E27FC236}">
                <a16:creationId xmlns:a16="http://schemas.microsoft.com/office/drawing/2014/main" id="{5C363558-8430-7463-1046-8F1D10E3A6B6}"/>
              </a:ext>
            </a:extLst>
          </p:cNvPr>
          <p:cNvSpPr/>
          <p:nvPr/>
        </p:nvSpPr>
        <p:spPr>
          <a:xfrm rot="5400000">
            <a:off x="5035886" y="383093"/>
            <a:ext cx="83941" cy="1561598"/>
          </a:xfrm>
          <a:prstGeom prst="rect">
            <a:avLst/>
          </a:prstGeom>
          <a:solidFill>
            <a:srgbClr val="A27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8" name="Gráfico 7">
            <a:extLst>
              <a:ext uri="{FF2B5EF4-FFF2-40B4-BE49-F238E27FC236}">
                <a16:creationId xmlns:a16="http://schemas.microsoft.com/office/drawing/2014/main" id="{9E7DB991-E47E-578D-E9C2-7B6B1AD133BF}"/>
              </a:ext>
            </a:extLst>
          </p:cNvPr>
          <p:cNvPicPr>
            <a:picLocks noChangeAspect="1"/>
          </p:cNvPicPr>
          <p:nvPr/>
        </p:nvPicPr>
        <p:blipFill rotWithShape="1">
          <a:blip>
            <a:extLst>
              <a:ext uri="{96DAC541-7B7A-43D3-8B79-37D633B846F1}">
                <asvg:svgBlip xmlns:asvg="http://schemas.microsoft.com/office/drawing/2016/SVG/main" r:embed="rId3"/>
              </a:ext>
            </a:extLst>
          </a:blip>
          <a:srcRect l="6933" t="-566" r="4840" b="-2460"/>
          <a:stretch/>
        </p:blipFill>
        <p:spPr>
          <a:xfrm>
            <a:off x="5539517" y="370750"/>
            <a:ext cx="4881690" cy="6132389"/>
          </a:xfrm>
          <a:prstGeom prst="rect">
            <a:avLst/>
          </a:prstGeom>
        </p:spPr>
      </p:pic>
      <p:cxnSp>
        <p:nvCxnSpPr>
          <p:cNvPr id="10" name="Conector Reto 31">
            <a:extLst>
              <a:ext uri="{FF2B5EF4-FFF2-40B4-BE49-F238E27FC236}">
                <a16:creationId xmlns:a16="http://schemas.microsoft.com/office/drawing/2014/main" id="{7C291155-D428-1B07-9357-7E5AEF23F330}"/>
              </a:ext>
            </a:extLst>
          </p:cNvPr>
          <p:cNvCxnSpPr>
            <a:cxnSpLocks/>
          </p:cNvCxnSpPr>
          <p:nvPr/>
        </p:nvCxnSpPr>
        <p:spPr>
          <a:xfrm flipH="1">
            <a:off x="5858655" y="5202613"/>
            <a:ext cx="974574" cy="0"/>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cxnSp>
        <p:nvCxnSpPr>
          <p:cNvPr id="12" name="Conector Reto 33">
            <a:extLst>
              <a:ext uri="{FF2B5EF4-FFF2-40B4-BE49-F238E27FC236}">
                <a16:creationId xmlns:a16="http://schemas.microsoft.com/office/drawing/2014/main" id="{DA38C989-2261-59BB-42DE-B0282A885D06}"/>
              </a:ext>
            </a:extLst>
          </p:cNvPr>
          <p:cNvCxnSpPr>
            <a:cxnSpLocks/>
          </p:cNvCxnSpPr>
          <p:nvPr/>
        </p:nvCxnSpPr>
        <p:spPr>
          <a:xfrm flipV="1">
            <a:off x="5858655" y="1860114"/>
            <a:ext cx="0" cy="3342499"/>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797C17BA-C450-8CBD-8C6C-2FD0FBD434BF}"/>
              </a:ext>
            </a:extLst>
          </p:cNvPr>
          <p:cNvSpPr txBox="1"/>
          <p:nvPr/>
        </p:nvSpPr>
        <p:spPr>
          <a:xfrm>
            <a:off x="2475188" y="1978687"/>
            <a:ext cx="3109299" cy="32316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Telefonia</a:t>
            </a:r>
            <a:r>
              <a:rPr kumimoji="0" lang="pt-BR" sz="2200" b="0" i="0" u="none" strike="noStrike" kern="1200" cap="none" spc="0" normalizeH="0" noProof="0">
                <a:ln>
                  <a:noFill/>
                </a:ln>
                <a:solidFill>
                  <a:prstClr val="white"/>
                </a:solidFill>
                <a:effectLst/>
                <a:uLnTx/>
                <a:uFillTx/>
                <a:latin typeface="Segoe UI" panose="020B0502040204020203" pitchFamily="34" charset="0"/>
                <a:ea typeface="+mn-ea"/>
                <a:cs typeface="Segoe UI" panose="020B0502040204020203" pitchFamily="34" charset="0"/>
              </a:rPr>
              <a:t> Móvel</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baseline="0">
                <a:solidFill>
                  <a:prstClr val="white"/>
                </a:solidFill>
                <a:latin typeface="Segoe UI" panose="020B0502040204020203" pitchFamily="34" charset="0"/>
                <a:cs typeface="Segoe UI" panose="020B0502040204020203" pitchFamily="34" charset="0"/>
              </a:rPr>
              <a:t>Planos</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a:t>
            </a:r>
            <a:r>
              <a:rPr kumimoji="0" lang="pt-BR" sz="22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Portabilidade</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a:solidFill>
                  <a:prstClr val="white"/>
                </a:solidFill>
                <a:latin typeface="Segoe UI" panose="020B0502040204020203" pitchFamily="34" charset="0"/>
                <a:cs typeface="Segoe UI" panose="020B0502040204020203" pitchFamily="34" charset="0"/>
              </a:rPr>
              <a:t>TV</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Minha Claro e Claro clube</a:t>
            </a:r>
          </a:p>
        </p:txBody>
      </p:sp>
      <p:sp>
        <p:nvSpPr>
          <p:cNvPr id="15" name="Retângulo 14">
            <a:extLst>
              <a:ext uri="{FF2B5EF4-FFF2-40B4-BE49-F238E27FC236}">
                <a16:creationId xmlns:a16="http://schemas.microsoft.com/office/drawing/2014/main" id="{C8043F07-25D3-9507-4537-276D3DF452EB}"/>
              </a:ext>
            </a:extLst>
          </p:cNvPr>
          <p:cNvSpPr/>
          <p:nvPr/>
        </p:nvSpPr>
        <p:spPr>
          <a:xfrm>
            <a:off x="4465674" y="3933773"/>
            <a:ext cx="1118813" cy="430887"/>
          </a:xfrm>
          <a:prstGeom prst="rect">
            <a:avLst/>
          </a:prstGeom>
          <a:solidFill>
            <a:srgbClr val="F50242"/>
          </a:solid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TV</a:t>
            </a:r>
          </a:p>
        </p:txBody>
      </p:sp>
    </p:spTree>
    <p:extLst>
      <p:ext uri="{BB962C8B-B14F-4D97-AF65-F5344CB8AC3E}">
        <p14:creationId xmlns:p14="http://schemas.microsoft.com/office/powerpoint/2010/main" val="66172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4" fill="hold" nodeType="withEffect">
                                  <p:stCondLst>
                                    <p:cond delay="3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300"/>
                            </p:stCondLst>
                            <p:childTnLst>
                              <p:par>
                                <p:cTn id="20" presetID="53" presetClass="entr" presetSubtype="16"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4">
                                            <p:txEl>
                                              <p:pRg st="0" end="0"/>
                                            </p:txEl>
                                          </p:spTgt>
                                        </p:tgtEl>
                                      </p:cBhvr>
                                    </p:animEffect>
                                  </p:childTnLst>
                                </p:cTn>
                              </p:par>
                            </p:childTnLst>
                          </p:cTn>
                        </p:par>
                        <p:par>
                          <p:cTn id="25" fill="hold">
                            <p:stCondLst>
                              <p:cond delay="1800"/>
                            </p:stCondLst>
                            <p:childTnLst>
                              <p:par>
                                <p:cTn id="26" presetID="53" presetClass="entr" presetSubtype="16"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 calcmode="lin" valueType="num">
                                      <p:cBhvr>
                                        <p:cTn id="28"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4">
                                            <p:txEl>
                                              <p:pRg st="1" end="1"/>
                                            </p:txEl>
                                          </p:spTgt>
                                        </p:tgtEl>
                                      </p:cBhvr>
                                    </p:animEffect>
                                  </p:childTnLst>
                                </p:cTn>
                              </p:par>
                            </p:childTnLst>
                          </p:cTn>
                        </p:par>
                        <p:par>
                          <p:cTn id="31" fill="hold">
                            <p:stCondLst>
                              <p:cond delay="2300"/>
                            </p:stCondLst>
                            <p:childTnLst>
                              <p:par>
                                <p:cTn id="32" presetID="53" presetClass="entr" presetSubtype="16" fill="hold" grpId="0" nodeType="after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 calcmode="lin" valueType="num">
                                      <p:cBhvr>
                                        <p:cTn id="34"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14">
                                            <p:txEl>
                                              <p:pRg st="2" end="2"/>
                                            </p:txEl>
                                          </p:spTgt>
                                        </p:tgtEl>
                                      </p:cBhvr>
                                    </p:animEffect>
                                  </p:childTnLst>
                                </p:cTn>
                              </p:par>
                            </p:childTnLst>
                          </p:cTn>
                        </p:par>
                        <p:par>
                          <p:cTn id="37" fill="hold">
                            <p:stCondLst>
                              <p:cond delay="2800"/>
                            </p:stCondLst>
                            <p:childTnLst>
                              <p:par>
                                <p:cTn id="38" presetID="53" presetClass="entr" presetSubtype="16" fill="hold" grpId="0" nodeType="after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 calcmode="lin" valueType="num">
                                      <p:cBhvr>
                                        <p:cTn id="40"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4">
                                            <p:txEl>
                                              <p:pRg st="3" end="3"/>
                                            </p:txEl>
                                          </p:spTgt>
                                        </p:tgtEl>
                                      </p:cBhvr>
                                    </p:animEffect>
                                  </p:childTnLst>
                                </p:cTn>
                              </p:par>
                            </p:childTnLst>
                          </p:cTn>
                        </p:par>
                        <p:par>
                          <p:cTn id="43" fill="hold">
                            <p:stCondLst>
                              <p:cond delay="3300"/>
                            </p:stCondLst>
                            <p:childTnLst>
                              <p:par>
                                <p:cTn id="44" presetID="53" presetClass="entr" presetSubtype="16" fill="hold" grpId="0" nodeType="after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 calcmode="lin" valueType="num">
                                      <p:cBhvr>
                                        <p:cTn id="46"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14">
                                            <p:txEl>
                                              <p:pRg st="4" end="4"/>
                                            </p:txEl>
                                          </p:spTgt>
                                        </p:tgtEl>
                                      </p:cBhvr>
                                    </p:animEffect>
                                  </p:childTnLst>
                                </p:cTn>
                              </p:par>
                            </p:childTnLst>
                          </p:cTn>
                        </p:par>
                        <p:par>
                          <p:cTn id="49" fill="hold">
                            <p:stCondLst>
                              <p:cond delay="3800"/>
                            </p:stCondLst>
                            <p:childTnLst>
                              <p:par>
                                <p:cTn id="50" presetID="53" presetClass="entr" presetSubtype="16" fill="hold" grpId="0" nodeType="after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 calcmode="lin" valueType="num">
                                      <p:cBhvr>
                                        <p:cTn id="52"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14">
                                            <p:txEl>
                                              <p:pRg st="5" end="5"/>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uiExpand="1" build="p"/>
      <p:bldP spid="1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082B-5318-F807-C48A-CD56ABDA59DC}"/>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6617534B-DDEF-CC16-95C4-2871074EAA61}"/>
              </a:ext>
            </a:extLst>
          </p:cNvPr>
          <p:cNvSpPr txBox="1"/>
          <p:nvPr/>
        </p:nvSpPr>
        <p:spPr>
          <a:xfrm>
            <a:off x="812080" y="1470249"/>
            <a:ext cx="5283921" cy="34163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tv+ é um serviço de televisão por assinatura oferecido pela Claro, </a:t>
            </a: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que disponibiliza uma variedade de canais de TV, filmes, séries, esportes, notícias e conteúdos infantis.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Pode ser acessado por celular, tablet, computador ou </a:t>
            </a:r>
            <a:r>
              <a:rPr kumimoji="0" lang="pt-BR" sz="24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smart</a:t>
            </a: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TV, </a:t>
            </a: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conforme o plano escolhido!</a:t>
            </a:r>
          </a:p>
        </p:txBody>
      </p:sp>
      <p:sp>
        <p:nvSpPr>
          <p:cNvPr id="19" name="Retângulo 18">
            <a:extLst>
              <a:ext uri="{FF2B5EF4-FFF2-40B4-BE49-F238E27FC236}">
                <a16:creationId xmlns:a16="http://schemas.microsoft.com/office/drawing/2014/main" id="{DF5E7435-5354-0C4B-15E3-5D3BADC93376}"/>
              </a:ext>
            </a:extLst>
          </p:cNvPr>
          <p:cNvSpPr/>
          <p:nvPr/>
        </p:nvSpPr>
        <p:spPr>
          <a:xfrm rot="5400000">
            <a:off x="4819275" y="3946556"/>
            <a:ext cx="46710" cy="2312144"/>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m 7">
            <a:extLst>
              <a:ext uri="{FF2B5EF4-FFF2-40B4-BE49-F238E27FC236}">
                <a16:creationId xmlns:a16="http://schemas.microsoft.com/office/drawing/2014/main" id="{51E452F9-F063-7DC0-F930-84300AC8EDBE}"/>
              </a:ext>
            </a:extLst>
          </p:cNvPr>
          <p:cNvPicPr>
            <a:picLocks noChangeAspect="1"/>
          </p:cNvPicPr>
          <p:nvPr/>
        </p:nvPicPr>
        <p:blipFill rotWithShape="1">
          <a:blip r:embed="rId4"/>
          <a:srcRect l="8049" t="9283" r="2562" b="6301"/>
          <a:stretch/>
        </p:blipFill>
        <p:spPr>
          <a:xfrm>
            <a:off x="6209732" y="1491062"/>
            <a:ext cx="5800195" cy="3651693"/>
          </a:xfrm>
          <a:prstGeom prst="rect">
            <a:avLst/>
          </a:prstGeom>
        </p:spPr>
      </p:pic>
      <p:pic>
        <p:nvPicPr>
          <p:cNvPr id="2" name="Imagem 4">
            <a:extLst>
              <a:ext uri="{FF2B5EF4-FFF2-40B4-BE49-F238E27FC236}">
                <a16:creationId xmlns:a16="http://schemas.microsoft.com/office/drawing/2014/main" id="{6B1B0910-CBF4-8B13-37A1-21A946F6ACBE}"/>
              </a:ext>
            </a:extLst>
          </p:cNvPr>
          <p:cNvPicPr>
            <a:picLocks noChangeAspect="1"/>
          </p:cNvPicPr>
          <p:nvPr/>
        </p:nvPicPr>
        <p:blipFill rotWithShape="1">
          <a:blip>
            <a:extLst>
              <a:ext uri="{96DAC541-7B7A-43D3-8B79-37D633B846F1}">
                <asvg:svgBlip xmlns:asvg="http://schemas.microsoft.com/office/drawing/2016/SVG/main" r:embed="rId5"/>
              </a:ext>
            </a:extLst>
          </a:blip>
          <a:srcRect l="53177" t="3241" r="-1335" b="-3241"/>
          <a:stretch/>
        </p:blipFill>
        <p:spPr>
          <a:xfrm>
            <a:off x="47625" y="886284"/>
            <a:ext cx="553425" cy="1144747"/>
          </a:xfrm>
          <a:prstGeom prst="rect">
            <a:avLst/>
          </a:prstGeom>
        </p:spPr>
      </p:pic>
    </p:spTree>
    <p:custDataLst>
      <p:tags r:id="rId1"/>
    </p:custDataLst>
    <p:extLst>
      <p:ext uri="{BB962C8B-B14F-4D97-AF65-F5344CB8AC3E}">
        <p14:creationId xmlns:p14="http://schemas.microsoft.com/office/powerpoint/2010/main" val="57530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B9705-1B46-4A79-CE0F-21A58E131883}"/>
            </a:ext>
          </a:extLst>
        </p:cNvPr>
        <p:cNvGrpSpPr/>
        <p:nvPr/>
      </p:nvGrpSpPr>
      <p:grpSpPr>
        <a:xfrm>
          <a:off x="0" y="0"/>
          <a:ext cx="0" cy="0"/>
          <a:chOff x="0" y="0"/>
          <a:chExt cx="0" cy="0"/>
        </a:xfrm>
      </p:grpSpPr>
      <p:sp>
        <p:nvSpPr>
          <p:cNvPr id="69" name="Retângulo 68">
            <a:extLst>
              <a:ext uri="{FF2B5EF4-FFF2-40B4-BE49-F238E27FC236}">
                <a16:creationId xmlns:a16="http://schemas.microsoft.com/office/drawing/2014/main" id="{61FE46DB-5F1C-E912-31F2-E07449271A19}"/>
              </a:ext>
            </a:extLst>
          </p:cNvPr>
          <p:cNvSpPr/>
          <p:nvPr/>
        </p:nvSpPr>
        <p:spPr>
          <a:xfrm>
            <a:off x="731465" y="1238823"/>
            <a:ext cx="5234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Principais </a:t>
            </a: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RECURSOS</a:t>
            </a:r>
            <a:endParaRPr kumimoji="0" lang="pt-BR" sz="2400" b="1" i="0" u="none" strike="noStrike" kern="1200" cap="none" spc="60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5" name="Agrupar 4">
            <a:extLst>
              <a:ext uri="{FF2B5EF4-FFF2-40B4-BE49-F238E27FC236}">
                <a16:creationId xmlns:a16="http://schemas.microsoft.com/office/drawing/2014/main" id="{9D565509-17DC-30AB-8F8B-98BE9D106E76}"/>
              </a:ext>
            </a:extLst>
          </p:cNvPr>
          <p:cNvGrpSpPr/>
          <p:nvPr/>
        </p:nvGrpSpPr>
        <p:grpSpPr>
          <a:xfrm>
            <a:off x="846794" y="1795538"/>
            <a:ext cx="12239619" cy="900954"/>
            <a:chOff x="846794" y="1795538"/>
            <a:chExt cx="12239619" cy="900954"/>
          </a:xfrm>
        </p:grpSpPr>
        <p:sp>
          <p:nvSpPr>
            <p:cNvPr id="12" name="Retângulo 11">
              <a:extLst>
                <a:ext uri="{FF2B5EF4-FFF2-40B4-BE49-F238E27FC236}">
                  <a16:creationId xmlns:a16="http://schemas.microsoft.com/office/drawing/2014/main" id="{075A2559-D273-C433-640E-850496D227B1}"/>
                </a:ext>
              </a:extLst>
            </p:cNvPr>
            <p:cNvSpPr/>
            <p:nvPr/>
          </p:nvSpPr>
          <p:spPr>
            <a:xfrm>
              <a:off x="846794" y="1795538"/>
              <a:ext cx="12239619" cy="900954"/>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D8E2A975-B97E-9A97-2E2E-B267A9D61F9A}"/>
                </a:ext>
              </a:extLst>
            </p:cNvPr>
            <p:cNvSpPr/>
            <p:nvPr/>
          </p:nvSpPr>
          <p:spPr>
            <a:xfrm>
              <a:off x="1907119" y="1835515"/>
              <a:ext cx="9940480" cy="830997"/>
            </a:xfrm>
            <a:prstGeom prst="rect">
              <a:avLst/>
            </a:prstGeom>
          </p:spPr>
          <p:txBody>
            <a:bodyPr wrap="square">
              <a:spAutoFit/>
            </a:bodyPr>
            <a:lstStyle/>
            <a:p>
              <a:pPr marL="0" marR="0" lvl="0" indent="0" defTabSz="450656"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GUIA DE PROGRAMAÇÃO INTERATIVO</a:t>
              </a:r>
            </a:p>
            <a:p>
              <a:pPr marL="0" marR="0" lvl="0" indent="0" defTabSz="450656"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O Guia de Programação Interativo é uma funcionalidade da TV por assinatura que permite ao usuário navegar pela grade de canais e horários de forma dinâmica, diretamente na tela da TV ou no aplicativo</a:t>
              </a:r>
            </a:p>
          </p:txBody>
        </p:sp>
        <p:pic>
          <p:nvPicPr>
            <p:cNvPr id="13" name="Imagem 12" descr="Ícone&#10;&#10;Descrição gerada automaticamente">
              <a:extLst>
                <a:ext uri="{FF2B5EF4-FFF2-40B4-BE49-F238E27FC236}">
                  <a16:creationId xmlns:a16="http://schemas.microsoft.com/office/drawing/2014/main" id="{2AE2FF2F-55D3-B71C-5022-B25F3FB761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918" y="2053269"/>
              <a:ext cx="633457" cy="489149"/>
            </a:xfrm>
            <a:prstGeom prst="rect">
              <a:avLst/>
            </a:prstGeom>
          </p:spPr>
        </p:pic>
      </p:grpSp>
      <p:grpSp>
        <p:nvGrpSpPr>
          <p:cNvPr id="6" name="Agrupar 5">
            <a:extLst>
              <a:ext uri="{FF2B5EF4-FFF2-40B4-BE49-F238E27FC236}">
                <a16:creationId xmlns:a16="http://schemas.microsoft.com/office/drawing/2014/main" id="{4AE18D2A-84B4-E230-6C96-346ADA64B194}"/>
              </a:ext>
            </a:extLst>
          </p:cNvPr>
          <p:cNvGrpSpPr/>
          <p:nvPr/>
        </p:nvGrpSpPr>
        <p:grpSpPr>
          <a:xfrm>
            <a:off x="-769496" y="2924243"/>
            <a:ext cx="12239619" cy="697223"/>
            <a:chOff x="-769496" y="2924243"/>
            <a:chExt cx="12239619" cy="697223"/>
          </a:xfrm>
        </p:grpSpPr>
        <p:sp>
          <p:nvSpPr>
            <p:cNvPr id="17" name="Retângulo 16">
              <a:extLst>
                <a:ext uri="{FF2B5EF4-FFF2-40B4-BE49-F238E27FC236}">
                  <a16:creationId xmlns:a16="http://schemas.microsoft.com/office/drawing/2014/main" id="{248D8036-B8DF-E8CD-82D4-F1272DEFC2B2}"/>
                </a:ext>
              </a:extLst>
            </p:cNvPr>
            <p:cNvSpPr/>
            <p:nvPr/>
          </p:nvSpPr>
          <p:spPr>
            <a:xfrm>
              <a:off x="-769496" y="2924243"/>
              <a:ext cx="12239619" cy="697223"/>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 name="Imagem 29" descr="Ícone&#10;&#10;Descrição gerada automaticamente com confiança média">
              <a:extLst>
                <a:ext uri="{FF2B5EF4-FFF2-40B4-BE49-F238E27FC236}">
                  <a16:creationId xmlns:a16="http://schemas.microsoft.com/office/drawing/2014/main" id="{D9ABFF8F-30AE-4370-EE02-85A672D95E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541" y="3119498"/>
              <a:ext cx="720208" cy="302205"/>
            </a:xfrm>
            <a:prstGeom prst="rect">
              <a:avLst/>
            </a:prstGeom>
          </p:spPr>
        </p:pic>
        <p:sp>
          <p:nvSpPr>
            <p:cNvPr id="31" name="Retângulo 30">
              <a:extLst>
                <a:ext uri="{FF2B5EF4-FFF2-40B4-BE49-F238E27FC236}">
                  <a16:creationId xmlns:a16="http://schemas.microsoft.com/office/drawing/2014/main" id="{2B6A4197-FEDB-2BEE-C770-BAC2F6763708}"/>
                </a:ext>
              </a:extLst>
            </p:cNvPr>
            <p:cNvSpPr/>
            <p:nvPr/>
          </p:nvSpPr>
          <p:spPr>
            <a:xfrm>
              <a:off x="1907118" y="2963592"/>
              <a:ext cx="8025646" cy="584775"/>
            </a:xfrm>
            <a:prstGeom prst="rect">
              <a:avLst/>
            </a:prstGeom>
          </p:spPr>
          <p:txBody>
            <a:bodyPr wrap="square">
              <a:spAutoFit/>
            </a:bodyPr>
            <a:lstStyle/>
            <a:p>
              <a:pPr marL="0" marR="0" lvl="0" indent="0" defTabSz="450656"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GRAVAÇÃO DE PROGRAMAS</a:t>
              </a:r>
            </a:p>
            <a:p>
              <a:pPr marL="0" marR="0" lvl="0" indent="0" defTabSz="450656"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Claro TV+ Box e Claro TV+ 4K. Claro TV+ App ao tem a funcionalidade</a:t>
              </a:r>
            </a:p>
          </p:txBody>
        </p:sp>
      </p:grpSp>
      <p:sp>
        <p:nvSpPr>
          <p:cNvPr id="35" name="CaixaDeTexto 34">
            <a:extLst>
              <a:ext uri="{FF2B5EF4-FFF2-40B4-BE49-F238E27FC236}">
                <a16:creationId xmlns:a16="http://schemas.microsoft.com/office/drawing/2014/main" id="{3098EFCD-5C58-993F-14B1-80239B52F400}"/>
              </a:ext>
            </a:extLst>
          </p:cNvPr>
          <p:cNvSpPr txBox="1"/>
          <p:nvPr/>
        </p:nvSpPr>
        <p:spPr>
          <a:xfrm>
            <a:off x="731465" y="886042"/>
            <a:ext cx="1531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Claro tv+ </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Imagem 4">
            <a:extLst>
              <a:ext uri="{FF2B5EF4-FFF2-40B4-BE49-F238E27FC236}">
                <a16:creationId xmlns:a16="http://schemas.microsoft.com/office/drawing/2014/main" id="{3D0BFF3A-BE98-4372-0207-4209EF0503CE}"/>
              </a:ext>
            </a:extLst>
          </p:cNvPr>
          <p:cNvPicPr>
            <a:picLocks noChangeAspect="1"/>
          </p:cNvPicPr>
          <p:nvPr/>
        </p:nvPicPr>
        <p:blipFill rotWithShape="1">
          <a:blip>
            <a:extLst>
              <a:ext uri="{96DAC541-7B7A-43D3-8B79-37D633B846F1}">
                <asvg:svgBlip xmlns:asvg="http://schemas.microsoft.com/office/drawing/2016/SVG/main" r:embed="rId6"/>
              </a:ext>
            </a:extLst>
          </a:blip>
          <a:srcRect l="53177" t="3241" r="-1335" b="-3241"/>
          <a:stretch/>
        </p:blipFill>
        <p:spPr>
          <a:xfrm>
            <a:off x="47625" y="886284"/>
            <a:ext cx="553425" cy="1144747"/>
          </a:xfrm>
          <a:prstGeom prst="rect">
            <a:avLst/>
          </a:prstGeom>
        </p:spPr>
      </p:pic>
      <p:grpSp>
        <p:nvGrpSpPr>
          <p:cNvPr id="8" name="Agrupar 7">
            <a:extLst>
              <a:ext uri="{FF2B5EF4-FFF2-40B4-BE49-F238E27FC236}">
                <a16:creationId xmlns:a16="http://schemas.microsoft.com/office/drawing/2014/main" id="{B03FAF70-635A-85DD-6135-1510F1C84CDF}"/>
              </a:ext>
            </a:extLst>
          </p:cNvPr>
          <p:cNvGrpSpPr/>
          <p:nvPr/>
        </p:nvGrpSpPr>
        <p:grpSpPr>
          <a:xfrm>
            <a:off x="-769496" y="4979740"/>
            <a:ext cx="12239619" cy="697223"/>
            <a:chOff x="-769496" y="4979740"/>
            <a:chExt cx="12239619" cy="697223"/>
          </a:xfrm>
        </p:grpSpPr>
        <p:sp>
          <p:nvSpPr>
            <p:cNvPr id="21" name="Retângulo 20">
              <a:extLst>
                <a:ext uri="{FF2B5EF4-FFF2-40B4-BE49-F238E27FC236}">
                  <a16:creationId xmlns:a16="http://schemas.microsoft.com/office/drawing/2014/main" id="{1D825624-4A34-F9E5-F545-26BCEDD1B943}"/>
                </a:ext>
              </a:extLst>
            </p:cNvPr>
            <p:cNvSpPr/>
            <p:nvPr/>
          </p:nvSpPr>
          <p:spPr>
            <a:xfrm>
              <a:off x="-769496" y="4979740"/>
              <a:ext cx="12239619" cy="697223"/>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390EFC39-2F25-2802-A073-45B335A01481}"/>
                </a:ext>
              </a:extLst>
            </p:cNvPr>
            <p:cNvSpPr txBox="1"/>
            <p:nvPr/>
          </p:nvSpPr>
          <p:spPr>
            <a:xfrm>
              <a:off x="1953555" y="5011660"/>
              <a:ext cx="9039574"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PACOTES TEMÁTICOS</a:t>
              </a: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Planos Claro tv+ Box, 4K ou </a:t>
              </a:r>
              <a:r>
                <a:rPr kumimoji="0" lang="pt-BR" sz="18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Soundbox</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de (filmes, esportes, infantil, etc.). </a:t>
              </a:r>
            </a:p>
          </p:txBody>
        </p:sp>
        <p:pic>
          <p:nvPicPr>
            <p:cNvPr id="4" name="Gráfico 3">
              <a:extLst>
                <a:ext uri="{FF2B5EF4-FFF2-40B4-BE49-F238E27FC236}">
                  <a16:creationId xmlns:a16="http://schemas.microsoft.com/office/drawing/2014/main" id="{B0BF4571-ED34-84E1-A005-E4945EA0269B}"/>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9011" t="4513" r="18317" b="24628"/>
            <a:stretch/>
          </p:blipFill>
          <p:spPr>
            <a:xfrm>
              <a:off x="1053009" y="5055521"/>
              <a:ext cx="532860" cy="602470"/>
            </a:xfrm>
            <a:prstGeom prst="rect">
              <a:avLst/>
            </a:prstGeom>
          </p:spPr>
        </p:pic>
      </p:grpSp>
      <p:grpSp>
        <p:nvGrpSpPr>
          <p:cNvPr id="7" name="Agrupar 6">
            <a:extLst>
              <a:ext uri="{FF2B5EF4-FFF2-40B4-BE49-F238E27FC236}">
                <a16:creationId xmlns:a16="http://schemas.microsoft.com/office/drawing/2014/main" id="{C08E84A3-B6AE-608A-BF95-2829448B9FAD}"/>
              </a:ext>
            </a:extLst>
          </p:cNvPr>
          <p:cNvGrpSpPr/>
          <p:nvPr/>
        </p:nvGrpSpPr>
        <p:grpSpPr>
          <a:xfrm>
            <a:off x="846794" y="3849217"/>
            <a:ext cx="12239619" cy="900954"/>
            <a:chOff x="846794" y="3849217"/>
            <a:chExt cx="12239619" cy="900954"/>
          </a:xfrm>
        </p:grpSpPr>
        <p:sp>
          <p:nvSpPr>
            <p:cNvPr id="20" name="Retângulo 19">
              <a:extLst>
                <a:ext uri="{FF2B5EF4-FFF2-40B4-BE49-F238E27FC236}">
                  <a16:creationId xmlns:a16="http://schemas.microsoft.com/office/drawing/2014/main" id="{7FCCBD1E-C66B-833E-2FCC-BEA320EF5F13}"/>
                </a:ext>
              </a:extLst>
            </p:cNvPr>
            <p:cNvSpPr/>
            <p:nvPr/>
          </p:nvSpPr>
          <p:spPr>
            <a:xfrm>
              <a:off x="846794" y="3849217"/>
              <a:ext cx="12239619" cy="900954"/>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Gráfico 18">
              <a:extLst>
                <a:ext uri="{FF2B5EF4-FFF2-40B4-BE49-F238E27FC236}">
                  <a16:creationId xmlns:a16="http://schemas.microsoft.com/office/drawing/2014/main" id="{33BC808D-7821-F4A8-FE83-DBAA66FE09B7}"/>
                </a:ext>
              </a:extLst>
            </p:cNvPr>
            <p:cNvPicPr>
              <a:picLocks noChangeAspect="1"/>
            </p:cNvPicPr>
            <p:nvPr/>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3455" r="4905" b="24389"/>
            <a:stretch/>
          </p:blipFill>
          <p:spPr>
            <a:xfrm>
              <a:off x="934129" y="3988285"/>
              <a:ext cx="770621" cy="635827"/>
            </a:xfrm>
            <a:prstGeom prst="rect">
              <a:avLst/>
            </a:prstGeom>
          </p:spPr>
        </p:pic>
        <p:sp>
          <p:nvSpPr>
            <p:cNvPr id="11" name="CaixaDeTexto 10">
              <a:extLst>
                <a:ext uri="{FF2B5EF4-FFF2-40B4-BE49-F238E27FC236}">
                  <a16:creationId xmlns:a16="http://schemas.microsoft.com/office/drawing/2014/main" id="{7A40A7ED-4339-3F8B-0DA4-6046EAC7DFB1}"/>
                </a:ext>
              </a:extLst>
            </p:cNvPr>
            <p:cNvSpPr txBox="1"/>
            <p:nvPr/>
          </p:nvSpPr>
          <p:spPr>
            <a:xfrm>
              <a:off x="1953555" y="3875312"/>
              <a:ext cx="9169147" cy="861774"/>
            </a:xfrm>
            <a:prstGeom prst="rect">
              <a:avLst/>
            </a:prstGeom>
            <a:noFill/>
          </p:spPr>
          <p:txBody>
            <a:bodyPr wrap="square" rtlCol="0">
              <a:spAutoFit/>
            </a:bodyPr>
            <a:lstStyle/>
            <a:p>
              <a:pPr marL="0" marR="0" lvl="0" indent="0" defTabSz="450656"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CONTROLE DOS PAIS</a:t>
              </a:r>
            </a:p>
            <a:p>
              <a:pPr marL="0" marR="0" lvl="0" indent="0" defTabSz="450656"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O controle dos pais na TV é uma funcionalidade que permite aos responsáveis gerenciar o conteúdo que crianças e adolescentes podem assistir, garantindo mais segurança e adequação à faixa etária</a:t>
              </a:r>
            </a:p>
          </p:txBody>
        </p:sp>
      </p:grpSp>
    </p:spTree>
    <p:custDataLst>
      <p:tags r:id="rId1"/>
    </p:custDataLst>
    <p:extLst>
      <p:ext uri="{BB962C8B-B14F-4D97-AF65-F5344CB8AC3E}">
        <p14:creationId xmlns:p14="http://schemas.microsoft.com/office/powerpoint/2010/main" val="269676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3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FB1816C-FE7A-B139-5047-F31C99ABEBE1}"/>
              </a:ext>
            </a:extLst>
          </p:cNvPr>
          <p:cNvSpPr txBox="1"/>
          <p:nvPr/>
        </p:nvSpPr>
        <p:spPr>
          <a:xfrm>
            <a:off x="914400" y="2402333"/>
            <a:ext cx="7225259" cy="1723549"/>
          </a:xfrm>
          <a:prstGeom prst="rect">
            <a:avLst/>
          </a:prstGeom>
          <a:noFill/>
        </p:spPr>
        <p:txBody>
          <a:bodyPr wrap="square" rtlCol="0">
            <a:spAutoFit/>
          </a:bodyPr>
          <a:lstStyle/>
          <a:p>
            <a:r>
              <a:rPr lang="pt-BR" sz="4400" dirty="0">
                <a:solidFill>
                  <a:schemeClr val="bg1"/>
                </a:solidFill>
                <a:latin typeface="Segoe UI" panose="020B0502040204020203" pitchFamily="34" charset="0"/>
                <a:cs typeface="Segoe UI" panose="020B0502040204020203" pitchFamily="34" charset="0"/>
              </a:rPr>
              <a:t>Tudo em </a:t>
            </a:r>
            <a:r>
              <a:rPr lang="pt-BR" sz="4400" b="1" dirty="0">
                <a:solidFill>
                  <a:schemeClr val="bg1"/>
                </a:solidFill>
                <a:latin typeface="Segoe UI" panose="020B0502040204020203" pitchFamily="34" charset="0"/>
                <a:cs typeface="Segoe UI" panose="020B0502040204020203" pitchFamily="34" charset="0"/>
              </a:rPr>
              <a:t>um só lugar </a:t>
            </a:r>
            <a:r>
              <a:rPr lang="pt-BR" sz="4400" dirty="0">
                <a:solidFill>
                  <a:schemeClr val="bg1"/>
                </a:solidFill>
                <a:latin typeface="Segoe UI" panose="020B0502040204020203" pitchFamily="34" charset="0"/>
                <a:cs typeface="Segoe UI" panose="020B0502040204020203" pitchFamily="34" charset="0"/>
              </a:rPr>
              <a:t>para ver </a:t>
            </a:r>
            <a:r>
              <a:rPr lang="pt-BR" sz="4400" b="1" dirty="0">
                <a:solidFill>
                  <a:schemeClr val="bg1"/>
                </a:solidFill>
                <a:latin typeface="Segoe UI" panose="020B0502040204020203" pitchFamily="34" charset="0"/>
                <a:cs typeface="Segoe UI" panose="020B0502040204020203" pitchFamily="34" charset="0"/>
              </a:rPr>
              <a:t>quando</a:t>
            </a:r>
            <a:r>
              <a:rPr lang="pt-BR" sz="4400" dirty="0">
                <a:solidFill>
                  <a:schemeClr val="bg1"/>
                </a:solidFill>
                <a:latin typeface="Segoe UI" panose="020B0502040204020203" pitchFamily="34" charset="0"/>
                <a:cs typeface="Segoe UI" panose="020B0502040204020203" pitchFamily="34" charset="0"/>
              </a:rPr>
              <a:t> e </a:t>
            </a:r>
            <a:r>
              <a:rPr lang="pt-BR" sz="4400" b="1" dirty="0">
                <a:solidFill>
                  <a:schemeClr val="bg1"/>
                </a:solidFill>
                <a:latin typeface="Segoe UI" panose="020B0502040204020203" pitchFamily="34" charset="0"/>
                <a:cs typeface="Segoe UI" panose="020B0502040204020203" pitchFamily="34" charset="0"/>
              </a:rPr>
              <a:t>onde</a:t>
            </a:r>
            <a:r>
              <a:rPr lang="pt-BR" sz="4400" dirty="0">
                <a:solidFill>
                  <a:schemeClr val="bg1"/>
                </a:solidFill>
                <a:latin typeface="Segoe UI" panose="020B0502040204020203" pitchFamily="34" charset="0"/>
                <a:cs typeface="Segoe UI" panose="020B0502040204020203" pitchFamily="34" charset="0"/>
              </a:rPr>
              <a:t> quiser!</a:t>
            </a:r>
          </a:p>
          <a:p>
            <a:endParaRPr lang="pt-BR" dirty="0">
              <a:solidFill>
                <a:schemeClr val="bg1"/>
              </a:solidFill>
            </a:endParaRPr>
          </a:p>
        </p:txBody>
      </p:sp>
      <p:sp>
        <p:nvSpPr>
          <p:cNvPr id="3" name="CaixaDeTexto 2">
            <a:extLst>
              <a:ext uri="{FF2B5EF4-FFF2-40B4-BE49-F238E27FC236}">
                <a16:creationId xmlns:a16="http://schemas.microsoft.com/office/drawing/2014/main" id="{65B6F761-5B4F-34F2-0414-AF46096B71F2}"/>
              </a:ext>
            </a:extLst>
          </p:cNvPr>
          <p:cNvSpPr txBox="1"/>
          <p:nvPr/>
        </p:nvSpPr>
        <p:spPr>
          <a:xfrm>
            <a:off x="924393" y="4467069"/>
            <a:ext cx="6115987"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Grade de canais: </a:t>
            </a:r>
            <a:r>
              <a:rPr kumimoji="0" lang="pt-BR" sz="1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https://www.claro.com.br/claro-tv-mais/grade-de-canais</a:t>
            </a:r>
            <a:endParaRPr kumimoji="0" lang="pt-BR" sz="14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1082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B15E51F-8302-3344-8422-7CC85E28AF22}"/>
              </a:ext>
            </a:extLst>
          </p:cNvPr>
          <p:cNvSpPr txBox="1"/>
          <p:nvPr/>
        </p:nvSpPr>
        <p:spPr>
          <a:xfrm>
            <a:off x="554583" y="385989"/>
            <a:ext cx="1108283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2400" b="1">
                <a:solidFill>
                  <a:prstClr val="white"/>
                </a:solidFill>
                <a:latin typeface="Segoe UI Black" panose="020B0A02040204020203" pitchFamily="34" charset="0"/>
                <a:cs typeface="Segoe UI Black" panose="020B0A02040204020203" pitchFamily="34" charset="0"/>
              </a:rPr>
              <a:t>Vamos conhecer agora as características e os recursos para cada plano! </a:t>
            </a:r>
          </a:p>
        </p:txBody>
      </p:sp>
      <p:graphicFrame>
        <p:nvGraphicFramePr>
          <p:cNvPr id="3" name="Tabela 2">
            <a:extLst>
              <a:ext uri="{FF2B5EF4-FFF2-40B4-BE49-F238E27FC236}">
                <a16:creationId xmlns:a16="http://schemas.microsoft.com/office/drawing/2014/main" id="{FCD1AA56-DA51-82E2-874D-6FC8446CBBF6}"/>
              </a:ext>
            </a:extLst>
          </p:cNvPr>
          <p:cNvGraphicFramePr>
            <a:graphicFrameLocks noGrp="1"/>
          </p:cNvGraphicFramePr>
          <p:nvPr>
            <p:extLst>
              <p:ext uri="{D42A27DB-BD31-4B8C-83A1-F6EECF244321}">
                <p14:modId xmlns:p14="http://schemas.microsoft.com/office/powerpoint/2010/main" val="1013559664"/>
              </p:ext>
            </p:extLst>
          </p:nvPr>
        </p:nvGraphicFramePr>
        <p:xfrm>
          <a:off x="587999" y="1309320"/>
          <a:ext cx="11016000" cy="5305163"/>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1895054216"/>
                    </a:ext>
                  </a:extLst>
                </a:gridCol>
                <a:gridCol w="1836000">
                  <a:extLst>
                    <a:ext uri="{9D8B030D-6E8A-4147-A177-3AD203B41FA5}">
                      <a16:colId xmlns:a16="http://schemas.microsoft.com/office/drawing/2014/main" val="3861743569"/>
                    </a:ext>
                  </a:extLst>
                </a:gridCol>
                <a:gridCol w="1836000">
                  <a:extLst>
                    <a:ext uri="{9D8B030D-6E8A-4147-A177-3AD203B41FA5}">
                      <a16:colId xmlns:a16="http://schemas.microsoft.com/office/drawing/2014/main" val="2163416119"/>
                    </a:ext>
                  </a:extLst>
                </a:gridCol>
                <a:gridCol w="1836000">
                  <a:extLst>
                    <a:ext uri="{9D8B030D-6E8A-4147-A177-3AD203B41FA5}">
                      <a16:colId xmlns:a16="http://schemas.microsoft.com/office/drawing/2014/main" val="3956782841"/>
                    </a:ext>
                  </a:extLst>
                </a:gridCol>
                <a:gridCol w="1836000">
                  <a:extLst>
                    <a:ext uri="{9D8B030D-6E8A-4147-A177-3AD203B41FA5}">
                      <a16:colId xmlns:a16="http://schemas.microsoft.com/office/drawing/2014/main" val="870552877"/>
                    </a:ext>
                  </a:extLst>
                </a:gridCol>
                <a:gridCol w="1836000">
                  <a:extLst>
                    <a:ext uri="{9D8B030D-6E8A-4147-A177-3AD203B41FA5}">
                      <a16:colId xmlns:a16="http://schemas.microsoft.com/office/drawing/2014/main" val="2116278573"/>
                    </a:ext>
                  </a:extLst>
                </a:gridCol>
              </a:tblGrid>
              <a:tr h="578843">
                <a:tc>
                  <a:txBody>
                    <a:bodyPr/>
                    <a:lstStyle/>
                    <a:p>
                      <a:pPr>
                        <a:buNone/>
                      </a:pPr>
                      <a:r>
                        <a:rPr lang="pt-BR" sz="1400" b="1">
                          <a:solidFill>
                            <a:schemeClr val="bg1"/>
                          </a:solidFill>
                        </a:rPr>
                        <a:t>Características</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sz="1400" b="1">
                          <a:solidFill>
                            <a:schemeClr val="bg1"/>
                          </a:solidFill>
                        </a:rPr>
                        <a:t>App Claro tv+</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sz="1400" b="1">
                          <a:solidFill>
                            <a:schemeClr val="bg1"/>
                          </a:solidFill>
                        </a:rPr>
                        <a:t>App Claro tv+ (com Apple TV+)</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sz="1400" b="1">
                          <a:solidFill>
                            <a:schemeClr val="bg1"/>
                          </a:solidFill>
                        </a:rPr>
                        <a:t>Box Claro tv+</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sz="1400" b="1">
                          <a:solidFill>
                            <a:schemeClr val="bg1"/>
                          </a:solidFill>
                        </a:rPr>
                        <a:t>4K Claro tv+</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sz="1400" b="1" err="1">
                          <a:solidFill>
                            <a:schemeClr val="bg1"/>
                          </a:solidFill>
                        </a:rPr>
                        <a:t>Soundbox</a:t>
                      </a:r>
                      <a:r>
                        <a:rPr lang="pt-BR" sz="1400" b="1">
                          <a:solidFill>
                            <a:schemeClr val="bg1"/>
                          </a:solidFill>
                        </a:rPr>
                        <a:t> Claro tv+</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extLst>
                  <a:ext uri="{0D108BD9-81ED-4DB2-BD59-A6C34878D82A}">
                    <a16:rowId xmlns:a16="http://schemas.microsoft.com/office/drawing/2014/main" val="199568113"/>
                  </a:ext>
                </a:extLst>
              </a:tr>
              <a:tr h="468000">
                <a:tc>
                  <a:txBody>
                    <a:bodyPr/>
                    <a:lstStyle/>
                    <a:p>
                      <a:pPr>
                        <a:buNone/>
                      </a:pPr>
                      <a:r>
                        <a:rPr lang="pt-BR" sz="1400" b="1">
                          <a:solidFill>
                            <a:schemeClr val="bg1"/>
                          </a:solidFill>
                        </a:rPr>
                        <a:t>Valores</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A partir de </a:t>
                      </a:r>
                      <a:r>
                        <a:rPr lang="pt-BR" sz="1400" err="1">
                          <a:solidFill>
                            <a:schemeClr val="bg1"/>
                          </a:solidFill>
                        </a:rPr>
                        <a:t>R</a:t>
                      </a:r>
                      <a:r>
                        <a:rPr lang="pt-BR" sz="1400">
                          <a:solidFill>
                            <a:schemeClr val="bg1"/>
                          </a:solidFill>
                        </a:rPr>
                        <a:t>$ 37,45</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A partir de R$ 57,45</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A partir de R$ 119,90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A partir de R$ 149,90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A partir de R$ 189,90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4019892833"/>
                  </a:ext>
                </a:extLst>
              </a:tr>
              <a:tr h="468000">
                <a:tc>
                  <a:txBody>
                    <a:bodyPr/>
                    <a:lstStyle/>
                    <a:p>
                      <a:pPr>
                        <a:buNone/>
                      </a:pPr>
                      <a:r>
                        <a:rPr lang="pt-BR" sz="1400" b="1">
                          <a:solidFill>
                            <a:schemeClr val="bg1"/>
                          </a:solidFill>
                        </a:rPr>
                        <a:t>Principal diferencial</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Assista de qualquer dispositivo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Assista de qualquer dispositivo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Leve para onde quiser</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Maior qualidade de imagem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Maior qualidade de som e imagem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332991531"/>
                  </a:ext>
                </a:extLst>
              </a:tr>
              <a:tr h="468000">
                <a:tc>
                  <a:txBody>
                    <a:bodyPr/>
                    <a:lstStyle/>
                    <a:p>
                      <a:pPr>
                        <a:buNone/>
                      </a:pPr>
                      <a:r>
                        <a:rPr lang="pt-BR" sz="1400" b="1">
                          <a:solidFill>
                            <a:schemeClr val="bg1"/>
                          </a:solidFill>
                        </a:rPr>
                        <a:t>Necessária conexão com internet (wifi ou cabo)</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dirty="0">
                          <a:solidFill>
                            <a:schemeClr val="bg1"/>
                          </a:solidFill>
                        </a:rPr>
                        <a:t>Internet (</a:t>
                      </a:r>
                      <a:r>
                        <a:rPr lang="pt-BR" sz="1400" dirty="0" err="1">
                          <a:solidFill>
                            <a:schemeClr val="bg1"/>
                          </a:solidFill>
                        </a:rPr>
                        <a:t>wi-fi</a:t>
                      </a:r>
                      <a:r>
                        <a:rPr lang="pt-BR" sz="1400" dirty="0">
                          <a:solidFill>
                            <a:schemeClr val="bg1"/>
                          </a:solidFill>
                        </a:rPr>
                        <a:t>)</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dirty="0">
                          <a:solidFill>
                            <a:schemeClr val="bg1"/>
                          </a:solidFill>
                        </a:rPr>
                        <a:t>Internet (</a:t>
                      </a:r>
                      <a:r>
                        <a:rPr lang="pt-BR" sz="1400" dirty="0" err="1">
                          <a:solidFill>
                            <a:schemeClr val="bg1"/>
                          </a:solidFill>
                        </a:rPr>
                        <a:t>wi-fi</a:t>
                      </a:r>
                      <a:r>
                        <a:rPr lang="pt-BR" sz="1400" dirty="0">
                          <a:solidFill>
                            <a:schemeClr val="bg1"/>
                          </a:solidFill>
                        </a:rPr>
                        <a:t>)</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Internet (wi-fi)</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Internet (cabo)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Internet (cabo) ou Internet (wi-fi)</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402727936"/>
                  </a:ext>
                </a:extLst>
              </a:tr>
              <a:tr h="468000">
                <a:tc>
                  <a:txBody>
                    <a:bodyPr/>
                    <a:lstStyle/>
                    <a:p>
                      <a:pPr>
                        <a:buNone/>
                      </a:pPr>
                      <a:r>
                        <a:rPr lang="pt-BR" sz="1400" b="1">
                          <a:solidFill>
                            <a:schemeClr val="bg1"/>
                          </a:solidFill>
                        </a:rPr>
                        <a:t>Autoinstalação x Técnico</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Você mesmo instala</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Você mesmo instala</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Você mesmo instala</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Instalação feita pelo técnico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Instalação pelo técnico ou você mesmo instala</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713234583"/>
                  </a:ext>
                </a:extLst>
              </a:tr>
              <a:tr h="468000">
                <a:tc>
                  <a:txBody>
                    <a:bodyPr/>
                    <a:lstStyle/>
                    <a:p>
                      <a:pPr>
                        <a:buNone/>
                      </a:pPr>
                      <a:r>
                        <a:rPr lang="pt-BR" sz="1400" b="1">
                          <a:solidFill>
                            <a:schemeClr val="bg1"/>
                          </a:solidFill>
                        </a:rPr>
                        <a:t>Possui equipamento</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dirty="0">
                          <a:solidFill>
                            <a:schemeClr val="bg1"/>
                          </a:solidFill>
                        </a:rPr>
                        <a:t>Produto 100% digital</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Produto 100% digital</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482644641"/>
                  </a:ext>
                </a:extLst>
              </a:tr>
              <a:tr h="468000">
                <a:tc>
                  <a:txBody>
                    <a:bodyPr/>
                    <a:lstStyle/>
                    <a:p>
                      <a:pPr>
                        <a:buNone/>
                      </a:pPr>
                      <a:r>
                        <a:rPr lang="pt-BR" sz="1400" b="1">
                          <a:solidFill>
                            <a:schemeClr val="bg1"/>
                          </a:solidFill>
                        </a:rPr>
                        <a:t>Apple TV+ incluso</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Não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240661747"/>
                  </a:ext>
                </a:extLst>
              </a:tr>
              <a:tr h="468000">
                <a:tc>
                  <a:txBody>
                    <a:bodyPr/>
                    <a:lstStyle/>
                    <a:p>
                      <a:pPr>
                        <a:buNone/>
                      </a:pPr>
                      <a:r>
                        <a:rPr lang="pt-BR" sz="1400" b="1">
                          <a:solidFill>
                            <a:schemeClr val="bg1"/>
                          </a:solidFill>
                        </a:rPr>
                        <a:t>HBO Max incluso com anúncios</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Não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074497164"/>
                  </a:ext>
                </a:extLst>
              </a:tr>
              <a:tr h="468000">
                <a:tc>
                  <a:txBody>
                    <a:bodyPr/>
                    <a:lstStyle/>
                    <a:p>
                      <a:pPr>
                        <a:buNone/>
                      </a:pPr>
                      <a:r>
                        <a:rPr lang="pt-BR" sz="1400" b="1">
                          <a:solidFill>
                            <a:schemeClr val="bg1"/>
                          </a:solidFill>
                        </a:rPr>
                        <a:t>Netflix com anúncios incluso</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Não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640648181"/>
                  </a:ext>
                </a:extLst>
              </a:tr>
              <a:tr h="468000">
                <a:tc>
                  <a:txBody>
                    <a:bodyPr/>
                    <a:lstStyle/>
                    <a:p>
                      <a:pPr>
                        <a:buNone/>
                      </a:pPr>
                      <a:r>
                        <a:rPr lang="pt-BR" sz="1400" b="1">
                          <a:solidFill>
                            <a:schemeClr val="bg1"/>
                          </a:solidFill>
                        </a:rPr>
                        <a:t>Globoplay Premium incluso</a:t>
                      </a:r>
                      <a:endParaRPr lang="pt-BR" sz="1400">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sz="1400" dirty="0">
                          <a:solidFill>
                            <a:schemeClr val="bg1"/>
                          </a:solidFill>
                        </a:rPr>
                        <a:t>Sim</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461150915"/>
                  </a:ext>
                </a:extLst>
              </a:tr>
            </a:tbl>
          </a:graphicData>
        </a:graphic>
      </p:graphicFrame>
      <p:sp>
        <p:nvSpPr>
          <p:cNvPr id="4" name="CaixaDeTexto 3">
            <a:extLst>
              <a:ext uri="{FF2B5EF4-FFF2-40B4-BE49-F238E27FC236}">
                <a16:creationId xmlns:a16="http://schemas.microsoft.com/office/drawing/2014/main" id="{322F23E0-2C94-BBBD-5784-747A26D67760}"/>
              </a:ext>
            </a:extLst>
          </p:cNvPr>
          <p:cNvSpPr txBox="1"/>
          <p:nvPr/>
        </p:nvSpPr>
        <p:spPr>
          <a:xfrm>
            <a:off x="554583" y="842065"/>
            <a:ext cx="4783874" cy="369332"/>
          </a:xfrm>
          <a:prstGeom prst="rect">
            <a:avLst/>
          </a:prstGeom>
          <a:noFill/>
        </p:spPr>
        <p:txBody>
          <a:bodyPr wrap="none" rtlCol="0">
            <a:spAutoFit/>
          </a:bodyPr>
          <a:lstStyle/>
          <a:p>
            <a:r>
              <a:rPr lang="pt-BR">
                <a:solidFill>
                  <a:schemeClr val="bg1"/>
                </a:solidFill>
                <a:latin typeface="Segoe UI" panose="020B0502040204020203" pitchFamily="34" charset="0"/>
                <a:cs typeface="Segoe UI" panose="020B0502040204020203" pitchFamily="34" charset="0"/>
              </a:rPr>
              <a:t>Comparação de funcionalidades e benefícios </a:t>
            </a:r>
          </a:p>
        </p:txBody>
      </p:sp>
    </p:spTree>
    <p:extLst>
      <p:ext uri="{BB962C8B-B14F-4D97-AF65-F5344CB8AC3E}">
        <p14:creationId xmlns:p14="http://schemas.microsoft.com/office/powerpoint/2010/main" val="284445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325C9B-10A0-BD47-EC1E-C9117ECF08ED}"/>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736BAC76-6200-4EF3-B3C1-E2B65841282A}"/>
              </a:ext>
            </a:extLst>
          </p:cNvPr>
          <p:cNvSpPr/>
          <p:nvPr/>
        </p:nvSpPr>
        <p:spPr>
          <a:xfrm>
            <a:off x="784394" y="1789676"/>
            <a:ext cx="5799420" cy="3921576"/>
          </a:xfrm>
          <a:prstGeom prst="rect">
            <a:avLst/>
          </a:prstGeom>
          <a:solidFill>
            <a:srgbClr val="BD920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aixaDeTexto 34">
            <a:extLst>
              <a:ext uri="{FF2B5EF4-FFF2-40B4-BE49-F238E27FC236}">
                <a16:creationId xmlns:a16="http://schemas.microsoft.com/office/drawing/2014/main" id="{580115D4-2893-B476-2739-14990357360E}"/>
              </a:ext>
            </a:extLst>
          </p:cNvPr>
          <p:cNvSpPr txBox="1"/>
          <p:nvPr/>
        </p:nvSpPr>
        <p:spPr>
          <a:xfrm>
            <a:off x="908951" y="3113898"/>
            <a:ext cx="16566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Replay TV de até 7 dias</a:t>
            </a: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6" name="CaixaDeTexto 35">
            <a:extLst>
              <a:ext uri="{FF2B5EF4-FFF2-40B4-BE49-F238E27FC236}">
                <a16:creationId xmlns:a16="http://schemas.microsoft.com/office/drawing/2014/main" id="{1E461F33-B2D9-2305-F94F-E51C41A841BC}"/>
              </a:ext>
            </a:extLst>
          </p:cNvPr>
          <p:cNvSpPr txBox="1"/>
          <p:nvPr/>
        </p:nvSpPr>
        <p:spPr>
          <a:xfrm>
            <a:off x="2565563" y="3113898"/>
            <a:ext cx="23278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Download para assistir offline</a:t>
            </a: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7" name="CaixaDeTexto 36">
            <a:extLst>
              <a:ext uri="{FF2B5EF4-FFF2-40B4-BE49-F238E27FC236}">
                <a16:creationId xmlns:a16="http://schemas.microsoft.com/office/drawing/2014/main" id="{F8DF19D1-3CC6-2B15-75F7-9A8CB722DCBE}"/>
              </a:ext>
            </a:extLst>
          </p:cNvPr>
          <p:cNvSpPr txBox="1"/>
          <p:nvPr/>
        </p:nvSpPr>
        <p:spPr>
          <a:xfrm>
            <a:off x="4802718" y="3134944"/>
            <a:ext cx="1781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Volta/pausa</a:t>
            </a: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8" name="CaixaDeTexto 37">
            <a:extLst>
              <a:ext uri="{FF2B5EF4-FFF2-40B4-BE49-F238E27FC236}">
                <a16:creationId xmlns:a16="http://schemas.microsoft.com/office/drawing/2014/main" id="{31876F4B-DECF-82F3-7FD6-B0C6E5A08146}"/>
              </a:ext>
            </a:extLst>
          </p:cNvPr>
          <p:cNvSpPr txBox="1"/>
          <p:nvPr/>
        </p:nvSpPr>
        <p:spPr>
          <a:xfrm>
            <a:off x="1465176" y="4867760"/>
            <a:ext cx="2327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Recomenda</a:t>
            </a: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9" name="CaixaDeTexto 38">
            <a:extLst>
              <a:ext uri="{FF2B5EF4-FFF2-40B4-BE49-F238E27FC236}">
                <a16:creationId xmlns:a16="http://schemas.microsoft.com/office/drawing/2014/main" id="{727ECC24-6C2F-4CC9-B623-33ABBE3749DB}"/>
              </a:ext>
            </a:extLst>
          </p:cNvPr>
          <p:cNvSpPr txBox="1"/>
          <p:nvPr/>
        </p:nvSpPr>
        <p:spPr>
          <a:xfrm>
            <a:off x="3875498" y="4829790"/>
            <a:ext cx="2011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Espelhamento com Chromecast</a:t>
            </a: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40" name="Imagem 39" descr="Ícone&#10;&#10;Descrição gerada automaticamente">
            <a:extLst>
              <a:ext uri="{FF2B5EF4-FFF2-40B4-BE49-F238E27FC236}">
                <a16:creationId xmlns:a16="http://schemas.microsoft.com/office/drawing/2014/main" id="{55052FCE-BB89-6D87-77F1-E185E1DE12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2353" y="2086958"/>
            <a:ext cx="838200" cy="838200"/>
          </a:xfrm>
          <a:prstGeom prst="rect">
            <a:avLst/>
          </a:prstGeom>
        </p:spPr>
      </p:pic>
      <p:pic>
        <p:nvPicPr>
          <p:cNvPr id="41" name="Imagem 40" descr="Ícone&#10;&#10;Descrição gerada automaticamente">
            <a:extLst>
              <a:ext uri="{FF2B5EF4-FFF2-40B4-BE49-F238E27FC236}">
                <a16:creationId xmlns:a16="http://schemas.microsoft.com/office/drawing/2014/main" id="{DDB0F74D-BE23-EB66-8A74-5C5142F436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5394" y="2010758"/>
            <a:ext cx="800100" cy="914400"/>
          </a:xfrm>
          <a:prstGeom prst="rect">
            <a:avLst/>
          </a:prstGeom>
        </p:spPr>
      </p:pic>
      <p:pic>
        <p:nvPicPr>
          <p:cNvPr id="42" name="Imagem 41" descr="Ícone&#10;&#10;Descrição gerada automaticamente">
            <a:extLst>
              <a:ext uri="{FF2B5EF4-FFF2-40B4-BE49-F238E27FC236}">
                <a16:creationId xmlns:a16="http://schemas.microsoft.com/office/drawing/2014/main" id="{A674A4BC-CD1D-2F1A-39C5-06F957B846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5338" y="3843326"/>
            <a:ext cx="627558" cy="941337"/>
          </a:xfrm>
          <a:prstGeom prst="rect">
            <a:avLst/>
          </a:prstGeom>
        </p:spPr>
      </p:pic>
      <p:pic>
        <p:nvPicPr>
          <p:cNvPr id="43" name="Imagem 42" descr="Ícone&#10;&#10;Descrição gerada automaticamente">
            <a:extLst>
              <a:ext uri="{FF2B5EF4-FFF2-40B4-BE49-F238E27FC236}">
                <a16:creationId xmlns:a16="http://schemas.microsoft.com/office/drawing/2014/main" id="{8DBD81B0-2AE9-D11F-2E17-F62B2295BA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15615" y="1975281"/>
            <a:ext cx="824152" cy="885375"/>
          </a:xfrm>
          <a:prstGeom prst="rect">
            <a:avLst/>
          </a:prstGeom>
        </p:spPr>
      </p:pic>
      <p:pic>
        <p:nvPicPr>
          <p:cNvPr id="44" name="Imagem 43" descr="Ícone&#10;&#10;Descrição gerada automaticamente">
            <a:extLst>
              <a:ext uri="{FF2B5EF4-FFF2-40B4-BE49-F238E27FC236}">
                <a16:creationId xmlns:a16="http://schemas.microsoft.com/office/drawing/2014/main" id="{316E5925-3DC3-BBAD-C92B-921A9C8E6B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61574" y="3896020"/>
            <a:ext cx="1038876" cy="767665"/>
          </a:xfrm>
          <a:prstGeom prst="rect">
            <a:avLst/>
          </a:prstGeom>
        </p:spPr>
      </p:pic>
      <p:sp>
        <p:nvSpPr>
          <p:cNvPr id="47" name="CaixaDeTexto 46">
            <a:extLst>
              <a:ext uri="{FF2B5EF4-FFF2-40B4-BE49-F238E27FC236}">
                <a16:creationId xmlns:a16="http://schemas.microsoft.com/office/drawing/2014/main" id="{4142A829-D161-F2B2-8B62-D916053CDF2A}"/>
              </a:ext>
            </a:extLst>
          </p:cNvPr>
          <p:cNvSpPr txBox="1"/>
          <p:nvPr/>
        </p:nvSpPr>
        <p:spPr>
          <a:xfrm>
            <a:off x="6861858" y="1872258"/>
            <a:ext cx="3221121"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Aplicativos disponíveis para esse plano:</a:t>
            </a:r>
          </a:p>
        </p:txBody>
      </p:sp>
      <p:grpSp>
        <p:nvGrpSpPr>
          <p:cNvPr id="3" name="Agrupar 2">
            <a:extLst>
              <a:ext uri="{FF2B5EF4-FFF2-40B4-BE49-F238E27FC236}">
                <a16:creationId xmlns:a16="http://schemas.microsoft.com/office/drawing/2014/main" id="{14A563C3-5D4A-FE39-7486-058D37BEA686}"/>
              </a:ext>
            </a:extLst>
          </p:cNvPr>
          <p:cNvGrpSpPr/>
          <p:nvPr/>
        </p:nvGrpSpPr>
        <p:grpSpPr>
          <a:xfrm>
            <a:off x="6951083" y="3113898"/>
            <a:ext cx="3958296" cy="1134438"/>
            <a:chOff x="7345200" y="3733664"/>
            <a:chExt cx="3958296" cy="1134438"/>
          </a:xfrm>
        </p:grpSpPr>
        <p:sp>
          <p:nvSpPr>
            <p:cNvPr id="50" name="Retângulo 49">
              <a:extLst>
                <a:ext uri="{FF2B5EF4-FFF2-40B4-BE49-F238E27FC236}">
                  <a16:creationId xmlns:a16="http://schemas.microsoft.com/office/drawing/2014/main" id="{9BDDFA4D-5E6D-FE19-150F-E564BB614D01}"/>
                </a:ext>
              </a:extLst>
            </p:cNvPr>
            <p:cNvSpPr/>
            <p:nvPr/>
          </p:nvSpPr>
          <p:spPr>
            <a:xfrm>
              <a:off x="7345200" y="3733664"/>
              <a:ext cx="3958296" cy="1134438"/>
            </a:xfrm>
            <a:prstGeom prst="rect">
              <a:avLst/>
            </a:prstGeom>
            <a:solidFill>
              <a:schemeClr val="bg1">
                <a:alpha val="684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Imagem 47" descr="Logotipo&#10;&#10;Descrição gerada automaticamente">
              <a:extLst>
                <a:ext uri="{FF2B5EF4-FFF2-40B4-BE49-F238E27FC236}">
                  <a16:creationId xmlns:a16="http://schemas.microsoft.com/office/drawing/2014/main" id="{DFC60A4A-9BD4-D1B2-5F25-1E7BBD4854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2129" y="3827197"/>
              <a:ext cx="1341344" cy="809257"/>
            </a:xfrm>
            <a:prstGeom prst="rect">
              <a:avLst/>
            </a:prstGeom>
          </p:spPr>
        </p:pic>
      </p:grpSp>
      <p:pic>
        <p:nvPicPr>
          <p:cNvPr id="4" name="Imagem 4">
            <a:extLst>
              <a:ext uri="{FF2B5EF4-FFF2-40B4-BE49-F238E27FC236}">
                <a16:creationId xmlns:a16="http://schemas.microsoft.com/office/drawing/2014/main" id="{702F044D-4142-09AB-9C12-B8F1E1109191}"/>
              </a:ext>
            </a:extLst>
          </p:cNvPr>
          <p:cNvPicPr>
            <a:picLocks noChangeAspect="1"/>
          </p:cNvPicPr>
          <p:nvPr/>
        </p:nvPicPr>
        <p:blipFill rotWithShape="1">
          <a:blip>
            <a:extLst>
              <a:ext uri="{96DAC541-7B7A-43D3-8B79-37D633B846F1}">
                <asvg:svgBlip xmlns:asvg="http://schemas.microsoft.com/office/drawing/2016/SVG/main" r:embed="rId10"/>
              </a:ext>
            </a:extLst>
          </a:blip>
          <a:srcRect l="53177" t="3241" r="-1335" b="-3241"/>
          <a:stretch/>
        </p:blipFill>
        <p:spPr>
          <a:xfrm>
            <a:off x="47625" y="886284"/>
            <a:ext cx="553425" cy="1144747"/>
          </a:xfrm>
          <a:prstGeom prst="rect">
            <a:avLst/>
          </a:prstGeom>
        </p:spPr>
      </p:pic>
      <p:sp>
        <p:nvSpPr>
          <p:cNvPr id="5" name="CaixaDeTexto 4">
            <a:extLst>
              <a:ext uri="{FF2B5EF4-FFF2-40B4-BE49-F238E27FC236}">
                <a16:creationId xmlns:a16="http://schemas.microsoft.com/office/drawing/2014/main" id="{606B8AAD-0ACB-7C46-46F0-BD4CF18CBE56}"/>
              </a:ext>
            </a:extLst>
          </p:cNvPr>
          <p:cNvSpPr txBox="1"/>
          <p:nvPr/>
        </p:nvSpPr>
        <p:spPr>
          <a:xfrm>
            <a:off x="784394" y="1096081"/>
            <a:ext cx="3895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Claro tv+ App </a:t>
            </a:r>
            <a:endParaRPr kumimoji="0" lang="pt-BR"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CaixaDeTexto 6">
            <a:extLst>
              <a:ext uri="{FF2B5EF4-FFF2-40B4-BE49-F238E27FC236}">
                <a16:creationId xmlns:a16="http://schemas.microsoft.com/office/drawing/2014/main" id="{E2430BFF-8545-1962-5E9A-4C3D06F61AF5}"/>
              </a:ext>
            </a:extLst>
          </p:cNvPr>
          <p:cNvSpPr txBox="1"/>
          <p:nvPr/>
        </p:nvSpPr>
        <p:spPr>
          <a:xfrm>
            <a:off x="6861858" y="4557475"/>
            <a:ext cx="404752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i="1" u="none" strike="noStrike" kern="120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rPr>
              <a:t>Para conferir mais informações é só acessar o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i="1" u="sng"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hlinkClick r:id="rId11">
                  <a:extLst>
                    <a:ext uri="{A12FA001-AC4F-418D-AE19-62706E023703}">
                      <ahyp:hlinkClr xmlns:ahyp="http://schemas.microsoft.com/office/drawing/2018/hyperlinkcolor" val="tx"/>
                    </a:ext>
                  </a:extLst>
                </a:hlinkClick>
              </a:rPr>
              <a:t>https://</a:t>
            </a:r>
            <a:r>
              <a:rPr kumimoji="0" lang="pt-BR" sz="1400" i="1" u="sng" strike="noStrike" kern="1200" cap="none" spc="0" normalizeH="0" baseline="0" noProof="0" err="1">
                <a:ln>
                  <a:noFill/>
                </a:ln>
                <a:solidFill>
                  <a:schemeClr val="bg1"/>
                </a:solidFill>
                <a:effectLst/>
                <a:uLnTx/>
                <a:uFillTx/>
                <a:latin typeface="Segoe UI Light" panose="020B0502040204020203" pitchFamily="34" charset="0"/>
                <a:cs typeface="Segoe UI Light" panose="020B0502040204020203" pitchFamily="34" charset="0"/>
                <a:hlinkClick r:id="rId11">
                  <a:extLst>
                    <a:ext uri="{A12FA001-AC4F-418D-AE19-62706E023703}">
                      <ahyp:hlinkClr xmlns:ahyp="http://schemas.microsoft.com/office/drawing/2018/hyperlinkcolor" val="tx"/>
                    </a:ext>
                  </a:extLst>
                </a:hlinkClick>
              </a:rPr>
              <a:t>www.trncomercial.com.br</a:t>
            </a:r>
            <a:r>
              <a:rPr kumimoji="0" lang="pt-BR" sz="1400" i="1" u="sng"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hlinkClick r:id="rId11">
                  <a:extLst>
                    <a:ext uri="{A12FA001-AC4F-418D-AE19-62706E023703}">
                      <ahyp:hlinkClr xmlns:ahyp="http://schemas.microsoft.com/office/drawing/2018/hyperlinkcolor" val="tx"/>
                    </a:ext>
                  </a:extLst>
                </a:hlinkClick>
              </a:rPr>
              <a:t>/e-learning/online/2023.01.12_EntretenimentoTV_FA/</a:t>
            </a:r>
            <a:r>
              <a:rPr kumimoji="0" lang="pt-BR" sz="1400" i="1" u="sng" strike="noStrike" kern="1200" cap="none" spc="0" normalizeH="0" baseline="0" noProof="0" err="1">
                <a:ln>
                  <a:noFill/>
                </a:ln>
                <a:solidFill>
                  <a:schemeClr val="bg1"/>
                </a:solidFill>
                <a:effectLst/>
                <a:uLnTx/>
                <a:uFillTx/>
                <a:latin typeface="Segoe UI Light" panose="020B0502040204020203" pitchFamily="34" charset="0"/>
                <a:cs typeface="Segoe UI Light" panose="020B0502040204020203" pitchFamily="34" charset="0"/>
                <a:hlinkClick r:id="rId11">
                  <a:extLst>
                    <a:ext uri="{A12FA001-AC4F-418D-AE19-62706E023703}">
                      <ahyp:hlinkClr xmlns:ahyp="http://schemas.microsoft.com/office/drawing/2018/hyperlinkcolor" val="tx"/>
                    </a:ext>
                  </a:extLst>
                </a:hlinkClick>
              </a:rPr>
              <a:t>story.html</a:t>
            </a:r>
            <a:endParaRPr kumimoji="0" lang="pt-BR" sz="1400" i="1" u="sng"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endParaRPr>
          </a:p>
        </p:txBody>
      </p:sp>
    </p:spTree>
    <p:custDataLst>
      <p:tags r:id="rId1"/>
    </p:custDataLst>
    <p:extLst>
      <p:ext uri="{BB962C8B-B14F-4D97-AF65-F5344CB8AC3E}">
        <p14:creationId xmlns:p14="http://schemas.microsoft.com/office/powerpoint/2010/main" val="102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fade">
                                      <p:cBhvr>
                                        <p:cTn id="63" dur="500"/>
                                        <p:tgtEl>
                                          <p:spTgt spid="7">
                                            <p:txEl>
                                              <p:pRg st="0" end="0"/>
                                            </p:tx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fade">
                                      <p:cBhvr>
                                        <p:cTn id="6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36" grpId="0"/>
      <p:bldP spid="37" grpId="0"/>
      <p:bldP spid="38" grpId="0"/>
      <p:bldP spid="39" grpId="0"/>
      <p:bldP spid="47" grpId="0"/>
      <p:bldP spid="5" grpId="0"/>
      <p:bldP spid="7" grpId="0" uiExpand="1" build="allAtOnce"/>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045E76-69B7-B76C-E518-B4F564FF10B8}"/>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22B7DA8B-1FB6-391F-0D15-360960A502FC}"/>
              </a:ext>
            </a:extLst>
          </p:cNvPr>
          <p:cNvSpPr/>
          <p:nvPr/>
        </p:nvSpPr>
        <p:spPr>
          <a:xfrm>
            <a:off x="752339" y="2338466"/>
            <a:ext cx="10839893" cy="3298230"/>
          </a:xfrm>
          <a:prstGeom prst="rect">
            <a:avLst/>
          </a:prstGeom>
          <a:solidFill>
            <a:srgbClr val="BD920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aixaDeTexto 33">
            <a:extLst>
              <a:ext uri="{FF2B5EF4-FFF2-40B4-BE49-F238E27FC236}">
                <a16:creationId xmlns:a16="http://schemas.microsoft.com/office/drawing/2014/main" id="{E272E24C-324F-BCC9-8536-E0249C1C213B}"/>
              </a:ext>
            </a:extLst>
          </p:cNvPr>
          <p:cNvSpPr txBox="1"/>
          <p:nvPr/>
        </p:nvSpPr>
        <p:spPr>
          <a:xfrm flipH="1">
            <a:off x="752339" y="1681753"/>
            <a:ext cx="100115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Funcionalidades exclusivas:</a:t>
            </a:r>
          </a:p>
        </p:txBody>
      </p:sp>
      <p:pic>
        <p:nvPicPr>
          <p:cNvPr id="6" name="Imagem 4">
            <a:extLst>
              <a:ext uri="{FF2B5EF4-FFF2-40B4-BE49-F238E27FC236}">
                <a16:creationId xmlns:a16="http://schemas.microsoft.com/office/drawing/2014/main" id="{805BDBF2-0A06-213B-D9CF-715F8A4303D2}"/>
              </a:ext>
            </a:extLst>
          </p:cNvPr>
          <p:cNvPicPr>
            <a:picLocks noChangeAspect="1"/>
          </p:cNvPicPr>
          <p:nvPr/>
        </p:nvPicPr>
        <p:blipFill rotWithShape="1">
          <a:blip>
            <a:extLst>
              <a:ext uri="{96DAC541-7B7A-43D3-8B79-37D633B846F1}">
                <asvg:svgBlip xmlns:asvg="http://schemas.microsoft.com/office/drawing/2016/SVG/main" r:embed="rId4"/>
              </a:ext>
            </a:extLst>
          </a:blip>
          <a:srcRect l="53177" t="3241" r="-1335" b="-3241"/>
          <a:stretch/>
        </p:blipFill>
        <p:spPr>
          <a:xfrm>
            <a:off x="47625" y="886284"/>
            <a:ext cx="553425" cy="1144747"/>
          </a:xfrm>
          <a:prstGeom prst="rect">
            <a:avLst/>
          </a:prstGeom>
        </p:spPr>
      </p:pic>
      <p:grpSp>
        <p:nvGrpSpPr>
          <p:cNvPr id="16" name="Agrupar 15">
            <a:extLst>
              <a:ext uri="{FF2B5EF4-FFF2-40B4-BE49-F238E27FC236}">
                <a16:creationId xmlns:a16="http://schemas.microsoft.com/office/drawing/2014/main" id="{CCD36943-DE67-B44A-5395-25DA089AB6D0}"/>
              </a:ext>
            </a:extLst>
          </p:cNvPr>
          <p:cNvGrpSpPr/>
          <p:nvPr/>
        </p:nvGrpSpPr>
        <p:grpSpPr>
          <a:xfrm>
            <a:off x="857725" y="2625076"/>
            <a:ext cx="2327449" cy="2798697"/>
            <a:chOff x="857725" y="2894899"/>
            <a:chExt cx="2327449" cy="2798697"/>
          </a:xfrm>
        </p:grpSpPr>
        <p:pic>
          <p:nvPicPr>
            <p:cNvPr id="10" name="Gráfico 9">
              <a:extLst>
                <a:ext uri="{FF2B5EF4-FFF2-40B4-BE49-F238E27FC236}">
                  <a16:creationId xmlns:a16="http://schemas.microsoft.com/office/drawing/2014/main" id="{BFA85C45-B904-5FEB-5EBE-5DBF44345B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13780" y="2894899"/>
              <a:ext cx="615339" cy="791150"/>
            </a:xfrm>
            <a:prstGeom prst="rect">
              <a:avLst/>
            </a:prstGeom>
          </p:spPr>
        </p:pic>
        <p:sp>
          <p:nvSpPr>
            <p:cNvPr id="7" name="CaixaDeTexto 6">
              <a:extLst>
                <a:ext uri="{FF2B5EF4-FFF2-40B4-BE49-F238E27FC236}">
                  <a16:creationId xmlns:a16="http://schemas.microsoft.com/office/drawing/2014/main" id="{0207698D-4749-F1AA-8917-E324F4AB9206}"/>
                </a:ext>
              </a:extLst>
            </p:cNvPr>
            <p:cNvSpPr txBox="1"/>
            <p:nvPr/>
          </p:nvSpPr>
          <p:spPr>
            <a:xfrm>
              <a:off x="857725" y="3877714"/>
              <a:ext cx="232744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A tecnologia Dolby ATMOS leva você </a:t>
              </a:r>
              <a:b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b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para o meio da ação com efeitos sonoros imersivos, incrivelmente reais e com qualidade de som surround.</a:t>
              </a:r>
            </a:p>
          </p:txBody>
        </p:sp>
      </p:grpSp>
      <p:grpSp>
        <p:nvGrpSpPr>
          <p:cNvPr id="17" name="Agrupar 16">
            <a:extLst>
              <a:ext uri="{FF2B5EF4-FFF2-40B4-BE49-F238E27FC236}">
                <a16:creationId xmlns:a16="http://schemas.microsoft.com/office/drawing/2014/main" id="{51DA8519-0A67-01A7-FD11-989E8C61C2B9}"/>
              </a:ext>
            </a:extLst>
          </p:cNvPr>
          <p:cNvGrpSpPr/>
          <p:nvPr/>
        </p:nvGrpSpPr>
        <p:grpSpPr>
          <a:xfrm>
            <a:off x="3517992" y="2673266"/>
            <a:ext cx="2146458" cy="1519400"/>
            <a:chOff x="3659947" y="2943089"/>
            <a:chExt cx="2146458" cy="1519400"/>
          </a:xfrm>
        </p:grpSpPr>
        <p:pic>
          <p:nvPicPr>
            <p:cNvPr id="9" name="Gráfico 8">
              <a:extLst>
                <a:ext uri="{FF2B5EF4-FFF2-40B4-BE49-F238E27FC236}">
                  <a16:creationId xmlns:a16="http://schemas.microsoft.com/office/drawing/2014/main" id="{986B707C-2B67-49DF-274D-1F48531E7483}"/>
                </a:ext>
              </a:extLst>
            </p:cNvPr>
            <p:cNvPicPr>
              <a:picLocks noChangeAspect="1"/>
            </p:cNvPicPr>
            <p:nvPr/>
          </p:nvPicPr>
          <p:blipFill>
            <a:blip r:embed="rId6"/>
            <a:srcRect/>
            <a:stretch/>
          </p:blipFill>
          <p:spPr>
            <a:xfrm>
              <a:off x="4333372" y="2943089"/>
              <a:ext cx="694769" cy="694769"/>
            </a:xfrm>
            <a:prstGeom prst="rect">
              <a:avLst/>
            </a:prstGeom>
          </p:spPr>
        </p:pic>
        <p:sp>
          <p:nvSpPr>
            <p:cNvPr id="11" name="CaixaDeTexto 10">
              <a:extLst>
                <a:ext uri="{FF2B5EF4-FFF2-40B4-BE49-F238E27FC236}">
                  <a16:creationId xmlns:a16="http://schemas.microsoft.com/office/drawing/2014/main" id="{A2890AC9-0B9E-C8D0-A939-3CC16F8FE4DF}"/>
                </a:ext>
              </a:extLst>
            </p:cNvPr>
            <p:cNvSpPr txBox="1"/>
            <p:nvPr/>
          </p:nvSpPr>
          <p:spPr>
            <a:xfrm>
              <a:off x="3659947" y="3877714"/>
              <a:ext cx="21464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Spotify Connect incluso</a:t>
              </a:r>
            </a:p>
          </p:txBody>
        </p:sp>
      </p:grpSp>
      <p:grpSp>
        <p:nvGrpSpPr>
          <p:cNvPr id="19" name="Agrupar 18">
            <a:extLst>
              <a:ext uri="{FF2B5EF4-FFF2-40B4-BE49-F238E27FC236}">
                <a16:creationId xmlns:a16="http://schemas.microsoft.com/office/drawing/2014/main" id="{5A8D0B28-C181-5C88-7895-DF4B40EBFDE7}"/>
              </a:ext>
            </a:extLst>
          </p:cNvPr>
          <p:cNvGrpSpPr/>
          <p:nvPr/>
        </p:nvGrpSpPr>
        <p:grpSpPr>
          <a:xfrm>
            <a:off x="5997267" y="2922687"/>
            <a:ext cx="2355205" cy="2008643"/>
            <a:chOff x="5447571" y="3192510"/>
            <a:chExt cx="2355205" cy="2008643"/>
          </a:xfrm>
        </p:grpSpPr>
        <p:sp>
          <p:nvSpPr>
            <p:cNvPr id="12" name="CaixaDeTexto 11">
              <a:extLst>
                <a:ext uri="{FF2B5EF4-FFF2-40B4-BE49-F238E27FC236}">
                  <a16:creationId xmlns:a16="http://schemas.microsoft.com/office/drawing/2014/main" id="{6205A337-FCC1-3D0E-0314-EC102ADCA1AA}"/>
                </a:ext>
              </a:extLst>
            </p:cNvPr>
            <p:cNvSpPr txBox="1"/>
            <p:nvPr/>
          </p:nvSpPr>
          <p:spPr>
            <a:xfrm>
              <a:off x="5447571" y="3877714"/>
              <a:ext cx="23552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Qualidade de </a:t>
              </a:r>
              <a:b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b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som excepcional </a:t>
              </a:r>
              <a:b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b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na </a:t>
              </a:r>
              <a:r>
                <a:rPr kumimoji="0" lang="pt-BR" sz="1600" b="0" i="0" u="none" strike="noStrike" kern="1200" cap="none" spc="0" normalizeH="0" baseline="0" noProof="0" err="1">
                  <a:ln>
                    <a:noFill/>
                  </a:ln>
                  <a:solidFill>
                    <a:prstClr val="white"/>
                  </a:solidFill>
                  <a:effectLst/>
                  <a:uLnTx/>
                  <a:uFillTx/>
                  <a:latin typeface="Segoe UI" panose="020B0502040204020203" pitchFamily="34" charset="0"/>
                  <a:ea typeface="Calibri"/>
                  <a:cs typeface="Segoe UI" panose="020B0502040204020203" pitchFamily="34" charset="0"/>
                  <a:sym typeface="Calibri"/>
                </a:rPr>
                <a:t>Soundbox</a:t>
              </a: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 </a:t>
              </a:r>
              <a:b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b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com qualidade </a:t>
              </a:r>
              <a:b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br>
              <a:r>
                <a:rPr kumimoji="0" lang="pt-BR" sz="1600" b="0" i="0" u="none" strike="noStrike" kern="1200" cap="none" spc="0" normalizeH="0" baseline="0" noProof="0" err="1">
                  <a:ln>
                    <a:noFill/>
                  </a:ln>
                  <a:solidFill>
                    <a:prstClr val="white"/>
                  </a:solidFill>
                  <a:effectLst/>
                  <a:uLnTx/>
                  <a:uFillTx/>
                  <a:latin typeface="Segoe UI" panose="020B0502040204020203" pitchFamily="34" charset="0"/>
                  <a:ea typeface="Calibri"/>
                  <a:cs typeface="Segoe UI" panose="020B0502040204020203" pitchFamily="34" charset="0"/>
                  <a:sym typeface="Calibri"/>
                </a:rPr>
                <a:t>Bang</a:t>
              </a: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 &amp; </a:t>
              </a:r>
              <a:r>
                <a:rPr kumimoji="0" lang="pt-BR" sz="1600" b="0" i="0" u="none" strike="noStrike" kern="1200" cap="none" spc="0" normalizeH="0" baseline="0" noProof="0" err="1">
                  <a:ln>
                    <a:noFill/>
                  </a:ln>
                  <a:solidFill>
                    <a:prstClr val="white"/>
                  </a:solidFill>
                  <a:effectLst/>
                  <a:uLnTx/>
                  <a:uFillTx/>
                  <a:latin typeface="Segoe UI" panose="020B0502040204020203" pitchFamily="34" charset="0"/>
                  <a:ea typeface="Calibri"/>
                  <a:cs typeface="Segoe UI" panose="020B0502040204020203" pitchFamily="34" charset="0"/>
                  <a:sym typeface="Calibri"/>
                </a:rPr>
                <a:t>Olufsen</a:t>
              </a:r>
              <a:endPar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endParaRPr>
            </a:p>
          </p:txBody>
        </p:sp>
        <p:pic>
          <p:nvPicPr>
            <p:cNvPr id="13" name="Imagem 12">
              <a:extLst>
                <a:ext uri="{FF2B5EF4-FFF2-40B4-BE49-F238E27FC236}">
                  <a16:creationId xmlns:a16="http://schemas.microsoft.com/office/drawing/2014/main" id="{F9D423B4-9AA6-A1A4-E304-FFEEB111E3E1}"/>
                </a:ext>
              </a:extLst>
            </p:cNvPr>
            <p:cNvPicPr>
              <a:picLocks noChangeAspect="1"/>
            </p:cNvPicPr>
            <p:nvPr/>
          </p:nvPicPr>
          <p:blipFill>
            <a:blip r:embed="rId7"/>
            <a:stretch>
              <a:fillRect/>
            </a:stretch>
          </p:blipFill>
          <p:spPr>
            <a:xfrm>
              <a:off x="5447571" y="3192510"/>
              <a:ext cx="2355205" cy="445348"/>
            </a:xfrm>
            <a:prstGeom prst="rect">
              <a:avLst/>
            </a:prstGeom>
          </p:spPr>
        </p:pic>
      </p:grpSp>
      <p:grpSp>
        <p:nvGrpSpPr>
          <p:cNvPr id="20" name="Agrupar 19">
            <a:extLst>
              <a:ext uri="{FF2B5EF4-FFF2-40B4-BE49-F238E27FC236}">
                <a16:creationId xmlns:a16="http://schemas.microsoft.com/office/drawing/2014/main" id="{065CD04E-B05D-C190-313A-BB3B18F44BA9}"/>
              </a:ext>
            </a:extLst>
          </p:cNvPr>
          <p:cNvGrpSpPr/>
          <p:nvPr/>
        </p:nvGrpSpPr>
        <p:grpSpPr>
          <a:xfrm>
            <a:off x="8685290" y="2625076"/>
            <a:ext cx="2955850" cy="1321369"/>
            <a:chOff x="8685290" y="2894899"/>
            <a:chExt cx="2955850" cy="1321369"/>
          </a:xfrm>
        </p:grpSpPr>
        <p:pic>
          <p:nvPicPr>
            <p:cNvPr id="14" name="Imagem 13" descr="Uma imagem contendo Interface gráfica do usuário&#10;&#10;Descrição gerada automaticamente">
              <a:extLst>
                <a:ext uri="{FF2B5EF4-FFF2-40B4-BE49-F238E27FC236}">
                  <a16:creationId xmlns:a16="http://schemas.microsoft.com/office/drawing/2014/main" id="{83482E9F-09E0-1264-6270-78D978441FB0}"/>
                </a:ext>
              </a:extLst>
            </p:cNvPr>
            <p:cNvPicPr>
              <a:picLocks noChangeAspect="1"/>
            </p:cNvPicPr>
            <p:nvPr/>
          </p:nvPicPr>
          <p:blipFill>
            <a:blip r:embed="rId8"/>
            <a:stretch>
              <a:fillRect/>
            </a:stretch>
          </p:blipFill>
          <p:spPr>
            <a:xfrm>
              <a:off x="9708445" y="2894899"/>
              <a:ext cx="909539" cy="909539"/>
            </a:xfrm>
            <a:prstGeom prst="rect">
              <a:avLst/>
            </a:prstGeom>
          </p:spPr>
        </p:pic>
        <p:sp>
          <p:nvSpPr>
            <p:cNvPr id="15" name="CaixaDeTexto 14">
              <a:extLst>
                <a:ext uri="{FF2B5EF4-FFF2-40B4-BE49-F238E27FC236}">
                  <a16:creationId xmlns:a16="http://schemas.microsoft.com/office/drawing/2014/main" id="{32C9E014-278A-F8FC-9051-FACCC017E235}"/>
                </a:ext>
              </a:extLst>
            </p:cNvPr>
            <p:cNvSpPr txBox="1"/>
            <p:nvPr/>
          </p:nvSpPr>
          <p:spPr>
            <a:xfrm>
              <a:off x="8685290" y="3877714"/>
              <a:ext cx="29558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err="1">
                  <a:ln>
                    <a:noFill/>
                  </a:ln>
                  <a:solidFill>
                    <a:prstClr val="white"/>
                  </a:solidFill>
                  <a:effectLst/>
                  <a:uLnTx/>
                  <a:uFillTx/>
                  <a:latin typeface="Segoe UI" panose="020B0502040204020203" pitchFamily="34" charset="0"/>
                  <a:ea typeface="Calibri"/>
                  <a:cs typeface="Segoe UI" panose="020B0502040204020203" pitchFamily="34" charset="0"/>
                  <a:sym typeface="Calibri"/>
                </a:rPr>
                <a:t>Amazon</a:t>
              </a: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 Music inclusa</a:t>
              </a:r>
            </a:p>
          </p:txBody>
        </p:sp>
      </p:grpSp>
      <p:sp>
        <p:nvSpPr>
          <p:cNvPr id="3" name="CaixaDeTexto 2">
            <a:extLst>
              <a:ext uri="{FF2B5EF4-FFF2-40B4-BE49-F238E27FC236}">
                <a16:creationId xmlns:a16="http://schemas.microsoft.com/office/drawing/2014/main" id="{4299B5E0-680F-2C0F-43E9-F88E8BD41708}"/>
              </a:ext>
            </a:extLst>
          </p:cNvPr>
          <p:cNvSpPr txBox="1"/>
          <p:nvPr/>
        </p:nvSpPr>
        <p:spPr>
          <a:xfrm>
            <a:off x="752339" y="1054566"/>
            <a:ext cx="5082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Claro tv+ </a:t>
            </a:r>
            <a:r>
              <a:rPr kumimoji="0" lang="pt-BR" sz="2800" b="1" i="0" u="none" strike="noStrike" kern="1200" cap="none" spc="0" normalizeH="0" baseline="0" noProof="0" err="1">
                <a:ln>
                  <a:noFill/>
                </a:ln>
                <a:solidFill>
                  <a:prstClr val="white"/>
                </a:solidFill>
                <a:effectLst/>
                <a:uLnTx/>
                <a:uFillTx/>
                <a:latin typeface="Segoe UI Black" panose="020B0502040204020203" pitchFamily="34" charset="0"/>
                <a:ea typeface="+mn-ea"/>
                <a:cs typeface="Segoe UI Black" panose="020B0502040204020203" pitchFamily="34" charset="0"/>
              </a:rPr>
              <a:t>Soundbox</a:t>
            </a:r>
            <a:endParaRPr kumimoji="0" lang="pt-BR"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custDataLst>
      <p:tags r:id="rId1"/>
    </p:custDataLst>
    <p:extLst>
      <p:ext uri="{BB962C8B-B14F-4D97-AF65-F5344CB8AC3E}">
        <p14:creationId xmlns:p14="http://schemas.microsoft.com/office/powerpoint/2010/main" val="39267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D841B26-B6F3-FB37-B81E-10D0808C49B2}"/>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815C8732-0AB1-A425-761F-2077677B676A}"/>
              </a:ext>
            </a:extLst>
          </p:cNvPr>
          <p:cNvSpPr/>
          <p:nvPr/>
        </p:nvSpPr>
        <p:spPr>
          <a:xfrm>
            <a:off x="627632" y="1547106"/>
            <a:ext cx="6207261" cy="4131732"/>
          </a:xfrm>
          <a:prstGeom prst="rect">
            <a:avLst/>
          </a:prstGeom>
          <a:solidFill>
            <a:srgbClr val="BD920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aixaDeTexto 33">
            <a:extLst>
              <a:ext uri="{FF2B5EF4-FFF2-40B4-BE49-F238E27FC236}">
                <a16:creationId xmlns:a16="http://schemas.microsoft.com/office/drawing/2014/main" id="{03FD8A22-BD2A-BF7D-9246-671976748B18}"/>
              </a:ext>
            </a:extLst>
          </p:cNvPr>
          <p:cNvSpPr txBox="1"/>
          <p:nvPr/>
        </p:nvSpPr>
        <p:spPr>
          <a:xfrm flipH="1">
            <a:off x="561886" y="886284"/>
            <a:ext cx="113826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Recursos disponíveis para os pacotes </a:t>
            </a:r>
            <a:r>
              <a:rPr kumimoji="0" lang="pt-BR" sz="2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BOX e SOUNDBOX </a:t>
            </a: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tv+</a:t>
            </a:r>
            <a:endParaRPr kumimoji="0" lang="pt-BR" sz="2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endParaRPr>
          </a:p>
        </p:txBody>
      </p:sp>
      <p:sp>
        <p:nvSpPr>
          <p:cNvPr id="35" name="CaixaDeTexto 34">
            <a:extLst>
              <a:ext uri="{FF2B5EF4-FFF2-40B4-BE49-F238E27FC236}">
                <a16:creationId xmlns:a16="http://schemas.microsoft.com/office/drawing/2014/main" id="{07E82906-1550-2191-3E66-03D82843E39C}"/>
              </a:ext>
            </a:extLst>
          </p:cNvPr>
          <p:cNvSpPr txBox="1"/>
          <p:nvPr/>
        </p:nvSpPr>
        <p:spPr>
          <a:xfrm>
            <a:off x="1043472" y="2887213"/>
            <a:ext cx="165661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Replay TV de</a:t>
            </a:r>
            <a:b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br>
            <a: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até 7 dias</a:t>
            </a:r>
            <a:endPar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7" name="CaixaDeTexto 36">
            <a:extLst>
              <a:ext uri="{FF2B5EF4-FFF2-40B4-BE49-F238E27FC236}">
                <a16:creationId xmlns:a16="http://schemas.microsoft.com/office/drawing/2014/main" id="{FE4D1FB5-5BA2-58ED-A7A2-826DE970B179}"/>
              </a:ext>
            </a:extLst>
          </p:cNvPr>
          <p:cNvSpPr txBox="1"/>
          <p:nvPr/>
        </p:nvSpPr>
        <p:spPr>
          <a:xfrm>
            <a:off x="4821018" y="2887213"/>
            <a:ext cx="178109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Volta/pausa</a:t>
            </a:r>
            <a:endPar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8" name="CaixaDeTexto 37">
            <a:extLst>
              <a:ext uri="{FF2B5EF4-FFF2-40B4-BE49-F238E27FC236}">
                <a16:creationId xmlns:a16="http://schemas.microsoft.com/office/drawing/2014/main" id="{01CDD896-6472-B2AA-665A-9EE58E555006}"/>
              </a:ext>
            </a:extLst>
          </p:cNvPr>
          <p:cNvSpPr txBox="1"/>
          <p:nvPr/>
        </p:nvSpPr>
        <p:spPr>
          <a:xfrm>
            <a:off x="2700084" y="4754278"/>
            <a:ext cx="232788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Recomenda</a:t>
            </a:r>
            <a:endPar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40" name="Imagem 39" descr="Ícone&#10;&#10;Descrição gerada automaticamente">
            <a:extLst>
              <a:ext uri="{FF2B5EF4-FFF2-40B4-BE49-F238E27FC236}">
                <a16:creationId xmlns:a16="http://schemas.microsoft.com/office/drawing/2014/main" id="{A1150A31-F561-C773-9D2B-A0D0ED7598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466" y="1900811"/>
            <a:ext cx="838200" cy="838200"/>
          </a:xfrm>
          <a:prstGeom prst="rect">
            <a:avLst/>
          </a:prstGeom>
        </p:spPr>
      </p:pic>
      <p:pic>
        <p:nvPicPr>
          <p:cNvPr id="41" name="Imagem 40" descr="Ícone&#10;&#10;Descrição gerada automaticamente">
            <a:extLst>
              <a:ext uri="{FF2B5EF4-FFF2-40B4-BE49-F238E27FC236}">
                <a16:creationId xmlns:a16="http://schemas.microsoft.com/office/drawing/2014/main" id="{33F0A9E3-391D-4066-517A-AC43834169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1728" y="1824611"/>
            <a:ext cx="800100" cy="914400"/>
          </a:xfrm>
          <a:prstGeom prst="rect">
            <a:avLst/>
          </a:prstGeom>
        </p:spPr>
      </p:pic>
      <p:pic>
        <p:nvPicPr>
          <p:cNvPr id="42" name="Imagem 41" descr="Ícone&#10;&#10;Descrição gerada automaticamente">
            <a:extLst>
              <a:ext uri="{FF2B5EF4-FFF2-40B4-BE49-F238E27FC236}">
                <a16:creationId xmlns:a16="http://schemas.microsoft.com/office/drawing/2014/main" id="{AAC9BA6A-C2C6-00D6-841F-FD313990D4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2676" y="3573178"/>
            <a:ext cx="787400" cy="1181100"/>
          </a:xfrm>
          <a:prstGeom prst="rect">
            <a:avLst/>
          </a:prstGeom>
        </p:spPr>
      </p:pic>
      <p:sp>
        <p:nvSpPr>
          <p:cNvPr id="24" name="CaixaDeTexto 23">
            <a:extLst>
              <a:ext uri="{FF2B5EF4-FFF2-40B4-BE49-F238E27FC236}">
                <a16:creationId xmlns:a16="http://schemas.microsoft.com/office/drawing/2014/main" id="{AEE3B47E-C6BE-9DBE-5D37-0BB8C135896E}"/>
              </a:ext>
            </a:extLst>
          </p:cNvPr>
          <p:cNvSpPr txBox="1"/>
          <p:nvPr/>
        </p:nvSpPr>
        <p:spPr>
          <a:xfrm>
            <a:off x="601050" y="4772920"/>
            <a:ext cx="254145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Controle remoto com comando de voz</a:t>
            </a:r>
            <a:endPar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5" name="Imagem 24" descr="Ícone&#10;&#10;Descrição gerada automaticamente">
            <a:extLst>
              <a:ext uri="{FF2B5EF4-FFF2-40B4-BE49-F238E27FC236}">
                <a16:creationId xmlns:a16="http://schemas.microsoft.com/office/drawing/2014/main" id="{3EF315A5-1EC3-C45C-C9EC-D650DCB913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7277" y="1942695"/>
            <a:ext cx="838199" cy="838199"/>
          </a:xfrm>
          <a:prstGeom prst="rect">
            <a:avLst/>
          </a:prstGeom>
        </p:spPr>
      </p:pic>
      <p:sp>
        <p:nvSpPr>
          <p:cNvPr id="26" name="CaixaDeTexto 25">
            <a:extLst>
              <a:ext uri="{FF2B5EF4-FFF2-40B4-BE49-F238E27FC236}">
                <a16:creationId xmlns:a16="http://schemas.microsoft.com/office/drawing/2014/main" id="{D0C9A0D5-24B9-D7F8-C1B0-CCCB1DCD2D2E}"/>
              </a:ext>
            </a:extLst>
          </p:cNvPr>
          <p:cNvSpPr txBox="1"/>
          <p:nvPr/>
        </p:nvSpPr>
        <p:spPr>
          <a:xfrm>
            <a:off x="2936937" y="2887213"/>
            <a:ext cx="175887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Calibri"/>
              </a:rPr>
              <a:t>Gravação</a:t>
            </a:r>
            <a:endPar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7" name="Imagem 26" descr="Ícone&#10;&#10;Descrição gerada automaticamente">
            <a:extLst>
              <a:ext uri="{FF2B5EF4-FFF2-40B4-BE49-F238E27FC236}">
                <a16:creationId xmlns:a16="http://schemas.microsoft.com/office/drawing/2014/main" id="{9718C69B-BCE8-2B53-E3F9-93D332E3DA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70929" y="3650154"/>
            <a:ext cx="401698" cy="1049095"/>
          </a:xfrm>
          <a:prstGeom prst="rect">
            <a:avLst/>
          </a:prstGeom>
        </p:spPr>
      </p:pic>
      <p:sp>
        <p:nvSpPr>
          <p:cNvPr id="10" name="CaixaDeTexto 9">
            <a:extLst>
              <a:ext uri="{FF2B5EF4-FFF2-40B4-BE49-F238E27FC236}">
                <a16:creationId xmlns:a16="http://schemas.microsoft.com/office/drawing/2014/main" id="{C6428914-EB08-ECA4-6352-DE80800746AE}"/>
              </a:ext>
            </a:extLst>
          </p:cNvPr>
          <p:cNvSpPr txBox="1"/>
          <p:nvPr/>
        </p:nvSpPr>
        <p:spPr>
          <a:xfrm>
            <a:off x="4820365" y="4702072"/>
            <a:ext cx="178109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Comando de voz a distância, com Box com speaker</a:t>
            </a:r>
          </a:p>
        </p:txBody>
      </p:sp>
      <p:pic>
        <p:nvPicPr>
          <p:cNvPr id="13" name="Gráfico 12">
            <a:extLst>
              <a:ext uri="{FF2B5EF4-FFF2-40B4-BE49-F238E27FC236}">
                <a16:creationId xmlns:a16="http://schemas.microsoft.com/office/drawing/2014/main" id="{2CFA340E-9468-14C7-0B5A-68E2470A7AF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337070" y="3611335"/>
            <a:ext cx="916146" cy="908889"/>
          </a:xfrm>
          <a:prstGeom prst="rect">
            <a:avLst/>
          </a:prstGeom>
        </p:spPr>
      </p:pic>
      <p:pic>
        <p:nvPicPr>
          <p:cNvPr id="5" name="Imagem 4">
            <a:extLst>
              <a:ext uri="{FF2B5EF4-FFF2-40B4-BE49-F238E27FC236}">
                <a16:creationId xmlns:a16="http://schemas.microsoft.com/office/drawing/2014/main" id="{178983E6-0141-A251-2609-AFE464355B6E}"/>
              </a:ext>
            </a:extLst>
          </p:cNvPr>
          <p:cNvPicPr>
            <a:picLocks noChangeAspect="1"/>
          </p:cNvPicPr>
          <p:nvPr/>
        </p:nvPicPr>
        <p:blipFill rotWithShape="1">
          <a:blip>
            <a:extLst>
              <a:ext uri="{96DAC541-7B7A-43D3-8B79-37D633B846F1}">
                <asvg:svgBlip xmlns:asvg="http://schemas.microsoft.com/office/drawing/2016/SVG/main" r:embed="rId10"/>
              </a:ext>
            </a:extLst>
          </a:blip>
          <a:srcRect l="53177" t="3241" r="-1335" b="-3241"/>
          <a:stretch/>
        </p:blipFill>
        <p:spPr>
          <a:xfrm>
            <a:off x="47625" y="886284"/>
            <a:ext cx="553425" cy="1144747"/>
          </a:xfrm>
          <a:prstGeom prst="rect">
            <a:avLst/>
          </a:prstGeom>
        </p:spPr>
      </p:pic>
      <p:grpSp>
        <p:nvGrpSpPr>
          <p:cNvPr id="19" name="Agrupar 18">
            <a:extLst>
              <a:ext uri="{FF2B5EF4-FFF2-40B4-BE49-F238E27FC236}">
                <a16:creationId xmlns:a16="http://schemas.microsoft.com/office/drawing/2014/main" id="{C1D7312A-CB44-A310-C3CC-DDC6B4ACAC6C}"/>
              </a:ext>
            </a:extLst>
          </p:cNvPr>
          <p:cNvGrpSpPr/>
          <p:nvPr/>
        </p:nvGrpSpPr>
        <p:grpSpPr>
          <a:xfrm>
            <a:off x="7013946" y="1513426"/>
            <a:ext cx="4620900" cy="4165412"/>
            <a:chOff x="7013946" y="1659865"/>
            <a:chExt cx="4620900" cy="4165412"/>
          </a:xfrm>
        </p:grpSpPr>
        <p:sp>
          <p:nvSpPr>
            <p:cNvPr id="47" name="CaixaDeTexto 46">
              <a:extLst>
                <a:ext uri="{FF2B5EF4-FFF2-40B4-BE49-F238E27FC236}">
                  <a16:creationId xmlns:a16="http://schemas.microsoft.com/office/drawing/2014/main" id="{6DDC3200-52A7-9214-BA05-7C19E3421A89}"/>
                </a:ext>
              </a:extLst>
            </p:cNvPr>
            <p:cNvSpPr txBox="1"/>
            <p:nvPr/>
          </p:nvSpPr>
          <p:spPr>
            <a:xfrm>
              <a:off x="7013946" y="1659865"/>
              <a:ext cx="39582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Aplicativos disponíveis:</a:t>
              </a:r>
            </a:p>
          </p:txBody>
        </p:sp>
        <p:grpSp>
          <p:nvGrpSpPr>
            <p:cNvPr id="14" name="Agrupar 13">
              <a:extLst>
                <a:ext uri="{FF2B5EF4-FFF2-40B4-BE49-F238E27FC236}">
                  <a16:creationId xmlns:a16="http://schemas.microsoft.com/office/drawing/2014/main" id="{84A4A6FD-0191-CD79-70B1-8792087EDF02}"/>
                </a:ext>
              </a:extLst>
            </p:cNvPr>
            <p:cNvGrpSpPr/>
            <p:nvPr/>
          </p:nvGrpSpPr>
          <p:grpSpPr>
            <a:xfrm>
              <a:off x="7092845" y="2237033"/>
              <a:ext cx="4542001" cy="3588244"/>
              <a:chOff x="7251419" y="2778689"/>
              <a:chExt cx="4542001" cy="3588244"/>
            </a:xfrm>
          </p:grpSpPr>
          <p:sp>
            <p:nvSpPr>
              <p:cNvPr id="50" name="Retângulo 49">
                <a:extLst>
                  <a:ext uri="{FF2B5EF4-FFF2-40B4-BE49-F238E27FC236}">
                    <a16:creationId xmlns:a16="http://schemas.microsoft.com/office/drawing/2014/main" id="{84DE51B8-AAF5-D369-88CF-C245C287339D}"/>
                  </a:ext>
                </a:extLst>
              </p:cNvPr>
              <p:cNvSpPr/>
              <p:nvPr/>
            </p:nvSpPr>
            <p:spPr>
              <a:xfrm>
                <a:off x="7251419" y="2778689"/>
                <a:ext cx="4542001" cy="3588244"/>
              </a:xfrm>
              <a:prstGeom prst="rect">
                <a:avLst/>
              </a:prstGeom>
              <a:solidFill>
                <a:schemeClr val="bg1">
                  <a:alpha val="684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Imagem 27" descr="Texto branco sobre fundo preto&#10;&#10;Descrição gerada automaticamente com confiança média">
                <a:extLst>
                  <a:ext uri="{FF2B5EF4-FFF2-40B4-BE49-F238E27FC236}">
                    <a16:creationId xmlns:a16="http://schemas.microsoft.com/office/drawing/2014/main" id="{3A417EC2-8989-25D7-632D-1B5077BB9EE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14688" y="3023346"/>
                <a:ext cx="1153779" cy="311520"/>
              </a:xfrm>
              <a:prstGeom prst="rect">
                <a:avLst/>
              </a:prstGeom>
            </p:spPr>
          </p:pic>
          <p:pic>
            <p:nvPicPr>
              <p:cNvPr id="29" name="Imagem 28" descr="Uma imagem contendo placa, desenho&#10;&#10;Descrição gerada automaticamente">
                <a:extLst>
                  <a:ext uri="{FF2B5EF4-FFF2-40B4-BE49-F238E27FC236}">
                    <a16:creationId xmlns:a16="http://schemas.microsoft.com/office/drawing/2014/main" id="{D98DCF8D-AEBB-D59A-F42D-C8071537636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1127" y="4239365"/>
                <a:ext cx="1080744" cy="342347"/>
              </a:xfrm>
              <a:prstGeom prst="rect">
                <a:avLst/>
              </a:prstGeom>
            </p:spPr>
          </p:pic>
          <p:pic>
            <p:nvPicPr>
              <p:cNvPr id="30" name="Imagem 29" descr="Logotipo&#10;&#10;Descrição gerada automaticamente">
                <a:extLst>
                  <a:ext uri="{FF2B5EF4-FFF2-40B4-BE49-F238E27FC236}">
                    <a16:creationId xmlns:a16="http://schemas.microsoft.com/office/drawing/2014/main" id="{7536E95F-F551-DD03-12B5-CCF700B660A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35593" y="3049889"/>
                <a:ext cx="1142290" cy="249875"/>
              </a:xfrm>
              <a:prstGeom prst="rect">
                <a:avLst/>
              </a:prstGeom>
            </p:spPr>
          </p:pic>
          <p:pic>
            <p:nvPicPr>
              <p:cNvPr id="32" name="Imagem 31">
                <a:extLst>
                  <a:ext uri="{FF2B5EF4-FFF2-40B4-BE49-F238E27FC236}">
                    <a16:creationId xmlns:a16="http://schemas.microsoft.com/office/drawing/2014/main" id="{4BB1BAE9-21CD-05BC-DE1E-4A7249F9202B}"/>
                  </a:ext>
                </a:extLst>
              </p:cNvPr>
              <p:cNvPicPr>
                <a:picLocks noChangeAspect="1"/>
              </p:cNvPicPr>
              <p:nvPr/>
            </p:nvPicPr>
            <p:blipFill>
              <a:blip r:embed="rId14"/>
              <a:srcRect/>
              <a:stretch/>
            </p:blipFill>
            <p:spPr>
              <a:xfrm>
                <a:off x="7621127" y="4821992"/>
                <a:ext cx="617450" cy="251661"/>
              </a:xfrm>
              <a:prstGeom prst="rect">
                <a:avLst/>
              </a:prstGeom>
            </p:spPr>
          </p:pic>
          <p:pic>
            <p:nvPicPr>
              <p:cNvPr id="33" name="Imagem 32">
                <a:extLst>
                  <a:ext uri="{FF2B5EF4-FFF2-40B4-BE49-F238E27FC236}">
                    <a16:creationId xmlns:a16="http://schemas.microsoft.com/office/drawing/2014/main" id="{C06ABEA0-0526-1F49-E56C-DD7D72F74BBD}"/>
                  </a:ext>
                </a:extLst>
              </p:cNvPr>
              <p:cNvPicPr>
                <a:picLocks noChangeAspect="1"/>
              </p:cNvPicPr>
              <p:nvPr/>
            </p:nvPicPr>
            <p:blipFill>
              <a:blip r:embed="rId15"/>
              <a:srcRect/>
              <a:stretch/>
            </p:blipFill>
            <p:spPr>
              <a:xfrm>
                <a:off x="10220057" y="4682493"/>
                <a:ext cx="486929" cy="452149"/>
              </a:xfrm>
              <a:prstGeom prst="rect">
                <a:avLst/>
              </a:prstGeom>
            </p:spPr>
          </p:pic>
          <p:pic>
            <p:nvPicPr>
              <p:cNvPr id="36" name="Imagem 35">
                <a:extLst>
                  <a:ext uri="{FF2B5EF4-FFF2-40B4-BE49-F238E27FC236}">
                    <a16:creationId xmlns:a16="http://schemas.microsoft.com/office/drawing/2014/main" id="{78FAB579-FE30-6446-F91C-5E900CB9FF06}"/>
                  </a:ext>
                </a:extLst>
              </p:cNvPr>
              <p:cNvPicPr>
                <a:picLocks noChangeAspect="1"/>
              </p:cNvPicPr>
              <p:nvPr/>
            </p:nvPicPr>
            <p:blipFill>
              <a:blip r:embed="rId16"/>
              <a:srcRect/>
              <a:stretch/>
            </p:blipFill>
            <p:spPr>
              <a:xfrm>
                <a:off x="8634282" y="4822984"/>
                <a:ext cx="1391470" cy="206995"/>
              </a:xfrm>
              <a:prstGeom prst="rect">
                <a:avLst/>
              </a:prstGeom>
            </p:spPr>
          </p:pic>
          <p:pic>
            <p:nvPicPr>
              <p:cNvPr id="39" name="Imagem 38">
                <a:extLst>
                  <a:ext uri="{FF2B5EF4-FFF2-40B4-BE49-F238E27FC236}">
                    <a16:creationId xmlns:a16="http://schemas.microsoft.com/office/drawing/2014/main" id="{5172F240-DFE0-274F-3C46-33634BCEAEFD}"/>
                  </a:ext>
                </a:extLst>
              </p:cNvPr>
              <p:cNvPicPr>
                <a:picLocks noChangeAspect="1"/>
              </p:cNvPicPr>
              <p:nvPr/>
            </p:nvPicPr>
            <p:blipFill>
              <a:blip r:embed="rId17"/>
              <a:srcRect/>
              <a:stretch/>
            </p:blipFill>
            <p:spPr>
              <a:xfrm>
                <a:off x="10850473" y="4682493"/>
                <a:ext cx="486929" cy="482695"/>
              </a:xfrm>
              <a:prstGeom prst="rect">
                <a:avLst/>
              </a:prstGeom>
            </p:spPr>
          </p:pic>
          <p:pic>
            <p:nvPicPr>
              <p:cNvPr id="44" name="Imagem 43">
                <a:extLst>
                  <a:ext uri="{FF2B5EF4-FFF2-40B4-BE49-F238E27FC236}">
                    <a16:creationId xmlns:a16="http://schemas.microsoft.com/office/drawing/2014/main" id="{98417803-A054-E791-C5E6-CC8E4A845634}"/>
                  </a:ext>
                </a:extLst>
              </p:cNvPr>
              <p:cNvPicPr>
                <a:picLocks noChangeAspect="1"/>
              </p:cNvPicPr>
              <p:nvPr/>
            </p:nvPicPr>
            <p:blipFill>
              <a:blip r:embed="rId18"/>
              <a:srcRect/>
              <a:stretch/>
            </p:blipFill>
            <p:spPr>
              <a:xfrm>
                <a:off x="10294849" y="4123291"/>
                <a:ext cx="1153779" cy="240370"/>
              </a:xfrm>
              <a:prstGeom prst="rect">
                <a:avLst/>
              </a:prstGeom>
            </p:spPr>
          </p:pic>
          <p:pic>
            <p:nvPicPr>
              <p:cNvPr id="4" name="Imagem 3" descr="Uma imagem contendo Ícone&#10;&#10;Descrição gerada automaticamente">
                <a:extLst>
                  <a:ext uri="{FF2B5EF4-FFF2-40B4-BE49-F238E27FC236}">
                    <a16:creationId xmlns:a16="http://schemas.microsoft.com/office/drawing/2014/main" id="{9E7F7E7E-7795-6645-BC77-6366D093E98B}"/>
                  </a:ext>
                </a:extLst>
              </p:cNvPr>
              <p:cNvPicPr>
                <a:picLocks noChangeAspect="1"/>
              </p:cNvPicPr>
              <p:nvPr/>
            </p:nvPicPr>
            <p:blipFill>
              <a:blip r:embed="rId19"/>
              <a:stretch>
                <a:fillRect/>
              </a:stretch>
            </p:blipFill>
            <p:spPr>
              <a:xfrm>
                <a:off x="7716655" y="3498167"/>
                <a:ext cx="896144" cy="486797"/>
              </a:xfrm>
              <a:prstGeom prst="rect">
                <a:avLst/>
              </a:prstGeom>
            </p:spPr>
          </p:pic>
          <p:pic>
            <p:nvPicPr>
              <p:cNvPr id="3" name="Imagem 2" descr="Logotipo&#10;&#10;Descrição gerada automaticamente">
                <a:extLst>
                  <a:ext uri="{FF2B5EF4-FFF2-40B4-BE49-F238E27FC236}">
                    <a16:creationId xmlns:a16="http://schemas.microsoft.com/office/drawing/2014/main" id="{49AC6EEF-42A1-A7F2-0753-35724F635DF9}"/>
                  </a:ext>
                </a:extLst>
              </p:cNvPr>
              <p:cNvPicPr>
                <a:picLocks noChangeAspect="1"/>
              </p:cNvPicPr>
              <p:nvPr/>
            </p:nvPicPr>
            <p:blipFill>
              <a:blip r:embed="rId20"/>
              <a:stretch>
                <a:fillRect/>
              </a:stretch>
            </p:blipFill>
            <p:spPr>
              <a:xfrm>
                <a:off x="9073619" y="4065927"/>
                <a:ext cx="998546" cy="467007"/>
              </a:xfrm>
              <a:prstGeom prst="rect">
                <a:avLst/>
              </a:prstGeom>
            </p:spPr>
          </p:pic>
          <p:pic>
            <p:nvPicPr>
              <p:cNvPr id="9" name="Imagem 8">
                <a:extLst>
                  <a:ext uri="{FF2B5EF4-FFF2-40B4-BE49-F238E27FC236}">
                    <a16:creationId xmlns:a16="http://schemas.microsoft.com/office/drawing/2014/main" id="{0DAD37F3-BD34-C46F-654E-4BEE04077067}"/>
                  </a:ext>
                </a:extLst>
              </p:cNvPr>
              <p:cNvPicPr>
                <a:picLocks noChangeAspect="1"/>
              </p:cNvPicPr>
              <p:nvPr/>
            </p:nvPicPr>
            <p:blipFill>
              <a:blip r:embed="rId21"/>
              <a:srcRect/>
              <a:stretch/>
            </p:blipFill>
            <p:spPr>
              <a:xfrm>
                <a:off x="9330017" y="3468989"/>
                <a:ext cx="479612" cy="479612"/>
              </a:xfrm>
              <a:prstGeom prst="rect">
                <a:avLst/>
              </a:prstGeom>
            </p:spPr>
          </p:pic>
        </p:grpSp>
        <p:pic>
          <p:nvPicPr>
            <p:cNvPr id="7" name="Imagem 6">
              <a:extLst>
                <a:ext uri="{FF2B5EF4-FFF2-40B4-BE49-F238E27FC236}">
                  <a16:creationId xmlns:a16="http://schemas.microsoft.com/office/drawing/2014/main" id="{E00283D2-FC61-95FC-54EF-CEE25C84B0A1}"/>
                </a:ext>
              </a:extLst>
            </p:cNvPr>
            <p:cNvPicPr>
              <a:picLocks noChangeAspect="1"/>
            </p:cNvPicPr>
            <p:nvPr/>
          </p:nvPicPr>
          <p:blipFill>
            <a:blip r:embed="rId22"/>
            <a:srcRect t="17665" b="19835"/>
            <a:stretch>
              <a:fillRect/>
            </a:stretch>
          </p:blipFill>
          <p:spPr>
            <a:xfrm>
              <a:off x="10237057" y="2793210"/>
              <a:ext cx="1076679" cy="672922"/>
            </a:xfrm>
            <a:prstGeom prst="rect">
              <a:avLst/>
            </a:prstGeom>
          </p:spPr>
        </p:pic>
        <p:pic>
          <p:nvPicPr>
            <p:cNvPr id="8" name="Imagem 7" descr="Desenho com traços pretos&#10;&#10;Descrição gerada automaticamente">
              <a:extLst>
                <a:ext uri="{FF2B5EF4-FFF2-40B4-BE49-F238E27FC236}">
                  <a16:creationId xmlns:a16="http://schemas.microsoft.com/office/drawing/2014/main" id="{E4701C9F-1F5E-FD63-CAF4-2E6FFD1C4248}"/>
                </a:ext>
              </a:extLst>
            </p:cNvPr>
            <p:cNvPicPr>
              <a:picLocks noChangeAspect="1"/>
            </p:cNvPicPr>
            <p:nvPr/>
          </p:nvPicPr>
          <p:blipFill>
            <a:blip r:embed="rId23"/>
            <a:stretch>
              <a:fillRect/>
            </a:stretch>
          </p:blipFill>
          <p:spPr>
            <a:xfrm>
              <a:off x="7426251" y="5013026"/>
              <a:ext cx="1307504" cy="291161"/>
            </a:xfrm>
            <a:prstGeom prst="rect">
              <a:avLst/>
            </a:prstGeom>
          </p:spPr>
        </p:pic>
        <p:pic>
          <p:nvPicPr>
            <p:cNvPr id="6" name="Gráfico 5">
              <a:extLst>
                <a:ext uri="{FF2B5EF4-FFF2-40B4-BE49-F238E27FC236}">
                  <a16:creationId xmlns:a16="http://schemas.microsoft.com/office/drawing/2014/main" id="{50EF548B-9860-BE3C-D9FB-EBA57AD821CD}"/>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614021" y="2521218"/>
              <a:ext cx="1447462" cy="250410"/>
            </a:xfrm>
            <a:prstGeom prst="rect">
              <a:avLst/>
            </a:prstGeom>
          </p:spPr>
        </p:pic>
        <p:pic>
          <p:nvPicPr>
            <p:cNvPr id="11" name="Imagem 10">
              <a:extLst>
                <a:ext uri="{FF2B5EF4-FFF2-40B4-BE49-F238E27FC236}">
                  <a16:creationId xmlns:a16="http://schemas.microsoft.com/office/drawing/2014/main" id="{B4D98D9C-8835-E68D-211A-3A4E63B6C30A}"/>
                </a:ext>
              </a:extLst>
            </p:cNvPr>
            <p:cNvPicPr>
              <a:picLocks noChangeAspect="1"/>
            </p:cNvPicPr>
            <p:nvPr/>
          </p:nvPicPr>
          <p:blipFill>
            <a:blip r:embed="rId25"/>
            <a:srcRect/>
            <a:stretch/>
          </p:blipFill>
          <p:spPr>
            <a:xfrm>
              <a:off x="9363845" y="4919359"/>
              <a:ext cx="1446211" cy="467006"/>
            </a:xfrm>
            <a:prstGeom prst="rect">
              <a:avLst/>
            </a:prstGeom>
          </p:spPr>
        </p:pic>
      </p:grpSp>
      <p:sp>
        <p:nvSpPr>
          <p:cNvPr id="12" name="CaixaDeTexto 11">
            <a:extLst>
              <a:ext uri="{FF2B5EF4-FFF2-40B4-BE49-F238E27FC236}">
                <a16:creationId xmlns:a16="http://schemas.microsoft.com/office/drawing/2014/main" id="{FD0C0CE6-D574-0AFC-ED43-00FA5A20041D}"/>
              </a:ext>
            </a:extLst>
          </p:cNvPr>
          <p:cNvSpPr txBox="1"/>
          <p:nvPr/>
        </p:nvSpPr>
        <p:spPr>
          <a:xfrm>
            <a:off x="1257533" y="5768311"/>
            <a:ext cx="9746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i="1" u="none" strike="noStrike" kern="1200" cap="none" spc="0" normalizeH="0" baseline="0" noProof="0">
                <a:ln>
                  <a:noFill/>
                </a:ln>
                <a:solidFill>
                  <a:prstClr val="white"/>
                </a:solidFill>
                <a:effectLst/>
                <a:uLnTx/>
                <a:uFillTx/>
                <a:latin typeface="Segoe UI Semilight" panose="020B0402040204020203" pitchFamily="34" charset="0"/>
                <a:cs typeface="Segoe UI Semilight" panose="020B0402040204020203" pitchFamily="34" charset="0"/>
              </a:rPr>
              <a:t>Para conferir mais informações é só acessar o link:</a:t>
            </a:r>
            <a:r>
              <a:rPr kumimoji="0" lang="pt-BR" sz="1200" i="1" u="none" strike="noStrike" kern="1200" cap="none" spc="0" normalizeH="0" noProof="0">
                <a:ln>
                  <a:noFill/>
                </a:ln>
                <a:solidFill>
                  <a:prstClr val="white"/>
                </a:solidFill>
                <a:effectLst/>
                <a:uLnTx/>
                <a:uFillTx/>
                <a:latin typeface="Segoe UI Semilight" panose="020B0402040204020203" pitchFamily="34" charset="0"/>
                <a:cs typeface="Segoe UI Semilight" panose="020B0402040204020203" pitchFamily="34" charset="0"/>
              </a:rPr>
              <a:t> </a:t>
            </a:r>
            <a:r>
              <a:rPr kumimoji="0" lang="pt-BR" sz="1200" i="1" u="none" strike="noStrike" kern="1200" cap="none" spc="0" normalizeH="0" baseline="0" noProof="0">
                <a:ln>
                  <a:noFill/>
                </a:ln>
                <a:solidFill>
                  <a:schemeClr val="bg1"/>
                </a:solidFill>
                <a:effectLst/>
                <a:uLnTx/>
                <a:uFillTx/>
                <a:latin typeface="Segoe UI Semilight" panose="020B0402040204020203" pitchFamily="34" charset="0"/>
                <a:cs typeface="Segoe UI Semilight" panose="020B0402040204020203" pitchFamily="34" charset="0"/>
                <a:hlinkClick r:id="rId26">
                  <a:extLst>
                    <a:ext uri="{A12FA001-AC4F-418D-AE19-62706E023703}">
                      <ahyp:hlinkClr xmlns:ahyp="http://schemas.microsoft.com/office/drawing/2018/hyperlinkcolor" val="tx"/>
                    </a:ext>
                  </a:extLst>
                </a:hlinkClick>
              </a:rPr>
              <a:t>https://</a:t>
            </a:r>
            <a:r>
              <a:rPr kumimoji="0" lang="pt-BR" sz="1200" i="1" u="none" strike="noStrike" kern="1200" cap="none" spc="0" normalizeH="0" baseline="0" noProof="0" err="1">
                <a:ln>
                  <a:noFill/>
                </a:ln>
                <a:solidFill>
                  <a:schemeClr val="bg1"/>
                </a:solidFill>
                <a:effectLst/>
                <a:uLnTx/>
                <a:uFillTx/>
                <a:latin typeface="Segoe UI Semilight" panose="020B0402040204020203" pitchFamily="34" charset="0"/>
                <a:cs typeface="Segoe UI Semilight" panose="020B0402040204020203" pitchFamily="34" charset="0"/>
                <a:hlinkClick r:id="rId26">
                  <a:extLst>
                    <a:ext uri="{A12FA001-AC4F-418D-AE19-62706E023703}">
                      <ahyp:hlinkClr xmlns:ahyp="http://schemas.microsoft.com/office/drawing/2018/hyperlinkcolor" val="tx"/>
                    </a:ext>
                  </a:extLst>
                </a:hlinkClick>
              </a:rPr>
              <a:t>www.trncomercial.com.br</a:t>
            </a:r>
            <a:r>
              <a:rPr kumimoji="0" lang="pt-BR" sz="1200" i="1" u="none" strike="noStrike" kern="1200" cap="none" spc="0" normalizeH="0" baseline="0" noProof="0">
                <a:ln>
                  <a:noFill/>
                </a:ln>
                <a:solidFill>
                  <a:schemeClr val="bg1"/>
                </a:solidFill>
                <a:effectLst/>
                <a:uLnTx/>
                <a:uFillTx/>
                <a:latin typeface="Segoe UI Semilight" panose="020B0402040204020203" pitchFamily="34" charset="0"/>
                <a:cs typeface="Segoe UI Semilight" panose="020B0402040204020203" pitchFamily="34" charset="0"/>
                <a:hlinkClick r:id="rId26">
                  <a:extLst>
                    <a:ext uri="{A12FA001-AC4F-418D-AE19-62706E023703}">
                      <ahyp:hlinkClr xmlns:ahyp="http://schemas.microsoft.com/office/drawing/2018/hyperlinkcolor" val="tx"/>
                    </a:ext>
                  </a:extLst>
                </a:hlinkClick>
              </a:rPr>
              <a:t>/e-learning/online/2023.01.12_EntretenimentoTV_FA/</a:t>
            </a:r>
            <a:r>
              <a:rPr kumimoji="0" lang="pt-BR" sz="1200" i="1" u="none" strike="noStrike" kern="1200" cap="none" spc="0" normalizeH="0" baseline="0" noProof="0" err="1">
                <a:ln>
                  <a:noFill/>
                </a:ln>
                <a:solidFill>
                  <a:schemeClr val="bg1"/>
                </a:solidFill>
                <a:effectLst/>
                <a:uLnTx/>
                <a:uFillTx/>
                <a:latin typeface="Segoe UI Semilight" panose="020B0402040204020203" pitchFamily="34" charset="0"/>
                <a:cs typeface="Segoe UI Semilight" panose="020B0402040204020203" pitchFamily="34" charset="0"/>
                <a:hlinkClick r:id="rId26">
                  <a:extLst>
                    <a:ext uri="{A12FA001-AC4F-418D-AE19-62706E023703}">
                      <ahyp:hlinkClr xmlns:ahyp="http://schemas.microsoft.com/office/drawing/2018/hyperlinkcolor" val="tx"/>
                    </a:ext>
                  </a:extLst>
                </a:hlinkClick>
              </a:rPr>
              <a:t>story.html</a:t>
            </a:r>
            <a:endParaRPr kumimoji="0" lang="pt-BR" sz="1200" i="1" u="none" strike="noStrike" kern="1200" cap="none" spc="0" normalizeH="0" baseline="0" noProof="0">
              <a:ln>
                <a:noFill/>
              </a:ln>
              <a:solidFill>
                <a:schemeClr val="bg1"/>
              </a:solidFill>
              <a:effectLst/>
              <a:uLnTx/>
              <a:uFillTx/>
              <a:latin typeface="Segoe UI Semilight" panose="020B0402040204020203" pitchFamily="34" charset="0"/>
              <a:cs typeface="Segoe UI Semilight" panose="020B0402040204020203" pitchFamily="34" charset="0"/>
            </a:endParaRPr>
          </a:p>
        </p:txBody>
      </p:sp>
    </p:spTree>
    <p:custDataLst>
      <p:tags r:id="rId1"/>
    </p:custDataLst>
    <p:extLst>
      <p:ext uri="{BB962C8B-B14F-4D97-AF65-F5344CB8AC3E}">
        <p14:creationId xmlns:p14="http://schemas.microsoft.com/office/powerpoint/2010/main" val="326678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35" grpId="0"/>
      <p:bldP spid="37" grpId="0"/>
      <p:bldP spid="38" grpId="0"/>
      <p:bldP spid="24" grpId="0"/>
      <p:bldP spid="26"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777A0F4-ED45-3320-2002-09F853A502DA}"/>
              </a:ext>
            </a:extLst>
          </p:cNvPr>
          <p:cNvSpPr txBox="1"/>
          <p:nvPr/>
        </p:nvSpPr>
        <p:spPr>
          <a:xfrm>
            <a:off x="833451" y="1398049"/>
            <a:ext cx="703464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2400" b="1">
                <a:solidFill>
                  <a:prstClr val="white"/>
                </a:solidFill>
                <a:latin typeface="Segoe UI Black" panose="020B0A02040204020203" pitchFamily="34" charset="0"/>
                <a:cs typeface="Segoe UI Black" panose="020B0A02040204020203" pitchFamily="34" charset="0"/>
              </a:rPr>
              <a:t>Como funciona o Claro </a:t>
            </a:r>
            <a:r>
              <a:rPr lang="pt-BR" sz="2400" b="1" err="1">
                <a:solidFill>
                  <a:prstClr val="white"/>
                </a:solidFill>
                <a:latin typeface="Segoe UI Black" panose="020B0A02040204020203" pitchFamily="34" charset="0"/>
                <a:cs typeface="Segoe UI Black" panose="020B0A02040204020203" pitchFamily="34" charset="0"/>
              </a:rPr>
              <a:t>Prezão</a:t>
            </a:r>
            <a:endParaRPr kumimoji="0" lang="pt-BR" sz="24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 name="Retângulo 2">
            <a:extLst>
              <a:ext uri="{FF2B5EF4-FFF2-40B4-BE49-F238E27FC236}">
                <a16:creationId xmlns:a16="http://schemas.microsoft.com/office/drawing/2014/main" id="{575E430F-C21E-D83A-445A-3DD053EF37E9}"/>
              </a:ext>
            </a:extLst>
          </p:cNvPr>
          <p:cNvSpPr/>
          <p:nvPr/>
        </p:nvSpPr>
        <p:spPr>
          <a:xfrm>
            <a:off x="833451" y="2135964"/>
            <a:ext cx="5262549" cy="3323987"/>
          </a:xfrm>
          <a:prstGeom prst="rect">
            <a:avLst/>
          </a:prstGeom>
        </p:spPr>
        <p:txBody>
          <a:bodyPr wrap="square" lIns="91440" tIns="45720" rIns="91440" bIns="45720" anchor="t">
            <a:spAutoFit/>
          </a:bodyPr>
          <a:lstStyle/>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a:cs typeface="Segoe UI" panose="020B0502040204020203" pitchFamily="34" charset="0"/>
              </a:rPr>
              <a:t>Você escolhe o valor da recarga (R$15, R$20, R$25 ou R$30).</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a:cs typeface="Segoe UI" panose="020B0502040204020203" pitchFamily="34" charset="0"/>
              </a:rPr>
              <a:t>Cada valor ativa uma promoção com validade proporcional (15, 20, 25 ou 30 dias).</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a:cs typeface="Segoe UI" panose="020B0502040204020203" pitchFamily="34" charset="0"/>
              </a:rPr>
              <a:t>Ao fim do período, basta fazer nova recarga para renovar.</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a:cs typeface="Segoe UI" panose="020B0502040204020203" pitchFamily="34" charset="0"/>
              </a:rPr>
              <a:t>Pode ser ativado via app Minha Claro, WhatsApp da operadora ou SMS.</a:t>
            </a:r>
            <a:endParaRPr kumimoji="0" lang="pt-BR" sz="200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pic>
        <p:nvPicPr>
          <p:cNvPr id="4" name="Imagem 17">
            <a:extLst>
              <a:ext uri="{FF2B5EF4-FFF2-40B4-BE49-F238E27FC236}">
                <a16:creationId xmlns:a16="http://schemas.microsoft.com/office/drawing/2014/main" id="{6F7A0F7E-8A86-9D0C-D4B0-1C94DDE06A35}"/>
              </a:ext>
            </a:extLst>
          </p:cNvPr>
          <p:cNvPicPr>
            <a:picLocks noChangeAspect="1"/>
          </p:cNvPicPr>
          <p:nvPr/>
        </p:nvPicPr>
        <p:blipFill rotWithShape="1">
          <a:blip>
            <a:extLst>
              <a:ext uri="{96DAC541-7B7A-43D3-8B79-37D633B846F1}">
                <asvg:svgBlip xmlns:asvg="http://schemas.microsoft.com/office/drawing/2016/SVG/main" r:embed="rId2"/>
              </a:ext>
            </a:extLst>
          </a:blip>
          <a:srcRect l="55600" t="1539" r="-3758" b="-1539"/>
          <a:stretch>
            <a:fillRect/>
          </a:stretch>
        </p:blipFill>
        <p:spPr>
          <a:xfrm rot="10800000">
            <a:off x="9420447" y="205507"/>
            <a:ext cx="2771553" cy="5732894"/>
          </a:xfrm>
          <a:prstGeom prst="rect">
            <a:avLst/>
          </a:prstGeom>
        </p:spPr>
      </p:pic>
    </p:spTree>
    <p:extLst>
      <p:ext uri="{BB962C8B-B14F-4D97-AF65-F5344CB8AC3E}">
        <p14:creationId xmlns:p14="http://schemas.microsoft.com/office/powerpoint/2010/main" val="353978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750"/>
                            </p:stCondLst>
                            <p:childTnLst>
                              <p:par>
                                <p:cTn id="13" presetID="2" presetClass="entr" presetSubtype="8" accel="50000" decel="5000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DC1038-BE02-FFDA-EB6D-47902E3E8216}"/>
            </a:ext>
          </a:extLst>
        </p:cNvPr>
        <p:cNvGrpSpPr/>
        <p:nvPr/>
      </p:nvGrpSpPr>
      <p:grpSpPr>
        <a:xfrm>
          <a:off x="0" y="0"/>
          <a:ext cx="0" cy="0"/>
          <a:chOff x="0" y="0"/>
          <a:chExt cx="0" cy="0"/>
        </a:xfrm>
      </p:grpSpPr>
      <p:sp>
        <p:nvSpPr>
          <p:cNvPr id="24" name="TextBox 10">
            <a:extLst>
              <a:ext uri="{FF2B5EF4-FFF2-40B4-BE49-F238E27FC236}">
                <a16:creationId xmlns:a16="http://schemas.microsoft.com/office/drawing/2014/main" id="{63793F7E-DAC5-6795-B836-F8F6FFAC3FD8}"/>
              </a:ext>
            </a:extLst>
          </p:cNvPr>
          <p:cNvSpPr txBox="1"/>
          <p:nvPr/>
        </p:nvSpPr>
        <p:spPr>
          <a:xfrm>
            <a:off x="882510" y="1690165"/>
            <a:ext cx="9895418" cy="3999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058" tIns="50058" rIns="50058" bIns="50058" numCol="1" spcCol="38100" rtlCol="0" anchor="t">
            <a:spAutoFit/>
          </a:bodyPr>
          <a:lstStyle/>
          <a:p>
            <a:pPr marL="0" marR="0" lvl="0" indent="0" algn="l" defTabSz="813468" rtl="0" eaLnBrk="1" fontAlgn="auto" latinLnBrk="0" hangingPunct="0">
              <a:lnSpc>
                <a:spcPct val="100000"/>
              </a:lnSpc>
              <a:spcBef>
                <a:spcPts val="788"/>
              </a:spcBef>
              <a:spcAft>
                <a:spcPts val="0"/>
              </a:spcAft>
              <a:buClrTx/>
              <a:buSzTx/>
              <a:buFontTx/>
              <a:buNone/>
              <a:tabLst/>
              <a:defRPr/>
            </a:pP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Ao adquirir a Claro TV+, o cliente  tem acesso à Alexa integrada diretamente na Box Claro TV+, 4K Claro TV+ ou </a:t>
            </a:r>
            <a:r>
              <a:rPr kumimoji="0" lang="pt-BR" sz="2000" b="0" i="0" u="none" strike="noStrike" kern="0" cap="none" spc="0" normalizeH="0" baseline="0" noProof="0" err="1">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Soundbox</a:t>
            </a: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 Claro TV+.</a:t>
            </a:r>
          </a:p>
          <a:p>
            <a:pPr marL="0" marR="0" lvl="0" indent="0" algn="l" defTabSz="813468" rtl="0" eaLnBrk="1" fontAlgn="auto" latinLnBrk="0" hangingPunct="0">
              <a:lnSpc>
                <a:spcPct val="100000"/>
              </a:lnSpc>
              <a:spcBef>
                <a:spcPts val="788"/>
              </a:spcBef>
              <a:spcAft>
                <a:spcPts val="0"/>
              </a:spcAft>
              <a:buClrTx/>
              <a:buSzTx/>
              <a:buFontTx/>
              <a:buNone/>
              <a:tabLst/>
              <a:defRPr/>
            </a:pPr>
            <a:endPar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endParaRPr>
          </a:p>
          <a:p>
            <a:pPr marL="0" marR="0" lvl="0" indent="0" algn="l" defTabSz="813468" rtl="0" eaLnBrk="1" fontAlgn="auto" latinLnBrk="0" hangingPunct="0">
              <a:lnSpc>
                <a:spcPct val="100000"/>
              </a:lnSpc>
              <a:spcBef>
                <a:spcPts val="788"/>
              </a:spcBef>
              <a:spcAft>
                <a:spcPts val="0"/>
              </a:spcAft>
              <a:buClrTx/>
              <a:buSzTx/>
              <a:buFontTx/>
              <a:buNone/>
              <a:tabLst/>
              <a:defRPr/>
            </a:pP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Isso significa que a assistente de voz da </a:t>
            </a:r>
            <a:r>
              <a:rPr kumimoji="0" lang="pt-BR" sz="2000" b="0" i="0" u="none" strike="noStrike" kern="0" cap="none" spc="0" normalizeH="0" baseline="0" noProof="0" err="1">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Amazon</a:t>
            </a: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 já vem embutida no equipamento, permitindo comandos como:</a:t>
            </a:r>
          </a:p>
          <a:p>
            <a:pPr marL="342900" marR="0" lvl="0" indent="-34290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Mudar de canal</a:t>
            </a:r>
          </a:p>
          <a:p>
            <a:pPr marL="342900" marR="0" lvl="0" indent="-34290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Buscar filmes e séries</a:t>
            </a:r>
          </a:p>
          <a:p>
            <a:pPr marL="342900" marR="0" lvl="0" indent="-34290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Controlar volume</a:t>
            </a:r>
          </a:p>
          <a:p>
            <a:pPr marL="342900" marR="0" lvl="0" indent="-34290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Abrir aplicativos como Netflix e Prime </a:t>
            </a:r>
            <a:r>
              <a:rPr kumimoji="0" lang="pt-BR" sz="2000" b="0" i="0" u="none" strike="noStrike" kern="0" cap="none" spc="0" normalizeH="0" baseline="0" noProof="0" err="1">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Video</a:t>
            </a:r>
            <a:endPar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endParaRPr>
          </a:p>
          <a:p>
            <a:pPr marL="342900" marR="0" lvl="0" indent="-34290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0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Comandar dispositivos inteligentes da casa (com equipamentos compatíveis)</a:t>
            </a:r>
          </a:p>
        </p:txBody>
      </p:sp>
      <p:sp>
        <p:nvSpPr>
          <p:cNvPr id="5" name="CaixaDeTexto 4">
            <a:extLst>
              <a:ext uri="{FF2B5EF4-FFF2-40B4-BE49-F238E27FC236}">
                <a16:creationId xmlns:a16="http://schemas.microsoft.com/office/drawing/2014/main" id="{74825BD6-5848-9D71-FF18-2F30FBE71A9D}"/>
              </a:ext>
            </a:extLst>
          </p:cNvPr>
          <p:cNvSpPr txBox="1"/>
          <p:nvPr/>
        </p:nvSpPr>
        <p:spPr>
          <a:xfrm flipH="1">
            <a:off x="882510" y="1055387"/>
            <a:ext cx="42040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tv+ e </a:t>
            </a:r>
            <a:r>
              <a:rPr kumimoji="0" lang="pt-BR" sz="28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Alexa</a:t>
            </a:r>
            <a:endPar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Imagem 4">
            <a:extLst>
              <a:ext uri="{FF2B5EF4-FFF2-40B4-BE49-F238E27FC236}">
                <a16:creationId xmlns:a16="http://schemas.microsoft.com/office/drawing/2014/main" id="{D22BBA89-5089-DB04-70D3-257C83D115AD}"/>
              </a:ext>
            </a:extLst>
          </p:cNvPr>
          <p:cNvPicPr>
            <a:picLocks noChangeAspect="1"/>
          </p:cNvPicPr>
          <p:nvPr/>
        </p:nvPicPr>
        <p:blipFill rotWithShape="1">
          <a:blip>
            <a:extLst>
              <a:ext uri="{96DAC541-7B7A-43D3-8B79-37D633B846F1}">
                <asvg:svgBlip xmlns:asvg="http://schemas.microsoft.com/office/drawing/2016/SVG/main" r:embed="rId4"/>
              </a:ext>
            </a:extLst>
          </a:blip>
          <a:srcRect l="53177" t="3241" r="-1335" b="-3241"/>
          <a:stretch/>
        </p:blipFill>
        <p:spPr>
          <a:xfrm>
            <a:off x="47625" y="886284"/>
            <a:ext cx="553425" cy="1144747"/>
          </a:xfrm>
          <a:prstGeom prst="rect">
            <a:avLst/>
          </a:prstGeom>
        </p:spPr>
      </p:pic>
    </p:spTree>
    <p:custDataLst>
      <p:tags r:id="rId1"/>
    </p:custDataLst>
    <p:extLst>
      <p:ext uri="{BB962C8B-B14F-4D97-AF65-F5344CB8AC3E}">
        <p14:creationId xmlns:p14="http://schemas.microsoft.com/office/powerpoint/2010/main" val="263320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250"/>
                                        <p:tgtEl>
                                          <p:spTgt spid="24">
                                            <p:txEl>
                                              <p:pRg st="0" end="0"/>
                                            </p:txEl>
                                          </p:spTgt>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fade">
                                      <p:cBhvr>
                                        <p:cTn id="15" dur="250"/>
                                        <p:tgtEl>
                                          <p:spTgt spid="24">
                                            <p:txEl>
                                              <p:pRg st="2" end="2"/>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fade">
                                      <p:cBhvr>
                                        <p:cTn id="19" dur="250"/>
                                        <p:tgtEl>
                                          <p:spTgt spid="24">
                                            <p:txEl>
                                              <p:pRg st="3" end="3"/>
                                            </p:txEl>
                                          </p:spTgt>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animEffect transition="in" filter="fade">
                                      <p:cBhvr>
                                        <p:cTn id="23" dur="250"/>
                                        <p:tgtEl>
                                          <p:spTgt spid="24">
                                            <p:txEl>
                                              <p:pRg st="4" end="4"/>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animEffect transition="in" filter="fade">
                                      <p:cBhvr>
                                        <p:cTn id="27" dur="250"/>
                                        <p:tgtEl>
                                          <p:spTgt spid="24">
                                            <p:txEl>
                                              <p:pRg st="5" end="5"/>
                                            </p:txEl>
                                          </p:spTgt>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24">
                                            <p:txEl>
                                              <p:pRg st="6" end="6"/>
                                            </p:txEl>
                                          </p:spTgt>
                                        </p:tgtEl>
                                        <p:attrNameLst>
                                          <p:attrName>style.visibility</p:attrName>
                                        </p:attrNameLst>
                                      </p:cBhvr>
                                      <p:to>
                                        <p:strVal val="visible"/>
                                      </p:to>
                                    </p:set>
                                    <p:animEffect transition="in" filter="fade">
                                      <p:cBhvr>
                                        <p:cTn id="31" dur="250"/>
                                        <p:tgtEl>
                                          <p:spTgt spid="24">
                                            <p:txEl>
                                              <p:pRg st="6" end="6"/>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4">
                                            <p:txEl>
                                              <p:pRg st="7" end="7"/>
                                            </p:txEl>
                                          </p:spTgt>
                                        </p:tgtEl>
                                        <p:attrNameLst>
                                          <p:attrName>style.visibility</p:attrName>
                                        </p:attrNameLst>
                                      </p:cBhvr>
                                      <p:to>
                                        <p:strVal val="visible"/>
                                      </p:to>
                                    </p:set>
                                    <p:animEffect transition="in" filter="fade">
                                      <p:cBhvr>
                                        <p:cTn id="35" dur="25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A974D23-A69A-9B96-D320-F6B6A210A456}"/>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29CDB050-79EC-7382-2633-9B264A5CD8A5}"/>
              </a:ext>
            </a:extLst>
          </p:cNvPr>
          <p:cNvSpPr/>
          <p:nvPr/>
        </p:nvSpPr>
        <p:spPr>
          <a:xfrm>
            <a:off x="7932995" y="915224"/>
            <a:ext cx="3654403" cy="4904595"/>
          </a:xfrm>
          <a:prstGeom prst="rect">
            <a:avLst/>
          </a:prstGeom>
          <a:solidFill>
            <a:srgbClr val="F40342">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10">
            <a:extLst>
              <a:ext uri="{FF2B5EF4-FFF2-40B4-BE49-F238E27FC236}">
                <a16:creationId xmlns:a16="http://schemas.microsoft.com/office/drawing/2014/main" id="{3265621A-0F69-A717-090E-154235BC2A96}"/>
              </a:ext>
            </a:extLst>
          </p:cNvPr>
          <p:cNvSpPr txBox="1"/>
          <p:nvPr/>
        </p:nvSpPr>
        <p:spPr>
          <a:xfrm>
            <a:off x="794237" y="1722829"/>
            <a:ext cx="6386052" cy="2358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058" tIns="50058" rIns="50058" bIns="50058" numCol="1" spcCol="38100" rtlCol="0" anchor="t">
            <a:spAutoFit/>
          </a:bodyPr>
          <a:lstStyle/>
          <a:p>
            <a:pPr marL="0" marR="0" lvl="0" indent="0" algn="l" defTabSz="813468" rtl="0" eaLnBrk="1" fontAlgn="auto" latinLnBrk="0" hangingPunct="0">
              <a:lnSpc>
                <a:spcPct val="100000"/>
              </a:lnSpc>
              <a:spcBef>
                <a:spcPts val="788"/>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Benefícios da Alexa integrada na Claro TV+:</a:t>
            </a:r>
            <a:endParaRPr kumimoji="0" lang="pt-BR" sz="24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endParaRPr>
          </a:p>
          <a:p>
            <a:pPr marL="285750" marR="0" lvl="0" indent="-28575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4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Comodidade por comando de voz</a:t>
            </a:r>
          </a:p>
          <a:p>
            <a:pPr marL="285750" marR="0" lvl="0" indent="-28575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4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Experiência de entretenimento mais fluida</a:t>
            </a:r>
          </a:p>
          <a:p>
            <a:pPr marL="285750" marR="0" lvl="0" indent="-285750" algn="l" defTabSz="813468" rtl="0" eaLnBrk="1" fontAlgn="auto" latinLnBrk="0" hangingPunct="0">
              <a:lnSpc>
                <a:spcPct val="100000"/>
              </a:lnSpc>
              <a:spcBef>
                <a:spcPts val="788"/>
              </a:spcBef>
              <a:spcAft>
                <a:spcPts val="0"/>
              </a:spcAft>
              <a:buClrTx/>
              <a:buSzTx/>
              <a:buFont typeface="Arial" panose="020B0604020202020204" pitchFamily="34" charset="0"/>
              <a:buChar char="•"/>
              <a:tabLst/>
              <a:defRPr/>
            </a:pPr>
            <a:r>
              <a:rPr kumimoji="0" lang="pt-BR" sz="24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Controle remoto com busca por voz disponível em alguns modelos</a:t>
            </a:r>
          </a:p>
        </p:txBody>
      </p:sp>
      <p:grpSp>
        <p:nvGrpSpPr>
          <p:cNvPr id="7" name="Agrupar 6">
            <a:extLst>
              <a:ext uri="{FF2B5EF4-FFF2-40B4-BE49-F238E27FC236}">
                <a16:creationId xmlns:a16="http://schemas.microsoft.com/office/drawing/2014/main" id="{BF3FB5AD-1CFE-A7FA-D47C-D237A2858345}"/>
              </a:ext>
            </a:extLst>
          </p:cNvPr>
          <p:cNvGrpSpPr/>
          <p:nvPr/>
        </p:nvGrpSpPr>
        <p:grpSpPr>
          <a:xfrm>
            <a:off x="8588308" y="2998889"/>
            <a:ext cx="2509652" cy="2451598"/>
            <a:chOff x="6927005" y="1569916"/>
            <a:chExt cx="2059354" cy="1933136"/>
          </a:xfrm>
        </p:grpSpPr>
        <p:sp>
          <p:nvSpPr>
            <p:cNvPr id="18" name="CaixaDeTexto 17">
              <a:extLst>
                <a:ext uri="{FF2B5EF4-FFF2-40B4-BE49-F238E27FC236}">
                  <a16:creationId xmlns:a16="http://schemas.microsoft.com/office/drawing/2014/main" id="{3D933C91-CFA6-A6C9-2465-B30913BDBABB}"/>
                </a:ext>
              </a:extLst>
            </p:cNvPr>
            <p:cNvSpPr txBox="1"/>
            <p:nvPr/>
          </p:nvSpPr>
          <p:spPr>
            <a:xfrm>
              <a:off x="6927005" y="1569916"/>
              <a:ext cx="2059354" cy="554413"/>
            </a:xfrm>
            <a:prstGeom prst="roundRect">
              <a:avLst>
                <a:gd name="adj" fmla="val 27636"/>
              </a:avLst>
            </a:prstGeom>
            <a:noFill/>
            <a:ln w="19050">
              <a:solidFill>
                <a:schemeClr val="bg1"/>
              </a:solidFill>
            </a:ln>
          </p:spPr>
          <p:txBody>
            <a:bodyPr wrap="square">
              <a:spAutoFit/>
            </a:bodyPr>
            <a:lstStyle/>
            <a:p>
              <a:pPr marL="0" marR="0" lvl="0" indent="0" algn="ctr" defTabSz="901073" rtl="0" eaLnBrk="1" fontAlgn="auto" latinLnBrk="0" hangingPunct="1">
                <a:lnSpc>
                  <a:spcPct val="100000"/>
                </a:lnSpc>
                <a:spcBef>
                  <a:spcPts val="0"/>
                </a:spcBef>
                <a:spcAft>
                  <a:spcPts val="0"/>
                </a:spcAft>
                <a:buClrTx/>
                <a:buSzTx/>
                <a:buFontTx/>
                <a:buNone/>
                <a:tabLst/>
                <a:defRPr/>
              </a:pPr>
              <a:r>
                <a:rPr kumimoji="0" lang="pt-BR" sz="1839"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Alexa</a:t>
              </a:r>
              <a:r>
                <a:rPr kumimoji="0" lang="pt-BR" sz="1839"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buscar lançamentos</a:t>
              </a:r>
            </a:p>
          </p:txBody>
        </p:sp>
        <p:sp>
          <p:nvSpPr>
            <p:cNvPr id="19" name="CaixaDeTexto 18">
              <a:extLst>
                <a:ext uri="{FF2B5EF4-FFF2-40B4-BE49-F238E27FC236}">
                  <a16:creationId xmlns:a16="http://schemas.microsoft.com/office/drawing/2014/main" id="{06760FA2-8B5E-844F-3D4F-87A2EE72FCD6}"/>
                </a:ext>
              </a:extLst>
            </p:cNvPr>
            <p:cNvSpPr txBox="1"/>
            <p:nvPr/>
          </p:nvSpPr>
          <p:spPr>
            <a:xfrm>
              <a:off x="6927005" y="2979831"/>
              <a:ext cx="2059354" cy="523221"/>
            </a:xfrm>
            <a:prstGeom prst="roundRect">
              <a:avLst>
                <a:gd name="adj" fmla="val 24415"/>
              </a:avLst>
            </a:prstGeom>
            <a:noFill/>
            <a:ln w="19050">
              <a:solidFill>
                <a:schemeClr val="bg1"/>
              </a:solidFill>
            </a:ln>
          </p:spPr>
          <p:txBody>
            <a:bodyPr wrap="square" anchor="ctr">
              <a:noAutofit/>
            </a:bodyPr>
            <a:lstStyle/>
            <a:p>
              <a:pPr marL="0" marR="0" lvl="0" indent="0" algn="ctr" defTabSz="901073" rtl="0" eaLnBrk="1" fontAlgn="auto" latinLnBrk="0" hangingPunct="1">
                <a:lnSpc>
                  <a:spcPct val="100000"/>
                </a:lnSpc>
                <a:spcBef>
                  <a:spcPts val="0"/>
                </a:spcBef>
                <a:spcAft>
                  <a:spcPts val="0"/>
                </a:spcAft>
                <a:buClrTx/>
                <a:buSzTx/>
                <a:buFontTx/>
                <a:buNone/>
                <a:tabLst/>
                <a:defRPr/>
              </a:pPr>
              <a:r>
                <a:rPr kumimoji="0" lang="pt-BR" sz="1839"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Alexa, abrir Netflix</a:t>
              </a:r>
            </a:p>
          </p:txBody>
        </p:sp>
        <p:sp>
          <p:nvSpPr>
            <p:cNvPr id="21" name="CaixaDeTexto 20">
              <a:extLst>
                <a:ext uri="{FF2B5EF4-FFF2-40B4-BE49-F238E27FC236}">
                  <a16:creationId xmlns:a16="http://schemas.microsoft.com/office/drawing/2014/main" id="{B57047E2-4EEA-38DD-581B-A5FABE2450C0}"/>
                </a:ext>
              </a:extLst>
            </p:cNvPr>
            <p:cNvSpPr txBox="1"/>
            <p:nvPr/>
          </p:nvSpPr>
          <p:spPr>
            <a:xfrm>
              <a:off x="6927005" y="2274873"/>
              <a:ext cx="2059354" cy="523221"/>
            </a:xfrm>
            <a:prstGeom prst="roundRect">
              <a:avLst>
                <a:gd name="adj" fmla="val 20541"/>
              </a:avLst>
            </a:prstGeom>
            <a:noFill/>
            <a:ln w="19050">
              <a:solidFill>
                <a:schemeClr val="bg1"/>
              </a:solidFill>
            </a:ln>
          </p:spPr>
          <p:txBody>
            <a:bodyPr wrap="square" anchor="ctr">
              <a:noAutofit/>
            </a:bodyPr>
            <a:lstStyle/>
            <a:p>
              <a:pPr marL="0" marR="0" lvl="0" indent="0" algn="ctr" defTabSz="901073" rtl="0" eaLnBrk="1" fontAlgn="auto" latinLnBrk="0" hangingPunct="1">
                <a:lnSpc>
                  <a:spcPct val="100000"/>
                </a:lnSpc>
                <a:spcBef>
                  <a:spcPts val="0"/>
                </a:spcBef>
                <a:spcAft>
                  <a:spcPts val="0"/>
                </a:spcAft>
                <a:buClrTx/>
                <a:buSzTx/>
                <a:buFontTx/>
                <a:buNone/>
                <a:tabLst/>
                <a:defRPr/>
              </a:pPr>
              <a:r>
                <a:rPr kumimoji="0" lang="pt-BR" sz="1839"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Alexa, canal Globo</a:t>
              </a:r>
            </a:p>
          </p:txBody>
        </p:sp>
      </p:grpSp>
      <p:sp>
        <p:nvSpPr>
          <p:cNvPr id="5" name="CaixaDeTexto 4">
            <a:extLst>
              <a:ext uri="{FF2B5EF4-FFF2-40B4-BE49-F238E27FC236}">
                <a16:creationId xmlns:a16="http://schemas.microsoft.com/office/drawing/2014/main" id="{1E2C6CD1-B947-C183-4A6F-56ED05831677}"/>
              </a:ext>
            </a:extLst>
          </p:cNvPr>
          <p:cNvSpPr txBox="1"/>
          <p:nvPr/>
        </p:nvSpPr>
        <p:spPr>
          <a:xfrm flipH="1">
            <a:off x="794237" y="1103172"/>
            <a:ext cx="42040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tv+ e </a:t>
            </a:r>
            <a:r>
              <a:rPr kumimoji="0" lang="pt-BR" sz="28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Alexa</a:t>
            </a:r>
            <a:endPar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CaixaDeTexto 7">
            <a:extLst>
              <a:ext uri="{FF2B5EF4-FFF2-40B4-BE49-F238E27FC236}">
                <a16:creationId xmlns:a16="http://schemas.microsoft.com/office/drawing/2014/main" id="{5E6C7534-6DA1-49AE-FAC6-C2E2FE42C321}"/>
              </a:ext>
            </a:extLst>
          </p:cNvPr>
          <p:cNvSpPr txBox="1"/>
          <p:nvPr/>
        </p:nvSpPr>
        <p:spPr>
          <a:xfrm>
            <a:off x="8105845" y="1204207"/>
            <a:ext cx="3369068" cy="1754326"/>
          </a:xfrm>
          <a:prstGeom prst="rect">
            <a:avLst/>
          </a:prstGeom>
          <a:noFill/>
        </p:spPr>
        <p:txBody>
          <a:bodyPr wrap="square">
            <a:spAutoFit/>
          </a:bodyPr>
          <a:lstStyle/>
          <a:p>
            <a:pPr marL="0" marR="0" lvl="0" indent="0" algn="l" defTabSz="813468" rtl="0" eaLnBrk="1" fontAlgn="auto" latinLnBrk="0" hangingPunct="0">
              <a:lnSpc>
                <a:spcPct val="100000"/>
              </a:lnSpc>
              <a:spcBef>
                <a:spcPts val="788"/>
              </a:spcBef>
              <a:spcAft>
                <a:spcPts val="0"/>
              </a:spcAft>
              <a:buClrTx/>
              <a:buSzTx/>
              <a:buFontTx/>
              <a:buNone/>
              <a:tabLst/>
              <a:defRPr/>
            </a:pPr>
            <a:r>
              <a:rPr kumimoji="0" lang="pt-BR" sz="18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Basta pedir para a </a:t>
            </a:r>
            <a:r>
              <a:rPr kumimoji="0" lang="pt-BR" sz="1800" b="0" i="0" u="none" strike="noStrike" kern="0" cap="none" spc="0" normalizeH="0" baseline="0" noProof="0" err="1">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Alexa</a:t>
            </a:r>
            <a:r>
              <a:rPr kumimoji="0" lang="pt-BR" sz="18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 executar algum comando para o seu Claro tv+ Box ou </a:t>
            </a:r>
            <a:r>
              <a:rPr kumimoji="0" lang="pt-BR" sz="1800" b="0" i="0" u="none" strike="noStrike" kern="0" cap="none" spc="0" normalizeH="0" baseline="0" noProof="0" err="1">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Soundbox</a:t>
            </a:r>
            <a:r>
              <a:rPr kumimoji="0" lang="pt-BR" sz="1800" b="0" i="0" u="none" strike="noStrike" kern="0" cap="none" spc="0" normalizeH="0" baseline="0" noProof="0">
                <a:ln>
                  <a:noFill/>
                </a:ln>
                <a:solidFill>
                  <a:prstClr val="white"/>
                </a:solidFill>
                <a:effectLst/>
                <a:uLnTx/>
                <a:uFillTx/>
                <a:latin typeface="Segoe UI" panose="020B0502040204020203" pitchFamily="34" charset="0"/>
                <a:ea typeface="Amazon Ember Light"/>
                <a:cs typeface="Segoe UI" panose="020B0502040204020203" pitchFamily="34" charset="0"/>
                <a:sym typeface="Amazon Ember Light"/>
              </a:rPr>
              <a:t> usando um verbo ou palavra relacionado ao que deseja, como:</a:t>
            </a:r>
          </a:p>
        </p:txBody>
      </p:sp>
      <p:pic>
        <p:nvPicPr>
          <p:cNvPr id="2" name="Imagem 4">
            <a:extLst>
              <a:ext uri="{FF2B5EF4-FFF2-40B4-BE49-F238E27FC236}">
                <a16:creationId xmlns:a16="http://schemas.microsoft.com/office/drawing/2014/main" id="{DC9C36BD-36D8-DAE5-1594-CF70283E6669}"/>
              </a:ext>
            </a:extLst>
          </p:cNvPr>
          <p:cNvPicPr>
            <a:picLocks noChangeAspect="1"/>
          </p:cNvPicPr>
          <p:nvPr/>
        </p:nvPicPr>
        <p:blipFill rotWithShape="1">
          <a:blip>
            <a:extLst>
              <a:ext uri="{96DAC541-7B7A-43D3-8B79-37D633B846F1}">
                <asvg:svgBlip xmlns:asvg="http://schemas.microsoft.com/office/drawing/2016/SVG/main" r:embed="rId4"/>
              </a:ext>
            </a:extLst>
          </a:blip>
          <a:srcRect l="53177" t="3241" r="-1335" b="-3241"/>
          <a:stretch/>
        </p:blipFill>
        <p:spPr>
          <a:xfrm>
            <a:off x="47625" y="886284"/>
            <a:ext cx="553425" cy="1144747"/>
          </a:xfrm>
          <a:prstGeom prst="rect">
            <a:avLst/>
          </a:prstGeom>
        </p:spPr>
      </p:pic>
      <p:sp>
        <p:nvSpPr>
          <p:cNvPr id="3" name="CaixaDeTexto 2">
            <a:extLst>
              <a:ext uri="{FF2B5EF4-FFF2-40B4-BE49-F238E27FC236}">
                <a16:creationId xmlns:a16="http://schemas.microsoft.com/office/drawing/2014/main" id="{0FD6F59E-F722-4184-23F8-985ED70DF0EA}"/>
              </a:ext>
            </a:extLst>
          </p:cNvPr>
          <p:cNvSpPr txBox="1"/>
          <p:nvPr/>
        </p:nvSpPr>
        <p:spPr>
          <a:xfrm>
            <a:off x="794237" y="5173488"/>
            <a:ext cx="5456418" cy="646331"/>
          </a:xfrm>
          <a:prstGeom prst="rect">
            <a:avLst/>
          </a:prstGeom>
          <a:noFill/>
        </p:spPr>
        <p:txBody>
          <a:bodyPr wrap="square" rtlCol="0">
            <a:spAutoFit/>
          </a:bodyPr>
          <a:lstStyle/>
          <a:p>
            <a:r>
              <a:rPr lang="pt-BR" sz="1200" i="1" dirty="0">
                <a:solidFill>
                  <a:schemeClr val="bg1"/>
                </a:solidFill>
                <a:latin typeface="Segoe UI Semilight" panose="020B0402040204020203" pitchFamily="34" charset="0"/>
                <a:cs typeface="Segoe UI Semilight" panose="020B0402040204020203" pitchFamily="34" charset="0"/>
              </a:rPr>
              <a:t>Para conferir mais informações é só acessar o link: </a:t>
            </a:r>
            <a:r>
              <a:rPr lang="pt-BR" sz="1200" i="1" u="sng" dirty="0">
                <a:solidFill>
                  <a:schemeClr val="bg1"/>
                </a:solidFill>
                <a:latin typeface="Segoe UI Semilight" panose="020B0402040204020203"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https://hdim.fa.us2.oraclecloud.com/hcmUI/faces/deeplink?objType=WLF_LEARN_LEARNING_ITEM&amp;action=NONE&amp;objKey=learningItemId%3D300000993000371</a:t>
            </a:r>
            <a:endParaRPr lang="pt-BR" sz="1200" i="1" dirty="0">
              <a:solidFill>
                <a:schemeClr val="bg1"/>
              </a:solidFill>
              <a:latin typeface="Segoe UI Semilight" panose="020B0402040204020203" pitchFamily="34" charset="0"/>
              <a:cs typeface="Segoe UI Semilight" panose="020B0402040204020203" pitchFamily="34" charset="0"/>
            </a:endParaRPr>
          </a:p>
        </p:txBody>
      </p:sp>
    </p:spTree>
    <p:custDataLst>
      <p:tags r:id="rId1"/>
    </p:custDataLst>
    <p:extLst>
      <p:ext uri="{BB962C8B-B14F-4D97-AF65-F5344CB8AC3E}">
        <p14:creationId xmlns:p14="http://schemas.microsoft.com/office/powerpoint/2010/main" val="108968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250"/>
                                        <p:tgtEl>
                                          <p:spTgt spid="24">
                                            <p:txEl>
                                              <p:pRg st="0" end="0"/>
                                            </p:txEl>
                                          </p:spTgt>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250"/>
                                        <p:tgtEl>
                                          <p:spTgt spid="24">
                                            <p:txEl>
                                              <p:pRg st="1" end="1"/>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250"/>
                                        <p:tgtEl>
                                          <p:spTgt spid="24">
                                            <p:txEl>
                                              <p:pRg st="2" end="2"/>
                                            </p:txEl>
                                          </p:spTgt>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250"/>
                                        <p:tgtEl>
                                          <p:spTgt spid="24">
                                            <p:txEl>
                                              <p:pRg st="3" end="3"/>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build="p"/>
      <p:bldP spid="5" grpId="0"/>
      <p:bldP spid="8" grpId="0"/>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64F3-A614-EF67-3CB4-6BDB4910B66D}"/>
            </a:ext>
          </a:extLst>
        </p:cNvPr>
        <p:cNvGrpSpPr/>
        <p:nvPr/>
      </p:nvGrpSpPr>
      <p:grpSpPr>
        <a:xfrm>
          <a:off x="0" y="0"/>
          <a:ext cx="0" cy="0"/>
          <a:chOff x="0" y="0"/>
          <a:chExt cx="0" cy="0"/>
        </a:xfrm>
      </p:grpSpPr>
      <p:pic>
        <p:nvPicPr>
          <p:cNvPr id="2" name="Aproveite Alexa integrada na sua Claro tv+ _ Claro">
            <a:hlinkClick r:id="" action="ppaction://media"/>
            <a:extLst>
              <a:ext uri="{FF2B5EF4-FFF2-40B4-BE49-F238E27FC236}">
                <a16:creationId xmlns:a16="http://schemas.microsoft.com/office/drawing/2014/main" id="{2788F05A-28D3-07F6-8545-4FF27F0DC5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82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B579D-2C44-124A-78B3-DFB64D5D5016}"/>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938D0D90-981E-4879-165C-2B4A1C15C4C8}"/>
              </a:ext>
            </a:extLst>
          </p:cNvPr>
          <p:cNvSpPr txBox="1"/>
          <p:nvPr/>
        </p:nvSpPr>
        <p:spPr>
          <a:xfrm>
            <a:off x="5508558" y="2196538"/>
            <a:ext cx="48628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O que significa dizer que o cliente terá acesso aos principais aplicativos de streaming?</a:t>
            </a:r>
            <a:endPar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CaixaDeTexto 5">
            <a:extLst>
              <a:ext uri="{FF2B5EF4-FFF2-40B4-BE49-F238E27FC236}">
                <a16:creationId xmlns:a16="http://schemas.microsoft.com/office/drawing/2014/main" id="{79A3FFAC-E85B-FA63-7F6E-7CE7983128D4}"/>
              </a:ext>
            </a:extLst>
          </p:cNvPr>
          <p:cNvSpPr txBox="1"/>
          <p:nvPr/>
        </p:nvSpPr>
        <p:spPr>
          <a:xfrm>
            <a:off x="5508557" y="3537687"/>
            <a:ext cx="55676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Significa que o </a:t>
            </a:r>
            <a:r>
              <a:rPr kumimoji="0" lang="pt-BR" sz="2000" b="0" i="0" u="none" strike="noStrike" kern="1200" cap="none" spc="0" normalizeH="0" baseline="0" noProof="0" err="1">
                <a:ln>
                  <a:noFill/>
                </a:ln>
                <a:solidFill>
                  <a:prstClr val="white"/>
                </a:solidFill>
                <a:effectLst/>
                <a:uLnTx/>
                <a:uFillTx/>
                <a:latin typeface="Segoe UI" panose="020B0502040204020203" pitchFamily="34" charset="0"/>
                <a:ea typeface="Calibri"/>
                <a:cs typeface="Segoe UI" panose="020B0502040204020203" pitchFamily="34" charset="0"/>
                <a:sym typeface="Calibri"/>
              </a:rPr>
              <a:t>decoder</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 já vem integrado para que o cliente acesse todos os apps diretamente do equipamento, são todos os conteúdos de TV dentro do mesmo lugar!</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CaixaDeTexto 6">
            <a:extLst>
              <a:ext uri="{FF2B5EF4-FFF2-40B4-BE49-F238E27FC236}">
                <a16:creationId xmlns:a16="http://schemas.microsoft.com/office/drawing/2014/main" id="{CB6DB91F-0AC8-452E-A647-730784FDE820}"/>
              </a:ext>
            </a:extLst>
          </p:cNvPr>
          <p:cNvSpPr txBox="1"/>
          <p:nvPr/>
        </p:nvSpPr>
        <p:spPr>
          <a:xfrm>
            <a:off x="2792146" y="2796703"/>
            <a:ext cx="20569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DICA</a:t>
            </a:r>
          </a:p>
        </p:txBody>
      </p:sp>
      <p:pic>
        <p:nvPicPr>
          <p:cNvPr id="8" name="Imagem 2">
            <a:extLst>
              <a:ext uri="{FF2B5EF4-FFF2-40B4-BE49-F238E27FC236}">
                <a16:creationId xmlns:a16="http://schemas.microsoft.com/office/drawing/2014/main" id="{C2BCA222-7A29-1AA8-CB06-B1EC1B5C59EC}"/>
              </a:ext>
            </a:extLst>
          </p:cNvPr>
          <p:cNvPicPr>
            <a:picLocks noChangeAspect="1"/>
          </p:cNvPicPr>
          <p:nvPr/>
        </p:nvPicPr>
        <p:blipFill rotWithShape="1">
          <a:blip>
            <a:extLst>
              <a:ext uri="{96DAC541-7B7A-43D3-8B79-37D633B846F1}">
                <asvg:svgBlip xmlns:asvg="http://schemas.microsoft.com/office/drawing/2016/SVG/main" r:embed="rId4"/>
              </a:ext>
            </a:extLst>
          </a:blip>
          <a:srcRect l="66964" r="-634"/>
          <a:stretch/>
        </p:blipFill>
        <p:spPr>
          <a:xfrm>
            <a:off x="-2287" y="807633"/>
            <a:ext cx="1895494" cy="5607771"/>
          </a:xfrm>
          <a:prstGeom prst="rect">
            <a:avLst/>
          </a:prstGeom>
        </p:spPr>
      </p:pic>
      <p:sp>
        <p:nvSpPr>
          <p:cNvPr id="9" name="Retângulo 8">
            <a:extLst>
              <a:ext uri="{FF2B5EF4-FFF2-40B4-BE49-F238E27FC236}">
                <a16:creationId xmlns:a16="http://schemas.microsoft.com/office/drawing/2014/main" id="{49BD48DD-74A2-9CDE-E933-5825C7A84943}"/>
              </a:ext>
            </a:extLst>
          </p:cNvPr>
          <p:cNvSpPr/>
          <p:nvPr/>
        </p:nvSpPr>
        <p:spPr>
          <a:xfrm rot="5400000">
            <a:off x="3800331" y="2819720"/>
            <a:ext cx="88710"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624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D01A9-AD53-7DD4-26AB-0549E549F7A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8D59CECB-DC74-5E3F-9C35-9219C6670D52}"/>
              </a:ext>
            </a:extLst>
          </p:cNvPr>
          <p:cNvSpPr txBox="1"/>
          <p:nvPr/>
        </p:nvSpPr>
        <p:spPr>
          <a:xfrm>
            <a:off x="5890040" y="1872580"/>
            <a:ext cx="5205707"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Para acessar ao conteúdo dos aplicativos de streaming, o cliente precisar ter a assinatura do app de forma avulsa (adicional ao valor da mensalidade da Claro tv+). </a:t>
            </a:r>
            <a:b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b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A assinatura pode ser feita diretamente com a Claro (a cobrança será feita na mesma fatura da Claro tv+) ou com o fornecedor (cliente contrata com o fornecedor e utiliza suas credenciais para acessar através do equipamento da Claro).</a:t>
            </a:r>
          </a:p>
        </p:txBody>
      </p:sp>
      <p:sp>
        <p:nvSpPr>
          <p:cNvPr id="5" name="CaixaDeTexto 4">
            <a:extLst>
              <a:ext uri="{FF2B5EF4-FFF2-40B4-BE49-F238E27FC236}">
                <a16:creationId xmlns:a16="http://schemas.microsoft.com/office/drawing/2014/main" id="{932D62C8-9630-9CA0-0128-79C159B14F95}"/>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ATENÇÃO</a:t>
            </a:r>
          </a:p>
        </p:txBody>
      </p:sp>
      <p:pic>
        <p:nvPicPr>
          <p:cNvPr id="7" name="Imagem 2">
            <a:extLst>
              <a:ext uri="{FF2B5EF4-FFF2-40B4-BE49-F238E27FC236}">
                <a16:creationId xmlns:a16="http://schemas.microsoft.com/office/drawing/2014/main" id="{9B564BCE-F6B5-81F0-DF6C-FD3503B6A604}"/>
              </a:ext>
            </a:extLst>
          </p:cNvPr>
          <p:cNvPicPr>
            <a:picLocks noChangeAspect="1"/>
          </p:cNvPicPr>
          <p:nvPr/>
        </p:nvPicPr>
        <p:blipFill rotWithShape="1">
          <a:blip>
            <a:extLst>
              <a:ext uri="{96DAC541-7B7A-43D3-8B79-37D633B846F1}">
                <asvg:svgBlip xmlns:asvg="http://schemas.microsoft.com/office/drawing/2016/SVG/main" r:embed="rId4"/>
              </a:ext>
            </a:extLst>
          </a:blip>
          <a:srcRect l="66964" r="-634"/>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7D9AB8B7-1F79-0038-CDAC-E7892E058F95}"/>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5691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8AF43-E232-1551-28FA-3B869BE50B8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D4E36067-2810-9355-AA78-969564762BB3}"/>
              </a:ext>
            </a:extLst>
          </p:cNvPr>
          <p:cNvSpPr txBox="1"/>
          <p:nvPr/>
        </p:nvSpPr>
        <p:spPr>
          <a:xfrm>
            <a:off x="5972214" y="1926204"/>
            <a:ext cx="3971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Baixe o manual que fizemos com a ativação de alguns streamings!</a:t>
            </a:r>
          </a:p>
        </p:txBody>
      </p:sp>
      <p:sp>
        <p:nvSpPr>
          <p:cNvPr id="5" name="CaixaDeTexto 4">
            <a:extLst>
              <a:ext uri="{FF2B5EF4-FFF2-40B4-BE49-F238E27FC236}">
                <a16:creationId xmlns:a16="http://schemas.microsoft.com/office/drawing/2014/main" id="{828C67DE-7048-2AE2-6DD9-04474EA5CED2}"/>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ATENÇÃO</a:t>
            </a:r>
          </a:p>
        </p:txBody>
      </p:sp>
      <p:pic>
        <p:nvPicPr>
          <p:cNvPr id="7" name="Imagem 2">
            <a:extLst>
              <a:ext uri="{FF2B5EF4-FFF2-40B4-BE49-F238E27FC236}">
                <a16:creationId xmlns:a16="http://schemas.microsoft.com/office/drawing/2014/main" id="{4BC60646-2299-3468-DA9B-635F4D61AFEA}"/>
              </a:ext>
            </a:extLst>
          </p:cNvPr>
          <p:cNvPicPr>
            <a:picLocks noChangeAspect="1"/>
          </p:cNvPicPr>
          <p:nvPr/>
        </p:nvPicPr>
        <p:blipFill rotWithShape="1">
          <a:blip>
            <a:extLst>
              <a:ext uri="{96DAC541-7B7A-43D3-8B79-37D633B846F1}">
                <asvg:svgBlip xmlns:asvg="http://schemas.microsoft.com/office/drawing/2016/SVG/main" r:embed="rId4"/>
              </a:ext>
            </a:extLst>
          </a:blip>
          <a:srcRect l="66964" r="-634"/>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C53A05E0-9A2C-A381-DEE4-DBB9AD5DDCAC}"/>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m 1" descr="Uma imagem com padrão, puzzle de palavras-cruzadas, design&#10;&#10;Descrição gerada automaticamente">
            <a:extLst>
              <a:ext uri="{FF2B5EF4-FFF2-40B4-BE49-F238E27FC236}">
                <a16:creationId xmlns:a16="http://schemas.microsoft.com/office/drawing/2014/main" id="{7A7485EC-71D1-6897-43B5-D54AA4FEE88B}"/>
              </a:ext>
            </a:extLst>
          </p:cNvPr>
          <p:cNvPicPr>
            <a:picLocks noChangeAspect="1"/>
          </p:cNvPicPr>
          <p:nvPr/>
        </p:nvPicPr>
        <p:blipFill>
          <a:blip r:embed="rId5"/>
          <a:stretch>
            <a:fillRect/>
          </a:stretch>
        </p:blipFill>
        <p:spPr>
          <a:xfrm>
            <a:off x="6797669" y="2861862"/>
            <a:ext cx="2163853" cy="2163853"/>
          </a:xfrm>
          <a:prstGeom prst="rect">
            <a:avLst/>
          </a:prstGeom>
        </p:spPr>
      </p:pic>
    </p:spTree>
    <p:custDataLst>
      <p:tags r:id="rId1"/>
    </p:custDataLst>
    <p:extLst>
      <p:ext uri="{BB962C8B-B14F-4D97-AF65-F5344CB8AC3E}">
        <p14:creationId xmlns:p14="http://schemas.microsoft.com/office/powerpoint/2010/main" val="128777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EF584-8EC7-7BC3-FC67-65077D1FDABE}"/>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45099DC9-47B5-D0BB-8BCD-D61E4E97E27D}"/>
              </a:ext>
            </a:extLst>
          </p:cNvPr>
          <p:cNvSpPr txBox="1"/>
          <p:nvPr/>
        </p:nvSpPr>
        <p:spPr>
          <a:xfrm>
            <a:off x="5937430" y="1967531"/>
            <a:ext cx="4719542" cy="200054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Pensa que acabou?</a:t>
            </a:r>
          </a:p>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Claro vai além, disponibiliza recursos que vão fazer o seu cliente ter a melhor experiência, vamos conferir esses recursos.</a:t>
            </a:r>
          </a:p>
        </p:txBody>
      </p:sp>
      <p:sp>
        <p:nvSpPr>
          <p:cNvPr id="19" name="Retângulo 18">
            <a:extLst>
              <a:ext uri="{FF2B5EF4-FFF2-40B4-BE49-F238E27FC236}">
                <a16:creationId xmlns:a16="http://schemas.microsoft.com/office/drawing/2014/main" id="{42882F6C-46A8-8D00-EC28-4F3C4BFE8E16}"/>
              </a:ext>
            </a:extLst>
          </p:cNvPr>
          <p:cNvSpPr/>
          <p:nvPr/>
        </p:nvSpPr>
        <p:spPr>
          <a:xfrm rot="5400000">
            <a:off x="6830112" y="3536052"/>
            <a:ext cx="93374"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0328E061-DBF3-1AAF-B385-5D6DD3C7C6BA}"/>
              </a:ext>
            </a:extLst>
          </p:cNvPr>
          <p:cNvPicPr>
            <a:picLocks noChangeAspect="1"/>
          </p:cNvPicPr>
          <p:nvPr/>
        </p:nvPicPr>
        <p:blipFill rotWithShape="1">
          <a:blip r:embed="rId4"/>
          <a:srcRect l="9823" t="2203" r="7429" b="5777"/>
          <a:stretch/>
        </p:blipFill>
        <p:spPr>
          <a:xfrm>
            <a:off x="-254203" y="1452384"/>
            <a:ext cx="5885411" cy="3953231"/>
          </a:xfrm>
          <a:prstGeom prst="rect">
            <a:avLst/>
          </a:prstGeom>
        </p:spPr>
      </p:pic>
      <p:pic>
        <p:nvPicPr>
          <p:cNvPr id="2" name="Imagem 4">
            <a:extLst>
              <a:ext uri="{FF2B5EF4-FFF2-40B4-BE49-F238E27FC236}">
                <a16:creationId xmlns:a16="http://schemas.microsoft.com/office/drawing/2014/main" id="{C3E5406F-F23B-0AA7-B3D4-E99DAA41E236}"/>
              </a:ext>
            </a:extLst>
          </p:cNvPr>
          <p:cNvPicPr>
            <a:picLocks noChangeAspect="1"/>
          </p:cNvPicPr>
          <p:nvPr/>
        </p:nvPicPr>
        <p:blipFill rotWithShape="1">
          <a:blip>
            <a:extLst>
              <a:ext uri="{96DAC541-7B7A-43D3-8B79-37D633B846F1}">
                <asvg:svgBlip xmlns:asvg="http://schemas.microsoft.com/office/drawing/2016/SVG/main" r:embed="rId5"/>
              </a:ext>
            </a:extLst>
          </a:blip>
          <a:srcRect l="53177" t="3241" r="-1335" b="-3241"/>
          <a:stretch/>
        </p:blipFill>
        <p:spPr>
          <a:xfrm rot="10800000">
            <a:off x="11638575" y="1967531"/>
            <a:ext cx="553425" cy="1144747"/>
          </a:xfrm>
          <a:prstGeom prst="rect">
            <a:avLst/>
          </a:prstGeom>
        </p:spPr>
      </p:pic>
    </p:spTree>
    <p:custDataLst>
      <p:tags r:id="rId1"/>
    </p:custDataLst>
    <p:extLst>
      <p:ext uri="{BB962C8B-B14F-4D97-AF65-F5344CB8AC3E}">
        <p14:creationId xmlns:p14="http://schemas.microsoft.com/office/powerpoint/2010/main" val="235490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81416-B2E3-5225-E288-FA2EF771E986}"/>
            </a:ext>
          </a:extLst>
        </p:cNvPr>
        <p:cNvGrpSpPr/>
        <p:nvPr/>
      </p:nvGrpSpPr>
      <p:grpSpPr>
        <a:xfrm>
          <a:off x="0" y="0"/>
          <a:ext cx="0" cy="0"/>
          <a:chOff x="0" y="0"/>
          <a:chExt cx="0" cy="0"/>
        </a:xfrm>
      </p:grpSpPr>
      <p:sp>
        <p:nvSpPr>
          <p:cNvPr id="69" name="Retângulo 68">
            <a:extLst>
              <a:ext uri="{FF2B5EF4-FFF2-40B4-BE49-F238E27FC236}">
                <a16:creationId xmlns:a16="http://schemas.microsoft.com/office/drawing/2014/main" id="{924E458F-C1FC-2474-C99D-2F83B223FE41}"/>
              </a:ext>
            </a:extLst>
          </p:cNvPr>
          <p:cNvSpPr/>
          <p:nvPr/>
        </p:nvSpPr>
        <p:spPr>
          <a:xfrm>
            <a:off x="731465" y="1009379"/>
            <a:ext cx="5234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PLATAFORMA EXCLUSIVA</a:t>
            </a:r>
            <a:endParaRPr kumimoji="0" lang="pt-BR" sz="2400" b="1" i="0" u="none" strike="noStrike" kern="1200" cap="none" spc="60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endParaRPr>
          </a:p>
        </p:txBody>
      </p:sp>
      <p:sp>
        <p:nvSpPr>
          <p:cNvPr id="70" name="Retângulo 69">
            <a:extLst>
              <a:ext uri="{FF2B5EF4-FFF2-40B4-BE49-F238E27FC236}">
                <a16:creationId xmlns:a16="http://schemas.microsoft.com/office/drawing/2014/main" id="{46CCD548-4FBD-9B5B-8AE0-6C9859217B56}"/>
              </a:ext>
            </a:extLst>
          </p:cNvPr>
          <p:cNvSpPr/>
          <p:nvPr/>
        </p:nvSpPr>
        <p:spPr>
          <a:xfrm>
            <a:off x="731465" y="1513837"/>
            <a:ext cx="10461482" cy="400110"/>
          </a:xfrm>
          <a:prstGeom prst="rect">
            <a:avLst/>
          </a:prstGeom>
        </p:spPr>
        <p:txBody>
          <a:bodyPr wrap="square">
            <a:spAutoFit/>
          </a:bodyPr>
          <a:lstStyle/>
          <a:p>
            <a:pPr marL="0" marR="0" lvl="0" indent="0" algn="l" defTabSz="450656"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Mais que uma locadora </a:t>
            </a: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direto na tv c</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om milhares de títulos para assistir quando quiser!</a:t>
            </a:r>
          </a:p>
        </p:txBody>
      </p:sp>
      <p:sp>
        <p:nvSpPr>
          <p:cNvPr id="71" name="CaixaDeTexto 70">
            <a:extLst>
              <a:ext uri="{FF2B5EF4-FFF2-40B4-BE49-F238E27FC236}">
                <a16:creationId xmlns:a16="http://schemas.microsoft.com/office/drawing/2014/main" id="{6906D185-4339-6703-61D3-31D241D5CB0B}"/>
              </a:ext>
            </a:extLst>
          </p:cNvPr>
          <p:cNvSpPr txBox="1"/>
          <p:nvPr/>
        </p:nvSpPr>
        <p:spPr>
          <a:xfrm>
            <a:off x="1909260" y="2465662"/>
            <a:ext cx="8372583" cy="400110"/>
          </a:xfrm>
          <a:prstGeom prst="rect">
            <a:avLst/>
          </a:prstGeom>
          <a:noFill/>
        </p:spPr>
        <p:txBody>
          <a:bodyPr wrap="square" rtlCol="0">
            <a:spAutoFit/>
          </a:bodyPr>
          <a:lstStyle/>
          <a:p>
            <a:pPr marL="0" marR="0" lvl="0" indent="0" algn="ctr" defTabSz="450656"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 MESMO CONTEÚDO PODE SER COMPRADO DE VÁRIAS FORMAS:</a:t>
            </a:r>
          </a:p>
        </p:txBody>
      </p:sp>
      <p:sp>
        <p:nvSpPr>
          <p:cNvPr id="72" name="CaixaDeTexto 71">
            <a:extLst>
              <a:ext uri="{FF2B5EF4-FFF2-40B4-BE49-F238E27FC236}">
                <a16:creationId xmlns:a16="http://schemas.microsoft.com/office/drawing/2014/main" id="{6526B9D8-11C5-382A-1339-1D3B95BBEFCA}"/>
              </a:ext>
            </a:extLst>
          </p:cNvPr>
          <p:cNvSpPr txBox="1"/>
          <p:nvPr/>
        </p:nvSpPr>
        <p:spPr>
          <a:xfrm>
            <a:off x="731465" y="1951175"/>
            <a:ext cx="5887290" cy="400110"/>
          </a:xfrm>
          <a:prstGeom prst="rect">
            <a:avLst/>
          </a:prstGeom>
          <a:noFill/>
        </p:spPr>
        <p:txBody>
          <a:bodyPr wrap="square" rtlCol="0">
            <a:spAutoFit/>
          </a:bodyPr>
          <a:lstStyle/>
          <a:p>
            <a:pPr marL="0" marR="0" lvl="0" indent="0" algn="l" defTabSz="592117"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Disponível em todos os planos!</a:t>
            </a:r>
          </a:p>
        </p:txBody>
      </p:sp>
      <p:pic>
        <p:nvPicPr>
          <p:cNvPr id="3" name="Imagem 4">
            <a:extLst>
              <a:ext uri="{FF2B5EF4-FFF2-40B4-BE49-F238E27FC236}">
                <a16:creationId xmlns:a16="http://schemas.microsoft.com/office/drawing/2014/main" id="{89E4FAAA-D3DC-A4BA-5AB8-000DD291211A}"/>
              </a:ext>
            </a:extLst>
          </p:cNvPr>
          <p:cNvPicPr>
            <a:picLocks noChangeAspect="1"/>
          </p:cNvPicPr>
          <p:nvPr/>
        </p:nvPicPr>
        <p:blipFill rotWithShape="1">
          <a:blip>
            <a:extLst>
              <a:ext uri="{96DAC541-7B7A-43D3-8B79-37D633B846F1}">
                <asvg:svgBlip xmlns:asvg="http://schemas.microsoft.com/office/drawing/2016/SVG/main" r:embed="rId4"/>
              </a:ext>
            </a:extLst>
          </a:blip>
          <a:srcRect l="53177" t="3241" r="-1335" b="-3241"/>
          <a:stretch/>
        </p:blipFill>
        <p:spPr>
          <a:xfrm>
            <a:off x="0" y="898671"/>
            <a:ext cx="553425" cy="1144747"/>
          </a:xfrm>
          <a:prstGeom prst="rect">
            <a:avLst/>
          </a:prstGeom>
        </p:spPr>
      </p:pic>
      <p:grpSp>
        <p:nvGrpSpPr>
          <p:cNvPr id="11" name="Agrupar 10">
            <a:extLst>
              <a:ext uri="{FF2B5EF4-FFF2-40B4-BE49-F238E27FC236}">
                <a16:creationId xmlns:a16="http://schemas.microsoft.com/office/drawing/2014/main" id="{591E7CB6-AD96-986F-3717-97590D22EFE2}"/>
              </a:ext>
            </a:extLst>
          </p:cNvPr>
          <p:cNvGrpSpPr/>
          <p:nvPr/>
        </p:nvGrpSpPr>
        <p:grpSpPr>
          <a:xfrm>
            <a:off x="3222017" y="2980149"/>
            <a:ext cx="2845861" cy="1419578"/>
            <a:chOff x="3222017" y="2980149"/>
            <a:chExt cx="2845861" cy="1419578"/>
          </a:xfrm>
        </p:grpSpPr>
        <p:sp>
          <p:nvSpPr>
            <p:cNvPr id="73" name="CaixaDeTexto 72">
              <a:extLst>
                <a:ext uri="{FF2B5EF4-FFF2-40B4-BE49-F238E27FC236}">
                  <a16:creationId xmlns:a16="http://schemas.microsoft.com/office/drawing/2014/main" id="{81062B50-B415-52C0-DDF8-9ED80FD2A88C}"/>
                </a:ext>
              </a:extLst>
            </p:cNvPr>
            <p:cNvSpPr txBox="1"/>
            <p:nvPr/>
          </p:nvSpPr>
          <p:spPr>
            <a:xfrm>
              <a:off x="3361729" y="3111007"/>
              <a:ext cx="2566435" cy="338554"/>
            </a:xfrm>
            <a:prstGeom prst="rect">
              <a:avLst/>
            </a:prstGeom>
            <a:noFill/>
          </p:spPr>
          <p:txBody>
            <a:bodyPr wrap="square" rtlCol="0">
              <a:spAutoFit/>
            </a:bodyPr>
            <a:lstStyle/>
            <a:p>
              <a:pPr marL="0" marR="0" lvl="0" indent="0" algn="ctr" defTabSz="450656"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COMPRA DE CONTEÚDO</a:t>
              </a:r>
            </a:p>
          </p:txBody>
        </p:sp>
        <p:sp>
          <p:nvSpPr>
            <p:cNvPr id="2" name="CaixaDeTexto 1">
              <a:extLst>
                <a:ext uri="{FF2B5EF4-FFF2-40B4-BE49-F238E27FC236}">
                  <a16:creationId xmlns:a16="http://schemas.microsoft.com/office/drawing/2014/main" id="{976EE4E0-CFD5-C752-906A-537CAB0740CA}"/>
                </a:ext>
              </a:extLst>
            </p:cNvPr>
            <p:cNvSpPr txBox="1"/>
            <p:nvPr/>
          </p:nvSpPr>
          <p:spPr>
            <a:xfrm>
              <a:off x="3406187" y="3509145"/>
              <a:ext cx="2620632" cy="830997"/>
            </a:xfrm>
            <a:prstGeom prst="rect">
              <a:avLst/>
            </a:prstGeom>
            <a:noFill/>
          </p:spPr>
          <p:txBody>
            <a:bodyPr wrap="square" rtlCol="0">
              <a:spAutoFit/>
            </a:bodyPr>
            <a:lstStyle/>
            <a:p>
              <a:pPr algn="ctr"/>
              <a:r>
                <a:rPr lang="pt-BR" sz="1600">
                  <a:solidFill>
                    <a:prstClr val="white"/>
                  </a:solidFill>
                  <a:latin typeface="Segoe UI" panose="020B0502040204020203" pitchFamily="34" charset="0"/>
                  <a:cs typeface="Segoe UI" panose="020B0502040204020203" pitchFamily="34" charset="0"/>
                </a:rPr>
                <a:t>Disponível para assistir onde e quando quiser, enquanto for cliente.</a:t>
              </a:r>
            </a:p>
          </p:txBody>
        </p:sp>
        <p:sp>
          <p:nvSpPr>
            <p:cNvPr id="7" name="Retângulo 6">
              <a:extLst>
                <a:ext uri="{FF2B5EF4-FFF2-40B4-BE49-F238E27FC236}">
                  <a16:creationId xmlns:a16="http://schemas.microsoft.com/office/drawing/2014/main" id="{F546012C-C8FD-E85F-AC72-8E6CC051DCD2}"/>
                </a:ext>
              </a:extLst>
            </p:cNvPr>
            <p:cNvSpPr/>
            <p:nvPr/>
          </p:nvSpPr>
          <p:spPr>
            <a:xfrm>
              <a:off x="3222017" y="2980149"/>
              <a:ext cx="2845861" cy="1419578"/>
            </a:xfrm>
            <a:prstGeom prst="rect">
              <a:avLst/>
            </a:prstGeom>
            <a:noFill/>
            <a:ln>
              <a:solidFill>
                <a:srgbClr val="9364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2" name="Agrupar 11">
            <a:extLst>
              <a:ext uri="{FF2B5EF4-FFF2-40B4-BE49-F238E27FC236}">
                <a16:creationId xmlns:a16="http://schemas.microsoft.com/office/drawing/2014/main" id="{2164EF08-C439-56D9-BE14-66F196290B26}"/>
              </a:ext>
            </a:extLst>
          </p:cNvPr>
          <p:cNvGrpSpPr/>
          <p:nvPr/>
        </p:nvGrpSpPr>
        <p:grpSpPr>
          <a:xfrm>
            <a:off x="6146351" y="2980149"/>
            <a:ext cx="2845861" cy="1419578"/>
            <a:chOff x="6146351" y="2980149"/>
            <a:chExt cx="2845861" cy="1419578"/>
          </a:xfrm>
        </p:grpSpPr>
        <p:sp>
          <p:nvSpPr>
            <p:cNvPr id="74" name="CaixaDeTexto 73">
              <a:extLst>
                <a:ext uri="{FF2B5EF4-FFF2-40B4-BE49-F238E27FC236}">
                  <a16:creationId xmlns:a16="http://schemas.microsoft.com/office/drawing/2014/main" id="{AD9502BD-2819-950B-92DE-5920FDD5E5B6}"/>
                </a:ext>
              </a:extLst>
            </p:cNvPr>
            <p:cNvSpPr txBox="1"/>
            <p:nvPr/>
          </p:nvSpPr>
          <p:spPr>
            <a:xfrm>
              <a:off x="6275525" y="3111007"/>
              <a:ext cx="2587511" cy="338554"/>
            </a:xfrm>
            <a:prstGeom prst="rect">
              <a:avLst/>
            </a:prstGeom>
            <a:noFill/>
          </p:spPr>
          <p:txBody>
            <a:bodyPr wrap="square" rtlCol="0">
              <a:spAutoFit/>
            </a:bodyPr>
            <a:lstStyle/>
            <a:p>
              <a:pPr marL="0" marR="0" lvl="0" indent="0" algn="ctr" defTabSz="450656"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ALUGUEL DE CONTEÚDO</a:t>
              </a:r>
            </a:p>
          </p:txBody>
        </p:sp>
        <p:sp>
          <p:nvSpPr>
            <p:cNvPr id="4" name="CaixaDeTexto 3">
              <a:extLst>
                <a:ext uri="{FF2B5EF4-FFF2-40B4-BE49-F238E27FC236}">
                  <a16:creationId xmlns:a16="http://schemas.microsoft.com/office/drawing/2014/main" id="{82492349-4276-EA5A-E69F-6B57272D6483}"/>
                </a:ext>
              </a:extLst>
            </p:cNvPr>
            <p:cNvSpPr txBox="1"/>
            <p:nvPr/>
          </p:nvSpPr>
          <p:spPr>
            <a:xfrm>
              <a:off x="6407966" y="3509144"/>
              <a:ext cx="2322627" cy="830997"/>
            </a:xfrm>
            <a:prstGeom prst="rect">
              <a:avLst/>
            </a:prstGeom>
            <a:noFill/>
          </p:spPr>
          <p:txBody>
            <a:bodyPr wrap="square" rtlCol="0">
              <a:spAutoFit/>
            </a:bodyPr>
            <a:lstStyle/>
            <a:p>
              <a:pPr lvl="0" algn="ctr" defTabSz="450656">
                <a:defRPr/>
              </a:pPr>
              <a:r>
                <a:rPr lang="pt-BR" sz="1600">
                  <a:solidFill>
                    <a:prstClr val="white"/>
                  </a:solidFill>
                  <a:latin typeface="Segoe UI" panose="020B0502040204020203" pitchFamily="34" charset="0"/>
                  <a:cs typeface="Segoe UI" panose="020B0502040204020203" pitchFamily="34" charset="0"/>
                </a:rPr>
                <a:t>Disponível por 48 horas para assistir da forma </a:t>
              </a:r>
              <a:br>
                <a:rPr lang="pt-BR" sz="1600">
                  <a:solidFill>
                    <a:prstClr val="white"/>
                  </a:solidFill>
                  <a:latin typeface="Segoe UI" panose="020B0502040204020203" pitchFamily="34" charset="0"/>
                  <a:cs typeface="Segoe UI" panose="020B0502040204020203" pitchFamily="34" charset="0"/>
                </a:rPr>
              </a:br>
              <a:r>
                <a:rPr lang="pt-BR" sz="1600">
                  <a:solidFill>
                    <a:prstClr val="white"/>
                  </a:solidFill>
                  <a:latin typeface="Segoe UI" panose="020B0502040204020203" pitchFamily="34" charset="0"/>
                  <a:cs typeface="Segoe UI" panose="020B0502040204020203" pitchFamily="34" charset="0"/>
                </a:rPr>
                <a:t>que quiser.</a:t>
              </a:r>
            </a:p>
          </p:txBody>
        </p:sp>
        <p:sp>
          <p:nvSpPr>
            <p:cNvPr id="8" name="Retângulo 7">
              <a:extLst>
                <a:ext uri="{FF2B5EF4-FFF2-40B4-BE49-F238E27FC236}">
                  <a16:creationId xmlns:a16="http://schemas.microsoft.com/office/drawing/2014/main" id="{B930DFB3-FCC6-494B-3E50-BAFF555CC027}"/>
                </a:ext>
              </a:extLst>
            </p:cNvPr>
            <p:cNvSpPr/>
            <p:nvPr/>
          </p:nvSpPr>
          <p:spPr>
            <a:xfrm>
              <a:off x="6146351" y="2980149"/>
              <a:ext cx="2845861" cy="1419578"/>
            </a:xfrm>
            <a:prstGeom prst="rect">
              <a:avLst/>
            </a:prstGeom>
            <a:noFill/>
            <a:ln>
              <a:solidFill>
                <a:srgbClr val="9364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3" name="Agrupar 12">
            <a:extLst>
              <a:ext uri="{FF2B5EF4-FFF2-40B4-BE49-F238E27FC236}">
                <a16:creationId xmlns:a16="http://schemas.microsoft.com/office/drawing/2014/main" id="{7F678C38-5951-E417-903C-4E7F8B971D96}"/>
              </a:ext>
            </a:extLst>
          </p:cNvPr>
          <p:cNvGrpSpPr/>
          <p:nvPr/>
        </p:nvGrpSpPr>
        <p:grpSpPr>
          <a:xfrm>
            <a:off x="3222017" y="4505185"/>
            <a:ext cx="2833161" cy="1419578"/>
            <a:chOff x="3222017" y="4530585"/>
            <a:chExt cx="2833161" cy="1419578"/>
          </a:xfrm>
        </p:grpSpPr>
        <p:sp>
          <p:nvSpPr>
            <p:cNvPr id="75" name="CaixaDeTexto 74">
              <a:extLst>
                <a:ext uri="{FF2B5EF4-FFF2-40B4-BE49-F238E27FC236}">
                  <a16:creationId xmlns:a16="http://schemas.microsoft.com/office/drawing/2014/main" id="{9C1ED2E9-141C-8E00-DA00-7C8EA83F12A8}"/>
                </a:ext>
              </a:extLst>
            </p:cNvPr>
            <p:cNvSpPr txBox="1"/>
            <p:nvPr/>
          </p:nvSpPr>
          <p:spPr>
            <a:xfrm>
              <a:off x="3405044" y="4662106"/>
              <a:ext cx="2454405" cy="338554"/>
            </a:xfrm>
            <a:prstGeom prst="rect">
              <a:avLst/>
            </a:prstGeom>
            <a:noFill/>
          </p:spPr>
          <p:txBody>
            <a:bodyPr wrap="square" rtlCol="0">
              <a:spAutoFit/>
            </a:bodyPr>
            <a:lstStyle/>
            <a:p>
              <a:pPr marL="0" marR="0" lvl="0" indent="0" algn="ctr" defTabSz="450656"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ASSINATURA</a:t>
              </a:r>
            </a:p>
          </p:txBody>
        </p:sp>
        <p:sp>
          <p:nvSpPr>
            <p:cNvPr id="5" name="CaixaDeTexto 4">
              <a:extLst>
                <a:ext uri="{FF2B5EF4-FFF2-40B4-BE49-F238E27FC236}">
                  <a16:creationId xmlns:a16="http://schemas.microsoft.com/office/drawing/2014/main" id="{5863D5CA-E903-5812-D2BA-5CFD19B09938}"/>
                </a:ext>
              </a:extLst>
            </p:cNvPr>
            <p:cNvSpPr txBox="1"/>
            <p:nvPr/>
          </p:nvSpPr>
          <p:spPr>
            <a:xfrm>
              <a:off x="3413462" y="5037888"/>
              <a:ext cx="2454405" cy="830997"/>
            </a:xfrm>
            <a:prstGeom prst="rect">
              <a:avLst/>
            </a:prstGeom>
            <a:noFill/>
          </p:spPr>
          <p:txBody>
            <a:bodyPr wrap="square" rtlCol="0">
              <a:spAutoFit/>
            </a:bodyPr>
            <a:lstStyle/>
            <a:p>
              <a:pPr lvl="0" algn="ctr" defTabSz="450656">
                <a:defRPr/>
              </a:pPr>
              <a:r>
                <a:rPr lang="pt-BR" sz="1600">
                  <a:solidFill>
                    <a:prstClr val="white"/>
                  </a:solidFill>
                  <a:latin typeface="Segoe UI" panose="020B0502040204020203" pitchFamily="34" charset="0"/>
                  <a:cs typeface="Segoe UI" panose="020B0502040204020203" pitchFamily="34" charset="0"/>
                </a:rPr>
                <a:t>Disponível o conteúdo por meio de pagamento mensal do plano</a:t>
              </a:r>
            </a:p>
          </p:txBody>
        </p:sp>
        <p:sp>
          <p:nvSpPr>
            <p:cNvPr id="9" name="Retângulo 8">
              <a:extLst>
                <a:ext uri="{FF2B5EF4-FFF2-40B4-BE49-F238E27FC236}">
                  <a16:creationId xmlns:a16="http://schemas.microsoft.com/office/drawing/2014/main" id="{18050B2E-12C9-4905-4203-1B24AC775123}"/>
                </a:ext>
              </a:extLst>
            </p:cNvPr>
            <p:cNvSpPr/>
            <p:nvPr/>
          </p:nvSpPr>
          <p:spPr>
            <a:xfrm>
              <a:off x="3222017" y="4530585"/>
              <a:ext cx="2833161" cy="1419578"/>
            </a:xfrm>
            <a:prstGeom prst="rect">
              <a:avLst/>
            </a:prstGeom>
            <a:noFill/>
            <a:ln>
              <a:solidFill>
                <a:srgbClr val="9364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D8A4900F-7D4F-8968-4B8D-AE6939BDB39F}"/>
              </a:ext>
            </a:extLst>
          </p:cNvPr>
          <p:cNvGrpSpPr/>
          <p:nvPr/>
        </p:nvGrpSpPr>
        <p:grpSpPr>
          <a:xfrm>
            <a:off x="6153298" y="4505185"/>
            <a:ext cx="2845861" cy="1419578"/>
            <a:chOff x="6153298" y="4530585"/>
            <a:chExt cx="2845861" cy="1419578"/>
          </a:xfrm>
        </p:grpSpPr>
        <p:sp>
          <p:nvSpPr>
            <p:cNvPr id="76" name="CaixaDeTexto 75">
              <a:extLst>
                <a:ext uri="{FF2B5EF4-FFF2-40B4-BE49-F238E27FC236}">
                  <a16:creationId xmlns:a16="http://schemas.microsoft.com/office/drawing/2014/main" id="{2B28B628-0076-0D01-2EAA-DABCB095CF62}"/>
                </a:ext>
              </a:extLst>
            </p:cNvPr>
            <p:cNvSpPr txBox="1"/>
            <p:nvPr/>
          </p:nvSpPr>
          <p:spPr>
            <a:xfrm>
              <a:off x="6204038" y="4661443"/>
              <a:ext cx="2744380" cy="338554"/>
            </a:xfrm>
            <a:prstGeom prst="rect">
              <a:avLst/>
            </a:prstGeom>
            <a:noFill/>
          </p:spPr>
          <p:txBody>
            <a:bodyPr wrap="square" rtlCol="0">
              <a:spAutoFit/>
            </a:bodyPr>
            <a:lstStyle/>
            <a:p>
              <a:pPr marL="0" marR="0" lvl="0" indent="0" algn="ctr" defTabSz="450656"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CONTEÚDO DE CATÁLOGO</a:t>
              </a:r>
            </a:p>
          </p:txBody>
        </p:sp>
        <p:sp>
          <p:nvSpPr>
            <p:cNvPr id="6" name="CaixaDeTexto 5">
              <a:extLst>
                <a:ext uri="{FF2B5EF4-FFF2-40B4-BE49-F238E27FC236}">
                  <a16:creationId xmlns:a16="http://schemas.microsoft.com/office/drawing/2014/main" id="{72D7231A-6E7F-C118-66F3-0C4A5D0B85D1}"/>
                </a:ext>
              </a:extLst>
            </p:cNvPr>
            <p:cNvSpPr txBox="1"/>
            <p:nvPr/>
          </p:nvSpPr>
          <p:spPr>
            <a:xfrm>
              <a:off x="6153298" y="5059580"/>
              <a:ext cx="2845861" cy="830997"/>
            </a:xfrm>
            <a:prstGeom prst="rect">
              <a:avLst/>
            </a:prstGeom>
            <a:noFill/>
          </p:spPr>
          <p:txBody>
            <a:bodyPr wrap="square" rtlCol="0">
              <a:spAutoFit/>
            </a:bodyPr>
            <a:lstStyle/>
            <a:p>
              <a:pPr lvl="0" algn="ctr" defTabSz="450656">
                <a:defRPr/>
              </a:pPr>
              <a:r>
                <a:rPr lang="pt-BR" sz="1600">
                  <a:solidFill>
                    <a:prstClr val="white"/>
                  </a:solidFill>
                  <a:latin typeface="Segoe UI" panose="020B0502040204020203" pitchFamily="34" charset="0"/>
                  <a:cs typeface="Segoe UI" panose="020B0502040204020203" pitchFamily="34" charset="0"/>
                </a:rPr>
                <a:t>Disponível para assistir gratuitamente de acordo com pacote de TV contratado</a:t>
              </a:r>
            </a:p>
          </p:txBody>
        </p:sp>
        <p:sp>
          <p:nvSpPr>
            <p:cNvPr id="10" name="Retângulo 9">
              <a:extLst>
                <a:ext uri="{FF2B5EF4-FFF2-40B4-BE49-F238E27FC236}">
                  <a16:creationId xmlns:a16="http://schemas.microsoft.com/office/drawing/2014/main" id="{3BEE8F8A-4C0D-C8E0-D725-8D7847A68011}"/>
                </a:ext>
              </a:extLst>
            </p:cNvPr>
            <p:cNvSpPr/>
            <p:nvPr/>
          </p:nvSpPr>
          <p:spPr>
            <a:xfrm>
              <a:off x="6153298" y="4530585"/>
              <a:ext cx="2845861" cy="1419578"/>
            </a:xfrm>
            <a:prstGeom prst="rect">
              <a:avLst/>
            </a:prstGeom>
            <a:noFill/>
            <a:ln>
              <a:solidFill>
                <a:srgbClr val="9364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custDataLst>
      <p:tags r:id="rId1"/>
    </p:custDataLst>
    <p:extLst>
      <p:ext uri="{BB962C8B-B14F-4D97-AF65-F5344CB8AC3E}">
        <p14:creationId xmlns:p14="http://schemas.microsoft.com/office/powerpoint/2010/main" val="243677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95311-EA74-0446-B3B6-CB3CDD075329}"/>
            </a:ext>
          </a:extLst>
        </p:cNvPr>
        <p:cNvGrpSpPr/>
        <p:nvPr/>
      </p:nvGrpSpPr>
      <p:grpSpPr>
        <a:xfrm>
          <a:off x="0" y="0"/>
          <a:ext cx="0" cy="0"/>
          <a:chOff x="0" y="0"/>
          <a:chExt cx="0" cy="0"/>
        </a:xfrm>
      </p:grpSpPr>
      <p:sp>
        <p:nvSpPr>
          <p:cNvPr id="69" name="Retângulo 68">
            <a:extLst>
              <a:ext uri="{FF2B5EF4-FFF2-40B4-BE49-F238E27FC236}">
                <a16:creationId xmlns:a16="http://schemas.microsoft.com/office/drawing/2014/main" id="{A70DCB77-DF4B-28A9-80F1-874EEDAB8960}"/>
              </a:ext>
            </a:extLst>
          </p:cNvPr>
          <p:cNvSpPr/>
          <p:nvPr/>
        </p:nvSpPr>
        <p:spPr>
          <a:xfrm>
            <a:off x="3478542" y="1245121"/>
            <a:ext cx="523491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PLATAFORMA EXCLUSIVA</a:t>
            </a:r>
            <a:endParaRPr kumimoji="0" lang="pt-BR" sz="2400" b="1" i="0" u="none" strike="noStrike" kern="1200" cap="none" spc="60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endParaRPr>
          </a:p>
        </p:txBody>
      </p:sp>
      <p:sp>
        <p:nvSpPr>
          <p:cNvPr id="70" name="Retângulo 69">
            <a:extLst>
              <a:ext uri="{FF2B5EF4-FFF2-40B4-BE49-F238E27FC236}">
                <a16:creationId xmlns:a16="http://schemas.microsoft.com/office/drawing/2014/main" id="{683806C2-6FBF-4E7A-64E3-BB1571E919C0}"/>
              </a:ext>
            </a:extLst>
          </p:cNvPr>
          <p:cNvSpPr/>
          <p:nvPr/>
        </p:nvSpPr>
        <p:spPr>
          <a:xfrm>
            <a:off x="3715575" y="4806282"/>
            <a:ext cx="4760841" cy="400110"/>
          </a:xfrm>
          <a:prstGeom prst="rect">
            <a:avLst/>
          </a:prstGeom>
        </p:spPr>
        <p:txBody>
          <a:bodyPr wrap="square">
            <a:spAutoFit/>
          </a:bodyPr>
          <a:lstStyle/>
          <a:p>
            <a:pPr marL="0" marR="0" lvl="0" indent="0" algn="ctr" defTabSz="6007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Acesso</a:t>
            </a:r>
            <a:r>
              <a:rPr kumimoji="0" lang="en-U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en-US" sz="20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em</a:t>
            </a:r>
            <a:r>
              <a:rPr kumimoji="0" lang="en-U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en-US" sz="20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todas</a:t>
            </a:r>
            <a:r>
              <a:rPr kumimoji="0" lang="en-U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as </a:t>
            </a:r>
            <a:r>
              <a:rPr kumimoji="0" lang="en-US" sz="20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telas</a:t>
            </a:r>
            <a:r>
              <a:rPr kumimoji="0" lang="en-U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 </a:t>
            </a:r>
            <a:r>
              <a:rPr lang="en-US" sz="2000" b="1">
                <a:solidFill>
                  <a:prstClr val="white"/>
                </a:solidFill>
                <a:latin typeface="Segoe UI" panose="020B0502040204020203" pitchFamily="34" charset="0"/>
                <a:cs typeface="Segoe UI" panose="020B0502040204020203" pitchFamily="34" charset="0"/>
              </a:rPr>
              <a:t>M</a:t>
            </a:r>
            <a:r>
              <a:rPr kumimoji="0" lang="en-U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ULTITELEI</a:t>
            </a:r>
          </a:p>
        </p:txBody>
      </p:sp>
      <p:sp>
        <p:nvSpPr>
          <p:cNvPr id="72" name="CaixaDeTexto 71">
            <a:extLst>
              <a:ext uri="{FF2B5EF4-FFF2-40B4-BE49-F238E27FC236}">
                <a16:creationId xmlns:a16="http://schemas.microsoft.com/office/drawing/2014/main" id="{2545E60E-C366-245A-5879-12CC6AA96E46}"/>
              </a:ext>
            </a:extLst>
          </p:cNvPr>
          <p:cNvSpPr txBox="1"/>
          <p:nvPr/>
        </p:nvSpPr>
        <p:spPr>
          <a:xfrm>
            <a:off x="3715575" y="5263684"/>
            <a:ext cx="4760841" cy="584775"/>
          </a:xfrm>
          <a:prstGeom prst="rect">
            <a:avLst/>
          </a:prstGeom>
          <a:noFill/>
        </p:spPr>
        <p:txBody>
          <a:bodyPr wrap="square" rtlCol="0">
            <a:spAutoFit/>
          </a:bodyPr>
          <a:lstStyle/>
          <a:p>
            <a:pPr marL="0" marR="0" lvl="0" indent="0" algn="ctr" defTabSz="450656"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Você pode assistir pela sua TV, computador, tablet ou smartphone sem pagar nada mais por isso.</a:t>
            </a:r>
          </a:p>
        </p:txBody>
      </p:sp>
      <p:pic>
        <p:nvPicPr>
          <p:cNvPr id="2" name="Imagem 4">
            <a:extLst>
              <a:ext uri="{FF2B5EF4-FFF2-40B4-BE49-F238E27FC236}">
                <a16:creationId xmlns:a16="http://schemas.microsoft.com/office/drawing/2014/main" id="{F47DDE72-B850-0617-40AB-20208655EAE7}"/>
              </a:ext>
            </a:extLst>
          </p:cNvPr>
          <p:cNvPicPr>
            <a:picLocks noChangeAspect="1"/>
          </p:cNvPicPr>
          <p:nvPr/>
        </p:nvPicPr>
        <p:blipFill rotWithShape="1">
          <a:blip>
            <a:extLst>
              <a:ext uri="{96DAC541-7B7A-43D3-8B79-37D633B846F1}">
                <asvg:svgBlip xmlns:asvg="http://schemas.microsoft.com/office/drawing/2016/SVG/main" r:embed="rId4"/>
              </a:ext>
            </a:extLst>
          </a:blip>
          <a:srcRect l="53177" t="3241" r="-1335" b="-3241"/>
          <a:stretch/>
        </p:blipFill>
        <p:spPr>
          <a:xfrm>
            <a:off x="0" y="903581"/>
            <a:ext cx="553425" cy="1144747"/>
          </a:xfrm>
          <a:prstGeom prst="rect">
            <a:avLst/>
          </a:prstGeom>
        </p:spPr>
      </p:pic>
      <p:graphicFrame>
        <p:nvGraphicFramePr>
          <p:cNvPr id="3" name="Tabela 2">
            <a:extLst>
              <a:ext uri="{FF2B5EF4-FFF2-40B4-BE49-F238E27FC236}">
                <a16:creationId xmlns:a16="http://schemas.microsoft.com/office/drawing/2014/main" id="{3A57107F-12C2-DEFF-2EBF-43B484E732F0}"/>
              </a:ext>
            </a:extLst>
          </p:cNvPr>
          <p:cNvGraphicFramePr>
            <a:graphicFrameLocks noGrp="1"/>
          </p:cNvGraphicFramePr>
          <p:nvPr>
            <p:extLst>
              <p:ext uri="{D42A27DB-BD31-4B8C-83A1-F6EECF244321}">
                <p14:modId xmlns:p14="http://schemas.microsoft.com/office/powerpoint/2010/main" val="3058185470"/>
              </p:ext>
            </p:extLst>
          </p:nvPr>
        </p:nvGraphicFramePr>
        <p:xfrm>
          <a:off x="2189491" y="2056466"/>
          <a:ext cx="7813013" cy="2400136"/>
        </p:xfrm>
        <a:graphic>
          <a:graphicData uri="http://schemas.openxmlformats.org/drawingml/2006/table">
            <a:tbl>
              <a:tblPr firstRow="1" bandRow="1">
                <a:tableStyleId>{5C22544A-7EE6-4342-B048-85BDC9FD1C3A}</a:tableStyleId>
              </a:tblPr>
              <a:tblGrid>
                <a:gridCol w="2148813">
                  <a:extLst>
                    <a:ext uri="{9D8B030D-6E8A-4147-A177-3AD203B41FA5}">
                      <a16:colId xmlns:a16="http://schemas.microsoft.com/office/drawing/2014/main" val="1895054216"/>
                    </a:ext>
                  </a:extLst>
                </a:gridCol>
                <a:gridCol w="5664200">
                  <a:extLst>
                    <a:ext uri="{9D8B030D-6E8A-4147-A177-3AD203B41FA5}">
                      <a16:colId xmlns:a16="http://schemas.microsoft.com/office/drawing/2014/main" val="3861743569"/>
                    </a:ext>
                  </a:extLst>
                </a:gridCol>
              </a:tblGrid>
              <a:tr h="467527">
                <a:tc gridSpan="2">
                  <a:txBody>
                    <a:bodyPr/>
                    <a:lstStyle/>
                    <a:p>
                      <a:pPr algn="ctr"/>
                      <a:r>
                        <a:rPr lang="pt-BR" sz="1800" b="1" i="0">
                          <a:solidFill>
                            <a:schemeClr val="bg1"/>
                          </a:solidFill>
                          <a:latin typeface="Segoe UI Black" panose="020B0502040204020203" pitchFamily="34" charset="0"/>
                          <a:cs typeface="Segoe UI Black" panose="020B0502040204020203" pitchFamily="34" charset="0"/>
                        </a:rPr>
                        <a:t>Principais Categorias (TV e Online)</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886C16"/>
                    </a:solidFill>
                  </a:tcPr>
                </a:tc>
                <a:tc hMerge="1">
                  <a:txBody>
                    <a:bodyPr/>
                    <a:lstStyle/>
                    <a:p>
                      <a:endParaRPr lang="pt-BR"/>
                    </a:p>
                  </a:txBody>
                  <a:tcPr/>
                </a:tc>
                <a:extLst>
                  <a:ext uri="{0D108BD9-81ED-4DB2-BD59-A6C34878D82A}">
                    <a16:rowId xmlns:a16="http://schemas.microsoft.com/office/drawing/2014/main" val="4211155722"/>
                  </a:ext>
                </a:extLst>
              </a:tr>
              <a:tr h="625529">
                <a:tc>
                  <a:txBody>
                    <a:bodyPr/>
                    <a:lstStyle/>
                    <a:p>
                      <a:pPr algn="l"/>
                      <a:r>
                        <a:rPr lang="pt-BR" sz="1400" b="1" i="0">
                          <a:solidFill>
                            <a:schemeClr val="bg1"/>
                          </a:solidFill>
                          <a:latin typeface="Segoe UI Black" panose="020B0502040204020203" pitchFamily="34" charset="0"/>
                          <a:cs typeface="Segoe UI Black" panose="020B0502040204020203" pitchFamily="34" charset="0"/>
                        </a:rPr>
                        <a:t>CINEMA</a:t>
                      </a:r>
                    </a:p>
                  </a:txBody>
                  <a:tcPr marL="120140" marR="120140" marT="60070" marB="6007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l"/>
                      <a:r>
                        <a:rPr lang="pt-BR" sz="1400" b="0" baseline="0">
                          <a:solidFill>
                            <a:schemeClr val="bg1"/>
                          </a:solidFill>
                          <a:latin typeface="Segoe UI" panose="020B0502040204020203" pitchFamily="34" charset="0"/>
                          <a:cs typeface="Segoe UI" panose="020B0502040204020203" pitchFamily="34" charset="0"/>
                        </a:rPr>
                        <a:t>Lançamentos e grandes sucessos do cinema para alugar e assistir quando desejar (disponível por 48h a partir do aluguel).</a:t>
                      </a:r>
                      <a:endParaRPr lang="pt-BR" sz="1400" b="0">
                        <a:solidFill>
                          <a:schemeClr val="bg1"/>
                        </a:solidFill>
                        <a:latin typeface="Segoe UI" panose="020B0502040204020203" pitchFamily="34" charset="0"/>
                        <a:cs typeface="Segoe UI" panose="020B0502040204020203" pitchFamily="34" charset="0"/>
                      </a:endParaRPr>
                    </a:p>
                  </a:txBody>
                  <a:tcPr marL="120140" marR="120140" marT="60070" marB="6007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99568113"/>
                  </a:ext>
                </a:extLst>
              </a:tr>
              <a:tr h="447292">
                <a:tc>
                  <a:txBody>
                    <a:bodyPr/>
                    <a:lstStyle/>
                    <a:p>
                      <a:pPr algn="l"/>
                      <a:r>
                        <a:rPr lang="pt-BR" sz="1400" b="1" i="0">
                          <a:solidFill>
                            <a:schemeClr val="bg1"/>
                          </a:solidFill>
                          <a:latin typeface="Segoe UI Black" panose="020B0502040204020203" pitchFamily="34" charset="0"/>
                          <a:cs typeface="Segoe UI Black" panose="020B0502040204020203" pitchFamily="34" charset="0"/>
                        </a:rPr>
                        <a:t>PROGRAMAS DE TV</a:t>
                      </a:r>
                    </a:p>
                  </a:txBody>
                  <a:tcPr marL="120140" marR="120140" marT="60070" marB="6007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l"/>
                      <a:r>
                        <a:rPr lang="pt-BR" sz="1400" b="0">
                          <a:solidFill>
                            <a:schemeClr val="bg1"/>
                          </a:solidFill>
                          <a:latin typeface="Segoe UI" panose="020B0502040204020203" pitchFamily="34" charset="0"/>
                          <a:cs typeface="Segoe UI" panose="020B0502040204020203" pitchFamily="34" charset="0"/>
                        </a:rPr>
                        <a:t>Milhares de programas gratuitos dos canais do seu pacote de TV e em Claro vídeo você tem mais filmes, séries completas, infantis para assistir gratuitamente e ilimitado quantas vezes quiser.</a:t>
                      </a:r>
                    </a:p>
                  </a:txBody>
                  <a:tcPr marL="120140" marR="120140" marT="60070" marB="6007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074497164"/>
                  </a:ext>
                </a:extLst>
              </a:tr>
              <a:tr h="447292">
                <a:tc>
                  <a:txBody>
                    <a:bodyPr/>
                    <a:lstStyle/>
                    <a:p>
                      <a:pPr algn="l"/>
                      <a:r>
                        <a:rPr lang="pt-BR" sz="1400" b="1" i="0">
                          <a:solidFill>
                            <a:schemeClr val="bg1"/>
                          </a:solidFill>
                          <a:latin typeface="Segoe UI Black" panose="020B0502040204020203" pitchFamily="34" charset="0"/>
                          <a:cs typeface="Segoe UI Black" panose="020B0502040204020203" pitchFamily="34" charset="0"/>
                        </a:rPr>
                        <a:t>SÉRIES</a:t>
                      </a:r>
                    </a:p>
                  </a:txBody>
                  <a:tcPr marL="120140" marR="120140" marT="60070" marB="6007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l"/>
                      <a:r>
                        <a:rPr lang="pt-BR" sz="1400" b="0">
                          <a:solidFill>
                            <a:schemeClr val="bg1"/>
                          </a:solidFill>
                          <a:latin typeface="Segoe UI" panose="020B0502040204020203" pitchFamily="34" charset="0"/>
                          <a:cs typeface="Segoe UI" panose="020B0502040204020203" pitchFamily="34" charset="0"/>
                        </a:rPr>
                        <a:t>Temporadas completas das séries nacionais e internacionais mais assistidas.</a:t>
                      </a:r>
                    </a:p>
                  </a:txBody>
                  <a:tcPr marL="120140" marR="120140" marT="60070" marB="6007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461150915"/>
                  </a:ext>
                </a:extLst>
              </a:tr>
            </a:tbl>
          </a:graphicData>
        </a:graphic>
      </p:graphicFrame>
    </p:spTree>
    <p:custDataLst>
      <p:tags r:id="rId1"/>
    </p:custDataLst>
    <p:extLst>
      <p:ext uri="{BB962C8B-B14F-4D97-AF65-F5344CB8AC3E}">
        <p14:creationId xmlns:p14="http://schemas.microsoft.com/office/powerpoint/2010/main" val="372980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2C318-667F-114D-5D15-688246FA9034}"/>
            </a:ext>
          </a:extLst>
        </p:cNvPr>
        <p:cNvGrpSpPr/>
        <p:nvPr/>
      </p:nvGrpSpPr>
      <p:grpSpPr>
        <a:xfrm>
          <a:off x="0" y="0"/>
          <a:ext cx="0" cy="0"/>
          <a:chOff x="0" y="0"/>
          <a:chExt cx="0" cy="0"/>
        </a:xfrm>
      </p:grpSpPr>
      <p:sp>
        <p:nvSpPr>
          <p:cNvPr id="69" name="Retângulo 68">
            <a:extLst>
              <a:ext uri="{FF2B5EF4-FFF2-40B4-BE49-F238E27FC236}">
                <a16:creationId xmlns:a16="http://schemas.microsoft.com/office/drawing/2014/main" id="{28F4867B-3651-815E-926F-77063E6B5796}"/>
              </a:ext>
            </a:extLst>
          </p:cNvPr>
          <p:cNvSpPr/>
          <p:nvPr/>
        </p:nvSpPr>
        <p:spPr>
          <a:xfrm>
            <a:off x="861087" y="1096043"/>
            <a:ext cx="5234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PACOTES À LA CARTE</a:t>
            </a:r>
            <a:endParaRPr kumimoji="0" lang="pt-BR" sz="2400" b="1" i="0" u="none" strike="noStrike" kern="1200" cap="none" spc="60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endParaRPr>
          </a:p>
        </p:txBody>
      </p:sp>
      <p:sp>
        <p:nvSpPr>
          <p:cNvPr id="70" name="Retângulo 69">
            <a:extLst>
              <a:ext uri="{FF2B5EF4-FFF2-40B4-BE49-F238E27FC236}">
                <a16:creationId xmlns:a16="http://schemas.microsoft.com/office/drawing/2014/main" id="{DA5E4882-2FA1-5E4A-48A3-E8CFD0C08576}"/>
              </a:ext>
            </a:extLst>
          </p:cNvPr>
          <p:cNvSpPr/>
          <p:nvPr/>
        </p:nvSpPr>
        <p:spPr>
          <a:xfrm>
            <a:off x="861087" y="1608241"/>
            <a:ext cx="7721541" cy="400110"/>
          </a:xfrm>
          <a:prstGeom prst="rect">
            <a:avLst/>
          </a:prstGeom>
        </p:spPr>
        <p:txBody>
          <a:bodyPr wrap="square">
            <a:spAutoFit/>
          </a:bodyPr>
          <a:lstStyle/>
          <a:p>
            <a:pPr marL="0" marR="0" lvl="0" indent="0" algn="l" defTabSz="450656"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Personalize seus conteúdos contratando à </a:t>
            </a:r>
            <a:r>
              <a:rPr kumimoji="0" lang="pt-BR" sz="20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la</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carte, sem fidelidade!</a:t>
            </a:r>
          </a:p>
        </p:txBody>
      </p:sp>
      <p:sp>
        <p:nvSpPr>
          <p:cNvPr id="17" name="Retângulo 16">
            <a:extLst>
              <a:ext uri="{FF2B5EF4-FFF2-40B4-BE49-F238E27FC236}">
                <a16:creationId xmlns:a16="http://schemas.microsoft.com/office/drawing/2014/main" id="{995EE272-F24C-765F-2276-20E20357D71F}"/>
              </a:ext>
            </a:extLst>
          </p:cNvPr>
          <p:cNvSpPr/>
          <p:nvPr/>
        </p:nvSpPr>
        <p:spPr>
          <a:xfrm>
            <a:off x="1543915" y="5492546"/>
            <a:ext cx="9104169" cy="338554"/>
          </a:xfrm>
          <a:prstGeom prst="rect">
            <a:avLst/>
          </a:prstGeom>
        </p:spPr>
        <p:txBody>
          <a:bodyPr wrap="square">
            <a:spAutoFit/>
          </a:bodyPr>
          <a:lstStyle/>
          <a:p>
            <a:pPr marL="0" marR="0" lvl="0" indent="0" algn="ctr" defTabSz="450656" rtl="0" eaLnBrk="1" fontAlgn="auto" latinLnBrk="0" hangingPunct="1">
              <a:lnSpc>
                <a:spcPct val="100000"/>
              </a:lnSpc>
              <a:spcBef>
                <a:spcPct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Confira os valores na tabela vigente! </a:t>
            </a: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Consulte a disponibilidade em cada plano na tabela de preços.</a:t>
            </a:r>
          </a:p>
        </p:txBody>
      </p:sp>
      <p:pic>
        <p:nvPicPr>
          <p:cNvPr id="28" name="Imagem 4">
            <a:extLst>
              <a:ext uri="{FF2B5EF4-FFF2-40B4-BE49-F238E27FC236}">
                <a16:creationId xmlns:a16="http://schemas.microsoft.com/office/drawing/2014/main" id="{5DF0507F-45EC-7AE4-350A-4028F0C27D67}"/>
              </a:ext>
            </a:extLst>
          </p:cNvPr>
          <p:cNvPicPr>
            <a:picLocks noChangeAspect="1"/>
          </p:cNvPicPr>
          <p:nvPr/>
        </p:nvPicPr>
        <p:blipFill rotWithShape="1">
          <a:blip>
            <a:extLst>
              <a:ext uri="{96DAC541-7B7A-43D3-8B79-37D633B846F1}">
                <asvg:svgBlip xmlns:asvg="http://schemas.microsoft.com/office/drawing/2016/SVG/main" r:embed="rId4"/>
              </a:ext>
            </a:extLst>
          </a:blip>
          <a:srcRect l="53177" t="3241" r="-1335" b="-3241"/>
          <a:stretch/>
        </p:blipFill>
        <p:spPr>
          <a:xfrm>
            <a:off x="0" y="924384"/>
            <a:ext cx="553425" cy="1144747"/>
          </a:xfrm>
          <a:prstGeom prst="rect">
            <a:avLst/>
          </a:prstGeom>
        </p:spPr>
      </p:pic>
      <p:grpSp>
        <p:nvGrpSpPr>
          <p:cNvPr id="9" name="Agrupar 8">
            <a:extLst>
              <a:ext uri="{FF2B5EF4-FFF2-40B4-BE49-F238E27FC236}">
                <a16:creationId xmlns:a16="http://schemas.microsoft.com/office/drawing/2014/main" id="{DCDCC337-CC34-A4BC-3EF7-1380E992E2A4}"/>
              </a:ext>
            </a:extLst>
          </p:cNvPr>
          <p:cNvGrpSpPr/>
          <p:nvPr/>
        </p:nvGrpSpPr>
        <p:grpSpPr>
          <a:xfrm>
            <a:off x="861086" y="2140299"/>
            <a:ext cx="10745771" cy="3140899"/>
            <a:chOff x="861086" y="2140299"/>
            <a:chExt cx="10745771" cy="3140899"/>
          </a:xfrm>
        </p:grpSpPr>
        <p:sp>
          <p:nvSpPr>
            <p:cNvPr id="4" name="Retângulo 3">
              <a:extLst>
                <a:ext uri="{FF2B5EF4-FFF2-40B4-BE49-F238E27FC236}">
                  <a16:creationId xmlns:a16="http://schemas.microsoft.com/office/drawing/2014/main" id="{BE110164-3754-9B23-57E2-AF1A0E775555}"/>
                </a:ext>
              </a:extLst>
            </p:cNvPr>
            <p:cNvSpPr/>
            <p:nvPr/>
          </p:nvSpPr>
          <p:spPr>
            <a:xfrm>
              <a:off x="861086" y="2140299"/>
              <a:ext cx="10745771" cy="3140899"/>
            </a:xfrm>
            <a:prstGeom prst="rect">
              <a:avLst/>
            </a:prstGeom>
            <a:solidFill>
              <a:schemeClr val="bg1">
                <a:alpha val="6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grpSp>
          <p:nvGrpSpPr>
            <p:cNvPr id="5" name="Agrupar 4">
              <a:extLst>
                <a:ext uri="{FF2B5EF4-FFF2-40B4-BE49-F238E27FC236}">
                  <a16:creationId xmlns:a16="http://schemas.microsoft.com/office/drawing/2014/main" id="{74DAAD72-3BC0-D31A-EDE5-9F29BCF05D3F}"/>
                </a:ext>
              </a:extLst>
            </p:cNvPr>
            <p:cNvGrpSpPr/>
            <p:nvPr/>
          </p:nvGrpSpPr>
          <p:grpSpPr>
            <a:xfrm>
              <a:off x="978326" y="2482122"/>
              <a:ext cx="10481846" cy="2698263"/>
              <a:chOff x="978326" y="2482122"/>
              <a:chExt cx="10481846" cy="2698263"/>
            </a:xfrm>
          </p:grpSpPr>
          <p:pic>
            <p:nvPicPr>
              <p:cNvPr id="47" name="Imagem 46">
                <a:extLst>
                  <a:ext uri="{FF2B5EF4-FFF2-40B4-BE49-F238E27FC236}">
                    <a16:creationId xmlns:a16="http://schemas.microsoft.com/office/drawing/2014/main" id="{3989D3E0-60D5-BCA1-936E-C5C8E41C6F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0813" y="3847186"/>
                <a:ext cx="803951" cy="482369"/>
              </a:xfrm>
              <a:prstGeom prst="rect">
                <a:avLst/>
              </a:prstGeom>
            </p:spPr>
          </p:pic>
          <p:pic>
            <p:nvPicPr>
              <p:cNvPr id="48" name="Gráfico 47">
                <a:extLst>
                  <a:ext uri="{FF2B5EF4-FFF2-40B4-BE49-F238E27FC236}">
                    <a16:creationId xmlns:a16="http://schemas.microsoft.com/office/drawing/2014/main" id="{2AA72AA7-F40F-E4C9-5A6C-87724749CD8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10326" y="4672362"/>
                <a:ext cx="1681254" cy="290856"/>
              </a:xfrm>
              <a:prstGeom prst="rect">
                <a:avLst/>
              </a:prstGeom>
            </p:spPr>
          </p:pic>
          <p:pic>
            <p:nvPicPr>
              <p:cNvPr id="6" name="Imagem 5">
                <a:extLst>
                  <a:ext uri="{FF2B5EF4-FFF2-40B4-BE49-F238E27FC236}">
                    <a16:creationId xmlns:a16="http://schemas.microsoft.com/office/drawing/2014/main" id="{CC0C8A06-B169-7A94-448A-238D8804D5C1}"/>
                  </a:ext>
                </a:extLst>
              </p:cNvPr>
              <p:cNvPicPr>
                <a:picLocks noChangeAspect="1"/>
              </p:cNvPicPr>
              <p:nvPr/>
            </p:nvPicPr>
            <p:blipFill>
              <a:blip r:embed="rId7"/>
              <a:srcRect/>
              <a:stretch/>
            </p:blipFill>
            <p:spPr>
              <a:xfrm>
                <a:off x="9084703" y="3763521"/>
                <a:ext cx="667691" cy="667691"/>
              </a:xfrm>
              <a:prstGeom prst="rect">
                <a:avLst/>
              </a:prstGeom>
            </p:spPr>
          </p:pic>
          <p:pic>
            <p:nvPicPr>
              <p:cNvPr id="7" name="Imagem 6" descr="Uma imagem contendo Ícone&#10;&#10;Descrição gerada automaticamente">
                <a:extLst>
                  <a:ext uri="{FF2B5EF4-FFF2-40B4-BE49-F238E27FC236}">
                    <a16:creationId xmlns:a16="http://schemas.microsoft.com/office/drawing/2014/main" id="{BB2C6E67-B50E-7CC5-6A0F-9462017A8E6D}"/>
                  </a:ext>
                </a:extLst>
              </p:cNvPr>
              <p:cNvPicPr>
                <a:picLocks noChangeAspect="1"/>
              </p:cNvPicPr>
              <p:nvPr/>
            </p:nvPicPr>
            <p:blipFill>
              <a:blip r:embed="rId8"/>
              <a:stretch>
                <a:fillRect/>
              </a:stretch>
            </p:blipFill>
            <p:spPr>
              <a:xfrm>
                <a:off x="10086888" y="4329555"/>
                <a:ext cx="1224661" cy="665251"/>
              </a:xfrm>
              <a:prstGeom prst="rect">
                <a:avLst/>
              </a:prstGeom>
            </p:spPr>
          </p:pic>
          <p:pic>
            <p:nvPicPr>
              <p:cNvPr id="8" name="Imagem 7" descr="Logotipo&#10;&#10;Descrição gerada automaticamente">
                <a:extLst>
                  <a:ext uri="{FF2B5EF4-FFF2-40B4-BE49-F238E27FC236}">
                    <a16:creationId xmlns:a16="http://schemas.microsoft.com/office/drawing/2014/main" id="{278CFEF9-288D-310F-B572-21C388B55546}"/>
                  </a:ext>
                </a:extLst>
              </p:cNvPr>
              <p:cNvPicPr>
                <a:picLocks noChangeAspect="1"/>
              </p:cNvPicPr>
              <p:nvPr/>
            </p:nvPicPr>
            <p:blipFill>
              <a:blip r:embed="rId9"/>
              <a:stretch>
                <a:fillRect/>
              </a:stretch>
            </p:blipFill>
            <p:spPr>
              <a:xfrm>
                <a:off x="4817272" y="4290003"/>
                <a:ext cx="1365254" cy="890382"/>
              </a:xfrm>
              <a:prstGeom prst="rect">
                <a:avLst/>
              </a:prstGeom>
            </p:spPr>
          </p:pic>
          <p:pic>
            <p:nvPicPr>
              <p:cNvPr id="11" name="Imagem 10" descr="Logotipo, Ícone&#10;&#10;Descrição gerada automaticamente">
                <a:extLst>
                  <a:ext uri="{FF2B5EF4-FFF2-40B4-BE49-F238E27FC236}">
                    <a16:creationId xmlns:a16="http://schemas.microsoft.com/office/drawing/2014/main" id="{AAEF3EDA-FAA2-5F20-6D88-E320F6CBB495}"/>
                  </a:ext>
                </a:extLst>
              </p:cNvPr>
              <p:cNvPicPr>
                <a:picLocks noChangeAspect="1"/>
              </p:cNvPicPr>
              <p:nvPr/>
            </p:nvPicPr>
            <p:blipFill>
              <a:blip r:embed="rId10"/>
              <a:stretch>
                <a:fillRect/>
              </a:stretch>
            </p:blipFill>
            <p:spPr>
              <a:xfrm>
                <a:off x="1188283" y="2507419"/>
                <a:ext cx="665802" cy="665802"/>
              </a:xfrm>
              <a:prstGeom prst="rect">
                <a:avLst/>
              </a:prstGeom>
            </p:spPr>
          </p:pic>
          <p:pic>
            <p:nvPicPr>
              <p:cNvPr id="12" name="Imagem 11" descr="Logotipo&#10;&#10;Descrição gerada automaticamente">
                <a:extLst>
                  <a:ext uri="{FF2B5EF4-FFF2-40B4-BE49-F238E27FC236}">
                    <a16:creationId xmlns:a16="http://schemas.microsoft.com/office/drawing/2014/main" id="{0B58278C-1E9E-24BB-19F0-7922CE9B56FC}"/>
                  </a:ext>
                </a:extLst>
              </p:cNvPr>
              <p:cNvPicPr>
                <a:picLocks noChangeAspect="1"/>
              </p:cNvPicPr>
              <p:nvPr/>
            </p:nvPicPr>
            <p:blipFill>
              <a:blip r:embed="rId11"/>
              <a:stretch>
                <a:fillRect/>
              </a:stretch>
            </p:blipFill>
            <p:spPr>
              <a:xfrm>
                <a:off x="2010242" y="2507419"/>
                <a:ext cx="665801" cy="665801"/>
              </a:xfrm>
              <a:prstGeom prst="rect">
                <a:avLst/>
              </a:prstGeom>
            </p:spPr>
          </p:pic>
          <p:pic>
            <p:nvPicPr>
              <p:cNvPr id="13" name="Imagem 12" descr="Logotipo&#10;&#10;Descrição gerada automaticamente com confiança média">
                <a:extLst>
                  <a:ext uri="{FF2B5EF4-FFF2-40B4-BE49-F238E27FC236}">
                    <a16:creationId xmlns:a16="http://schemas.microsoft.com/office/drawing/2014/main" id="{EB16AC69-AC88-F60D-680C-3E3EBF0C4C19}"/>
                  </a:ext>
                </a:extLst>
              </p:cNvPr>
              <p:cNvPicPr>
                <a:picLocks noChangeAspect="1"/>
              </p:cNvPicPr>
              <p:nvPr/>
            </p:nvPicPr>
            <p:blipFill>
              <a:blip r:embed="rId12"/>
              <a:stretch>
                <a:fillRect/>
              </a:stretch>
            </p:blipFill>
            <p:spPr>
              <a:xfrm>
                <a:off x="2861910" y="2497308"/>
                <a:ext cx="665801" cy="665801"/>
              </a:xfrm>
              <a:prstGeom prst="rect">
                <a:avLst/>
              </a:prstGeom>
            </p:spPr>
          </p:pic>
          <p:pic>
            <p:nvPicPr>
              <p:cNvPr id="15" name="Imagem 14" descr="Uma imagem contendo Logotipo&#10;&#10;Descrição gerada automaticamente">
                <a:extLst>
                  <a:ext uri="{FF2B5EF4-FFF2-40B4-BE49-F238E27FC236}">
                    <a16:creationId xmlns:a16="http://schemas.microsoft.com/office/drawing/2014/main" id="{9A6008AE-C5FB-0C84-0D7B-FDDA02D8DB69}"/>
                  </a:ext>
                </a:extLst>
              </p:cNvPr>
              <p:cNvPicPr>
                <a:picLocks noChangeAspect="1"/>
              </p:cNvPicPr>
              <p:nvPr/>
            </p:nvPicPr>
            <p:blipFill rotWithShape="1">
              <a:blip r:embed="rId13"/>
              <a:srcRect l="14060" r="19873"/>
              <a:stretch/>
            </p:blipFill>
            <p:spPr>
              <a:xfrm>
                <a:off x="3663243" y="2498999"/>
                <a:ext cx="665800" cy="654047"/>
              </a:xfrm>
              <a:prstGeom prst="rect">
                <a:avLst/>
              </a:prstGeom>
            </p:spPr>
          </p:pic>
          <p:pic>
            <p:nvPicPr>
              <p:cNvPr id="16" name="Imagem 15" descr="Logotipo&#10;&#10;Descrição gerada automaticamente com confiança baixa">
                <a:extLst>
                  <a:ext uri="{FF2B5EF4-FFF2-40B4-BE49-F238E27FC236}">
                    <a16:creationId xmlns:a16="http://schemas.microsoft.com/office/drawing/2014/main" id="{90005E3D-DAA4-A9F1-EF8C-AD8944849365}"/>
                  </a:ext>
                </a:extLst>
              </p:cNvPr>
              <p:cNvPicPr>
                <a:picLocks noChangeAspect="1"/>
              </p:cNvPicPr>
              <p:nvPr/>
            </p:nvPicPr>
            <p:blipFill>
              <a:blip r:embed="rId14"/>
              <a:stretch>
                <a:fillRect/>
              </a:stretch>
            </p:blipFill>
            <p:spPr>
              <a:xfrm>
                <a:off x="4102898" y="4358735"/>
                <a:ext cx="734527" cy="716319"/>
              </a:xfrm>
              <a:prstGeom prst="rect">
                <a:avLst/>
              </a:prstGeom>
            </p:spPr>
          </p:pic>
          <p:pic>
            <p:nvPicPr>
              <p:cNvPr id="38" name="Imagem 37" descr="Desenho com traços pretos em fundo branco e letras pretas&#10;&#10;Descrição gerada automaticamente com confiança baixa">
                <a:extLst>
                  <a:ext uri="{FF2B5EF4-FFF2-40B4-BE49-F238E27FC236}">
                    <a16:creationId xmlns:a16="http://schemas.microsoft.com/office/drawing/2014/main" id="{1BB02A45-6C8D-0EFA-2F70-A42F508F5C68}"/>
                  </a:ext>
                </a:extLst>
              </p:cNvPr>
              <p:cNvPicPr>
                <a:picLocks noChangeAspect="1"/>
              </p:cNvPicPr>
              <p:nvPr/>
            </p:nvPicPr>
            <p:blipFill>
              <a:blip r:embed="rId15"/>
              <a:stretch>
                <a:fillRect/>
              </a:stretch>
            </p:blipFill>
            <p:spPr>
              <a:xfrm>
                <a:off x="4128790" y="3581284"/>
                <a:ext cx="1186133" cy="459999"/>
              </a:xfrm>
              <a:prstGeom prst="rect">
                <a:avLst/>
              </a:prstGeom>
            </p:spPr>
          </p:pic>
          <p:pic>
            <p:nvPicPr>
              <p:cNvPr id="21" name="Imagem 20" descr="Texto&#10;&#10;Descrição gerada automaticamente com confiança média">
                <a:extLst>
                  <a:ext uri="{FF2B5EF4-FFF2-40B4-BE49-F238E27FC236}">
                    <a16:creationId xmlns:a16="http://schemas.microsoft.com/office/drawing/2014/main" id="{47302078-2EEC-EB1C-4261-5B39434E3C8A}"/>
                  </a:ext>
                </a:extLst>
              </p:cNvPr>
              <p:cNvPicPr>
                <a:picLocks noChangeAspect="1"/>
              </p:cNvPicPr>
              <p:nvPr/>
            </p:nvPicPr>
            <p:blipFill>
              <a:blip r:embed="rId16"/>
              <a:stretch>
                <a:fillRect/>
              </a:stretch>
            </p:blipFill>
            <p:spPr>
              <a:xfrm>
                <a:off x="3227516" y="3447644"/>
                <a:ext cx="709005" cy="709005"/>
              </a:xfrm>
              <a:prstGeom prst="rect">
                <a:avLst/>
              </a:prstGeom>
            </p:spPr>
          </p:pic>
          <p:pic>
            <p:nvPicPr>
              <p:cNvPr id="22" name="Imagem 21" descr="Logotipo&#10;&#10;Descrição gerada automaticamente">
                <a:extLst>
                  <a:ext uri="{FF2B5EF4-FFF2-40B4-BE49-F238E27FC236}">
                    <a16:creationId xmlns:a16="http://schemas.microsoft.com/office/drawing/2014/main" id="{C8FD03BB-D153-9E19-467D-73E58F73B43D}"/>
                  </a:ext>
                </a:extLst>
              </p:cNvPr>
              <p:cNvPicPr>
                <a:picLocks noChangeAspect="1"/>
              </p:cNvPicPr>
              <p:nvPr/>
            </p:nvPicPr>
            <p:blipFill>
              <a:blip r:embed="rId17"/>
              <a:stretch>
                <a:fillRect/>
              </a:stretch>
            </p:blipFill>
            <p:spPr>
              <a:xfrm>
                <a:off x="5350231" y="2482122"/>
                <a:ext cx="1633049" cy="375968"/>
              </a:xfrm>
              <a:prstGeom prst="rect">
                <a:avLst/>
              </a:prstGeom>
            </p:spPr>
          </p:pic>
          <p:pic>
            <p:nvPicPr>
              <p:cNvPr id="23" name="Imagem 22" descr="Desenho de personagem de desenhos animados com texto preto sobre fundo branco&#10;&#10;Descrição gerada automaticamente com confiança média">
                <a:extLst>
                  <a:ext uri="{FF2B5EF4-FFF2-40B4-BE49-F238E27FC236}">
                    <a16:creationId xmlns:a16="http://schemas.microsoft.com/office/drawing/2014/main" id="{20BC2FC0-401F-CC59-CD91-7DFF123BDA5D}"/>
                  </a:ext>
                </a:extLst>
              </p:cNvPr>
              <p:cNvPicPr>
                <a:picLocks noChangeAspect="1"/>
              </p:cNvPicPr>
              <p:nvPr/>
            </p:nvPicPr>
            <p:blipFill>
              <a:blip r:embed="rId18"/>
              <a:stretch>
                <a:fillRect/>
              </a:stretch>
            </p:blipFill>
            <p:spPr>
              <a:xfrm>
                <a:off x="7145641" y="2488512"/>
                <a:ext cx="1552143" cy="248343"/>
              </a:xfrm>
              <a:prstGeom prst="rect">
                <a:avLst/>
              </a:prstGeom>
            </p:spPr>
          </p:pic>
          <p:pic>
            <p:nvPicPr>
              <p:cNvPr id="24" name="Imagem 23" descr="Ícone&#10;&#10;Descrição gerada automaticamente com confiança baixa">
                <a:extLst>
                  <a:ext uri="{FF2B5EF4-FFF2-40B4-BE49-F238E27FC236}">
                    <a16:creationId xmlns:a16="http://schemas.microsoft.com/office/drawing/2014/main" id="{55DF01B2-8FB2-11FE-18A2-431ED852D902}"/>
                  </a:ext>
                </a:extLst>
              </p:cNvPr>
              <p:cNvPicPr>
                <a:picLocks noChangeAspect="1"/>
              </p:cNvPicPr>
              <p:nvPr/>
            </p:nvPicPr>
            <p:blipFill>
              <a:blip r:embed="rId19"/>
              <a:stretch>
                <a:fillRect/>
              </a:stretch>
            </p:blipFill>
            <p:spPr>
              <a:xfrm>
                <a:off x="7092702" y="3020073"/>
                <a:ext cx="1472438" cy="214134"/>
              </a:xfrm>
              <a:prstGeom prst="rect">
                <a:avLst/>
              </a:prstGeom>
            </p:spPr>
          </p:pic>
          <p:pic>
            <p:nvPicPr>
              <p:cNvPr id="25" name="Imagem 24" descr="Logotipo&#10;&#10;Descrição gerada automaticamente">
                <a:extLst>
                  <a:ext uri="{FF2B5EF4-FFF2-40B4-BE49-F238E27FC236}">
                    <a16:creationId xmlns:a16="http://schemas.microsoft.com/office/drawing/2014/main" id="{6E56000C-3BB3-4217-0B45-1C13ABDBC855}"/>
                  </a:ext>
                </a:extLst>
              </p:cNvPr>
              <p:cNvPicPr>
                <a:picLocks noChangeAspect="1"/>
              </p:cNvPicPr>
              <p:nvPr/>
            </p:nvPicPr>
            <p:blipFill>
              <a:blip r:embed="rId20"/>
              <a:stretch>
                <a:fillRect/>
              </a:stretch>
            </p:blipFill>
            <p:spPr>
              <a:xfrm>
                <a:off x="1157084" y="3325292"/>
                <a:ext cx="704361" cy="895546"/>
              </a:xfrm>
              <a:prstGeom prst="rect">
                <a:avLst/>
              </a:prstGeom>
            </p:spPr>
          </p:pic>
          <p:pic>
            <p:nvPicPr>
              <p:cNvPr id="26" name="Imagem 25" descr="Logotipo, nome da empresa&#10;&#10;Descrição gerada automaticamente">
                <a:extLst>
                  <a:ext uri="{FF2B5EF4-FFF2-40B4-BE49-F238E27FC236}">
                    <a16:creationId xmlns:a16="http://schemas.microsoft.com/office/drawing/2014/main" id="{1B2B205A-6360-0771-900B-914D441DEE36}"/>
                  </a:ext>
                </a:extLst>
              </p:cNvPr>
              <p:cNvPicPr>
                <a:picLocks noChangeAspect="1"/>
              </p:cNvPicPr>
              <p:nvPr/>
            </p:nvPicPr>
            <p:blipFill>
              <a:blip r:embed="rId21"/>
              <a:stretch>
                <a:fillRect/>
              </a:stretch>
            </p:blipFill>
            <p:spPr>
              <a:xfrm>
                <a:off x="5658305" y="2972732"/>
                <a:ext cx="1015825" cy="767514"/>
              </a:xfrm>
              <a:prstGeom prst="rect">
                <a:avLst/>
              </a:prstGeom>
            </p:spPr>
          </p:pic>
          <p:pic>
            <p:nvPicPr>
              <p:cNvPr id="27" name="Imagem 26" descr="Logotipo&#10;&#10;Descrição gerada automaticamente">
                <a:extLst>
                  <a:ext uri="{FF2B5EF4-FFF2-40B4-BE49-F238E27FC236}">
                    <a16:creationId xmlns:a16="http://schemas.microsoft.com/office/drawing/2014/main" id="{179D4ACC-DBC9-E33E-C46D-D35445F1F92C}"/>
                  </a:ext>
                </a:extLst>
              </p:cNvPr>
              <p:cNvPicPr>
                <a:picLocks noChangeAspect="1"/>
              </p:cNvPicPr>
              <p:nvPr/>
            </p:nvPicPr>
            <p:blipFill rotWithShape="1">
              <a:blip r:embed="rId22"/>
              <a:srcRect b="27065"/>
              <a:stretch/>
            </p:blipFill>
            <p:spPr>
              <a:xfrm>
                <a:off x="8981354" y="2489283"/>
                <a:ext cx="1020411" cy="246803"/>
              </a:xfrm>
              <a:prstGeom prst="rect">
                <a:avLst/>
              </a:prstGeom>
            </p:spPr>
          </p:pic>
          <p:pic>
            <p:nvPicPr>
              <p:cNvPr id="31" name="Imagem 30" descr="Ícone&#10;&#10;Descrição gerada automaticamente">
                <a:extLst>
                  <a:ext uri="{FF2B5EF4-FFF2-40B4-BE49-F238E27FC236}">
                    <a16:creationId xmlns:a16="http://schemas.microsoft.com/office/drawing/2014/main" id="{41AA1403-40D8-E3E0-CB61-0ADA6CE4E2F5}"/>
                  </a:ext>
                </a:extLst>
              </p:cNvPr>
              <p:cNvPicPr>
                <a:picLocks noChangeAspect="1"/>
              </p:cNvPicPr>
              <p:nvPr/>
            </p:nvPicPr>
            <p:blipFill>
              <a:blip r:embed="rId23"/>
              <a:stretch>
                <a:fillRect/>
              </a:stretch>
            </p:blipFill>
            <p:spPr>
              <a:xfrm>
                <a:off x="4479016" y="2489283"/>
                <a:ext cx="665801" cy="665801"/>
              </a:xfrm>
              <a:prstGeom prst="rect">
                <a:avLst/>
              </a:prstGeom>
            </p:spPr>
          </p:pic>
          <p:pic>
            <p:nvPicPr>
              <p:cNvPr id="32" name="Imagem 31" descr="Logotipo&#10;&#10;Descrição gerada automaticamente">
                <a:extLst>
                  <a:ext uri="{FF2B5EF4-FFF2-40B4-BE49-F238E27FC236}">
                    <a16:creationId xmlns:a16="http://schemas.microsoft.com/office/drawing/2014/main" id="{03715586-223E-1B3F-4AB9-6094B7FCCF17}"/>
                  </a:ext>
                </a:extLst>
              </p:cNvPr>
              <p:cNvPicPr>
                <a:picLocks noChangeAspect="1"/>
              </p:cNvPicPr>
              <p:nvPr/>
            </p:nvPicPr>
            <p:blipFill>
              <a:blip r:embed="rId24"/>
              <a:stretch>
                <a:fillRect/>
              </a:stretch>
            </p:blipFill>
            <p:spPr>
              <a:xfrm>
                <a:off x="10248557" y="3173318"/>
                <a:ext cx="1101603" cy="519025"/>
              </a:xfrm>
              <a:prstGeom prst="rect">
                <a:avLst/>
              </a:prstGeom>
            </p:spPr>
          </p:pic>
          <p:pic>
            <p:nvPicPr>
              <p:cNvPr id="33" name="Imagem 32" descr="Desenho com traços pretos em fundo branco e letras pretas&#10;&#10;Descrição gerada automaticamente com confiança média">
                <a:extLst>
                  <a:ext uri="{FF2B5EF4-FFF2-40B4-BE49-F238E27FC236}">
                    <a16:creationId xmlns:a16="http://schemas.microsoft.com/office/drawing/2014/main" id="{349BB87C-FD11-744A-19D4-1323CD5F64E1}"/>
                  </a:ext>
                </a:extLst>
              </p:cNvPr>
              <p:cNvPicPr>
                <a:picLocks noChangeAspect="1"/>
              </p:cNvPicPr>
              <p:nvPr/>
            </p:nvPicPr>
            <p:blipFill>
              <a:blip r:embed="rId25"/>
              <a:stretch>
                <a:fillRect/>
              </a:stretch>
            </p:blipFill>
            <p:spPr>
              <a:xfrm>
                <a:off x="10297695" y="2493839"/>
                <a:ext cx="1052465" cy="526234"/>
              </a:xfrm>
              <a:prstGeom prst="rect">
                <a:avLst/>
              </a:prstGeom>
            </p:spPr>
          </p:pic>
          <p:pic>
            <p:nvPicPr>
              <p:cNvPr id="34" name="Imagem 33" descr="Logotipo&#10;&#10;Descrição gerada automaticamente">
                <a:extLst>
                  <a:ext uri="{FF2B5EF4-FFF2-40B4-BE49-F238E27FC236}">
                    <a16:creationId xmlns:a16="http://schemas.microsoft.com/office/drawing/2014/main" id="{95BC9767-F0AE-EBF8-F4DA-1DE271B3A160}"/>
                  </a:ext>
                </a:extLst>
              </p:cNvPr>
              <p:cNvPicPr>
                <a:picLocks noChangeAspect="1"/>
              </p:cNvPicPr>
              <p:nvPr/>
            </p:nvPicPr>
            <p:blipFill>
              <a:blip r:embed="rId26"/>
              <a:stretch>
                <a:fillRect/>
              </a:stretch>
            </p:blipFill>
            <p:spPr>
              <a:xfrm>
                <a:off x="1991618" y="3558864"/>
                <a:ext cx="1160083" cy="507987"/>
              </a:xfrm>
              <a:prstGeom prst="rect">
                <a:avLst/>
              </a:prstGeom>
            </p:spPr>
          </p:pic>
          <p:pic>
            <p:nvPicPr>
              <p:cNvPr id="3" name="Imagem 2" descr="Texto&#10;&#10;Descrição gerada automaticamente">
                <a:extLst>
                  <a:ext uri="{FF2B5EF4-FFF2-40B4-BE49-F238E27FC236}">
                    <a16:creationId xmlns:a16="http://schemas.microsoft.com/office/drawing/2014/main" id="{D678F148-7F12-7A5C-02ED-3E129136915F}"/>
                  </a:ext>
                </a:extLst>
              </p:cNvPr>
              <p:cNvPicPr>
                <a:picLocks noChangeAspect="1"/>
              </p:cNvPicPr>
              <p:nvPr/>
            </p:nvPicPr>
            <p:blipFill>
              <a:blip r:embed="rId27"/>
              <a:stretch>
                <a:fillRect/>
              </a:stretch>
            </p:blipFill>
            <p:spPr>
              <a:xfrm>
                <a:off x="9939672" y="3789707"/>
                <a:ext cx="1520500" cy="380672"/>
              </a:xfrm>
              <a:prstGeom prst="rect">
                <a:avLst/>
              </a:prstGeom>
            </p:spPr>
          </p:pic>
          <p:pic>
            <p:nvPicPr>
              <p:cNvPr id="2" name="Imagem 1" descr="Logotipo&#10;&#10;Descrição gerada automaticamente">
                <a:extLst>
                  <a:ext uri="{FF2B5EF4-FFF2-40B4-BE49-F238E27FC236}">
                    <a16:creationId xmlns:a16="http://schemas.microsoft.com/office/drawing/2014/main" id="{C081BF72-F72B-7982-5A97-0C693996880E}"/>
                  </a:ext>
                </a:extLst>
              </p:cNvPr>
              <p:cNvPicPr>
                <a:picLocks noChangeAspect="1"/>
              </p:cNvPicPr>
              <p:nvPr/>
            </p:nvPicPr>
            <p:blipFill>
              <a:blip r:embed="rId28"/>
              <a:stretch>
                <a:fillRect/>
              </a:stretch>
            </p:blipFill>
            <p:spPr>
              <a:xfrm>
                <a:off x="2037408" y="4509010"/>
                <a:ext cx="1105774" cy="451472"/>
              </a:xfrm>
              <a:prstGeom prst="rect">
                <a:avLst/>
              </a:prstGeom>
            </p:spPr>
          </p:pic>
          <p:pic>
            <p:nvPicPr>
              <p:cNvPr id="10" name="Imagem 9" descr="Ícone&#10;&#10;Descrição gerada automaticamente">
                <a:extLst>
                  <a:ext uri="{FF2B5EF4-FFF2-40B4-BE49-F238E27FC236}">
                    <a16:creationId xmlns:a16="http://schemas.microsoft.com/office/drawing/2014/main" id="{4EE21071-12F8-CB44-EC83-A9D4D2CB8C29}"/>
                  </a:ext>
                </a:extLst>
              </p:cNvPr>
              <p:cNvPicPr>
                <a:picLocks noChangeAspect="1"/>
              </p:cNvPicPr>
              <p:nvPr/>
            </p:nvPicPr>
            <p:blipFill>
              <a:blip r:embed="rId29"/>
              <a:stretch>
                <a:fillRect/>
              </a:stretch>
            </p:blipFill>
            <p:spPr>
              <a:xfrm>
                <a:off x="9634162" y="2957985"/>
                <a:ext cx="524488" cy="537014"/>
              </a:xfrm>
              <a:prstGeom prst="rect">
                <a:avLst/>
              </a:prstGeom>
            </p:spPr>
          </p:pic>
          <p:pic>
            <p:nvPicPr>
              <p:cNvPr id="29" name="Imagem 28">
                <a:extLst>
                  <a:ext uri="{FF2B5EF4-FFF2-40B4-BE49-F238E27FC236}">
                    <a16:creationId xmlns:a16="http://schemas.microsoft.com/office/drawing/2014/main" id="{8A1F2BC9-AF01-89DE-5972-47BED4C80983}"/>
                  </a:ext>
                </a:extLst>
              </p:cNvPr>
              <p:cNvPicPr>
                <a:picLocks noChangeAspect="1"/>
              </p:cNvPicPr>
              <p:nvPr/>
            </p:nvPicPr>
            <p:blipFill>
              <a:blip r:embed="rId30"/>
              <a:srcRect/>
              <a:stretch/>
            </p:blipFill>
            <p:spPr>
              <a:xfrm>
                <a:off x="5507192" y="3889498"/>
                <a:ext cx="1442590" cy="289909"/>
              </a:xfrm>
              <a:prstGeom prst="rect">
                <a:avLst/>
              </a:prstGeom>
            </p:spPr>
          </p:pic>
          <p:pic>
            <p:nvPicPr>
              <p:cNvPr id="37" name="Imagem 36" descr="Logotipo&#10;&#10;Descrição gerada automaticamente com confiança média">
                <a:extLst>
                  <a:ext uri="{FF2B5EF4-FFF2-40B4-BE49-F238E27FC236}">
                    <a16:creationId xmlns:a16="http://schemas.microsoft.com/office/drawing/2014/main" id="{836D06B5-D482-1B85-CE9D-70C02F57B5BD}"/>
                  </a:ext>
                </a:extLst>
              </p:cNvPr>
              <p:cNvPicPr>
                <a:picLocks noChangeAspect="1"/>
              </p:cNvPicPr>
              <p:nvPr/>
            </p:nvPicPr>
            <p:blipFill>
              <a:blip r:embed="rId31"/>
              <a:stretch>
                <a:fillRect/>
              </a:stretch>
            </p:blipFill>
            <p:spPr>
              <a:xfrm>
                <a:off x="3289476" y="4366049"/>
                <a:ext cx="709005" cy="709005"/>
              </a:xfrm>
              <a:prstGeom prst="rect">
                <a:avLst/>
              </a:prstGeom>
            </p:spPr>
          </p:pic>
          <p:pic>
            <p:nvPicPr>
              <p:cNvPr id="35" name="Imagem 34" descr="Logotipo&#10;&#10;Descrição gerada automaticamente">
                <a:extLst>
                  <a:ext uri="{FF2B5EF4-FFF2-40B4-BE49-F238E27FC236}">
                    <a16:creationId xmlns:a16="http://schemas.microsoft.com/office/drawing/2014/main" id="{C400EE71-1AAE-5D05-8FED-D585E7995945}"/>
                  </a:ext>
                </a:extLst>
              </p:cNvPr>
              <p:cNvPicPr>
                <a:picLocks noChangeAspect="1"/>
              </p:cNvPicPr>
              <p:nvPr/>
            </p:nvPicPr>
            <p:blipFill>
              <a:blip r:embed="rId32"/>
              <a:stretch>
                <a:fillRect/>
              </a:stretch>
            </p:blipFill>
            <p:spPr>
              <a:xfrm>
                <a:off x="978326" y="4586928"/>
                <a:ext cx="996103" cy="451471"/>
              </a:xfrm>
              <a:prstGeom prst="rect">
                <a:avLst/>
              </a:prstGeom>
            </p:spPr>
          </p:pic>
          <p:pic>
            <p:nvPicPr>
              <p:cNvPr id="30" name="Imagem 29" descr="Logotipo&#10;&#10;Descrição gerada automaticamente com confiança média">
                <a:extLst>
                  <a:ext uri="{FF2B5EF4-FFF2-40B4-BE49-F238E27FC236}">
                    <a16:creationId xmlns:a16="http://schemas.microsoft.com/office/drawing/2014/main" id="{F3CBB691-9F81-2E51-585A-AD3892B169BF}"/>
                  </a:ext>
                </a:extLst>
              </p:cNvPr>
              <p:cNvPicPr>
                <a:picLocks noChangeAspect="1"/>
              </p:cNvPicPr>
              <p:nvPr/>
            </p:nvPicPr>
            <p:blipFill>
              <a:blip r:embed="rId33"/>
              <a:stretch>
                <a:fillRect/>
              </a:stretch>
            </p:blipFill>
            <p:spPr>
              <a:xfrm>
                <a:off x="8773571" y="2957841"/>
                <a:ext cx="702774" cy="384168"/>
              </a:xfrm>
              <a:prstGeom prst="rect">
                <a:avLst/>
              </a:prstGeom>
            </p:spPr>
          </p:pic>
          <p:pic>
            <p:nvPicPr>
              <p:cNvPr id="36" name="Imagem 35" descr="Uma imagem contendo Ícone&#10;&#10;Descrição gerada automaticamente">
                <a:extLst>
                  <a:ext uri="{FF2B5EF4-FFF2-40B4-BE49-F238E27FC236}">
                    <a16:creationId xmlns:a16="http://schemas.microsoft.com/office/drawing/2014/main" id="{37198514-D516-200D-D8C5-2C5A7D4A01EB}"/>
                  </a:ext>
                </a:extLst>
              </p:cNvPr>
              <p:cNvPicPr>
                <a:picLocks noChangeAspect="1"/>
              </p:cNvPicPr>
              <p:nvPr/>
            </p:nvPicPr>
            <p:blipFill rotWithShape="1">
              <a:blip r:embed="rId34"/>
              <a:srcRect l="18493" t="19769" r="18698" b="16083"/>
              <a:stretch/>
            </p:blipFill>
            <p:spPr>
              <a:xfrm>
                <a:off x="7037825" y="4475882"/>
                <a:ext cx="716079" cy="549765"/>
              </a:xfrm>
              <a:prstGeom prst="rect">
                <a:avLst/>
              </a:prstGeom>
            </p:spPr>
          </p:pic>
          <p:pic>
            <p:nvPicPr>
              <p:cNvPr id="45" name="Imagem 44" descr="Logotipo, nome da empresa&#10;&#10;Descrição gerada automaticamente">
                <a:extLst>
                  <a:ext uri="{FF2B5EF4-FFF2-40B4-BE49-F238E27FC236}">
                    <a16:creationId xmlns:a16="http://schemas.microsoft.com/office/drawing/2014/main" id="{B15DFA2F-E2CD-53D0-A5F5-87711DA7AB67}"/>
                  </a:ext>
                </a:extLst>
              </p:cNvPr>
              <p:cNvPicPr>
                <a:picLocks noChangeAspect="1"/>
              </p:cNvPicPr>
              <p:nvPr/>
            </p:nvPicPr>
            <p:blipFill rotWithShape="1">
              <a:blip r:embed="rId35"/>
              <a:srcRect l="29207" t="27378" r="29126" b="24829"/>
              <a:stretch/>
            </p:blipFill>
            <p:spPr>
              <a:xfrm>
                <a:off x="6228097" y="4488634"/>
                <a:ext cx="702269" cy="537014"/>
              </a:xfrm>
              <a:prstGeom prst="rect">
                <a:avLst/>
              </a:prstGeom>
            </p:spPr>
          </p:pic>
          <p:pic>
            <p:nvPicPr>
              <p:cNvPr id="18" name="Imagem 17">
                <a:extLst>
                  <a:ext uri="{FF2B5EF4-FFF2-40B4-BE49-F238E27FC236}">
                    <a16:creationId xmlns:a16="http://schemas.microsoft.com/office/drawing/2014/main" id="{DAABE5D1-9754-D94F-498B-0F52EB340C2F}"/>
                  </a:ext>
                </a:extLst>
              </p:cNvPr>
              <p:cNvPicPr>
                <a:picLocks noChangeAspect="1"/>
              </p:cNvPicPr>
              <p:nvPr/>
            </p:nvPicPr>
            <p:blipFill>
              <a:blip r:embed="rId36"/>
              <a:srcRect t="17379" b="20417"/>
              <a:stretch>
                <a:fillRect/>
              </a:stretch>
            </p:blipFill>
            <p:spPr>
              <a:xfrm>
                <a:off x="7847231" y="3581284"/>
                <a:ext cx="1096316" cy="681965"/>
              </a:xfrm>
              <a:prstGeom prst="rect">
                <a:avLst/>
              </a:prstGeom>
            </p:spPr>
          </p:pic>
          <p:pic>
            <p:nvPicPr>
              <p:cNvPr id="41" name="Imagem 40" descr="Desenho de um animal&#10;&#10;Descrição gerada automaticamente com confiança média">
                <a:extLst>
                  <a:ext uri="{FF2B5EF4-FFF2-40B4-BE49-F238E27FC236}">
                    <a16:creationId xmlns:a16="http://schemas.microsoft.com/office/drawing/2014/main" id="{80D33421-5FEC-F9FA-F63A-60DC4FDFB08A}"/>
                  </a:ext>
                </a:extLst>
              </p:cNvPr>
              <p:cNvPicPr>
                <a:picLocks noChangeAspect="1"/>
              </p:cNvPicPr>
              <p:nvPr/>
            </p:nvPicPr>
            <p:blipFill>
              <a:blip r:embed="rId37"/>
              <a:stretch>
                <a:fillRect/>
              </a:stretch>
            </p:blipFill>
            <p:spPr>
              <a:xfrm>
                <a:off x="7106319" y="3340198"/>
                <a:ext cx="1150424" cy="292789"/>
              </a:xfrm>
              <a:prstGeom prst="rect">
                <a:avLst/>
              </a:prstGeom>
            </p:spPr>
          </p:pic>
        </p:grpSp>
      </p:grpSp>
    </p:spTree>
    <p:custDataLst>
      <p:tags r:id="rId1"/>
    </p:custDataLst>
    <p:extLst>
      <p:ext uri="{BB962C8B-B14F-4D97-AF65-F5344CB8AC3E}">
        <p14:creationId xmlns:p14="http://schemas.microsoft.com/office/powerpoint/2010/main" val="119619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865B9-CA97-5DE7-CAC1-469C4005A735}"/>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F8063B9A-A2F1-19C2-053D-C0F9DF76A285}"/>
              </a:ext>
            </a:extLst>
          </p:cNvPr>
          <p:cNvSpPr txBox="1"/>
          <p:nvPr/>
        </p:nvSpPr>
        <p:spPr>
          <a:xfrm>
            <a:off x="2578679" y="1131745"/>
            <a:ext cx="703464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3600" b="1">
                <a:solidFill>
                  <a:prstClr val="white"/>
                </a:solidFill>
                <a:latin typeface="Segoe UI Black" panose="020B0A02040204020203" pitchFamily="34" charset="0"/>
                <a:cs typeface="Segoe UI Black" panose="020B0A02040204020203" pitchFamily="34" charset="0"/>
              </a:rPr>
              <a:t>Planos e Custo por GB</a:t>
            </a:r>
            <a:endParaRPr kumimoji="0" lang="pt-BR"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aphicFrame>
        <p:nvGraphicFramePr>
          <p:cNvPr id="5" name="Tabela 4">
            <a:extLst>
              <a:ext uri="{FF2B5EF4-FFF2-40B4-BE49-F238E27FC236}">
                <a16:creationId xmlns:a16="http://schemas.microsoft.com/office/drawing/2014/main" id="{E0CD81CF-BBFB-A5DB-AE66-4000D0521EDD}"/>
              </a:ext>
            </a:extLst>
          </p:cNvPr>
          <p:cNvGraphicFramePr>
            <a:graphicFrameLocks noGrp="1"/>
          </p:cNvGraphicFramePr>
          <p:nvPr>
            <p:extLst>
              <p:ext uri="{D42A27DB-BD31-4B8C-83A1-F6EECF244321}">
                <p14:modId xmlns:p14="http://schemas.microsoft.com/office/powerpoint/2010/main" val="2453964619"/>
              </p:ext>
            </p:extLst>
          </p:nvPr>
        </p:nvGraphicFramePr>
        <p:xfrm>
          <a:off x="579474" y="2279239"/>
          <a:ext cx="11033051" cy="3057686"/>
        </p:xfrm>
        <a:graphic>
          <a:graphicData uri="http://schemas.openxmlformats.org/drawingml/2006/table">
            <a:tbl>
              <a:tblPr firstRow="1" bandRow="1">
                <a:tableStyleId>{5C22544A-7EE6-4342-B048-85BDC9FD1C3A}</a:tableStyleId>
              </a:tblPr>
              <a:tblGrid>
                <a:gridCol w="2035161">
                  <a:extLst>
                    <a:ext uri="{9D8B030D-6E8A-4147-A177-3AD203B41FA5}">
                      <a16:colId xmlns:a16="http://schemas.microsoft.com/office/drawing/2014/main" val="1895054216"/>
                    </a:ext>
                  </a:extLst>
                </a:gridCol>
                <a:gridCol w="1408090">
                  <a:extLst>
                    <a:ext uri="{9D8B030D-6E8A-4147-A177-3AD203B41FA5}">
                      <a16:colId xmlns:a16="http://schemas.microsoft.com/office/drawing/2014/main" val="3861743569"/>
                    </a:ext>
                  </a:extLst>
                </a:gridCol>
                <a:gridCol w="1596581">
                  <a:extLst>
                    <a:ext uri="{9D8B030D-6E8A-4147-A177-3AD203B41FA5}">
                      <a16:colId xmlns:a16="http://schemas.microsoft.com/office/drawing/2014/main" val="2163416119"/>
                    </a:ext>
                  </a:extLst>
                </a:gridCol>
                <a:gridCol w="1424763">
                  <a:extLst>
                    <a:ext uri="{9D8B030D-6E8A-4147-A177-3AD203B41FA5}">
                      <a16:colId xmlns:a16="http://schemas.microsoft.com/office/drawing/2014/main" val="3956782841"/>
                    </a:ext>
                  </a:extLst>
                </a:gridCol>
                <a:gridCol w="1467293">
                  <a:extLst>
                    <a:ext uri="{9D8B030D-6E8A-4147-A177-3AD203B41FA5}">
                      <a16:colId xmlns:a16="http://schemas.microsoft.com/office/drawing/2014/main" val="870552877"/>
                    </a:ext>
                  </a:extLst>
                </a:gridCol>
                <a:gridCol w="1357423">
                  <a:extLst>
                    <a:ext uri="{9D8B030D-6E8A-4147-A177-3AD203B41FA5}">
                      <a16:colId xmlns:a16="http://schemas.microsoft.com/office/drawing/2014/main" val="2116278573"/>
                    </a:ext>
                  </a:extLst>
                </a:gridCol>
                <a:gridCol w="1743740">
                  <a:extLst>
                    <a:ext uri="{9D8B030D-6E8A-4147-A177-3AD203B41FA5}">
                      <a16:colId xmlns:a16="http://schemas.microsoft.com/office/drawing/2014/main" val="1602744478"/>
                    </a:ext>
                  </a:extLst>
                </a:gridCol>
              </a:tblGrid>
              <a:tr h="603449">
                <a:tc>
                  <a:txBody>
                    <a:bodyPr/>
                    <a:lstStyle/>
                    <a:p>
                      <a:pPr algn="ctr" fontAlgn="t">
                        <a:buNone/>
                      </a:pPr>
                      <a:r>
                        <a:rPr lang="pt-BR" sz="1800" b="1">
                          <a:effectLst/>
                          <a:latin typeface="Segoe UI" panose="020B0502040204020203" pitchFamily="34" charset="0"/>
                          <a:cs typeface="Segoe UI" panose="020B0502040204020203" pitchFamily="34" charset="0"/>
                        </a:rPr>
                        <a:t>Valor</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sz="1800" b="1">
                          <a:effectLst/>
                          <a:latin typeface="Segoe UI" panose="020B0502040204020203" pitchFamily="34" charset="0"/>
                          <a:cs typeface="Segoe UI" panose="020B0502040204020203" pitchFamily="34" charset="0"/>
                        </a:rPr>
                        <a:t>Internet Total</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sz="1800" b="1">
                          <a:effectLst/>
                          <a:latin typeface="Segoe UI" panose="020B0502040204020203" pitchFamily="34" charset="0"/>
                          <a:cs typeface="Segoe UI" panose="020B0502040204020203" pitchFamily="34" charset="0"/>
                        </a:rPr>
                        <a:t>YouTube/</a:t>
                      </a:r>
                    </a:p>
                    <a:p>
                      <a:pPr algn="ctr" fontAlgn="t">
                        <a:buNone/>
                      </a:pPr>
                      <a:r>
                        <a:rPr lang="pt-BR" sz="1800" b="1">
                          <a:effectLst/>
                          <a:latin typeface="Segoe UI" panose="020B0502040204020203" pitchFamily="34" charset="0"/>
                          <a:cs typeface="Segoe UI" panose="020B0502040204020203" pitchFamily="34" charset="0"/>
                        </a:rPr>
                        <a:t>ChatGPT</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sz="1800" b="1">
                          <a:effectLst/>
                          <a:latin typeface="Segoe UI" panose="020B0502040204020203" pitchFamily="34" charset="0"/>
                          <a:cs typeface="Segoe UI" panose="020B0502040204020203" pitchFamily="34" charset="0"/>
                        </a:rPr>
                        <a:t>WhatsApp</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sz="1800" b="1">
                          <a:effectLst/>
                          <a:latin typeface="Segoe UI" panose="020B0502040204020203" pitchFamily="34" charset="0"/>
                          <a:cs typeface="Segoe UI" panose="020B0502040204020203" pitchFamily="34" charset="0"/>
                        </a:rPr>
                        <a:t>Ligações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sz="1800" b="1">
                          <a:effectLst/>
                          <a:latin typeface="Segoe UI" panose="020B0502040204020203" pitchFamily="34" charset="0"/>
                          <a:cs typeface="Segoe UI" panose="020B0502040204020203" pitchFamily="34" charset="0"/>
                        </a:rPr>
                        <a:t>Validade</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sz="1800" b="1">
                          <a:effectLst/>
                          <a:latin typeface="Segoe UI" panose="020B0502040204020203" pitchFamily="34" charset="0"/>
                          <a:cs typeface="Segoe UI" panose="020B0502040204020203" pitchFamily="34" charset="0"/>
                        </a:rPr>
                        <a:t>Custo por 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extLst>
                  <a:ext uri="{0D108BD9-81ED-4DB2-BD59-A6C34878D82A}">
                    <a16:rowId xmlns:a16="http://schemas.microsoft.com/office/drawing/2014/main" val="199568113"/>
                  </a:ext>
                </a:extLst>
              </a:tr>
              <a:tr h="603449">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R$15</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5GB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Ilimitado</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Ilimitadas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15 dias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b="1">
                          <a:solidFill>
                            <a:schemeClr val="bg1"/>
                          </a:solidFill>
                          <a:effectLst/>
                          <a:latin typeface="Segoe UI" panose="020B0502040204020203" pitchFamily="34" charset="0"/>
                          <a:cs typeface="Segoe UI" panose="020B0502040204020203" pitchFamily="34" charset="0"/>
                        </a:rPr>
                        <a:t>R$3,00/GB</a:t>
                      </a:r>
                      <a:endParaRPr lang="pt-BR" sz="1800">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074497164"/>
                  </a:ext>
                </a:extLst>
              </a:tr>
              <a:tr h="603449">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R$20</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10GB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2GB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Ilimitado</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Ilimitadas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20 dias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b="1">
                          <a:solidFill>
                            <a:schemeClr val="bg1"/>
                          </a:solidFill>
                          <a:effectLst/>
                          <a:latin typeface="Segoe UI" panose="020B0502040204020203" pitchFamily="34" charset="0"/>
                          <a:cs typeface="Segoe UI" panose="020B0502040204020203" pitchFamily="34" charset="0"/>
                        </a:rPr>
                        <a:t>R$2,00/GB</a:t>
                      </a:r>
                      <a:endParaRPr lang="pt-BR" sz="1800">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461150915"/>
                  </a:ext>
                </a:extLst>
              </a:tr>
              <a:tr h="603449">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R$25</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12GB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2GB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Ilimitado</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Ilimitadas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25 dias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b="1">
                          <a:solidFill>
                            <a:schemeClr val="bg1"/>
                          </a:solidFill>
                          <a:effectLst/>
                          <a:latin typeface="Segoe UI" panose="020B0502040204020203" pitchFamily="34" charset="0"/>
                          <a:cs typeface="Segoe UI" panose="020B0502040204020203" pitchFamily="34" charset="0"/>
                        </a:rPr>
                        <a:t>R$2,08/GB</a:t>
                      </a:r>
                      <a:endParaRPr lang="pt-BR" sz="1800">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2438573880"/>
                  </a:ext>
                </a:extLst>
              </a:tr>
              <a:tr h="603449">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R$30</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15GB</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3GB</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Ilimitado</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Ilimitadas</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a:solidFill>
                            <a:schemeClr val="bg1"/>
                          </a:solidFill>
                          <a:effectLst/>
                          <a:latin typeface="Segoe UI" panose="020B0502040204020203" pitchFamily="34" charset="0"/>
                          <a:cs typeface="Segoe UI" panose="020B0502040204020203" pitchFamily="34" charset="0"/>
                        </a:rPr>
                        <a:t>30 dias</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sz="1800" b="1">
                          <a:solidFill>
                            <a:schemeClr val="bg1"/>
                          </a:solidFill>
                          <a:effectLst/>
                          <a:latin typeface="Segoe UI" panose="020B0502040204020203" pitchFamily="34" charset="0"/>
                          <a:cs typeface="Segoe UI" panose="020B0502040204020203" pitchFamily="34" charset="0"/>
                        </a:rPr>
                        <a:t>R$2,00/GB</a:t>
                      </a:r>
                      <a:endParaRPr lang="pt-BR" sz="1800">
                        <a:solidFill>
                          <a:schemeClr val="bg1"/>
                        </a:solidFill>
                        <a:effectLst/>
                        <a:latin typeface="Segoe UI" panose="020B0502040204020203" pitchFamily="34" charset="0"/>
                        <a:cs typeface="Segoe UI" panose="020B0502040204020203" pitchFamily="34" charset="0"/>
                      </a:endParaRP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2955695194"/>
                  </a:ext>
                </a:extLst>
              </a:tr>
            </a:tbl>
          </a:graphicData>
        </a:graphic>
      </p:graphicFrame>
    </p:spTree>
    <p:extLst>
      <p:ext uri="{BB962C8B-B14F-4D97-AF65-F5344CB8AC3E}">
        <p14:creationId xmlns:p14="http://schemas.microsoft.com/office/powerpoint/2010/main" val="153055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2E2D7-96FF-3109-E485-8BC356AD5E5B}"/>
            </a:ext>
          </a:extLst>
        </p:cNvPr>
        <p:cNvGrpSpPr/>
        <p:nvPr/>
      </p:nvGrpSpPr>
      <p:grpSpPr>
        <a:xfrm>
          <a:off x="0" y="0"/>
          <a:ext cx="0" cy="0"/>
          <a:chOff x="0" y="0"/>
          <a:chExt cx="0" cy="0"/>
        </a:xfrm>
      </p:grpSpPr>
      <p:sp>
        <p:nvSpPr>
          <p:cNvPr id="69" name="Retângulo 68">
            <a:extLst>
              <a:ext uri="{FF2B5EF4-FFF2-40B4-BE49-F238E27FC236}">
                <a16:creationId xmlns:a16="http://schemas.microsoft.com/office/drawing/2014/main" id="{04224985-24B2-AAE0-A0A4-98F59D745BEE}"/>
              </a:ext>
            </a:extLst>
          </p:cNvPr>
          <p:cNvSpPr/>
          <p:nvPr/>
        </p:nvSpPr>
        <p:spPr>
          <a:xfrm>
            <a:off x="861087" y="1363447"/>
            <a:ext cx="5234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EXTRAS - </a:t>
            </a: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APPS</a:t>
            </a:r>
            <a:endParaRPr kumimoji="0" lang="pt-BR" sz="2400" b="0" i="0" u="none" strike="noStrike" kern="1200" cap="none" spc="60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8" name="Retângulo 27">
            <a:extLst>
              <a:ext uri="{FF2B5EF4-FFF2-40B4-BE49-F238E27FC236}">
                <a16:creationId xmlns:a16="http://schemas.microsoft.com/office/drawing/2014/main" id="{A8582FAA-3367-2D6D-0A0C-CF53E52EEAB1}"/>
              </a:ext>
            </a:extLst>
          </p:cNvPr>
          <p:cNvSpPr/>
          <p:nvPr/>
        </p:nvSpPr>
        <p:spPr>
          <a:xfrm>
            <a:off x="870674" y="2016678"/>
            <a:ext cx="6187413" cy="3477875"/>
          </a:xfrm>
          <a:prstGeom prst="rect">
            <a:avLst/>
          </a:prstGeom>
        </p:spPr>
        <p:txBody>
          <a:bodyPr wrap="square">
            <a:spAutoFit/>
          </a:bodyPr>
          <a:lstStyle/>
          <a:p>
            <a:pPr marL="0" marR="0" lvl="0" indent="0" algn="l" defTabSz="444088" rtl="0" eaLnBrk="1" fontAlgn="auto" latinLnBrk="0" hangingPunct="1">
              <a:lnSpc>
                <a:spcPct val="100000"/>
              </a:lnSpc>
              <a:spcBef>
                <a:spcPts val="777"/>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NETFLIX NA CLARO  </a:t>
            </a:r>
            <a:b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MELHOR EXPERIÊNCIA QUE FALTAVA!</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450656"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Acesse e veja em quais cidades este serviço está disponível! Principal serviço de entretenimento por internet do mundo, a Netflix tem um conteúdo exclusivo de séries, filmes e documentários para o cliente assistir na TV, tablet, notebook ou celular. </a:t>
            </a:r>
          </a:p>
          <a:p>
            <a:pPr marL="0" marR="0" lvl="0" indent="0" algn="l" defTabSz="450656" rtl="0" eaLnBrk="1" fontAlgn="auto" latinLnBrk="0" hangingPunct="1">
              <a:lnSpc>
                <a:spcPct val="100000"/>
              </a:lnSpc>
              <a:spcBef>
                <a:spcPts val="0"/>
              </a:spcBef>
              <a:spcAft>
                <a:spcPts val="0"/>
              </a:spcAft>
              <a:buClrTx/>
              <a:buSzTx/>
              <a:buFontTx/>
              <a:buNone/>
              <a:tabLst/>
              <a:defRPr/>
            </a:pPr>
            <a:endParaRPr lang="pt-BR" sz="2000">
              <a:solidFill>
                <a:prstClr val="white"/>
              </a:solidFill>
              <a:latin typeface="Segoe UI" panose="020B0502040204020203" pitchFamily="34" charset="0"/>
              <a:cs typeface="Segoe UI" panose="020B0502040204020203" pitchFamily="34" charset="0"/>
            </a:endParaRPr>
          </a:p>
          <a:p>
            <a:pPr marL="0" marR="0" lvl="0" indent="0" algn="l" defTabSz="450656"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Para acessar, o cliente deve ir até a seção </a:t>
            </a:r>
          </a:p>
          <a:p>
            <a:pPr marL="0" marR="0" lvl="0" indent="0" algn="l" defTabSz="450656"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de aplicativos ou acessar o canal 680. </a:t>
            </a:r>
          </a:p>
          <a:p>
            <a:pPr marL="0" marR="0" lvl="0" indent="0" algn="l" defTabSz="450656"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Ele também pode pagar o serviço pela própria fatura.</a:t>
            </a:r>
          </a:p>
        </p:txBody>
      </p:sp>
      <p:sp>
        <p:nvSpPr>
          <p:cNvPr id="13" name="CaixaDeTexto 12">
            <a:extLst>
              <a:ext uri="{FF2B5EF4-FFF2-40B4-BE49-F238E27FC236}">
                <a16:creationId xmlns:a16="http://schemas.microsoft.com/office/drawing/2014/main" id="{12EAF560-180D-C507-3F60-6DCFB21D24D6}"/>
              </a:ext>
            </a:extLst>
          </p:cNvPr>
          <p:cNvSpPr txBox="1"/>
          <p:nvPr/>
        </p:nvSpPr>
        <p:spPr>
          <a:xfrm>
            <a:off x="7646082" y="4541792"/>
            <a:ext cx="3699729" cy="577722"/>
          </a:xfrm>
          <a:prstGeom prst="rect">
            <a:avLst/>
          </a:prstGeom>
          <a:noFill/>
        </p:spPr>
        <p:txBody>
          <a:bodyPr wrap="square" rtlCol="0">
            <a:spAutoFit/>
          </a:bodyPr>
          <a:lstStyle/>
          <a:p>
            <a:pPr marL="0" marR="0" lvl="0" indent="0" algn="ctr" defTabSz="450656" rtl="0" eaLnBrk="1" fontAlgn="auto" latinLnBrk="0" hangingPunct="1">
              <a:lnSpc>
                <a:spcPct val="100000"/>
              </a:lnSpc>
              <a:spcBef>
                <a:spcPts val="0"/>
              </a:spcBef>
              <a:spcAft>
                <a:spcPts val="0"/>
              </a:spcAft>
              <a:buClrTx/>
              <a:buSzTx/>
              <a:buFontTx/>
              <a:buNone/>
              <a:tabLst/>
              <a:defRPr/>
            </a:pPr>
            <a:r>
              <a:rPr kumimoji="0" lang="pt-BR" sz="1577"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 o melhor assistindo pela TV, não tem </a:t>
            </a:r>
            <a:br>
              <a:rPr kumimoji="0" lang="pt-BR" sz="1577"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1577"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consumo de banda larga!</a:t>
            </a:r>
          </a:p>
        </p:txBody>
      </p:sp>
      <p:pic>
        <p:nvPicPr>
          <p:cNvPr id="15" name="Imagem 14">
            <a:extLst>
              <a:ext uri="{FF2B5EF4-FFF2-40B4-BE49-F238E27FC236}">
                <a16:creationId xmlns:a16="http://schemas.microsoft.com/office/drawing/2014/main" id="{B8305A6F-4978-B4C0-18CD-87D70DDE07D1}"/>
              </a:ext>
            </a:extLst>
          </p:cNvPr>
          <p:cNvPicPr>
            <a:picLocks noChangeAspect="1"/>
          </p:cNvPicPr>
          <p:nvPr/>
        </p:nvPicPr>
        <p:blipFill rotWithShape="1">
          <a:blip r:embed="rId4"/>
          <a:srcRect l="1289" t="2819" r="2020" b="2297"/>
          <a:stretch/>
        </p:blipFill>
        <p:spPr>
          <a:xfrm>
            <a:off x="7327711" y="2031031"/>
            <a:ext cx="4336473" cy="2410691"/>
          </a:xfrm>
          <a:prstGeom prst="rect">
            <a:avLst/>
          </a:prstGeom>
        </p:spPr>
      </p:pic>
      <p:pic>
        <p:nvPicPr>
          <p:cNvPr id="2" name="Imagem 4">
            <a:extLst>
              <a:ext uri="{FF2B5EF4-FFF2-40B4-BE49-F238E27FC236}">
                <a16:creationId xmlns:a16="http://schemas.microsoft.com/office/drawing/2014/main" id="{425CC0BB-5B6E-65D3-9AB6-3FE0F7635CDE}"/>
              </a:ext>
            </a:extLst>
          </p:cNvPr>
          <p:cNvPicPr>
            <a:picLocks noChangeAspect="1"/>
          </p:cNvPicPr>
          <p:nvPr/>
        </p:nvPicPr>
        <p:blipFill rotWithShape="1">
          <a:blip>
            <a:extLst>
              <a:ext uri="{96DAC541-7B7A-43D3-8B79-37D633B846F1}">
                <asvg:svgBlip xmlns:asvg="http://schemas.microsoft.com/office/drawing/2016/SVG/main" r:embed="rId5"/>
              </a:ext>
            </a:extLst>
          </a:blip>
          <a:srcRect l="53177" t="3241" r="-1335" b="-3241"/>
          <a:stretch/>
        </p:blipFill>
        <p:spPr>
          <a:xfrm>
            <a:off x="47625" y="886284"/>
            <a:ext cx="553425" cy="1144747"/>
          </a:xfrm>
          <a:prstGeom prst="rect">
            <a:avLst/>
          </a:prstGeom>
        </p:spPr>
      </p:pic>
    </p:spTree>
    <p:custDataLst>
      <p:tags r:id="rId1"/>
    </p:custDataLst>
    <p:extLst>
      <p:ext uri="{BB962C8B-B14F-4D97-AF65-F5344CB8AC3E}">
        <p14:creationId xmlns:p14="http://schemas.microsoft.com/office/powerpoint/2010/main" val="372021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28" grpId="0"/>
      <p:bldP spid="1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5C15-FF04-A3CF-2B66-6B9A194C4432}"/>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EC3A67A8-33F9-935D-DA89-DF9ACBB62CD9}"/>
              </a:ext>
            </a:extLst>
          </p:cNvPr>
          <p:cNvSpPr txBox="1"/>
          <p:nvPr/>
        </p:nvSpPr>
        <p:spPr>
          <a:xfrm>
            <a:off x="2551096" y="2341574"/>
            <a:ext cx="343030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Agora vamos testar na prática o que você aprendeu sobre os planos!</a:t>
            </a:r>
          </a:p>
        </p:txBody>
      </p:sp>
      <p:sp>
        <p:nvSpPr>
          <p:cNvPr id="4" name="Retângulo 3">
            <a:extLst>
              <a:ext uri="{FF2B5EF4-FFF2-40B4-BE49-F238E27FC236}">
                <a16:creationId xmlns:a16="http://schemas.microsoft.com/office/drawing/2014/main" id="{B3382664-B5D9-CF5E-219A-BE49B82BA878}"/>
              </a:ext>
            </a:extLst>
          </p:cNvPr>
          <p:cNvSpPr/>
          <p:nvPr/>
        </p:nvSpPr>
        <p:spPr>
          <a:xfrm rot="5400000">
            <a:off x="5075121" y="3622349"/>
            <a:ext cx="97889"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m 4">
            <a:extLst>
              <a:ext uri="{FF2B5EF4-FFF2-40B4-BE49-F238E27FC236}">
                <a16:creationId xmlns:a16="http://schemas.microsoft.com/office/drawing/2014/main" id="{6C5C6D46-4743-CFA7-18F4-ADFDD00FAB9B}"/>
              </a:ext>
            </a:extLst>
          </p:cNvPr>
          <p:cNvPicPr>
            <a:picLocks noChangeAspect="1"/>
          </p:cNvPicPr>
          <p:nvPr/>
        </p:nvPicPr>
        <p:blipFill rotWithShape="1">
          <a:blip r:embed="rId3"/>
          <a:srcRect l="856" r="19324"/>
          <a:stretch/>
        </p:blipFill>
        <p:spPr>
          <a:xfrm>
            <a:off x="6693204" y="1131613"/>
            <a:ext cx="5498796" cy="4594773"/>
          </a:xfrm>
          <a:prstGeom prst="rect">
            <a:avLst/>
          </a:prstGeom>
        </p:spPr>
      </p:pic>
    </p:spTree>
    <p:custDataLst>
      <p:tags r:id="rId1"/>
    </p:custDataLst>
    <p:extLst>
      <p:ext uri="{BB962C8B-B14F-4D97-AF65-F5344CB8AC3E}">
        <p14:creationId xmlns:p14="http://schemas.microsoft.com/office/powerpoint/2010/main" val="417804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545D-A3E4-4F42-23FC-40C5C43359F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52D923B1-3CF3-CBEF-DC91-9768FF185E9B}"/>
              </a:ext>
            </a:extLst>
          </p:cNvPr>
          <p:cNvSpPr txBox="1"/>
          <p:nvPr/>
        </p:nvSpPr>
        <p:spPr>
          <a:xfrm flipH="1">
            <a:off x="4552026" y="994134"/>
            <a:ext cx="564607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 </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Imagine que um casal chegou até você. Realizando </a:t>
            </a:r>
            <a:r>
              <a:rPr kumimoji="0" lang="pt-BR" sz="1800" b="0" i="0" u="none" strike="noStrike" kern="1200" cap="none" spc="0" normalizeH="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 </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a sondagem, você logo identificou que eles precisam de um plano de TV! O esposo, Juliano gosta de assistir ao noticiário no café da manhã e no jantar. Já a esposa Patrícia, não fica sem suas</a:t>
            </a:r>
            <a:r>
              <a:rPr kumimoji="0" lang="pt-BR" sz="1800" b="0" i="0" u="none" strike="noStrike" kern="1200" cap="none" spc="0" normalizeH="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 </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novelinhas e filmes de romance. Eles tem 2 filhos e cada um curte uma programação diferente em seus respectivos quartos. </a:t>
            </a: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Qual é o plano ideal para esta família?</a:t>
            </a:r>
            <a:endPar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 name="Retângulo 12">
            <a:extLst>
              <a:ext uri="{FF2B5EF4-FFF2-40B4-BE49-F238E27FC236}">
                <a16:creationId xmlns:a16="http://schemas.microsoft.com/office/drawing/2014/main" id="{DBEB0A20-0988-CA0A-3D4E-5DA136654B61}"/>
              </a:ext>
            </a:extLst>
          </p:cNvPr>
          <p:cNvSpPr/>
          <p:nvPr/>
        </p:nvSpPr>
        <p:spPr>
          <a:xfrm>
            <a:off x="4676048" y="3302458"/>
            <a:ext cx="5856912" cy="2458686"/>
          </a:xfrm>
          <a:prstGeom prst="rect">
            <a:avLst/>
          </a:prstGeom>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App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Box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Soundbox</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4K Claro tv+</a:t>
            </a:r>
          </a:p>
        </p:txBody>
      </p:sp>
      <p:grpSp>
        <p:nvGrpSpPr>
          <p:cNvPr id="15" name="Agrupar 14">
            <a:extLst>
              <a:ext uri="{FF2B5EF4-FFF2-40B4-BE49-F238E27FC236}">
                <a16:creationId xmlns:a16="http://schemas.microsoft.com/office/drawing/2014/main" id="{AB41193F-B181-776A-D233-CE925F385AFF}"/>
              </a:ext>
            </a:extLst>
          </p:cNvPr>
          <p:cNvGrpSpPr/>
          <p:nvPr/>
        </p:nvGrpSpPr>
        <p:grpSpPr>
          <a:xfrm>
            <a:off x="4552026" y="5359276"/>
            <a:ext cx="2743200" cy="400110"/>
            <a:chOff x="5452271" y="4352295"/>
            <a:chExt cx="2743200" cy="400110"/>
          </a:xfrm>
        </p:grpSpPr>
        <p:sp>
          <p:nvSpPr>
            <p:cNvPr id="16" name="Retângulo 15">
              <a:extLst>
                <a:ext uri="{FF2B5EF4-FFF2-40B4-BE49-F238E27FC236}">
                  <a16:creationId xmlns:a16="http://schemas.microsoft.com/office/drawing/2014/main" id="{2EBD3BED-854C-69AB-E73C-8BBF3153B2BD}"/>
                </a:ext>
              </a:extLst>
            </p:cNvPr>
            <p:cNvSpPr/>
            <p:nvPr/>
          </p:nvSpPr>
          <p:spPr>
            <a:xfrm>
              <a:off x="5452271" y="4352295"/>
              <a:ext cx="2743200" cy="400110"/>
            </a:xfrm>
            <a:prstGeom prst="rect">
              <a:avLst/>
            </a:prstGeom>
            <a:solidFill>
              <a:schemeClr val="bg1"/>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 4K Claro tv+</a:t>
              </a:r>
            </a:p>
          </p:txBody>
        </p:sp>
        <p:pic>
          <p:nvPicPr>
            <p:cNvPr id="17" name="Gráfico 16" descr="Selo Tick1 com preenchimento sólido">
              <a:extLst>
                <a:ext uri="{FF2B5EF4-FFF2-40B4-BE49-F238E27FC236}">
                  <a16:creationId xmlns:a16="http://schemas.microsoft.com/office/drawing/2014/main" id="{10ADF8A0-9278-3282-9A40-2C75DFD325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6133" y="4382342"/>
              <a:ext cx="340015" cy="340015"/>
            </a:xfrm>
            <a:prstGeom prst="rect">
              <a:avLst/>
            </a:prstGeom>
          </p:spPr>
        </p:pic>
      </p:grpSp>
      <p:sp>
        <p:nvSpPr>
          <p:cNvPr id="2" name="CaixaDeTexto 1">
            <a:extLst>
              <a:ext uri="{FF2B5EF4-FFF2-40B4-BE49-F238E27FC236}">
                <a16:creationId xmlns:a16="http://schemas.microsoft.com/office/drawing/2014/main" id="{660B116E-7F12-1110-EAE2-A771AE02B098}"/>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6" name="Retângulo 5">
            <a:extLst>
              <a:ext uri="{FF2B5EF4-FFF2-40B4-BE49-F238E27FC236}">
                <a16:creationId xmlns:a16="http://schemas.microsoft.com/office/drawing/2014/main" id="{2F089D4E-B0EE-7584-D018-6DF9E86FAA53}"/>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 calcmode="lin" valueType="num">
                                      <p:cBhvr>
                                        <p:cTn id="24"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13">
                                            <p:txEl>
                                              <p:pRg st="1" end="1"/>
                                            </p:txEl>
                                          </p:spTgt>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 calcmode="lin" valueType="num">
                                      <p:cBhvr>
                                        <p:cTn id="30"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13">
                                            <p:txEl>
                                              <p:pRg st="2" end="2"/>
                                            </p:txEl>
                                          </p:spTgt>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 calcmode="lin" valueType="num">
                                      <p:cBhvr>
                                        <p:cTn id="36"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1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uiExpand="1" build="p" bldLvl="4"/>
      <p:bldP spid="2" grpId="0"/>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6ACF9-8975-CE2C-4398-B56A382BA514}"/>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7263D11-6637-037A-18E6-4B8506B29DB1}"/>
              </a:ext>
            </a:extLst>
          </p:cNvPr>
          <p:cNvSpPr txBox="1"/>
          <p:nvPr/>
        </p:nvSpPr>
        <p:spPr>
          <a:xfrm flipH="1">
            <a:off x="4552026" y="1224967"/>
            <a:ext cx="525237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 </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Imagine que você recebeu um cliente chamado Guilherme e, conversando com ele, rapidamente identificou seu perfil: curte novidades, estar por dentro das séries e filmes do momento, mesmo que tenha que contratar todos os streamings!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Qual o plano ideal para Guilherme?</a:t>
            </a:r>
            <a:endPar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 name="Retângulo 12">
            <a:extLst>
              <a:ext uri="{FF2B5EF4-FFF2-40B4-BE49-F238E27FC236}">
                <a16:creationId xmlns:a16="http://schemas.microsoft.com/office/drawing/2014/main" id="{AE766FC3-F817-3736-2970-8CE65559A33E}"/>
              </a:ext>
            </a:extLst>
          </p:cNvPr>
          <p:cNvSpPr/>
          <p:nvPr/>
        </p:nvSpPr>
        <p:spPr>
          <a:xfrm>
            <a:off x="4861304" y="3077646"/>
            <a:ext cx="5856912" cy="2458686"/>
          </a:xfrm>
          <a:prstGeom prst="rect">
            <a:avLst/>
          </a:prstGeom>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App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Box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Soundbox</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4K Claro tv+</a:t>
            </a:r>
          </a:p>
        </p:txBody>
      </p:sp>
      <p:grpSp>
        <p:nvGrpSpPr>
          <p:cNvPr id="15" name="Agrupar 14">
            <a:extLst>
              <a:ext uri="{FF2B5EF4-FFF2-40B4-BE49-F238E27FC236}">
                <a16:creationId xmlns:a16="http://schemas.microsoft.com/office/drawing/2014/main" id="{E00A12C7-7991-F70F-257A-1BE9459D68B2}"/>
              </a:ext>
            </a:extLst>
          </p:cNvPr>
          <p:cNvGrpSpPr/>
          <p:nvPr/>
        </p:nvGrpSpPr>
        <p:grpSpPr>
          <a:xfrm>
            <a:off x="4737282" y="3959941"/>
            <a:ext cx="2743200" cy="400110"/>
            <a:chOff x="5452271" y="4352295"/>
            <a:chExt cx="2743200" cy="400110"/>
          </a:xfrm>
        </p:grpSpPr>
        <p:sp>
          <p:nvSpPr>
            <p:cNvPr id="16" name="Retângulo 15">
              <a:extLst>
                <a:ext uri="{FF2B5EF4-FFF2-40B4-BE49-F238E27FC236}">
                  <a16:creationId xmlns:a16="http://schemas.microsoft.com/office/drawing/2014/main" id="{EA0A33FC-F0D4-6235-17FC-015F5450BA68}"/>
                </a:ext>
              </a:extLst>
            </p:cNvPr>
            <p:cNvSpPr/>
            <p:nvPr/>
          </p:nvSpPr>
          <p:spPr>
            <a:xfrm>
              <a:off x="5452271" y="4352295"/>
              <a:ext cx="2743200" cy="400110"/>
            </a:xfrm>
            <a:prstGeom prst="rect">
              <a:avLst/>
            </a:prstGeom>
            <a:solidFill>
              <a:schemeClr val="bg1"/>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 Box Claro tv+</a:t>
              </a:r>
            </a:p>
          </p:txBody>
        </p:sp>
        <p:pic>
          <p:nvPicPr>
            <p:cNvPr id="17" name="Gráfico 16" descr="Selo Tick1 com preenchimento sólido">
              <a:extLst>
                <a:ext uri="{FF2B5EF4-FFF2-40B4-BE49-F238E27FC236}">
                  <a16:creationId xmlns:a16="http://schemas.microsoft.com/office/drawing/2014/main" id="{08691EF8-B6A1-3258-998B-D108B0E1E0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6133" y="4382342"/>
              <a:ext cx="340015" cy="340015"/>
            </a:xfrm>
            <a:prstGeom prst="rect">
              <a:avLst/>
            </a:prstGeom>
          </p:spPr>
        </p:pic>
      </p:grpSp>
      <p:sp>
        <p:nvSpPr>
          <p:cNvPr id="4" name="CaixaDeTexto 3">
            <a:extLst>
              <a:ext uri="{FF2B5EF4-FFF2-40B4-BE49-F238E27FC236}">
                <a16:creationId xmlns:a16="http://schemas.microsoft.com/office/drawing/2014/main" id="{E28230B6-829C-401E-D157-AE579DA7BB8A}"/>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5" name="Retângulo 4">
            <a:extLst>
              <a:ext uri="{FF2B5EF4-FFF2-40B4-BE49-F238E27FC236}">
                <a16:creationId xmlns:a16="http://schemas.microsoft.com/office/drawing/2014/main" id="{70F666AA-1242-4C8A-E3F4-0C41AE356DE0}"/>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5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p:cTn id="1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3">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p:cTn id="17"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3">
                                            <p:txEl>
                                              <p:pRg st="1" end="1"/>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p:cTn id="23"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13">
                                            <p:txEl>
                                              <p:pRg st="2" end="2"/>
                                            </p:txEl>
                                          </p:spTgt>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 calcmode="lin" valueType="num">
                                      <p:cBhvr>
                                        <p:cTn id="29"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1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uiExpand="1" build="p" bldLvl="4"/>
      <p:bldP spid="4" grpId="0"/>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E519B-1EF7-3682-98DC-4E5EBE347056}"/>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76DA75C-9AFD-52F8-51F9-375F8491ABE2}"/>
              </a:ext>
            </a:extLst>
          </p:cNvPr>
          <p:cNvSpPr txBox="1"/>
          <p:nvPr/>
        </p:nvSpPr>
        <p:spPr>
          <a:xfrm flipH="1">
            <a:off x="4552026" y="1260795"/>
            <a:ext cx="537937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 </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Imagine que você, atendendo a cliente Gabriela, percebeu que ela precisa economizar! Ela curte inovação e novidades, mas só consome conteúdo fora de casa, pelo seu celular, indo para o trabalho e faculdade. </a:t>
            </a: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Calibri"/>
                <a:cs typeface="Segoe UI" panose="020B0502040204020203" pitchFamily="34" charset="0"/>
                <a:sym typeface="Calibri"/>
              </a:rPr>
              <a:t>Qual é o plano ideal para a Gabriela?</a:t>
            </a:r>
            <a:endPar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 name="Retângulo 12">
            <a:extLst>
              <a:ext uri="{FF2B5EF4-FFF2-40B4-BE49-F238E27FC236}">
                <a16:creationId xmlns:a16="http://schemas.microsoft.com/office/drawing/2014/main" id="{1D37147E-F49F-DA88-D777-EA159233FAAF}"/>
              </a:ext>
            </a:extLst>
          </p:cNvPr>
          <p:cNvSpPr/>
          <p:nvPr/>
        </p:nvSpPr>
        <p:spPr>
          <a:xfrm>
            <a:off x="5013523" y="3079870"/>
            <a:ext cx="5856912" cy="2458686"/>
          </a:xfrm>
          <a:prstGeom prst="rect">
            <a:avLst/>
          </a:prstGeom>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App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Box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Soundbox</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Claro tv+</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4K Claro tv+</a:t>
            </a:r>
          </a:p>
        </p:txBody>
      </p:sp>
      <p:grpSp>
        <p:nvGrpSpPr>
          <p:cNvPr id="15" name="Agrupar 14">
            <a:extLst>
              <a:ext uri="{FF2B5EF4-FFF2-40B4-BE49-F238E27FC236}">
                <a16:creationId xmlns:a16="http://schemas.microsoft.com/office/drawing/2014/main" id="{E95F7B44-43A2-93BE-8396-41338A7449BA}"/>
              </a:ext>
            </a:extLst>
          </p:cNvPr>
          <p:cNvGrpSpPr/>
          <p:nvPr/>
        </p:nvGrpSpPr>
        <p:grpSpPr>
          <a:xfrm>
            <a:off x="4962905" y="3255559"/>
            <a:ext cx="2607272" cy="400110"/>
            <a:chOff x="5452271" y="4352295"/>
            <a:chExt cx="2607272" cy="400110"/>
          </a:xfrm>
        </p:grpSpPr>
        <p:sp>
          <p:nvSpPr>
            <p:cNvPr id="16" name="Retângulo 15">
              <a:extLst>
                <a:ext uri="{FF2B5EF4-FFF2-40B4-BE49-F238E27FC236}">
                  <a16:creationId xmlns:a16="http://schemas.microsoft.com/office/drawing/2014/main" id="{BD04BDD0-3E21-DD08-C584-FA7E9BF36F9D}"/>
                </a:ext>
              </a:extLst>
            </p:cNvPr>
            <p:cNvSpPr/>
            <p:nvPr/>
          </p:nvSpPr>
          <p:spPr>
            <a:xfrm>
              <a:off x="5452271" y="4352295"/>
              <a:ext cx="2607272" cy="400110"/>
            </a:xfrm>
            <a:prstGeom prst="rect">
              <a:avLst/>
            </a:prstGeom>
            <a:solidFill>
              <a:schemeClr val="bg1"/>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App Claro tv+</a:t>
              </a:r>
            </a:p>
          </p:txBody>
        </p:sp>
        <p:pic>
          <p:nvPicPr>
            <p:cNvPr id="17" name="Gráfico 16" descr="Selo Tick1 com preenchimento sólido">
              <a:extLst>
                <a:ext uri="{FF2B5EF4-FFF2-40B4-BE49-F238E27FC236}">
                  <a16:creationId xmlns:a16="http://schemas.microsoft.com/office/drawing/2014/main" id="{55E16E2A-C59B-5AE8-880E-2E2CFED987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2687" y="4382342"/>
              <a:ext cx="340015" cy="340015"/>
            </a:xfrm>
            <a:prstGeom prst="rect">
              <a:avLst/>
            </a:prstGeom>
          </p:spPr>
        </p:pic>
      </p:grpSp>
      <p:sp>
        <p:nvSpPr>
          <p:cNvPr id="4" name="CaixaDeTexto 3">
            <a:extLst>
              <a:ext uri="{FF2B5EF4-FFF2-40B4-BE49-F238E27FC236}">
                <a16:creationId xmlns:a16="http://schemas.microsoft.com/office/drawing/2014/main" id="{7DAD56EE-60FA-8A51-1472-B2944CF60832}"/>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5" name="Retângulo 4">
            <a:extLst>
              <a:ext uri="{FF2B5EF4-FFF2-40B4-BE49-F238E27FC236}">
                <a16:creationId xmlns:a16="http://schemas.microsoft.com/office/drawing/2014/main" id="{33F77110-8716-D7D7-3C65-CB1871B34A0D}"/>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6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p:cTn id="1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3">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p:cTn id="17"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3">
                                            <p:txEl>
                                              <p:pRg st="1" end="1"/>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p:cTn id="23"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13">
                                            <p:txEl>
                                              <p:pRg st="2" end="2"/>
                                            </p:txEl>
                                          </p:spTgt>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 calcmode="lin" valueType="num">
                                      <p:cBhvr>
                                        <p:cTn id="29"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1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uiExpand="1" build="p" bldLvl="4"/>
      <p:bldP spid="4" grpId="0"/>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16002-21B6-D38D-DED1-D356C9DCDE01}"/>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48EFFFB4-0440-A69C-BED6-8AC2EA15EE15}"/>
              </a:ext>
            </a:extLst>
          </p:cNvPr>
          <p:cNvSpPr txBox="1"/>
          <p:nvPr/>
        </p:nvSpPr>
        <p:spPr>
          <a:xfrm>
            <a:off x="5464681" y="1765048"/>
            <a:ext cx="4250819" cy="31085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Calibri"/>
                <a:ea typeface="+mn-ea"/>
                <a:cs typeface="+mn-cs"/>
              </a:rPr>
              <a:t>Conhecemos a Claro tv+, viu quanto conteúdo incrível o cliente pode aproveitar?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pt-BR" sz="2000" i="0" u="none" strike="noStrike" kern="1200" cap="none" spc="0" normalizeH="0" baseline="0" noProof="0">
                <a:ln>
                  <a:noFill/>
                </a:ln>
                <a:solidFill>
                  <a:prstClr val="white"/>
                </a:solidFill>
                <a:effectLst/>
                <a:uLnTx/>
                <a:uFillTx/>
                <a:latin typeface="Calibri"/>
                <a:ea typeface="+mn-ea"/>
                <a:cs typeface="+mn-cs"/>
              </a:rPr>
              <a:t>Os produtos da Claro são sempre pensados para as necessidades e o entretenimento dos clientes! </a:t>
            </a:r>
            <a:br>
              <a:rPr kumimoji="0" lang="pt-BR" sz="2000" i="0" u="none" strike="noStrike" kern="1200" cap="none" spc="0" normalizeH="0" baseline="0" noProof="0">
                <a:ln>
                  <a:noFill/>
                </a:ln>
                <a:solidFill>
                  <a:prstClr val="white"/>
                </a:solidFill>
                <a:effectLst/>
                <a:uLnTx/>
                <a:uFillTx/>
                <a:latin typeface="Calibri"/>
                <a:ea typeface="+mn-ea"/>
                <a:cs typeface="+mn-cs"/>
              </a:rPr>
            </a:br>
            <a:r>
              <a:rPr kumimoji="0" lang="pt-BR" sz="2000" i="0" u="none" strike="noStrike" kern="1200" cap="none" spc="0" normalizeH="0" baseline="0" noProof="0">
                <a:ln>
                  <a:noFill/>
                </a:ln>
                <a:solidFill>
                  <a:prstClr val="white"/>
                </a:solidFill>
                <a:effectLst/>
                <a:uLnTx/>
                <a:uFillTx/>
                <a:latin typeface="Calibri"/>
                <a:ea typeface="+mn-ea"/>
                <a:cs typeface="+mn-cs"/>
              </a:rPr>
              <a:t>E tá só começando...vamos conhecer o próximo produto!</a:t>
            </a:r>
          </a:p>
        </p:txBody>
      </p:sp>
      <p:pic>
        <p:nvPicPr>
          <p:cNvPr id="16" name="Imagem 15">
            <a:extLst>
              <a:ext uri="{FF2B5EF4-FFF2-40B4-BE49-F238E27FC236}">
                <a16:creationId xmlns:a16="http://schemas.microsoft.com/office/drawing/2014/main" id="{C9C10CD0-2822-BDD0-FC9B-1593CFCA53D5}"/>
              </a:ext>
            </a:extLst>
          </p:cNvPr>
          <p:cNvPicPr>
            <a:picLocks noChangeAspect="1"/>
          </p:cNvPicPr>
          <p:nvPr/>
        </p:nvPicPr>
        <p:blipFill rotWithShape="1">
          <a:blip>
            <a:extLst>
              <a:ext uri="{96DAC541-7B7A-43D3-8B79-37D633B846F1}">
                <asvg:svgBlip xmlns:asvg="http://schemas.microsoft.com/office/drawing/2016/SVG/main" r:embed="rId3"/>
              </a:ext>
            </a:extLst>
          </a:blip>
          <a:srcRect l="73175" r="-733"/>
          <a:stretch/>
        </p:blipFill>
        <p:spPr>
          <a:xfrm rot="10800000">
            <a:off x="10640665" y="625114"/>
            <a:ext cx="1551335" cy="5607771"/>
          </a:xfrm>
          <a:prstGeom prst="rect">
            <a:avLst/>
          </a:prstGeom>
        </p:spPr>
      </p:pic>
      <p:sp>
        <p:nvSpPr>
          <p:cNvPr id="17" name="Retângulo 16">
            <a:extLst>
              <a:ext uri="{FF2B5EF4-FFF2-40B4-BE49-F238E27FC236}">
                <a16:creationId xmlns:a16="http://schemas.microsoft.com/office/drawing/2014/main" id="{6239AA43-CC90-FE9C-D20B-492BA6139033}"/>
              </a:ext>
            </a:extLst>
          </p:cNvPr>
          <p:cNvSpPr/>
          <p:nvPr/>
        </p:nvSpPr>
        <p:spPr>
          <a:xfrm>
            <a:off x="5392582" y="5071814"/>
            <a:ext cx="95339" cy="904135"/>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tângulo 18">
            <a:extLst>
              <a:ext uri="{FF2B5EF4-FFF2-40B4-BE49-F238E27FC236}">
                <a16:creationId xmlns:a16="http://schemas.microsoft.com/office/drawing/2014/main" id="{7DEA2C8F-8349-BB2B-520F-4A95AB2DFD8A}"/>
              </a:ext>
            </a:extLst>
          </p:cNvPr>
          <p:cNvSpPr/>
          <p:nvPr/>
        </p:nvSpPr>
        <p:spPr>
          <a:xfrm rot="5400000">
            <a:off x="6228910" y="5156361"/>
            <a:ext cx="77578"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m 4">
            <a:extLst>
              <a:ext uri="{FF2B5EF4-FFF2-40B4-BE49-F238E27FC236}">
                <a16:creationId xmlns:a16="http://schemas.microsoft.com/office/drawing/2014/main" id="{D54B969C-0B79-B121-ABEF-B70D802F08D7}"/>
              </a:ext>
            </a:extLst>
          </p:cNvPr>
          <p:cNvPicPr>
            <a:picLocks noChangeAspect="1"/>
          </p:cNvPicPr>
          <p:nvPr/>
        </p:nvPicPr>
        <p:blipFill rotWithShape="1">
          <a:blip r:embed="rId4"/>
          <a:srcRect l="13444" t="2401" r="12975" b="11976"/>
          <a:stretch/>
        </p:blipFill>
        <p:spPr>
          <a:xfrm>
            <a:off x="-136311" y="1478899"/>
            <a:ext cx="5154239" cy="3988617"/>
          </a:xfrm>
          <a:prstGeom prst="rect">
            <a:avLst/>
          </a:prstGeom>
        </p:spPr>
      </p:pic>
      <p:sp>
        <p:nvSpPr>
          <p:cNvPr id="2" name="CaixaDeTexto 1">
            <a:extLst>
              <a:ext uri="{FF2B5EF4-FFF2-40B4-BE49-F238E27FC236}">
                <a16:creationId xmlns:a16="http://schemas.microsoft.com/office/drawing/2014/main" id="{FD5E4BA4-7206-B48D-4883-51452A3B2832}"/>
              </a:ext>
            </a:extLst>
          </p:cNvPr>
          <p:cNvSpPr txBox="1"/>
          <p:nvPr/>
        </p:nvSpPr>
        <p:spPr>
          <a:xfrm>
            <a:off x="5531599" y="5200715"/>
            <a:ext cx="480133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Para conferir mais informações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sobre o Claro tv+ é só acessar o link:</a:t>
            </a:r>
          </a:p>
          <a:p>
            <a:pPr marL="0" marR="0" lvl="0" indent="0" defTabSz="914400" rtl="0" eaLnBrk="1" fontAlgn="auto" latinLnBrk="0" hangingPunct="1">
              <a:lnSpc>
                <a:spcPct val="100000"/>
              </a:lnSpc>
              <a:spcBef>
                <a:spcPts val="0"/>
              </a:spcBef>
              <a:spcAft>
                <a:spcPts val="0"/>
              </a:spcAft>
              <a:buClrTx/>
              <a:buSzTx/>
              <a:buFontTx/>
              <a:buNone/>
              <a:tabLst/>
              <a:defRPr/>
            </a:pPr>
            <a:r>
              <a:rPr kumimoji="0" lang="pt-BR" sz="1200" b="0" i="1" u="sng"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https://trncomercial.com.br/hotsite/clarotvmais/desk/</a:t>
            </a:r>
            <a:endParaRPr kumimoji="0" lang="pt-BR" sz="1200" b="0" i="1" u="sng"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20620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9" grpId="0" animBg="1"/>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EED7-94B9-68D5-891C-BD8FE92932F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33696D56-65DE-9A91-F9EC-BDB2CA5BD815}"/>
              </a:ext>
            </a:extLst>
          </p:cNvPr>
          <p:cNvSpPr txBox="1"/>
          <p:nvPr/>
        </p:nvSpPr>
        <p:spPr>
          <a:xfrm>
            <a:off x="1855149" y="408943"/>
            <a:ext cx="4108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O que vamos ver</a:t>
            </a:r>
          </a:p>
        </p:txBody>
      </p:sp>
      <p:sp>
        <p:nvSpPr>
          <p:cNvPr id="7" name="Retângulo 6">
            <a:extLst>
              <a:ext uri="{FF2B5EF4-FFF2-40B4-BE49-F238E27FC236}">
                <a16:creationId xmlns:a16="http://schemas.microsoft.com/office/drawing/2014/main" id="{0950086F-B69F-0FEC-835C-062DAB1D1011}"/>
              </a:ext>
            </a:extLst>
          </p:cNvPr>
          <p:cNvSpPr/>
          <p:nvPr/>
        </p:nvSpPr>
        <p:spPr>
          <a:xfrm rot="5400000">
            <a:off x="5035886" y="383093"/>
            <a:ext cx="83941" cy="1561598"/>
          </a:xfrm>
          <a:prstGeom prst="rect">
            <a:avLst/>
          </a:prstGeom>
          <a:solidFill>
            <a:srgbClr val="A27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8" name="Gráfico 7">
            <a:extLst>
              <a:ext uri="{FF2B5EF4-FFF2-40B4-BE49-F238E27FC236}">
                <a16:creationId xmlns:a16="http://schemas.microsoft.com/office/drawing/2014/main" id="{199F8E16-8E06-052C-1154-448618190F9F}"/>
              </a:ext>
            </a:extLst>
          </p:cNvPr>
          <p:cNvPicPr>
            <a:picLocks noChangeAspect="1"/>
          </p:cNvPicPr>
          <p:nvPr/>
        </p:nvPicPr>
        <p:blipFill rotWithShape="1">
          <a:blip>
            <a:extLst>
              <a:ext uri="{96DAC541-7B7A-43D3-8B79-37D633B846F1}">
                <asvg:svgBlip xmlns:asvg="http://schemas.microsoft.com/office/drawing/2016/SVG/main" r:embed="rId3"/>
              </a:ext>
            </a:extLst>
          </a:blip>
          <a:srcRect l="6933" t="-566" r="4840" b="-2460"/>
          <a:stretch/>
        </p:blipFill>
        <p:spPr>
          <a:xfrm>
            <a:off x="5539517" y="370750"/>
            <a:ext cx="4881690" cy="6132389"/>
          </a:xfrm>
          <a:prstGeom prst="rect">
            <a:avLst/>
          </a:prstGeom>
        </p:spPr>
      </p:pic>
      <p:cxnSp>
        <p:nvCxnSpPr>
          <p:cNvPr id="10" name="Conector Reto 31">
            <a:extLst>
              <a:ext uri="{FF2B5EF4-FFF2-40B4-BE49-F238E27FC236}">
                <a16:creationId xmlns:a16="http://schemas.microsoft.com/office/drawing/2014/main" id="{6DDF0B1E-E653-903F-B77D-515D18E357FD}"/>
              </a:ext>
            </a:extLst>
          </p:cNvPr>
          <p:cNvCxnSpPr>
            <a:cxnSpLocks/>
          </p:cNvCxnSpPr>
          <p:nvPr/>
        </p:nvCxnSpPr>
        <p:spPr>
          <a:xfrm flipH="1">
            <a:off x="5858655" y="5202613"/>
            <a:ext cx="974574" cy="0"/>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cxnSp>
        <p:nvCxnSpPr>
          <p:cNvPr id="12" name="Conector Reto 33">
            <a:extLst>
              <a:ext uri="{FF2B5EF4-FFF2-40B4-BE49-F238E27FC236}">
                <a16:creationId xmlns:a16="http://schemas.microsoft.com/office/drawing/2014/main" id="{BBFE19F1-9D43-B0E3-A26E-AC5B0505815D}"/>
              </a:ext>
            </a:extLst>
          </p:cNvPr>
          <p:cNvCxnSpPr>
            <a:cxnSpLocks/>
          </p:cNvCxnSpPr>
          <p:nvPr/>
        </p:nvCxnSpPr>
        <p:spPr>
          <a:xfrm flipV="1">
            <a:off x="5858655" y="1860114"/>
            <a:ext cx="0" cy="3342499"/>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8FEE1C57-E373-2354-C254-327E68D7C8C7}"/>
              </a:ext>
            </a:extLst>
          </p:cNvPr>
          <p:cNvSpPr txBox="1"/>
          <p:nvPr/>
        </p:nvSpPr>
        <p:spPr>
          <a:xfrm>
            <a:off x="2475188" y="1978687"/>
            <a:ext cx="3109299" cy="32316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Telefonia</a:t>
            </a:r>
            <a:r>
              <a:rPr kumimoji="0" lang="pt-BR" sz="2200" b="0" i="0" u="none" strike="noStrike" kern="1200" cap="none" spc="0" normalizeH="0" noProof="0">
                <a:ln>
                  <a:noFill/>
                </a:ln>
                <a:solidFill>
                  <a:prstClr val="white"/>
                </a:solidFill>
                <a:effectLst/>
                <a:uLnTx/>
                <a:uFillTx/>
                <a:latin typeface="Segoe UI" panose="020B0502040204020203" pitchFamily="34" charset="0"/>
                <a:ea typeface="+mn-ea"/>
                <a:cs typeface="Segoe UI" panose="020B0502040204020203" pitchFamily="34" charset="0"/>
              </a:rPr>
              <a:t> Móvel</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baseline="0">
                <a:solidFill>
                  <a:prstClr val="white"/>
                </a:solidFill>
                <a:latin typeface="Segoe UI" panose="020B0502040204020203" pitchFamily="34" charset="0"/>
                <a:cs typeface="Segoe UI" panose="020B0502040204020203" pitchFamily="34" charset="0"/>
              </a:rPr>
              <a:t>Planos</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a:t>
            </a:r>
            <a:r>
              <a:rPr kumimoji="0" lang="pt-BR" sz="22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Portabilidade</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a:solidFill>
                  <a:prstClr val="white"/>
                </a:solidFill>
                <a:latin typeface="Segoe UI" panose="020B0502040204020203" pitchFamily="34" charset="0"/>
                <a:cs typeface="Segoe UI" panose="020B0502040204020203" pitchFamily="34" charset="0"/>
              </a:rPr>
              <a:t>TV</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Minha Claro e Claro clube</a:t>
            </a:r>
          </a:p>
        </p:txBody>
      </p:sp>
      <p:sp>
        <p:nvSpPr>
          <p:cNvPr id="15" name="Retângulo 14">
            <a:extLst>
              <a:ext uri="{FF2B5EF4-FFF2-40B4-BE49-F238E27FC236}">
                <a16:creationId xmlns:a16="http://schemas.microsoft.com/office/drawing/2014/main" id="{9134529D-A13D-B65C-E8F6-5A3A46CF78B4}"/>
              </a:ext>
            </a:extLst>
          </p:cNvPr>
          <p:cNvSpPr/>
          <p:nvPr/>
        </p:nvSpPr>
        <p:spPr>
          <a:xfrm>
            <a:off x="2892058" y="4486663"/>
            <a:ext cx="2692430" cy="769441"/>
          </a:xfrm>
          <a:prstGeom prst="rect">
            <a:avLst/>
          </a:prstGeom>
          <a:solidFill>
            <a:srgbClr val="F50242"/>
          </a:solid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Minha Claro e Claro clube</a:t>
            </a:r>
          </a:p>
        </p:txBody>
      </p:sp>
    </p:spTree>
    <p:extLst>
      <p:ext uri="{BB962C8B-B14F-4D97-AF65-F5344CB8AC3E}">
        <p14:creationId xmlns:p14="http://schemas.microsoft.com/office/powerpoint/2010/main" val="354241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4" fill="hold" nodeType="withEffect">
                                  <p:stCondLst>
                                    <p:cond delay="3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300"/>
                            </p:stCondLst>
                            <p:childTnLst>
                              <p:par>
                                <p:cTn id="20" presetID="53" presetClass="entr" presetSubtype="16"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4">
                                            <p:txEl>
                                              <p:pRg st="0" end="0"/>
                                            </p:txEl>
                                          </p:spTgt>
                                        </p:tgtEl>
                                      </p:cBhvr>
                                    </p:animEffect>
                                  </p:childTnLst>
                                </p:cTn>
                              </p:par>
                            </p:childTnLst>
                          </p:cTn>
                        </p:par>
                        <p:par>
                          <p:cTn id="25" fill="hold">
                            <p:stCondLst>
                              <p:cond delay="1800"/>
                            </p:stCondLst>
                            <p:childTnLst>
                              <p:par>
                                <p:cTn id="26" presetID="53" presetClass="entr" presetSubtype="16"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 calcmode="lin" valueType="num">
                                      <p:cBhvr>
                                        <p:cTn id="28"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4">
                                            <p:txEl>
                                              <p:pRg st="1" end="1"/>
                                            </p:txEl>
                                          </p:spTgt>
                                        </p:tgtEl>
                                      </p:cBhvr>
                                    </p:animEffect>
                                  </p:childTnLst>
                                </p:cTn>
                              </p:par>
                            </p:childTnLst>
                          </p:cTn>
                        </p:par>
                        <p:par>
                          <p:cTn id="31" fill="hold">
                            <p:stCondLst>
                              <p:cond delay="2300"/>
                            </p:stCondLst>
                            <p:childTnLst>
                              <p:par>
                                <p:cTn id="32" presetID="53" presetClass="entr" presetSubtype="16" fill="hold" grpId="0" nodeType="after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 calcmode="lin" valueType="num">
                                      <p:cBhvr>
                                        <p:cTn id="34"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14">
                                            <p:txEl>
                                              <p:pRg st="2" end="2"/>
                                            </p:txEl>
                                          </p:spTgt>
                                        </p:tgtEl>
                                      </p:cBhvr>
                                    </p:animEffect>
                                  </p:childTnLst>
                                </p:cTn>
                              </p:par>
                            </p:childTnLst>
                          </p:cTn>
                        </p:par>
                        <p:par>
                          <p:cTn id="37" fill="hold">
                            <p:stCondLst>
                              <p:cond delay="2800"/>
                            </p:stCondLst>
                            <p:childTnLst>
                              <p:par>
                                <p:cTn id="38" presetID="53" presetClass="entr" presetSubtype="16" fill="hold" grpId="0" nodeType="after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 calcmode="lin" valueType="num">
                                      <p:cBhvr>
                                        <p:cTn id="40"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4">
                                            <p:txEl>
                                              <p:pRg st="3" end="3"/>
                                            </p:txEl>
                                          </p:spTgt>
                                        </p:tgtEl>
                                      </p:cBhvr>
                                    </p:animEffect>
                                  </p:childTnLst>
                                </p:cTn>
                              </p:par>
                            </p:childTnLst>
                          </p:cTn>
                        </p:par>
                        <p:par>
                          <p:cTn id="43" fill="hold">
                            <p:stCondLst>
                              <p:cond delay="3300"/>
                            </p:stCondLst>
                            <p:childTnLst>
                              <p:par>
                                <p:cTn id="44" presetID="53" presetClass="entr" presetSubtype="16" fill="hold" grpId="0" nodeType="after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 calcmode="lin" valueType="num">
                                      <p:cBhvr>
                                        <p:cTn id="46"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14">
                                            <p:txEl>
                                              <p:pRg st="4" end="4"/>
                                            </p:txEl>
                                          </p:spTgt>
                                        </p:tgtEl>
                                      </p:cBhvr>
                                    </p:animEffect>
                                  </p:childTnLst>
                                </p:cTn>
                              </p:par>
                            </p:childTnLst>
                          </p:cTn>
                        </p:par>
                        <p:par>
                          <p:cTn id="49" fill="hold">
                            <p:stCondLst>
                              <p:cond delay="3800"/>
                            </p:stCondLst>
                            <p:childTnLst>
                              <p:par>
                                <p:cTn id="50" presetID="53" presetClass="entr" presetSubtype="16" fill="hold" grpId="0" nodeType="after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 calcmode="lin" valueType="num">
                                      <p:cBhvr>
                                        <p:cTn id="52"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14">
                                            <p:txEl>
                                              <p:pRg st="5" end="5"/>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uiExpand="1" build="p"/>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p:cNvPicPr>
            <a:picLocks noChangeAspect="1"/>
          </p:cNvPicPr>
          <p:nvPr/>
        </p:nvPicPr>
        <p:blipFill rotWithShape="1">
          <a:blip r:embed="rId3"/>
          <a:srcRect l="55600" t="1539" r="-3758" b="-1539"/>
          <a:stretch>
            <a:fillRect/>
          </a:stretch>
        </p:blipFill>
        <p:spPr>
          <a:xfrm>
            <a:off x="47625" y="1286219"/>
            <a:ext cx="2315848" cy="4790279"/>
          </a:xfrm>
          <a:prstGeom prst="rect">
            <a:avLst/>
          </a:prstGeom>
        </p:spPr>
      </p:pic>
      <p:sp>
        <p:nvSpPr>
          <p:cNvPr id="22" name="CaixaDeTexto 1"/>
          <p:cNvSpPr txBox="1"/>
          <p:nvPr/>
        </p:nvSpPr>
        <p:spPr>
          <a:xfrm>
            <a:off x="2828972" y="3586318"/>
            <a:ext cx="7037403" cy="224676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EB2CE"/>
              </a:buClr>
            </a:pPr>
            <a:r>
              <a:rPr lang="pt-BR" sz="200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Através do site ou aplicativo Minha Claro, o cliente pode acessar a fatura, trocar/adquirir novos planos e produtos, agendar visita técnica, trocar de senha do Wi-Fi, fazer recarga, trocar/adquirir novos planos, Suporte Técnico,</a:t>
            </a:r>
            <a:br>
              <a:rPr lang="pt-BR" sz="200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pt-BR" sz="2000" dirty="0">
                <a:solidFill>
                  <a:schemeClr val="bg1"/>
                </a:solidFill>
                <a:latin typeface="Segoe UI" panose="020B0502040204020203" pitchFamily="34" charset="0"/>
                <a:ea typeface="Segoe UI Black" panose="020B0A02040204020203" pitchFamily="34" charset="0"/>
                <a:cs typeface="Segoe UI" panose="020B0502040204020203" pitchFamily="34" charset="0"/>
              </a:rPr>
              <a:t>mapa de cobertura, validador de  boletos e muito mais!</a:t>
            </a:r>
          </a:p>
          <a:p>
            <a:pPr>
              <a:buClr>
                <a:srgbClr val="FEB2CE"/>
              </a:buClr>
            </a:pPr>
            <a:endParaRPr lang="pt-BR" sz="20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buClr>
                <a:srgbClr val="FEB2CE"/>
              </a:buClr>
            </a:pPr>
            <a:r>
              <a:rPr lang="pt-BR" sz="2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Veja como é feito o acesso a seguir.</a:t>
            </a:r>
          </a:p>
        </p:txBody>
      </p:sp>
      <p:sp>
        <p:nvSpPr>
          <p:cNvPr id="6" name="CaixaDeTexto 5"/>
          <p:cNvSpPr txBox="1"/>
          <p:nvPr/>
        </p:nvSpPr>
        <p:spPr>
          <a:xfrm>
            <a:off x="2828972" y="717137"/>
            <a:ext cx="8352834" cy="646331"/>
          </a:xfrm>
          <a:prstGeom prst="rect">
            <a:avLst/>
          </a:prstGeom>
          <a:noFill/>
        </p:spPr>
        <p:txBody>
          <a:bodyPr wrap="square" rtlCol="0">
            <a:spAutoFit/>
          </a:bodyPr>
          <a:lstStyle/>
          <a:p>
            <a:r>
              <a:rPr lang="pt-BR" sz="3600" b="1" dirty="0">
                <a:solidFill>
                  <a:schemeClr val="bg1"/>
                </a:solidFill>
                <a:latin typeface="Segoe UI Black" panose="020B0A02040204020203" pitchFamily="34" charset="0"/>
                <a:cs typeface="Segoe UI Black" panose="020B0A02040204020203" pitchFamily="34" charset="0"/>
              </a:rPr>
              <a:t>App Minha Claro e Claro clube</a:t>
            </a:r>
          </a:p>
        </p:txBody>
      </p:sp>
      <p:sp>
        <p:nvSpPr>
          <p:cNvPr id="7" name="Retângulo 6"/>
          <p:cNvSpPr/>
          <p:nvPr/>
        </p:nvSpPr>
        <p:spPr>
          <a:xfrm rot="5400000">
            <a:off x="3683217" y="1248387"/>
            <a:ext cx="101900"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2828972" y="2715762"/>
            <a:ext cx="5418916" cy="707886"/>
          </a:xfrm>
          <a:prstGeom prst="rect">
            <a:avLst/>
          </a:prstGeom>
          <a:noFill/>
        </p:spPr>
        <p:txBody>
          <a:bodyPr wrap="square" rtlCol="0">
            <a:spAutoFit/>
          </a:bodyPr>
          <a:lstStyle/>
          <a:p>
            <a:pPr>
              <a:spcBef>
                <a:spcPts val="1200"/>
              </a:spcBef>
            </a:pPr>
            <a:r>
              <a:rPr lang="pt-BR" sz="2000" dirty="0">
                <a:solidFill>
                  <a:schemeClr val="bg1"/>
                </a:solidFill>
                <a:latin typeface="Segoe UI" panose="020B0502040204020203" pitchFamily="34" charset="0"/>
                <a:cs typeface="Segoe UI" panose="020B0502040204020203" pitchFamily="34" charset="0"/>
              </a:rPr>
              <a:t>Minha Claro é um </a:t>
            </a:r>
            <a:r>
              <a:rPr lang="pt-BR" sz="2000" b="1" dirty="0">
                <a:solidFill>
                  <a:schemeClr val="bg1"/>
                </a:solidFill>
                <a:latin typeface="Segoe UI" panose="020B0502040204020203" pitchFamily="34" charset="0"/>
                <a:cs typeface="Segoe UI" panose="020B0502040204020203" pitchFamily="34" charset="0"/>
              </a:rPr>
              <a:t>canal de atendimento prático</a:t>
            </a:r>
            <a:r>
              <a:rPr lang="pt-BR" sz="2000" dirty="0">
                <a:solidFill>
                  <a:schemeClr val="bg1"/>
                </a:solidFill>
                <a:latin typeface="Segoe UI" panose="020B0502040204020203" pitchFamily="34" charset="0"/>
                <a:cs typeface="Segoe UI" panose="020B0502040204020203" pitchFamily="34" charset="0"/>
              </a:rPr>
              <a:t> que gera </a:t>
            </a:r>
            <a:r>
              <a:rPr lang="pt-BR" sz="2000" b="1" dirty="0">
                <a:solidFill>
                  <a:schemeClr val="bg1"/>
                </a:solidFill>
                <a:latin typeface="Segoe UI" panose="020B0502040204020203" pitchFamily="34" charset="0"/>
                <a:cs typeface="Segoe UI" panose="020B0502040204020203" pitchFamily="34" charset="0"/>
              </a:rPr>
              <a:t>comodidade</a:t>
            </a:r>
            <a:r>
              <a:rPr lang="pt-BR" sz="2000" dirty="0">
                <a:solidFill>
                  <a:schemeClr val="bg1"/>
                </a:solidFill>
                <a:latin typeface="Segoe UI" panose="020B0502040204020203" pitchFamily="34" charset="0"/>
                <a:cs typeface="Segoe UI" panose="020B0502040204020203" pitchFamily="34" charset="0"/>
              </a:rPr>
              <a:t> ao cliente.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animBg="1"/>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565780"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6" name="Retângulo 5"/>
          <p:cNvSpPr/>
          <p:nvPr/>
        </p:nvSpPr>
        <p:spPr>
          <a:xfrm>
            <a:off x="814014" y="2468890"/>
            <a:ext cx="4706233" cy="2401045"/>
          </a:xfrm>
          <a:prstGeom prst="rect">
            <a:avLst/>
          </a:prstGeom>
          <a:noFill/>
        </p:spPr>
        <p:txBody>
          <a:bodyPr wrap="square"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defRPr/>
            </a:pPr>
            <a:r>
              <a:rPr kumimoji="0" lang="pt-BR" sz="3200" b="0" i="0" u="none" strike="noStrike" kern="1200" cap="none" spc="0" normalizeH="0" baseline="0" noProof="0" dirty="0">
                <a:ln>
                  <a:noFill/>
                </a:ln>
                <a:solidFill>
                  <a:prstClr val="white"/>
                </a:solidFill>
                <a:effectLst/>
                <a:uLnTx/>
                <a:uFillTx/>
                <a:latin typeface="Segoe UI Black" panose="020B0A02040204020203" pitchFamily="34" charset="0"/>
                <a:ea typeface="+mn-ea"/>
                <a:cs typeface="+mn-cs"/>
              </a:rPr>
              <a:t>É possível baixar acessando App Store </a:t>
            </a:r>
            <a:br>
              <a:rPr kumimoji="0" lang="pt-BR" sz="3200" b="0" i="0" u="none" strike="noStrike" kern="1200" cap="none" spc="0" normalizeH="0" baseline="0" noProof="0" dirty="0">
                <a:ln>
                  <a:noFill/>
                </a:ln>
                <a:solidFill>
                  <a:prstClr val="white"/>
                </a:solidFill>
                <a:effectLst/>
                <a:uLnTx/>
                <a:uFillTx/>
                <a:latin typeface="Segoe UI Black" panose="020B0A02040204020203" pitchFamily="34" charset="0"/>
                <a:ea typeface="+mn-ea"/>
                <a:cs typeface="+mn-cs"/>
              </a:rPr>
            </a:br>
            <a:r>
              <a:rPr kumimoji="0" lang="pt-BR" sz="3200" b="0" i="0" u="none" strike="noStrike" kern="1200" cap="none" spc="0" normalizeH="0" baseline="0" noProof="0" dirty="0">
                <a:ln>
                  <a:noFill/>
                </a:ln>
                <a:solidFill>
                  <a:prstClr val="white"/>
                </a:solidFill>
                <a:effectLst/>
                <a:uLnTx/>
                <a:uFillTx/>
                <a:latin typeface="Segoe UI Black" panose="020B0A02040204020203" pitchFamily="34" charset="0"/>
                <a:ea typeface="+mn-ea"/>
                <a:cs typeface="+mn-cs"/>
              </a:rPr>
              <a:t>ou Google Play.</a:t>
            </a:r>
          </a:p>
        </p:txBody>
      </p:sp>
      <p:sp>
        <p:nvSpPr>
          <p:cNvPr id="12" name="Balão de Fala: Retângulo com Cantos Arredondados 4"/>
          <p:cNvSpPr/>
          <p:nvPr/>
        </p:nvSpPr>
        <p:spPr>
          <a:xfrm>
            <a:off x="6662560" y="1836512"/>
            <a:ext cx="3717234" cy="726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i="1" dirty="0">
                <a:latin typeface="Segoe UI Semibold" panose="020B0702040204020203" pitchFamily="34" charset="0"/>
                <a:cs typeface="Segoe UI Semibold" panose="020B0702040204020203" pitchFamily="34" charset="0"/>
              </a:rPr>
              <a:t>Confira o Minha Claro:</a:t>
            </a:r>
          </a:p>
        </p:txBody>
      </p:sp>
      <p:grpSp>
        <p:nvGrpSpPr>
          <p:cNvPr id="3" name="Agrupar 2"/>
          <p:cNvGrpSpPr/>
          <p:nvPr/>
        </p:nvGrpSpPr>
        <p:grpSpPr>
          <a:xfrm>
            <a:off x="5919538" y="2487758"/>
            <a:ext cx="2312792" cy="3073400"/>
            <a:chOff x="6096000" y="2519842"/>
            <a:chExt cx="2312792" cy="3073400"/>
          </a:xfrm>
        </p:grpSpPr>
        <p:grpSp>
          <p:nvGrpSpPr>
            <p:cNvPr id="4" name="Agrupar 3"/>
            <p:cNvGrpSpPr/>
            <p:nvPr/>
          </p:nvGrpSpPr>
          <p:grpSpPr>
            <a:xfrm>
              <a:off x="6096000" y="2519842"/>
              <a:ext cx="2312792" cy="3073400"/>
              <a:chOff x="6096000" y="2336677"/>
              <a:chExt cx="2312792" cy="3073400"/>
            </a:xfrm>
          </p:grpSpPr>
          <p:sp>
            <p:nvSpPr>
              <p:cNvPr id="17" name="Retângulo 16"/>
              <p:cNvSpPr/>
              <p:nvPr/>
            </p:nvSpPr>
            <p:spPr>
              <a:xfrm>
                <a:off x="6096000" y="2336677"/>
                <a:ext cx="2312792" cy="307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pic>
            <p:nvPicPr>
              <p:cNvPr id="18" name="Picture 22" descr="Disponível no Google Play Logo - PNG e Vetor - Download d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100" y="4536842"/>
                <a:ext cx="2155083" cy="63873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Imagem 15" descr="Código QR&#10;&#10;Descrição gerada automaticamen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1919" y="2922595"/>
              <a:ext cx="1520955" cy="1520955"/>
            </a:xfrm>
            <a:prstGeom prst="rect">
              <a:avLst/>
            </a:prstGeom>
          </p:spPr>
        </p:pic>
      </p:grpSp>
      <p:grpSp>
        <p:nvGrpSpPr>
          <p:cNvPr id="7" name="Group 6">
            <a:extLst>
              <a:ext uri="{FF2B5EF4-FFF2-40B4-BE49-F238E27FC236}">
                <a16:creationId xmlns:a16="http://schemas.microsoft.com/office/drawing/2014/main" id="{330AB0EF-62CB-0A6A-542A-F9CCBF4634C2}"/>
              </a:ext>
            </a:extLst>
          </p:cNvPr>
          <p:cNvGrpSpPr/>
          <p:nvPr/>
        </p:nvGrpSpPr>
        <p:grpSpPr>
          <a:xfrm>
            <a:off x="8794936" y="2463544"/>
            <a:ext cx="2312792" cy="3073400"/>
            <a:chOff x="8794936" y="2463544"/>
            <a:chExt cx="2312792" cy="3073400"/>
          </a:xfrm>
        </p:grpSpPr>
        <p:grpSp>
          <p:nvGrpSpPr>
            <p:cNvPr id="8" name="Agrupar 7"/>
            <p:cNvGrpSpPr/>
            <p:nvPr/>
          </p:nvGrpSpPr>
          <p:grpSpPr>
            <a:xfrm>
              <a:off x="8794936" y="2463544"/>
              <a:ext cx="2312792" cy="3073400"/>
              <a:chOff x="8956311" y="2336677"/>
              <a:chExt cx="2312792" cy="3073400"/>
            </a:xfrm>
          </p:grpSpPr>
          <p:sp>
            <p:nvSpPr>
              <p:cNvPr id="9" name="Retângulo 8"/>
              <p:cNvSpPr/>
              <p:nvPr/>
            </p:nvSpPr>
            <p:spPr>
              <a:xfrm>
                <a:off x="8956311" y="2336677"/>
                <a:ext cx="2312792" cy="307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0" descr="app-store-badge – Tools4Li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6311" y="4463953"/>
                <a:ext cx="2312792" cy="711628"/>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m 19" descr="Código QR&#10;&#10;Descrição gerada automaticamen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7509" y="2893421"/>
              <a:ext cx="1462903" cy="146290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791639"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MINHA CLARO - </a:t>
            </a:r>
            <a:r>
              <a:rPr lang="pt-BR" sz="2400"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APP</a:t>
            </a: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p>
        </p:txBody>
      </p:sp>
      <p:grpSp>
        <p:nvGrpSpPr>
          <p:cNvPr id="50" name="Agrupar 49"/>
          <p:cNvGrpSpPr/>
          <p:nvPr/>
        </p:nvGrpSpPr>
        <p:grpSpPr>
          <a:xfrm>
            <a:off x="751057" y="2517208"/>
            <a:ext cx="2126714" cy="3990352"/>
            <a:chOff x="751057" y="2517208"/>
            <a:chExt cx="2126714" cy="3990352"/>
          </a:xfrm>
        </p:grpSpPr>
        <p:sp>
          <p:nvSpPr>
            <p:cNvPr id="4" name="TextBox 1"/>
            <p:cNvSpPr txBox="1"/>
            <p:nvPr/>
          </p:nvSpPr>
          <p:spPr>
            <a:xfrm>
              <a:off x="751057" y="6199783"/>
              <a:ext cx="2126714" cy="30777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Digite o CPF.</a:t>
              </a:r>
            </a:p>
          </p:txBody>
        </p:sp>
        <p:grpSp>
          <p:nvGrpSpPr>
            <p:cNvPr id="12" name="Agrupar 11"/>
            <p:cNvGrpSpPr/>
            <p:nvPr/>
          </p:nvGrpSpPr>
          <p:grpSpPr>
            <a:xfrm>
              <a:off x="974232" y="2517208"/>
              <a:ext cx="1608082" cy="3606010"/>
              <a:chOff x="974232" y="2516740"/>
              <a:chExt cx="1699825" cy="3811737"/>
            </a:xfrm>
          </p:grpSpPr>
          <p:grpSp>
            <p:nvGrpSpPr>
              <p:cNvPr id="44" name="Agrupar 43"/>
              <p:cNvGrpSpPr/>
              <p:nvPr/>
            </p:nvGrpSpPr>
            <p:grpSpPr>
              <a:xfrm>
                <a:off x="974232" y="2659674"/>
                <a:ext cx="1699825" cy="3668803"/>
                <a:chOff x="974232" y="2659674"/>
                <a:chExt cx="2367681" cy="4540355"/>
              </a:xfrm>
            </p:grpSpPr>
            <p:sp>
              <p:nvSpPr>
                <p:cNvPr id="47" name="Retângulo Arredondado 14"/>
                <p:cNvSpPr/>
                <p:nvPr/>
              </p:nvSpPr>
              <p:spPr>
                <a:xfrm>
                  <a:off x="974232"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48" name="Retângulo 47"/>
                <p:cNvSpPr/>
                <p:nvPr/>
              </p:nvSpPr>
              <p:spPr>
                <a:xfrm>
                  <a:off x="1088065" y="2992810"/>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49" name="Oval 16"/>
                <p:cNvSpPr/>
                <p:nvPr/>
              </p:nvSpPr>
              <p:spPr>
                <a:xfrm>
                  <a:off x="2249094"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pic>
            <p:nvPicPr>
              <p:cNvPr id="45" name="Imagem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238" y="2940787"/>
                <a:ext cx="1500911" cy="3250704"/>
              </a:xfrm>
              <a:prstGeom prst="roundRect">
                <a:avLst>
                  <a:gd name="adj" fmla="val 0"/>
                </a:avLst>
              </a:prstGeom>
            </p:spPr>
          </p:pic>
          <p:sp>
            <p:nvSpPr>
              <p:cNvPr id="46" name="Oval 21"/>
              <p:cNvSpPr/>
              <p:nvPr/>
            </p:nvSpPr>
            <p:spPr>
              <a:xfrm>
                <a:off x="1499694" y="2516740"/>
                <a:ext cx="646763" cy="638102"/>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algn="ctr"/>
                <a:r>
                  <a:rPr lang="x-none" sz="3600" b="1">
                    <a:solidFill>
                      <a:schemeClr val="bg1"/>
                    </a:solidFill>
                    <a:latin typeface="Segoe UI Black" panose="020B0A02040204020203" pitchFamily="34" charset="0"/>
                    <a:cs typeface="Segoe UI Black" panose="020B0A02040204020203" pitchFamily="34" charset="0"/>
                  </a:rPr>
                  <a:t>1</a:t>
                </a:r>
              </a:p>
            </p:txBody>
          </p:sp>
        </p:grpSp>
      </p:grpSp>
      <p:grpSp>
        <p:nvGrpSpPr>
          <p:cNvPr id="53" name="Agrupar 52"/>
          <p:cNvGrpSpPr/>
          <p:nvPr/>
        </p:nvGrpSpPr>
        <p:grpSpPr>
          <a:xfrm>
            <a:off x="3020516" y="2918367"/>
            <a:ext cx="3096636" cy="3784365"/>
            <a:chOff x="3020516" y="2918367"/>
            <a:chExt cx="3096636" cy="3784365"/>
          </a:xfrm>
        </p:grpSpPr>
        <p:grpSp>
          <p:nvGrpSpPr>
            <p:cNvPr id="16" name="Agrupar 15"/>
            <p:cNvGrpSpPr/>
            <p:nvPr/>
          </p:nvGrpSpPr>
          <p:grpSpPr>
            <a:xfrm>
              <a:off x="3848843" y="2918367"/>
              <a:ext cx="1435713" cy="3063975"/>
              <a:chOff x="3853253" y="2940787"/>
              <a:chExt cx="1517622" cy="3238779"/>
            </a:xfrm>
          </p:grpSpPr>
          <p:pic>
            <p:nvPicPr>
              <p:cNvPr id="37" name="Imagem 36"/>
              <p:cNvPicPr>
                <a:picLocks noChangeAspect="1"/>
              </p:cNvPicPr>
              <p:nvPr/>
            </p:nvPicPr>
            <p:blipFill rotWithShape="1">
              <a:blip r:embed="rId5">
                <a:extLst>
                  <a:ext uri="{28A0092B-C50C-407E-A947-70E740481C1C}">
                    <a14:useLocalDpi xmlns:a14="http://schemas.microsoft.com/office/drawing/2010/main" val="0"/>
                  </a:ext>
                </a:extLst>
              </a:blip>
              <a:srcRect l="39361" r="39164" b="731"/>
              <a:stretch>
                <a:fillRect/>
              </a:stretch>
            </p:blipFill>
            <p:spPr>
              <a:xfrm>
                <a:off x="3853253" y="2940787"/>
                <a:ext cx="1517622" cy="3238779"/>
              </a:xfrm>
              <a:prstGeom prst="roundRect">
                <a:avLst>
                  <a:gd name="adj" fmla="val 0"/>
                </a:avLst>
              </a:prstGeom>
            </p:spPr>
          </p:pic>
          <p:grpSp>
            <p:nvGrpSpPr>
              <p:cNvPr id="38" name="Agrupar 37"/>
              <p:cNvGrpSpPr/>
              <p:nvPr/>
            </p:nvGrpSpPr>
            <p:grpSpPr>
              <a:xfrm>
                <a:off x="3771529" y="2525400"/>
                <a:ext cx="1699825" cy="3803077"/>
                <a:chOff x="3771529" y="2525400"/>
                <a:chExt cx="1699825" cy="3803077"/>
              </a:xfrm>
            </p:grpSpPr>
            <p:grpSp>
              <p:nvGrpSpPr>
                <p:cNvPr id="39" name="Agrupar 38"/>
                <p:cNvGrpSpPr/>
                <p:nvPr/>
              </p:nvGrpSpPr>
              <p:grpSpPr>
                <a:xfrm>
                  <a:off x="3771529" y="2659674"/>
                  <a:ext cx="1699825" cy="3668803"/>
                  <a:chOff x="3771529" y="2659674"/>
                  <a:chExt cx="2367681" cy="4540355"/>
                </a:xfrm>
              </p:grpSpPr>
              <p:sp>
                <p:nvSpPr>
                  <p:cNvPr id="41" name="Retângulo Arredondado 28"/>
                  <p:cNvSpPr/>
                  <p:nvPr/>
                </p:nvSpPr>
                <p:spPr>
                  <a:xfrm>
                    <a:off x="3771529"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42" name="Retângulo 41"/>
                  <p:cNvSpPr/>
                  <p:nvPr/>
                </p:nvSpPr>
                <p:spPr>
                  <a:xfrm>
                    <a:off x="3885362" y="2992810"/>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43" name="Oval 30"/>
                  <p:cNvSpPr/>
                  <p:nvPr/>
                </p:nvSpPr>
                <p:spPr>
                  <a:xfrm>
                    <a:off x="5046391"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sp>
              <p:nvSpPr>
                <p:cNvPr id="40" name="Oval 25"/>
                <p:cNvSpPr/>
                <p:nvPr/>
              </p:nvSpPr>
              <p:spPr>
                <a:xfrm>
                  <a:off x="4296991"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620" algn="ctr"/>
                  <a:r>
                    <a:rPr lang="pt-BR" sz="3600" b="1">
                      <a:solidFill>
                        <a:schemeClr val="bg1"/>
                      </a:solidFill>
                      <a:latin typeface="Segoe UI Black" panose="020B0A02040204020203"/>
                      <a:ea typeface="Segoe UI Black" panose="020B0A02040204020203"/>
                      <a:cs typeface="Segoe UI Black" panose="020B0A02040204020203" pitchFamily="34" charset="0"/>
                    </a:rPr>
                    <a:t>2</a:t>
                  </a:r>
                </a:p>
              </p:txBody>
            </p:sp>
          </p:grpSp>
        </p:grpSp>
        <p:sp>
          <p:nvSpPr>
            <p:cNvPr id="17" name="TextBox 1"/>
            <p:cNvSpPr txBox="1"/>
            <p:nvPr/>
          </p:nvSpPr>
          <p:spPr>
            <a:xfrm>
              <a:off x="3020516" y="6179512"/>
              <a:ext cx="3096636"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O </a:t>
              </a:r>
              <a:r>
                <a:rPr lang="pt-BR" sz="1400" err="1">
                  <a:solidFill>
                    <a:schemeClr val="bg1"/>
                  </a:solidFill>
                  <a:latin typeface="Segoe UI" panose="020B0502040204020203" pitchFamily="34" charset="0"/>
                  <a:cs typeface="Segoe UI" panose="020B0502040204020203" pitchFamily="34" charset="0"/>
                </a:rPr>
                <a:t>app</a:t>
              </a:r>
              <a:r>
                <a:rPr lang="pt-BR" sz="1400">
                  <a:solidFill>
                    <a:schemeClr val="bg1"/>
                  </a:solidFill>
                  <a:latin typeface="Segoe UI" panose="020B0502040204020203" pitchFamily="34" charset="0"/>
                  <a:cs typeface="Segoe UI" panose="020B0502040204020203" pitchFamily="34" charset="0"/>
                </a:rPr>
                <a:t> identifica o número de celular ou e-mail vinculado ao contrato.</a:t>
              </a:r>
            </a:p>
          </p:txBody>
        </p:sp>
      </p:grpSp>
      <p:grpSp>
        <p:nvGrpSpPr>
          <p:cNvPr id="52" name="Agrupar 51"/>
          <p:cNvGrpSpPr/>
          <p:nvPr/>
        </p:nvGrpSpPr>
        <p:grpSpPr>
          <a:xfrm>
            <a:off x="6117152" y="2907087"/>
            <a:ext cx="2753169" cy="3804746"/>
            <a:chOff x="6117152" y="2907087"/>
            <a:chExt cx="2753169" cy="3804746"/>
          </a:xfrm>
        </p:grpSpPr>
        <p:grpSp>
          <p:nvGrpSpPr>
            <p:cNvPr id="18" name="Agrupar 17"/>
            <p:cNvGrpSpPr/>
            <p:nvPr/>
          </p:nvGrpSpPr>
          <p:grpSpPr>
            <a:xfrm>
              <a:off x="6744112" y="2907087"/>
              <a:ext cx="1430465" cy="3075257"/>
              <a:chOff x="6748524" y="2928862"/>
              <a:chExt cx="1512075" cy="3250704"/>
            </a:xfrm>
          </p:grpSpPr>
          <p:pic>
            <p:nvPicPr>
              <p:cNvPr id="30" name="Imagem 29"/>
              <p:cNvPicPr>
                <a:picLocks noChangeAspect="1"/>
              </p:cNvPicPr>
              <p:nvPr/>
            </p:nvPicPr>
            <p:blipFill rotWithShape="1">
              <a:blip r:embed="rId6">
                <a:extLst>
                  <a:ext uri="{28A0092B-C50C-407E-A947-70E740481C1C}">
                    <a14:useLocalDpi xmlns:a14="http://schemas.microsoft.com/office/drawing/2010/main" val="0"/>
                  </a:ext>
                </a:extLst>
              </a:blip>
              <a:srcRect l="39419" r="39103"/>
              <a:stretch>
                <a:fillRect/>
              </a:stretch>
            </p:blipFill>
            <p:spPr>
              <a:xfrm>
                <a:off x="6748524" y="2928862"/>
                <a:ext cx="1512075" cy="3250704"/>
              </a:xfrm>
              <a:prstGeom prst="roundRect">
                <a:avLst>
                  <a:gd name="adj" fmla="val 0"/>
                </a:avLst>
              </a:prstGeom>
            </p:spPr>
          </p:pic>
          <p:grpSp>
            <p:nvGrpSpPr>
              <p:cNvPr id="31" name="Agrupar 30"/>
              <p:cNvGrpSpPr/>
              <p:nvPr/>
            </p:nvGrpSpPr>
            <p:grpSpPr>
              <a:xfrm>
                <a:off x="6666800" y="2525400"/>
                <a:ext cx="1699825" cy="3803077"/>
                <a:chOff x="6666800" y="2525400"/>
                <a:chExt cx="1699825" cy="3803077"/>
              </a:xfrm>
            </p:grpSpPr>
            <p:grpSp>
              <p:nvGrpSpPr>
                <p:cNvPr id="32" name="Agrupar 31"/>
                <p:cNvGrpSpPr/>
                <p:nvPr/>
              </p:nvGrpSpPr>
              <p:grpSpPr>
                <a:xfrm>
                  <a:off x="6666800" y="2659674"/>
                  <a:ext cx="1699825" cy="3668803"/>
                  <a:chOff x="6666800" y="2659674"/>
                  <a:chExt cx="2367681" cy="4540355"/>
                </a:xfrm>
              </p:grpSpPr>
              <p:sp>
                <p:nvSpPr>
                  <p:cNvPr id="34" name="Retângulo Arredondado 39"/>
                  <p:cNvSpPr/>
                  <p:nvPr/>
                </p:nvSpPr>
                <p:spPr>
                  <a:xfrm>
                    <a:off x="6666800"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5" name="Retângulo 34"/>
                  <p:cNvSpPr/>
                  <p:nvPr/>
                </p:nvSpPr>
                <p:spPr>
                  <a:xfrm>
                    <a:off x="6780633" y="2992810"/>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6" name="Oval 41"/>
                  <p:cNvSpPr/>
                  <p:nvPr/>
                </p:nvSpPr>
                <p:spPr>
                  <a:xfrm>
                    <a:off x="7941662"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sp>
              <p:nvSpPr>
                <p:cNvPr id="33" name="Oval 38"/>
                <p:cNvSpPr/>
                <p:nvPr/>
              </p:nvSpPr>
              <p:spPr>
                <a:xfrm>
                  <a:off x="7192262"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algn="ctr"/>
                  <a:r>
                    <a:rPr lang="pt-BR" sz="3600" b="1">
                      <a:solidFill>
                        <a:schemeClr val="bg1"/>
                      </a:solidFill>
                      <a:latin typeface="Segoe UI Black" panose="020B0A02040204020203" pitchFamily="34" charset="0"/>
                      <a:cs typeface="Segoe UI Black" panose="020B0A02040204020203" pitchFamily="34" charset="0"/>
                    </a:rPr>
                    <a:t>3</a:t>
                  </a:r>
                  <a:endParaRPr lang="x-none" sz="3600" b="1">
                    <a:solidFill>
                      <a:schemeClr val="bg1"/>
                    </a:solidFill>
                    <a:latin typeface="Segoe UI Black" panose="020B0A02040204020203" pitchFamily="34" charset="0"/>
                    <a:cs typeface="Segoe UI Black" panose="020B0A02040204020203" pitchFamily="34" charset="0"/>
                  </a:endParaRPr>
                </a:p>
              </p:txBody>
            </p:sp>
          </p:grpSp>
        </p:grpSp>
        <p:sp>
          <p:nvSpPr>
            <p:cNvPr id="19" name="TextBox 1"/>
            <p:cNvSpPr txBox="1"/>
            <p:nvPr/>
          </p:nvSpPr>
          <p:spPr>
            <a:xfrm>
              <a:off x="6117152" y="6188613"/>
              <a:ext cx="2753169"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O </a:t>
              </a:r>
              <a:r>
                <a:rPr lang="pt-BR" sz="1400" err="1">
                  <a:solidFill>
                    <a:schemeClr val="bg1"/>
                  </a:solidFill>
                  <a:latin typeface="Segoe UI" panose="020B0502040204020203" pitchFamily="34" charset="0"/>
                  <a:cs typeface="Segoe UI" panose="020B0502040204020203" pitchFamily="34" charset="0"/>
                </a:rPr>
                <a:t>app</a:t>
              </a:r>
              <a:r>
                <a:rPr lang="pt-BR" sz="1400">
                  <a:solidFill>
                    <a:schemeClr val="bg1"/>
                  </a:solidFill>
                  <a:latin typeface="Segoe UI" panose="020B0502040204020203" pitchFamily="34" charset="0"/>
                  <a:cs typeface="Segoe UI" panose="020B0502040204020203" pitchFamily="34" charset="0"/>
                </a:rPr>
                <a:t> envia uma senha através de SMS para confirmação.</a:t>
              </a:r>
            </a:p>
          </p:txBody>
        </p:sp>
      </p:grpSp>
      <p:grpSp>
        <p:nvGrpSpPr>
          <p:cNvPr id="51" name="Agrupar 50"/>
          <p:cNvGrpSpPr/>
          <p:nvPr/>
        </p:nvGrpSpPr>
        <p:grpSpPr>
          <a:xfrm>
            <a:off x="8976681" y="2915247"/>
            <a:ext cx="2753169" cy="3796586"/>
            <a:chOff x="8976681" y="2915247"/>
            <a:chExt cx="2753169" cy="3796586"/>
          </a:xfrm>
        </p:grpSpPr>
        <p:grpSp>
          <p:nvGrpSpPr>
            <p:cNvPr id="20" name="Agrupar 19"/>
            <p:cNvGrpSpPr/>
            <p:nvPr/>
          </p:nvGrpSpPr>
          <p:grpSpPr>
            <a:xfrm>
              <a:off x="9601220" y="2915247"/>
              <a:ext cx="1424222" cy="3054769"/>
              <a:chOff x="9606251" y="2937488"/>
              <a:chExt cx="1505476" cy="3229047"/>
            </a:xfrm>
          </p:grpSpPr>
          <p:pic>
            <p:nvPicPr>
              <p:cNvPr id="23" name="Imagem 22"/>
              <p:cNvPicPr>
                <a:picLocks noChangeAspect="1"/>
              </p:cNvPicPr>
              <p:nvPr/>
            </p:nvPicPr>
            <p:blipFill rotWithShape="1">
              <a:blip r:embed="rId7">
                <a:extLst>
                  <a:ext uri="{28A0092B-C50C-407E-A947-70E740481C1C}">
                    <a14:useLocalDpi xmlns:a14="http://schemas.microsoft.com/office/drawing/2010/main" val="0"/>
                  </a:ext>
                </a:extLst>
              </a:blip>
              <a:srcRect l="39238" r="39235"/>
              <a:stretch>
                <a:fillRect/>
              </a:stretch>
            </p:blipFill>
            <p:spPr>
              <a:xfrm>
                <a:off x="9606251" y="2937488"/>
                <a:ext cx="1505476" cy="3229047"/>
              </a:xfrm>
              <a:prstGeom prst="roundRect">
                <a:avLst>
                  <a:gd name="adj" fmla="val 0"/>
                </a:avLst>
              </a:prstGeom>
            </p:spPr>
          </p:pic>
          <p:grpSp>
            <p:nvGrpSpPr>
              <p:cNvPr id="24" name="Agrupar 23"/>
              <p:cNvGrpSpPr/>
              <p:nvPr/>
            </p:nvGrpSpPr>
            <p:grpSpPr>
              <a:xfrm>
                <a:off x="9513085" y="2525400"/>
                <a:ext cx="1699825" cy="3803077"/>
                <a:chOff x="9513085" y="2525400"/>
                <a:chExt cx="1699825" cy="3803077"/>
              </a:xfrm>
            </p:grpSpPr>
            <p:grpSp>
              <p:nvGrpSpPr>
                <p:cNvPr id="25" name="Agrupar 24"/>
                <p:cNvGrpSpPr/>
                <p:nvPr/>
              </p:nvGrpSpPr>
              <p:grpSpPr>
                <a:xfrm>
                  <a:off x="9513085" y="2659674"/>
                  <a:ext cx="1699825" cy="3668803"/>
                  <a:chOff x="9513085" y="2659674"/>
                  <a:chExt cx="2367681" cy="4540355"/>
                </a:xfrm>
              </p:grpSpPr>
              <p:sp>
                <p:nvSpPr>
                  <p:cNvPr id="27" name="Retângulo Arredondado 49"/>
                  <p:cNvSpPr/>
                  <p:nvPr/>
                </p:nvSpPr>
                <p:spPr>
                  <a:xfrm>
                    <a:off x="9513085"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8" name="Retângulo 27"/>
                  <p:cNvSpPr/>
                  <p:nvPr/>
                </p:nvSpPr>
                <p:spPr>
                  <a:xfrm>
                    <a:off x="9626918" y="2992810"/>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9" name="Oval 51"/>
                  <p:cNvSpPr/>
                  <p:nvPr/>
                </p:nvSpPr>
                <p:spPr>
                  <a:xfrm>
                    <a:off x="10787947"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sp>
              <p:nvSpPr>
                <p:cNvPr id="26" name="Oval 48"/>
                <p:cNvSpPr/>
                <p:nvPr/>
              </p:nvSpPr>
              <p:spPr>
                <a:xfrm>
                  <a:off x="10038547"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algn="ctr"/>
                  <a:r>
                    <a:rPr lang="pt-BR" sz="3600" b="1">
                      <a:solidFill>
                        <a:schemeClr val="bg1"/>
                      </a:solidFill>
                      <a:latin typeface="Segoe UI Black" panose="020B0A02040204020203" pitchFamily="34" charset="0"/>
                      <a:cs typeface="Segoe UI Black" panose="020B0A02040204020203" pitchFamily="34" charset="0"/>
                    </a:rPr>
                    <a:t>4</a:t>
                  </a:r>
                  <a:endParaRPr lang="x-none" sz="3600" b="1">
                    <a:solidFill>
                      <a:schemeClr val="bg1"/>
                    </a:solidFill>
                    <a:latin typeface="Segoe UI Black" panose="020B0A02040204020203" pitchFamily="34" charset="0"/>
                    <a:cs typeface="Segoe UI Black" panose="020B0A02040204020203" pitchFamily="34" charset="0"/>
                  </a:endParaRPr>
                </a:p>
              </p:txBody>
            </p:sp>
          </p:grpSp>
        </p:grpSp>
        <p:sp>
          <p:nvSpPr>
            <p:cNvPr id="21" name="TextBox 1"/>
            <p:cNvSpPr txBox="1"/>
            <p:nvPr/>
          </p:nvSpPr>
          <p:spPr>
            <a:xfrm>
              <a:off x="8976681" y="6188613"/>
              <a:ext cx="2753169"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O </a:t>
              </a:r>
              <a:r>
                <a:rPr lang="pt-BR" sz="1400" err="1">
                  <a:solidFill>
                    <a:schemeClr val="bg1"/>
                  </a:solidFill>
                  <a:latin typeface="Segoe UI" panose="020B0502040204020203" pitchFamily="34" charset="0"/>
                  <a:cs typeface="Segoe UI" panose="020B0502040204020203" pitchFamily="34" charset="0"/>
                </a:rPr>
                <a:t>app</a:t>
              </a:r>
              <a:r>
                <a:rPr lang="pt-BR" sz="1400">
                  <a:solidFill>
                    <a:schemeClr val="bg1"/>
                  </a:solidFill>
                  <a:latin typeface="Segoe UI" panose="020B0502040204020203" pitchFamily="34" charset="0"/>
                  <a:cs typeface="Segoe UI" panose="020B0502040204020203" pitchFamily="34" charset="0"/>
                </a:rPr>
                <a:t> confirma para onde vai enviar o código de verificação.</a:t>
              </a:r>
            </a:p>
          </p:txBody>
        </p:sp>
      </p:grpSp>
      <p:sp>
        <p:nvSpPr>
          <p:cNvPr id="22" name="CaixaDeTexto 37"/>
          <p:cNvSpPr txBox="1"/>
          <p:nvPr/>
        </p:nvSpPr>
        <p:spPr>
          <a:xfrm>
            <a:off x="790842" y="2048628"/>
            <a:ext cx="8146391"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100000"/>
              </a:lnSpc>
              <a:spcBef>
                <a:spcPts val="1200"/>
              </a:spcBef>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Você pode acessar serviços e fazer consultas de forma mais fácil e rápida!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E04F-5660-A0FC-4789-0BB7859DA02F}"/>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BC06D666-9EA4-6A10-E45D-B71C656AE576}"/>
              </a:ext>
            </a:extLst>
          </p:cNvPr>
          <p:cNvSpPr txBox="1"/>
          <p:nvPr/>
        </p:nvSpPr>
        <p:spPr>
          <a:xfrm>
            <a:off x="5355214" y="1643896"/>
            <a:ext cx="5033386" cy="3570208"/>
          </a:xfrm>
          <a:prstGeom prst="rect">
            <a:avLst/>
          </a:prstGeom>
          <a:noFill/>
        </p:spPr>
        <p:txBody>
          <a:bodyPr wrap="square" anchor="ctr">
            <a:spAutoFit/>
          </a:bodyPr>
          <a:lstStyle/>
          <a:p>
            <a:pPr lvl="0" defTabSz="913765">
              <a:spcBef>
                <a:spcPts val="1200"/>
              </a:spcBef>
            </a:pPr>
            <a:r>
              <a:rPr lang="pt-BR" sz="2400">
                <a:solidFill>
                  <a:prstClr val="white"/>
                </a:solidFill>
                <a:latin typeface="Segoe UI" panose="020B0502040204020203" pitchFamily="34" charset="0"/>
                <a:cs typeface="Segoe UI" panose="020B0502040204020203" pitchFamily="34" charset="0"/>
              </a:rPr>
              <a:t>No </a:t>
            </a:r>
            <a:r>
              <a:rPr lang="pt-BR" sz="2400" b="1">
                <a:solidFill>
                  <a:prstClr val="white"/>
                </a:solidFill>
                <a:latin typeface="Segoe UI" panose="020B0502040204020203" pitchFamily="34" charset="0"/>
                <a:cs typeface="Segoe UI" panose="020B0502040204020203" pitchFamily="34" charset="0"/>
              </a:rPr>
              <a:t>plano pré-pago</a:t>
            </a:r>
            <a:r>
              <a:rPr lang="pt-BR" sz="2400">
                <a:solidFill>
                  <a:prstClr val="white"/>
                </a:solidFill>
                <a:latin typeface="Segoe UI" panose="020B0502040204020203" pitchFamily="34" charset="0"/>
                <a:cs typeface="Segoe UI" panose="020B0502040204020203" pitchFamily="34" charset="0"/>
              </a:rPr>
              <a:t>, o cliente paga por </a:t>
            </a:r>
            <a:r>
              <a:rPr lang="pt-BR" sz="2400" b="1">
                <a:solidFill>
                  <a:prstClr val="white"/>
                </a:solidFill>
                <a:latin typeface="Segoe UI" panose="020B0502040204020203" pitchFamily="34" charset="0"/>
                <a:cs typeface="Segoe UI" panose="020B0502040204020203" pitchFamily="34" charset="0"/>
              </a:rPr>
              <a:t>pacotes menores e com validade limitada</a:t>
            </a:r>
            <a:r>
              <a:rPr lang="pt-BR" sz="2400">
                <a:solidFill>
                  <a:prstClr val="white"/>
                </a:solidFill>
                <a:latin typeface="Segoe UI" panose="020B0502040204020203" pitchFamily="34" charset="0"/>
                <a:cs typeface="Segoe UI" panose="020B0502040204020203" pitchFamily="34" charset="0"/>
              </a:rPr>
              <a:t>, o que encarece o valor por GB.</a:t>
            </a:r>
          </a:p>
          <a:p>
            <a:pPr lvl="0" defTabSz="913765">
              <a:spcBef>
                <a:spcPts val="1200"/>
              </a:spcBef>
            </a:pPr>
            <a:r>
              <a:rPr lang="pt-BR" sz="2400">
                <a:solidFill>
                  <a:prstClr val="white"/>
                </a:solidFill>
                <a:latin typeface="Segoe UI" panose="020B0502040204020203" pitchFamily="34" charset="0"/>
                <a:cs typeface="Segoe UI" panose="020B0502040204020203" pitchFamily="34" charset="0"/>
              </a:rPr>
              <a:t> Já no </a:t>
            </a:r>
            <a:r>
              <a:rPr lang="pt-BR" sz="2400" b="1">
                <a:solidFill>
                  <a:prstClr val="white"/>
                </a:solidFill>
                <a:latin typeface="Segoe UI" panose="020B0502040204020203" pitchFamily="34" charset="0"/>
                <a:cs typeface="Segoe UI" panose="020B0502040204020203" pitchFamily="34" charset="0"/>
              </a:rPr>
              <a:t>pós-pago</a:t>
            </a:r>
            <a:r>
              <a:rPr lang="pt-BR" sz="2400">
                <a:solidFill>
                  <a:prstClr val="white"/>
                </a:solidFill>
                <a:latin typeface="Segoe UI" panose="020B0502040204020203" pitchFamily="34" charset="0"/>
                <a:cs typeface="Segoe UI" panose="020B0502040204020203" pitchFamily="34" charset="0"/>
              </a:rPr>
              <a:t>, o cliente tem </a:t>
            </a:r>
            <a:r>
              <a:rPr lang="pt-BR" sz="2400" b="1">
                <a:solidFill>
                  <a:prstClr val="white"/>
                </a:solidFill>
                <a:latin typeface="Segoe UI" panose="020B0502040204020203" pitchFamily="34" charset="0"/>
                <a:cs typeface="Segoe UI" panose="020B0502040204020203" pitchFamily="34" charset="0"/>
              </a:rPr>
              <a:t>acesso a mais internet, benefícios extras e um custo por giga muito mais competitivo</a:t>
            </a:r>
            <a:r>
              <a:rPr lang="pt-BR" sz="2400">
                <a:solidFill>
                  <a:prstClr val="white"/>
                </a:solidFill>
                <a:latin typeface="Segoe UI" panose="020B0502040204020203" pitchFamily="34" charset="0"/>
                <a:cs typeface="Segoe UI" panose="020B0502040204020203" pitchFamily="34" charset="0"/>
              </a:rPr>
              <a:t>, como vamos ver nos próximos slides!</a:t>
            </a:r>
          </a:p>
        </p:txBody>
      </p:sp>
      <p:pic>
        <p:nvPicPr>
          <p:cNvPr id="6" name="Imagem 2">
            <a:extLst>
              <a:ext uri="{FF2B5EF4-FFF2-40B4-BE49-F238E27FC236}">
                <a16:creationId xmlns:a16="http://schemas.microsoft.com/office/drawing/2014/main" id="{E71BECA7-79E8-B9F6-87A5-97585BC38DCF}"/>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21" name="CaixaDeTexto 2">
            <a:extLst>
              <a:ext uri="{FF2B5EF4-FFF2-40B4-BE49-F238E27FC236}">
                <a16:creationId xmlns:a16="http://schemas.microsoft.com/office/drawing/2014/main" id="{65E7F46C-BAED-6F08-0507-75F1F61FBC10}"/>
              </a:ext>
            </a:extLst>
          </p:cNvPr>
          <p:cNvSpPr txBox="1"/>
          <p:nvPr/>
        </p:nvSpPr>
        <p:spPr>
          <a:xfrm>
            <a:off x="2092670" y="3044279"/>
            <a:ext cx="30630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sp>
        <p:nvSpPr>
          <p:cNvPr id="23" name="Retângulo 5">
            <a:extLst>
              <a:ext uri="{FF2B5EF4-FFF2-40B4-BE49-F238E27FC236}">
                <a16:creationId xmlns:a16="http://schemas.microsoft.com/office/drawing/2014/main" id="{778F57CD-2572-C822-B9C8-0E1E2B239D62}"/>
              </a:ext>
            </a:extLst>
          </p:cNvPr>
          <p:cNvSpPr/>
          <p:nvPr/>
        </p:nvSpPr>
        <p:spPr>
          <a:xfrm rot="5400000">
            <a:off x="3543709" y="2408248"/>
            <a:ext cx="88710" cy="2899655"/>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23234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631844"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MINHA CLARO - </a:t>
            </a:r>
            <a:r>
              <a:rPr lang="pt-BR" sz="2400"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APP</a:t>
            </a: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p>
        </p:txBody>
      </p:sp>
      <p:sp>
        <p:nvSpPr>
          <p:cNvPr id="22" name="CaixaDeTexto 37"/>
          <p:cNvSpPr txBox="1"/>
          <p:nvPr/>
        </p:nvSpPr>
        <p:spPr>
          <a:xfrm>
            <a:off x="790842" y="2048628"/>
            <a:ext cx="8146391"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100000"/>
              </a:lnSpc>
              <a:spcBef>
                <a:spcPts val="1200"/>
              </a:spcBef>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Você pode acessar serviços e fazer consultas de forma mais fácil e rápida!</a:t>
            </a:r>
          </a:p>
        </p:txBody>
      </p:sp>
      <p:grpSp>
        <p:nvGrpSpPr>
          <p:cNvPr id="76" name="Agrupar 75"/>
          <p:cNvGrpSpPr/>
          <p:nvPr/>
        </p:nvGrpSpPr>
        <p:grpSpPr>
          <a:xfrm>
            <a:off x="1374512" y="2907086"/>
            <a:ext cx="2126714" cy="3600474"/>
            <a:chOff x="1374512" y="2907086"/>
            <a:chExt cx="2126714" cy="3600474"/>
          </a:xfrm>
        </p:grpSpPr>
        <p:sp>
          <p:nvSpPr>
            <p:cNvPr id="6" name="TextBox 1"/>
            <p:cNvSpPr txBox="1"/>
            <p:nvPr/>
          </p:nvSpPr>
          <p:spPr>
            <a:xfrm>
              <a:off x="1374512" y="6199783"/>
              <a:ext cx="2126714" cy="30777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O código é enviado.</a:t>
              </a:r>
            </a:p>
          </p:txBody>
        </p:sp>
        <p:grpSp>
          <p:nvGrpSpPr>
            <p:cNvPr id="9" name="Agrupar 8"/>
            <p:cNvGrpSpPr/>
            <p:nvPr/>
          </p:nvGrpSpPr>
          <p:grpSpPr>
            <a:xfrm>
              <a:off x="1682682" y="2907086"/>
              <a:ext cx="1432073" cy="3062930"/>
              <a:chOff x="1682682" y="2907086"/>
              <a:chExt cx="1432073" cy="3062930"/>
            </a:xfrm>
          </p:grpSpPr>
          <p:pic>
            <p:nvPicPr>
              <p:cNvPr id="69" name="Imagem 68"/>
              <p:cNvPicPr>
                <a:picLocks noChangeAspect="1"/>
              </p:cNvPicPr>
              <p:nvPr/>
            </p:nvPicPr>
            <p:blipFill rotWithShape="1">
              <a:blip r:embed="rId4">
                <a:extLst>
                  <a:ext uri="{28A0092B-C50C-407E-A947-70E740481C1C}">
                    <a14:useLocalDpi xmlns:a14="http://schemas.microsoft.com/office/drawing/2010/main" val="0"/>
                  </a:ext>
                </a:extLst>
              </a:blip>
              <a:srcRect l="39369" r="39043"/>
              <a:stretch>
                <a:fillRect/>
              </a:stretch>
            </p:blipFill>
            <p:spPr>
              <a:xfrm>
                <a:off x="1682682" y="2907086"/>
                <a:ext cx="1432073" cy="3062930"/>
              </a:xfrm>
              <a:prstGeom prst="roundRect">
                <a:avLst>
                  <a:gd name="adj" fmla="val 0"/>
                </a:avLst>
              </a:prstGeom>
            </p:spPr>
          </p:pic>
          <p:grpSp>
            <p:nvGrpSpPr>
              <p:cNvPr id="70" name="Agrupar 69"/>
              <p:cNvGrpSpPr/>
              <p:nvPr/>
            </p:nvGrpSpPr>
            <p:grpSpPr>
              <a:xfrm>
                <a:off x="1597687" y="2525400"/>
                <a:ext cx="1608082" cy="3597817"/>
                <a:chOff x="1597687" y="2525400"/>
                <a:chExt cx="1699825" cy="3803077"/>
              </a:xfrm>
            </p:grpSpPr>
            <p:grpSp>
              <p:nvGrpSpPr>
                <p:cNvPr id="71" name="Agrupar 70"/>
                <p:cNvGrpSpPr/>
                <p:nvPr/>
              </p:nvGrpSpPr>
              <p:grpSpPr>
                <a:xfrm>
                  <a:off x="1597687" y="2659674"/>
                  <a:ext cx="1699825" cy="3668803"/>
                  <a:chOff x="1597687" y="2659674"/>
                  <a:chExt cx="2367681" cy="4540355"/>
                </a:xfrm>
              </p:grpSpPr>
              <p:sp>
                <p:nvSpPr>
                  <p:cNvPr id="73" name="Retângulo Arredondado 14"/>
                  <p:cNvSpPr/>
                  <p:nvPr/>
                </p:nvSpPr>
                <p:spPr>
                  <a:xfrm>
                    <a:off x="1597687"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74" name="Retângulo 73"/>
                  <p:cNvSpPr/>
                  <p:nvPr/>
                </p:nvSpPr>
                <p:spPr>
                  <a:xfrm>
                    <a:off x="1711520" y="2992810"/>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75" name="Oval 16"/>
                  <p:cNvSpPr/>
                  <p:nvPr/>
                </p:nvSpPr>
                <p:spPr>
                  <a:xfrm>
                    <a:off x="2872549"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sp>
              <p:nvSpPr>
                <p:cNvPr id="72" name="Oval 21"/>
                <p:cNvSpPr/>
                <p:nvPr/>
              </p:nvSpPr>
              <p:spPr>
                <a:xfrm>
                  <a:off x="2123149"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algn="ctr"/>
                  <a:r>
                    <a:rPr lang="pt-BR" sz="3600" b="1">
                      <a:solidFill>
                        <a:schemeClr val="bg1"/>
                      </a:solidFill>
                      <a:latin typeface="Segoe UI Black" panose="020B0A02040204020203" pitchFamily="34" charset="0"/>
                      <a:cs typeface="Segoe UI Black" panose="020B0A02040204020203" pitchFamily="34" charset="0"/>
                    </a:rPr>
                    <a:t>5</a:t>
                  </a:r>
                  <a:endParaRPr lang="x-none" sz="3600" b="1">
                    <a:solidFill>
                      <a:schemeClr val="bg1"/>
                    </a:solidFill>
                    <a:latin typeface="Segoe UI Black" panose="020B0A02040204020203" pitchFamily="34" charset="0"/>
                    <a:cs typeface="Segoe UI Black" panose="020B0A02040204020203" pitchFamily="34" charset="0"/>
                  </a:endParaRPr>
                </a:p>
              </p:txBody>
            </p:sp>
          </p:grpSp>
        </p:grpSp>
      </p:grpSp>
      <p:grpSp>
        <p:nvGrpSpPr>
          <p:cNvPr id="77" name="Agrupar 76"/>
          <p:cNvGrpSpPr/>
          <p:nvPr/>
        </p:nvGrpSpPr>
        <p:grpSpPr>
          <a:xfrm>
            <a:off x="4065781" y="2907086"/>
            <a:ext cx="2263373" cy="3795646"/>
            <a:chOff x="4065781" y="2907086"/>
            <a:chExt cx="2263373" cy="3795646"/>
          </a:xfrm>
        </p:grpSpPr>
        <p:sp>
          <p:nvSpPr>
            <p:cNvPr id="7" name="TextBox 1"/>
            <p:cNvSpPr txBox="1"/>
            <p:nvPr/>
          </p:nvSpPr>
          <p:spPr>
            <a:xfrm>
              <a:off x="4065781" y="6179512"/>
              <a:ext cx="2263373"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Digite o código de verificação enviado.</a:t>
              </a:r>
            </a:p>
          </p:txBody>
        </p:sp>
        <p:grpSp>
          <p:nvGrpSpPr>
            <p:cNvPr id="10" name="Agrupar 9"/>
            <p:cNvGrpSpPr/>
            <p:nvPr/>
          </p:nvGrpSpPr>
          <p:grpSpPr>
            <a:xfrm>
              <a:off x="4485103" y="2907086"/>
              <a:ext cx="1424731" cy="3062930"/>
              <a:chOff x="4485103" y="2907086"/>
              <a:chExt cx="1424731" cy="3062930"/>
            </a:xfrm>
          </p:grpSpPr>
          <p:pic>
            <p:nvPicPr>
              <p:cNvPr id="62" name="Imagem 61"/>
              <p:cNvPicPr>
                <a:picLocks noChangeAspect="1"/>
              </p:cNvPicPr>
              <p:nvPr/>
            </p:nvPicPr>
            <p:blipFill rotWithShape="1">
              <a:blip r:embed="rId5">
                <a:extLst>
                  <a:ext uri="{28A0092B-C50C-407E-A947-70E740481C1C}">
                    <a14:useLocalDpi xmlns:a14="http://schemas.microsoft.com/office/drawing/2010/main" val="0"/>
                  </a:ext>
                </a:extLst>
              </a:blip>
              <a:srcRect l="39058" r="39465"/>
              <a:stretch>
                <a:fillRect/>
              </a:stretch>
            </p:blipFill>
            <p:spPr>
              <a:xfrm>
                <a:off x="4485103" y="2907086"/>
                <a:ext cx="1424731" cy="3062930"/>
              </a:xfrm>
              <a:prstGeom prst="roundRect">
                <a:avLst>
                  <a:gd name="adj" fmla="val 0"/>
                </a:avLst>
              </a:prstGeom>
            </p:spPr>
          </p:pic>
          <p:grpSp>
            <p:nvGrpSpPr>
              <p:cNvPr id="63" name="Agrupar 62"/>
              <p:cNvGrpSpPr/>
              <p:nvPr/>
            </p:nvGrpSpPr>
            <p:grpSpPr>
              <a:xfrm>
                <a:off x="4394984" y="2525400"/>
                <a:ext cx="1608082" cy="3597817"/>
                <a:chOff x="4394984" y="2525400"/>
                <a:chExt cx="1699825" cy="3803077"/>
              </a:xfrm>
            </p:grpSpPr>
            <p:grpSp>
              <p:nvGrpSpPr>
                <p:cNvPr id="64" name="Agrupar 63"/>
                <p:cNvGrpSpPr/>
                <p:nvPr/>
              </p:nvGrpSpPr>
              <p:grpSpPr>
                <a:xfrm>
                  <a:off x="4394984" y="2659674"/>
                  <a:ext cx="1699825" cy="3668803"/>
                  <a:chOff x="4394984" y="2659674"/>
                  <a:chExt cx="2367681" cy="4540355"/>
                </a:xfrm>
              </p:grpSpPr>
              <p:sp>
                <p:nvSpPr>
                  <p:cNvPr id="66" name="Retângulo Arredondado 28"/>
                  <p:cNvSpPr/>
                  <p:nvPr/>
                </p:nvSpPr>
                <p:spPr>
                  <a:xfrm>
                    <a:off x="4394984"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7" name="Retângulo 66"/>
                  <p:cNvSpPr/>
                  <p:nvPr/>
                </p:nvSpPr>
                <p:spPr>
                  <a:xfrm>
                    <a:off x="4508817" y="2992810"/>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8" name="Oval 30"/>
                  <p:cNvSpPr/>
                  <p:nvPr/>
                </p:nvSpPr>
                <p:spPr>
                  <a:xfrm>
                    <a:off x="5669846"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sp>
              <p:nvSpPr>
                <p:cNvPr id="65" name="Oval 25"/>
                <p:cNvSpPr/>
                <p:nvPr/>
              </p:nvSpPr>
              <p:spPr>
                <a:xfrm>
                  <a:off x="4920446"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algn="ctr"/>
                  <a:r>
                    <a:rPr lang="pt-BR" sz="3600" b="1">
                      <a:solidFill>
                        <a:schemeClr val="bg1"/>
                      </a:solidFill>
                      <a:latin typeface="Segoe UI Black" panose="020B0A02040204020203" pitchFamily="34" charset="0"/>
                      <a:cs typeface="Segoe UI Black" panose="020B0A02040204020203" pitchFamily="34" charset="0"/>
                    </a:rPr>
                    <a:t>6</a:t>
                  </a:r>
                  <a:endParaRPr lang="x-none" sz="3600" b="1">
                    <a:solidFill>
                      <a:schemeClr val="bg1"/>
                    </a:solidFill>
                    <a:latin typeface="Segoe UI Black" panose="020B0A02040204020203" pitchFamily="34" charset="0"/>
                    <a:cs typeface="Segoe UI Black" panose="020B0A02040204020203" pitchFamily="34" charset="0"/>
                  </a:endParaRPr>
                </a:p>
              </p:txBody>
            </p:sp>
          </p:grpSp>
        </p:grpSp>
      </p:grpSp>
      <p:grpSp>
        <p:nvGrpSpPr>
          <p:cNvPr id="78" name="Agrupar 77"/>
          <p:cNvGrpSpPr/>
          <p:nvPr/>
        </p:nvGrpSpPr>
        <p:grpSpPr>
          <a:xfrm>
            <a:off x="7290255" y="2525400"/>
            <a:ext cx="3387166" cy="4177332"/>
            <a:chOff x="7290255" y="2525400"/>
            <a:chExt cx="3387166" cy="4177332"/>
          </a:xfrm>
        </p:grpSpPr>
        <p:sp>
          <p:nvSpPr>
            <p:cNvPr id="8" name="TextBox 1"/>
            <p:cNvSpPr txBox="1"/>
            <p:nvPr/>
          </p:nvSpPr>
          <p:spPr>
            <a:xfrm>
              <a:off x="7386715" y="6179512"/>
              <a:ext cx="3290706"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Cadastre a senha. Ela deve ter de 8 </a:t>
              </a:r>
              <a:br>
                <a:rPr lang="pt-BR" sz="1400">
                  <a:solidFill>
                    <a:schemeClr val="bg1"/>
                  </a:solidFill>
                  <a:latin typeface="Segoe UI" panose="020B0502040204020203" pitchFamily="34" charset="0"/>
                  <a:cs typeface="Segoe UI" panose="020B0502040204020203" pitchFamily="34" charset="0"/>
                </a:rPr>
              </a:br>
              <a:r>
                <a:rPr lang="pt-BR" sz="1400">
                  <a:solidFill>
                    <a:schemeClr val="bg1"/>
                  </a:solidFill>
                  <a:latin typeface="Segoe UI" panose="020B0502040204020203" pitchFamily="34" charset="0"/>
                  <a:cs typeface="Segoe UI" panose="020B0502040204020203" pitchFamily="34" charset="0"/>
                </a:rPr>
                <a:t>a 12 caracteres entre números e letras.</a:t>
              </a:r>
            </a:p>
          </p:txBody>
        </p:sp>
        <p:grpSp>
          <p:nvGrpSpPr>
            <p:cNvPr id="11" name="Agrupar 10"/>
            <p:cNvGrpSpPr/>
            <p:nvPr/>
          </p:nvGrpSpPr>
          <p:grpSpPr>
            <a:xfrm>
              <a:off x="7290255" y="2525400"/>
              <a:ext cx="3387166" cy="3597817"/>
              <a:chOff x="7290255" y="2525400"/>
              <a:chExt cx="3387166" cy="3597817"/>
            </a:xfrm>
          </p:grpSpPr>
          <p:pic>
            <p:nvPicPr>
              <p:cNvPr id="13" name="Imagem 12"/>
              <p:cNvPicPr>
                <a:picLocks noChangeAspect="1"/>
              </p:cNvPicPr>
              <p:nvPr/>
            </p:nvPicPr>
            <p:blipFill rotWithShape="1">
              <a:blip r:embed="rId6">
                <a:extLst>
                  <a:ext uri="{28A0092B-C50C-407E-A947-70E740481C1C}">
                    <a14:useLocalDpi xmlns:a14="http://schemas.microsoft.com/office/drawing/2010/main" val="0"/>
                  </a:ext>
                </a:extLst>
              </a:blip>
              <a:srcRect l="39305" r="39218"/>
              <a:stretch>
                <a:fillRect/>
              </a:stretch>
            </p:blipFill>
            <p:spPr>
              <a:xfrm>
                <a:off x="7376472" y="2915247"/>
                <a:ext cx="1420935" cy="3054769"/>
              </a:xfrm>
              <a:prstGeom prst="roundRect">
                <a:avLst>
                  <a:gd name="adj" fmla="val 0"/>
                </a:avLst>
              </a:prstGeom>
            </p:spPr>
          </p:pic>
          <p:grpSp>
            <p:nvGrpSpPr>
              <p:cNvPr id="14" name="Agrupar 13"/>
              <p:cNvGrpSpPr/>
              <p:nvPr/>
            </p:nvGrpSpPr>
            <p:grpSpPr>
              <a:xfrm>
                <a:off x="7290255" y="2652427"/>
                <a:ext cx="1608082" cy="3470790"/>
                <a:chOff x="7290255" y="2652427"/>
                <a:chExt cx="2367681" cy="4540355"/>
              </a:xfrm>
            </p:grpSpPr>
            <p:sp>
              <p:nvSpPr>
                <p:cNvPr id="59" name="Retângulo Arredondado 39"/>
                <p:cNvSpPr/>
                <p:nvPr/>
              </p:nvSpPr>
              <p:spPr>
                <a:xfrm>
                  <a:off x="7290255" y="2652427"/>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0" name="Retângulo 59"/>
                <p:cNvSpPr/>
                <p:nvPr/>
              </p:nvSpPr>
              <p:spPr>
                <a:xfrm>
                  <a:off x="7404088" y="2985563"/>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61" name="Oval 41"/>
                <p:cNvSpPr/>
                <p:nvPr/>
              </p:nvSpPr>
              <p:spPr>
                <a:xfrm>
                  <a:off x="8565117" y="2762619"/>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pic>
            <p:nvPicPr>
              <p:cNvPr id="15" name="Imagem 14"/>
              <p:cNvPicPr>
                <a:picLocks noChangeAspect="1"/>
              </p:cNvPicPr>
              <p:nvPr/>
            </p:nvPicPr>
            <p:blipFill rotWithShape="1">
              <a:blip r:embed="rId7">
                <a:extLst>
                  <a:ext uri="{28A0092B-C50C-407E-A947-70E740481C1C}">
                    <a14:useLocalDpi xmlns:a14="http://schemas.microsoft.com/office/drawing/2010/main" val="0"/>
                  </a:ext>
                </a:extLst>
              </a:blip>
              <a:srcRect l="39390" r="39423" b="2043"/>
              <a:stretch>
                <a:fillRect/>
              </a:stretch>
            </p:blipFill>
            <p:spPr>
              <a:xfrm>
                <a:off x="9146652" y="2906621"/>
                <a:ext cx="1435046" cy="3063395"/>
              </a:xfrm>
              <a:prstGeom prst="roundRect">
                <a:avLst>
                  <a:gd name="adj" fmla="val 0"/>
                </a:avLst>
              </a:prstGeom>
            </p:spPr>
          </p:pic>
          <p:grpSp>
            <p:nvGrpSpPr>
              <p:cNvPr id="54" name="Agrupar 53"/>
              <p:cNvGrpSpPr/>
              <p:nvPr/>
            </p:nvGrpSpPr>
            <p:grpSpPr>
              <a:xfrm>
                <a:off x="9069339" y="2652427"/>
                <a:ext cx="1608082" cy="3470790"/>
                <a:chOff x="9069339" y="2652427"/>
                <a:chExt cx="2367681" cy="4540355"/>
              </a:xfrm>
            </p:grpSpPr>
            <p:sp>
              <p:nvSpPr>
                <p:cNvPr id="56" name="Retângulo Arredondado 49"/>
                <p:cNvSpPr/>
                <p:nvPr/>
              </p:nvSpPr>
              <p:spPr>
                <a:xfrm>
                  <a:off x="9069339" y="2652427"/>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57" name="Retângulo 56"/>
                <p:cNvSpPr/>
                <p:nvPr/>
              </p:nvSpPr>
              <p:spPr>
                <a:xfrm>
                  <a:off x="9183172" y="2985563"/>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58" name="Oval 51"/>
                <p:cNvSpPr/>
                <p:nvPr/>
              </p:nvSpPr>
              <p:spPr>
                <a:xfrm>
                  <a:off x="10344201" y="2762619"/>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sp>
            <p:nvSpPr>
              <p:cNvPr id="55" name="Oval 38"/>
              <p:cNvSpPr/>
              <p:nvPr/>
            </p:nvSpPr>
            <p:spPr>
              <a:xfrm>
                <a:off x="8686104" y="2525400"/>
                <a:ext cx="595469" cy="595469"/>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algn="ctr"/>
                <a:r>
                  <a:rPr lang="pt-BR" sz="3600" b="1">
                    <a:solidFill>
                      <a:schemeClr val="bg1"/>
                    </a:solidFill>
                    <a:latin typeface="Segoe UI Black" panose="020B0A02040204020203" pitchFamily="34" charset="0"/>
                    <a:cs typeface="Segoe UI Black" panose="020B0A02040204020203" pitchFamily="34" charset="0"/>
                  </a:rPr>
                  <a:t>7</a:t>
                </a:r>
                <a:endParaRPr lang="x-none" sz="3600" b="1">
                  <a:solidFill>
                    <a:schemeClr val="bg1"/>
                  </a:solidFill>
                  <a:latin typeface="Segoe UI Black" panose="020B0A02040204020203" pitchFamily="34" charset="0"/>
                  <a:cs typeface="Segoe UI Black" panose="020B0A02040204020203"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93863"/>
            <a:ext cx="7927657"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MINHA CLARO - </a:t>
            </a:r>
            <a:r>
              <a:rPr lang="pt-BR" sz="2400"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APP</a:t>
            </a: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p>
        </p:txBody>
      </p:sp>
      <p:sp>
        <p:nvSpPr>
          <p:cNvPr id="22" name="CaixaDeTexto 37"/>
          <p:cNvSpPr txBox="1"/>
          <p:nvPr/>
        </p:nvSpPr>
        <p:spPr>
          <a:xfrm>
            <a:off x="790842" y="2048628"/>
            <a:ext cx="8146391"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100000"/>
              </a:lnSpc>
              <a:spcBef>
                <a:spcPts val="1200"/>
              </a:spcBef>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Você pode acessar serviços e fazer consultas de forma mais fácil e rápida!</a:t>
            </a:r>
          </a:p>
        </p:txBody>
      </p:sp>
      <p:grpSp>
        <p:nvGrpSpPr>
          <p:cNvPr id="42" name="Agrupar 41"/>
          <p:cNvGrpSpPr/>
          <p:nvPr/>
        </p:nvGrpSpPr>
        <p:grpSpPr>
          <a:xfrm>
            <a:off x="1620538" y="2908373"/>
            <a:ext cx="3692019" cy="3794359"/>
            <a:chOff x="1620538" y="2908373"/>
            <a:chExt cx="3692019" cy="3794359"/>
          </a:xfrm>
        </p:grpSpPr>
        <p:sp>
          <p:nvSpPr>
            <p:cNvPr id="4" name="TextBox 1"/>
            <p:cNvSpPr txBox="1"/>
            <p:nvPr/>
          </p:nvSpPr>
          <p:spPr>
            <a:xfrm>
              <a:off x="1620538" y="6179512"/>
              <a:ext cx="3692019"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a:solidFill>
                    <a:schemeClr val="bg1"/>
                  </a:solidFill>
                  <a:latin typeface="Segoe UI" panose="020B0502040204020203" pitchFamily="34" charset="0"/>
                  <a:cs typeface="Segoe UI" panose="020B0502040204020203" pitchFamily="34" charset="0"/>
                </a:rPr>
                <a:t>Se o celular tiver biometria, ele oferecerá esse recurso de acesso. Pronto!</a:t>
              </a:r>
            </a:p>
          </p:txBody>
        </p:sp>
        <p:grpSp>
          <p:nvGrpSpPr>
            <p:cNvPr id="12" name="Agrupar 11"/>
            <p:cNvGrpSpPr/>
            <p:nvPr/>
          </p:nvGrpSpPr>
          <p:grpSpPr>
            <a:xfrm>
              <a:off x="1850277" y="2908373"/>
              <a:ext cx="3213265" cy="3073970"/>
              <a:chOff x="1850277" y="2908373"/>
              <a:chExt cx="3213265" cy="3073970"/>
            </a:xfrm>
          </p:grpSpPr>
          <p:pic>
            <p:nvPicPr>
              <p:cNvPr id="30" name="Imagem 29"/>
              <p:cNvPicPr>
                <a:picLocks noChangeAspect="1"/>
              </p:cNvPicPr>
              <p:nvPr/>
            </p:nvPicPr>
            <p:blipFill rotWithShape="1">
              <a:blip r:embed="rId4">
                <a:extLst>
                  <a:ext uri="{28A0092B-C50C-407E-A947-70E740481C1C}">
                    <a14:useLocalDpi xmlns:a14="http://schemas.microsoft.com/office/drawing/2010/main" val="0"/>
                  </a:ext>
                </a:extLst>
              </a:blip>
              <a:srcRect l="39188" r="39236"/>
              <a:stretch>
                <a:fillRect/>
              </a:stretch>
            </p:blipFill>
            <p:spPr>
              <a:xfrm>
                <a:off x="1850277" y="2911428"/>
                <a:ext cx="1435047" cy="3070915"/>
              </a:xfrm>
              <a:prstGeom prst="roundRect">
                <a:avLst>
                  <a:gd name="adj" fmla="val 0"/>
                </a:avLst>
              </a:prstGeom>
            </p:spPr>
          </p:pic>
          <p:pic>
            <p:nvPicPr>
              <p:cNvPr id="31" name="Imagem 30"/>
              <p:cNvPicPr>
                <a:picLocks noChangeAspect="1"/>
              </p:cNvPicPr>
              <p:nvPr/>
            </p:nvPicPr>
            <p:blipFill rotWithShape="1">
              <a:blip r:embed="rId5">
                <a:extLst>
                  <a:ext uri="{28A0092B-C50C-407E-A947-70E740481C1C}">
                    <a14:useLocalDpi xmlns:a14="http://schemas.microsoft.com/office/drawing/2010/main" val="0"/>
                  </a:ext>
                </a:extLst>
              </a:blip>
              <a:srcRect l="39061" r="39336"/>
              <a:stretch>
                <a:fillRect/>
              </a:stretch>
            </p:blipFill>
            <p:spPr>
              <a:xfrm>
                <a:off x="3628494" y="2908373"/>
                <a:ext cx="1435048" cy="3067073"/>
              </a:xfrm>
              <a:prstGeom prst="roundRect">
                <a:avLst>
                  <a:gd name="adj" fmla="val 0"/>
                </a:avLst>
              </a:prstGeom>
            </p:spPr>
          </p:pic>
          <p:grpSp>
            <p:nvGrpSpPr>
              <p:cNvPr id="32" name="Agrupar 31"/>
              <p:cNvGrpSpPr/>
              <p:nvPr/>
            </p:nvGrpSpPr>
            <p:grpSpPr>
              <a:xfrm>
                <a:off x="1772965" y="2525400"/>
                <a:ext cx="3387166" cy="3597817"/>
                <a:chOff x="1772965" y="2525400"/>
                <a:chExt cx="3387166" cy="3597817"/>
              </a:xfrm>
            </p:grpSpPr>
            <p:grpSp>
              <p:nvGrpSpPr>
                <p:cNvPr id="33" name="Agrupar 32"/>
                <p:cNvGrpSpPr/>
                <p:nvPr/>
              </p:nvGrpSpPr>
              <p:grpSpPr>
                <a:xfrm>
                  <a:off x="1772965" y="2652427"/>
                  <a:ext cx="1608082" cy="3470790"/>
                  <a:chOff x="1772965" y="2652427"/>
                  <a:chExt cx="2367681" cy="4540355"/>
                </a:xfrm>
              </p:grpSpPr>
              <p:sp>
                <p:nvSpPr>
                  <p:cNvPr id="39" name="Retângulo Arredondado 39"/>
                  <p:cNvSpPr/>
                  <p:nvPr/>
                </p:nvSpPr>
                <p:spPr>
                  <a:xfrm>
                    <a:off x="1772965" y="2652427"/>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40" name="Retângulo 39"/>
                  <p:cNvSpPr/>
                  <p:nvPr/>
                </p:nvSpPr>
                <p:spPr>
                  <a:xfrm>
                    <a:off x="1886798" y="2985563"/>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41" name="Oval 41"/>
                  <p:cNvSpPr/>
                  <p:nvPr/>
                </p:nvSpPr>
                <p:spPr>
                  <a:xfrm>
                    <a:off x="3047827" y="2762619"/>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grpSp>
              <p:nvGrpSpPr>
                <p:cNvPr id="34" name="Agrupar 33"/>
                <p:cNvGrpSpPr/>
                <p:nvPr/>
              </p:nvGrpSpPr>
              <p:grpSpPr>
                <a:xfrm>
                  <a:off x="3552049" y="2652427"/>
                  <a:ext cx="1608082" cy="3470790"/>
                  <a:chOff x="3552049" y="2652427"/>
                  <a:chExt cx="2367681" cy="4540355"/>
                </a:xfrm>
              </p:grpSpPr>
              <p:sp>
                <p:nvSpPr>
                  <p:cNvPr id="36" name="Retângulo Arredondado 49"/>
                  <p:cNvSpPr/>
                  <p:nvPr/>
                </p:nvSpPr>
                <p:spPr>
                  <a:xfrm>
                    <a:off x="3552049" y="2652427"/>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7" name="Retângulo 36"/>
                  <p:cNvSpPr/>
                  <p:nvPr/>
                </p:nvSpPr>
                <p:spPr>
                  <a:xfrm>
                    <a:off x="3665882" y="2985563"/>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8" name="Oval 51"/>
                  <p:cNvSpPr/>
                  <p:nvPr/>
                </p:nvSpPr>
                <p:spPr>
                  <a:xfrm>
                    <a:off x="4826911" y="2762619"/>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sp>
              <p:nvSpPr>
                <p:cNvPr id="35" name="Oval 38"/>
                <p:cNvSpPr/>
                <p:nvPr/>
              </p:nvSpPr>
              <p:spPr>
                <a:xfrm>
                  <a:off x="3168814" y="2525400"/>
                  <a:ext cx="595469" cy="595469"/>
                </a:xfrm>
                <a:prstGeom prst="ellipse">
                  <a:avLst/>
                </a:prstGeom>
                <a:solidFill>
                  <a:srgbClr val="F4034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algn="ctr"/>
                  <a:r>
                    <a:rPr lang="pt-BR" sz="3600" b="1">
                      <a:solidFill>
                        <a:schemeClr val="bg1"/>
                      </a:solidFill>
                      <a:latin typeface="Segoe UI Black" panose="020B0A02040204020203" pitchFamily="34" charset="0"/>
                      <a:cs typeface="Segoe UI Black" panose="020B0A02040204020203" pitchFamily="34" charset="0"/>
                    </a:rPr>
                    <a:t>8</a:t>
                  </a:r>
                  <a:endParaRPr lang="x-none" sz="3600" b="1">
                    <a:solidFill>
                      <a:schemeClr val="bg1"/>
                    </a:solidFill>
                    <a:latin typeface="Segoe UI Black" panose="020B0A02040204020203" pitchFamily="34" charset="0"/>
                    <a:cs typeface="Segoe UI Black" panose="020B0A02040204020203" pitchFamily="34" charset="0"/>
                  </a:endParaRPr>
                </a:p>
              </p:txBody>
            </p:sp>
          </p:grpSp>
        </p:grpSp>
      </p:grpSp>
      <p:grpSp>
        <p:nvGrpSpPr>
          <p:cNvPr id="43" name="Agrupar 42"/>
          <p:cNvGrpSpPr/>
          <p:nvPr/>
        </p:nvGrpSpPr>
        <p:grpSpPr>
          <a:xfrm>
            <a:off x="5296634" y="1721381"/>
            <a:ext cx="5731429" cy="4503449"/>
            <a:chOff x="5296634" y="1721381"/>
            <a:chExt cx="5731429" cy="4503449"/>
          </a:xfrm>
        </p:grpSpPr>
        <p:grpSp>
          <p:nvGrpSpPr>
            <p:cNvPr id="16" name="Agrupar 15"/>
            <p:cNvGrpSpPr/>
            <p:nvPr/>
          </p:nvGrpSpPr>
          <p:grpSpPr>
            <a:xfrm>
              <a:off x="8880413" y="1721381"/>
              <a:ext cx="2099640" cy="4503449"/>
              <a:chOff x="8880413" y="1721381"/>
              <a:chExt cx="2099640" cy="4503449"/>
            </a:xfrm>
          </p:grpSpPr>
          <p:grpSp>
            <p:nvGrpSpPr>
              <p:cNvPr id="23" name="Agrupar 22"/>
              <p:cNvGrpSpPr/>
              <p:nvPr/>
            </p:nvGrpSpPr>
            <p:grpSpPr>
              <a:xfrm>
                <a:off x="8880413" y="1721381"/>
                <a:ext cx="2099640" cy="4503449"/>
                <a:chOff x="8843641" y="1611737"/>
                <a:chExt cx="1505476" cy="3229047"/>
              </a:xfrm>
            </p:grpSpPr>
            <p:pic>
              <p:nvPicPr>
                <p:cNvPr id="25" name="Imagem 24"/>
                <p:cNvPicPr>
                  <a:picLocks noChangeAspect="1"/>
                </p:cNvPicPr>
                <p:nvPr/>
              </p:nvPicPr>
              <p:blipFill rotWithShape="1">
                <a:blip r:embed="rId6">
                  <a:extLst>
                    <a:ext uri="{28A0092B-C50C-407E-A947-70E740481C1C}">
                      <a14:useLocalDpi xmlns:a14="http://schemas.microsoft.com/office/drawing/2010/main" val="0"/>
                    </a:ext>
                  </a:extLst>
                </a:blip>
                <a:srcRect l="39238" r="39235"/>
                <a:stretch>
                  <a:fillRect/>
                </a:stretch>
              </p:blipFill>
              <p:spPr>
                <a:xfrm>
                  <a:off x="8843641" y="1611737"/>
                  <a:ext cx="1505476" cy="3229047"/>
                </a:xfrm>
                <a:prstGeom prst="roundRect">
                  <a:avLst>
                    <a:gd name="adj" fmla="val 0"/>
                  </a:avLst>
                </a:prstGeom>
              </p:spPr>
            </p:pic>
            <p:grpSp>
              <p:nvGrpSpPr>
                <p:cNvPr id="26" name="Agrupar 25"/>
                <p:cNvGrpSpPr/>
                <p:nvPr/>
              </p:nvGrpSpPr>
              <p:grpSpPr>
                <a:xfrm>
                  <a:off x="8750475" y="1333923"/>
                  <a:ext cx="1699825" cy="3668803"/>
                  <a:chOff x="8750475" y="1333923"/>
                  <a:chExt cx="2367681" cy="4540355"/>
                </a:xfrm>
              </p:grpSpPr>
              <p:sp>
                <p:nvSpPr>
                  <p:cNvPr id="27" name="Retângulo Arredondado 60"/>
                  <p:cNvSpPr/>
                  <p:nvPr/>
                </p:nvSpPr>
                <p:spPr>
                  <a:xfrm>
                    <a:off x="8750475" y="1333923"/>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8" name="Retângulo 27"/>
                  <p:cNvSpPr/>
                  <p:nvPr/>
                </p:nvSpPr>
                <p:spPr>
                  <a:xfrm>
                    <a:off x="8864308" y="1667059"/>
                    <a:ext cx="2112910" cy="4022933"/>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9" name="Oval 62"/>
                  <p:cNvSpPr/>
                  <p:nvPr/>
                </p:nvSpPr>
                <p:spPr>
                  <a:xfrm>
                    <a:off x="10025337" y="1444115"/>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grpSp>
          <p:pic>
            <p:nvPicPr>
              <p:cNvPr id="24" name="Imagem 23"/>
              <p:cNvPicPr>
                <a:picLocks noChangeAspect="1"/>
              </p:cNvPicPr>
              <p:nvPr/>
            </p:nvPicPr>
            <p:blipFill>
              <a:blip r:embed="rId7"/>
              <a:stretch>
                <a:fillRect/>
              </a:stretch>
            </p:blipFill>
            <p:spPr>
              <a:xfrm>
                <a:off x="8893290" y="2137985"/>
                <a:ext cx="2067723" cy="4011786"/>
              </a:xfrm>
              <a:prstGeom prst="roundRect">
                <a:avLst>
                  <a:gd name="adj" fmla="val 0"/>
                </a:avLst>
              </a:prstGeom>
            </p:spPr>
          </p:pic>
        </p:grpSp>
        <p:sp>
          <p:nvSpPr>
            <p:cNvPr id="17" name="Retângulo 16"/>
            <p:cNvSpPr/>
            <p:nvPr/>
          </p:nvSpPr>
          <p:spPr>
            <a:xfrm>
              <a:off x="5296634" y="3429000"/>
              <a:ext cx="2932590" cy="2080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4150" algn="r" defTabSz="913765" fontAlgn="base">
                <a:spcBef>
                  <a:spcPct val="0"/>
                </a:spcBef>
                <a:spcAft>
                  <a:spcPts val="1800"/>
                </a:spcAft>
              </a:pPr>
              <a:r>
                <a:rPr lang="pt-BR" sz="2400" b="1">
                  <a:solidFill>
                    <a:schemeClr val="bg1"/>
                  </a:solidFill>
                  <a:latin typeface="Segoe UI" panose="020B0502040204020203" pitchFamily="34" charset="0"/>
                  <a:cs typeface="Segoe UI" panose="020B0502040204020203" pitchFamily="34" charset="0"/>
                </a:rPr>
                <a:t>Para navegar,</a:t>
              </a:r>
              <a:br>
                <a:rPr lang="pt-BR" sz="2400" b="1">
                  <a:solidFill>
                    <a:schemeClr val="bg1"/>
                  </a:solidFill>
                  <a:latin typeface="Segoe UI" panose="020B0502040204020203" pitchFamily="34" charset="0"/>
                  <a:cs typeface="Segoe UI" panose="020B0502040204020203" pitchFamily="34" charset="0"/>
                </a:rPr>
              </a:br>
              <a:r>
                <a:rPr lang="pt-BR" sz="2400" b="1">
                  <a:solidFill>
                    <a:schemeClr val="bg1"/>
                  </a:solidFill>
                  <a:latin typeface="Segoe UI" panose="020B0502040204020203" pitchFamily="34" charset="0"/>
                  <a:cs typeface="Segoe UI" panose="020B0502040204020203" pitchFamily="34" charset="0"/>
                </a:rPr>
                <a:t>é só clicar</a:t>
              </a:r>
              <a:br>
                <a:rPr lang="pt-BR" sz="2400" b="1">
                  <a:solidFill>
                    <a:schemeClr val="bg1"/>
                  </a:solidFill>
                  <a:latin typeface="Segoe UI" panose="020B0502040204020203" pitchFamily="34" charset="0"/>
                  <a:cs typeface="Segoe UI" panose="020B0502040204020203" pitchFamily="34" charset="0"/>
                </a:rPr>
              </a:br>
              <a:r>
                <a:rPr lang="pt-BR" sz="2400" b="1">
                  <a:solidFill>
                    <a:schemeClr val="bg1"/>
                  </a:solidFill>
                  <a:latin typeface="Segoe UI" panose="020B0502040204020203" pitchFamily="34" charset="0"/>
                  <a:cs typeface="Segoe UI" panose="020B0502040204020203" pitchFamily="34" charset="0"/>
                </a:rPr>
                <a:t>nos ícones.</a:t>
              </a:r>
            </a:p>
          </p:txBody>
        </p:sp>
        <p:grpSp>
          <p:nvGrpSpPr>
            <p:cNvPr id="18" name="Agrupar 17"/>
            <p:cNvGrpSpPr/>
            <p:nvPr/>
          </p:nvGrpSpPr>
          <p:grpSpPr>
            <a:xfrm>
              <a:off x="6583680" y="5212080"/>
              <a:ext cx="4444383" cy="753665"/>
              <a:chOff x="6583680" y="5212080"/>
              <a:chExt cx="4444383" cy="753665"/>
            </a:xfrm>
          </p:grpSpPr>
          <p:sp>
            <p:nvSpPr>
              <p:cNvPr id="19" name="Retângulo 18"/>
              <p:cNvSpPr/>
              <p:nvPr/>
            </p:nvSpPr>
            <p:spPr>
              <a:xfrm>
                <a:off x="8762202" y="5661894"/>
                <a:ext cx="2265861" cy="303851"/>
              </a:xfrm>
              <a:prstGeom prst="rect">
                <a:avLst/>
              </a:prstGeom>
              <a:solidFill>
                <a:srgbClr val="F40342">
                  <a:alpha val="43515"/>
                </a:srgbClr>
              </a:solidFill>
              <a:ln w="28575">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x-none"/>
              </a:p>
            </p:txBody>
          </p:sp>
          <p:cxnSp>
            <p:nvCxnSpPr>
              <p:cNvPr id="20" name="Conector Angulado 65"/>
              <p:cNvCxnSpPr/>
              <p:nvPr/>
            </p:nvCxnSpPr>
            <p:spPr>
              <a:xfrm rot="10800000">
                <a:off x="7580258" y="5212080"/>
                <a:ext cx="1161414" cy="629212"/>
              </a:xfrm>
              <a:prstGeom prst="bentConnector3">
                <a:avLst>
                  <a:gd name="adj1" fmla="val 50000"/>
                </a:avLst>
              </a:prstGeom>
              <a:noFill/>
              <a:ln w="28575">
                <a:solidFill>
                  <a:srgbClr val="F40342"/>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Conector Reto 12"/>
              <p:cNvCxnSpPr/>
              <p:nvPr/>
            </p:nvCxnSpPr>
            <p:spPr>
              <a:xfrm flipH="1">
                <a:off x="6583680" y="5212080"/>
                <a:ext cx="1325463" cy="0"/>
              </a:xfrm>
              <a:prstGeom prst="line">
                <a:avLst/>
              </a:prstGeom>
              <a:ln w="28575">
                <a:solidFill>
                  <a:srgbClr val="F40342"/>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972806"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MINHA CLARO - </a:t>
            </a:r>
            <a:r>
              <a:rPr lang="pt-BR" sz="2400"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APP</a:t>
            </a: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p>
        </p:txBody>
      </p:sp>
      <p:grpSp>
        <p:nvGrpSpPr>
          <p:cNvPr id="6" name="Agrupar 5"/>
          <p:cNvGrpSpPr/>
          <p:nvPr/>
        </p:nvGrpSpPr>
        <p:grpSpPr>
          <a:xfrm>
            <a:off x="860608" y="2746481"/>
            <a:ext cx="4645063" cy="3583876"/>
            <a:chOff x="860608" y="2746481"/>
            <a:chExt cx="4645063" cy="3583876"/>
          </a:xfrm>
        </p:grpSpPr>
        <p:sp>
          <p:nvSpPr>
            <p:cNvPr id="14" name="CaixaDeTexto 2"/>
            <p:cNvSpPr txBox="1"/>
            <p:nvPr/>
          </p:nvSpPr>
          <p:spPr>
            <a:xfrm>
              <a:off x="860608" y="3206425"/>
              <a:ext cx="4645063" cy="3123932"/>
            </a:xfrm>
            <a:prstGeom prst="rect">
              <a:avLst/>
            </a:prstGeom>
            <a:noFill/>
            <a:ln>
              <a:solidFill>
                <a:srgbClr val="BD920E"/>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805" indent="-19050" defTabSz="913765">
                <a:lnSpc>
                  <a:spcPct val="100000"/>
                </a:lnSpc>
                <a:spcBef>
                  <a:spcPts val="1200"/>
                </a:spcBef>
                <a:buClr>
                  <a:srgbClr val="F40342"/>
                </a:buCl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Temos consolidadas as outras funcionalidades disponíveis no App:</a:t>
              </a:r>
            </a:p>
            <a:p>
              <a:pPr marL="317500" indent="-24638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Configuração de Wi-Fi;</a:t>
              </a:r>
            </a:p>
            <a:p>
              <a:pPr marL="317500" indent="-24638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Compartilhar Wi-Fi;</a:t>
              </a:r>
            </a:p>
            <a:p>
              <a:pPr marL="317500" indent="-24638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Grade de Programação;</a:t>
              </a:r>
            </a:p>
            <a:p>
              <a:pPr marL="317500" indent="-24638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Meu Perfil;</a:t>
              </a:r>
            </a:p>
            <a:p>
              <a:pPr marL="317500" indent="-24638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Acessibilidade;</a:t>
              </a:r>
            </a:p>
            <a:p>
              <a:pPr marL="317500" indent="-24638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Utilidades;</a:t>
              </a:r>
            </a:p>
            <a:p>
              <a:pPr marL="317500" indent="-24638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Meu Plano.</a:t>
              </a:r>
            </a:p>
          </p:txBody>
        </p:sp>
        <p:sp>
          <p:nvSpPr>
            <p:cNvPr id="15" name="Retângulo 14"/>
            <p:cNvSpPr/>
            <p:nvPr/>
          </p:nvSpPr>
          <p:spPr>
            <a:xfrm>
              <a:off x="860608" y="2746481"/>
              <a:ext cx="4645063" cy="456215"/>
            </a:xfrm>
            <a:prstGeom prst="rect">
              <a:avLst/>
            </a:prstGeom>
            <a:solidFill>
              <a:srgbClr val="BD920E">
                <a:alpha val="70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150000"/>
                </a:lnSpc>
                <a:spcBef>
                  <a:spcPts val="1200"/>
                </a:spcBef>
                <a:buClr>
                  <a:srgbClr val="FBFE67"/>
                </a:buClr>
              </a:pPr>
              <a:r>
                <a:rPr lang="pt-BR" b="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Informações sobre o plano contratado</a:t>
              </a:r>
            </a:p>
          </p:txBody>
        </p:sp>
      </p:grpSp>
      <p:grpSp>
        <p:nvGrpSpPr>
          <p:cNvPr id="7" name="Agrupar 6"/>
          <p:cNvGrpSpPr/>
          <p:nvPr/>
        </p:nvGrpSpPr>
        <p:grpSpPr>
          <a:xfrm>
            <a:off x="6405085" y="3028038"/>
            <a:ext cx="4926306" cy="3302319"/>
            <a:chOff x="6686330" y="3028038"/>
            <a:chExt cx="4926306" cy="3302319"/>
          </a:xfrm>
        </p:grpSpPr>
        <p:sp>
          <p:nvSpPr>
            <p:cNvPr id="11" name="CaixaDeTexto 5"/>
            <p:cNvSpPr txBox="1"/>
            <p:nvPr/>
          </p:nvSpPr>
          <p:spPr>
            <a:xfrm>
              <a:off x="6686330" y="3483424"/>
              <a:ext cx="4926306" cy="2846933"/>
            </a:xfrm>
            <a:prstGeom prst="rect">
              <a:avLst/>
            </a:prstGeom>
            <a:noFill/>
            <a:ln>
              <a:solidFill>
                <a:srgbClr val="BD920E"/>
              </a:solidFill>
            </a:ln>
          </p:spPr>
          <p:txBody>
            <a:bodyPr wrap="square"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Forma de pagamento e recebimento;</a:t>
              </a:r>
            </a:p>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Data de vencimento;</a:t>
              </a:r>
            </a:p>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Configurações da fatura;</a:t>
              </a:r>
            </a:p>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Promessa de pagamento;</a:t>
              </a:r>
            </a:p>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Negocia fácil;</a:t>
              </a:r>
            </a:p>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Copiar código de barras;</a:t>
              </a:r>
            </a:p>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2ª via de fatura;</a:t>
              </a:r>
            </a:p>
            <a:p>
              <a:pPr marL="317500" indent="-212725"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Compartilhar fatura.</a:t>
              </a:r>
            </a:p>
          </p:txBody>
        </p:sp>
        <p:sp>
          <p:nvSpPr>
            <p:cNvPr id="13" name="Retângulo 12"/>
            <p:cNvSpPr/>
            <p:nvPr/>
          </p:nvSpPr>
          <p:spPr>
            <a:xfrm>
              <a:off x="6686330" y="3028038"/>
              <a:ext cx="4926306" cy="456215"/>
            </a:xfrm>
            <a:prstGeom prst="rect">
              <a:avLst/>
            </a:prstGeom>
            <a:solidFill>
              <a:srgbClr val="BD920E">
                <a:alpha val="70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150000"/>
                </a:lnSpc>
                <a:spcBef>
                  <a:spcPts val="1200"/>
                </a:spcBef>
                <a:buClr>
                  <a:srgbClr val="FBFE67"/>
                </a:buClr>
              </a:pPr>
              <a:r>
                <a:rPr lang="pt-BR" b="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Informações da fatura do cliente:</a:t>
              </a:r>
            </a:p>
          </p:txBody>
        </p:sp>
      </p:grpSp>
      <p:grpSp>
        <p:nvGrpSpPr>
          <p:cNvPr id="8" name="Agrupar 7"/>
          <p:cNvGrpSpPr/>
          <p:nvPr/>
        </p:nvGrpSpPr>
        <p:grpSpPr>
          <a:xfrm>
            <a:off x="6405085" y="1788680"/>
            <a:ext cx="4926306" cy="1011665"/>
            <a:chOff x="6686330" y="1698904"/>
            <a:chExt cx="4926306" cy="1011665"/>
          </a:xfrm>
        </p:grpSpPr>
        <p:sp>
          <p:nvSpPr>
            <p:cNvPr id="9" name="Retângulo 8"/>
            <p:cNvSpPr/>
            <p:nvPr/>
          </p:nvSpPr>
          <p:spPr>
            <a:xfrm>
              <a:off x="6686330" y="1698904"/>
              <a:ext cx="4926306" cy="369332"/>
            </a:xfrm>
            <a:prstGeom prst="rect">
              <a:avLst/>
            </a:prstGeom>
            <a:solidFill>
              <a:srgbClr val="BD920E">
                <a:alpha val="70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100000"/>
                </a:lnSpc>
                <a:spcBef>
                  <a:spcPts val="1200"/>
                </a:spcBef>
                <a:buClr>
                  <a:srgbClr val="FBFE67"/>
                </a:buClr>
              </a:pPr>
              <a:r>
                <a:rPr lang="pt-BR" b="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Informações de Suporte Técnico</a:t>
              </a:r>
            </a:p>
          </p:txBody>
        </p:sp>
        <p:sp>
          <p:nvSpPr>
            <p:cNvPr id="10" name="Retângulo 9"/>
            <p:cNvSpPr/>
            <p:nvPr/>
          </p:nvSpPr>
          <p:spPr>
            <a:xfrm>
              <a:off x="6686330" y="2064238"/>
              <a:ext cx="4926306" cy="646331"/>
            </a:xfrm>
            <a:prstGeom prst="rect">
              <a:avLst/>
            </a:prstGeom>
            <a:ln>
              <a:solidFill>
                <a:srgbClr val="BD920E"/>
              </a:solidFill>
            </a:ln>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0800" defTabSz="913765">
                <a:lnSpc>
                  <a:spcPct val="100000"/>
                </a:lnSpc>
                <a:spcBef>
                  <a:spcPts val="1200"/>
                </a:spcBef>
                <a:buClr>
                  <a:srgbClr val="FBFE67"/>
                </a:buCl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Mostra as informações consolidadas do plano, endereço do cliente, valor da última fatura.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972806"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MINHA CLARO - </a:t>
            </a:r>
            <a:r>
              <a:rPr lang="pt-BR" sz="2400"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APP</a:t>
            </a: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 </a:t>
            </a:r>
          </a:p>
        </p:txBody>
      </p:sp>
      <p:sp>
        <p:nvSpPr>
          <p:cNvPr id="4" name="CaixaDeTexto 1">
            <a:extLst>
              <a:ext uri="{FF2B5EF4-FFF2-40B4-BE49-F238E27FC236}">
                <a16:creationId xmlns:a16="http://schemas.microsoft.com/office/drawing/2014/main" id="{CB5EF475-4179-DCF3-D114-377A728CD91F}"/>
              </a:ext>
            </a:extLst>
          </p:cNvPr>
          <p:cNvSpPr txBox="1"/>
          <p:nvPr/>
        </p:nvSpPr>
        <p:spPr>
          <a:xfrm>
            <a:off x="814014" y="2444099"/>
            <a:ext cx="4827834" cy="3370153"/>
          </a:xfrm>
          <a:prstGeom prst="rect">
            <a:avLst/>
          </a:prstGeom>
          <a:noFill/>
        </p:spPr>
        <p:txBody>
          <a:bodyPr wrap="square" lIns="45720" tIns="22860" rIns="45720" bIns="22860" rtlCol="0" anchor="t">
            <a:spAutoFit/>
          </a:bodyPr>
          <a:lstStyle/>
          <a:p>
            <a:pPr lvl="0">
              <a:defRPr/>
            </a:pPr>
            <a:r>
              <a:rPr lang="pt-BR" sz="2400" dirty="0">
                <a:solidFill>
                  <a:srgbClr val="FFFFFF"/>
                </a:solidFill>
                <a:latin typeface="Segoe UI" panose="020B0502040204020203" pitchFamily="34" charset="0"/>
                <a:cs typeface="Segoe UI" panose="020B0502040204020203" pitchFamily="34" charset="0"/>
              </a:rPr>
              <a:t>Muitas instalações não ocorrem</a:t>
            </a:r>
            <a:br>
              <a:rPr lang="pt-BR" sz="2400" dirty="0">
                <a:solidFill>
                  <a:srgbClr val="FFFFFF"/>
                </a:solidFill>
                <a:latin typeface="Segoe UI" panose="020B0502040204020203" pitchFamily="34" charset="0"/>
                <a:cs typeface="Segoe UI" panose="020B0502040204020203" pitchFamily="34" charset="0"/>
              </a:rPr>
            </a:br>
            <a:r>
              <a:rPr lang="pt-BR" sz="2400" dirty="0">
                <a:solidFill>
                  <a:srgbClr val="FFFFFF"/>
                </a:solidFill>
                <a:latin typeface="Segoe UI" panose="020B0502040204020203" pitchFamily="34" charset="0"/>
                <a:cs typeface="Segoe UI" panose="020B0502040204020203" pitchFamily="34" charset="0"/>
              </a:rPr>
              <a:t>devido ao cliente ausente.</a:t>
            </a:r>
            <a:br>
              <a:rPr lang="pt-BR" sz="2400" dirty="0">
                <a:solidFill>
                  <a:srgbClr val="FFFFFF"/>
                </a:solidFill>
                <a:latin typeface="Segoe UI" panose="020B0502040204020203" pitchFamily="34" charset="0"/>
                <a:cs typeface="Segoe UI" panose="020B0502040204020203" pitchFamily="34" charset="0"/>
              </a:rPr>
            </a:br>
            <a:r>
              <a:rPr lang="pt-BR" sz="2400" dirty="0">
                <a:solidFill>
                  <a:srgbClr val="FFFFFF"/>
                </a:solidFill>
                <a:latin typeface="Segoe UI" panose="020B0502040204020203" pitchFamily="34" charset="0"/>
                <a:cs typeface="Segoe UI" panose="020B0502040204020203" pitchFamily="34" charset="0"/>
              </a:rPr>
              <a:t>Para evitarmos a quebra de agenda, incentive o </a:t>
            </a:r>
            <a:r>
              <a:rPr lang="pt-BR" sz="2400" b="1" dirty="0">
                <a:solidFill>
                  <a:srgbClr val="FFFFFF"/>
                </a:solidFill>
                <a:latin typeface="Segoe UI" panose="020B0502040204020203" pitchFamily="34" charset="0"/>
                <a:cs typeface="Segoe UI" panose="020B0502040204020203" pitchFamily="34" charset="0"/>
              </a:rPr>
              <a:t>download</a:t>
            </a:r>
            <a:br>
              <a:rPr lang="pt-BR" sz="2400" b="1" dirty="0">
                <a:solidFill>
                  <a:srgbClr val="FFFFFF"/>
                </a:solidFill>
                <a:latin typeface="Segoe UI" panose="020B0502040204020203" pitchFamily="34" charset="0"/>
                <a:cs typeface="Segoe UI" panose="020B0502040204020203" pitchFamily="34" charset="0"/>
              </a:rPr>
            </a:br>
            <a:r>
              <a:rPr lang="pt-BR" sz="2400" b="1" dirty="0">
                <a:solidFill>
                  <a:srgbClr val="FFFFFF"/>
                </a:solidFill>
                <a:latin typeface="Segoe UI" panose="020B0502040204020203" pitchFamily="34" charset="0"/>
                <a:cs typeface="Segoe UI" panose="020B0502040204020203" pitchFamily="34" charset="0"/>
              </a:rPr>
              <a:t>do App Minha Claro</a:t>
            </a:r>
            <a:r>
              <a:rPr lang="pt-BR" sz="2400" dirty="0">
                <a:solidFill>
                  <a:srgbClr val="FFFFFF"/>
                </a:solidFill>
                <a:latin typeface="Segoe UI" panose="020B0502040204020203" pitchFamily="34" charset="0"/>
                <a:cs typeface="Segoe UI" panose="020B0502040204020203" pitchFamily="34" charset="0"/>
              </a:rPr>
              <a:t>. Com ele, aumentamos as chances de realizar a instalação no prazo e evitamos alterações na agenda.</a:t>
            </a:r>
          </a:p>
          <a:p>
            <a:pPr lvl="0">
              <a:defRPr/>
            </a:pPr>
            <a:r>
              <a:rPr lang="pt-BR" sz="2400" dirty="0">
                <a:solidFill>
                  <a:srgbClr val="FFFFFF"/>
                </a:solidFill>
                <a:latin typeface="Segoe UI" panose="020B0502040204020203" pitchFamily="34" charset="0"/>
                <a:cs typeface="Segoe UI" panose="020B0502040204020203" pitchFamily="34" charset="0"/>
              </a:rPr>
              <a:t>Através do App, o cliente pode:</a:t>
            </a:r>
          </a:p>
        </p:txBody>
      </p:sp>
      <p:sp>
        <p:nvSpPr>
          <p:cNvPr id="12" name="CaixaDeTexto 1">
            <a:extLst>
              <a:ext uri="{FF2B5EF4-FFF2-40B4-BE49-F238E27FC236}">
                <a16:creationId xmlns:a16="http://schemas.microsoft.com/office/drawing/2014/main" id="{64233FD4-6DB4-9730-660C-7AE0F0983387}"/>
              </a:ext>
            </a:extLst>
          </p:cNvPr>
          <p:cNvSpPr txBox="1"/>
          <p:nvPr/>
        </p:nvSpPr>
        <p:spPr>
          <a:xfrm>
            <a:off x="5932718" y="2444099"/>
            <a:ext cx="5858184" cy="3431709"/>
          </a:xfrm>
          <a:prstGeom prst="rect">
            <a:avLst/>
          </a:prstGeom>
          <a:noFill/>
        </p:spPr>
        <p:txBody>
          <a:bodyPr wrap="square" lIns="45720" tIns="22860" rIns="45720" bIns="22860" rtlCol="0" anchor="t">
            <a:spAutoFit/>
          </a:bodyPr>
          <a:lstStyle/>
          <a:p>
            <a:pPr marL="285750" lvl="0" indent="-285750">
              <a:buFont typeface="Arial" panose="020B0604020202020204" pitchFamily="34" charset="0"/>
              <a:buChar char="•"/>
              <a:defRPr/>
            </a:pPr>
            <a:r>
              <a:rPr lang="pt-BR" sz="2000" dirty="0">
                <a:solidFill>
                  <a:srgbClr val="FFFFFF"/>
                </a:solidFill>
                <a:latin typeface="Segoe UI" panose="020B0502040204020203" pitchFamily="34" charset="0"/>
                <a:cs typeface="Segoe UI" panose="020B0502040204020203" pitchFamily="34" charset="0"/>
              </a:rPr>
              <a:t>Agendar visita técnica;</a:t>
            </a:r>
          </a:p>
          <a:p>
            <a:pPr marL="285750" lvl="0" indent="-285750">
              <a:buFont typeface="Arial" panose="020B0604020202020204" pitchFamily="34" charset="0"/>
              <a:buChar char="•"/>
              <a:defRPr/>
            </a:pPr>
            <a:endParaRPr lang="pt-BR" sz="2000" dirty="0">
              <a:solidFill>
                <a:srgbClr val="FFFFFF"/>
              </a:solidFill>
              <a:latin typeface="Segoe UI" panose="020B0502040204020203" pitchFamily="34" charset="0"/>
              <a:cs typeface="Segoe UI" panose="020B0502040204020203" pitchFamily="34" charset="0"/>
            </a:endParaRPr>
          </a:p>
          <a:p>
            <a:pPr marL="285750" lvl="0" indent="-285750">
              <a:buFont typeface="Arial" panose="020B0604020202020204" pitchFamily="34" charset="0"/>
              <a:buChar char="•"/>
              <a:defRPr/>
            </a:pPr>
            <a:r>
              <a:rPr lang="pt-BR" sz="2000" dirty="0">
                <a:solidFill>
                  <a:srgbClr val="FFFFFF"/>
                </a:solidFill>
                <a:latin typeface="Segoe UI" panose="020B0502040204020203" pitchFamily="34" charset="0"/>
                <a:cs typeface="Segoe UI" panose="020B0502040204020203" pitchFamily="34" charset="0"/>
              </a:rPr>
              <a:t>Confirmar o agendamento;</a:t>
            </a:r>
          </a:p>
          <a:p>
            <a:pPr marL="285750" lvl="0" indent="-285750">
              <a:buFont typeface="Arial" panose="020B0604020202020204" pitchFamily="34" charset="0"/>
              <a:buChar char="•"/>
              <a:defRPr/>
            </a:pPr>
            <a:endParaRPr lang="pt-BR" sz="2000" dirty="0">
              <a:solidFill>
                <a:srgbClr val="FFFFFF"/>
              </a:solidFill>
              <a:latin typeface="Segoe UI" panose="020B0502040204020203" pitchFamily="34" charset="0"/>
              <a:cs typeface="Segoe UI" panose="020B0502040204020203" pitchFamily="34" charset="0"/>
            </a:endParaRPr>
          </a:p>
          <a:p>
            <a:pPr marL="285750" lvl="0" indent="-285750">
              <a:buFont typeface="Arial" panose="020B0604020202020204" pitchFamily="34" charset="0"/>
              <a:buChar char="•"/>
              <a:defRPr/>
            </a:pPr>
            <a:r>
              <a:rPr lang="pt-BR" sz="2000" dirty="0">
                <a:solidFill>
                  <a:srgbClr val="FFFFFF"/>
                </a:solidFill>
                <a:latin typeface="Segoe UI" panose="020B0502040204020203" pitchFamily="34" charset="0"/>
                <a:cs typeface="Segoe UI" panose="020B0502040204020203" pitchFamily="34" charset="0"/>
              </a:rPr>
              <a:t>Acompanhar sua agenda de instalação;</a:t>
            </a:r>
          </a:p>
          <a:p>
            <a:pPr marL="285750" lvl="0" indent="-285750">
              <a:buFont typeface="Arial" panose="020B0604020202020204" pitchFamily="34" charset="0"/>
              <a:buChar char="•"/>
              <a:defRPr/>
            </a:pPr>
            <a:endParaRPr lang="pt-BR" sz="2000" dirty="0">
              <a:solidFill>
                <a:srgbClr val="FFFFFF"/>
              </a:solidFill>
              <a:latin typeface="Segoe UI" panose="020B0502040204020203" pitchFamily="34" charset="0"/>
              <a:cs typeface="Segoe UI" panose="020B0502040204020203" pitchFamily="34" charset="0"/>
            </a:endParaRPr>
          </a:p>
          <a:p>
            <a:pPr marL="285750" lvl="0" indent="-285750">
              <a:buFont typeface="Arial" panose="020B0604020202020204" pitchFamily="34" charset="0"/>
              <a:buChar char="•"/>
              <a:defRPr/>
            </a:pPr>
            <a:r>
              <a:rPr lang="pt-BR" sz="2000" dirty="0">
                <a:solidFill>
                  <a:srgbClr val="FFFFFF"/>
                </a:solidFill>
                <a:latin typeface="Segoe UI" panose="020B0502040204020203" pitchFamily="34" charset="0"/>
                <a:cs typeface="Segoe UI" panose="020B0502040204020203" pitchFamily="34" charset="0"/>
              </a:rPr>
              <a:t>​Tem acesso aos dados do técnico e do veículo;</a:t>
            </a:r>
          </a:p>
          <a:p>
            <a:pPr marL="285750" lvl="0" indent="-285750">
              <a:buFont typeface="Arial" panose="020B0604020202020204" pitchFamily="34" charset="0"/>
              <a:buChar char="•"/>
              <a:defRPr/>
            </a:pPr>
            <a:endParaRPr lang="pt-BR" sz="2000" dirty="0">
              <a:solidFill>
                <a:srgbClr val="FFFFFF"/>
              </a:solidFill>
              <a:latin typeface="Segoe UI" panose="020B0502040204020203" pitchFamily="34" charset="0"/>
              <a:cs typeface="Segoe UI" panose="020B0502040204020203" pitchFamily="34" charset="0"/>
            </a:endParaRPr>
          </a:p>
          <a:p>
            <a:pPr marL="285750" lvl="0" indent="-285750">
              <a:buFont typeface="Arial" panose="020B0604020202020204" pitchFamily="34" charset="0"/>
              <a:buChar char="•"/>
              <a:defRPr/>
            </a:pPr>
            <a:r>
              <a:rPr lang="pt-BR" sz="2000" dirty="0">
                <a:solidFill>
                  <a:srgbClr val="FFFFFF"/>
                </a:solidFill>
                <a:latin typeface="Segoe UI" panose="020B0502040204020203" pitchFamily="34" charset="0"/>
                <a:cs typeface="Segoe UI" panose="020B0502040204020203" pitchFamily="34" charset="0"/>
              </a:rPr>
              <a:t>​Ligar e enviar SMS para o técnico;</a:t>
            </a:r>
          </a:p>
          <a:p>
            <a:pPr marL="285750" lvl="0" indent="-285750">
              <a:buFont typeface="Arial" panose="020B0604020202020204" pitchFamily="34" charset="0"/>
              <a:buChar char="•"/>
              <a:defRPr/>
            </a:pPr>
            <a:endParaRPr lang="pt-BR" sz="2000" dirty="0">
              <a:solidFill>
                <a:srgbClr val="FFFFFF"/>
              </a:solidFill>
              <a:latin typeface="Segoe UI" panose="020B0502040204020203" pitchFamily="34" charset="0"/>
              <a:cs typeface="Segoe UI" panose="020B0502040204020203" pitchFamily="34" charset="0"/>
            </a:endParaRPr>
          </a:p>
          <a:p>
            <a:pPr marL="285750" lvl="0" indent="-285750">
              <a:buFont typeface="Arial" panose="020B0604020202020204" pitchFamily="34" charset="0"/>
              <a:buChar char="•"/>
              <a:defRPr/>
            </a:pPr>
            <a:r>
              <a:rPr lang="pt-BR" sz="2000" dirty="0">
                <a:solidFill>
                  <a:srgbClr val="FFFFFF"/>
                </a:solidFill>
                <a:latin typeface="Segoe UI" panose="020B0502040204020203" pitchFamily="34" charset="0"/>
                <a:cs typeface="Segoe UI" panose="020B0502040204020203" pitchFamily="34" charset="0"/>
              </a:rPr>
              <a:t>Reagendar a visita.</a:t>
            </a:r>
          </a:p>
        </p:txBody>
      </p:sp>
    </p:spTree>
    <p:extLst>
      <p:ext uri="{BB962C8B-B14F-4D97-AF65-F5344CB8AC3E}">
        <p14:creationId xmlns:p14="http://schemas.microsoft.com/office/powerpoint/2010/main" val="128280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10127789"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MINHA CLARO </a:t>
            </a:r>
          </a:p>
        </p:txBody>
      </p:sp>
      <p:sp>
        <p:nvSpPr>
          <p:cNvPr id="4" name="CaixaDeTexto 1"/>
          <p:cNvSpPr txBox="1"/>
          <p:nvPr/>
        </p:nvSpPr>
        <p:spPr>
          <a:xfrm>
            <a:off x="790842" y="3429000"/>
            <a:ext cx="4432697" cy="138499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100000"/>
              </a:lnSpc>
              <a:spcBef>
                <a:spcPts val="1200"/>
              </a:spcBef>
            </a:pPr>
            <a:r>
              <a:rPr lang="pt-BR" sz="2800" dirty="0">
                <a:solidFill>
                  <a:schemeClr val="bg1"/>
                </a:solidFill>
                <a:latin typeface="Segoe UI" panose="020B0502040204020203" pitchFamily="34" charset="0"/>
                <a:ea typeface="Segoe UI Black" panose="020B0A02040204020203" pitchFamily="34" charset="0"/>
                <a:cs typeface="Segoe UI" panose="020B0502040204020203" pitchFamily="34" charset="0"/>
              </a:rPr>
              <a:t>O Minha Claro também conta com os serviços na versão web.</a:t>
            </a:r>
          </a:p>
        </p:txBody>
      </p:sp>
      <p:grpSp>
        <p:nvGrpSpPr>
          <p:cNvPr id="12" name="Agrupar 11"/>
          <p:cNvGrpSpPr/>
          <p:nvPr/>
        </p:nvGrpSpPr>
        <p:grpSpPr>
          <a:xfrm>
            <a:off x="6799386" y="2320225"/>
            <a:ext cx="5392614" cy="3602543"/>
            <a:chOff x="6799536" y="2320225"/>
            <a:chExt cx="5393569" cy="3603181"/>
          </a:xfrm>
        </p:grpSpPr>
        <p:sp>
          <p:nvSpPr>
            <p:cNvPr id="16" name="Retângulo 15"/>
            <p:cNvSpPr/>
            <p:nvPr/>
          </p:nvSpPr>
          <p:spPr>
            <a:xfrm rot="5400000">
              <a:off x="7694730" y="1425031"/>
              <a:ext cx="3603181" cy="5393569"/>
            </a:xfrm>
            <a:prstGeom prst="rect">
              <a:avLst/>
            </a:prstGeom>
            <a:solidFill>
              <a:srgbClr val="BD920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400" b="1" i="0" u="none" strike="noStrike" kern="1200" cap="none" spc="0" normalizeH="0" baseline="0" noProof="0">
                <a:ln>
                  <a:noFill/>
                </a:ln>
                <a:solidFill>
                  <a:prstClr val="white"/>
                </a:solidFill>
                <a:effectLst/>
                <a:uLnTx/>
                <a:uFillTx/>
                <a:latin typeface="Product Sans" panose="020B0403030502040203" pitchFamily="34" charset="0"/>
                <a:ea typeface="+mn-ea"/>
                <a:cs typeface="+mn-cs"/>
              </a:endParaRPr>
            </a:p>
          </p:txBody>
        </p:sp>
        <p:grpSp>
          <p:nvGrpSpPr>
            <p:cNvPr id="17" name="Grupo 2"/>
            <p:cNvGrpSpPr/>
            <p:nvPr/>
          </p:nvGrpSpPr>
          <p:grpSpPr>
            <a:xfrm>
              <a:off x="5951038" y="2521859"/>
              <a:ext cx="5614243" cy="3196999"/>
              <a:chOff x="5951038" y="2521859"/>
              <a:chExt cx="5184576" cy="2952328"/>
            </a:xfrm>
          </p:grpSpPr>
          <p:sp>
            <p:nvSpPr>
              <p:cNvPr id="18" name="Retângulo 17"/>
              <p:cNvSpPr/>
              <p:nvPr/>
            </p:nvSpPr>
            <p:spPr>
              <a:xfrm>
                <a:off x="5951038" y="2521859"/>
                <a:ext cx="5184576"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b="1"/>
              </a:p>
            </p:txBody>
          </p:sp>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7582" b="16632"/>
              <a:stretch>
                <a:fillRect/>
              </a:stretch>
            </p:blipFill>
            <p:spPr bwMode="auto">
              <a:xfrm>
                <a:off x="5951038" y="3024536"/>
                <a:ext cx="5166574" cy="2449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39" b="88058"/>
              <a:stretch>
                <a:fillRect/>
              </a:stretch>
            </p:blipFill>
            <p:spPr bwMode="auto">
              <a:xfrm>
                <a:off x="5951038" y="2521859"/>
                <a:ext cx="5184576" cy="37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791639"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defRPr/>
            </a:pPr>
            <a:r>
              <a:rPr kumimoji="0" lang="pt-BR" sz="2400" b="1"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MINHA CLARO - </a:t>
            </a:r>
            <a:r>
              <a:rPr kumimoji="0" lang="pt-BR" sz="2400" b="0"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APP</a:t>
            </a:r>
            <a:r>
              <a:rPr kumimoji="0" lang="pt-BR" sz="2400" b="1"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 </a:t>
            </a:r>
            <a:endParaRPr kumimoji="0" lang="pt-BR" sz="2400" b="1" i="0" u="none" strike="noStrike" kern="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grpSp>
        <p:nvGrpSpPr>
          <p:cNvPr id="6" name="Agrupar 5"/>
          <p:cNvGrpSpPr/>
          <p:nvPr/>
        </p:nvGrpSpPr>
        <p:grpSpPr>
          <a:xfrm>
            <a:off x="751057" y="2517208"/>
            <a:ext cx="2126714" cy="3990352"/>
            <a:chOff x="751057" y="2517208"/>
            <a:chExt cx="2126714" cy="3990352"/>
          </a:xfrm>
        </p:grpSpPr>
        <p:pic>
          <p:nvPicPr>
            <p:cNvPr id="7" name="Imagem 4" descr="Interface gráfica do usuário, Aplicativo&#10;&#10;Descrição gerada automaticamente"/>
            <p:cNvPicPr>
              <a:picLocks noChangeAspect="1"/>
            </p:cNvPicPr>
            <p:nvPr/>
          </p:nvPicPr>
          <p:blipFill rotWithShape="1">
            <a:blip r:embed="rId4"/>
            <a:srcRect b="4997"/>
            <a:stretch>
              <a:fillRect/>
            </a:stretch>
          </p:blipFill>
          <p:spPr>
            <a:xfrm>
              <a:off x="1055382" y="2907086"/>
              <a:ext cx="1428961" cy="3016791"/>
            </a:xfrm>
            <a:prstGeom prst="rect">
              <a:avLst/>
            </a:prstGeom>
          </p:spPr>
        </p:pic>
        <p:sp>
          <p:nvSpPr>
            <p:cNvPr id="4" name="TextBox 1"/>
            <p:cNvSpPr txBox="1"/>
            <p:nvPr/>
          </p:nvSpPr>
          <p:spPr>
            <a:xfrm>
              <a:off x="751057" y="6199783"/>
              <a:ext cx="2126714" cy="30777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Digite o CPF</a:t>
              </a:r>
              <a:r>
                <a:rPr kumimoji="0" lang="pt-BR"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t>
              </a:r>
            </a:p>
          </p:txBody>
        </p:sp>
        <p:grpSp>
          <p:nvGrpSpPr>
            <p:cNvPr id="44" name="Agrupar 43"/>
            <p:cNvGrpSpPr/>
            <p:nvPr/>
          </p:nvGrpSpPr>
          <p:grpSpPr>
            <a:xfrm>
              <a:off x="974232" y="2652428"/>
              <a:ext cx="1608082" cy="3470790"/>
              <a:chOff x="974232" y="2659674"/>
              <a:chExt cx="2367681" cy="4540355"/>
            </a:xfrm>
          </p:grpSpPr>
          <p:sp>
            <p:nvSpPr>
              <p:cNvPr id="47" name="Retângulo Arredondado 14"/>
              <p:cNvSpPr/>
              <p:nvPr/>
            </p:nvSpPr>
            <p:spPr>
              <a:xfrm>
                <a:off x="974232"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tângulo 47"/>
              <p:cNvSpPr/>
              <p:nvPr/>
            </p:nvSpPr>
            <p:spPr>
              <a:xfrm>
                <a:off x="1088065" y="2992810"/>
                <a:ext cx="2112911" cy="3946450"/>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6"/>
              <p:cNvSpPr/>
              <p:nvPr/>
            </p:nvSpPr>
            <p:spPr>
              <a:xfrm>
                <a:off x="2249094"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 name="Oval 21"/>
            <p:cNvSpPr/>
            <p:nvPr/>
          </p:nvSpPr>
          <p:spPr>
            <a:xfrm>
              <a:off x="1471334" y="2517208"/>
              <a:ext cx="611856" cy="603662"/>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marR="0" lvl="0" indent="0" algn="ctr" defTabSz="914400" rtl="0" eaLnBrk="1" fontAlgn="auto" latinLnBrk="0" hangingPunct="1">
                <a:lnSpc>
                  <a:spcPct val="100000"/>
                </a:lnSpc>
                <a:spcBef>
                  <a:spcPts val="0"/>
                </a:spcBef>
                <a:spcAft>
                  <a:spcPts val="0"/>
                </a:spcAft>
                <a:buClrTx/>
                <a:buSzTx/>
                <a:buFontTx/>
                <a:buNone/>
                <a:defRPr/>
              </a:pPr>
              <a:r>
                <a:rPr kumimoji="0" lang="x-none" sz="36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1</a:t>
              </a:r>
            </a:p>
          </p:txBody>
        </p:sp>
      </p:grpSp>
      <p:grpSp>
        <p:nvGrpSpPr>
          <p:cNvPr id="9" name="Agrupar 8"/>
          <p:cNvGrpSpPr/>
          <p:nvPr/>
        </p:nvGrpSpPr>
        <p:grpSpPr>
          <a:xfrm>
            <a:off x="3020516" y="2525399"/>
            <a:ext cx="3096636" cy="3931112"/>
            <a:chOff x="3020516" y="2525399"/>
            <a:chExt cx="3096636" cy="3931112"/>
          </a:xfrm>
        </p:grpSpPr>
        <p:grpSp>
          <p:nvGrpSpPr>
            <p:cNvPr id="8" name="Agrupar 7"/>
            <p:cNvGrpSpPr/>
            <p:nvPr/>
          </p:nvGrpSpPr>
          <p:grpSpPr>
            <a:xfrm>
              <a:off x="3771530" y="2525399"/>
              <a:ext cx="1608082" cy="3597817"/>
              <a:chOff x="3771530" y="2525399"/>
              <a:chExt cx="1608082" cy="3597817"/>
            </a:xfrm>
          </p:grpSpPr>
          <p:pic>
            <p:nvPicPr>
              <p:cNvPr id="57" name="Imagem 2" descr="Interface gráfica do usuário, Aplicativo&#10;&#10;Descrição gerada automaticamente"/>
              <p:cNvPicPr>
                <a:picLocks noChangeAspect="1"/>
              </p:cNvPicPr>
              <p:nvPr/>
            </p:nvPicPr>
            <p:blipFill rotWithShape="1">
              <a:blip r:embed="rId5"/>
              <a:srcRect b="5400"/>
              <a:stretch>
                <a:fillRect/>
              </a:stretch>
            </p:blipFill>
            <p:spPr>
              <a:xfrm>
                <a:off x="3858531" y="2907086"/>
                <a:ext cx="1435047" cy="3016791"/>
              </a:xfrm>
              <a:prstGeom prst="rect">
                <a:avLst/>
              </a:prstGeom>
            </p:spPr>
          </p:pic>
          <p:grpSp>
            <p:nvGrpSpPr>
              <p:cNvPr id="38" name="Agrupar 37"/>
              <p:cNvGrpSpPr/>
              <p:nvPr/>
            </p:nvGrpSpPr>
            <p:grpSpPr>
              <a:xfrm>
                <a:off x="3771530" y="2525399"/>
                <a:ext cx="1608082" cy="3597817"/>
                <a:chOff x="3771529" y="2525400"/>
                <a:chExt cx="1699825" cy="3803077"/>
              </a:xfrm>
            </p:grpSpPr>
            <p:grpSp>
              <p:nvGrpSpPr>
                <p:cNvPr id="39" name="Agrupar 38"/>
                <p:cNvGrpSpPr/>
                <p:nvPr/>
              </p:nvGrpSpPr>
              <p:grpSpPr>
                <a:xfrm>
                  <a:off x="3771529" y="2659674"/>
                  <a:ext cx="1699825" cy="3668803"/>
                  <a:chOff x="3771529" y="2659674"/>
                  <a:chExt cx="2367681" cy="4540355"/>
                </a:xfrm>
              </p:grpSpPr>
              <p:sp>
                <p:nvSpPr>
                  <p:cNvPr id="41" name="Retângulo Arredondado 28"/>
                  <p:cNvSpPr/>
                  <p:nvPr/>
                </p:nvSpPr>
                <p:spPr>
                  <a:xfrm>
                    <a:off x="3771529"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tângulo 41"/>
                  <p:cNvSpPr/>
                  <p:nvPr/>
                </p:nvSpPr>
                <p:spPr>
                  <a:xfrm>
                    <a:off x="3885362" y="2992810"/>
                    <a:ext cx="2112911" cy="3946451"/>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30"/>
                  <p:cNvSpPr/>
                  <p:nvPr/>
                </p:nvSpPr>
                <p:spPr>
                  <a:xfrm>
                    <a:off x="5046391"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Oval 25"/>
                <p:cNvSpPr/>
                <p:nvPr/>
              </p:nvSpPr>
              <p:spPr>
                <a:xfrm>
                  <a:off x="4296991"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620" marR="0" lvl="0" indent="0" algn="ctr" defTabSz="914400" rtl="0" eaLnBrk="1" fontAlgn="auto" latinLnBrk="0" hangingPunct="1">
                    <a:lnSpc>
                      <a:spcPct val="100000"/>
                    </a:lnSpc>
                    <a:spcBef>
                      <a:spcPts val="0"/>
                    </a:spcBef>
                    <a:spcAft>
                      <a:spcPts val="0"/>
                    </a:spcAft>
                    <a:buClrTx/>
                    <a:buSzTx/>
                    <a:buFontTx/>
                    <a:buNone/>
                    <a:defRPr/>
                  </a:pPr>
                  <a:r>
                    <a:rPr kumimoji="0" lang="pt-BR" sz="36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2</a:t>
                  </a:r>
                </a:p>
              </p:txBody>
            </p:sp>
          </p:grpSp>
        </p:grpSp>
        <p:sp>
          <p:nvSpPr>
            <p:cNvPr id="17" name="TextBox 1"/>
            <p:cNvSpPr txBox="1"/>
            <p:nvPr/>
          </p:nvSpPr>
          <p:spPr>
            <a:xfrm>
              <a:off x="3020516" y="6179512"/>
              <a:ext cx="3096636"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Digite a senha.</a:t>
              </a:r>
            </a:p>
          </p:txBody>
        </p:sp>
      </p:grpSp>
      <p:grpSp>
        <p:nvGrpSpPr>
          <p:cNvPr id="10" name="Agrupar 9"/>
          <p:cNvGrpSpPr/>
          <p:nvPr/>
        </p:nvGrpSpPr>
        <p:grpSpPr>
          <a:xfrm>
            <a:off x="6666799" y="2525401"/>
            <a:ext cx="1608082" cy="3597817"/>
            <a:chOff x="6666799" y="2525401"/>
            <a:chExt cx="1608082" cy="3597817"/>
          </a:xfrm>
        </p:grpSpPr>
        <p:pic>
          <p:nvPicPr>
            <p:cNvPr id="15" name="Imagem 7" descr="Interface gráfica do usuário, Texto, Aplicativo&#10;&#10;Descrição gerada automaticamente"/>
            <p:cNvPicPr>
              <a:picLocks noChangeAspect="1"/>
            </p:cNvPicPr>
            <p:nvPr/>
          </p:nvPicPr>
          <p:blipFill rotWithShape="1">
            <a:blip r:embed="rId6"/>
            <a:srcRect b="4844"/>
            <a:stretch>
              <a:fillRect/>
            </a:stretch>
          </p:blipFill>
          <p:spPr>
            <a:xfrm>
              <a:off x="6750565" y="2915247"/>
              <a:ext cx="1422808" cy="3008630"/>
            </a:xfrm>
            <a:prstGeom prst="rect">
              <a:avLst/>
            </a:prstGeom>
          </p:spPr>
        </p:pic>
        <p:grpSp>
          <p:nvGrpSpPr>
            <p:cNvPr id="31" name="Agrupar 30"/>
            <p:cNvGrpSpPr/>
            <p:nvPr/>
          </p:nvGrpSpPr>
          <p:grpSpPr>
            <a:xfrm>
              <a:off x="6666799" y="2525401"/>
              <a:ext cx="1608082" cy="3597817"/>
              <a:chOff x="6666800" y="2525400"/>
              <a:chExt cx="1699825" cy="3803077"/>
            </a:xfrm>
          </p:grpSpPr>
          <p:grpSp>
            <p:nvGrpSpPr>
              <p:cNvPr id="32" name="Agrupar 31"/>
              <p:cNvGrpSpPr/>
              <p:nvPr/>
            </p:nvGrpSpPr>
            <p:grpSpPr>
              <a:xfrm>
                <a:off x="6666800" y="2659674"/>
                <a:ext cx="1699825" cy="3668803"/>
                <a:chOff x="6666800" y="2659674"/>
                <a:chExt cx="2367681" cy="4540355"/>
              </a:xfrm>
            </p:grpSpPr>
            <p:sp>
              <p:nvSpPr>
                <p:cNvPr id="34" name="Retângulo Arredondado 39"/>
                <p:cNvSpPr/>
                <p:nvPr/>
              </p:nvSpPr>
              <p:spPr>
                <a:xfrm>
                  <a:off x="6666800"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ângulo 34"/>
                <p:cNvSpPr/>
                <p:nvPr/>
              </p:nvSpPr>
              <p:spPr>
                <a:xfrm>
                  <a:off x="6780633" y="2992810"/>
                  <a:ext cx="2112911" cy="3946448"/>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41"/>
                <p:cNvSpPr/>
                <p:nvPr/>
              </p:nvSpPr>
              <p:spPr>
                <a:xfrm>
                  <a:off x="7941662"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Oval 38"/>
              <p:cNvSpPr/>
              <p:nvPr/>
            </p:nvSpPr>
            <p:spPr>
              <a:xfrm>
                <a:off x="7192262"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marR="0" lvl="0" indent="0" algn="ctr" defTabSz="914400" rtl="0" eaLnBrk="1" fontAlgn="auto" latinLnBrk="0" hangingPunct="1">
                  <a:lnSpc>
                    <a:spcPct val="100000"/>
                  </a:lnSpc>
                  <a:spcBef>
                    <a:spcPts val="0"/>
                  </a:spcBef>
                  <a:spcAft>
                    <a:spcPts val="0"/>
                  </a:spcAft>
                  <a:buClrTx/>
                  <a:buSzTx/>
                  <a:buFontTx/>
                  <a:buNone/>
                  <a:defRPr/>
                </a:pPr>
                <a:r>
                  <a:rPr kumimoji="0" lang="pt-BR" sz="36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3</a:t>
                </a:r>
                <a:endParaRPr kumimoji="0" lang="x-none" sz="36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endParaRPr>
              </a:p>
            </p:txBody>
          </p:sp>
        </p:grpSp>
      </p:grpSp>
      <p:sp>
        <p:nvSpPr>
          <p:cNvPr id="19" name="TextBox 1"/>
          <p:cNvSpPr txBox="1"/>
          <p:nvPr/>
        </p:nvSpPr>
        <p:spPr>
          <a:xfrm>
            <a:off x="6117152" y="6188613"/>
            <a:ext cx="275316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 app identifica o número de celular ou e-mail vinculado ao contrato e sugere a biometria para login.</a:t>
            </a:r>
          </a:p>
        </p:txBody>
      </p:sp>
      <p:grpSp>
        <p:nvGrpSpPr>
          <p:cNvPr id="13" name="Agrupar 12"/>
          <p:cNvGrpSpPr/>
          <p:nvPr/>
        </p:nvGrpSpPr>
        <p:grpSpPr>
          <a:xfrm>
            <a:off x="9079188" y="2525400"/>
            <a:ext cx="2753169" cy="3973547"/>
            <a:chOff x="9079188" y="2525400"/>
            <a:chExt cx="2753169" cy="3973547"/>
          </a:xfrm>
        </p:grpSpPr>
        <p:grpSp>
          <p:nvGrpSpPr>
            <p:cNvPr id="11" name="Agrupar 10"/>
            <p:cNvGrpSpPr/>
            <p:nvPr/>
          </p:nvGrpSpPr>
          <p:grpSpPr>
            <a:xfrm>
              <a:off x="9513082" y="2525400"/>
              <a:ext cx="1608082" cy="3597817"/>
              <a:chOff x="9513082" y="2525400"/>
              <a:chExt cx="1608082" cy="3597817"/>
            </a:xfrm>
          </p:grpSpPr>
          <p:pic>
            <p:nvPicPr>
              <p:cNvPr id="54" name="Imagem 8" descr="Uma imagem contendo Interface gráfica do usuário&#10;&#10;Descrição gerada automaticamente"/>
              <p:cNvPicPr>
                <a:picLocks noChangeAspect="1"/>
              </p:cNvPicPr>
              <p:nvPr/>
            </p:nvPicPr>
            <p:blipFill rotWithShape="1">
              <a:blip r:embed="rId7"/>
              <a:srcRect b="4681"/>
              <a:stretch>
                <a:fillRect/>
              </a:stretch>
            </p:blipFill>
            <p:spPr>
              <a:xfrm>
                <a:off x="9599027" y="2907086"/>
                <a:ext cx="1424222" cy="3016791"/>
              </a:xfrm>
              <a:prstGeom prst="rect">
                <a:avLst/>
              </a:prstGeom>
            </p:spPr>
          </p:pic>
          <p:grpSp>
            <p:nvGrpSpPr>
              <p:cNvPr id="25" name="Agrupar 24"/>
              <p:cNvGrpSpPr/>
              <p:nvPr/>
            </p:nvGrpSpPr>
            <p:grpSpPr>
              <a:xfrm>
                <a:off x="9513082" y="2652427"/>
                <a:ext cx="1608082" cy="3470790"/>
                <a:chOff x="9513085" y="2659674"/>
                <a:chExt cx="2367681" cy="4540355"/>
              </a:xfrm>
            </p:grpSpPr>
            <p:sp>
              <p:nvSpPr>
                <p:cNvPr id="27" name="Retângulo Arredondado 49"/>
                <p:cNvSpPr/>
                <p:nvPr/>
              </p:nvSpPr>
              <p:spPr>
                <a:xfrm>
                  <a:off x="9513085"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tângulo 27"/>
                <p:cNvSpPr/>
                <p:nvPr/>
              </p:nvSpPr>
              <p:spPr>
                <a:xfrm>
                  <a:off x="9626918" y="2992810"/>
                  <a:ext cx="2112911" cy="3946450"/>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51"/>
                <p:cNvSpPr/>
                <p:nvPr/>
              </p:nvSpPr>
              <p:spPr>
                <a:xfrm>
                  <a:off x="10787947"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Oval 48"/>
              <p:cNvSpPr/>
              <p:nvPr/>
            </p:nvSpPr>
            <p:spPr>
              <a:xfrm>
                <a:off x="10010184" y="2525400"/>
                <a:ext cx="595469" cy="595469"/>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marR="0" lvl="0" indent="0" algn="ctr" defTabSz="914400" rtl="0" eaLnBrk="1" fontAlgn="auto" latinLnBrk="0" hangingPunct="1">
                  <a:lnSpc>
                    <a:spcPct val="100000"/>
                  </a:lnSpc>
                  <a:spcBef>
                    <a:spcPts val="0"/>
                  </a:spcBef>
                  <a:spcAft>
                    <a:spcPts val="0"/>
                  </a:spcAft>
                  <a:buClrTx/>
                  <a:buSzTx/>
                  <a:buFontTx/>
                  <a:buNone/>
                  <a:defRPr/>
                </a:pPr>
                <a:r>
                  <a:rPr kumimoji="0" lang="pt-BR" sz="36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4</a:t>
                </a:r>
                <a:endParaRPr kumimoji="0" lang="x-none" sz="36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endParaRPr>
              </a:p>
            </p:txBody>
          </p:sp>
        </p:grpSp>
        <p:sp>
          <p:nvSpPr>
            <p:cNvPr id="21" name="TextBox 1"/>
            <p:cNvSpPr txBox="1"/>
            <p:nvPr/>
          </p:nvSpPr>
          <p:spPr>
            <a:xfrm>
              <a:off x="9079188" y="6221948"/>
              <a:ext cx="2753169"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 app confirma a biometria</a:t>
              </a:r>
            </a:p>
          </p:txBody>
        </p:sp>
      </p:grpSp>
      <p:sp>
        <p:nvSpPr>
          <p:cNvPr id="22" name="CaixaDeTexto 37"/>
          <p:cNvSpPr txBox="1"/>
          <p:nvPr/>
        </p:nvSpPr>
        <p:spPr>
          <a:xfrm>
            <a:off x="790842" y="2048628"/>
            <a:ext cx="8146391"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1200"/>
              </a:spcBef>
              <a:spcAft>
                <a:spcPts val="0"/>
              </a:spcAft>
              <a:buClrTx/>
              <a:buSzTx/>
              <a:buFontTx/>
              <a:buNone/>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Você pode acessar serviços e fazer consultas de forma mais fácil e rápida!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802325"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defRPr/>
            </a:pPr>
            <a:r>
              <a:rPr kumimoji="0" lang="pt-BR" sz="2400" b="1" i="0" u="none" strike="noStrike" kern="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MINHA CLARO - </a:t>
            </a:r>
            <a:r>
              <a:rPr kumimoji="0" lang="pt-BR" sz="2400" b="0" i="0" u="none" strike="noStrike" kern="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APP</a:t>
            </a:r>
            <a:r>
              <a:rPr kumimoji="0" lang="pt-BR" sz="2400" b="1" i="0" u="none" strike="noStrike" kern="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a:t>
            </a:r>
          </a:p>
        </p:txBody>
      </p:sp>
      <p:sp>
        <p:nvSpPr>
          <p:cNvPr id="22" name="CaixaDeTexto 37"/>
          <p:cNvSpPr txBox="1"/>
          <p:nvPr/>
        </p:nvSpPr>
        <p:spPr>
          <a:xfrm>
            <a:off x="790842" y="2048628"/>
            <a:ext cx="8146391"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1200"/>
              </a:spcBef>
              <a:spcAft>
                <a:spcPts val="0"/>
              </a:spcAft>
              <a:buClrTx/>
              <a:buSzTx/>
              <a:buFontTx/>
              <a:buNone/>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Você pode acessar serviços e fazer consultas de forma mais fácil e rápida!</a:t>
            </a:r>
          </a:p>
        </p:txBody>
      </p:sp>
      <p:grpSp>
        <p:nvGrpSpPr>
          <p:cNvPr id="7" name="Agrupar 6"/>
          <p:cNvGrpSpPr/>
          <p:nvPr/>
        </p:nvGrpSpPr>
        <p:grpSpPr>
          <a:xfrm>
            <a:off x="3597963" y="2525400"/>
            <a:ext cx="2126714" cy="3951382"/>
            <a:chOff x="1374512" y="2525400"/>
            <a:chExt cx="2126714" cy="3951382"/>
          </a:xfrm>
        </p:grpSpPr>
        <p:pic>
          <p:nvPicPr>
            <p:cNvPr id="16" name="Imagem 6" descr="Uma imagem contendo Forma&#10;&#10;Descrição gerada automaticamente"/>
            <p:cNvPicPr>
              <a:picLocks noChangeAspect="1"/>
            </p:cNvPicPr>
            <p:nvPr/>
          </p:nvPicPr>
          <p:blipFill rotWithShape="1">
            <a:blip r:embed="rId4"/>
            <a:srcRect b="5587"/>
            <a:stretch>
              <a:fillRect/>
            </a:stretch>
          </p:blipFill>
          <p:spPr>
            <a:xfrm>
              <a:off x="1668511" y="2915247"/>
              <a:ext cx="1437356" cy="3015653"/>
            </a:xfrm>
            <a:prstGeom prst="rect">
              <a:avLst/>
            </a:prstGeom>
          </p:spPr>
        </p:pic>
        <p:sp>
          <p:nvSpPr>
            <p:cNvPr id="6" name="TextBox 1"/>
            <p:cNvSpPr txBox="1"/>
            <p:nvPr/>
          </p:nvSpPr>
          <p:spPr>
            <a:xfrm>
              <a:off x="1374512" y="6199783"/>
              <a:ext cx="2126714"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 número é vinculado.</a:t>
              </a:r>
            </a:p>
          </p:txBody>
        </p:sp>
        <p:grpSp>
          <p:nvGrpSpPr>
            <p:cNvPr id="70" name="Agrupar 69"/>
            <p:cNvGrpSpPr/>
            <p:nvPr/>
          </p:nvGrpSpPr>
          <p:grpSpPr>
            <a:xfrm>
              <a:off x="1597687" y="2525400"/>
              <a:ext cx="1608082" cy="3597817"/>
              <a:chOff x="1597687" y="2525400"/>
              <a:chExt cx="1699825" cy="3803077"/>
            </a:xfrm>
          </p:grpSpPr>
          <p:grpSp>
            <p:nvGrpSpPr>
              <p:cNvPr id="71" name="Agrupar 70"/>
              <p:cNvGrpSpPr/>
              <p:nvPr/>
            </p:nvGrpSpPr>
            <p:grpSpPr>
              <a:xfrm>
                <a:off x="1597687" y="2659674"/>
                <a:ext cx="1699825" cy="3668803"/>
                <a:chOff x="1597687" y="2659674"/>
                <a:chExt cx="2367681" cy="4540355"/>
              </a:xfrm>
            </p:grpSpPr>
            <p:sp>
              <p:nvSpPr>
                <p:cNvPr id="73" name="Retângulo Arredondado 14"/>
                <p:cNvSpPr/>
                <p:nvPr/>
              </p:nvSpPr>
              <p:spPr>
                <a:xfrm>
                  <a:off x="1597687" y="2659674"/>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tângulo 73"/>
                <p:cNvSpPr/>
                <p:nvPr/>
              </p:nvSpPr>
              <p:spPr>
                <a:xfrm>
                  <a:off x="1711520" y="2992810"/>
                  <a:ext cx="2112911" cy="3955637"/>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16"/>
                <p:cNvSpPr/>
                <p:nvPr/>
              </p:nvSpPr>
              <p:spPr>
                <a:xfrm>
                  <a:off x="2872549" y="2769866"/>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2" name="Oval 21"/>
              <p:cNvSpPr/>
              <p:nvPr/>
            </p:nvSpPr>
            <p:spPr>
              <a:xfrm>
                <a:off x="2123149" y="2525400"/>
                <a:ext cx="629441" cy="629441"/>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marR="0" lvl="0" indent="0" algn="ctr" defTabSz="914400" rtl="0" eaLnBrk="1" fontAlgn="auto" latinLnBrk="0" hangingPunct="1">
                  <a:lnSpc>
                    <a:spcPct val="100000"/>
                  </a:lnSpc>
                  <a:spcBef>
                    <a:spcPts val="0"/>
                  </a:spcBef>
                  <a:spcAft>
                    <a:spcPts val="0"/>
                  </a:spcAft>
                  <a:buClrTx/>
                  <a:buSzTx/>
                  <a:buFontTx/>
                  <a:buNone/>
                  <a:defRPr/>
                </a:pPr>
                <a:r>
                  <a:rPr kumimoji="0" lang="pt-BR" sz="36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5</a:t>
                </a:r>
                <a:endParaRPr kumimoji="0" lang="x-none" sz="36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endParaRPr>
              </a:p>
            </p:txBody>
          </p:sp>
        </p:grpSp>
      </p:grpSp>
      <p:grpSp>
        <p:nvGrpSpPr>
          <p:cNvPr id="10" name="Agrupar 9"/>
          <p:cNvGrpSpPr/>
          <p:nvPr/>
        </p:nvGrpSpPr>
        <p:grpSpPr>
          <a:xfrm>
            <a:off x="5926322" y="2525400"/>
            <a:ext cx="3290706" cy="3931111"/>
            <a:chOff x="6549178" y="2525400"/>
            <a:chExt cx="3290706" cy="3931111"/>
          </a:xfrm>
        </p:grpSpPr>
        <p:pic>
          <p:nvPicPr>
            <p:cNvPr id="4" name="Imagem 5" descr="Interface gráfica do usuário, Aplicativo&#10;&#10;Descrição gerada automaticamente"/>
            <p:cNvPicPr>
              <a:picLocks noChangeAspect="1"/>
            </p:cNvPicPr>
            <p:nvPr/>
          </p:nvPicPr>
          <p:blipFill rotWithShape="1">
            <a:blip r:embed="rId5"/>
            <a:srcRect b="5587"/>
            <a:stretch>
              <a:fillRect/>
            </a:stretch>
          </p:blipFill>
          <p:spPr>
            <a:xfrm>
              <a:off x="7367568" y="2915247"/>
              <a:ext cx="1437356" cy="3015654"/>
            </a:xfrm>
            <a:prstGeom prst="rect">
              <a:avLst/>
            </a:prstGeom>
          </p:spPr>
        </p:pic>
        <p:sp>
          <p:nvSpPr>
            <p:cNvPr id="8" name="TextBox 1"/>
            <p:cNvSpPr txBox="1"/>
            <p:nvPr/>
          </p:nvSpPr>
          <p:spPr>
            <a:xfrm>
              <a:off x="6549178" y="6179512"/>
              <a:ext cx="3290706"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200" dirty="0">
                  <a:solidFill>
                    <a:prstClr val="white"/>
                  </a:solidFill>
                  <a:latin typeface="Segoe UI" panose="020B0502040204020203" pitchFamily="34" charset="0"/>
                  <a:cs typeface="Segoe UI" panose="020B0502040204020203" pitchFamily="34" charset="0"/>
                </a:rPr>
                <a:t>O login é concluído</a:t>
              </a:r>
              <a:r>
                <a:rPr kumimoji="0" lang="pt-BR"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t>
              </a:r>
            </a:p>
          </p:txBody>
        </p:sp>
        <p:grpSp>
          <p:nvGrpSpPr>
            <p:cNvPr id="11" name="Agrupar 10"/>
            <p:cNvGrpSpPr/>
            <p:nvPr/>
          </p:nvGrpSpPr>
          <p:grpSpPr>
            <a:xfrm>
              <a:off x="7290255" y="2525400"/>
              <a:ext cx="1608082" cy="3597817"/>
              <a:chOff x="7290255" y="2525400"/>
              <a:chExt cx="1608082" cy="3597817"/>
            </a:xfrm>
          </p:grpSpPr>
          <p:grpSp>
            <p:nvGrpSpPr>
              <p:cNvPr id="14" name="Agrupar 13"/>
              <p:cNvGrpSpPr/>
              <p:nvPr/>
            </p:nvGrpSpPr>
            <p:grpSpPr>
              <a:xfrm>
                <a:off x="7290255" y="2652427"/>
                <a:ext cx="1608082" cy="3470790"/>
                <a:chOff x="7290255" y="2652427"/>
                <a:chExt cx="2367681" cy="4540355"/>
              </a:xfrm>
            </p:grpSpPr>
            <p:sp>
              <p:nvSpPr>
                <p:cNvPr id="59" name="Retângulo Arredondado 39"/>
                <p:cNvSpPr/>
                <p:nvPr/>
              </p:nvSpPr>
              <p:spPr>
                <a:xfrm>
                  <a:off x="7290255" y="2652427"/>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tângulo 59"/>
                <p:cNvSpPr/>
                <p:nvPr/>
              </p:nvSpPr>
              <p:spPr>
                <a:xfrm>
                  <a:off x="7404088" y="2985563"/>
                  <a:ext cx="2112911" cy="3955637"/>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41"/>
                <p:cNvSpPr/>
                <p:nvPr/>
              </p:nvSpPr>
              <p:spPr>
                <a:xfrm>
                  <a:off x="8565117" y="2762619"/>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Oval 38"/>
              <p:cNvSpPr/>
              <p:nvPr/>
            </p:nvSpPr>
            <p:spPr>
              <a:xfrm>
                <a:off x="7787356" y="2525400"/>
                <a:ext cx="595469" cy="595469"/>
              </a:xfrm>
              <a:prstGeom prst="ellipse">
                <a:avLst/>
              </a:prstGeom>
              <a:solidFill>
                <a:srgbClr val="BD920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255" marR="0" lvl="0" indent="0" algn="ctr" defTabSz="914400" rtl="0" eaLnBrk="1" fontAlgn="auto" latinLnBrk="0" hangingPunct="1">
                  <a:lnSpc>
                    <a:spcPct val="100000"/>
                  </a:lnSpc>
                  <a:spcBef>
                    <a:spcPts val="0"/>
                  </a:spcBef>
                  <a:spcAft>
                    <a:spcPts val="0"/>
                  </a:spcAft>
                  <a:buClrTx/>
                  <a:buSzTx/>
                  <a:buFontTx/>
                  <a:buNone/>
                  <a:defRPr/>
                </a:pPr>
                <a:r>
                  <a:rPr lang="pt-BR" sz="3600" b="1" dirty="0">
                    <a:solidFill>
                      <a:prstClr val="white"/>
                    </a:solidFill>
                    <a:latin typeface="Segoe UI Black" panose="020B0A02040204020203" pitchFamily="34" charset="0"/>
                    <a:cs typeface="Segoe UI Black" panose="020B0A02040204020203" pitchFamily="34" charset="0"/>
                  </a:rPr>
                  <a:t>6</a:t>
                </a:r>
                <a:endParaRPr kumimoji="0" lang="x-none" sz="36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3" name="CaixaDeTexto 1"/>
          <p:cNvSpPr txBox="1"/>
          <p:nvPr/>
        </p:nvSpPr>
        <p:spPr>
          <a:xfrm>
            <a:off x="790842" y="1633588"/>
            <a:ext cx="5614243" cy="461665"/>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defRPr/>
            </a:pPr>
            <a:r>
              <a:rPr kumimoji="0" lang="pt-BR" sz="2400" b="1"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MINHA CLARO - </a:t>
            </a:r>
            <a:r>
              <a:rPr kumimoji="0" lang="pt-BR" sz="2400" b="0"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APP</a:t>
            </a:r>
            <a:r>
              <a:rPr kumimoji="0" lang="pt-BR" sz="2400" b="1"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 </a:t>
            </a:r>
            <a:endParaRPr kumimoji="0" lang="pt-BR" sz="2400" b="1" i="0" u="none" strike="noStrike" kern="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22" name="CaixaDeTexto 37"/>
          <p:cNvSpPr txBox="1"/>
          <p:nvPr/>
        </p:nvSpPr>
        <p:spPr>
          <a:xfrm>
            <a:off x="790842" y="2048628"/>
            <a:ext cx="8146391" cy="369332"/>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1200"/>
              </a:spcBef>
              <a:spcAft>
                <a:spcPts val="0"/>
              </a:spcAft>
              <a:buClrTx/>
              <a:buSzTx/>
              <a:buFontTx/>
              <a:buNone/>
              <a:defRPr/>
            </a:pPr>
            <a:r>
              <a:rPr kumimoji="0" lang="pt-BR" sz="18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Você pode acessar seu plano e fazer consultas de forma mais fácil e rápida!</a:t>
            </a:r>
          </a:p>
        </p:txBody>
      </p:sp>
      <p:grpSp>
        <p:nvGrpSpPr>
          <p:cNvPr id="50" name="Agrupar 49"/>
          <p:cNvGrpSpPr/>
          <p:nvPr/>
        </p:nvGrpSpPr>
        <p:grpSpPr>
          <a:xfrm>
            <a:off x="5328165" y="1333923"/>
            <a:ext cx="5793002" cy="5116763"/>
            <a:chOff x="5328165" y="1333923"/>
            <a:chExt cx="5793002" cy="5116763"/>
          </a:xfrm>
        </p:grpSpPr>
        <p:pic>
          <p:nvPicPr>
            <p:cNvPr id="7" name="Imagem 7" descr="Interface gráfica do usuário, Texto, Aplicativo&#10;&#10;Descrição gerada automaticamente"/>
            <p:cNvPicPr>
              <a:picLocks noChangeAspect="1"/>
            </p:cNvPicPr>
            <p:nvPr/>
          </p:nvPicPr>
          <p:blipFill>
            <a:blip r:embed="rId4"/>
            <a:stretch>
              <a:fillRect/>
            </a:stretch>
          </p:blipFill>
          <p:spPr>
            <a:xfrm>
              <a:off x="8899949" y="1709351"/>
              <a:ext cx="2067723" cy="4590020"/>
            </a:xfrm>
            <a:prstGeom prst="rect">
              <a:avLst/>
            </a:prstGeom>
          </p:spPr>
        </p:pic>
        <p:grpSp>
          <p:nvGrpSpPr>
            <p:cNvPr id="26" name="Agrupar 25"/>
            <p:cNvGrpSpPr/>
            <p:nvPr/>
          </p:nvGrpSpPr>
          <p:grpSpPr>
            <a:xfrm>
              <a:off x="8750475" y="1333923"/>
              <a:ext cx="2370692" cy="5116763"/>
              <a:chOff x="8750475" y="1333923"/>
              <a:chExt cx="2367681" cy="4540355"/>
            </a:xfrm>
          </p:grpSpPr>
          <p:sp>
            <p:nvSpPr>
              <p:cNvPr id="27" name="Retângulo Arredondado 60"/>
              <p:cNvSpPr/>
              <p:nvPr/>
            </p:nvSpPr>
            <p:spPr>
              <a:xfrm>
                <a:off x="8750475" y="1333923"/>
                <a:ext cx="2367681" cy="4540355"/>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tângulo 27"/>
              <p:cNvSpPr/>
              <p:nvPr/>
            </p:nvSpPr>
            <p:spPr>
              <a:xfrm>
                <a:off x="8899759" y="1667059"/>
                <a:ext cx="2065097" cy="4072950"/>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62"/>
              <p:cNvSpPr/>
              <p:nvPr/>
            </p:nvSpPr>
            <p:spPr>
              <a:xfrm>
                <a:off x="9877755" y="1444115"/>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tângulo 16"/>
            <p:cNvSpPr/>
            <p:nvPr/>
          </p:nvSpPr>
          <p:spPr>
            <a:xfrm>
              <a:off x="5328165" y="3493060"/>
              <a:ext cx="2932590" cy="2080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4150" marR="0" lvl="0" indent="0" algn="r" defTabSz="913765" rtl="0" eaLnBrk="1" fontAlgn="base" latinLnBrk="0" hangingPunct="1">
                <a:lnSpc>
                  <a:spcPct val="100000"/>
                </a:lnSpc>
                <a:spcBef>
                  <a:spcPct val="0"/>
                </a:spcBef>
                <a:spcAft>
                  <a:spcPts val="1800"/>
                </a:spcAft>
                <a:buClrTx/>
                <a:buSzTx/>
                <a:buFontTx/>
                <a:buNone/>
                <a:defRPr/>
              </a:pP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Para navegar,</a:t>
              </a:r>
              <a:b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é só clicar</a:t>
              </a:r>
              <a:b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nos ícones.</a:t>
              </a:r>
            </a:p>
          </p:txBody>
        </p:sp>
        <p:grpSp>
          <p:nvGrpSpPr>
            <p:cNvPr id="18" name="Agrupar 17"/>
            <p:cNvGrpSpPr/>
            <p:nvPr/>
          </p:nvGrpSpPr>
          <p:grpSpPr>
            <a:xfrm>
              <a:off x="6615211" y="5276140"/>
              <a:ext cx="4444383" cy="819146"/>
              <a:chOff x="6583680" y="5212080"/>
              <a:chExt cx="4444383" cy="819146"/>
            </a:xfrm>
          </p:grpSpPr>
          <p:sp>
            <p:nvSpPr>
              <p:cNvPr id="19" name="Retângulo 18"/>
              <p:cNvSpPr/>
              <p:nvPr/>
            </p:nvSpPr>
            <p:spPr>
              <a:xfrm>
                <a:off x="8762202" y="5661894"/>
                <a:ext cx="2265861" cy="369332"/>
              </a:xfrm>
              <a:prstGeom prst="rect">
                <a:avLst/>
              </a:prstGeom>
              <a:solidFill>
                <a:srgbClr val="F40342">
                  <a:alpha val="43515"/>
                </a:srgbClr>
              </a:solidFill>
              <a:ln w="28575">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ector Angulado 65"/>
              <p:cNvCxnSpPr/>
              <p:nvPr/>
            </p:nvCxnSpPr>
            <p:spPr>
              <a:xfrm rot="10800000">
                <a:off x="7580258" y="5212080"/>
                <a:ext cx="1161414" cy="629212"/>
              </a:xfrm>
              <a:prstGeom prst="bentConnector3">
                <a:avLst>
                  <a:gd name="adj1" fmla="val 50000"/>
                </a:avLst>
              </a:prstGeom>
              <a:noFill/>
              <a:ln w="28575">
                <a:solidFill>
                  <a:srgbClr val="F40342"/>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Conector Reto 12"/>
              <p:cNvCxnSpPr/>
              <p:nvPr/>
            </p:nvCxnSpPr>
            <p:spPr>
              <a:xfrm flipH="1">
                <a:off x="6583680" y="5212080"/>
                <a:ext cx="1325463" cy="0"/>
              </a:xfrm>
              <a:prstGeom prst="line">
                <a:avLst/>
              </a:prstGeom>
              <a:ln w="28575">
                <a:solidFill>
                  <a:srgbClr val="F40342"/>
                </a:solidFill>
              </a:ln>
            </p:spPr>
            <p:style>
              <a:lnRef idx="1">
                <a:schemeClr val="accent1"/>
              </a:lnRef>
              <a:fillRef idx="0">
                <a:schemeClr val="accent1"/>
              </a:fillRef>
              <a:effectRef idx="0">
                <a:schemeClr val="accent1"/>
              </a:effectRef>
              <a:fontRef idx="minor">
                <a:schemeClr val="tx1"/>
              </a:fontRef>
            </p:style>
          </p:cxnSp>
        </p:grpSp>
      </p:grpSp>
      <p:sp>
        <p:nvSpPr>
          <p:cNvPr id="4" name="CaixaDeTexto 4">
            <a:extLst>
              <a:ext uri="{FF2B5EF4-FFF2-40B4-BE49-F238E27FC236}">
                <a16:creationId xmlns:a16="http://schemas.microsoft.com/office/drawing/2014/main" id="{7DFF0BD7-D52C-DD62-05A0-07287E40A19A}"/>
              </a:ext>
            </a:extLst>
          </p:cNvPr>
          <p:cNvSpPr txBox="1"/>
          <p:nvPr/>
        </p:nvSpPr>
        <p:spPr>
          <a:xfrm>
            <a:off x="814014" y="1284742"/>
            <a:ext cx="10127789"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33478"/>
            <a:ext cx="10587144"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defRPr/>
            </a:pPr>
            <a:r>
              <a:rPr kumimoji="0" lang="pt-BR" sz="2400" b="1"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MINHA CLARO - </a:t>
            </a:r>
            <a:r>
              <a:rPr kumimoji="0" lang="pt-BR" sz="2400" b="0"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APP</a:t>
            </a:r>
            <a:r>
              <a:rPr kumimoji="0" lang="pt-BR" sz="2400" b="1" i="0" u="none" strike="noStrike" kern="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 </a:t>
            </a:r>
            <a:endParaRPr kumimoji="0" lang="pt-BR" sz="2400" b="1" i="0" u="none" strike="noStrike" kern="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grpSp>
        <p:nvGrpSpPr>
          <p:cNvPr id="6" name="Agrupar 5"/>
          <p:cNvGrpSpPr/>
          <p:nvPr/>
        </p:nvGrpSpPr>
        <p:grpSpPr>
          <a:xfrm>
            <a:off x="946467" y="3433354"/>
            <a:ext cx="4926306" cy="2983712"/>
            <a:chOff x="860608" y="2746481"/>
            <a:chExt cx="4645063" cy="2983712"/>
          </a:xfrm>
        </p:grpSpPr>
        <p:sp>
          <p:nvSpPr>
            <p:cNvPr id="14" name="CaixaDeTexto 2"/>
            <p:cNvSpPr txBox="1"/>
            <p:nvPr/>
          </p:nvSpPr>
          <p:spPr>
            <a:xfrm>
              <a:off x="860608" y="3206425"/>
              <a:ext cx="4645063" cy="2523768"/>
            </a:xfrm>
            <a:prstGeom prst="rect">
              <a:avLst/>
            </a:prstGeom>
            <a:noFill/>
            <a:ln>
              <a:solidFill>
                <a:srgbClr val="BD920E"/>
              </a:solidFill>
            </a:ln>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170" marR="0" lvl="0" indent="-19050" algn="l" defTabSz="913765" rtl="0" eaLnBrk="1" fontAlgn="auto" latinLnBrk="0" hangingPunct="1">
                <a:lnSpc>
                  <a:spcPct val="100000"/>
                </a:lnSpc>
                <a:spcBef>
                  <a:spcPts val="1200"/>
                </a:spcBef>
                <a:spcAft>
                  <a:spcPts val="0"/>
                </a:spcAft>
                <a:buClr>
                  <a:srgbClr val="F40342"/>
                </a:buClr>
                <a:buSzTx/>
                <a:buFontTx/>
                <a:buNone/>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Temos consolidadas as outras funcionalidades disponíveis no App:</a:t>
              </a:r>
            </a:p>
            <a:p>
              <a:pPr marL="317500" marR="0" lvl="0" indent="-24574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Configuração de Wi-Fi;</a:t>
              </a:r>
            </a:p>
            <a:p>
              <a:pPr marL="317500" marR="0" lvl="0" indent="-24574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Compartilhar Wi-Fi;</a:t>
              </a:r>
            </a:p>
            <a:p>
              <a:pPr marL="317500" marR="0" lvl="0" indent="-24574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Meu Perfil;</a:t>
              </a:r>
            </a:p>
            <a:p>
              <a:pPr marL="317500" marR="0" lvl="0" indent="-24574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Acessibilidade;</a:t>
              </a:r>
            </a:p>
            <a:p>
              <a:pPr marL="317500" marR="0" lvl="0" indent="-24574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Utilidades;</a:t>
              </a:r>
            </a:p>
            <a:p>
              <a:pPr marL="317500" marR="0" lvl="0" indent="-24574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Meu Plano.</a:t>
              </a:r>
            </a:p>
          </p:txBody>
        </p:sp>
        <p:sp>
          <p:nvSpPr>
            <p:cNvPr id="15" name="Retângulo 14"/>
            <p:cNvSpPr/>
            <p:nvPr/>
          </p:nvSpPr>
          <p:spPr>
            <a:xfrm>
              <a:off x="860608" y="2746481"/>
              <a:ext cx="4645063" cy="456215"/>
            </a:xfrm>
            <a:prstGeom prst="rect">
              <a:avLst/>
            </a:prstGeom>
            <a:solidFill>
              <a:srgbClr val="BD920E">
                <a:alpha val="70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765" rtl="0" eaLnBrk="1" fontAlgn="auto" latinLnBrk="0" hangingPunct="1">
                <a:lnSpc>
                  <a:spcPct val="150000"/>
                </a:lnSpc>
                <a:spcBef>
                  <a:spcPts val="1200"/>
                </a:spcBef>
                <a:spcAft>
                  <a:spcPts val="0"/>
                </a:spcAft>
                <a:buClr>
                  <a:srgbClr val="FBFE67"/>
                </a:buClr>
                <a:buSzTx/>
                <a:buFontTx/>
                <a:buNone/>
                <a:defRPr/>
              </a:pPr>
              <a:r>
                <a:rPr kumimoji="0" lang="pt-BR" sz="18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Informações sobre o plano contratado</a:t>
              </a:r>
            </a:p>
          </p:txBody>
        </p:sp>
      </p:grpSp>
      <p:grpSp>
        <p:nvGrpSpPr>
          <p:cNvPr id="7" name="Agrupar 6"/>
          <p:cNvGrpSpPr/>
          <p:nvPr/>
        </p:nvGrpSpPr>
        <p:grpSpPr>
          <a:xfrm>
            <a:off x="6096000" y="3429000"/>
            <a:ext cx="4926306" cy="3065666"/>
            <a:chOff x="6686330" y="3141580"/>
            <a:chExt cx="4926306" cy="3065666"/>
          </a:xfrm>
        </p:grpSpPr>
        <p:sp>
          <p:nvSpPr>
            <p:cNvPr id="11" name="CaixaDeTexto 5"/>
            <p:cNvSpPr txBox="1"/>
            <p:nvPr/>
          </p:nvSpPr>
          <p:spPr>
            <a:xfrm>
              <a:off x="6686330" y="3606534"/>
              <a:ext cx="4926306" cy="2600712"/>
            </a:xfrm>
            <a:prstGeom prst="rect">
              <a:avLst/>
            </a:prstGeom>
            <a:noFill/>
            <a:ln>
              <a:solidFill>
                <a:srgbClr val="BD920E"/>
              </a:solidFill>
            </a:ln>
          </p:spPr>
          <p:txBody>
            <a:bodyPr wrap="square"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Forma de pagamento e recebimento;</a:t>
              </a:r>
            </a:p>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Data de vencimento;</a:t>
              </a:r>
            </a:p>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Configurações da fatura;</a:t>
              </a:r>
            </a:p>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Promessa de pagamento;</a:t>
              </a:r>
            </a:p>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Negocia fácil;</a:t>
              </a:r>
            </a:p>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Copiar código de barras;</a:t>
              </a:r>
            </a:p>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2ª via de fatura;</a:t>
              </a:r>
            </a:p>
            <a:p>
              <a:pPr marL="317500" marR="0" lvl="0" indent="-212725" algn="l" defTabSz="913765" rtl="0" eaLnBrk="1" fontAlgn="auto" latinLnBrk="0" hangingPunct="1">
                <a:lnSpc>
                  <a:spcPct val="100000"/>
                </a:lnSpc>
                <a:spcBef>
                  <a:spcPts val="600"/>
                </a:spcBef>
                <a:spcAft>
                  <a:spcPts val="0"/>
                </a:spcAft>
                <a:buClr>
                  <a:prstClr val="white"/>
                </a:buClr>
                <a:buSzTx/>
                <a:buFont typeface="Arial" panose="020B0604020202020204" pitchFamily="34" charset="0"/>
                <a:buChar char="•"/>
                <a:defRPr/>
              </a:pP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Compartilhar fatura.</a:t>
              </a:r>
            </a:p>
          </p:txBody>
        </p:sp>
        <p:sp>
          <p:nvSpPr>
            <p:cNvPr id="13" name="Retângulo 12"/>
            <p:cNvSpPr/>
            <p:nvPr/>
          </p:nvSpPr>
          <p:spPr>
            <a:xfrm>
              <a:off x="6686330" y="3141580"/>
              <a:ext cx="4926306" cy="456215"/>
            </a:xfrm>
            <a:prstGeom prst="rect">
              <a:avLst/>
            </a:prstGeom>
            <a:solidFill>
              <a:srgbClr val="BD920E">
                <a:alpha val="70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765" rtl="0" eaLnBrk="1" fontAlgn="auto" latinLnBrk="0" hangingPunct="1">
                <a:lnSpc>
                  <a:spcPct val="150000"/>
                </a:lnSpc>
                <a:spcBef>
                  <a:spcPts val="1200"/>
                </a:spcBef>
                <a:spcAft>
                  <a:spcPts val="0"/>
                </a:spcAft>
                <a:buClr>
                  <a:srgbClr val="FBFE67"/>
                </a:buClr>
                <a:buSzTx/>
                <a:buFontTx/>
                <a:buNone/>
                <a:defRPr/>
              </a:pPr>
              <a:r>
                <a:rPr kumimoji="0" lang="pt-BR" sz="18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Informações da fatura do cliente:</a:t>
              </a:r>
            </a:p>
          </p:txBody>
        </p:sp>
      </p:grpSp>
      <p:grpSp>
        <p:nvGrpSpPr>
          <p:cNvPr id="8" name="Agrupar 7"/>
          <p:cNvGrpSpPr/>
          <p:nvPr/>
        </p:nvGrpSpPr>
        <p:grpSpPr>
          <a:xfrm>
            <a:off x="2426207" y="2222763"/>
            <a:ext cx="7339586" cy="962847"/>
            <a:chOff x="6686329" y="1740583"/>
            <a:chExt cx="6868467" cy="745531"/>
          </a:xfrm>
        </p:grpSpPr>
        <p:sp>
          <p:nvSpPr>
            <p:cNvPr id="9" name="Retângulo 8"/>
            <p:cNvSpPr/>
            <p:nvPr/>
          </p:nvSpPr>
          <p:spPr>
            <a:xfrm>
              <a:off x="6686329" y="1740583"/>
              <a:ext cx="6868465" cy="285973"/>
            </a:xfrm>
            <a:prstGeom prst="rect">
              <a:avLst/>
            </a:prstGeom>
            <a:solidFill>
              <a:srgbClr val="BD920E">
                <a:alpha val="70000"/>
              </a:srgbClr>
            </a:solidFill>
            <a:ln>
              <a:solidFill>
                <a:srgbClr val="BD920E"/>
              </a:solidFill>
            </a:ln>
          </p:spPr>
          <p:txBody>
            <a:bodyPr wrap="square" lIns="91440" tIns="45720" rIns="91440" bIns="4572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1200"/>
                </a:spcBef>
                <a:spcAft>
                  <a:spcPts val="0"/>
                </a:spcAft>
                <a:buClr>
                  <a:srgbClr val="FBFE67"/>
                </a:buClr>
                <a:buSzTx/>
                <a:buFontTx/>
                <a:buNone/>
                <a:defRPr/>
              </a:pPr>
              <a:r>
                <a:rPr kumimoji="0" lang="pt-BR" sz="18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Informações de Claro Clube</a:t>
              </a:r>
              <a:endParaRPr kumimoji="0" lang="pt-BR" sz="1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0" name="Retângulo 9"/>
            <p:cNvSpPr/>
            <p:nvPr/>
          </p:nvSpPr>
          <p:spPr>
            <a:xfrm>
              <a:off x="6686330" y="2033323"/>
              <a:ext cx="6868466" cy="452791"/>
            </a:xfrm>
            <a:prstGeom prst="rect">
              <a:avLst/>
            </a:prstGeom>
            <a:ln>
              <a:solidFill>
                <a:srgbClr val="BD920E"/>
              </a:solidFill>
            </a:ln>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0800" marR="0" lvl="0" indent="0" algn="ctr" defTabSz="913765" rtl="0" eaLnBrk="1" fontAlgn="auto" latinLnBrk="0" hangingPunct="1">
                <a:lnSpc>
                  <a:spcPct val="100000"/>
                </a:lnSpc>
                <a:spcBef>
                  <a:spcPts val="1200"/>
                </a:spcBef>
                <a:spcAft>
                  <a:spcPts val="0"/>
                </a:spcAft>
                <a:buClrTx/>
                <a:buSzTx/>
                <a:buFontTx/>
                <a:buNone/>
                <a:defRPr/>
              </a:pP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No app Minha Claro também você pode consultar o Claro Clube e</a:t>
              </a:r>
              <a:b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br>
              <a:r>
                <a:rPr kumimoji="0" lang="pt-BR" sz="1600" b="0" i="0" u="none" strike="noStrike" kern="1200" cap="none" spc="0" normalizeH="0" baseline="0" noProof="0" dirty="0">
                  <a:ln>
                    <a:noFill/>
                  </a:ln>
                  <a:solidFill>
                    <a:prstClr val="white"/>
                  </a:solidFill>
                  <a:effectLst/>
                  <a:uLnTx/>
                  <a:uFillTx/>
                  <a:latin typeface="Segoe UI" panose="020B0502040204020203"/>
                  <a:ea typeface="Segoe UI Black" panose="020B0A02040204020203"/>
                  <a:cs typeface="Segoe UI" panose="020B0502040204020203"/>
                </a:rPr>
                <a:t>ter acessos aos benefícios e vantagens como resgate e extrato dos pontos.</a:t>
              </a:r>
              <a:endPar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10143288" cy="39878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6"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WHATSAPP</a:t>
            </a:r>
          </a:p>
        </p:txBody>
      </p:sp>
      <p:grpSp>
        <p:nvGrpSpPr>
          <p:cNvPr id="7" name="Agrupar 6"/>
          <p:cNvGrpSpPr/>
          <p:nvPr/>
        </p:nvGrpSpPr>
        <p:grpSpPr>
          <a:xfrm>
            <a:off x="896803" y="2238389"/>
            <a:ext cx="5508282" cy="2168104"/>
            <a:chOff x="896803" y="2238389"/>
            <a:chExt cx="4645063" cy="2168104"/>
          </a:xfrm>
        </p:grpSpPr>
        <p:sp>
          <p:nvSpPr>
            <p:cNvPr id="15" name="CaixaDeTexto 3"/>
            <p:cNvSpPr txBox="1"/>
            <p:nvPr/>
          </p:nvSpPr>
          <p:spPr>
            <a:xfrm>
              <a:off x="896803" y="2698333"/>
              <a:ext cx="4645063" cy="1708160"/>
            </a:xfrm>
            <a:prstGeom prst="rect">
              <a:avLst/>
            </a:prstGeom>
            <a:noFill/>
            <a:ln>
              <a:solidFill>
                <a:srgbClr val="BD920E"/>
              </a:solidFill>
            </a:ln>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4150" indent="-184150" defTabSz="913765">
                <a:lnSpc>
                  <a:spcPct val="100000"/>
                </a:lnSpc>
                <a:spcBef>
                  <a:spcPts val="600"/>
                </a:spcBef>
                <a:buClr>
                  <a:schemeClr val="bg1"/>
                </a:buClr>
                <a:buFont typeface="Arial" panose="020B0604020202020204" pitchFamily="34" charset="0"/>
                <a:buChar char="•"/>
              </a:pPr>
              <a:r>
                <a:rPr lang="pt-BR" dirty="0">
                  <a:solidFill>
                    <a:schemeClr val="bg1"/>
                  </a:solidFill>
                  <a:latin typeface="Segoe UI" panose="020B0502040204020203" pitchFamily="34" charset="0"/>
                  <a:ea typeface="Segoe UI Black" panose="020B0A02040204020203" pitchFamily="34" charset="0"/>
                  <a:cs typeface="Segoe UI" panose="020B0502040204020203" pitchFamily="34" charset="0"/>
                </a:rPr>
                <a:t>Utilizar o app mais consumido pelos brasileiros;</a:t>
              </a:r>
            </a:p>
            <a:p>
              <a:pPr marL="184150" indent="-184150" defTabSz="913765">
                <a:lnSpc>
                  <a:spcPct val="100000"/>
                </a:lnSpc>
                <a:spcBef>
                  <a:spcPts val="600"/>
                </a:spcBef>
                <a:buClr>
                  <a:schemeClr val="bg1"/>
                </a:buClr>
                <a:buFont typeface="Arial" panose="020B0604020202020204" pitchFamily="34" charset="0"/>
                <a:buChar char="•"/>
              </a:pPr>
              <a:r>
                <a:rPr lang="pt-BR" dirty="0">
                  <a:solidFill>
                    <a:schemeClr val="bg1"/>
                  </a:solidFill>
                  <a:latin typeface="Segoe UI" panose="020B0502040204020203" pitchFamily="34" charset="0"/>
                  <a:ea typeface="Segoe UI Black" panose="020B0A02040204020203" pitchFamily="34" charset="0"/>
                  <a:cs typeface="Segoe UI" panose="020B0502040204020203" pitchFamily="34" charset="0"/>
                </a:rPr>
                <a:t>Transmitir informações importantes para o cliente;</a:t>
              </a:r>
            </a:p>
            <a:p>
              <a:pPr marL="184150" indent="-184150" defTabSz="913765">
                <a:lnSpc>
                  <a:spcPct val="100000"/>
                </a:lnSpc>
                <a:spcBef>
                  <a:spcPts val="600"/>
                </a:spcBef>
                <a:buClr>
                  <a:schemeClr val="bg1"/>
                </a:buClr>
                <a:buFont typeface="Arial" panose="020B0604020202020204" pitchFamily="34" charset="0"/>
                <a:buChar char="•"/>
              </a:pPr>
              <a:r>
                <a:rPr lang="pt-BR" dirty="0">
                  <a:solidFill>
                    <a:schemeClr val="bg1"/>
                  </a:solidFill>
                  <a:latin typeface="Segoe UI" panose="020B0502040204020203" pitchFamily="34" charset="0"/>
                  <a:ea typeface="Segoe UI Black" panose="020B0A02040204020203" pitchFamily="34" charset="0"/>
                  <a:cs typeface="Segoe UI" panose="020B0502040204020203" pitchFamily="34" charset="0"/>
                </a:rPr>
                <a:t>Otimizar rota dos técnicos;</a:t>
              </a:r>
            </a:p>
            <a:p>
              <a:pPr marL="184150" indent="-184150" defTabSz="913765">
                <a:lnSpc>
                  <a:spcPct val="100000"/>
                </a:lnSpc>
                <a:spcBef>
                  <a:spcPts val="600"/>
                </a:spcBef>
                <a:buClr>
                  <a:schemeClr val="bg1"/>
                </a:buClr>
                <a:buFont typeface="Arial" panose="020B0604020202020204" pitchFamily="34" charset="0"/>
                <a:buChar char="•"/>
              </a:pPr>
              <a:r>
                <a:rPr lang="pt-BR" dirty="0">
                  <a:solidFill>
                    <a:schemeClr val="bg1"/>
                  </a:solidFill>
                  <a:latin typeface="Segoe UI" panose="020B0502040204020203" pitchFamily="34" charset="0"/>
                  <a:ea typeface="Segoe UI Black" panose="020B0A02040204020203" pitchFamily="34" charset="0"/>
                  <a:cs typeface="Segoe UI" panose="020B0502040204020203" pitchFamily="34" charset="0"/>
                </a:rPr>
                <a:t>Possibilidade de reduzir quebra de agenda </a:t>
              </a:r>
              <a:br>
                <a:rPr lang="pt-BR"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pt-BR" dirty="0">
                  <a:solidFill>
                    <a:schemeClr val="bg1"/>
                  </a:solidFill>
                  <a:latin typeface="Segoe UI" panose="020B0502040204020203" pitchFamily="34" charset="0"/>
                  <a:ea typeface="Segoe UI Black" panose="020B0A02040204020203" pitchFamily="34" charset="0"/>
                  <a:cs typeface="Segoe UI" panose="020B0502040204020203" pitchFamily="34" charset="0"/>
                </a:rPr>
                <a:t>e ausência do cliente nos indicadores.</a:t>
              </a:r>
            </a:p>
          </p:txBody>
        </p:sp>
        <p:sp>
          <p:nvSpPr>
            <p:cNvPr id="21" name="Retângulo 20"/>
            <p:cNvSpPr/>
            <p:nvPr/>
          </p:nvSpPr>
          <p:spPr>
            <a:xfrm>
              <a:off x="896803" y="2238389"/>
              <a:ext cx="4645063" cy="456215"/>
            </a:xfrm>
            <a:prstGeom prst="rect">
              <a:avLst/>
            </a:prstGeom>
            <a:solidFill>
              <a:srgbClr val="BD920E">
                <a:alpha val="68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150000"/>
                </a:lnSpc>
                <a:spcBef>
                  <a:spcPts val="1200"/>
                </a:spcBef>
                <a:buClr>
                  <a:srgbClr val="FBFE67"/>
                </a:buClr>
              </a:pPr>
              <a:r>
                <a:rPr lang="pt-BR" b="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Benefícios</a:t>
              </a:r>
            </a:p>
          </p:txBody>
        </p:sp>
      </p:grpSp>
      <p:grpSp>
        <p:nvGrpSpPr>
          <p:cNvPr id="8" name="Agrupar 7"/>
          <p:cNvGrpSpPr/>
          <p:nvPr/>
        </p:nvGrpSpPr>
        <p:grpSpPr>
          <a:xfrm>
            <a:off x="6813647" y="3076525"/>
            <a:ext cx="4890112" cy="2366033"/>
            <a:chOff x="6813647" y="3076525"/>
            <a:chExt cx="4926306" cy="2366033"/>
          </a:xfrm>
        </p:grpSpPr>
        <p:sp>
          <p:nvSpPr>
            <p:cNvPr id="13" name="CaixaDeTexto 6"/>
            <p:cNvSpPr txBox="1"/>
            <p:nvPr/>
          </p:nvSpPr>
          <p:spPr>
            <a:xfrm>
              <a:off x="6813647" y="3534343"/>
              <a:ext cx="4926306" cy="1908215"/>
            </a:xfrm>
            <a:prstGeom prst="rect">
              <a:avLst/>
            </a:prstGeom>
            <a:noFill/>
            <a:ln>
              <a:solidFill>
                <a:srgbClr val="BD920E"/>
              </a:solidFill>
            </a:ln>
          </p:spPr>
          <p:txBody>
            <a:bodyPr wrap="square"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4150" indent="-18415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Realizar o cadastro de contato corretamente;</a:t>
              </a:r>
            </a:p>
            <a:p>
              <a:pPr marL="184150" indent="-18415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O SMS será substituído pelo WhatsApp somente para números válidos;</a:t>
              </a:r>
            </a:p>
            <a:p>
              <a:pPr marL="184150" indent="-18415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Vendedores devem reforçar que o contato acontecerá via WhatsApp Oficial da Claro </a:t>
              </a:r>
              <a:b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(11) 999910621.</a:t>
              </a:r>
            </a:p>
          </p:txBody>
        </p:sp>
        <p:sp>
          <p:nvSpPr>
            <p:cNvPr id="14" name="Retângulo 13"/>
            <p:cNvSpPr/>
            <p:nvPr/>
          </p:nvSpPr>
          <p:spPr>
            <a:xfrm>
              <a:off x="6813647" y="3076525"/>
              <a:ext cx="4926306" cy="456215"/>
            </a:xfrm>
            <a:prstGeom prst="rect">
              <a:avLst/>
            </a:prstGeom>
            <a:solidFill>
              <a:srgbClr val="BD920E">
                <a:alpha val="71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150000"/>
                </a:lnSpc>
                <a:spcBef>
                  <a:spcPts val="1200"/>
                </a:spcBef>
                <a:buClr>
                  <a:srgbClr val="FBFE67"/>
                </a:buClr>
              </a:pPr>
              <a:r>
                <a:rPr lang="pt-BR"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Importante!</a:t>
              </a:r>
            </a:p>
          </p:txBody>
        </p:sp>
      </p:grpSp>
      <p:grpSp>
        <p:nvGrpSpPr>
          <p:cNvPr id="9" name="Agrupar 8"/>
          <p:cNvGrpSpPr/>
          <p:nvPr/>
        </p:nvGrpSpPr>
        <p:grpSpPr>
          <a:xfrm>
            <a:off x="896803" y="4560931"/>
            <a:ext cx="5511104" cy="1996550"/>
            <a:chOff x="896803" y="4560931"/>
            <a:chExt cx="4926306" cy="1996550"/>
          </a:xfrm>
        </p:grpSpPr>
        <p:sp>
          <p:nvSpPr>
            <p:cNvPr id="10" name="Retângulo 9"/>
            <p:cNvSpPr/>
            <p:nvPr/>
          </p:nvSpPr>
          <p:spPr>
            <a:xfrm>
              <a:off x="896803" y="4560931"/>
              <a:ext cx="4926306" cy="369332"/>
            </a:xfrm>
            <a:prstGeom prst="rect">
              <a:avLst/>
            </a:prstGeom>
            <a:solidFill>
              <a:srgbClr val="BD920E">
                <a:alpha val="71000"/>
              </a:srgbClr>
            </a:solidFill>
            <a:ln>
              <a:solidFill>
                <a:srgbClr val="BD920E"/>
              </a:solidFill>
            </a:ln>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100000"/>
                </a:lnSpc>
                <a:spcBef>
                  <a:spcPts val="1200"/>
                </a:spcBef>
                <a:buClr>
                  <a:srgbClr val="FBFE67"/>
                </a:buClr>
              </a:pPr>
              <a:r>
                <a:rPr lang="pt-BR" b="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Cenários atendidos</a:t>
              </a:r>
            </a:p>
          </p:txBody>
        </p:sp>
        <p:sp>
          <p:nvSpPr>
            <p:cNvPr id="11" name="Retângulo 10"/>
            <p:cNvSpPr/>
            <p:nvPr/>
          </p:nvSpPr>
          <p:spPr>
            <a:xfrm>
              <a:off x="896803" y="4926265"/>
              <a:ext cx="4926306" cy="1631216"/>
            </a:xfrm>
            <a:prstGeom prst="rect">
              <a:avLst/>
            </a:prstGeom>
            <a:ln>
              <a:solidFill>
                <a:srgbClr val="BD920E"/>
              </a:solidFill>
            </a:ln>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4150" indent="-18415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Residencial prospect e base (exceto DTH e BOX);</a:t>
              </a:r>
            </a:p>
            <a:p>
              <a:pPr marL="184150" indent="-18415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Manutenção;</a:t>
              </a:r>
            </a:p>
            <a:p>
              <a:pPr marL="184150" indent="-184150" defTabSz="913765">
                <a:lnSpc>
                  <a:spcPct val="100000"/>
                </a:lnSpc>
                <a:spcBef>
                  <a:spcPts val="600"/>
                </a:spcBef>
                <a:buClr>
                  <a:schemeClr val="bg1"/>
                </a:buClr>
                <a:buFont typeface="Arial" panose="020B0604020202020204" pitchFamily="34" charset="0"/>
                <a:buChar char="•"/>
              </a:pPr>
              <a:r>
                <a:rPr lang="pt-BR">
                  <a:solidFill>
                    <a:schemeClr val="bg1"/>
                  </a:solidFill>
                  <a:latin typeface="Segoe UI" panose="020B0502040204020203" pitchFamily="34" charset="0"/>
                  <a:ea typeface="Segoe UI Black" panose="020B0A02040204020203" pitchFamily="34" charset="0"/>
                  <a:cs typeface="Segoe UI" panose="020B0502040204020203" pitchFamily="34" charset="0"/>
                </a:rPr>
                <a:t>Serviços Técnicos (mudança de pacote e/ou endereço).</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790842" y="1125726"/>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Gráfico 1"/>
          <p:cNvPicPr>
            <a:picLocks noChangeAspect="1"/>
          </p:cNvPicPr>
          <p:nvPr/>
        </p:nvPicPr>
        <p:blipFill rotWithShape="1">
          <a:blip>
            <a:extLst>
              <a:ext uri="{96DAC541-7B7A-43D3-8B79-37D633B846F1}">
                <asvg:svgBlip xmlns:asvg="http://schemas.microsoft.com/office/drawing/2016/SVG/main" r:embed="rId3"/>
              </a:ext>
            </a:extLst>
          </a:blip>
          <a:srcRect l="53177" t="3241" r="-1335" b="-3241"/>
          <a:stretch>
            <a:fillRect/>
          </a:stretch>
        </p:blipFill>
        <p:spPr>
          <a:xfrm>
            <a:off x="47625" y="1448503"/>
            <a:ext cx="553425" cy="1144747"/>
          </a:xfrm>
          <a:prstGeom prst="rect">
            <a:avLst/>
          </a:prstGeom>
        </p:spPr>
      </p:pic>
      <p:sp>
        <p:nvSpPr>
          <p:cNvPr id="3" name="Retângulo 2"/>
          <p:cNvSpPr/>
          <p:nvPr/>
        </p:nvSpPr>
        <p:spPr>
          <a:xfrm>
            <a:off x="790842" y="2344589"/>
            <a:ext cx="5064247" cy="2708434"/>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13765">
              <a:spcBef>
                <a:spcPts val="1200"/>
              </a:spcBef>
            </a:pPr>
            <a:r>
              <a:rPr lang="pt-BR" sz="2000" dirty="0">
                <a:solidFill>
                  <a:prstClr val="white"/>
                </a:solidFill>
                <a:latin typeface="Segoe UI" panose="020B0502040204020203" pitchFamily="34" charset="0"/>
                <a:ea typeface="Segoe UI Black" panose="020B0A02040204020203" pitchFamily="34" charset="0"/>
                <a:cs typeface="Segoe UI" panose="020B0502040204020203" pitchFamily="34" charset="0"/>
              </a:rPr>
              <a:t>Os planos </a:t>
            </a:r>
            <a:r>
              <a:rPr lang="pt-BR" sz="20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Claro controle </a:t>
            </a:r>
            <a:r>
              <a:rPr lang="pt-BR" sz="2000" dirty="0">
                <a:solidFill>
                  <a:prstClr val="white"/>
                </a:solidFill>
                <a:latin typeface="Segoe UI" panose="020B0502040204020203" pitchFamily="34" charset="0"/>
                <a:ea typeface="Segoe UI Black" panose="020B0A02040204020203" pitchFamily="34" charset="0"/>
                <a:cs typeface="Segoe UI" panose="020B0502040204020203" pitchFamily="34" charset="0"/>
              </a:rPr>
              <a:t>são uma opção intermediária entre os planos pré-pagos e pós-pagos, oferecendo </a:t>
            </a:r>
            <a:r>
              <a:rPr lang="pt-BR" sz="20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valor fixo mensal, franquia de internet definida e benefícios exclusivos</a:t>
            </a:r>
            <a:r>
              <a:rPr lang="pt-BR" sz="2000" dirty="0">
                <a:solidFill>
                  <a:prstClr val="white"/>
                </a:solidFill>
                <a:latin typeface="Segoe UI" panose="020B0502040204020203" pitchFamily="34" charset="0"/>
                <a:ea typeface="Segoe UI Black" panose="020B0A02040204020203" pitchFamily="34" charset="0"/>
                <a:cs typeface="Segoe UI" panose="020B0502040204020203" pitchFamily="34" charset="0"/>
              </a:rPr>
              <a:t>. </a:t>
            </a:r>
          </a:p>
          <a:p>
            <a:pPr lvl="0" defTabSz="913765">
              <a:spcBef>
                <a:spcPts val="1200"/>
              </a:spcBef>
            </a:pPr>
            <a:r>
              <a:rPr lang="pt-BR" sz="2000" dirty="0">
                <a:solidFill>
                  <a:prstClr val="white"/>
                </a:solidFill>
                <a:latin typeface="Segoe UI" panose="020B0502040204020203" pitchFamily="34" charset="0"/>
                <a:ea typeface="Segoe UI Black" panose="020B0A02040204020203" pitchFamily="34" charset="0"/>
                <a:cs typeface="Segoe UI" panose="020B0502040204020203" pitchFamily="34" charset="0"/>
              </a:rPr>
              <a:t>Eles são ideais para quem quer </a:t>
            </a:r>
            <a:r>
              <a:rPr lang="pt-BR" sz="20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previsibilidade nos gastos e bons serviços digitais.</a:t>
            </a:r>
          </a:p>
        </p:txBody>
      </p:sp>
      <p:sp>
        <p:nvSpPr>
          <p:cNvPr id="5" name="CaixaDeTexto 2"/>
          <p:cNvSpPr txBox="1"/>
          <p:nvPr/>
        </p:nvSpPr>
        <p:spPr>
          <a:xfrm>
            <a:off x="790842" y="1704380"/>
            <a:ext cx="1986225"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085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CONTROLE</a:t>
            </a:r>
            <a:endPar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pic>
        <p:nvPicPr>
          <p:cNvPr id="4" name="Imagem 9">
            <a:extLst>
              <a:ext uri="{FF2B5EF4-FFF2-40B4-BE49-F238E27FC236}">
                <a16:creationId xmlns:a16="http://schemas.microsoft.com/office/drawing/2014/main" id="{E3A30545-4752-5B44-12A5-281BCBDB05C7}"/>
              </a:ext>
            </a:extLst>
          </p:cNvPr>
          <p:cNvPicPr>
            <a:picLocks noChangeAspect="1"/>
          </p:cNvPicPr>
          <p:nvPr/>
        </p:nvPicPr>
        <p:blipFill rotWithShape="1">
          <a:blip r:embed="rId4"/>
          <a:srcRect l="23157" t="11934" r="-109" b="18440"/>
          <a:stretch>
            <a:fillRect/>
          </a:stretch>
        </p:blipFill>
        <p:spPr>
          <a:xfrm>
            <a:off x="5855089" y="1706303"/>
            <a:ext cx="6350120" cy="38294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4"/>
          <p:cNvSpPr txBox="1"/>
          <p:nvPr/>
        </p:nvSpPr>
        <p:spPr>
          <a:xfrm>
            <a:off x="814014" y="1284742"/>
            <a:ext cx="9879817" cy="4001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Black" panose="020B0A02040204020203" pitchFamily="34" charset="0"/>
              </a:rPr>
              <a:t>App Minha Claro e Claro clube</a:t>
            </a:r>
            <a:endParaRPr kumimoji="0" lang="pt-BR" sz="2000" b="0" i="0" u="none" strike="noStrike" kern="1200" cap="none" spc="0" normalizeH="0" baseline="0" noProof="0" dirty="0">
              <a:ln>
                <a:noFill/>
              </a:ln>
              <a:solidFill>
                <a:prstClr val="white"/>
              </a:solidFill>
              <a:effectLst/>
              <a:uLnTx/>
              <a:uFillTx/>
              <a:latin typeface="Segoe UI Black" panose="020B0A02040204020203"/>
              <a:ea typeface="Segoe UI Black" panose="020B0A02040204020203"/>
              <a:cs typeface="Segoe UI" panose="020B0502040204020203" pitchFamily="34" charset="0"/>
            </a:endParaRPr>
          </a:p>
        </p:txBody>
      </p:sp>
      <p:sp>
        <p:nvSpPr>
          <p:cNvPr id="3" name="CaixaDeTexto 1"/>
          <p:cNvSpPr txBox="1"/>
          <p:nvPr/>
        </p:nvSpPr>
        <p:spPr>
          <a:xfrm>
            <a:off x="790842" y="1633588"/>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00430">
              <a:defRPr/>
            </a:pPr>
            <a:r>
              <a:rPr lang="pt-BR" sz="2400" b="1" kern="0" dirty="0">
                <a:solidFill>
                  <a:schemeClr val="bg1"/>
                </a:solidFill>
                <a:latin typeface="Segoe UI" panose="020B0502040204020203" pitchFamily="34" charset="0"/>
                <a:ea typeface="Segoe UI Black" panose="020B0A02040204020203" pitchFamily="34" charset="0"/>
                <a:cs typeface="Segoe UI" panose="020B0502040204020203" pitchFamily="34" charset="0"/>
              </a:rPr>
              <a:t>CLARO CLUBE</a:t>
            </a:r>
          </a:p>
        </p:txBody>
      </p:sp>
      <p:sp>
        <p:nvSpPr>
          <p:cNvPr id="4" name="CaixaDeTexto 2"/>
          <p:cNvSpPr txBox="1"/>
          <p:nvPr/>
        </p:nvSpPr>
        <p:spPr>
          <a:xfrm>
            <a:off x="893972" y="3095526"/>
            <a:ext cx="4598593"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100000"/>
              </a:lnSpc>
              <a:spcBef>
                <a:spcPts val="1200"/>
              </a:spcBef>
            </a:pPr>
            <a:r>
              <a:rPr lang="pt-BR" sz="24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Claro clube é o programa</a:t>
            </a:r>
            <a:br>
              <a:rPr lang="pt-BR" sz="24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pt-BR" sz="24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de fidelidade da Claro que oferece benefícios exclusivos para clientes da Claro.</a:t>
            </a:r>
          </a:p>
        </p:txBody>
      </p:sp>
      <p:sp>
        <p:nvSpPr>
          <p:cNvPr id="12" name="Retângulo 11"/>
          <p:cNvSpPr/>
          <p:nvPr/>
        </p:nvSpPr>
        <p:spPr>
          <a:xfrm>
            <a:off x="5679377" y="2033698"/>
            <a:ext cx="5127168" cy="4401205"/>
          </a:xfrm>
          <a:prstGeom prst="rect">
            <a:avLst/>
          </a:prstGeom>
          <a:solidFill>
            <a:srgbClr val="BD920E">
              <a:alpha val="71000"/>
            </a:srgbClr>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505" lvl="0">
              <a:spcBef>
                <a:spcPts val="1800"/>
              </a:spcBef>
              <a:buClr>
                <a:srgbClr val="FF0037"/>
              </a:buClr>
              <a:defRPr/>
            </a:pPr>
            <a:br>
              <a:rPr lang="pt-BR" sz="2000" dirty="0">
                <a:solidFill>
                  <a:schemeClr val="bg1"/>
                </a:solidFill>
                <a:latin typeface="Segoe UI" panose="020B0502040204020203" pitchFamily="34" charset="0"/>
                <a:cs typeface="Segoe UI" panose="020B0502040204020203" pitchFamily="34" charset="0"/>
              </a:rPr>
            </a:br>
            <a:r>
              <a:rPr lang="pt-BR" sz="2000" dirty="0">
                <a:solidFill>
                  <a:schemeClr val="bg1"/>
                </a:solidFill>
                <a:latin typeface="Segoe UI" panose="020B0502040204020203" pitchFamily="34" charset="0"/>
                <a:cs typeface="Segoe UI" panose="020B0502040204020203" pitchFamily="34" charset="0"/>
              </a:rPr>
              <a:t>Cliente acumula pontos que podem ser trocados por produtos e serviços, além</a:t>
            </a:r>
            <a:br>
              <a:rPr lang="pt-BR" sz="2000" dirty="0">
                <a:solidFill>
                  <a:schemeClr val="bg1"/>
                </a:solidFill>
                <a:latin typeface="Segoe UI" panose="020B0502040204020203" pitchFamily="34" charset="0"/>
                <a:cs typeface="Segoe UI" panose="020B0502040204020203" pitchFamily="34" charset="0"/>
              </a:rPr>
            </a:br>
            <a:r>
              <a:rPr lang="pt-BR" sz="2000" dirty="0">
                <a:solidFill>
                  <a:schemeClr val="bg1"/>
                </a:solidFill>
                <a:latin typeface="Segoe UI" panose="020B0502040204020203" pitchFamily="34" charset="0"/>
                <a:cs typeface="Segoe UI" panose="020B0502040204020203" pitchFamily="34" charset="0"/>
              </a:rPr>
              <a:t>de descontos em parceiros.</a:t>
            </a:r>
          </a:p>
          <a:p>
            <a:pPr marL="230505" lvl="0">
              <a:spcBef>
                <a:spcPts val="1800"/>
              </a:spcBef>
              <a:buClr>
                <a:srgbClr val="FF0037"/>
              </a:buClr>
              <a:defRPr/>
            </a:pPr>
            <a:r>
              <a:rPr lang="pt-BR" sz="2000" dirty="0">
                <a:solidFill>
                  <a:schemeClr val="bg1"/>
                </a:solidFill>
                <a:latin typeface="Segoe UI" panose="020B0502040204020203" pitchFamily="34" charset="0"/>
                <a:cs typeface="Segoe UI" panose="020B0502040204020203" pitchFamily="34" charset="0"/>
              </a:rPr>
              <a:t>Para participar, basta fazer o cadastro </a:t>
            </a:r>
            <a:br>
              <a:rPr lang="pt-BR" sz="2000" dirty="0">
                <a:solidFill>
                  <a:schemeClr val="bg1"/>
                </a:solidFill>
                <a:latin typeface="Segoe UI" panose="020B0502040204020203" pitchFamily="34" charset="0"/>
                <a:cs typeface="Segoe UI" panose="020B0502040204020203" pitchFamily="34" charset="0"/>
              </a:rPr>
            </a:br>
            <a:r>
              <a:rPr lang="pt-BR" sz="2000" dirty="0">
                <a:solidFill>
                  <a:schemeClr val="bg1"/>
                </a:solidFill>
                <a:latin typeface="Segoe UI" panose="020B0502040204020203" pitchFamily="34" charset="0"/>
                <a:cs typeface="Segoe UI" panose="020B0502040204020203" pitchFamily="34" charset="0"/>
              </a:rPr>
              <a:t>no Claro clube:</a:t>
            </a:r>
          </a:p>
          <a:p>
            <a:pPr marL="230505" lvl="0">
              <a:spcBef>
                <a:spcPts val="1800"/>
              </a:spcBef>
              <a:buClr>
                <a:schemeClr val="bg1"/>
              </a:buClr>
              <a:buFont typeface="Arial" panose="020B0604020202020204" pitchFamily="34" charset="0"/>
              <a:buChar char="•"/>
              <a:defRPr/>
            </a:pPr>
            <a:r>
              <a:rPr lang="pt-BR" sz="2000" dirty="0">
                <a:solidFill>
                  <a:schemeClr val="bg1"/>
                </a:solidFill>
                <a:latin typeface="Segoe UI" panose="020B0502040204020203" pitchFamily="34" charset="0"/>
                <a:cs typeface="Segoe UI" panose="020B0502040204020203" pitchFamily="34" charset="0"/>
              </a:rPr>
              <a:t>  Categoria de entrada;</a:t>
            </a:r>
          </a:p>
          <a:p>
            <a:pPr marL="230505" lvl="0">
              <a:spcBef>
                <a:spcPts val="1800"/>
              </a:spcBef>
              <a:buClr>
                <a:schemeClr val="bg1"/>
              </a:buClr>
              <a:buFont typeface="Arial" panose="020B0604020202020204" pitchFamily="34" charset="0"/>
              <a:buChar char="•"/>
              <a:defRPr/>
            </a:pPr>
            <a:r>
              <a:rPr lang="pt-BR" sz="2000" dirty="0">
                <a:solidFill>
                  <a:schemeClr val="bg1"/>
                </a:solidFill>
                <a:latin typeface="Segoe UI" panose="020B0502040204020203" pitchFamily="34" charset="0"/>
                <a:cs typeface="Segoe UI" panose="020B0502040204020203" pitchFamily="34" charset="0"/>
              </a:rPr>
              <a:t>  Ganha 100 pontos no cadastro;</a:t>
            </a:r>
          </a:p>
          <a:p>
            <a:pPr marL="230505" lvl="0">
              <a:spcBef>
                <a:spcPts val="1800"/>
              </a:spcBef>
              <a:buClr>
                <a:schemeClr val="bg1"/>
              </a:buClr>
              <a:buFont typeface="Arial" panose="020B0604020202020204" pitchFamily="34" charset="0"/>
              <a:buChar char="•"/>
              <a:defRPr/>
            </a:pPr>
            <a:r>
              <a:rPr lang="pt-BR" sz="2000" dirty="0">
                <a:solidFill>
                  <a:schemeClr val="bg1"/>
                </a:solidFill>
                <a:latin typeface="Segoe UI" panose="020B0502040204020203" pitchFamily="34" charset="0"/>
                <a:cs typeface="Segoe UI" panose="020B0502040204020203" pitchFamily="34" charset="0"/>
              </a:rPr>
              <a:t>  R$ 1 em serviços na fatura</a:t>
            </a:r>
            <a:br>
              <a:rPr lang="pt-BR" sz="2000" dirty="0">
                <a:solidFill>
                  <a:schemeClr val="bg1"/>
                </a:solidFill>
                <a:latin typeface="Segoe UI" panose="020B0502040204020203" pitchFamily="34" charset="0"/>
                <a:cs typeface="Segoe UI" panose="020B0502040204020203" pitchFamily="34" charset="0"/>
              </a:rPr>
            </a:br>
            <a:r>
              <a:rPr lang="pt-BR" sz="2000" dirty="0">
                <a:solidFill>
                  <a:schemeClr val="bg1"/>
                </a:solidFill>
                <a:latin typeface="Segoe UI" panose="020B0502040204020203" pitchFamily="34" charset="0"/>
                <a:cs typeface="Segoe UI" panose="020B0502040204020203" pitchFamily="34" charset="0"/>
              </a:rPr>
              <a:t>   equivale a 1 ponto.</a:t>
            </a:r>
            <a:br>
              <a:rPr lang="pt-BR" sz="2000" dirty="0">
                <a:solidFill>
                  <a:schemeClr val="bg1"/>
                </a:solidFill>
                <a:latin typeface="Segoe UI" panose="020B0502040204020203" pitchFamily="34" charset="0"/>
                <a:cs typeface="Segoe UI" panose="020B0502040204020203" pitchFamily="34" charset="0"/>
              </a:rPr>
            </a:br>
            <a:endParaRPr lang="pt-BR" sz="2000" dirty="0">
              <a:solidFill>
                <a:schemeClr val="bg1"/>
              </a:solidFill>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unto-e-Conectado-Convergência-60”-Claro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7200">
                <p:cTn id="7" fill="hold" display="0">
                  <p:stCondLst>
                    <p:cond delay="indefinite"/>
                  </p:stCondLst>
                </p:cTn>
                <p:tgtEl>
                  <p:spTgt spid="2"/>
                </p:tgtEl>
              </p:cMediaNode>
            </p:vide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CA13F-8436-6182-386D-F5CE92229E59}"/>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CAA4BC5A-5503-FC7A-97A7-BCF331692AA9}"/>
              </a:ext>
            </a:extLst>
          </p:cNvPr>
          <p:cNvSpPr txBox="1"/>
          <p:nvPr/>
        </p:nvSpPr>
        <p:spPr>
          <a:xfrm>
            <a:off x="5345777" y="2151726"/>
            <a:ext cx="5385723" cy="2554545"/>
          </a:xfrm>
          <a:prstGeom prst="rect">
            <a:avLst/>
          </a:prstGeom>
          <a:noFill/>
        </p:spPr>
        <p:txBody>
          <a:bodyPr wrap="square" rtlCol="0">
            <a:spAutoFit/>
          </a:bodyPr>
          <a:lstStyle/>
          <a:p>
            <a:pPr lvl="0"/>
            <a:r>
              <a:rPr lang="pt-BR" sz="2000">
                <a:solidFill>
                  <a:prstClr val="white"/>
                </a:solidFill>
                <a:latin typeface="Segoe UI" panose="020B0502040204020203" pitchFamily="34" charset="0"/>
                <a:ea typeface="Calibri"/>
                <a:cs typeface="Segoe UI" panose="020B0502040204020203" pitchFamily="34" charset="0"/>
                <a:sym typeface="Calibri"/>
              </a:rPr>
              <a:t>Com o app Minha Claro, o cliente tem controle total da sua conta na palma da mão: consulta de faturas, consumo, suporte e muito mais, tudo com rapidez e segurança. </a:t>
            </a:r>
          </a:p>
          <a:p>
            <a:pPr lvl="0"/>
            <a:endParaRPr lang="pt-BR" sz="2000">
              <a:solidFill>
                <a:prstClr val="white"/>
              </a:solidFill>
              <a:latin typeface="Segoe UI" panose="020B0502040204020203" pitchFamily="34" charset="0"/>
              <a:ea typeface="Calibri"/>
              <a:cs typeface="Segoe UI" panose="020B0502040204020203" pitchFamily="34" charset="0"/>
              <a:sym typeface="Calibri"/>
            </a:endParaRPr>
          </a:p>
          <a:p>
            <a:pPr lvl="0"/>
            <a:r>
              <a:rPr lang="pt-BR" sz="2000">
                <a:solidFill>
                  <a:prstClr val="white"/>
                </a:solidFill>
                <a:latin typeface="Segoe UI" panose="020B0502040204020203" pitchFamily="34" charset="0"/>
                <a:ea typeface="Calibri"/>
                <a:cs typeface="Segoe UI" panose="020B0502040204020203" pitchFamily="34" charset="0"/>
                <a:sym typeface="Calibri"/>
              </a:rPr>
              <a:t>Mas se preferir, também pode acessar os mesmos serviços pela versão web em </a:t>
            </a:r>
            <a:r>
              <a:rPr lang="pt-BR" sz="2000" i="1" err="1">
                <a:solidFill>
                  <a:prstClr val="white"/>
                </a:solidFill>
                <a:latin typeface="Segoe UI" panose="020B0502040204020203" pitchFamily="34" charset="0"/>
                <a:ea typeface="Calibri"/>
                <a:cs typeface="Segoe UI" panose="020B0502040204020203" pitchFamily="34" charset="0"/>
                <a:sym typeface="Calibri"/>
              </a:rPr>
              <a:t>minhaclaro.com.br</a:t>
            </a:r>
            <a:r>
              <a:rPr lang="pt-BR" sz="2000">
                <a:solidFill>
                  <a:prstClr val="white"/>
                </a:solidFill>
                <a:latin typeface="Segoe UI" panose="020B0502040204020203" pitchFamily="34" charset="0"/>
                <a:ea typeface="Calibri"/>
                <a:cs typeface="Segoe UI" panose="020B0502040204020203" pitchFamily="34" charset="0"/>
                <a:sym typeface="Calibri"/>
              </a:rPr>
              <a:t>!</a:t>
            </a:r>
          </a:p>
        </p:txBody>
      </p:sp>
      <p:sp>
        <p:nvSpPr>
          <p:cNvPr id="7" name="CaixaDeTexto 6">
            <a:extLst>
              <a:ext uri="{FF2B5EF4-FFF2-40B4-BE49-F238E27FC236}">
                <a16:creationId xmlns:a16="http://schemas.microsoft.com/office/drawing/2014/main" id="{1325CE4D-7F2A-CD4F-9D7E-FEE86F75BE4E}"/>
              </a:ext>
            </a:extLst>
          </p:cNvPr>
          <p:cNvSpPr txBox="1"/>
          <p:nvPr/>
        </p:nvSpPr>
        <p:spPr>
          <a:xfrm>
            <a:off x="2891480" y="2967335"/>
            <a:ext cx="20569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DICA</a:t>
            </a:r>
          </a:p>
        </p:txBody>
      </p:sp>
      <p:pic>
        <p:nvPicPr>
          <p:cNvPr id="8" name="Imagem 2">
            <a:extLst>
              <a:ext uri="{FF2B5EF4-FFF2-40B4-BE49-F238E27FC236}">
                <a16:creationId xmlns:a16="http://schemas.microsoft.com/office/drawing/2014/main" id="{14929CA1-759F-586C-764E-0BABBAD1C7CF}"/>
              </a:ext>
            </a:extLst>
          </p:cNvPr>
          <p:cNvPicPr>
            <a:picLocks noChangeAspect="1"/>
          </p:cNvPicPr>
          <p:nvPr/>
        </p:nvPicPr>
        <p:blipFill rotWithShape="1">
          <a:blip>
            <a:extLst>
              <a:ext uri="{96DAC541-7B7A-43D3-8B79-37D633B846F1}">
                <asvg:svgBlip xmlns:asvg="http://schemas.microsoft.com/office/drawing/2016/SVG/main" r:embed="rId4"/>
              </a:ext>
            </a:extLst>
          </a:blip>
          <a:srcRect l="66964" r="-634"/>
          <a:stretch/>
        </p:blipFill>
        <p:spPr>
          <a:xfrm>
            <a:off x="0" y="625114"/>
            <a:ext cx="1895494" cy="5607771"/>
          </a:xfrm>
          <a:prstGeom prst="rect">
            <a:avLst/>
          </a:prstGeom>
        </p:spPr>
      </p:pic>
      <p:sp>
        <p:nvSpPr>
          <p:cNvPr id="9" name="Retângulo 8">
            <a:extLst>
              <a:ext uri="{FF2B5EF4-FFF2-40B4-BE49-F238E27FC236}">
                <a16:creationId xmlns:a16="http://schemas.microsoft.com/office/drawing/2014/main" id="{F1273221-3F9E-8B5E-5E57-1793D87698CC}"/>
              </a:ext>
            </a:extLst>
          </p:cNvPr>
          <p:cNvSpPr/>
          <p:nvPr/>
        </p:nvSpPr>
        <p:spPr>
          <a:xfrm rot="5400000">
            <a:off x="3899665" y="2990352"/>
            <a:ext cx="88710"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2477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E4928-E4FF-4DD7-ECFF-352D6425A9D5}"/>
            </a:ext>
          </a:extLst>
        </p:cNvPr>
        <p:cNvGrpSpPr/>
        <p:nvPr/>
      </p:nvGrpSpPr>
      <p:grpSpPr>
        <a:xfrm>
          <a:off x="0" y="0"/>
          <a:ext cx="0" cy="0"/>
          <a:chOff x="0" y="0"/>
          <a:chExt cx="0" cy="0"/>
        </a:xfrm>
      </p:grpSpPr>
      <p:pic>
        <p:nvPicPr>
          <p:cNvPr id="18" name="Imagem 17">
            <a:extLst>
              <a:ext uri="{FF2B5EF4-FFF2-40B4-BE49-F238E27FC236}">
                <a16:creationId xmlns:a16="http://schemas.microsoft.com/office/drawing/2014/main" id="{C6709D45-DC7E-F7CA-D52F-9B2ECDB4C1C9}"/>
              </a:ext>
            </a:extLst>
          </p:cNvPr>
          <p:cNvPicPr>
            <a:picLocks noChangeAspect="1"/>
          </p:cNvPicPr>
          <p:nvPr/>
        </p:nvPicPr>
        <p:blipFill rotWithShape="1">
          <a:blip r:embed="rId3"/>
          <a:srcRect l="55600" t="1539" r="-3758" b="-1539"/>
          <a:stretch>
            <a:fillRect/>
          </a:stretch>
        </p:blipFill>
        <p:spPr>
          <a:xfrm>
            <a:off x="47625" y="1286219"/>
            <a:ext cx="2315848" cy="4790279"/>
          </a:xfrm>
          <a:prstGeom prst="rect">
            <a:avLst/>
          </a:prstGeom>
        </p:spPr>
      </p:pic>
      <p:sp>
        <p:nvSpPr>
          <p:cNvPr id="6" name="CaixaDeTexto 5">
            <a:extLst>
              <a:ext uri="{FF2B5EF4-FFF2-40B4-BE49-F238E27FC236}">
                <a16:creationId xmlns:a16="http://schemas.microsoft.com/office/drawing/2014/main" id="{4971C206-F3C6-F26F-EFF0-2A8FF84C942C}"/>
              </a:ext>
            </a:extLst>
          </p:cNvPr>
          <p:cNvSpPr txBox="1"/>
          <p:nvPr/>
        </p:nvSpPr>
        <p:spPr>
          <a:xfrm>
            <a:off x="2907630" y="2125357"/>
            <a:ext cx="3086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Claro clube</a:t>
            </a:r>
          </a:p>
        </p:txBody>
      </p:sp>
      <p:sp>
        <p:nvSpPr>
          <p:cNvPr id="7" name="Retângulo 6">
            <a:extLst>
              <a:ext uri="{FF2B5EF4-FFF2-40B4-BE49-F238E27FC236}">
                <a16:creationId xmlns:a16="http://schemas.microsoft.com/office/drawing/2014/main" id="{EB7C898D-43F7-7AE4-E55B-72AB8EC99904}"/>
              </a:ext>
            </a:extLst>
          </p:cNvPr>
          <p:cNvSpPr/>
          <p:nvPr/>
        </p:nvSpPr>
        <p:spPr>
          <a:xfrm rot="5400000">
            <a:off x="3749175" y="2157522"/>
            <a:ext cx="101900"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aixaDeTexto 7">
            <a:extLst>
              <a:ext uri="{FF2B5EF4-FFF2-40B4-BE49-F238E27FC236}">
                <a16:creationId xmlns:a16="http://schemas.microsoft.com/office/drawing/2014/main" id="{60B86B1C-9BE6-1442-7D62-961B872FFF93}"/>
              </a:ext>
            </a:extLst>
          </p:cNvPr>
          <p:cNvSpPr txBox="1"/>
          <p:nvPr/>
        </p:nvSpPr>
        <p:spPr>
          <a:xfrm>
            <a:off x="2907630" y="3360898"/>
            <a:ext cx="5779170" cy="1015663"/>
          </a:xfrm>
          <a:prstGeom prst="rect">
            <a:avLst/>
          </a:prstGeom>
          <a:noFill/>
        </p:spPr>
        <p:txBody>
          <a:bodyPr wrap="square" rtlCol="0">
            <a:spAutoFit/>
          </a:bodyPr>
          <a:lstStyle/>
          <a:p>
            <a:pPr lvl="0" defTabSz="913765">
              <a:spcBef>
                <a:spcPts val="1200"/>
              </a:spcBef>
              <a:defRPr/>
            </a:pPr>
            <a:r>
              <a:rPr lang="pt-BR" sz="2000">
                <a:solidFill>
                  <a:prstClr val="white"/>
                </a:solidFill>
                <a:latin typeface="Segoe UI Semibold" panose="020B0702040204020203" pitchFamily="34" charset="0"/>
                <a:ea typeface="Segoe UI Black" panose="020B0A02040204020203" pitchFamily="34" charset="0"/>
                <a:cs typeface="Segoe UI Semibold" panose="020B0702040204020203" pitchFamily="34" charset="0"/>
              </a:rPr>
              <a:t>Claro clube é o programa de fidelidade da Claro que oferece benefícios exclusivos para clientes da Claro móvel e Claro residencial.</a:t>
            </a:r>
          </a:p>
        </p:txBody>
      </p:sp>
    </p:spTree>
    <p:extLst>
      <p:ext uri="{BB962C8B-B14F-4D97-AF65-F5344CB8AC3E}">
        <p14:creationId xmlns:p14="http://schemas.microsoft.com/office/powerpoint/2010/main" val="292610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8959A-62F6-CE6B-35F3-E70D4A91F85E}"/>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D75027DE-F11F-55B2-16AC-1EF520EF3641}"/>
              </a:ext>
            </a:extLst>
          </p:cNvPr>
          <p:cNvSpPr txBox="1"/>
          <p:nvPr/>
        </p:nvSpPr>
        <p:spPr>
          <a:xfrm>
            <a:off x="1073940" y="1469975"/>
            <a:ext cx="39588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Claro clube Benefícios</a:t>
            </a:r>
          </a:p>
        </p:txBody>
      </p:sp>
      <p:grpSp>
        <p:nvGrpSpPr>
          <p:cNvPr id="18" name="Agrupar 17">
            <a:extLst>
              <a:ext uri="{FF2B5EF4-FFF2-40B4-BE49-F238E27FC236}">
                <a16:creationId xmlns:a16="http://schemas.microsoft.com/office/drawing/2014/main" id="{241FC141-E3B8-918F-2AE9-52213C1AFD4E}"/>
              </a:ext>
            </a:extLst>
          </p:cNvPr>
          <p:cNvGrpSpPr/>
          <p:nvPr/>
        </p:nvGrpSpPr>
        <p:grpSpPr>
          <a:xfrm>
            <a:off x="1073940" y="2741286"/>
            <a:ext cx="4454153" cy="1200329"/>
            <a:chOff x="1287886" y="2573418"/>
            <a:chExt cx="4454153" cy="1200329"/>
          </a:xfrm>
        </p:grpSpPr>
        <p:pic>
          <p:nvPicPr>
            <p:cNvPr id="17" name="Gráfico 16" descr="Alvo estrutura de tópicos">
              <a:extLst>
                <a:ext uri="{FF2B5EF4-FFF2-40B4-BE49-F238E27FC236}">
                  <a16:creationId xmlns:a16="http://schemas.microsoft.com/office/drawing/2014/main" id="{B627ACC2-E302-3554-E9EB-FD53CAF2DAC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7886" y="2661820"/>
              <a:ext cx="914400" cy="914400"/>
            </a:xfrm>
            <a:prstGeom prst="rect">
              <a:avLst/>
            </a:prstGeom>
          </p:spPr>
        </p:pic>
        <p:sp>
          <p:nvSpPr>
            <p:cNvPr id="19" name="CaixaDeTexto 18">
              <a:extLst>
                <a:ext uri="{FF2B5EF4-FFF2-40B4-BE49-F238E27FC236}">
                  <a16:creationId xmlns:a16="http://schemas.microsoft.com/office/drawing/2014/main" id="{06155EA8-18B3-13D3-E558-52CA708747CB}"/>
                </a:ext>
              </a:extLst>
            </p:cNvPr>
            <p:cNvSpPr txBox="1"/>
            <p:nvPr/>
          </p:nvSpPr>
          <p:spPr>
            <a:xfrm>
              <a:off x="2202286" y="2573418"/>
              <a:ext cx="35397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Calibri"/>
                  <a:ea typeface="+mn-ea"/>
                  <a:cs typeface="+mn-cs"/>
                </a:rPr>
                <a:t>Acúmulo de pontos</a:t>
              </a:r>
              <a:r>
                <a:rPr kumimoji="0" lang="pt-BR" sz="1800" b="0" i="0" u="none" strike="noStrike" kern="1200" cap="none" spc="0" normalizeH="0" baseline="0" noProof="0">
                  <a:ln>
                    <a:noFill/>
                  </a:ln>
                  <a:solidFill>
                    <a:prstClr val="white"/>
                  </a:solidFill>
                  <a:effectLst/>
                  <a:uLnTx/>
                  <a:uFillTx/>
                  <a:latin typeface="Calibri"/>
                  <a:ea typeface="+mn-ea"/>
                  <a:cs typeface="+mn-cs"/>
                </a:rPr>
                <a:t>: a cada pagamento de fatura, o cliente acumula pontos (</a:t>
              </a:r>
              <a:r>
                <a:rPr kumimoji="0" lang="pt-BR" sz="1800" b="0" i="0" u="none" strike="noStrike" kern="1200" cap="none" spc="0" normalizeH="0" baseline="0" noProof="0" err="1">
                  <a:ln>
                    <a:noFill/>
                  </a:ln>
                  <a:solidFill>
                    <a:prstClr val="white"/>
                  </a:solidFill>
                  <a:effectLst/>
                  <a:uLnTx/>
                  <a:uFillTx/>
                  <a:latin typeface="Calibri"/>
                  <a:ea typeface="+mn-ea"/>
                  <a:cs typeface="+mn-cs"/>
                </a:rPr>
                <a:t>ex</a:t>
              </a:r>
              <a:r>
                <a:rPr kumimoji="0" lang="pt-BR" sz="1800" b="0" i="0" u="none" strike="noStrike" kern="1200" cap="none" spc="0" normalizeH="0" baseline="0" noProof="0">
                  <a:ln>
                    <a:noFill/>
                  </a:ln>
                  <a:solidFill>
                    <a:prstClr val="white"/>
                  </a:solidFill>
                  <a:effectLst/>
                  <a:uLnTx/>
                  <a:uFillTx/>
                  <a:latin typeface="Calibri"/>
                  <a:ea typeface="+mn-ea"/>
                  <a:cs typeface="+mn-cs"/>
                </a:rPr>
                <a:t>: 1 ponto</a:t>
              </a:r>
              <a:br>
                <a:rPr kumimoji="0" lang="pt-BR" sz="1800" b="0" i="0" u="none" strike="noStrike" kern="1200" cap="none" spc="0" normalizeH="0" baseline="0" noProof="0">
                  <a:ln>
                    <a:noFill/>
                  </a:ln>
                  <a:solidFill>
                    <a:prstClr val="white"/>
                  </a:solidFill>
                  <a:effectLst/>
                  <a:uLnTx/>
                  <a:uFillTx/>
                  <a:latin typeface="Calibri"/>
                  <a:ea typeface="+mn-ea"/>
                  <a:cs typeface="+mn-cs"/>
                </a:rPr>
              </a:br>
              <a:r>
                <a:rPr kumimoji="0" lang="pt-BR" sz="1800" b="0" i="0" u="none" strike="noStrike" kern="1200" cap="none" spc="0" normalizeH="0" baseline="0" noProof="0">
                  <a:ln>
                    <a:noFill/>
                  </a:ln>
                  <a:solidFill>
                    <a:prstClr val="white"/>
                  </a:solidFill>
                  <a:effectLst/>
                  <a:uLnTx/>
                  <a:uFillTx/>
                  <a:latin typeface="Calibri"/>
                  <a:ea typeface="+mn-ea"/>
                  <a:cs typeface="+mn-cs"/>
                </a:rPr>
                <a:t>por R$1 no Pós-pago).</a:t>
              </a:r>
            </a:p>
          </p:txBody>
        </p:sp>
      </p:grpSp>
      <p:grpSp>
        <p:nvGrpSpPr>
          <p:cNvPr id="20" name="Agrupar 19">
            <a:extLst>
              <a:ext uri="{FF2B5EF4-FFF2-40B4-BE49-F238E27FC236}">
                <a16:creationId xmlns:a16="http://schemas.microsoft.com/office/drawing/2014/main" id="{440D54F1-99C1-1B6E-B46D-6F6BC5084C57}"/>
              </a:ext>
            </a:extLst>
          </p:cNvPr>
          <p:cNvGrpSpPr/>
          <p:nvPr/>
        </p:nvGrpSpPr>
        <p:grpSpPr>
          <a:xfrm>
            <a:off x="1073940" y="4265833"/>
            <a:ext cx="4454153" cy="1477328"/>
            <a:chOff x="1287886" y="3960116"/>
            <a:chExt cx="4454153" cy="1477328"/>
          </a:xfrm>
        </p:grpSpPr>
        <p:pic>
          <p:nvPicPr>
            <p:cNvPr id="13" name="Gráfico 12" descr="Faixa de Opções estrutura de tópicos">
              <a:extLst>
                <a:ext uri="{FF2B5EF4-FFF2-40B4-BE49-F238E27FC236}">
                  <a16:creationId xmlns:a16="http://schemas.microsoft.com/office/drawing/2014/main" id="{70174F2C-DBC4-C725-6A28-4727CB4FD4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87886" y="4103080"/>
              <a:ext cx="914400" cy="914400"/>
            </a:xfrm>
            <a:prstGeom prst="rect">
              <a:avLst/>
            </a:prstGeom>
          </p:spPr>
        </p:pic>
        <p:sp>
          <p:nvSpPr>
            <p:cNvPr id="21" name="CaixaDeTexto 20">
              <a:extLst>
                <a:ext uri="{FF2B5EF4-FFF2-40B4-BE49-F238E27FC236}">
                  <a16:creationId xmlns:a16="http://schemas.microsoft.com/office/drawing/2014/main" id="{62E7BA68-6F68-F6BB-FA26-07F0AB54D3F9}"/>
                </a:ext>
              </a:extLst>
            </p:cNvPr>
            <p:cNvSpPr txBox="1"/>
            <p:nvPr/>
          </p:nvSpPr>
          <p:spPr>
            <a:xfrm>
              <a:off x="2202286" y="3960116"/>
              <a:ext cx="353975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Calibri"/>
                  <a:ea typeface="+mn-ea"/>
                  <a:cs typeface="+mn-cs"/>
                </a:rPr>
                <a:t>Troca por prêmios</a:t>
              </a:r>
              <a:r>
                <a:rPr kumimoji="0" lang="pt-BR" sz="1800" b="0" i="0" u="none" strike="noStrike" kern="1200" cap="none" spc="0" normalizeH="0" baseline="0" noProof="0">
                  <a:ln>
                    <a:noFill/>
                  </a:ln>
                  <a:solidFill>
                    <a:prstClr val="white"/>
                  </a:solidFill>
                  <a:effectLst/>
                  <a:uLnTx/>
                  <a:uFillTx/>
                  <a:latin typeface="Calibri"/>
                  <a:ea typeface="+mn-ea"/>
                  <a:cs typeface="+mn-cs"/>
                </a:rPr>
                <a:t>: descontos em aparelhos, assinaturas de serviços digitais, </a:t>
              </a:r>
              <a:r>
                <a:rPr kumimoji="0" lang="pt-BR" sz="1800" b="0" i="0" u="none" strike="noStrike" kern="1200" cap="none" spc="0" normalizeH="0" baseline="0" noProof="0" err="1">
                  <a:ln>
                    <a:noFill/>
                  </a:ln>
                  <a:solidFill>
                    <a:prstClr val="white"/>
                  </a:solidFill>
                  <a:effectLst/>
                  <a:uLnTx/>
                  <a:uFillTx/>
                  <a:latin typeface="Calibri"/>
                  <a:ea typeface="+mn-ea"/>
                  <a:cs typeface="+mn-cs"/>
                </a:rPr>
                <a:t>cashbacks</a:t>
              </a:r>
              <a:r>
                <a:rPr kumimoji="0" lang="pt-BR" sz="1800" b="0" i="0" u="none" strike="noStrike" kern="1200" cap="none" spc="0" normalizeH="0" baseline="0" noProof="0">
                  <a:ln>
                    <a:noFill/>
                  </a:ln>
                  <a:solidFill>
                    <a:prstClr val="white"/>
                  </a:solidFill>
                  <a:effectLst/>
                  <a:uLnTx/>
                  <a:uFillTx/>
                  <a:latin typeface="Calibri"/>
                  <a:ea typeface="+mn-ea"/>
                  <a:cs typeface="+mn-cs"/>
                </a:rPr>
                <a:t>, vouchers de cinema, transporte, alimentação</a:t>
              </a:r>
              <a:br>
                <a:rPr kumimoji="0" lang="pt-BR" sz="1800" b="0" i="0" u="none" strike="noStrike" kern="1200" cap="none" spc="0" normalizeH="0" baseline="0" noProof="0">
                  <a:ln>
                    <a:noFill/>
                  </a:ln>
                  <a:solidFill>
                    <a:prstClr val="white"/>
                  </a:solidFill>
                  <a:effectLst/>
                  <a:uLnTx/>
                  <a:uFillTx/>
                  <a:latin typeface="Calibri"/>
                  <a:ea typeface="+mn-ea"/>
                  <a:cs typeface="+mn-cs"/>
                </a:rPr>
              </a:br>
              <a:r>
                <a:rPr kumimoji="0" lang="pt-BR" sz="1800" b="0" i="0" u="none" strike="noStrike" kern="1200" cap="none" spc="0" normalizeH="0" baseline="0" noProof="0">
                  <a:ln>
                    <a:noFill/>
                  </a:ln>
                  <a:solidFill>
                    <a:prstClr val="white"/>
                  </a:solidFill>
                  <a:effectLst/>
                  <a:uLnTx/>
                  <a:uFillTx/>
                  <a:latin typeface="Calibri"/>
                  <a:ea typeface="+mn-ea"/>
                  <a:cs typeface="+mn-cs"/>
                </a:rPr>
                <a:t>e experiências exclusivas!</a:t>
              </a:r>
            </a:p>
          </p:txBody>
        </p:sp>
      </p:grpSp>
      <p:grpSp>
        <p:nvGrpSpPr>
          <p:cNvPr id="22" name="Agrupar 21">
            <a:extLst>
              <a:ext uri="{FF2B5EF4-FFF2-40B4-BE49-F238E27FC236}">
                <a16:creationId xmlns:a16="http://schemas.microsoft.com/office/drawing/2014/main" id="{6564AA17-255A-5101-8EF7-8883784405CF}"/>
              </a:ext>
            </a:extLst>
          </p:cNvPr>
          <p:cNvGrpSpPr/>
          <p:nvPr/>
        </p:nvGrpSpPr>
        <p:grpSpPr>
          <a:xfrm>
            <a:off x="6169800" y="1629359"/>
            <a:ext cx="4765033" cy="1200329"/>
            <a:chOff x="6615993" y="2573417"/>
            <a:chExt cx="4765033" cy="1200329"/>
          </a:xfrm>
        </p:grpSpPr>
        <p:pic>
          <p:nvPicPr>
            <p:cNvPr id="11" name="Gráfico 10" descr="Moedas estrutura de tópicos">
              <a:extLst>
                <a:ext uri="{FF2B5EF4-FFF2-40B4-BE49-F238E27FC236}">
                  <a16:creationId xmlns:a16="http://schemas.microsoft.com/office/drawing/2014/main" id="{183A0CF9-2BD8-4911-7804-26B6BC52BA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15993" y="2716381"/>
              <a:ext cx="914400" cy="914400"/>
            </a:xfrm>
            <a:prstGeom prst="rect">
              <a:avLst/>
            </a:prstGeom>
          </p:spPr>
        </p:pic>
        <p:sp>
          <p:nvSpPr>
            <p:cNvPr id="23" name="CaixaDeTexto 22">
              <a:extLst>
                <a:ext uri="{FF2B5EF4-FFF2-40B4-BE49-F238E27FC236}">
                  <a16:creationId xmlns:a16="http://schemas.microsoft.com/office/drawing/2014/main" id="{0F7E8CD1-EACD-181E-D8CF-DD66336EDC65}"/>
                </a:ext>
              </a:extLst>
            </p:cNvPr>
            <p:cNvSpPr txBox="1"/>
            <p:nvPr/>
          </p:nvSpPr>
          <p:spPr>
            <a:xfrm>
              <a:off x="7605446" y="2573417"/>
              <a:ext cx="377558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Calibri"/>
                  <a:ea typeface="+mn-ea"/>
                  <a:cs typeface="+mn-cs"/>
                </a:rPr>
                <a:t>Descontos em parceiros</a:t>
              </a:r>
              <a:r>
                <a:rPr kumimoji="0" lang="pt-BR" sz="1800" b="0" i="0" u="none" strike="noStrike" kern="1200" cap="none" spc="0" normalizeH="0" baseline="0" noProof="0">
                  <a:ln>
                    <a:noFill/>
                  </a:ln>
                  <a:solidFill>
                    <a:prstClr val="white"/>
                  </a:solidFill>
                  <a:effectLst/>
                  <a:uLnTx/>
                  <a:uFillTx/>
                  <a:latin typeface="Calibri"/>
                  <a:ea typeface="+mn-ea"/>
                  <a:cs typeface="+mn-cs"/>
                </a:rPr>
                <a:t>: como </a:t>
              </a:r>
              <a:r>
                <a:rPr kumimoji="0" lang="pt-BR" sz="1800" b="0" i="0" u="none" strike="noStrike" kern="1200" cap="none" spc="0" normalizeH="0" baseline="0" noProof="0" err="1">
                  <a:ln>
                    <a:noFill/>
                  </a:ln>
                  <a:solidFill>
                    <a:prstClr val="white"/>
                  </a:solidFill>
                  <a:effectLst/>
                  <a:uLnTx/>
                  <a:uFillTx/>
                  <a:latin typeface="Calibri"/>
                  <a:ea typeface="+mn-ea"/>
                  <a:cs typeface="+mn-cs"/>
                </a:rPr>
                <a:t>Nespresso</a:t>
              </a:r>
              <a:r>
                <a:rPr kumimoji="0" lang="pt-BR" sz="1800" b="0" i="0" u="none" strike="noStrike" kern="1200" cap="none" spc="0" normalizeH="0" baseline="0" noProof="0">
                  <a:ln>
                    <a:noFill/>
                  </a:ln>
                  <a:solidFill>
                    <a:prstClr val="white"/>
                  </a:solidFill>
                  <a:effectLst/>
                  <a:uLnTx/>
                  <a:uFillTx/>
                  <a:latin typeface="Calibri"/>
                  <a:ea typeface="+mn-ea"/>
                  <a:cs typeface="+mn-cs"/>
                </a:rPr>
                <a:t>, Natura, Saraiva, </a:t>
              </a:r>
              <a:r>
                <a:rPr kumimoji="0" lang="pt-BR" sz="1800" b="0" i="0" u="none" strike="noStrike" kern="1200" cap="none" spc="0" normalizeH="0" baseline="0" noProof="0" err="1">
                  <a:ln>
                    <a:noFill/>
                  </a:ln>
                  <a:solidFill>
                    <a:prstClr val="white"/>
                  </a:solidFill>
                  <a:effectLst/>
                  <a:uLnTx/>
                  <a:uFillTx/>
                  <a:latin typeface="Calibri"/>
                  <a:ea typeface="+mn-ea"/>
                  <a:cs typeface="+mn-cs"/>
                </a:rPr>
                <a:t>Cinépolis</a:t>
              </a:r>
              <a:r>
                <a:rPr kumimoji="0" lang="pt-BR" sz="1800" b="0" i="0" u="none" strike="noStrike" kern="1200" cap="none" spc="0" normalizeH="0" baseline="0" noProof="0">
                  <a:ln>
                    <a:noFill/>
                  </a:ln>
                  <a:solidFill>
                    <a:prstClr val="white"/>
                  </a:solidFill>
                  <a:effectLst/>
                  <a:uLnTx/>
                  <a:uFillTx/>
                  <a:latin typeface="Calibri"/>
                  <a:ea typeface="+mn-ea"/>
                  <a:cs typeface="+mn-cs"/>
                </a:rPr>
                <a:t> (até 50% OFF em ingressos), conforme campanha vigente do período.</a:t>
              </a:r>
            </a:p>
          </p:txBody>
        </p:sp>
      </p:grpSp>
      <p:grpSp>
        <p:nvGrpSpPr>
          <p:cNvPr id="24" name="Agrupar 23">
            <a:extLst>
              <a:ext uri="{FF2B5EF4-FFF2-40B4-BE49-F238E27FC236}">
                <a16:creationId xmlns:a16="http://schemas.microsoft.com/office/drawing/2014/main" id="{696B3F18-00FD-A3BB-C7A1-CC2EBD782C52}"/>
              </a:ext>
            </a:extLst>
          </p:cNvPr>
          <p:cNvGrpSpPr/>
          <p:nvPr/>
        </p:nvGrpSpPr>
        <p:grpSpPr>
          <a:xfrm>
            <a:off x="6169800" y="3282826"/>
            <a:ext cx="4636925" cy="923330"/>
            <a:chOff x="6108350" y="3951186"/>
            <a:chExt cx="4636925" cy="923330"/>
          </a:xfrm>
        </p:grpSpPr>
        <p:pic>
          <p:nvPicPr>
            <p:cNvPr id="7" name="Gráfico 6" descr="Dinheiro voador estrutura de tópicos">
              <a:extLst>
                <a:ext uri="{FF2B5EF4-FFF2-40B4-BE49-F238E27FC236}">
                  <a16:creationId xmlns:a16="http://schemas.microsoft.com/office/drawing/2014/main" id="{CAFB3839-C557-741A-6192-B7AF88EBAC3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08350" y="3960116"/>
              <a:ext cx="914400" cy="914400"/>
            </a:xfrm>
            <a:prstGeom prst="rect">
              <a:avLst/>
            </a:prstGeom>
          </p:spPr>
        </p:pic>
        <p:sp>
          <p:nvSpPr>
            <p:cNvPr id="25" name="CaixaDeTexto 24">
              <a:extLst>
                <a:ext uri="{FF2B5EF4-FFF2-40B4-BE49-F238E27FC236}">
                  <a16:creationId xmlns:a16="http://schemas.microsoft.com/office/drawing/2014/main" id="{1A0D3AF2-089E-F1DE-F393-4EBC38E2FC2D}"/>
                </a:ext>
              </a:extLst>
            </p:cNvPr>
            <p:cNvSpPr txBox="1"/>
            <p:nvPr/>
          </p:nvSpPr>
          <p:spPr>
            <a:xfrm>
              <a:off x="7102618" y="3951186"/>
              <a:ext cx="364265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Calibri"/>
                  <a:ea typeface="+mn-ea"/>
                  <a:cs typeface="+mn-cs"/>
                </a:rPr>
                <a:t>Promoções especiais</a:t>
              </a:r>
              <a:r>
                <a:rPr kumimoji="0" lang="pt-BR" sz="1800" b="0" i="0" u="none" strike="noStrike" kern="1200" cap="none" spc="0" normalizeH="0" baseline="0" noProof="0">
                  <a:ln>
                    <a:noFill/>
                  </a:ln>
                  <a:solidFill>
                    <a:prstClr val="white"/>
                  </a:solidFill>
                  <a:effectLst/>
                  <a:uLnTx/>
                  <a:uFillTx/>
                  <a:latin typeface="Calibri"/>
                  <a:ea typeface="+mn-ea"/>
                  <a:cs typeface="+mn-cs"/>
                </a:rPr>
                <a:t>: acesso antecipado e exclusivo a campanhas e ofertas.</a:t>
              </a:r>
            </a:p>
          </p:txBody>
        </p:sp>
      </p:grpSp>
      <p:grpSp>
        <p:nvGrpSpPr>
          <p:cNvPr id="26" name="Agrupar 25">
            <a:extLst>
              <a:ext uri="{FF2B5EF4-FFF2-40B4-BE49-F238E27FC236}">
                <a16:creationId xmlns:a16="http://schemas.microsoft.com/office/drawing/2014/main" id="{2FF78470-8098-64D7-C234-DF5F52D906BF}"/>
              </a:ext>
            </a:extLst>
          </p:cNvPr>
          <p:cNvGrpSpPr/>
          <p:nvPr/>
        </p:nvGrpSpPr>
        <p:grpSpPr>
          <a:xfrm>
            <a:off x="6169800" y="4587153"/>
            <a:ext cx="4475839" cy="998722"/>
            <a:chOff x="3943133" y="5271421"/>
            <a:chExt cx="4475839" cy="998722"/>
          </a:xfrm>
        </p:grpSpPr>
        <p:pic>
          <p:nvPicPr>
            <p:cNvPr id="9" name="Gráfico 8" descr="Dinheiro estrutura de tópicos">
              <a:extLst>
                <a:ext uri="{FF2B5EF4-FFF2-40B4-BE49-F238E27FC236}">
                  <a16:creationId xmlns:a16="http://schemas.microsoft.com/office/drawing/2014/main" id="{66713C72-DE62-27CD-A1DF-3E14467982A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43133" y="5271421"/>
              <a:ext cx="914400" cy="914400"/>
            </a:xfrm>
            <a:prstGeom prst="rect">
              <a:avLst/>
            </a:prstGeom>
          </p:spPr>
        </p:pic>
        <p:sp>
          <p:nvSpPr>
            <p:cNvPr id="27" name="CaixaDeTexto 26">
              <a:extLst>
                <a:ext uri="{FF2B5EF4-FFF2-40B4-BE49-F238E27FC236}">
                  <a16:creationId xmlns:a16="http://schemas.microsoft.com/office/drawing/2014/main" id="{46CFFF4A-CA2B-F088-3474-1EA933804660}"/>
                </a:ext>
              </a:extLst>
            </p:cNvPr>
            <p:cNvSpPr txBox="1"/>
            <p:nvPr/>
          </p:nvSpPr>
          <p:spPr>
            <a:xfrm>
              <a:off x="4962932" y="5346813"/>
              <a:ext cx="345604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Calibri"/>
                  <a:ea typeface="+mn-ea"/>
                  <a:cs typeface="+mn-cs"/>
                </a:rPr>
                <a:t>Participação gratuita</a:t>
              </a:r>
              <a:r>
                <a:rPr kumimoji="0" lang="pt-BR" sz="1800" b="0" i="0" u="none" strike="noStrike" kern="1200" cap="none" spc="0" normalizeH="0" baseline="0" noProof="0">
                  <a:ln>
                    <a:noFill/>
                  </a:ln>
                  <a:solidFill>
                    <a:prstClr val="white"/>
                  </a:solidFill>
                  <a:effectLst/>
                  <a:uLnTx/>
                  <a:uFillTx/>
                  <a:latin typeface="Calibri"/>
                  <a:ea typeface="+mn-ea"/>
                  <a:cs typeface="+mn-cs"/>
                </a:rPr>
                <a:t>: não há custo para aderir ao programa, basta se cadastrar no app Minha Claro.</a:t>
              </a:r>
            </a:p>
          </p:txBody>
        </p:sp>
      </p:grpSp>
      <p:pic>
        <p:nvPicPr>
          <p:cNvPr id="16" name="Gráfico 1">
            <a:extLst>
              <a:ext uri="{FF2B5EF4-FFF2-40B4-BE49-F238E27FC236}">
                <a16:creationId xmlns:a16="http://schemas.microsoft.com/office/drawing/2014/main" id="{B82FD32F-8B09-464E-F5A3-1B78358A820B}"/>
              </a:ext>
            </a:extLst>
          </p:cNvPr>
          <p:cNvPicPr>
            <a:picLocks noChangeAspect="1"/>
          </p:cNvPicPr>
          <p:nvPr/>
        </p:nvPicPr>
        <p:blipFill rotWithShape="1">
          <a:blip r:embed="rId8"/>
          <a:srcRect l="53177" t="3241" r="-1335" b="-3241"/>
          <a:stretch>
            <a:fillRect/>
          </a:stretch>
        </p:blipFill>
        <p:spPr>
          <a:xfrm>
            <a:off x="47625" y="1388530"/>
            <a:ext cx="553425" cy="1144747"/>
          </a:xfrm>
          <a:prstGeom prst="rect">
            <a:avLst/>
          </a:prstGeom>
        </p:spPr>
      </p:pic>
    </p:spTree>
    <p:extLst>
      <p:ext uri="{BB962C8B-B14F-4D97-AF65-F5344CB8AC3E}">
        <p14:creationId xmlns:p14="http://schemas.microsoft.com/office/powerpoint/2010/main" val="404349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1"/>
          <p:cNvSpPr txBox="1"/>
          <p:nvPr/>
        </p:nvSpPr>
        <p:spPr>
          <a:xfrm>
            <a:off x="5620377" y="1536174"/>
            <a:ext cx="4704724" cy="378565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Importante reforçar ao cliente: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Calibri"/>
                <a:ea typeface="+mn-ea"/>
                <a:cs typeface="+mn-cs"/>
              </a:rPr>
              <a:t>“O Claro clube tem benefícios incríveis pra você aproveitar, mas é importante saber que ele não é ativado automaticamente com o plano, tá?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Calibri"/>
                <a:ea typeface="+mn-ea"/>
                <a:cs typeface="+mn-cs"/>
              </a:rPr>
              <a:t>É só acessar o app Minha Claro e habilitar sua participação rapidinho.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Calibri"/>
                <a:ea typeface="+mn-ea"/>
                <a:cs typeface="+mn-cs"/>
              </a:rPr>
              <a:t>Assim você já começa a acumular pontos e aproveitar as vantagens!"</a:t>
            </a:r>
          </a:p>
        </p:txBody>
      </p:sp>
      <p:sp>
        <p:nvSpPr>
          <p:cNvPr id="6" name="CaixaDeTexto 2">
            <a:extLst>
              <a:ext uri="{FF2B5EF4-FFF2-40B4-BE49-F238E27FC236}">
                <a16:creationId xmlns:a16="http://schemas.microsoft.com/office/drawing/2014/main" id="{AA961916-79BF-C19C-A4FF-C2F59D4F1F19}"/>
              </a:ext>
            </a:extLst>
          </p:cNvPr>
          <p:cNvSpPr txBox="1"/>
          <p:nvPr/>
        </p:nvSpPr>
        <p:spPr>
          <a:xfrm>
            <a:off x="2092670" y="3124302"/>
            <a:ext cx="30630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7" name="Imagem 2">
            <a:extLst>
              <a:ext uri="{FF2B5EF4-FFF2-40B4-BE49-F238E27FC236}">
                <a16:creationId xmlns:a16="http://schemas.microsoft.com/office/drawing/2014/main" id="{D7BE0E80-4227-96EE-2945-12EE4B6960AE}"/>
              </a:ext>
            </a:extLst>
          </p:cNvPr>
          <p:cNvPicPr>
            <a:picLocks noChangeAspect="1"/>
          </p:cNvPicPr>
          <p:nvPr/>
        </p:nvPicPr>
        <p:blipFill rotWithShape="1">
          <a:blip r:embed="rId2"/>
          <a:srcRect l="66964" r="-634"/>
          <a:stretch>
            <a:fillRect/>
          </a:stretch>
        </p:blipFill>
        <p:spPr>
          <a:xfrm>
            <a:off x="-2287" y="807633"/>
            <a:ext cx="1895494" cy="5607771"/>
          </a:xfrm>
          <a:prstGeom prst="rect">
            <a:avLst/>
          </a:prstGeom>
        </p:spPr>
      </p:pic>
      <p:sp>
        <p:nvSpPr>
          <p:cNvPr id="8" name="Retângulo 5">
            <a:extLst>
              <a:ext uri="{FF2B5EF4-FFF2-40B4-BE49-F238E27FC236}">
                <a16:creationId xmlns:a16="http://schemas.microsoft.com/office/drawing/2014/main" id="{6638EB17-AB57-1865-199F-5A5BD3AB9C7A}"/>
              </a:ext>
            </a:extLst>
          </p:cNvPr>
          <p:cNvSpPr/>
          <p:nvPr/>
        </p:nvSpPr>
        <p:spPr>
          <a:xfrm rot="5400000">
            <a:off x="3543709" y="2488271"/>
            <a:ext cx="88710" cy="2899655"/>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37463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Claro tá na sua!.mp4">
            <a:hlinkClick r:id="" action="ppaction://media"/>
            <a:extLst>
              <a:ext uri="{FF2B5EF4-FFF2-40B4-BE49-F238E27FC236}">
                <a16:creationId xmlns:a16="http://schemas.microsoft.com/office/drawing/2014/main" id="{AB2FD997-EAB6-275B-5ADA-E4650AC514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8520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5324042" y="2125130"/>
            <a:ext cx="546723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RECAPITULANDO....</a:t>
            </a:r>
          </a:p>
        </p:txBody>
      </p:sp>
      <p:sp>
        <p:nvSpPr>
          <p:cNvPr id="19" name="Retângulo 18"/>
          <p:cNvSpPr/>
          <p:nvPr/>
        </p:nvSpPr>
        <p:spPr>
          <a:xfrm rot="5400000">
            <a:off x="6147417" y="4140446"/>
            <a:ext cx="96276" cy="1582356"/>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ixaDeTexto 9"/>
          <p:cNvSpPr txBox="1"/>
          <p:nvPr/>
        </p:nvSpPr>
        <p:spPr>
          <a:xfrm>
            <a:off x="5324042" y="2700804"/>
            <a:ext cx="4972464" cy="193899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Hoje aprendemos sobre</a:t>
            </a:r>
            <a:r>
              <a:rPr kumimoji="0" lang="pt-BR" sz="2400" b="0" i="0" u="none" strike="noStrike" kern="1200" cap="none" spc="0" normalizeH="0" noProof="0">
                <a:ln>
                  <a:noFill/>
                </a:ln>
                <a:solidFill>
                  <a:prstClr val="white"/>
                </a:solidFill>
                <a:effectLst/>
                <a:uLnTx/>
                <a:uFillTx/>
                <a:latin typeface="Segoe UI" panose="020B0502040204020203"/>
                <a:ea typeface="+mn-ea"/>
                <a:cs typeface="Segoe UI" panose="020B0502040204020203"/>
              </a:rPr>
              <a:t> </a:t>
            </a:r>
            <a:r>
              <a:rPr kumimoji="0" lang="pt-BR" sz="24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a tecnologia móvel e os planos e serviços que compõem cada um.</a:t>
            </a:r>
          </a:p>
          <a:p>
            <a:pPr marL="0" marR="0" lvl="0" indent="0"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Como realizar a portabilidade e ainda conhecemos o</a:t>
            </a:r>
            <a:r>
              <a:rPr kumimoji="0" lang="pt-BR" sz="2400" b="0" i="0" u="none" strike="noStrike" kern="1200" cap="none" spc="0" normalizeH="0" noProof="0">
                <a:ln>
                  <a:noFill/>
                </a:ln>
                <a:solidFill>
                  <a:prstClr val="white"/>
                </a:solidFill>
                <a:effectLst/>
                <a:uLnTx/>
                <a:uFillTx/>
                <a:latin typeface="Segoe UI" panose="020B0502040204020203"/>
                <a:ea typeface="+mn-ea"/>
                <a:cs typeface="Segoe UI" panose="020B0502040204020203"/>
              </a:rPr>
              <a:t> </a:t>
            </a:r>
            <a:r>
              <a:rPr kumimoji="0" lang="pt-BR" sz="24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Claro clube!</a:t>
            </a:r>
          </a:p>
        </p:txBody>
      </p:sp>
      <p:pic>
        <p:nvPicPr>
          <p:cNvPr id="3" name="Imagem 2"/>
          <p:cNvPicPr>
            <a:picLocks noChangeAspect="1"/>
          </p:cNvPicPr>
          <p:nvPr/>
        </p:nvPicPr>
        <p:blipFill>
          <a:blip r:embed="rId3"/>
          <a:srcRect l="5275" r="5275"/>
          <a:stretch>
            <a:fillRect/>
          </a:stretch>
        </p:blipFill>
        <p:spPr>
          <a:xfrm>
            <a:off x="-139700" y="1634356"/>
            <a:ext cx="5272508" cy="3851299"/>
          </a:xfrm>
          <a:prstGeom prst="rect">
            <a:avLst/>
          </a:prstGeom>
        </p:spPr>
      </p:pic>
      <p:pic>
        <p:nvPicPr>
          <p:cNvPr id="7" name="Imagem 2"/>
          <p:cNvPicPr>
            <a:picLocks noChangeAspect="1"/>
          </p:cNvPicPr>
          <p:nvPr/>
        </p:nvPicPr>
        <p:blipFill rotWithShape="1">
          <a:blip r:embed="rId4" cstate="print"/>
          <a:srcRect l="66964" r="-634"/>
          <a:stretch>
            <a:fillRect/>
          </a:stretch>
        </p:blipFill>
        <p:spPr>
          <a:xfrm rot="10800000">
            <a:off x="10296506" y="557533"/>
            <a:ext cx="1895494" cy="5607771"/>
          </a:xfrm>
          <a:prstGeom prst="rect">
            <a:avLst/>
          </a:prstGeom>
        </p:spPr>
      </p:pic>
    </p:spTree>
    <p:extLst>
      <p:ext uri="{BB962C8B-B14F-4D97-AF65-F5344CB8AC3E}">
        <p14:creationId xmlns:p14="http://schemas.microsoft.com/office/powerpoint/2010/main" val="149533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10"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6" name="CaixaDeTexto 5"/>
          <p:cNvSpPr txBox="1"/>
          <p:nvPr/>
        </p:nvSpPr>
        <p:spPr>
          <a:xfrm>
            <a:off x="961680" y="1136692"/>
            <a:ext cx="2461407" cy="461665"/>
          </a:xfrm>
          <a:prstGeom prst="rect">
            <a:avLst/>
          </a:prstGeom>
          <a:noFill/>
        </p:spPr>
        <p:txBody>
          <a:bodyPr wrap="square" rtlCol="0">
            <a:spAutoFit/>
          </a:bodyPr>
          <a:lstStyle/>
          <a:p>
            <a:r>
              <a:rPr lang="pt-BR" sz="2400" b="1">
                <a:solidFill>
                  <a:schemeClr val="bg1"/>
                </a:solidFill>
                <a:latin typeface="Segoe UI Black" panose="020B0A02040204020203" pitchFamily="34" charset="0"/>
                <a:cs typeface="Segoe UI Black" panose="020B0A02040204020203" pitchFamily="34" charset="0"/>
              </a:rPr>
              <a:t>Aprenda Mais</a:t>
            </a:r>
          </a:p>
        </p:txBody>
      </p:sp>
      <p:sp>
        <p:nvSpPr>
          <p:cNvPr id="2" name="CaixaDeTexto 1"/>
          <p:cNvSpPr txBox="1"/>
          <p:nvPr/>
        </p:nvSpPr>
        <p:spPr>
          <a:xfrm>
            <a:off x="1020490" y="1692724"/>
            <a:ext cx="6933196" cy="1585049"/>
          </a:xfrm>
          <a:prstGeom prst="rect">
            <a:avLst/>
          </a:prstGeom>
          <a:noFill/>
        </p:spPr>
        <p:txBody>
          <a:bodyPr wrap="square" lIns="45720" tIns="22860" rIns="45720" bIns="228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Aplicativo de conhecimento destinado para a força de vendas da Claro e seus parceiros ficarem por dentro dos conteúdos</a:t>
            </a:r>
            <a:r>
              <a:rPr kumimoji="0" lang="pt-BR" sz="2000" b="0" i="0" u="none" strike="noStrike" kern="1200" cap="none" spc="0" normalizeH="0" noProof="0">
                <a:ln>
                  <a:noFill/>
                </a:ln>
                <a:solidFill>
                  <a:srgbClr val="FFFFFF"/>
                </a:solidFill>
                <a:effectLst/>
                <a:uLnTx/>
                <a:uFillTx/>
                <a:latin typeface="Segoe UI" panose="020B0502040204020203" pitchFamily="34" charset="0"/>
                <a:cs typeface="Segoe UI" panose="020B0502040204020203" pitchFamily="34" charset="0"/>
              </a:rPr>
              <a:t> </a:t>
            </a:r>
            <a:r>
              <a:rPr kumimoji="0" lang="pt-BR" sz="20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e materiais desenvolvidos pelo time de treinamento comercial a fim de deixá-los mais preparados e seguros para desempenhar suas atividades no seu dia a dia. </a:t>
            </a:r>
          </a:p>
        </p:txBody>
      </p:sp>
      <p:sp>
        <p:nvSpPr>
          <p:cNvPr id="3" name="CaixaDeTexto 2"/>
          <p:cNvSpPr txBox="1"/>
          <p:nvPr/>
        </p:nvSpPr>
        <p:spPr>
          <a:xfrm>
            <a:off x="1020490" y="3598017"/>
            <a:ext cx="4183647" cy="1846659"/>
          </a:xfrm>
          <a:prstGeom prst="rect">
            <a:avLst/>
          </a:prstGeom>
          <a:noFill/>
        </p:spPr>
        <p:txBody>
          <a:bodyPr wrap="square" lIns="45720" tIns="22860" rIns="45720" bIns="228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700" b="1"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Benefícios: </a:t>
            </a:r>
            <a:endParaRPr kumimoji="0" lang="pt-BR"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pt-BR"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Pílulas de conhecimento;</a:t>
            </a:r>
          </a:p>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pt-BR"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Uma forma diferente de se capacitar;</a:t>
            </a:r>
          </a:p>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pt-BR"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Mais flexibilidade;</a:t>
            </a:r>
          </a:p>
          <a:p>
            <a:pPr marL="285750" marR="0" lvl="0" indent="-28575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pt-BR" sz="18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Informação e conhecimento na palma da mão onde e quando quiser.</a:t>
            </a:r>
          </a:p>
        </p:txBody>
      </p:sp>
      <p:pic>
        <p:nvPicPr>
          <p:cNvPr id="4" name="Imagem 3" descr="Mão segurando celular com tela ligada&#10;&#10;Descrição gerada automaticamente"/>
          <p:cNvPicPr>
            <a:picLocks noChangeAspect="1"/>
          </p:cNvPicPr>
          <p:nvPr/>
        </p:nvPicPr>
        <p:blipFill rotWithShape="1">
          <a:blip r:embed="rId4" cstate="print">
            <a:extLst>
              <a:ext uri="{28A0092B-C50C-407E-A947-70E740481C1C}">
                <a14:useLocalDpi xmlns:a14="http://schemas.microsoft.com/office/drawing/2010/main" val="0"/>
              </a:ext>
            </a:extLst>
          </a:blip>
          <a:srcRect l="33461" t="13994" r="30383" b="9240"/>
          <a:stretch>
            <a:fillRect/>
          </a:stretch>
        </p:blipFill>
        <p:spPr>
          <a:xfrm>
            <a:off x="8314317" y="0"/>
            <a:ext cx="3876097" cy="6858000"/>
          </a:xfrm>
          <a:prstGeom prst="rect">
            <a:avLst/>
          </a:prstGeom>
        </p:spPr>
      </p:pic>
      <p:pic>
        <p:nvPicPr>
          <p:cNvPr id="7" name="Imagem 6" descr="Desenho em preto e branco&#10;&#10;Descrição gerada automaticamente com confiança baixa"/>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10780384" y="6068584"/>
            <a:ext cx="997960" cy="4081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2" decel="5000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tângulo 74"/>
          <p:cNvSpPr/>
          <p:nvPr/>
        </p:nvSpPr>
        <p:spPr>
          <a:xfrm rot="5400000">
            <a:off x="7937831" y="4369634"/>
            <a:ext cx="9602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m 2"/>
          <p:cNvPicPr>
            <a:picLocks noChangeAspect="1"/>
          </p:cNvPicPr>
          <p:nvPr/>
        </p:nvPicPr>
        <p:blipFill>
          <a:blip r:embed="rId3"/>
          <a:srcRect t="565" b="565"/>
          <a:stretch>
            <a:fillRect/>
          </a:stretch>
        </p:blipFill>
        <p:spPr>
          <a:xfrm>
            <a:off x="0" y="1915857"/>
            <a:ext cx="6856578" cy="3234576"/>
          </a:xfrm>
          <a:prstGeom prst="rect">
            <a:avLst/>
          </a:prstGeom>
        </p:spPr>
      </p:pic>
      <p:sp>
        <p:nvSpPr>
          <p:cNvPr id="2" name="CaixaDeTexto 1"/>
          <p:cNvSpPr txBox="1"/>
          <p:nvPr/>
        </p:nvSpPr>
        <p:spPr>
          <a:xfrm>
            <a:off x="7067289" y="2255872"/>
            <a:ext cx="4070611" cy="2554545"/>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Agora, para fixar os conhecimentos </a:t>
            </a:r>
            <a:b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br>
            <a: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adquiridos ao longo </a:t>
            </a:r>
            <a:b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br>
            <a: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dessa etapa vamos </a:t>
            </a:r>
            <a:b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br>
            <a: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fazer a </a:t>
            </a:r>
            <a:r>
              <a:rPr kumimoji="0" lang="pt-BR" sz="3200" b="1" i="0" u="none" strike="noStrike" kern="1200" cap="none" spc="0" normalizeH="0" baseline="0" noProof="0">
                <a:ln>
                  <a:noFill/>
                </a:ln>
                <a:solidFill>
                  <a:prstClr val="white"/>
                </a:solidFill>
                <a:effectLst/>
                <a:uLnTx/>
                <a:uFillTx/>
                <a:latin typeface="Segoe UI Black" panose="020B0A02040204020203"/>
                <a:ea typeface="Segoe UI Black" panose="020B0A02040204020203"/>
                <a:cs typeface="Segoe UI" panose="020B0502040204020203"/>
              </a:rPr>
              <a:t>avaliação</a:t>
            </a:r>
            <a:r>
              <a:rPr kumimoji="0" lang="pt-BR" sz="32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 calcmode="lin" valueType="num">
                                      <p:cBhvr additive="base">
                                        <p:cTn id="10" dur="500" fill="hold"/>
                                        <p:tgtEl>
                                          <p:spTgt spid="75"/>
                                        </p:tgtEl>
                                        <p:attrNameLst>
                                          <p:attrName>ppt_x</p:attrName>
                                        </p:attrNameLst>
                                      </p:cBhvr>
                                      <p:tavLst>
                                        <p:tav tm="0">
                                          <p:val>
                                            <p:strVal val="1+#ppt_w/2"/>
                                          </p:val>
                                        </p:tav>
                                        <p:tav tm="100000">
                                          <p:val>
                                            <p:strVal val="#ppt_x"/>
                                          </p:val>
                                        </p:tav>
                                      </p:tavLst>
                                    </p:anim>
                                    <p:anim calcmode="lin" valueType="num">
                                      <p:cBhvr additive="base">
                                        <p:cTn id="11" dur="500" fill="hold"/>
                                        <p:tgtEl>
                                          <p:spTgt spid="7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4E85ADF5-1849-39CF-864F-79FEC1FDA3B9}"/>
              </a:ext>
            </a:extLst>
          </p:cNvPr>
          <p:cNvSpPr txBox="1"/>
          <p:nvPr/>
        </p:nvSpPr>
        <p:spPr>
          <a:xfrm>
            <a:off x="960963" y="1491473"/>
            <a:ext cx="490820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Como funciona o Claro Controle</a:t>
            </a:r>
          </a:p>
        </p:txBody>
      </p:sp>
      <p:sp>
        <p:nvSpPr>
          <p:cNvPr id="3" name="Retângulo 2">
            <a:extLst>
              <a:ext uri="{FF2B5EF4-FFF2-40B4-BE49-F238E27FC236}">
                <a16:creationId xmlns:a16="http://schemas.microsoft.com/office/drawing/2014/main" id="{EB259F41-F4DF-F904-5E03-464D6B385166}"/>
              </a:ext>
            </a:extLst>
          </p:cNvPr>
          <p:cNvSpPr/>
          <p:nvPr/>
        </p:nvSpPr>
        <p:spPr>
          <a:xfrm>
            <a:off x="960963" y="2200415"/>
            <a:ext cx="8331894" cy="30162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Você escolhe um plano com franquia mensal de internet.</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Recebe uma fatura com valor fixo, sem surpresas.</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Inclui ligações e SMS ilimitados para qualquer operadora.</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Apps como WhatsApp, Instagram, YouTube, TikTok, Facebook, X (Twitter), Claro TV+ e ChatGPT não consomem da franquia principal.</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Pode contratar pacotes extras se a internet acabar antes do mês.</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Alguns planos têm fidelidade de 12 meses, outros são sem contrato.</a:t>
            </a:r>
          </a:p>
        </p:txBody>
      </p:sp>
    </p:spTree>
    <p:extLst>
      <p:ext uri="{BB962C8B-B14F-4D97-AF65-F5344CB8AC3E}">
        <p14:creationId xmlns:p14="http://schemas.microsoft.com/office/powerpoint/2010/main" val="29403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CB03A-2FF4-DC34-4AA5-B8573A446EA4}"/>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F9C8FDCE-7DAD-28DA-18BD-297E7A794FD3}"/>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8" name="CaixaDeTexto 1">
            <a:extLst>
              <a:ext uri="{FF2B5EF4-FFF2-40B4-BE49-F238E27FC236}">
                <a16:creationId xmlns:a16="http://schemas.microsoft.com/office/drawing/2014/main" id="{4D6E5CD9-F5CA-EA0F-67AD-F4D3CE2FA0C7}"/>
              </a:ext>
            </a:extLst>
          </p:cNvPr>
          <p:cNvSpPr txBox="1"/>
          <p:nvPr/>
        </p:nvSpPr>
        <p:spPr>
          <a:xfrm>
            <a:off x="824707" y="996992"/>
            <a:ext cx="561424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ACESSE A PLATAFORMA</a:t>
            </a:r>
            <a:endParaRPr kumimoji="0" lang="pt-BR" sz="2400" b="1" i="0" u="none" strike="noStrike" kern="0" cap="none" spc="0" normalizeH="0" baseline="0" noProof="0">
              <a:ln>
                <a:noFill/>
              </a:ln>
              <a:solidFill>
                <a:prstClr val="white"/>
              </a:solidFill>
              <a:effectLst/>
              <a:highlight>
                <a:srgbClr val="FFFF00"/>
              </a:highligh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3" name="object 23">
            <a:extLst>
              <a:ext uri="{FF2B5EF4-FFF2-40B4-BE49-F238E27FC236}">
                <a16:creationId xmlns:a16="http://schemas.microsoft.com/office/drawing/2014/main" id="{3C1D3669-63E6-AAEE-2E67-23740BBF0820}"/>
              </a:ext>
            </a:extLst>
          </p:cNvPr>
          <p:cNvSpPr txBox="1"/>
          <p:nvPr/>
        </p:nvSpPr>
        <p:spPr>
          <a:xfrm>
            <a:off x="824707" y="1909037"/>
            <a:ext cx="7532878" cy="4126130"/>
          </a:xfrm>
          <a:prstGeom prst="rect">
            <a:avLst/>
          </a:prstGeom>
        </p:spPr>
        <p:txBody>
          <a:bodyPr vert="horz" wrap="square" lIns="0" tIns="9525" rIns="0" bIns="0" rtlCol="0">
            <a:spAutoFit/>
          </a:bodyPr>
          <a:lstStyle/>
          <a:p>
            <a:pPr marL="11430" marR="149860" lvl="0" defTabSz="685800">
              <a:spcBef>
                <a:spcPts val="75"/>
              </a:spcBef>
              <a:buClr>
                <a:prstClr val="white"/>
              </a:buClr>
              <a:tabLst>
                <a:tab pos="131445" algn="l"/>
              </a:tabLst>
              <a:defRPr/>
            </a:pPr>
            <a:r>
              <a:rPr lang="pt-BR" sz="2000" i="1" kern="0">
                <a:solidFill>
                  <a:schemeClr val="bg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http://portalclarobrasil/pessoas/conecte-se/</a:t>
            </a:r>
            <a:endParaRPr lang="pt-BR" sz="2000" i="1" kern="0">
              <a:solidFill>
                <a:schemeClr val="bg1"/>
              </a:solidFill>
              <a:latin typeface="Segoe UI" panose="020B0502040204020203" pitchFamily="34" charset="0"/>
              <a:cs typeface="Segoe UI" panose="020B0502040204020203" pitchFamily="34" charset="0"/>
            </a:endParaRPr>
          </a:p>
          <a:p>
            <a:pPr marL="11430" marR="149860" lvl="0" defTabSz="685800">
              <a:spcBef>
                <a:spcPts val="75"/>
              </a:spcBef>
              <a:buClr>
                <a:prstClr val="white"/>
              </a:buClr>
              <a:tabLst>
                <a:tab pos="131445" algn="l"/>
              </a:tabLst>
              <a:defRPr/>
            </a:pPr>
            <a:endParaRPr kumimoji="0" lang="pt-BR" sz="2000" b="0" i="0" u="none" strike="noStrike" kern="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a:p>
            <a:pPr marL="11430" marR="149860" lvl="0" defTabSz="685800">
              <a:spcBef>
                <a:spcPts val="75"/>
              </a:spcBef>
              <a:buClr>
                <a:prstClr val="white"/>
              </a:buClr>
              <a:tabLst>
                <a:tab pos="131445" algn="l"/>
              </a:tabLst>
              <a:defRPr/>
            </a:pPr>
            <a:r>
              <a:rPr lang="pt-BR" sz="2000" b="1" kern="0">
                <a:solidFill>
                  <a:srgbClr val="FFFFFF"/>
                </a:solidFill>
                <a:latin typeface="Segoe UI" panose="020B0502040204020203" pitchFamily="34" charset="0"/>
                <a:cs typeface="Segoe UI" panose="020B0502040204020203" pitchFamily="34" charset="0"/>
              </a:rPr>
              <a:t>Cursos obrigatórios:</a:t>
            </a:r>
          </a:p>
          <a:p>
            <a:pPr marL="11430" marR="149860" lvl="0" defTabSz="685800">
              <a:spcBef>
                <a:spcPts val="75"/>
              </a:spcBef>
              <a:buClr>
                <a:prstClr val="white"/>
              </a:buClr>
              <a:tabLst>
                <a:tab pos="131445" algn="l"/>
              </a:tabLst>
              <a:defRPr/>
            </a:pPr>
            <a:endParaRPr lang="pt-BR" sz="2000" kern="0">
              <a:solidFill>
                <a:srgbClr val="FFFFFF"/>
              </a:solidFill>
              <a:latin typeface="Segoe UI" panose="020B0502040204020203" pitchFamily="34" charset="0"/>
              <a:cs typeface="Segoe UI" panose="020B0502040204020203" pitchFamily="34" charset="0"/>
            </a:endParaRPr>
          </a:p>
          <a:p>
            <a:pPr marL="11430" marR="149860" lvl="0" defTabSz="685800">
              <a:spcBef>
                <a:spcPts val="75"/>
              </a:spcBef>
              <a:buClr>
                <a:prstClr val="white"/>
              </a:buClr>
              <a:tabLst>
                <a:tab pos="131445" algn="l"/>
              </a:tabLst>
              <a:defRPr/>
            </a:pPr>
            <a:r>
              <a:rPr lang="pt-BR" sz="2000" b="1" kern="0">
                <a:solidFill>
                  <a:srgbClr val="FFFFFF"/>
                </a:solidFill>
                <a:latin typeface="Segoe UI" panose="020B0502040204020203" pitchFamily="34" charset="0"/>
                <a:cs typeface="Segoe UI" panose="020B0502040204020203" pitchFamily="34" charset="0"/>
              </a:rPr>
              <a:t>Curso Conectados Com o Certo</a:t>
            </a:r>
          </a:p>
          <a:p>
            <a:pPr marL="11430" marR="149860" lvl="0" defTabSz="685800">
              <a:spcBef>
                <a:spcPts val="75"/>
              </a:spcBef>
              <a:buClr>
                <a:prstClr val="white"/>
              </a:buClr>
              <a:tabLst>
                <a:tab pos="131445" algn="l"/>
              </a:tabLst>
              <a:defRPr/>
            </a:pPr>
            <a:r>
              <a:rPr lang="pt-BR" sz="2000" kern="0">
                <a:solidFill>
                  <a:srgbClr val="FFFFFF"/>
                </a:solidFill>
                <a:latin typeface="Segoe UI" panose="020B0502040204020203" pitchFamily="34" charset="0"/>
                <a:cs typeface="Segoe UI" panose="020B0502040204020203" pitchFamily="34" charset="0"/>
              </a:rPr>
              <a:t>Home &gt; Busca Unificada &gt; Digitar o nome do conteúdo e </a:t>
            </a:r>
            <a:r>
              <a:rPr lang="pt-BR" sz="2000" kern="0" err="1">
                <a:solidFill>
                  <a:srgbClr val="FFFFFF"/>
                </a:solidFill>
                <a:latin typeface="Segoe UI" panose="020B0502040204020203" pitchFamily="34" charset="0"/>
                <a:cs typeface="Segoe UI" panose="020B0502040204020203" pitchFamily="34" charset="0"/>
              </a:rPr>
              <a:t>enter</a:t>
            </a:r>
            <a:r>
              <a:rPr lang="pt-BR" sz="2000" kern="0">
                <a:solidFill>
                  <a:srgbClr val="FFFFFF"/>
                </a:solidFill>
                <a:latin typeface="Segoe UI" panose="020B0502040204020203" pitchFamily="34" charset="0"/>
                <a:cs typeface="Segoe UI" panose="020B0502040204020203" pitchFamily="34" charset="0"/>
              </a:rPr>
              <a:t> &gt; Conectados com o Certo - Conectados com o Certo</a:t>
            </a:r>
          </a:p>
          <a:p>
            <a:pPr marL="11430" marR="149860" lvl="0" defTabSz="685800">
              <a:spcBef>
                <a:spcPts val="75"/>
              </a:spcBef>
              <a:buClr>
                <a:prstClr val="white"/>
              </a:buClr>
              <a:tabLst>
                <a:tab pos="131445" algn="l"/>
              </a:tabLst>
              <a:defRPr/>
            </a:pPr>
            <a:endParaRPr lang="pt-BR" sz="2000" kern="0">
              <a:solidFill>
                <a:srgbClr val="FFFFFF"/>
              </a:solidFill>
              <a:latin typeface="Segoe UI" panose="020B0502040204020203" pitchFamily="34" charset="0"/>
              <a:cs typeface="Segoe UI" panose="020B0502040204020203" pitchFamily="34" charset="0"/>
            </a:endParaRPr>
          </a:p>
          <a:p>
            <a:pPr marL="11430" marR="149860" lvl="0" defTabSz="685800">
              <a:spcBef>
                <a:spcPts val="75"/>
              </a:spcBef>
              <a:buClr>
                <a:prstClr val="white"/>
              </a:buClr>
              <a:tabLst>
                <a:tab pos="131445" algn="l"/>
              </a:tabLst>
              <a:defRPr/>
            </a:pPr>
            <a:r>
              <a:rPr lang="pt-BR" sz="2000" b="1" kern="0">
                <a:solidFill>
                  <a:srgbClr val="FFFFFF"/>
                </a:solidFill>
                <a:latin typeface="Segoe UI" panose="020B0502040204020203" pitchFamily="34" charset="0"/>
                <a:cs typeface="Segoe UI" panose="020B0502040204020203" pitchFamily="34" charset="0"/>
              </a:rPr>
              <a:t>Curso LGPD 2024</a:t>
            </a:r>
          </a:p>
          <a:p>
            <a:pPr marL="11430" marR="149860" lvl="0" defTabSz="685800">
              <a:spcBef>
                <a:spcPts val="75"/>
              </a:spcBef>
              <a:buClr>
                <a:prstClr val="white"/>
              </a:buClr>
              <a:tabLst>
                <a:tab pos="131445" algn="l"/>
              </a:tabLst>
              <a:defRPr/>
            </a:pPr>
            <a:r>
              <a:rPr lang="pt-BR" sz="2000" kern="0">
                <a:solidFill>
                  <a:srgbClr val="FFFFFF"/>
                </a:solidFill>
                <a:latin typeface="Segoe UI" panose="020B0502040204020203" pitchFamily="34" charset="0"/>
                <a:cs typeface="Segoe UI" panose="020B0502040204020203" pitchFamily="34" charset="0"/>
              </a:rPr>
              <a:t>Home &gt; Busca Unificada &gt; Digitar o nome do conteúdo e </a:t>
            </a:r>
            <a:r>
              <a:rPr lang="pt-BR" sz="2000" kern="0" err="1">
                <a:solidFill>
                  <a:srgbClr val="FFFFFF"/>
                </a:solidFill>
                <a:latin typeface="Segoe UI" panose="020B0502040204020203" pitchFamily="34" charset="0"/>
                <a:cs typeface="Segoe UI" panose="020B0502040204020203" pitchFamily="34" charset="0"/>
              </a:rPr>
              <a:t>enter</a:t>
            </a:r>
            <a:r>
              <a:rPr lang="pt-BR" sz="2000" kern="0">
                <a:solidFill>
                  <a:srgbClr val="FFFFFF"/>
                </a:solidFill>
                <a:latin typeface="Segoe UI" panose="020B0502040204020203" pitchFamily="34" charset="0"/>
                <a:cs typeface="Segoe UI" panose="020B0502040204020203" pitchFamily="34" charset="0"/>
              </a:rPr>
              <a:t> &gt;  Lei Geral de Proteção de Dados - LGPD 2024  - Lei Geral de Proteção de Dados - LGPD 2024</a:t>
            </a:r>
          </a:p>
          <a:p>
            <a:pPr marL="11430" marR="149860" lvl="0" indent="0" algn="l" defTabSz="685800" rtl="0" eaLnBrk="1" fontAlgn="auto" latinLnBrk="0" hangingPunct="1">
              <a:lnSpc>
                <a:spcPct val="100000"/>
              </a:lnSpc>
              <a:spcBef>
                <a:spcPts val="75"/>
              </a:spcBef>
              <a:spcAft>
                <a:spcPts val="0"/>
              </a:spcAft>
              <a:buClr>
                <a:prstClr val="white"/>
              </a:buClr>
              <a:buSzTx/>
              <a:buFontTx/>
              <a:buNone/>
              <a:tabLst>
                <a:tab pos="131445" algn="l"/>
              </a:tabLst>
              <a:defRPr/>
            </a:pPr>
            <a:r>
              <a:rPr kumimoji="0" lang="pt-BR" sz="2000" b="0" i="0" u="none" strike="noStrike" kern="0" cap="none" spc="0" normalizeH="0" baseline="0" noProof="0">
                <a:ln>
                  <a:noFill/>
                </a:ln>
                <a:solidFill>
                  <a:srgbClr val="FFFFFF"/>
                </a:solidFill>
                <a:effectLst/>
                <a:uLnTx/>
                <a:uFillTx/>
                <a:latin typeface="Segoe UI" panose="020B0502040204020203" pitchFamily="34" charset="0"/>
                <a:cs typeface="Segoe UI" panose="020B0502040204020203" pitchFamily="34" charset="0"/>
              </a:rPr>
              <a:t>.</a:t>
            </a:r>
          </a:p>
        </p:txBody>
      </p:sp>
      <p:pic>
        <p:nvPicPr>
          <p:cNvPr id="6" name="Imagem 5">
            <a:extLst>
              <a:ext uri="{FF2B5EF4-FFF2-40B4-BE49-F238E27FC236}">
                <a16:creationId xmlns:a16="http://schemas.microsoft.com/office/drawing/2014/main" id="{D75E3A8A-A77A-0FB8-3EA8-0920C62DC35D}"/>
              </a:ext>
            </a:extLst>
          </p:cNvPr>
          <p:cNvPicPr>
            <a:picLocks noChangeAspect="1"/>
          </p:cNvPicPr>
          <p:nvPr/>
        </p:nvPicPr>
        <p:blipFill>
          <a:blip r:embed="rId5"/>
          <a:srcRect b="7700"/>
          <a:stretch>
            <a:fillRect/>
          </a:stretch>
        </p:blipFill>
        <p:spPr>
          <a:xfrm>
            <a:off x="7729407" y="886284"/>
            <a:ext cx="3265744" cy="1244228"/>
          </a:xfrm>
          <a:prstGeom prst="rect">
            <a:avLst/>
          </a:prstGeom>
        </p:spPr>
      </p:pic>
    </p:spTree>
    <p:extLst>
      <p:ext uri="{BB962C8B-B14F-4D97-AF65-F5344CB8AC3E}">
        <p14:creationId xmlns:p14="http://schemas.microsoft.com/office/powerpoint/2010/main" val="244066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flipH="1">
            <a:off x="4552026" y="1687701"/>
            <a:ext cx="673403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1) Quais desses dados são necessários </a:t>
            </a:r>
            <a:br>
              <a:rPr kumimoji="0" lang="pt-BR" sz="28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br>
            <a:r>
              <a:rPr kumimoji="0" lang="pt-BR" sz="28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para realizar a Portabilidade?</a:t>
            </a:r>
            <a:endParaRPr kumimoji="0" lang="pt-BR" sz="2800" b="0" i="0" u="none" strike="noStrike" kern="1200" cap="none" spc="0" normalizeH="0" baseline="0" noProof="0">
              <a:ln>
                <a:noFill/>
              </a:ln>
              <a:solidFill>
                <a:prstClr val="white"/>
              </a:solidFill>
              <a:effectLst/>
              <a:uLnTx/>
              <a:uFillTx/>
              <a:latin typeface="Calibri"/>
              <a:ea typeface="+mn-ea"/>
              <a:cs typeface="Calibri" panose="020F0502020204030204"/>
            </a:endParaRPr>
          </a:p>
        </p:txBody>
      </p:sp>
      <p:sp>
        <p:nvSpPr>
          <p:cNvPr id="5" name="Retângulo 4"/>
          <p:cNvSpPr/>
          <p:nvPr/>
        </p:nvSpPr>
        <p:spPr>
          <a:xfrm>
            <a:off x="4702549" y="2680253"/>
            <a:ext cx="5856912" cy="24586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Nome completo.</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Endereço completo.</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Nome da operadora doadora.</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Todas as alternativas anteriores estão corretas.</a:t>
            </a:r>
          </a:p>
        </p:txBody>
      </p:sp>
      <p:grpSp>
        <p:nvGrpSpPr>
          <p:cNvPr id="13" name="Agrupar 12"/>
          <p:cNvGrpSpPr/>
          <p:nvPr/>
        </p:nvGrpSpPr>
        <p:grpSpPr>
          <a:xfrm>
            <a:off x="4542176" y="4753270"/>
            <a:ext cx="6618532" cy="400110"/>
            <a:chOff x="5585586" y="4328505"/>
            <a:chExt cx="6618532" cy="400110"/>
          </a:xfrm>
        </p:grpSpPr>
        <p:sp>
          <p:nvSpPr>
            <p:cNvPr id="14" name="Retângulo 13"/>
            <p:cNvSpPr/>
            <p:nvPr/>
          </p:nvSpPr>
          <p:spPr>
            <a:xfrm>
              <a:off x="5585586" y="4328505"/>
              <a:ext cx="6618532" cy="400110"/>
            </a:xfrm>
            <a:prstGeom prst="rect">
              <a:avLst/>
            </a:prstGeom>
            <a:solidFill>
              <a:schemeClr val="bg1"/>
            </a:solid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a:ea typeface="+mn-ea"/>
                  <a:cs typeface="Segoe UI" panose="020B0502040204020203"/>
                </a:rPr>
                <a:t>  Todas as alternativas anteriores estão corretas.</a:t>
              </a:r>
              <a:endParaRPr kumimoji="0" lang="pt-BR" sz="2000" b="0" i="0" u="none" strike="noStrike" kern="1200" cap="none" spc="0" normalizeH="0" baseline="0" noProof="0">
                <a:ln>
                  <a:noFill/>
                </a:ln>
                <a:solidFill>
                  <a:srgbClr val="F40342"/>
                </a:solidFill>
                <a:effectLst/>
                <a:uLnTx/>
                <a:uFillTx/>
                <a:latin typeface="Segoe UI" panose="020B0502040204020203"/>
                <a:ea typeface="+mn-ea"/>
                <a:cs typeface="Segoe UI" panose="020B0502040204020203"/>
              </a:endParaRPr>
            </a:p>
          </p:txBody>
        </p:sp>
        <p:pic>
          <p:nvPicPr>
            <p:cNvPr id="15" name="Gráfico 14" descr="Selo Tick1 com preenchimento sólido"/>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8867" y="4368948"/>
              <a:ext cx="340015" cy="340015"/>
            </a:xfrm>
            <a:prstGeom prst="rect">
              <a:avLst/>
            </a:prstGeom>
          </p:spPr>
        </p:pic>
      </p:grpSp>
      <p:sp>
        <p:nvSpPr>
          <p:cNvPr id="6" name="CaixaDeTexto 5">
            <a:extLst>
              <a:ext uri="{FF2B5EF4-FFF2-40B4-BE49-F238E27FC236}">
                <a16:creationId xmlns:a16="http://schemas.microsoft.com/office/drawing/2014/main" id="{092A6440-2086-B106-EBCF-4575A1D75A63}"/>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7" name="Retângulo 6">
            <a:extLst>
              <a:ext uri="{FF2B5EF4-FFF2-40B4-BE49-F238E27FC236}">
                <a16:creationId xmlns:a16="http://schemas.microsoft.com/office/drawing/2014/main" id="{083DC35D-C2BE-93DF-E246-59B300684F6C}"/>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flipH="1">
            <a:off x="4552622" y="1645257"/>
            <a:ext cx="6742792"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2) O que é Portabilidade numérica?</a:t>
            </a: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tângulo 5"/>
          <p:cNvSpPr/>
          <p:nvPr/>
        </p:nvSpPr>
        <p:spPr>
          <a:xfrm>
            <a:off x="4784958" y="2467959"/>
            <a:ext cx="5856912" cy="2862322"/>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É a possibilidade de ligar do mesmo celular quando estiver fora do seu DDD de registro. </a:t>
            </a:r>
          </a:p>
          <a:p>
            <a:pPr marL="342900" marR="0" lvl="0" indent="-342900" algn="l" defTabSz="914400" rtl="0" eaLnBrk="1" fontAlgn="auto" latinLnBrk="0" hangingPunct="1">
              <a:lnSpc>
                <a:spcPct val="2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É a mudança do endereço de cobrança.</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É a possibilidade de trocar de operadora sem perder seu número de telefone atual.</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É a possibilidade de mudar a oferta contratada.</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7" name="Agrupar 6"/>
          <p:cNvGrpSpPr/>
          <p:nvPr/>
        </p:nvGrpSpPr>
        <p:grpSpPr>
          <a:xfrm>
            <a:off x="4616122" y="3972403"/>
            <a:ext cx="6295729" cy="707886"/>
            <a:chOff x="5099971" y="4077068"/>
            <a:chExt cx="6295729" cy="707886"/>
          </a:xfrm>
        </p:grpSpPr>
        <p:sp>
          <p:nvSpPr>
            <p:cNvPr id="8" name="Retângulo 7"/>
            <p:cNvSpPr/>
            <p:nvPr/>
          </p:nvSpPr>
          <p:spPr>
            <a:xfrm>
              <a:off x="5099971" y="4077068"/>
              <a:ext cx="6295729" cy="707886"/>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1655"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pitchFamily="34" charset="0"/>
                  <a:ea typeface="Calibri" panose="020F0502020204030204" pitchFamily="34" charset="0"/>
                  <a:cs typeface="Segoe UI" panose="020B0502040204020203" pitchFamily="34" charset="0"/>
                </a:rPr>
                <a:t>É a possibilidade de trocar de operadora sem perder seu número de telefone atual.</a:t>
              </a:r>
            </a:p>
          </p:txBody>
        </p:sp>
        <p:pic>
          <p:nvPicPr>
            <p:cNvPr id="9" name="Gráfico 4" descr="Selo Tick1 com preenchimento sólido"/>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4991" y="4090996"/>
              <a:ext cx="340015" cy="340015"/>
            </a:xfrm>
            <a:prstGeom prst="rect">
              <a:avLst/>
            </a:prstGeom>
          </p:spPr>
        </p:pic>
      </p:grpSp>
      <p:sp>
        <p:nvSpPr>
          <p:cNvPr id="10" name="CaixaDeTexto 9">
            <a:extLst>
              <a:ext uri="{FF2B5EF4-FFF2-40B4-BE49-F238E27FC236}">
                <a16:creationId xmlns:a16="http://schemas.microsoft.com/office/drawing/2014/main" id="{D723C26B-380C-9BE3-93CF-853792FEFE45}"/>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11" name="Retângulo 10">
            <a:extLst>
              <a:ext uri="{FF2B5EF4-FFF2-40B4-BE49-F238E27FC236}">
                <a16:creationId xmlns:a16="http://schemas.microsoft.com/office/drawing/2014/main" id="{45DB3FDA-175C-EFDC-CBC1-628C38EBC67C}"/>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0" grpId="0"/>
      <p:bldP spid="1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flipH="1">
            <a:off x="4598127" y="1184081"/>
            <a:ext cx="6742792" cy="17851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3) “Com este plano, o cliente recebe uma conta fixa mensal (como um cliente Pós) e caso seja necessário, tem a possibilidade de fazer Recargas Claro (como um cliente </a:t>
            </a:r>
            <a:r>
              <a:rPr kumimoji="0" lang="pt-BR" sz="2200" b="1" i="0" u="none" strike="noStrike" kern="1200" cap="none" spc="0" normalizeH="0" baseline="0" noProof="0" err="1">
                <a:ln>
                  <a:noFill/>
                </a:ln>
                <a:solidFill>
                  <a:prstClr val="white"/>
                </a:solidFill>
                <a:effectLst/>
                <a:uLnTx/>
                <a:uFillTx/>
                <a:latin typeface="Segoe UI" panose="020B0502040204020203"/>
                <a:ea typeface="+mn-ea"/>
                <a:cs typeface="Segoe UI" panose="020B0502040204020203"/>
              </a:rPr>
              <a:t>Pré</a:t>
            </a:r>
            <a:r>
              <a:rPr kumimoji="0" lang="pt-BR" sz="22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Essa frase se refere a qual tipo de plano?</a:t>
            </a:r>
            <a:endParaRPr kumimoji="0" lang="pt-BR" sz="2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tângulo 5"/>
          <p:cNvSpPr/>
          <p:nvPr/>
        </p:nvSpPr>
        <p:spPr>
          <a:xfrm>
            <a:off x="4785372" y="3152883"/>
            <a:ext cx="5839395" cy="2246769"/>
          </a:xfrm>
          <a:prstGeom prst="rect">
            <a:avLst/>
          </a:prstGeom>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a:ea typeface="Calibri" panose="020F0502020204030204" pitchFamily="34" charset="0"/>
                <a:cs typeface="Segoe UI" panose="020B0502040204020203"/>
              </a:rPr>
              <a:t>Plano Pré-pago.</a:t>
            </a:r>
            <a:br>
              <a:rPr kumimoji="0" lang="pt-BR" sz="2000" b="0" i="0" u="none" strike="noStrike" kern="1200" cap="none" spc="0" normalizeH="0" baseline="0" noProof="0">
                <a:ln>
                  <a:noFill/>
                </a:ln>
                <a:solidFill>
                  <a:prstClr val="white"/>
                </a:solidFill>
                <a:effectLst/>
                <a:uLnTx/>
                <a:uFillTx/>
                <a:latin typeface="Segoe UI" panose="020B0502040204020203"/>
                <a:ea typeface="Calibri" panose="020F0502020204030204" pitchFamily="34" charset="0"/>
                <a:cs typeface="Segoe UI" panose="020B0502040204020203"/>
              </a:rPr>
            </a:b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a:ea typeface="Calibri" panose="020F0502020204030204" pitchFamily="34" charset="0"/>
                <a:cs typeface="Segoe UI" panose="020B0502040204020203"/>
              </a:rPr>
              <a:t>Plano Controle.</a:t>
            </a:r>
            <a:endParaRPr kumimoji="0" lang="en-US" sz="2000" b="0" i="0" u="none" strike="noStrike" kern="1200" cap="none" spc="0" normalizeH="0" baseline="0" noProof="0">
              <a:ln>
                <a:noFill/>
              </a:ln>
              <a:solidFill>
                <a:prstClr val="white"/>
              </a:solidFill>
              <a:effectLst/>
              <a:uLnTx/>
              <a:uFillTx/>
              <a:latin typeface="Segoe UI" panose="020B0502040204020203"/>
              <a:ea typeface="Calibri" panose="020F0502020204030204" pitchFamily="34" charset="0"/>
              <a:cs typeface="Segoe UI" panose="020B0502040204020203"/>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a:ea typeface="Calibri" panose="020F0502020204030204" pitchFamily="34" charset="0"/>
                <a:cs typeface="Segoe UI" panose="020B0502040204020203"/>
              </a:rPr>
              <a:t>Plano Pós-pago.</a:t>
            </a:r>
            <a:endParaRPr kumimoji="0" lang="en-US" sz="2000" b="0" i="0" u="none" strike="noStrike" kern="1200" cap="none" spc="0" normalizeH="0" baseline="0" noProof="0">
              <a:ln>
                <a:noFill/>
              </a:ln>
              <a:solidFill>
                <a:prstClr val="white"/>
              </a:solidFill>
              <a:effectLst/>
              <a:uLnTx/>
              <a:uFillTx/>
              <a:latin typeface="Segoe UI" panose="020B0502040204020203"/>
              <a:ea typeface="Calibri" panose="020F0502020204030204" pitchFamily="34" charset="0"/>
              <a:cs typeface="Segoe UI" panose="020B0502040204020203"/>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a:ea typeface="Calibri" panose="020F0502020204030204" pitchFamily="34" charset="0"/>
                <a:cs typeface="Segoe UI" panose="020B0502040204020203"/>
              </a:rPr>
              <a:t>Qualquer plano móvel.</a:t>
            </a:r>
            <a:endParaRPr kumimoji="0" lang="pt-BR" sz="1800" b="0" i="0" u="none" strike="noStrike" kern="1200" cap="none" spc="0" normalizeH="0" baseline="0" noProof="0">
              <a:ln>
                <a:noFill/>
              </a:ln>
              <a:solidFill>
                <a:prstClr val="white"/>
              </a:solidFill>
              <a:effectLst/>
              <a:uLnTx/>
              <a:uFillTx/>
              <a:latin typeface="Segoe UI" panose="020B0502040204020203"/>
              <a:ea typeface="+mn-ea"/>
              <a:cs typeface="Segoe UI" panose="020B0502040204020203"/>
            </a:endParaRPr>
          </a:p>
        </p:txBody>
      </p:sp>
      <p:grpSp>
        <p:nvGrpSpPr>
          <p:cNvPr id="5" name="Agrupar 4"/>
          <p:cNvGrpSpPr/>
          <p:nvPr/>
        </p:nvGrpSpPr>
        <p:grpSpPr>
          <a:xfrm>
            <a:off x="4598127" y="3762058"/>
            <a:ext cx="2794397" cy="400110"/>
            <a:chOff x="5528251" y="4118972"/>
            <a:chExt cx="2794397" cy="400110"/>
          </a:xfrm>
        </p:grpSpPr>
        <p:sp>
          <p:nvSpPr>
            <p:cNvPr id="10" name="Retângulo 9"/>
            <p:cNvSpPr/>
            <p:nvPr/>
          </p:nvSpPr>
          <p:spPr>
            <a:xfrm>
              <a:off x="5528251" y="4118972"/>
              <a:ext cx="2794397" cy="400110"/>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1655"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pitchFamily="34" charset="0"/>
                  <a:ea typeface="Calibri" panose="020F0502020204030204" pitchFamily="34" charset="0"/>
                  <a:cs typeface="Segoe UI" panose="020B0502040204020203" pitchFamily="34" charset="0"/>
                </a:rPr>
                <a:t>Plano Controle.</a:t>
              </a:r>
            </a:p>
          </p:txBody>
        </p:sp>
        <p:pic>
          <p:nvPicPr>
            <p:cNvPr id="11" name="Gráfico 3" descr="Selo Tick1 com preenchimento sólido"/>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3271" y="4149019"/>
              <a:ext cx="340015" cy="340015"/>
            </a:xfrm>
            <a:prstGeom prst="rect">
              <a:avLst/>
            </a:prstGeom>
          </p:spPr>
        </p:pic>
      </p:grpSp>
      <p:sp>
        <p:nvSpPr>
          <p:cNvPr id="8" name="CaixaDeTexto 7">
            <a:extLst>
              <a:ext uri="{FF2B5EF4-FFF2-40B4-BE49-F238E27FC236}">
                <a16:creationId xmlns:a16="http://schemas.microsoft.com/office/drawing/2014/main" id="{4BE4ACC7-52DD-2CCC-34CE-172AD732DFF9}"/>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9" name="Retângulo 8">
            <a:extLst>
              <a:ext uri="{FF2B5EF4-FFF2-40B4-BE49-F238E27FC236}">
                <a16:creationId xmlns:a16="http://schemas.microsoft.com/office/drawing/2014/main" id="{77763691-6C2B-2166-7897-F156CB2153AD}"/>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8" grpId="0"/>
      <p:bldP spid="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flipH="1">
            <a:off x="4569208" y="1498139"/>
            <a:ext cx="6647931"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4) Qual dessas condições é necessária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para realizar </a:t>
            </a:r>
            <a:r>
              <a:rPr kumimoji="0" lang="pt-BR" sz="2800" b="1" i="0" u="none" strike="noStrike" kern="1200" cap="none" spc="0" normalizeH="0" noProof="0">
                <a:ln>
                  <a:noFill/>
                </a:ln>
                <a:solidFill>
                  <a:prstClr val="white"/>
                </a:solidFill>
                <a:effectLst/>
                <a:uLnTx/>
                <a:uFillTx/>
                <a:latin typeface="Segoe UI" panose="020B0502040204020203"/>
                <a:ea typeface="+mn-ea"/>
                <a:cs typeface="Segoe UI" panose="020B0502040204020203"/>
              </a:rPr>
              <a:t> </a:t>
            </a:r>
            <a:r>
              <a:rPr kumimoji="0" lang="pt-BR" sz="2800" b="1" i="0" u="none" strike="noStrike" kern="1200" cap="none" spc="0" normalizeH="0" baseline="0" noProof="0">
                <a:ln>
                  <a:noFill/>
                </a:ln>
                <a:solidFill>
                  <a:prstClr val="white"/>
                </a:solidFill>
                <a:effectLst/>
                <a:uLnTx/>
                <a:uFillTx/>
                <a:latin typeface="Segoe UI" panose="020B0502040204020203"/>
                <a:ea typeface="+mn-ea"/>
                <a:cs typeface="Segoe UI" panose="020B0502040204020203"/>
              </a:rPr>
              <a:t>a Portabilidade?</a:t>
            </a:r>
            <a:endParaRPr kumimoji="0" lang="pt-BR" sz="2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tângulo 6"/>
          <p:cNvSpPr/>
          <p:nvPr/>
        </p:nvSpPr>
        <p:spPr>
          <a:xfrm>
            <a:off x="4569208" y="2746496"/>
            <a:ext cx="5856912" cy="2554545"/>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Ser dentro do mesmo DDD. </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Operadora doadora ter o mesmo segmento </a:t>
            </a:r>
            <a:b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b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da operadora receptora.</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A linha não estar cancelada e/ou suspensa.</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Todas as alternativas anteriores estão corretas.</a:t>
            </a:r>
          </a:p>
        </p:txBody>
      </p:sp>
      <p:grpSp>
        <p:nvGrpSpPr>
          <p:cNvPr id="8" name="Agrupar 7"/>
          <p:cNvGrpSpPr/>
          <p:nvPr/>
        </p:nvGrpSpPr>
        <p:grpSpPr>
          <a:xfrm>
            <a:off x="4374327" y="4938000"/>
            <a:ext cx="6400576" cy="400110"/>
            <a:chOff x="5004487" y="4867497"/>
            <a:chExt cx="6400576" cy="400110"/>
          </a:xfrm>
        </p:grpSpPr>
        <p:sp>
          <p:nvSpPr>
            <p:cNvPr id="9" name="Retângulo 8"/>
            <p:cNvSpPr/>
            <p:nvPr/>
          </p:nvSpPr>
          <p:spPr>
            <a:xfrm>
              <a:off x="5004487" y="4867497"/>
              <a:ext cx="6400576" cy="400110"/>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1655"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pitchFamily="34" charset="0"/>
                  <a:ea typeface="Calibri" panose="020F0502020204030204" pitchFamily="34" charset="0"/>
                  <a:cs typeface="Segoe UI" panose="020B0502040204020203" pitchFamily="34" charset="0"/>
                </a:rPr>
                <a:t>Todas as alternativas anteriores estão corretas.</a:t>
              </a:r>
            </a:p>
          </p:txBody>
        </p:sp>
        <p:pic>
          <p:nvPicPr>
            <p:cNvPr id="12" name="Gráfico 4" descr="Selo Tick1 com preenchimento sólido"/>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0493" y="4897544"/>
              <a:ext cx="340015" cy="340015"/>
            </a:xfrm>
            <a:prstGeom prst="rect">
              <a:avLst/>
            </a:prstGeom>
          </p:spPr>
        </p:pic>
      </p:grpSp>
      <p:sp>
        <p:nvSpPr>
          <p:cNvPr id="6" name="CaixaDeTexto 5">
            <a:extLst>
              <a:ext uri="{FF2B5EF4-FFF2-40B4-BE49-F238E27FC236}">
                <a16:creationId xmlns:a16="http://schemas.microsoft.com/office/drawing/2014/main" id="{1EE8F822-D43B-E9C8-0C0B-1258B2A103BB}"/>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10" name="Retângulo 9">
            <a:extLst>
              <a:ext uri="{FF2B5EF4-FFF2-40B4-BE49-F238E27FC236}">
                <a16:creationId xmlns:a16="http://schemas.microsoft.com/office/drawing/2014/main" id="{18829539-9A58-4917-CE20-5525B07CF56A}"/>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6" grpId="0"/>
      <p:bldP spid="1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1"/>
          <p:cNvSpPr txBox="1"/>
          <p:nvPr/>
        </p:nvSpPr>
        <p:spPr>
          <a:xfrm flipH="1">
            <a:off x="4599750" y="1305342"/>
            <a:ext cx="6638585" cy="212365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200" b="1">
                <a:solidFill>
                  <a:schemeClr val="bg1"/>
                </a:solidFill>
                <a:latin typeface="Segoe UI" panose="020B0502040204020203" pitchFamily="34" charset="0"/>
                <a:cs typeface="Segoe UI" panose="020B0502040204020203" pitchFamily="34" charset="0"/>
              </a:rPr>
              <a:t>5) </a:t>
            </a:r>
            <a:r>
              <a:rPr lang="pt-BR" sz="2200" b="1">
                <a:solidFill>
                  <a:schemeClr val="bg1"/>
                </a:solidFill>
                <a:latin typeface="Segoe UI" panose="020B0502040204020203" pitchFamily="34" charset="0"/>
                <a:ea typeface="Segoe UI Black" panose="020B0A02040204020203" pitchFamily="34" charset="0"/>
                <a:cs typeface="Segoe UI" panose="020B0502040204020203" pitchFamily="34" charset="0"/>
              </a:rPr>
              <a:t>“Através do site ou aplicativo, o cliente pode acessar a fatura, trocar/adquirir novos planos e produtos, agendar visita técnica, trocar de senha do Wi-Fi e muito mais!”. Essa afirmação se refere a qual aplicativo?</a:t>
            </a:r>
          </a:p>
          <a:p>
            <a:endParaRPr lang="pt-BR" sz="2200" b="1">
              <a:solidFill>
                <a:schemeClr val="bg1"/>
              </a:solidFill>
              <a:latin typeface="Segoe UI" panose="020B0502040204020203" pitchFamily="34" charset="0"/>
              <a:cs typeface="Segoe UI" panose="020B0502040204020203" pitchFamily="34" charset="0"/>
            </a:endParaRPr>
          </a:p>
        </p:txBody>
      </p:sp>
      <p:sp>
        <p:nvSpPr>
          <p:cNvPr id="6" name="Retângulo 5"/>
          <p:cNvSpPr/>
          <p:nvPr/>
        </p:nvSpPr>
        <p:spPr>
          <a:xfrm>
            <a:off x="4797924" y="3380834"/>
            <a:ext cx="5856912" cy="2246769"/>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1"/>
              </a:buClr>
              <a:buAutoNum type="alphaLcParenR"/>
            </a:pPr>
            <a:r>
              <a:rPr lang="pt-BR" sz="2000">
                <a:solidFill>
                  <a:schemeClr val="bg1"/>
                </a:solidFill>
                <a:latin typeface="Segoe UI" panose="020B0502040204020203" pitchFamily="34" charset="0"/>
                <a:ea typeface="Segoe UI Black" panose="020B0A02040204020203" pitchFamily="34" charset="0"/>
                <a:cs typeface="Segoe UI" panose="020B0502040204020203" pitchFamily="34" charset="0"/>
              </a:rPr>
              <a:t>Claro música.</a:t>
            </a:r>
          </a:p>
          <a:p>
            <a:pPr marL="342900" indent="-342900">
              <a:buClr>
                <a:schemeClr val="bg1"/>
              </a:buClr>
              <a:buFont typeface="+mj-lt"/>
              <a:buAutoNum type="alphaLcParenR"/>
            </a:pPr>
            <a:endParaRPr lang="pt-BR" sz="2000">
              <a:solidFill>
                <a:schemeClr val="bg1"/>
              </a:solidFill>
              <a:latin typeface="Segoe UI" panose="020B0502040204020203" pitchFamily="34" charset="0"/>
              <a:ea typeface="Calibri" panose="020F0502020204030204" pitchFamily="34" charset="0"/>
              <a:cs typeface="Segoe UI" panose="020B0502040204020203" pitchFamily="34" charset="0"/>
            </a:endParaRPr>
          </a:p>
          <a:p>
            <a:pPr marL="342900" indent="-342900">
              <a:buClr>
                <a:schemeClr val="bg1"/>
              </a:buClr>
              <a:buFont typeface="+mj-lt"/>
              <a:buAutoNum type="alphaLcParenR"/>
            </a:pPr>
            <a:r>
              <a:rPr lang="pt-BR" sz="2000">
                <a:solidFill>
                  <a:schemeClr val="bg1"/>
                </a:solidFill>
                <a:latin typeface="Segoe UI" panose="020B0502040204020203" pitchFamily="34" charset="0"/>
                <a:ea typeface="Segoe UI Black" panose="020B0A02040204020203" pitchFamily="34" charset="0"/>
                <a:cs typeface="Segoe UI" panose="020B0502040204020203" pitchFamily="34" charset="0"/>
              </a:rPr>
              <a:t>Claro </a:t>
            </a:r>
            <a:r>
              <a:rPr lang="pt-BR" sz="2000" err="1">
                <a:solidFill>
                  <a:schemeClr val="bg1"/>
                </a:solidFill>
                <a:latin typeface="Segoe UI" panose="020B0502040204020203" pitchFamily="34" charset="0"/>
                <a:ea typeface="Segoe UI Black" panose="020B0A02040204020203" pitchFamily="34" charset="0"/>
                <a:cs typeface="Segoe UI" panose="020B0502040204020203" pitchFamily="34" charset="0"/>
              </a:rPr>
              <a:t>video</a:t>
            </a:r>
            <a:r>
              <a:rPr lang="pt-BR" sz="2000">
                <a:solidFill>
                  <a:schemeClr val="bg1"/>
                </a:solidFill>
                <a:latin typeface="Segoe UI" panose="020B0502040204020203" pitchFamily="34" charset="0"/>
                <a:ea typeface="Segoe UI Black" panose="020B0A02040204020203" pitchFamily="34" charset="0"/>
                <a:cs typeface="Segoe UI" panose="020B0502040204020203" pitchFamily="34" charset="0"/>
              </a:rPr>
              <a:t>.</a:t>
            </a:r>
          </a:p>
          <a:p>
            <a:pPr marL="342900" indent="-342900">
              <a:buClr>
                <a:schemeClr val="bg1"/>
              </a:buClr>
              <a:buFont typeface="+mj-lt"/>
              <a:buAutoNum type="alphaLcParenR"/>
            </a:pPr>
            <a:endParaRPr lang="pt-BR" sz="2000">
              <a:solidFill>
                <a:schemeClr val="bg1"/>
              </a:solidFill>
              <a:latin typeface="Segoe UI" panose="020B0502040204020203" pitchFamily="34" charset="0"/>
              <a:ea typeface="Calibri" panose="020F0502020204030204" pitchFamily="34" charset="0"/>
              <a:cs typeface="Segoe UI" panose="020B0502040204020203" pitchFamily="34" charset="0"/>
            </a:endParaRPr>
          </a:p>
          <a:p>
            <a:pPr marL="342900" indent="-342900">
              <a:buClr>
                <a:schemeClr val="bg1"/>
              </a:buClr>
              <a:buFont typeface="+mj-lt"/>
              <a:buAutoNum type="alphaLcParenR"/>
            </a:pPr>
            <a:r>
              <a:rPr lang="pt-BR" sz="2000" err="1">
                <a:solidFill>
                  <a:schemeClr val="bg1"/>
                </a:solidFill>
                <a:latin typeface="Segoe UI" panose="020B0502040204020203" pitchFamily="34" charset="0"/>
                <a:ea typeface="Segoe UI Black" panose="020B0A02040204020203" pitchFamily="34" charset="0"/>
                <a:cs typeface="Segoe UI" panose="020B0502040204020203" pitchFamily="34" charset="0"/>
              </a:rPr>
              <a:t>Skeelo</a:t>
            </a:r>
            <a:endParaRPr lang="pt-BR" sz="200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marL="342900" indent="-342900">
              <a:buClr>
                <a:schemeClr val="bg1"/>
              </a:buClr>
              <a:buFont typeface="+mj-lt"/>
              <a:buAutoNum type="alphaLcParenR"/>
            </a:pPr>
            <a:endParaRPr lang="pt-BR" sz="2000">
              <a:solidFill>
                <a:schemeClr val="bg1"/>
              </a:solidFill>
              <a:latin typeface="Segoe UI" panose="020B0502040204020203" pitchFamily="34" charset="0"/>
              <a:ea typeface="Calibri" panose="020F0502020204030204" pitchFamily="34" charset="0"/>
              <a:cs typeface="Segoe UI" panose="020B0502040204020203" pitchFamily="34" charset="0"/>
            </a:endParaRPr>
          </a:p>
          <a:p>
            <a:pPr marL="342900" indent="-342900">
              <a:buClr>
                <a:schemeClr val="bg1"/>
              </a:buClr>
              <a:buFont typeface="+mj-lt"/>
              <a:buAutoNum type="alphaLcParenR"/>
            </a:pPr>
            <a:r>
              <a:rPr lang="pt-BR" sz="2000">
                <a:solidFill>
                  <a:schemeClr val="bg1"/>
                </a:solidFill>
                <a:latin typeface="Segoe UI" panose="020B0502040204020203" pitchFamily="34" charset="0"/>
                <a:ea typeface="Segoe UI Black" panose="020B0A02040204020203" pitchFamily="34" charset="0"/>
                <a:cs typeface="Segoe UI" panose="020B0502040204020203" pitchFamily="34" charset="0"/>
              </a:rPr>
              <a:t>Minha Claro</a:t>
            </a:r>
          </a:p>
        </p:txBody>
      </p:sp>
      <p:grpSp>
        <p:nvGrpSpPr>
          <p:cNvPr id="10" name="Agrupar 9"/>
          <p:cNvGrpSpPr/>
          <p:nvPr/>
        </p:nvGrpSpPr>
        <p:grpSpPr>
          <a:xfrm>
            <a:off x="4688103" y="5197134"/>
            <a:ext cx="2456976" cy="400110"/>
            <a:chOff x="5543080" y="5232642"/>
            <a:chExt cx="2456976" cy="400110"/>
          </a:xfrm>
        </p:grpSpPr>
        <p:sp>
          <p:nvSpPr>
            <p:cNvPr id="11" name="Retângulo 10"/>
            <p:cNvSpPr/>
            <p:nvPr/>
          </p:nvSpPr>
          <p:spPr>
            <a:xfrm>
              <a:off x="5543080" y="5232642"/>
              <a:ext cx="2456976" cy="400110"/>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1655"/>
              <a:r>
                <a:rPr lang="pt-BR" sz="2000" b="1">
                  <a:solidFill>
                    <a:srgbClr val="F40342"/>
                  </a:solidFill>
                  <a:latin typeface="Segoe UI" panose="020B0502040204020203" pitchFamily="34" charset="0"/>
                  <a:ea typeface="Calibri" panose="020F0502020204030204" pitchFamily="34" charset="0"/>
                  <a:cs typeface="Segoe UI" panose="020B0502040204020203" pitchFamily="34" charset="0"/>
                </a:rPr>
                <a:t>Minha Claro</a:t>
              </a:r>
            </a:p>
          </p:txBody>
        </p:sp>
        <p:pic>
          <p:nvPicPr>
            <p:cNvPr id="13" name="Gráfico 5" descr="Selo Tick1 com preenchimento sólido"/>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9086" y="5253602"/>
              <a:ext cx="340015" cy="340015"/>
            </a:xfrm>
            <a:prstGeom prst="rect">
              <a:avLst/>
            </a:prstGeom>
          </p:spPr>
        </p:pic>
      </p:grpSp>
      <p:sp>
        <p:nvSpPr>
          <p:cNvPr id="7" name="CaixaDeTexto 6">
            <a:extLst>
              <a:ext uri="{FF2B5EF4-FFF2-40B4-BE49-F238E27FC236}">
                <a16:creationId xmlns:a16="http://schemas.microsoft.com/office/drawing/2014/main" id="{769318F8-E469-D9E8-0CBA-E61E2B16435B}"/>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8" name="Retângulo 7">
            <a:extLst>
              <a:ext uri="{FF2B5EF4-FFF2-40B4-BE49-F238E27FC236}">
                <a16:creationId xmlns:a16="http://schemas.microsoft.com/office/drawing/2014/main" id="{4166DCE6-6E64-568A-E001-48A16E7C987C}"/>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
          <p:cNvSpPr txBox="1"/>
          <p:nvPr/>
        </p:nvSpPr>
        <p:spPr>
          <a:xfrm flipH="1">
            <a:off x="4552026" y="1472256"/>
            <a:ext cx="6280463" cy="138499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 </a:t>
            </a: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rPr>
              <a:t>A portabilidade para o Pós da Claro não pode ser feita por quais desses canais?</a:t>
            </a:r>
            <a:endPar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Retângulo 6"/>
          <p:cNvSpPr/>
          <p:nvPr/>
        </p:nvSpPr>
        <p:spPr>
          <a:xfrm>
            <a:off x="4746907" y="2979293"/>
            <a:ext cx="5856912" cy="2246769"/>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
                <a:prstClr val="white"/>
              </a:buClr>
              <a:buSzTx/>
              <a:buFontTx/>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Loja própria.</a:t>
            </a:r>
          </a:p>
          <a:p>
            <a:pPr marL="342900" marR="0" lvl="0" indent="-342900" algn="l" defTabSz="914400" rtl="0" eaLnBrk="1" fontAlgn="auto" latinLnBrk="0" hangingPunct="1">
              <a:lnSpc>
                <a:spcPct val="100000"/>
              </a:lnSpc>
              <a:spcBef>
                <a:spcPts val="0"/>
              </a:spcBef>
              <a:spcAft>
                <a:spcPts val="0"/>
              </a:spcAft>
              <a:buClr>
                <a:prstClr val="white"/>
              </a:buClr>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Agente Autorizado.</a:t>
            </a:r>
          </a:p>
          <a:p>
            <a:pPr marL="342900" marR="0" lvl="0" indent="-342900" algn="l" defTabSz="914400" rtl="0" eaLnBrk="1" fontAlgn="auto" latinLnBrk="0" hangingPunct="1">
              <a:lnSpc>
                <a:spcPct val="100000"/>
              </a:lnSpc>
              <a:spcBef>
                <a:spcPts val="0"/>
              </a:spcBef>
              <a:spcAft>
                <a:spcPts val="0"/>
              </a:spcAft>
              <a:buClr>
                <a:prstClr val="white"/>
              </a:buClr>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Pelo SMS 1970.</a:t>
            </a:r>
          </a:p>
          <a:p>
            <a:pPr marL="342900" marR="0" lvl="0" indent="-342900" algn="l" defTabSz="914400" rtl="0" eaLnBrk="1" fontAlgn="auto" latinLnBrk="0" hangingPunct="1">
              <a:lnSpc>
                <a:spcPct val="100000"/>
              </a:lnSpc>
              <a:spcBef>
                <a:spcPts val="0"/>
              </a:spcBef>
              <a:spcAft>
                <a:spcPts val="0"/>
              </a:spcAft>
              <a:buClr>
                <a:prstClr val="white"/>
              </a:buClr>
              <a:buSzTx/>
              <a:buFont typeface="+mj-lt"/>
              <a:buAutoNum type="alphaLcParen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mj-lt"/>
              <a:buAutoNum type="alphaLcParen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Varejo.</a:t>
            </a:r>
          </a:p>
        </p:txBody>
      </p:sp>
      <p:grpSp>
        <p:nvGrpSpPr>
          <p:cNvPr id="8" name="Agrupar 7"/>
          <p:cNvGrpSpPr/>
          <p:nvPr/>
        </p:nvGrpSpPr>
        <p:grpSpPr>
          <a:xfrm>
            <a:off x="4552026" y="4187017"/>
            <a:ext cx="2783502" cy="400110"/>
            <a:chOff x="5543080" y="4602801"/>
            <a:chExt cx="2783502" cy="400110"/>
          </a:xfrm>
        </p:grpSpPr>
        <p:sp>
          <p:nvSpPr>
            <p:cNvPr id="9" name="Retângulo 8"/>
            <p:cNvSpPr/>
            <p:nvPr/>
          </p:nvSpPr>
          <p:spPr>
            <a:xfrm>
              <a:off x="5543080" y="4602801"/>
              <a:ext cx="2783502" cy="400110"/>
            </a:xfrm>
            <a:prstGeom prst="rect">
              <a:avLst/>
            </a:prstGeom>
            <a:solidFill>
              <a:schemeClr val="bg1"/>
            </a:solidFill>
          </p:spPr>
          <p:txBody>
            <a:bodyPr wrap="square"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1655"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40342"/>
                  </a:solidFill>
                  <a:effectLst/>
                  <a:uLnTx/>
                  <a:uFillTx/>
                  <a:latin typeface="Segoe UI" panose="020B0502040204020203" pitchFamily="34" charset="0"/>
                  <a:ea typeface="Calibri" panose="020F0502020204030204" pitchFamily="34" charset="0"/>
                  <a:cs typeface="Segoe UI" panose="020B0502040204020203" pitchFamily="34" charset="0"/>
                </a:rPr>
                <a:t>Pelo SMS 1970.</a:t>
              </a:r>
            </a:p>
          </p:txBody>
        </p:sp>
        <p:pic>
          <p:nvPicPr>
            <p:cNvPr id="12" name="Gráfico 5" descr="Selo Tick1 com preenchimento sólido"/>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9086" y="4632848"/>
              <a:ext cx="340015" cy="340015"/>
            </a:xfrm>
            <a:prstGeom prst="rect">
              <a:avLst/>
            </a:prstGeom>
          </p:spPr>
        </p:pic>
      </p:grpSp>
      <p:sp>
        <p:nvSpPr>
          <p:cNvPr id="6" name="CaixaDeTexto 5">
            <a:extLst>
              <a:ext uri="{FF2B5EF4-FFF2-40B4-BE49-F238E27FC236}">
                <a16:creationId xmlns:a16="http://schemas.microsoft.com/office/drawing/2014/main" id="{3F3445F9-EF50-EAAF-994A-FCD5E91E24A6}"/>
              </a:ext>
            </a:extLst>
          </p:cNvPr>
          <p:cNvSpPr txBox="1"/>
          <p:nvPr/>
        </p:nvSpPr>
        <p:spPr>
          <a:xfrm>
            <a:off x="646417" y="2979293"/>
            <a:ext cx="334136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AVALIAÇÃO</a:t>
            </a:r>
          </a:p>
        </p:txBody>
      </p:sp>
      <p:sp>
        <p:nvSpPr>
          <p:cNvPr id="10" name="Retângulo 9">
            <a:extLst>
              <a:ext uri="{FF2B5EF4-FFF2-40B4-BE49-F238E27FC236}">
                <a16:creationId xmlns:a16="http://schemas.microsoft.com/office/drawing/2014/main" id="{EB555AB8-24AE-CDC0-6073-4A8A0B8D91C3}"/>
              </a:ext>
            </a:extLst>
          </p:cNvPr>
          <p:cNvSpPr/>
          <p:nvPr/>
        </p:nvSpPr>
        <p:spPr>
          <a:xfrm rot="5400000">
            <a:off x="2100137" y="2329846"/>
            <a:ext cx="101240" cy="279439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6" grpId="0"/>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4DA1-2A6C-4772-8B3A-CBE63638A498}"/>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556CF29A-1297-6AEE-1F2B-89276206734B}"/>
              </a:ext>
            </a:extLst>
          </p:cNvPr>
          <p:cNvSpPr/>
          <p:nvPr/>
        </p:nvSpPr>
        <p:spPr>
          <a:xfrm>
            <a:off x="10510203" y="289448"/>
            <a:ext cx="1135183" cy="461665"/>
          </a:xfrm>
          <a:prstGeom prst="rect">
            <a:avLst/>
          </a:prstGeom>
        </p:spPr>
        <p:txBody>
          <a:bodyPr wrap="none">
            <a:spAutoFit/>
          </a:bodyPr>
          <a:lstStyle/>
          <a:p>
            <a:r>
              <a:rPr lang="pt-BR" sz="2400" i="1">
                <a:solidFill>
                  <a:schemeClr val="bg2">
                    <a:lumMod val="90000"/>
                  </a:schemeClr>
                </a:solidFill>
                <a:latin typeface="Segoe UI" panose="020B0502040204020203" pitchFamily="34" charset="0"/>
                <a:cs typeface="Segoe UI" panose="020B0502040204020203" pitchFamily="34" charset="0"/>
              </a:rPr>
              <a:t>parte 3</a:t>
            </a:r>
          </a:p>
        </p:txBody>
      </p:sp>
      <p:cxnSp>
        <p:nvCxnSpPr>
          <p:cNvPr id="8" name="Conector Reto 7">
            <a:extLst>
              <a:ext uri="{FF2B5EF4-FFF2-40B4-BE49-F238E27FC236}">
                <a16:creationId xmlns:a16="http://schemas.microsoft.com/office/drawing/2014/main" id="{B4F711C2-A6AD-5357-305E-DACBFD6D07FB}"/>
              </a:ext>
            </a:extLst>
          </p:cNvPr>
          <p:cNvCxnSpPr>
            <a:cxnSpLocks/>
          </p:cNvCxnSpPr>
          <p:nvPr/>
        </p:nvCxnSpPr>
        <p:spPr>
          <a:xfrm flipV="1">
            <a:off x="11760428" y="289448"/>
            <a:ext cx="0" cy="461665"/>
          </a:xfrm>
          <a:prstGeom prst="line">
            <a:avLst/>
          </a:prstGeom>
          <a:ln w="15875">
            <a:solidFill>
              <a:srgbClr val="BD920E"/>
            </a:solidFill>
          </a:ln>
        </p:spPr>
        <p:style>
          <a:lnRef idx="1">
            <a:schemeClr val="accent1"/>
          </a:lnRef>
          <a:fillRef idx="0">
            <a:schemeClr val="accent1"/>
          </a:fillRef>
          <a:effectRef idx="0">
            <a:schemeClr val="accent1"/>
          </a:effectRef>
          <a:fontRef idx="minor">
            <a:schemeClr val="tx1"/>
          </a:fontRef>
        </p:style>
      </p:cxnSp>
      <p:cxnSp>
        <p:nvCxnSpPr>
          <p:cNvPr id="7" name="Conector Reto 13">
            <a:extLst>
              <a:ext uri="{FF2B5EF4-FFF2-40B4-BE49-F238E27FC236}">
                <a16:creationId xmlns:a16="http://schemas.microsoft.com/office/drawing/2014/main" id="{2197B666-D6B7-8048-D2CD-7D9C672F80A8}"/>
              </a:ext>
            </a:extLst>
          </p:cNvPr>
          <p:cNvCxnSpPr>
            <a:cxnSpLocks/>
          </p:cNvCxnSpPr>
          <p:nvPr/>
        </p:nvCxnSpPr>
        <p:spPr>
          <a:xfrm flipH="1">
            <a:off x="9263183" y="2226266"/>
            <a:ext cx="2694187" cy="0"/>
          </a:xfrm>
          <a:prstGeom prst="line">
            <a:avLst/>
          </a:prstGeom>
          <a:ln w="15875">
            <a:gradFill flip="none" rotWithShape="1">
              <a:gsLst>
                <a:gs pos="0">
                  <a:srgbClr val="E1AD09"/>
                </a:gs>
                <a:gs pos="100000">
                  <a:srgbClr val="F50242"/>
                </a:gs>
              </a:gsLst>
              <a:lin ang="10800000" scaled="0"/>
              <a:tileRect/>
            </a:gradFill>
          </a:ln>
        </p:spPr>
        <p:style>
          <a:lnRef idx="1">
            <a:schemeClr val="accent1"/>
          </a:lnRef>
          <a:fillRef idx="0">
            <a:schemeClr val="accent1"/>
          </a:fillRef>
          <a:effectRef idx="0">
            <a:schemeClr val="accent1"/>
          </a:effectRef>
          <a:fontRef idx="minor">
            <a:schemeClr val="tx1"/>
          </a:fontRef>
        </p:style>
      </p:cxnSp>
      <p:pic>
        <p:nvPicPr>
          <p:cNvPr id="10" name="Imagem 9" descr="Uma imagem contendo Gráfico&#10;&#10;O conteúdo gerado por IA pode estar incorreto.">
            <a:extLst>
              <a:ext uri="{FF2B5EF4-FFF2-40B4-BE49-F238E27FC236}">
                <a16:creationId xmlns:a16="http://schemas.microsoft.com/office/drawing/2014/main" id="{F275F104-0A40-2455-DAFF-ABFF397E90C2}"/>
              </a:ext>
            </a:extLst>
          </p:cNvPr>
          <p:cNvPicPr>
            <a:picLocks noChangeAspect="1"/>
          </p:cNvPicPr>
          <p:nvPr/>
        </p:nvPicPr>
        <p:blipFill>
          <a:blip r:embed="rId4" cstate="print">
            <a:extLst>
              <a:ext uri="{28A0092B-C50C-407E-A947-70E740481C1C}">
                <a14:useLocalDpi xmlns:a14="http://schemas.microsoft.com/office/drawing/2010/main" val="0"/>
              </a:ext>
            </a:extLst>
          </a:blip>
          <a:srcRect r="2618" b="23988"/>
          <a:stretch>
            <a:fillRect/>
          </a:stretch>
        </p:blipFill>
        <p:spPr>
          <a:xfrm>
            <a:off x="3842258" y="4142609"/>
            <a:ext cx="6883590" cy="2687054"/>
          </a:xfrm>
          <a:prstGeom prst="rect">
            <a:avLst/>
          </a:prstGeom>
        </p:spPr>
      </p:pic>
      <p:pic>
        <p:nvPicPr>
          <p:cNvPr id="11" name="Imagem 10" descr="Logotipo&#10;&#10;O conteúdo gerado por IA pode estar incorreto.">
            <a:extLst>
              <a:ext uri="{FF2B5EF4-FFF2-40B4-BE49-F238E27FC236}">
                <a16:creationId xmlns:a16="http://schemas.microsoft.com/office/drawing/2014/main" id="{36EE7796-8717-4B4E-B31C-EA55AB70B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5097" y="1846831"/>
            <a:ext cx="5175528" cy="614390"/>
          </a:xfrm>
          <a:prstGeom prst="rect">
            <a:avLst/>
          </a:prstGeom>
        </p:spPr>
      </p:pic>
      <p:pic>
        <p:nvPicPr>
          <p:cNvPr id="15" name="Imagem 14" descr="Imagem em preto e branco&#10;&#10;Descrição gerada automaticamente">
            <a:extLst>
              <a:ext uri="{FF2B5EF4-FFF2-40B4-BE49-F238E27FC236}">
                <a16:creationId xmlns:a16="http://schemas.microsoft.com/office/drawing/2014/main" id="{CFB56019-B753-09F0-5FA6-A6AD491685AE}"/>
              </a:ext>
            </a:extLst>
          </p:cNvPr>
          <p:cNvPicPr>
            <a:picLocks noChangeAspect="1"/>
          </p:cNvPicPr>
          <p:nvPr/>
        </p:nvPicPr>
        <p:blipFill rotWithShape="1">
          <a:blip r:embed="rId6"/>
          <a:srcRect l="41173" t="40879" r="42450" b="38612"/>
          <a:stretch/>
        </p:blipFill>
        <p:spPr>
          <a:xfrm>
            <a:off x="3120744" y="3691961"/>
            <a:ext cx="659360" cy="751838"/>
          </a:xfrm>
          <a:prstGeom prst="rect">
            <a:avLst/>
          </a:prstGeom>
        </p:spPr>
      </p:pic>
      <p:pic>
        <p:nvPicPr>
          <p:cNvPr id="16" name="Imagem 15" descr="Imagem em preto e branco&#10;&#10;Descrição gerada automaticamente">
            <a:extLst>
              <a:ext uri="{FF2B5EF4-FFF2-40B4-BE49-F238E27FC236}">
                <a16:creationId xmlns:a16="http://schemas.microsoft.com/office/drawing/2014/main" id="{88B3A8A7-02FD-B15B-DFFC-B85EC9D1ACB3}"/>
              </a:ext>
            </a:extLst>
          </p:cNvPr>
          <p:cNvPicPr>
            <a:picLocks noChangeAspect="1"/>
          </p:cNvPicPr>
          <p:nvPr/>
        </p:nvPicPr>
        <p:blipFill rotWithShape="1">
          <a:blip r:embed="rId6"/>
          <a:srcRect l="41173" t="40879" r="42450" b="38612"/>
          <a:stretch/>
        </p:blipFill>
        <p:spPr>
          <a:xfrm>
            <a:off x="8941751" y="1915319"/>
            <a:ext cx="612520" cy="698428"/>
          </a:xfrm>
          <a:prstGeom prst="rect">
            <a:avLst/>
          </a:prstGeom>
        </p:spPr>
      </p:pic>
      <p:pic>
        <p:nvPicPr>
          <p:cNvPr id="17" name="Imagem 16" descr="Imagem em preto e branco&#10;&#10;Descrição gerada automaticamente">
            <a:extLst>
              <a:ext uri="{FF2B5EF4-FFF2-40B4-BE49-F238E27FC236}">
                <a16:creationId xmlns:a16="http://schemas.microsoft.com/office/drawing/2014/main" id="{E5470B14-1A7E-034D-FA69-00DBAD384ADC}"/>
              </a:ext>
            </a:extLst>
          </p:cNvPr>
          <p:cNvPicPr>
            <a:picLocks noChangeAspect="1"/>
          </p:cNvPicPr>
          <p:nvPr/>
        </p:nvPicPr>
        <p:blipFill rotWithShape="1">
          <a:blip r:embed="rId6"/>
          <a:srcRect l="41173" t="40879" r="42450" b="38612"/>
          <a:stretch/>
        </p:blipFill>
        <p:spPr>
          <a:xfrm>
            <a:off x="7021870" y="1566105"/>
            <a:ext cx="612520" cy="698428"/>
          </a:xfrm>
          <a:prstGeom prst="rect">
            <a:avLst/>
          </a:prstGeom>
        </p:spPr>
      </p:pic>
      <p:pic>
        <p:nvPicPr>
          <p:cNvPr id="18" name="Imagem 17" descr="Imagem em preto e branco&#10;&#10;Descrição gerada automaticamente">
            <a:extLst>
              <a:ext uri="{FF2B5EF4-FFF2-40B4-BE49-F238E27FC236}">
                <a16:creationId xmlns:a16="http://schemas.microsoft.com/office/drawing/2014/main" id="{F72C5194-00D3-7523-C74B-B6CC69CFEE86}"/>
              </a:ext>
            </a:extLst>
          </p:cNvPr>
          <p:cNvPicPr>
            <a:picLocks noChangeAspect="1"/>
          </p:cNvPicPr>
          <p:nvPr/>
        </p:nvPicPr>
        <p:blipFill rotWithShape="1">
          <a:blip r:embed="rId6"/>
          <a:srcRect l="41173" t="40879" r="42450" b="38612"/>
          <a:stretch/>
        </p:blipFill>
        <p:spPr>
          <a:xfrm>
            <a:off x="11527184" y="3684597"/>
            <a:ext cx="659360" cy="751838"/>
          </a:xfrm>
          <a:prstGeom prst="rect">
            <a:avLst/>
          </a:prstGeom>
        </p:spPr>
      </p:pic>
      <p:pic>
        <p:nvPicPr>
          <p:cNvPr id="22" name="Imagem 21" descr="Logotipo&#10;&#10;O conteúdo gerado por IA pode estar incorreto.">
            <a:extLst>
              <a:ext uri="{FF2B5EF4-FFF2-40B4-BE49-F238E27FC236}">
                <a16:creationId xmlns:a16="http://schemas.microsoft.com/office/drawing/2014/main" id="{CF37F907-CC8C-AF99-AA8D-0B0CF7C906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5097" y="2793913"/>
            <a:ext cx="8379248" cy="1270174"/>
          </a:xfrm>
          <a:prstGeom prst="rect">
            <a:avLst/>
          </a:prstGeom>
        </p:spPr>
      </p:pic>
      <p:pic>
        <p:nvPicPr>
          <p:cNvPr id="23" name="Imagem 22" descr="Imagem em preto e branco&#10;&#10;Descrição gerada automaticamente">
            <a:extLst>
              <a:ext uri="{FF2B5EF4-FFF2-40B4-BE49-F238E27FC236}">
                <a16:creationId xmlns:a16="http://schemas.microsoft.com/office/drawing/2014/main" id="{4820B607-4D7C-212C-279F-001AA51C3671}"/>
              </a:ext>
            </a:extLst>
          </p:cNvPr>
          <p:cNvPicPr>
            <a:picLocks noChangeAspect="1"/>
          </p:cNvPicPr>
          <p:nvPr/>
        </p:nvPicPr>
        <p:blipFill rotWithShape="1">
          <a:blip r:embed="rId6"/>
          <a:srcRect l="41173" t="40879" r="42450" b="38612"/>
          <a:stretch/>
        </p:blipFill>
        <p:spPr>
          <a:xfrm>
            <a:off x="11372551" y="2463019"/>
            <a:ext cx="659360" cy="751838"/>
          </a:xfrm>
          <a:prstGeom prst="rect">
            <a:avLst/>
          </a:prstGeom>
        </p:spPr>
      </p:pic>
      <p:pic>
        <p:nvPicPr>
          <p:cNvPr id="24" name="Imagem 23" descr="Imagem em preto e branco&#10;&#10;Descrição gerada automaticamente">
            <a:extLst>
              <a:ext uri="{FF2B5EF4-FFF2-40B4-BE49-F238E27FC236}">
                <a16:creationId xmlns:a16="http://schemas.microsoft.com/office/drawing/2014/main" id="{F0ACC6B2-6BBA-136A-C9D0-74613E18CF3F}"/>
              </a:ext>
            </a:extLst>
          </p:cNvPr>
          <p:cNvPicPr>
            <a:picLocks noChangeAspect="1"/>
          </p:cNvPicPr>
          <p:nvPr/>
        </p:nvPicPr>
        <p:blipFill rotWithShape="1">
          <a:blip r:embed="rId6"/>
          <a:srcRect l="41173" t="40879" r="42450" b="38612"/>
          <a:stretch/>
        </p:blipFill>
        <p:spPr>
          <a:xfrm>
            <a:off x="3141135" y="2475886"/>
            <a:ext cx="659360" cy="751838"/>
          </a:xfrm>
          <a:prstGeom prst="rect">
            <a:avLst/>
          </a:prstGeom>
        </p:spPr>
      </p:pic>
      <p:sp>
        <p:nvSpPr>
          <p:cNvPr id="25" name="Oval 24">
            <a:extLst>
              <a:ext uri="{FF2B5EF4-FFF2-40B4-BE49-F238E27FC236}">
                <a16:creationId xmlns:a16="http://schemas.microsoft.com/office/drawing/2014/main" id="{A0189C39-50F1-AA91-9B1E-16989A17EBDA}"/>
              </a:ext>
            </a:extLst>
          </p:cNvPr>
          <p:cNvSpPr/>
          <p:nvPr userDrawn="1"/>
        </p:nvSpPr>
        <p:spPr>
          <a:xfrm rot="7062917">
            <a:off x="-3982050" y="931528"/>
            <a:ext cx="7255225" cy="7255225"/>
          </a:xfrm>
          <a:prstGeom prst="ellipse">
            <a:avLst/>
          </a:prstGeom>
          <a:gradFill>
            <a:gsLst>
              <a:gs pos="100000">
                <a:srgbClr val="222122"/>
              </a:gs>
              <a:gs pos="0">
                <a:schemeClr val="tx1"/>
              </a:gs>
            </a:gsLst>
            <a:lin ang="5400000" scaled="1"/>
          </a:gradFill>
          <a:ln>
            <a:noFill/>
          </a:ln>
          <a:effectLst>
            <a:outerShdw blurRad="888975" dist="100972" dir="10020000" rotWithShape="0">
              <a:schemeClr val="bg1">
                <a:alpha val="19737"/>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Agrupar 25">
            <a:extLst>
              <a:ext uri="{FF2B5EF4-FFF2-40B4-BE49-F238E27FC236}">
                <a16:creationId xmlns:a16="http://schemas.microsoft.com/office/drawing/2014/main" id="{E8C2CEC4-1B4A-BDA0-4B0C-12B0F2C1072E}"/>
              </a:ext>
            </a:extLst>
          </p:cNvPr>
          <p:cNvGrpSpPr/>
          <p:nvPr userDrawn="1"/>
        </p:nvGrpSpPr>
        <p:grpSpPr>
          <a:xfrm rot="4946910">
            <a:off x="-3604458" y="1336498"/>
            <a:ext cx="6500044" cy="6549135"/>
            <a:chOff x="-3473330" y="1692107"/>
            <a:chExt cx="9569330" cy="9569330"/>
          </a:xfrm>
        </p:grpSpPr>
        <p:sp>
          <p:nvSpPr>
            <p:cNvPr id="27" name="Oval 26">
              <a:extLst>
                <a:ext uri="{FF2B5EF4-FFF2-40B4-BE49-F238E27FC236}">
                  <a16:creationId xmlns:a16="http://schemas.microsoft.com/office/drawing/2014/main" id="{F10B8AE7-B075-AB8C-84F9-2AD9A814AF9B}"/>
                </a:ext>
              </a:extLst>
            </p:cNvPr>
            <p:cNvSpPr/>
            <p:nvPr userDrawn="1"/>
          </p:nvSpPr>
          <p:spPr>
            <a:xfrm>
              <a:off x="-3473330" y="1692107"/>
              <a:ext cx="9569330" cy="9569330"/>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sp>
          <p:nvSpPr>
            <p:cNvPr id="28" name="Oval 27">
              <a:extLst>
                <a:ext uri="{FF2B5EF4-FFF2-40B4-BE49-F238E27FC236}">
                  <a16:creationId xmlns:a16="http://schemas.microsoft.com/office/drawing/2014/main" id="{041E3848-08B6-230F-8CBA-B97433120DCA}"/>
                </a:ext>
              </a:extLst>
            </p:cNvPr>
            <p:cNvSpPr/>
            <p:nvPr userDrawn="1"/>
          </p:nvSpPr>
          <p:spPr>
            <a:xfrm>
              <a:off x="-2962942" y="2202495"/>
              <a:ext cx="8548554" cy="8548554"/>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sp>
          <p:nvSpPr>
            <p:cNvPr id="29" name="Oval 28">
              <a:extLst>
                <a:ext uri="{FF2B5EF4-FFF2-40B4-BE49-F238E27FC236}">
                  <a16:creationId xmlns:a16="http://schemas.microsoft.com/office/drawing/2014/main" id="{F5A64364-6502-44B7-6C96-087FC84D618D}"/>
                </a:ext>
              </a:extLst>
            </p:cNvPr>
            <p:cNvSpPr/>
            <p:nvPr userDrawn="1"/>
          </p:nvSpPr>
          <p:spPr>
            <a:xfrm>
              <a:off x="-2219909" y="2818444"/>
              <a:ext cx="7193037" cy="7193037"/>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sp>
          <p:nvSpPr>
            <p:cNvPr id="30" name="Oval 29">
              <a:extLst>
                <a:ext uri="{FF2B5EF4-FFF2-40B4-BE49-F238E27FC236}">
                  <a16:creationId xmlns:a16="http://schemas.microsoft.com/office/drawing/2014/main" id="{4E57291C-431F-46C6-5BB0-F99334DF74A3}"/>
                </a:ext>
              </a:extLst>
            </p:cNvPr>
            <p:cNvSpPr/>
            <p:nvPr userDrawn="1"/>
          </p:nvSpPr>
          <p:spPr>
            <a:xfrm>
              <a:off x="-1616274" y="3462184"/>
              <a:ext cx="5976566" cy="5976566"/>
            </a:xfrm>
            <a:prstGeom prst="ellipse">
              <a:avLst/>
            </a:prstGeom>
            <a:noFill/>
            <a:ln w="28575">
              <a:gradFill flip="none" rotWithShape="1">
                <a:gsLst>
                  <a:gs pos="0">
                    <a:srgbClr val="151415"/>
                  </a:gs>
                  <a:gs pos="45000">
                    <a:srgbClr val="3D2E06"/>
                  </a:gs>
                  <a:gs pos="91000">
                    <a:srgbClr val="F5024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lt1"/>
                </a:solidFill>
              </a:endParaRPr>
            </a:p>
          </p:txBody>
        </p:sp>
      </p:grpSp>
    </p:spTree>
    <p:custDataLst>
      <p:tags r:id="rId1"/>
    </p:custDataLst>
    <p:extLst>
      <p:ext uri="{BB962C8B-B14F-4D97-AF65-F5344CB8AC3E}">
        <p14:creationId xmlns:p14="http://schemas.microsoft.com/office/powerpoint/2010/main" val="79236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2312E-AE2C-179D-95D5-F370483D6A39}"/>
            </a:ext>
          </a:extLst>
        </p:cNvPr>
        <p:cNvGrpSpPr/>
        <p:nvPr/>
      </p:nvGrpSpPr>
      <p:grpSpPr>
        <a:xfrm>
          <a:off x="0" y="0"/>
          <a:ext cx="0" cy="0"/>
          <a:chOff x="0" y="0"/>
          <a:chExt cx="0" cy="0"/>
        </a:xfrm>
      </p:grpSpPr>
      <p:sp>
        <p:nvSpPr>
          <p:cNvPr id="12" name="CaixaDeTexto 11">
            <a:extLst>
              <a:ext uri="{FF2B5EF4-FFF2-40B4-BE49-F238E27FC236}">
                <a16:creationId xmlns:a16="http://schemas.microsoft.com/office/drawing/2014/main" id="{5DC425EC-B901-0F7A-D5A7-241CC992852B}"/>
              </a:ext>
            </a:extLst>
          </p:cNvPr>
          <p:cNvSpPr txBox="1"/>
          <p:nvPr/>
        </p:nvSpPr>
        <p:spPr>
          <a:xfrm>
            <a:off x="813792" y="1831581"/>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 name="Gráfico 1">
            <a:extLst>
              <a:ext uri="{FF2B5EF4-FFF2-40B4-BE49-F238E27FC236}">
                <a16:creationId xmlns:a16="http://schemas.microsoft.com/office/drawing/2014/main" id="{D06E3854-81AB-FCCB-AA60-1F0BD57A61EC}"/>
              </a:ext>
            </a:extLst>
          </p:cNvPr>
          <p:cNvPicPr>
            <a:picLocks noChangeAspect="1"/>
          </p:cNvPicPr>
          <p:nvPr/>
        </p:nvPicPr>
        <p:blipFill rotWithShape="1">
          <a:blip>
            <a:extLst>
              <a:ext uri="{96DAC541-7B7A-43D3-8B79-37D633B846F1}">
                <asvg:svgBlip xmlns:asvg="http://schemas.microsoft.com/office/drawing/2016/SVG/main" r:embed="rId3"/>
              </a:ext>
            </a:extLst>
          </a:blip>
          <a:srcRect l="53177" t="3241" r="-1335" b="-3241"/>
          <a:stretch>
            <a:fillRect/>
          </a:stretch>
        </p:blipFill>
        <p:spPr>
          <a:xfrm>
            <a:off x="47625" y="1448503"/>
            <a:ext cx="553425" cy="1144747"/>
          </a:xfrm>
          <a:prstGeom prst="rect">
            <a:avLst/>
          </a:prstGeom>
        </p:spPr>
      </p:pic>
      <p:sp>
        <p:nvSpPr>
          <p:cNvPr id="3" name="Retângulo 2">
            <a:extLst>
              <a:ext uri="{FF2B5EF4-FFF2-40B4-BE49-F238E27FC236}">
                <a16:creationId xmlns:a16="http://schemas.microsoft.com/office/drawing/2014/main" id="{DF763C06-BF97-6614-CB45-7580C1D08A45}"/>
              </a:ext>
            </a:extLst>
          </p:cNvPr>
          <p:cNvSpPr/>
          <p:nvPr/>
        </p:nvSpPr>
        <p:spPr>
          <a:xfrm>
            <a:off x="813792" y="2995094"/>
            <a:ext cx="4712491" cy="163121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Com este plano, o </a:t>
            </a:r>
            <a: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cliente recebe </a:t>
            </a:r>
            <a:b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uma conta fixa mensal</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(como um cliente Pós) e caso seja necessário, </a:t>
            </a:r>
            <a:b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tem a </a:t>
            </a:r>
            <a: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possibilidade de fazer Recargas Claro </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(como um cliente </a:t>
            </a:r>
            <a:r>
              <a:rPr kumimoji="0" lang="pt-BR" sz="2000" b="0" i="0" u="none" strike="noStrike" kern="1200" cap="none" spc="0" normalizeH="0" baseline="0" noProof="0" err="1">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Pré</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t>
            </a:r>
          </a:p>
        </p:txBody>
      </p:sp>
      <p:sp>
        <p:nvSpPr>
          <p:cNvPr id="5" name="CaixaDeTexto 2">
            <a:extLst>
              <a:ext uri="{FF2B5EF4-FFF2-40B4-BE49-F238E27FC236}">
                <a16:creationId xmlns:a16="http://schemas.microsoft.com/office/drawing/2014/main" id="{3B71B82D-262A-9B10-9729-07387BD674DF}"/>
              </a:ext>
            </a:extLst>
          </p:cNvPr>
          <p:cNvSpPr txBox="1"/>
          <p:nvPr/>
        </p:nvSpPr>
        <p:spPr>
          <a:xfrm>
            <a:off x="802376" y="2362417"/>
            <a:ext cx="1986225"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085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CONTROLE</a:t>
            </a:r>
            <a:endPar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pic>
        <p:nvPicPr>
          <p:cNvPr id="9" name="Imagem 9">
            <a:extLst>
              <a:ext uri="{FF2B5EF4-FFF2-40B4-BE49-F238E27FC236}">
                <a16:creationId xmlns:a16="http://schemas.microsoft.com/office/drawing/2014/main" id="{CBC3FA26-DBC0-3548-82CE-188FB38CC92E}"/>
              </a:ext>
            </a:extLst>
          </p:cNvPr>
          <p:cNvPicPr>
            <a:picLocks noChangeAspect="1"/>
          </p:cNvPicPr>
          <p:nvPr/>
        </p:nvPicPr>
        <p:blipFill rotWithShape="1">
          <a:blip r:embed="rId4"/>
          <a:srcRect l="23157" t="11934" r="-109" b="18440"/>
          <a:stretch>
            <a:fillRect/>
          </a:stretch>
        </p:blipFill>
        <p:spPr>
          <a:xfrm>
            <a:off x="5855089" y="1706303"/>
            <a:ext cx="6350120" cy="3829436"/>
          </a:xfrm>
          <a:prstGeom prst="rect">
            <a:avLst/>
          </a:prstGeom>
        </p:spPr>
      </p:pic>
    </p:spTree>
    <p:extLst>
      <p:ext uri="{BB962C8B-B14F-4D97-AF65-F5344CB8AC3E}">
        <p14:creationId xmlns:p14="http://schemas.microsoft.com/office/powerpoint/2010/main" val="97288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pic>
        <p:nvPicPr>
          <p:cNvPr id="2" name="Gráfico 1"/>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2"/>
          <p:cNvSpPr txBox="1"/>
          <p:nvPr/>
        </p:nvSpPr>
        <p:spPr>
          <a:xfrm>
            <a:off x="790842" y="1698904"/>
            <a:ext cx="5305158"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CONTROLE – </a:t>
            </a:r>
            <a:r>
              <a:rPr lang="pt-BR" sz="2400">
                <a:solidFill>
                  <a:schemeClr val="bg1"/>
                </a:solidFill>
                <a:latin typeface="Segoe UI" panose="020B0502040204020203" pitchFamily="34" charset="0"/>
                <a:ea typeface="Segoe UI Black" panose="020B0A02040204020203" pitchFamily="34" charset="0"/>
                <a:cs typeface="Segoe UI" panose="020B0502040204020203" pitchFamily="34" charset="0"/>
              </a:rPr>
              <a:t>Quais as vantagens?</a:t>
            </a:r>
          </a:p>
        </p:txBody>
      </p:sp>
      <p:sp>
        <p:nvSpPr>
          <p:cNvPr id="20" name="CaixaDeTexto 4"/>
          <p:cNvSpPr txBox="1"/>
          <p:nvPr/>
        </p:nvSpPr>
        <p:spPr>
          <a:xfrm>
            <a:off x="1470305" y="5674790"/>
            <a:ext cx="6808167"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en-US" sz="2000" b="1">
                <a:solidFill>
                  <a:schemeClr val="bg1"/>
                </a:solidFill>
                <a:latin typeface="Segoe UI Black" panose="020B0A02040204020203" pitchFamily="34" charset="0"/>
              </a:rPr>
              <a:t>IMPORTANTE: </a:t>
            </a:r>
            <a:r>
              <a:rPr lang="pt-BR" sz="2000">
                <a:solidFill>
                  <a:schemeClr val="bg1"/>
                </a:solidFill>
                <a:latin typeface="Segoe UI" panose="020B0502040204020203" pitchFamily="34" charset="0"/>
              </a:rPr>
              <a:t>Ligações para 0300 e 0500, são tarifadas!</a:t>
            </a:r>
            <a:endParaRPr lang="en-US" sz="2000">
              <a:solidFill>
                <a:schemeClr val="bg1"/>
              </a:solidFill>
              <a:latin typeface="Segoe UI" panose="020B0502040204020203" pitchFamily="34" charset="0"/>
            </a:endParaRPr>
          </a:p>
        </p:txBody>
      </p:sp>
      <p:grpSp>
        <p:nvGrpSpPr>
          <p:cNvPr id="4" name="Agrupar 3"/>
          <p:cNvGrpSpPr/>
          <p:nvPr/>
        </p:nvGrpSpPr>
        <p:grpSpPr>
          <a:xfrm>
            <a:off x="8313179" y="1572075"/>
            <a:ext cx="3533779" cy="4421273"/>
            <a:chOff x="8313179" y="1572075"/>
            <a:chExt cx="3533779" cy="4421273"/>
          </a:xfrm>
        </p:grpSpPr>
        <p:sp>
          <p:nvSpPr>
            <p:cNvPr id="3" name="Retângulo 2"/>
            <p:cNvSpPr/>
            <p:nvPr/>
          </p:nvSpPr>
          <p:spPr>
            <a:xfrm>
              <a:off x="8313179" y="1572075"/>
              <a:ext cx="3533779" cy="4421273"/>
            </a:xfrm>
            <a:prstGeom prst="rect">
              <a:avLst/>
            </a:prstGeom>
            <a:solidFill>
              <a:srgbClr val="BD920E">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1" name="CaixaDeTexto 5"/>
            <p:cNvSpPr txBox="1"/>
            <p:nvPr/>
          </p:nvSpPr>
          <p:spPr>
            <a:xfrm>
              <a:off x="8410621" y="1673396"/>
              <a:ext cx="3401630" cy="246221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en-US" b="1" dirty="0" err="1">
                  <a:solidFill>
                    <a:schemeClr val="bg1"/>
                  </a:solidFill>
                  <a:latin typeface="Segoe UI Black" panose="020B0A02040204020203" pitchFamily="34" charset="0"/>
                </a:rPr>
                <a:t>Números</a:t>
              </a:r>
              <a:r>
                <a:rPr lang="en-US" b="1" dirty="0">
                  <a:solidFill>
                    <a:schemeClr val="bg1"/>
                  </a:solidFill>
                  <a:latin typeface="Segoe UI Black" panose="020B0A02040204020203" pitchFamily="34" charset="0"/>
                </a:rPr>
                <a:t> </a:t>
              </a:r>
              <a:r>
                <a:rPr lang="en-US" b="1" dirty="0" err="1">
                  <a:solidFill>
                    <a:schemeClr val="bg1"/>
                  </a:solidFill>
                  <a:latin typeface="Segoe UI Black" panose="020B0A02040204020203" pitchFamily="34" charset="0"/>
                </a:rPr>
                <a:t>tridígitos</a:t>
              </a:r>
              <a:r>
                <a:rPr lang="en-US" b="1" dirty="0">
                  <a:solidFill>
                    <a:schemeClr val="bg1"/>
                  </a:solidFill>
                  <a:latin typeface="Segoe UI Black" panose="020B0A02040204020203" pitchFamily="34" charset="0"/>
                </a:rPr>
                <a:t>  </a:t>
              </a:r>
            </a:p>
            <a:p>
              <a:pPr indent="-299720">
                <a:spcBef>
                  <a:spcPts val="1200"/>
                </a:spcBef>
              </a:pPr>
              <a:r>
                <a:rPr lang="pt-BR" dirty="0">
                  <a:solidFill>
                    <a:schemeClr val="bg1"/>
                  </a:solidFill>
                  <a:latin typeface="Segoe UI" panose="020B0502040204020203" pitchFamily="34" charset="0"/>
                </a:rPr>
                <a:t>115, 116, 117, 118, 125, 127, 129, 130, 132, 134, 135 (INSS), 136, 141, 142, 144, 145, 146, 147, 148, 150, 151, 153, 154, 155, 156, 157, 158, 159, 160, 161, 162, 163, 164, 166, 167, 168 e195.</a:t>
              </a:r>
              <a:endParaRPr lang="en-US" dirty="0">
                <a:solidFill>
                  <a:schemeClr val="bg1"/>
                </a:solidFill>
                <a:latin typeface="Segoe UI" panose="020B0502040204020203" pitchFamily="34" charset="0"/>
              </a:endParaRPr>
            </a:p>
          </p:txBody>
        </p:sp>
        <p:sp>
          <p:nvSpPr>
            <p:cNvPr id="22" name="CaixaDeTexto 6"/>
            <p:cNvSpPr txBox="1"/>
            <p:nvPr/>
          </p:nvSpPr>
          <p:spPr>
            <a:xfrm>
              <a:off x="8410621" y="4207121"/>
              <a:ext cx="3401630" cy="163121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en-US" b="1" err="1">
                  <a:solidFill>
                    <a:schemeClr val="bg1"/>
                  </a:solidFill>
                  <a:latin typeface="Segoe UI Black" panose="020B0A02040204020203" pitchFamily="34" charset="0"/>
                </a:rPr>
                <a:t>Números</a:t>
              </a:r>
              <a:r>
                <a:rPr lang="en-US" b="1">
                  <a:solidFill>
                    <a:schemeClr val="bg1"/>
                  </a:solidFill>
                  <a:latin typeface="Segoe UI Black" panose="020B0A02040204020203" pitchFamily="34" charset="0"/>
                </a:rPr>
                <a:t> </a:t>
              </a:r>
              <a:r>
                <a:rPr lang="en-US" b="1" err="1">
                  <a:solidFill>
                    <a:schemeClr val="bg1"/>
                  </a:solidFill>
                  <a:latin typeface="Segoe UI Black" panose="020B0A02040204020203" pitchFamily="34" charset="0"/>
                </a:rPr>
                <a:t>especiais</a:t>
              </a:r>
              <a:r>
                <a:rPr lang="en-US" b="1">
                  <a:solidFill>
                    <a:schemeClr val="bg1"/>
                  </a:solidFill>
                  <a:latin typeface="Segoe UI Black" panose="020B0A02040204020203" pitchFamily="34" charset="0"/>
                </a:rPr>
                <a:t>  </a:t>
              </a:r>
            </a:p>
            <a:p>
              <a:pPr indent="-299720">
                <a:spcBef>
                  <a:spcPts val="1200"/>
                </a:spcBef>
              </a:pPr>
              <a:r>
                <a:rPr lang="pt-BR">
                  <a:solidFill>
                    <a:schemeClr val="bg1"/>
                  </a:solidFill>
                  <a:latin typeface="Segoe UI" panose="020B0502040204020203" pitchFamily="34" charset="0"/>
                </a:rPr>
                <a:t>1746, 1331, 1332, A222, *222, A444, *444, A456, *456, 0780, A780, A68, A69, *780, *68, *69 </a:t>
              </a:r>
              <a:br>
                <a:rPr lang="pt-BR">
                  <a:solidFill>
                    <a:schemeClr val="bg1"/>
                  </a:solidFill>
                  <a:latin typeface="Segoe UI" panose="020B0502040204020203" pitchFamily="34" charset="0"/>
                </a:rPr>
              </a:br>
              <a:r>
                <a:rPr lang="pt-BR">
                  <a:solidFill>
                    <a:schemeClr val="bg1"/>
                  </a:solidFill>
                  <a:latin typeface="Segoe UI" panose="020B0502040204020203" pitchFamily="34" charset="0"/>
                </a:rPr>
                <a:t>e 4004 Porto Seguros.</a:t>
              </a:r>
              <a:endParaRPr lang="en-US">
                <a:solidFill>
                  <a:schemeClr val="bg1"/>
                </a:solidFill>
                <a:latin typeface="Segoe UI" panose="020B0502040204020203" pitchFamily="34" charset="0"/>
              </a:endParaRPr>
            </a:p>
          </p:txBody>
        </p:sp>
      </p:grpSp>
      <p:grpSp>
        <p:nvGrpSpPr>
          <p:cNvPr id="33" name="Agrupar 32"/>
          <p:cNvGrpSpPr/>
          <p:nvPr/>
        </p:nvGrpSpPr>
        <p:grpSpPr>
          <a:xfrm>
            <a:off x="4863557" y="4276939"/>
            <a:ext cx="3329745" cy="863861"/>
            <a:chOff x="4863557" y="4276939"/>
            <a:chExt cx="3329745" cy="863861"/>
          </a:xfrm>
        </p:grpSpPr>
        <p:pic>
          <p:nvPicPr>
            <p:cNvPr id="9" name="Gráfico 3"/>
            <p:cNvPicPr>
              <a:picLocks noChangeAspect="1"/>
            </p:cNvPicPr>
            <p:nvPr/>
          </p:nvPicPr>
          <p:blipFill rotWithShape="1">
            <a:blip>
              <a:extLst>
                <a:ext uri="{96DAC541-7B7A-43D3-8B79-37D633B846F1}">
                  <asvg:svgBlip xmlns:asvg="http://schemas.microsoft.com/office/drawing/2016/SVG/main" r:embed="rId4"/>
                </a:ext>
              </a:extLst>
            </a:blip>
            <a:srcRect l="16277" t="12492" r="16276" b="32592"/>
            <a:stretch>
              <a:fillRect/>
            </a:stretch>
          </p:blipFill>
          <p:spPr>
            <a:xfrm>
              <a:off x="4863557" y="4276939"/>
              <a:ext cx="1060985" cy="863861"/>
            </a:xfrm>
            <a:prstGeom prst="rect">
              <a:avLst/>
            </a:prstGeom>
          </p:spPr>
        </p:pic>
        <p:sp>
          <p:nvSpPr>
            <p:cNvPr id="26" name="CaixaDeTexto 10"/>
            <p:cNvSpPr txBox="1"/>
            <p:nvPr/>
          </p:nvSpPr>
          <p:spPr>
            <a:xfrm>
              <a:off x="5943713" y="4524203"/>
              <a:ext cx="2249589"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b="1">
                  <a:solidFill>
                    <a:schemeClr val="bg1"/>
                  </a:solidFill>
                  <a:latin typeface="Segoe UI Black" panose="020B0A02040204020203" pitchFamily="34" charset="0"/>
                </a:rPr>
                <a:t>CAIXA POSTAL </a:t>
              </a:r>
              <a:endParaRPr lang="pt-BR">
                <a:solidFill>
                  <a:schemeClr val="bg1"/>
                </a:solidFill>
                <a:latin typeface="Segoe UI" panose="020B0502040204020203" pitchFamily="34" charset="0"/>
                <a:cs typeface="Segoe UI" panose="020B0502040204020203" pitchFamily="34" charset="0"/>
              </a:endParaRPr>
            </a:p>
          </p:txBody>
        </p:sp>
      </p:grpSp>
      <p:grpSp>
        <p:nvGrpSpPr>
          <p:cNvPr id="32" name="Agrupar 31"/>
          <p:cNvGrpSpPr/>
          <p:nvPr/>
        </p:nvGrpSpPr>
        <p:grpSpPr>
          <a:xfrm>
            <a:off x="4739598" y="2534898"/>
            <a:ext cx="3538874" cy="1185468"/>
            <a:chOff x="4739598" y="2534898"/>
            <a:chExt cx="3538874" cy="1185468"/>
          </a:xfrm>
        </p:grpSpPr>
        <p:sp>
          <p:nvSpPr>
            <p:cNvPr id="25" name="CaixaDeTexto 9"/>
            <p:cNvSpPr txBox="1"/>
            <p:nvPr/>
          </p:nvSpPr>
          <p:spPr>
            <a:xfrm>
              <a:off x="5919473" y="2849353"/>
              <a:ext cx="235899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b="1">
                  <a:solidFill>
                    <a:schemeClr val="bg1"/>
                  </a:solidFill>
                  <a:latin typeface="Segoe UI Black" panose="020B0A02040204020203" pitchFamily="34" charset="0"/>
                </a:rPr>
                <a:t>SEM COBRANÇA </a:t>
              </a:r>
              <a:br>
                <a:rPr lang="pt-BR" b="1">
                  <a:solidFill>
                    <a:schemeClr val="bg1"/>
                  </a:solidFill>
                  <a:latin typeface="Segoe UI Black" panose="020B0A02040204020203" pitchFamily="34" charset="0"/>
                </a:rPr>
              </a:br>
              <a:r>
                <a:rPr lang="pt-BR" b="1">
                  <a:solidFill>
                    <a:schemeClr val="bg1"/>
                  </a:solidFill>
                  <a:latin typeface="Segoe UI Black" panose="020B0A02040204020203" pitchFamily="34" charset="0"/>
                </a:rPr>
                <a:t>DE ROAMING </a:t>
              </a:r>
              <a:endParaRPr lang="pt-BR">
                <a:solidFill>
                  <a:schemeClr val="bg1"/>
                </a:solidFill>
                <a:latin typeface="Segoe UI" panose="020B0502040204020203" pitchFamily="34" charset="0"/>
                <a:cs typeface="Segoe UI" panose="020B0502040204020203" pitchFamily="34" charset="0"/>
              </a:endParaRPr>
            </a:p>
          </p:txBody>
        </p:sp>
        <p:pic>
          <p:nvPicPr>
            <p:cNvPr id="27" name="Gráfico 11"/>
            <p:cNvPicPr>
              <a:picLocks noChangeAspect="1"/>
            </p:cNvPicPr>
            <p:nvPr/>
          </p:nvPicPr>
          <p:blipFill rotWithShape="1">
            <a:blip>
              <a:extLst>
                <a:ext uri="{96DAC541-7B7A-43D3-8B79-37D633B846F1}">
                  <asvg:svgBlip xmlns:asvg="http://schemas.microsoft.com/office/drawing/2016/SVG/main" r:embed="rId5"/>
                </a:ext>
              </a:extLst>
            </a:blip>
            <a:srcRect l="14588" r="11353" b="17253"/>
            <a:stretch>
              <a:fillRect/>
            </a:stretch>
          </p:blipFill>
          <p:spPr>
            <a:xfrm>
              <a:off x="4739598" y="2534898"/>
              <a:ext cx="1060985" cy="1185468"/>
            </a:xfrm>
            <a:prstGeom prst="rect">
              <a:avLst/>
            </a:prstGeom>
          </p:spPr>
        </p:pic>
      </p:grpSp>
      <p:grpSp>
        <p:nvGrpSpPr>
          <p:cNvPr id="31" name="Agrupar 30"/>
          <p:cNvGrpSpPr/>
          <p:nvPr/>
        </p:nvGrpSpPr>
        <p:grpSpPr>
          <a:xfrm>
            <a:off x="930856" y="4298309"/>
            <a:ext cx="3923986" cy="923330"/>
            <a:chOff x="930856" y="4298309"/>
            <a:chExt cx="3923986" cy="923330"/>
          </a:xfrm>
        </p:grpSpPr>
        <p:sp>
          <p:nvSpPr>
            <p:cNvPr id="24" name="CaixaDeTexto 8"/>
            <p:cNvSpPr txBox="1"/>
            <p:nvPr/>
          </p:nvSpPr>
          <p:spPr>
            <a:xfrm>
              <a:off x="2111931" y="4298309"/>
              <a:ext cx="2742911"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b="1">
                  <a:solidFill>
                    <a:schemeClr val="bg1"/>
                  </a:solidFill>
                  <a:latin typeface="Segoe UI Black" panose="020B0A02040204020203" pitchFamily="34" charset="0"/>
                </a:rPr>
                <a:t>A INTERNET MÓVEL </a:t>
              </a:r>
              <a:br>
                <a:rPr lang="pt-BR" b="1">
                  <a:solidFill>
                    <a:schemeClr val="bg1"/>
                  </a:solidFill>
                  <a:latin typeface="Segoe UI Black" panose="020B0A02040204020203" pitchFamily="34" charset="0"/>
                </a:rPr>
              </a:br>
              <a:r>
                <a:rPr lang="pt-BR" b="1">
                  <a:solidFill>
                    <a:schemeClr val="bg1"/>
                  </a:solidFill>
                  <a:latin typeface="Segoe UI Black" panose="020B0A02040204020203" pitchFamily="34" charset="0"/>
                </a:rPr>
                <a:t>MAIS RÁPIDA DO BRASIL... </a:t>
              </a:r>
              <a:endParaRPr lang="pt-BR">
                <a:solidFill>
                  <a:schemeClr val="bg1"/>
                </a:solidFill>
                <a:latin typeface="Segoe UI" panose="020B0502040204020203" pitchFamily="34" charset="0"/>
                <a:cs typeface="Segoe UI" panose="020B0502040204020203" pitchFamily="34" charset="0"/>
              </a:endParaRPr>
            </a:p>
          </p:txBody>
        </p:sp>
        <p:sp>
          <p:nvSpPr>
            <p:cNvPr id="28" name="CaixaDeTexto 12"/>
            <p:cNvSpPr txBox="1"/>
            <p:nvPr/>
          </p:nvSpPr>
          <p:spPr>
            <a:xfrm>
              <a:off x="930856" y="4358461"/>
              <a:ext cx="1503336"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4000">
                  <a:solidFill>
                    <a:srgbClr val="F40342"/>
                  </a:solidFill>
                  <a:latin typeface="Segoe UI Semilight" panose="020B0402040204020203" pitchFamily="34" charset="0"/>
                  <a:cs typeface="Segoe UI Semilight" panose="020B0402040204020203" pitchFamily="34" charset="0"/>
                </a:rPr>
                <a:t>4.5G</a:t>
              </a:r>
            </a:p>
          </p:txBody>
        </p:sp>
      </p:grpSp>
      <p:grpSp>
        <p:nvGrpSpPr>
          <p:cNvPr id="30" name="Agrupar 29"/>
          <p:cNvGrpSpPr/>
          <p:nvPr/>
        </p:nvGrpSpPr>
        <p:grpSpPr>
          <a:xfrm>
            <a:off x="950417" y="2499539"/>
            <a:ext cx="3754474" cy="1200329"/>
            <a:chOff x="950417" y="2499539"/>
            <a:chExt cx="3754474" cy="1200329"/>
          </a:xfrm>
        </p:grpSpPr>
        <p:sp>
          <p:nvSpPr>
            <p:cNvPr id="23" name="CaixaDeTexto 7"/>
            <p:cNvSpPr txBox="1"/>
            <p:nvPr/>
          </p:nvSpPr>
          <p:spPr>
            <a:xfrm>
              <a:off x="2058992" y="2499539"/>
              <a:ext cx="2645899" cy="1200329"/>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b="1">
                  <a:solidFill>
                    <a:schemeClr val="bg1"/>
                  </a:solidFill>
                  <a:latin typeface="Segoe UI Black" panose="020B0A02040204020203"/>
                  <a:ea typeface="Segoe UI Black" panose="020B0A02040204020203"/>
                </a:rPr>
                <a:t>ISENÇÃO DE TARIFAÇÃO </a:t>
              </a:r>
              <a:r>
                <a:rPr lang="pt-BR">
                  <a:solidFill>
                    <a:schemeClr val="bg1"/>
                  </a:solidFill>
                  <a:latin typeface="Segoe UI" panose="020B0502040204020203"/>
                  <a:cs typeface="Segoe UI" panose="020B0502040204020203"/>
                </a:rPr>
                <a:t>para números </a:t>
              </a:r>
              <a:r>
                <a:rPr lang="pt-BR" err="1">
                  <a:solidFill>
                    <a:schemeClr val="bg1"/>
                  </a:solidFill>
                  <a:latin typeface="Segoe UI" panose="020B0502040204020203"/>
                  <a:cs typeface="Segoe UI" panose="020B0502040204020203"/>
                </a:rPr>
                <a:t>tridígitos</a:t>
              </a:r>
              <a:r>
                <a:rPr lang="pt-BR">
                  <a:solidFill>
                    <a:schemeClr val="bg1"/>
                  </a:solidFill>
                  <a:latin typeface="Segoe UI" panose="020B0502040204020203"/>
                  <a:cs typeface="Segoe UI" panose="020B0502040204020203"/>
                </a:rPr>
                <a:t> </a:t>
              </a:r>
              <a:br>
                <a:rPr lang="pt-BR">
                  <a:solidFill>
                    <a:schemeClr val="bg1"/>
                  </a:solidFill>
                  <a:latin typeface="Segoe UI" panose="020B0502040204020203"/>
                  <a:cs typeface="Segoe UI" panose="020B0502040204020203"/>
                </a:rPr>
              </a:br>
              <a:r>
                <a:rPr lang="pt-BR">
                  <a:solidFill>
                    <a:schemeClr val="bg1"/>
                  </a:solidFill>
                  <a:latin typeface="Segoe UI" panose="020B0502040204020203"/>
                  <a:cs typeface="Segoe UI" panose="020B0502040204020203"/>
                </a:rPr>
                <a:t>e especiais </a:t>
              </a:r>
              <a:endParaRPr lang="pt-BR">
                <a:solidFill>
                  <a:schemeClr val="bg1"/>
                </a:solidFill>
              </a:endParaRPr>
            </a:p>
          </p:txBody>
        </p:sp>
        <p:pic>
          <p:nvPicPr>
            <p:cNvPr id="29" name="Gráfico 13"/>
            <p:cNvPicPr>
              <a:picLocks noChangeAspect="1"/>
            </p:cNvPicPr>
            <p:nvPr/>
          </p:nvPicPr>
          <p:blipFill rotWithShape="1">
            <a:blip>
              <a:extLst>
                <a:ext uri="{96DAC541-7B7A-43D3-8B79-37D633B846F1}">
                  <asvg:svgBlip xmlns:asvg="http://schemas.microsoft.com/office/drawing/2016/SVG/main" r:embed="rId6"/>
                </a:ext>
              </a:extLst>
            </a:blip>
            <a:srcRect l="8504" r="10300" b="18509"/>
            <a:stretch>
              <a:fillRect/>
            </a:stretch>
          </p:blipFill>
          <p:spPr>
            <a:xfrm>
              <a:off x="950417" y="2534898"/>
              <a:ext cx="1073868" cy="107776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nvGraphicFramePr>
        <p:xfrm>
          <a:off x="583322" y="2509623"/>
          <a:ext cx="11025356" cy="3504864"/>
        </p:xfrm>
        <a:graphic>
          <a:graphicData uri="http://schemas.openxmlformats.org/drawingml/2006/table">
            <a:tbl>
              <a:tblPr firstRow="1" bandRow="1">
                <a:tableStyleId>{5C22544A-7EE6-4342-B048-85BDC9FD1C3A}</a:tableStyleId>
              </a:tblPr>
              <a:tblGrid>
                <a:gridCol w="2756339">
                  <a:extLst>
                    <a:ext uri="{9D8B030D-6E8A-4147-A177-3AD203B41FA5}">
                      <a16:colId xmlns:a16="http://schemas.microsoft.com/office/drawing/2014/main" val="20000"/>
                    </a:ext>
                  </a:extLst>
                </a:gridCol>
                <a:gridCol w="2756339">
                  <a:extLst>
                    <a:ext uri="{9D8B030D-6E8A-4147-A177-3AD203B41FA5}">
                      <a16:colId xmlns:a16="http://schemas.microsoft.com/office/drawing/2014/main" val="20001"/>
                    </a:ext>
                  </a:extLst>
                </a:gridCol>
                <a:gridCol w="2756339">
                  <a:extLst>
                    <a:ext uri="{9D8B030D-6E8A-4147-A177-3AD203B41FA5}">
                      <a16:colId xmlns:a16="http://schemas.microsoft.com/office/drawing/2014/main" val="20002"/>
                    </a:ext>
                  </a:extLst>
                </a:gridCol>
                <a:gridCol w="2756339">
                  <a:extLst>
                    <a:ext uri="{9D8B030D-6E8A-4147-A177-3AD203B41FA5}">
                      <a16:colId xmlns:a16="http://schemas.microsoft.com/office/drawing/2014/main" val="20003"/>
                    </a:ext>
                  </a:extLst>
                </a:gridCol>
              </a:tblGrid>
              <a:tr h="452064">
                <a:tc>
                  <a:txBody>
                    <a:bodyPr/>
                    <a:lstStyle/>
                    <a:p>
                      <a:pPr algn="ctr"/>
                      <a:endParaRPr lang="pt-BR" sz="1400" dirty="0">
                        <a:solidFill>
                          <a:schemeClr val="tx1"/>
                        </a:solidFill>
                        <a:latin typeface="Segoe UI Black" panose="020B0A02040204020203" pitchFamily="34" charset="0"/>
                        <a:ea typeface="Segoe UI Black" panose="020B0A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20GB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25GB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25GB GeForce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extLst>
                  <a:ext uri="{0D108BD9-81ED-4DB2-BD59-A6C34878D82A}">
                    <a16:rowId xmlns:a16="http://schemas.microsoft.com/office/drawing/2014/main" val="10000"/>
                  </a:ext>
                </a:extLst>
              </a:tr>
              <a:tr h="452064">
                <a:tc>
                  <a:txBody>
                    <a:bodyPr/>
                    <a:lstStyle/>
                    <a:p>
                      <a:pPr algn="ctr"/>
                      <a:r>
                        <a:rPr lang="pt-BR" sz="1600" kern="1200" dirty="0">
                          <a:solidFill>
                            <a:schemeClr val="bg1"/>
                          </a:solidFill>
                          <a:latin typeface="Segoe UI Black" panose="020B0A02040204020203" pitchFamily="34" charset="0"/>
                          <a:ea typeface="Segoe UI Black" panose="020B0A02040204020203" pitchFamily="34" charset="0"/>
                          <a:cs typeface="+mn-cs"/>
                        </a:rPr>
                        <a:t>FRANQUIA USO LIVRE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7418"/>
                    </a:solidFill>
                  </a:tcPr>
                </a:tc>
                <a:tc>
                  <a:txBody>
                    <a:bodyPr/>
                    <a:lstStyle/>
                    <a:p>
                      <a:pPr marL="0" indent="0" algn="ctr" defTabSz="914400" rtl="0" eaLnBrk="1" latinLnBrk="0" hangingPunct="1"/>
                      <a:r>
                        <a:rPr lang="pt-BR" sz="1600" b="1" kern="1200" dirty="0">
                          <a:solidFill>
                            <a:schemeClr val="dk1"/>
                          </a:solidFill>
                          <a:latin typeface="Segoe UI" panose="020B0502040204020203" pitchFamily="34" charset="0"/>
                          <a:ea typeface="Segoe UI Black" panose="020B0A02040204020203" pitchFamily="34" charset="0"/>
                          <a:cs typeface="Segoe UI" panose="020B0502040204020203" pitchFamily="34" charset="0"/>
                        </a:rPr>
                        <a:t>15GB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kern="1200" dirty="0">
                          <a:solidFill>
                            <a:schemeClr val="dk1"/>
                          </a:solidFill>
                          <a:latin typeface="Segoe UI" panose="020B0502040204020203" pitchFamily="34" charset="0"/>
                          <a:ea typeface="Segoe UI Black" panose="020B0A02040204020203" pitchFamily="34" charset="0"/>
                          <a:cs typeface="Segoe UI" panose="020B0502040204020203" pitchFamily="34" charset="0"/>
                        </a:rPr>
                        <a:t>20GB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kern="1200" dirty="0">
                          <a:solidFill>
                            <a:schemeClr val="dk1"/>
                          </a:solidFill>
                          <a:latin typeface="Segoe UI" panose="020B0502040204020203" pitchFamily="34" charset="0"/>
                          <a:ea typeface="Segoe UI Black" panose="020B0A02040204020203" pitchFamily="34" charset="0"/>
                          <a:cs typeface="Segoe UI" panose="020B0502040204020203" pitchFamily="34" charset="0"/>
                        </a:rPr>
                        <a:t>20GB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432860"/>
                  </a:ext>
                </a:extLst>
              </a:tr>
              <a:tr h="452064">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ASSINATURA INCLUSA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2">
                  <a:txBody>
                    <a:bodyPr/>
                    <a:lstStyle/>
                    <a:p>
                      <a:pPr marL="0" indent="0" algn="ctr"/>
                      <a:r>
                        <a:rPr lang="pt-BR" sz="1600" b="1" dirty="0">
                          <a:latin typeface="Segoe UI" panose="020B0502040204020203" pitchFamily="34" charset="0"/>
                          <a:ea typeface="Segoe UI Black" panose="020B0A02040204020203" pitchFamily="34" charset="0"/>
                          <a:cs typeface="Segoe UI" panose="020B0502040204020203"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3F2"/>
                    </a:solidFill>
                  </a:tcPr>
                </a:tc>
                <a:tc>
                  <a:txBody>
                    <a:bodyPr/>
                    <a:lstStyle/>
                    <a:p>
                      <a:pPr algn="l"/>
                      <a:endPar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p>
                      <a:pPr algn="l"/>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GeForce </a:t>
                      </a:r>
                      <a:r>
                        <a:rPr lang="pt-BR" sz="1600" b="1" dirty="0" err="1">
                          <a:solidFill>
                            <a:schemeClr val="tx1"/>
                          </a:solidFill>
                          <a:latin typeface="Segoe UI" panose="020B0502040204020203" pitchFamily="34" charset="0"/>
                          <a:ea typeface="Segoe UI Black" panose="020B0A02040204020203" pitchFamily="34" charset="0"/>
                          <a:cs typeface="Segoe UI" panose="020B0502040204020203" pitchFamily="34" charset="0"/>
                        </a:rPr>
                        <a:t>Now</a:t>
                      </a:r>
                      <a:br>
                        <a:rPr lang="pt-BR" sz="14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br>
                      <a:endParaRPr lang="pt-BR" sz="1400" b="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2064">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BÔNUS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pt-BR" sz="1600" b="1" dirty="0">
                          <a:latin typeface="Segoe UI" panose="020B0502040204020203" pitchFamily="34" charset="0"/>
                          <a:ea typeface="Segoe UI Black" panose="020B0A02040204020203" pitchFamily="34" charset="0"/>
                          <a:cs typeface="Segoe UI" panose="020B0502040204020203" pitchFamily="34" charset="0"/>
                        </a:rPr>
                        <a:t>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pt-BR" sz="1600" b="1" dirty="0">
                          <a:latin typeface="Segoe UI" panose="020B0502040204020203" pitchFamily="34" charset="0"/>
                          <a:ea typeface="Segoe UI Black" panose="020B0A02040204020203" pitchFamily="34" charset="0"/>
                          <a:cs typeface="Segoe UI" panose="020B0502040204020203" pitchFamily="34" charset="0"/>
                        </a:rPr>
                        <a:t>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pt-BR" sz="1600" b="1" dirty="0">
                          <a:latin typeface="Segoe UI" panose="020B0502040204020203" pitchFamily="34" charset="0"/>
                          <a:ea typeface="Segoe UI Black" panose="020B0A02040204020203" pitchFamily="34" charset="0"/>
                          <a:cs typeface="Segoe UI" panose="020B0502040204020203" pitchFamily="34" charset="0"/>
                        </a:rPr>
                        <a:t>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2064">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ILIMITADO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3">
                  <a:txBody>
                    <a:bodyPr/>
                    <a:lstStyle/>
                    <a:p>
                      <a:pPr marL="2964180" indent="0" algn="l"/>
                      <a:r>
                        <a:rPr lang="pt-BR" sz="1600" b="0" dirty="0">
                          <a:latin typeface="Segoe UI" panose="020B0502040204020203" pitchFamily="34" charset="0"/>
                          <a:ea typeface="Segoe UI Black" panose="020B0A02040204020203" pitchFamily="34" charset="0"/>
                          <a:cs typeface="Segoe UI" panose="020B0502040204020203" pitchFamily="34" charset="0"/>
                        </a:rPr>
                        <a:t>WhatsApp ilimitado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2064">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SVA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3">
                  <a:txBody>
                    <a:bodyPr/>
                    <a:lstStyle/>
                    <a:p>
                      <a:pPr algn="ctr"/>
                      <a:endParaRPr lang="pt-BR" sz="1600" dirty="0">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3F2"/>
                    </a:solidFill>
                  </a:tcPr>
                </a:tc>
                <a:tc hMerge="1">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3F2"/>
                    </a:solidFill>
                  </a:tcPr>
                </a:tc>
                <a:extLst>
                  <a:ext uri="{0D108BD9-81ED-4DB2-BD59-A6C34878D82A}">
                    <a16:rowId xmlns:a16="http://schemas.microsoft.com/office/drawing/2014/main" val="10004"/>
                  </a:ext>
                </a:extLst>
              </a:tr>
              <a:tr h="452064">
                <a:tc>
                  <a:txBody>
                    <a:bodyPr/>
                    <a:lstStyle/>
                    <a:p>
                      <a:pPr algn="ctr"/>
                      <a:r>
                        <a:rPr lang="pt-BR" sz="1600" b="1" dirty="0">
                          <a:solidFill>
                            <a:schemeClr val="bg1"/>
                          </a:solidFill>
                          <a:latin typeface="Segoe UI Black" panose="020B0A02040204020203" pitchFamily="34" charset="0"/>
                          <a:ea typeface="Segoe UI Black" panose="020B0A02040204020203" pitchFamily="34" charset="0"/>
                        </a:rPr>
                        <a:t>MENSALIDADE BOLETO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R$59,90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R$69,90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R$99,90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extLst>
                  <a:ext uri="{0D108BD9-81ED-4DB2-BD59-A6C34878D82A}">
                    <a16:rowId xmlns:a16="http://schemas.microsoft.com/office/drawing/2014/main" val="10005"/>
                  </a:ext>
                </a:extLst>
              </a:tr>
            </a:tbl>
          </a:graphicData>
        </a:graphic>
      </p:graphicFrame>
      <p:sp>
        <p:nvSpPr>
          <p:cNvPr id="36" name="CaixaDeTexto 35"/>
          <p:cNvSpPr txBox="1"/>
          <p:nvPr/>
        </p:nvSpPr>
        <p:spPr>
          <a:xfrm>
            <a:off x="790841" y="1698904"/>
            <a:ext cx="6996631" cy="461665"/>
          </a:xfrm>
          <a:prstGeom prst="rect">
            <a:avLst/>
          </a:prstGeom>
          <a:noFill/>
        </p:spPr>
        <p:txBody>
          <a:bodyPr wrap="square" rtlCol="0">
            <a:spAutoFit/>
          </a:bodyPr>
          <a:lstStyle/>
          <a:p>
            <a:pPr marL="0" marR="0" lvl="0" indent="0" algn="l" defTabSz="450850" rtl="0" eaLnBrk="1" fontAlgn="auto" latinLnBrk="0" hangingPunct="1">
              <a:lnSpc>
                <a:spcPct val="100000"/>
              </a:lnSpc>
              <a:spcBef>
                <a:spcPts val="0"/>
              </a:spcBef>
              <a:spcAft>
                <a:spcPts val="0"/>
              </a:spcAft>
              <a:buClrTx/>
              <a:buSzTx/>
              <a:buFontTx/>
              <a:buNone/>
              <a:defRPr/>
            </a:pP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CONTROLE – </a:t>
            </a:r>
            <a:r>
              <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Tradicional com fidelidade</a:t>
            </a:r>
          </a:p>
        </p:txBody>
      </p:sp>
      <p:sp>
        <p:nvSpPr>
          <p:cNvPr id="37" name="CaixaDeTexto 36"/>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8" name="Gráfico 37"/>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grpSp>
        <p:nvGrpSpPr>
          <p:cNvPr id="49" name="Agrupar 48"/>
          <p:cNvGrpSpPr/>
          <p:nvPr/>
        </p:nvGrpSpPr>
        <p:grpSpPr>
          <a:xfrm>
            <a:off x="7043752" y="4728659"/>
            <a:ext cx="1730989" cy="776070"/>
            <a:chOff x="6794903" y="4262055"/>
            <a:chExt cx="1730989" cy="776070"/>
          </a:xfrm>
        </p:grpSpPr>
        <p:pic>
          <p:nvPicPr>
            <p:cNvPr id="30" name="Gráfico 29"/>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02307" y="4262055"/>
              <a:ext cx="323585" cy="323585"/>
            </a:xfrm>
            <a:prstGeom prst="rect">
              <a:avLst/>
            </a:prstGeom>
          </p:spPr>
        </p:pic>
        <p:grpSp>
          <p:nvGrpSpPr>
            <p:cNvPr id="48" name="Agrupar 47"/>
            <p:cNvGrpSpPr/>
            <p:nvPr/>
          </p:nvGrpSpPr>
          <p:grpSpPr>
            <a:xfrm>
              <a:off x="6794903" y="4714125"/>
              <a:ext cx="1187921" cy="324000"/>
              <a:chOff x="7009588" y="5048080"/>
              <a:chExt cx="1187921" cy="324000"/>
            </a:xfrm>
          </p:grpSpPr>
          <p:pic>
            <p:nvPicPr>
              <p:cNvPr id="43" name="Imagem 42" descr="Uma imagem contendo Ícone&#10;&#10;Descrição gerada automaticamente"/>
              <p:cNvPicPr>
                <a:picLocks noChangeAspect="1"/>
              </p:cNvPicPr>
              <p:nvPr/>
            </p:nvPicPr>
            <p:blipFill rotWithShape="1">
              <a:blip r:embed="rId5" cstate="print">
                <a:extLst>
                  <a:ext uri="{28A0092B-C50C-407E-A947-70E740481C1C}">
                    <a14:useLocalDpi xmlns:a14="http://schemas.microsoft.com/office/drawing/2010/main" val="0"/>
                  </a:ext>
                </a:extLst>
              </a:blip>
              <a:srcRect l="80" r="80"/>
              <a:stretch>
                <a:fillRect/>
              </a:stretch>
            </p:blipFill>
            <p:spPr>
              <a:xfrm>
                <a:off x="7009588" y="5048514"/>
                <a:ext cx="323132" cy="323132"/>
              </a:xfrm>
              <a:prstGeom prst="ellipse">
                <a:avLst/>
              </a:prstGeom>
            </p:spPr>
          </p:pic>
          <p:pic>
            <p:nvPicPr>
              <p:cNvPr id="45" name="Imagem 44" descr="Logotipo, nome da empresa&#10;&#10;Descrição gerada automaticamente"/>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rcRect t="80" b="80"/>
              <a:stretch>
                <a:fillRect/>
              </a:stretch>
            </p:blipFill>
            <p:spPr>
              <a:xfrm>
                <a:off x="7873509" y="5048080"/>
                <a:ext cx="324000" cy="324000"/>
              </a:xfrm>
              <a:prstGeom prst="ellipse">
                <a:avLst/>
              </a:prstGeom>
            </p:spPr>
          </p:pic>
          <p:pic>
            <p:nvPicPr>
              <p:cNvPr id="47" name="Imagem 46" descr="Uma imagem contendo Logotipo&#10;&#10;Descrição gerada automaticamente"/>
              <p:cNvPicPr>
                <a:picLocks noChangeAspect="1"/>
              </p:cNvPicPr>
              <p:nvPr/>
            </p:nvPicPr>
            <p:blipFill rotWithShape="1">
              <a:blip r:embed="rId8" cstate="print">
                <a:extLst>
                  <a:ext uri="{28A0092B-C50C-407E-A947-70E740481C1C}">
                    <a14:useLocalDpi xmlns:a14="http://schemas.microsoft.com/office/drawing/2010/main" val="0"/>
                  </a:ext>
                </a:extLst>
              </a:blip>
              <a:srcRect t="80" b="80"/>
              <a:stretch>
                <a:fillRect/>
              </a:stretch>
            </p:blipFill>
            <p:spPr>
              <a:xfrm>
                <a:off x="7441114" y="5048080"/>
                <a:ext cx="324000" cy="324000"/>
              </a:xfrm>
              <a:prstGeom prst="ellipse">
                <a:avLst/>
              </a:prstGeom>
            </p:spPr>
          </p:pic>
        </p:grpSp>
      </p:grpSp>
      <p:graphicFrame>
        <p:nvGraphicFramePr>
          <p:cNvPr id="50" name="Tabela 49"/>
          <p:cNvGraphicFramePr>
            <a:graphicFrameLocks noGrp="1"/>
          </p:cNvGraphicFramePr>
          <p:nvPr/>
        </p:nvGraphicFramePr>
        <p:xfrm>
          <a:off x="603732" y="2531817"/>
          <a:ext cx="2682514" cy="380592"/>
        </p:xfrm>
        <a:graphic>
          <a:graphicData uri="http://schemas.openxmlformats.org/drawingml/2006/table">
            <a:tbl>
              <a:tblPr firstRow="1" bandRow="1">
                <a:tableStyleId>{5C22544A-7EE6-4342-B048-85BDC9FD1C3A}</a:tableStyleId>
              </a:tblPr>
              <a:tblGrid>
                <a:gridCol w="2682514">
                  <a:extLst>
                    <a:ext uri="{9D8B030D-6E8A-4147-A177-3AD203B41FA5}">
                      <a16:colId xmlns:a16="http://schemas.microsoft.com/office/drawing/2014/main" val="20000"/>
                    </a:ext>
                  </a:extLst>
                </a:gridCol>
              </a:tblGrid>
              <a:tr h="380592">
                <a:tc>
                  <a:txBody>
                    <a:bodyPr/>
                    <a:lstStyle/>
                    <a:p>
                      <a:pPr algn="ctr"/>
                      <a:r>
                        <a:rPr lang="pt-BR" sz="1600" dirty="0">
                          <a:solidFill>
                            <a:schemeClr val="bg1"/>
                          </a:solidFill>
                          <a:latin typeface="Segoe UI Black" panose="020B0A02040204020203"/>
                          <a:ea typeface="Segoe UI Black" panose="020B0A02040204020203"/>
                          <a:cs typeface="Segoe UI" panose="020B0502040204020203"/>
                        </a:rPr>
                        <a:t>FOCO DE VENDA</a:t>
                      </a:r>
                      <a:endParaRPr lang="pt-BR" sz="1600" b="0" dirty="0">
                        <a:solidFill>
                          <a:schemeClr val="bg1"/>
                        </a:solidFill>
                        <a:latin typeface="Segoe UI" panose="020B0502040204020203"/>
                        <a:ea typeface="Segoe UI Black" panose="020B0A02040204020203"/>
                        <a:cs typeface="Segoe UI" panose="020B0502040204020203"/>
                      </a:endParaRPr>
                    </a:p>
                  </a:txBody>
                  <a:tcPr marL="11340" marR="11340" marT="113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A1E3C"/>
                      </a:solidFill>
                      <a:prstDash val="solid"/>
                      <a:round/>
                      <a:headEnd type="none" w="med" len="med"/>
                      <a:tailEnd type="none" w="med" len="med"/>
                    </a:lnB>
                    <a:lnTlToBr w="12700" cmpd="sng">
                      <a:noFill/>
                      <a:prstDash val="solid"/>
                    </a:lnTlToBr>
                    <a:lnBlToTr w="12700" cmpd="sng">
                      <a:noFill/>
                      <a:prstDash val="solid"/>
                    </a:lnBlToTr>
                    <a:solidFill>
                      <a:srgbClr val="DA1E3C"/>
                    </a:solidFill>
                  </a:tcPr>
                </a:tc>
                <a:extLst>
                  <a:ext uri="{0D108BD9-81ED-4DB2-BD59-A6C34878D82A}">
                    <a16:rowId xmlns:a16="http://schemas.microsoft.com/office/drawing/2014/main" val="10000"/>
                  </a:ext>
                </a:extLst>
              </a:tr>
            </a:tbl>
          </a:graphicData>
        </a:graphic>
      </p:graphicFrame>
      <p:pic>
        <p:nvPicPr>
          <p:cNvPr id="3" name="Imagem 2"/>
          <p:cNvPicPr>
            <a:picLocks noChangeAspect="1"/>
          </p:cNvPicPr>
          <p:nvPr/>
        </p:nvPicPr>
        <p:blipFill>
          <a:blip r:embed="rId9" cstate="print">
            <a:extLst>
              <a:ext uri="{28A0092B-C50C-407E-A947-70E740481C1C}">
                <a14:useLocalDpi xmlns:a14="http://schemas.microsoft.com/office/drawing/2010/main" val="0"/>
              </a:ext>
            </a:extLst>
          </a:blip>
          <a:srcRect l="906" r="-2456" b="1805"/>
          <a:stretch/>
        </p:blipFill>
        <p:spPr>
          <a:xfrm>
            <a:off x="10330587" y="3675567"/>
            <a:ext cx="1213694" cy="307435"/>
          </a:xfrm>
          <a:prstGeom prst="rect">
            <a:avLst/>
          </a:prstGeom>
        </p:spPr>
      </p:pic>
      <p:grpSp>
        <p:nvGrpSpPr>
          <p:cNvPr id="19" name="Agrupar 18">
            <a:extLst>
              <a:ext uri="{FF2B5EF4-FFF2-40B4-BE49-F238E27FC236}">
                <a16:creationId xmlns:a16="http://schemas.microsoft.com/office/drawing/2014/main" id="{CA614249-E915-9044-29D6-4B85EA044950}"/>
              </a:ext>
            </a:extLst>
          </p:cNvPr>
          <p:cNvGrpSpPr/>
          <p:nvPr/>
        </p:nvGrpSpPr>
        <p:grpSpPr>
          <a:xfrm>
            <a:off x="9383413" y="4277066"/>
            <a:ext cx="2072410" cy="325113"/>
            <a:chOff x="9383413" y="4277066"/>
            <a:chExt cx="2072410" cy="325113"/>
          </a:xfrm>
        </p:grpSpPr>
        <p:grpSp>
          <p:nvGrpSpPr>
            <p:cNvPr id="10" name="Agrupar 9">
              <a:extLst>
                <a:ext uri="{FF2B5EF4-FFF2-40B4-BE49-F238E27FC236}">
                  <a16:creationId xmlns:a16="http://schemas.microsoft.com/office/drawing/2014/main" id="{D2052476-D6BB-FCBD-2629-490D1A9B8284}"/>
                </a:ext>
              </a:extLst>
            </p:cNvPr>
            <p:cNvGrpSpPr/>
            <p:nvPr/>
          </p:nvGrpSpPr>
          <p:grpSpPr>
            <a:xfrm>
              <a:off x="9383413" y="4277066"/>
              <a:ext cx="1716829" cy="325113"/>
              <a:chOff x="9422057" y="3801104"/>
              <a:chExt cx="1716829" cy="325113"/>
            </a:xfrm>
          </p:grpSpPr>
          <p:pic>
            <p:nvPicPr>
              <p:cNvPr id="2" name="Gráfico 1">
                <a:extLst>
                  <a:ext uri="{FF2B5EF4-FFF2-40B4-BE49-F238E27FC236}">
                    <a16:creationId xmlns:a16="http://schemas.microsoft.com/office/drawing/2014/main" id="{8B7A184C-583D-229C-B3C5-24357A20C8E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422057" y="3809943"/>
                <a:ext cx="307435" cy="307435"/>
              </a:xfrm>
              <a:prstGeom prst="rect">
                <a:avLst/>
              </a:prstGeom>
            </p:spPr>
          </p:pic>
          <p:pic>
            <p:nvPicPr>
              <p:cNvPr id="4" name="Gráfico 3">
                <a:extLst>
                  <a:ext uri="{FF2B5EF4-FFF2-40B4-BE49-F238E27FC236}">
                    <a16:creationId xmlns:a16="http://schemas.microsoft.com/office/drawing/2014/main" id="{5614696A-8EF0-C874-9C37-3D82BF5CD50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769966" y="3809943"/>
                <a:ext cx="307435" cy="307435"/>
              </a:xfrm>
              <a:prstGeom prst="rect">
                <a:avLst/>
              </a:prstGeom>
            </p:spPr>
          </p:pic>
          <p:pic>
            <p:nvPicPr>
              <p:cNvPr id="5" name="Gráfico 52">
                <a:extLst>
                  <a:ext uri="{FF2B5EF4-FFF2-40B4-BE49-F238E27FC236}">
                    <a16:creationId xmlns:a16="http://schemas.microsoft.com/office/drawing/2014/main" id="{AED07AF5-18C9-9761-3646-981E3D21A1D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10831451" y="3809943"/>
                <a:ext cx="307435" cy="307435"/>
              </a:xfrm>
              <a:prstGeom prst="ellipse">
                <a:avLst/>
              </a:prstGeom>
              <a:ln w="63500" cap="rnd">
                <a:noFill/>
              </a:ln>
              <a:effectLst/>
            </p:spPr>
          </p:pic>
          <p:sp>
            <p:nvSpPr>
              <p:cNvPr id="6" name="Elipse 1">
                <a:extLst>
                  <a:ext uri="{FF2B5EF4-FFF2-40B4-BE49-F238E27FC236}">
                    <a16:creationId xmlns:a16="http://schemas.microsoft.com/office/drawing/2014/main" id="{A073EEC9-34A2-42C5-1E19-E0D3D876FD50}"/>
                  </a:ext>
                </a:extLst>
              </p:cNvPr>
              <p:cNvSpPr/>
              <p:nvPr/>
            </p:nvSpPr>
            <p:spPr>
              <a:xfrm>
                <a:off x="10117920" y="3801104"/>
                <a:ext cx="325113" cy="325113"/>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pic>
            <p:nvPicPr>
              <p:cNvPr id="8" name="Gráfico 33">
                <a:extLst>
                  <a:ext uri="{FF2B5EF4-FFF2-40B4-BE49-F238E27FC236}">
                    <a16:creationId xmlns:a16="http://schemas.microsoft.com/office/drawing/2014/main" id="{F25FF4F9-BCE9-7170-B9BD-DBACBA78C59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204822" y="3874653"/>
                <a:ext cx="151306" cy="176797"/>
              </a:xfrm>
              <a:prstGeom prst="rect">
                <a:avLst/>
              </a:prstGeom>
            </p:spPr>
          </p:pic>
          <p:pic>
            <p:nvPicPr>
              <p:cNvPr id="9" name="Imagem 8" descr="Logotipo&#10;&#10;Descrição gerada automaticamente com confiança média">
                <a:extLst>
                  <a:ext uri="{FF2B5EF4-FFF2-40B4-BE49-F238E27FC236}">
                    <a16:creationId xmlns:a16="http://schemas.microsoft.com/office/drawing/2014/main" id="{50B1BDF6-8A1F-542B-F4F0-27AAD6E2E10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14" b="314"/>
              <a:stretch>
                <a:fillRect/>
              </a:stretch>
            </p:blipFill>
            <p:spPr>
              <a:xfrm>
                <a:off x="10483515" y="3809943"/>
                <a:ext cx="307435" cy="307435"/>
              </a:xfrm>
              <a:prstGeom prst="ellipse">
                <a:avLst/>
              </a:prstGeom>
            </p:spPr>
          </p:pic>
        </p:grpSp>
        <p:pic>
          <p:nvPicPr>
            <p:cNvPr id="11" name="Gráfico 52">
              <a:extLst>
                <a:ext uri="{FF2B5EF4-FFF2-40B4-BE49-F238E27FC236}">
                  <a16:creationId xmlns:a16="http://schemas.microsoft.com/office/drawing/2014/main" id="{C15FCC69-7F0B-A4C4-42EE-10BEB726159A}"/>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1148388" y="4285905"/>
              <a:ext cx="307435" cy="307435"/>
            </a:xfrm>
            <a:prstGeom prst="ellipse">
              <a:avLst/>
            </a:prstGeom>
            <a:ln w="63500" cap="rnd">
              <a:noFill/>
            </a:ln>
            <a:effectLst/>
          </p:spPr>
        </p:pic>
      </p:grpSp>
      <p:grpSp>
        <p:nvGrpSpPr>
          <p:cNvPr id="20" name="Agrupar 19">
            <a:extLst>
              <a:ext uri="{FF2B5EF4-FFF2-40B4-BE49-F238E27FC236}">
                <a16:creationId xmlns:a16="http://schemas.microsoft.com/office/drawing/2014/main" id="{444D4110-CC79-8BF1-32BB-33F239EA90AC}"/>
              </a:ext>
            </a:extLst>
          </p:cNvPr>
          <p:cNvGrpSpPr/>
          <p:nvPr/>
        </p:nvGrpSpPr>
        <p:grpSpPr>
          <a:xfrm>
            <a:off x="6666767" y="4277066"/>
            <a:ext cx="2072410" cy="325113"/>
            <a:chOff x="9383413" y="4277066"/>
            <a:chExt cx="2072410" cy="325113"/>
          </a:xfrm>
        </p:grpSpPr>
        <p:grpSp>
          <p:nvGrpSpPr>
            <p:cNvPr id="21" name="Agrupar 20">
              <a:extLst>
                <a:ext uri="{FF2B5EF4-FFF2-40B4-BE49-F238E27FC236}">
                  <a16:creationId xmlns:a16="http://schemas.microsoft.com/office/drawing/2014/main" id="{0D3FA193-9EE6-9090-03D7-722EFC6651A2}"/>
                </a:ext>
              </a:extLst>
            </p:cNvPr>
            <p:cNvGrpSpPr/>
            <p:nvPr/>
          </p:nvGrpSpPr>
          <p:grpSpPr>
            <a:xfrm>
              <a:off x="9383413" y="4277066"/>
              <a:ext cx="1716829" cy="325113"/>
              <a:chOff x="9422057" y="3801104"/>
              <a:chExt cx="1716829" cy="325113"/>
            </a:xfrm>
          </p:grpSpPr>
          <p:pic>
            <p:nvPicPr>
              <p:cNvPr id="23" name="Gráfico 22">
                <a:extLst>
                  <a:ext uri="{FF2B5EF4-FFF2-40B4-BE49-F238E27FC236}">
                    <a16:creationId xmlns:a16="http://schemas.microsoft.com/office/drawing/2014/main" id="{3D96C367-053B-5096-7949-864EDF6ACE4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422057" y="3809943"/>
                <a:ext cx="307435" cy="307435"/>
              </a:xfrm>
              <a:prstGeom prst="rect">
                <a:avLst/>
              </a:prstGeom>
            </p:spPr>
          </p:pic>
          <p:pic>
            <p:nvPicPr>
              <p:cNvPr id="25" name="Gráfico 24">
                <a:extLst>
                  <a:ext uri="{FF2B5EF4-FFF2-40B4-BE49-F238E27FC236}">
                    <a16:creationId xmlns:a16="http://schemas.microsoft.com/office/drawing/2014/main" id="{5C7EF55F-40AA-98AE-CC4D-A5B85FEB6FF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769966" y="3809943"/>
                <a:ext cx="307435" cy="307435"/>
              </a:xfrm>
              <a:prstGeom prst="rect">
                <a:avLst/>
              </a:prstGeom>
            </p:spPr>
          </p:pic>
          <p:pic>
            <p:nvPicPr>
              <p:cNvPr id="27" name="Gráfico 52">
                <a:extLst>
                  <a:ext uri="{FF2B5EF4-FFF2-40B4-BE49-F238E27FC236}">
                    <a16:creationId xmlns:a16="http://schemas.microsoft.com/office/drawing/2014/main" id="{26307589-242A-7AFC-9949-A4636B51830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10831451" y="3809943"/>
                <a:ext cx="307435" cy="307435"/>
              </a:xfrm>
              <a:prstGeom prst="ellipse">
                <a:avLst/>
              </a:prstGeom>
              <a:ln w="63500" cap="rnd">
                <a:noFill/>
              </a:ln>
              <a:effectLst/>
            </p:spPr>
          </p:pic>
          <p:sp>
            <p:nvSpPr>
              <p:cNvPr id="29" name="Elipse 1">
                <a:extLst>
                  <a:ext uri="{FF2B5EF4-FFF2-40B4-BE49-F238E27FC236}">
                    <a16:creationId xmlns:a16="http://schemas.microsoft.com/office/drawing/2014/main" id="{E513AED3-6BE6-20E2-D26C-92069029C74D}"/>
                  </a:ext>
                </a:extLst>
              </p:cNvPr>
              <p:cNvSpPr/>
              <p:nvPr/>
            </p:nvSpPr>
            <p:spPr>
              <a:xfrm>
                <a:off x="10117920" y="3801104"/>
                <a:ext cx="325113" cy="325113"/>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pic>
            <p:nvPicPr>
              <p:cNvPr id="31" name="Gráfico 33">
                <a:extLst>
                  <a:ext uri="{FF2B5EF4-FFF2-40B4-BE49-F238E27FC236}">
                    <a16:creationId xmlns:a16="http://schemas.microsoft.com/office/drawing/2014/main" id="{CF719D77-5B8D-5724-834A-46F831FD729F}"/>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204822" y="3874653"/>
                <a:ext cx="151306" cy="176797"/>
              </a:xfrm>
              <a:prstGeom prst="rect">
                <a:avLst/>
              </a:prstGeom>
            </p:spPr>
          </p:pic>
          <p:pic>
            <p:nvPicPr>
              <p:cNvPr id="33" name="Imagem 32" descr="Logotipo&#10;&#10;Descrição gerada automaticamente com confiança média">
                <a:extLst>
                  <a:ext uri="{FF2B5EF4-FFF2-40B4-BE49-F238E27FC236}">
                    <a16:creationId xmlns:a16="http://schemas.microsoft.com/office/drawing/2014/main" id="{217AF803-0BC0-2E68-F824-4E17E260580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14" b="314"/>
              <a:stretch>
                <a:fillRect/>
              </a:stretch>
            </p:blipFill>
            <p:spPr>
              <a:xfrm>
                <a:off x="10483515" y="3809943"/>
                <a:ext cx="307435" cy="307435"/>
              </a:xfrm>
              <a:prstGeom prst="ellipse">
                <a:avLst/>
              </a:prstGeom>
            </p:spPr>
          </p:pic>
        </p:grpSp>
        <p:pic>
          <p:nvPicPr>
            <p:cNvPr id="22" name="Gráfico 52">
              <a:extLst>
                <a:ext uri="{FF2B5EF4-FFF2-40B4-BE49-F238E27FC236}">
                  <a16:creationId xmlns:a16="http://schemas.microsoft.com/office/drawing/2014/main" id="{C264F5FA-34F9-5C78-66B2-93C6605B2A6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1148388" y="4285905"/>
              <a:ext cx="307435" cy="307435"/>
            </a:xfrm>
            <a:prstGeom prst="ellipse">
              <a:avLst/>
            </a:prstGeom>
            <a:ln w="63500" cap="rnd">
              <a:noFill/>
            </a:ln>
            <a:effectLst/>
          </p:spPr>
        </p:pic>
      </p:grpSp>
      <p:grpSp>
        <p:nvGrpSpPr>
          <p:cNvPr id="41" name="Agrupar 40">
            <a:extLst>
              <a:ext uri="{FF2B5EF4-FFF2-40B4-BE49-F238E27FC236}">
                <a16:creationId xmlns:a16="http://schemas.microsoft.com/office/drawing/2014/main" id="{C88E0D95-935C-DE62-4DA8-F3D7F4C16F96}"/>
              </a:ext>
            </a:extLst>
          </p:cNvPr>
          <p:cNvGrpSpPr/>
          <p:nvPr/>
        </p:nvGrpSpPr>
        <p:grpSpPr>
          <a:xfrm>
            <a:off x="3909040" y="4262055"/>
            <a:ext cx="2072410" cy="325113"/>
            <a:chOff x="9383413" y="4277066"/>
            <a:chExt cx="2072410" cy="325113"/>
          </a:xfrm>
        </p:grpSpPr>
        <p:grpSp>
          <p:nvGrpSpPr>
            <p:cNvPr id="42" name="Agrupar 41">
              <a:extLst>
                <a:ext uri="{FF2B5EF4-FFF2-40B4-BE49-F238E27FC236}">
                  <a16:creationId xmlns:a16="http://schemas.microsoft.com/office/drawing/2014/main" id="{C1F031D3-D2F6-5185-D0AE-DE99CB24368E}"/>
                </a:ext>
              </a:extLst>
            </p:cNvPr>
            <p:cNvGrpSpPr/>
            <p:nvPr/>
          </p:nvGrpSpPr>
          <p:grpSpPr>
            <a:xfrm>
              <a:off x="9383413" y="4277066"/>
              <a:ext cx="1716829" cy="325113"/>
              <a:chOff x="9422057" y="3801104"/>
              <a:chExt cx="1716829" cy="325113"/>
            </a:xfrm>
          </p:grpSpPr>
          <p:pic>
            <p:nvPicPr>
              <p:cNvPr id="46" name="Gráfico 45">
                <a:extLst>
                  <a:ext uri="{FF2B5EF4-FFF2-40B4-BE49-F238E27FC236}">
                    <a16:creationId xmlns:a16="http://schemas.microsoft.com/office/drawing/2014/main" id="{2508B3B5-2FE1-329C-332B-A9707EE72FF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422057" y="3809943"/>
                <a:ext cx="307435" cy="307435"/>
              </a:xfrm>
              <a:prstGeom prst="rect">
                <a:avLst/>
              </a:prstGeom>
            </p:spPr>
          </p:pic>
          <p:pic>
            <p:nvPicPr>
              <p:cNvPr id="51" name="Gráfico 50">
                <a:extLst>
                  <a:ext uri="{FF2B5EF4-FFF2-40B4-BE49-F238E27FC236}">
                    <a16:creationId xmlns:a16="http://schemas.microsoft.com/office/drawing/2014/main" id="{FFA5AFA4-DA81-C67A-DDB1-81A811D5E79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769966" y="3809943"/>
                <a:ext cx="307435" cy="307435"/>
              </a:xfrm>
              <a:prstGeom prst="rect">
                <a:avLst/>
              </a:prstGeom>
            </p:spPr>
          </p:pic>
          <p:pic>
            <p:nvPicPr>
              <p:cNvPr id="52" name="Gráfico 52">
                <a:extLst>
                  <a:ext uri="{FF2B5EF4-FFF2-40B4-BE49-F238E27FC236}">
                    <a16:creationId xmlns:a16="http://schemas.microsoft.com/office/drawing/2014/main" id="{14A57386-EDEF-3BF3-28C2-B76F154FCFE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10831451" y="3809943"/>
                <a:ext cx="307435" cy="307435"/>
              </a:xfrm>
              <a:prstGeom prst="ellipse">
                <a:avLst/>
              </a:prstGeom>
              <a:ln w="63500" cap="rnd">
                <a:noFill/>
              </a:ln>
              <a:effectLst/>
            </p:spPr>
          </p:pic>
          <p:sp>
            <p:nvSpPr>
              <p:cNvPr id="53" name="Elipse 1">
                <a:extLst>
                  <a:ext uri="{FF2B5EF4-FFF2-40B4-BE49-F238E27FC236}">
                    <a16:creationId xmlns:a16="http://schemas.microsoft.com/office/drawing/2014/main" id="{4457A66C-A51D-D347-86F8-1C2ADAF1E2E8}"/>
                  </a:ext>
                </a:extLst>
              </p:cNvPr>
              <p:cNvSpPr/>
              <p:nvPr/>
            </p:nvSpPr>
            <p:spPr>
              <a:xfrm>
                <a:off x="10117920" y="3801104"/>
                <a:ext cx="325113" cy="325113"/>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pic>
            <p:nvPicPr>
              <p:cNvPr id="54" name="Gráfico 33">
                <a:extLst>
                  <a:ext uri="{FF2B5EF4-FFF2-40B4-BE49-F238E27FC236}">
                    <a16:creationId xmlns:a16="http://schemas.microsoft.com/office/drawing/2014/main" id="{6D5FF77D-91C9-F9D5-9584-2A14DCCB9B64}"/>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204822" y="3874653"/>
                <a:ext cx="151306" cy="176797"/>
              </a:xfrm>
              <a:prstGeom prst="rect">
                <a:avLst/>
              </a:prstGeom>
            </p:spPr>
          </p:pic>
          <p:pic>
            <p:nvPicPr>
              <p:cNvPr id="55" name="Imagem 54" descr="Logotipo&#10;&#10;Descrição gerada automaticamente com confiança média">
                <a:extLst>
                  <a:ext uri="{FF2B5EF4-FFF2-40B4-BE49-F238E27FC236}">
                    <a16:creationId xmlns:a16="http://schemas.microsoft.com/office/drawing/2014/main" id="{D32338C8-D8A6-744D-AD27-3D15650757A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14" b="314"/>
              <a:stretch>
                <a:fillRect/>
              </a:stretch>
            </p:blipFill>
            <p:spPr>
              <a:xfrm>
                <a:off x="10483515" y="3809943"/>
                <a:ext cx="307435" cy="307435"/>
              </a:xfrm>
              <a:prstGeom prst="ellipse">
                <a:avLst/>
              </a:prstGeom>
            </p:spPr>
          </p:pic>
        </p:grpSp>
        <p:pic>
          <p:nvPicPr>
            <p:cNvPr id="44" name="Gráfico 52">
              <a:extLst>
                <a:ext uri="{FF2B5EF4-FFF2-40B4-BE49-F238E27FC236}">
                  <a16:creationId xmlns:a16="http://schemas.microsoft.com/office/drawing/2014/main" id="{0E46CFDB-AB3B-74EB-6B30-AE3F94FA50D2}"/>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1148388" y="4285905"/>
              <a:ext cx="307435" cy="307435"/>
            </a:xfrm>
            <a:prstGeom prst="ellipse">
              <a:avLst/>
            </a:prstGeom>
            <a:ln w="63500" cap="rnd">
              <a:noFill/>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B4EF0-FCB9-7B77-EE2F-232878E6C31A}"/>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886245CE-BF52-1082-DA2E-E4CABE566A51}"/>
              </a:ext>
            </a:extLst>
          </p:cNvPr>
          <p:cNvSpPr txBox="1"/>
          <p:nvPr/>
        </p:nvSpPr>
        <p:spPr>
          <a:xfrm>
            <a:off x="2143488" y="955615"/>
            <a:ext cx="7905023"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3600" b="1" dirty="0">
                <a:solidFill>
                  <a:prstClr val="white"/>
                </a:solidFill>
                <a:latin typeface="Segoe UI Black" panose="020B0A02040204020203" pitchFamily="34" charset="0"/>
                <a:cs typeface="Segoe UI Black" panose="020B0A02040204020203" pitchFamily="34" charset="0"/>
              </a:rPr>
              <a:t> Principais Planos Claro controle </a:t>
            </a:r>
          </a:p>
        </p:txBody>
      </p:sp>
      <p:graphicFrame>
        <p:nvGraphicFramePr>
          <p:cNvPr id="5" name="Tabela 4">
            <a:extLst>
              <a:ext uri="{FF2B5EF4-FFF2-40B4-BE49-F238E27FC236}">
                <a16:creationId xmlns:a16="http://schemas.microsoft.com/office/drawing/2014/main" id="{4833F580-D5E1-CB82-A06D-7FB7C6962B68}"/>
              </a:ext>
            </a:extLst>
          </p:cNvPr>
          <p:cNvGraphicFramePr>
            <a:graphicFrameLocks noGrp="1"/>
          </p:cNvGraphicFramePr>
          <p:nvPr>
            <p:extLst>
              <p:ext uri="{D42A27DB-BD31-4B8C-83A1-F6EECF244321}">
                <p14:modId xmlns:p14="http://schemas.microsoft.com/office/powerpoint/2010/main" val="2663405085"/>
              </p:ext>
            </p:extLst>
          </p:nvPr>
        </p:nvGraphicFramePr>
        <p:xfrm>
          <a:off x="1143884" y="1863884"/>
          <a:ext cx="9904230" cy="3392170"/>
        </p:xfrm>
        <a:graphic>
          <a:graphicData uri="http://schemas.openxmlformats.org/drawingml/2006/table">
            <a:tbl>
              <a:tblPr firstRow="1" bandRow="1">
                <a:tableStyleId>{5C22544A-7EE6-4342-B048-85BDC9FD1C3A}</a:tableStyleId>
              </a:tblPr>
              <a:tblGrid>
                <a:gridCol w="2035161">
                  <a:extLst>
                    <a:ext uri="{9D8B030D-6E8A-4147-A177-3AD203B41FA5}">
                      <a16:colId xmlns:a16="http://schemas.microsoft.com/office/drawing/2014/main" val="1895054216"/>
                    </a:ext>
                  </a:extLst>
                </a:gridCol>
                <a:gridCol w="1659655">
                  <a:extLst>
                    <a:ext uri="{9D8B030D-6E8A-4147-A177-3AD203B41FA5}">
                      <a16:colId xmlns:a16="http://schemas.microsoft.com/office/drawing/2014/main" val="3861743569"/>
                    </a:ext>
                  </a:extLst>
                </a:gridCol>
                <a:gridCol w="1345016">
                  <a:extLst>
                    <a:ext uri="{9D8B030D-6E8A-4147-A177-3AD203B41FA5}">
                      <a16:colId xmlns:a16="http://schemas.microsoft.com/office/drawing/2014/main" val="2163416119"/>
                    </a:ext>
                  </a:extLst>
                </a:gridCol>
                <a:gridCol w="1738426">
                  <a:extLst>
                    <a:ext uri="{9D8B030D-6E8A-4147-A177-3AD203B41FA5}">
                      <a16:colId xmlns:a16="http://schemas.microsoft.com/office/drawing/2014/main" val="3956782841"/>
                    </a:ext>
                  </a:extLst>
                </a:gridCol>
                <a:gridCol w="1701209">
                  <a:extLst>
                    <a:ext uri="{9D8B030D-6E8A-4147-A177-3AD203B41FA5}">
                      <a16:colId xmlns:a16="http://schemas.microsoft.com/office/drawing/2014/main" val="870552877"/>
                    </a:ext>
                  </a:extLst>
                </a:gridCol>
                <a:gridCol w="1424763">
                  <a:extLst>
                    <a:ext uri="{9D8B030D-6E8A-4147-A177-3AD203B41FA5}">
                      <a16:colId xmlns:a16="http://schemas.microsoft.com/office/drawing/2014/main" val="2116278573"/>
                    </a:ext>
                  </a:extLst>
                </a:gridCol>
              </a:tblGrid>
              <a:tr h="578843">
                <a:tc>
                  <a:txBody>
                    <a:bodyPr/>
                    <a:lstStyle/>
                    <a:p>
                      <a:pPr algn="l" fontAlgn="t">
                        <a:buNone/>
                      </a:pPr>
                      <a:r>
                        <a:rPr lang="pt-BR" b="1">
                          <a:solidFill>
                            <a:schemeClr val="bg1"/>
                          </a:solidFill>
                          <a:effectLst/>
                          <a:latin typeface="Segoe UI" panose="020B0502040204020203" pitchFamily="34" charset="0"/>
                          <a:cs typeface="Segoe UI" panose="020B0502040204020203" pitchFamily="34" charset="0"/>
                        </a:rPr>
                        <a:t>Plano</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b="1">
                          <a:solidFill>
                            <a:schemeClr val="bg1"/>
                          </a:solidFill>
                          <a:effectLst/>
                          <a:latin typeface="Segoe UI" panose="020B0502040204020203" pitchFamily="34" charset="0"/>
                          <a:cs typeface="Segoe UI" panose="020B0502040204020203" pitchFamily="34" charset="0"/>
                        </a:rPr>
                        <a:t>Internet Total</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b="1">
                          <a:solidFill>
                            <a:schemeClr val="bg1"/>
                          </a:solidFill>
                          <a:effectLst/>
                          <a:latin typeface="Segoe UI" panose="020B0502040204020203" pitchFamily="34" charset="0"/>
                          <a:cs typeface="Segoe UI" panose="020B0502040204020203" pitchFamily="34" charset="0"/>
                        </a:rPr>
                        <a:t>Valor Mensal</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b="1">
                          <a:solidFill>
                            <a:schemeClr val="bg1"/>
                          </a:solidFill>
                          <a:effectLst/>
                          <a:latin typeface="Segoe UI" panose="020B0502040204020203" pitchFamily="34" charset="0"/>
                          <a:cs typeface="Segoe UI" panose="020B0502040204020203" pitchFamily="34" charset="0"/>
                        </a:rPr>
                        <a:t>Custo por 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b="1">
                          <a:solidFill>
                            <a:schemeClr val="bg1"/>
                          </a:solidFill>
                          <a:effectLst/>
                          <a:latin typeface="Segoe UI" panose="020B0502040204020203" pitchFamily="34" charset="0"/>
                          <a:cs typeface="Segoe UI" panose="020B0502040204020203" pitchFamily="34" charset="0"/>
                        </a:rPr>
                        <a:t>Apps Ilimitados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fontAlgn="t">
                        <a:buNone/>
                      </a:pPr>
                      <a:r>
                        <a:rPr lang="pt-BR" b="1">
                          <a:solidFill>
                            <a:schemeClr val="bg1"/>
                          </a:solidFill>
                          <a:effectLst/>
                          <a:latin typeface="Segoe UI" panose="020B0502040204020203" pitchFamily="34" charset="0"/>
                          <a:cs typeface="Segoe UI" panose="020B0502040204020203" pitchFamily="34" charset="0"/>
                        </a:rPr>
                        <a:t>Fidelidade</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extLst>
                  <a:ext uri="{0D108BD9-81ED-4DB2-BD59-A6C34878D82A}">
                    <a16:rowId xmlns:a16="http://schemas.microsoft.com/office/drawing/2014/main" val="199568113"/>
                  </a:ext>
                </a:extLst>
              </a:tr>
              <a:tr h="825450">
                <a:tc>
                  <a:txBody>
                    <a:bodyPr/>
                    <a:lstStyle/>
                    <a:p>
                      <a:pPr algn="l" fontAlgn="t">
                        <a:buNone/>
                      </a:pPr>
                      <a:r>
                        <a:rPr lang="pt-BR" b="1">
                          <a:solidFill>
                            <a:schemeClr val="bg1"/>
                          </a:solidFill>
                          <a:effectLst/>
                          <a:latin typeface="Segoe UI" panose="020B0502040204020203" pitchFamily="34" charset="0"/>
                          <a:cs typeface="Segoe UI" panose="020B0502040204020203" pitchFamily="34" charset="0"/>
                        </a:rPr>
                        <a:t>Controle 30GB</a:t>
                      </a:r>
                      <a:endParaRPr lang="pt-BR" b="0">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15GB + 5GB + 10GB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R$ 59,90</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b="1">
                          <a:solidFill>
                            <a:schemeClr val="bg1"/>
                          </a:solidFill>
                          <a:effectLst/>
                          <a:latin typeface="Segoe UI" panose="020B0502040204020203" pitchFamily="34" charset="0"/>
                          <a:cs typeface="Segoe UI" panose="020B0502040204020203" pitchFamily="34" charset="0"/>
                        </a:rPr>
                        <a:t>R$ 2,00</a:t>
                      </a:r>
                      <a:endParaRPr lang="pt-BR">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WhatsApp, redes sociais, ChatGPT</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12 meses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074497164"/>
                  </a:ext>
                </a:extLst>
              </a:tr>
              <a:tr h="825450">
                <a:tc>
                  <a:txBody>
                    <a:bodyPr/>
                    <a:lstStyle/>
                    <a:p>
                      <a:pPr algn="l" fontAlgn="t">
                        <a:buNone/>
                      </a:pPr>
                      <a:r>
                        <a:rPr lang="pt-BR" b="1">
                          <a:solidFill>
                            <a:schemeClr val="bg1"/>
                          </a:solidFill>
                          <a:effectLst/>
                          <a:latin typeface="Segoe UI" panose="020B0502040204020203" pitchFamily="34" charset="0"/>
                          <a:cs typeface="Segoe UI" panose="020B0502040204020203" pitchFamily="34" charset="0"/>
                        </a:rPr>
                        <a:t>Controle 35GB</a:t>
                      </a:r>
                      <a:endParaRPr lang="pt-BR" b="0">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20GB + 5GB + 10GB</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err="1">
                          <a:solidFill>
                            <a:schemeClr val="bg1"/>
                          </a:solidFill>
                          <a:effectLst/>
                          <a:latin typeface="Segoe UI" panose="020B0502040204020203" pitchFamily="34" charset="0"/>
                          <a:cs typeface="Segoe UI" panose="020B0502040204020203" pitchFamily="34" charset="0"/>
                        </a:rPr>
                        <a:t>R</a:t>
                      </a:r>
                      <a:r>
                        <a:rPr lang="pt-BR">
                          <a:solidFill>
                            <a:schemeClr val="bg1"/>
                          </a:solidFill>
                          <a:effectLst/>
                          <a:latin typeface="Segoe UI" panose="020B0502040204020203" pitchFamily="34" charset="0"/>
                          <a:cs typeface="Segoe UI" panose="020B0502040204020203" pitchFamily="34" charset="0"/>
                        </a:rPr>
                        <a:t>$ 69,90</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b="1">
                          <a:solidFill>
                            <a:schemeClr val="bg1"/>
                          </a:solidFill>
                          <a:effectLst/>
                          <a:latin typeface="Segoe UI" panose="020B0502040204020203" pitchFamily="34" charset="0"/>
                          <a:cs typeface="Segoe UI" panose="020B0502040204020203" pitchFamily="34" charset="0"/>
                        </a:rPr>
                        <a:t>R$ 2,00</a:t>
                      </a:r>
                      <a:endParaRPr lang="pt-BR">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WhatsApp, redes sociais, ChatGPT</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12 meses</a:t>
                      </a: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640648181"/>
                  </a:ext>
                </a:extLst>
              </a:tr>
              <a:tr h="825450">
                <a:tc>
                  <a:txBody>
                    <a:bodyPr/>
                    <a:lstStyle/>
                    <a:p>
                      <a:pPr algn="l" fontAlgn="t">
                        <a:buNone/>
                      </a:pPr>
                      <a:r>
                        <a:rPr lang="pt-BR" b="1" dirty="0">
                          <a:solidFill>
                            <a:schemeClr val="bg1"/>
                          </a:solidFill>
                          <a:effectLst/>
                          <a:latin typeface="Segoe UI" panose="020B0502040204020203" pitchFamily="34" charset="0"/>
                          <a:cs typeface="Segoe UI" panose="020B0502040204020203" pitchFamily="34" charset="0"/>
                        </a:rPr>
                        <a:t>Controle 35GB GeForce</a:t>
                      </a:r>
                      <a:endParaRPr lang="pt-BR" b="0" dirty="0">
                        <a:solidFill>
                          <a:schemeClr val="bg1"/>
                        </a:solidFill>
                        <a:effectLst/>
                        <a:latin typeface="Segoe UI" panose="020B0502040204020203" pitchFamily="34" charset="0"/>
                        <a:cs typeface="Segoe UI" panose="020B0502040204020203" pitchFamily="34" charset="0"/>
                      </a:endParaRPr>
                    </a:p>
                  </a:txBody>
                  <a:tcPr marL="76200" marR="50800" marT="50800" marB="4445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20GB + 5GB + 10GB</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err="1">
                          <a:solidFill>
                            <a:schemeClr val="bg1"/>
                          </a:solidFill>
                          <a:effectLst/>
                          <a:latin typeface="Segoe UI" panose="020B0502040204020203" pitchFamily="34" charset="0"/>
                          <a:cs typeface="Segoe UI" panose="020B0502040204020203" pitchFamily="34" charset="0"/>
                        </a:rPr>
                        <a:t>R</a:t>
                      </a:r>
                      <a:r>
                        <a:rPr lang="pt-BR">
                          <a:solidFill>
                            <a:schemeClr val="bg1"/>
                          </a:solidFill>
                          <a:effectLst/>
                          <a:latin typeface="Segoe UI" panose="020B0502040204020203" pitchFamily="34" charset="0"/>
                          <a:cs typeface="Segoe UI" panose="020B0502040204020203" pitchFamily="34" charset="0"/>
                        </a:rPr>
                        <a:t>$ 99,90</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b="1" err="1">
                          <a:solidFill>
                            <a:schemeClr val="bg1"/>
                          </a:solidFill>
                          <a:effectLst/>
                          <a:latin typeface="Segoe UI" panose="020B0502040204020203" pitchFamily="34" charset="0"/>
                          <a:cs typeface="Segoe UI" panose="020B0502040204020203" pitchFamily="34" charset="0"/>
                        </a:rPr>
                        <a:t>R</a:t>
                      </a:r>
                      <a:r>
                        <a:rPr lang="pt-BR" b="1">
                          <a:solidFill>
                            <a:schemeClr val="bg1"/>
                          </a:solidFill>
                          <a:effectLst/>
                          <a:latin typeface="Segoe UI" panose="020B0502040204020203" pitchFamily="34" charset="0"/>
                          <a:cs typeface="Segoe UI" panose="020B0502040204020203" pitchFamily="34" charset="0"/>
                        </a:rPr>
                        <a:t>$ 2,85</a:t>
                      </a:r>
                      <a:endParaRPr lang="pt-BR">
                        <a:solidFill>
                          <a:schemeClr val="bg1"/>
                        </a:solidFill>
                        <a:effectLst/>
                        <a:latin typeface="Segoe UI" panose="020B0502040204020203" pitchFamily="34" charset="0"/>
                        <a:cs typeface="Segoe UI" panose="020B0502040204020203" pitchFamily="34" charset="0"/>
                      </a:endParaRP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a:solidFill>
                            <a:schemeClr val="bg1"/>
                          </a:solidFill>
                          <a:effectLst/>
                          <a:latin typeface="Segoe UI" panose="020B0502040204020203" pitchFamily="34" charset="0"/>
                          <a:cs typeface="Segoe UI" panose="020B0502040204020203" pitchFamily="34" charset="0"/>
                        </a:rPr>
                        <a:t>WhatsApp, redes sociais, GeForce NOW</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fontAlgn="t">
                        <a:buNone/>
                      </a:pPr>
                      <a:r>
                        <a:rPr lang="pt-BR" dirty="0">
                          <a:solidFill>
                            <a:schemeClr val="bg1"/>
                          </a:solidFill>
                          <a:effectLst/>
                          <a:latin typeface="Segoe UI" panose="020B0502040204020203" pitchFamily="34" charset="0"/>
                          <a:cs typeface="Segoe UI" panose="020B0502040204020203" pitchFamily="34" charset="0"/>
                        </a:rPr>
                        <a:t>12 meses</a:t>
                      </a:r>
                    </a:p>
                  </a:txBody>
                  <a:tcPr marL="76200" marR="50800" marT="50800" marB="38100"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461150915"/>
                  </a:ext>
                </a:extLst>
              </a:tr>
            </a:tbl>
          </a:graphicData>
        </a:graphic>
      </p:graphicFrame>
      <p:sp>
        <p:nvSpPr>
          <p:cNvPr id="3" name="CaixaDeTexto 2">
            <a:extLst>
              <a:ext uri="{FF2B5EF4-FFF2-40B4-BE49-F238E27FC236}">
                <a16:creationId xmlns:a16="http://schemas.microsoft.com/office/drawing/2014/main" id="{6BAB4C55-E90F-8245-EC53-E74A402BEED3}"/>
              </a:ext>
            </a:extLst>
          </p:cNvPr>
          <p:cNvSpPr txBox="1"/>
          <p:nvPr/>
        </p:nvSpPr>
        <p:spPr>
          <a:xfrm>
            <a:off x="2143488" y="5517992"/>
            <a:ext cx="8118014" cy="369332"/>
          </a:xfrm>
          <a:prstGeom prst="rect">
            <a:avLst/>
          </a:prstGeom>
          <a:noFill/>
        </p:spPr>
        <p:txBody>
          <a:bodyPr wrap="square">
            <a:spAutoFit/>
          </a:bodyPr>
          <a:lstStyle/>
          <a:p>
            <a:pPr algn="ctr"/>
            <a:r>
              <a:rPr lang="pt-BR" i="1">
                <a:solidFill>
                  <a:schemeClr val="bg1"/>
                </a:solidFill>
                <a:effectLst/>
                <a:latin typeface="Segoe UI Light" panose="020B0502040204020203" pitchFamily="34" charset="0"/>
                <a:cs typeface="Segoe UI Light" panose="020B0502040204020203" pitchFamily="34" charset="0"/>
              </a:rPr>
              <a:t>A composição da internet inclui: uso livre + bônus para redes sociais + bônus geral</a:t>
            </a:r>
            <a:endParaRPr lang="pt-BR" i="1">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175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F6D1619-8BA3-FE43-FBD2-97C23C43F602}"/>
              </a:ext>
            </a:extLst>
          </p:cNvPr>
          <p:cNvPicPr>
            <a:picLocks noChangeAspect="1"/>
          </p:cNvPicPr>
          <p:nvPr/>
        </p:nvPicPr>
        <p:blipFill rotWithShape="1">
          <a:blip r:embed="rId4"/>
          <a:srcRect l="22980" t="263" r="6572" b="21039"/>
          <a:stretch/>
        </p:blipFill>
        <p:spPr>
          <a:xfrm>
            <a:off x="0" y="1553237"/>
            <a:ext cx="6096000" cy="4517622"/>
          </a:xfrm>
          <a:prstGeom prst="rect">
            <a:avLst/>
          </a:prstGeom>
        </p:spPr>
      </p:pic>
      <p:sp>
        <p:nvSpPr>
          <p:cNvPr id="37" name="CaixaDeTexto 36">
            <a:extLst>
              <a:ext uri="{FF2B5EF4-FFF2-40B4-BE49-F238E27FC236}">
                <a16:creationId xmlns:a16="http://schemas.microsoft.com/office/drawing/2014/main" id="{0CBAC20E-303F-1580-FC98-E70233C98D6E}"/>
              </a:ext>
            </a:extLst>
          </p:cNvPr>
          <p:cNvSpPr txBox="1"/>
          <p:nvPr/>
        </p:nvSpPr>
        <p:spPr>
          <a:xfrm flipH="1">
            <a:off x="6561298" y="3771872"/>
            <a:ext cx="4740333" cy="830997"/>
          </a:xfrm>
          <a:prstGeom prst="rect">
            <a:avLst/>
          </a:prstGeom>
          <a:noFill/>
        </p:spPr>
        <p:txBody>
          <a:bodyPr wrap="square" rtlCol="0">
            <a:spAutoFit/>
          </a:bodyPr>
          <a:lstStyle/>
          <a:p>
            <a:r>
              <a:rPr lang="pt-BR" sz="2400" dirty="0">
                <a:solidFill>
                  <a:schemeClr val="bg1"/>
                </a:solidFill>
                <a:latin typeface="Segoe UI" panose="020B0502040204020203" pitchFamily="34" charset="0"/>
                <a:cs typeface="Segoe UI" panose="020B0502040204020203" pitchFamily="34" charset="0"/>
              </a:rPr>
              <a:t>Agora tem muito mais conteúdo para conhecermos, preparado?</a:t>
            </a:r>
          </a:p>
        </p:txBody>
      </p:sp>
      <p:pic>
        <p:nvPicPr>
          <p:cNvPr id="72" name="Imagem 71">
            <a:extLst>
              <a:ext uri="{FF2B5EF4-FFF2-40B4-BE49-F238E27FC236}">
                <a16:creationId xmlns:a16="http://schemas.microsoft.com/office/drawing/2014/main" id="{4F1BD1B1-955C-0366-203E-8A1A911F17FF}"/>
              </a:ext>
            </a:extLst>
          </p:cNvPr>
          <p:cNvPicPr>
            <a:picLocks noChangeAspect="1"/>
          </p:cNvPicPr>
          <p:nvPr/>
        </p:nvPicPr>
        <p:blipFill rotWithShape="1">
          <a:blip>
            <a:extLst>
              <a:ext uri="{96DAC541-7B7A-43D3-8B79-37D633B846F1}">
                <asvg:svgBlip xmlns:asvg="http://schemas.microsoft.com/office/drawing/2016/SVG/main" r:embed="rId5"/>
              </a:ext>
            </a:extLst>
          </a:blip>
          <a:srcRect l="66585" r="-255"/>
          <a:stretch/>
        </p:blipFill>
        <p:spPr>
          <a:xfrm>
            <a:off x="0" y="967987"/>
            <a:ext cx="1895494" cy="5607771"/>
          </a:xfrm>
          <a:prstGeom prst="rect">
            <a:avLst/>
          </a:prstGeom>
        </p:spPr>
      </p:pic>
      <p:sp>
        <p:nvSpPr>
          <p:cNvPr id="11" name="CaixaDeTexto 10">
            <a:extLst>
              <a:ext uri="{FF2B5EF4-FFF2-40B4-BE49-F238E27FC236}">
                <a16:creationId xmlns:a16="http://schemas.microsoft.com/office/drawing/2014/main" id="{9DEEEB40-9E82-872E-8D28-41E99E7596B1}"/>
              </a:ext>
            </a:extLst>
          </p:cNvPr>
          <p:cNvSpPr txBox="1"/>
          <p:nvPr/>
        </p:nvSpPr>
        <p:spPr>
          <a:xfrm>
            <a:off x="6561298" y="2445787"/>
            <a:ext cx="4446958" cy="1200329"/>
          </a:xfrm>
          <a:prstGeom prst="rect">
            <a:avLst/>
          </a:prstGeom>
          <a:noFill/>
        </p:spPr>
        <p:txBody>
          <a:bodyPr wrap="square" rtlCol="0">
            <a:spAutoFit/>
          </a:bodyPr>
          <a:lstStyle/>
          <a:p>
            <a:r>
              <a:rPr lang="pt-BR" sz="3600" b="1">
                <a:solidFill>
                  <a:schemeClr val="bg1"/>
                </a:solidFill>
                <a:latin typeface="Segoe UI Black" panose="020B0502040204020203" pitchFamily="34" charset="0"/>
                <a:cs typeface="Segoe UI Black" panose="020B0502040204020203" pitchFamily="34" charset="0"/>
              </a:rPr>
              <a:t>Sejam bem-vindos de volta!</a:t>
            </a:r>
          </a:p>
        </p:txBody>
      </p:sp>
      <p:sp>
        <p:nvSpPr>
          <p:cNvPr id="75" name="Retângulo 74">
            <a:extLst>
              <a:ext uri="{FF2B5EF4-FFF2-40B4-BE49-F238E27FC236}">
                <a16:creationId xmlns:a16="http://schemas.microsoft.com/office/drawing/2014/main" id="{E0709E19-9330-52EC-1B6A-DACCCF54CF9C}"/>
              </a:ext>
            </a:extLst>
          </p:cNvPr>
          <p:cNvSpPr/>
          <p:nvPr/>
        </p:nvSpPr>
        <p:spPr>
          <a:xfrm rot="5400000">
            <a:off x="7375791" y="4175061"/>
            <a:ext cx="7932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ustDataLst>
      <p:tags r:id="rId1"/>
    </p:custDataLst>
    <p:extLst>
      <p:ext uri="{BB962C8B-B14F-4D97-AF65-F5344CB8AC3E}">
        <p14:creationId xmlns:p14="http://schemas.microsoft.com/office/powerpoint/2010/main" val="136903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accel="50000" decel="5000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0-#ppt_w/2"/>
                                          </p:val>
                                        </p:tav>
                                        <p:tav tm="100000">
                                          <p:val>
                                            <p:strVal val="#ppt_x"/>
                                          </p:val>
                                        </p:tav>
                                      </p:tavLst>
                                    </p:anim>
                                    <p:anim calcmode="lin" valueType="num">
                                      <p:cBhvr additive="base">
                                        <p:cTn id="12" dur="500" fill="hold"/>
                                        <p:tgtEl>
                                          <p:spTgt spid="7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75"/>
                                        </p:tgtEl>
                                        <p:attrNameLst>
                                          <p:attrName>style.visibility</p:attrName>
                                        </p:attrNameLst>
                                      </p:cBhvr>
                                      <p:to>
                                        <p:strVal val="visible"/>
                                      </p:to>
                                    </p:set>
                                    <p:anim calcmode="lin" valueType="num">
                                      <p:cBhvr additive="base">
                                        <p:cTn id="24" dur="500" fill="hold"/>
                                        <p:tgtEl>
                                          <p:spTgt spid="75"/>
                                        </p:tgtEl>
                                        <p:attrNameLst>
                                          <p:attrName>ppt_x</p:attrName>
                                        </p:attrNameLst>
                                      </p:cBhvr>
                                      <p:tavLst>
                                        <p:tav tm="0">
                                          <p:val>
                                            <p:strVal val="1+#ppt_w/2"/>
                                          </p:val>
                                        </p:tav>
                                        <p:tav tm="100000">
                                          <p:val>
                                            <p:strVal val="#ppt_x"/>
                                          </p:val>
                                        </p:tav>
                                      </p:tavLst>
                                    </p:anim>
                                    <p:anim calcmode="lin" valueType="num">
                                      <p:cBhvr additive="base">
                                        <p:cTn id="25"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7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3D87F-3E5A-958B-6C21-CFA10CA4B50C}"/>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10EAD389-C8E2-160D-E82B-B6BB05E0C2C4}"/>
              </a:ext>
            </a:extLst>
          </p:cNvPr>
          <p:cNvSpPr txBox="1"/>
          <p:nvPr/>
        </p:nvSpPr>
        <p:spPr>
          <a:xfrm>
            <a:off x="813793" y="2335651"/>
            <a:ext cx="7462302" cy="3939540"/>
          </a:xfrm>
          <a:prstGeom prst="rect">
            <a:avLst/>
          </a:prstGeom>
          <a:noFill/>
        </p:spPr>
        <p:txBody>
          <a:bodyPr wrap="square" rtlCol="0">
            <a:spAutoFit/>
          </a:bodyPr>
          <a:lstStyle/>
          <a:p>
            <a:pPr lvl="0">
              <a:spcBef>
                <a:spcPts val="1200"/>
              </a:spcBef>
              <a:defRPr/>
            </a:pPr>
            <a:r>
              <a:rPr lang="pt-BR" sz="2400" dirty="0">
                <a:solidFill>
                  <a:prstClr val="white"/>
                </a:solidFill>
                <a:latin typeface="Segoe UI" panose="020B0502040204020203" pitchFamily="34" charset="0"/>
                <a:cs typeface="Segoe UI" panose="020B0502040204020203" pitchFamily="34" charset="0"/>
              </a:rPr>
              <a:t>O GeForce NOW é um serviço de Cloud </a:t>
            </a:r>
            <a:r>
              <a:rPr lang="pt-BR" sz="2400" dirty="0" err="1">
                <a:solidFill>
                  <a:prstClr val="white"/>
                </a:solidFill>
                <a:latin typeface="Segoe UI" panose="020B0502040204020203" pitchFamily="34" charset="0"/>
                <a:cs typeface="Segoe UI" panose="020B0502040204020203" pitchFamily="34" charset="0"/>
              </a:rPr>
              <a:t>Gaming</a:t>
            </a:r>
            <a:r>
              <a:rPr lang="pt-BR" sz="2400" dirty="0">
                <a:solidFill>
                  <a:prstClr val="white"/>
                </a:solidFill>
                <a:latin typeface="Segoe UI" panose="020B0502040204020203" pitchFamily="34" charset="0"/>
                <a:cs typeface="Segoe UI" panose="020B0502040204020203" pitchFamily="34" charset="0"/>
              </a:rPr>
              <a:t> em parceria com a NVIDIA, que permite jogar em tempo real diretamente da nuvem. Compatível com diversos dispositivos, como notebook, desktop, </a:t>
            </a:r>
            <a:r>
              <a:rPr lang="pt-BR" sz="2400" dirty="0" err="1">
                <a:solidFill>
                  <a:prstClr val="white"/>
                </a:solidFill>
                <a:latin typeface="Segoe UI" panose="020B0502040204020203" pitchFamily="34" charset="0"/>
                <a:cs typeface="Segoe UI" panose="020B0502040204020203" pitchFamily="34" charset="0"/>
              </a:rPr>
              <a:t>Macbook</a:t>
            </a:r>
            <a:r>
              <a:rPr lang="pt-BR" sz="2400" dirty="0">
                <a:solidFill>
                  <a:prstClr val="white"/>
                </a:solidFill>
                <a:latin typeface="Segoe UI" panose="020B0502040204020203" pitchFamily="34" charset="0"/>
                <a:cs typeface="Segoe UI" panose="020B0502040204020203" pitchFamily="34" charset="0"/>
              </a:rPr>
              <a:t>, Chromebook, SHIELD TV, iPhone, iPad e Android.</a:t>
            </a:r>
          </a:p>
          <a:p>
            <a:pPr lvl="0">
              <a:spcBef>
                <a:spcPts val="1200"/>
              </a:spcBef>
              <a:defRPr/>
            </a:pPr>
            <a:r>
              <a:rPr lang="pt-BR" sz="2400" dirty="0">
                <a:solidFill>
                  <a:prstClr val="white"/>
                </a:solidFill>
                <a:latin typeface="Segoe UI" panose="020B0502040204020203" pitchFamily="34" charset="0"/>
                <a:cs typeface="Segoe UI" panose="020B0502040204020203" pitchFamily="34" charset="0"/>
              </a:rPr>
              <a:t>Conecte suas contas de jogos e acesse a biblioteca de games em qualquer lugar. Pause e retome as aventuras em qualquer dispositivo, sem consumir a memória do aparelho. Ofereça ao cliente a liberdade de jogar onde e quando quiser!</a:t>
            </a:r>
            <a:endParaRPr kumimoji="0" lang="pt-BR" sz="24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 name="CaixaDeTexto 14">
            <a:extLst>
              <a:ext uri="{FF2B5EF4-FFF2-40B4-BE49-F238E27FC236}">
                <a16:creationId xmlns:a16="http://schemas.microsoft.com/office/drawing/2014/main" id="{AE09239B-1914-412C-5E32-7FA43C095DDE}"/>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GEFORCE NOW</a:t>
            </a:r>
          </a:p>
        </p:txBody>
      </p:sp>
      <p:pic>
        <p:nvPicPr>
          <p:cNvPr id="3" name="Gráfico 2">
            <a:extLst>
              <a:ext uri="{FF2B5EF4-FFF2-40B4-BE49-F238E27FC236}">
                <a16:creationId xmlns:a16="http://schemas.microsoft.com/office/drawing/2014/main" id="{7395BDA9-9D0F-8647-B146-B53F90033BC6}"/>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pic>
        <p:nvPicPr>
          <p:cNvPr id="2" name="Imagem 1">
            <a:extLst>
              <a:ext uri="{FF2B5EF4-FFF2-40B4-BE49-F238E27FC236}">
                <a16:creationId xmlns:a16="http://schemas.microsoft.com/office/drawing/2014/main" id="{808F8102-D0CB-748E-20AF-F21FADB41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55064" y="3935647"/>
            <a:ext cx="2823143" cy="739547"/>
          </a:xfrm>
          <a:prstGeom prst="rect">
            <a:avLst/>
          </a:prstGeom>
        </p:spPr>
      </p:pic>
    </p:spTree>
    <p:extLst>
      <p:ext uri="{BB962C8B-B14F-4D97-AF65-F5344CB8AC3E}">
        <p14:creationId xmlns:p14="http://schemas.microsoft.com/office/powerpoint/2010/main" val="257472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70CFF-93BA-676D-D8B5-7221F76B6ABE}"/>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15FB8817-3092-79FC-27D1-E4955E284BF0}"/>
              </a:ext>
            </a:extLst>
          </p:cNvPr>
          <p:cNvSpPr txBox="1"/>
          <p:nvPr/>
        </p:nvSpPr>
        <p:spPr>
          <a:xfrm>
            <a:off x="5355214" y="2038565"/>
            <a:ext cx="5677039" cy="2831544"/>
          </a:xfrm>
          <a:prstGeom prst="rect">
            <a:avLst/>
          </a:prstGeom>
          <a:noFill/>
        </p:spPr>
        <p:txBody>
          <a:bodyPr wrap="square" anchor="ctr">
            <a:spAutoFit/>
          </a:bodyPr>
          <a:lstStyle/>
          <a:p>
            <a:pPr lvl="0">
              <a:spcBef>
                <a:spcPts val="1200"/>
              </a:spcBef>
              <a:defRPr/>
            </a:pPr>
            <a:r>
              <a:rPr lang="pt-BR" sz="2400">
                <a:solidFill>
                  <a:prstClr val="white"/>
                </a:solidFill>
                <a:latin typeface="Segoe UI" panose="020B0502040204020203" pitchFamily="34" charset="0"/>
                <a:cs typeface="Segoe UI" panose="020B0502040204020203" pitchFamily="34" charset="0"/>
              </a:rPr>
              <a:t>Nos planos Controle, o cliente paga por pacotes, o que encarece o valor por GB. </a:t>
            </a:r>
          </a:p>
          <a:p>
            <a:pPr lvl="0">
              <a:spcBef>
                <a:spcPts val="1200"/>
              </a:spcBef>
              <a:defRPr/>
            </a:pPr>
            <a:r>
              <a:rPr lang="pt-BR" sz="2400">
                <a:solidFill>
                  <a:prstClr val="white"/>
                </a:solidFill>
                <a:latin typeface="Segoe UI" panose="020B0502040204020203" pitchFamily="34" charset="0"/>
                <a:cs typeface="Segoe UI" panose="020B0502040204020203" pitchFamily="34" charset="0"/>
              </a:rPr>
              <a:t>Já no </a:t>
            </a:r>
            <a:r>
              <a:rPr lang="pt-BR" sz="2400" b="1">
                <a:solidFill>
                  <a:prstClr val="white"/>
                </a:solidFill>
                <a:latin typeface="Segoe UI" panose="020B0502040204020203" pitchFamily="34" charset="0"/>
                <a:cs typeface="Segoe UI" panose="020B0502040204020203" pitchFamily="34" charset="0"/>
              </a:rPr>
              <a:t>pós-pago</a:t>
            </a:r>
            <a:r>
              <a:rPr lang="pt-BR" sz="2400">
                <a:solidFill>
                  <a:prstClr val="white"/>
                </a:solidFill>
                <a:latin typeface="Segoe UI" panose="020B0502040204020203" pitchFamily="34" charset="0"/>
                <a:cs typeface="Segoe UI" panose="020B0502040204020203" pitchFamily="34" charset="0"/>
              </a:rPr>
              <a:t>, o cliente tem acesso a </a:t>
            </a:r>
            <a:r>
              <a:rPr lang="pt-BR" sz="2400" b="1">
                <a:solidFill>
                  <a:prstClr val="white"/>
                </a:solidFill>
                <a:latin typeface="Segoe UI" panose="020B0502040204020203" pitchFamily="34" charset="0"/>
                <a:cs typeface="Segoe UI" panose="020B0502040204020203" pitchFamily="34" charset="0"/>
              </a:rPr>
              <a:t>mais internet, benefícios extras e um custo por giga muito mais competitivo, </a:t>
            </a:r>
            <a:r>
              <a:rPr lang="pt-BR" sz="2400">
                <a:solidFill>
                  <a:prstClr val="white"/>
                </a:solidFill>
                <a:latin typeface="Segoe UI" panose="020B0502040204020203" pitchFamily="34" charset="0"/>
                <a:cs typeface="Segoe UI" panose="020B0502040204020203" pitchFamily="34" charset="0"/>
              </a:rPr>
              <a:t>como vamos ver nos próximos slides</a:t>
            </a:r>
          </a:p>
        </p:txBody>
      </p:sp>
      <p:sp>
        <p:nvSpPr>
          <p:cNvPr id="5" name="CaixaDeTexto 4">
            <a:extLst>
              <a:ext uri="{FF2B5EF4-FFF2-40B4-BE49-F238E27FC236}">
                <a16:creationId xmlns:a16="http://schemas.microsoft.com/office/drawing/2014/main" id="{CF17192F-43FF-3F57-5ED7-8C2E7929C410}"/>
              </a:ext>
            </a:extLst>
          </p:cNvPr>
          <p:cNvSpPr txBox="1"/>
          <p:nvPr/>
        </p:nvSpPr>
        <p:spPr>
          <a:xfrm>
            <a:off x="2388914" y="2992672"/>
            <a:ext cx="300541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DICA</a:t>
            </a:r>
          </a:p>
        </p:txBody>
      </p:sp>
      <p:pic>
        <p:nvPicPr>
          <p:cNvPr id="6" name="Imagem 2">
            <a:extLst>
              <a:ext uri="{FF2B5EF4-FFF2-40B4-BE49-F238E27FC236}">
                <a16:creationId xmlns:a16="http://schemas.microsoft.com/office/drawing/2014/main" id="{3AAB4D94-787F-8BBA-8B72-6C6C104D997B}"/>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a:extLst>
              <a:ext uri="{FF2B5EF4-FFF2-40B4-BE49-F238E27FC236}">
                <a16:creationId xmlns:a16="http://schemas.microsoft.com/office/drawing/2014/main" id="{20982555-3BEE-F3E9-9506-E3CED50692B8}"/>
              </a:ext>
            </a:extLst>
          </p:cNvPr>
          <p:cNvSpPr/>
          <p:nvPr/>
        </p:nvSpPr>
        <p:spPr>
          <a:xfrm rot="5400000">
            <a:off x="3855791" y="3010537"/>
            <a:ext cx="100093" cy="1866506"/>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781260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58F3D-F903-9211-7CA5-63F1991D69AE}"/>
            </a:ext>
          </a:extLst>
        </p:cNvPr>
        <p:cNvGrpSpPr/>
        <p:nvPr/>
      </p:nvGrpSpPr>
      <p:grpSpPr>
        <a:xfrm>
          <a:off x="0" y="0"/>
          <a:ext cx="0" cy="0"/>
          <a:chOff x="0" y="0"/>
          <a:chExt cx="0" cy="0"/>
        </a:xfrm>
      </p:grpSpPr>
      <p:pic>
        <p:nvPicPr>
          <p:cNvPr id="2" name="Gráfico 1">
            <a:extLst>
              <a:ext uri="{FF2B5EF4-FFF2-40B4-BE49-F238E27FC236}">
                <a16:creationId xmlns:a16="http://schemas.microsoft.com/office/drawing/2014/main" id="{13F92DAC-F563-844B-FE9A-8A64DD659EA1}"/>
              </a:ext>
            </a:extLst>
          </p:cNvPr>
          <p:cNvPicPr>
            <a:picLocks noChangeAspect="1"/>
          </p:cNvPicPr>
          <p:nvPr/>
        </p:nvPicPr>
        <p:blipFill rotWithShape="1">
          <a:blip r:embed="rId3"/>
          <a:srcRect l="53177" t="3241" r="-1335" b="-3241"/>
          <a:stretch>
            <a:fillRect/>
          </a:stretch>
        </p:blipFill>
        <p:spPr>
          <a:xfrm>
            <a:off x="0" y="912498"/>
            <a:ext cx="553425" cy="1144747"/>
          </a:xfrm>
          <a:prstGeom prst="rect">
            <a:avLst/>
          </a:prstGeom>
        </p:spPr>
      </p:pic>
      <p:sp>
        <p:nvSpPr>
          <p:cNvPr id="4" name="CaixaDeTexto 1">
            <a:extLst>
              <a:ext uri="{FF2B5EF4-FFF2-40B4-BE49-F238E27FC236}">
                <a16:creationId xmlns:a16="http://schemas.microsoft.com/office/drawing/2014/main" id="{3E32120C-C984-0508-00DE-A5E52210110B}"/>
              </a:ext>
            </a:extLst>
          </p:cNvPr>
          <p:cNvSpPr txBox="1"/>
          <p:nvPr/>
        </p:nvSpPr>
        <p:spPr>
          <a:xfrm>
            <a:off x="657622" y="1368075"/>
            <a:ext cx="2983935"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085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Benefícios inclusos</a:t>
            </a:r>
          </a:p>
        </p:txBody>
      </p:sp>
      <p:grpSp>
        <p:nvGrpSpPr>
          <p:cNvPr id="62" name="Agrupar 61">
            <a:extLst>
              <a:ext uri="{FF2B5EF4-FFF2-40B4-BE49-F238E27FC236}">
                <a16:creationId xmlns:a16="http://schemas.microsoft.com/office/drawing/2014/main" id="{6EC08860-6A11-A588-46D0-E173CFFC063A}"/>
              </a:ext>
            </a:extLst>
          </p:cNvPr>
          <p:cNvGrpSpPr/>
          <p:nvPr/>
        </p:nvGrpSpPr>
        <p:grpSpPr>
          <a:xfrm>
            <a:off x="657622" y="2230736"/>
            <a:ext cx="3516493" cy="1198264"/>
            <a:chOff x="657622" y="2230736"/>
            <a:chExt cx="3516493" cy="1198264"/>
          </a:xfrm>
        </p:grpSpPr>
        <p:grpSp>
          <p:nvGrpSpPr>
            <p:cNvPr id="19" name="Agrupar 18">
              <a:extLst>
                <a:ext uri="{FF2B5EF4-FFF2-40B4-BE49-F238E27FC236}">
                  <a16:creationId xmlns:a16="http://schemas.microsoft.com/office/drawing/2014/main" id="{15BFF2C4-2659-622C-18E1-B4CCB188557A}"/>
                </a:ext>
              </a:extLst>
            </p:cNvPr>
            <p:cNvGrpSpPr/>
            <p:nvPr/>
          </p:nvGrpSpPr>
          <p:grpSpPr>
            <a:xfrm>
              <a:off x="657622" y="2230736"/>
              <a:ext cx="3516493" cy="703894"/>
              <a:chOff x="7351381" y="4469680"/>
              <a:chExt cx="3516493" cy="703894"/>
            </a:xfrm>
          </p:grpSpPr>
          <p:sp>
            <p:nvSpPr>
              <p:cNvPr id="10" name="CaixaDeTexto 5">
                <a:extLst>
                  <a:ext uri="{FF2B5EF4-FFF2-40B4-BE49-F238E27FC236}">
                    <a16:creationId xmlns:a16="http://schemas.microsoft.com/office/drawing/2014/main" id="{9C8AFE7D-F877-C7B4-E3C1-99590CE42A74}"/>
                  </a:ext>
                </a:extLst>
              </p:cNvPr>
              <p:cNvSpPr txBox="1"/>
              <p:nvPr/>
            </p:nvSpPr>
            <p:spPr>
              <a:xfrm>
                <a:off x="8300142" y="4527243"/>
                <a:ext cx="256773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99720" algn="l" defTabSz="914400" rtl="0" eaLnBrk="1" fontAlgn="auto" latinLnBrk="0" hangingPunct="1">
                  <a:lnSpc>
                    <a:spcPct val="100000"/>
                  </a:lnSpc>
                  <a:spcBef>
                    <a:spcPts val="120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Black" panose="020B0A02040204020203" pitchFamily="34" charset="0"/>
                    <a:ea typeface="+mn-ea"/>
                    <a:cs typeface="+mn-cs"/>
                  </a:rPr>
                  <a:t>SERVIÇOS DIGITAIS </a:t>
                </a:r>
                <a:br>
                  <a:rPr kumimoji="0" lang="pt-BR" sz="1800" b="1" i="0" u="none" strike="noStrike" kern="1200" cap="none" spc="0" normalizeH="0" baseline="0" noProof="0">
                    <a:ln>
                      <a:noFill/>
                    </a:ln>
                    <a:solidFill>
                      <a:prstClr val="white"/>
                    </a:solidFill>
                    <a:effectLst/>
                    <a:uLnTx/>
                    <a:uFillTx/>
                    <a:latin typeface="Segoe UI Black" panose="020B0A02040204020203" pitchFamily="34" charset="0"/>
                    <a:ea typeface="+mn-ea"/>
                    <a:cs typeface="+mn-cs"/>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inclusos no plano.</a:t>
                </a:r>
              </a:p>
            </p:txBody>
          </p:sp>
          <p:pic>
            <p:nvPicPr>
              <p:cNvPr id="15" name="Gráfico 9">
                <a:extLst>
                  <a:ext uri="{FF2B5EF4-FFF2-40B4-BE49-F238E27FC236}">
                    <a16:creationId xmlns:a16="http://schemas.microsoft.com/office/drawing/2014/main" id="{2986686A-5254-2CEC-9606-E5141959C3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51381" y="4469680"/>
                <a:ext cx="683520" cy="702077"/>
              </a:xfrm>
              <a:prstGeom prst="rect">
                <a:avLst/>
              </a:prstGeom>
            </p:spPr>
          </p:pic>
        </p:grpSp>
        <p:grpSp>
          <p:nvGrpSpPr>
            <p:cNvPr id="9" name="Agrupar 8">
              <a:extLst>
                <a:ext uri="{FF2B5EF4-FFF2-40B4-BE49-F238E27FC236}">
                  <a16:creationId xmlns:a16="http://schemas.microsoft.com/office/drawing/2014/main" id="{151A4F02-63C2-3AB7-666B-C82A57F15790}"/>
                </a:ext>
              </a:extLst>
            </p:cNvPr>
            <p:cNvGrpSpPr/>
            <p:nvPr/>
          </p:nvGrpSpPr>
          <p:grpSpPr>
            <a:xfrm>
              <a:off x="1967506" y="3105000"/>
              <a:ext cx="1187921" cy="324000"/>
              <a:chOff x="7009588" y="5048080"/>
              <a:chExt cx="1187921" cy="324000"/>
            </a:xfrm>
          </p:grpSpPr>
          <p:pic>
            <p:nvPicPr>
              <p:cNvPr id="12" name="Imagem 11" descr="Uma imagem contendo Ícone&#10;&#10;Descrição gerada automaticamente">
                <a:extLst>
                  <a:ext uri="{FF2B5EF4-FFF2-40B4-BE49-F238E27FC236}">
                    <a16:creationId xmlns:a16="http://schemas.microsoft.com/office/drawing/2014/main" id="{76BD4E7C-786D-2A97-90DB-2C2C372E09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 r="80"/>
              <a:stretch>
                <a:fillRect/>
              </a:stretch>
            </p:blipFill>
            <p:spPr>
              <a:xfrm>
                <a:off x="7009588" y="5048514"/>
                <a:ext cx="323132" cy="323132"/>
              </a:xfrm>
              <a:prstGeom prst="ellipse">
                <a:avLst/>
              </a:prstGeom>
            </p:spPr>
          </p:pic>
          <p:pic>
            <p:nvPicPr>
              <p:cNvPr id="20" name="Imagem 19" descr="Logotipo, nome da empresa&#10;&#10;Descrição gerada automaticamente">
                <a:extLst>
                  <a:ext uri="{FF2B5EF4-FFF2-40B4-BE49-F238E27FC236}">
                    <a16:creationId xmlns:a16="http://schemas.microsoft.com/office/drawing/2014/main" id="{3FACE6B9-366C-934C-6ED8-CF79C73B125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rcRect t="80" b="80"/>
              <a:stretch>
                <a:fillRect/>
              </a:stretch>
            </p:blipFill>
            <p:spPr>
              <a:xfrm>
                <a:off x="7873509" y="5048080"/>
                <a:ext cx="324000" cy="324000"/>
              </a:xfrm>
              <a:prstGeom prst="ellipse">
                <a:avLst/>
              </a:prstGeom>
            </p:spPr>
          </p:pic>
          <p:pic>
            <p:nvPicPr>
              <p:cNvPr id="21" name="Imagem 20" descr="Uma imagem contendo Logotipo&#10;&#10;Descrição gerada automaticamente">
                <a:extLst>
                  <a:ext uri="{FF2B5EF4-FFF2-40B4-BE49-F238E27FC236}">
                    <a16:creationId xmlns:a16="http://schemas.microsoft.com/office/drawing/2014/main" id="{996BA17B-9DD1-2A31-2483-3786651E39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0" b="80"/>
              <a:stretch>
                <a:fillRect/>
              </a:stretch>
            </p:blipFill>
            <p:spPr>
              <a:xfrm>
                <a:off x="7441114" y="5048080"/>
                <a:ext cx="324000" cy="324000"/>
              </a:xfrm>
              <a:prstGeom prst="ellipse">
                <a:avLst/>
              </a:prstGeom>
            </p:spPr>
          </p:pic>
        </p:grpSp>
      </p:grpSp>
      <p:grpSp>
        <p:nvGrpSpPr>
          <p:cNvPr id="22" name="Agrupar 21">
            <a:extLst>
              <a:ext uri="{FF2B5EF4-FFF2-40B4-BE49-F238E27FC236}">
                <a16:creationId xmlns:a16="http://schemas.microsoft.com/office/drawing/2014/main" id="{FB7333F1-1F0C-97BA-FFF6-E945304E3EE4}"/>
              </a:ext>
            </a:extLst>
          </p:cNvPr>
          <p:cNvGrpSpPr/>
          <p:nvPr/>
        </p:nvGrpSpPr>
        <p:grpSpPr>
          <a:xfrm>
            <a:off x="4679554" y="2230736"/>
            <a:ext cx="3419565" cy="1200329"/>
            <a:chOff x="1803426" y="4432398"/>
            <a:chExt cx="3419565" cy="1200329"/>
          </a:xfrm>
        </p:grpSpPr>
        <p:sp>
          <p:nvSpPr>
            <p:cNvPr id="23" name="CaixaDeTexto 4">
              <a:extLst>
                <a:ext uri="{FF2B5EF4-FFF2-40B4-BE49-F238E27FC236}">
                  <a16:creationId xmlns:a16="http://schemas.microsoft.com/office/drawing/2014/main" id="{A1EAAFFA-1F86-98BD-8E42-3E848D95915C}"/>
                </a:ext>
              </a:extLst>
            </p:cNvPr>
            <p:cNvSpPr txBox="1"/>
            <p:nvPr/>
          </p:nvSpPr>
          <p:spPr>
            <a:xfrm>
              <a:off x="2655259" y="4432398"/>
              <a:ext cx="2567732" cy="120032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99720" algn="l"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Black" panose="020B0A02040204020203" pitchFamily="34" charset="0"/>
                  <a:ea typeface="+mn-ea"/>
                  <a:cs typeface="+mn-cs"/>
                </a:rPr>
                <a:t>WHATSAPP</a:t>
              </a:r>
              <a:br>
                <a:rPr kumimoji="0" lang="en-US" sz="1800" b="1" i="0" u="none" strike="noStrike" kern="1200" cap="none" spc="0" normalizeH="0" baseline="0" noProof="0">
                  <a:ln>
                    <a:noFill/>
                  </a:ln>
                  <a:solidFill>
                    <a:prstClr val="white"/>
                  </a:solidFill>
                  <a:effectLst/>
                  <a:uLnTx/>
                  <a:uFillTx/>
                  <a:latin typeface="Segoe UI Black" panose="020B0A02040204020203" pitchFamily="34" charset="0"/>
                  <a:ea typeface="+mn-ea"/>
                  <a:cs typeface="+mn-cs"/>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inclusive chamadas, ilimitado enquanto </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a franquia estiver ativa</a:t>
              </a: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a:t>
              </a:r>
            </a:p>
          </p:txBody>
        </p:sp>
        <p:pic>
          <p:nvPicPr>
            <p:cNvPr id="24" name="Gráfico 7">
              <a:extLst>
                <a:ext uri="{FF2B5EF4-FFF2-40B4-BE49-F238E27FC236}">
                  <a16:creationId xmlns:a16="http://schemas.microsoft.com/office/drawing/2014/main" id="{4511121B-4F9A-0FA2-08FC-3EA1AC2D66B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803426" y="4617616"/>
              <a:ext cx="687532" cy="687532"/>
            </a:xfrm>
            <a:prstGeom prst="rect">
              <a:avLst/>
            </a:prstGeom>
          </p:spPr>
        </p:pic>
      </p:grpSp>
      <p:grpSp>
        <p:nvGrpSpPr>
          <p:cNvPr id="25" name="Agrupar 24">
            <a:extLst>
              <a:ext uri="{FF2B5EF4-FFF2-40B4-BE49-F238E27FC236}">
                <a16:creationId xmlns:a16="http://schemas.microsoft.com/office/drawing/2014/main" id="{E12C12AE-2FD2-58B8-83AC-90EC10850A21}"/>
              </a:ext>
            </a:extLst>
          </p:cNvPr>
          <p:cNvGrpSpPr/>
          <p:nvPr/>
        </p:nvGrpSpPr>
        <p:grpSpPr>
          <a:xfrm>
            <a:off x="8604557" y="2230736"/>
            <a:ext cx="3090241" cy="903217"/>
            <a:chOff x="1976829" y="2478948"/>
            <a:chExt cx="3090241" cy="903217"/>
          </a:xfrm>
        </p:grpSpPr>
        <p:sp>
          <p:nvSpPr>
            <p:cNvPr id="26" name="CaixaDeTexto 2">
              <a:extLst>
                <a:ext uri="{FF2B5EF4-FFF2-40B4-BE49-F238E27FC236}">
                  <a16:creationId xmlns:a16="http://schemas.microsoft.com/office/drawing/2014/main" id="{04752ACA-FFC6-3DAB-CE80-ABE7E46DB245}"/>
                </a:ext>
              </a:extLst>
            </p:cNvPr>
            <p:cNvSpPr txBox="1"/>
            <p:nvPr/>
          </p:nvSpPr>
          <p:spPr>
            <a:xfrm>
              <a:off x="2655259" y="2590136"/>
              <a:ext cx="2411811"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99720" algn="l"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Black" panose="020B0A02040204020203" pitchFamily="34" charset="0"/>
                  <a:ea typeface="+mn-ea"/>
                  <a:cs typeface="+mn-cs"/>
                </a:rPr>
                <a:t>PORTABILIDADE</a:t>
              </a:r>
              <a:br>
                <a:rPr kumimoji="0" lang="en-US" sz="1800" b="1" i="0" u="none" strike="noStrike" kern="1200" cap="none" spc="0" normalizeH="0" baseline="0" noProof="0">
                  <a:ln>
                    <a:noFill/>
                  </a:ln>
                  <a:solidFill>
                    <a:prstClr val="white"/>
                  </a:solidFill>
                  <a:effectLst/>
                  <a:uLnTx/>
                  <a:uFillTx/>
                  <a:latin typeface="Segoe UI Black" panose="020B0A02040204020203" pitchFamily="34" charset="0"/>
                  <a:ea typeface="+mn-ea"/>
                  <a:cs typeface="+mn-cs"/>
                </a:rPr>
              </a:br>
              <a:r>
                <a:rPr lang="en-US">
                  <a:solidFill>
                    <a:prstClr val="white"/>
                  </a:solidFill>
                  <a:latin typeface="Segoe UI" panose="020B0502040204020203" pitchFamily="34" charset="0"/>
                </a:rPr>
                <a:t>com bonus </a:t>
              </a:r>
              <a:r>
                <a:rPr lang="en-US" err="1">
                  <a:solidFill>
                    <a:prstClr val="white"/>
                  </a:solidFill>
                  <a:latin typeface="Segoe UI" panose="020B0502040204020203" pitchFamily="34" charset="0"/>
                </a:rPr>
                <a:t>adicional</a:t>
              </a: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39" name="Gráfico 8">
              <a:extLst>
                <a:ext uri="{FF2B5EF4-FFF2-40B4-BE49-F238E27FC236}">
                  <a16:creationId xmlns:a16="http://schemas.microsoft.com/office/drawing/2014/main" id="{ACD8F1E9-8459-8542-EFFB-A7B4A26B729B}"/>
                </a:ext>
              </a:extLst>
            </p:cNvPr>
            <p:cNvPicPr>
              <a:picLocks noChangeAspect="1"/>
            </p:cNvPicPr>
            <p:nvPr/>
          </p:nvPicPr>
          <p:blipFill rotWithShape="1">
            <a:blip>
              <a:extLst>
                <a:ext uri="{96DAC541-7B7A-43D3-8B79-37D633B846F1}">
                  <asvg:svgBlip xmlns:asvg="http://schemas.microsoft.com/office/drawing/2016/SVG/main" r:embed="rId10"/>
                </a:ext>
              </a:extLst>
            </a:blip>
            <a:srcRect l="28706" r="26050" b="20515"/>
            <a:stretch>
              <a:fillRect/>
            </a:stretch>
          </p:blipFill>
          <p:spPr>
            <a:xfrm>
              <a:off x="1976829" y="2478948"/>
              <a:ext cx="514129" cy="903217"/>
            </a:xfrm>
            <a:prstGeom prst="rect">
              <a:avLst/>
            </a:prstGeom>
          </p:spPr>
        </p:pic>
      </p:grpSp>
      <p:grpSp>
        <p:nvGrpSpPr>
          <p:cNvPr id="40" name="Agrupar 39">
            <a:extLst>
              <a:ext uri="{FF2B5EF4-FFF2-40B4-BE49-F238E27FC236}">
                <a16:creationId xmlns:a16="http://schemas.microsoft.com/office/drawing/2014/main" id="{B9982AA9-BF0E-22CF-B664-4FB20C65810B}"/>
              </a:ext>
            </a:extLst>
          </p:cNvPr>
          <p:cNvGrpSpPr/>
          <p:nvPr/>
        </p:nvGrpSpPr>
        <p:grpSpPr>
          <a:xfrm>
            <a:off x="6720339" y="4132358"/>
            <a:ext cx="3438143" cy="773697"/>
            <a:chOff x="950417" y="2497544"/>
            <a:chExt cx="3438143" cy="773697"/>
          </a:xfrm>
        </p:grpSpPr>
        <p:sp>
          <p:nvSpPr>
            <p:cNvPr id="41" name="CaixaDeTexto 7">
              <a:extLst>
                <a:ext uri="{FF2B5EF4-FFF2-40B4-BE49-F238E27FC236}">
                  <a16:creationId xmlns:a16="http://schemas.microsoft.com/office/drawing/2014/main" id="{B2467309-E623-0720-D579-43977EC08B56}"/>
                </a:ext>
              </a:extLst>
            </p:cNvPr>
            <p:cNvSpPr txBox="1"/>
            <p:nvPr/>
          </p:nvSpPr>
          <p:spPr>
            <a:xfrm>
              <a:off x="1820828" y="2497544"/>
              <a:ext cx="2567732" cy="584775"/>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99720" algn="l" defTabSz="914400" rtl="0" eaLnBrk="1" fontAlgn="auto" latinLnBrk="0" hangingPunct="1">
                <a:lnSpc>
                  <a:spcPct val="100000"/>
                </a:lnSpc>
                <a:spcBef>
                  <a:spcPts val="120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Black" panose="020B0A02040204020203"/>
                  <a:ea typeface="Segoe UI Black" panose="020B0A02040204020203"/>
                  <a:cs typeface="+mn-cs"/>
                </a:rPr>
                <a:t>DESCONTO NO DÉBITO AUTOMÁTICO</a:t>
              </a:r>
            </a:p>
          </p:txBody>
        </p:sp>
        <p:pic>
          <p:nvPicPr>
            <p:cNvPr id="43" name="Gráfico 13">
              <a:extLst>
                <a:ext uri="{FF2B5EF4-FFF2-40B4-BE49-F238E27FC236}">
                  <a16:creationId xmlns:a16="http://schemas.microsoft.com/office/drawing/2014/main" id="{13C6BC40-E477-9B0B-F602-53DABD0BEE54}"/>
                </a:ext>
              </a:extLst>
            </p:cNvPr>
            <p:cNvPicPr>
              <a:picLocks noChangeAspect="1"/>
            </p:cNvPicPr>
            <p:nvPr/>
          </p:nvPicPr>
          <p:blipFill rotWithShape="1">
            <a:blip>
              <a:extLst>
                <a:ext uri="{96DAC541-7B7A-43D3-8B79-37D633B846F1}">
                  <asvg:svgBlip xmlns:asvg="http://schemas.microsoft.com/office/drawing/2016/SVG/main" r:embed="rId11"/>
                </a:ext>
              </a:extLst>
            </a:blip>
            <a:srcRect l="8504" r="10300" b="18509"/>
            <a:stretch>
              <a:fillRect/>
            </a:stretch>
          </p:blipFill>
          <p:spPr>
            <a:xfrm>
              <a:off x="950417" y="2534899"/>
              <a:ext cx="733678" cy="736342"/>
            </a:xfrm>
            <a:prstGeom prst="rect">
              <a:avLst/>
            </a:prstGeom>
          </p:spPr>
        </p:pic>
      </p:grpSp>
      <p:grpSp>
        <p:nvGrpSpPr>
          <p:cNvPr id="48" name="Agrupar 47">
            <a:extLst>
              <a:ext uri="{FF2B5EF4-FFF2-40B4-BE49-F238E27FC236}">
                <a16:creationId xmlns:a16="http://schemas.microsoft.com/office/drawing/2014/main" id="{37196C9C-36E2-48EA-CEC8-7E22378A9436}"/>
              </a:ext>
            </a:extLst>
          </p:cNvPr>
          <p:cNvGrpSpPr/>
          <p:nvPr/>
        </p:nvGrpSpPr>
        <p:grpSpPr>
          <a:xfrm>
            <a:off x="2931578" y="4132358"/>
            <a:ext cx="2808355" cy="734400"/>
            <a:chOff x="2723032" y="4301996"/>
            <a:chExt cx="2808355" cy="734400"/>
          </a:xfrm>
        </p:grpSpPr>
        <p:pic>
          <p:nvPicPr>
            <p:cNvPr id="47" name="Gráfico 46">
              <a:extLst>
                <a:ext uri="{FF2B5EF4-FFF2-40B4-BE49-F238E27FC236}">
                  <a16:creationId xmlns:a16="http://schemas.microsoft.com/office/drawing/2014/main" id="{9B9267DE-9620-4FA0-A254-2A6DC70A955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723032" y="4301996"/>
              <a:ext cx="734400" cy="734400"/>
            </a:xfrm>
            <a:prstGeom prst="rect">
              <a:avLst/>
            </a:prstGeom>
          </p:spPr>
        </p:pic>
        <p:sp>
          <p:nvSpPr>
            <p:cNvPr id="45" name="CaixaDeTexto 7">
              <a:extLst>
                <a:ext uri="{FF2B5EF4-FFF2-40B4-BE49-F238E27FC236}">
                  <a16:creationId xmlns:a16="http://schemas.microsoft.com/office/drawing/2014/main" id="{9AE69B3F-0392-284E-8192-9C770821B6F3}"/>
                </a:ext>
              </a:extLst>
            </p:cNvPr>
            <p:cNvSpPr txBox="1"/>
            <p:nvPr/>
          </p:nvSpPr>
          <p:spPr>
            <a:xfrm>
              <a:off x="3593443" y="4499919"/>
              <a:ext cx="1937944" cy="338554"/>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99720" algn="l" defTabSz="914400" rtl="0" eaLnBrk="1" fontAlgn="auto" latinLnBrk="0" hangingPunct="1">
                <a:lnSpc>
                  <a:spcPct val="100000"/>
                </a:lnSpc>
                <a:spcBef>
                  <a:spcPts val="1200"/>
                </a:spcBef>
                <a:spcAft>
                  <a:spcPts val="0"/>
                </a:spcAft>
                <a:buClrTx/>
                <a:buSzTx/>
                <a:buFontTx/>
                <a:buNone/>
                <a:tabLst/>
                <a:defRPr/>
              </a:pPr>
              <a:r>
                <a:rPr lang="pt-BR" sz="1600" b="1" err="1">
                  <a:solidFill>
                    <a:prstClr val="white"/>
                  </a:solidFill>
                  <a:latin typeface="Segoe UI Black" panose="020B0A02040204020203"/>
                  <a:ea typeface="Segoe UI Black" panose="020B0A02040204020203"/>
                </a:rPr>
                <a:t>eSIM</a:t>
              </a:r>
              <a:r>
                <a:rPr lang="pt-BR" sz="1600" b="1">
                  <a:solidFill>
                    <a:prstClr val="white"/>
                  </a:solidFill>
                  <a:latin typeface="Segoe UI Black" panose="020B0A02040204020203"/>
                  <a:ea typeface="Segoe UI Black" panose="020B0A02040204020203"/>
                </a:rPr>
                <a:t> GRÁTIS</a:t>
              </a:r>
              <a:endParaRPr kumimoji="0" lang="pt-BR" sz="16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4569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300F-AC23-264A-95A5-9F8E64F5AF24}"/>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FDD0DAD8-710F-5FC1-9447-4E3EB8C281F9}"/>
              </a:ext>
            </a:extLst>
          </p:cNvPr>
          <p:cNvSpPr txBox="1"/>
          <p:nvPr/>
        </p:nvSpPr>
        <p:spPr>
          <a:xfrm>
            <a:off x="2143488" y="955615"/>
            <a:ext cx="7905023"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3600" b="1">
                <a:solidFill>
                  <a:prstClr val="white"/>
                </a:solidFill>
                <a:latin typeface="Segoe UI Black" panose="020B0A02040204020203" pitchFamily="34" charset="0"/>
                <a:cs typeface="Segoe UI Black" panose="020B0A02040204020203" pitchFamily="34" charset="0"/>
              </a:rPr>
              <a:t> Principais Planos Claro Controle </a:t>
            </a:r>
          </a:p>
        </p:txBody>
      </p:sp>
      <p:graphicFrame>
        <p:nvGraphicFramePr>
          <p:cNvPr id="5" name="Tabela 4">
            <a:extLst>
              <a:ext uri="{FF2B5EF4-FFF2-40B4-BE49-F238E27FC236}">
                <a16:creationId xmlns:a16="http://schemas.microsoft.com/office/drawing/2014/main" id="{A2C415E4-F5CB-B3E8-E00B-C05BCB0F8943}"/>
              </a:ext>
            </a:extLst>
          </p:cNvPr>
          <p:cNvGraphicFramePr>
            <a:graphicFrameLocks noGrp="1"/>
          </p:cNvGraphicFramePr>
          <p:nvPr>
            <p:extLst>
              <p:ext uri="{D42A27DB-BD31-4B8C-83A1-F6EECF244321}">
                <p14:modId xmlns:p14="http://schemas.microsoft.com/office/powerpoint/2010/main" val="1522965834"/>
              </p:ext>
            </p:extLst>
          </p:nvPr>
        </p:nvGraphicFramePr>
        <p:xfrm>
          <a:off x="399736" y="1070618"/>
          <a:ext cx="11392525" cy="4716763"/>
        </p:xfrm>
        <a:graphic>
          <a:graphicData uri="http://schemas.openxmlformats.org/drawingml/2006/table">
            <a:tbl>
              <a:tblPr firstRow="1" bandRow="1">
                <a:tableStyleId>{5C22544A-7EE6-4342-B048-85BDC9FD1C3A}</a:tableStyleId>
              </a:tblPr>
              <a:tblGrid>
                <a:gridCol w="2098623">
                  <a:extLst>
                    <a:ext uri="{9D8B030D-6E8A-4147-A177-3AD203B41FA5}">
                      <a16:colId xmlns:a16="http://schemas.microsoft.com/office/drawing/2014/main" val="1895054216"/>
                    </a:ext>
                  </a:extLst>
                </a:gridCol>
                <a:gridCol w="2908092">
                  <a:extLst>
                    <a:ext uri="{9D8B030D-6E8A-4147-A177-3AD203B41FA5}">
                      <a16:colId xmlns:a16="http://schemas.microsoft.com/office/drawing/2014/main" val="3861743569"/>
                    </a:ext>
                  </a:extLst>
                </a:gridCol>
                <a:gridCol w="2908092">
                  <a:extLst>
                    <a:ext uri="{9D8B030D-6E8A-4147-A177-3AD203B41FA5}">
                      <a16:colId xmlns:a16="http://schemas.microsoft.com/office/drawing/2014/main" val="2163416119"/>
                    </a:ext>
                  </a:extLst>
                </a:gridCol>
                <a:gridCol w="3477718">
                  <a:extLst>
                    <a:ext uri="{9D8B030D-6E8A-4147-A177-3AD203B41FA5}">
                      <a16:colId xmlns:a16="http://schemas.microsoft.com/office/drawing/2014/main" val="3956782841"/>
                    </a:ext>
                  </a:extLst>
                </a:gridCol>
              </a:tblGrid>
              <a:tr h="504559">
                <a:tc>
                  <a:txBody>
                    <a:bodyPr/>
                    <a:lstStyle/>
                    <a:p>
                      <a:pPr>
                        <a:buNone/>
                      </a:pPr>
                      <a:r>
                        <a:rPr lang="pt-BR" b="1">
                          <a:solidFill>
                            <a:schemeClr val="bg1"/>
                          </a:solidFill>
                        </a:rPr>
                        <a:t>Planos Controle</a:t>
                      </a:r>
                      <a:endParaRPr lang="pt-BR">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b="1">
                          <a:solidFill>
                            <a:schemeClr val="bg1"/>
                          </a:solidFill>
                        </a:rPr>
                        <a:t>30GB</a:t>
                      </a:r>
                      <a:endParaRPr lang="pt-BR">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b="1">
                          <a:solidFill>
                            <a:schemeClr val="bg1"/>
                          </a:solidFill>
                        </a:rPr>
                        <a:t>35GB</a:t>
                      </a:r>
                      <a:endParaRPr lang="pt-BR">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tc>
                  <a:txBody>
                    <a:bodyPr/>
                    <a:lstStyle/>
                    <a:p>
                      <a:pPr algn="ctr">
                        <a:buNone/>
                      </a:pPr>
                      <a:r>
                        <a:rPr lang="pt-BR" b="1">
                          <a:solidFill>
                            <a:schemeClr val="bg1"/>
                          </a:solidFill>
                        </a:rPr>
                        <a:t>35GB GeForce</a:t>
                      </a:r>
                      <a:endParaRPr lang="pt-BR">
                        <a:solidFill>
                          <a:schemeClr val="bg1"/>
                        </a:solidFill>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93640E"/>
                    </a:solidFill>
                  </a:tcPr>
                </a:tc>
                <a:extLst>
                  <a:ext uri="{0D108BD9-81ED-4DB2-BD59-A6C34878D82A}">
                    <a16:rowId xmlns:a16="http://schemas.microsoft.com/office/drawing/2014/main" val="199568113"/>
                  </a:ext>
                </a:extLst>
              </a:tr>
              <a:tr h="488674">
                <a:tc>
                  <a:txBody>
                    <a:bodyPr/>
                    <a:lstStyle/>
                    <a:p>
                      <a:pPr>
                        <a:buNone/>
                      </a:pPr>
                      <a:r>
                        <a:rPr lang="pt-BR" b="0">
                          <a:solidFill>
                            <a:schemeClr val="bg1"/>
                          </a:solidFill>
                        </a:rPr>
                        <a:t>Valor</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err="1">
                          <a:solidFill>
                            <a:schemeClr val="bg1"/>
                          </a:solidFill>
                        </a:rPr>
                        <a:t>R</a:t>
                      </a:r>
                      <a:r>
                        <a:rPr lang="pt-BR">
                          <a:solidFill>
                            <a:schemeClr val="bg1"/>
                          </a:solidFill>
                        </a:rPr>
                        <a:t>$ 59,90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R$ 69,90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R$ 99,90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2801211548"/>
                  </a:ext>
                </a:extLst>
              </a:tr>
              <a:tr h="488674">
                <a:tc>
                  <a:txBody>
                    <a:bodyPr/>
                    <a:lstStyle/>
                    <a:p>
                      <a:pPr>
                        <a:buNone/>
                      </a:pPr>
                      <a:r>
                        <a:rPr lang="pt-BR" b="0">
                          <a:solidFill>
                            <a:schemeClr val="bg1"/>
                          </a:solidFill>
                        </a:rPr>
                        <a:t>Uso livre</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a:solidFill>
                            <a:schemeClr val="bg1"/>
                          </a:solidFill>
                        </a:rPr>
                        <a:t>15GB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20GB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20GB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2649700552"/>
                  </a:ext>
                </a:extLst>
              </a:tr>
              <a:tr h="488674">
                <a:tc>
                  <a:txBody>
                    <a:bodyPr/>
                    <a:lstStyle/>
                    <a:p>
                      <a:pPr>
                        <a:buNone/>
                      </a:pPr>
                      <a:r>
                        <a:rPr lang="pt-BR" b="0">
                          <a:solidFill>
                            <a:schemeClr val="bg1"/>
                          </a:solidFill>
                        </a:rPr>
                        <a:t>Redes sociais e apps</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a:solidFill>
                            <a:schemeClr val="bg1"/>
                          </a:solidFill>
                        </a:rPr>
                        <a:t>5GB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5GB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5GB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909067948"/>
                  </a:ext>
                </a:extLst>
              </a:tr>
              <a:tr h="488674">
                <a:tc>
                  <a:txBody>
                    <a:bodyPr/>
                    <a:lstStyle/>
                    <a:p>
                      <a:pPr>
                        <a:buNone/>
                      </a:pPr>
                      <a:r>
                        <a:rPr lang="pt-BR" b="0">
                          <a:solidFill>
                            <a:schemeClr val="bg1"/>
                          </a:solidFill>
                        </a:rPr>
                        <a:t>Bônus</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a:solidFill>
                            <a:schemeClr val="bg1"/>
                          </a:solidFill>
                        </a:rPr>
                        <a:t>10GB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10GB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10GB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074497164"/>
                  </a:ext>
                </a:extLst>
              </a:tr>
              <a:tr h="488674">
                <a:tc>
                  <a:txBody>
                    <a:bodyPr/>
                    <a:lstStyle/>
                    <a:p>
                      <a:pPr>
                        <a:buNone/>
                      </a:pPr>
                      <a:r>
                        <a:rPr lang="pt-BR" b="0">
                          <a:solidFill>
                            <a:schemeClr val="bg1"/>
                          </a:solidFill>
                        </a:rPr>
                        <a:t>WhatsApp</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a:solidFill>
                            <a:schemeClr val="bg1"/>
                          </a:solidFill>
                        </a:rPr>
                        <a:t>Ilimitado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Ilimitado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Ilimitado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640648181"/>
                  </a:ext>
                </a:extLst>
              </a:tr>
              <a:tr h="488674">
                <a:tc>
                  <a:txBody>
                    <a:bodyPr/>
                    <a:lstStyle/>
                    <a:p>
                      <a:pPr>
                        <a:buNone/>
                      </a:pPr>
                      <a:r>
                        <a:rPr lang="pt-BR" b="0">
                          <a:solidFill>
                            <a:schemeClr val="bg1"/>
                          </a:solidFill>
                        </a:rPr>
                        <a:t>Redes sociais</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a:solidFill>
                            <a:schemeClr val="bg1"/>
                          </a:solidFill>
                        </a:rPr>
                        <a:t>ChatGPT, Instagram, YouTube, TikTok, Facebook, X</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ChatGPT, Instagram, YouTube, TikTok, Facebook, X</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ChatGPT, GeForce Now, Instagram, YouTube, TikTok, Facebook, X</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461150915"/>
                  </a:ext>
                </a:extLst>
              </a:tr>
              <a:tr h="488674">
                <a:tc>
                  <a:txBody>
                    <a:bodyPr/>
                    <a:lstStyle/>
                    <a:p>
                      <a:pPr>
                        <a:buNone/>
                      </a:pPr>
                      <a:r>
                        <a:rPr lang="pt-BR" b="0">
                          <a:solidFill>
                            <a:schemeClr val="bg1"/>
                          </a:solidFill>
                        </a:rPr>
                        <a:t>Serviços digitais</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a:solidFill>
                            <a:schemeClr val="bg1"/>
                          </a:solidFill>
                        </a:rPr>
                        <a:t>Skeelo, Claro Banca Padrão, Claro Vídeo*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Skeelo, Claro Banca Padrão, Claro Vídeo*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err="1">
                          <a:solidFill>
                            <a:schemeClr val="bg1"/>
                          </a:solidFill>
                        </a:rPr>
                        <a:t>Skeelo</a:t>
                      </a:r>
                      <a:r>
                        <a:rPr lang="pt-BR">
                          <a:solidFill>
                            <a:schemeClr val="bg1"/>
                          </a:solidFill>
                        </a:rPr>
                        <a:t>, Claro Banca Padrão, Claro Vídeo*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3179364782"/>
                  </a:ext>
                </a:extLst>
              </a:tr>
              <a:tr h="488674">
                <a:tc>
                  <a:txBody>
                    <a:bodyPr/>
                    <a:lstStyle/>
                    <a:p>
                      <a:pPr>
                        <a:buNone/>
                      </a:pPr>
                      <a:r>
                        <a:rPr lang="pt-BR" b="0">
                          <a:solidFill>
                            <a:schemeClr val="bg1"/>
                          </a:solidFill>
                        </a:rPr>
                        <a:t>Fidelidade</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C8A446"/>
                    </a:solidFill>
                  </a:tcPr>
                </a:tc>
                <a:tc>
                  <a:txBody>
                    <a:bodyPr/>
                    <a:lstStyle/>
                    <a:p>
                      <a:pPr algn="ctr">
                        <a:buNone/>
                      </a:pPr>
                      <a:r>
                        <a:rPr lang="pt-BR">
                          <a:solidFill>
                            <a:schemeClr val="bg1"/>
                          </a:solidFill>
                        </a:rPr>
                        <a:t>12 meses</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12 meses</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buNone/>
                      </a:pPr>
                      <a:r>
                        <a:rPr lang="pt-BR">
                          <a:solidFill>
                            <a:schemeClr val="bg1"/>
                          </a:solidFill>
                        </a:rPr>
                        <a:t>12 meses</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77300536"/>
                  </a:ext>
                </a:extLst>
              </a:tr>
            </a:tbl>
          </a:graphicData>
        </a:graphic>
      </p:graphicFrame>
      <p:sp>
        <p:nvSpPr>
          <p:cNvPr id="3" name="CaixaDeTexto 2">
            <a:extLst>
              <a:ext uri="{FF2B5EF4-FFF2-40B4-BE49-F238E27FC236}">
                <a16:creationId xmlns:a16="http://schemas.microsoft.com/office/drawing/2014/main" id="{2D725FF1-5C94-1ABC-7754-2F9B257E4B37}"/>
              </a:ext>
            </a:extLst>
          </p:cNvPr>
          <p:cNvSpPr txBox="1"/>
          <p:nvPr/>
        </p:nvSpPr>
        <p:spPr>
          <a:xfrm>
            <a:off x="2143488" y="424287"/>
            <a:ext cx="7905023"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3600" b="1" dirty="0">
                <a:solidFill>
                  <a:prstClr val="white"/>
                </a:solidFill>
                <a:latin typeface="Segoe UI Black" panose="020B0A02040204020203" pitchFamily="34" charset="0"/>
                <a:cs typeface="Segoe UI Black" panose="020B0A02040204020203" pitchFamily="34" charset="0"/>
              </a:rPr>
              <a:t> Claro controle </a:t>
            </a:r>
          </a:p>
        </p:txBody>
      </p:sp>
    </p:spTree>
    <p:extLst>
      <p:ext uri="{BB962C8B-B14F-4D97-AF65-F5344CB8AC3E}">
        <p14:creationId xmlns:p14="http://schemas.microsoft.com/office/powerpoint/2010/main" val="256785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pic>
        <p:nvPicPr>
          <p:cNvPr id="4" name="Gráfico 3"/>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1"/>
          <p:cNvSpPr txBox="1"/>
          <p:nvPr/>
        </p:nvSpPr>
        <p:spPr>
          <a:xfrm>
            <a:off x="790841" y="1698904"/>
            <a:ext cx="7844275"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pt-BR" sz="24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ALGUNS LEMBRETES SOBRE A FRANQUIA BÔNUS:</a:t>
            </a:r>
          </a:p>
        </p:txBody>
      </p:sp>
      <p:grpSp>
        <p:nvGrpSpPr>
          <p:cNvPr id="58" name="Agrupar 57"/>
          <p:cNvGrpSpPr/>
          <p:nvPr/>
        </p:nvGrpSpPr>
        <p:grpSpPr>
          <a:xfrm>
            <a:off x="6606953" y="4332439"/>
            <a:ext cx="4552894" cy="1200329"/>
            <a:chOff x="6606953" y="4332439"/>
            <a:chExt cx="4552894" cy="1200329"/>
          </a:xfrm>
        </p:grpSpPr>
        <p:sp>
          <p:nvSpPr>
            <p:cNvPr id="20" name="CaixaDeTexto 19"/>
            <p:cNvSpPr txBox="1"/>
            <p:nvPr/>
          </p:nvSpPr>
          <p:spPr>
            <a:xfrm>
              <a:off x="7438635" y="4332439"/>
              <a:ext cx="3721212" cy="1200329"/>
            </a:xfrm>
            <a:prstGeom prst="rect">
              <a:avLst/>
            </a:prstGeom>
            <a:noFill/>
          </p:spPr>
          <p:txBody>
            <a:bodyPr wrap="square" rtlCol="0">
              <a:spAutoFit/>
            </a:bodyPr>
            <a:lstStyle/>
            <a:p>
              <a:r>
                <a:rPr lang="pt-BR" dirty="0">
                  <a:solidFill>
                    <a:schemeClr val="bg1"/>
                  </a:solidFill>
                  <a:latin typeface="Segoe UI" panose="020B0502040204020203" pitchFamily="34" charset="0"/>
                </a:rPr>
                <a:t>Para usar novamente o saldo do bônus, o cliente pode contratar</a:t>
              </a:r>
              <a:br>
                <a:rPr lang="pt-BR" dirty="0">
                  <a:solidFill>
                    <a:schemeClr val="bg1"/>
                  </a:solidFill>
                  <a:latin typeface="Segoe UI" panose="020B0502040204020203" pitchFamily="34" charset="0"/>
                </a:rPr>
              </a:br>
              <a:r>
                <a:rPr lang="pt-BR" dirty="0">
                  <a:solidFill>
                    <a:schemeClr val="bg1"/>
                  </a:solidFill>
                  <a:latin typeface="Segoe UI" panose="020B0502040204020203" pitchFamily="34" charset="0"/>
                </a:rPr>
                <a:t>um pacote adicional de internet, ou aguardar a renovação do plano.</a:t>
              </a:r>
              <a:endParaRPr lang="pt-BR" dirty="0"/>
            </a:p>
          </p:txBody>
        </p:sp>
        <p:pic>
          <p:nvPicPr>
            <p:cNvPr id="32" name="Gráfico 3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61039" y="4582405"/>
              <a:ext cx="629117" cy="576691"/>
            </a:xfrm>
            <a:prstGeom prst="rect">
              <a:avLst/>
            </a:prstGeom>
          </p:spPr>
        </p:pic>
        <p:grpSp>
          <p:nvGrpSpPr>
            <p:cNvPr id="35" name="Agrupar 34"/>
            <p:cNvGrpSpPr/>
            <p:nvPr/>
          </p:nvGrpSpPr>
          <p:grpSpPr>
            <a:xfrm>
              <a:off x="6606953" y="5009566"/>
              <a:ext cx="201953" cy="201953"/>
              <a:chOff x="6584055" y="5649085"/>
              <a:chExt cx="465614" cy="465614"/>
            </a:xfrm>
          </p:grpSpPr>
          <p:sp>
            <p:nvSpPr>
              <p:cNvPr id="33" name="Retângulo 32"/>
              <p:cNvSpPr/>
              <p:nvPr/>
            </p:nvSpPr>
            <p:spPr>
              <a:xfrm>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rot="16200000">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6" name="Agrupar 35"/>
            <p:cNvGrpSpPr/>
            <p:nvPr/>
          </p:nvGrpSpPr>
          <p:grpSpPr>
            <a:xfrm>
              <a:off x="7137911" y="4345398"/>
              <a:ext cx="201953" cy="201953"/>
              <a:chOff x="6584055" y="5649085"/>
              <a:chExt cx="465614" cy="465614"/>
            </a:xfrm>
          </p:grpSpPr>
          <p:sp>
            <p:nvSpPr>
              <p:cNvPr id="37" name="Retângulo 36"/>
              <p:cNvSpPr/>
              <p:nvPr/>
            </p:nvSpPr>
            <p:spPr>
              <a:xfrm>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p:cNvSpPr/>
              <p:nvPr/>
            </p:nvSpPr>
            <p:spPr>
              <a:xfrm rot="16200000">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61" name="Agrupar 60"/>
          <p:cNvGrpSpPr/>
          <p:nvPr/>
        </p:nvGrpSpPr>
        <p:grpSpPr>
          <a:xfrm>
            <a:off x="893032" y="4332439"/>
            <a:ext cx="4887514" cy="1200329"/>
            <a:chOff x="893032" y="4332439"/>
            <a:chExt cx="4887514" cy="1200329"/>
          </a:xfrm>
        </p:grpSpPr>
        <p:sp>
          <p:nvSpPr>
            <p:cNvPr id="12" name="CaixaDeTexto 11"/>
            <p:cNvSpPr txBox="1"/>
            <p:nvPr/>
          </p:nvSpPr>
          <p:spPr>
            <a:xfrm>
              <a:off x="1892527" y="4332439"/>
              <a:ext cx="3888019"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pt-BR" dirty="0">
                  <a:solidFill>
                    <a:schemeClr val="bg1"/>
                  </a:solidFill>
                  <a:latin typeface="Segoe UI" panose="020B0502040204020203" pitchFamily="34" charset="0"/>
                </a:rPr>
                <a:t>Caso a franquia livre chegue ao fim a franquia bônus será interrompida, mesmo que ainda tenha dados que não foram consumidos.</a:t>
              </a:r>
            </a:p>
          </p:txBody>
        </p:sp>
        <p:pic>
          <p:nvPicPr>
            <p:cNvPr id="40" name="Gráfico 39"/>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3032" y="4524108"/>
              <a:ext cx="816989" cy="816989"/>
            </a:xfrm>
            <a:prstGeom prst="rect">
              <a:avLst/>
            </a:prstGeom>
          </p:spPr>
        </p:pic>
      </p:grpSp>
      <p:grpSp>
        <p:nvGrpSpPr>
          <p:cNvPr id="59" name="Agrupar 58"/>
          <p:cNvGrpSpPr/>
          <p:nvPr/>
        </p:nvGrpSpPr>
        <p:grpSpPr>
          <a:xfrm>
            <a:off x="6661039" y="2596810"/>
            <a:ext cx="4498807" cy="1192553"/>
            <a:chOff x="6661039" y="2596810"/>
            <a:chExt cx="4498807" cy="1192553"/>
          </a:xfrm>
        </p:grpSpPr>
        <p:sp>
          <p:nvSpPr>
            <p:cNvPr id="16" name="CaixaDeTexto 15"/>
            <p:cNvSpPr txBox="1"/>
            <p:nvPr/>
          </p:nvSpPr>
          <p:spPr>
            <a:xfrm>
              <a:off x="7438634" y="2740696"/>
              <a:ext cx="3721212" cy="923330"/>
            </a:xfrm>
            <a:prstGeom prst="rect">
              <a:avLst/>
            </a:prstGeom>
            <a:noFill/>
          </p:spPr>
          <p:txBody>
            <a:bodyPr wrap="square">
              <a:spAutoFit/>
            </a:bodyPr>
            <a:lstStyle/>
            <a:p>
              <a:pPr>
                <a:defRPr/>
              </a:pPr>
              <a:r>
                <a:rPr lang="pt-BR" dirty="0">
                  <a:solidFill>
                    <a:schemeClr val="bg1"/>
                  </a:solidFill>
                  <a:latin typeface="Segoe UI" panose="020B0502040204020203" pitchFamily="34" charset="0"/>
                </a:rPr>
                <a:t>Quando o bônus acabar, o cliente passa a consumir os dados da franquia principal (livre).</a:t>
              </a:r>
            </a:p>
          </p:txBody>
        </p:sp>
        <p:grpSp>
          <p:nvGrpSpPr>
            <p:cNvPr id="53" name="Agrupar 52"/>
            <p:cNvGrpSpPr/>
            <p:nvPr/>
          </p:nvGrpSpPr>
          <p:grpSpPr>
            <a:xfrm>
              <a:off x="6661039" y="2596810"/>
              <a:ext cx="678825" cy="1192553"/>
              <a:chOff x="6469847" y="2596810"/>
              <a:chExt cx="678825" cy="1192553"/>
            </a:xfrm>
          </p:grpSpPr>
          <p:pic>
            <p:nvPicPr>
              <p:cNvPr id="29" name="Gráfico 4"/>
              <p:cNvPicPr>
                <a:picLocks noChangeAspect="1"/>
              </p:cNvPicPr>
              <p:nvPr/>
            </p:nvPicPr>
            <p:blipFill rotWithShape="1">
              <a:blip>
                <a:extLst>
                  <a:ext uri="{96DAC541-7B7A-43D3-8B79-37D633B846F1}">
                    <asvg:svgBlip xmlns:asvg="http://schemas.microsoft.com/office/drawing/2016/SVG/main" r:embed="rId6"/>
                  </a:ext>
                </a:extLst>
              </a:blip>
              <a:srcRect l="28706" r="26050" b="20515"/>
              <a:stretch>
                <a:fillRect/>
              </a:stretch>
            </p:blipFill>
            <p:spPr>
              <a:xfrm>
                <a:off x="6469847" y="2596810"/>
                <a:ext cx="678825" cy="1192553"/>
              </a:xfrm>
              <a:prstGeom prst="rect">
                <a:avLst/>
              </a:prstGeom>
            </p:spPr>
          </p:pic>
          <p:sp>
            <p:nvSpPr>
              <p:cNvPr id="43" name="Retângulo 42"/>
              <p:cNvSpPr/>
              <p:nvPr/>
            </p:nvSpPr>
            <p:spPr>
              <a:xfrm>
                <a:off x="6720533" y="2880790"/>
                <a:ext cx="134723" cy="610555"/>
              </a:xfrm>
              <a:prstGeom prst="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p:cNvSpPr/>
              <p:nvPr/>
            </p:nvSpPr>
            <p:spPr>
              <a:xfrm>
                <a:off x="6720533" y="3221898"/>
                <a:ext cx="134723" cy="269447"/>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6" name="Conector Reto 45"/>
              <p:cNvCxnSpPr/>
              <p:nvPr/>
            </p:nvCxnSpPr>
            <p:spPr>
              <a:xfrm>
                <a:off x="6614473" y="3221898"/>
                <a:ext cx="346842" cy="0"/>
              </a:xfrm>
              <a:prstGeom prst="line">
                <a:avLst/>
              </a:prstGeom>
              <a:ln w="12700">
                <a:solidFill>
                  <a:srgbClr val="DA1E3C"/>
                </a:solidFill>
              </a:ln>
            </p:spPr>
            <p:style>
              <a:lnRef idx="1">
                <a:schemeClr val="accent1"/>
              </a:lnRef>
              <a:fillRef idx="0">
                <a:schemeClr val="accent1"/>
              </a:fillRef>
              <a:effectRef idx="0">
                <a:schemeClr val="accent1"/>
              </a:effectRef>
              <a:fontRef idx="minor">
                <a:schemeClr val="tx1"/>
              </a:fontRef>
            </p:style>
          </p:cxnSp>
        </p:grpSp>
      </p:grpSp>
      <p:grpSp>
        <p:nvGrpSpPr>
          <p:cNvPr id="60" name="Agrupar 59"/>
          <p:cNvGrpSpPr/>
          <p:nvPr/>
        </p:nvGrpSpPr>
        <p:grpSpPr>
          <a:xfrm>
            <a:off x="894355" y="2740696"/>
            <a:ext cx="5343561" cy="923330"/>
            <a:chOff x="894355" y="2740696"/>
            <a:chExt cx="5343561" cy="923330"/>
          </a:xfrm>
        </p:grpSpPr>
        <p:sp>
          <p:nvSpPr>
            <p:cNvPr id="10" name="CaixaDeTexto 9"/>
            <p:cNvSpPr txBox="1"/>
            <p:nvPr/>
          </p:nvSpPr>
          <p:spPr>
            <a:xfrm>
              <a:off x="1892527" y="2740696"/>
              <a:ext cx="4345389" cy="9233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pt-BR" sz="1800" dirty="0">
                  <a:solidFill>
                    <a:schemeClr val="bg1"/>
                  </a:solidFill>
                  <a:latin typeface="Segoe UI" panose="020B0502040204020203" pitchFamily="34" charset="0"/>
                </a:rPr>
                <a:t>O consumo de dados nos apps de franquia exclusiva será prioritariamente descontado da franquia bônus. </a:t>
              </a:r>
            </a:p>
          </p:txBody>
        </p:sp>
        <p:grpSp>
          <p:nvGrpSpPr>
            <p:cNvPr id="57" name="Agrupar 56"/>
            <p:cNvGrpSpPr/>
            <p:nvPr/>
          </p:nvGrpSpPr>
          <p:grpSpPr>
            <a:xfrm>
              <a:off x="894355" y="2824385"/>
              <a:ext cx="814829" cy="818257"/>
              <a:chOff x="636662" y="2824385"/>
              <a:chExt cx="814829" cy="818257"/>
            </a:xfrm>
          </p:grpSpPr>
          <p:sp>
            <p:nvSpPr>
              <p:cNvPr id="48" name="Retângulo: Cantos Arredondados 47"/>
              <p:cNvSpPr/>
              <p:nvPr/>
            </p:nvSpPr>
            <p:spPr>
              <a:xfrm>
                <a:off x="636662" y="2824385"/>
                <a:ext cx="230736" cy="230736"/>
              </a:xfrm>
              <a:prstGeom prst="round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Cantos Arredondados 48"/>
              <p:cNvSpPr/>
              <p:nvPr/>
            </p:nvSpPr>
            <p:spPr>
              <a:xfrm>
                <a:off x="636662" y="3106530"/>
                <a:ext cx="230736" cy="230736"/>
              </a:xfrm>
              <a:prstGeom prst="round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Cantos Arredondados 49"/>
              <p:cNvSpPr/>
              <p:nvPr/>
            </p:nvSpPr>
            <p:spPr>
              <a:xfrm>
                <a:off x="928465" y="2824385"/>
                <a:ext cx="523026" cy="523026"/>
              </a:xfrm>
              <a:prstGeom prst="roundRect">
                <a:avLst/>
              </a:prstGeom>
              <a:solidFill>
                <a:srgbClr val="DA1E3C"/>
              </a:solid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Cantos Arredondados 51"/>
              <p:cNvSpPr/>
              <p:nvPr/>
            </p:nvSpPr>
            <p:spPr>
              <a:xfrm>
                <a:off x="1220755" y="3411906"/>
                <a:ext cx="230736" cy="230736"/>
              </a:xfrm>
              <a:prstGeom prst="round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4" name="Agrupar 53"/>
              <p:cNvGrpSpPr/>
              <p:nvPr/>
            </p:nvGrpSpPr>
            <p:grpSpPr>
              <a:xfrm>
                <a:off x="1067833" y="2962749"/>
                <a:ext cx="256766" cy="256766"/>
                <a:chOff x="6584055" y="5649085"/>
                <a:chExt cx="465614" cy="465614"/>
              </a:xfrm>
              <a:solidFill>
                <a:srgbClr val="2C2D2D"/>
              </a:solidFill>
            </p:grpSpPr>
            <p:sp>
              <p:nvSpPr>
                <p:cNvPr id="55" name="Retângulo 54"/>
                <p:cNvSpPr/>
                <p:nvPr/>
              </p:nvSpPr>
              <p:spPr>
                <a:xfrm>
                  <a:off x="6766373" y="5649085"/>
                  <a:ext cx="100977" cy="4656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p:cNvSpPr/>
                <p:nvPr/>
              </p:nvSpPr>
              <p:spPr>
                <a:xfrm rot="16200000">
                  <a:off x="6766373" y="5649085"/>
                  <a:ext cx="100977" cy="4656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595781" y="2543106"/>
          <a:ext cx="11025356" cy="1696608"/>
        </p:xfrm>
        <a:graphic>
          <a:graphicData uri="http://schemas.openxmlformats.org/drawingml/2006/table">
            <a:tbl>
              <a:tblPr firstRow="1" bandRow="1">
                <a:tableStyleId>{5C22544A-7EE6-4342-B048-85BDC9FD1C3A}</a:tableStyleId>
              </a:tblPr>
              <a:tblGrid>
                <a:gridCol w="2756339">
                  <a:extLst>
                    <a:ext uri="{9D8B030D-6E8A-4147-A177-3AD203B41FA5}">
                      <a16:colId xmlns:a16="http://schemas.microsoft.com/office/drawing/2014/main" val="20000"/>
                    </a:ext>
                  </a:extLst>
                </a:gridCol>
                <a:gridCol w="2756339">
                  <a:extLst>
                    <a:ext uri="{9D8B030D-6E8A-4147-A177-3AD203B41FA5}">
                      <a16:colId xmlns:a16="http://schemas.microsoft.com/office/drawing/2014/main" val="20001"/>
                    </a:ext>
                  </a:extLst>
                </a:gridCol>
                <a:gridCol w="2756339">
                  <a:extLst>
                    <a:ext uri="{9D8B030D-6E8A-4147-A177-3AD203B41FA5}">
                      <a16:colId xmlns:a16="http://schemas.microsoft.com/office/drawing/2014/main" val="20002"/>
                    </a:ext>
                  </a:extLst>
                </a:gridCol>
                <a:gridCol w="2756339">
                  <a:extLst>
                    <a:ext uri="{9D8B030D-6E8A-4147-A177-3AD203B41FA5}">
                      <a16:colId xmlns:a16="http://schemas.microsoft.com/office/drawing/2014/main" val="20003"/>
                    </a:ext>
                  </a:extLst>
                </a:gridCol>
              </a:tblGrid>
              <a:tr h="452064">
                <a:tc>
                  <a:txBody>
                    <a:bodyPr/>
                    <a:lstStyle/>
                    <a:p>
                      <a:pPr algn="ctr"/>
                      <a:endParaRPr lang="pt-BR" sz="1400" dirty="0">
                        <a:solidFill>
                          <a:schemeClr val="tx1"/>
                        </a:solidFill>
                        <a:latin typeface="Segoe UI Black" panose="020B0A02040204020203" pitchFamily="34" charset="0"/>
                        <a:ea typeface="Segoe UI Black" panose="020B0A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15GB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20GB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20GB GeForce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extLst>
                  <a:ext uri="{0D108BD9-81ED-4DB2-BD59-A6C34878D82A}">
                    <a16:rowId xmlns:a16="http://schemas.microsoft.com/office/drawing/2014/main" val="10000"/>
                  </a:ext>
                </a:extLst>
              </a:tr>
              <a:tr h="452064">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ASSINATURA INCLUSA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2">
                  <a:txBody>
                    <a:bodyPr/>
                    <a:lstStyle/>
                    <a:p>
                      <a:pPr marL="0" indent="0" algn="ctr"/>
                      <a:r>
                        <a:rPr lang="pt-BR" sz="1600" b="1" dirty="0">
                          <a:latin typeface="Segoe UI" panose="020B0502040204020203" pitchFamily="34" charset="0"/>
                          <a:ea typeface="Segoe UI Black" panose="020B0A02040204020203" pitchFamily="34" charset="0"/>
                          <a:cs typeface="Segoe UI" panose="020B0502040204020203"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3F2"/>
                    </a:solidFill>
                  </a:tcPr>
                </a:tc>
                <a:tc>
                  <a:txBody>
                    <a:bodyPr/>
                    <a:lstStyle/>
                    <a:p>
                      <a:pPr algn="l"/>
                      <a:endPar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p>
                      <a:pPr algn="l"/>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GeForce </a:t>
                      </a:r>
                      <a:r>
                        <a:rPr lang="pt-BR" sz="1600" b="1" dirty="0" err="1">
                          <a:solidFill>
                            <a:schemeClr val="tx1"/>
                          </a:solidFill>
                          <a:latin typeface="Segoe UI" panose="020B0502040204020203" pitchFamily="34" charset="0"/>
                          <a:ea typeface="Segoe UI Black" panose="020B0A02040204020203" pitchFamily="34" charset="0"/>
                          <a:cs typeface="Segoe UI" panose="020B0502040204020203" pitchFamily="34" charset="0"/>
                        </a:rPr>
                        <a:t>Now</a:t>
                      </a:r>
                      <a:br>
                        <a:rPr lang="pt-BR" sz="14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br>
                      <a:endParaRPr lang="pt-BR" sz="1400" b="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2064">
                <a:tc>
                  <a:txBody>
                    <a:bodyPr/>
                    <a:lstStyle/>
                    <a:p>
                      <a:pPr algn="ctr"/>
                      <a:r>
                        <a:rPr lang="pt-BR" sz="1600" b="1" dirty="0">
                          <a:solidFill>
                            <a:schemeClr val="bg1"/>
                          </a:solidFill>
                          <a:latin typeface="Segoe UI Black" panose="020B0A02040204020203" pitchFamily="34" charset="0"/>
                          <a:ea typeface="Segoe UI Black" panose="020B0A02040204020203" pitchFamily="34" charset="0"/>
                        </a:rPr>
                        <a:t>MENSALIDADE BOLETO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R$59,90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R$69,90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R$99,90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extLst>
                  <a:ext uri="{0D108BD9-81ED-4DB2-BD59-A6C34878D82A}">
                    <a16:rowId xmlns:a16="http://schemas.microsoft.com/office/drawing/2014/main" val="10002"/>
                  </a:ext>
                </a:extLst>
              </a:tr>
            </a:tbl>
          </a:graphicData>
        </a:graphic>
      </p:graphicFrame>
      <p:sp>
        <p:nvSpPr>
          <p:cNvPr id="3" name="CaixaDeTexto 2"/>
          <p:cNvSpPr txBox="1"/>
          <p:nvPr/>
        </p:nvSpPr>
        <p:spPr>
          <a:xfrm>
            <a:off x="790841" y="1698904"/>
            <a:ext cx="6996631" cy="461665"/>
          </a:xfrm>
          <a:prstGeom prst="rect">
            <a:avLst/>
          </a:prstGeom>
          <a:noFill/>
        </p:spPr>
        <p:txBody>
          <a:bodyPr wrap="square" rtlCol="0">
            <a:spAutoFit/>
          </a:bodyPr>
          <a:lstStyle/>
          <a:p>
            <a:pPr marL="0" marR="0" lvl="0" indent="0" algn="l" defTabSz="450850" rtl="0" eaLnBrk="1" fontAlgn="auto" latinLnBrk="0" hangingPunct="1">
              <a:lnSpc>
                <a:spcPct val="100000"/>
              </a:lnSpc>
              <a:spcBef>
                <a:spcPts val="0"/>
              </a:spcBef>
              <a:spcAft>
                <a:spcPts val="0"/>
              </a:spcAft>
              <a:buClrTx/>
              <a:buSzTx/>
              <a:buFontTx/>
              <a:buNone/>
              <a:defRPr/>
            </a:pP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CONTROLE – </a:t>
            </a:r>
            <a:r>
              <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Tradicional sem </a:t>
            </a:r>
            <a:r>
              <a:rPr kumimoji="0" lang="pt-BR" sz="2400" b="0" i="0" u="none" strike="noStrike" kern="1200" cap="none" spc="0" normalizeH="0" baseline="0" noProof="0" dirty="0" err="1">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SVAs</a:t>
            </a:r>
            <a:endPar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5" name="CaixaDeTexto 4"/>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6" name="Gráfico 5"/>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pic>
        <p:nvPicPr>
          <p:cNvPr id="7" name="Imagem 6">
            <a:extLst>
              <a:ext uri="{FF2B5EF4-FFF2-40B4-BE49-F238E27FC236}">
                <a16:creationId xmlns:a16="http://schemas.microsoft.com/office/drawing/2014/main" id="{1DAFC47D-C834-F6CB-8585-8504D26AB030}"/>
              </a:ext>
            </a:extLst>
          </p:cNvPr>
          <p:cNvPicPr>
            <a:picLocks noChangeAspect="1"/>
          </p:cNvPicPr>
          <p:nvPr/>
        </p:nvPicPr>
        <p:blipFill>
          <a:blip r:embed="rId4" cstate="print">
            <a:extLst>
              <a:ext uri="{28A0092B-C50C-407E-A947-70E740481C1C}">
                <a14:useLocalDpi xmlns:a14="http://schemas.microsoft.com/office/drawing/2010/main" val="0"/>
              </a:ext>
            </a:extLst>
          </a:blip>
          <a:srcRect l="906" r="-2456" b="1805"/>
          <a:stretch/>
        </p:blipFill>
        <p:spPr>
          <a:xfrm>
            <a:off x="10356128" y="3252115"/>
            <a:ext cx="1213694" cy="307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6025091" y="1726043"/>
            <a:ext cx="5281083" cy="3554819"/>
          </a:xfrm>
          <a:prstGeom prst="rect">
            <a:avLst/>
          </a:prstGeom>
          <a:noFill/>
        </p:spPr>
        <p:txBody>
          <a:bodyPr wrap="square" anchor="ctr">
            <a:spAutoFit/>
          </a:bodyPr>
          <a:lstStyle/>
          <a:p>
            <a:pPr lvl="0">
              <a:spcBef>
                <a:spcPts val="1200"/>
              </a:spcBef>
              <a:defRPr/>
            </a:pPr>
            <a:r>
              <a:rPr lang="pt-BR" sz="2500" dirty="0">
                <a:solidFill>
                  <a:schemeClr val="bg1"/>
                </a:solidFill>
                <a:latin typeface="Segoe UI" panose="020B0502040204020203" pitchFamily="34" charset="0"/>
                <a:cs typeface="Segoe UI" panose="020B0502040204020203" pitchFamily="34" charset="0"/>
              </a:rPr>
              <a:t>Reforce que os planos sem fidelidade só devem ser mencionados caso o cliente demonstre alguma resistência</a:t>
            </a:r>
            <a:br>
              <a:rPr lang="pt-BR" sz="2500" dirty="0">
                <a:solidFill>
                  <a:schemeClr val="bg1"/>
                </a:solidFill>
                <a:latin typeface="Segoe UI" panose="020B0502040204020203" pitchFamily="34" charset="0"/>
                <a:cs typeface="Segoe UI" panose="020B0502040204020203" pitchFamily="34" charset="0"/>
              </a:rPr>
            </a:br>
            <a:r>
              <a:rPr lang="pt-BR" sz="2500" dirty="0">
                <a:solidFill>
                  <a:schemeClr val="bg1"/>
                </a:solidFill>
                <a:latin typeface="Segoe UI" panose="020B0502040204020203" pitchFamily="34" charset="0"/>
                <a:cs typeface="Segoe UI" panose="020B0502040204020203" pitchFamily="34" charset="0"/>
              </a:rPr>
              <a:t>a fidelização e fale sobre a importância de reforçar para o cliente que ele paga o mesmo valor, mas não tem </a:t>
            </a:r>
            <a:r>
              <a:rPr lang="pt-BR" sz="2500" dirty="0" err="1">
                <a:solidFill>
                  <a:schemeClr val="bg1"/>
                </a:solidFill>
                <a:latin typeface="Segoe UI" panose="020B0502040204020203" pitchFamily="34" charset="0"/>
                <a:cs typeface="Segoe UI" panose="020B0502040204020203" pitchFamily="34" charset="0"/>
              </a:rPr>
              <a:t>SVAs</a:t>
            </a:r>
            <a:r>
              <a:rPr lang="pt-BR" sz="2500" dirty="0">
                <a:solidFill>
                  <a:schemeClr val="bg1"/>
                </a:solidFill>
                <a:latin typeface="Segoe UI" panose="020B0502040204020203" pitchFamily="34" charset="0"/>
                <a:cs typeface="Segoe UI" panose="020B0502040204020203" pitchFamily="34" charset="0"/>
              </a:rPr>
              <a:t>, nem a franquia extra para aplicativos selecionados.</a:t>
            </a:r>
          </a:p>
        </p:txBody>
      </p:sp>
      <p:sp>
        <p:nvSpPr>
          <p:cNvPr id="5" name="CaixaDeTexto 4"/>
          <p:cNvSpPr txBox="1"/>
          <p:nvPr/>
        </p:nvSpPr>
        <p:spPr>
          <a:xfrm>
            <a:off x="2388914" y="3135547"/>
            <a:ext cx="3005419" cy="707886"/>
          </a:xfrm>
          <a:prstGeom prst="rect">
            <a:avLst/>
          </a:prstGeom>
          <a:noFill/>
        </p:spPr>
        <p:txBody>
          <a:bodyPr wrap="square" rtlCol="0">
            <a:spAutoFit/>
          </a:bodyPr>
          <a:lstStyle/>
          <a:p>
            <a:pPr algn="ctr"/>
            <a:r>
              <a:rPr lang="pt-BR" sz="4000" b="1">
                <a:solidFill>
                  <a:schemeClr val="bg1"/>
                </a:solidFill>
                <a:latin typeface="Segoe UI Black" panose="020B0A02040204020203" pitchFamily="34" charset="0"/>
                <a:cs typeface="Segoe UI Black" panose="020B0A02040204020203" pitchFamily="34" charset="0"/>
              </a:rPr>
              <a:t>ATENÇÃO</a:t>
            </a:r>
          </a:p>
        </p:txBody>
      </p:sp>
      <p:pic>
        <p:nvPicPr>
          <p:cNvPr id="6" name="Imagem 2"/>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649966" y="2531817"/>
          <a:ext cx="10892339" cy="2260320"/>
        </p:xfrm>
        <a:graphic>
          <a:graphicData uri="http://schemas.openxmlformats.org/drawingml/2006/table">
            <a:tbl>
              <a:tblPr firstRow="1" bandRow="1">
                <a:tableStyleId>{5C22544A-7EE6-4342-B048-85BDC9FD1C3A}</a:tableStyleId>
              </a:tblPr>
              <a:tblGrid>
                <a:gridCol w="2756339">
                  <a:extLst>
                    <a:ext uri="{9D8B030D-6E8A-4147-A177-3AD203B41FA5}">
                      <a16:colId xmlns:a16="http://schemas.microsoft.com/office/drawing/2014/main" val="20000"/>
                    </a:ext>
                  </a:extLst>
                </a:gridCol>
                <a:gridCol w="4068000">
                  <a:extLst>
                    <a:ext uri="{9D8B030D-6E8A-4147-A177-3AD203B41FA5}">
                      <a16:colId xmlns:a16="http://schemas.microsoft.com/office/drawing/2014/main" val="20001"/>
                    </a:ext>
                  </a:extLst>
                </a:gridCol>
                <a:gridCol w="4068000">
                  <a:extLst>
                    <a:ext uri="{9D8B030D-6E8A-4147-A177-3AD203B41FA5}">
                      <a16:colId xmlns:a16="http://schemas.microsoft.com/office/drawing/2014/main" val="20002"/>
                    </a:ext>
                  </a:extLst>
                </a:gridCol>
              </a:tblGrid>
              <a:tr h="452064">
                <a:tc>
                  <a:txBody>
                    <a:bodyPr/>
                    <a:lstStyle/>
                    <a:p>
                      <a:pPr algn="ctr"/>
                      <a:endParaRPr lang="pt-BR" sz="1400" dirty="0">
                        <a:solidFill>
                          <a:schemeClr val="tx1"/>
                        </a:solidFill>
                        <a:latin typeface="Segoe UI Black" panose="020B0A02040204020203" pitchFamily="34" charset="0"/>
                        <a:ea typeface="Segoe UI Black" panose="020B0A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20GB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25GB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extLst>
                  <a:ext uri="{0D108BD9-81ED-4DB2-BD59-A6C34878D82A}">
                    <a16:rowId xmlns:a16="http://schemas.microsoft.com/office/drawing/2014/main" val="10000"/>
                  </a:ext>
                </a:extLst>
              </a:tr>
              <a:tr h="452064">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FRANQUIA USO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273050" marR="0" lvl="0" indent="0" algn="ctr" defTabSz="914400" rtl="0" eaLnBrk="1" fontAlgn="auto" latinLnBrk="0" hangingPunct="1">
                        <a:lnSpc>
                          <a:spcPct val="100000"/>
                        </a:lnSpc>
                        <a:spcBef>
                          <a:spcPts val="0"/>
                        </a:spcBef>
                        <a:spcAft>
                          <a:spcPts val="0"/>
                        </a:spcAft>
                        <a:buClrTx/>
                        <a:buSzTx/>
                        <a:buFontTx/>
                        <a:buNone/>
                        <a:defRPr/>
                      </a:pPr>
                      <a:r>
                        <a:rPr lang="pt-BR" sz="1600" b="1" dirty="0">
                          <a:latin typeface="Segoe UI" panose="020B0502040204020203" pitchFamily="34" charset="0"/>
                          <a:ea typeface="Segoe UI Black" panose="020B0A02040204020203" pitchFamily="34" charset="0"/>
                          <a:cs typeface="Segoe UI" panose="020B0502040204020203" pitchFamily="34" charset="0"/>
                        </a:rPr>
                        <a:t>15GB +       ilimitado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03275" marR="0" lvl="0" indent="0" algn="ctr" defTabSz="914400" rtl="0" eaLnBrk="1" fontAlgn="auto" latinLnBrk="0" hangingPunct="1">
                        <a:lnSpc>
                          <a:spcPct val="100000"/>
                        </a:lnSpc>
                        <a:spcBef>
                          <a:spcPts val="0"/>
                        </a:spcBef>
                        <a:spcAft>
                          <a:spcPts val="0"/>
                        </a:spcAft>
                        <a:buClrTx/>
                        <a:buSzTx/>
                        <a:buFontTx/>
                        <a:buNone/>
                        <a:defRPr/>
                      </a:pPr>
                      <a:r>
                        <a:rPr lang="pt-BR" sz="1600" b="1" dirty="0">
                          <a:latin typeface="Segoe UI" panose="020B0502040204020203" pitchFamily="34" charset="0"/>
                          <a:ea typeface="Segoe UI Black" panose="020B0A02040204020203" pitchFamily="34" charset="0"/>
                          <a:cs typeface="Segoe UI" panose="020B0502040204020203" pitchFamily="34" charset="0"/>
                        </a:rPr>
                        <a:t>15GB +        ilimitado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2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dirty="0">
                          <a:solidFill>
                            <a:schemeClr val="bg1"/>
                          </a:solidFill>
                          <a:latin typeface="Segoe UI Black" panose="020B0A02040204020203" pitchFamily="34" charset="0"/>
                          <a:ea typeface="Segoe UI Black" panose="020B0A02040204020203" pitchFamily="34" charset="0"/>
                        </a:rPr>
                        <a:t>BÔNUS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273050" marR="0" lvl="0" indent="0" algn="l" defTabSz="914400" rtl="0" eaLnBrk="1" fontAlgn="auto" latinLnBrk="0" hangingPunct="1">
                        <a:lnSpc>
                          <a:spcPct val="100000"/>
                        </a:lnSpc>
                        <a:spcBef>
                          <a:spcPts val="0"/>
                        </a:spcBef>
                        <a:spcAft>
                          <a:spcPts val="0"/>
                        </a:spcAft>
                        <a:buClrTx/>
                        <a:buSzTx/>
                        <a:buFontTx/>
                        <a:buNone/>
                        <a:defRPr/>
                      </a:pPr>
                      <a:r>
                        <a:rPr lang="pt-BR" sz="1600" b="1" dirty="0">
                          <a:latin typeface="Segoe UI" panose="020B0502040204020203" pitchFamily="34" charset="0"/>
                          <a:ea typeface="Segoe UI Black" panose="020B0A02040204020203" pitchFamily="34" charset="0"/>
                          <a:cs typeface="Segoe UI" panose="020B0502040204020203" pitchFamily="34" charset="0"/>
                        </a:rPr>
                        <a:t>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03275" marR="0" lvl="0" indent="0" algn="l" defTabSz="914400" rtl="0" eaLnBrk="1" fontAlgn="auto" latinLnBrk="0" hangingPunct="1">
                        <a:lnSpc>
                          <a:spcPct val="100000"/>
                        </a:lnSpc>
                        <a:spcBef>
                          <a:spcPts val="0"/>
                        </a:spcBef>
                        <a:spcAft>
                          <a:spcPts val="0"/>
                        </a:spcAft>
                        <a:buClrTx/>
                        <a:buSzTx/>
                        <a:buFontTx/>
                        <a:buNone/>
                        <a:defRPr/>
                      </a:pPr>
                      <a:r>
                        <a:rPr lang="pt-BR" sz="1600" b="1" dirty="0">
                          <a:latin typeface="Segoe UI" panose="020B0502040204020203" pitchFamily="34" charset="0"/>
                          <a:ea typeface="Segoe UI Black" panose="020B0A02040204020203" pitchFamily="34" charset="0"/>
                          <a:cs typeface="Segoe UI" panose="020B0502040204020203" pitchFamily="34" charset="0"/>
                        </a:rPr>
                        <a:t>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6651134"/>
                  </a:ext>
                </a:extLst>
              </a:tr>
              <a:tr h="452064">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SVA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2">
                  <a:txBody>
                    <a:bodyPr/>
                    <a:lstStyle/>
                    <a:p>
                      <a:pPr algn="ctr"/>
                      <a:endParaRPr lang="pt-BR" sz="1600" dirty="0">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3F2"/>
                    </a:solidFill>
                  </a:tcPr>
                </a:tc>
                <a:extLst>
                  <a:ext uri="{0D108BD9-81ED-4DB2-BD59-A6C34878D82A}">
                    <a16:rowId xmlns:a16="http://schemas.microsoft.com/office/drawing/2014/main" val="10003"/>
                  </a:ext>
                </a:extLst>
              </a:tr>
              <a:tr h="452064">
                <a:tc>
                  <a:txBody>
                    <a:bodyPr/>
                    <a:lstStyle/>
                    <a:p>
                      <a:pPr algn="ctr"/>
                      <a:r>
                        <a:rPr lang="pt-BR" sz="1600" b="1" dirty="0">
                          <a:solidFill>
                            <a:schemeClr val="bg1"/>
                          </a:solidFill>
                          <a:latin typeface="Segoe UI Black" panose="020B0A02040204020203" pitchFamily="34" charset="0"/>
                          <a:ea typeface="Segoe UI Black" panose="020B0A02040204020203" pitchFamily="34" charset="0"/>
                        </a:rPr>
                        <a:t>MENSALIDADE BOLETO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R$59,90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R$69,90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extLst>
                  <a:ext uri="{0D108BD9-81ED-4DB2-BD59-A6C34878D82A}">
                    <a16:rowId xmlns:a16="http://schemas.microsoft.com/office/drawing/2014/main" val="10004"/>
                  </a:ext>
                </a:extLst>
              </a:tr>
            </a:tbl>
          </a:graphicData>
        </a:graphic>
      </p:graphicFrame>
      <p:sp>
        <p:nvSpPr>
          <p:cNvPr id="4" name="CaixaDeTexto 3"/>
          <p:cNvSpPr txBox="1"/>
          <p:nvPr/>
        </p:nvSpPr>
        <p:spPr>
          <a:xfrm>
            <a:off x="790841" y="1698904"/>
            <a:ext cx="6996631" cy="461665"/>
          </a:xfrm>
          <a:prstGeom prst="rect">
            <a:avLst/>
          </a:prstGeom>
          <a:noFill/>
        </p:spPr>
        <p:txBody>
          <a:bodyPr wrap="square" rtlCol="0">
            <a:spAutoFit/>
          </a:bodyPr>
          <a:lstStyle/>
          <a:p>
            <a:pPr marL="0" marR="0" lvl="0" indent="0" algn="l" defTabSz="450850" rtl="0" eaLnBrk="1" fontAlgn="auto" latinLnBrk="0" hangingPunct="1">
              <a:lnSpc>
                <a:spcPct val="100000"/>
              </a:lnSpc>
              <a:spcBef>
                <a:spcPts val="0"/>
              </a:spcBef>
              <a:spcAft>
                <a:spcPts val="0"/>
              </a:spcAft>
              <a:buClrTx/>
              <a:buSzTx/>
              <a:buFontTx/>
              <a:buNone/>
              <a:defRPr/>
            </a:pP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CONTROLE – </a:t>
            </a:r>
            <a:r>
              <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Fácil</a:t>
            </a:r>
          </a:p>
        </p:txBody>
      </p:sp>
      <p:sp>
        <p:nvSpPr>
          <p:cNvPr id="5" name="CaixaDeTexto 4"/>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6" name="Gráfico 5"/>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grpSp>
        <p:nvGrpSpPr>
          <p:cNvPr id="19" name="Agrupar 18"/>
          <p:cNvGrpSpPr/>
          <p:nvPr/>
        </p:nvGrpSpPr>
        <p:grpSpPr>
          <a:xfrm>
            <a:off x="6886343" y="3984570"/>
            <a:ext cx="1187921" cy="324000"/>
            <a:chOff x="7009588" y="5048080"/>
            <a:chExt cx="1187921" cy="324000"/>
          </a:xfrm>
        </p:grpSpPr>
        <p:pic>
          <p:nvPicPr>
            <p:cNvPr id="20" name="Imagem 19" descr="Uma imagem contendo Ícone&#10;&#10;Descrição gerada automaticamente"/>
            <p:cNvPicPr>
              <a:picLocks noChangeAspect="1"/>
            </p:cNvPicPr>
            <p:nvPr/>
          </p:nvPicPr>
          <p:blipFill rotWithShape="1">
            <a:blip r:embed="rId4" cstate="print">
              <a:extLst>
                <a:ext uri="{28A0092B-C50C-407E-A947-70E740481C1C}">
                  <a14:useLocalDpi xmlns:a14="http://schemas.microsoft.com/office/drawing/2010/main" val="0"/>
                </a:ext>
              </a:extLst>
            </a:blip>
            <a:srcRect l="80" r="80"/>
            <a:stretch>
              <a:fillRect/>
            </a:stretch>
          </p:blipFill>
          <p:spPr>
            <a:xfrm>
              <a:off x="7009588" y="5048514"/>
              <a:ext cx="323132" cy="323132"/>
            </a:xfrm>
            <a:prstGeom prst="ellipse">
              <a:avLst/>
            </a:prstGeom>
          </p:spPr>
        </p:pic>
        <p:pic>
          <p:nvPicPr>
            <p:cNvPr id="21" name="Imagem 20" descr="Logotipo, nome da empresa&#10;&#10;Descrição gerada automaticamente"/>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8000"/>
                      </a14:imgEffect>
                    </a14:imgLayer>
                  </a14:imgProps>
                </a:ext>
                <a:ext uri="{28A0092B-C50C-407E-A947-70E740481C1C}">
                  <a14:useLocalDpi xmlns:a14="http://schemas.microsoft.com/office/drawing/2010/main" val="0"/>
                </a:ext>
              </a:extLst>
            </a:blip>
            <a:srcRect t="80" b="80"/>
            <a:stretch>
              <a:fillRect/>
            </a:stretch>
          </p:blipFill>
          <p:spPr>
            <a:xfrm>
              <a:off x="7873509" y="5048080"/>
              <a:ext cx="324000" cy="324000"/>
            </a:xfrm>
            <a:prstGeom prst="ellipse">
              <a:avLst/>
            </a:prstGeom>
          </p:spPr>
        </p:pic>
        <p:pic>
          <p:nvPicPr>
            <p:cNvPr id="22" name="Imagem 21" descr="Uma imagem contendo Logotipo&#10;&#10;Descrição gerada automaticamente"/>
            <p:cNvPicPr>
              <a:picLocks noChangeAspect="1"/>
            </p:cNvPicPr>
            <p:nvPr/>
          </p:nvPicPr>
          <p:blipFill rotWithShape="1">
            <a:blip r:embed="rId7" cstate="print">
              <a:extLst>
                <a:ext uri="{28A0092B-C50C-407E-A947-70E740481C1C}">
                  <a14:useLocalDpi xmlns:a14="http://schemas.microsoft.com/office/drawing/2010/main" val="0"/>
                </a:ext>
              </a:extLst>
            </a:blip>
            <a:srcRect t="80" b="80"/>
            <a:stretch>
              <a:fillRect/>
            </a:stretch>
          </p:blipFill>
          <p:spPr>
            <a:xfrm>
              <a:off x="7441114" y="5048080"/>
              <a:ext cx="324000" cy="324000"/>
            </a:xfrm>
            <a:prstGeom prst="ellipse">
              <a:avLst/>
            </a:prstGeom>
          </p:spPr>
        </p:pic>
      </p:grpSp>
      <p:pic>
        <p:nvPicPr>
          <p:cNvPr id="15" name="Gráfico 14">
            <a:extLst>
              <a:ext uri="{FF2B5EF4-FFF2-40B4-BE49-F238E27FC236}">
                <a16:creationId xmlns:a16="http://schemas.microsoft.com/office/drawing/2014/main" id="{400141F8-4567-2384-2ED7-6F2BC1D3707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704453" y="3048738"/>
            <a:ext cx="323585" cy="323585"/>
          </a:xfrm>
          <a:prstGeom prst="rect">
            <a:avLst/>
          </a:prstGeom>
        </p:spPr>
      </p:pic>
      <p:pic>
        <p:nvPicPr>
          <p:cNvPr id="17" name="Gráfico 16">
            <a:extLst>
              <a:ext uri="{FF2B5EF4-FFF2-40B4-BE49-F238E27FC236}">
                <a16:creationId xmlns:a16="http://schemas.microsoft.com/office/drawing/2014/main" id="{8B8F82C4-F49D-EC71-847D-DD561B7069A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25112" y="3034359"/>
            <a:ext cx="323585" cy="323585"/>
          </a:xfrm>
          <a:prstGeom prst="rect">
            <a:avLst/>
          </a:prstGeom>
        </p:spPr>
      </p:pic>
      <p:grpSp>
        <p:nvGrpSpPr>
          <p:cNvPr id="3" name="Agrupar 2">
            <a:extLst>
              <a:ext uri="{FF2B5EF4-FFF2-40B4-BE49-F238E27FC236}">
                <a16:creationId xmlns:a16="http://schemas.microsoft.com/office/drawing/2014/main" id="{C273C56B-54E8-C613-3DDB-7A1AC932EE52}"/>
              </a:ext>
            </a:extLst>
          </p:cNvPr>
          <p:cNvGrpSpPr/>
          <p:nvPr/>
        </p:nvGrpSpPr>
        <p:grpSpPr>
          <a:xfrm>
            <a:off x="4450699" y="3500057"/>
            <a:ext cx="2072410" cy="325113"/>
            <a:chOff x="9383413" y="4277066"/>
            <a:chExt cx="2072410" cy="325113"/>
          </a:xfrm>
        </p:grpSpPr>
        <p:grpSp>
          <p:nvGrpSpPr>
            <p:cNvPr id="9" name="Agrupar 8">
              <a:extLst>
                <a:ext uri="{FF2B5EF4-FFF2-40B4-BE49-F238E27FC236}">
                  <a16:creationId xmlns:a16="http://schemas.microsoft.com/office/drawing/2014/main" id="{EE6CDEC2-B111-A72A-92E5-74836A241DD8}"/>
                </a:ext>
              </a:extLst>
            </p:cNvPr>
            <p:cNvGrpSpPr/>
            <p:nvPr/>
          </p:nvGrpSpPr>
          <p:grpSpPr>
            <a:xfrm>
              <a:off x="9383413" y="4277066"/>
              <a:ext cx="1716829" cy="325113"/>
              <a:chOff x="9422057" y="3801104"/>
              <a:chExt cx="1716829" cy="325113"/>
            </a:xfrm>
          </p:grpSpPr>
          <p:pic>
            <p:nvPicPr>
              <p:cNvPr id="30" name="Gráfico 29">
                <a:extLst>
                  <a:ext uri="{FF2B5EF4-FFF2-40B4-BE49-F238E27FC236}">
                    <a16:creationId xmlns:a16="http://schemas.microsoft.com/office/drawing/2014/main" id="{9931FB62-1FFA-5301-23F8-83AC7AFDBFE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422057" y="3809943"/>
                <a:ext cx="307435" cy="307435"/>
              </a:xfrm>
              <a:prstGeom prst="rect">
                <a:avLst/>
              </a:prstGeom>
            </p:spPr>
          </p:pic>
          <p:pic>
            <p:nvPicPr>
              <p:cNvPr id="31" name="Gráfico 30">
                <a:extLst>
                  <a:ext uri="{FF2B5EF4-FFF2-40B4-BE49-F238E27FC236}">
                    <a16:creationId xmlns:a16="http://schemas.microsoft.com/office/drawing/2014/main" id="{DCD309BA-29C0-FCE3-5B04-43A75A09466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769966" y="3809943"/>
                <a:ext cx="307435" cy="307435"/>
              </a:xfrm>
              <a:prstGeom prst="rect">
                <a:avLst/>
              </a:prstGeom>
            </p:spPr>
          </p:pic>
          <p:pic>
            <p:nvPicPr>
              <p:cNvPr id="32" name="Gráfico 52">
                <a:extLst>
                  <a:ext uri="{FF2B5EF4-FFF2-40B4-BE49-F238E27FC236}">
                    <a16:creationId xmlns:a16="http://schemas.microsoft.com/office/drawing/2014/main" id="{66E0EB19-7085-7FCE-FECC-63B8D9F7FCA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10831451" y="3809943"/>
                <a:ext cx="307435" cy="307435"/>
              </a:xfrm>
              <a:prstGeom prst="ellipse">
                <a:avLst/>
              </a:prstGeom>
              <a:ln w="63500" cap="rnd">
                <a:noFill/>
              </a:ln>
              <a:effectLst/>
            </p:spPr>
          </p:pic>
          <p:sp>
            <p:nvSpPr>
              <p:cNvPr id="33" name="Elipse 1">
                <a:extLst>
                  <a:ext uri="{FF2B5EF4-FFF2-40B4-BE49-F238E27FC236}">
                    <a16:creationId xmlns:a16="http://schemas.microsoft.com/office/drawing/2014/main" id="{8D85E01C-6F32-8521-E1B4-F6A257FD26ED}"/>
                  </a:ext>
                </a:extLst>
              </p:cNvPr>
              <p:cNvSpPr/>
              <p:nvPr/>
            </p:nvSpPr>
            <p:spPr>
              <a:xfrm>
                <a:off x="10117920" y="3801104"/>
                <a:ext cx="325113" cy="325113"/>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pic>
            <p:nvPicPr>
              <p:cNvPr id="34" name="Gráfico 33">
                <a:extLst>
                  <a:ext uri="{FF2B5EF4-FFF2-40B4-BE49-F238E27FC236}">
                    <a16:creationId xmlns:a16="http://schemas.microsoft.com/office/drawing/2014/main" id="{C71CD1B5-C633-DD1B-A36B-57F553E5A77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204822" y="3874653"/>
                <a:ext cx="151306" cy="176797"/>
              </a:xfrm>
              <a:prstGeom prst="rect">
                <a:avLst/>
              </a:prstGeom>
            </p:spPr>
          </p:pic>
          <p:pic>
            <p:nvPicPr>
              <p:cNvPr id="35" name="Imagem 34" descr="Logotipo&#10;&#10;Descrição gerada automaticamente com confiança média">
                <a:extLst>
                  <a:ext uri="{FF2B5EF4-FFF2-40B4-BE49-F238E27FC236}">
                    <a16:creationId xmlns:a16="http://schemas.microsoft.com/office/drawing/2014/main" id="{188778C7-D295-0960-86B7-668DC09D75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14" b="314"/>
              <a:stretch>
                <a:fillRect/>
              </a:stretch>
            </p:blipFill>
            <p:spPr>
              <a:xfrm>
                <a:off x="10483515" y="3809943"/>
                <a:ext cx="307435" cy="307435"/>
              </a:xfrm>
              <a:prstGeom prst="ellipse">
                <a:avLst/>
              </a:prstGeom>
            </p:spPr>
          </p:pic>
        </p:grpSp>
        <p:pic>
          <p:nvPicPr>
            <p:cNvPr id="18" name="Gráfico 52">
              <a:extLst>
                <a:ext uri="{FF2B5EF4-FFF2-40B4-BE49-F238E27FC236}">
                  <a16:creationId xmlns:a16="http://schemas.microsoft.com/office/drawing/2014/main" id="{A8A54D60-B431-B0F7-DFFB-8DE36EA9EB77}"/>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1148388" y="4285905"/>
              <a:ext cx="307435" cy="307435"/>
            </a:xfrm>
            <a:prstGeom prst="ellipse">
              <a:avLst/>
            </a:prstGeom>
            <a:ln w="63500" cap="rnd">
              <a:noFill/>
            </a:ln>
            <a:effectLst/>
          </p:spPr>
        </p:pic>
      </p:grpSp>
      <p:grpSp>
        <p:nvGrpSpPr>
          <p:cNvPr id="36" name="Agrupar 35">
            <a:extLst>
              <a:ext uri="{FF2B5EF4-FFF2-40B4-BE49-F238E27FC236}">
                <a16:creationId xmlns:a16="http://schemas.microsoft.com/office/drawing/2014/main" id="{A8074F2D-D6A2-BFCF-BDD2-2C56D8EB9655}"/>
              </a:ext>
            </a:extLst>
          </p:cNvPr>
          <p:cNvGrpSpPr/>
          <p:nvPr/>
        </p:nvGrpSpPr>
        <p:grpSpPr>
          <a:xfrm>
            <a:off x="8991833" y="3500057"/>
            <a:ext cx="2072410" cy="325113"/>
            <a:chOff x="9383413" y="4277066"/>
            <a:chExt cx="2072410" cy="325113"/>
          </a:xfrm>
        </p:grpSpPr>
        <p:grpSp>
          <p:nvGrpSpPr>
            <p:cNvPr id="37" name="Agrupar 36">
              <a:extLst>
                <a:ext uri="{FF2B5EF4-FFF2-40B4-BE49-F238E27FC236}">
                  <a16:creationId xmlns:a16="http://schemas.microsoft.com/office/drawing/2014/main" id="{2DC8E875-5DA2-6686-6F06-03D0B5606548}"/>
                </a:ext>
              </a:extLst>
            </p:cNvPr>
            <p:cNvGrpSpPr/>
            <p:nvPr/>
          </p:nvGrpSpPr>
          <p:grpSpPr>
            <a:xfrm>
              <a:off x="9383413" y="4277066"/>
              <a:ext cx="1716829" cy="325113"/>
              <a:chOff x="9422057" y="3801104"/>
              <a:chExt cx="1716829" cy="325113"/>
            </a:xfrm>
          </p:grpSpPr>
          <p:pic>
            <p:nvPicPr>
              <p:cNvPr id="39" name="Gráfico 38">
                <a:extLst>
                  <a:ext uri="{FF2B5EF4-FFF2-40B4-BE49-F238E27FC236}">
                    <a16:creationId xmlns:a16="http://schemas.microsoft.com/office/drawing/2014/main" id="{CD2D4E5C-9C0D-5316-6B57-DC713535622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422057" y="3809943"/>
                <a:ext cx="307435" cy="307435"/>
              </a:xfrm>
              <a:prstGeom prst="rect">
                <a:avLst/>
              </a:prstGeom>
            </p:spPr>
          </p:pic>
          <p:pic>
            <p:nvPicPr>
              <p:cNvPr id="40" name="Gráfico 39">
                <a:extLst>
                  <a:ext uri="{FF2B5EF4-FFF2-40B4-BE49-F238E27FC236}">
                    <a16:creationId xmlns:a16="http://schemas.microsoft.com/office/drawing/2014/main" id="{B6AAC51A-4879-0E05-8F5A-7E37690F827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769966" y="3809943"/>
                <a:ext cx="307435" cy="307435"/>
              </a:xfrm>
              <a:prstGeom prst="rect">
                <a:avLst/>
              </a:prstGeom>
            </p:spPr>
          </p:pic>
          <p:pic>
            <p:nvPicPr>
              <p:cNvPr id="41" name="Gráfico 52">
                <a:extLst>
                  <a:ext uri="{FF2B5EF4-FFF2-40B4-BE49-F238E27FC236}">
                    <a16:creationId xmlns:a16="http://schemas.microsoft.com/office/drawing/2014/main" id="{07577161-4630-D9F1-B218-8D12348B8D1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10831451" y="3809943"/>
                <a:ext cx="307435" cy="307435"/>
              </a:xfrm>
              <a:prstGeom prst="ellipse">
                <a:avLst/>
              </a:prstGeom>
              <a:ln w="63500" cap="rnd">
                <a:noFill/>
              </a:ln>
              <a:effectLst/>
            </p:spPr>
          </p:pic>
          <p:sp>
            <p:nvSpPr>
              <p:cNvPr id="42" name="Elipse 1">
                <a:extLst>
                  <a:ext uri="{FF2B5EF4-FFF2-40B4-BE49-F238E27FC236}">
                    <a16:creationId xmlns:a16="http://schemas.microsoft.com/office/drawing/2014/main" id="{51AAB96F-DB14-80BA-4320-DDF9F46D560F}"/>
                  </a:ext>
                </a:extLst>
              </p:cNvPr>
              <p:cNvSpPr/>
              <p:nvPr/>
            </p:nvSpPr>
            <p:spPr>
              <a:xfrm>
                <a:off x="10117920" y="3801104"/>
                <a:ext cx="325113" cy="325113"/>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pic>
            <p:nvPicPr>
              <p:cNvPr id="43" name="Gráfico 33">
                <a:extLst>
                  <a:ext uri="{FF2B5EF4-FFF2-40B4-BE49-F238E27FC236}">
                    <a16:creationId xmlns:a16="http://schemas.microsoft.com/office/drawing/2014/main" id="{EA2AE9B3-0BEF-183F-6384-7FD637AB86DD}"/>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204822" y="3874653"/>
                <a:ext cx="151306" cy="176797"/>
              </a:xfrm>
              <a:prstGeom prst="rect">
                <a:avLst/>
              </a:prstGeom>
            </p:spPr>
          </p:pic>
          <p:pic>
            <p:nvPicPr>
              <p:cNvPr id="44" name="Imagem 43" descr="Logotipo&#10;&#10;Descrição gerada automaticamente com confiança média">
                <a:extLst>
                  <a:ext uri="{FF2B5EF4-FFF2-40B4-BE49-F238E27FC236}">
                    <a16:creationId xmlns:a16="http://schemas.microsoft.com/office/drawing/2014/main" id="{33BA25CC-9F24-08BD-F002-3E31A1A5E9A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14" b="314"/>
              <a:stretch>
                <a:fillRect/>
              </a:stretch>
            </p:blipFill>
            <p:spPr>
              <a:xfrm>
                <a:off x="10483515" y="3809943"/>
                <a:ext cx="307435" cy="307435"/>
              </a:xfrm>
              <a:prstGeom prst="ellipse">
                <a:avLst/>
              </a:prstGeom>
            </p:spPr>
          </p:pic>
        </p:grpSp>
        <p:pic>
          <p:nvPicPr>
            <p:cNvPr id="38" name="Gráfico 52">
              <a:extLst>
                <a:ext uri="{FF2B5EF4-FFF2-40B4-BE49-F238E27FC236}">
                  <a16:creationId xmlns:a16="http://schemas.microsoft.com/office/drawing/2014/main" id="{6B4D3B5F-A63F-D315-156F-DB3C5191348B}"/>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1148388" y="4285905"/>
              <a:ext cx="307435" cy="307435"/>
            </a:xfrm>
            <a:prstGeom prst="ellipse">
              <a:avLst/>
            </a:prstGeom>
            <a:ln w="63500" cap="rnd">
              <a:noFill/>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1E04-7E20-8F6C-6E13-03EDA9E0B791}"/>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59871CA2-A55C-1EE6-6F2A-AD60CE2C2127}"/>
              </a:ext>
            </a:extLst>
          </p:cNvPr>
          <p:cNvSpPr txBox="1"/>
          <p:nvPr/>
        </p:nvSpPr>
        <p:spPr>
          <a:xfrm>
            <a:off x="6025091" y="1072018"/>
            <a:ext cx="5281083" cy="4862870"/>
          </a:xfrm>
          <a:prstGeom prst="rect">
            <a:avLst/>
          </a:prstGeom>
          <a:noFill/>
        </p:spPr>
        <p:txBody>
          <a:bodyPr wrap="square" anchor="ctr">
            <a:spAutoFit/>
          </a:bodyPr>
          <a:lstStyle/>
          <a:p>
            <a:pPr lvl="0">
              <a:spcBef>
                <a:spcPts val="1200"/>
              </a:spcBef>
              <a:defRPr/>
            </a:pPr>
            <a:r>
              <a:rPr lang="pt-BR" sz="2500" dirty="0">
                <a:solidFill>
                  <a:prstClr val="white"/>
                </a:solidFill>
                <a:latin typeface="Segoe UI" panose="020B0502040204020203" pitchFamily="34" charset="0"/>
                <a:cs typeface="Segoe UI" panose="020B0502040204020203" pitchFamily="34" charset="0"/>
              </a:rPr>
              <a:t>O pagamento com cartão de débito é indicado para clientes recorrentes dos planos Controle Fácil que, por ventura, tiveram seu pagamento por cartão de crédito recusado, para pagar apenas a fatura do mês. Nas cobranças dos meses seguintes, o meio de pagamento volta a ser o do cartão de crédito cadastrado.</a:t>
            </a:r>
          </a:p>
          <a:p>
            <a:pPr lvl="0">
              <a:spcBef>
                <a:spcPts val="1200"/>
              </a:spcBef>
              <a:defRPr/>
            </a:pPr>
            <a:r>
              <a:rPr lang="pt-BR" sz="2500" dirty="0">
                <a:solidFill>
                  <a:prstClr val="white"/>
                </a:solidFill>
                <a:latin typeface="Segoe UI" panose="020B0502040204020203" pitchFamily="34" charset="0"/>
                <a:cs typeface="Segoe UI" panose="020B0502040204020203" pitchFamily="34" charset="0"/>
              </a:rPr>
              <a:t>A forma de pagamento com Cartão de Débito é válida apenas nos canais de autoatendimento.</a:t>
            </a:r>
          </a:p>
        </p:txBody>
      </p:sp>
      <p:sp>
        <p:nvSpPr>
          <p:cNvPr id="5" name="CaixaDeTexto 4">
            <a:extLst>
              <a:ext uri="{FF2B5EF4-FFF2-40B4-BE49-F238E27FC236}">
                <a16:creationId xmlns:a16="http://schemas.microsoft.com/office/drawing/2014/main" id="{89292790-7119-B8E1-FF3B-9268430533D9}"/>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6" name="Imagem 2">
            <a:extLst>
              <a:ext uri="{FF2B5EF4-FFF2-40B4-BE49-F238E27FC236}">
                <a16:creationId xmlns:a16="http://schemas.microsoft.com/office/drawing/2014/main" id="{E3E21BB7-EB12-9851-F662-DD9350C83E0B}"/>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a:extLst>
              <a:ext uri="{FF2B5EF4-FFF2-40B4-BE49-F238E27FC236}">
                <a16:creationId xmlns:a16="http://schemas.microsoft.com/office/drawing/2014/main" id="{7C1D4BF9-5B8C-CE36-010A-F0F750DD2CF5}"/>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11242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891480" y="2967335"/>
            <a:ext cx="2056957" cy="923330"/>
          </a:xfrm>
          <a:prstGeom prst="rect">
            <a:avLst/>
          </a:prstGeom>
          <a:noFill/>
        </p:spPr>
        <p:txBody>
          <a:bodyPr wrap="square" rtlCol="0">
            <a:spAutoFit/>
          </a:bodyPr>
          <a:lstStyle/>
          <a:p>
            <a:pPr algn="ctr"/>
            <a:r>
              <a:rPr lang="pt-BR" sz="5400" b="1">
                <a:solidFill>
                  <a:schemeClr val="bg1"/>
                </a:solidFill>
                <a:latin typeface="Segoe UI Black" panose="020B0A02040204020203" pitchFamily="34" charset="0"/>
                <a:cs typeface="Segoe UI Black" panose="020B0A02040204020203" pitchFamily="34" charset="0"/>
              </a:rPr>
              <a:t>DICA</a:t>
            </a:r>
          </a:p>
        </p:txBody>
      </p:sp>
      <p:pic>
        <p:nvPicPr>
          <p:cNvPr id="7" name="Imagem 2"/>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p:cNvSpPr/>
          <p:nvPr/>
        </p:nvSpPr>
        <p:spPr>
          <a:xfrm rot="5400000">
            <a:off x="3899665" y="2990352"/>
            <a:ext cx="88710"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1"/>
          <p:cNvSpPr txBox="1"/>
          <p:nvPr/>
        </p:nvSpPr>
        <p:spPr>
          <a:xfrm>
            <a:off x="5783718" y="1665793"/>
            <a:ext cx="5065258" cy="206210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pt-BR" sz="3200" dirty="0">
                <a:solidFill>
                  <a:schemeClr val="bg1"/>
                </a:solidFill>
                <a:latin typeface="Segoe UI Black" panose="020B0A02040204020203" pitchFamily="34" charset="0"/>
              </a:rPr>
              <a:t>Cliente Claro controle ganha mais internet</a:t>
            </a:r>
            <a:br>
              <a:rPr lang="pt-BR" sz="3200" dirty="0">
                <a:solidFill>
                  <a:schemeClr val="bg1"/>
                </a:solidFill>
                <a:latin typeface="Segoe UI Black" panose="020B0A02040204020203" pitchFamily="34" charset="0"/>
              </a:rPr>
            </a:br>
            <a:r>
              <a:rPr lang="pt-BR" sz="3200" dirty="0">
                <a:solidFill>
                  <a:schemeClr val="bg1"/>
                </a:solidFill>
                <a:latin typeface="Segoe UI Black" panose="020B0A02040204020203" pitchFamily="34" charset="0"/>
              </a:rPr>
              <a:t>para navegar na modalidade </a:t>
            </a:r>
            <a:r>
              <a:rPr lang="pt-BR" sz="3200" dirty="0" err="1">
                <a:solidFill>
                  <a:schemeClr val="bg1"/>
                </a:solidFill>
                <a:latin typeface="Segoe UI Black" panose="020B0A02040204020203" pitchFamily="34" charset="0"/>
              </a:rPr>
              <a:t>multi</a:t>
            </a:r>
            <a:endParaRPr lang="pt-BR" sz="3200" dirty="0">
              <a:solidFill>
                <a:schemeClr val="bg1"/>
              </a:solidFill>
              <a:latin typeface="Segoe UI Black" panose="020B0A02040204020203" pitchFamily="34" charset="0"/>
            </a:endParaRPr>
          </a:p>
        </p:txBody>
      </p:sp>
      <p:sp>
        <p:nvSpPr>
          <p:cNvPr id="4" name="CaixaDeTexto 2"/>
          <p:cNvSpPr txBox="1"/>
          <p:nvPr/>
        </p:nvSpPr>
        <p:spPr>
          <a:xfrm>
            <a:off x="5783718" y="4097433"/>
            <a:ext cx="5624484"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pt-BR" sz="2400" dirty="0">
                <a:solidFill>
                  <a:schemeClr val="bg1"/>
                </a:solidFill>
                <a:latin typeface="Segoe UI" panose="020B0502040204020203" pitchFamily="34" charset="0"/>
              </a:rPr>
              <a:t>Em todas as junções, as franquias de </a:t>
            </a:r>
            <a:r>
              <a:rPr lang="pt-BR" sz="2400" dirty="0">
                <a:solidFill>
                  <a:schemeClr val="bg1"/>
                </a:solidFill>
                <a:latin typeface="Segoe UI Black" panose="020B0A02040204020203" pitchFamily="34" charset="0"/>
                <a:ea typeface="Segoe UI Black" panose="020B0A02040204020203" pitchFamily="34" charset="0"/>
              </a:rPr>
              <a:t>15GB, 20GB e 20GB GeForce </a:t>
            </a:r>
            <a:r>
              <a:rPr lang="pt-BR" sz="2400" dirty="0">
                <a:solidFill>
                  <a:schemeClr val="bg1"/>
                </a:solidFill>
                <a:latin typeface="Segoe UI" panose="020B0502040204020203" pitchFamily="34" charset="0"/>
              </a:rPr>
              <a:t>ganham mais </a:t>
            </a:r>
            <a:r>
              <a:rPr lang="pt-BR" sz="2400" dirty="0">
                <a:solidFill>
                  <a:schemeClr val="bg1"/>
                </a:solidFill>
                <a:latin typeface="Segoe UI Black" panose="020B0A02040204020203" pitchFamily="34" charset="0"/>
                <a:ea typeface="Segoe UI Black" panose="020B0A02040204020203" pitchFamily="34" charset="0"/>
              </a:rPr>
              <a:t>5GB de internet</a:t>
            </a:r>
            <a:r>
              <a:rPr lang="pt-BR" sz="2400" dirty="0">
                <a:solidFill>
                  <a:schemeClr val="bg1"/>
                </a:solidFill>
                <a:latin typeface="Segoe UI" panose="020B0502040204020203" pitchFamily="34" charset="0"/>
              </a:rPr>
              <a:t>, enquanto estiver </a:t>
            </a:r>
            <a:r>
              <a:rPr lang="pt-BR" sz="2400" dirty="0" err="1">
                <a:solidFill>
                  <a:schemeClr val="bg1"/>
                </a:solidFill>
                <a:latin typeface="Segoe UI" panose="020B0502040204020203" pitchFamily="34" charset="0"/>
              </a:rPr>
              <a:t>coboletado</a:t>
            </a:r>
            <a:r>
              <a:rPr lang="pt-BR" sz="2400" dirty="0">
                <a:solidFill>
                  <a:schemeClr val="bg1"/>
                </a:solidFill>
                <a:latin typeface="Segoe UI" panose="020B0502040204020203" pitchFamily="34" charset="0"/>
              </a:rPr>
              <a:t> no subtipo </a:t>
            </a:r>
            <a:r>
              <a:rPr lang="pt-BR" sz="2400" dirty="0" err="1">
                <a:solidFill>
                  <a:schemeClr val="bg1"/>
                </a:solidFill>
                <a:latin typeface="Segoe UI" panose="020B0502040204020203" pitchFamily="34" charset="0"/>
              </a:rPr>
              <a:t>Multi</a:t>
            </a:r>
            <a:r>
              <a:rPr lang="pt-BR" sz="2400" dirty="0">
                <a:solidFill>
                  <a:schemeClr val="bg1"/>
                </a:solidFill>
                <a:latin typeface="Segoe UI" panose="020B0502040204020203"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9DEEEB40-9E82-872E-8D28-41E99E7596B1}"/>
              </a:ext>
            </a:extLst>
          </p:cNvPr>
          <p:cNvSpPr txBox="1"/>
          <p:nvPr/>
        </p:nvSpPr>
        <p:spPr>
          <a:xfrm>
            <a:off x="2215956" y="2649264"/>
            <a:ext cx="5054929" cy="1815882"/>
          </a:xfrm>
          <a:prstGeom prst="rect">
            <a:avLst/>
          </a:prstGeom>
          <a:noFill/>
        </p:spPr>
        <p:txBody>
          <a:bodyPr wrap="square" rtlCol="0">
            <a:spAutoFit/>
          </a:bodyPr>
          <a:lstStyle/>
          <a:p>
            <a:r>
              <a:rPr lang="pt-BR" sz="2800" b="1">
                <a:solidFill>
                  <a:schemeClr val="bg1"/>
                </a:solidFill>
                <a:latin typeface="Segoe UI" panose="020B0502040204020203" pitchFamily="34" charset="0"/>
                <a:cs typeface="Segoe UI" panose="020B0502040204020203" pitchFamily="34" charset="0"/>
              </a:rPr>
              <a:t>Mas antes, </a:t>
            </a:r>
            <a:br>
              <a:rPr lang="pt-BR" sz="2800" b="1">
                <a:solidFill>
                  <a:schemeClr val="bg1"/>
                </a:solidFill>
                <a:latin typeface="Segoe UI" panose="020B0502040204020203" pitchFamily="34" charset="0"/>
                <a:cs typeface="Segoe UI" panose="020B0502040204020203" pitchFamily="34" charset="0"/>
              </a:rPr>
            </a:br>
            <a:r>
              <a:rPr lang="pt-BR" sz="2800" b="1">
                <a:solidFill>
                  <a:schemeClr val="bg1"/>
                </a:solidFill>
                <a:latin typeface="Segoe UI" panose="020B0502040204020203" pitchFamily="34" charset="0"/>
                <a:cs typeface="Segoe UI" panose="020B0502040204020203" pitchFamily="34" charset="0"/>
              </a:rPr>
              <a:t>vamos recapitular </a:t>
            </a:r>
            <a:br>
              <a:rPr lang="pt-BR" sz="2800" b="1">
                <a:solidFill>
                  <a:schemeClr val="bg1"/>
                </a:solidFill>
                <a:latin typeface="Segoe UI" panose="020B0502040204020203" pitchFamily="34" charset="0"/>
                <a:cs typeface="Segoe UI" panose="020B0502040204020203" pitchFamily="34" charset="0"/>
              </a:rPr>
            </a:br>
            <a:r>
              <a:rPr lang="pt-BR" sz="2800" b="1">
                <a:solidFill>
                  <a:schemeClr val="bg1"/>
                </a:solidFill>
                <a:latin typeface="Segoe UI" panose="020B0502040204020203" pitchFamily="34" charset="0"/>
                <a:cs typeface="Segoe UI" panose="020B0502040204020203" pitchFamily="34" charset="0"/>
              </a:rPr>
              <a:t>o que aprendemos anteriormente.  </a:t>
            </a:r>
          </a:p>
        </p:txBody>
      </p:sp>
      <p:sp>
        <p:nvSpPr>
          <p:cNvPr id="52" name="CaixaDeTexto 51">
            <a:extLst>
              <a:ext uri="{FF2B5EF4-FFF2-40B4-BE49-F238E27FC236}">
                <a16:creationId xmlns:a16="http://schemas.microsoft.com/office/drawing/2014/main" id="{3E0D5437-DB87-AC3D-7D78-F3756073E990}"/>
              </a:ext>
            </a:extLst>
          </p:cNvPr>
          <p:cNvSpPr txBox="1"/>
          <p:nvPr/>
        </p:nvSpPr>
        <p:spPr>
          <a:xfrm>
            <a:off x="9144000" y="7179013"/>
            <a:ext cx="183600" cy="369332"/>
          </a:xfrm>
          <a:prstGeom prst="rect">
            <a:avLst/>
          </a:prstGeom>
          <a:noFill/>
        </p:spPr>
        <p:txBody>
          <a:bodyPr wrap="none" rtlCol="0">
            <a:spAutoFit/>
          </a:bodyPr>
          <a:lstStyle/>
          <a:p>
            <a:endParaRPr lang="pt-BR"/>
          </a:p>
        </p:txBody>
      </p:sp>
      <p:sp>
        <p:nvSpPr>
          <p:cNvPr id="61" name="Retângulo 60">
            <a:extLst>
              <a:ext uri="{FF2B5EF4-FFF2-40B4-BE49-F238E27FC236}">
                <a16:creationId xmlns:a16="http://schemas.microsoft.com/office/drawing/2014/main" id="{78CAC10B-DCC7-40EC-DDBA-C741BD4E3273}"/>
              </a:ext>
            </a:extLst>
          </p:cNvPr>
          <p:cNvSpPr/>
          <p:nvPr/>
        </p:nvSpPr>
        <p:spPr>
          <a:xfrm rot="5400000">
            <a:off x="2965931" y="3905986"/>
            <a:ext cx="61648"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1" name="Conector Reto 20">
            <a:extLst>
              <a:ext uri="{FF2B5EF4-FFF2-40B4-BE49-F238E27FC236}">
                <a16:creationId xmlns:a16="http://schemas.microsoft.com/office/drawing/2014/main" id="{36B53645-6AA1-5D5A-63F4-507CD666D02B}"/>
              </a:ext>
            </a:extLst>
          </p:cNvPr>
          <p:cNvCxnSpPr>
            <a:cxnSpLocks/>
          </p:cNvCxnSpPr>
          <p:nvPr/>
        </p:nvCxnSpPr>
        <p:spPr>
          <a:xfrm flipH="1">
            <a:off x="10263963" y="5341410"/>
            <a:ext cx="1928037" cy="0"/>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cxnSp>
        <p:nvCxnSpPr>
          <p:cNvPr id="22" name="Conector Reto 21">
            <a:extLst>
              <a:ext uri="{FF2B5EF4-FFF2-40B4-BE49-F238E27FC236}">
                <a16:creationId xmlns:a16="http://schemas.microsoft.com/office/drawing/2014/main" id="{80504533-DE89-7525-7F2E-4EA13BB39481}"/>
              </a:ext>
            </a:extLst>
          </p:cNvPr>
          <p:cNvCxnSpPr>
            <a:cxnSpLocks/>
          </p:cNvCxnSpPr>
          <p:nvPr/>
        </p:nvCxnSpPr>
        <p:spPr>
          <a:xfrm flipV="1">
            <a:off x="10263963" y="1764688"/>
            <a:ext cx="0" cy="3585035"/>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pic>
        <p:nvPicPr>
          <p:cNvPr id="2" name="Imagem 71">
            <a:extLst>
              <a:ext uri="{FF2B5EF4-FFF2-40B4-BE49-F238E27FC236}">
                <a16:creationId xmlns:a16="http://schemas.microsoft.com/office/drawing/2014/main" id="{6F0150C3-3D72-1EA5-E151-4B6B58F75AFA}"/>
              </a:ext>
            </a:extLst>
          </p:cNvPr>
          <p:cNvPicPr>
            <a:picLocks noChangeAspect="1"/>
          </p:cNvPicPr>
          <p:nvPr/>
        </p:nvPicPr>
        <p:blipFill rotWithShape="1">
          <a:blip>
            <a:extLst>
              <a:ext uri="{96DAC541-7B7A-43D3-8B79-37D633B846F1}">
                <asvg:svgBlip xmlns:asvg="http://schemas.microsoft.com/office/drawing/2016/SVG/main" r:embed="rId4"/>
              </a:ext>
            </a:extLst>
          </a:blip>
          <a:srcRect l="49269" t="-1" r="-255" b="-10522"/>
          <a:stretch/>
        </p:blipFill>
        <p:spPr>
          <a:xfrm>
            <a:off x="0" y="1988192"/>
            <a:ext cx="1610685" cy="3477874"/>
          </a:xfrm>
          <a:prstGeom prst="rect">
            <a:avLst/>
          </a:prstGeom>
        </p:spPr>
      </p:pic>
      <p:sp>
        <p:nvSpPr>
          <p:cNvPr id="4" name="CaixaDeTexto 3">
            <a:extLst>
              <a:ext uri="{FF2B5EF4-FFF2-40B4-BE49-F238E27FC236}">
                <a16:creationId xmlns:a16="http://schemas.microsoft.com/office/drawing/2014/main" id="{D11CEE10-D28C-6676-74A9-4B38CC6C073B}"/>
              </a:ext>
            </a:extLst>
          </p:cNvPr>
          <p:cNvSpPr txBox="1"/>
          <p:nvPr/>
        </p:nvSpPr>
        <p:spPr>
          <a:xfrm>
            <a:off x="6866745" y="2172210"/>
            <a:ext cx="3109299" cy="2769989"/>
          </a:xfrm>
          <a:prstGeom prst="rect">
            <a:avLst/>
          </a:prstGeom>
          <a:noFill/>
        </p:spPr>
        <p:txBody>
          <a:bodyPr wrap="square" rtlCol="0">
            <a:spAutoFit/>
          </a:bodyPr>
          <a:lstStyle/>
          <a:p>
            <a:pPr lvl="0" algn="r">
              <a:spcBef>
                <a:spcPts val="1200"/>
              </a:spcBef>
              <a:defRPr/>
            </a:pPr>
            <a:r>
              <a:rPr lang="pt-BR">
                <a:solidFill>
                  <a:prstClr val="white"/>
                </a:solidFill>
                <a:latin typeface="Segoe UI" panose="020B0502040204020203" pitchFamily="34" charset="0"/>
                <a:cs typeface="Segoe UI" panose="020B0502040204020203" pitchFamily="34" charset="0"/>
              </a:rPr>
              <a:t>Banda Larga,</a:t>
            </a:r>
            <a:br>
              <a:rPr lang="pt-BR">
                <a:solidFill>
                  <a:prstClr val="white"/>
                </a:solidFill>
                <a:latin typeface="Segoe UI" panose="020B0502040204020203" pitchFamily="34" charset="0"/>
                <a:cs typeface="Segoe UI" panose="020B0502040204020203" pitchFamily="34" charset="0"/>
              </a:rPr>
            </a:br>
            <a:r>
              <a:rPr lang="pt-BR">
                <a:solidFill>
                  <a:prstClr val="white"/>
                </a:solidFill>
                <a:latin typeface="Segoe UI" panose="020B0502040204020203" pitchFamily="34" charset="0"/>
                <a:cs typeface="Segoe UI" panose="020B0502040204020203" pitchFamily="34" charset="0"/>
              </a:rPr>
              <a:t>tecnologias e</a:t>
            </a:r>
            <a:br>
              <a:rPr lang="pt-BR">
                <a:solidFill>
                  <a:prstClr val="white"/>
                </a:solidFill>
                <a:latin typeface="Segoe UI" panose="020B0502040204020203" pitchFamily="34" charset="0"/>
                <a:cs typeface="Segoe UI" panose="020B0502040204020203" pitchFamily="34" charset="0"/>
              </a:rPr>
            </a:br>
            <a:r>
              <a:rPr lang="pt-BR">
                <a:solidFill>
                  <a:prstClr val="white"/>
                </a:solidFill>
                <a:latin typeface="Segoe UI" panose="020B0502040204020203" pitchFamily="34" charset="0"/>
                <a:cs typeface="Segoe UI" panose="020B0502040204020203" pitchFamily="34" charset="0"/>
              </a:rPr>
              <a:t>requisitos técnicos</a:t>
            </a:r>
          </a:p>
          <a:p>
            <a:pPr lvl="0" algn="r">
              <a:spcBef>
                <a:spcPts val="1200"/>
              </a:spcBef>
              <a:defRPr/>
            </a:pPr>
            <a:r>
              <a:rPr lang="pt-BR">
                <a:solidFill>
                  <a:prstClr val="white"/>
                </a:solidFill>
                <a:latin typeface="Segoe UI" panose="020B0502040204020203" pitchFamily="34" charset="0"/>
                <a:cs typeface="Segoe UI" panose="020B0502040204020203" pitchFamily="34" charset="0"/>
              </a:rPr>
              <a:t>Recursos</a:t>
            </a:r>
          </a:p>
          <a:p>
            <a:pPr lvl="0" algn="r">
              <a:spcBef>
                <a:spcPts val="1200"/>
              </a:spcBef>
              <a:defRPr/>
            </a:pPr>
            <a:r>
              <a:rPr lang="pt-BR">
                <a:solidFill>
                  <a:prstClr val="white"/>
                </a:solidFill>
                <a:latin typeface="Segoe UI" panose="020B0502040204020203" pitchFamily="34" charset="0"/>
                <a:cs typeface="Segoe UI" panose="020B0502040204020203" pitchFamily="34" charset="0"/>
              </a:rPr>
              <a:t>Soluções de</a:t>
            </a:r>
            <a:br>
              <a:rPr lang="pt-BR">
                <a:solidFill>
                  <a:prstClr val="white"/>
                </a:solidFill>
                <a:latin typeface="Segoe UI" panose="020B0502040204020203" pitchFamily="34" charset="0"/>
                <a:cs typeface="Segoe UI" panose="020B0502040204020203" pitchFamily="34" charset="0"/>
              </a:rPr>
            </a:br>
            <a:r>
              <a:rPr lang="pt-BR">
                <a:solidFill>
                  <a:prstClr val="white"/>
                </a:solidFill>
                <a:latin typeface="Segoe UI" panose="020B0502040204020203" pitchFamily="34" charset="0"/>
                <a:cs typeface="Segoe UI" panose="020B0502040204020203" pitchFamily="34" charset="0"/>
              </a:rPr>
              <a:t>Conectividade</a:t>
            </a:r>
          </a:p>
          <a:p>
            <a:pPr lvl="0" algn="r">
              <a:spcBef>
                <a:spcPts val="1200"/>
              </a:spcBef>
              <a:defRPr/>
            </a:pPr>
            <a:r>
              <a:rPr lang="pt-BR">
                <a:solidFill>
                  <a:prstClr val="white"/>
                </a:solidFill>
                <a:latin typeface="Segoe UI" panose="020B0502040204020203" pitchFamily="34" charset="0"/>
                <a:cs typeface="Segoe UI" panose="020B0502040204020203" pitchFamily="34" charset="0"/>
              </a:rPr>
              <a:t>Telefone e</a:t>
            </a:r>
            <a:br>
              <a:rPr lang="pt-BR">
                <a:solidFill>
                  <a:prstClr val="white"/>
                </a:solidFill>
                <a:latin typeface="Segoe UI" panose="020B0502040204020203" pitchFamily="34" charset="0"/>
                <a:cs typeface="Segoe UI" panose="020B0502040204020203" pitchFamily="34" charset="0"/>
              </a:rPr>
            </a:br>
            <a:r>
              <a:rPr lang="pt-BR">
                <a:solidFill>
                  <a:prstClr val="white"/>
                </a:solidFill>
                <a:latin typeface="Segoe UI" panose="020B0502040204020203" pitchFamily="34" charset="0"/>
                <a:cs typeface="Segoe UI" panose="020B0502040204020203" pitchFamily="34" charset="0"/>
              </a:rPr>
              <a:t>portabilidade</a:t>
            </a:r>
          </a:p>
        </p:txBody>
      </p:sp>
    </p:spTree>
    <p:custDataLst>
      <p:tags r:id="rId1"/>
    </p:custDataLst>
    <p:extLst>
      <p:ext uri="{BB962C8B-B14F-4D97-AF65-F5344CB8AC3E}">
        <p14:creationId xmlns:p14="http://schemas.microsoft.com/office/powerpoint/2010/main" val="248643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0-#ppt_w/2"/>
                                          </p:val>
                                        </p:tav>
                                        <p:tav tm="100000">
                                          <p:val>
                                            <p:strVal val="#ppt_x"/>
                                          </p:val>
                                        </p:tav>
                                      </p:tavLst>
                                    </p:anim>
                                    <p:anim calcmode="lin" valueType="num">
                                      <p:cBhvr additive="base">
                                        <p:cTn id="18" dur="500" fill="hold"/>
                                        <p:tgtEl>
                                          <p:spTgt spid="6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par>
                          <p:cTn id="27" fill="hold">
                            <p:stCondLst>
                              <p:cond delay="2500"/>
                            </p:stCondLst>
                            <p:childTnLst>
                              <p:par>
                                <p:cTn id="28" presetID="2" presetClass="entr" presetSubtype="8" accel="50000" decel="5000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p:cTn id="3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4">
                                            <p:txEl>
                                              <p:pRg st="0" end="0"/>
                                            </p:txEl>
                                          </p:spTgt>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p:cTn id="4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4">
                                            <p:txEl>
                                              <p:pRg st="1" end="1"/>
                                            </p:txEl>
                                          </p:spTgt>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p:cTn id="4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4">
                                            <p:txEl>
                                              <p:pRg st="2" end="2"/>
                                            </p:txEl>
                                          </p:spTgt>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p:cTn id="5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5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1" grpId="0" animBg="1"/>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0FC54-3C3D-306E-E973-6373387DB95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CD9974BC-E812-F012-F7EB-32F83E9BF885}"/>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5" name="Gráfico 4">
            <a:extLst>
              <a:ext uri="{FF2B5EF4-FFF2-40B4-BE49-F238E27FC236}">
                <a16:creationId xmlns:a16="http://schemas.microsoft.com/office/drawing/2014/main" id="{91A8F70B-DF1B-A11B-2350-50A9A6793058}"/>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4" name="CaixaDeTexto 2">
            <a:extLst>
              <a:ext uri="{FF2B5EF4-FFF2-40B4-BE49-F238E27FC236}">
                <a16:creationId xmlns:a16="http://schemas.microsoft.com/office/drawing/2014/main" id="{E60AB877-8624-A9BA-9432-6220D398CFDA}"/>
              </a:ext>
            </a:extLst>
          </p:cNvPr>
          <p:cNvSpPr txBox="1"/>
          <p:nvPr/>
        </p:nvSpPr>
        <p:spPr>
          <a:xfrm>
            <a:off x="790842" y="1698904"/>
            <a:ext cx="5142770"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0850" rtl="0" eaLnBrk="1" fontAlgn="auto" latinLnBrk="0" hangingPunct="1">
              <a:lnSpc>
                <a:spcPct val="100000"/>
              </a:lnSpc>
              <a:spcBef>
                <a:spcPts val="0"/>
              </a:spcBef>
              <a:spcAft>
                <a:spcPts val="0"/>
              </a:spcAft>
              <a:buClrTx/>
              <a:buSzTx/>
              <a:buFontTx/>
              <a:buNone/>
              <a:tabLst/>
              <a:defRPr/>
            </a:pPr>
            <a:r>
              <a:rPr lang="pt-BR"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CONTROLE</a:t>
            </a: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 </a:t>
            </a:r>
            <a:r>
              <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Débito automático</a:t>
            </a:r>
          </a:p>
        </p:txBody>
      </p:sp>
      <p:grpSp>
        <p:nvGrpSpPr>
          <p:cNvPr id="34" name="Agrupar 33">
            <a:extLst>
              <a:ext uri="{FF2B5EF4-FFF2-40B4-BE49-F238E27FC236}">
                <a16:creationId xmlns:a16="http://schemas.microsoft.com/office/drawing/2014/main" id="{2A79A963-AB69-190F-9685-78A4510DB1B6}"/>
              </a:ext>
            </a:extLst>
          </p:cNvPr>
          <p:cNvGrpSpPr/>
          <p:nvPr/>
        </p:nvGrpSpPr>
        <p:grpSpPr>
          <a:xfrm>
            <a:off x="8186588" y="3355304"/>
            <a:ext cx="3098088" cy="2348086"/>
            <a:chOff x="8186588" y="3355304"/>
            <a:chExt cx="3098088" cy="2348086"/>
          </a:xfrm>
        </p:grpSpPr>
        <p:sp>
          <p:nvSpPr>
            <p:cNvPr id="2" name="CaixaDeTexto 1">
              <a:extLst>
                <a:ext uri="{FF2B5EF4-FFF2-40B4-BE49-F238E27FC236}">
                  <a16:creationId xmlns:a16="http://schemas.microsoft.com/office/drawing/2014/main" id="{FF70CA38-DF3C-85F2-4E9D-B49FFDC128DF}"/>
                </a:ext>
              </a:extLst>
            </p:cNvPr>
            <p:cNvSpPr txBox="1"/>
            <p:nvPr/>
          </p:nvSpPr>
          <p:spPr>
            <a:xfrm>
              <a:off x="8186588" y="4780060"/>
              <a:ext cx="3098088"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DESCONTO DE</a:t>
              </a:r>
              <a:b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R$</a:t>
              </a:r>
              <a:r>
                <a:rPr lang="pt-BR" altLang="ko-KR"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5</a:t>
              </a: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,00 EM TODAS</a:t>
              </a:r>
              <a:b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AS FRANQUIAS</a:t>
              </a:r>
            </a:p>
          </p:txBody>
        </p:sp>
        <p:pic>
          <p:nvPicPr>
            <p:cNvPr id="8" name="Gráfico 3">
              <a:extLst>
                <a:ext uri="{FF2B5EF4-FFF2-40B4-BE49-F238E27FC236}">
                  <a16:creationId xmlns:a16="http://schemas.microsoft.com/office/drawing/2014/main" id="{48EAC72B-0750-746C-2E5C-FF6EA14B8702}"/>
                </a:ext>
              </a:extLst>
            </p:cNvPr>
            <p:cNvPicPr>
              <a:picLocks noChangeAspect="1"/>
            </p:cNvPicPr>
            <p:nvPr/>
          </p:nvPicPr>
          <p:blipFill rotWithShape="1">
            <a:blip>
              <a:extLst>
                <a:ext uri="{96DAC541-7B7A-43D3-8B79-37D633B846F1}">
                  <asvg:svgBlip xmlns:asvg="http://schemas.microsoft.com/office/drawing/2016/SVG/main" r:embed="rId4"/>
                </a:ext>
              </a:extLst>
            </a:blip>
            <a:srcRect l="18204" r="20901" b="20916"/>
            <a:stretch>
              <a:fillRect/>
            </a:stretch>
          </p:blipFill>
          <p:spPr>
            <a:xfrm>
              <a:off x="9229629" y="3355304"/>
              <a:ext cx="906750" cy="1177601"/>
            </a:xfrm>
            <a:prstGeom prst="rect">
              <a:avLst/>
            </a:prstGeom>
          </p:spPr>
        </p:pic>
      </p:grpSp>
      <p:sp>
        <p:nvSpPr>
          <p:cNvPr id="9" name="Retângulo 8">
            <a:extLst>
              <a:ext uri="{FF2B5EF4-FFF2-40B4-BE49-F238E27FC236}">
                <a16:creationId xmlns:a16="http://schemas.microsoft.com/office/drawing/2014/main" id="{E20BE507-3B91-2491-FF65-3F8A9479AA7B}"/>
              </a:ext>
            </a:extLst>
          </p:cNvPr>
          <p:cNvSpPr/>
          <p:nvPr/>
        </p:nvSpPr>
        <p:spPr>
          <a:xfrm>
            <a:off x="813792" y="2160569"/>
            <a:ext cx="8514852" cy="64633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7930" rtl="0" eaLnBrk="1" fontAlgn="auto" latinLnBrk="1" hangingPunct="1">
              <a:lnSpc>
                <a:spcPct val="100000"/>
              </a:lnSpc>
              <a:spcBef>
                <a:spcPts val="0"/>
              </a:spcBef>
              <a:spcAft>
                <a:spcPts val="0"/>
              </a:spcAft>
              <a:buClrTx/>
              <a:buSzTx/>
              <a:buFontTx/>
              <a:buNone/>
              <a:tabLst/>
              <a:defRPr/>
            </a:pPr>
            <a:r>
              <a:rPr kumimoji="0" lang="pt-BR" altLang="ko-KR" sz="1800" b="0" i="0" u="none" strike="noStrike" kern="1200" cap="none" spc="0" normalizeH="0" baseline="0" noProof="0" dirty="0">
                <a:ln>
                  <a:noFill/>
                </a:ln>
                <a:solidFill>
                  <a:prstClr val="white"/>
                </a:solidFill>
                <a:effectLst/>
                <a:uLnTx/>
                <a:uFillTx/>
                <a:latin typeface="Segoe UI" panose="020B0502040204020203" pitchFamily="34" charset="0"/>
                <a:ea typeface="맑은 고딕" panose="020B0503020000020004" pitchFamily="34" charset="-127"/>
                <a:cs typeface="Segoe UI" panose="020B0502040204020203" pitchFamily="34" charset="0"/>
              </a:rPr>
              <a:t>Ofereça sempre o novo plano com cadastro no </a:t>
            </a:r>
            <a:r>
              <a:rPr kumimoji="0" lang="pt-BR" altLang="ko-KR"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Débito Automático </a:t>
            </a:r>
            <a:br>
              <a:rPr kumimoji="0" lang="pt-BR" altLang="ko-KR"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pt-BR" altLang="ko-KR"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mais Fatura Digital</a:t>
            </a:r>
            <a:r>
              <a:rPr kumimoji="0" lang="pt-BR" altLang="ko-KR" sz="1800" b="0" i="0" u="none" strike="noStrike" kern="1200" cap="none" spc="0" normalizeH="0" baseline="0" noProof="0" dirty="0">
                <a:ln>
                  <a:noFill/>
                </a:ln>
                <a:solidFill>
                  <a:prstClr val="white"/>
                </a:solidFill>
                <a:effectLst/>
                <a:uLnTx/>
                <a:uFillTx/>
                <a:latin typeface="Segoe UI" panose="020B0502040204020203" pitchFamily="34" charset="0"/>
                <a:ea typeface="맑은 고딕" panose="020B0503020000020004" pitchFamily="34" charset="-127"/>
                <a:cs typeface="Segoe UI" panose="020B0502040204020203" pitchFamily="34" charset="0"/>
              </a:rPr>
              <a:t>, que traz sempre mais vantagens ao cliente, confira:</a:t>
            </a:r>
          </a:p>
        </p:txBody>
      </p:sp>
      <p:grpSp>
        <p:nvGrpSpPr>
          <p:cNvPr id="32" name="Agrupar 31">
            <a:extLst>
              <a:ext uri="{FF2B5EF4-FFF2-40B4-BE49-F238E27FC236}">
                <a16:creationId xmlns:a16="http://schemas.microsoft.com/office/drawing/2014/main" id="{F33C7163-7FB8-516F-10EE-288FB028A629}"/>
              </a:ext>
            </a:extLst>
          </p:cNvPr>
          <p:cNvGrpSpPr/>
          <p:nvPr/>
        </p:nvGrpSpPr>
        <p:grpSpPr>
          <a:xfrm>
            <a:off x="3823135" y="3599960"/>
            <a:ext cx="1743473" cy="1559136"/>
            <a:chOff x="3823135" y="3599960"/>
            <a:chExt cx="1743473" cy="1559136"/>
          </a:xfrm>
        </p:grpSpPr>
        <p:grpSp>
          <p:nvGrpSpPr>
            <p:cNvPr id="10" name="Agrupar 9">
              <a:extLst>
                <a:ext uri="{FF2B5EF4-FFF2-40B4-BE49-F238E27FC236}">
                  <a16:creationId xmlns:a16="http://schemas.microsoft.com/office/drawing/2014/main" id="{BBD11E56-E6D3-EDCA-E247-374871F45F88}"/>
                </a:ext>
              </a:extLst>
            </p:cNvPr>
            <p:cNvGrpSpPr/>
            <p:nvPr/>
          </p:nvGrpSpPr>
          <p:grpSpPr>
            <a:xfrm>
              <a:off x="4331150" y="3599960"/>
              <a:ext cx="764886" cy="764886"/>
              <a:chOff x="4331150" y="3599960"/>
              <a:chExt cx="350543" cy="350543"/>
            </a:xfrm>
          </p:grpSpPr>
          <p:cxnSp>
            <p:nvCxnSpPr>
              <p:cNvPr id="29" name="Google Shape;429;p17">
                <a:extLst>
                  <a:ext uri="{FF2B5EF4-FFF2-40B4-BE49-F238E27FC236}">
                    <a16:creationId xmlns:a16="http://schemas.microsoft.com/office/drawing/2014/main" id="{1FD7AC42-406F-9B51-DD62-4EA34275975C}"/>
                  </a:ext>
                </a:extLst>
              </p:cNvPr>
              <p:cNvCxnSpPr/>
              <p:nvPr/>
            </p:nvCxnSpPr>
            <p:spPr>
              <a:xfrm>
                <a:off x="4331150" y="3599960"/>
                <a:ext cx="350543" cy="350543"/>
              </a:xfrm>
              <a:prstGeom prst="straightConnector1">
                <a:avLst/>
              </a:prstGeom>
              <a:noFill/>
              <a:ln w="57150" cap="flat" cmpd="sng">
                <a:solidFill>
                  <a:srgbClr val="F40342"/>
                </a:solidFill>
                <a:prstDash val="solid"/>
                <a:miter lim="800000"/>
                <a:headEnd type="none" w="sm" len="sm"/>
                <a:tailEnd type="none" w="sm" len="sm"/>
              </a:ln>
            </p:spPr>
          </p:cxnSp>
          <p:cxnSp>
            <p:nvCxnSpPr>
              <p:cNvPr id="30" name="Google Shape;430;p17">
                <a:extLst>
                  <a:ext uri="{FF2B5EF4-FFF2-40B4-BE49-F238E27FC236}">
                    <a16:creationId xmlns:a16="http://schemas.microsoft.com/office/drawing/2014/main" id="{1F499737-5249-7534-7E6E-9B77EE243C45}"/>
                  </a:ext>
                </a:extLst>
              </p:cNvPr>
              <p:cNvCxnSpPr/>
              <p:nvPr/>
            </p:nvCxnSpPr>
            <p:spPr>
              <a:xfrm flipH="1">
                <a:off x="4331150" y="3599960"/>
                <a:ext cx="350543" cy="350543"/>
              </a:xfrm>
              <a:prstGeom prst="straightConnector1">
                <a:avLst/>
              </a:prstGeom>
              <a:noFill/>
              <a:ln w="57150" cap="flat" cmpd="sng">
                <a:solidFill>
                  <a:srgbClr val="F40342"/>
                </a:solidFill>
                <a:prstDash val="solid"/>
                <a:miter lim="800000"/>
                <a:headEnd type="none" w="sm" len="sm"/>
                <a:tailEnd type="none" w="sm" len="sm"/>
              </a:ln>
            </p:spPr>
          </p:cxnSp>
        </p:grpSp>
        <p:sp>
          <p:nvSpPr>
            <p:cNvPr id="14" name="CaixaDeTexto 15">
              <a:extLst>
                <a:ext uri="{FF2B5EF4-FFF2-40B4-BE49-F238E27FC236}">
                  <a16:creationId xmlns:a16="http://schemas.microsoft.com/office/drawing/2014/main" id="{10362F75-8130-8D59-F5DC-9A0A515103E6}"/>
                </a:ext>
              </a:extLst>
            </p:cNvPr>
            <p:cNvSpPr txBox="1"/>
            <p:nvPr/>
          </p:nvSpPr>
          <p:spPr>
            <a:xfrm>
              <a:off x="3823135" y="4780060"/>
              <a:ext cx="1743473" cy="37903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EVITE FILAS</a:t>
              </a:r>
            </a:p>
          </p:txBody>
        </p:sp>
      </p:grpSp>
      <p:grpSp>
        <p:nvGrpSpPr>
          <p:cNvPr id="33" name="Agrupar 32">
            <a:extLst>
              <a:ext uri="{FF2B5EF4-FFF2-40B4-BE49-F238E27FC236}">
                <a16:creationId xmlns:a16="http://schemas.microsoft.com/office/drawing/2014/main" id="{8746E81C-214C-FA09-9B80-A2EB6E19AF6E}"/>
              </a:ext>
            </a:extLst>
          </p:cNvPr>
          <p:cNvGrpSpPr/>
          <p:nvPr/>
        </p:nvGrpSpPr>
        <p:grpSpPr>
          <a:xfrm>
            <a:off x="6053156" y="3355305"/>
            <a:ext cx="2133432" cy="2071086"/>
            <a:chOff x="6053156" y="3355305"/>
            <a:chExt cx="2133432" cy="2071086"/>
          </a:xfrm>
        </p:grpSpPr>
        <p:grpSp>
          <p:nvGrpSpPr>
            <p:cNvPr id="12" name="Agrupar 11">
              <a:extLst>
                <a:ext uri="{FF2B5EF4-FFF2-40B4-BE49-F238E27FC236}">
                  <a16:creationId xmlns:a16="http://schemas.microsoft.com/office/drawing/2014/main" id="{3E1608C3-18A6-D713-F10E-18EEB47A15A5}"/>
                </a:ext>
              </a:extLst>
            </p:cNvPr>
            <p:cNvGrpSpPr/>
            <p:nvPr/>
          </p:nvGrpSpPr>
          <p:grpSpPr>
            <a:xfrm>
              <a:off x="6721784" y="3355305"/>
              <a:ext cx="821103" cy="1124422"/>
              <a:chOff x="6721784" y="3355305"/>
              <a:chExt cx="928427" cy="1271391"/>
            </a:xfrm>
          </p:grpSpPr>
          <p:pic>
            <p:nvPicPr>
              <p:cNvPr id="18" name="Gráfico 9">
                <a:extLst>
                  <a:ext uri="{FF2B5EF4-FFF2-40B4-BE49-F238E27FC236}">
                    <a16:creationId xmlns:a16="http://schemas.microsoft.com/office/drawing/2014/main" id="{BE067857-D899-1A01-9A72-F52D4207A911}"/>
                  </a:ext>
                </a:extLst>
              </p:cNvPr>
              <p:cNvPicPr>
                <a:picLocks noChangeAspect="1"/>
              </p:cNvPicPr>
              <p:nvPr/>
            </p:nvPicPr>
            <p:blipFill rotWithShape="1">
              <a:blip>
                <a:extLst>
                  <a:ext uri="{96DAC541-7B7A-43D3-8B79-37D633B846F1}">
                    <asvg:svgBlip xmlns:asvg="http://schemas.microsoft.com/office/drawing/2016/SVG/main" r:embed="rId5"/>
                  </a:ext>
                </a:extLst>
              </a:blip>
              <a:srcRect r="19435"/>
              <a:stretch>
                <a:fillRect/>
              </a:stretch>
            </p:blipFill>
            <p:spPr>
              <a:xfrm>
                <a:off x="6721784" y="3355305"/>
                <a:ext cx="928427" cy="1271391"/>
              </a:xfrm>
              <a:prstGeom prst="rect">
                <a:avLst/>
              </a:prstGeom>
            </p:spPr>
          </p:pic>
          <p:sp>
            <p:nvSpPr>
              <p:cNvPr id="19" name="Retângulo 18">
                <a:extLst>
                  <a:ext uri="{FF2B5EF4-FFF2-40B4-BE49-F238E27FC236}">
                    <a16:creationId xmlns:a16="http://schemas.microsoft.com/office/drawing/2014/main" id="{1128A58C-8813-0622-5562-32FB8505B4FD}"/>
                  </a:ext>
                </a:extLst>
              </p:cNvPr>
              <p:cNvSpPr/>
              <p:nvPr/>
            </p:nvSpPr>
            <p:spPr>
              <a:xfrm>
                <a:off x="7307300" y="4328105"/>
                <a:ext cx="217214" cy="208965"/>
              </a:xfrm>
              <a:prstGeom prst="rect">
                <a:avLst/>
              </a:prstGeom>
              <a:solidFill>
                <a:srgbClr val="1F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Agrupar 25">
                <a:extLst>
                  <a:ext uri="{FF2B5EF4-FFF2-40B4-BE49-F238E27FC236}">
                    <a16:creationId xmlns:a16="http://schemas.microsoft.com/office/drawing/2014/main" id="{954BDEB6-0ED9-AD1B-64D1-AF35BFFA5EC4}"/>
                  </a:ext>
                </a:extLst>
              </p:cNvPr>
              <p:cNvGrpSpPr/>
              <p:nvPr/>
            </p:nvGrpSpPr>
            <p:grpSpPr>
              <a:xfrm>
                <a:off x="7236519" y="4158034"/>
                <a:ext cx="358776" cy="417929"/>
                <a:chOff x="7236519" y="4158034"/>
                <a:chExt cx="358776" cy="417929"/>
              </a:xfrm>
              <a:solidFill>
                <a:srgbClr val="F40342"/>
              </a:solidFill>
            </p:grpSpPr>
            <p:sp>
              <p:nvSpPr>
                <p:cNvPr id="27" name="Retângulo 26">
                  <a:extLst>
                    <a:ext uri="{FF2B5EF4-FFF2-40B4-BE49-F238E27FC236}">
                      <a16:creationId xmlns:a16="http://schemas.microsoft.com/office/drawing/2014/main" id="{49F2033E-7776-5F24-68EE-7CE7032CE32E}"/>
                    </a:ext>
                  </a:extLst>
                </p:cNvPr>
                <p:cNvSpPr/>
                <p:nvPr/>
              </p:nvSpPr>
              <p:spPr>
                <a:xfrm rot="18843876">
                  <a:off x="7324305" y="4298921"/>
                  <a:ext cx="88281" cy="26385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tabLst/>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Retângulo 27">
                  <a:extLst>
                    <a:ext uri="{FF2B5EF4-FFF2-40B4-BE49-F238E27FC236}">
                      <a16:creationId xmlns:a16="http://schemas.microsoft.com/office/drawing/2014/main" id="{42A36D14-B1CE-4C0F-8AD9-95044C59109D}"/>
                    </a:ext>
                  </a:extLst>
                </p:cNvPr>
                <p:cNvSpPr/>
                <p:nvPr/>
              </p:nvSpPr>
              <p:spPr>
                <a:xfrm rot="2643876">
                  <a:off x="7500577" y="4158034"/>
                  <a:ext cx="94718" cy="41792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tabLst/>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grpSp>
        <p:sp>
          <p:nvSpPr>
            <p:cNvPr id="16" name="CaixaDeTexto 16">
              <a:extLst>
                <a:ext uri="{FF2B5EF4-FFF2-40B4-BE49-F238E27FC236}">
                  <a16:creationId xmlns:a16="http://schemas.microsoft.com/office/drawing/2014/main" id="{257BD872-64C1-C160-1C63-660DE1D453D0}"/>
                </a:ext>
              </a:extLst>
            </p:cNvPr>
            <p:cNvSpPr txBox="1"/>
            <p:nvPr/>
          </p:nvSpPr>
          <p:spPr>
            <a:xfrm>
              <a:off x="6053156" y="4780060"/>
              <a:ext cx="213343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CONTA SEMPRE EM DIA</a:t>
              </a:r>
            </a:p>
          </p:txBody>
        </p:sp>
      </p:grpSp>
      <p:grpSp>
        <p:nvGrpSpPr>
          <p:cNvPr id="31" name="Agrupar 30">
            <a:extLst>
              <a:ext uri="{FF2B5EF4-FFF2-40B4-BE49-F238E27FC236}">
                <a16:creationId xmlns:a16="http://schemas.microsoft.com/office/drawing/2014/main" id="{98B74F59-01DB-EA6C-DEAA-4736B6670057}"/>
              </a:ext>
            </a:extLst>
          </p:cNvPr>
          <p:cNvGrpSpPr/>
          <p:nvPr/>
        </p:nvGrpSpPr>
        <p:grpSpPr>
          <a:xfrm>
            <a:off x="855346" y="3355305"/>
            <a:ext cx="3098088" cy="2071086"/>
            <a:chOff x="855346" y="3355305"/>
            <a:chExt cx="3098088" cy="2071086"/>
          </a:xfrm>
        </p:grpSpPr>
        <p:sp>
          <p:nvSpPr>
            <p:cNvPr id="13" name="CaixaDeTexto 14">
              <a:extLst>
                <a:ext uri="{FF2B5EF4-FFF2-40B4-BE49-F238E27FC236}">
                  <a16:creationId xmlns:a16="http://schemas.microsoft.com/office/drawing/2014/main" id="{4545F272-9BAC-3B4A-A4F1-A35B38749C16}"/>
                </a:ext>
              </a:extLst>
            </p:cNvPr>
            <p:cNvSpPr txBox="1"/>
            <p:nvPr/>
          </p:nvSpPr>
          <p:spPr>
            <a:xfrm>
              <a:off x="855346" y="4780060"/>
              <a:ext cx="3098088"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SEGURANÇA E PRATICIDADE</a:t>
              </a:r>
            </a:p>
          </p:txBody>
        </p:sp>
        <p:pic>
          <p:nvPicPr>
            <p:cNvPr id="17" name="Gráfico 17">
              <a:extLst>
                <a:ext uri="{FF2B5EF4-FFF2-40B4-BE49-F238E27FC236}">
                  <a16:creationId xmlns:a16="http://schemas.microsoft.com/office/drawing/2014/main" id="{A20D0212-F7E3-75F6-E480-3D1E88A7A2D7}"/>
                </a:ext>
              </a:extLst>
            </p:cNvPr>
            <p:cNvPicPr>
              <a:picLocks noChangeAspect="1"/>
            </p:cNvPicPr>
            <p:nvPr/>
          </p:nvPicPr>
          <p:blipFill rotWithShape="1">
            <a:blip>
              <a:extLst>
                <a:ext uri="{96DAC541-7B7A-43D3-8B79-37D633B846F1}">
                  <asvg:svgBlip xmlns:asvg="http://schemas.microsoft.com/office/drawing/2016/SVG/main" r:embed="rId6"/>
                </a:ext>
              </a:extLst>
            </a:blip>
            <a:srcRect l="21462" t="12199" r="19123" b="12280"/>
            <a:stretch>
              <a:fillRect/>
            </a:stretch>
          </p:blipFill>
          <p:spPr>
            <a:xfrm>
              <a:off x="2000264" y="3355305"/>
              <a:ext cx="882096" cy="1121204"/>
            </a:xfrm>
            <a:prstGeom prst="rect">
              <a:avLst/>
            </a:prstGeom>
          </p:spPr>
        </p:pic>
      </p:grpSp>
    </p:spTree>
    <p:extLst>
      <p:ext uri="{BB962C8B-B14F-4D97-AF65-F5344CB8AC3E}">
        <p14:creationId xmlns:p14="http://schemas.microsoft.com/office/powerpoint/2010/main" val="37378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7840-F8F6-47B1-25D8-E3979E0C018A}"/>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832091CF-6032-406D-378F-6437F12C82DE}"/>
              </a:ext>
            </a:extLst>
          </p:cNvPr>
          <p:cNvSpPr txBox="1"/>
          <p:nvPr/>
        </p:nvSpPr>
        <p:spPr>
          <a:xfrm>
            <a:off x="813792" y="2335651"/>
            <a:ext cx="7043275" cy="1323439"/>
          </a:xfrm>
          <a:prstGeom prst="rect">
            <a:avLst/>
          </a:prstGeom>
          <a:noFill/>
        </p:spPr>
        <p:txBody>
          <a:bodyPr wrap="square" rtlCol="0">
            <a:spAutoFit/>
          </a:bodyPr>
          <a:lstStyle/>
          <a:p>
            <a:pPr lvl="0">
              <a:spcBef>
                <a:spcPts val="1200"/>
              </a:spcBef>
              <a:defRPr/>
            </a:pPr>
            <a:r>
              <a:rPr lang="pt-BR" sz="2000" dirty="0">
                <a:solidFill>
                  <a:prstClr val="white"/>
                </a:solidFill>
                <a:latin typeface="Segoe UI" panose="020B0502040204020203" pitchFamily="34" charset="0"/>
                <a:cs typeface="Segoe UI" panose="020B0502040204020203" pitchFamily="34" charset="0"/>
              </a:rPr>
              <a:t>A ferramenta é uma alternativa ao Débito Automático tradicional. Com ela, o usuário poderá autorizar a cobrança uma única vez e as contas serão pagas automaticamente, sem precisar repetir o processo a cada novo vencimento.</a:t>
            </a:r>
          </a:p>
        </p:txBody>
      </p:sp>
      <p:sp>
        <p:nvSpPr>
          <p:cNvPr id="15" name="CaixaDeTexto 14">
            <a:extLst>
              <a:ext uri="{FF2B5EF4-FFF2-40B4-BE49-F238E27FC236}">
                <a16:creationId xmlns:a16="http://schemas.microsoft.com/office/drawing/2014/main" id="{97EE5FD9-9645-B12C-EC14-E98F0EAC5B56}"/>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PAGAMENTO PIX AUTOMÁTICO</a:t>
            </a:r>
          </a:p>
        </p:txBody>
      </p:sp>
      <p:sp>
        <p:nvSpPr>
          <p:cNvPr id="2" name="CaixaDeTexto 1">
            <a:extLst>
              <a:ext uri="{FF2B5EF4-FFF2-40B4-BE49-F238E27FC236}">
                <a16:creationId xmlns:a16="http://schemas.microsoft.com/office/drawing/2014/main" id="{F1C783A3-7C9C-6398-B91D-E44E55FA7DE0}"/>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a:extLst>
              <a:ext uri="{FF2B5EF4-FFF2-40B4-BE49-F238E27FC236}">
                <a16:creationId xmlns:a16="http://schemas.microsoft.com/office/drawing/2014/main" id="{6385A891-CCB5-33FC-27E7-54B16D209DDC}"/>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pic>
        <p:nvPicPr>
          <p:cNvPr id="4" name="Picture 4">
            <a:extLst>
              <a:ext uri="{FF2B5EF4-FFF2-40B4-BE49-F238E27FC236}">
                <a16:creationId xmlns:a16="http://schemas.microsoft.com/office/drawing/2014/main" id="{0EAD3408-6F16-1C30-B827-FA85E7A3F6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589" y="4193102"/>
            <a:ext cx="4659087" cy="165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84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CBB1-9B1C-D423-5FA5-9206887FD837}"/>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A56E2083-558D-BE24-CEFE-7D233B6017EC}"/>
              </a:ext>
            </a:extLst>
          </p:cNvPr>
          <p:cNvSpPr txBox="1"/>
          <p:nvPr/>
        </p:nvSpPr>
        <p:spPr>
          <a:xfrm>
            <a:off x="813792" y="2335651"/>
            <a:ext cx="8973675" cy="707886"/>
          </a:xfrm>
          <a:prstGeom prst="rect">
            <a:avLst/>
          </a:prstGeom>
          <a:noFill/>
        </p:spPr>
        <p:txBody>
          <a:bodyPr wrap="square" rtlCol="0">
            <a:spAutoFit/>
          </a:bodyPr>
          <a:lstStyle/>
          <a:p>
            <a:pPr lvl="0">
              <a:spcBef>
                <a:spcPts val="1200"/>
              </a:spcBef>
              <a:defRPr/>
            </a:pPr>
            <a:r>
              <a:rPr lang="pt-BR" sz="2000" dirty="0">
                <a:solidFill>
                  <a:prstClr val="white"/>
                </a:solidFill>
                <a:latin typeface="Segoe UI" panose="020B0502040204020203" pitchFamily="34" charset="0"/>
                <a:cs typeface="Segoe UI" panose="020B0502040204020203" pitchFamily="34" charset="0"/>
              </a:rPr>
              <a:t>Assim como o Débito Automático mais Fatura Digital, o pagamento via Pix Automático traz mais vantagens ao cliente, confira:</a:t>
            </a:r>
          </a:p>
        </p:txBody>
      </p:sp>
      <p:sp>
        <p:nvSpPr>
          <p:cNvPr id="15" name="CaixaDeTexto 14">
            <a:extLst>
              <a:ext uri="{FF2B5EF4-FFF2-40B4-BE49-F238E27FC236}">
                <a16:creationId xmlns:a16="http://schemas.microsoft.com/office/drawing/2014/main" id="{6671AE9A-C85B-0623-ACB8-CA70C116DC61}"/>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PAGAMENTO PIX AUTOMÁTICO</a:t>
            </a:r>
          </a:p>
        </p:txBody>
      </p:sp>
      <p:sp>
        <p:nvSpPr>
          <p:cNvPr id="2" name="CaixaDeTexto 1">
            <a:extLst>
              <a:ext uri="{FF2B5EF4-FFF2-40B4-BE49-F238E27FC236}">
                <a16:creationId xmlns:a16="http://schemas.microsoft.com/office/drawing/2014/main" id="{5CD80592-1C1D-23B7-77B2-CE25FA220A04}"/>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a:extLst>
              <a:ext uri="{FF2B5EF4-FFF2-40B4-BE49-F238E27FC236}">
                <a16:creationId xmlns:a16="http://schemas.microsoft.com/office/drawing/2014/main" id="{C1CBC6F0-DD4A-BD1B-91DD-CEC569D04F1F}"/>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grpSp>
        <p:nvGrpSpPr>
          <p:cNvPr id="4" name="Agrupar 3">
            <a:extLst>
              <a:ext uri="{FF2B5EF4-FFF2-40B4-BE49-F238E27FC236}">
                <a16:creationId xmlns:a16="http://schemas.microsoft.com/office/drawing/2014/main" id="{4694C15C-1154-48F5-C515-471FDADEDC20}"/>
              </a:ext>
            </a:extLst>
          </p:cNvPr>
          <p:cNvGrpSpPr/>
          <p:nvPr/>
        </p:nvGrpSpPr>
        <p:grpSpPr>
          <a:xfrm>
            <a:off x="3823135" y="3599960"/>
            <a:ext cx="1743473" cy="1559136"/>
            <a:chOff x="3823135" y="3599960"/>
            <a:chExt cx="1743473" cy="1559136"/>
          </a:xfrm>
        </p:grpSpPr>
        <p:grpSp>
          <p:nvGrpSpPr>
            <p:cNvPr id="21" name="Agrupar 20">
              <a:extLst>
                <a:ext uri="{FF2B5EF4-FFF2-40B4-BE49-F238E27FC236}">
                  <a16:creationId xmlns:a16="http://schemas.microsoft.com/office/drawing/2014/main" id="{DC44E558-A1BA-BB36-7591-ABA0A4A7DACC}"/>
                </a:ext>
              </a:extLst>
            </p:cNvPr>
            <p:cNvGrpSpPr/>
            <p:nvPr/>
          </p:nvGrpSpPr>
          <p:grpSpPr>
            <a:xfrm>
              <a:off x="4331150" y="3599960"/>
              <a:ext cx="764886" cy="764886"/>
              <a:chOff x="4331150" y="3599960"/>
              <a:chExt cx="350543" cy="350543"/>
            </a:xfrm>
          </p:grpSpPr>
          <p:cxnSp>
            <p:nvCxnSpPr>
              <p:cNvPr id="23" name="Google Shape;429;p17">
                <a:extLst>
                  <a:ext uri="{FF2B5EF4-FFF2-40B4-BE49-F238E27FC236}">
                    <a16:creationId xmlns:a16="http://schemas.microsoft.com/office/drawing/2014/main" id="{AA6A5377-C24B-D484-BB9D-DA712FADC46B}"/>
                  </a:ext>
                </a:extLst>
              </p:cNvPr>
              <p:cNvCxnSpPr/>
              <p:nvPr/>
            </p:nvCxnSpPr>
            <p:spPr>
              <a:xfrm>
                <a:off x="4331150" y="3599960"/>
                <a:ext cx="350543" cy="350543"/>
              </a:xfrm>
              <a:prstGeom prst="straightConnector1">
                <a:avLst/>
              </a:prstGeom>
              <a:noFill/>
              <a:ln w="57150" cap="flat" cmpd="sng">
                <a:solidFill>
                  <a:srgbClr val="927418"/>
                </a:solidFill>
                <a:prstDash val="solid"/>
                <a:miter lim="800000"/>
                <a:headEnd type="none" w="sm" len="sm"/>
                <a:tailEnd type="none" w="sm" len="sm"/>
              </a:ln>
            </p:spPr>
          </p:cxnSp>
          <p:cxnSp>
            <p:nvCxnSpPr>
              <p:cNvPr id="24" name="Google Shape;430;p17">
                <a:extLst>
                  <a:ext uri="{FF2B5EF4-FFF2-40B4-BE49-F238E27FC236}">
                    <a16:creationId xmlns:a16="http://schemas.microsoft.com/office/drawing/2014/main" id="{3E6B4622-9A62-02D5-ACB9-E2B439B7D932}"/>
                  </a:ext>
                </a:extLst>
              </p:cNvPr>
              <p:cNvCxnSpPr/>
              <p:nvPr/>
            </p:nvCxnSpPr>
            <p:spPr>
              <a:xfrm flipH="1">
                <a:off x="4331150" y="3599960"/>
                <a:ext cx="350543" cy="350543"/>
              </a:xfrm>
              <a:prstGeom prst="straightConnector1">
                <a:avLst/>
              </a:prstGeom>
              <a:noFill/>
              <a:ln w="57150" cap="flat" cmpd="sng">
                <a:solidFill>
                  <a:srgbClr val="927418"/>
                </a:solidFill>
                <a:prstDash val="solid"/>
                <a:miter lim="800000"/>
                <a:headEnd type="none" w="sm" len="sm"/>
                <a:tailEnd type="none" w="sm" len="sm"/>
              </a:ln>
            </p:spPr>
          </p:cxnSp>
        </p:grpSp>
        <p:sp>
          <p:nvSpPr>
            <p:cNvPr id="22" name="CaixaDeTexto 15">
              <a:extLst>
                <a:ext uri="{FF2B5EF4-FFF2-40B4-BE49-F238E27FC236}">
                  <a16:creationId xmlns:a16="http://schemas.microsoft.com/office/drawing/2014/main" id="{A85A8430-5455-E181-B1D6-364D915FE75E}"/>
                </a:ext>
              </a:extLst>
            </p:cNvPr>
            <p:cNvSpPr txBox="1"/>
            <p:nvPr/>
          </p:nvSpPr>
          <p:spPr>
            <a:xfrm>
              <a:off x="3823135" y="4780060"/>
              <a:ext cx="1743473" cy="37903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EVITE FILAS</a:t>
              </a:r>
            </a:p>
          </p:txBody>
        </p:sp>
      </p:grpSp>
      <p:grpSp>
        <p:nvGrpSpPr>
          <p:cNvPr id="25" name="Agrupar 24">
            <a:extLst>
              <a:ext uri="{FF2B5EF4-FFF2-40B4-BE49-F238E27FC236}">
                <a16:creationId xmlns:a16="http://schemas.microsoft.com/office/drawing/2014/main" id="{11E3E5A6-DB93-A2C4-B398-3C795E2D103D}"/>
              </a:ext>
            </a:extLst>
          </p:cNvPr>
          <p:cNvGrpSpPr/>
          <p:nvPr/>
        </p:nvGrpSpPr>
        <p:grpSpPr>
          <a:xfrm>
            <a:off x="6053156" y="3355305"/>
            <a:ext cx="2133432" cy="2071086"/>
            <a:chOff x="6053156" y="3355305"/>
            <a:chExt cx="2133432" cy="2071086"/>
          </a:xfrm>
        </p:grpSpPr>
        <p:grpSp>
          <p:nvGrpSpPr>
            <p:cNvPr id="26" name="Agrupar 25">
              <a:extLst>
                <a:ext uri="{FF2B5EF4-FFF2-40B4-BE49-F238E27FC236}">
                  <a16:creationId xmlns:a16="http://schemas.microsoft.com/office/drawing/2014/main" id="{5DFF9A3E-8C3A-CB84-4790-2B7999D392DE}"/>
                </a:ext>
              </a:extLst>
            </p:cNvPr>
            <p:cNvGrpSpPr/>
            <p:nvPr/>
          </p:nvGrpSpPr>
          <p:grpSpPr>
            <a:xfrm>
              <a:off x="6721784" y="3355305"/>
              <a:ext cx="821103" cy="1124422"/>
              <a:chOff x="6721784" y="3355305"/>
              <a:chExt cx="928427" cy="1271391"/>
            </a:xfrm>
          </p:grpSpPr>
          <p:pic>
            <p:nvPicPr>
              <p:cNvPr id="28" name="Gráfico 9">
                <a:extLst>
                  <a:ext uri="{FF2B5EF4-FFF2-40B4-BE49-F238E27FC236}">
                    <a16:creationId xmlns:a16="http://schemas.microsoft.com/office/drawing/2014/main" id="{A63E2775-6A5E-B6A9-90D4-B2F3C9F3A4B0}"/>
                  </a:ext>
                </a:extLst>
              </p:cNvPr>
              <p:cNvPicPr>
                <a:picLocks noChangeAspect="1"/>
              </p:cNvPicPr>
              <p:nvPr/>
            </p:nvPicPr>
            <p:blipFill rotWithShape="1">
              <a:blip>
                <a:extLst>
                  <a:ext uri="{96DAC541-7B7A-43D3-8B79-37D633B846F1}">
                    <asvg:svgBlip xmlns:asvg="http://schemas.microsoft.com/office/drawing/2016/SVG/main" r:embed="rId4"/>
                  </a:ext>
                </a:extLst>
              </a:blip>
              <a:srcRect r="19435"/>
              <a:stretch>
                <a:fillRect/>
              </a:stretch>
            </p:blipFill>
            <p:spPr>
              <a:xfrm>
                <a:off x="6721784" y="3355305"/>
                <a:ext cx="928427" cy="1271391"/>
              </a:xfrm>
              <a:prstGeom prst="rect">
                <a:avLst/>
              </a:prstGeom>
            </p:spPr>
          </p:pic>
          <p:sp>
            <p:nvSpPr>
              <p:cNvPr id="29" name="Retângulo 28">
                <a:extLst>
                  <a:ext uri="{FF2B5EF4-FFF2-40B4-BE49-F238E27FC236}">
                    <a16:creationId xmlns:a16="http://schemas.microsoft.com/office/drawing/2014/main" id="{C5B7C4E8-4F65-B68A-165F-E00EF46170DB}"/>
                  </a:ext>
                </a:extLst>
              </p:cNvPr>
              <p:cNvSpPr/>
              <p:nvPr/>
            </p:nvSpPr>
            <p:spPr>
              <a:xfrm>
                <a:off x="7307300" y="4328105"/>
                <a:ext cx="217214" cy="208965"/>
              </a:xfrm>
              <a:prstGeom prst="rect">
                <a:avLst/>
              </a:prstGeom>
              <a:solidFill>
                <a:srgbClr val="1F1F1F"/>
              </a:solidFill>
              <a:ln>
                <a:solidFill>
                  <a:srgbClr val="927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Agrupar 29">
                <a:extLst>
                  <a:ext uri="{FF2B5EF4-FFF2-40B4-BE49-F238E27FC236}">
                    <a16:creationId xmlns:a16="http://schemas.microsoft.com/office/drawing/2014/main" id="{4C9C6F33-B7D1-4C69-30AE-9D9B1EE34765}"/>
                  </a:ext>
                </a:extLst>
              </p:cNvPr>
              <p:cNvGrpSpPr/>
              <p:nvPr/>
            </p:nvGrpSpPr>
            <p:grpSpPr>
              <a:xfrm>
                <a:off x="7236519" y="4158034"/>
                <a:ext cx="358776" cy="417929"/>
                <a:chOff x="7236519" y="4158034"/>
                <a:chExt cx="358776" cy="417929"/>
              </a:xfrm>
              <a:solidFill>
                <a:srgbClr val="F40342"/>
              </a:solidFill>
            </p:grpSpPr>
            <p:sp>
              <p:nvSpPr>
                <p:cNvPr id="31" name="Retângulo 30">
                  <a:extLst>
                    <a:ext uri="{FF2B5EF4-FFF2-40B4-BE49-F238E27FC236}">
                      <a16:creationId xmlns:a16="http://schemas.microsoft.com/office/drawing/2014/main" id="{408E2959-1CE9-B2BB-6550-7AFDE36D1739}"/>
                    </a:ext>
                  </a:extLst>
                </p:cNvPr>
                <p:cNvSpPr/>
                <p:nvPr/>
              </p:nvSpPr>
              <p:spPr>
                <a:xfrm rot="18843876">
                  <a:off x="7324305" y="4298921"/>
                  <a:ext cx="88281" cy="263854"/>
                </a:xfrm>
                <a:prstGeom prst="rect">
                  <a:avLst/>
                </a:prstGeom>
                <a:solidFill>
                  <a:srgbClr val="9274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tabLst/>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Retângulo 31">
                  <a:extLst>
                    <a:ext uri="{FF2B5EF4-FFF2-40B4-BE49-F238E27FC236}">
                      <a16:creationId xmlns:a16="http://schemas.microsoft.com/office/drawing/2014/main" id="{6FB12957-1357-05DD-793B-34A4D0481573}"/>
                    </a:ext>
                  </a:extLst>
                </p:cNvPr>
                <p:cNvSpPr/>
                <p:nvPr/>
              </p:nvSpPr>
              <p:spPr>
                <a:xfrm rot="2643876">
                  <a:off x="7500577" y="4158034"/>
                  <a:ext cx="94718" cy="417929"/>
                </a:xfrm>
                <a:prstGeom prst="rect">
                  <a:avLst/>
                </a:prstGeom>
                <a:solidFill>
                  <a:srgbClr val="927418"/>
                </a:solidFill>
                <a:ln>
                  <a:solidFill>
                    <a:srgbClr val="927418"/>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tabLst/>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grpSp>
        <p:sp>
          <p:nvSpPr>
            <p:cNvPr id="27" name="CaixaDeTexto 16">
              <a:extLst>
                <a:ext uri="{FF2B5EF4-FFF2-40B4-BE49-F238E27FC236}">
                  <a16:creationId xmlns:a16="http://schemas.microsoft.com/office/drawing/2014/main" id="{340C5502-6FC4-4BCB-EACF-995AC348370B}"/>
                </a:ext>
              </a:extLst>
            </p:cNvPr>
            <p:cNvSpPr txBox="1"/>
            <p:nvPr/>
          </p:nvSpPr>
          <p:spPr>
            <a:xfrm>
              <a:off x="6053156" y="4780060"/>
              <a:ext cx="213343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CONTA SEMPRE EM DIA</a:t>
              </a:r>
            </a:p>
          </p:txBody>
        </p:sp>
      </p:grpSp>
      <p:grpSp>
        <p:nvGrpSpPr>
          <p:cNvPr id="33" name="Agrupar 32">
            <a:extLst>
              <a:ext uri="{FF2B5EF4-FFF2-40B4-BE49-F238E27FC236}">
                <a16:creationId xmlns:a16="http://schemas.microsoft.com/office/drawing/2014/main" id="{D3E3D4D8-0F82-23F9-4DED-3C582A97980C}"/>
              </a:ext>
            </a:extLst>
          </p:cNvPr>
          <p:cNvGrpSpPr/>
          <p:nvPr/>
        </p:nvGrpSpPr>
        <p:grpSpPr>
          <a:xfrm>
            <a:off x="855346" y="3355305"/>
            <a:ext cx="3098088" cy="2071086"/>
            <a:chOff x="855346" y="3355305"/>
            <a:chExt cx="3098088" cy="2071086"/>
          </a:xfrm>
        </p:grpSpPr>
        <p:sp>
          <p:nvSpPr>
            <p:cNvPr id="34" name="CaixaDeTexto 14">
              <a:extLst>
                <a:ext uri="{FF2B5EF4-FFF2-40B4-BE49-F238E27FC236}">
                  <a16:creationId xmlns:a16="http://schemas.microsoft.com/office/drawing/2014/main" id="{101768C9-D5D0-1D54-83E7-BFEF0DB91C8C}"/>
                </a:ext>
              </a:extLst>
            </p:cNvPr>
            <p:cNvSpPr txBox="1"/>
            <p:nvPr/>
          </p:nvSpPr>
          <p:spPr>
            <a:xfrm>
              <a:off x="855346" y="4780060"/>
              <a:ext cx="3098088"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SEGURANÇA E PRATICIDADE</a:t>
              </a:r>
            </a:p>
          </p:txBody>
        </p:sp>
        <p:pic>
          <p:nvPicPr>
            <p:cNvPr id="35" name="Gráfico 17">
              <a:extLst>
                <a:ext uri="{FF2B5EF4-FFF2-40B4-BE49-F238E27FC236}">
                  <a16:creationId xmlns:a16="http://schemas.microsoft.com/office/drawing/2014/main" id="{EDBF7FDB-EC05-FBC1-AF5C-9A92F6EFFFD9}"/>
                </a:ext>
              </a:extLst>
            </p:cNvPr>
            <p:cNvPicPr>
              <a:picLocks noChangeAspect="1"/>
            </p:cNvPicPr>
            <p:nvPr/>
          </p:nvPicPr>
          <p:blipFill rotWithShape="1">
            <a:blip>
              <a:extLst>
                <a:ext uri="{96DAC541-7B7A-43D3-8B79-37D633B846F1}">
                  <asvg:svgBlip xmlns:asvg="http://schemas.microsoft.com/office/drawing/2016/SVG/main" r:embed="rId5"/>
                </a:ext>
              </a:extLst>
            </a:blip>
            <a:srcRect l="21462" t="12199" r="19123" b="12280"/>
            <a:stretch>
              <a:fillRect/>
            </a:stretch>
          </p:blipFill>
          <p:spPr>
            <a:xfrm>
              <a:off x="2000264" y="3355305"/>
              <a:ext cx="882096" cy="1121204"/>
            </a:xfrm>
            <a:prstGeom prst="rect">
              <a:avLst/>
            </a:prstGeom>
          </p:spPr>
        </p:pic>
      </p:grpSp>
    </p:spTree>
    <p:extLst>
      <p:ext uri="{BB962C8B-B14F-4D97-AF65-F5344CB8AC3E}">
        <p14:creationId xmlns:p14="http://schemas.microsoft.com/office/powerpoint/2010/main" val="390439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284F8-32FC-00DB-27CF-328D2BA1F84A}"/>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3AB896FC-CF17-41AD-083B-F8A8B9581BBA}"/>
              </a:ext>
            </a:extLst>
          </p:cNvPr>
          <p:cNvSpPr txBox="1"/>
          <p:nvPr/>
        </p:nvSpPr>
        <p:spPr>
          <a:xfrm>
            <a:off x="813792" y="2335651"/>
            <a:ext cx="8973675" cy="3170099"/>
          </a:xfrm>
          <a:prstGeom prst="rect">
            <a:avLst/>
          </a:prstGeom>
          <a:noFill/>
        </p:spPr>
        <p:txBody>
          <a:bodyPr wrap="square" rtlCol="0">
            <a:spAutoFit/>
          </a:bodyPr>
          <a:lstStyle/>
          <a:p>
            <a:pPr lvl="0">
              <a:spcBef>
                <a:spcPts val="1200"/>
              </a:spcBef>
              <a:defRPr/>
            </a:pPr>
            <a:r>
              <a:rPr lang="pt-BR" sz="2000" dirty="0">
                <a:solidFill>
                  <a:prstClr val="white"/>
                </a:solidFill>
                <a:latin typeface="Segoe UI" panose="020B0502040204020203" pitchFamily="34" charset="0"/>
                <a:cs typeface="Segoe UI" panose="020B0502040204020203" pitchFamily="34" charset="0"/>
              </a:rPr>
              <a:t>Diferente do DA, o Pix Automático não depende de convênios diretos entre a Claro e bancos específicos, e funciona por meio da infraestrutura do Banco Central.</a:t>
            </a:r>
          </a:p>
          <a:p>
            <a:pPr lvl="0">
              <a:spcBef>
                <a:spcPts val="1200"/>
              </a:spcBef>
              <a:defRPr/>
            </a:pPr>
            <a:r>
              <a:rPr lang="pt-BR" sz="2000" dirty="0">
                <a:solidFill>
                  <a:prstClr val="white"/>
                </a:solidFill>
                <a:latin typeface="Segoe UI" panose="020B0502040204020203" pitchFamily="34" charset="0"/>
                <a:cs typeface="Segoe UI" panose="020B0502040204020203" pitchFamily="34" charset="0"/>
              </a:rPr>
              <a:t>Portanto, usuários de todos os bancos, instituições de pagamento e instituições financeiras participantes do Pix poderão cadastrar o pagamento de faturas da Claro via Pix Automático.​</a:t>
            </a:r>
          </a:p>
          <a:p>
            <a:pPr lvl="0">
              <a:spcBef>
                <a:spcPts val="1200"/>
              </a:spcBef>
              <a:defRPr/>
            </a:pPr>
            <a:r>
              <a:rPr lang="pt-BR" sz="2000" dirty="0">
                <a:solidFill>
                  <a:prstClr val="white"/>
                </a:solidFill>
                <a:latin typeface="Segoe UI" panose="020B0502040204020203" pitchFamily="34" charset="0"/>
                <a:cs typeface="Segoe UI" panose="020B0502040204020203" pitchFamily="34" charset="0"/>
              </a:rPr>
              <a:t>Outro ponto importante é que o Débito Automático costuma funcionar somente em dias úteis. Já com o Pix Automático, o pagamento pode ser feito em qualquer dia, inclusive aos finais de semana.</a:t>
            </a:r>
          </a:p>
        </p:txBody>
      </p:sp>
      <p:sp>
        <p:nvSpPr>
          <p:cNvPr id="15" name="CaixaDeTexto 14">
            <a:extLst>
              <a:ext uri="{FF2B5EF4-FFF2-40B4-BE49-F238E27FC236}">
                <a16:creationId xmlns:a16="http://schemas.microsoft.com/office/drawing/2014/main" id="{068D733A-7590-3A63-F3AA-609BD5477DEC}"/>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PAGAMENTO PIX AUTOMÁTICO</a:t>
            </a:r>
          </a:p>
        </p:txBody>
      </p:sp>
      <p:sp>
        <p:nvSpPr>
          <p:cNvPr id="2" name="CaixaDeTexto 1">
            <a:extLst>
              <a:ext uri="{FF2B5EF4-FFF2-40B4-BE49-F238E27FC236}">
                <a16:creationId xmlns:a16="http://schemas.microsoft.com/office/drawing/2014/main" id="{399DE390-E38F-47AE-30C2-84268843A9D2}"/>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a:extLst>
              <a:ext uri="{FF2B5EF4-FFF2-40B4-BE49-F238E27FC236}">
                <a16:creationId xmlns:a16="http://schemas.microsoft.com/office/drawing/2014/main" id="{0CC1EA4A-B805-1BA7-2043-D0515E75AEC9}"/>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Tree>
    <p:extLst>
      <p:ext uri="{BB962C8B-B14F-4D97-AF65-F5344CB8AC3E}">
        <p14:creationId xmlns:p14="http://schemas.microsoft.com/office/powerpoint/2010/main" val="334204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aixaDeTexto 31"/>
          <p:cNvSpPr txBox="1"/>
          <p:nvPr/>
        </p:nvSpPr>
        <p:spPr>
          <a:xfrm>
            <a:off x="862430" y="1276532"/>
            <a:ext cx="8483787" cy="461665"/>
          </a:xfrm>
          <a:prstGeom prst="rect">
            <a:avLst/>
          </a:prstGeom>
          <a:noFill/>
        </p:spPr>
        <p:txBody>
          <a:bodyPr wrap="square" rtlCol="0">
            <a:spAutoFit/>
          </a:bodyPr>
          <a:lstStyle/>
          <a:p>
            <a:pPr lvl="0" defTabSz="450850">
              <a:defRPr/>
            </a:pPr>
            <a:r>
              <a:rPr lang="pt-BR" sz="24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CLARO CONTROLE NO MULTI</a:t>
            </a:r>
          </a:p>
        </p:txBody>
      </p:sp>
      <p:sp>
        <p:nvSpPr>
          <p:cNvPr id="12" name="CaixaDeTexto 11"/>
          <p:cNvSpPr txBox="1"/>
          <p:nvPr/>
        </p:nvSpPr>
        <p:spPr>
          <a:xfrm>
            <a:off x="862430" y="886284"/>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graphicFrame>
        <p:nvGraphicFramePr>
          <p:cNvPr id="14" name="Tabela 13"/>
          <p:cNvGraphicFramePr>
            <a:graphicFrameLocks noGrp="1"/>
          </p:cNvGraphicFramePr>
          <p:nvPr>
            <p:extLst>
              <p:ext uri="{D42A27DB-BD31-4B8C-83A1-F6EECF244321}">
                <p14:modId xmlns:p14="http://schemas.microsoft.com/office/powerpoint/2010/main" val="3838802867"/>
              </p:ext>
            </p:extLst>
          </p:nvPr>
        </p:nvGraphicFramePr>
        <p:xfrm>
          <a:off x="2738293" y="2190001"/>
          <a:ext cx="6715413" cy="3873812"/>
        </p:xfrm>
        <a:graphic>
          <a:graphicData uri="http://schemas.openxmlformats.org/drawingml/2006/table">
            <a:tbl>
              <a:tblPr firstRow="1" bandRow="1">
                <a:tableStyleId>{5C22544A-7EE6-4342-B048-85BDC9FD1C3A}</a:tableStyleId>
              </a:tblPr>
              <a:tblGrid>
                <a:gridCol w="2238471">
                  <a:extLst>
                    <a:ext uri="{9D8B030D-6E8A-4147-A177-3AD203B41FA5}">
                      <a16:colId xmlns:a16="http://schemas.microsoft.com/office/drawing/2014/main" val="20000"/>
                    </a:ext>
                  </a:extLst>
                </a:gridCol>
                <a:gridCol w="2238471">
                  <a:extLst>
                    <a:ext uri="{9D8B030D-6E8A-4147-A177-3AD203B41FA5}">
                      <a16:colId xmlns:a16="http://schemas.microsoft.com/office/drawing/2014/main" val="20001"/>
                    </a:ext>
                  </a:extLst>
                </a:gridCol>
                <a:gridCol w="2238471">
                  <a:extLst>
                    <a:ext uri="{9D8B030D-6E8A-4147-A177-3AD203B41FA5}">
                      <a16:colId xmlns:a16="http://schemas.microsoft.com/office/drawing/2014/main" val="20002"/>
                    </a:ext>
                  </a:extLst>
                </a:gridCol>
              </a:tblGrid>
              <a:tr h="555180">
                <a:tc>
                  <a:txBody>
                    <a:bodyPr/>
                    <a:lstStyle/>
                    <a:p>
                      <a:pPr algn="ctr"/>
                      <a:r>
                        <a:rPr lang="pt-BR" sz="16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CONTROLE 25GB</a:t>
                      </a:r>
                    </a:p>
                  </a:txBody>
                  <a:tcPr marL="11340" marR="11340" marT="113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D920E"/>
                    </a:solidFill>
                  </a:tcPr>
                </a:tc>
                <a:tc>
                  <a:txBody>
                    <a:bodyPr/>
                    <a:lstStyle/>
                    <a:p>
                      <a:pPr algn="ctr"/>
                      <a:r>
                        <a:rPr lang="pt-BR" sz="16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CONTROLE 30GB</a:t>
                      </a:r>
                    </a:p>
                  </a:txBody>
                  <a:tcPr marL="11340" marR="11340" marT="113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998">
                        <a:alpha val="65000"/>
                      </a:srgbClr>
                    </a:solidFill>
                  </a:tcPr>
                </a:tc>
                <a:tc>
                  <a:txBody>
                    <a:bodyPr/>
                    <a:lstStyle/>
                    <a:p>
                      <a:pPr algn="ctr"/>
                      <a:r>
                        <a:rPr lang="pt-BR" sz="16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CONTROLE 30GB GEFORCE</a:t>
                      </a:r>
                    </a:p>
                  </a:txBody>
                  <a:tcPr marL="11340" marR="11340" marT="113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D920E"/>
                    </a:solidFill>
                  </a:tcPr>
                </a:tc>
                <a:extLst>
                  <a:ext uri="{0D108BD9-81ED-4DB2-BD59-A6C34878D82A}">
                    <a16:rowId xmlns:a16="http://schemas.microsoft.com/office/drawing/2014/main" val="10000"/>
                  </a:ext>
                </a:extLst>
              </a:tr>
              <a:tr h="555180">
                <a:tc>
                  <a:txBody>
                    <a:bodyPr/>
                    <a:lstStyle/>
                    <a:p>
                      <a:pPr algn="ctr"/>
                      <a:r>
                        <a:rPr lang="pt-BR" sz="16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 15GB </a:t>
                      </a:r>
                      <a:r>
                        <a:rPr lang="pt-BR" sz="14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uso livre</a:t>
                      </a:r>
                    </a:p>
                  </a:txBody>
                  <a:tcPr marL="11340" marR="11340" marT="113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20GB </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uso livre</a:t>
                      </a:r>
                      <a:endParaRPr lang="pt-BR" sz="16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txBody>
                  <a:tcPr marL="11340" marR="11340" marT="113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E998">
                        <a:alpha val="33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20GB </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uso livre</a:t>
                      </a:r>
                      <a:endParaRPr lang="pt-BR" sz="1600"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txBody>
                  <a:tcPr marL="11340" marR="11340" marT="113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extLst>
                  <a:ext uri="{0D108BD9-81ED-4DB2-BD59-A6C34878D82A}">
                    <a16:rowId xmlns:a16="http://schemas.microsoft.com/office/drawing/2014/main" val="10001"/>
                  </a:ext>
                </a:extLst>
              </a:tr>
              <a:tr h="672060">
                <a:tc>
                  <a:txBody>
                    <a:bodyPr/>
                    <a:lstStyle/>
                    <a:p>
                      <a:pPr marL="85725" indent="-85725" algn="ctr" fontAlgn="ctr">
                        <a:lnSpc>
                          <a:spcPct val="100000"/>
                        </a:lnSpc>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r>
                        <a:rPr lang="pt-BR" sz="1600" b="0" u="none" strike="noStrike" kern="1200" dirty="0" err="1">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Multi</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20GB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r>
                        <a:rPr lang="pt-BR" sz="1600" b="0" u="none" strike="noStrike" kern="1200" dirty="0" err="1">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Multi</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25GB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E998">
                        <a:alpha val="33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r>
                        <a:rPr lang="pt-BR" sz="1600" b="0" u="none" strike="noStrike" kern="1200" dirty="0" err="1">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Multi</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25GB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extLst>
                  <a:ext uri="{0D108BD9-81ED-4DB2-BD59-A6C34878D82A}">
                    <a16:rowId xmlns:a16="http://schemas.microsoft.com/office/drawing/2014/main" val="10002"/>
                  </a:ext>
                </a:extLst>
              </a:tr>
              <a:tr h="672060">
                <a:tc>
                  <a:txBody>
                    <a:bodyPr/>
                    <a:lstStyle/>
                    <a:p>
                      <a:pPr marL="85725" indent="-85725" algn="ctr" fontAlgn="ctr">
                        <a:lnSpc>
                          <a:spcPct val="100000"/>
                        </a:lnSpc>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p>
                    <a:p>
                      <a:pPr marL="85725" indent="-85725" algn="ctr" fontAlgn="ctr">
                        <a:lnSpc>
                          <a:spcPct val="100000"/>
                        </a:lnSpc>
                      </a:pPr>
                      <a:r>
                        <a:rPr lang="pt-BR" sz="14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para aplicativos selecionados </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25GB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p>
                    <a:p>
                      <a:pPr marL="85725" marR="0" lvl="0" indent="-85725" algn="ctr" defTabSz="914400" rtl="0" eaLnBrk="1" fontAlgn="ctr" latinLnBrk="0" hangingPunct="1">
                        <a:lnSpc>
                          <a:spcPct val="100000"/>
                        </a:lnSpc>
                        <a:spcBef>
                          <a:spcPts val="0"/>
                        </a:spcBef>
                        <a:spcAft>
                          <a:spcPts val="0"/>
                        </a:spcAft>
                        <a:buClrTx/>
                        <a:buSzTx/>
                        <a:buFontTx/>
                        <a:buNone/>
                        <a:defRPr/>
                      </a:pPr>
                      <a:r>
                        <a:rPr lang="pt-BR" sz="14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para aplicativos selecionados </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30GB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E998">
                        <a:alpha val="33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p>
                    <a:p>
                      <a:pPr marL="85725" marR="0" lvl="0" indent="-85725" algn="ctr" defTabSz="914400" rtl="0" eaLnBrk="1" fontAlgn="ctr" latinLnBrk="0" hangingPunct="1">
                        <a:lnSpc>
                          <a:spcPct val="100000"/>
                        </a:lnSpc>
                        <a:spcBef>
                          <a:spcPts val="0"/>
                        </a:spcBef>
                        <a:spcAft>
                          <a:spcPts val="0"/>
                        </a:spcAft>
                        <a:buClrTx/>
                        <a:buSzTx/>
                        <a:buFontTx/>
                        <a:buNone/>
                        <a:defRPr/>
                      </a:pPr>
                      <a:r>
                        <a:rPr lang="pt-BR" sz="14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para aplicativos selecionados </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30GB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extLst>
                  <a:ext uri="{0D108BD9-81ED-4DB2-BD59-A6C34878D82A}">
                    <a16:rowId xmlns:a16="http://schemas.microsoft.com/office/drawing/2014/main" val="10003"/>
                  </a:ext>
                </a:extLst>
              </a:tr>
              <a:tr h="672060">
                <a:tc>
                  <a:txBody>
                    <a:bodyPr/>
                    <a:lstStyle/>
                    <a:p>
                      <a:pPr marL="85725" indent="-85725" algn="ctr" fontAlgn="ctr">
                        <a:lnSpc>
                          <a:spcPct val="100000"/>
                        </a:lnSpc>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p>
                    <a:p>
                      <a:pPr marL="85725" indent="-85725" algn="ctr" fontAlgn="ctr">
                        <a:lnSpc>
                          <a:spcPct val="100000"/>
                        </a:lnSpc>
                      </a:pPr>
                      <a:r>
                        <a:rPr lang="pt-BR" sz="14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Bônus 12 meses com/sem portabilidade</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30GB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p>
                    <a:p>
                      <a:pPr marL="85725" marR="0" lvl="0" indent="-85725" algn="ctr" defTabSz="914400" rtl="0" eaLnBrk="1" fontAlgn="ctr" latinLnBrk="0" hangingPunct="1">
                        <a:lnSpc>
                          <a:spcPct val="100000"/>
                        </a:lnSpc>
                        <a:spcBef>
                          <a:spcPts val="0"/>
                        </a:spcBef>
                        <a:spcAft>
                          <a:spcPts val="0"/>
                        </a:spcAft>
                        <a:buClrTx/>
                        <a:buSzTx/>
                        <a:buFontTx/>
                        <a:buNone/>
                        <a:defRPr/>
                      </a:pPr>
                      <a:r>
                        <a:rPr lang="pt-BR" sz="14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Bônus 12 meses com/sem portabilidade </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35GB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E998">
                        <a:alpha val="33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+ 5GB </a:t>
                      </a:r>
                    </a:p>
                    <a:p>
                      <a:pPr marL="85725" marR="0" lvl="0" indent="-85725" algn="ctr" defTabSz="914400" rtl="0" eaLnBrk="1" fontAlgn="ctr" latinLnBrk="0" hangingPunct="1">
                        <a:lnSpc>
                          <a:spcPct val="100000"/>
                        </a:lnSpc>
                        <a:spcBef>
                          <a:spcPts val="0"/>
                        </a:spcBef>
                        <a:spcAft>
                          <a:spcPts val="0"/>
                        </a:spcAft>
                        <a:buClrTx/>
                        <a:buSzTx/>
                        <a:buFontTx/>
                        <a:buNone/>
                        <a:defRPr/>
                      </a:pPr>
                      <a:r>
                        <a:rPr lang="pt-BR" sz="14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Bônus 12 meses com/sem portabilidade </a:t>
                      </a:r>
                      <a:r>
                        <a:rPr lang="pt-BR" sz="1600" b="0" u="none" strike="noStrike" kern="1200" dirty="0">
                          <a:solidFill>
                            <a:schemeClr val="bg1"/>
                          </a:solidFill>
                          <a:effectLst/>
                          <a:latin typeface="Segoe UI" panose="020B0502040204020203" pitchFamily="34" charset="0"/>
                          <a:ea typeface="Segoe UI Black" panose="020B0A02040204020203" pitchFamily="34" charset="0"/>
                          <a:cs typeface="Segoe UI" panose="020B0502040204020203" pitchFamily="34" charset="0"/>
                        </a:rPr>
                        <a:t>= </a:t>
                      </a: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35GB</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extLst>
                  <a:ext uri="{0D108BD9-81ED-4DB2-BD59-A6C34878D82A}">
                    <a16:rowId xmlns:a16="http://schemas.microsoft.com/office/drawing/2014/main" val="553932825"/>
                  </a:ext>
                </a:extLst>
              </a:tr>
              <a:tr h="672060">
                <a:tc>
                  <a:txBody>
                    <a:bodyPr/>
                    <a:lstStyle/>
                    <a:p>
                      <a:pPr marL="85725" indent="-85725" algn="ctr" fontAlgn="ctr">
                        <a:lnSpc>
                          <a:spcPct val="100000"/>
                        </a:lnSpc>
                      </a:pP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R$ 44,90</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R$ 69,90</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E998">
                        <a:alpha val="33000"/>
                      </a:srgbClr>
                    </a:solidFill>
                  </a:tcPr>
                </a:tc>
                <a:tc>
                  <a:txBody>
                    <a:bodyPr/>
                    <a:lstStyle/>
                    <a:p>
                      <a:pPr marL="85725" marR="0" lvl="0" indent="-85725" algn="ctr" defTabSz="914400" rtl="0" eaLnBrk="1" fontAlgn="ctr" latinLnBrk="0" hangingPunct="1">
                        <a:lnSpc>
                          <a:spcPct val="100000"/>
                        </a:lnSpc>
                        <a:spcBef>
                          <a:spcPts val="0"/>
                        </a:spcBef>
                        <a:spcAft>
                          <a:spcPts val="0"/>
                        </a:spcAft>
                        <a:buClrTx/>
                        <a:buSzTx/>
                        <a:buFontTx/>
                        <a:buNone/>
                        <a:defRPr/>
                      </a:pPr>
                      <a:r>
                        <a:rPr lang="pt-BR" sz="1600" b="0" u="none" strike="noStrike" kern="1200" dirty="0">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rPr>
                        <a:t>R$ 99,90</a:t>
                      </a:r>
                    </a:p>
                  </a:txBody>
                  <a:tcPr marL="8626" marR="8626" marT="862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D920E">
                        <a:alpha val="60000"/>
                      </a:srgbClr>
                    </a:solidFill>
                  </a:tcPr>
                </a:tc>
                <a:extLst>
                  <a:ext uri="{0D108BD9-81ED-4DB2-BD59-A6C34878D82A}">
                    <a16:rowId xmlns:a16="http://schemas.microsoft.com/office/drawing/2014/main" val="2848627910"/>
                  </a:ext>
                </a:extLst>
              </a:tr>
            </a:tbl>
          </a:graphicData>
        </a:graphic>
      </p:graphicFrame>
      <p:pic>
        <p:nvPicPr>
          <p:cNvPr id="3" name="Gráfico 2"/>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DAF5-F8B1-572D-DDD2-A0E4FF6782F2}"/>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70AE7CE6-6EC7-F3EE-61B5-B0EB7E51B96C}"/>
              </a:ext>
            </a:extLst>
          </p:cNvPr>
          <p:cNvSpPr txBox="1"/>
          <p:nvPr/>
        </p:nvSpPr>
        <p:spPr>
          <a:xfrm>
            <a:off x="6025091" y="2687844"/>
            <a:ext cx="5281083" cy="1631216"/>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5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Na venda do Claro </a:t>
            </a:r>
            <a:r>
              <a:rPr kumimoji="0" lang="pt-BR" sz="25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Multi</a:t>
            </a:r>
            <a:r>
              <a:rPr kumimoji="0" lang="pt-BR" sz="25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com qualquer plano </a:t>
            </a:r>
            <a:r>
              <a:rPr lang="pt-BR" sz="2500" dirty="0">
                <a:solidFill>
                  <a:prstClr val="white"/>
                </a:solidFill>
                <a:latin typeface="Segoe UI" panose="020B0502040204020203" pitchFamily="34" charset="0"/>
                <a:cs typeface="Segoe UI" panose="020B0502040204020203" pitchFamily="34" charset="0"/>
              </a:rPr>
              <a:t>Controle</a:t>
            </a:r>
            <a:r>
              <a:rPr kumimoji="0" lang="pt-BR" sz="25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o cliente tem ChatGPT Plus sem custo adicional por 2 meses.</a:t>
            </a:r>
          </a:p>
        </p:txBody>
      </p:sp>
      <p:sp>
        <p:nvSpPr>
          <p:cNvPr id="5" name="CaixaDeTexto 4">
            <a:extLst>
              <a:ext uri="{FF2B5EF4-FFF2-40B4-BE49-F238E27FC236}">
                <a16:creationId xmlns:a16="http://schemas.microsoft.com/office/drawing/2014/main" id="{B890F2FB-4089-2B17-1875-8D94288FEC21}"/>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6" name="Imagem 2">
            <a:extLst>
              <a:ext uri="{FF2B5EF4-FFF2-40B4-BE49-F238E27FC236}">
                <a16:creationId xmlns:a16="http://schemas.microsoft.com/office/drawing/2014/main" id="{80954127-94EC-5D69-4886-377CB91A9B1E}"/>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a:extLst>
              <a:ext uri="{FF2B5EF4-FFF2-40B4-BE49-F238E27FC236}">
                <a16:creationId xmlns:a16="http://schemas.microsoft.com/office/drawing/2014/main" id="{3556FFCB-48FF-505C-20D1-14D6367748C2}"/>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240291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4D287-9910-013B-375A-36774523FDFB}"/>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144D7028-A1A1-E5CA-F65B-E450DEC1B361}"/>
              </a:ext>
            </a:extLst>
          </p:cNvPr>
          <p:cNvSpPr txBox="1"/>
          <p:nvPr/>
        </p:nvSpPr>
        <p:spPr>
          <a:xfrm>
            <a:off x="6025091" y="2880204"/>
            <a:ext cx="5281083" cy="1246495"/>
          </a:xfrm>
          <a:prstGeom prst="rect">
            <a:avLst/>
          </a:prstGeom>
          <a:noFill/>
        </p:spPr>
        <p:txBody>
          <a:bodyPr wrap="square" anchor="ctr">
            <a:spAutoFit/>
          </a:bodyPr>
          <a:lstStyle/>
          <a:p>
            <a:pPr lvl="0">
              <a:spcBef>
                <a:spcPts val="1200"/>
              </a:spcBef>
              <a:defRPr/>
            </a:pPr>
            <a:r>
              <a:rPr lang="pt-BR" sz="2500" dirty="0">
                <a:solidFill>
                  <a:prstClr val="white"/>
                </a:solidFill>
                <a:latin typeface="Segoe UI" panose="020B0502040204020203" pitchFamily="34" charset="0"/>
                <a:cs typeface="Segoe UI" panose="020B0502040204020203" pitchFamily="34" charset="0"/>
              </a:rPr>
              <a:t>Consulte a tabela de preços vigente para conferir os valores dos planos Controle na modalidade </a:t>
            </a:r>
            <a:r>
              <a:rPr lang="pt-BR" sz="2500">
                <a:solidFill>
                  <a:prstClr val="white"/>
                </a:solidFill>
                <a:latin typeface="Segoe UI" panose="020B0502040204020203" pitchFamily="34" charset="0"/>
                <a:cs typeface="Segoe UI" panose="020B0502040204020203" pitchFamily="34" charset="0"/>
              </a:rPr>
              <a:t>Multi</a:t>
            </a:r>
            <a:r>
              <a:rPr kumimoji="0" lang="pt-BR" sz="2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t>
            </a:r>
            <a:endParaRPr kumimoji="0" lang="pt-BR" sz="25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CaixaDeTexto 4">
            <a:extLst>
              <a:ext uri="{FF2B5EF4-FFF2-40B4-BE49-F238E27FC236}">
                <a16:creationId xmlns:a16="http://schemas.microsoft.com/office/drawing/2014/main" id="{669CF654-C0C1-C5D4-C901-C8A304AE14CF}"/>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6" name="Imagem 2">
            <a:extLst>
              <a:ext uri="{FF2B5EF4-FFF2-40B4-BE49-F238E27FC236}">
                <a16:creationId xmlns:a16="http://schemas.microsoft.com/office/drawing/2014/main" id="{74620E61-83A4-2494-3274-9E9FB860A176}"/>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a:extLst>
              <a:ext uri="{FF2B5EF4-FFF2-40B4-BE49-F238E27FC236}">
                <a16:creationId xmlns:a16="http://schemas.microsoft.com/office/drawing/2014/main" id="{3625A56C-1E45-C191-B460-8BFCD765E6A5}"/>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213185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CCDBD-655E-1B4D-ACF2-E684ADB6D1B2}"/>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52078454-6144-9A40-FDC9-B62D1400E8F5}"/>
              </a:ext>
            </a:extLst>
          </p:cNvPr>
          <p:cNvSpPr txBox="1"/>
          <p:nvPr/>
        </p:nvSpPr>
        <p:spPr>
          <a:xfrm>
            <a:off x="5776344" y="2826688"/>
            <a:ext cx="5790014" cy="1569660"/>
          </a:xfrm>
          <a:prstGeom prst="rect">
            <a:avLst/>
          </a:prstGeom>
          <a:noFill/>
        </p:spPr>
        <p:txBody>
          <a:bodyPr wrap="square" anchor="ctr">
            <a:spAutoFit/>
          </a:bodyPr>
          <a:lstStyle/>
          <a:p>
            <a:pPr lvl="0" defTabSz="913765">
              <a:spcBef>
                <a:spcPts val="1200"/>
              </a:spcBef>
            </a:pPr>
            <a:r>
              <a:rPr lang="pt-BR" sz="4800">
                <a:solidFill>
                  <a:prstClr val="white"/>
                </a:solidFill>
              </a:rPr>
              <a:t>Ligações </a:t>
            </a:r>
            <a:r>
              <a:rPr lang="pt-BR" sz="4800" b="1">
                <a:solidFill>
                  <a:prstClr val="white"/>
                </a:solidFill>
              </a:rPr>
              <a:t>para 0300 e 0500</a:t>
            </a:r>
            <a:r>
              <a:rPr lang="pt-BR" sz="4800">
                <a:solidFill>
                  <a:prstClr val="white"/>
                </a:solidFill>
              </a:rPr>
              <a:t>, são </a:t>
            </a:r>
            <a:r>
              <a:rPr lang="pt-BR" sz="4800" b="1">
                <a:solidFill>
                  <a:prstClr val="white"/>
                </a:solidFill>
              </a:rPr>
              <a:t>tarifadas</a:t>
            </a:r>
            <a:r>
              <a:rPr lang="pt-BR" sz="4800">
                <a:solidFill>
                  <a:prstClr val="white"/>
                </a:solidFill>
              </a:rPr>
              <a:t>!</a:t>
            </a:r>
          </a:p>
        </p:txBody>
      </p:sp>
      <p:pic>
        <p:nvPicPr>
          <p:cNvPr id="6" name="Imagem 2">
            <a:extLst>
              <a:ext uri="{FF2B5EF4-FFF2-40B4-BE49-F238E27FC236}">
                <a16:creationId xmlns:a16="http://schemas.microsoft.com/office/drawing/2014/main" id="{5600EA9E-575F-236B-5EBD-E8471ACFC6E6}"/>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21" name="CaixaDeTexto 2">
            <a:extLst>
              <a:ext uri="{FF2B5EF4-FFF2-40B4-BE49-F238E27FC236}">
                <a16:creationId xmlns:a16="http://schemas.microsoft.com/office/drawing/2014/main" id="{AA8E85A0-43A7-C369-98D3-8564FBEA449F}"/>
              </a:ext>
            </a:extLst>
          </p:cNvPr>
          <p:cNvSpPr txBox="1"/>
          <p:nvPr/>
        </p:nvSpPr>
        <p:spPr>
          <a:xfrm>
            <a:off x="2092670" y="3124302"/>
            <a:ext cx="30630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sp>
        <p:nvSpPr>
          <p:cNvPr id="23" name="Retângulo 5">
            <a:extLst>
              <a:ext uri="{FF2B5EF4-FFF2-40B4-BE49-F238E27FC236}">
                <a16:creationId xmlns:a16="http://schemas.microsoft.com/office/drawing/2014/main" id="{240F5B46-022E-E844-9553-FD0B5A0A10E7}"/>
              </a:ext>
            </a:extLst>
          </p:cNvPr>
          <p:cNvSpPr/>
          <p:nvPr/>
        </p:nvSpPr>
        <p:spPr>
          <a:xfrm rot="5400000">
            <a:off x="3543709" y="2488271"/>
            <a:ext cx="88710" cy="2899655"/>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22535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89449" y="2387903"/>
            <a:ext cx="4313892" cy="30162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Os planos </a:t>
            </a:r>
            <a:r>
              <a:rPr lang="pt-BR" sz="2000" b="1">
                <a:solidFill>
                  <a:prstClr val="white"/>
                </a:solidFill>
                <a:latin typeface="Segoe UI" panose="020B0502040204020203" pitchFamily="34" charset="0"/>
                <a:ea typeface="Segoe UI Black" panose="020B0A02040204020203" pitchFamily="34" charset="0"/>
                <a:cs typeface="Segoe UI" panose="020B0502040204020203" pitchFamily="34" charset="0"/>
              </a:rPr>
              <a:t>pós-pagos da Claro </a:t>
            </a: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são ideais para quem busca </a:t>
            </a:r>
            <a:r>
              <a:rPr lang="pt-BR" sz="2000" b="1">
                <a:solidFill>
                  <a:prstClr val="white"/>
                </a:solidFill>
                <a:latin typeface="Segoe UI" panose="020B0502040204020203" pitchFamily="34" charset="0"/>
                <a:ea typeface="Segoe UI Black" panose="020B0A02040204020203" pitchFamily="34" charset="0"/>
                <a:cs typeface="Segoe UI" panose="020B0502040204020203" pitchFamily="34" charset="0"/>
              </a:rPr>
              <a:t>grandes franquias de internet, benefícios premium e conectividade internacional. </a:t>
            </a:r>
          </a:p>
          <a:p>
            <a:pPr lvl="0"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Eles funcionam com </a:t>
            </a:r>
            <a:r>
              <a:rPr lang="pt-BR" sz="2000" b="1">
                <a:solidFill>
                  <a:prstClr val="white"/>
                </a:solidFill>
                <a:latin typeface="Segoe UI" panose="020B0502040204020203" pitchFamily="34" charset="0"/>
                <a:ea typeface="Segoe UI Black" panose="020B0A02040204020203" pitchFamily="34" charset="0"/>
                <a:cs typeface="Segoe UI" panose="020B0502040204020203" pitchFamily="34" charset="0"/>
              </a:rPr>
              <a:t>fatura mensal</a:t>
            </a: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 geralmente com fidelidade de 12 meses, e incluem diversos serviços digitais e bônus.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pic>
        <p:nvPicPr>
          <p:cNvPr id="11" name="Imagem 11"/>
          <p:cNvPicPr>
            <a:picLocks noChangeAspect="1"/>
          </p:cNvPicPr>
          <p:nvPr/>
        </p:nvPicPr>
        <p:blipFill rotWithShape="1">
          <a:blip r:embed="rId3"/>
          <a:srcRect l="-29" t="9938" r="7443" b="6299"/>
          <a:stretch/>
        </p:blipFill>
        <p:spPr>
          <a:xfrm>
            <a:off x="5840501" y="1374907"/>
            <a:ext cx="6469236" cy="3892378"/>
          </a:xfrm>
          <a:prstGeom prst="rect">
            <a:avLst/>
          </a:prstGeom>
        </p:spPr>
      </p:pic>
      <p:sp>
        <p:nvSpPr>
          <p:cNvPr id="30" name="CaixaDeTexto 29">
            <a:extLst>
              <a:ext uri="{FF2B5EF4-FFF2-40B4-BE49-F238E27FC236}">
                <a16:creationId xmlns:a16="http://schemas.microsoft.com/office/drawing/2014/main" id="{3BE7E4B3-97BE-156F-2D0A-0CD5300B291A}"/>
              </a:ext>
            </a:extLst>
          </p:cNvPr>
          <p:cNvSpPr txBox="1"/>
          <p:nvPr/>
        </p:nvSpPr>
        <p:spPr>
          <a:xfrm>
            <a:off x="789449" y="1174852"/>
            <a:ext cx="1898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1" name="Gráfico 4">
            <a:extLst>
              <a:ext uri="{FF2B5EF4-FFF2-40B4-BE49-F238E27FC236}">
                <a16:creationId xmlns:a16="http://schemas.microsoft.com/office/drawing/2014/main" id="{5CB88578-5A25-A2AF-B217-A171E5B5AB33}"/>
              </a:ext>
            </a:extLst>
          </p:cNvPr>
          <p:cNvPicPr>
            <a:picLocks noChangeAspect="1"/>
          </p:cNvPicPr>
          <p:nvPr/>
        </p:nvPicPr>
        <p:blipFill rotWithShape="1">
          <a:blip r:embed="rId4"/>
          <a:srcRect l="53177" t="3241" r="-1335" b="-3241"/>
          <a:stretch>
            <a:fillRect/>
          </a:stretch>
        </p:blipFill>
        <p:spPr>
          <a:xfrm>
            <a:off x="22991" y="1472338"/>
            <a:ext cx="553425" cy="1144747"/>
          </a:xfrm>
          <a:prstGeom prst="rect">
            <a:avLst/>
          </a:prstGeom>
        </p:spPr>
      </p:pic>
      <p:sp>
        <p:nvSpPr>
          <p:cNvPr id="32" name="CaixaDeTexto 2">
            <a:extLst>
              <a:ext uri="{FF2B5EF4-FFF2-40B4-BE49-F238E27FC236}">
                <a16:creationId xmlns:a16="http://schemas.microsoft.com/office/drawing/2014/main" id="{D995E88F-D80C-6AA8-6E96-13EA75A1906D}"/>
              </a:ext>
            </a:extLst>
          </p:cNvPr>
          <p:cNvSpPr txBox="1"/>
          <p:nvPr/>
        </p:nvSpPr>
        <p:spPr>
          <a:xfrm>
            <a:off x="789449" y="1689045"/>
            <a:ext cx="1235413" cy="58477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085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PÓS</a:t>
            </a:r>
            <a:endParaRPr kumimoji="0" lang="pt-BR" sz="32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914959B1-072E-4A94-E97A-D2182F73983F}"/>
              </a:ext>
            </a:extLst>
          </p:cNvPr>
          <p:cNvSpPr txBox="1"/>
          <p:nvPr/>
        </p:nvSpPr>
        <p:spPr>
          <a:xfrm>
            <a:off x="974818" y="1810128"/>
            <a:ext cx="5800055"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Como funciona o plano Claro Pós-pago</a:t>
            </a:r>
          </a:p>
        </p:txBody>
      </p:sp>
      <p:sp>
        <p:nvSpPr>
          <p:cNvPr id="3" name="Retângulo 2">
            <a:extLst>
              <a:ext uri="{FF2B5EF4-FFF2-40B4-BE49-F238E27FC236}">
                <a16:creationId xmlns:a16="http://schemas.microsoft.com/office/drawing/2014/main" id="{96E83F3D-585B-3A3D-E525-7F374E8C9AE0}"/>
              </a:ext>
            </a:extLst>
          </p:cNvPr>
          <p:cNvSpPr/>
          <p:nvPr/>
        </p:nvSpPr>
        <p:spPr>
          <a:xfrm>
            <a:off x="974818" y="2668972"/>
            <a:ext cx="7102382" cy="2246769"/>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Você escolhe um plano com franquia mensal de internet.</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Recebe uma fatura mensal com valor fixo.</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Pode incluir dependentes (Claro família).</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Tem acesso a apps ilimitados e roaming internacional.</a:t>
            </a:r>
          </a:p>
          <a:p>
            <a:pPr marL="342900" lvl="0" indent="-342900" defTabSz="913765">
              <a:spcBef>
                <a:spcPts val="1200"/>
              </a:spcBef>
              <a:buFont typeface="Arial" panose="020B0604020202020204" pitchFamily="34" charset="0"/>
              <a:buChar char="•"/>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Fidelidade de 12 meses (com benefícios extras).</a:t>
            </a:r>
          </a:p>
        </p:txBody>
      </p:sp>
      <p:pic>
        <p:nvPicPr>
          <p:cNvPr id="4" name="Gráfico 4">
            <a:extLst>
              <a:ext uri="{FF2B5EF4-FFF2-40B4-BE49-F238E27FC236}">
                <a16:creationId xmlns:a16="http://schemas.microsoft.com/office/drawing/2014/main" id="{8F0D50A3-F997-0648-B0E7-B2EDC6D02B55}"/>
              </a:ext>
            </a:extLst>
          </p:cNvPr>
          <p:cNvPicPr>
            <a:picLocks noChangeAspect="1"/>
          </p:cNvPicPr>
          <p:nvPr/>
        </p:nvPicPr>
        <p:blipFill rotWithShape="1">
          <a:blip r:embed="rId2"/>
          <a:srcRect l="53177" t="3241" r="-1335" b="-3241"/>
          <a:stretch>
            <a:fillRect/>
          </a:stretch>
        </p:blipFill>
        <p:spPr>
          <a:xfrm rot="10800000">
            <a:off x="9617696" y="766555"/>
            <a:ext cx="2574304" cy="5324890"/>
          </a:xfrm>
          <a:prstGeom prst="rect">
            <a:avLst/>
          </a:prstGeom>
        </p:spPr>
      </p:pic>
    </p:spTree>
    <p:extLst>
      <p:ext uri="{BB962C8B-B14F-4D97-AF65-F5344CB8AC3E}">
        <p14:creationId xmlns:p14="http://schemas.microsoft.com/office/powerpoint/2010/main" val="29271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49696-864B-3421-0C8B-7DB81FCC81C8}"/>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92C78039-A3E5-C12E-E1F3-9CEB4B9C37BC}"/>
              </a:ext>
            </a:extLst>
          </p:cNvPr>
          <p:cNvSpPr txBox="1"/>
          <p:nvPr/>
        </p:nvSpPr>
        <p:spPr>
          <a:xfrm>
            <a:off x="1855149" y="408943"/>
            <a:ext cx="4108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O que vamos ver</a:t>
            </a:r>
          </a:p>
        </p:txBody>
      </p:sp>
      <p:sp>
        <p:nvSpPr>
          <p:cNvPr id="7" name="Retângulo 6">
            <a:extLst>
              <a:ext uri="{FF2B5EF4-FFF2-40B4-BE49-F238E27FC236}">
                <a16:creationId xmlns:a16="http://schemas.microsoft.com/office/drawing/2014/main" id="{13119D20-3535-6875-788E-A5676605C900}"/>
              </a:ext>
            </a:extLst>
          </p:cNvPr>
          <p:cNvSpPr/>
          <p:nvPr/>
        </p:nvSpPr>
        <p:spPr>
          <a:xfrm rot="5400000">
            <a:off x="5035886" y="383093"/>
            <a:ext cx="83941" cy="1561598"/>
          </a:xfrm>
          <a:prstGeom prst="rect">
            <a:avLst/>
          </a:prstGeom>
          <a:solidFill>
            <a:srgbClr val="A27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8" name="Gráfico 7">
            <a:extLst>
              <a:ext uri="{FF2B5EF4-FFF2-40B4-BE49-F238E27FC236}">
                <a16:creationId xmlns:a16="http://schemas.microsoft.com/office/drawing/2014/main" id="{3A3E7B27-0390-90CA-5E85-F573F798A097}"/>
              </a:ext>
            </a:extLst>
          </p:cNvPr>
          <p:cNvPicPr>
            <a:picLocks noChangeAspect="1"/>
          </p:cNvPicPr>
          <p:nvPr/>
        </p:nvPicPr>
        <p:blipFill rotWithShape="1">
          <a:blip>
            <a:extLst>
              <a:ext uri="{96DAC541-7B7A-43D3-8B79-37D633B846F1}">
                <asvg:svgBlip xmlns:asvg="http://schemas.microsoft.com/office/drawing/2016/SVG/main" r:embed="rId3"/>
              </a:ext>
            </a:extLst>
          </a:blip>
          <a:srcRect l="6933" t="-566" r="4840" b="-2460"/>
          <a:stretch/>
        </p:blipFill>
        <p:spPr>
          <a:xfrm>
            <a:off x="5539517" y="370750"/>
            <a:ext cx="4881690" cy="6132389"/>
          </a:xfrm>
          <a:prstGeom prst="rect">
            <a:avLst/>
          </a:prstGeom>
        </p:spPr>
      </p:pic>
      <p:cxnSp>
        <p:nvCxnSpPr>
          <p:cNvPr id="10" name="Conector Reto 31">
            <a:extLst>
              <a:ext uri="{FF2B5EF4-FFF2-40B4-BE49-F238E27FC236}">
                <a16:creationId xmlns:a16="http://schemas.microsoft.com/office/drawing/2014/main" id="{31ED7D9F-0B92-CD8E-4490-E5A91230790B}"/>
              </a:ext>
            </a:extLst>
          </p:cNvPr>
          <p:cNvCxnSpPr>
            <a:cxnSpLocks/>
          </p:cNvCxnSpPr>
          <p:nvPr/>
        </p:nvCxnSpPr>
        <p:spPr>
          <a:xfrm flipH="1">
            <a:off x="5858655" y="5202613"/>
            <a:ext cx="974574" cy="0"/>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cxnSp>
        <p:nvCxnSpPr>
          <p:cNvPr id="12" name="Conector Reto 33">
            <a:extLst>
              <a:ext uri="{FF2B5EF4-FFF2-40B4-BE49-F238E27FC236}">
                <a16:creationId xmlns:a16="http://schemas.microsoft.com/office/drawing/2014/main" id="{95659DF3-1FF7-8E78-23DF-98C9B303832D}"/>
              </a:ext>
            </a:extLst>
          </p:cNvPr>
          <p:cNvCxnSpPr>
            <a:cxnSpLocks/>
          </p:cNvCxnSpPr>
          <p:nvPr/>
        </p:nvCxnSpPr>
        <p:spPr>
          <a:xfrm flipV="1">
            <a:off x="5858655" y="1860114"/>
            <a:ext cx="0" cy="3342499"/>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811EF5BC-270C-5E1F-6288-5694B720D2F1}"/>
              </a:ext>
            </a:extLst>
          </p:cNvPr>
          <p:cNvSpPr txBox="1"/>
          <p:nvPr/>
        </p:nvSpPr>
        <p:spPr>
          <a:xfrm>
            <a:off x="2475188" y="1978687"/>
            <a:ext cx="3109299" cy="32316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Telefonia</a:t>
            </a:r>
            <a:r>
              <a:rPr kumimoji="0" lang="pt-BR" sz="2200" b="0" i="0" u="none" strike="noStrike" kern="1200" cap="none" spc="0" normalizeH="0" noProof="0">
                <a:ln>
                  <a:noFill/>
                </a:ln>
                <a:solidFill>
                  <a:prstClr val="white"/>
                </a:solidFill>
                <a:effectLst/>
                <a:uLnTx/>
                <a:uFillTx/>
                <a:latin typeface="Segoe UI" panose="020B0502040204020203" pitchFamily="34" charset="0"/>
                <a:ea typeface="+mn-ea"/>
                <a:cs typeface="Segoe UI" panose="020B0502040204020203" pitchFamily="34" charset="0"/>
              </a:rPr>
              <a:t> Móvel</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baseline="0">
                <a:solidFill>
                  <a:prstClr val="white"/>
                </a:solidFill>
                <a:latin typeface="Segoe UI" panose="020B0502040204020203" pitchFamily="34" charset="0"/>
                <a:cs typeface="Segoe UI" panose="020B0502040204020203" pitchFamily="34" charset="0"/>
              </a:rPr>
              <a:t>Planos</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a:t>
            </a:r>
            <a:r>
              <a:rPr kumimoji="0" lang="pt-BR" sz="22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Portabilidade</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a:solidFill>
                  <a:prstClr val="white"/>
                </a:solidFill>
                <a:latin typeface="Segoe UI" panose="020B0502040204020203" pitchFamily="34" charset="0"/>
                <a:cs typeface="Segoe UI" panose="020B0502040204020203" pitchFamily="34" charset="0"/>
              </a:rPr>
              <a:t>TV</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Minha Claro e Claro clube</a:t>
            </a:r>
          </a:p>
        </p:txBody>
      </p:sp>
      <p:sp>
        <p:nvSpPr>
          <p:cNvPr id="15" name="Retângulo 14">
            <a:extLst>
              <a:ext uri="{FF2B5EF4-FFF2-40B4-BE49-F238E27FC236}">
                <a16:creationId xmlns:a16="http://schemas.microsoft.com/office/drawing/2014/main" id="{4098F0B5-27E8-5BFF-C5B0-6CEC60D7190B}"/>
              </a:ext>
            </a:extLst>
          </p:cNvPr>
          <p:cNvSpPr/>
          <p:nvPr/>
        </p:nvSpPr>
        <p:spPr>
          <a:xfrm>
            <a:off x="3081246" y="1981392"/>
            <a:ext cx="2458271" cy="430887"/>
          </a:xfrm>
          <a:prstGeom prst="rect">
            <a:avLst/>
          </a:prstGeom>
          <a:solidFill>
            <a:srgbClr val="F50242"/>
          </a:solid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Telefonia Móvel</a:t>
            </a:r>
          </a:p>
        </p:txBody>
      </p:sp>
    </p:spTree>
    <p:extLst>
      <p:ext uri="{BB962C8B-B14F-4D97-AF65-F5344CB8AC3E}">
        <p14:creationId xmlns:p14="http://schemas.microsoft.com/office/powerpoint/2010/main" val="329229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4" fill="hold" nodeType="withEffect">
                                  <p:stCondLst>
                                    <p:cond delay="3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300"/>
                            </p:stCondLst>
                            <p:childTnLst>
                              <p:par>
                                <p:cTn id="20" presetID="53" presetClass="entr" presetSubtype="16"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4">
                                            <p:txEl>
                                              <p:pRg st="0" end="0"/>
                                            </p:txEl>
                                          </p:spTgt>
                                        </p:tgtEl>
                                      </p:cBhvr>
                                    </p:animEffect>
                                  </p:childTnLst>
                                </p:cTn>
                              </p:par>
                            </p:childTnLst>
                          </p:cTn>
                        </p:par>
                        <p:par>
                          <p:cTn id="25" fill="hold">
                            <p:stCondLst>
                              <p:cond delay="1800"/>
                            </p:stCondLst>
                            <p:childTnLst>
                              <p:par>
                                <p:cTn id="26" presetID="53" presetClass="entr" presetSubtype="16"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 calcmode="lin" valueType="num">
                                      <p:cBhvr>
                                        <p:cTn id="28"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4">
                                            <p:txEl>
                                              <p:pRg st="1" end="1"/>
                                            </p:txEl>
                                          </p:spTgt>
                                        </p:tgtEl>
                                      </p:cBhvr>
                                    </p:animEffect>
                                  </p:childTnLst>
                                </p:cTn>
                              </p:par>
                            </p:childTnLst>
                          </p:cTn>
                        </p:par>
                        <p:par>
                          <p:cTn id="31" fill="hold">
                            <p:stCondLst>
                              <p:cond delay="2300"/>
                            </p:stCondLst>
                            <p:childTnLst>
                              <p:par>
                                <p:cTn id="32" presetID="53" presetClass="entr" presetSubtype="16" fill="hold" grpId="0" nodeType="after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 calcmode="lin" valueType="num">
                                      <p:cBhvr>
                                        <p:cTn id="34"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14">
                                            <p:txEl>
                                              <p:pRg st="2" end="2"/>
                                            </p:txEl>
                                          </p:spTgt>
                                        </p:tgtEl>
                                      </p:cBhvr>
                                    </p:animEffect>
                                  </p:childTnLst>
                                </p:cTn>
                              </p:par>
                            </p:childTnLst>
                          </p:cTn>
                        </p:par>
                        <p:par>
                          <p:cTn id="37" fill="hold">
                            <p:stCondLst>
                              <p:cond delay="2800"/>
                            </p:stCondLst>
                            <p:childTnLst>
                              <p:par>
                                <p:cTn id="38" presetID="53" presetClass="entr" presetSubtype="16" fill="hold" grpId="0" nodeType="after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 calcmode="lin" valueType="num">
                                      <p:cBhvr>
                                        <p:cTn id="40"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4">
                                            <p:txEl>
                                              <p:pRg st="3" end="3"/>
                                            </p:txEl>
                                          </p:spTgt>
                                        </p:tgtEl>
                                      </p:cBhvr>
                                    </p:animEffect>
                                  </p:childTnLst>
                                </p:cTn>
                              </p:par>
                            </p:childTnLst>
                          </p:cTn>
                        </p:par>
                        <p:par>
                          <p:cTn id="43" fill="hold">
                            <p:stCondLst>
                              <p:cond delay="3300"/>
                            </p:stCondLst>
                            <p:childTnLst>
                              <p:par>
                                <p:cTn id="44" presetID="53" presetClass="entr" presetSubtype="16" fill="hold" grpId="0" nodeType="after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 calcmode="lin" valueType="num">
                                      <p:cBhvr>
                                        <p:cTn id="46"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14">
                                            <p:txEl>
                                              <p:pRg st="4" end="4"/>
                                            </p:txEl>
                                          </p:spTgt>
                                        </p:tgtEl>
                                      </p:cBhvr>
                                    </p:animEffect>
                                  </p:childTnLst>
                                </p:cTn>
                              </p:par>
                            </p:childTnLst>
                          </p:cTn>
                        </p:par>
                        <p:par>
                          <p:cTn id="49" fill="hold">
                            <p:stCondLst>
                              <p:cond delay="3800"/>
                            </p:stCondLst>
                            <p:childTnLst>
                              <p:par>
                                <p:cTn id="50" presetID="53" presetClass="entr" presetSubtype="16" fill="hold" grpId="0" nodeType="after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 calcmode="lin" valueType="num">
                                      <p:cBhvr>
                                        <p:cTn id="52"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14">
                                            <p:txEl>
                                              <p:pRg st="5" end="5"/>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uiExpand="1" build="p"/>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pic>
        <p:nvPicPr>
          <p:cNvPr id="5" name="Gráfico 4"/>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grpSp>
        <p:nvGrpSpPr>
          <p:cNvPr id="18" name="Agrupar 17"/>
          <p:cNvGrpSpPr/>
          <p:nvPr/>
        </p:nvGrpSpPr>
        <p:grpSpPr>
          <a:xfrm>
            <a:off x="6690430" y="4672672"/>
            <a:ext cx="4045761" cy="1323439"/>
            <a:chOff x="6690431" y="4672672"/>
            <a:chExt cx="3809035" cy="1323439"/>
          </a:xfrm>
        </p:grpSpPr>
        <p:sp>
          <p:nvSpPr>
            <p:cNvPr id="4" name="CaixaDeTexto 2"/>
            <p:cNvSpPr txBox="1"/>
            <p:nvPr/>
          </p:nvSpPr>
          <p:spPr>
            <a:xfrm>
              <a:off x="7671969" y="4672672"/>
              <a:ext cx="2827497" cy="132343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en-US" sz="2000" b="1" dirty="0">
                  <a:solidFill>
                    <a:schemeClr val="bg1"/>
                  </a:solidFill>
                  <a:latin typeface="Segoe UI Black" panose="020B0A02040204020203" pitchFamily="34" charset="0"/>
                </a:rPr>
                <a:t>WHATSAPP ILIMITADO</a:t>
              </a:r>
              <a:br>
                <a:rPr lang="en-US" sz="2000" b="1" dirty="0">
                  <a:solidFill>
                    <a:schemeClr val="bg1"/>
                  </a:solidFill>
                  <a:latin typeface="Segoe UI Black" panose="020B0A02040204020203" pitchFamily="34" charset="0"/>
                </a:rPr>
              </a:br>
              <a:r>
                <a:rPr lang="pt-BR" sz="2000" dirty="0">
                  <a:solidFill>
                    <a:schemeClr val="bg1"/>
                  </a:solidFill>
                  <a:latin typeface="Segoe UI" panose="020B0502040204020203" pitchFamily="34" charset="0"/>
                </a:rPr>
                <a:t>enquanto a franquia estiver ativa</a:t>
              </a:r>
              <a:r>
                <a:rPr lang="en-US" sz="2000" dirty="0">
                  <a:solidFill>
                    <a:schemeClr val="bg1"/>
                  </a:solidFill>
                  <a:latin typeface="Segoe UI" panose="020B0502040204020203" pitchFamily="34" charset="0"/>
                </a:rPr>
                <a:t>.</a:t>
              </a:r>
            </a:p>
          </p:txBody>
        </p:sp>
        <p:pic>
          <p:nvPicPr>
            <p:cNvPr id="8" name="Gráfico 3"/>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90431" y="4763045"/>
              <a:ext cx="833458" cy="833458"/>
            </a:xfrm>
            <a:prstGeom prst="rect">
              <a:avLst/>
            </a:prstGeom>
          </p:spPr>
        </p:pic>
      </p:grpSp>
      <p:grpSp>
        <p:nvGrpSpPr>
          <p:cNvPr id="19" name="Agrupar 18"/>
          <p:cNvGrpSpPr/>
          <p:nvPr/>
        </p:nvGrpSpPr>
        <p:grpSpPr>
          <a:xfrm>
            <a:off x="6867412" y="2701190"/>
            <a:ext cx="3868779" cy="1192553"/>
            <a:chOff x="6867412" y="2701190"/>
            <a:chExt cx="3868779" cy="1192553"/>
          </a:xfrm>
        </p:grpSpPr>
        <p:sp>
          <p:nvSpPr>
            <p:cNvPr id="2" name="CaixaDeTexto 1"/>
            <p:cNvSpPr txBox="1"/>
            <p:nvPr/>
          </p:nvSpPr>
          <p:spPr>
            <a:xfrm>
              <a:off x="7638103" y="2783636"/>
              <a:ext cx="3098088"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en-US" sz="2000" b="1">
                  <a:solidFill>
                    <a:schemeClr val="bg1"/>
                  </a:solidFill>
                  <a:latin typeface="Segoe UI Black" panose="020B0A02040204020203" pitchFamily="34" charset="0"/>
                </a:rPr>
                <a:t>LIGAÇÕES  ILIMITADAS </a:t>
              </a:r>
              <a:br>
                <a:rPr lang="en-US" sz="2000" b="1">
                  <a:solidFill>
                    <a:schemeClr val="bg1"/>
                  </a:solidFill>
                  <a:latin typeface="Segoe UI Black" panose="020B0A02040204020203" pitchFamily="34" charset="0"/>
                </a:rPr>
              </a:br>
              <a:r>
                <a:rPr lang="pt-BR" sz="2000">
                  <a:solidFill>
                    <a:schemeClr val="bg1"/>
                  </a:solidFill>
                  <a:latin typeface="Segoe UI" panose="020B0502040204020203" pitchFamily="34" charset="0"/>
                </a:rPr>
                <a:t>para qualquer operadora do Brasil (usando o 21)!</a:t>
              </a:r>
              <a:endParaRPr lang="en-US" sz="2000">
                <a:solidFill>
                  <a:schemeClr val="bg1"/>
                </a:solidFill>
                <a:latin typeface="Segoe UI" panose="020B0502040204020203" pitchFamily="34" charset="0"/>
              </a:endParaRPr>
            </a:p>
          </p:txBody>
        </p:sp>
        <p:pic>
          <p:nvPicPr>
            <p:cNvPr id="9" name="Gráfico 4"/>
            <p:cNvPicPr>
              <a:picLocks noChangeAspect="1"/>
            </p:cNvPicPr>
            <p:nvPr/>
          </p:nvPicPr>
          <p:blipFill rotWithShape="1">
            <a:blip>
              <a:extLst>
                <a:ext uri="{96DAC541-7B7A-43D3-8B79-37D633B846F1}">
                  <asvg:svgBlip xmlns:asvg="http://schemas.microsoft.com/office/drawing/2016/SVG/main" r:embed="rId5"/>
                </a:ext>
              </a:extLst>
            </a:blip>
            <a:srcRect l="28706" r="26050" b="20515"/>
            <a:stretch>
              <a:fillRect/>
            </a:stretch>
          </p:blipFill>
          <p:spPr>
            <a:xfrm>
              <a:off x="6867412" y="2701190"/>
              <a:ext cx="678825" cy="1192553"/>
            </a:xfrm>
            <a:prstGeom prst="rect">
              <a:avLst/>
            </a:prstGeom>
          </p:spPr>
        </p:pic>
      </p:grpSp>
      <p:grpSp>
        <p:nvGrpSpPr>
          <p:cNvPr id="16" name="Agrupar 15"/>
          <p:cNvGrpSpPr/>
          <p:nvPr/>
        </p:nvGrpSpPr>
        <p:grpSpPr>
          <a:xfrm>
            <a:off x="1181719" y="2631151"/>
            <a:ext cx="4914281" cy="1569661"/>
            <a:chOff x="1181719" y="2631151"/>
            <a:chExt cx="4914281" cy="1569661"/>
          </a:xfrm>
        </p:grpSpPr>
        <p:sp>
          <p:nvSpPr>
            <p:cNvPr id="10" name="CaixaDeTexto 5"/>
            <p:cNvSpPr txBox="1"/>
            <p:nvPr/>
          </p:nvSpPr>
          <p:spPr>
            <a:xfrm>
              <a:off x="2636884" y="2723484"/>
              <a:ext cx="3459116" cy="147732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b="1" dirty="0">
                  <a:solidFill>
                    <a:schemeClr val="bg1"/>
                  </a:solidFill>
                  <a:latin typeface="Segoe UI Black" panose="020B0A02040204020203" pitchFamily="34" charset="0"/>
                </a:rPr>
                <a:t>A INTERNET MÓVEL </a:t>
              </a:r>
              <a:br>
                <a:rPr lang="pt-BR" b="1" dirty="0">
                  <a:solidFill>
                    <a:schemeClr val="bg1"/>
                  </a:solidFill>
                  <a:latin typeface="Segoe UI Black" panose="020B0A02040204020203" pitchFamily="34" charset="0"/>
                </a:rPr>
              </a:br>
              <a:r>
                <a:rPr lang="pt-BR" b="1" dirty="0">
                  <a:solidFill>
                    <a:schemeClr val="bg1"/>
                  </a:solidFill>
                  <a:latin typeface="Segoe UI Black" panose="020B0A02040204020203" pitchFamily="34" charset="0"/>
                </a:rPr>
                <a:t>MAIS RÁPIDA DO BRASIL... </a:t>
              </a:r>
              <a:r>
                <a:rPr lang="pt-BR" dirty="0">
                  <a:solidFill>
                    <a:schemeClr val="bg1"/>
                  </a:solidFill>
                  <a:latin typeface="Segoe UI" panose="020B0502040204020203" pitchFamily="34" charset="0"/>
                  <a:cs typeface="Segoe UI" panose="020B0502040204020203" pitchFamily="34" charset="0"/>
                </a:rPr>
                <a:t>Ainda mais rápida! O 4G mais veloz do país e a nova era </a:t>
              </a:r>
              <a:br>
                <a:rPr lang="pt-BR" dirty="0">
                  <a:solidFill>
                    <a:schemeClr val="bg1"/>
                  </a:solidFill>
                  <a:latin typeface="Segoe UI" panose="020B0502040204020203" pitchFamily="34" charset="0"/>
                  <a:cs typeface="Segoe UI" panose="020B0502040204020203" pitchFamily="34" charset="0"/>
                </a:rPr>
              </a:br>
              <a:r>
                <a:rPr lang="pt-BR" dirty="0">
                  <a:solidFill>
                    <a:schemeClr val="bg1"/>
                  </a:solidFill>
                  <a:latin typeface="Segoe UI" panose="020B0502040204020203" pitchFamily="34" charset="0"/>
                  <a:cs typeface="Segoe UI" panose="020B0502040204020203" pitchFamily="34" charset="0"/>
                </a:rPr>
                <a:t>da velocidade com o 4.5G.</a:t>
              </a:r>
            </a:p>
          </p:txBody>
        </p:sp>
        <p:sp>
          <p:nvSpPr>
            <p:cNvPr id="12" name="CaixaDeTexto 6"/>
            <p:cNvSpPr txBox="1"/>
            <p:nvPr/>
          </p:nvSpPr>
          <p:spPr>
            <a:xfrm>
              <a:off x="1181719" y="2631151"/>
              <a:ext cx="1503336"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4800">
                  <a:solidFill>
                    <a:srgbClr val="F40342"/>
                  </a:solidFill>
                  <a:latin typeface="Segoe UI Semilight" panose="020B0402040204020203" pitchFamily="34" charset="0"/>
                  <a:cs typeface="Segoe UI Semilight" panose="020B0402040204020203" pitchFamily="34" charset="0"/>
                </a:rPr>
                <a:t>4.5G</a:t>
              </a:r>
            </a:p>
          </p:txBody>
        </p:sp>
      </p:grpSp>
      <p:grpSp>
        <p:nvGrpSpPr>
          <p:cNvPr id="17" name="Agrupar 16"/>
          <p:cNvGrpSpPr/>
          <p:nvPr/>
        </p:nvGrpSpPr>
        <p:grpSpPr>
          <a:xfrm>
            <a:off x="1523541" y="4559844"/>
            <a:ext cx="4410071" cy="1077767"/>
            <a:chOff x="1523541" y="4559844"/>
            <a:chExt cx="4410071" cy="1077767"/>
          </a:xfrm>
        </p:grpSpPr>
        <p:sp>
          <p:nvSpPr>
            <p:cNvPr id="13" name="CaixaDeTexto 7"/>
            <p:cNvSpPr txBox="1"/>
            <p:nvPr/>
          </p:nvSpPr>
          <p:spPr>
            <a:xfrm>
              <a:off x="2685055" y="4714281"/>
              <a:ext cx="3248557"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b="1">
                  <a:solidFill>
                    <a:schemeClr val="bg1"/>
                  </a:solidFill>
                  <a:latin typeface="Segoe UI Black" panose="020B0A02040204020203" pitchFamily="34" charset="0"/>
                </a:rPr>
                <a:t>ISENÇÃO DE TARIFAÇÃO</a:t>
              </a:r>
              <a:br>
                <a:rPr lang="pt-BR" b="1">
                  <a:solidFill>
                    <a:schemeClr val="bg1"/>
                  </a:solidFill>
                  <a:latin typeface="Segoe UI Black" panose="020B0A02040204020203" pitchFamily="34" charset="0"/>
                </a:rPr>
              </a:br>
              <a:r>
                <a:rPr lang="pt-BR">
                  <a:solidFill>
                    <a:schemeClr val="bg1"/>
                  </a:solidFill>
                  <a:latin typeface="Segoe UI" panose="020B0502040204020203" pitchFamily="34" charset="0"/>
                  <a:cs typeface="Segoe UI" panose="020B0502040204020203" pitchFamily="34" charset="0"/>
                </a:rPr>
                <a:t>para números </a:t>
              </a:r>
              <a:r>
                <a:rPr lang="pt-BR" err="1">
                  <a:solidFill>
                    <a:schemeClr val="bg1"/>
                  </a:solidFill>
                  <a:latin typeface="Segoe UI" panose="020B0502040204020203" pitchFamily="34" charset="0"/>
                  <a:cs typeface="Segoe UI" panose="020B0502040204020203" pitchFamily="34" charset="0"/>
                </a:rPr>
                <a:t>tridígitos</a:t>
              </a:r>
              <a:r>
                <a:rPr lang="pt-BR">
                  <a:solidFill>
                    <a:schemeClr val="bg1"/>
                  </a:solidFill>
                  <a:latin typeface="Segoe UI" panose="020B0502040204020203" pitchFamily="34" charset="0"/>
                  <a:cs typeface="Segoe UI" panose="020B0502040204020203" pitchFamily="34" charset="0"/>
                </a:rPr>
                <a:t> </a:t>
              </a:r>
              <a:br>
                <a:rPr lang="pt-BR">
                  <a:solidFill>
                    <a:schemeClr val="bg1"/>
                  </a:solidFill>
                  <a:latin typeface="Segoe UI" panose="020B0502040204020203" pitchFamily="34" charset="0"/>
                  <a:cs typeface="Segoe UI" panose="020B0502040204020203" pitchFamily="34" charset="0"/>
                </a:rPr>
              </a:br>
              <a:r>
                <a:rPr lang="pt-BR">
                  <a:solidFill>
                    <a:schemeClr val="bg1"/>
                  </a:solidFill>
                  <a:latin typeface="Segoe UI" panose="020B0502040204020203" pitchFamily="34" charset="0"/>
                  <a:cs typeface="Segoe UI" panose="020B0502040204020203" pitchFamily="34" charset="0"/>
                </a:rPr>
                <a:t>e números especiais.</a:t>
              </a:r>
              <a:r>
                <a:rPr lang="pt-BR" b="1">
                  <a:solidFill>
                    <a:schemeClr val="bg1"/>
                  </a:solidFill>
                  <a:latin typeface="Segoe UI Black" panose="020B0A02040204020203" pitchFamily="34" charset="0"/>
                </a:rPr>
                <a:t> </a:t>
              </a:r>
              <a:endParaRPr lang="pt-BR">
                <a:solidFill>
                  <a:schemeClr val="bg1"/>
                </a:solidFill>
                <a:latin typeface="Segoe UI" panose="020B0502040204020203" pitchFamily="34" charset="0"/>
                <a:cs typeface="Segoe UI" panose="020B0502040204020203" pitchFamily="34" charset="0"/>
              </a:endParaRPr>
            </a:p>
          </p:txBody>
        </p:sp>
        <p:pic>
          <p:nvPicPr>
            <p:cNvPr id="14" name="Gráfico 8"/>
            <p:cNvPicPr>
              <a:picLocks noChangeAspect="1"/>
            </p:cNvPicPr>
            <p:nvPr/>
          </p:nvPicPr>
          <p:blipFill rotWithShape="1">
            <a:blip>
              <a:extLst>
                <a:ext uri="{96DAC541-7B7A-43D3-8B79-37D633B846F1}">
                  <asvg:svgBlip xmlns:asvg="http://schemas.microsoft.com/office/drawing/2016/SVG/main" r:embed="rId6"/>
                </a:ext>
              </a:extLst>
            </a:blip>
            <a:srcRect l="8504" r="10300" b="18509"/>
            <a:stretch>
              <a:fillRect/>
            </a:stretch>
          </p:blipFill>
          <p:spPr>
            <a:xfrm>
              <a:off x="1523541" y="4559844"/>
              <a:ext cx="1073868" cy="1077767"/>
            </a:xfrm>
            <a:prstGeom prst="rect">
              <a:avLst/>
            </a:prstGeom>
          </p:spPr>
        </p:pic>
      </p:grpSp>
      <p:sp>
        <p:nvSpPr>
          <p:cNvPr id="15" name="CaixaDeTexto 9"/>
          <p:cNvSpPr txBox="1"/>
          <p:nvPr/>
        </p:nvSpPr>
        <p:spPr>
          <a:xfrm>
            <a:off x="790842" y="1698904"/>
            <a:ext cx="5142770"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PÓS – </a:t>
            </a:r>
            <a:r>
              <a:rPr lang="pt-BR" sz="2400">
                <a:solidFill>
                  <a:schemeClr val="bg1"/>
                </a:solidFill>
                <a:latin typeface="Segoe UI" panose="020B0502040204020203" pitchFamily="34" charset="0"/>
                <a:ea typeface="Segoe UI Black" panose="020B0A02040204020203" pitchFamily="34" charset="0"/>
                <a:cs typeface="Segoe UI" panose="020B0502040204020203" pitchFamily="34" charset="0"/>
              </a:rPr>
              <a:t>Planos convencionais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pic>
        <p:nvPicPr>
          <p:cNvPr id="5" name="Gráfico 4"/>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15" name="CaixaDeTexto 9"/>
          <p:cNvSpPr txBox="1"/>
          <p:nvPr/>
        </p:nvSpPr>
        <p:spPr>
          <a:xfrm>
            <a:off x="790842" y="1698904"/>
            <a:ext cx="5142770"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PÓS – </a:t>
            </a:r>
            <a:r>
              <a:rPr lang="pt-BR" sz="2400">
                <a:solidFill>
                  <a:schemeClr val="bg1"/>
                </a:solidFill>
                <a:latin typeface="Segoe UI" panose="020B0502040204020203" pitchFamily="34" charset="0"/>
                <a:ea typeface="Segoe UI Black" panose="020B0A02040204020203" pitchFamily="34" charset="0"/>
                <a:cs typeface="Segoe UI" panose="020B0502040204020203" pitchFamily="34" charset="0"/>
              </a:rPr>
              <a:t>Planos convencionais</a:t>
            </a:r>
          </a:p>
        </p:txBody>
      </p:sp>
      <p:grpSp>
        <p:nvGrpSpPr>
          <p:cNvPr id="23" name="Agrupar 22"/>
          <p:cNvGrpSpPr/>
          <p:nvPr/>
        </p:nvGrpSpPr>
        <p:grpSpPr>
          <a:xfrm>
            <a:off x="1592312" y="2621811"/>
            <a:ext cx="4084427" cy="1015663"/>
            <a:chOff x="1592312" y="2621811"/>
            <a:chExt cx="4084427" cy="1015663"/>
          </a:xfrm>
        </p:grpSpPr>
        <p:sp>
          <p:nvSpPr>
            <p:cNvPr id="6" name="CaixaDeTexto 1"/>
            <p:cNvSpPr txBox="1"/>
            <p:nvPr/>
          </p:nvSpPr>
          <p:spPr>
            <a:xfrm>
              <a:off x="2837028" y="2621811"/>
              <a:ext cx="2839711"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sz="2000" b="1">
                  <a:solidFill>
                    <a:schemeClr val="bg1"/>
                  </a:solidFill>
                  <a:latin typeface="Segoe UI Black" panose="020B0A02040204020203" pitchFamily="34" charset="0"/>
                </a:rPr>
                <a:t>SMS À VONTADE </a:t>
              </a:r>
              <a:br>
                <a:rPr lang="pt-BR" sz="2000" b="1">
                  <a:solidFill>
                    <a:schemeClr val="bg1"/>
                  </a:solidFill>
                  <a:latin typeface="Segoe UI Black" panose="020B0A02040204020203" pitchFamily="34" charset="0"/>
                </a:rPr>
              </a:br>
              <a:r>
                <a:rPr lang="pt-BR" sz="2000">
                  <a:solidFill>
                    <a:schemeClr val="bg1"/>
                  </a:solidFill>
                  <a:latin typeface="Segoe UI" panose="020B0502040204020203" pitchFamily="34" charset="0"/>
                  <a:cs typeface="Segoe UI" panose="020B0502040204020203" pitchFamily="34" charset="0"/>
                </a:rPr>
                <a:t>para qualquer operadora.</a:t>
              </a:r>
            </a:p>
          </p:txBody>
        </p:sp>
        <p:pic>
          <p:nvPicPr>
            <p:cNvPr id="11" name="Gráfico 3"/>
            <p:cNvPicPr>
              <a:picLocks noChangeAspect="1"/>
            </p:cNvPicPr>
            <p:nvPr/>
          </p:nvPicPr>
          <p:blipFill rotWithShape="1">
            <a:blip>
              <a:extLst>
                <a:ext uri="{96DAC541-7B7A-43D3-8B79-37D633B846F1}">
                  <asvg:svgBlip xmlns:asvg="http://schemas.microsoft.com/office/drawing/2016/SVG/main" r:embed="rId4"/>
                </a:ext>
              </a:extLst>
            </a:blip>
            <a:srcRect l="16277" t="12492" r="16276" b="32592"/>
            <a:stretch>
              <a:fillRect/>
            </a:stretch>
          </p:blipFill>
          <p:spPr>
            <a:xfrm>
              <a:off x="1592312" y="2689543"/>
              <a:ext cx="1060985" cy="863861"/>
            </a:xfrm>
            <a:prstGeom prst="rect">
              <a:avLst/>
            </a:prstGeom>
          </p:spPr>
        </p:pic>
      </p:grpSp>
      <p:grpSp>
        <p:nvGrpSpPr>
          <p:cNvPr id="24" name="Agrupar 23"/>
          <p:cNvGrpSpPr/>
          <p:nvPr/>
        </p:nvGrpSpPr>
        <p:grpSpPr>
          <a:xfrm>
            <a:off x="6096000" y="2510222"/>
            <a:ext cx="5181024" cy="1323439"/>
            <a:chOff x="6525201" y="2510222"/>
            <a:chExt cx="5181024" cy="1323439"/>
          </a:xfrm>
        </p:grpSpPr>
        <p:sp>
          <p:nvSpPr>
            <p:cNvPr id="7" name="CaixaDeTexto 2"/>
            <p:cNvSpPr txBox="1"/>
            <p:nvPr/>
          </p:nvSpPr>
          <p:spPr>
            <a:xfrm>
              <a:off x="7850454" y="2510222"/>
              <a:ext cx="3855771" cy="132343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sz="2000" b="1" dirty="0">
                  <a:solidFill>
                    <a:schemeClr val="bg1"/>
                  </a:solidFill>
                  <a:latin typeface="Segoe UI Black" panose="020B0A02040204020203" pitchFamily="34" charset="0"/>
                </a:rPr>
                <a:t>SERVIÇOS DIGITAIS INCLUSOS NO PLANO </a:t>
              </a:r>
              <a:br>
                <a:rPr lang="pt-BR" sz="2000" b="1" dirty="0">
                  <a:solidFill>
                    <a:schemeClr val="bg1"/>
                  </a:solidFill>
                  <a:latin typeface="Segoe UI Black" panose="020B0A02040204020203" pitchFamily="34" charset="0"/>
                </a:rPr>
              </a:br>
              <a:r>
                <a:rPr lang="pt-BR" sz="2000" dirty="0">
                  <a:solidFill>
                    <a:schemeClr val="bg1"/>
                  </a:solidFill>
                  <a:latin typeface="Segoe UI" panose="020B0502040204020203" pitchFamily="34" charset="0"/>
                  <a:cs typeface="Segoe UI" panose="020B0502040204020203" pitchFamily="34" charset="0"/>
                </a:rPr>
                <a:t>Conhecimento e entretenimento à sua disposição.</a:t>
              </a:r>
            </a:p>
          </p:txBody>
        </p:sp>
        <p:pic>
          <p:nvPicPr>
            <p:cNvPr id="20" name="Gráfico 4"/>
            <p:cNvPicPr>
              <a:picLocks noChangeAspect="1"/>
            </p:cNvPicPr>
            <p:nvPr/>
          </p:nvPicPr>
          <p:blipFill rotWithShape="1">
            <a:blip>
              <a:extLst>
                <a:ext uri="{96DAC541-7B7A-43D3-8B79-37D633B846F1}">
                  <asvg:svgBlip xmlns:asvg="http://schemas.microsoft.com/office/drawing/2016/SVG/main" r:embed="rId5"/>
                </a:ext>
              </a:extLst>
            </a:blip>
            <a:srcRect l="16276" t="1" r="18475" b="43473"/>
            <a:stretch>
              <a:fillRect/>
            </a:stretch>
          </p:blipFill>
          <p:spPr>
            <a:xfrm>
              <a:off x="6525201" y="2662273"/>
              <a:ext cx="1069245" cy="926320"/>
            </a:xfrm>
            <a:prstGeom prst="rect">
              <a:avLst/>
            </a:prstGeom>
          </p:spPr>
        </p:pic>
      </p:grpSp>
      <p:grpSp>
        <p:nvGrpSpPr>
          <p:cNvPr id="25" name="Agrupar 24"/>
          <p:cNvGrpSpPr/>
          <p:nvPr/>
        </p:nvGrpSpPr>
        <p:grpSpPr>
          <a:xfrm>
            <a:off x="3491119" y="4282200"/>
            <a:ext cx="5209762" cy="1623843"/>
            <a:chOff x="3879094" y="4282200"/>
            <a:chExt cx="5209762" cy="1623843"/>
          </a:xfrm>
        </p:grpSpPr>
        <p:pic>
          <p:nvPicPr>
            <p:cNvPr id="21" name="Gráfico 5"/>
            <p:cNvPicPr>
              <a:picLocks noChangeAspect="1"/>
            </p:cNvPicPr>
            <p:nvPr/>
          </p:nvPicPr>
          <p:blipFill rotWithShape="1">
            <a:blip>
              <a:extLst>
                <a:ext uri="{96DAC541-7B7A-43D3-8B79-37D633B846F1}">
                  <asvg:svgBlip xmlns:asvg="http://schemas.microsoft.com/office/drawing/2016/SVG/main" r:embed="rId6"/>
                </a:ext>
              </a:extLst>
            </a:blip>
            <a:srcRect l="12642" r="11196" b="22564"/>
            <a:stretch>
              <a:fillRect/>
            </a:stretch>
          </p:blipFill>
          <p:spPr>
            <a:xfrm>
              <a:off x="3879094" y="4282200"/>
              <a:ext cx="1597115" cy="1623843"/>
            </a:xfrm>
            <a:prstGeom prst="rect">
              <a:avLst/>
            </a:prstGeom>
          </p:spPr>
        </p:pic>
        <p:sp>
          <p:nvSpPr>
            <p:cNvPr id="22" name="Retângulo 21"/>
            <p:cNvSpPr/>
            <p:nvPr/>
          </p:nvSpPr>
          <p:spPr>
            <a:xfrm>
              <a:off x="5657707" y="4582604"/>
              <a:ext cx="3431149" cy="1323439"/>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99720">
                <a:spcBef>
                  <a:spcPts val="1200"/>
                </a:spcBef>
              </a:pPr>
              <a:r>
                <a:rPr lang="pt-BR" sz="2000" b="1" dirty="0">
                  <a:solidFill>
                    <a:schemeClr val="bg1"/>
                  </a:solidFill>
                  <a:latin typeface="Segoe UI Black" panose="020B0A02040204020203" pitchFamily="34" charset="0"/>
                </a:rPr>
                <a:t>ROAMING NACIONAL, DESLOCAMENTO </a:t>
              </a:r>
              <a:br>
                <a:rPr lang="pt-BR" sz="2000" b="1" dirty="0">
                  <a:solidFill>
                    <a:schemeClr val="bg1"/>
                  </a:solidFill>
                  <a:latin typeface="Segoe UI Black" panose="020B0A02040204020203" pitchFamily="34" charset="0"/>
                </a:rPr>
              </a:br>
              <a:r>
                <a:rPr lang="pt-BR" sz="2000" b="1" dirty="0">
                  <a:solidFill>
                    <a:schemeClr val="bg1"/>
                  </a:solidFill>
                  <a:latin typeface="Segoe UI Black" panose="020B0A02040204020203" pitchFamily="34" charset="0"/>
                </a:rPr>
                <a:t>E PASSAPORTES </a:t>
              </a:r>
              <a:br>
                <a:rPr lang="pt-BR" sz="2000" b="1" dirty="0">
                  <a:solidFill>
                    <a:schemeClr val="bg1"/>
                  </a:solidFill>
                  <a:latin typeface="Segoe UI Black" panose="020B0A02040204020203" pitchFamily="34" charset="0"/>
                </a:rPr>
              </a:br>
              <a:r>
                <a:rPr lang="pt-BR" sz="2000" dirty="0">
                  <a:solidFill>
                    <a:schemeClr val="bg1"/>
                  </a:solidFill>
                  <a:latin typeface="Segoe UI" panose="020B0502040204020203" pitchFamily="34" charset="0"/>
                  <a:cs typeface="Segoe UI" panose="020B0502040204020203" pitchFamily="34" charset="0"/>
                </a:rPr>
                <a:t>incluso dentro da rede Claro.</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pic>
        <p:nvPicPr>
          <p:cNvPr id="5" name="Gráfico 4"/>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4" name="CaixaDeTexto 2"/>
          <p:cNvSpPr txBox="1"/>
          <p:nvPr/>
        </p:nvSpPr>
        <p:spPr>
          <a:xfrm>
            <a:off x="790842" y="1698904"/>
            <a:ext cx="5142770"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PÓS – </a:t>
            </a:r>
            <a:r>
              <a:rPr lang="pt-BR" sz="2400">
                <a:solidFill>
                  <a:schemeClr val="bg1"/>
                </a:solidFill>
                <a:latin typeface="Segoe UI" panose="020B0502040204020203" pitchFamily="34" charset="0"/>
                <a:ea typeface="Segoe UI Black" panose="020B0A02040204020203" pitchFamily="34" charset="0"/>
                <a:cs typeface="Segoe UI" panose="020B0502040204020203" pitchFamily="34" charset="0"/>
              </a:rPr>
              <a:t>Débito automático</a:t>
            </a:r>
          </a:p>
        </p:txBody>
      </p:sp>
      <p:sp>
        <p:nvSpPr>
          <p:cNvPr id="9" name="Retângulo 8"/>
          <p:cNvSpPr/>
          <p:nvPr/>
        </p:nvSpPr>
        <p:spPr>
          <a:xfrm>
            <a:off x="813792" y="2160569"/>
            <a:ext cx="8514852" cy="64633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7930" latinLnBrk="1">
              <a:defRPr/>
            </a:pPr>
            <a:r>
              <a:rPr lang="pt-BR" altLang="ko-KR" dirty="0">
                <a:solidFill>
                  <a:schemeClr val="bg1"/>
                </a:solidFill>
                <a:latin typeface="Segoe UI" panose="020B0502040204020203" pitchFamily="34" charset="0"/>
                <a:cs typeface="Segoe UI" panose="020B0502040204020203" pitchFamily="34" charset="0"/>
              </a:rPr>
              <a:t>Ofereça sempre o novo plano com cadastro no </a:t>
            </a:r>
            <a:r>
              <a:rPr lang="pt-BR" altLang="ko-KR"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Débito Automático </a:t>
            </a:r>
            <a:br>
              <a:rPr lang="pt-BR" altLang="ko-KR"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pt-BR" altLang="ko-KR"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mais Fatura Digital</a:t>
            </a:r>
            <a:r>
              <a:rPr lang="pt-BR" altLang="ko-KR" dirty="0">
                <a:solidFill>
                  <a:schemeClr val="bg1"/>
                </a:solidFill>
                <a:latin typeface="Segoe UI" panose="020B0502040204020203" pitchFamily="34" charset="0"/>
                <a:cs typeface="Segoe UI" panose="020B0502040204020203" pitchFamily="34" charset="0"/>
              </a:rPr>
              <a:t>, que traz sempre mais vantagens ao cliente, confira:</a:t>
            </a:r>
          </a:p>
        </p:txBody>
      </p:sp>
      <p:grpSp>
        <p:nvGrpSpPr>
          <p:cNvPr id="32" name="Agrupar 31"/>
          <p:cNvGrpSpPr/>
          <p:nvPr/>
        </p:nvGrpSpPr>
        <p:grpSpPr>
          <a:xfrm>
            <a:off x="3823135" y="3599960"/>
            <a:ext cx="1743473" cy="1559136"/>
            <a:chOff x="3823135" y="3599960"/>
            <a:chExt cx="1743473" cy="1559136"/>
          </a:xfrm>
        </p:grpSpPr>
        <p:grpSp>
          <p:nvGrpSpPr>
            <p:cNvPr id="10" name="Agrupar 9"/>
            <p:cNvGrpSpPr/>
            <p:nvPr/>
          </p:nvGrpSpPr>
          <p:grpSpPr>
            <a:xfrm>
              <a:off x="4331150" y="3599960"/>
              <a:ext cx="764886" cy="764886"/>
              <a:chOff x="4331150" y="3599960"/>
              <a:chExt cx="350543" cy="350543"/>
            </a:xfrm>
          </p:grpSpPr>
          <p:cxnSp>
            <p:nvCxnSpPr>
              <p:cNvPr id="29" name="Google Shape;429;p17"/>
              <p:cNvCxnSpPr/>
              <p:nvPr/>
            </p:nvCxnSpPr>
            <p:spPr>
              <a:xfrm>
                <a:off x="4331150" y="3599960"/>
                <a:ext cx="350543" cy="350543"/>
              </a:xfrm>
              <a:prstGeom prst="straightConnector1">
                <a:avLst/>
              </a:prstGeom>
              <a:noFill/>
              <a:ln w="57150" cap="flat" cmpd="sng">
                <a:solidFill>
                  <a:srgbClr val="F40342"/>
                </a:solidFill>
                <a:prstDash val="solid"/>
                <a:miter lim="800000"/>
                <a:headEnd type="none" w="sm" len="sm"/>
                <a:tailEnd type="none" w="sm" len="sm"/>
              </a:ln>
            </p:spPr>
          </p:cxnSp>
          <p:cxnSp>
            <p:nvCxnSpPr>
              <p:cNvPr id="30" name="Google Shape;430;p17"/>
              <p:cNvCxnSpPr/>
              <p:nvPr/>
            </p:nvCxnSpPr>
            <p:spPr>
              <a:xfrm flipH="1">
                <a:off x="4331150" y="3599960"/>
                <a:ext cx="350543" cy="350543"/>
              </a:xfrm>
              <a:prstGeom prst="straightConnector1">
                <a:avLst/>
              </a:prstGeom>
              <a:noFill/>
              <a:ln w="57150" cap="flat" cmpd="sng">
                <a:solidFill>
                  <a:srgbClr val="F40342"/>
                </a:solidFill>
                <a:prstDash val="solid"/>
                <a:miter lim="800000"/>
                <a:headEnd type="none" w="sm" len="sm"/>
                <a:tailEnd type="none" w="sm" len="sm"/>
              </a:ln>
            </p:spPr>
          </p:cxnSp>
        </p:grpSp>
        <p:sp>
          <p:nvSpPr>
            <p:cNvPr id="14" name="CaixaDeTexto 15"/>
            <p:cNvSpPr txBox="1"/>
            <p:nvPr/>
          </p:nvSpPr>
          <p:spPr>
            <a:xfrm>
              <a:off x="3823135" y="4780060"/>
              <a:ext cx="1743473" cy="37903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930" latinLnBrk="1">
                <a:defRPr/>
              </a:pPr>
              <a:r>
                <a:rPr lang="pt-BR" altLang="ko-KR" b="1">
                  <a:solidFill>
                    <a:schemeClr val="bg1"/>
                  </a:solidFill>
                  <a:latin typeface="Segoe UI" panose="020B0502040204020203" pitchFamily="34" charset="0"/>
                  <a:ea typeface="Segoe UI Black" panose="020B0A02040204020203" pitchFamily="34" charset="0"/>
                  <a:cs typeface="Segoe UI" panose="020B0502040204020203" pitchFamily="34" charset="0"/>
                </a:rPr>
                <a:t>EVITE FILAS</a:t>
              </a:r>
            </a:p>
          </p:txBody>
        </p:sp>
      </p:grpSp>
      <p:grpSp>
        <p:nvGrpSpPr>
          <p:cNvPr id="33" name="Agrupar 32"/>
          <p:cNvGrpSpPr/>
          <p:nvPr/>
        </p:nvGrpSpPr>
        <p:grpSpPr>
          <a:xfrm>
            <a:off x="6053156" y="3355305"/>
            <a:ext cx="2133432" cy="2071086"/>
            <a:chOff x="6053156" y="3355305"/>
            <a:chExt cx="2133432" cy="2071086"/>
          </a:xfrm>
        </p:grpSpPr>
        <p:grpSp>
          <p:nvGrpSpPr>
            <p:cNvPr id="12" name="Agrupar 11"/>
            <p:cNvGrpSpPr/>
            <p:nvPr/>
          </p:nvGrpSpPr>
          <p:grpSpPr>
            <a:xfrm>
              <a:off x="6721784" y="3355305"/>
              <a:ext cx="821103" cy="1124422"/>
              <a:chOff x="6721784" y="3355305"/>
              <a:chExt cx="928427" cy="1271391"/>
            </a:xfrm>
          </p:grpSpPr>
          <p:pic>
            <p:nvPicPr>
              <p:cNvPr id="18" name="Gráfico 9"/>
              <p:cNvPicPr>
                <a:picLocks noChangeAspect="1"/>
              </p:cNvPicPr>
              <p:nvPr/>
            </p:nvPicPr>
            <p:blipFill rotWithShape="1">
              <a:blip>
                <a:extLst>
                  <a:ext uri="{96DAC541-7B7A-43D3-8B79-37D633B846F1}">
                    <asvg:svgBlip xmlns:asvg="http://schemas.microsoft.com/office/drawing/2016/SVG/main" r:embed="rId4"/>
                  </a:ext>
                </a:extLst>
              </a:blip>
              <a:srcRect r="19435"/>
              <a:stretch>
                <a:fillRect/>
              </a:stretch>
            </p:blipFill>
            <p:spPr>
              <a:xfrm>
                <a:off x="6721784" y="3355305"/>
                <a:ext cx="928427" cy="1271391"/>
              </a:xfrm>
              <a:prstGeom prst="rect">
                <a:avLst/>
              </a:prstGeom>
            </p:spPr>
          </p:pic>
          <p:sp>
            <p:nvSpPr>
              <p:cNvPr id="19" name="Retângulo 18"/>
              <p:cNvSpPr/>
              <p:nvPr/>
            </p:nvSpPr>
            <p:spPr>
              <a:xfrm>
                <a:off x="7307300" y="4328105"/>
                <a:ext cx="217214" cy="208965"/>
              </a:xfrm>
              <a:prstGeom prst="rect">
                <a:avLst/>
              </a:prstGeom>
              <a:solidFill>
                <a:srgbClr val="1F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nvGrpSpPr>
              <p:cNvPr id="26" name="Agrupar 25"/>
              <p:cNvGrpSpPr/>
              <p:nvPr/>
            </p:nvGrpSpPr>
            <p:grpSpPr>
              <a:xfrm>
                <a:off x="7236519" y="4158034"/>
                <a:ext cx="358776" cy="417929"/>
                <a:chOff x="7236519" y="4158034"/>
                <a:chExt cx="358776" cy="417929"/>
              </a:xfrm>
              <a:solidFill>
                <a:srgbClr val="F40342"/>
              </a:solidFill>
            </p:grpSpPr>
            <p:sp>
              <p:nvSpPr>
                <p:cNvPr id="27" name="Retângulo 26"/>
                <p:cNvSpPr/>
                <p:nvPr/>
              </p:nvSpPr>
              <p:spPr>
                <a:xfrm rot="18843876">
                  <a:off x="7324305" y="4298921"/>
                  <a:ext cx="88281" cy="26385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Retângulo 27"/>
                <p:cNvSpPr/>
                <p:nvPr/>
              </p:nvSpPr>
              <p:spPr>
                <a:xfrm rot="2643876">
                  <a:off x="7500577" y="4158034"/>
                  <a:ext cx="94718" cy="41792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grpSp>
        <p:sp>
          <p:nvSpPr>
            <p:cNvPr id="16" name="CaixaDeTexto 16"/>
            <p:cNvSpPr txBox="1"/>
            <p:nvPr/>
          </p:nvSpPr>
          <p:spPr>
            <a:xfrm>
              <a:off x="6053156" y="4780060"/>
              <a:ext cx="213343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930" latinLnBrk="1">
                <a:defRPr/>
              </a:pPr>
              <a:r>
                <a:rPr lang="pt-BR" altLang="ko-KR" b="1">
                  <a:solidFill>
                    <a:schemeClr val="bg1"/>
                  </a:solidFill>
                  <a:latin typeface="Segoe UI" panose="020B0502040204020203" pitchFamily="34" charset="0"/>
                  <a:ea typeface="Segoe UI Black" panose="020B0A02040204020203" pitchFamily="34" charset="0"/>
                  <a:cs typeface="Segoe UI" panose="020B0502040204020203" pitchFamily="34" charset="0"/>
                </a:rPr>
                <a:t>CONTA SEMPRE EM DIA</a:t>
              </a:r>
            </a:p>
          </p:txBody>
        </p:sp>
      </p:grpSp>
      <p:grpSp>
        <p:nvGrpSpPr>
          <p:cNvPr id="31" name="Agrupar 30"/>
          <p:cNvGrpSpPr/>
          <p:nvPr/>
        </p:nvGrpSpPr>
        <p:grpSpPr>
          <a:xfrm>
            <a:off x="855346" y="3355305"/>
            <a:ext cx="3098088" cy="2071086"/>
            <a:chOff x="855346" y="3355305"/>
            <a:chExt cx="3098088" cy="2071086"/>
          </a:xfrm>
        </p:grpSpPr>
        <p:sp>
          <p:nvSpPr>
            <p:cNvPr id="13" name="CaixaDeTexto 14"/>
            <p:cNvSpPr txBox="1"/>
            <p:nvPr/>
          </p:nvSpPr>
          <p:spPr>
            <a:xfrm>
              <a:off x="855346" y="4780060"/>
              <a:ext cx="3098088"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930" latinLnBrk="1">
                <a:defRPr/>
              </a:pPr>
              <a:r>
                <a:rPr lang="pt-BR" altLang="ko-KR" b="1">
                  <a:solidFill>
                    <a:schemeClr val="bg1"/>
                  </a:solidFill>
                  <a:latin typeface="Segoe UI" panose="020B0502040204020203" pitchFamily="34" charset="0"/>
                  <a:ea typeface="Segoe UI Black" panose="020B0A02040204020203" pitchFamily="34" charset="0"/>
                  <a:cs typeface="Segoe UI" panose="020B0502040204020203" pitchFamily="34" charset="0"/>
                </a:rPr>
                <a:t>SEGURANÇA E PRATICIDADE</a:t>
              </a:r>
            </a:p>
          </p:txBody>
        </p:sp>
        <p:pic>
          <p:nvPicPr>
            <p:cNvPr id="17" name="Gráfico 17"/>
            <p:cNvPicPr>
              <a:picLocks noChangeAspect="1"/>
            </p:cNvPicPr>
            <p:nvPr/>
          </p:nvPicPr>
          <p:blipFill rotWithShape="1">
            <a:blip>
              <a:extLst>
                <a:ext uri="{96DAC541-7B7A-43D3-8B79-37D633B846F1}">
                  <asvg:svgBlip xmlns:asvg="http://schemas.microsoft.com/office/drawing/2016/SVG/main" r:embed="rId5"/>
                </a:ext>
              </a:extLst>
            </a:blip>
            <a:srcRect l="21462" t="12199" r="19123" b="12280"/>
            <a:stretch>
              <a:fillRect/>
            </a:stretch>
          </p:blipFill>
          <p:spPr>
            <a:xfrm>
              <a:off x="2000264" y="3355305"/>
              <a:ext cx="882096" cy="112120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25D23-5D23-B765-BD16-E5E016C01682}"/>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F882D51E-C1B8-1253-DF3B-8499895BB58B}"/>
              </a:ext>
            </a:extLst>
          </p:cNvPr>
          <p:cNvSpPr txBox="1"/>
          <p:nvPr/>
        </p:nvSpPr>
        <p:spPr>
          <a:xfrm>
            <a:off x="813792" y="2335651"/>
            <a:ext cx="70432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 ferramenta é uma alternativa ao Débito Automático tradicional. Com ela, o usuário poderá autorizar a cobrança uma única vez e as contas serão pagas automaticamente, sem precisar repetir o processo a cada novo vencimento.</a:t>
            </a:r>
          </a:p>
        </p:txBody>
      </p:sp>
      <p:sp>
        <p:nvSpPr>
          <p:cNvPr id="15" name="CaixaDeTexto 14">
            <a:extLst>
              <a:ext uri="{FF2B5EF4-FFF2-40B4-BE49-F238E27FC236}">
                <a16:creationId xmlns:a16="http://schemas.microsoft.com/office/drawing/2014/main" id="{FFD8E8A7-26CF-42B1-DCD9-29B0C2558051}"/>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PAGAMENTO PIX AUTOMÁTICO</a:t>
            </a:r>
          </a:p>
        </p:txBody>
      </p:sp>
      <p:sp>
        <p:nvSpPr>
          <p:cNvPr id="2" name="CaixaDeTexto 1">
            <a:extLst>
              <a:ext uri="{FF2B5EF4-FFF2-40B4-BE49-F238E27FC236}">
                <a16:creationId xmlns:a16="http://schemas.microsoft.com/office/drawing/2014/main" id="{3473109A-9DE2-7EF7-412C-190857FEEE90}"/>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a:extLst>
              <a:ext uri="{FF2B5EF4-FFF2-40B4-BE49-F238E27FC236}">
                <a16:creationId xmlns:a16="http://schemas.microsoft.com/office/drawing/2014/main" id="{C87C959D-22AE-2C1B-0637-24EADDDA5F4C}"/>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pic>
        <p:nvPicPr>
          <p:cNvPr id="4" name="Picture 4">
            <a:extLst>
              <a:ext uri="{FF2B5EF4-FFF2-40B4-BE49-F238E27FC236}">
                <a16:creationId xmlns:a16="http://schemas.microsoft.com/office/drawing/2014/main" id="{3CE309AC-25C2-A6C7-F208-9AFC97CA7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589" y="4193102"/>
            <a:ext cx="4659087" cy="165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9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4C6F4-B9F2-DE12-3316-B43BEC5F3D68}"/>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E949B4DD-C26A-021C-B67E-8B2A5E9D839B}"/>
              </a:ext>
            </a:extLst>
          </p:cNvPr>
          <p:cNvSpPr txBox="1"/>
          <p:nvPr/>
        </p:nvSpPr>
        <p:spPr>
          <a:xfrm>
            <a:off x="813792" y="2335651"/>
            <a:ext cx="897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Assim como o Débito Automático mais Fatura Digital, o pagamento via Pix Automático traz mais vantagens ao cliente, confira:</a:t>
            </a:r>
          </a:p>
        </p:txBody>
      </p:sp>
      <p:sp>
        <p:nvSpPr>
          <p:cNvPr id="15" name="CaixaDeTexto 14">
            <a:extLst>
              <a:ext uri="{FF2B5EF4-FFF2-40B4-BE49-F238E27FC236}">
                <a16:creationId xmlns:a16="http://schemas.microsoft.com/office/drawing/2014/main" id="{83FA3077-B287-0D0F-E5E8-81407D09A912}"/>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PAGAMENTO PIX AUTOMÁTICO</a:t>
            </a:r>
          </a:p>
        </p:txBody>
      </p:sp>
      <p:sp>
        <p:nvSpPr>
          <p:cNvPr id="2" name="CaixaDeTexto 1">
            <a:extLst>
              <a:ext uri="{FF2B5EF4-FFF2-40B4-BE49-F238E27FC236}">
                <a16:creationId xmlns:a16="http://schemas.microsoft.com/office/drawing/2014/main" id="{246F6F29-AF76-9275-B9CE-2D938778D0FB}"/>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a:extLst>
              <a:ext uri="{FF2B5EF4-FFF2-40B4-BE49-F238E27FC236}">
                <a16:creationId xmlns:a16="http://schemas.microsoft.com/office/drawing/2014/main" id="{EFC16DF3-E42F-8533-9960-30F85C0385F9}"/>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grpSp>
        <p:nvGrpSpPr>
          <p:cNvPr id="5" name="Agrupar 4">
            <a:extLst>
              <a:ext uri="{FF2B5EF4-FFF2-40B4-BE49-F238E27FC236}">
                <a16:creationId xmlns:a16="http://schemas.microsoft.com/office/drawing/2014/main" id="{58BFAE1A-A9F0-F12B-19D0-B5186D196797}"/>
              </a:ext>
            </a:extLst>
          </p:cNvPr>
          <p:cNvGrpSpPr/>
          <p:nvPr/>
        </p:nvGrpSpPr>
        <p:grpSpPr>
          <a:xfrm>
            <a:off x="5989488" y="3355304"/>
            <a:ext cx="3098088" cy="2348086"/>
            <a:chOff x="8186588" y="3355304"/>
            <a:chExt cx="3098088" cy="2348086"/>
          </a:xfrm>
        </p:grpSpPr>
        <p:sp>
          <p:nvSpPr>
            <p:cNvPr id="6" name="CaixaDeTexto 5">
              <a:extLst>
                <a:ext uri="{FF2B5EF4-FFF2-40B4-BE49-F238E27FC236}">
                  <a16:creationId xmlns:a16="http://schemas.microsoft.com/office/drawing/2014/main" id="{2AD4B90B-0C01-0BDA-E1B7-35AAE6C3D3FC}"/>
                </a:ext>
              </a:extLst>
            </p:cNvPr>
            <p:cNvSpPr txBox="1"/>
            <p:nvPr/>
          </p:nvSpPr>
          <p:spPr>
            <a:xfrm>
              <a:off x="8186588" y="4780060"/>
              <a:ext cx="3098088"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DESCONTO DE</a:t>
              </a:r>
              <a:b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R$</a:t>
              </a:r>
              <a:r>
                <a:rPr lang="pt-BR" altLang="ko-KR"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10</a:t>
              </a: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,00 EM TODAS</a:t>
              </a:r>
              <a:b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altLang="ko-KR" sz="18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AS FRANQUIAS</a:t>
              </a:r>
            </a:p>
          </p:txBody>
        </p:sp>
        <p:pic>
          <p:nvPicPr>
            <p:cNvPr id="7" name="Gráfico 3">
              <a:extLst>
                <a:ext uri="{FF2B5EF4-FFF2-40B4-BE49-F238E27FC236}">
                  <a16:creationId xmlns:a16="http://schemas.microsoft.com/office/drawing/2014/main" id="{7E2E02D1-353F-34F7-A9AA-480A0808DF45}"/>
                </a:ext>
              </a:extLst>
            </p:cNvPr>
            <p:cNvPicPr>
              <a:picLocks noChangeAspect="1"/>
            </p:cNvPicPr>
            <p:nvPr/>
          </p:nvPicPr>
          <p:blipFill rotWithShape="1">
            <a:blip>
              <a:extLst>
                <a:ext uri="{96DAC541-7B7A-43D3-8B79-37D633B846F1}">
                  <asvg:svgBlip xmlns:asvg="http://schemas.microsoft.com/office/drawing/2016/SVG/main" r:embed="rId4"/>
                </a:ext>
              </a:extLst>
            </a:blip>
            <a:srcRect l="18204" r="20901" b="20916"/>
            <a:stretch>
              <a:fillRect/>
            </a:stretch>
          </p:blipFill>
          <p:spPr>
            <a:xfrm>
              <a:off x="9229629" y="3355304"/>
              <a:ext cx="906750" cy="1177601"/>
            </a:xfrm>
            <a:prstGeom prst="rect">
              <a:avLst/>
            </a:prstGeom>
          </p:spPr>
        </p:pic>
      </p:grpSp>
      <p:grpSp>
        <p:nvGrpSpPr>
          <p:cNvPr id="8" name="Agrupar 7">
            <a:extLst>
              <a:ext uri="{FF2B5EF4-FFF2-40B4-BE49-F238E27FC236}">
                <a16:creationId xmlns:a16="http://schemas.microsoft.com/office/drawing/2014/main" id="{A566D54C-A8D0-1B5E-6BE2-FD8DCF4E3097}"/>
              </a:ext>
            </a:extLst>
          </p:cNvPr>
          <p:cNvGrpSpPr/>
          <p:nvPr/>
        </p:nvGrpSpPr>
        <p:grpSpPr>
          <a:xfrm>
            <a:off x="3856056" y="3355305"/>
            <a:ext cx="2133432" cy="2071086"/>
            <a:chOff x="6053156" y="3355305"/>
            <a:chExt cx="2133432" cy="2071086"/>
          </a:xfrm>
        </p:grpSpPr>
        <p:grpSp>
          <p:nvGrpSpPr>
            <p:cNvPr id="9" name="Agrupar 8">
              <a:extLst>
                <a:ext uri="{FF2B5EF4-FFF2-40B4-BE49-F238E27FC236}">
                  <a16:creationId xmlns:a16="http://schemas.microsoft.com/office/drawing/2014/main" id="{105B5BAB-B51A-98B5-3975-CDF92604F97E}"/>
                </a:ext>
              </a:extLst>
            </p:cNvPr>
            <p:cNvGrpSpPr/>
            <p:nvPr/>
          </p:nvGrpSpPr>
          <p:grpSpPr>
            <a:xfrm>
              <a:off x="6721784" y="3355305"/>
              <a:ext cx="821103" cy="1124422"/>
              <a:chOff x="6721784" y="3355305"/>
              <a:chExt cx="928427" cy="1271391"/>
            </a:xfrm>
          </p:grpSpPr>
          <p:pic>
            <p:nvPicPr>
              <p:cNvPr id="11" name="Gráfico 9">
                <a:extLst>
                  <a:ext uri="{FF2B5EF4-FFF2-40B4-BE49-F238E27FC236}">
                    <a16:creationId xmlns:a16="http://schemas.microsoft.com/office/drawing/2014/main" id="{B1351ECC-C0DC-DA58-37FE-B1D78614FCCF}"/>
                  </a:ext>
                </a:extLst>
              </p:cNvPr>
              <p:cNvPicPr>
                <a:picLocks noChangeAspect="1"/>
              </p:cNvPicPr>
              <p:nvPr/>
            </p:nvPicPr>
            <p:blipFill rotWithShape="1">
              <a:blip>
                <a:extLst>
                  <a:ext uri="{96DAC541-7B7A-43D3-8B79-37D633B846F1}">
                    <asvg:svgBlip xmlns:asvg="http://schemas.microsoft.com/office/drawing/2016/SVG/main" r:embed="rId5"/>
                  </a:ext>
                </a:extLst>
              </a:blip>
              <a:srcRect r="19435"/>
              <a:stretch>
                <a:fillRect/>
              </a:stretch>
            </p:blipFill>
            <p:spPr>
              <a:xfrm>
                <a:off x="6721784" y="3355305"/>
                <a:ext cx="928427" cy="1271391"/>
              </a:xfrm>
              <a:prstGeom prst="rect">
                <a:avLst/>
              </a:prstGeom>
            </p:spPr>
          </p:pic>
          <p:sp>
            <p:nvSpPr>
              <p:cNvPr id="12" name="Retângulo 11">
                <a:extLst>
                  <a:ext uri="{FF2B5EF4-FFF2-40B4-BE49-F238E27FC236}">
                    <a16:creationId xmlns:a16="http://schemas.microsoft.com/office/drawing/2014/main" id="{29AEA10B-A2B2-DABC-7060-E43C41163256}"/>
                  </a:ext>
                </a:extLst>
              </p:cNvPr>
              <p:cNvSpPr/>
              <p:nvPr/>
            </p:nvSpPr>
            <p:spPr>
              <a:xfrm>
                <a:off x="7307300" y="4328105"/>
                <a:ext cx="217214" cy="208965"/>
              </a:xfrm>
              <a:prstGeom prst="rect">
                <a:avLst/>
              </a:prstGeom>
              <a:solidFill>
                <a:srgbClr val="1F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Agrupar 12">
                <a:extLst>
                  <a:ext uri="{FF2B5EF4-FFF2-40B4-BE49-F238E27FC236}">
                    <a16:creationId xmlns:a16="http://schemas.microsoft.com/office/drawing/2014/main" id="{FFCF2D02-9AA3-7E2E-9CF9-B317925F8624}"/>
                  </a:ext>
                </a:extLst>
              </p:cNvPr>
              <p:cNvGrpSpPr/>
              <p:nvPr/>
            </p:nvGrpSpPr>
            <p:grpSpPr>
              <a:xfrm>
                <a:off x="7236519" y="4158034"/>
                <a:ext cx="358776" cy="417929"/>
                <a:chOff x="7236519" y="4158034"/>
                <a:chExt cx="358776" cy="417929"/>
              </a:xfrm>
              <a:solidFill>
                <a:srgbClr val="F40342"/>
              </a:solidFill>
            </p:grpSpPr>
            <p:sp>
              <p:nvSpPr>
                <p:cNvPr id="16" name="Retângulo 15">
                  <a:extLst>
                    <a:ext uri="{FF2B5EF4-FFF2-40B4-BE49-F238E27FC236}">
                      <a16:creationId xmlns:a16="http://schemas.microsoft.com/office/drawing/2014/main" id="{1EADFDF4-C867-66F7-0031-FA21B281D040}"/>
                    </a:ext>
                  </a:extLst>
                </p:cNvPr>
                <p:cNvSpPr/>
                <p:nvPr/>
              </p:nvSpPr>
              <p:spPr>
                <a:xfrm rot="18843876">
                  <a:off x="7324305" y="4298921"/>
                  <a:ext cx="88281" cy="263854"/>
                </a:xfrm>
                <a:prstGeom prst="rect">
                  <a:avLst/>
                </a:prstGeom>
                <a:solidFill>
                  <a:srgbClr val="BD92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tabLst/>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7" name="Retângulo 16">
                  <a:extLst>
                    <a:ext uri="{FF2B5EF4-FFF2-40B4-BE49-F238E27FC236}">
                      <a16:creationId xmlns:a16="http://schemas.microsoft.com/office/drawing/2014/main" id="{28F4246A-9516-380E-2CBD-D14341DDB384}"/>
                    </a:ext>
                  </a:extLst>
                </p:cNvPr>
                <p:cNvSpPr/>
                <p:nvPr/>
              </p:nvSpPr>
              <p:spPr>
                <a:xfrm rot="2643876">
                  <a:off x="7500577" y="4158034"/>
                  <a:ext cx="94718" cy="417929"/>
                </a:xfrm>
                <a:prstGeom prst="rect">
                  <a:avLst/>
                </a:prstGeom>
                <a:solidFill>
                  <a:srgbClr val="BD92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01420" rtl="0" eaLnBrk="1" fontAlgn="auto" latinLnBrk="0" hangingPunct="1">
                    <a:lnSpc>
                      <a:spcPct val="100000"/>
                    </a:lnSpc>
                    <a:spcBef>
                      <a:spcPts val="0"/>
                    </a:spcBef>
                    <a:spcAft>
                      <a:spcPts val="0"/>
                    </a:spcAft>
                    <a:buClrTx/>
                    <a:buSzTx/>
                    <a:buFontTx/>
                    <a:buNone/>
                    <a:tabLst/>
                    <a:defRPr/>
                  </a:pPr>
                  <a:endParaRPr kumimoji="0" lang="pt-BR" sz="2365"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grpSp>
        <p:sp>
          <p:nvSpPr>
            <p:cNvPr id="10" name="CaixaDeTexto 16">
              <a:extLst>
                <a:ext uri="{FF2B5EF4-FFF2-40B4-BE49-F238E27FC236}">
                  <a16:creationId xmlns:a16="http://schemas.microsoft.com/office/drawing/2014/main" id="{2BFF6688-DC26-2148-EBE8-51945304BF19}"/>
                </a:ext>
              </a:extLst>
            </p:cNvPr>
            <p:cNvSpPr txBox="1"/>
            <p:nvPr/>
          </p:nvSpPr>
          <p:spPr>
            <a:xfrm>
              <a:off x="6053156" y="4780060"/>
              <a:ext cx="213343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CONTA SEMPRE EM DIA</a:t>
              </a:r>
            </a:p>
          </p:txBody>
        </p:sp>
      </p:grpSp>
      <p:grpSp>
        <p:nvGrpSpPr>
          <p:cNvPr id="18" name="Agrupar 17">
            <a:extLst>
              <a:ext uri="{FF2B5EF4-FFF2-40B4-BE49-F238E27FC236}">
                <a16:creationId xmlns:a16="http://schemas.microsoft.com/office/drawing/2014/main" id="{278E4C81-1F8A-11C0-4D87-450CE564B923}"/>
              </a:ext>
            </a:extLst>
          </p:cNvPr>
          <p:cNvGrpSpPr/>
          <p:nvPr/>
        </p:nvGrpSpPr>
        <p:grpSpPr>
          <a:xfrm>
            <a:off x="855346" y="3355305"/>
            <a:ext cx="3098088" cy="2071086"/>
            <a:chOff x="855346" y="3355305"/>
            <a:chExt cx="3098088" cy="2071086"/>
          </a:xfrm>
        </p:grpSpPr>
        <p:sp>
          <p:nvSpPr>
            <p:cNvPr id="19" name="CaixaDeTexto 14">
              <a:extLst>
                <a:ext uri="{FF2B5EF4-FFF2-40B4-BE49-F238E27FC236}">
                  <a16:creationId xmlns:a16="http://schemas.microsoft.com/office/drawing/2014/main" id="{0C58D9A2-04AB-EB72-9D0F-48636C807720}"/>
                </a:ext>
              </a:extLst>
            </p:cNvPr>
            <p:cNvSpPr txBox="1"/>
            <p:nvPr/>
          </p:nvSpPr>
          <p:spPr>
            <a:xfrm>
              <a:off x="855346" y="4780060"/>
              <a:ext cx="3098088"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18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SEGURANÇA E PRATICIDADE</a:t>
              </a:r>
            </a:p>
          </p:txBody>
        </p:sp>
        <p:pic>
          <p:nvPicPr>
            <p:cNvPr id="20" name="Gráfico 17">
              <a:extLst>
                <a:ext uri="{FF2B5EF4-FFF2-40B4-BE49-F238E27FC236}">
                  <a16:creationId xmlns:a16="http://schemas.microsoft.com/office/drawing/2014/main" id="{E9DDBD2F-D426-A780-8F62-A3A2FA56F924}"/>
                </a:ext>
              </a:extLst>
            </p:cNvPr>
            <p:cNvPicPr>
              <a:picLocks noChangeAspect="1"/>
            </p:cNvPicPr>
            <p:nvPr/>
          </p:nvPicPr>
          <p:blipFill rotWithShape="1">
            <a:blip>
              <a:extLst>
                <a:ext uri="{96DAC541-7B7A-43D3-8B79-37D633B846F1}">
                  <asvg:svgBlip xmlns:asvg="http://schemas.microsoft.com/office/drawing/2016/SVG/main" r:embed="rId6"/>
                </a:ext>
              </a:extLst>
            </a:blip>
            <a:srcRect l="21462" t="12199" r="19123" b="12280"/>
            <a:stretch>
              <a:fillRect/>
            </a:stretch>
          </p:blipFill>
          <p:spPr>
            <a:xfrm>
              <a:off x="2000264" y="3355305"/>
              <a:ext cx="882096" cy="1121204"/>
            </a:xfrm>
            <a:prstGeom prst="rect">
              <a:avLst/>
            </a:prstGeom>
          </p:spPr>
        </p:pic>
      </p:grpSp>
    </p:spTree>
    <p:extLst>
      <p:ext uri="{BB962C8B-B14F-4D97-AF65-F5344CB8AC3E}">
        <p14:creationId xmlns:p14="http://schemas.microsoft.com/office/powerpoint/2010/main" val="9458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3DEB-A80D-CA58-D50C-364E51D655E8}"/>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34A3F15D-8A51-3CEE-8470-A3FD62F5748C}"/>
              </a:ext>
            </a:extLst>
          </p:cNvPr>
          <p:cNvSpPr txBox="1"/>
          <p:nvPr/>
        </p:nvSpPr>
        <p:spPr>
          <a:xfrm>
            <a:off x="813792" y="2335651"/>
            <a:ext cx="8973675"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Diferente do DA, o Pix Automático não depende de convênios diretos entre a Claro e bancos específicos, e funciona por meio da infraestrutura do Banco Central.</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Portanto, usuários de todos os bancos, instituições de pagamento e instituições financeiras participantes do Pix poderão cadastrar o pagamento de faturas da Claro via Pix Automático.​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Outro ponto importante é que o Débito Automático costuma funcionar somente em dias úteis. Já com o Pix Automático, o pagamento pode ser feito em qualquer dia, inclusive aos finais de semana.</a:t>
            </a:r>
          </a:p>
        </p:txBody>
      </p:sp>
      <p:sp>
        <p:nvSpPr>
          <p:cNvPr id="15" name="CaixaDeTexto 14">
            <a:extLst>
              <a:ext uri="{FF2B5EF4-FFF2-40B4-BE49-F238E27FC236}">
                <a16:creationId xmlns:a16="http://schemas.microsoft.com/office/drawing/2014/main" id="{2BD9B385-9B89-CD7C-D0D5-F4A2CE25FBA7}"/>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PAGAMENTO PIX AUTOMÁTICO</a:t>
            </a:r>
          </a:p>
        </p:txBody>
      </p:sp>
      <p:sp>
        <p:nvSpPr>
          <p:cNvPr id="2" name="CaixaDeTexto 1">
            <a:extLst>
              <a:ext uri="{FF2B5EF4-FFF2-40B4-BE49-F238E27FC236}">
                <a16:creationId xmlns:a16="http://schemas.microsoft.com/office/drawing/2014/main" id="{E982A68B-7D28-D6A3-4F11-34BCB8CADDFB}"/>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a:extLst>
              <a:ext uri="{FF2B5EF4-FFF2-40B4-BE49-F238E27FC236}">
                <a16:creationId xmlns:a16="http://schemas.microsoft.com/office/drawing/2014/main" id="{DB817083-8629-436B-6537-46EF6CC539B3}"/>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Tree>
    <p:extLst>
      <p:ext uri="{BB962C8B-B14F-4D97-AF65-F5344CB8AC3E}">
        <p14:creationId xmlns:p14="http://schemas.microsoft.com/office/powerpoint/2010/main" val="34153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4" name="CaixaDeTexto 3"/>
          <p:cNvSpPr txBox="1"/>
          <p:nvPr/>
        </p:nvSpPr>
        <p:spPr>
          <a:xfrm>
            <a:off x="815245" y="1713396"/>
            <a:ext cx="10724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DEPENDENTES PÓS </a:t>
            </a:r>
            <a:r>
              <a:rPr kumimoji="0" lang="pt-BR" sz="2400" b="0" i="0" u="none" strike="noStrike" kern="1200" cap="none" spc="0" normalizeH="0" baseline="0" noProof="0" dirty="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NO SINGLE</a:t>
            </a:r>
          </a:p>
        </p:txBody>
      </p:sp>
      <p:sp>
        <p:nvSpPr>
          <p:cNvPr id="6" name="TextBox 14"/>
          <p:cNvSpPr txBox="1"/>
          <p:nvPr/>
        </p:nvSpPr>
        <p:spPr>
          <a:xfrm>
            <a:off x="2978989" y="2323738"/>
            <a:ext cx="6028900" cy="830997"/>
          </a:xfrm>
          <a:prstGeom prst="rect">
            <a:avLst/>
          </a:prstGeom>
          <a:noFill/>
        </p:spPr>
        <p:txBody>
          <a:bodyPr wrap="square" rtlCol="0">
            <a:spAutoFit/>
          </a:body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240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COMPARTILHAMENTO TOTAL </a:t>
            </a:r>
            <a:br>
              <a:rPr kumimoji="0" lang="pt-BR" altLang="ko-KR" sz="2400" b="0" i="0" u="none" strike="noStrike" kern="1200" cap="none" spc="0" normalizeH="0" baseline="0" noProof="0">
                <a:ln>
                  <a:noFill/>
                </a:ln>
                <a:solidFill>
                  <a:srgbClr val="FFFFFF"/>
                </a:solidFill>
                <a:effectLst/>
                <a:uLnTx/>
                <a:uFillTx/>
                <a:latin typeface="Segoe UI" panose="020B0502040204020203" pitchFamily="34" charset="0"/>
                <a:ea typeface="Malgun Gothic" panose="020B0503020000020004" pitchFamily="34" charset="-127"/>
                <a:cs typeface="Segoe UI" panose="020B0502040204020203" pitchFamily="34" charset="0"/>
              </a:rPr>
            </a:br>
            <a:r>
              <a:rPr kumimoji="0" lang="pt-BR" altLang="ko-KR" sz="2400" b="0" i="0" u="none" strike="noStrike" kern="1200" cap="none" spc="0" normalizeH="0" baseline="0" noProof="0">
                <a:ln>
                  <a:noFill/>
                </a:ln>
                <a:solidFill>
                  <a:srgbClr val="FFFFFF"/>
                </a:solidFill>
                <a:effectLst/>
                <a:uLnTx/>
                <a:uFillTx/>
                <a:latin typeface="Segoe UI" panose="020B0502040204020203" pitchFamily="34" charset="0"/>
                <a:ea typeface="Malgun Gothic" panose="020B0503020000020004" pitchFamily="34" charset="-127"/>
                <a:cs typeface="Segoe UI" panose="020B0502040204020203" pitchFamily="34" charset="0"/>
              </a:rPr>
              <a:t>Internet + Minutos + SMS </a:t>
            </a:r>
          </a:p>
        </p:txBody>
      </p:sp>
      <p:graphicFrame>
        <p:nvGraphicFramePr>
          <p:cNvPr id="9" name="Tabela 6"/>
          <p:cNvGraphicFramePr>
            <a:graphicFrameLocks noGrp="1"/>
          </p:cNvGraphicFramePr>
          <p:nvPr/>
        </p:nvGraphicFramePr>
        <p:xfrm>
          <a:off x="659813" y="3269327"/>
          <a:ext cx="10548314" cy="1296000"/>
        </p:xfrm>
        <a:graphic>
          <a:graphicData uri="http://schemas.openxmlformats.org/drawingml/2006/table">
            <a:tbl>
              <a:tblPr firstRow="1" bandRow="1">
                <a:tableStyleId>{21E4AEA4-8DFA-4A89-87EB-49C32662AFE0}</a:tableStyleId>
              </a:tblPr>
              <a:tblGrid>
                <a:gridCol w="2085694">
                  <a:extLst>
                    <a:ext uri="{9D8B030D-6E8A-4147-A177-3AD203B41FA5}">
                      <a16:colId xmlns:a16="http://schemas.microsoft.com/office/drawing/2014/main" val="20000"/>
                    </a:ext>
                  </a:extLst>
                </a:gridCol>
                <a:gridCol w="1692524">
                  <a:extLst>
                    <a:ext uri="{9D8B030D-6E8A-4147-A177-3AD203B41FA5}">
                      <a16:colId xmlns:a16="http://schemas.microsoft.com/office/drawing/2014/main" val="20001"/>
                    </a:ext>
                  </a:extLst>
                </a:gridCol>
                <a:gridCol w="1692524">
                  <a:extLst>
                    <a:ext uri="{9D8B030D-6E8A-4147-A177-3AD203B41FA5}">
                      <a16:colId xmlns:a16="http://schemas.microsoft.com/office/drawing/2014/main" val="3798470573"/>
                    </a:ext>
                  </a:extLst>
                </a:gridCol>
                <a:gridCol w="1692524">
                  <a:extLst>
                    <a:ext uri="{9D8B030D-6E8A-4147-A177-3AD203B41FA5}">
                      <a16:colId xmlns:a16="http://schemas.microsoft.com/office/drawing/2014/main" val="20002"/>
                    </a:ext>
                  </a:extLst>
                </a:gridCol>
                <a:gridCol w="1692524">
                  <a:extLst>
                    <a:ext uri="{9D8B030D-6E8A-4147-A177-3AD203B41FA5}">
                      <a16:colId xmlns:a16="http://schemas.microsoft.com/office/drawing/2014/main" val="20003"/>
                    </a:ext>
                  </a:extLst>
                </a:gridCol>
                <a:gridCol w="1692524">
                  <a:extLst>
                    <a:ext uri="{9D8B030D-6E8A-4147-A177-3AD203B41FA5}">
                      <a16:colId xmlns:a16="http://schemas.microsoft.com/office/drawing/2014/main" val="20004"/>
                    </a:ext>
                  </a:extLst>
                </a:gridCol>
              </a:tblGrid>
              <a:tr h="648000">
                <a:tc>
                  <a:txBody>
                    <a:bodyPr/>
                    <a:lstStyle/>
                    <a:p>
                      <a:pPr algn="ctr"/>
                      <a:r>
                        <a:rPr lang="pt-BR" sz="2000" b="0" dirty="0">
                          <a:latin typeface="Segoe UI Black" panose="020B0A02040204020203"/>
                          <a:ea typeface="Segoe UI Black" panose="020B0A02040204020203"/>
                          <a:cs typeface="Segoe UI" panose="020B0502040204020203"/>
                        </a:rPr>
                        <a:t>DEPENDENTES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25GB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30GB</a:t>
                      </a:r>
                    </a:p>
                    <a:p>
                      <a:pPr algn="ctr"/>
                      <a:r>
                        <a:rPr lang="pt-BR" sz="1600" b="0" dirty="0">
                          <a:latin typeface="Segoe UI Black" panose="020B0A02040204020203"/>
                          <a:ea typeface="Segoe UI Black" panose="020B0A02040204020203"/>
                          <a:cs typeface="Segoe UI" panose="020B0502040204020203"/>
                        </a:rPr>
                        <a:t>Cloud </a:t>
                      </a:r>
                      <a:r>
                        <a:rPr lang="pt-BR" sz="1600" b="0" dirty="0" err="1">
                          <a:latin typeface="Segoe UI Black" panose="020B0A02040204020203"/>
                          <a:ea typeface="Segoe UI Black" panose="020B0A02040204020203"/>
                          <a:cs typeface="Segoe UI" panose="020B0502040204020203"/>
                        </a:rPr>
                        <a:t>Gaming</a:t>
                      </a:r>
                      <a:endParaRPr lang="pt-BR" sz="1600" b="0" dirty="0">
                        <a:latin typeface="Segoe UI Black" panose="020B0A02040204020203"/>
                        <a:ea typeface="Segoe UI Black" panose="020B0A02040204020203"/>
                        <a:cs typeface="Segoe UI" panose="020B05020402040202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50GB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150GB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300GB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extLst>
                  <a:ext uri="{0D108BD9-81ED-4DB2-BD59-A6C34878D82A}">
                    <a16:rowId xmlns:a16="http://schemas.microsoft.com/office/drawing/2014/main" val="10000"/>
                  </a:ext>
                </a:extLst>
              </a:tr>
              <a:tr h="648000">
                <a:tc>
                  <a:txBody>
                    <a:bodyPr/>
                    <a:lstStyle/>
                    <a:p>
                      <a:pPr algn="ctr"/>
                      <a:r>
                        <a:rPr lang="pt-BR" sz="1800" b="1" dirty="0">
                          <a:solidFill>
                            <a:schemeClr val="bg1"/>
                          </a:solidFill>
                          <a:latin typeface="Segoe UI Black" panose="020B0A02040204020203"/>
                          <a:ea typeface="Segoe UI Black" panose="020B0A02040204020203"/>
                          <a:cs typeface="Segoe UI" panose="020B0502040204020203"/>
                        </a:rPr>
                        <a:t> R$50,00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1800" b="0" dirty="0">
                          <a:latin typeface="Segoe UI" panose="020B0502040204020203"/>
                          <a:cs typeface="Segoe UI" panose="020B0502040204020203"/>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4" name="Gráfico 3"/>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6" name="CaixaDeTexto 5"/>
          <p:cNvSpPr txBox="1"/>
          <p:nvPr/>
        </p:nvSpPr>
        <p:spPr>
          <a:xfrm>
            <a:off x="815245" y="1713396"/>
            <a:ext cx="10724185" cy="461665"/>
          </a:xfrm>
          <a:prstGeom prst="rect">
            <a:avLst/>
          </a:prstGeom>
          <a:noFill/>
        </p:spPr>
        <p:txBody>
          <a:bodyPr wrap="square" rtlCol="0">
            <a:spAutoFit/>
          </a:bodyPr>
          <a:lstStyle/>
          <a:p>
            <a:pPr marL="0" marR="0" lvl="0" indent="0" algn="l" defTabSz="45085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PÓS – </a:t>
            </a:r>
            <a:r>
              <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Single sem fidelidade</a:t>
            </a:r>
          </a:p>
        </p:txBody>
      </p:sp>
      <p:graphicFrame>
        <p:nvGraphicFramePr>
          <p:cNvPr id="7" name="Tabela 6"/>
          <p:cNvGraphicFramePr>
            <a:graphicFrameLocks noGrp="1"/>
          </p:cNvGraphicFramePr>
          <p:nvPr/>
        </p:nvGraphicFramePr>
        <p:xfrm>
          <a:off x="518161" y="2229668"/>
          <a:ext cx="11165838" cy="4343089"/>
        </p:xfrm>
        <a:graphic>
          <a:graphicData uri="http://schemas.openxmlformats.org/drawingml/2006/table">
            <a:tbl>
              <a:tblPr firstRow="1" bandRow="1">
                <a:tableStyleId>{5C22544A-7EE6-4342-B048-85BDC9FD1C3A}</a:tableStyleId>
              </a:tblPr>
              <a:tblGrid>
                <a:gridCol w="1860973">
                  <a:extLst>
                    <a:ext uri="{9D8B030D-6E8A-4147-A177-3AD203B41FA5}">
                      <a16:colId xmlns:a16="http://schemas.microsoft.com/office/drawing/2014/main" val="20000"/>
                    </a:ext>
                  </a:extLst>
                </a:gridCol>
                <a:gridCol w="1860973">
                  <a:extLst>
                    <a:ext uri="{9D8B030D-6E8A-4147-A177-3AD203B41FA5}">
                      <a16:colId xmlns:a16="http://schemas.microsoft.com/office/drawing/2014/main" val="20001"/>
                    </a:ext>
                  </a:extLst>
                </a:gridCol>
                <a:gridCol w="1860973">
                  <a:extLst>
                    <a:ext uri="{9D8B030D-6E8A-4147-A177-3AD203B41FA5}">
                      <a16:colId xmlns:a16="http://schemas.microsoft.com/office/drawing/2014/main" val="2262086686"/>
                    </a:ext>
                  </a:extLst>
                </a:gridCol>
                <a:gridCol w="1860973">
                  <a:extLst>
                    <a:ext uri="{9D8B030D-6E8A-4147-A177-3AD203B41FA5}">
                      <a16:colId xmlns:a16="http://schemas.microsoft.com/office/drawing/2014/main" val="20002"/>
                    </a:ext>
                  </a:extLst>
                </a:gridCol>
                <a:gridCol w="1860973">
                  <a:extLst>
                    <a:ext uri="{9D8B030D-6E8A-4147-A177-3AD203B41FA5}">
                      <a16:colId xmlns:a16="http://schemas.microsoft.com/office/drawing/2014/main" val="20003"/>
                    </a:ext>
                  </a:extLst>
                </a:gridCol>
                <a:gridCol w="1860973">
                  <a:extLst>
                    <a:ext uri="{9D8B030D-6E8A-4147-A177-3AD203B41FA5}">
                      <a16:colId xmlns:a16="http://schemas.microsoft.com/office/drawing/2014/main" val="20004"/>
                    </a:ext>
                  </a:extLst>
                </a:gridCol>
              </a:tblGrid>
              <a:tr h="445066">
                <a:tc>
                  <a:txBody>
                    <a:bodyPr/>
                    <a:lstStyle/>
                    <a:p>
                      <a:pPr algn="ctr"/>
                      <a:endParaRPr lang="pt-BR" sz="1400" dirty="0">
                        <a:solidFill>
                          <a:schemeClr val="tx1"/>
                        </a:solidFill>
                        <a:latin typeface="Segoe UI Black" panose="020B0A02040204020203" pitchFamily="34" charset="0"/>
                        <a:ea typeface="Segoe UI Black" panose="020B0A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25GB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30GB </a:t>
                      </a:r>
                    </a:p>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Cloud </a:t>
                      </a:r>
                      <a:r>
                        <a:rPr lang="pt-BR" sz="1600" dirty="0" err="1">
                          <a:solidFill>
                            <a:schemeClr val="bg1"/>
                          </a:solidFill>
                          <a:latin typeface="Segoe UI Black" panose="020B0A02040204020203" pitchFamily="34" charset="0"/>
                          <a:ea typeface="Segoe UI Black" panose="020B0A02040204020203" pitchFamily="34" charset="0"/>
                        </a:rPr>
                        <a:t>Gaming</a:t>
                      </a:r>
                      <a:endParaRPr lang="pt-BR" sz="1600" dirty="0">
                        <a:solidFill>
                          <a:schemeClr val="bg1"/>
                        </a:solidFill>
                        <a:latin typeface="Segoe UI Black" panose="020B0A02040204020203" pitchFamily="34" charset="0"/>
                        <a:ea typeface="Segoe UI Black" panose="020B0A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50GB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75GB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150GB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extLst>
                  <a:ext uri="{0D108BD9-81ED-4DB2-BD59-A6C34878D82A}">
                    <a16:rowId xmlns:a16="http://schemas.microsoft.com/office/drawing/2014/main" val="10000"/>
                  </a:ext>
                </a:extLst>
              </a:tr>
              <a:tr h="636663">
                <a:tc>
                  <a:txBody>
                    <a:bodyPr/>
                    <a:lstStyle/>
                    <a:p>
                      <a:pPr algn="ctr"/>
                      <a:endParaRPr lang="pt-BR" sz="1400" dirty="0">
                        <a:solidFill>
                          <a:schemeClr val="tx1"/>
                        </a:solidFill>
                        <a:latin typeface="Segoe UI Black" panose="020B0A02040204020203" pitchFamily="34" charset="0"/>
                        <a:ea typeface="Segoe UI Black" panose="020B0A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400" b="1" dirty="0">
                          <a:solidFill>
                            <a:schemeClr val="bg1"/>
                          </a:solidFill>
                          <a:latin typeface="Segoe UI" panose="020B0502040204020203" pitchFamily="34" charset="0"/>
                          <a:cs typeface="Segoe UI" panose="020B0502040204020203" pitchFamily="34" charset="0"/>
                        </a:rPr>
                        <a:t>25GB de franquia livre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1" dirty="0">
                          <a:solidFill>
                            <a:schemeClr val="bg1"/>
                          </a:solidFill>
                          <a:latin typeface="Segoe UI" panose="020B0502040204020203" pitchFamily="34" charset="0"/>
                          <a:cs typeface="Segoe UI" panose="020B0502040204020203" pitchFamily="34" charset="0"/>
                        </a:rPr>
                        <a:t>30GB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400" b="1" dirty="0">
                          <a:solidFill>
                            <a:schemeClr val="bg1"/>
                          </a:solidFill>
                          <a:latin typeface="Segoe UI" panose="020B0502040204020203" pitchFamily="34" charset="0"/>
                          <a:cs typeface="Segoe UI" panose="020B0502040204020203" pitchFamily="34" charset="0"/>
                        </a:rPr>
                        <a:t>50GB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400" b="1" dirty="0">
                          <a:solidFill>
                            <a:schemeClr val="bg1"/>
                          </a:solidFill>
                          <a:latin typeface="Segoe UI" panose="020B0502040204020203" pitchFamily="34" charset="0"/>
                          <a:cs typeface="Segoe UI" panose="020B0502040204020203" pitchFamily="34" charset="0"/>
                        </a:rPr>
                        <a:t>75GB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400" b="1" dirty="0">
                          <a:solidFill>
                            <a:schemeClr val="bg1"/>
                          </a:solidFill>
                          <a:latin typeface="Segoe UI" panose="020B0502040204020203" pitchFamily="34" charset="0"/>
                          <a:cs typeface="Segoe UI" panose="020B0502040204020203" pitchFamily="34" charset="0"/>
                        </a:rPr>
                        <a:t>150GB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extLst>
                  <a:ext uri="{0D108BD9-81ED-4DB2-BD59-A6C34878D82A}">
                    <a16:rowId xmlns:a16="http://schemas.microsoft.com/office/drawing/2014/main" val="10001"/>
                  </a:ext>
                </a:extLst>
              </a:tr>
              <a:tr h="445066">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ASSINATURA INCLUSA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pt-BR"/>
                    </a:p>
                  </a:txBody>
                  <a:tcPr/>
                </a:tc>
                <a:extLst>
                  <a:ext uri="{0D108BD9-81ED-4DB2-BD59-A6C34878D82A}">
                    <a16:rowId xmlns:a16="http://schemas.microsoft.com/office/drawing/2014/main" val="1720865117"/>
                  </a:ext>
                </a:extLst>
              </a:tr>
              <a:tr h="445066">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SVA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2">
                  <a:txBody>
                    <a:bodyPr/>
                    <a:lstStyle/>
                    <a:p>
                      <a:pPr algn="ctr"/>
                      <a:endPar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endParaRPr lang="pt-BR" sz="160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402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kern="1200" dirty="0">
                          <a:solidFill>
                            <a:schemeClr val="bg1"/>
                          </a:solidFill>
                          <a:latin typeface="Segoe UI Black" panose="020B0A02040204020203" pitchFamily="34" charset="0"/>
                          <a:ea typeface="Segoe UI Black" panose="020B0A02040204020203" pitchFamily="34" charset="0"/>
                          <a:cs typeface="+mn-cs"/>
                        </a:rPr>
                        <a:t>DEPENDENTES R$50,00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097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kern="1200" dirty="0">
                          <a:solidFill>
                            <a:schemeClr val="bg1"/>
                          </a:solidFill>
                          <a:latin typeface="Segoe UI Black" panose="020B0A02040204020203" pitchFamily="34" charset="0"/>
                          <a:ea typeface="Segoe UI Black" panose="020B0A02040204020203" pitchFamily="34" charset="0"/>
                          <a:cs typeface="+mn-cs"/>
                        </a:rPr>
                        <a:t>PASSAPORTE INCLUSO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3">
                  <a:txBody>
                    <a:bodyPr/>
                    <a:lstStyle/>
                    <a:p>
                      <a:pPr algn="ctr"/>
                      <a:r>
                        <a:rPr lang="pt-BR" sz="1400" dirty="0">
                          <a:latin typeface="Segoe UI" panose="020B0502040204020203" pitchFamily="34" charset="0"/>
                          <a:cs typeface="Segoe UI" panose="020B0502040204020203" pitchFamily="34" charset="0"/>
                        </a:rPr>
                        <a:t>AMÉRICAS </a:t>
                      </a:r>
                    </a:p>
                    <a:p>
                      <a:pPr algn="ctr"/>
                      <a:r>
                        <a:rPr lang="pt-BR" sz="1400" dirty="0">
                          <a:latin typeface="Segoe UI" panose="020B0502040204020203" pitchFamily="34" charset="0"/>
                          <a:cs typeface="Segoe UI" panose="020B0502040204020203" pitchFamily="34" charset="0"/>
                        </a:rPr>
                        <a:t>TITULAR E DEPENDENTE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pt-BR"/>
                    </a:p>
                  </a:txBody>
                  <a:tcPr/>
                </a:tc>
                <a:tc h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400" dirty="0">
                          <a:latin typeface="Segoe UI" panose="020B0502040204020203" pitchFamily="34" charset="0"/>
                          <a:cs typeface="Segoe UI" panose="020B0502040204020203" pitchFamily="34" charset="0"/>
                        </a:rPr>
                        <a:t>AMÉRICAS E EUROPA</a:t>
                      </a:r>
                    </a:p>
                    <a:p>
                      <a:pPr algn="ctr"/>
                      <a:r>
                        <a:rPr lang="pt-BR" sz="1400" dirty="0">
                          <a:latin typeface="Segoe UI" panose="020B0502040204020203" pitchFamily="34" charset="0"/>
                          <a:cs typeface="Segoe UI" panose="020B0502040204020203" pitchFamily="34" charset="0"/>
                        </a:rPr>
                        <a:t> TITULAR E DEPENDENTE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400" dirty="0">
                          <a:latin typeface="Segoe UI" panose="020B0502040204020203" pitchFamily="34" charset="0"/>
                          <a:cs typeface="Segoe UI" panose="020B0502040204020203" pitchFamily="34" charset="0"/>
                        </a:rPr>
                        <a:t>MUNDO</a:t>
                      </a:r>
                    </a:p>
                    <a:p>
                      <a:pPr algn="ctr"/>
                      <a:r>
                        <a:rPr lang="pt-BR" sz="1400" dirty="0">
                          <a:latin typeface="Segoe UI" panose="020B0502040204020203" pitchFamily="34" charset="0"/>
                          <a:cs typeface="Segoe UI" panose="020B0502040204020203" pitchFamily="34" charset="0"/>
                        </a:rPr>
                        <a:t> TITULAR E DEPENDENTE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5066">
                <a:tc>
                  <a:txBody>
                    <a:bodyPr/>
                    <a:lstStyle/>
                    <a:p>
                      <a:pPr algn="ctr"/>
                      <a:r>
                        <a:rPr lang="pt-BR" sz="1600" b="1" dirty="0">
                          <a:solidFill>
                            <a:schemeClr val="bg1"/>
                          </a:solidFill>
                          <a:latin typeface="Segoe UI Black" panose="020B0A02040204020203" pitchFamily="34" charset="0"/>
                          <a:ea typeface="Segoe UI Black" panose="020B0A02040204020203" pitchFamily="34" charset="0"/>
                        </a:rPr>
                        <a:t>MENSALIDADE</a:t>
                      </a:r>
                    </a:p>
                    <a:p>
                      <a:pPr algn="ctr"/>
                      <a:r>
                        <a:rPr lang="pt-BR" sz="1600" b="1" dirty="0">
                          <a:solidFill>
                            <a:schemeClr val="bg1"/>
                          </a:solidFill>
                          <a:latin typeface="Segoe UI Black" panose="020B0A02040204020203" pitchFamily="34" charset="0"/>
                          <a:ea typeface="Segoe UI Black" panose="020B0A02040204020203" pitchFamily="34" charset="0"/>
                        </a:rPr>
                        <a:t> BOLETO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R$119,90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R$149,90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R$169,90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R$219,90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R$319,90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extLst>
                  <a:ext uri="{0D108BD9-81ED-4DB2-BD59-A6C34878D82A}">
                    <a16:rowId xmlns:a16="http://schemas.microsoft.com/office/drawing/2014/main" val="10005"/>
                  </a:ext>
                </a:extLst>
              </a:tr>
            </a:tbl>
          </a:graphicData>
        </a:graphic>
      </p:graphicFrame>
      <p:grpSp>
        <p:nvGrpSpPr>
          <p:cNvPr id="32" name="Agrupar 31"/>
          <p:cNvGrpSpPr/>
          <p:nvPr/>
        </p:nvGrpSpPr>
        <p:grpSpPr>
          <a:xfrm>
            <a:off x="3645814" y="4119148"/>
            <a:ext cx="7444463" cy="295220"/>
            <a:chOff x="3317198" y="3511408"/>
            <a:chExt cx="7444463" cy="295220"/>
          </a:xfrm>
        </p:grpSpPr>
        <p:pic>
          <p:nvPicPr>
            <p:cNvPr id="10" name="Imagem 9" descr="Uma imagem contendo Texto&#10;&#10;Descrição gerada automaticament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0838" y="3511408"/>
              <a:ext cx="1736291" cy="295220"/>
            </a:xfrm>
            <a:prstGeom prst="rect">
              <a:avLst/>
            </a:prstGeom>
          </p:spPr>
        </p:pic>
        <p:pic>
          <p:nvPicPr>
            <p:cNvPr id="13" name="Imagem 12" descr="Logotipo&#10;&#10;Descrição gerada automaticamente com confiança média"/>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2214" y="3511408"/>
              <a:ext cx="2619447" cy="295220"/>
            </a:xfrm>
            <a:prstGeom prst="rect">
              <a:avLst/>
            </a:prstGeom>
          </p:spPr>
        </p:pic>
        <p:pic>
          <p:nvPicPr>
            <p:cNvPr id="14" name="Imagem 13" descr="Uma imagem contendo Texto&#10;&#10;Descrição gerada automaticamente"/>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036" b="5620"/>
            <a:stretch>
              <a:fillRect/>
            </a:stretch>
          </p:blipFill>
          <p:spPr>
            <a:xfrm>
              <a:off x="3317198" y="3511408"/>
              <a:ext cx="1214788" cy="278628"/>
            </a:xfrm>
            <a:prstGeom prst="rect">
              <a:avLst/>
            </a:prstGeom>
          </p:spPr>
        </p:pic>
      </p:grpSp>
      <p:pic>
        <p:nvPicPr>
          <p:cNvPr id="3" name="Gráfico 18">
            <a:extLst>
              <a:ext uri="{FF2B5EF4-FFF2-40B4-BE49-F238E27FC236}">
                <a16:creationId xmlns:a16="http://schemas.microsoft.com/office/drawing/2014/main" id="{2135CD6F-C78F-EB67-6EAC-32492380D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942201" y="3590025"/>
            <a:ext cx="365434" cy="372374"/>
          </a:xfrm>
          <a:prstGeom prst="ellipse">
            <a:avLst/>
          </a:prstGeom>
          <a:ln w="63500" cap="rnd">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4" name="Gráfico 3"/>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6" name="CaixaDeTexto 5"/>
          <p:cNvSpPr txBox="1"/>
          <p:nvPr/>
        </p:nvSpPr>
        <p:spPr>
          <a:xfrm>
            <a:off x="815245" y="1713396"/>
            <a:ext cx="10724185" cy="461665"/>
          </a:xfrm>
          <a:prstGeom prst="rect">
            <a:avLst/>
          </a:prstGeom>
          <a:noFill/>
        </p:spPr>
        <p:txBody>
          <a:bodyPr wrap="square" rtlCol="0">
            <a:spAutoFit/>
          </a:bodyPr>
          <a:lstStyle/>
          <a:p>
            <a:pPr marL="0" marR="0" lvl="0" indent="0" algn="l" defTabSz="45085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PÓS – </a:t>
            </a:r>
            <a:r>
              <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Single sem fidelidade e sem SVA</a:t>
            </a:r>
          </a:p>
        </p:txBody>
      </p:sp>
      <p:graphicFrame>
        <p:nvGraphicFramePr>
          <p:cNvPr id="8" name="Tabela 7"/>
          <p:cNvGraphicFramePr>
            <a:graphicFrameLocks noGrp="1"/>
          </p:cNvGraphicFramePr>
          <p:nvPr/>
        </p:nvGraphicFramePr>
        <p:xfrm>
          <a:off x="518161" y="2516312"/>
          <a:ext cx="11165838" cy="3898023"/>
        </p:xfrm>
        <a:graphic>
          <a:graphicData uri="http://schemas.openxmlformats.org/drawingml/2006/table">
            <a:tbl>
              <a:tblPr firstRow="1" bandRow="1">
                <a:tableStyleId>{5C22544A-7EE6-4342-B048-85BDC9FD1C3A}</a:tableStyleId>
              </a:tblPr>
              <a:tblGrid>
                <a:gridCol w="1860973">
                  <a:extLst>
                    <a:ext uri="{9D8B030D-6E8A-4147-A177-3AD203B41FA5}">
                      <a16:colId xmlns:a16="http://schemas.microsoft.com/office/drawing/2014/main" val="20000"/>
                    </a:ext>
                  </a:extLst>
                </a:gridCol>
                <a:gridCol w="1860973">
                  <a:extLst>
                    <a:ext uri="{9D8B030D-6E8A-4147-A177-3AD203B41FA5}">
                      <a16:colId xmlns:a16="http://schemas.microsoft.com/office/drawing/2014/main" val="20001"/>
                    </a:ext>
                  </a:extLst>
                </a:gridCol>
                <a:gridCol w="1860973">
                  <a:extLst>
                    <a:ext uri="{9D8B030D-6E8A-4147-A177-3AD203B41FA5}">
                      <a16:colId xmlns:a16="http://schemas.microsoft.com/office/drawing/2014/main" val="1925607879"/>
                    </a:ext>
                  </a:extLst>
                </a:gridCol>
                <a:gridCol w="1860973">
                  <a:extLst>
                    <a:ext uri="{9D8B030D-6E8A-4147-A177-3AD203B41FA5}">
                      <a16:colId xmlns:a16="http://schemas.microsoft.com/office/drawing/2014/main" val="20002"/>
                    </a:ext>
                  </a:extLst>
                </a:gridCol>
                <a:gridCol w="1860973">
                  <a:extLst>
                    <a:ext uri="{9D8B030D-6E8A-4147-A177-3AD203B41FA5}">
                      <a16:colId xmlns:a16="http://schemas.microsoft.com/office/drawing/2014/main" val="20003"/>
                    </a:ext>
                  </a:extLst>
                </a:gridCol>
                <a:gridCol w="1860973">
                  <a:extLst>
                    <a:ext uri="{9D8B030D-6E8A-4147-A177-3AD203B41FA5}">
                      <a16:colId xmlns:a16="http://schemas.microsoft.com/office/drawing/2014/main" val="20004"/>
                    </a:ext>
                  </a:extLst>
                </a:gridCol>
              </a:tblGrid>
              <a:tr h="445066">
                <a:tc>
                  <a:txBody>
                    <a:bodyPr/>
                    <a:lstStyle/>
                    <a:p>
                      <a:pPr algn="ctr"/>
                      <a:endParaRPr lang="pt-BR" sz="1400" dirty="0">
                        <a:solidFill>
                          <a:schemeClr val="tx1"/>
                        </a:solidFill>
                        <a:latin typeface="Segoe UI Black" panose="020B0A02040204020203" pitchFamily="34" charset="0"/>
                        <a:ea typeface="Segoe UI Black" panose="020B0A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600" dirty="0">
                          <a:solidFill>
                            <a:schemeClr val="bg1"/>
                          </a:solidFill>
                          <a:latin typeface="Segoe UI Black" panose="020B0A02040204020203" pitchFamily="34" charset="0"/>
                          <a:ea typeface="Segoe UI Black" panose="020B0A02040204020203" pitchFamily="34" charset="0"/>
                        </a:rPr>
                        <a:t>25GB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30GB</a:t>
                      </a:r>
                    </a:p>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Cloud </a:t>
                      </a:r>
                      <a:r>
                        <a:rPr lang="pt-BR" sz="1600" dirty="0" err="1">
                          <a:solidFill>
                            <a:schemeClr val="bg1"/>
                          </a:solidFill>
                          <a:latin typeface="Segoe UI Black" panose="020B0A02040204020203" pitchFamily="34" charset="0"/>
                          <a:ea typeface="Segoe UI Black" panose="020B0A02040204020203" pitchFamily="34" charset="0"/>
                        </a:rPr>
                        <a:t>Gaming</a:t>
                      </a:r>
                      <a:endParaRPr lang="pt-BR" sz="1600" dirty="0">
                        <a:solidFill>
                          <a:schemeClr val="bg1"/>
                        </a:solidFill>
                        <a:latin typeface="Segoe UI Black" panose="020B0A02040204020203" pitchFamily="34" charset="0"/>
                        <a:ea typeface="Segoe UI Black" panose="020B0A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50GB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75GB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dirty="0">
                          <a:solidFill>
                            <a:schemeClr val="bg1"/>
                          </a:solidFill>
                          <a:latin typeface="Segoe UI Black" panose="020B0A02040204020203" pitchFamily="34" charset="0"/>
                          <a:ea typeface="Segoe UI Black" panose="020B0A02040204020203" pitchFamily="34" charset="0"/>
                        </a:rPr>
                        <a:t>150GB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extLst>
                  <a:ext uri="{0D108BD9-81ED-4DB2-BD59-A6C34878D82A}">
                    <a16:rowId xmlns:a16="http://schemas.microsoft.com/office/drawing/2014/main" val="10000"/>
                  </a:ext>
                </a:extLst>
              </a:tr>
              <a:tr h="636663">
                <a:tc>
                  <a:txBody>
                    <a:bodyPr/>
                    <a:lstStyle/>
                    <a:p>
                      <a:pPr algn="ctr"/>
                      <a:endParaRPr lang="pt-BR" sz="1400" dirty="0">
                        <a:solidFill>
                          <a:schemeClr val="tx1"/>
                        </a:solidFill>
                        <a:latin typeface="Segoe UI Black" panose="020B0A02040204020203" pitchFamily="34" charset="0"/>
                        <a:ea typeface="Segoe UI Black" panose="020B0A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400" b="1" dirty="0">
                          <a:solidFill>
                            <a:schemeClr val="bg1"/>
                          </a:solidFill>
                          <a:latin typeface="Segoe UI" panose="020B0502040204020203" pitchFamily="34" charset="0"/>
                          <a:cs typeface="Segoe UI" panose="020B0502040204020203" pitchFamily="34" charset="0"/>
                        </a:rPr>
                        <a:t>25GB de franquia livre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1" dirty="0">
                          <a:solidFill>
                            <a:schemeClr val="bg1"/>
                          </a:solidFill>
                          <a:latin typeface="Segoe UI" panose="020B0502040204020203" pitchFamily="34" charset="0"/>
                          <a:cs typeface="Segoe UI" panose="020B0502040204020203" pitchFamily="34" charset="0"/>
                        </a:rPr>
                        <a:t>30GB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400" b="1" dirty="0">
                          <a:solidFill>
                            <a:schemeClr val="bg1"/>
                          </a:solidFill>
                          <a:latin typeface="Segoe UI" panose="020B0502040204020203" pitchFamily="34" charset="0"/>
                          <a:cs typeface="Segoe UI" panose="020B0502040204020203" pitchFamily="34" charset="0"/>
                        </a:rPr>
                        <a:t>50GB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400" b="1" dirty="0">
                          <a:solidFill>
                            <a:schemeClr val="bg1"/>
                          </a:solidFill>
                          <a:latin typeface="Segoe UI" panose="020B0502040204020203" pitchFamily="34" charset="0"/>
                          <a:cs typeface="Segoe UI" panose="020B0502040204020203" pitchFamily="34" charset="0"/>
                        </a:rPr>
                        <a:t>75GB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400" b="1" dirty="0">
                          <a:solidFill>
                            <a:schemeClr val="bg1"/>
                          </a:solidFill>
                          <a:latin typeface="Segoe UI" panose="020B0502040204020203" pitchFamily="34" charset="0"/>
                          <a:cs typeface="Segoe UI" panose="020B0502040204020203" pitchFamily="34" charset="0"/>
                        </a:rPr>
                        <a:t>150GB de franquia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998">
                        <a:alpha val="70000"/>
                      </a:srgbClr>
                    </a:solidFill>
                  </a:tcPr>
                </a:tc>
                <a:extLst>
                  <a:ext uri="{0D108BD9-81ED-4DB2-BD59-A6C34878D82A}">
                    <a16:rowId xmlns:a16="http://schemas.microsoft.com/office/drawing/2014/main" val="10001"/>
                  </a:ext>
                </a:extLst>
              </a:tr>
              <a:tr h="50402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kern="1200" dirty="0">
                          <a:solidFill>
                            <a:schemeClr val="bg1"/>
                          </a:solidFill>
                          <a:latin typeface="Segoe UI Black" panose="020B0A02040204020203" pitchFamily="34" charset="0"/>
                          <a:ea typeface="Segoe UI Black" panose="020B0A02040204020203" pitchFamily="34" charset="0"/>
                          <a:cs typeface="+mn-cs"/>
                        </a:rPr>
                        <a:t>ASSINATURA INCLUSA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0" dirty="0">
                          <a:solidFill>
                            <a:schemeClr val="tx1"/>
                          </a:solidFill>
                          <a:latin typeface="Segoe UI" panose="020B0502040204020203" pitchFamily="34" charset="0"/>
                          <a:ea typeface="Segoe UI Black" panose="020B0A02040204020203" pitchFamily="34" charset="0"/>
                          <a:cs typeface="Segoe UI" panose="020B0502040204020203"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pt-BR" sz="1600" b="0" dirty="0">
                          <a:solidFill>
                            <a:schemeClr val="tx1"/>
                          </a:solidFill>
                          <a:latin typeface="Segoe UI" panose="020B0502040204020203" pitchFamily="34" charset="0"/>
                          <a:ea typeface="Segoe UI Black" panose="020B0A02040204020203" pitchFamily="34" charset="0"/>
                          <a:cs typeface="Segoe UI" panose="020B0502040204020203"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55366"/>
                  </a:ext>
                </a:extLst>
              </a:tr>
              <a:tr h="50402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kern="1200" dirty="0">
                          <a:solidFill>
                            <a:schemeClr val="bg1"/>
                          </a:solidFill>
                          <a:latin typeface="Segoe UI Black" panose="020B0A02040204020203" pitchFamily="34" charset="0"/>
                          <a:ea typeface="Segoe UI Black" panose="020B0A02040204020203" pitchFamily="34" charset="0"/>
                          <a:cs typeface="+mn-cs"/>
                        </a:rPr>
                        <a:t>DEPENDENTES R$50,00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600"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097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kern="1200" dirty="0">
                          <a:solidFill>
                            <a:schemeClr val="bg1"/>
                          </a:solidFill>
                          <a:latin typeface="Segoe UI Black" panose="020B0A02040204020203" pitchFamily="34" charset="0"/>
                          <a:ea typeface="Segoe UI Black" panose="020B0A02040204020203" pitchFamily="34" charset="0"/>
                          <a:cs typeface="+mn-cs"/>
                        </a:rPr>
                        <a:t>PASSAPORTE INCLUSO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gridSpan="3">
                  <a:txBody>
                    <a:bodyPr/>
                    <a:lstStyle/>
                    <a:p>
                      <a:pPr algn="ctr"/>
                      <a:r>
                        <a:rPr lang="pt-BR" sz="1400" dirty="0">
                          <a:latin typeface="Segoe UI" panose="020B0502040204020203" pitchFamily="34" charset="0"/>
                          <a:cs typeface="Segoe UI" panose="020B0502040204020203" pitchFamily="34" charset="0"/>
                        </a:rPr>
                        <a:t>AMÉRICAS </a:t>
                      </a:r>
                    </a:p>
                    <a:p>
                      <a:pPr algn="ctr"/>
                      <a:r>
                        <a:rPr lang="pt-BR" sz="1400" dirty="0">
                          <a:latin typeface="Segoe UI" panose="020B0502040204020203" pitchFamily="34" charset="0"/>
                          <a:cs typeface="Segoe UI" panose="020B0502040204020203" pitchFamily="34" charset="0"/>
                        </a:rPr>
                        <a:t>TITULAR E DEPENDENTE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pt-BR"/>
                    </a:p>
                  </a:txBody>
                  <a:tcPr/>
                </a:tc>
                <a:tc h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400" dirty="0">
                          <a:latin typeface="Segoe UI" panose="020B0502040204020203" pitchFamily="34" charset="0"/>
                          <a:cs typeface="Segoe UI" panose="020B0502040204020203" pitchFamily="34" charset="0"/>
                        </a:rPr>
                        <a:t>AMÉRICAS E EUROPA</a:t>
                      </a:r>
                    </a:p>
                    <a:p>
                      <a:pPr algn="ctr"/>
                      <a:r>
                        <a:rPr lang="pt-BR" sz="1400" dirty="0">
                          <a:latin typeface="Segoe UI" panose="020B0502040204020203" pitchFamily="34" charset="0"/>
                          <a:cs typeface="Segoe UI" panose="020B0502040204020203" pitchFamily="34" charset="0"/>
                        </a:rPr>
                        <a:t> TITULAR E DEPENDENTE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1400" dirty="0">
                          <a:latin typeface="Segoe UI" panose="020B0502040204020203" pitchFamily="34" charset="0"/>
                          <a:cs typeface="Segoe UI" panose="020B0502040204020203" pitchFamily="34" charset="0"/>
                        </a:rPr>
                        <a:t>MUNDO</a:t>
                      </a:r>
                    </a:p>
                    <a:p>
                      <a:pPr algn="ctr"/>
                      <a:r>
                        <a:rPr lang="pt-BR" sz="1400" dirty="0">
                          <a:latin typeface="Segoe UI" panose="020B0502040204020203" pitchFamily="34" charset="0"/>
                          <a:cs typeface="Segoe UI" panose="020B0502040204020203" pitchFamily="34" charset="0"/>
                        </a:rPr>
                        <a:t> TITULAR E DEPENDENTE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5066">
                <a:tc>
                  <a:txBody>
                    <a:bodyPr/>
                    <a:lstStyle/>
                    <a:p>
                      <a:pPr algn="ctr"/>
                      <a:r>
                        <a:rPr lang="pt-BR" sz="1600" b="1" dirty="0">
                          <a:solidFill>
                            <a:schemeClr val="bg1"/>
                          </a:solidFill>
                          <a:latin typeface="Segoe UI Black" panose="020B0A02040204020203" pitchFamily="34" charset="0"/>
                          <a:ea typeface="Segoe UI Black" panose="020B0A02040204020203" pitchFamily="34" charset="0"/>
                        </a:rPr>
                        <a:t>MENSALIDADE</a:t>
                      </a:r>
                    </a:p>
                    <a:p>
                      <a:pPr algn="ctr"/>
                      <a:r>
                        <a:rPr lang="pt-BR" sz="1600" b="1" dirty="0">
                          <a:solidFill>
                            <a:schemeClr val="bg1"/>
                          </a:solidFill>
                          <a:latin typeface="Segoe UI Black" panose="020B0A02040204020203" pitchFamily="34" charset="0"/>
                          <a:ea typeface="Segoe UI Black" panose="020B0A02040204020203" pitchFamily="34" charset="0"/>
                        </a:rPr>
                        <a:t> BOLETO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920E">
                        <a:alpha val="70000"/>
                      </a:srgbClr>
                    </a:solidFill>
                  </a:tcPr>
                </a:tc>
                <a:tc>
                  <a:txBody>
                    <a:bodyPr/>
                    <a:lstStyle/>
                    <a:p>
                      <a:pPr algn="ct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R$119,90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R$149,90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R$169,90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R$219,90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sz="1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R$319,90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1E3C"/>
                    </a:solidFill>
                  </a:tcPr>
                </a:tc>
                <a:extLst>
                  <a:ext uri="{0D108BD9-81ED-4DB2-BD59-A6C34878D82A}">
                    <a16:rowId xmlns:a16="http://schemas.microsoft.com/office/drawing/2014/main" val="10004"/>
                  </a:ext>
                </a:extLst>
              </a:tr>
            </a:tbl>
          </a:graphicData>
        </a:graphic>
      </p:graphicFrame>
      <p:pic>
        <p:nvPicPr>
          <p:cNvPr id="3" name="Gráfico 18">
            <a:extLst>
              <a:ext uri="{FF2B5EF4-FFF2-40B4-BE49-F238E27FC236}">
                <a16:creationId xmlns:a16="http://schemas.microsoft.com/office/drawing/2014/main" id="{DD485225-171B-CF50-0F07-F7A7849810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68705" y="3828561"/>
            <a:ext cx="365434" cy="372374"/>
          </a:xfrm>
          <a:prstGeom prst="ellipse">
            <a:avLst/>
          </a:prstGeom>
          <a:ln w="63500" cap="rnd">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sp>
        <p:nvSpPr>
          <p:cNvPr id="21" name="CaixaDeTexto 20"/>
          <p:cNvSpPr txBox="1"/>
          <p:nvPr/>
        </p:nvSpPr>
        <p:spPr>
          <a:xfrm>
            <a:off x="811538" y="1684188"/>
            <a:ext cx="8526627" cy="461665"/>
          </a:xfrm>
          <a:prstGeom prst="rect">
            <a:avLst/>
          </a:prstGeom>
          <a:noFill/>
        </p:spPr>
        <p:txBody>
          <a:bodyPr wrap="square" rtlCol="0">
            <a:spAutoFit/>
          </a:body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E QUANDO A FRANQUIA DE INTERNET TERMINAR?</a:t>
            </a:r>
            <a:endParaRPr lang="pt-BR" sz="2400">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graphicFrame>
        <p:nvGraphicFramePr>
          <p:cNvPr id="19" name="Tabela 18"/>
          <p:cNvGraphicFramePr>
            <a:graphicFrameLocks noGrp="1"/>
          </p:cNvGraphicFramePr>
          <p:nvPr/>
        </p:nvGraphicFramePr>
        <p:xfrm>
          <a:off x="2638679" y="2782027"/>
          <a:ext cx="5903496" cy="2343168"/>
        </p:xfrm>
        <a:graphic>
          <a:graphicData uri="http://schemas.openxmlformats.org/drawingml/2006/table">
            <a:tbl>
              <a:tblPr firstRow="1" bandRow="1">
                <a:tableStyleId>{5C22544A-7EE6-4342-B048-85BDC9FD1C3A}</a:tableStyleId>
              </a:tblPr>
              <a:tblGrid>
                <a:gridCol w="2951748">
                  <a:extLst>
                    <a:ext uri="{9D8B030D-6E8A-4147-A177-3AD203B41FA5}">
                      <a16:colId xmlns:a16="http://schemas.microsoft.com/office/drawing/2014/main" val="20000"/>
                    </a:ext>
                  </a:extLst>
                </a:gridCol>
                <a:gridCol w="2951748">
                  <a:extLst>
                    <a:ext uri="{9D8B030D-6E8A-4147-A177-3AD203B41FA5}">
                      <a16:colId xmlns:a16="http://schemas.microsoft.com/office/drawing/2014/main" val="20001"/>
                    </a:ext>
                  </a:extLst>
                </a:gridCol>
              </a:tblGrid>
              <a:tr h="585792">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PACOTE</a:t>
                      </a:r>
                      <a:endPar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a:txBody>
                  <a:tcPr marL="118386" marR="118386" marT="59194" marB="5919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72000"/>
                      </a:srgbClr>
                    </a:solidFill>
                  </a:tcPr>
                </a:tc>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PREÇO</a:t>
                      </a:r>
                      <a:endPar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endParaRPr>
                    </a:p>
                  </a:txBody>
                  <a:tcPr marL="118386" marR="118386" marT="59194" marB="59194"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72000"/>
                      </a:srgbClr>
                    </a:solidFill>
                  </a:tcPr>
                </a:tc>
                <a:extLst>
                  <a:ext uri="{0D108BD9-81ED-4DB2-BD59-A6C34878D82A}">
                    <a16:rowId xmlns:a16="http://schemas.microsoft.com/office/drawing/2014/main" val="10000"/>
                  </a:ext>
                </a:extLst>
              </a:tr>
              <a:tr h="585792">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0" i="0" u="none" strike="noStrike" kern="1200" cap="none" spc="0" normalizeH="0" baseline="0" noProof="0" dirty="0">
                          <a:ln>
                            <a:noFill/>
                          </a:ln>
                          <a:solidFill>
                            <a:schemeClr val="tx1">
                              <a:lumMod val="95000"/>
                              <a:lumOff val="5000"/>
                            </a:schemeClr>
                          </a:solidFill>
                          <a:effectLst/>
                          <a:uLnTx/>
                          <a:uFillTx/>
                          <a:latin typeface="Segoe UI Black" panose="020B0A02040204020203" pitchFamily="34" charset="0"/>
                          <a:ea typeface="Segoe UI Black" panose="020B0A02040204020203" pitchFamily="34" charset="0"/>
                          <a:cs typeface="Segoe UI" panose="020B0502040204020203" pitchFamily="34" charset="0"/>
                        </a:rPr>
                        <a:t>2GB</a:t>
                      </a:r>
                    </a:p>
                  </a:txBody>
                  <a:tcPr marL="118386" marR="118386" marT="59194" marB="591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0" i="0" u="none" strike="noStrike" kern="1200" cap="none" spc="0" normalizeH="0" baseline="0" noProof="0" dirty="0">
                          <a:ln>
                            <a:noFill/>
                          </a:ln>
                          <a:solidFill>
                            <a:schemeClr val="tx1">
                              <a:lumMod val="95000"/>
                              <a:lumOff val="5000"/>
                            </a:schemeClr>
                          </a:solidFill>
                          <a:effectLst/>
                          <a:uLnTx/>
                          <a:uFillTx/>
                          <a:latin typeface="Segoe UI" panose="020B0502040204020203" pitchFamily="34" charset="0"/>
                          <a:ea typeface="+mn-ea"/>
                          <a:cs typeface="Segoe UI" panose="020B0502040204020203" pitchFamily="34" charset="0"/>
                        </a:rPr>
                        <a:t>R$ 10,00</a:t>
                      </a:r>
                    </a:p>
                  </a:txBody>
                  <a:tcPr marL="118386" marR="118386" marT="59194" marB="591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9168384"/>
                  </a:ext>
                </a:extLst>
              </a:tr>
              <a:tr h="585792">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0" i="0" u="none" strike="noStrike" kern="1200" cap="none" spc="0" normalizeH="0" baseline="0" noProof="0" dirty="0">
                          <a:ln>
                            <a:noFill/>
                          </a:ln>
                          <a:solidFill>
                            <a:schemeClr val="tx1">
                              <a:lumMod val="95000"/>
                              <a:lumOff val="5000"/>
                            </a:schemeClr>
                          </a:solidFill>
                          <a:effectLst/>
                          <a:uLnTx/>
                          <a:uFillTx/>
                          <a:latin typeface="Segoe UI Black" panose="020B0A02040204020203" pitchFamily="34" charset="0"/>
                          <a:ea typeface="Segoe UI Black" panose="020B0A02040204020203" pitchFamily="34" charset="0"/>
                          <a:cs typeface="Segoe UI" panose="020B0502040204020203" pitchFamily="34" charset="0"/>
                        </a:rPr>
                        <a:t>5GB</a:t>
                      </a:r>
                    </a:p>
                  </a:txBody>
                  <a:tcPr marL="118386" marR="118386" marT="59194" marB="591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0" i="0" u="none" strike="noStrike" kern="1200" cap="none" spc="0" normalizeH="0" baseline="0" noProof="0" dirty="0">
                          <a:ln>
                            <a:noFill/>
                          </a:ln>
                          <a:solidFill>
                            <a:schemeClr val="tx1">
                              <a:lumMod val="95000"/>
                              <a:lumOff val="5000"/>
                            </a:schemeClr>
                          </a:solidFill>
                          <a:effectLst/>
                          <a:uLnTx/>
                          <a:uFillTx/>
                          <a:latin typeface="Segoe UI" panose="020B0502040204020203" pitchFamily="34" charset="0"/>
                          <a:ea typeface="+mn-ea"/>
                          <a:cs typeface="Segoe UI" panose="020B0502040204020203" pitchFamily="34" charset="0"/>
                        </a:rPr>
                        <a:t>R$20,00</a:t>
                      </a:r>
                    </a:p>
                  </a:txBody>
                  <a:tcPr marL="118386" marR="118386" marT="59194" marB="591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85792">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0" i="0" u="none" strike="noStrike" kern="1200" cap="none" spc="0" normalizeH="0" baseline="0" noProof="0" dirty="0">
                          <a:ln>
                            <a:noFill/>
                          </a:ln>
                          <a:solidFill>
                            <a:schemeClr val="tx1">
                              <a:lumMod val="95000"/>
                              <a:lumOff val="5000"/>
                            </a:schemeClr>
                          </a:solidFill>
                          <a:effectLst/>
                          <a:uLnTx/>
                          <a:uFillTx/>
                          <a:latin typeface="Segoe UI Black" panose="020B0A02040204020203" pitchFamily="34" charset="0"/>
                          <a:ea typeface="Segoe UI Black" panose="020B0A02040204020203" pitchFamily="34" charset="0"/>
                          <a:cs typeface="Segoe UI" panose="020B0502040204020203" pitchFamily="34" charset="0"/>
                        </a:rPr>
                        <a:t>10GB</a:t>
                      </a:r>
                    </a:p>
                  </a:txBody>
                  <a:tcPr marL="118386" marR="118386" marT="59194" marB="591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17830" rtl="0" eaLnBrk="1" fontAlgn="auto" latinLnBrk="0" hangingPunct="1">
                        <a:lnSpc>
                          <a:spcPct val="100000"/>
                        </a:lnSpc>
                        <a:spcBef>
                          <a:spcPts val="0"/>
                        </a:spcBef>
                        <a:spcAft>
                          <a:spcPts val="0"/>
                        </a:spcAft>
                        <a:buClrTx/>
                        <a:buSzTx/>
                        <a:buFontTx/>
                        <a:buNone/>
                        <a:defRPr/>
                      </a:pPr>
                      <a:r>
                        <a:rPr kumimoji="0" lang="pt-BR" sz="2100" b="0" i="0" u="none" strike="noStrike" kern="1200" cap="none" spc="0" normalizeH="0" baseline="0" noProof="0" dirty="0">
                          <a:ln>
                            <a:noFill/>
                          </a:ln>
                          <a:solidFill>
                            <a:schemeClr val="tx1">
                              <a:lumMod val="95000"/>
                              <a:lumOff val="5000"/>
                            </a:schemeClr>
                          </a:solidFill>
                          <a:effectLst/>
                          <a:uLnTx/>
                          <a:uFillTx/>
                          <a:latin typeface="Segoe UI" panose="020B0502040204020203" pitchFamily="34" charset="0"/>
                          <a:ea typeface="+mn-ea"/>
                          <a:cs typeface="Segoe UI" panose="020B0502040204020203" pitchFamily="34" charset="0"/>
                        </a:rPr>
                        <a:t>R$30,00</a:t>
                      </a:r>
                    </a:p>
                  </a:txBody>
                  <a:tcPr marL="118386" marR="118386" marT="59194" marB="591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20" name="TextBox 14"/>
          <p:cNvSpPr txBox="1"/>
          <p:nvPr/>
        </p:nvSpPr>
        <p:spPr>
          <a:xfrm>
            <a:off x="811538" y="2194783"/>
            <a:ext cx="7124299" cy="400110"/>
          </a:xfrm>
          <a:prstGeom prst="rect">
            <a:avLst/>
          </a:prstGeom>
          <a:noFill/>
        </p:spPr>
        <p:txBody>
          <a:bodyPr wrap="square" rtlCol="0">
            <a:spAutoFit/>
          </a:bodyPr>
          <a:lstStyle/>
          <a:p>
            <a:pPr defTabSz="1217930" latinLnBrk="1">
              <a:defRPr/>
            </a:pPr>
            <a:r>
              <a:rPr lang="pt-BR" altLang="ko-KR" sz="2000" dirty="0">
                <a:solidFill>
                  <a:schemeClr val="bg1"/>
                </a:solidFill>
                <a:latin typeface="Segoe UI" panose="020B0502040204020203" pitchFamily="34" charset="0"/>
                <a:cs typeface="Segoe UI" panose="020B0502040204020203" pitchFamily="34" charset="0"/>
              </a:rPr>
              <a:t>Confira os valores dos </a:t>
            </a:r>
            <a:r>
              <a:rPr lang="pt-BR" altLang="ko-KR" sz="2000" b="1" dirty="0">
                <a:solidFill>
                  <a:schemeClr val="bg1"/>
                </a:solidFill>
                <a:latin typeface="Segoe UI" panose="020B0502040204020203" pitchFamily="34" charset="0"/>
                <a:cs typeface="Segoe UI" panose="020B0502040204020203" pitchFamily="34" charset="0"/>
              </a:rPr>
              <a:t>pacotes adicionais</a:t>
            </a:r>
            <a:r>
              <a:rPr lang="pt-BR" altLang="ko-KR" sz="2000" dirty="0">
                <a:solidFill>
                  <a:schemeClr val="bg1"/>
                </a:solidFill>
                <a:latin typeface="Segoe UI" panose="020B0502040204020203" pitchFamily="34" charset="0"/>
                <a:cs typeface="Segoe UI" panose="020B0502040204020203" pitchFamily="34" charset="0"/>
              </a:rPr>
              <a:t> de internet:</a:t>
            </a:r>
          </a:p>
        </p:txBody>
      </p:sp>
      <p:pic>
        <p:nvPicPr>
          <p:cNvPr id="3" name="Gráfico 2"/>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p:cNvPicPr>
            <a:picLocks noChangeAspect="1"/>
          </p:cNvPicPr>
          <p:nvPr/>
        </p:nvPicPr>
        <p:blipFill rotWithShape="1">
          <a:blip>
            <a:extLst>
              <a:ext uri="{96DAC541-7B7A-43D3-8B79-37D633B846F1}">
                <asvg:svgBlip xmlns:asvg="http://schemas.microsoft.com/office/drawing/2016/SVG/main" r:embed="rId3"/>
              </a:ext>
            </a:extLst>
          </a:blip>
          <a:srcRect l="55600" t="1539" r="-3758" b="-1539"/>
          <a:stretch>
            <a:fillRect/>
          </a:stretch>
        </p:blipFill>
        <p:spPr>
          <a:xfrm>
            <a:off x="47625" y="1286219"/>
            <a:ext cx="2315848" cy="4790279"/>
          </a:xfrm>
          <a:prstGeom prst="rect">
            <a:avLst/>
          </a:prstGeom>
        </p:spPr>
      </p:pic>
      <p:sp>
        <p:nvSpPr>
          <p:cNvPr id="19" name="Retângulo 18"/>
          <p:cNvSpPr/>
          <p:nvPr/>
        </p:nvSpPr>
        <p:spPr>
          <a:xfrm rot="5400000">
            <a:off x="4052695" y="3925135"/>
            <a:ext cx="6336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p:cNvSpPr txBox="1"/>
          <p:nvPr/>
        </p:nvSpPr>
        <p:spPr>
          <a:xfrm>
            <a:off x="3127796" y="2132085"/>
            <a:ext cx="3922096"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Telefonia móvel </a:t>
            </a:r>
            <a:endParaRPr kumimoji="0" lang="pt-BR"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CaixaDeTexto 2"/>
          <p:cNvSpPr txBox="1"/>
          <p:nvPr/>
        </p:nvSpPr>
        <p:spPr>
          <a:xfrm>
            <a:off x="3127796" y="3033836"/>
            <a:ext cx="5936408" cy="138499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Para começar a entender melhor como funciona a telefonia móvel da Claro, vamos ver alguns conceitos!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A7F3F-9984-8E16-91E1-4B98BC2A6E93}"/>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E88558A5-D526-7022-85E0-3FB858FE3377}"/>
              </a:ext>
            </a:extLst>
          </p:cNvPr>
          <p:cNvSpPr txBox="1"/>
          <p:nvPr/>
        </p:nvSpPr>
        <p:spPr>
          <a:xfrm>
            <a:off x="813793" y="2335651"/>
            <a:ext cx="6547128" cy="3477875"/>
          </a:xfrm>
          <a:prstGeom prst="rect">
            <a:avLst/>
          </a:prstGeom>
          <a:noFill/>
        </p:spPr>
        <p:txBody>
          <a:bodyPr wrap="square" rtlCol="0">
            <a:spAutoFit/>
          </a:bodyPr>
          <a:lstStyle/>
          <a:p>
            <a:pPr lvl="0">
              <a:spcBef>
                <a:spcPts val="1200"/>
              </a:spcBef>
              <a:defRPr/>
            </a:pPr>
            <a:r>
              <a:rPr lang="pt-BR" sz="2000" dirty="0">
                <a:solidFill>
                  <a:prstClr val="white"/>
                </a:solidFill>
                <a:latin typeface="Segoe UI" panose="020B0502040204020203" pitchFamily="34" charset="0"/>
                <a:cs typeface="Segoe UI" panose="020B0502040204020203" pitchFamily="34" charset="0"/>
              </a:rPr>
              <a:t>O Claro Sync é um serviço que permite ao cliente utilizar recursos do smartphone em um smartwatch de forma independente. Experimente a liberdade de monitorar seus exercícios, ouvir música e utilizar apps direto no seu pulso, sem precisar do seu smartphone por perto.</a:t>
            </a:r>
          </a:p>
          <a:p>
            <a:pPr lvl="0">
              <a:spcBef>
                <a:spcPts val="1200"/>
              </a:spcBef>
              <a:defRPr/>
            </a:pPr>
            <a:endParaRPr lang="pt-BR" sz="2000" dirty="0">
              <a:solidFill>
                <a:prstClr val="white"/>
              </a:solidFill>
              <a:latin typeface="Segoe UI" panose="020B0502040204020203" pitchFamily="34" charset="0"/>
              <a:cs typeface="Segoe UI" panose="020B0502040204020203" pitchFamily="34" charset="0"/>
            </a:endParaRPr>
          </a:p>
          <a:p>
            <a:pPr lvl="0">
              <a:spcBef>
                <a:spcPts val="1200"/>
              </a:spcBef>
              <a:defRPr/>
            </a:pPr>
            <a:r>
              <a:rPr lang="pt-BR" sz="2000" dirty="0">
                <a:solidFill>
                  <a:prstClr val="white"/>
                </a:solidFill>
                <a:latin typeface="Segoe UI" panose="020B0502040204020203" pitchFamily="34" charset="0"/>
                <a:cs typeface="Segoe UI" panose="020B0502040204020203" pitchFamily="34" charset="0"/>
              </a:rPr>
              <a:t>O cliente pode sincronizar até 4 </a:t>
            </a:r>
            <a:r>
              <a:rPr lang="pt-BR" sz="2000" dirty="0" err="1">
                <a:solidFill>
                  <a:prstClr val="white"/>
                </a:solidFill>
                <a:latin typeface="Segoe UI" panose="020B0502040204020203" pitchFamily="34" charset="0"/>
                <a:cs typeface="Segoe UI" panose="020B0502040204020203" pitchFamily="34" charset="0"/>
              </a:rPr>
              <a:t>smartwatches</a:t>
            </a:r>
            <a:r>
              <a:rPr lang="pt-BR" sz="2000" dirty="0">
                <a:solidFill>
                  <a:prstClr val="white"/>
                </a:solidFill>
                <a:latin typeface="Segoe UI" panose="020B0502040204020203" pitchFamily="34" charset="0"/>
                <a:cs typeface="Segoe UI" panose="020B0502040204020203" pitchFamily="34" charset="0"/>
              </a:rPr>
              <a:t> com o mesmo número móvel, compartilhando os benefícios do seu plano pós-pago para navegar na internet, realizar ou receber chamadas e enviar mensagens de texto.</a:t>
            </a:r>
          </a:p>
        </p:txBody>
      </p:sp>
      <p:sp>
        <p:nvSpPr>
          <p:cNvPr id="15" name="CaixaDeTexto 14">
            <a:extLst>
              <a:ext uri="{FF2B5EF4-FFF2-40B4-BE49-F238E27FC236}">
                <a16:creationId xmlns:a16="http://schemas.microsoft.com/office/drawing/2014/main" id="{F668FB4C-29D8-179D-D82C-A17C66A1D09A}"/>
              </a:ext>
            </a:extLst>
          </p:cNvPr>
          <p:cNvSpPr txBox="1"/>
          <p:nvPr/>
        </p:nvSpPr>
        <p:spPr>
          <a:xfrm>
            <a:off x="803632" y="1625097"/>
            <a:ext cx="102098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CLARO SYNC</a:t>
            </a:r>
          </a:p>
        </p:txBody>
      </p:sp>
      <p:sp>
        <p:nvSpPr>
          <p:cNvPr id="2" name="CaixaDeTexto 1">
            <a:extLst>
              <a:ext uri="{FF2B5EF4-FFF2-40B4-BE49-F238E27FC236}">
                <a16:creationId xmlns:a16="http://schemas.microsoft.com/office/drawing/2014/main" id="{78578E41-044C-9FDF-6F12-6D8A00F0AF84}"/>
              </a:ext>
            </a:extLst>
          </p:cNvPr>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a:extLst>
              <a:ext uri="{FF2B5EF4-FFF2-40B4-BE49-F238E27FC236}">
                <a16:creationId xmlns:a16="http://schemas.microsoft.com/office/drawing/2014/main" id="{966BD701-D697-94C2-F9E5-20BCB4BFA6A1}"/>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grpSp>
        <p:nvGrpSpPr>
          <p:cNvPr id="7" name="Agrupar 6">
            <a:extLst>
              <a:ext uri="{FF2B5EF4-FFF2-40B4-BE49-F238E27FC236}">
                <a16:creationId xmlns:a16="http://schemas.microsoft.com/office/drawing/2014/main" id="{ECD66522-3329-725B-9B53-8DE2EFD5D726}"/>
              </a:ext>
            </a:extLst>
          </p:cNvPr>
          <p:cNvGrpSpPr/>
          <p:nvPr/>
        </p:nvGrpSpPr>
        <p:grpSpPr>
          <a:xfrm>
            <a:off x="7863840" y="2280785"/>
            <a:ext cx="4111508" cy="2952118"/>
            <a:chOff x="7711440" y="1952941"/>
            <a:chExt cx="4111508" cy="2952118"/>
          </a:xfrm>
        </p:grpSpPr>
        <p:sp>
          <p:nvSpPr>
            <p:cNvPr id="6" name="Retângulo: Cantos Arredondados 5">
              <a:extLst>
                <a:ext uri="{FF2B5EF4-FFF2-40B4-BE49-F238E27FC236}">
                  <a16:creationId xmlns:a16="http://schemas.microsoft.com/office/drawing/2014/main" id="{6390F45F-5C54-F1C5-7711-829E6B3654DE}"/>
                </a:ext>
              </a:extLst>
            </p:cNvPr>
            <p:cNvSpPr/>
            <p:nvPr/>
          </p:nvSpPr>
          <p:spPr>
            <a:xfrm>
              <a:off x="8061960" y="1952941"/>
              <a:ext cx="3154062" cy="295211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Logotipo&#10;&#10;Descrição gerada automaticamente">
              <a:extLst>
                <a:ext uri="{FF2B5EF4-FFF2-40B4-BE49-F238E27FC236}">
                  <a16:creationId xmlns:a16="http://schemas.microsoft.com/office/drawing/2014/main" id="{A1E0230C-0AD8-0285-3425-CD71AD189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440" y="2320852"/>
              <a:ext cx="4111508" cy="2388832"/>
            </a:xfrm>
            <a:prstGeom prst="rect">
              <a:avLst/>
            </a:prstGeom>
          </p:spPr>
        </p:pic>
      </p:grpSp>
    </p:spTree>
    <p:extLst>
      <p:ext uri="{BB962C8B-B14F-4D97-AF65-F5344CB8AC3E}">
        <p14:creationId xmlns:p14="http://schemas.microsoft.com/office/powerpoint/2010/main" val="172903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7FF2E-B9AF-E9DF-A3B7-2EB736592435}"/>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69F2D5C1-1AB2-BCC1-995E-B1C6703BCD40}"/>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7" name="Imagem 2">
            <a:extLst>
              <a:ext uri="{FF2B5EF4-FFF2-40B4-BE49-F238E27FC236}">
                <a16:creationId xmlns:a16="http://schemas.microsoft.com/office/drawing/2014/main" id="{3B4451F8-626F-6AD7-A921-34C12FC07F90}"/>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56FAA952-7830-13E9-AA52-2D362FE263D1}"/>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a:extLst>
              <a:ext uri="{FF2B5EF4-FFF2-40B4-BE49-F238E27FC236}">
                <a16:creationId xmlns:a16="http://schemas.microsoft.com/office/drawing/2014/main" id="{C87EE99E-A284-F3C9-1200-5DBE8F8FD229}"/>
              </a:ext>
            </a:extLst>
          </p:cNvPr>
          <p:cNvSpPr txBox="1"/>
          <p:nvPr/>
        </p:nvSpPr>
        <p:spPr>
          <a:xfrm>
            <a:off x="6096000" y="2860548"/>
            <a:ext cx="4861560" cy="129266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342900">
              <a:spcBef>
                <a:spcPts val="1200"/>
              </a:spcBef>
            </a:pPr>
            <a:r>
              <a:rPr lang="pt-BR" sz="2600" dirty="0">
                <a:solidFill>
                  <a:prstClr val="white"/>
                </a:solidFill>
                <a:latin typeface="Segoe UI" panose="020B0502040204020203" pitchFamily="34" charset="0"/>
                <a:cs typeface="Segoe UI" panose="020B0502040204020203" pitchFamily="34" charset="0"/>
              </a:rPr>
              <a:t>O serviço Claro </a:t>
            </a:r>
            <a:r>
              <a:rPr lang="pt-BR" sz="2600" dirty="0" err="1">
                <a:solidFill>
                  <a:prstClr val="white"/>
                </a:solidFill>
                <a:latin typeface="Segoe UI" panose="020B0502040204020203" pitchFamily="34" charset="0"/>
                <a:cs typeface="Segoe UI" panose="020B0502040204020203" pitchFamily="34" charset="0"/>
              </a:rPr>
              <a:t>sync</a:t>
            </a:r>
            <a:r>
              <a:rPr lang="pt-BR" sz="2600" dirty="0">
                <a:solidFill>
                  <a:prstClr val="white"/>
                </a:solidFill>
                <a:latin typeface="Segoe UI" panose="020B0502040204020203" pitchFamily="34" charset="0"/>
                <a:cs typeface="Segoe UI" panose="020B0502040204020203" pitchFamily="34" charset="0"/>
              </a:rPr>
              <a:t> está disponível sem custo adicional para clientes Claro pós.</a:t>
            </a:r>
          </a:p>
        </p:txBody>
      </p:sp>
    </p:spTree>
    <p:extLst>
      <p:ext uri="{BB962C8B-B14F-4D97-AF65-F5344CB8AC3E}">
        <p14:creationId xmlns:p14="http://schemas.microsoft.com/office/powerpoint/2010/main" val="825590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2">
            <a:extLst>
              <a:ext uri="{FF2B5EF4-FFF2-40B4-BE49-F238E27FC236}">
                <a16:creationId xmlns:a16="http://schemas.microsoft.com/office/drawing/2014/main" id="{508E6836-A0A8-5043-66D6-E05C70212D25}"/>
              </a:ext>
            </a:extLst>
          </p:cNvPr>
          <p:cNvSpPr txBox="1"/>
          <p:nvPr/>
        </p:nvSpPr>
        <p:spPr>
          <a:xfrm>
            <a:off x="4048917" y="724100"/>
            <a:ext cx="4094163" cy="58477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3200" b="1">
                <a:solidFill>
                  <a:prstClr val="white"/>
                </a:solidFill>
                <a:latin typeface="Segoe UI" panose="020B0502040204020203" pitchFamily="34" charset="0"/>
                <a:ea typeface="Segoe UI Black" panose="020B0A02040204020203" pitchFamily="34" charset="0"/>
                <a:cs typeface="Segoe UI" panose="020B0502040204020203" pitchFamily="34" charset="0"/>
              </a:rPr>
              <a:t>Benefícios Inclusos</a:t>
            </a:r>
          </a:p>
        </p:txBody>
      </p:sp>
      <p:grpSp>
        <p:nvGrpSpPr>
          <p:cNvPr id="15" name="Agrupar 14">
            <a:extLst>
              <a:ext uri="{FF2B5EF4-FFF2-40B4-BE49-F238E27FC236}">
                <a16:creationId xmlns:a16="http://schemas.microsoft.com/office/drawing/2014/main" id="{AB155A76-AAEA-1C34-2ABD-D05248F4894C}"/>
              </a:ext>
            </a:extLst>
          </p:cNvPr>
          <p:cNvGrpSpPr/>
          <p:nvPr/>
        </p:nvGrpSpPr>
        <p:grpSpPr>
          <a:xfrm>
            <a:off x="704368" y="1379096"/>
            <a:ext cx="3476056" cy="2128603"/>
            <a:chOff x="704368" y="1379096"/>
            <a:chExt cx="3476056" cy="2128603"/>
          </a:xfrm>
        </p:grpSpPr>
        <p:sp>
          <p:nvSpPr>
            <p:cNvPr id="3" name="Retângulo Arredondado 2">
              <a:extLst>
                <a:ext uri="{FF2B5EF4-FFF2-40B4-BE49-F238E27FC236}">
                  <a16:creationId xmlns:a16="http://schemas.microsoft.com/office/drawing/2014/main" id="{0194D5DE-D3B1-CB7C-4BBA-E0FCBD5B4CAF}"/>
                </a:ext>
              </a:extLst>
            </p:cNvPr>
            <p:cNvSpPr/>
            <p:nvPr/>
          </p:nvSpPr>
          <p:spPr>
            <a:xfrm>
              <a:off x="704368" y="1379096"/>
              <a:ext cx="3476056" cy="2128603"/>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682FED1-EB23-2342-E63A-A01A1EF55194}"/>
                </a:ext>
              </a:extLst>
            </p:cNvPr>
            <p:cNvSpPr/>
            <p:nvPr/>
          </p:nvSpPr>
          <p:spPr>
            <a:xfrm>
              <a:off x="881916" y="2036218"/>
              <a:ext cx="3111131" cy="1323439"/>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3765">
                <a:spcBef>
                  <a:spcPts val="1200"/>
                </a:spcBef>
              </a:pPr>
              <a:r>
                <a:rPr lang="pt-BR" sz="2000" dirty="0">
                  <a:solidFill>
                    <a:prstClr val="white"/>
                  </a:solidFill>
                  <a:latin typeface="Segoe UI" panose="020B0502040204020203" pitchFamily="34" charset="0"/>
                  <a:ea typeface="Segoe UI Black" panose="020B0A02040204020203" pitchFamily="34" charset="0"/>
                  <a:cs typeface="Segoe UI" panose="020B0502040204020203" pitchFamily="34" charset="0"/>
                </a:rPr>
                <a:t>WhatsApp, Instagram, YouTube, TikTok, Netflix, Disney+, Globoplay, Max, Claro tv+, ChatGPT.</a:t>
              </a:r>
            </a:p>
          </p:txBody>
        </p:sp>
        <p:sp>
          <p:nvSpPr>
            <p:cNvPr id="5" name="CaixaDeTexto 2">
              <a:extLst>
                <a:ext uri="{FF2B5EF4-FFF2-40B4-BE49-F238E27FC236}">
                  <a16:creationId xmlns:a16="http://schemas.microsoft.com/office/drawing/2014/main" id="{44ABF797-B75E-70BC-6F45-631FCC6294E5}"/>
                </a:ext>
              </a:extLst>
            </p:cNvPr>
            <p:cNvSpPr txBox="1"/>
            <p:nvPr/>
          </p:nvSpPr>
          <p:spPr>
            <a:xfrm>
              <a:off x="1009333" y="1566959"/>
              <a:ext cx="285629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Apps ilimitados:</a:t>
              </a:r>
            </a:p>
          </p:txBody>
        </p:sp>
      </p:grpSp>
      <p:grpSp>
        <p:nvGrpSpPr>
          <p:cNvPr id="26" name="Agrupar 25">
            <a:extLst>
              <a:ext uri="{FF2B5EF4-FFF2-40B4-BE49-F238E27FC236}">
                <a16:creationId xmlns:a16="http://schemas.microsoft.com/office/drawing/2014/main" id="{C2A8EB49-F09C-4D2A-11E1-4333A7A83F64}"/>
              </a:ext>
            </a:extLst>
          </p:cNvPr>
          <p:cNvGrpSpPr/>
          <p:nvPr/>
        </p:nvGrpSpPr>
        <p:grpSpPr>
          <a:xfrm>
            <a:off x="4357972" y="1379096"/>
            <a:ext cx="3476056" cy="2128603"/>
            <a:chOff x="4357972" y="1379096"/>
            <a:chExt cx="3476056" cy="2128603"/>
          </a:xfrm>
        </p:grpSpPr>
        <p:sp>
          <p:nvSpPr>
            <p:cNvPr id="6" name="Retângulo Arredondado 5">
              <a:extLst>
                <a:ext uri="{FF2B5EF4-FFF2-40B4-BE49-F238E27FC236}">
                  <a16:creationId xmlns:a16="http://schemas.microsoft.com/office/drawing/2014/main" id="{2C7D109C-2366-C42E-5212-78E4BEFA1344}"/>
                </a:ext>
              </a:extLst>
            </p:cNvPr>
            <p:cNvSpPr/>
            <p:nvPr/>
          </p:nvSpPr>
          <p:spPr>
            <a:xfrm>
              <a:off x="4357972" y="1379096"/>
              <a:ext cx="3476056" cy="2128603"/>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786BE6F5-8195-731E-C755-069C3FA7A247}"/>
                </a:ext>
              </a:extLst>
            </p:cNvPr>
            <p:cNvSpPr/>
            <p:nvPr/>
          </p:nvSpPr>
          <p:spPr>
            <a:xfrm>
              <a:off x="4667850" y="2397754"/>
              <a:ext cx="2856300" cy="7078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para qualquer operadora.</a:t>
              </a:r>
            </a:p>
          </p:txBody>
        </p:sp>
        <p:sp>
          <p:nvSpPr>
            <p:cNvPr id="8" name="CaixaDeTexto 2">
              <a:extLst>
                <a:ext uri="{FF2B5EF4-FFF2-40B4-BE49-F238E27FC236}">
                  <a16:creationId xmlns:a16="http://schemas.microsoft.com/office/drawing/2014/main" id="{DE8414C2-BAC5-365B-DFE2-293C77F2A2CB}"/>
                </a:ext>
              </a:extLst>
            </p:cNvPr>
            <p:cNvSpPr txBox="1"/>
            <p:nvPr/>
          </p:nvSpPr>
          <p:spPr>
            <a:xfrm>
              <a:off x="4667850" y="1620719"/>
              <a:ext cx="2856299"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Ligações e</a:t>
              </a:r>
              <a:br>
                <a:rPr lang="pt-BR"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br>
              <a:r>
                <a:rPr lang="pt-BR"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SMS ilimitados </a:t>
              </a:r>
            </a:p>
          </p:txBody>
        </p:sp>
      </p:grpSp>
      <p:grpSp>
        <p:nvGrpSpPr>
          <p:cNvPr id="28" name="Agrupar 27">
            <a:extLst>
              <a:ext uri="{FF2B5EF4-FFF2-40B4-BE49-F238E27FC236}">
                <a16:creationId xmlns:a16="http://schemas.microsoft.com/office/drawing/2014/main" id="{0FA0679A-9EA7-EB72-9E93-A3292FC1DF72}"/>
              </a:ext>
            </a:extLst>
          </p:cNvPr>
          <p:cNvGrpSpPr/>
          <p:nvPr/>
        </p:nvGrpSpPr>
        <p:grpSpPr>
          <a:xfrm>
            <a:off x="704368" y="3655742"/>
            <a:ext cx="2579920" cy="1920602"/>
            <a:chOff x="704368" y="3655742"/>
            <a:chExt cx="2579920" cy="1920602"/>
          </a:xfrm>
        </p:grpSpPr>
        <p:sp>
          <p:nvSpPr>
            <p:cNvPr id="9" name="Retângulo Arredondado 8">
              <a:extLst>
                <a:ext uri="{FF2B5EF4-FFF2-40B4-BE49-F238E27FC236}">
                  <a16:creationId xmlns:a16="http://schemas.microsoft.com/office/drawing/2014/main" id="{8DAE2292-0DD6-97FC-9449-020413101689}"/>
                </a:ext>
              </a:extLst>
            </p:cNvPr>
            <p:cNvSpPr/>
            <p:nvPr/>
          </p:nvSpPr>
          <p:spPr>
            <a:xfrm>
              <a:off x="704368" y="3655742"/>
              <a:ext cx="2579920" cy="1920602"/>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25E74DB7-179A-3C0A-CF69-1FAC2C8B3FEA}"/>
                </a:ext>
              </a:extLst>
            </p:cNvPr>
            <p:cNvSpPr/>
            <p:nvPr/>
          </p:nvSpPr>
          <p:spPr>
            <a:xfrm>
              <a:off x="881916" y="4616042"/>
              <a:ext cx="2199060" cy="7078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com o serviço</a:t>
              </a:r>
              <a:b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b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Passaporte Claro.</a:t>
              </a:r>
            </a:p>
          </p:txBody>
        </p:sp>
        <p:sp>
          <p:nvSpPr>
            <p:cNvPr id="11" name="CaixaDeTexto 2">
              <a:extLst>
                <a:ext uri="{FF2B5EF4-FFF2-40B4-BE49-F238E27FC236}">
                  <a16:creationId xmlns:a16="http://schemas.microsoft.com/office/drawing/2014/main" id="{018B79E1-632E-EBC4-7D4D-80D0FC90030B}"/>
                </a:ext>
              </a:extLst>
            </p:cNvPr>
            <p:cNvSpPr txBox="1"/>
            <p:nvPr/>
          </p:nvSpPr>
          <p:spPr>
            <a:xfrm>
              <a:off x="937088" y="3778586"/>
              <a:ext cx="2088717"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Roaming internacional</a:t>
              </a:r>
            </a:p>
          </p:txBody>
        </p:sp>
      </p:grpSp>
      <p:grpSp>
        <p:nvGrpSpPr>
          <p:cNvPr id="27" name="Agrupar 26">
            <a:extLst>
              <a:ext uri="{FF2B5EF4-FFF2-40B4-BE49-F238E27FC236}">
                <a16:creationId xmlns:a16="http://schemas.microsoft.com/office/drawing/2014/main" id="{9906D122-348E-2DD1-0396-F3E69BD4D851}"/>
              </a:ext>
            </a:extLst>
          </p:cNvPr>
          <p:cNvGrpSpPr/>
          <p:nvPr/>
        </p:nvGrpSpPr>
        <p:grpSpPr>
          <a:xfrm>
            <a:off x="8011576" y="1379096"/>
            <a:ext cx="3476056" cy="2128603"/>
            <a:chOff x="8011576" y="1379096"/>
            <a:chExt cx="3476056" cy="2128603"/>
          </a:xfrm>
        </p:grpSpPr>
        <p:sp>
          <p:nvSpPr>
            <p:cNvPr id="12" name="Retângulo Arredondado 11">
              <a:extLst>
                <a:ext uri="{FF2B5EF4-FFF2-40B4-BE49-F238E27FC236}">
                  <a16:creationId xmlns:a16="http://schemas.microsoft.com/office/drawing/2014/main" id="{74AE470D-4C6C-2729-A6A5-42F1138DD976}"/>
                </a:ext>
              </a:extLst>
            </p:cNvPr>
            <p:cNvSpPr/>
            <p:nvPr/>
          </p:nvSpPr>
          <p:spPr>
            <a:xfrm>
              <a:off x="8011576" y="1379096"/>
              <a:ext cx="3476056" cy="2128603"/>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9B2A8A55-2949-07AB-C0F6-8D9F59F046FB}"/>
                </a:ext>
              </a:extLst>
            </p:cNvPr>
            <p:cNvSpPr/>
            <p:nvPr/>
          </p:nvSpPr>
          <p:spPr>
            <a:xfrm>
              <a:off x="8189124" y="2036218"/>
              <a:ext cx="3111131" cy="1015663"/>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3765">
                <a:spcBef>
                  <a:spcPts val="1200"/>
                </a:spcBef>
              </a:pPr>
              <a:r>
                <a:rPr lang="pt-BR" sz="2000" err="1">
                  <a:solidFill>
                    <a:prstClr val="white"/>
                  </a:solidFill>
                  <a:latin typeface="Segoe UI" panose="020B0502040204020203" pitchFamily="34" charset="0"/>
                  <a:ea typeface="Segoe UI Black" panose="020B0A02040204020203" pitchFamily="34" charset="0"/>
                  <a:cs typeface="Segoe UI" panose="020B0502040204020203" pitchFamily="34" charset="0"/>
                </a:rPr>
                <a:t>Skeelo</a:t>
              </a: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 Claro Banca Premium, </a:t>
              </a:r>
              <a:r>
                <a:rPr lang="pt-BR" sz="2000" err="1">
                  <a:solidFill>
                    <a:prstClr val="white"/>
                  </a:solidFill>
                  <a:latin typeface="Segoe UI" panose="020B0502040204020203" pitchFamily="34" charset="0"/>
                  <a:ea typeface="Segoe UI Black" panose="020B0A02040204020203" pitchFamily="34" charset="0"/>
                  <a:cs typeface="Segoe UI" panose="020B0502040204020203" pitchFamily="34" charset="0"/>
                </a:rPr>
                <a:t>TrueCaller</a:t>
              </a: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 </a:t>
              </a:r>
              <a:r>
                <a:rPr lang="pt-BR" sz="2000" err="1">
                  <a:solidFill>
                    <a:prstClr val="white"/>
                  </a:solidFill>
                  <a:latin typeface="Segoe UI" panose="020B0502040204020203" pitchFamily="34" charset="0"/>
                  <a:ea typeface="Segoe UI Black" panose="020B0A02040204020203" pitchFamily="34" charset="0"/>
                  <a:cs typeface="Segoe UI" panose="020B0502040204020203" pitchFamily="34" charset="0"/>
                </a:rPr>
                <a:t>BTFit</a:t>
              </a: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 </a:t>
              </a:r>
              <a:r>
                <a:rPr lang="pt-BR" sz="2000" err="1">
                  <a:solidFill>
                    <a:prstClr val="white"/>
                  </a:solidFill>
                  <a:latin typeface="Segoe UI" panose="020B0502040204020203" pitchFamily="34" charset="0"/>
                  <a:ea typeface="Segoe UI Black" panose="020B0A02040204020203" pitchFamily="34" charset="0"/>
                  <a:cs typeface="Segoe UI" panose="020B0502040204020203" pitchFamily="34" charset="0"/>
                </a:rPr>
                <a:t>StarBem</a:t>
              </a: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 Zen App.</a:t>
              </a:r>
            </a:p>
          </p:txBody>
        </p:sp>
        <p:sp>
          <p:nvSpPr>
            <p:cNvPr id="14" name="CaixaDeTexto 2">
              <a:extLst>
                <a:ext uri="{FF2B5EF4-FFF2-40B4-BE49-F238E27FC236}">
                  <a16:creationId xmlns:a16="http://schemas.microsoft.com/office/drawing/2014/main" id="{5864AC6F-2386-3A3F-2C7B-CAA3A7236131}"/>
                </a:ext>
              </a:extLst>
            </p:cNvPr>
            <p:cNvSpPr txBox="1"/>
            <p:nvPr/>
          </p:nvSpPr>
          <p:spPr>
            <a:xfrm>
              <a:off x="8316541" y="1566959"/>
              <a:ext cx="285629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Serviços digitais:</a:t>
              </a:r>
            </a:p>
          </p:txBody>
        </p:sp>
      </p:grpSp>
      <p:grpSp>
        <p:nvGrpSpPr>
          <p:cNvPr id="29" name="Agrupar 28">
            <a:extLst>
              <a:ext uri="{FF2B5EF4-FFF2-40B4-BE49-F238E27FC236}">
                <a16:creationId xmlns:a16="http://schemas.microsoft.com/office/drawing/2014/main" id="{C971044C-FFEE-F34C-2F42-55E084BA401F}"/>
              </a:ext>
            </a:extLst>
          </p:cNvPr>
          <p:cNvGrpSpPr/>
          <p:nvPr/>
        </p:nvGrpSpPr>
        <p:grpSpPr>
          <a:xfrm>
            <a:off x="3446304" y="3648140"/>
            <a:ext cx="2579920" cy="1920602"/>
            <a:chOff x="3446304" y="3648140"/>
            <a:chExt cx="2579920" cy="1920602"/>
          </a:xfrm>
        </p:grpSpPr>
        <p:sp>
          <p:nvSpPr>
            <p:cNvPr id="18" name="Retângulo Arredondado 17">
              <a:extLst>
                <a:ext uri="{FF2B5EF4-FFF2-40B4-BE49-F238E27FC236}">
                  <a16:creationId xmlns:a16="http://schemas.microsoft.com/office/drawing/2014/main" id="{F1C6A80F-BA41-5B95-A326-F4D11E65767F}"/>
                </a:ext>
              </a:extLst>
            </p:cNvPr>
            <p:cNvSpPr/>
            <p:nvPr/>
          </p:nvSpPr>
          <p:spPr>
            <a:xfrm>
              <a:off x="3446304" y="3648140"/>
              <a:ext cx="2579920" cy="1920602"/>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7D703BE2-4FD6-3181-E574-D3BF9A6385D7}"/>
                </a:ext>
              </a:extLst>
            </p:cNvPr>
            <p:cNvSpPr/>
            <p:nvPr/>
          </p:nvSpPr>
          <p:spPr>
            <a:xfrm>
              <a:off x="3737510" y="4411258"/>
              <a:ext cx="1986276" cy="7078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3765">
                <a:spcBef>
                  <a:spcPts val="1200"/>
                </a:spcBef>
              </a:pPr>
              <a:r>
                <a:rPr lang="pt-BR" sz="2000" dirty="0">
                  <a:solidFill>
                    <a:prstClr val="white"/>
                  </a:solidFill>
                  <a:latin typeface="Segoe UI" panose="020B0502040204020203" pitchFamily="34" charset="0"/>
                  <a:ea typeface="Segoe UI Black" panose="020B0A02040204020203" pitchFamily="34" charset="0"/>
                  <a:cs typeface="Segoe UI" panose="020B0502040204020203" pitchFamily="34" charset="0"/>
                </a:rPr>
                <a:t>sincronização de dispositivos.</a:t>
              </a:r>
            </a:p>
          </p:txBody>
        </p:sp>
        <p:sp>
          <p:nvSpPr>
            <p:cNvPr id="17" name="CaixaDeTexto 2">
              <a:extLst>
                <a:ext uri="{FF2B5EF4-FFF2-40B4-BE49-F238E27FC236}">
                  <a16:creationId xmlns:a16="http://schemas.microsoft.com/office/drawing/2014/main" id="{45631C27-A50E-263A-9711-A5A3A8423959}"/>
                </a:ext>
              </a:extLst>
            </p:cNvPr>
            <p:cNvSpPr txBox="1"/>
            <p:nvPr/>
          </p:nvSpPr>
          <p:spPr>
            <a:xfrm>
              <a:off x="3842675" y="3963251"/>
              <a:ext cx="1775946"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Claro Sync:</a:t>
              </a:r>
            </a:p>
          </p:txBody>
        </p:sp>
      </p:grpSp>
      <p:grpSp>
        <p:nvGrpSpPr>
          <p:cNvPr id="30" name="Agrupar 29">
            <a:extLst>
              <a:ext uri="{FF2B5EF4-FFF2-40B4-BE49-F238E27FC236}">
                <a16:creationId xmlns:a16="http://schemas.microsoft.com/office/drawing/2014/main" id="{90B21888-659B-D323-2EEE-7AD08A1B92ED}"/>
              </a:ext>
            </a:extLst>
          </p:cNvPr>
          <p:cNvGrpSpPr/>
          <p:nvPr/>
        </p:nvGrpSpPr>
        <p:grpSpPr>
          <a:xfrm>
            <a:off x="6177008" y="3648140"/>
            <a:ext cx="2579920" cy="1920602"/>
            <a:chOff x="6177008" y="3648140"/>
            <a:chExt cx="2579920" cy="1920602"/>
          </a:xfrm>
        </p:grpSpPr>
        <p:sp>
          <p:nvSpPr>
            <p:cNvPr id="19" name="Retângulo Arredondado 18">
              <a:extLst>
                <a:ext uri="{FF2B5EF4-FFF2-40B4-BE49-F238E27FC236}">
                  <a16:creationId xmlns:a16="http://schemas.microsoft.com/office/drawing/2014/main" id="{25504FF9-73B3-8A66-AD99-1AB59CA8337A}"/>
                </a:ext>
              </a:extLst>
            </p:cNvPr>
            <p:cNvSpPr/>
            <p:nvPr/>
          </p:nvSpPr>
          <p:spPr>
            <a:xfrm>
              <a:off x="6177008" y="3648140"/>
              <a:ext cx="2579920" cy="1920602"/>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5EC98321-6E8D-D904-F7B6-94B21B859DF3}"/>
                </a:ext>
              </a:extLst>
            </p:cNvPr>
            <p:cNvSpPr/>
            <p:nvPr/>
          </p:nvSpPr>
          <p:spPr>
            <a:xfrm>
              <a:off x="6512047" y="4409528"/>
              <a:ext cx="1986276"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(físico ou </a:t>
              </a:r>
              <a:r>
                <a:rPr lang="pt-BR" sz="2000" err="1">
                  <a:solidFill>
                    <a:prstClr val="white"/>
                  </a:solidFill>
                  <a:latin typeface="Segoe UI" panose="020B0502040204020203" pitchFamily="34" charset="0"/>
                  <a:ea typeface="Segoe UI Black" panose="020B0A02040204020203" pitchFamily="34" charset="0"/>
                  <a:cs typeface="Segoe UI" panose="020B0502040204020203" pitchFamily="34" charset="0"/>
                </a:rPr>
                <a:t>eSIM</a:t>
              </a: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a:t>
              </a:r>
            </a:p>
          </p:txBody>
        </p:sp>
        <p:sp>
          <p:nvSpPr>
            <p:cNvPr id="22" name="CaixaDeTexto 2">
              <a:extLst>
                <a:ext uri="{FF2B5EF4-FFF2-40B4-BE49-F238E27FC236}">
                  <a16:creationId xmlns:a16="http://schemas.microsoft.com/office/drawing/2014/main" id="{0C6EA399-EC9D-B2BB-E1D1-132C3C059AA1}"/>
                </a:ext>
              </a:extLst>
            </p:cNvPr>
            <p:cNvSpPr txBox="1"/>
            <p:nvPr/>
          </p:nvSpPr>
          <p:spPr>
            <a:xfrm>
              <a:off x="6564630" y="3961521"/>
              <a:ext cx="1881111"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Chip grátis </a:t>
              </a:r>
            </a:p>
          </p:txBody>
        </p:sp>
      </p:grpSp>
      <p:grpSp>
        <p:nvGrpSpPr>
          <p:cNvPr id="31" name="Agrupar 30">
            <a:extLst>
              <a:ext uri="{FF2B5EF4-FFF2-40B4-BE49-F238E27FC236}">
                <a16:creationId xmlns:a16="http://schemas.microsoft.com/office/drawing/2014/main" id="{3C8CCA09-50E3-FA0E-8DE0-ACCFA59DEF3F}"/>
              </a:ext>
            </a:extLst>
          </p:cNvPr>
          <p:cNvGrpSpPr/>
          <p:nvPr/>
        </p:nvGrpSpPr>
        <p:grpSpPr>
          <a:xfrm>
            <a:off x="8907712" y="3655741"/>
            <a:ext cx="2579920" cy="1920602"/>
            <a:chOff x="8907712" y="3655741"/>
            <a:chExt cx="2579920" cy="1920602"/>
          </a:xfrm>
        </p:grpSpPr>
        <p:sp>
          <p:nvSpPr>
            <p:cNvPr id="20" name="Retângulo Arredondado 19">
              <a:extLst>
                <a:ext uri="{FF2B5EF4-FFF2-40B4-BE49-F238E27FC236}">
                  <a16:creationId xmlns:a16="http://schemas.microsoft.com/office/drawing/2014/main" id="{1ABED678-D46A-439B-C971-756C14D16B38}"/>
                </a:ext>
              </a:extLst>
            </p:cNvPr>
            <p:cNvSpPr/>
            <p:nvPr/>
          </p:nvSpPr>
          <p:spPr>
            <a:xfrm>
              <a:off x="8907712" y="3655741"/>
              <a:ext cx="2579920" cy="1920602"/>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C1214E4D-0086-7B1B-D525-B94B7EF4FA5A}"/>
                </a:ext>
              </a:extLst>
            </p:cNvPr>
            <p:cNvSpPr/>
            <p:nvPr/>
          </p:nvSpPr>
          <p:spPr>
            <a:xfrm>
              <a:off x="8989253" y="4616042"/>
              <a:ext cx="2416835"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em locais públicos.</a:t>
              </a:r>
            </a:p>
          </p:txBody>
        </p:sp>
        <p:sp>
          <p:nvSpPr>
            <p:cNvPr id="24" name="CaixaDeTexto 2">
              <a:extLst>
                <a:ext uri="{FF2B5EF4-FFF2-40B4-BE49-F238E27FC236}">
                  <a16:creationId xmlns:a16="http://schemas.microsoft.com/office/drawing/2014/main" id="{2144B883-7F6D-961B-DDCC-006243175D87}"/>
                </a:ext>
              </a:extLst>
            </p:cNvPr>
            <p:cNvSpPr txBox="1"/>
            <p:nvPr/>
          </p:nvSpPr>
          <p:spPr>
            <a:xfrm>
              <a:off x="9117228" y="3782021"/>
              <a:ext cx="2160886"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0850">
                <a:defRPr/>
              </a:pPr>
              <a:r>
                <a:rPr lang="pt-BR"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Wi-Fi Claro gratuito </a:t>
              </a:r>
            </a:p>
          </p:txBody>
        </p:sp>
      </p:grpSp>
      <p:sp>
        <p:nvSpPr>
          <p:cNvPr id="25" name="CaixaDeTexto 24">
            <a:extLst>
              <a:ext uri="{FF2B5EF4-FFF2-40B4-BE49-F238E27FC236}">
                <a16:creationId xmlns:a16="http://schemas.microsoft.com/office/drawing/2014/main" id="{E0F91CF8-528C-3701-62F9-D7CA32D59E5C}"/>
              </a:ext>
            </a:extLst>
          </p:cNvPr>
          <p:cNvSpPr txBox="1"/>
          <p:nvPr/>
        </p:nvSpPr>
        <p:spPr>
          <a:xfrm>
            <a:off x="2036991" y="5763628"/>
            <a:ext cx="8118014" cy="369332"/>
          </a:xfrm>
          <a:prstGeom prst="rect">
            <a:avLst/>
          </a:prstGeom>
          <a:noFill/>
        </p:spPr>
        <p:txBody>
          <a:bodyPr wrap="square">
            <a:spAutoFit/>
          </a:bodyPr>
          <a:lstStyle/>
          <a:p>
            <a:pPr algn="ctr"/>
            <a:r>
              <a:rPr lang="pt-BR" i="1" dirty="0">
                <a:solidFill>
                  <a:schemeClr val="bg1"/>
                </a:solidFill>
                <a:latin typeface="Segoe UI Light" panose="020B0502040204020203" pitchFamily="34" charset="0"/>
                <a:cs typeface="Segoe UI Light" panose="020B0502040204020203" pitchFamily="34" charset="0"/>
              </a:rPr>
              <a:t>Consulte tabela de ofertas vigente da época</a:t>
            </a:r>
          </a:p>
        </p:txBody>
      </p:sp>
    </p:spTree>
    <p:extLst>
      <p:ext uri="{BB962C8B-B14F-4D97-AF65-F5344CB8AC3E}">
        <p14:creationId xmlns:p14="http://schemas.microsoft.com/office/powerpoint/2010/main" val="68045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17351-DC7D-E328-41E0-1599C11FA83E}"/>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A298A189-B960-808E-C876-84EFD3BACFC5}"/>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7" name="Imagem 2">
            <a:extLst>
              <a:ext uri="{FF2B5EF4-FFF2-40B4-BE49-F238E27FC236}">
                <a16:creationId xmlns:a16="http://schemas.microsoft.com/office/drawing/2014/main" id="{E6866F08-ACB6-708B-C007-540CC8E0D479}"/>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66D90D8F-4161-9F3A-628F-0E5C921DEAAB}"/>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a:extLst>
              <a:ext uri="{FF2B5EF4-FFF2-40B4-BE49-F238E27FC236}">
                <a16:creationId xmlns:a16="http://schemas.microsoft.com/office/drawing/2014/main" id="{84086EF9-2F94-C632-1A9F-64D9D85861FF}"/>
              </a:ext>
            </a:extLst>
          </p:cNvPr>
          <p:cNvSpPr txBox="1"/>
          <p:nvPr/>
        </p:nvSpPr>
        <p:spPr>
          <a:xfrm>
            <a:off x="6096000" y="2860548"/>
            <a:ext cx="4861560" cy="129266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1200"/>
              </a:spcBef>
              <a:spcAft>
                <a:spcPts val="0"/>
              </a:spcAft>
              <a:buClrTx/>
              <a:buSzTx/>
              <a:buFontTx/>
              <a:buNone/>
              <a:tabLst/>
              <a:defRPr/>
            </a:pPr>
            <a:r>
              <a:rPr kumimoji="0" lang="pt-BR" sz="2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Todos os planos de Claro pós têm ainda mais 10GB de bônus válido por 12 meses.</a:t>
            </a:r>
          </a:p>
        </p:txBody>
      </p:sp>
    </p:spTree>
    <p:extLst>
      <p:ext uri="{BB962C8B-B14F-4D97-AF65-F5344CB8AC3E}">
        <p14:creationId xmlns:p14="http://schemas.microsoft.com/office/powerpoint/2010/main" val="8771541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813792" y="2678551"/>
            <a:ext cx="8860559"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Quando o cliente acessar os aplicativos que estão contemplados nas franquias de acordo com o plano contratado, ele vai consumir primeiro a franquia extra. Quando acabar essa franquia, ele passa a consumir os dados da franquia principal.</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Agora se por acaso acabar a franquia principal do cliente, a franquia extra dos aplicativos selecionados será interrompida, mesmo que ele ainda tenha dados que não foram consumidos nessa franquia.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Para voltar a usar o saldo da </a:t>
            </a:r>
            <a:r>
              <a:rPr kumimoji="0" lang="pt-BR" sz="20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franquiaextra</a:t>
            </a: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o cliente pode contratar um pacote adicional de internet,  ou aguardar a renovação dos benefícios do plano.</a:t>
            </a:r>
          </a:p>
        </p:txBody>
      </p:sp>
      <p:sp>
        <p:nvSpPr>
          <p:cNvPr id="15" name="CaixaDeTexto 14"/>
          <p:cNvSpPr txBox="1"/>
          <p:nvPr/>
        </p:nvSpPr>
        <p:spPr>
          <a:xfrm>
            <a:off x="803632" y="1625097"/>
            <a:ext cx="1020980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COMO FUNCIONA A FRANQUIA “PARA APLICATIVOS SELECIONADOS”?</a:t>
            </a:r>
          </a:p>
        </p:txBody>
      </p:sp>
      <p:sp>
        <p:nvSpPr>
          <p:cNvPr id="2" name="CaixaDeTexto 1"/>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E4FEC5E-6165-5563-CBDA-4CFB5A06ACA4}"/>
              </a:ext>
            </a:extLst>
          </p:cNvPr>
          <p:cNvSpPr txBox="1"/>
          <p:nvPr/>
        </p:nvSpPr>
        <p:spPr>
          <a:xfrm>
            <a:off x="864400" y="1220886"/>
            <a:ext cx="358767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Roaming Internacional</a:t>
            </a:r>
          </a:p>
        </p:txBody>
      </p:sp>
      <p:sp>
        <p:nvSpPr>
          <p:cNvPr id="4" name="Retângulo Arredondado 3">
            <a:extLst>
              <a:ext uri="{FF2B5EF4-FFF2-40B4-BE49-F238E27FC236}">
                <a16:creationId xmlns:a16="http://schemas.microsoft.com/office/drawing/2014/main" id="{D9865E0F-8D0D-0B9A-36D9-4470B600846E}"/>
              </a:ext>
            </a:extLst>
          </p:cNvPr>
          <p:cNvSpPr/>
          <p:nvPr/>
        </p:nvSpPr>
        <p:spPr>
          <a:xfrm>
            <a:off x="920210" y="1829458"/>
            <a:ext cx="4536209" cy="1318477"/>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6B7FFD6-C03A-6FA3-8C37-F191B3511213}"/>
              </a:ext>
            </a:extLst>
          </p:cNvPr>
          <p:cNvSpPr/>
          <p:nvPr/>
        </p:nvSpPr>
        <p:spPr>
          <a:xfrm>
            <a:off x="1103440" y="2270153"/>
            <a:ext cx="3612630" cy="7078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uso do plano em países como EUA, México, Argentina.</a:t>
            </a:r>
          </a:p>
        </p:txBody>
      </p:sp>
      <p:sp>
        <p:nvSpPr>
          <p:cNvPr id="6" name="CaixaDeTexto 2">
            <a:extLst>
              <a:ext uri="{FF2B5EF4-FFF2-40B4-BE49-F238E27FC236}">
                <a16:creationId xmlns:a16="http://schemas.microsoft.com/office/drawing/2014/main" id="{BF5BFB43-36F0-4B6F-6F20-5405009EB2C4}"/>
              </a:ext>
            </a:extLst>
          </p:cNvPr>
          <p:cNvSpPr txBox="1"/>
          <p:nvPr/>
        </p:nvSpPr>
        <p:spPr>
          <a:xfrm>
            <a:off x="1103440" y="1913418"/>
            <a:ext cx="334863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Passaporte Américas:</a:t>
            </a:r>
          </a:p>
        </p:txBody>
      </p:sp>
      <p:sp>
        <p:nvSpPr>
          <p:cNvPr id="10" name="Retângulo Arredondado 9">
            <a:extLst>
              <a:ext uri="{FF2B5EF4-FFF2-40B4-BE49-F238E27FC236}">
                <a16:creationId xmlns:a16="http://schemas.microsoft.com/office/drawing/2014/main" id="{24372E46-49DD-508F-2933-CF00576452F4}"/>
              </a:ext>
            </a:extLst>
          </p:cNvPr>
          <p:cNvSpPr/>
          <p:nvPr/>
        </p:nvSpPr>
        <p:spPr>
          <a:xfrm>
            <a:off x="905220" y="3231896"/>
            <a:ext cx="4536209" cy="987712"/>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E983AB38-0564-EB18-6CA5-62469D860298}"/>
              </a:ext>
            </a:extLst>
          </p:cNvPr>
          <p:cNvSpPr/>
          <p:nvPr/>
        </p:nvSpPr>
        <p:spPr>
          <a:xfrm>
            <a:off x="1088450" y="3672590"/>
            <a:ext cx="4233058"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uso em mais de 40 países europeus.</a:t>
            </a:r>
          </a:p>
        </p:txBody>
      </p:sp>
      <p:sp>
        <p:nvSpPr>
          <p:cNvPr id="12" name="CaixaDeTexto 2">
            <a:extLst>
              <a:ext uri="{FF2B5EF4-FFF2-40B4-BE49-F238E27FC236}">
                <a16:creationId xmlns:a16="http://schemas.microsoft.com/office/drawing/2014/main" id="{35811B4F-E0A7-27FF-68B1-0F1C1EB36FB7}"/>
              </a:ext>
            </a:extLst>
          </p:cNvPr>
          <p:cNvSpPr txBox="1"/>
          <p:nvPr/>
        </p:nvSpPr>
        <p:spPr>
          <a:xfrm>
            <a:off x="1088450" y="3315855"/>
            <a:ext cx="334863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Passaporte Europa:</a:t>
            </a:r>
          </a:p>
        </p:txBody>
      </p:sp>
      <p:sp>
        <p:nvSpPr>
          <p:cNvPr id="13" name="Retângulo Arredondado 12">
            <a:extLst>
              <a:ext uri="{FF2B5EF4-FFF2-40B4-BE49-F238E27FC236}">
                <a16:creationId xmlns:a16="http://schemas.microsoft.com/office/drawing/2014/main" id="{4A981473-CAE7-0964-F5E8-8EB4FE5CF3B7}"/>
              </a:ext>
            </a:extLst>
          </p:cNvPr>
          <p:cNvSpPr/>
          <p:nvPr/>
        </p:nvSpPr>
        <p:spPr>
          <a:xfrm>
            <a:off x="905220" y="4303567"/>
            <a:ext cx="4536209" cy="987712"/>
          </a:xfrm>
          <a:prstGeom prst="roundRect">
            <a:avLst>
              <a:gd name="adj" fmla="val 0"/>
            </a:avLst>
          </a:prstGeom>
          <a:solidFill>
            <a:srgbClr val="C8A446">
              <a:alpha val="630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A1F3E981-ED01-A0D7-2B13-CDCE8198B7FD}"/>
              </a:ext>
            </a:extLst>
          </p:cNvPr>
          <p:cNvSpPr/>
          <p:nvPr/>
        </p:nvSpPr>
        <p:spPr>
          <a:xfrm>
            <a:off x="1088449" y="4744261"/>
            <a:ext cx="3873295"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13765">
              <a:spcBef>
                <a:spcPts val="1200"/>
              </a:spcBef>
            </a:pPr>
            <a:r>
              <a:rPr lang="pt-BR" sz="2000">
                <a:solidFill>
                  <a:prstClr val="white"/>
                </a:solidFill>
                <a:latin typeface="Segoe UI" panose="020B0502040204020203" pitchFamily="34" charset="0"/>
                <a:ea typeface="Segoe UI Black" panose="020B0A02040204020203" pitchFamily="34" charset="0"/>
                <a:cs typeface="Segoe UI" panose="020B0502040204020203" pitchFamily="34" charset="0"/>
              </a:rPr>
              <a:t>cobertura em mais de 80 países.</a:t>
            </a:r>
          </a:p>
        </p:txBody>
      </p:sp>
      <p:sp>
        <p:nvSpPr>
          <p:cNvPr id="15" name="CaixaDeTexto 2">
            <a:extLst>
              <a:ext uri="{FF2B5EF4-FFF2-40B4-BE49-F238E27FC236}">
                <a16:creationId xmlns:a16="http://schemas.microsoft.com/office/drawing/2014/main" id="{16474293-78A5-CE84-3F37-1B6E2323DF98}"/>
              </a:ext>
            </a:extLst>
          </p:cNvPr>
          <p:cNvSpPr txBox="1"/>
          <p:nvPr/>
        </p:nvSpPr>
        <p:spPr>
          <a:xfrm>
            <a:off x="1088450" y="4387526"/>
            <a:ext cx="334863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0850">
              <a:defRPr/>
            </a:pPr>
            <a:r>
              <a:rPr lang="pt-BR"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Passaporte Mundo:</a:t>
            </a:r>
          </a:p>
        </p:txBody>
      </p:sp>
      <p:grpSp>
        <p:nvGrpSpPr>
          <p:cNvPr id="2" name="Agrupar 1">
            <a:extLst>
              <a:ext uri="{FF2B5EF4-FFF2-40B4-BE49-F238E27FC236}">
                <a16:creationId xmlns:a16="http://schemas.microsoft.com/office/drawing/2014/main" id="{4CA96F77-A04C-D025-840A-FAE00A62FB09}"/>
              </a:ext>
            </a:extLst>
          </p:cNvPr>
          <p:cNvGrpSpPr/>
          <p:nvPr/>
        </p:nvGrpSpPr>
        <p:grpSpPr>
          <a:xfrm>
            <a:off x="5950211" y="1109272"/>
            <a:ext cx="9147117" cy="4646951"/>
            <a:chOff x="5950211" y="1109272"/>
            <a:chExt cx="8676409" cy="4646951"/>
          </a:xfrm>
        </p:grpSpPr>
        <p:sp>
          <p:nvSpPr>
            <p:cNvPr id="17" name="Retângulo: Cantos Arredondados 20">
              <a:extLst>
                <a:ext uri="{FF2B5EF4-FFF2-40B4-BE49-F238E27FC236}">
                  <a16:creationId xmlns:a16="http://schemas.microsoft.com/office/drawing/2014/main" id="{04C083DB-053D-5277-F286-2F3B571725FA}"/>
                </a:ext>
              </a:extLst>
            </p:cNvPr>
            <p:cNvSpPr/>
            <p:nvPr/>
          </p:nvSpPr>
          <p:spPr>
            <a:xfrm>
              <a:off x="5950211" y="1109272"/>
              <a:ext cx="8676409" cy="4646951"/>
            </a:xfrm>
            <a:prstGeom prst="roundRect">
              <a:avLst>
                <a:gd name="adj" fmla="val 12669"/>
              </a:avLst>
            </a:prstGeom>
            <a:noFill/>
            <a:ln w="19050">
              <a:solidFill>
                <a:srgbClr val="F403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Imagem 18" descr="Site&#10;&#10;O conteúdo gerado por IA pode estar incorreto.">
              <a:extLst>
                <a:ext uri="{FF2B5EF4-FFF2-40B4-BE49-F238E27FC236}">
                  <a16:creationId xmlns:a16="http://schemas.microsoft.com/office/drawing/2014/main" id="{D6511F15-FFD5-9C70-C0D6-4612E7C937BE}"/>
                </a:ext>
              </a:extLst>
            </p:cNvPr>
            <p:cNvPicPr>
              <a:picLocks noChangeAspect="1"/>
            </p:cNvPicPr>
            <p:nvPr/>
          </p:nvPicPr>
          <p:blipFill>
            <a:blip r:embed="rId2"/>
            <a:stretch>
              <a:fillRect/>
            </a:stretch>
          </p:blipFill>
          <p:spPr>
            <a:xfrm>
              <a:off x="6169232" y="1327150"/>
              <a:ext cx="5638800" cy="4203700"/>
            </a:xfrm>
            <a:prstGeom prst="roundRect">
              <a:avLst>
                <a:gd name="adj" fmla="val 8108"/>
              </a:avLst>
            </a:prstGeom>
          </p:spPr>
        </p:pic>
      </p:grpSp>
      <p:sp>
        <p:nvSpPr>
          <p:cNvPr id="20" name="CaixaDeTexto 19">
            <a:extLst>
              <a:ext uri="{FF2B5EF4-FFF2-40B4-BE49-F238E27FC236}">
                <a16:creationId xmlns:a16="http://schemas.microsoft.com/office/drawing/2014/main" id="{26B45D77-383A-7C90-05ED-5C0638DF4AB4}"/>
              </a:ext>
            </a:extLst>
          </p:cNvPr>
          <p:cNvSpPr txBox="1"/>
          <p:nvPr/>
        </p:nvSpPr>
        <p:spPr>
          <a:xfrm>
            <a:off x="920210" y="5446186"/>
            <a:ext cx="4927503" cy="307777"/>
          </a:xfrm>
          <a:prstGeom prst="rect">
            <a:avLst/>
          </a:prstGeom>
          <a:noFill/>
        </p:spPr>
        <p:txBody>
          <a:bodyPr wrap="none" rtlCol="0">
            <a:spAutoFit/>
          </a:bodyPr>
          <a:lstStyle/>
          <a:p>
            <a:r>
              <a:rPr lang="pt-BR" sz="1400" i="1" dirty="0">
                <a:solidFill>
                  <a:schemeClr val="bg1"/>
                </a:solidFill>
                <a:latin typeface="Segoe UI Light" panose="020B0502040204020203" pitchFamily="34" charset="0"/>
                <a:cs typeface="Segoe UI Light" panose="020B0502040204020203" pitchFamily="34" charset="0"/>
              </a:rPr>
              <a:t>Saiba mais em </a:t>
            </a:r>
            <a:r>
              <a:rPr lang="pt-BR" sz="1400" i="1" dirty="0">
                <a:solidFill>
                  <a:schemeClr val="bg1"/>
                </a:solidFill>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https://www.claro.com.br/celular/pos/passaporte</a:t>
            </a:r>
            <a:endParaRPr lang="pt-BR" sz="1400" i="1"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2530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2" presetClass="entr" presetSubtype="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1+#ppt_w/2"/>
                                          </p:val>
                                        </p:tav>
                                        <p:tav tm="100000">
                                          <p:val>
                                            <p:strVal val="#ppt_x"/>
                                          </p:val>
                                        </p:tav>
                                      </p:tavLst>
                                    </p:anim>
                                    <p:anim calcmode="lin" valueType="num">
                                      <p:cBhvr additive="base">
                                        <p:cTn id="48" dur="500" fill="hold"/>
                                        <p:tgtEl>
                                          <p:spTgt spid="2"/>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2" presetClass="entr" presetSubtype="4"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10" grpId="0" animBg="1"/>
      <p:bldP spid="11" grpId="0"/>
      <p:bldP spid="12" grpId="0"/>
      <p:bldP spid="13" grpId="0" animBg="1"/>
      <p:bldP spid="14" grpId="0"/>
      <p:bldP spid="15"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3CE2F-19EF-D703-3E5E-9CC662FB37D7}"/>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306FB1AC-BD11-BD17-3AAA-1CCBD817E4AD}"/>
              </a:ext>
            </a:extLst>
          </p:cNvPr>
          <p:cNvSpPr txBox="1"/>
          <p:nvPr/>
        </p:nvSpPr>
        <p:spPr>
          <a:xfrm>
            <a:off x="5776344" y="1826414"/>
            <a:ext cx="5437756" cy="3570208"/>
          </a:xfrm>
          <a:prstGeom prst="rect">
            <a:avLst/>
          </a:prstGeom>
          <a:noFill/>
        </p:spPr>
        <p:txBody>
          <a:bodyPr wrap="square" anchor="ctr">
            <a:spAutoFit/>
          </a:bodyPr>
          <a:lstStyle/>
          <a:p>
            <a:pPr lvl="0" defTabSz="913765">
              <a:spcBef>
                <a:spcPts val="1200"/>
              </a:spcBef>
            </a:pPr>
            <a:r>
              <a:rPr lang="pt-BR" sz="2400" b="1">
                <a:solidFill>
                  <a:prstClr val="white"/>
                </a:solidFill>
                <a:latin typeface="Segoe UI" panose="020B0502040204020203" pitchFamily="34" charset="0"/>
                <a:cs typeface="Segoe UI" panose="020B0502040204020203" pitchFamily="34" charset="0"/>
              </a:rPr>
              <a:t>Todos os planos da Claro </a:t>
            </a:r>
            <a:r>
              <a:rPr lang="pt-BR" sz="2400">
                <a:solidFill>
                  <a:prstClr val="white"/>
                </a:solidFill>
                <a:latin typeface="Segoe UI" panose="020B0502040204020203" pitchFamily="34" charset="0"/>
                <a:cs typeface="Segoe UI" panose="020B0502040204020203" pitchFamily="34" charset="0"/>
              </a:rPr>
              <a:t>— </a:t>
            </a:r>
            <a:r>
              <a:rPr lang="pt-BR" sz="2400" b="1">
                <a:solidFill>
                  <a:prstClr val="white"/>
                </a:solidFill>
                <a:latin typeface="Segoe UI" panose="020B0502040204020203" pitchFamily="34" charset="0"/>
                <a:cs typeface="Segoe UI" panose="020B0502040204020203" pitchFamily="34" charset="0"/>
              </a:rPr>
              <a:t>Pré-pago (</a:t>
            </a:r>
            <a:r>
              <a:rPr lang="pt-BR" sz="2400" b="1" err="1">
                <a:solidFill>
                  <a:prstClr val="white"/>
                </a:solidFill>
                <a:latin typeface="Segoe UI" panose="020B0502040204020203" pitchFamily="34" charset="0"/>
                <a:cs typeface="Segoe UI" panose="020B0502040204020203" pitchFamily="34" charset="0"/>
              </a:rPr>
              <a:t>Prezão</a:t>
            </a:r>
            <a:r>
              <a:rPr lang="pt-BR" sz="2400" b="1">
                <a:solidFill>
                  <a:prstClr val="white"/>
                </a:solidFill>
                <a:latin typeface="Segoe UI" panose="020B0502040204020203" pitchFamily="34" charset="0"/>
                <a:cs typeface="Segoe UI" panose="020B0502040204020203" pitchFamily="34" charset="0"/>
              </a:rPr>
              <a:t>), Controle, Flex e Pós-pago</a:t>
            </a:r>
            <a:r>
              <a:rPr lang="pt-BR" sz="2400">
                <a:solidFill>
                  <a:prstClr val="white"/>
                </a:solidFill>
                <a:latin typeface="Segoe UI" panose="020B0502040204020203" pitchFamily="34" charset="0"/>
                <a:cs typeface="Segoe UI" panose="020B0502040204020203" pitchFamily="34" charset="0"/>
              </a:rPr>
              <a:t> — oferecem</a:t>
            </a:r>
            <a:r>
              <a:rPr lang="pt-BR" sz="2400" b="1">
                <a:solidFill>
                  <a:prstClr val="white"/>
                </a:solidFill>
                <a:latin typeface="Segoe UI" panose="020B0502040204020203" pitchFamily="34" charset="0"/>
                <a:cs typeface="Segoe UI" panose="020B0502040204020203" pitchFamily="34" charset="0"/>
              </a:rPr>
              <a:t> ligações ilimitadas </a:t>
            </a:r>
            <a:r>
              <a:rPr lang="pt-BR" sz="2400">
                <a:solidFill>
                  <a:prstClr val="white"/>
                </a:solidFill>
                <a:latin typeface="Segoe UI" panose="020B0502040204020203" pitchFamily="34" charset="0"/>
                <a:cs typeface="Segoe UI" panose="020B0502040204020203" pitchFamily="34" charset="0"/>
              </a:rPr>
              <a:t>para qualquer operadora do Brasil (lembrando de usar o código 21 para ligações interestaduais). </a:t>
            </a:r>
          </a:p>
          <a:p>
            <a:pPr lvl="0" defTabSz="913765">
              <a:spcBef>
                <a:spcPts val="1200"/>
              </a:spcBef>
            </a:pPr>
            <a:r>
              <a:rPr lang="pt-BR" sz="2400">
                <a:solidFill>
                  <a:prstClr val="white"/>
                </a:solidFill>
                <a:latin typeface="Segoe UI" panose="020B0502040204020203" pitchFamily="34" charset="0"/>
                <a:cs typeface="Segoe UI" panose="020B0502040204020203" pitchFamily="34" charset="0"/>
              </a:rPr>
              <a:t>Caso contrário haverá cobrança,</a:t>
            </a:r>
            <a:br>
              <a:rPr lang="pt-BR" sz="2400">
                <a:solidFill>
                  <a:prstClr val="white"/>
                </a:solidFill>
                <a:latin typeface="Segoe UI" panose="020B0502040204020203" pitchFamily="34" charset="0"/>
                <a:cs typeface="Segoe UI" panose="020B0502040204020203" pitchFamily="34" charset="0"/>
              </a:rPr>
            </a:br>
            <a:r>
              <a:rPr lang="pt-BR" sz="2400">
                <a:solidFill>
                  <a:prstClr val="white"/>
                </a:solidFill>
                <a:latin typeface="Segoe UI" panose="020B0502040204020203" pitchFamily="34" charset="0"/>
                <a:cs typeface="Segoe UI" panose="020B0502040204020203" pitchFamily="34" charset="0"/>
              </a:rPr>
              <a:t>de acordo com </a:t>
            </a:r>
            <a:r>
              <a:rPr lang="pt-BR" sz="2400" b="1">
                <a:solidFill>
                  <a:prstClr val="white"/>
                </a:solidFill>
                <a:latin typeface="Segoe UI" panose="020B0502040204020203" pitchFamily="34" charset="0"/>
                <a:cs typeface="Segoe UI" panose="020B0502040204020203" pitchFamily="34" charset="0"/>
              </a:rPr>
              <a:t>tarifa da</a:t>
            </a:r>
            <a:br>
              <a:rPr lang="pt-BR" sz="2400" b="1">
                <a:solidFill>
                  <a:prstClr val="white"/>
                </a:solidFill>
                <a:latin typeface="Segoe UI" panose="020B0502040204020203" pitchFamily="34" charset="0"/>
                <a:cs typeface="Segoe UI" panose="020B0502040204020203" pitchFamily="34" charset="0"/>
              </a:rPr>
            </a:br>
            <a:r>
              <a:rPr lang="pt-BR" sz="2400" b="1">
                <a:solidFill>
                  <a:prstClr val="white"/>
                </a:solidFill>
                <a:latin typeface="Segoe UI" panose="020B0502040204020203" pitchFamily="34" charset="0"/>
                <a:cs typeface="Segoe UI" panose="020B0502040204020203" pitchFamily="34" charset="0"/>
              </a:rPr>
              <a:t>operadora escolhida.</a:t>
            </a:r>
          </a:p>
        </p:txBody>
      </p:sp>
      <p:pic>
        <p:nvPicPr>
          <p:cNvPr id="6" name="Imagem 2">
            <a:extLst>
              <a:ext uri="{FF2B5EF4-FFF2-40B4-BE49-F238E27FC236}">
                <a16:creationId xmlns:a16="http://schemas.microsoft.com/office/drawing/2014/main" id="{8380E4C3-7912-3ABD-D8ED-D9693F0886C6}"/>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21" name="CaixaDeTexto 2">
            <a:extLst>
              <a:ext uri="{FF2B5EF4-FFF2-40B4-BE49-F238E27FC236}">
                <a16:creationId xmlns:a16="http://schemas.microsoft.com/office/drawing/2014/main" id="{CD34FB6F-DF14-B866-0C24-4ACF0A5CF772}"/>
              </a:ext>
            </a:extLst>
          </p:cNvPr>
          <p:cNvSpPr txBox="1"/>
          <p:nvPr/>
        </p:nvSpPr>
        <p:spPr>
          <a:xfrm>
            <a:off x="2092670" y="3124302"/>
            <a:ext cx="30630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sp>
        <p:nvSpPr>
          <p:cNvPr id="23" name="Retângulo 5">
            <a:extLst>
              <a:ext uri="{FF2B5EF4-FFF2-40B4-BE49-F238E27FC236}">
                <a16:creationId xmlns:a16="http://schemas.microsoft.com/office/drawing/2014/main" id="{06575155-359A-2F1E-85BA-8821AB116267}"/>
              </a:ext>
            </a:extLst>
          </p:cNvPr>
          <p:cNvSpPr/>
          <p:nvPr/>
        </p:nvSpPr>
        <p:spPr>
          <a:xfrm rot="5400000">
            <a:off x="3543709" y="2488271"/>
            <a:ext cx="88710" cy="2899655"/>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07308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D6373-D5DD-FA1C-B055-E1CDDEEA7090}"/>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9577C905-0EE8-507D-08D8-49494E79EF91}"/>
              </a:ext>
            </a:extLst>
          </p:cNvPr>
          <p:cNvSpPr txBox="1"/>
          <p:nvPr/>
        </p:nvSpPr>
        <p:spPr>
          <a:xfrm>
            <a:off x="4748204" y="1255330"/>
            <a:ext cx="5984753" cy="3354765"/>
          </a:xfrm>
          <a:prstGeom prst="rect">
            <a:avLst/>
          </a:prstGeom>
          <a:noFill/>
        </p:spPr>
        <p:txBody>
          <a:bodyPr wrap="square" anchor="ctr">
            <a:spAutoFit/>
          </a:bodyPr>
          <a:lstStyle/>
          <a:p>
            <a:pPr lvl="0">
              <a:spcBef>
                <a:spcPts val="1200"/>
              </a:spcBef>
              <a:defRPr/>
            </a:pPr>
            <a:r>
              <a:rPr lang="pt-BR" sz="2400" b="1">
                <a:solidFill>
                  <a:prstClr val="white"/>
                </a:solidFill>
                <a:latin typeface="Segoe UI" panose="020B0502040204020203" pitchFamily="34" charset="0"/>
                <a:cs typeface="Segoe UI" panose="020B0502040204020203" pitchFamily="34" charset="0"/>
              </a:rPr>
              <a:t>Planos sem fidelidade </a:t>
            </a:r>
            <a:r>
              <a:rPr lang="pt-BR" sz="2400">
                <a:solidFill>
                  <a:prstClr val="white"/>
                </a:solidFill>
                <a:latin typeface="Segoe UI" panose="020B0502040204020203" pitchFamily="34" charset="0"/>
                <a:cs typeface="Segoe UI" panose="020B0502040204020203" pitchFamily="34" charset="0"/>
              </a:rPr>
              <a:t>são ótimos para quem busca flexibilidade, mas </a:t>
            </a:r>
            <a:r>
              <a:rPr lang="pt-BR" sz="2400" b="1">
                <a:solidFill>
                  <a:prstClr val="white"/>
                </a:solidFill>
                <a:latin typeface="Segoe UI" panose="020B0502040204020203" pitchFamily="34" charset="0"/>
                <a:cs typeface="Segoe UI" panose="020B0502040204020203" pitchFamily="34" charset="0"/>
              </a:rPr>
              <a:t>não oferecem os mesmos bônus, nem os serviços inclusos que fazem a diferença no dia a dia</a:t>
            </a:r>
            <a:r>
              <a:rPr lang="pt-BR" sz="2400">
                <a:solidFill>
                  <a:prstClr val="white"/>
                </a:solidFill>
                <a:latin typeface="Segoe UI" panose="020B0502040204020203" pitchFamily="34" charset="0"/>
                <a:cs typeface="Segoe UI" panose="020B0502040204020203" pitchFamily="34" charset="0"/>
              </a:rPr>
              <a:t>. </a:t>
            </a:r>
          </a:p>
          <a:p>
            <a:pPr lvl="0">
              <a:spcBef>
                <a:spcPts val="1200"/>
              </a:spcBef>
              <a:defRPr/>
            </a:pPr>
            <a:r>
              <a:rPr lang="pt-BR" sz="2400">
                <a:solidFill>
                  <a:prstClr val="white"/>
                </a:solidFill>
                <a:latin typeface="Segoe UI" panose="020B0502040204020203" pitchFamily="34" charset="0"/>
                <a:cs typeface="Segoe UI" panose="020B0502040204020203" pitchFamily="34" charset="0"/>
              </a:rPr>
              <a:t>Além disso, o custo por GB costuma </a:t>
            </a:r>
            <a:r>
              <a:rPr lang="pt-BR" sz="2400" b="1">
                <a:solidFill>
                  <a:prstClr val="white"/>
                </a:solidFill>
                <a:latin typeface="Segoe UI" panose="020B0502040204020203" pitchFamily="34" charset="0"/>
                <a:cs typeface="Segoe UI" panose="020B0502040204020203" pitchFamily="34" charset="0"/>
              </a:rPr>
              <a:t>ser mais alto</a:t>
            </a:r>
            <a:r>
              <a:rPr lang="pt-BR" sz="2400">
                <a:solidFill>
                  <a:prstClr val="white"/>
                </a:solidFill>
                <a:latin typeface="Segoe UI" panose="020B0502040204020203" pitchFamily="34" charset="0"/>
                <a:cs typeface="Segoe UI" panose="020B0502040204020203" pitchFamily="34" charset="0"/>
              </a:rPr>
              <a:t>. </a:t>
            </a:r>
          </a:p>
          <a:p>
            <a:pPr lvl="0">
              <a:spcBef>
                <a:spcPts val="1200"/>
              </a:spcBef>
              <a:defRPr/>
            </a:pPr>
            <a:r>
              <a:rPr lang="pt-BR" sz="2400" b="1">
                <a:solidFill>
                  <a:prstClr val="white"/>
                </a:solidFill>
                <a:latin typeface="Segoe UI" panose="020B0502040204020203" pitchFamily="34" charset="0"/>
                <a:cs typeface="Segoe UI" panose="020B0502040204020203" pitchFamily="34" charset="0"/>
              </a:rPr>
              <a:t>Apenas informar se cliente questionar. </a:t>
            </a:r>
          </a:p>
        </p:txBody>
      </p:sp>
      <p:sp>
        <p:nvSpPr>
          <p:cNvPr id="5" name="CaixaDeTexto 4">
            <a:extLst>
              <a:ext uri="{FF2B5EF4-FFF2-40B4-BE49-F238E27FC236}">
                <a16:creationId xmlns:a16="http://schemas.microsoft.com/office/drawing/2014/main" id="{7C00FCAB-5AD2-7261-38BB-E4D7D3246B87}"/>
              </a:ext>
            </a:extLst>
          </p:cNvPr>
          <p:cNvSpPr txBox="1"/>
          <p:nvPr/>
        </p:nvSpPr>
        <p:spPr>
          <a:xfrm>
            <a:off x="1893207" y="2932713"/>
            <a:ext cx="300541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DICA</a:t>
            </a:r>
          </a:p>
        </p:txBody>
      </p:sp>
      <p:pic>
        <p:nvPicPr>
          <p:cNvPr id="6" name="Imagem 2">
            <a:extLst>
              <a:ext uri="{FF2B5EF4-FFF2-40B4-BE49-F238E27FC236}">
                <a16:creationId xmlns:a16="http://schemas.microsoft.com/office/drawing/2014/main" id="{21844264-5080-632C-A02F-A0F0ABAE6F55}"/>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a:extLst>
              <a:ext uri="{FF2B5EF4-FFF2-40B4-BE49-F238E27FC236}">
                <a16:creationId xmlns:a16="http://schemas.microsoft.com/office/drawing/2014/main" id="{C5055DB2-6CE4-F0FB-43F1-97554642111D}"/>
              </a:ext>
            </a:extLst>
          </p:cNvPr>
          <p:cNvSpPr/>
          <p:nvPr/>
        </p:nvSpPr>
        <p:spPr>
          <a:xfrm rot="5400000">
            <a:off x="3360084" y="2950578"/>
            <a:ext cx="100093" cy="1866506"/>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aixaDeTexto 2">
            <a:extLst>
              <a:ext uri="{FF2B5EF4-FFF2-40B4-BE49-F238E27FC236}">
                <a16:creationId xmlns:a16="http://schemas.microsoft.com/office/drawing/2014/main" id="{1B9AFC6A-541D-D592-FE06-AEA3B992811B}"/>
              </a:ext>
            </a:extLst>
          </p:cNvPr>
          <p:cNvSpPr txBox="1"/>
          <p:nvPr/>
        </p:nvSpPr>
        <p:spPr>
          <a:xfrm>
            <a:off x="4748204" y="4812558"/>
            <a:ext cx="4044976"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800" b="1" i="1" u="none" strike="noStrike" kern="1200" cap="none" spc="0" normalizeH="0" baseline="0" noProof="0">
                <a:ln>
                  <a:noFill/>
                </a:ln>
                <a:solidFill>
                  <a:prstClr val="white"/>
                </a:solidFill>
                <a:effectLst/>
                <a:uLnTx/>
                <a:uFillTx/>
                <a:latin typeface="Calibri"/>
                <a:ea typeface="+mn-ea"/>
                <a:cs typeface="+mn-cs"/>
              </a:rPr>
              <a:t>Saiba mais em: https://</a:t>
            </a:r>
            <a:r>
              <a:rPr kumimoji="0" lang="pt-BR" sz="1800" b="1" i="1" u="none" strike="noStrike" kern="1200" cap="none" spc="0" normalizeH="0" baseline="0" noProof="0" err="1">
                <a:ln>
                  <a:noFill/>
                </a:ln>
                <a:solidFill>
                  <a:prstClr val="white"/>
                </a:solidFill>
                <a:effectLst/>
                <a:uLnTx/>
                <a:uFillTx/>
                <a:latin typeface="Calibri"/>
                <a:ea typeface="+mn-ea"/>
                <a:cs typeface="+mn-cs"/>
              </a:rPr>
              <a:t>www.claro.com.br</a:t>
            </a:r>
            <a:r>
              <a:rPr kumimoji="0" lang="pt-BR" sz="1800" b="1" i="1" u="none" strike="noStrike" kern="1200" cap="none" spc="0" normalizeH="0" baseline="0" noProof="0">
                <a:ln>
                  <a:noFill/>
                </a:ln>
                <a:solidFill>
                  <a:prstClr val="white"/>
                </a:solidFill>
                <a:effectLst/>
                <a:uLnTx/>
                <a:uFillTx/>
                <a:latin typeface="Calibri"/>
                <a:ea typeface="+mn-ea"/>
                <a:cs typeface="+mn-cs"/>
              </a:rPr>
              <a:t>/celular/</a:t>
            </a:r>
            <a:r>
              <a:rPr kumimoji="0" lang="pt-BR" sz="1800" b="1" i="1" u="none" strike="noStrike" kern="1200" cap="none" spc="0" normalizeH="0" baseline="0" noProof="0" err="1">
                <a:ln>
                  <a:noFill/>
                </a:ln>
                <a:solidFill>
                  <a:prstClr val="white"/>
                </a:solidFill>
                <a:effectLst/>
                <a:uLnTx/>
                <a:uFillTx/>
                <a:latin typeface="Calibri"/>
                <a:ea typeface="+mn-ea"/>
                <a:cs typeface="+mn-cs"/>
              </a:rPr>
              <a:t>pos</a:t>
            </a:r>
            <a:endParaRPr kumimoji="0" lang="pt-BR" sz="1800" b="1" i="1"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594649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3D87F-3E5A-958B-6C21-CFA10CA4B50C}"/>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10EAD389-C8E2-160D-E82B-B6BB05E0C2C4}"/>
              </a:ext>
            </a:extLst>
          </p:cNvPr>
          <p:cNvSpPr txBox="1"/>
          <p:nvPr/>
        </p:nvSpPr>
        <p:spPr>
          <a:xfrm>
            <a:off x="813793" y="1886707"/>
            <a:ext cx="8555064" cy="193899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Serviço de jogos em nuvem em parceria com a </a:t>
            </a:r>
            <a:r>
              <a:rPr kumimoji="0" lang="pt-BR" alt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NVIDIA;</a:t>
            </a:r>
            <a:endPar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Permite jogar </a:t>
            </a:r>
            <a:r>
              <a:rPr kumimoji="0" lang="pt-BR" alt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em tempo real</a:t>
            </a:r>
            <a:r>
              <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sem instalar games no aparelho;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Compatível com </a:t>
            </a:r>
            <a:r>
              <a:rPr kumimoji="0" lang="pt-BR" alt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PC, Mac, Chromebook, </a:t>
            </a:r>
            <a:r>
              <a:rPr kumimoji="0" lang="pt-BR" altLang="pt-BR" sz="20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Smart</a:t>
            </a:r>
            <a:r>
              <a:rPr kumimoji="0" lang="pt-BR" alt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TVs, iOS e Android;</a:t>
            </a:r>
            <a:endPar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Acesse sua biblioteca em qualquer lugar e continue o jogo em diferentes dispositivos;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alt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Não ocupa memória</a:t>
            </a:r>
            <a:r>
              <a:rPr kumimoji="0" lang="pt-BR" alt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do dispositivo.</a:t>
            </a:r>
          </a:p>
        </p:txBody>
      </p:sp>
      <p:sp>
        <p:nvSpPr>
          <p:cNvPr id="15" name="CaixaDeTexto 14">
            <a:extLst>
              <a:ext uri="{FF2B5EF4-FFF2-40B4-BE49-F238E27FC236}">
                <a16:creationId xmlns:a16="http://schemas.microsoft.com/office/drawing/2014/main" id="{AE09239B-1914-412C-5E32-7FA43C095DDE}"/>
              </a:ext>
            </a:extLst>
          </p:cNvPr>
          <p:cNvSpPr txBox="1"/>
          <p:nvPr/>
        </p:nvSpPr>
        <p:spPr>
          <a:xfrm>
            <a:off x="813793" y="1227817"/>
            <a:ext cx="35734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GEFORCE NOW</a:t>
            </a:r>
          </a:p>
        </p:txBody>
      </p:sp>
      <p:pic>
        <p:nvPicPr>
          <p:cNvPr id="3" name="Gráfico 2">
            <a:extLst>
              <a:ext uri="{FF2B5EF4-FFF2-40B4-BE49-F238E27FC236}">
                <a16:creationId xmlns:a16="http://schemas.microsoft.com/office/drawing/2014/main" id="{7395BDA9-9D0F-8647-B146-B53F90033BC6}"/>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pic>
        <p:nvPicPr>
          <p:cNvPr id="2" name="Imagem 1">
            <a:extLst>
              <a:ext uri="{FF2B5EF4-FFF2-40B4-BE49-F238E27FC236}">
                <a16:creationId xmlns:a16="http://schemas.microsoft.com/office/drawing/2014/main" id="{808F8102-D0CB-748E-20AF-F21FADB41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23207" y="1381263"/>
            <a:ext cx="2823143" cy="739547"/>
          </a:xfrm>
          <a:prstGeom prst="rect">
            <a:avLst/>
          </a:prstGeom>
        </p:spPr>
      </p:pic>
      <p:grpSp>
        <p:nvGrpSpPr>
          <p:cNvPr id="45" name="Agrupar 44">
            <a:extLst>
              <a:ext uri="{FF2B5EF4-FFF2-40B4-BE49-F238E27FC236}">
                <a16:creationId xmlns:a16="http://schemas.microsoft.com/office/drawing/2014/main" id="{715D493F-56C4-1020-3531-80BFF49329B2}"/>
              </a:ext>
            </a:extLst>
          </p:cNvPr>
          <p:cNvGrpSpPr/>
          <p:nvPr/>
        </p:nvGrpSpPr>
        <p:grpSpPr>
          <a:xfrm>
            <a:off x="813793" y="4120925"/>
            <a:ext cx="8676409" cy="1561036"/>
            <a:chOff x="813793" y="4120925"/>
            <a:chExt cx="8676409" cy="1561036"/>
          </a:xfrm>
        </p:grpSpPr>
        <p:sp>
          <p:nvSpPr>
            <p:cNvPr id="20" name="CaixaDeTexto 19">
              <a:extLst>
                <a:ext uri="{FF2B5EF4-FFF2-40B4-BE49-F238E27FC236}">
                  <a16:creationId xmlns:a16="http://schemas.microsoft.com/office/drawing/2014/main" id="{06EE4313-9874-599D-CCAE-4CDB6C37868F}"/>
                </a:ext>
              </a:extLst>
            </p:cNvPr>
            <p:cNvSpPr txBox="1"/>
            <p:nvPr/>
          </p:nvSpPr>
          <p:spPr>
            <a:xfrm>
              <a:off x="1079164" y="4731938"/>
              <a:ext cx="7644043"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Consome dados da franquia principal;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Recomendado jogar no </a:t>
              </a: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Wi-Fi</a:t>
              </a:r>
              <a: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 ou monitorar o uso no </a:t>
              </a: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5G.</a:t>
              </a:r>
              <a:endPar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endParaRPr>
            </a:p>
          </p:txBody>
        </p:sp>
        <p:sp>
          <p:nvSpPr>
            <p:cNvPr id="21" name="Retângulo: Cantos Arredondados 20">
              <a:extLst>
                <a:ext uri="{FF2B5EF4-FFF2-40B4-BE49-F238E27FC236}">
                  <a16:creationId xmlns:a16="http://schemas.microsoft.com/office/drawing/2014/main" id="{0AD60ED5-F248-0E48-18C8-54B666F171FE}"/>
                </a:ext>
              </a:extLst>
            </p:cNvPr>
            <p:cNvSpPr/>
            <p:nvPr/>
          </p:nvSpPr>
          <p:spPr>
            <a:xfrm>
              <a:off x="813793" y="4331143"/>
              <a:ext cx="8676409" cy="1350818"/>
            </a:xfrm>
            <a:prstGeom prst="roundRect">
              <a:avLst/>
            </a:prstGeom>
            <a:noFill/>
            <a:ln w="19050">
              <a:solidFill>
                <a:srgbClr val="F403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tângulo: Cantos Arredondados 21">
              <a:extLst>
                <a:ext uri="{FF2B5EF4-FFF2-40B4-BE49-F238E27FC236}">
                  <a16:creationId xmlns:a16="http://schemas.microsoft.com/office/drawing/2014/main" id="{CC86D0AB-A49C-A547-2738-E16CDBAB6859}"/>
                </a:ext>
              </a:extLst>
            </p:cNvPr>
            <p:cNvSpPr/>
            <p:nvPr/>
          </p:nvSpPr>
          <p:spPr>
            <a:xfrm>
              <a:off x="813793" y="4120925"/>
              <a:ext cx="2732809" cy="420436"/>
            </a:xfrm>
            <a:prstGeom prst="roundRect">
              <a:avLst/>
            </a:prstGeom>
            <a:solidFill>
              <a:srgbClr val="F40342"/>
            </a:solidFill>
            <a:ln>
              <a:solidFill>
                <a:srgbClr val="F403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Calibri"/>
                  <a:ea typeface="+mn-ea"/>
                  <a:cs typeface="+mn-cs"/>
                </a:rPr>
                <a:t>Importante saber</a:t>
              </a:r>
            </a:p>
          </p:txBody>
        </p:sp>
      </p:grpSp>
    </p:spTree>
    <p:extLst>
      <p:ext uri="{BB962C8B-B14F-4D97-AF65-F5344CB8AC3E}">
        <p14:creationId xmlns:p14="http://schemas.microsoft.com/office/powerpoint/2010/main" val="75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784175" y="1058547"/>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4" name="Gráfico 3"/>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5" name="CaixaDeTexto 1"/>
          <p:cNvSpPr txBox="1"/>
          <p:nvPr/>
        </p:nvSpPr>
        <p:spPr>
          <a:xfrm>
            <a:off x="790841" y="1596167"/>
            <a:ext cx="6255607"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Alguns lembretes sobre a franquia bônus:</a:t>
            </a:r>
          </a:p>
        </p:txBody>
      </p:sp>
      <p:grpSp>
        <p:nvGrpSpPr>
          <p:cNvPr id="58" name="Agrupar 57"/>
          <p:cNvGrpSpPr/>
          <p:nvPr/>
        </p:nvGrpSpPr>
        <p:grpSpPr>
          <a:xfrm>
            <a:off x="6606953" y="3972677"/>
            <a:ext cx="4552894" cy="1200329"/>
            <a:chOff x="6606953" y="4332439"/>
            <a:chExt cx="4552894" cy="1200329"/>
          </a:xfrm>
        </p:grpSpPr>
        <p:sp>
          <p:nvSpPr>
            <p:cNvPr id="20" name="CaixaDeTexto 19"/>
            <p:cNvSpPr txBox="1"/>
            <p:nvPr/>
          </p:nvSpPr>
          <p:spPr>
            <a:xfrm>
              <a:off x="7438635" y="4332439"/>
              <a:ext cx="37212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Para usar novamente o saldo do bônus, o cliente pode contratar</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um pacote adicional de internet, ou aguardar a renovação do plano.</a:t>
              </a: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32" name="Gráfico 3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61039" y="4582405"/>
              <a:ext cx="629117" cy="576691"/>
            </a:xfrm>
            <a:prstGeom prst="rect">
              <a:avLst/>
            </a:prstGeom>
          </p:spPr>
        </p:pic>
        <p:grpSp>
          <p:nvGrpSpPr>
            <p:cNvPr id="35" name="Agrupar 34"/>
            <p:cNvGrpSpPr/>
            <p:nvPr/>
          </p:nvGrpSpPr>
          <p:grpSpPr>
            <a:xfrm>
              <a:off x="6606953" y="5009566"/>
              <a:ext cx="201953" cy="201953"/>
              <a:chOff x="6584055" y="5649085"/>
              <a:chExt cx="465614" cy="465614"/>
            </a:xfrm>
          </p:grpSpPr>
          <p:sp>
            <p:nvSpPr>
              <p:cNvPr id="33" name="Retângulo 32"/>
              <p:cNvSpPr/>
              <p:nvPr/>
            </p:nvSpPr>
            <p:spPr>
              <a:xfrm>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tângulo 33"/>
              <p:cNvSpPr/>
              <p:nvPr/>
            </p:nvSpPr>
            <p:spPr>
              <a:xfrm rot="16200000">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6" name="Agrupar 35"/>
            <p:cNvGrpSpPr/>
            <p:nvPr/>
          </p:nvGrpSpPr>
          <p:grpSpPr>
            <a:xfrm>
              <a:off x="7137911" y="4345398"/>
              <a:ext cx="201953" cy="201953"/>
              <a:chOff x="6584055" y="5649085"/>
              <a:chExt cx="465614" cy="465614"/>
            </a:xfrm>
          </p:grpSpPr>
          <p:sp>
            <p:nvSpPr>
              <p:cNvPr id="37" name="Retângulo 36"/>
              <p:cNvSpPr/>
              <p:nvPr/>
            </p:nvSpPr>
            <p:spPr>
              <a:xfrm>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tângulo 37"/>
              <p:cNvSpPr/>
              <p:nvPr/>
            </p:nvSpPr>
            <p:spPr>
              <a:xfrm rot="16200000">
                <a:off x="6766373" y="5649085"/>
                <a:ext cx="100977" cy="465614"/>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61" name="Agrupar 60"/>
          <p:cNvGrpSpPr/>
          <p:nvPr/>
        </p:nvGrpSpPr>
        <p:grpSpPr>
          <a:xfrm>
            <a:off x="893032" y="3972677"/>
            <a:ext cx="4887514" cy="1200329"/>
            <a:chOff x="893032" y="4332439"/>
            <a:chExt cx="4887514" cy="1200329"/>
          </a:xfrm>
        </p:grpSpPr>
        <p:sp>
          <p:nvSpPr>
            <p:cNvPr id="12" name="CaixaDeTexto 11"/>
            <p:cNvSpPr txBox="1"/>
            <p:nvPr/>
          </p:nvSpPr>
          <p:spPr>
            <a:xfrm>
              <a:off x="1892527" y="4332439"/>
              <a:ext cx="388801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Caso a franquia livre chegue ao fim a franquia bônus será interrompida, mesmo que ainda tenha dados que não foram consumidos.</a:t>
              </a:r>
            </a:p>
          </p:txBody>
        </p:sp>
        <p:pic>
          <p:nvPicPr>
            <p:cNvPr id="40" name="Gráfico 39"/>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3032" y="4524108"/>
              <a:ext cx="816989" cy="816989"/>
            </a:xfrm>
            <a:prstGeom prst="rect">
              <a:avLst/>
            </a:prstGeom>
          </p:spPr>
        </p:pic>
      </p:grpSp>
      <p:grpSp>
        <p:nvGrpSpPr>
          <p:cNvPr id="59" name="Agrupar 58"/>
          <p:cNvGrpSpPr/>
          <p:nvPr/>
        </p:nvGrpSpPr>
        <p:grpSpPr>
          <a:xfrm>
            <a:off x="6661039" y="2237048"/>
            <a:ext cx="4498807" cy="1192553"/>
            <a:chOff x="6661039" y="2596810"/>
            <a:chExt cx="4498807" cy="1192553"/>
          </a:xfrm>
        </p:grpSpPr>
        <p:sp>
          <p:nvSpPr>
            <p:cNvPr id="16" name="CaixaDeTexto 15"/>
            <p:cNvSpPr txBox="1"/>
            <p:nvPr/>
          </p:nvSpPr>
          <p:spPr>
            <a:xfrm>
              <a:off x="7438634" y="2740696"/>
              <a:ext cx="372121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Quando o bônus acabar, o cliente passa a consumir os dados da franquia principal (livre).</a:t>
              </a:r>
            </a:p>
          </p:txBody>
        </p:sp>
        <p:grpSp>
          <p:nvGrpSpPr>
            <p:cNvPr id="53" name="Agrupar 52"/>
            <p:cNvGrpSpPr/>
            <p:nvPr/>
          </p:nvGrpSpPr>
          <p:grpSpPr>
            <a:xfrm>
              <a:off x="6661039" y="2596810"/>
              <a:ext cx="678825" cy="1192553"/>
              <a:chOff x="6469847" y="2596810"/>
              <a:chExt cx="678825" cy="1192553"/>
            </a:xfrm>
          </p:grpSpPr>
          <p:pic>
            <p:nvPicPr>
              <p:cNvPr id="29" name="Gráfico 4"/>
              <p:cNvPicPr>
                <a:picLocks noChangeAspect="1"/>
              </p:cNvPicPr>
              <p:nvPr/>
            </p:nvPicPr>
            <p:blipFill rotWithShape="1">
              <a:blip>
                <a:extLst>
                  <a:ext uri="{96DAC541-7B7A-43D3-8B79-37D633B846F1}">
                    <asvg:svgBlip xmlns:asvg="http://schemas.microsoft.com/office/drawing/2016/SVG/main" r:embed="rId6"/>
                  </a:ext>
                </a:extLst>
              </a:blip>
              <a:srcRect l="28706" r="26050" b="20515"/>
              <a:stretch>
                <a:fillRect/>
              </a:stretch>
            </p:blipFill>
            <p:spPr>
              <a:xfrm>
                <a:off x="6469847" y="2596810"/>
                <a:ext cx="678825" cy="1192553"/>
              </a:xfrm>
              <a:prstGeom prst="rect">
                <a:avLst/>
              </a:prstGeom>
            </p:spPr>
          </p:pic>
          <p:sp>
            <p:nvSpPr>
              <p:cNvPr id="43" name="Retângulo 42"/>
              <p:cNvSpPr/>
              <p:nvPr/>
            </p:nvSpPr>
            <p:spPr>
              <a:xfrm>
                <a:off x="6720533" y="2880790"/>
                <a:ext cx="134723" cy="610555"/>
              </a:xfrm>
              <a:prstGeom prst="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tângulo 43"/>
              <p:cNvSpPr/>
              <p:nvPr/>
            </p:nvSpPr>
            <p:spPr>
              <a:xfrm>
                <a:off x="6720533" y="3221898"/>
                <a:ext cx="134723" cy="269447"/>
              </a:xfrm>
              <a:prstGeom prst="rect">
                <a:avLst/>
              </a:prstGeom>
              <a:solidFill>
                <a:srgbClr val="DA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6" name="Conector Reto 45"/>
              <p:cNvCxnSpPr/>
              <p:nvPr/>
            </p:nvCxnSpPr>
            <p:spPr>
              <a:xfrm>
                <a:off x="6614473" y="3221898"/>
                <a:ext cx="346842" cy="0"/>
              </a:xfrm>
              <a:prstGeom prst="line">
                <a:avLst/>
              </a:prstGeom>
              <a:ln w="12700">
                <a:solidFill>
                  <a:srgbClr val="DA1E3C"/>
                </a:solidFill>
              </a:ln>
            </p:spPr>
            <p:style>
              <a:lnRef idx="1">
                <a:schemeClr val="accent1"/>
              </a:lnRef>
              <a:fillRef idx="0">
                <a:schemeClr val="accent1"/>
              </a:fillRef>
              <a:effectRef idx="0">
                <a:schemeClr val="accent1"/>
              </a:effectRef>
              <a:fontRef idx="minor">
                <a:schemeClr val="tx1"/>
              </a:fontRef>
            </p:style>
          </p:cxnSp>
        </p:grpSp>
      </p:grpSp>
      <p:grpSp>
        <p:nvGrpSpPr>
          <p:cNvPr id="60" name="Agrupar 59"/>
          <p:cNvGrpSpPr/>
          <p:nvPr/>
        </p:nvGrpSpPr>
        <p:grpSpPr>
          <a:xfrm>
            <a:off x="937057" y="2469543"/>
            <a:ext cx="5343561" cy="923330"/>
            <a:chOff x="894355" y="2740696"/>
            <a:chExt cx="5343561" cy="923330"/>
          </a:xfrm>
        </p:grpSpPr>
        <p:sp>
          <p:nvSpPr>
            <p:cNvPr id="10" name="CaixaDeTexto 9"/>
            <p:cNvSpPr txBox="1"/>
            <p:nvPr/>
          </p:nvSpPr>
          <p:spPr>
            <a:xfrm>
              <a:off x="1892527" y="2740696"/>
              <a:ext cx="434538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O consumo de dados nos apps de franquia exclusiva será prioritariamente descontado da franquia bônus. </a:t>
              </a:r>
            </a:p>
          </p:txBody>
        </p:sp>
        <p:grpSp>
          <p:nvGrpSpPr>
            <p:cNvPr id="57" name="Agrupar 56"/>
            <p:cNvGrpSpPr/>
            <p:nvPr/>
          </p:nvGrpSpPr>
          <p:grpSpPr>
            <a:xfrm>
              <a:off x="894355" y="2824385"/>
              <a:ext cx="814829" cy="818257"/>
              <a:chOff x="636662" y="2824385"/>
              <a:chExt cx="814829" cy="818257"/>
            </a:xfrm>
          </p:grpSpPr>
          <p:sp>
            <p:nvSpPr>
              <p:cNvPr id="48" name="Retângulo: Cantos Arredondados 47"/>
              <p:cNvSpPr/>
              <p:nvPr/>
            </p:nvSpPr>
            <p:spPr>
              <a:xfrm>
                <a:off x="636662" y="2824385"/>
                <a:ext cx="230736" cy="230736"/>
              </a:xfrm>
              <a:prstGeom prst="round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tângulo: Cantos Arredondados 48"/>
              <p:cNvSpPr/>
              <p:nvPr/>
            </p:nvSpPr>
            <p:spPr>
              <a:xfrm>
                <a:off x="636662" y="3106530"/>
                <a:ext cx="230736" cy="230736"/>
              </a:xfrm>
              <a:prstGeom prst="round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tângulo: Cantos Arredondados 49"/>
              <p:cNvSpPr/>
              <p:nvPr/>
            </p:nvSpPr>
            <p:spPr>
              <a:xfrm>
                <a:off x="928465" y="2824385"/>
                <a:ext cx="523026" cy="523026"/>
              </a:xfrm>
              <a:prstGeom prst="roundRect">
                <a:avLst/>
              </a:prstGeom>
              <a:solidFill>
                <a:srgbClr val="DA1E3C"/>
              </a:solid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tângulo: Cantos Arredondados 51"/>
              <p:cNvSpPr/>
              <p:nvPr/>
            </p:nvSpPr>
            <p:spPr>
              <a:xfrm>
                <a:off x="1220755" y="3411906"/>
                <a:ext cx="230736" cy="230736"/>
              </a:xfrm>
              <a:prstGeom prst="roundRect">
                <a:avLst/>
              </a:prstGeom>
              <a:noFill/>
              <a:ln>
                <a:solidFill>
                  <a:srgbClr val="DA1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4" name="Agrupar 53"/>
              <p:cNvGrpSpPr/>
              <p:nvPr/>
            </p:nvGrpSpPr>
            <p:grpSpPr>
              <a:xfrm>
                <a:off x="1067833" y="2962749"/>
                <a:ext cx="256766" cy="256766"/>
                <a:chOff x="6584055" y="5649085"/>
                <a:chExt cx="465614" cy="465614"/>
              </a:xfrm>
              <a:solidFill>
                <a:srgbClr val="2C2D2D"/>
              </a:solidFill>
            </p:grpSpPr>
            <p:sp>
              <p:nvSpPr>
                <p:cNvPr id="55" name="Retângulo 54"/>
                <p:cNvSpPr/>
                <p:nvPr/>
              </p:nvSpPr>
              <p:spPr>
                <a:xfrm>
                  <a:off x="6766373" y="5649085"/>
                  <a:ext cx="100977" cy="4656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tângulo 55"/>
                <p:cNvSpPr/>
                <p:nvPr/>
              </p:nvSpPr>
              <p:spPr>
                <a:xfrm rot="16200000">
                  <a:off x="6766373" y="5649085"/>
                  <a:ext cx="100977" cy="4656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21EDE2FA-1F91-9716-3F30-D8D59BF8A166}"/>
              </a:ext>
            </a:extLst>
          </p:cNvPr>
          <p:cNvSpPr txBox="1"/>
          <p:nvPr/>
        </p:nvSpPr>
        <p:spPr>
          <a:xfrm>
            <a:off x="1331018" y="999202"/>
            <a:ext cx="7831282"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Black" panose="020B0A02040204020203" pitchFamily="34" charset="0"/>
                <a:ea typeface="+mn-ea"/>
                <a:cs typeface="+mn-cs"/>
              </a:rPr>
              <a:t>A principal diferença entre 4G e 5G está na: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Calibri"/>
                <a:ea typeface="+mn-ea"/>
                <a:cs typeface="+mn-cs"/>
              </a:rPr>
              <a:t>Velocidade | Latência¹ | Capacidade de conexão | Eficiência</a:t>
            </a:r>
          </a:p>
        </p:txBody>
      </p:sp>
      <p:sp>
        <p:nvSpPr>
          <p:cNvPr id="12" name="Retângulo 11">
            <a:extLst>
              <a:ext uri="{FF2B5EF4-FFF2-40B4-BE49-F238E27FC236}">
                <a16:creationId xmlns:a16="http://schemas.microsoft.com/office/drawing/2014/main" id="{91E654EB-82D7-BAE7-1DAF-092F894499EB}"/>
              </a:ext>
            </a:extLst>
          </p:cNvPr>
          <p:cNvSpPr/>
          <p:nvPr/>
        </p:nvSpPr>
        <p:spPr>
          <a:xfrm>
            <a:off x="302532" y="5345545"/>
            <a:ext cx="11586936" cy="431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a:ln>
                  <a:noFill/>
                </a:ln>
                <a:solidFill>
                  <a:prstClr val="white"/>
                </a:solidFill>
                <a:effectLst/>
                <a:uLnTx/>
                <a:uFillTx/>
                <a:latin typeface="Calibri"/>
                <a:ea typeface="+mn-ea"/>
                <a:cs typeface="+mn-cs"/>
              </a:rPr>
              <a:t>¹ Latência: tempo que um dado leva para ir de um ponto a outro na rede. Quanto menor, mais rápida e fluida é a conexão.</a:t>
            </a:r>
          </a:p>
        </p:txBody>
      </p:sp>
      <p:grpSp>
        <p:nvGrpSpPr>
          <p:cNvPr id="22" name="Agrupar 21">
            <a:extLst>
              <a:ext uri="{FF2B5EF4-FFF2-40B4-BE49-F238E27FC236}">
                <a16:creationId xmlns:a16="http://schemas.microsoft.com/office/drawing/2014/main" id="{7062E56D-E8A9-57C7-771F-21A891C3B215}"/>
              </a:ext>
            </a:extLst>
          </p:cNvPr>
          <p:cNvGrpSpPr/>
          <p:nvPr/>
        </p:nvGrpSpPr>
        <p:grpSpPr>
          <a:xfrm>
            <a:off x="1331018" y="2566147"/>
            <a:ext cx="7804237" cy="1323439"/>
            <a:chOff x="1331018" y="2566147"/>
            <a:chExt cx="7804237" cy="1323439"/>
          </a:xfrm>
        </p:grpSpPr>
        <p:sp>
          <p:nvSpPr>
            <p:cNvPr id="6" name="Seta: Pentágono 5">
              <a:extLst>
                <a:ext uri="{FF2B5EF4-FFF2-40B4-BE49-F238E27FC236}">
                  <a16:creationId xmlns:a16="http://schemas.microsoft.com/office/drawing/2014/main" id="{CD322205-155C-5195-C395-6125B1BB5335}"/>
                </a:ext>
              </a:extLst>
            </p:cNvPr>
            <p:cNvSpPr/>
            <p:nvPr/>
          </p:nvSpPr>
          <p:spPr>
            <a:xfrm>
              <a:off x="1331018" y="2633941"/>
              <a:ext cx="1103400" cy="883228"/>
            </a:xfrm>
            <a:prstGeom prst="homePlat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Calibri"/>
                  <a:ea typeface="+mn-ea"/>
                  <a:cs typeface="+mn-cs"/>
                </a:rPr>
                <a:t>5G</a:t>
              </a:r>
            </a:p>
          </p:txBody>
        </p:sp>
        <p:sp>
          <p:nvSpPr>
            <p:cNvPr id="10" name="CaixaDeTexto 9">
              <a:extLst>
                <a:ext uri="{FF2B5EF4-FFF2-40B4-BE49-F238E27FC236}">
                  <a16:creationId xmlns:a16="http://schemas.microsoft.com/office/drawing/2014/main" id="{31B19B2E-96D0-521D-7C69-EBA77797CB6A}"/>
                </a:ext>
              </a:extLst>
            </p:cNvPr>
            <p:cNvSpPr txBox="1"/>
            <p:nvPr/>
          </p:nvSpPr>
          <p:spPr>
            <a:xfrm>
              <a:off x="3941743" y="2566147"/>
              <a:ext cx="519351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 Até </a:t>
              </a:r>
              <a:r>
                <a:rPr kumimoji="0" lang="pt-BR" sz="2000" b="1" i="0" u="none" strike="noStrike" kern="1200" cap="none" spc="0" normalizeH="0" baseline="0" noProof="0">
                  <a:ln>
                    <a:noFill/>
                  </a:ln>
                  <a:solidFill>
                    <a:prstClr val="white"/>
                  </a:solidFill>
                  <a:effectLst/>
                  <a:uLnTx/>
                  <a:uFillTx/>
                  <a:latin typeface="Calibri"/>
                  <a:ea typeface="+mn-ea"/>
                  <a:cs typeface="+mn-cs"/>
                </a:rPr>
                <a:t>100x mais rápido</a:t>
              </a:r>
              <a:r>
                <a:rPr kumimoji="0" lang="pt-BR" sz="2000" b="0" i="0" u="none" strike="noStrike" kern="1200" cap="none" spc="0" normalizeH="0" baseline="0" noProof="0">
                  <a:ln>
                    <a:noFill/>
                  </a:ln>
                  <a:solidFill>
                    <a:prstClr val="white"/>
                  </a:solidFill>
                  <a:effectLst/>
                  <a:uLnTx/>
                  <a:uFillTx/>
                  <a:latin typeface="Calibri"/>
                  <a:ea typeface="+mn-ea"/>
                  <a:cs typeface="+mn-cs"/>
                </a:rPr>
                <a:t> que o </a:t>
              </a:r>
              <a:r>
                <a:rPr kumimoji="0" lang="pt-BR" sz="2000" b="1" i="0" u="none" strike="noStrike" kern="1200" cap="none" spc="0" normalizeH="0" baseline="0" noProof="0">
                  <a:ln>
                    <a:noFill/>
                  </a:ln>
                  <a:solidFill>
                    <a:prstClr val="white"/>
                  </a:solidFill>
                  <a:effectLst/>
                  <a:uLnTx/>
                  <a:uFillTx/>
                  <a:latin typeface="Calibri"/>
                  <a:ea typeface="+mn-ea"/>
                  <a:cs typeface="+mn-cs"/>
                </a:rPr>
                <a:t>4G.</a:t>
              </a:r>
              <a:br>
                <a:rPr kumimoji="0" lang="pt-BR" sz="2000" b="0" i="0" u="none" strike="noStrike" kern="1200" cap="none" spc="0" normalizeH="0" baseline="0" noProof="0">
                  <a:ln>
                    <a:noFill/>
                  </a:ln>
                  <a:solidFill>
                    <a:prstClr val="white"/>
                  </a:solidFill>
                  <a:effectLst/>
                  <a:uLnTx/>
                  <a:uFillTx/>
                  <a:latin typeface="Calibri"/>
                  <a:ea typeface="+mn-ea"/>
                  <a:cs typeface="+mn-cs"/>
                </a:rPr>
              </a:br>
              <a:r>
                <a:rPr kumimoji="0" lang="pt-BR" sz="2000" b="0" i="0" u="none" strike="noStrike" kern="1200" cap="none" spc="0" normalizeH="0" baseline="0" noProof="0">
                  <a:ln>
                    <a:noFill/>
                  </a:ln>
                  <a:solidFill>
                    <a:prstClr val="white"/>
                  </a:solidFill>
                  <a:effectLst/>
                  <a:uLnTx/>
                  <a:uFillTx/>
                  <a:latin typeface="Calibri"/>
                  <a:ea typeface="+mn-ea"/>
                  <a:cs typeface="+mn-cs"/>
                </a:rPr>
                <a:t>• </a:t>
              </a:r>
              <a:r>
                <a:rPr kumimoji="0" lang="pt-BR" sz="2000" b="0" i="0" u="none" strike="noStrike" kern="1200" cap="none" spc="0" normalizeH="0" baseline="0" noProof="0">
                  <a:ln>
                    <a:noFill/>
                  </a:ln>
                  <a:solidFill>
                    <a:schemeClr val="bg1"/>
                  </a:solidFill>
                  <a:effectLst/>
                  <a:uLnTx/>
                  <a:uFillTx/>
                  <a:latin typeface="Calibri"/>
                  <a:ea typeface="+mn-ea"/>
                  <a:cs typeface="+mn-cs"/>
                </a:rPr>
                <a:t>Resposta</a:t>
              </a:r>
              <a:r>
                <a:rPr kumimoji="0" lang="pt-BR" sz="2000" b="0" i="0" u="none" strike="noStrike" kern="1200" cap="none" spc="0" normalizeH="0" baseline="0" noProof="0">
                  <a:ln>
                    <a:noFill/>
                  </a:ln>
                  <a:solidFill>
                    <a:prstClr val="white"/>
                  </a:solidFill>
                  <a:effectLst/>
                  <a:uLnTx/>
                  <a:uFillTx/>
                  <a:latin typeface="Calibri"/>
                  <a:ea typeface="+mn-ea"/>
                  <a:cs typeface="+mn-cs"/>
                </a:rPr>
                <a:t> quase instantânea.</a:t>
              </a:r>
              <a:br>
                <a:rPr kumimoji="0" lang="pt-BR" sz="2000" b="0" i="0" u="none" strike="noStrike" kern="1200" cap="none" spc="0" normalizeH="0" baseline="0" noProof="0">
                  <a:ln>
                    <a:noFill/>
                  </a:ln>
                  <a:solidFill>
                    <a:prstClr val="white"/>
                  </a:solidFill>
                  <a:effectLst/>
                  <a:uLnTx/>
                  <a:uFillTx/>
                  <a:latin typeface="Calibri"/>
                  <a:ea typeface="+mn-ea"/>
                  <a:cs typeface="+mn-cs"/>
                </a:rPr>
              </a:br>
              <a:r>
                <a:rPr kumimoji="0" lang="pt-BR" sz="2000" b="0" i="0" u="none" strike="noStrike" kern="1200" cap="none" spc="0" normalizeH="0" baseline="0" noProof="0">
                  <a:ln>
                    <a:noFill/>
                  </a:ln>
                  <a:solidFill>
                    <a:prstClr val="white"/>
                  </a:solidFill>
                  <a:effectLst/>
                  <a:uLnTx/>
                  <a:uFillTx/>
                  <a:latin typeface="Calibri"/>
                  <a:ea typeface="+mn-ea"/>
                  <a:cs typeface="+mn-cs"/>
                </a:rPr>
                <a:t>• Conecta </a:t>
              </a:r>
              <a:r>
                <a:rPr kumimoji="0" lang="pt-BR" sz="2000" b="1" i="0" u="none" strike="noStrike" kern="1200" cap="none" spc="0" normalizeH="0" baseline="0" noProof="0">
                  <a:ln>
                    <a:noFill/>
                  </a:ln>
                  <a:solidFill>
                    <a:prstClr val="white"/>
                  </a:solidFill>
                  <a:effectLst/>
                  <a:uLnTx/>
                  <a:uFillTx/>
                  <a:latin typeface="Calibri"/>
                  <a:ea typeface="+mn-ea"/>
                  <a:cs typeface="+mn-cs"/>
                </a:rPr>
                <a:t>mais dispositivos ao mesmo tempo</a:t>
              </a:r>
              <a:r>
                <a:rPr kumimoji="0" lang="pt-BR" sz="2000" b="0" i="0" u="none" strike="noStrike" kern="1200" cap="none" spc="0" normalizeH="0" baseline="0" noProof="0">
                  <a:ln>
                    <a:noFill/>
                  </a:ln>
                  <a:solidFill>
                    <a:prstClr val="white"/>
                  </a:solidFill>
                  <a:effectLst/>
                  <a:uLnTx/>
                  <a:uFillTx/>
                  <a:latin typeface="Calibri"/>
                  <a:ea typeface="+mn-ea"/>
                  <a:cs typeface="+mn-cs"/>
                </a:rPr>
                <a:t>, sem perder qualidade.</a:t>
              </a:r>
            </a:p>
          </p:txBody>
        </p:sp>
        <p:pic>
          <p:nvPicPr>
            <p:cNvPr id="18" name="Gráfico 17">
              <a:extLst>
                <a:ext uri="{FF2B5EF4-FFF2-40B4-BE49-F238E27FC236}">
                  <a16:creationId xmlns:a16="http://schemas.microsoft.com/office/drawing/2014/main" id="{DD707FD6-3A60-C68E-DA79-AE146FBE132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19677" y="2567701"/>
              <a:ext cx="894133" cy="894133"/>
            </a:xfrm>
            <a:prstGeom prst="rect">
              <a:avLst/>
            </a:prstGeom>
          </p:spPr>
        </p:pic>
      </p:grpSp>
      <p:grpSp>
        <p:nvGrpSpPr>
          <p:cNvPr id="23" name="Agrupar 22">
            <a:extLst>
              <a:ext uri="{FF2B5EF4-FFF2-40B4-BE49-F238E27FC236}">
                <a16:creationId xmlns:a16="http://schemas.microsoft.com/office/drawing/2014/main" id="{37877BA4-EAF4-EA37-FF43-8E462DACB41E}"/>
              </a:ext>
            </a:extLst>
          </p:cNvPr>
          <p:cNvGrpSpPr/>
          <p:nvPr/>
        </p:nvGrpSpPr>
        <p:grpSpPr>
          <a:xfrm>
            <a:off x="1426676" y="4029685"/>
            <a:ext cx="7708579" cy="1058457"/>
            <a:chOff x="1426676" y="4029685"/>
            <a:chExt cx="7708579" cy="1058457"/>
          </a:xfrm>
        </p:grpSpPr>
        <p:sp>
          <p:nvSpPr>
            <p:cNvPr id="7" name="Seta: Pentágono 6">
              <a:extLst>
                <a:ext uri="{FF2B5EF4-FFF2-40B4-BE49-F238E27FC236}">
                  <a16:creationId xmlns:a16="http://schemas.microsoft.com/office/drawing/2014/main" id="{B3E46011-1FB7-EF3C-5C61-9D60E798D28A}"/>
                </a:ext>
              </a:extLst>
            </p:cNvPr>
            <p:cNvSpPr/>
            <p:nvPr/>
          </p:nvSpPr>
          <p:spPr>
            <a:xfrm>
              <a:off x="1426676" y="4066041"/>
              <a:ext cx="912085" cy="883228"/>
            </a:xfrm>
            <a:prstGeom prst="homePlat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Calibri"/>
                  <a:ea typeface="+mn-ea"/>
                  <a:cs typeface="+mn-cs"/>
                </a:rPr>
                <a:t>4G</a:t>
              </a:r>
            </a:p>
          </p:txBody>
        </p:sp>
        <p:sp>
          <p:nvSpPr>
            <p:cNvPr id="11" name="CaixaDeTexto 10">
              <a:extLst>
                <a:ext uri="{FF2B5EF4-FFF2-40B4-BE49-F238E27FC236}">
                  <a16:creationId xmlns:a16="http://schemas.microsoft.com/office/drawing/2014/main" id="{3F3BD5BC-701A-E852-8B6F-0CAF07E53611}"/>
                </a:ext>
              </a:extLst>
            </p:cNvPr>
            <p:cNvSpPr txBox="1"/>
            <p:nvPr/>
          </p:nvSpPr>
          <p:spPr>
            <a:xfrm>
              <a:off x="3941743" y="4072479"/>
              <a:ext cx="51935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 Boa velocidade para o dia a dia.</a:t>
              </a:r>
              <a:br>
                <a:rPr kumimoji="0" lang="pt-BR" sz="2000" b="0" i="0" u="none" strike="noStrike" kern="1200" cap="none" spc="0" normalizeH="0" baseline="0" noProof="0">
                  <a:ln>
                    <a:noFill/>
                  </a:ln>
                  <a:solidFill>
                    <a:prstClr val="white"/>
                  </a:solidFill>
                  <a:effectLst/>
                  <a:uLnTx/>
                  <a:uFillTx/>
                  <a:latin typeface="Calibri"/>
                  <a:ea typeface="+mn-ea"/>
                  <a:cs typeface="+mn-cs"/>
                </a:rPr>
              </a:br>
              <a:r>
                <a:rPr kumimoji="0" lang="pt-BR" sz="2000" b="0" i="0" u="none" strike="noStrike" kern="1200" cap="none" spc="0" normalizeH="0" baseline="0" noProof="0">
                  <a:ln>
                    <a:noFill/>
                  </a:ln>
                  <a:solidFill>
                    <a:prstClr val="white"/>
                  </a:solidFill>
                  <a:effectLst/>
                  <a:uLnTx/>
                  <a:uFillTx/>
                  <a:latin typeface="Calibri"/>
                  <a:ea typeface="+mn-ea"/>
                  <a:cs typeface="+mn-cs"/>
                </a:rPr>
                <a:t>• Maior tempo de resposta.</a:t>
              </a:r>
              <a:br>
                <a:rPr kumimoji="0" lang="pt-BR" sz="2000" b="0" i="0" u="none" strike="noStrike" kern="1200" cap="none" spc="0" normalizeH="0" baseline="0" noProof="0">
                  <a:ln>
                    <a:noFill/>
                  </a:ln>
                  <a:solidFill>
                    <a:prstClr val="white"/>
                  </a:solidFill>
                  <a:effectLst/>
                  <a:uLnTx/>
                  <a:uFillTx/>
                  <a:latin typeface="Calibri"/>
                  <a:ea typeface="+mn-ea"/>
                  <a:cs typeface="+mn-cs"/>
                </a:rPr>
              </a:br>
              <a:r>
                <a:rPr kumimoji="0" lang="pt-BR" sz="2000" b="0" i="0" u="none" strike="noStrike" kern="1200" cap="none" spc="0" normalizeH="0" baseline="0" noProof="0">
                  <a:ln>
                    <a:noFill/>
                  </a:ln>
                  <a:solidFill>
                    <a:prstClr val="white"/>
                  </a:solidFill>
                  <a:effectLst/>
                  <a:uLnTx/>
                  <a:uFillTx/>
                  <a:latin typeface="Calibri"/>
                  <a:ea typeface="+mn-ea"/>
                  <a:cs typeface="+mn-cs"/>
                </a:rPr>
                <a:t>• Menor capacidade de conexões simultâneas.</a:t>
              </a:r>
            </a:p>
          </p:txBody>
        </p:sp>
        <p:pic>
          <p:nvPicPr>
            <p:cNvPr id="20" name="Gráfico 19">
              <a:extLst>
                <a:ext uri="{FF2B5EF4-FFF2-40B4-BE49-F238E27FC236}">
                  <a16:creationId xmlns:a16="http://schemas.microsoft.com/office/drawing/2014/main" id="{0FF8B3EC-C0BB-5FDD-B8D3-7F914B552A7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54609" y="4029685"/>
              <a:ext cx="894133" cy="894133"/>
            </a:xfrm>
            <a:prstGeom prst="rect">
              <a:avLst/>
            </a:prstGeom>
          </p:spPr>
        </p:pic>
      </p:grpSp>
      <p:pic>
        <p:nvPicPr>
          <p:cNvPr id="21" name="Gráfico 20">
            <a:extLst>
              <a:ext uri="{FF2B5EF4-FFF2-40B4-BE49-F238E27FC236}">
                <a16:creationId xmlns:a16="http://schemas.microsoft.com/office/drawing/2014/main" id="{4F3F5B2B-E5A2-F45B-946E-1623B85D6664}"/>
              </a:ext>
            </a:extLst>
          </p:cNvPr>
          <p:cNvPicPr>
            <a:picLocks noChangeAspect="1"/>
          </p:cNvPicPr>
          <p:nvPr/>
        </p:nvPicPr>
        <p:blipFill rotWithShape="1">
          <a:blip>
            <a:extLst>
              <a:ext uri="{96DAC541-7B7A-43D3-8B79-37D633B846F1}">
                <asvg:svgBlip xmlns:asvg="http://schemas.microsoft.com/office/drawing/2016/SVG/main" r:embed="rId3"/>
              </a:ext>
            </a:extLst>
          </a:blip>
          <a:srcRect l="53177" t="3241" r="-1335" b="-3241"/>
          <a:stretch>
            <a:fillRect/>
          </a:stretch>
        </p:blipFill>
        <p:spPr>
          <a:xfrm>
            <a:off x="56627" y="999202"/>
            <a:ext cx="553425" cy="1144747"/>
          </a:xfrm>
          <a:prstGeom prst="rect">
            <a:avLst/>
          </a:prstGeom>
        </p:spPr>
      </p:pic>
    </p:spTree>
    <p:extLst>
      <p:ext uri="{BB962C8B-B14F-4D97-AF65-F5344CB8AC3E}">
        <p14:creationId xmlns:p14="http://schemas.microsoft.com/office/powerpoint/2010/main" val="35371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503295" y="2090172"/>
            <a:ext cx="5594922" cy="2677656"/>
          </a:xfrm>
          <a:prstGeom prst="rect">
            <a:avLst/>
          </a:prstGeom>
          <a:noFill/>
        </p:spPr>
        <p:txBody>
          <a:bodyPr wrap="square" anchor="ctr">
            <a:spAutoFit/>
          </a:bodyPr>
          <a:lstStyle/>
          <a:p>
            <a:pPr lvl="0">
              <a:spcBef>
                <a:spcPts val="1200"/>
              </a:spcBef>
              <a:defRPr/>
            </a:pPr>
            <a:r>
              <a:rPr lang="pt-BR" sz="2400">
                <a:solidFill>
                  <a:schemeClr val="bg1"/>
                </a:solidFill>
                <a:latin typeface="Segoe UI" panose="020B0502040204020203" pitchFamily="34" charset="0"/>
                <a:cs typeface="Segoe UI" panose="020B0502040204020203" pitchFamily="34" charset="0"/>
              </a:rPr>
              <a:t>Reforce que os planos sem fidelidade só devem ser mencionados caso o cliente demonstre alguma resistência</a:t>
            </a:r>
            <a:br>
              <a:rPr lang="pt-BR" sz="2400">
                <a:solidFill>
                  <a:schemeClr val="bg1"/>
                </a:solidFill>
                <a:latin typeface="Segoe UI" panose="020B0502040204020203" pitchFamily="34" charset="0"/>
                <a:cs typeface="Segoe UI" panose="020B0502040204020203" pitchFamily="34" charset="0"/>
              </a:rPr>
            </a:br>
            <a:r>
              <a:rPr lang="pt-BR" sz="2400">
                <a:solidFill>
                  <a:schemeClr val="bg1"/>
                </a:solidFill>
                <a:latin typeface="Segoe UI" panose="020B0502040204020203" pitchFamily="34" charset="0"/>
                <a:cs typeface="Segoe UI" panose="020B0502040204020203" pitchFamily="34" charset="0"/>
              </a:rPr>
              <a:t>a fidelização e fale sobre a importância de reforçar para o cliente que ele paga o mesmo valor, mas não tem </a:t>
            </a:r>
            <a:r>
              <a:rPr lang="pt-BR" sz="2400" err="1">
                <a:solidFill>
                  <a:schemeClr val="bg1"/>
                </a:solidFill>
                <a:latin typeface="Segoe UI" panose="020B0502040204020203" pitchFamily="34" charset="0"/>
                <a:cs typeface="Segoe UI" panose="020B0502040204020203" pitchFamily="34" charset="0"/>
              </a:rPr>
              <a:t>SVAs</a:t>
            </a:r>
            <a:r>
              <a:rPr lang="pt-BR" sz="2400">
                <a:solidFill>
                  <a:schemeClr val="bg1"/>
                </a:solidFill>
                <a:latin typeface="Segoe UI" panose="020B0502040204020203" pitchFamily="34" charset="0"/>
                <a:cs typeface="Segoe UI" panose="020B0502040204020203" pitchFamily="34" charset="0"/>
              </a:rPr>
              <a:t>, nem a franquia para Redes Sociais e Vídeos.</a:t>
            </a:r>
          </a:p>
        </p:txBody>
      </p:sp>
      <p:sp>
        <p:nvSpPr>
          <p:cNvPr id="5" name="CaixaDeTexto 4"/>
          <p:cNvSpPr txBox="1"/>
          <p:nvPr/>
        </p:nvSpPr>
        <p:spPr>
          <a:xfrm>
            <a:off x="2388914" y="3135547"/>
            <a:ext cx="3005419" cy="707886"/>
          </a:xfrm>
          <a:prstGeom prst="rect">
            <a:avLst/>
          </a:prstGeom>
          <a:noFill/>
        </p:spPr>
        <p:txBody>
          <a:bodyPr wrap="square" rtlCol="0">
            <a:spAutoFit/>
          </a:bodyPr>
          <a:lstStyle/>
          <a:p>
            <a:pPr algn="ctr"/>
            <a:r>
              <a:rPr lang="pt-BR" sz="4000" b="1">
                <a:solidFill>
                  <a:schemeClr val="bg1"/>
                </a:solidFill>
                <a:latin typeface="Segoe UI Black" panose="020B0A02040204020203" pitchFamily="34" charset="0"/>
                <a:cs typeface="Segoe UI Black" panose="020B0A02040204020203" pitchFamily="34" charset="0"/>
              </a:rPr>
              <a:t>ATENÇÃO</a:t>
            </a:r>
          </a:p>
        </p:txBody>
      </p:sp>
      <p:pic>
        <p:nvPicPr>
          <p:cNvPr id="6" name="Imagem 2"/>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813792" y="2335651"/>
            <a:ext cx="8860559" cy="3477875"/>
          </a:xfrm>
          <a:prstGeom prst="rect">
            <a:avLst/>
          </a:prstGeom>
          <a:noFill/>
        </p:spPr>
        <p:txBody>
          <a:bodyPr wrap="square" rtlCol="0">
            <a:spAutoFit/>
          </a:bodyPr>
          <a:lstStyle/>
          <a:p>
            <a:pPr marL="0" marR="0" lvl="0" indent="0" defTabSz="914400" rtl="0" eaLnBrk="1" fontAlgn="auto" latinLnBrk="0" hangingPunct="1">
              <a:lnSpc>
                <a:spcPct val="100000"/>
              </a:lnSpc>
              <a:spcBef>
                <a:spcPts val="1200"/>
              </a:spcBef>
              <a:spcAft>
                <a:spcPts val="0"/>
              </a:spcAft>
              <a:buClrTx/>
              <a:buSzTx/>
              <a:buFontTx/>
              <a:buNone/>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Quando o cliente acessar as Redes Sociais e Vídeos que estão contempladas nas franquias de acordo com o plano contratado, ele vai consumir primeiro a franquia para Redes Sociais e Vídeos. Quando acabar essa franquia, ele passa a consumir os dados da franquia principal.</a:t>
            </a:r>
          </a:p>
          <a:p>
            <a:pPr marL="0" marR="0" lvl="0" indent="0" defTabSz="914400" rtl="0" eaLnBrk="1" fontAlgn="auto" latinLnBrk="0" hangingPunct="1">
              <a:lnSpc>
                <a:spcPct val="100000"/>
              </a:lnSpc>
              <a:spcBef>
                <a:spcPts val="1200"/>
              </a:spcBef>
              <a:spcAft>
                <a:spcPts val="0"/>
              </a:spcAft>
              <a:buClrTx/>
              <a:buSzTx/>
              <a:buFontTx/>
              <a:buNone/>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Agora se por acaso acabar a franquia principal do cliente, a franquia para Redes Sociais e Vídeos será interrompida, mesmo que ele ainda tenha dados que não foram consumidos nessa franquia.</a:t>
            </a:r>
          </a:p>
          <a:p>
            <a:pPr marL="0" marR="0" lvl="0" indent="0" defTabSz="914400" rtl="0" eaLnBrk="1" fontAlgn="auto" latinLnBrk="0" hangingPunct="1">
              <a:lnSpc>
                <a:spcPct val="100000"/>
              </a:lnSpc>
              <a:spcBef>
                <a:spcPts val="1200"/>
              </a:spcBef>
              <a:spcAft>
                <a:spcPts val="0"/>
              </a:spcAft>
              <a:buClrTx/>
              <a:buSzTx/>
              <a:buFontTx/>
              <a:buNone/>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Para voltar a usar o saldo da franquia de Redes Socias e Vídeos, o cliente pode contratar um pacote adicional de internet,  ou aguardar a renovação dos benefícios do plano.</a:t>
            </a:r>
          </a:p>
        </p:txBody>
      </p:sp>
      <p:sp>
        <p:nvSpPr>
          <p:cNvPr id="15" name="CaixaDeTexto 14"/>
          <p:cNvSpPr txBox="1"/>
          <p:nvPr/>
        </p:nvSpPr>
        <p:spPr>
          <a:xfrm>
            <a:off x="813792" y="1625097"/>
            <a:ext cx="10209808"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pt-BR" sz="2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Como funciona o “para redes sociais e vídeos”?</a:t>
            </a:r>
          </a:p>
        </p:txBody>
      </p:sp>
      <p:sp>
        <p:nvSpPr>
          <p:cNvPr id="2" name="CaixaDeTexto 1"/>
          <p:cNvSpPr txBox="1"/>
          <p:nvPr/>
        </p:nvSpPr>
        <p:spPr>
          <a:xfrm>
            <a:off x="813792" y="1037653"/>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pic>
        <p:nvPicPr>
          <p:cNvPr id="3" name="Gráfico 2"/>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A7F3F-9984-8E16-91E1-4B98BC2A6E93}"/>
            </a:ext>
          </a:extLst>
        </p:cNvPr>
        <p:cNvGrpSpPr/>
        <p:nvPr/>
      </p:nvGrpSpPr>
      <p:grpSpPr>
        <a:xfrm>
          <a:off x="0" y="0"/>
          <a:ext cx="0" cy="0"/>
          <a:chOff x="0" y="0"/>
          <a:chExt cx="0" cy="0"/>
        </a:xfrm>
      </p:grpSpPr>
      <p:sp>
        <p:nvSpPr>
          <p:cNvPr id="14" name="CaixaDeTexto 13">
            <a:extLst>
              <a:ext uri="{FF2B5EF4-FFF2-40B4-BE49-F238E27FC236}">
                <a16:creationId xmlns:a16="http://schemas.microsoft.com/office/drawing/2014/main" id="{E88558A5-D526-7022-85E0-3FB858FE3377}"/>
              </a:ext>
            </a:extLst>
          </p:cNvPr>
          <p:cNvSpPr txBox="1"/>
          <p:nvPr/>
        </p:nvSpPr>
        <p:spPr>
          <a:xfrm>
            <a:off x="813792" y="1912640"/>
            <a:ext cx="729076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O </a:t>
            </a:r>
            <a:r>
              <a:rPr kumimoji="0" lang="pt-BR" sz="2000" b="1" i="0" u="none" strike="noStrike" kern="1200" cap="none" spc="0" normalizeH="0" baseline="0" noProof="0">
                <a:ln>
                  <a:noFill/>
                </a:ln>
                <a:solidFill>
                  <a:prstClr val="white"/>
                </a:solidFill>
                <a:effectLst/>
                <a:uLnTx/>
                <a:uFillTx/>
                <a:latin typeface="Calibri"/>
                <a:ea typeface="+mn-ea"/>
                <a:cs typeface="+mn-cs"/>
              </a:rPr>
              <a:t>Claro </a:t>
            </a:r>
            <a:r>
              <a:rPr kumimoji="0" lang="pt-BR" sz="2000" b="1" i="0" u="none" strike="noStrike" kern="1200" cap="none" spc="0" normalizeH="0" baseline="0" noProof="0" err="1">
                <a:ln>
                  <a:noFill/>
                </a:ln>
                <a:solidFill>
                  <a:prstClr val="white"/>
                </a:solidFill>
                <a:effectLst/>
                <a:uLnTx/>
                <a:uFillTx/>
                <a:latin typeface="Calibri"/>
                <a:ea typeface="+mn-ea"/>
                <a:cs typeface="+mn-cs"/>
              </a:rPr>
              <a:t>sync</a:t>
            </a:r>
            <a:r>
              <a:rPr kumimoji="0" lang="pt-BR" sz="2000" b="0" i="0" u="none" strike="noStrike" kern="1200" cap="none" spc="0" normalizeH="0" baseline="0" noProof="0">
                <a:ln>
                  <a:noFill/>
                </a:ln>
                <a:solidFill>
                  <a:prstClr val="white"/>
                </a:solidFill>
                <a:effectLst/>
                <a:uLnTx/>
                <a:uFillTx/>
                <a:latin typeface="Calibri"/>
                <a:ea typeface="+mn-ea"/>
                <a:cs typeface="+mn-cs"/>
              </a:rPr>
              <a:t> é um serviço que permite utilizar o smartwatch de forma independente do smartphone, ativando a conectividade celular por meio de </a:t>
            </a:r>
            <a:r>
              <a:rPr kumimoji="0" lang="pt-BR" sz="2000" b="1" i="0" u="none" strike="noStrike" kern="1200" cap="none" spc="0" normalizeH="0" baseline="0" noProof="0" err="1">
                <a:ln>
                  <a:noFill/>
                </a:ln>
                <a:solidFill>
                  <a:prstClr val="white"/>
                </a:solidFill>
                <a:effectLst/>
                <a:uLnTx/>
                <a:uFillTx/>
                <a:latin typeface="Calibri"/>
                <a:ea typeface="+mn-ea"/>
                <a:cs typeface="+mn-cs"/>
              </a:rPr>
              <a:t>eSIM</a:t>
            </a:r>
            <a:r>
              <a:rPr kumimoji="0" lang="pt-BR" sz="2000" b="0" i="0" u="none" strike="noStrike" kern="1200" cap="none" spc="0" normalizeH="0" baseline="0" noProof="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Calibri"/>
                <a:ea typeface="+mn-ea"/>
                <a:cs typeface="+mn-cs"/>
              </a:rPr>
              <a:t>Principais pontos:</a:t>
            </a:r>
            <a:endParaRPr kumimoji="0" lang="pt-BR" sz="2000" b="0" i="0" u="none" strike="noStrike" kern="1200" cap="none" spc="0" normalizeH="0" baseline="0" noProof="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Uso do smartwatch sem necessidade de Bluetooth ou do smartphone por perto;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Função </a:t>
            </a:r>
            <a:r>
              <a:rPr kumimoji="0" lang="pt-BR" sz="2000" b="1" i="0" u="none" strike="noStrike" kern="1200" cap="none" spc="0" normalizeH="0" baseline="0" noProof="0" err="1">
                <a:ln>
                  <a:noFill/>
                </a:ln>
                <a:solidFill>
                  <a:prstClr val="white"/>
                </a:solidFill>
                <a:effectLst/>
                <a:uLnTx/>
                <a:uFillTx/>
                <a:latin typeface="Calibri"/>
                <a:ea typeface="+mn-ea"/>
                <a:cs typeface="+mn-cs"/>
              </a:rPr>
              <a:t>one</a:t>
            </a:r>
            <a:r>
              <a:rPr kumimoji="0" lang="pt-BR" sz="2000" b="1" i="0" u="none" strike="noStrike" kern="1200" cap="none" spc="0" normalizeH="0" baseline="0" noProof="0">
                <a:ln>
                  <a:noFill/>
                </a:ln>
                <a:solidFill>
                  <a:prstClr val="white"/>
                </a:solidFill>
                <a:effectLst/>
                <a:uLnTx/>
                <a:uFillTx/>
                <a:latin typeface="Calibri"/>
                <a:ea typeface="+mn-ea"/>
                <a:cs typeface="+mn-cs"/>
              </a:rPr>
              <a:t> </a:t>
            </a:r>
            <a:r>
              <a:rPr kumimoji="0" lang="pt-BR" sz="2000" b="1" i="0" u="none" strike="noStrike" kern="1200" cap="none" spc="0" normalizeH="0" baseline="0" noProof="0" err="1">
                <a:ln>
                  <a:noFill/>
                </a:ln>
                <a:solidFill>
                  <a:prstClr val="white"/>
                </a:solidFill>
                <a:effectLst/>
                <a:uLnTx/>
                <a:uFillTx/>
                <a:latin typeface="Calibri"/>
                <a:ea typeface="+mn-ea"/>
                <a:cs typeface="+mn-cs"/>
              </a:rPr>
              <a:t>number</a:t>
            </a:r>
            <a:r>
              <a:rPr kumimoji="0" lang="pt-BR" sz="2000" b="0" i="0" u="none" strike="noStrike" kern="1200" cap="none" spc="0" normalizeH="0" baseline="0" noProof="0">
                <a:ln>
                  <a:noFill/>
                </a:ln>
                <a:solidFill>
                  <a:prstClr val="white"/>
                </a:solidFill>
                <a:effectLst/>
                <a:uLnTx/>
                <a:uFillTx/>
                <a:latin typeface="Calibri"/>
                <a:ea typeface="+mn-ea"/>
                <a:cs typeface="+mn-cs"/>
              </a:rPr>
              <a:t>: mesmo número móvel do celular;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Compartilha os benefícios do plano </a:t>
            </a:r>
            <a:r>
              <a:rPr kumimoji="0" lang="pt-BR" sz="2000" b="1" i="0" u="none" strike="noStrike" kern="1200" cap="none" spc="0" normalizeH="0" baseline="0" noProof="0">
                <a:ln>
                  <a:noFill/>
                </a:ln>
                <a:solidFill>
                  <a:prstClr val="white"/>
                </a:solidFill>
                <a:effectLst/>
                <a:uLnTx/>
                <a:uFillTx/>
                <a:latin typeface="Calibri"/>
                <a:ea typeface="+mn-ea"/>
                <a:cs typeface="+mn-cs"/>
              </a:rPr>
              <a:t>pós-pago</a:t>
            </a:r>
            <a:r>
              <a:rPr kumimoji="0" lang="pt-BR" sz="2000" b="0" i="0" u="none" strike="noStrike" kern="1200" cap="none" spc="0" normalizeH="0" baseline="0" noProof="0">
                <a:ln>
                  <a:noFill/>
                </a:ln>
                <a:solidFill>
                  <a:prstClr val="white"/>
                </a:solidFill>
                <a:effectLst/>
                <a:uLnTx/>
                <a:uFillTx/>
                <a:latin typeface="Calibri"/>
                <a:ea typeface="+mn-ea"/>
                <a:cs typeface="+mn-cs"/>
              </a:rPr>
              <a:t> (voz, dados e SMS);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Possível sincronizar até </a:t>
            </a:r>
            <a:r>
              <a:rPr kumimoji="0" lang="pt-BR" sz="2000" b="1" i="0" u="none" strike="noStrike" kern="1200" cap="none" spc="0" normalizeH="0" baseline="0" noProof="0">
                <a:ln>
                  <a:noFill/>
                </a:ln>
                <a:solidFill>
                  <a:prstClr val="white"/>
                </a:solidFill>
                <a:effectLst/>
                <a:uLnTx/>
                <a:uFillTx/>
                <a:latin typeface="Calibri"/>
                <a:ea typeface="+mn-ea"/>
                <a:cs typeface="+mn-cs"/>
              </a:rPr>
              <a:t>4 </a:t>
            </a:r>
            <a:r>
              <a:rPr kumimoji="0" lang="pt-BR" sz="2000" b="1" i="0" u="none" strike="noStrike" kern="1200" cap="none" spc="0" normalizeH="0" baseline="0" noProof="0" err="1">
                <a:ln>
                  <a:noFill/>
                </a:ln>
                <a:solidFill>
                  <a:prstClr val="white"/>
                </a:solidFill>
                <a:effectLst/>
                <a:uLnTx/>
                <a:uFillTx/>
                <a:latin typeface="Calibri"/>
                <a:ea typeface="+mn-ea"/>
                <a:cs typeface="+mn-cs"/>
              </a:rPr>
              <a:t>smartwatches</a:t>
            </a:r>
            <a:r>
              <a:rPr kumimoji="0" lang="pt-BR" sz="2000" b="0" i="0" u="none" strike="noStrike" kern="1200" cap="none" spc="0" normalizeH="0" baseline="0" noProof="0">
                <a:ln>
                  <a:noFill/>
                </a:ln>
                <a:solidFill>
                  <a:prstClr val="white"/>
                </a:solidFill>
                <a:effectLst/>
                <a:uLnTx/>
                <a:uFillTx/>
                <a:latin typeface="Calibri"/>
                <a:ea typeface="+mn-ea"/>
                <a:cs typeface="+mn-cs"/>
              </a:rPr>
              <a:t> no mesmo número;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Calibri"/>
                <a:ea typeface="+mn-ea"/>
                <a:cs typeface="+mn-cs"/>
              </a:rPr>
              <a:t>Ativação via </a:t>
            </a:r>
            <a:r>
              <a:rPr kumimoji="0" lang="pt-BR" sz="2000" b="1" i="0" u="none" strike="noStrike" kern="1200" cap="none" spc="0" normalizeH="0" baseline="0" noProof="0">
                <a:ln>
                  <a:noFill/>
                </a:ln>
                <a:solidFill>
                  <a:prstClr val="white"/>
                </a:solidFill>
                <a:effectLst/>
                <a:uLnTx/>
                <a:uFillTx/>
                <a:latin typeface="Calibri"/>
                <a:ea typeface="+mn-ea"/>
                <a:cs typeface="+mn-cs"/>
              </a:rPr>
              <a:t>e-chip da Claro</a:t>
            </a:r>
            <a:r>
              <a:rPr kumimoji="0" lang="pt-BR" sz="2000" b="0" i="0" u="none" strike="noStrike" kern="1200" cap="none" spc="0" normalizeH="0" baseline="0" noProof="0">
                <a:ln>
                  <a:noFill/>
                </a:ln>
                <a:solidFill>
                  <a:prstClr val="white"/>
                </a:solidFill>
                <a:effectLst/>
                <a:uLnTx/>
                <a:uFillTx/>
                <a:latin typeface="Calibri"/>
                <a:ea typeface="+mn-ea"/>
                <a:cs typeface="+mn-cs"/>
              </a:rPr>
              <a:t>, com linha secundária técnica não visível ao cliente.</a:t>
            </a:r>
          </a:p>
        </p:txBody>
      </p:sp>
      <p:sp>
        <p:nvSpPr>
          <p:cNvPr id="15" name="CaixaDeTexto 14">
            <a:extLst>
              <a:ext uri="{FF2B5EF4-FFF2-40B4-BE49-F238E27FC236}">
                <a16:creationId xmlns:a16="http://schemas.microsoft.com/office/drawing/2014/main" id="{F668FB4C-29D8-179D-D82C-A17C66A1D09A}"/>
              </a:ext>
            </a:extLst>
          </p:cNvPr>
          <p:cNvSpPr txBox="1"/>
          <p:nvPr/>
        </p:nvSpPr>
        <p:spPr>
          <a:xfrm>
            <a:off x="813792" y="1197047"/>
            <a:ext cx="26533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Dreaming Outloud Pro" panose="03050502040302030504" pitchFamily="66" charset="0"/>
              </a:rPr>
              <a:t>CLARO SYNC</a:t>
            </a:r>
          </a:p>
        </p:txBody>
      </p:sp>
      <p:pic>
        <p:nvPicPr>
          <p:cNvPr id="3" name="Gráfico 2">
            <a:extLst>
              <a:ext uri="{FF2B5EF4-FFF2-40B4-BE49-F238E27FC236}">
                <a16:creationId xmlns:a16="http://schemas.microsoft.com/office/drawing/2014/main" id="{966BD701-D697-94C2-F9E5-20BCB4BFA6A1}"/>
              </a:ext>
            </a:extLst>
          </p:cNvPr>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grpSp>
        <p:nvGrpSpPr>
          <p:cNvPr id="7" name="Agrupar 6">
            <a:extLst>
              <a:ext uri="{FF2B5EF4-FFF2-40B4-BE49-F238E27FC236}">
                <a16:creationId xmlns:a16="http://schemas.microsoft.com/office/drawing/2014/main" id="{ECD66522-3329-725B-9B53-8DE2EFD5D726}"/>
              </a:ext>
            </a:extLst>
          </p:cNvPr>
          <p:cNvGrpSpPr/>
          <p:nvPr/>
        </p:nvGrpSpPr>
        <p:grpSpPr>
          <a:xfrm>
            <a:off x="8498121" y="2253736"/>
            <a:ext cx="2880087" cy="2350527"/>
            <a:chOff x="7830384" y="1952941"/>
            <a:chExt cx="3617213" cy="2952118"/>
          </a:xfrm>
        </p:grpSpPr>
        <p:sp>
          <p:nvSpPr>
            <p:cNvPr id="6" name="Retângulo: Cantos Arredondados 5">
              <a:extLst>
                <a:ext uri="{FF2B5EF4-FFF2-40B4-BE49-F238E27FC236}">
                  <a16:creationId xmlns:a16="http://schemas.microsoft.com/office/drawing/2014/main" id="{6390F45F-5C54-F1C5-7711-829E6B3654DE}"/>
                </a:ext>
              </a:extLst>
            </p:cNvPr>
            <p:cNvSpPr/>
            <p:nvPr/>
          </p:nvSpPr>
          <p:spPr>
            <a:xfrm>
              <a:off x="8061960" y="1952941"/>
              <a:ext cx="3154062" cy="295211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m 4" descr="Logotipo&#10;&#10;Descrição gerada automaticamente">
              <a:extLst>
                <a:ext uri="{FF2B5EF4-FFF2-40B4-BE49-F238E27FC236}">
                  <a16:creationId xmlns:a16="http://schemas.microsoft.com/office/drawing/2014/main" id="{A1E0230C-0AD8-0285-3425-CD71AD189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0384" y="2378178"/>
              <a:ext cx="3617213" cy="2101641"/>
            </a:xfrm>
            <a:prstGeom prst="rect">
              <a:avLst/>
            </a:prstGeom>
          </p:spPr>
        </p:pic>
      </p:grpSp>
    </p:spTree>
    <p:extLst>
      <p:ext uri="{BB962C8B-B14F-4D97-AF65-F5344CB8AC3E}">
        <p14:creationId xmlns:p14="http://schemas.microsoft.com/office/powerpoint/2010/main" val="367215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7FF2E-B9AF-E9DF-A3B7-2EB736592435}"/>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69F2D5C1-1AB2-BCC1-995E-B1C6703BCD40}"/>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7" name="Imagem 2">
            <a:extLst>
              <a:ext uri="{FF2B5EF4-FFF2-40B4-BE49-F238E27FC236}">
                <a16:creationId xmlns:a16="http://schemas.microsoft.com/office/drawing/2014/main" id="{3B4451F8-626F-6AD7-A921-34C12FC07F90}"/>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56FAA952-7830-13E9-AA52-2D362FE263D1}"/>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a:extLst>
              <a:ext uri="{FF2B5EF4-FFF2-40B4-BE49-F238E27FC236}">
                <a16:creationId xmlns:a16="http://schemas.microsoft.com/office/drawing/2014/main" id="{C87EE99E-A284-F3C9-1200-5DBE8F8FD229}"/>
              </a:ext>
            </a:extLst>
          </p:cNvPr>
          <p:cNvSpPr txBox="1"/>
          <p:nvPr/>
        </p:nvSpPr>
        <p:spPr>
          <a:xfrm>
            <a:off x="5852538" y="2889325"/>
            <a:ext cx="4861560" cy="120032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342900">
              <a:spcBef>
                <a:spcPts val="1200"/>
              </a:spcBef>
            </a:pPr>
            <a:r>
              <a:rPr lang="pt-BR" sz="2400">
                <a:solidFill>
                  <a:prstClr val="white"/>
                </a:solidFill>
                <a:latin typeface="Segoe UI" panose="020B0502040204020203" pitchFamily="34" charset="0"/>
                <a:cs typeface="Segoe UI" panose="020B0502040204020203" pitchFamily="34" charset="0"/>
              </a:rPr>
              <a:t>O serviço Claro </a:t>
            </a:r>
            <a:r>
              <a:rPr lang="pt-BR" sz="2400" err="1">
                <a:solidFill>
                  <a:prstClr val="white"/>
                </a:solidFill>
                <a:latin typeface="Segoe UI" panose="020B0502040204020203" pitchFamily="34" charset="0"/>
                <a:cs typeface="Segoe UI" panose="020B0502040204020203" pitchFamily="34" charset="0"/>
              </a:rPr>
              <a:t>sync</a:t>
            </a:r>
            <a:r>
              <a:rPr lang="pt-BR" sz="2400">
                <a:solidFill>
                  <a:prstClr val="white"/>
                </a:solidFill>
                <a:latin typeface="Segoe UI" panose="020B0502040204020203" pitchFamily="34" charset="0"/>
                <a:cs typeface="Segoe UI" panose="020B0502040204020203" pitchFamily="34" charset="0"/>
              </a:rPr>
              <a:t> está disponível sem custo adicional para clientes Claro pós.</a:t>
            </a:r>
          </a:p>
        </p:txBody>
      </p:sp>
    </p:spTree>
    <p:extLst>
      <p:ext uri="{BB962C8B-B14F-4D97-AF65-F5344CB8AC3E}">
        <p14:creationId xmlns:p14="http://schemas.microsoft.com/office/powerpoint/2010/main" val="1637162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7FF2E-B9AF-E9DF-A3B7-2EB736592435}"/>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C87EE99E-A284-F3C9-1200-5DBE8F8FD229}"/>
              </a:ext>
            </a:extLst>
          </p:cNvPr>
          <p:cNvSpPr txBox="1"/>
          <p:nvPr/>
        </p:nvSpPr>
        <p:spPr>
          <a:xfrm>
            <a:off x="5307914" y="1459230"/>
            <a:ext cx="6315738" cy="393954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342900">
              <a:spcBef>
                <a:spcPts val="1200"/>
              </a:spcBef>
            </a:pPr>
            <a:r>
              <a:rPr lang="pt-BR" sz="2400">
                <a:solidFill>
                  <a:prstClr val="white"/>
                </a:solidFill>
                <a:latin typeface="Segoe UI" panose="020B0502040204020203" pitchFamily="34" charset="0"/>
                <a:cs typeface="Segoe UI" panose="020B0502040204020203" pitchFamily="34" charset="0"/>
              </a:rPr>
              <a:t>O </a:t>
            </a:r>
            <a:r>
              <a:rPr lang="pt-BR" sz="2400" b="1">
                <a:solidFill>
                  <a:prstClr val="white"/>
                </a:solidFill>
                <a:latin typeface="Segoe UI" panose="020B0502040204020203" pitchFamily="34" charset="0"/>
                <a:cs typeface="Segoe UI" panose="020B0502040204020203" pitchFamily="34" charset="0"/>
              </a:rPr>
              <a:t>Claro </a:t>
            </a:r>
            <a:r>
              <a:rPr lang="pt-BR" sz="2400" b="1" err="1">
                <a:solidFill>
                  <a:prstClr val="white"/>
                </a:solidFill>
                <a:latin typeface="Segoe UI" panose="020B0502040204020203" pitchFamily="34" charset="0"/>
                <a:cs typeface="Segoe UI" panose="020B0502040204020203" pitchFamily="34" charset="0"/>
              </a:rPr>
              <a:t>sync</a:t>
            </a:r>
            <a:r>
              <a:rPr lang="pt-BR" sz="2400" b="1">
                <a:solidFill>
                  <a:prstClr val="white"/>
                </a:solidFill>
                <a:latin typeface="Segoe UI" panose="020B0502040204020203" pitchFamily="34" charset="0"/>
                <a:cs typeface="Segoe UI" panose="020B0502040204020203" pitchFamily="34" charset="0"/>
              </a:rPr>
              <a:t> não é gratuita para clientes dos planos Pré-pago, Controle ou Claro </a:t>
            </a:r>
            <a:r>
              <a:rPr lang="pt-BR" sz="2400" b="1" err="1">
                <a:solidFill>
                  <a:prstClr val="white"/>
                </a:solidFill>
                <a:latin typeface="Segoe UI" panose="020B0502040204020203" pitchFamily="34" charset="0"/>
                <a:cs typeface="Segoe UI" panose="020B0502040204020203" pitchFamily="34" charset="0"/>
              </a:rPr>
              <a:t>flex</a:t>
            </a:r>
            <a:r>
              <a:rPr lang="pt-BR" sz="2400" b="1">
                <a:solidFill>
                  <a:prstClr val="white"/>
                </a:solidFill>
                <a:latin typeface="Segoe UI" panose="020B0502040204020203" pitchFamily="34" charset="0"/>
                <a:cs typeface="Segoe UI" panose="020B0502040204020203" pitchFamily="34" charset="0"/>
              </a:rPr>
              <a:t>,</a:t>
            </a:r>
            <a:r>
              <a:rPr lang="pt-BR" sz="2400">
                <a:solidFill>
                  <a:prstClr val="white"/>
                </a:solidFill>
                <a:latin typeface="Segoe UI" panose="020B0502040204020203" pitchFamily="34" charset="0"/>
                <a:cs typeface="Segoe UI" panose="020B0502040204020203" pitchFamily="34" charset="0"/>
              </a:rPr>
              <a:t> mesmo que o cliente tenha um smartwatch compatível e nem mesmo mediante pagamento adicional.</a:t>
            </a:r>
          </a:p>
          <a:p>
            <a:pPr lvl="0" defTabSz="342900">
              <a:spcBef>
                <a:spcPts val="1200"/>
              </a:spcBef>
            </a:pPr>
            <a:r>
              <a:rPr lang="pt-BR" sz="2400">
                <a:solidFill>
                  <a:prstClr val="white"/>
                </a:solidFill>
                <a:latin typeface="Segoe UI" panose="020B0502040204020203" pitchFamily="34" charset="0"/>
                <a:cs typeface="Segoe UI" panose="020B0502040204020203" pitchFamily="34" charset="0"/>
              </a:rPr>
              <a:t>Esse é um grande diferencial na hora de apresentar o plano pós: ideal para clientes com smartwatch, que valorizam conectividade total e liberdade de uso, mesmo longe do celular!</a:t>
            </a:r>
          </a:p>
        </p:txBody>
      </p:sp>
      <p:pic>
        <p:nvPicPr>
          <p:cNvPr id="29" name="Imagem 2">
            <a:extLst>
              <a:ext uri="{FF2B5EF4-FFF2-40B4-BE49-F238E27FC236}">
                <a16:creationId xmlns:a16="http://schemas.microsoft.com/office/drawing/2014/main" id="{E76B4E1C-FBC9-586A-3ADC-346A2F5A0EE2}"/>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5" name="CaixaDeTexto 4">
            <a:extLst>
              <a:ext uri="{FF2B5EF4-FFF2-40B4-BE49-F238E27FC236}">
                <a16:creationId xmlns:a16="http://schemas.microsoft.com/office/drawing/2014/main" id="{39C683A0-9206-35F4-8F23-DFFB585EC03E}"/>
              </a:ext>
            </a:extLst>
          </p:cNvPr>
          <p:cNvSpPr txBox="1"/>
          <p:nvPr/>
        </p:nvSpPr>
        <p:spPr>
          <a:xfrm>
            <a:off x="2891480" y="2967335"/>
            <a:ext cx="20569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DICA</a:t>
            </a:r>
          </a:p>
        </p:txBody>
      </p:sp>
      <p:sp>
        <p:nvSpPr>
          <p:cNvPr id="7" name="Retângulo 6">
            <a:extLst>
              <a:ext uri="{FF2B5EF4-FFF2-40B4-BE49-F238E27FC236}">
                <a16:creationId xmlns:a16="http://schemas.microsoft.com/office/drawing/2014/main" id="{9711CD28-DA1F-BE92-429F-A834AABC0F85}"/>
              </a:ext>
            </a:extLst>
          </p:cNvPr>
          <p:cNvSpPr/>
          <p:nvPr/>
        </p:nvSpPr>
        <p:spPr>
          <a:xfrm rot="5400000">
            <a:off x="3899665" y="2990352"/>
            <a:ext cx="88710"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32275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811539" y="4210982"/>
            <a:ext cx="4758232" cy="1310907"/>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811539" y="1136056"/>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sp>
        <p:nvSpPr>
          <p:cNvPr id="21" name="CaixaDeTexto 20"/>
          <p:cNvSpPr txBox="1"/>
          <p:nvPr/>
        </p:nvSpPr>
        <p:spPr>
          <a:xfrm>
            <a:off x="811539" y="1687389"/>
            <a:ext cx="3559842" cy="461665"/>
          </a:xfrm>
          <a:prstGeom prst="rect">
            <a:avLst/>
          </a:prstGeom>
          <a:noFill/>
        </p:spPr>
        <p:txBody>
          <a:bodyPr wrap="square" rtlCol="0">
            <a:spAutoFit/>
          </a:body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GESTOR DE INTERNET</a:t>
            </a:r>
          </a:p>
        </p:txBody>
      </p:sp>
      <p:sp>
        <p:nvSpPr>
          <p:cNvPr id="8" name="CaixaDeTexto 7"/>
          <p:cNvSpPr txBox="1"/>
          <p:nvPr/>
        </p:nvSpPr>
        <p:spPr>
          <a:xfrm>
            <a:off x="811539" y="2300277"/>
            <a:ext cx="4353992" cy="1323439"/>
          </a:xfrm>
          <a:prstGeom prst="rect">
            <a:avLst/>
          </a:prstGeom>
          <a:noFill/>
        </p:spPr>
        <p:txBody>
          <a:bodyPr wrap="square" rtlCol="0">
            <a:spAutoFit/>
          </a:bodyPr>
          <a:lstStyle/>
          <a:p>
            <a:pPr>
              <a:spcBef>
                <a:spcPts val="1200"/>
              </a:spcBef>
            </a:pPr>
            <a:r>
              <a:rPr lang="pt-BR" sz="2000">
                <a:solidFill>
                  <a:schemeClr val="bg1"/>
                </a:solidFill>
                <a:latin typeface="Segoe UI" panose="020B0502040204020203" pitchFamily="34" charset="0"/>
              </a:rPr>
              <a:t>Uma ferramenta que permite </a:t>
            </a:r>
            <a:br>
              <a:rPr lang="pt-BR" sz="2000">
                <a:solidFill>
                  <a:schemeClr val="bg1"/>
                </a:solidFill>
                <a:latin typeface="Segoe UI" panose="020B0502040204020203" pitchFamily="34" charset="0"/>
              </a:rPr>
            </a:br>
            <a:r>
              <a:rPr lang="pt-BR" sz="2000">
                <a:solidFill>
                  <a:schemeClr val="bg1"/>
                </a:solidFill>
                <a:latin typeface="Segoe UI" panose="020B0502040204020203" pitchFamily="34" charset="0"/>
              </a:rPr>
              <a:t>que o cliente pós </a:t>
            </a:r>
            <a:r>
              <a:rPr lang="pt-BR" sz="2000" b="1">
                <a:solidFill>
                  <a:schemeClr val="bg1"/>
                </a:solidFill>
                <a:latin typeface="Segoe UI" panose="020B0502040204020203" pitchFamily="34" charset="0"/>
              </a:rPr>
              <a:t>controle quanto </a:t>
            </a:r>
            <a:br>
              <a:rPr lang="pt-BR" sz="2000" b="1">
                <a:solidFill>
                  <a:schemeClr val="bg1"/>
                </a:solidFill>
                <a:latin typeface="Segoe UI" panose="020B0502040204020203" pitchFamily="34" charset="0"/>
              </a:rPr>
            </a:br>
            <a:r>
              <a:rPr lang="pt-BR" sz="2000" b="1">
                <a:solidFill>
                  <a:schemeClr val="bg1"/>
                </a:solidFill>
                <a:latin typeface="Segoe UI" panose="020B0502040204020203" pitchFamily="34" charset="0"/>
              </a:rPr>
              <a:t>cada dependente vai poder gastar </a:t>
            </a:r>
            <a:br>
              <a:rPr lang="pt-BR" sz="2000" b="1">
                <a:solidFill>
                  <a:schemeClr val="bg1"/>
                </a:solidFill>
                <a:latin typeface="Segoe UI" panose="020B0502040204020203" pitchFamily="34" charset="0"/>
              </a:rPr>
            </a:br>
            <a:r>
              <a:rPr lang="pt-BR" sz="2000" b="1">
                <a:solidFill>
                  <a:schemeClr val="bg1"/>
                </a:solidFill>
                <a:latin typeface="Segoe UI" panose="020B0502040204020203" pitchFamily="34" charset="0"/>
              </a:rPr>
              <a:t>da franquia compartilhada</a:t>
            </a:r>
            <a:r>
              <a:rPr lang="pt-BR" sz="2000">
                <a:solidFill>
                  <a:schemeClr val="bg1"/>
                </a:solidFill>
                <a:latin typeface="Segoe UI" panose="020B0502040204020203" pitchFamily="34" charset="0"/>
              </a:rPr>
              <a:t>. </a:t>
            </a:r>
          </a:p>
        </p:txBody>
      </p:sp>
      <p:sp>
        <p:nvSpPr>
          <p:cNvPr id="9" name="CaixaDeTexto 8"/>
          <p:cNvSpPr txBox="1"/>
          <p:nvPr/>
        </p:nvSpPr>
        <p:spPr>
          <a:xfrm>
            <a:off x="944539" y="4432676"/>
            <a:ext cx="4442112" cy="923330"/>
          </a:xfrm>
          <a:prstGeom prst="rect">
            <a:avLst/>
          </a:prstGeom>
          <a:noFill/>
        </p:spPr>
        <p:txBody>
          <a:bodyPr wrap="square" rtlCol="0">
            <a:spAutoFit/>
          </a:bodyPr>
          <a:lstStyle/>
          <a:p>
            <a:pPr>
              <a:spcBef>
                <a:spcPts val="1200"/>
              </a:spcBef>
            </a:pPr>
            <a:r>
              <a:rPr lang="pt-BR">
                <a:solidFill>
                  <a:schemeClr val="bg1"/>
                </a:solidFill>
                <a:latin typeface="Segoe UI Black" panose="020B0A02040204020203" pitchFamily="34" charset="0"/>
                <a:ea typeface="Segoe UI Black" panose="020B0A02040204020203" pitchFamily="34" charset="0"/>
              </a:rPr>
              <a:t>NÃO É POSSÍVEL DIVIDIR BÔNUS </a:t>
            </a:r>
            <a:br>
              <a:rPr lang="pt-BR">
                <a:solidFill>
                  <a:schemeClr val="bg1"/>
                </a:solidFill>
                <a:latin typeface="Segoe UI Black" panose="020B0A02040204020203" pitchFamily="34" charset="0"/>
                <a:ea typeface="Segoe UI Black" panose="020B0A02040204020203" pitchFamily="34" charset="0"/>
              </a:rPr>
            </a:br>
            <a:r>
              <a:rPr lang="pt-BR">
                <a:solidFill>
                  <a:schemeClr val="bg1"/>
                </a:solidFill>
                <a:latin typeface="Segoe UI Black" panose="020B0A02040204020203" pitchFamily="34" charset="0"/>
                <a:ea typeface="Segoe UI Black" panose="020B0A02040204020203" pitchFamily="34" charset="0"/>
              </a:rPr>
              <a:t>DE DADOS </a:t>
            </a:r>
            <a:r>
              <a:rPr lang="pt-BR">
                <a:solidFill>
                  <a:schemeClr val="bg1"/>
                </a:solidFill>
                <a:latin typeface="Segoe UI" panose="020B0502040204020203" pitchFamily="34" charset="0"/>
              </a:rPr>
              <a:t>(Ex.: Portabilidade, </a:t>
            </a:r>
            <a:br>
              <a:rPr lang="pt-BR">
                <a:solidFill>
                  <a:schemeClr val="bg1"/>
                </a:solidFill>
                <a:latin typeface="Segoe UI" panose="020B0502040204020203" pitchFamily="34" charset="0"/>
              </a:rPr>
            </a:br>
            <a:r>
              <a:rPr lang="pt-BR">
                <a:solidFill>
                  <a:schemeClr val="bg1"/>
                </a:solidFill>
                <a:latin typeface="Segoe UI" panose="020B0502040204020203" pitchFamily="34" charset="0"/>
              </a:rPr>
              <a:t>Quem Combina Ganha Mais, Black Friday). </a:t>
            </a:r>
          </a:p>
        </p:txBody>
      </p:sp>
      <p:pic>
        <p:nvPicPr>
          <p:cNvPr id="6" name="Gráfico 5"/>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26" name="CaixaDeTexto 25"/>
          <p:cNvSpPr txBox="1"/>
          <p:nvPr/>
        </p:nvSpPr>
        <p:spPr>
          <a:xfrm>
            <a:off x="6399245" y="2084348"/>
            <a:ext cx="4824945" cy="2862322"/>
          </a:xfrm>
          <a:prstGeom prst="rect">
            <a:avLst/>
          </a:prstGeom>
          <a:noFill/>
        </p:spPr>
        <p:txBody>
          <a:bodyPr wrap="square" rtlCol="0">
            <a:spAutoFit/>
          </a:bodyPr>
          <a:lstStyle/>
          <a:p>
            <a:pPr marL="457200" marR="0" lvl="0" indent="-457200" defTabSz="901065" rtl="0" eaLnBrk="1" fontAlgn="auto" latinLnBrk="0" hangingPunct="1">
              <a:lnSpc>
                <a:spcPct val="100000"/>
              </a:lnSpc>
              <a:spcBef>
                <a:spcPts val="0"/>
              </a:spcBef>
              <a:spcAft>
                <a:spcPts val="0"/>
              </a:spcAft>
              <a:buClrTx/>
              <a:buSzTx/>
              <a:buFont typeface="+mj-lt"/>
              <a:buAutoNum type="arabicPeriod"/>
              <a:defRPr/>
            </a:pPr>
            <a:r>
              <a:rPr kumimoji="0" lang="pt-BR" sz="20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O titular acessa o </a:t>
            </a:r>
            <a:r>
              <a:rPr kumimoji="0" lang="pt-BR" sz="20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Minha Claro.</a:t>
            </a:r>
            <a:br>
              <a:rPr kumimoji="0" lang="pt-BR" sz="20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br>
            <a:r>
              <a:rPr kumimoji="0" lang="pt-BR" sz="20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Ele é o gestor da linha.</a:t>
            </a:r>
          </a:p>
          <a:p>
            <a:pPr marL="457200" marR="0" lvl="0" indent="-457200" defTabSz="901065" rtl="0" eaLnBrk="1" fontAlgn="auto" latinLnBrk="0" hangingPunct="1">
              <a:lnSpc>
                <a:spcPct val="100000"/>
              </a:lnSpc>
              <a:spcBef>
                <a:spcPts val="0"/>
              </a:spcBef>
              <a:spcAft>
                <a:spcPts val="0"/>
              </a:spcAft>
              <a:buClrTx/>
              <a:buSzTx/>
              <a:buFont typeface="+mj-lt"/>
              <a:buAutoNum type="arabicPeriod"/>
              <a:defRPr/>
            </a:pPr>
            <a:endParaRPr lang="pt-BR" sz="2000" b="1">
              <a:solidFill>
                <a:schemeClr val="bg1"/>
              </a:solidFill>
              <a:latin typeface="Segoe UI" panose="020B0502040204020203" pitchFamily="34" charset="0"/>
              <a:cs typeface="Segoe UI" panose="020B0502040204020203" pitchFamily="34" charset="0"/>
            </a:endParaRPr>
          </a:p>
          <a:p>
            <a:pPr marL="457200" indent="-457200" defTabSz="901065">
              <a:buFont typeface="+mj-lt"/>
              <a:buAutoNum type="arabicPeriod"/>
              <a:defRPr/>
            </a:pPr>
            <a:r>
              <a:rPr lang="pt-BR" sz="2000">
                <a:solidFill>
                  <a:schemeClr val="bg1"/>
                </a:solidFill>
                <a:latin typeface="Segoe UI" panose="020B0502040204020203" pitchFamily="34" charset="0"/>
                <a:cs typeface="Segoe UI" panose="020B0502040204020203" pitchFamily="34" charset="0"/>
              </a:rPr>
              <a:t>E define quanto os </a:t>
            </a:r>
            <a:r>
              <a:rPr lang="pt-BR" sz="2000" b="1">
                <a:solidFill>
                  <a:schemeClr val="bg1"/>
                </a:solidFill>
                <a:latin typeface="Segoe UI" panose="020B0502040204020203" pitchFamily="34" charset="0"/>
                <a:cs typeface="Segoe UI" panose="020B0502040204020203" pitchFamily="34" charset="0"/>
              </a:rPr>
              <a:t>dependentes</a:t>
            </a:r>
            <a:r>
              <a:rPr lang="pt-BR" sz="2000">
                <a:solidFill>
                  <a:schemeClr val="bg1"/>
                </a:solidFill>
                <a:latin typeface="Segoe UI" panose="020B0502040204020203" pitchFamily="34" charset="0"/>
                <a:cs typeface="Segoe UI" panose="020B0502040204020203" pitchFamily="34" charset="0"/>
              </a:rPr>
              <a:t> podem usar da franquia.</a:t>
            </a:r>
          </a:p>
          <a:p>
            <a:pPr marL="457200" indent="-457200" defTabSz="901065">
              <a:buFont typeface="+mj-lt"/>
              <a:buAutoNum type="arabicPeriod"/>
              <a:defRPr/>
            </a:pPr>
            <a:endParaRPr lang="pt-BR" sz="2000">
              <a:solidFill>
                <a:schemeClr val="bg1"/>
              </a:solidFill>
              <a:latin typeface="Segoe UI" panose="020B0502040204020203" pitchFamily="34" charset="0"/>
              <a:cs typeface="Segoe UI" panose="020B0502040204020203" pitchFamily="34" charset="0"/>
            </a:endParaRPr>
          </a:p>
          <a:p>
            <a:pPr marL="457200" indent="-457200" defTabSz="901065">
              <a:buFont typeface="+mj-lt"/>
              <a:buAutoNum type="arabicPeriod"/>
              <a:defRPr/>
            </a:pPr>
            <a:r>
              <a:rPr lang="pt-BR" sz="2000">
                <a:solidFill>
                  <a:schemeClr val="bg1"/>
                </a:solidFill>
                <a:latin typeface="Segoe UI" panose="020B0502040204020203" pitchFamily="34" charset="0"/>
                <a:cs typeface="Segoe UI" panose="020B0502040204020203" pitchFamily="34" charset="0"/>
              </a:rPr>
              <a:t>Também é possível definir o </a:t>
            </a:r>
            <a:br>
              <a:rPr lang="pt-BR" sz="2000">
                <a:solidFill>
                  <a:schemeClr val="bg1"/>
                </a:solidFill>
                <a:latin typeface="Segoe UI" panose="020B0502040204020203" pitchFamily="34" charset="0"/>
                <a:cs typeface="Segoe UI" panose="020B0502040204020203" pitchFamily="34" charset="0"/>
              </a:rPr>
            </a:br>
            <a:r>
              <a:rPr lang="pt-BR" sz="2000">
                <a:solidFill>
                  <a:schemeClr val="bg1"/>
                </a:solidFill>
                <a:latin typeface="Segoe UI" panose="020B0502040204020203" pitchFamily="34" charset="0"/>
                <a:cs typeface="Segoe UI" panose="020B0502040204020203" pitchFamily="34" charset="0"/>
              </a:rPr>
              <a:t>quanto da franquia </a:t>
            </a:r>
            <a:r>
              <a:rPr lang="pt-BR" sz="2000" b="1">
                <a:solidFill>
                  <a:schemeClr val="bg1"/>
                </a:solidFill>
                <a:latin typeface="Segoe UI" panose="020B0502040204020203" pitchFamily="34" charset="0"/>
                <a:cs typeface="Segoe UI" panose="020B0502040204020203" pitchFamily="34" charset="0"/>
              </a:rPr>
              <a:t>para vídeos </a:t>
            </a:r>
            <a:r>
              <a:rPr lang="pt-BR" sz="2000">
                <a:solidFill>
                  <a:schemeClr val="bg1"/>
                </a:solidFill>
                <a:latin typeface="Segoe UI" panose="020B0502040204020203" pitchFamily="34" charset="0"/>
                <a:cs typeface="Segoe UI" panose="020B0502040204020203" pitchFamily="34" charset="0"/>
              </a:rPr>
              <a:t>cada um vai gastar para ver vídeos!</a:t>
            </a:r>
          </a:p>
        </p:txBody>
      </p:sp>
      <p:sp>
        <p:nvSpPr>
          <p:cNvPr id="2" name="Retângulo Arredondado 1">
            <a:extLst>
              <a:ext uri="{FF2B5EF4-FFF2-40B4-BE49-F238E27FC236}">
                <a16:creationId xmlns:a16="http://schemas.microsoft.com/office/drawing/2014/main" id="{5BF0CBE6-D449-3A4A-776E-4B60E190E0B3}"/>
              </a:ext>
            </a:extLst>
          </p:cNvPr>
          <p:cNvSpPr/>
          <p:nvPr/>
        </p:nvSpPr>
        <p:spPr>
          <a:xfrm>
            <a:off x="6096000" y="1304144"/>
            <a:ext cx="5431436" cy="4217745"/>
          </a:xfrm>
          <a:prstGeom prst="roundRect">
            <a:avLst/>
          </a:prstGeom>
          <a:noFill/>
          <a:ln>
            <a:solidFill>
              <a:srgbClr val="F403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n>
                <a:solidFill>
                  <a:srgbClr val="F50342"/>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8" grpId="0"/>
      <p:bldP spid="9" grpId="0"/>
      <p:bldP spid="2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4EC24-488D-15E9-C391-1B95A76B6735}"/>
            </a:ext>
          </a:extLst>
        </p:cNvPr>
        <p:cNvGrpSpPr/>
        <p:nvPr/>
      </p:nvGrpSpPr>
      <p:grpSpPr>
        <a:xfrm>
          <a:off x="0" y="0"/>
          <a:ext cx="0" cy="0"/>
          <a:chOff x="0" y="0"/>
          <a:chExt cx="0" cy="0"/>
        </a:xfrm>
      </p:grpSpPr>
      <p:sp>
        <p:nvSpPr>
          <p:cNvPr id="12" name="CaixaDeTexto 11">
            <a:extLst>
              <a:ext uri="{FF2B5EF4-FFF2-40B4-BE49-F238E27FC236}">
                <a16:creationId xmlns:a16="http://schemas.microsoft.com/office/drawing/2014/main" id="{AE304D74-C10C-3094-BEA6-C2A74307FABD}"/>
              </a:ext>
            </a:extLst>
          </p:cNvPr>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sp>
        <p:nvSpPr>
          <p:cNvPr id="21" name="CaixaDeTexto 20">
            <a:extLst>
              <a:ext uri="{FF2B5EF4-FFF2-40B4-BE49-F238E27FC236}">
                <a16:creationId xmlns:a16="http://schemas.microsoft.com/office/drawing/2014/main" id="{CB58B818-AF64-067C-BD85-4B61886C4136}"/>
              </a:ext>
            </a:extLst>
          </p:cNvPr>
          <p:cNvSpPr txBox="1"/>
          <p:nvPr/>
        </p:nvSpPr>
        <p:spPr>
          <a:xfrm>
            <a:off x="811539" y="1836593"/>
            <a:ext cx="3559842" cy="461665"/>
          </a:xfrm>
          <a:prstGeom prst="rect">
            <a:avLst/>
          </a:prstGeom>
          <a:noFill/>
        </p:spPr>
        <p:txBody>
          <a:bodyPr wrap="square" rtlCol="0">
            <a:spAutoFit/>
          </a:body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GESTOR DE INTERNET</a:t>
            </a:r>
          </a:p>
        </p:txBody>
      </p:sp>
      <p:sp>
        <p:nvSpPr>
          <p:cNvPr id="8" name="CaixaDeTexto 7">
            <a:extLst>
              <a:ext uri="{FF2B5EF4-FFF2-40B4-BE49-F238E27FC236}">
                <a16:creationId xmlns:a16="http://schemas.microsoft.com/office/drawing/2014/main" id="{608E6BB4-6390-B103-5B21-477CB8EB165E}"/>
              </a:ext>
            </a:extLst>
          </p:cNvPr>
          <p:cNvSpPr txBox="1"/>
          <p:nvPr/>
        </p:nvSpPr>
        <p:spPr>
          <a:xfrm>
            <a:off x="811539" y="2465379"/>
            <a:ext cx="4353992" cy="1785104"/>
          </a:xfrm>
          <a:prstGeom prst="rect">
            <a:avLst/>
          </a:prstGeom>
          <a:noFill/>
        </p:spPr>
        <p:txBody>
          <a:bodyPr wrap="square" rtlCol="0">
            <a:spAutoFit/>
          </a:bodyPr>
          <a:lstStyle/>
          <a:p>
            <a:pPr>
              <a:spcBef>
                <a:spcPts val="1200"/>
              </a:spcBef>
            </a:pPr>
            <a:r>
              <a:rPr lang="pt-BR" sz="2000">
                <a:solidFill>
                  <a:schemeClr val="bg1"/>
                </a:solidFill>
                <a:latin typeface="Segoe UI" panose="020B0502040204020203" pitchFamily="34" charset="0"/>
              </a:rPr>
              <a:t>Veja o exemplo ao lado:</a:t>
            </a:r>
            <a:br>
              <a:rPr lang="pt-BR" sz="2000">
                <a:solidFill>
                  <a:schemeClr val="bg1"/>
                </a:solidFill>
                <a:latin typeface="Segoe UI" panose="020B0502040204020203" pitchFamily="34" charset="0"/>
              </a:rPr>
            </a:br>
            <a:r>
              <a:rPr lang="pt-BR" sz="2000">
                <a:solidFill>
                  <a:schemeClr val="bg1"/>
                </a:solidFill>
                <a:latin typeface="Segoe UI" panose="020B0502040204020203" pitchFamily="34" charset="0"/>
              </a:rPr>
              <a:t>o cliente assina um plano de</a:t>
            </a:r>
            <a:br>
              <a:rPr lang="pt-BR" sz="2000">
                <a:solidFill>
                  <a:schemeClr val="bg1"/>
                </a:solidFill>
                <a:latin typeface="Segoe UI" panose="020B0502040204020203" pitchFamily="34" charset="0"/>
              </a:rPr>
            </a:br>
            <a:r>
              <a:rPr lang="pt-BR" sz="2000">
                <a:solidFill>
                  <a:schemeClr val="bg1"/>
                </a:solidFill>
                <a:latin typeface="Segoe UI" panose="020B0502040204020203" pitchFamily="34" charset="0"/>
              </a:rPr>
              <a:t>50 GB, com 2 dependentes. </a:t>
            </a:r>
          </a:p>
          <a:p>
            <a:pPr>
              <a:spcBef>
                <a:spcPts val="1200"/>
              </a:spcBef>
            </a:pPr>
            <a:r>
              <a:rPr lang="pt-BR" sz="2000">
                <a:solidFill>
                  <a:schemeClr val="bg1"/>
                </a:solidFill>
                <a:latin typeface="Segoe UI" panose="020B0502040204020203" pitchFamily="34" charset="0"/>
                <a:cs typeface="Segoe UI" panose="020B0502040204020203" pitchFamily="34" charset="0"/>
              </a:rPr>
              <a:t>Com a franquia de cada dependente dividida, é só </a:t>
            </a:r>
            <a:r>
              <a:rPr lang="pt-BR" sz="2000" b="1">
                <a:solidFill>
                  <a:schemeClr val="bg1"/>
                </a:solidFill>
                <a:latin typeface="Segoe UI" panose="020B0502040204020203" pitchFamily="34" charset="0"/>
                <a:cs typeface="Segoe UI" panose="020B0502040204020203" pitchFamily="34" charset="0"/>
              </a:rPr>
              <a:t>finalizar a operação</a:t>
            </a:r>
            <a:r>
              <a:rPr lang="pt-BR" sz="2000">
                <a:solidFill>
                  <a:schemeClr val="bg1"/>
                </a:solidFill>
                <a:latin typeface="Segoe UI" panose="020B0502040204020203" pitchFamily="34" charset="0"/>
                <a:cs typeface="Segoe UI" panose="020B0502040204020203" pitchFamily="34" charset="0"/>
              </a:rPr>
              <a:t>.</a:t>
            </a:r>
          </a:p>
        </p:txBody>
      </p:sp>
      <p:grpSp>
        <p:nvGrpSpPr>
          <p:cNvPr id="3" name="Agrupar 2">
            <a:extLst>
              <a:ext uri="{FF2B5EF4-FFF2-40B4-BE49-F238E27FC236}">
                <a16:creationId xmlns:a16="http://schemas.microsoft.com/office/drawing/2014/main" id="{569F2DFA-EDA6-F7FB-DEB7-F011308038FA}"/>
              </a:ext>
            </a:extLst>
          </p:cNvPr>
          <p:cNvGrpSpPr/>
          <p:nvPr/>
        </p:nvGrpSpPr>
        <p:grpSpPr>
          <a:xfrm>
            <a:off x="5850478" y="933796"/>
            <a:ext cx="2509873" cy="4990407"/>
            <a:chOff x="7344678" y="1203434"/>
            <a:chExt cx="2744262" cy="5456445"/>
          </a:xfrm>
        </p:grpSpPr>
        <p:grpSp>
          <p:nvGrpSpPr>
            <p:cNvPr id="29" name="Agrupar 28">
              <a:extLst>
                <a:ext uri="{FF2B5EF4-FFF2-40B4-BE49-F238E27FC236}">
                  <a16:creationId xmlns:a16="http://schemas.microsoft.com/office/drawing/2014/main" id="{5AFEF059-77C4-A078-FA24-E13BF6B8B1C2}"/>
                </a:ext>
              </a:extLst>
            </p:cNvPr>
            <p:cNvGrpSpPr/>
            <p:nvPr/>
          </p:nvGrpSpPr>
          <p:grpSpPr>
            <a:xfrm>
              <a:off x="7344678" y="1203434"/>
              <a:ext cx="2744262" cy="5456445"/>
              <a:chOff x="725011" y="2871978"/>
              <a:chExt cx="2232800" cy="4439499"/>
            </a:xfrm>
          </p:grpSpPr>
          <p:sp>
            <p:nvSpPr>
              <p:cNvPr id="30" name="Retângulo arredondado 29">
                <a:extLst>
                  <a:ext uri="{FF2B5EF4-FFF2-40B4-BE49-F238E27FC236}">
                    <a16:creationId xmlns:a16="http://schemas.microsoft.com/office/drawing/2014/main" id="{20BC4581-E6F0-FD53-DDFC-9E0F4C17D3FF}"/>
                  </a:ext>
                </a:extLst>
              </p:cNvPr>
              <p:cNvSpPr/>
              <p:nvPr/>
            </p:nvSpPr>
            <p:spPr>
              <a:xfrm>
                <a:off x="725011" y="2871978"/>
                <a:ext cx="2232800" cy="4439499"/>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Oval 30">
                <a:extLst>
                  <a:ext uri="{FF2B5EF4-FFF2-40B4-BE49-F238E27FC236}">
                    <a16:creationId xmlns:a16="http://schemas.microsoft.com/office/drawing/2014/main" id="{73920924-5A9E-6C5C-2453-45AB8EE377F5}"/>
                  </a:ext>
                </a:extLst>
              </p:cNvPr>
              <p:cNvSpPr/>
              <p:nvPr/>
            </p:nvSpPr>
            <p:spPr>
              <a:xfrm>
                <a:off x="1792785" y="2982169"/>
                <a:ext cx="74065" cy="74065"/>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 name="Agrupar 1">
              <a:extLst>
                <a:ext uri="{FF2B5EF4-FFF2-40B4-BE49-F238E27FC236}">
                  <a16:creationId xmlns:a16="http://schemas.microsoft.com/office/drawing/2014/main" id="{7A43AE56-CC07-AF72-462C-D3B7A4C3CB80}"/>
                </a:ext>
              </a:extLst>
            </p:cNvPr>
            <p:cNvGrpSpPr/>
            <p:nvPr/>
          </p:nvGrpSpPr>
          <p:grpSpPr>
            <a:xfrm>
              <a:off x="7486106" y="1604611"/>
              <a:ext cx="2461406" cy="4755875"/>
              <a:chOff x="9912711" y="1684188"/>
              <a:chExt cx="2461406" cy="4755875"/>
            </a:xfrm>
          </p:grpSpPr>
          <p:grpSp>
            <p:nvGrpSpPr>
              <p:cNvPr id="11" name="Agrupar 10">
                <a:extLst>
                  <a:ext uri="{FF2B5EF4-FFF2-40B4-BE49-F238E27FC236}">
                    <a16:creationId xmlns:a16="http://schemas.microsoft.com/office/drawing/2014/main" id="{E278D3D8-5C14-8D10-D5EF-365EE4877551}"/>
                  </a:ext>
                </a:extLst>
              </p:cNvPr>
              <p:cNvGrpSpPr/>
              <p:nvPr/>
            </p:nvGrpSpPr>
            <p:grpSpPr>
              <a:xfrm>
                <a:off x="9912711" y="1684188"/>
                <a:ext cx="2461406" cy="4755875"/>
                <a:chOff x="7481176" y="2136700"/>
                <a:chExt cx="2461406" cy="4755875"/>
              </a:xfrm>
              <a:solidFill>
                <a:schemeClr val="tx1"/>
              </a:solidFill>
            </p:grpSpPr>
            <p:grpSp>
              <p:nvGrpSpPr>
                <p:cNvPr id="17" name="Grupo 29">
                  <a:extLst>
                    <a:ext uri="{FF2B5EF4-FFF2-40B4-BE49-F238E27FC236}">
                      <a16:creationId xmlns:a16="http://schemas.microsoft.com/office/drawing/2014/main" id="{124B5474-432C-6A26-E54C-69DDE89981CE}"/>
                    </a:ext>
                  </a:extLst>
                </p:cNvPr>
                <p:cNvGrpSpPr/>
                <p:nvPr/>
              </p:nvGrpSpPr>
              <p:grpSpPr>
                <a:xfrm>
                  <a:off x="7794588" y="4104885"/>
                  <a:ext cx="220441" cy="221371"/>
                  <a:chOff x="-2224389" y="1071631"/>
                  <a:chExt cx="361567" cy="393185"/>
                </a:xfrm>
                <a:grpFill/>
              </p:grpSpPr>
              <p:sp>
                <p:nvSpPr>
                  <p:cNvPr id="19" name="AutoShape 2" descr="blob:https://web.whatsapp.com/12045914-14d4-46cd-ae8f-f5e9aa6e7a5c">
                    <a:extLst>
                      <a:ext uri="{FF2B5EF4-FFF2-40B4-BE49-F238E27FC236}">
                        <a16:creationId xmlns:a16="http://schemas.microsoft.com/office/drawing/2014/main" id="{5CF1FCC5-9F89-060A-E58C-CBF2D1A60AB0}"/>
                      </a:ext>
                    </a:extLst>
                  </p:cNvPr>
                  <p:cNvSpPr>
                    <a:spLocks noChangeAspect="1" noChangeArrowheads="1"/>
                  </p:cNvSpPr>
                  <p:nvPr/>
                </p:nvSpPr>
                <p:spPr bwMode="auto">
                  <a:xfrm>
                    <a:off x="-2224389" y="1071631"/>
                    <a:ext cx="180784" cy="196593"/>
                  </a:xfrm>
                  <a:prstGeom prst="rect">
                    <a:avLst/>
                  </a:prstGeom>
                  <a:grpFill/>
                </p:spPr>
                <p:txBody>
                  <a:bodyPr vert="horz" wrap="square" lIns="121920" tIns="60960" rIns="121920" bIns="60960" numCol="1" anchor="t" anchorCtr="0" compatLnSpc="1"/>
                  <a:lstStyle/>
                  <a:p>
                    <a:endParaRPr lang="pt-BR" sz="2400"/>
                  </a:p>
                </p:txBody>
              </p:sp>
              <p:sp>
                <p:nvSpPr>
                  <p:cNvPr id="20" name="AutoShape 5" descr="blob:https://web.whatsapp.com/24ebcc62-f67a-4a7d-a4d6-290f93f81f33">
                    <a:extLst>
                      <a:ext uri="{FF2B5EF4-FFF2-40B4-BE49-F238E27FC236}">
                        <a16:creationId xmlns:a16="http://schemas.microsoft.com/office/drawing/2014/main" id="{8FF4CD5C-4263-34FA-4A6A-A9FF862E65B9}"/>
                      </a:ext>
                    </a:extLst>
                  </p:cNvPr>
                  <p:cNvSpPr>
                    <a:spLocks noChangeAspect="1" noChangeArrowheads="1"/>
                  </p:cNvSpPr>
                  <p:nvPr/>
                </p:nvSpPr>
                <p:spPr bwMode="auto">
                  <a:xfrm>
                    <a:off x="-2133998" y="1169927"/>
                    <a:ext cx="180784" cy="196593"/>
                  </a:xfrm>
                  <a:prstGeom prst="rect">
                    <a:avLst/>
                  </a:prstGeom>
                  <a:grpFill/>
                </p:spPr>
                <p:txBody>
                  <a:bodyPr vert="horz" wrap="square" lIns="121920" tIns="60960" rIns="121920" bIns="60960" numCol="1" anchor="t" anchorCtr="0" compatLnSpc="1"/>
                  <a:lstStyle/>
                  <a:p>
                    <a:endParaRPr lang="pt-BR" sz="2400"/>
                  </a:p>
                </p:txBody>
              </p:sp>
              <p:sp>
                <p:nvSpPr>
                  <p:cNvPr id="25" name="AutoShape 9" descr="blob:https://web.whatsapp.com/b8e2524b-e30c-4795-936b-7ce627440534">
                    <a:extLst>
                      <a:ext uri="{FF2B5EF4-FFF2-40B4-BE49-F238E27FC236}">
                        <a16:creationId xmlns:a16="http://schemas.microsoft.com/office/drawing/2014/main" id="{DEB717A7-B7AB-09D3-F45D-AC2F003A5406}"/>
                      </a:ext>
                    </a:extLst>
                  </p:cNvPr>
                  <p:cNvSpPr>
                    <a:spLocks noChangeAspect="1" noChangeArrowheads="1"/>
                  </p:cNvSpPr>
                  <p:nvPr/>
                </p:nvSpPr>
                <p:spPr bwMode="auto">
                  <a:xfrm>
                    <a:off x="-2043606" y="1268223"/>
                    <a:ext cx="180784" cy="196593"/>
                  </a:xfrm>
                  <a:prstGeom prst="rect">
                    <a:avLst/>
                  </a:prstGeom>
                  <a:grpFill/>
                </p:spPr>
                <p:txBody>
                  <a:bodyPr vert="horz" wrap="square" lIns="121920" tIns="60960" rIns="121920" bIns="60960" numCol="1" anchor="t" anchorCtr="0" compatLnSpc="1"/>
                  <a:lstStyle/>
                  <a:p>
                    <a:endParaRPr lang="pt-BR" sz="2400"/>
                  </a:p>
                </p:txBody>
              </p:sp>
            </p:grpSp>
            <p:sp>
              <p:nvSpPr>
                <p:cNvPr id="15" name="Retângulo 14">
                  <a:extLst>
                    <a:ext uri="{FF2B5EF4-FFF2-40B4-BE49-F238E27FC236}">
                      <a16:creationId xmlns:a16="http://schemas.microsoft.com/office/drawing/2014/main" id="{3F3975D1-440B-C699-50E5-189C22370013}"/>
                    </a:ext>
                  </a:extLst>
                </p:cNvPr>
                <p:cNvSpPr/>
                <p:nvPr/>
              </p:nvSpPr>
              <p:spPr>
                <a:xfrm>
                  <a:off x="7481176" y="2136700"/>
                  <a:ext cx="2461406" cy="4755875"/>
                </a:xfrm>
                <a:prstGeom prst="rect">
                  <a:avLst/>
                </a:prstGeom>
                <a:grpFill/>
                <a:ln w="3810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32" name="Imagem 31">
                <a:extLst>
                  <a:ext uri="{FF2B5EF4-FFF2-40B4-BE49-F238E27FC236}">
                    <a16:creationId xmlns:a16="http://schemas.microsoft.com/office/drawing/2014/main" id="{9CFCD90F-EE96-F4D7-3EC5-C73AF9C8E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733"/>
              <a:stretch>
                <a:fillRect/>
              </a:stretch>
            </p:blipFill>
            <p:spPr>
              <a:xfrm>
                <a:off x="9923385" y="2118457"/>
                <a:ext cx="2450731" cy="3882342"/>
              </a:xfrm>
              <a:prstGeom prst="rect">
                <a:avLst/>
              </a:prstGeom>
              <a:ln>
                <a:solidFill>
                  <a:srgbClr val="DA1E3C"/>
                </a:solidFill>
              </a:ln>
            </p:spPr>
          </p:pic>
        </p:grpSp>
      </p:grpSp>
      <p:grpSp>
        <p:nvGrpSpPr>
          <p:cNvPr id="4" name="Agrupar 3">
            <a:extLst>
              <a:ext uri="{FF2B5EF4-FFF2-40B4-BE49-F238E27FC236}">
                <a16:creationId xmlns:a16="http://schemas.microsoft.com/office/drawing/2014/main" id="{C9B2F021-4DEE-4D1D-6308-C4E00E44AA56}"/>
              </a:ext>
            </a:extLst>
          </p:cNvPr>
          <p:cNvGrpSpPr/>
          <p:nvPr/>
        </p:nvGrpSpPr>
        <p:grpSpPr>
          <a:xfrm>
            <a:off x="8678060" y="933795"/>
            <a:ext cx="2509873" cy="4990407"/>
            <a:chOff x="8868335" y="1427812"/>
            <a:chExt cx="2509873" cy="4990407"/>
          </a:xfrm>
        </p:grpSpPr>
        <p:grpSp>
          <p:nvGrpSpPr>
            <p:cNvPr id="33" name="Agrupar 32">
              <a:extLst>
                <a:ext uri="{FF2B5EF4-FFF2-40B4-BE49-F238E27FC236}">
                  <a16:creationId xmlns:a16="http://schemas.microsoft.com/office/drawing/2014/main" id="{B669EEF0-10B2-2A61-A914-C00B7D5D73CC}"/>
                </a:ext>
              </a:extLst>
            </p:cNvPr>
            <p:cNvGrpSpPr/>
            <p:nvPr/>
          </p:nvGrpSpPr>
          <p:grpSpPr>
            <a:xfrm>
              <a:off x="8868335" y="1427812"/>
              <a:ext cx="2509873" cy="4990407"/>
              <a:chOff x="7344678" y="1203434"/>
              <a:chExt cx="2744262" cy="5456445"/>
            </a:xfrm>
          </p:grpSpPr>
          <p:grpSp>
            <p:nvGrpSpPr>
              <p:cNvPr id="34" name="Agrupar 33">
                <a:extLst>
                  <a:ext uri="{FF2B5EF4-FFF2-40B4-BE49-F238E27FC236}">
                    <a16:creationId xmlns:a16="http://schemas.microsoft.com/office/drawing/2014/main" id="{D13A7865-2606-D6B3-47FA-1ADF8D7A6C0C}"/>
                  </a:ext>
                </a:extLst>
              </p:cNvPr>
              <p:cNvGrpSpPr/>
              <p:nvPr/>
            </p:nvGrpSpPr>
            <p:grpSpPr>
              <a:xfrm>
                <a:off x="7344678" y="1203434"/>
                <a:ext cx="2744262" cy="5456445"/>
                <a:chOff x="725011" y="2871978"/>
                <a:chExt cx="2232800" cy="4439499"/>
              </a:xfrm>
            </p:grpSpPr>
            <p:sp>
              <p:nvSpPr>
                <p:cNvPr id="43" name="Retângulo arredondado 42">
                  <a:extLst>
                    <a:ext uri="{FF2B5EF4-FFF2-40B4-BE49-F238E27FC236}">
                      <a16:creationId xmlns:a16="http://schemas.microsoft.com/office/drawing/2014/main" id="{EEE707A9-3133-ECC1-8994-DCC99C568145}"/>
                    </a:ext>
                  </a:extLst>
                </p:cNvPr>
                <p:cNvSpPr/>
                <p:nvPr/>
              </p:nvSpPr>
              <p:spPr>
                <a:xfrm>
                  <a:off x="725011" y="2871978"/>
                  <a:ext cx="2232800" cy="4439499"/>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Oval 43">
                  <a:extLst>
                    <a:ext uri="{FF2B5EF4-FFF2-40B4-BE49-F238E27FC236}">
                      <a16:creationId xmlns:a16="http://schemas.microsoft.com/office/drawing/2014/main" id="{4A87918C-F56D-A578-A265-660908988839}"/>
                    </a:ext>
                  </a:extLst>
                </p:cNvPr>
                <p:cNvSpPr/>
                <p:nvPr/>
              </p:nvSpPr>
              <p:spPr>
                <a:xfrm>
                  <a:off x="1792785" y="2982169"/>
                  <a:ext cx="74065" cy="74065"/>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6" name="Agrupar 35">
                <a:extLst>
                  <a:ext uri="{FF2B5EF4-FFF2-40B4-BE49-F238E27FC236}">
                    <a16:creationId xmlns:a16="http://schemas.microsoft.com/office/drawing/2014/main" id="{A61A15F3-257A-ECD5-5EB8-5B8F1BF06BFC}"/>
                  </a:ext>
                </a:extLst>
              </p:cNvPr>
              <p:cNvGrpSpPr/>
              <p:nvPr/>
            </p:nvGrpSpPr>
            <p:grpSpPr>
              <a:xfrm>
                <a:off x="7486106" y="1604611"/>
                <a:ext cx="2461406" cy="4755875"/>
                <a:chOff x="7481176" y="2136700"/>
                <a:chExt cx="2461406" cy="4755875"/>
              </a:xfrm>
              <a:solidFill>
                <a:schemeClr val="tx1"/>
              </a:solidFill>
            </p:grpSpPr>
            <p:grpSp>
              <p:nvGrpSpPr>
                <p:cNvPr id="38" name="Grupo 29">
                  <a:extLst>
                    <a:ext uri="{FF2B5EF4-FFF2-40B4-BE49-F238E27FC236}">
                      <a16:creationId xmlns:a16="http://schemas.microsoft.com/office/drawing/2014/main" id="{2E2C1859-9884-FD5B-715F-7E8B4042F42B}"/>
                    </a:ext>
                  </a:extLst>
                </p:cNvPr>
                <p:cNvGrpSpPr/>
                <p:nvPr/>
              </p:nvGrpSpPr>
              <p:grpSpPr>
                <a:xfrm>
                  <a:off x="7794588" y="4104885"/>
                  <a:ext cx="220441" cy="221371"/>
                  <a:chOff x="-2224389" y="1071631"/>
                  <a:chExt cx="361567" cy="393185"/>
                </a:xfrm>
                <a:grpFill/>
              </p:grpSpPr>
              <p:sp>
                <p:nvSpPr>
                  <p:cNvPr id="40" name="AutoShape 2" descr="blob:https://web.whatsapp.com/12045914-14d4-46cd-ae8f-f5e9aa6e7a5c">
                    <a:extLst>
                      <a:ext uri="{FF2B5EF4-FFF2-40B4-BE49-F238E27FC236}">
                        <a16:creationId xmlns:a16="http://schemas.microsoft.com/office/drawing/2014/main" id="{7F90EE40-DB84-3298-7BF5-A1B62CF36BD9}"/>
                      </a:ext>
                    </a:extLst>
                  </p:cNvPr>
                  <p:cNvSpPr>
                    <a:spLocks noChangeAspect="1" noChangeArrowheads="1"/>
                  </p:cNvSpPr>
                  <p:nvPr/>
                </p:nvSpPr>
                <p:spPr bwMode="auto">
                  <a:xfrm>
                    <a:off x="-2224389" y="1071631"/>
                    <a:ext cx="180784" cy="196593"/>
                  </a:xfrm>
                  <a:prstGeom prst="rect">
                    <a:avLst/>
                  </a:prstGeom>
                  <a:grpFill/>
                </p:spPr>
                <p:txBody>
                  <a:bodyPr vert="horz" wrap="square" lIns="121920" tIns="60960" rIns="121920" bIns="60960" numCol="1" anchor="t" anchorCtr="0" compatLnSpc="1"/>
                  <a:lstStyle/>
                  <a:p>
                    <a:endParaRPr lang="pt-BR" sz="2400"/>
                  </a:p>
                </p:txBody>
              </p:sp>
              <p:sp>
                <p:nvSpPr>
                  <p:cNvPr id="41" name="AutoShape 5" descr="blob:https://web.whatsapp.com/24ebcc62-f67a-4a7d-a4d6-290f93f81f33">
                    <a:extLst>
                      <a:ext uri="{FF2B5EF4-FFF2-40B4-BE49-F238E27FC236}">
                        <a16:creationId xmlns:a16="http://schemas.microsoft.com/office/drawing/2014/main" id="{11814106-E89B-A2AF-96DA-78E4692B1388}"/>
                      </a:ext>
                    </a:extLst>
                  </p:cNvPr>
                  <p:cNvSpPr>
                    <a:spLocks noChangeAspect="1" noChangeArrowheads="1"/>
                  </p:cNvSpPr>
                  <p:nvPr/>
                </p:nvSpPr>
                <p:spPr bwMode="auto">
                  <a:xfrm>
                    <a:off x="-2133998" y="1169927"/>
                    <a:ext cx="180784" cy="196593"/>
                  </a:xfrm>
                  <a:prstGeom prst="rect">
                    <a:avLst/>
                  </a:prstGeom>
                  <a:grpFill/>
                </p:spPr>
                <p:txBody>
                  <a:bodyPr vert="horz" wrap="square" lIns="121920" tIns="60960" rIns="121920" bIns="60960" numCol="1" anchor="t" anchorCtr="0" compatLnSpc="1"/>
                  <a:lstStyle/>
                  <a:p>
                    <a:endParaRPr lang="pt-BR" sz="2400"/>
                  </a:p>
                </p:txBody>
              </p:sp>
              <p:sp>
                <p:nvSpPr>
                  <p:cNvPr id="42" name="AutoShape 9" descr="blob:https://web.whatsapp.com/b8e2524b-e30c-4795-936b-7ce627440534">
                    <a:extLst>
                      <a:ext uri="{FF2B5EF4-FFF2-40B4-BE49-F238E27FC236}">
                        <a16:creationId xmlns:a16="http://schemas.microsoft.com/office/drawing/2014/main" id="{2127A14E-AFF9-B5D1-7969-A000CC2D6E16}"/>
                      </a:ext>
                    </a:extLst>
                  </p:cNvPr>
                  <p:cNvSpPr>
                    <a:spLocks noChangeAspect="1" noChangeArrowheads="1"/>
                  </p:cNvSpPr>
                  <p:nvPr/>
                </p:nvSpPr>
                <p:spPr bwMode="auto">
                  <a:xfrm>
                    <a:off x="-2043606" y="1268223"/>
                    <a:ext cx="180784" cy="196593"/>
                  </a:xfrm>
                  <a:prstGeom prst="rect">
                    <a:avLst/>
                  </a:prstGeom>
                  <a:grpFill/>
                </p:spPr>
                <p:txBody>
                  <a:bodyPr vert="horz" wrap="square" lIns="121920" tIns="60960" rIns="121920" bIns="60960" numCol="1" anchor="t" anchorCtr="0" compatLnSpc="1"/>
                  <a:lstStyle/>
                  <a:p>
                    <a:endParaRPr lang="pt-BR" sz="2400"/>
                  </a:p>
                </p:txBody>
              </p:sp>
            </p:grpSp>
            <p:sp>
              <p:nvSpPr>
                <p:cNvPr id="39" name="Retângulo 38">
                  <a:extLst>
                    <a:ext uri="{FF2B5EF4-FFF2-40B4-BE49-F238E27FC236}">
                      <a16:creationId xmlns:a16="http://schemas.microsoft.com/office/drawing/2014/main" id="{A71768C6-9EF9-2C49-6DCE-A6E43146EF34}"/>
                    </a:ext>
                  </a:extLst>
                </p:cNvPr>
                <p:cNvSpPr/>
                <p:nvPr/>
              </p:nvSpPr>
              <p:spPr>
                <a:xfrm>
                  <a:off x="7481176" y="2136700"/>
                  <a:ext cx="2461406" cy="4755875"/>
                </a:xfrm>
                <a:prstGeom prst="rect">
                  <a:avLst/>
                </a:prstGeom>
                <a:grpFill/>
                <a:ln w="3810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45" name="Imagem 44">
              <a:extLst>
                <a:ext uri="{FF2B5EF4-FFF2-40B4-BE49-F238E27FC236}">
                  <a16:creationId xmlns:a16="http://schemas.microsoft.com/office/drawing/2014/main" id="{84CE096A-AB6D-8771-7CB6-8364E25673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733"/>
            <a:stretch>
              <a:fillRect/>
            </a:stretch>
          </p:blipFill>
          <p:spPr>
            <a:xfrm>
              <a:off x="9015046" y="2212013"/>
              <a:ext cx="2241413" cy="3550752"/>
            </a:xfrm>
            <a:prstGeom prst="rect">
              <a:avLst/>
            </a:prstGeom>
            <a:ln>
              <a:solidFill>
                <a:srgbClr val="DA1E3C"/>
              </a:solidFill>
            </a:ln>
          </p:spPr>
        </p:pic>
      </p:grpSp>
      <p:pic>
        <p:nvPicPr>
          <p:cNvPr id="6" name="Gráfico 5">
            <a:extLst>
              <a:ext uri="{FF2B5EF4-FFF2-40B4-BE49-F238E27FC236}">
                <a16:creationId xmlns:a16="http://schemas.microsoft.com/office/drawing/2014/main" id="{99883B9E-8D62-5EE7-1A48-FBB8ECE86DE2}"/>
              </a:ext>
            </a:extLst>
          </p:cNvPr>
          <p:cNvPicPr>
            <a:picLocks noChangeAspect="1"/>
          </p:cNvPicPr>
          <p:nvPr/>
        </p:nvPicPr>
        <p:blipFill rotWithShape="1">
          <a:blip r:embed="rId5"/>
          <a:srcRect l="53177" t="3241" r="-1335" b="-3241"/>
          <a:stretch>
            <a:fillRect/>
          </a:stretch>
        </p:blipFill>
        <p:spPr>
          <a:xfrm>
            <a:off x="47625" y="886284"/>
            <a:ext cx="553425" cy="1144747"/>
          </a:xfrm>
          <a:prstGeom prst="rect">
            <a:avLst/>
          </a:prstGeom>
        </p:spPr>
      </p:pic>
    </p:spTree>
    <p:extLst>
      <p:ext uri="{BB962C8B-B14F-4D97-AF65-F5344CB8AC3E}">
        <p14:creationId xmlns:p14="http://schemas.microsoft.com/office/powerpoint/2010/main" val="402531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891480" y="2967335"/>
            <a:ext cx="20569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DICA</a:t>
            </a:r>
          </a:p>
        </p:txBody>
      </p:sp>
      <p:pic>
        <p:nvPicPr>
          <p:cNvPr id="7" name="Imagem 2"/>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p:cNvSpPr/>
          <p:nvPr/>
        </p:nvSpPr>
        <p:spPr>
          <a:xfrm rot="5400000">
            <a:off x="3899665" y="2990352"/>
            <a:ext cx="88710"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p:cNvSpPr txBox="1"/>
          <p:nvPr/>
        </p:nvSpPr>
        <p:spPr>
          <a:xfrm>
            <a:off x="6127971" y="1688744"/>
            <a:ext cx="5515124"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Para conhecer mais a respeito</a:t>
            </a:r>
            <a:b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dos </a:t>
            </a: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Serviços Digitais</a:t>
            </a: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você pode verificar o </a:t>
            </a: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Manual de </a:t>
            </a:r>
            <a:r>
              <a:rPr kumimoji="0" lang="pt-BR" sz="24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SVAs</a:t>
            </a: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 realizando leitura do QR </a:t>
            </a:r>
            <a:r>
              <a:rPr kumimoji="0" lang="pt-BR" sz="24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Code</a:t>
            </a: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t>
            </a:r>
          </a:p>
        </p:txBody>
      </p:sp>
      <p:grpSp>
        <p:nvGrpSpPr>
          <p:cNvPr id="17" name="Group 16"/>
          <p:cNvGrpSpPr/>
          <p:nvPr/>
        </p:nvGrpSpPr>
        <p:grpSpPr>
          <a:xfrm>
            <a:off x="6231785" y="3429000"/>
            <a:ext cx="2653748" cy="2653748"/>
            <a:chOff x="1067238" y="2153647"/>
            <a:chExt cx="3025791" cy="3025791"/>
          </a:xfrm>
        </p:grpSpPr>
        <p:grpSp>
          <p:nvGrpSpPr>
            <p:cNvPr id="35" name="Agrupar 21"/>
            <p:cNvGrpSpPr/>
            <p:nvPr/>
          </p:nvGrpSpPr>
          <p:grpSpPr>
            <a:xfrm>
              <a:off x="1067238" y="2153647"/>
              <a:ext cx="3025791" cy="3025791"/>
              <a:chOff x="8334787" y="2407946"/>
              <a:chExt cx="2547175" cy="2547175"/>
            </a:xfrm>
          </p:grpSpPr>
          <p:grpSp>
            <p:nvGrpSpPr>
              <p:cNvPr id="37" name="Agrupar 10"/>
              <p:cNvGrpSpPr/>
              <p:nvPr/>
            </p:nvGrpSpPr>
            <p:grpSpPr>
              <a:xfrm>
                <a:off x="8334787" y="2407946"/>
                <a:ext cx="2547175" cy="2547175"/>
                <a:chOff x="8511113" y="2447394"/>
                <a:chExt cx="2547175" cy="2547175"/>
              </a:xfrm>
            </p:grpSpPr>
            <p:sp>
              <p:nvSpPr>
                <p:cNvPr id="39" name="Retângulo arredondado 11"/>
                <p:cNvSpPr/>
                <p:nvPr/>
              </p:nvSpPr>
              <p:spPr>
                <a:xfrm>
                  <a:off x="8511113" y="2447394"/>
                  <a:ext cx="2547175" cy="2547175"/>
                </a:xfrm>
                <a:prstGeom prst="roundRect">
                  <a:avLst/>
                </a:prstGeom>
                <a:gradFill flip="none" rotWithShape="1">
                  <a:gsLst>
                    <a:gs pos="0">
                      <a:srgbClr val="BD920E"/>
                    </a:gs>
                    <a:gs pos="99000">
                      <a:srgbClr val="131313"/>
                    </a:gs>
                    <a:gs pos="63000">
                      <a:srgbClr val="131313">
                        <a:alpha val="54000"/>
                      </a:srgbClr>
                    </a:gs>
                  </a:gsLst>
                  <a:lin ang="2700000" scaled="1"/>
                  <a:tileRect/>
                </a:gradFill>
                <a:ln w="1079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tângulo arredondado 12"/>
                <p:cNvSpPr/>
                <p:nvPr/>
              </p:nvSpPr>
              <p:spPr>
                <a:xfrm>
                  <a:off x="8511113" y="2447394"/>
                  <a:ext cx="2547175" cy="2547175"/>
                </a:xfrm>
                <a:prstGeom prst="roundRect">
                  <a:avLst/>
                </a:prstGeom>
                <a:noFill/>
                <a:ln w="107950">
                  <a:solidFill>
                    <a:srgbClr val="F402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8" name="Imagem 20" descr="Código QR&#10;&#10;Descrição gerada automa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274" y="2710222"/>
                <a:ext cx="1854200" cy="1854200"/>
              </a:xfrm>
              <a:prstGeom prst="rect">
                <a:avLst/>
              </a:prstGeom>
            </p:spPr>
          </p:pic>
        </p:grpSp>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44833" y="2513970"/>
              <a:ext cx="2252446" cy="225244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1DAE8-C736-BF87-27BD-9354F7C5FA8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AC7F01EB-90D2-7A83-73E0-F513968E9FAE}"/>
              </a:ext>
            </a:extLst>
          </p:cNvPr>
          <p:cNvSpPr txBox="1"/>
          <p:nvPr/>
        </p:nvSpPr>
        <p:spPr>
          <a:xfrm>
            <a:off x="1855149" y="408943"/>
            <a:ext cx="4108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O que vamos ver</a:t>
            </a:r>
          </a:p>
        </p:txBody>
      </p:sp>
      <p:sp>
        <p:nvSpPr>
          <p:cNvPr id="7" name="Retângulo 6">
            <a:extLst>
              <a:ext uri="{FF2B5EF4-FFF2-40B4-BE49-F238E27FC236}">
                <a16:creationId xmlns:a16="http://schemas.microsoft.com/office/drawing/2014/main" id="{0BDE47E2-2E1D-7A56-D9A2-0F648C24F139}"/>
              </a:ext>
            </a:extLst>
          </p:cNvPr>
          <p:cNvSpPr/>
          <p:nvPr/>
        </p:nvSpPr>
        <p:spPr>
          <a:xfrm rot="5400000">
            <a:off x="5035886" y="383093"/>
            <a:ext cx="83941" cy="1561598"/>
          </a:xfrm>
          <a:prstGeom prst="rect">
            <a:avLst/>
          </a:prstGeom>
          <a:solidFill>
            <a:srgbClr val="A27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8" name="Gráfico 7">
            <a:extLst>
              <a:ext uri="{FF2B5EF4-FFF2-40B4-BE49-F238E27FC236}">
                <a16:creationId xmlns:a16="http://schemas.microsoft.com/office/drawing/2014/main" id="{10132584-66FA-AE3A-18DF-9B2A2B4DC936}"/>
              </a:ext>
            </a:extLst>
          </p:cNvPr>
          <p:cNvPicPr>
            <a:picLocks noChangeAspect="1"/>
          </p:cNvPicPr>
          <p:nvPr/>
        </p:nvPicPr>
        <p:blipFill rotWithShape="1">
          <a:blip>
            <a:extLst>
              <a:ext uri="{96DAC541-7B7A-43D3-8B79-37D633B846F1}">
                <asvg:svgBlip xmlns:asvg="http://schemas.microsoft.com/office/drawing/2016/SVG/main" r:embed="rId3"/>
              </a:ext>
            </a:extLst>
          </a:blip>
          <a:srcRect l="6933" t="-566" r="4840" b="-2460"/>
          <a:stretch/>
        </p:blipFill>
        <p:spPr>
          <a:xfrm>
            <a:off x="5539517" y="370750"/>
            <a:ext cx="4881690" cy="6132389"/>
          </a:xfrm>
          <a:prstGeom prst="rect">
            <a:avLst/>
          </a:prstGeom>
        </p:spPr>
      </p:pic>
      <p:cxnSp>
        <p:nvCxnSpPr>
          <p:cNvPr id="10" name="Conector Reto 31">
            <a:extLst>
              <a:ext uri="{FF2B5EF4-FFF2-40B4-BE49-F238E27FC236}">
                <a16:creationId xmlns:a16="http://schemas.microsoft.com/office/drawing/2014/main" id="{8438BF60-705D-D7CA-D6FD-DF913D32279B}"/>
              </a:ext>
            </a:extLst>
          </p:cNvPr>
          <p:cNvCxnSpPr>
            <a:cxnSpLocks/>
          </p:cNvCxnSpPr>
          <p:nvPr/>
        </p:nvCxnSpPr>
        <p:spPr>
          <a:xfrm flipH="1">
            <a:off x="5858655" y="5202613"/>
            <a:ext cx="974574" cy="0"/>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cxnSp>
        <p:nvCxnSpPr>
          <p:cNvPr id="12" name="Conector Reto 33">
            <a:extLst>
              <a:ext uri="{FF2B5EF4-FFF2-40B4-BE49-F238E27FC236}">
                <a16:creationId xmlns:a16="http://schemas.microsoft.com/office/drawing/2014/main" id="{BB856310-28A8-1D4D-1C67-DC54F300E692}"/>
              </a:ext>
            </a:extLst>
          </p:cNvPr>
          <p:cNvCxnSpPr>
            <a:cxnSpLocks/>
          </p:cNvCxnSpPr>
          <p:nvPr/>
        </p:nvCxnSpPr>
        <p:spPr>
          <a:xfrm flipV="1">
            <a:off x="5858655" y="1860114"/>
            <a:ext cx="0" cy="3342499"/>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8BB27886-1C8E-517B-42EB-D2726953DBA2}"/>
              </a:ext>
            </a:extLst>
          </p:cNvPr>
          <p:cNvSpPr txBox="1"/>
          <p:nvPr/>
        </p:nvSpPr>
        <p:spPr>
          <a:xfrm>
            <a:off x="2475188" y="1978687"/>
            <a:ext cx="3109299" cy="32316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Telefonia</a:t>
            </a:r>
            <a:r>
              <a:rPr kumimoji="0" lang="pt-BR" sz="2200" b="0" i="0" u="none" strike="noStrike" kern="1200" cap="none" spc="0" normalizeH="0" noProof="0">
                <a:ln>
                  <a:noFill/>
                </a:ln>
                <a:solidFill>
                  <a:prstClr val="white"/>
                </a:solidFill>
                <a:effectLst/>
                <a:uLnTx/>
                <a:uFillTx/>
                <a:latin typeface="Segoe UI" panose="020B0502040204020203" pitchFamily="34" charset="0"/>
                <a:ea typeface="+mn-ea"/>
                <a:cs typeface="Segoe UI" panose="020B0502040204020203" pitchFamily="34" charset="0"/>
              </a:rPr>
              <a:t> Móvel</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baseline="0">
                <a:solidFill>
                  <a:prstClr val="white"/>
                </a:solidFill>
                <a:latin typeface="Segoe UI" panose="020B0502040204020203" pitchFamily="34" charset="0"/>
                <a:cs typeface="Segoe UI" panose="020B0502040204020203" pitchFamily="34" charset="0"/>
              </a:rPr>
              <a:t>Planos</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a:t>
            </a:r>
            <a:r>
              <a:rPr kumimoji="0" lang="pt-BR" sz="22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Portabilidade</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a:solidFill>
                  <a:prstClr val="white"/>
                </a:solidFill>
                <a:latin typeface="Segoe UI" panose="020B0502040204020203" pitchFamily="34" charset="0"/>
                <a:cs typeface="Segoe UI" panose="020B0502040204020203" pitchFamily="34" charset="0"/>
              </a:rPr>
              <a:t>TV</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Minha Claro e Claro clube</a:t>
            </a:r>
          </a:p>
        </p:txBody>
      </p:sp>
      <p:sp>
        <p:nvSpPr>
          <p:cNvPr id="15" name="Retângulo 14">
            <a:extLst>
              <a:ext uri="{FF2B5EF4-FFF2-40B4-BE49-F238E27FC236}">
                <a16:creationId xmlns:a16="http://schemas.microsoft.com/office/drawing/2014/main" id="{E928D216-2204-4330-EF62-FC58D31ED756}"/>
              </a:ext>
            </a:extLst>
          </p:cNvPr>
          <p:cNvSpPr/>
          <p:nvPr/>
        </p:nvSpPr>
        <p:spPr>
          <a:xfrm>
            <a:off x="3787630" y="2998113"/>
            <a:ext cx="1796857" cy="430887"/>
          </a:xfrm>
          <a:prstGeom prst="rect">
            <a:avLst/>
          </a:prstGeom>
          <a:solidFill>
            <a:srgbClr val="F50242"/>
          </a:solid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a:t>
            </a:r>
            <a:r>
              <a:rPr kumimoji="0" lang="pt-BR" sz="22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endParaRPr kumimoji="0" lang="pt-BR" sz="2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89639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4" fill="hold" nodeType="withEffect">
                                  <p:stCondLst>
                                    <p:cond delay="3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300"/>
                            </p:stCondLst>
                            <p:childTnLst>
                              <p:par>
                                <p:cTn id="20" presetID="53" presetClass="entr" presetSubtype="16"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4">
                                            <p:txEl>
                                              <p:pRg st="0" end="0"/>
                                            </p:txEl>
                                          </p:spTgt>
                                        </p:tgtEl>
                                      </p:cBhvr>
                                    </p:animEffect>
                                  </p:childTnLst>
                                </p:cTn>
                              </p:par>
                            </p:childTnLst>
                          </p:cTn>
                        </p:par>
                        <p:par>
                          <p:cTn id="25" fill="hold">
                            <p:stCondLst>
                              <p:cond delay="1800"/>
                            </p:stCondLst>
                            <p:childTnLst>
                              <p:par>
                                <p:cTn id="26" presetID="53" presetClass="entr" presetSubtype="16"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 calcmode="lin" valueType="num">
                                      <p:cBhvr>
                                        <p:cTn id="28"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4">
                                            <p:txEl>
                                              <p:pRg st="1" end="1"/>
                                            </p:txEl>
                                          </p:spTgt>
                                        </p:tgtEl>
                                      </p:cBhvr>
                                    </p:animEffect>
                                  </p:childTnLst>
                                </p:cTn>
                              </p:par>
                            </p:childTnLst>
                          </p:cTn>
                        </p:par>
                        <p:par>
                          <p:cTn id="31" fill="hold">
                            <p:stCondLst>
                              <p:cond delay="2300"/>
                            </p:stCondLst>
                            <p:childTnLst>
                              <p:par>
                                <p:cTn id="32" presetID="53" presetClass="entr" presetSubtype="16" fill="hold" grpId="0" nodeType="after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 calcmode="lin" valueType="num">
                                      <p:cBhvr>
                                        <p:cTn id="34"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14">
                                            <p:txEl>
                                              <p:pRg st="2" end="2"/>
                                            </p:txEl>
                                          </p:spTgt>
                                        </p:tgtEl>
                                      </p:cBhvr>
                                    </p:animEffect>
                                  </p:childTnLst>
                                </p:cTn>
                              </p:par>
                            </p:childTnLst>
                          </p:cTn>
                        </p:par>
                        <p:par>
                          <p:cTn id="37" fill="hold">
                            <p:stCondLst>
                              <p:cond delay="2800"/>
                            </p:stCondLst>
                            <p:childTnLst>
                              <p:par>
                                <p:cTn id="38" presetID="53" presetClass="entr" presetSubtype="16" fill="hold" grpId="0" nodeType="after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 calcmode="lin" valueType="num">
                                      <p:cBhvr>
                                        <p:cTn id="40"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4">
                                            <p:txEl>
                                              <p:pRg st="3" end="3"/>
                                            </p:txEl>
                                          </p:spTgt>
                                        </p:tgtEl>
                                      </p:cBhvr>
                                    </p:animEffect>
                                  </p:childTnLst>
                                </p:cTn>
                              </p:par>
                            </p:childTnLst>
                          </p:cTn>
                        </p:par>
                        <p:par>
                          <p:cTn id="43" fill="hold">
                            <p:stCondLst>
                              <p:cond delay="3300"/>
                            </p:stCondLst>
                            <p:childTnLst>
                              <p:par>
                                <p:cTn id="44" presetID="53" presetClass="entr" presetSubtype="16" fill="hold" grpId="0" nodeType="after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 calcmode="lin" valueType="num">
                                      <p:cBhvr>
                                        <p:cTn id="46"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14">
                                            <p:txEl>
                                              <p:pRg st="4" end="4"/>
                                            </p:txEl>
                                          </p:spTgt>
                                        </p:tgtEl>
                                      </p:cBhvr>
                                    </p:animEffect>
                                  </p:childTnLst>
                                </p:cTn>
                              </p:par>
                            </p:childTnLst>
                          </p:cTn>
                        </p:par>
                        <p:par>
                          <p:cTn id="49" fill="hold">
                            <p:stCondLst>
                              <p:cond delay="3800"/>
                            </p:stCondLst>
                            <p:childTnLst>
                              <p:par>
                                <p:cTn id="50" presetID="53" presetClass="entr" presetSubtype="16" fill="hold" grpId="0" nodeType="after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 calcmode="lin" valueType="num">
                                      <p:cBhvr>
                                        <p:cTn id="52"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14">
                                            <p:txEl>
                                              <p:pRg st="5" end="5"/>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uiExpand="1" build="p"/>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FA961-2C24-A061-98FF-0B88F2E7C8EE}"/>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4D6C3F0D-E8B2-ABB4-B539-91E6ADDB5C90}"/>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7" name="Imagem 2">
            <a:extLst>
              <a:ext uri="{FF2B5EF4-FFF2-40B4-BE49-F238E27FC236}">
                <a16:creationId xmlns:a16="http://schemas.microsoft.com/office/drawing/2014/main" id="{AA4856FB-220B-3927-3BAC-65BF26BEA8B0}"/>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EB7CF8FF-0CF7-A8A6-1237-7107473F10BE}"/>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a:extLst>
              <a:ext uri="{FF2B5EF4-FFF2-40B4-BE49-F238E27FC236}">
                <a16:creationId xmlns:a16="http://schemas.microsoft.com/office/drawing/2014/main" id="{DF4A852A-77A0-4469-4E95-22D883DFEF77}"/>
              </a:ext>
            </a:extLst>
          </p:cNvPr>
          <p:cNvSpPr txBox="1"/>
          <p:nvPr/>
        </p:nvSpPr>
        <p:spPr>
          <a:xfrm>
            <a:off x="5852538" y="1411998"/>
            <a:ext cx="4861560" cy="4154984"/>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pt-BR" sz="2400" dirty="0">
                <a:solidFill>
                  <a:prstClr val="white"/>
                </a:solidFill>
                <a:latin typeface="Segoe UI" panose="020B0502040204020203" pitchFamily="34" charset="0"/>
                <a:cs typeface="Segoe UI" panose="020B0502040204020203" pitchFamily="34" charset="0"/>
              </a:rPr>
              <a:t>Chegou a hora de mergulhar em</a:t>
            </a:r>
            <a:br>
              <a:rPr lang="pt-BR" sz="2400" dirty="0">
                <a:solidFill>
                  <a:prstClr val="white"/>
                </a:solidFill>
                <a:latin typeface="Segoe UI" panose="020B0502040204020203" pitchFamily="34" charset="0"/>
                <a:cs typeface="Segoe UI" panose="020B0502040204020203" pitchFamily="34" charset="0"/>
              </a:rPr>
            </a:br>
            <a:r>
              <a:rPr lang="pt-BR" sz="2400" dirty="0">
                <a:solidFill>
                  <a:prstClr val="white"/>
                </a:solidFill>
                <a:latin typeface="Segoe UI" panose="020B0502040204020203" pitchFamily="34" charset="0"/>
                <a:cs typeface="Segoe UI" panose="020B0502040204020203" pitchFamily="34" charset="0"/>
              </a:rPr>
              <a:t>uma das etapas mais estratégicas</a:t>
            </a:r>
            <a:br>
              <a:rPr lang="pt-BR" sz="2400" dirty="0">
                <a:solidFill>
                  <a:prstClr val="white"/>
                </a:solidFill>
                <a:latin typeface="Segoe UI" panose="020B0502040204020203" pitchFamily="34" charset="0"/>
                <a:cs typeface="Segoe UI" panose="020B0502040204020203" pitchFamily="34" charset="0"/>
              </a:rPr>
            </a:br>
            <a:r>
              <a:rPr lang="pt-BR" sz="2400" dirty="0">
                <a:solidFill>
                  <a:prstClr val="white"/>
                </a:solidFill>
                <a:latin typeface="Segoe UI" panose="020B0502040204020203" pitchFamily="34" charset="0"/>
                <a:cs typeface="Segoe UI" panose="020B0502040204020203" pitchFamily="34" charset="0"/>
              </a:rPr>
              <a:t>do nosso treinamento:</a:t>
            </a:r>
          </a:p>
          <a:p>
            <a:pPr lvl="0">
              <a:defRPr/>
            </a:pPr>
            <a:endParaRPr lang="pt-BR" sz="2400" b="1" dirty="0">
              <a:solidFill>
                <a:prstClr val="white"/>
              </a:solidFill>
              <a:latin typeface="Segoe UI" panose="020B0502040204020203" pitchFamily="34" charset="0"/>
              <a:cs typeface="Segoe UI" panose="020B0502040204020203" pitchFamily="34" charset="0"/>
            </a:endParaRPr>
          </a:p>
          <a:p>
            <a:pPr lvl="0">
              <a:defRPr/>
            </a:pPr>
            <a:r>
              <a:rPr lang="pt-BR" sz="2400" dirty="0">
                <a:solidFill>
                  <a:prstClr val="white"/>
                </a:solidFill>
                <a:latin typeface="Segoe UI" panose="020B0502040204020203" pitchFamily="34" charset="0"/>
                <a:cs typeface="Segoe UI" panose="020B0502040204020203" pitchFamily="34" charset="0"/>
              </a:rPr>
              <a:t>O direcionamento comercial da Claro. </a:t>
            </a:r>
          </a:p>
          <a:p>
            <a:pPr lvl="0">
              <a:defRPr/>
            </a:pPr>
            <a:endParaRPr lang="pt-BR" sz="2400" b="1" dirty="0">
              <a:solidFill>
                <a:prstClr val="white"/>
              </a:solidFill>
              <a:latin typeface="Segoe UI" panose="020B0502040204020203" pitchFamily="34" charset="0"/>
              <a:cs typeface="Segoe UI" panose="020B0502040204020203" pitchFamily="34" charset="0"/>
            </a:endParaRPr>
          </a:p>
          <a:p>
            <a:pPr lvl="0">
              <a:defRPr/>
            </a:pPr>
            <a:r>
              <a:rPr lang="pt-BR" sz="2400" b="1" dirty="0">
                <a:solidFill>
                  <a:prstClr val="white"/>
                </a:solidFill>
                <a:latin typeface="Segoe UI" panose="020B0502040204020203" pitchFamily="34" charset="0"/>
                <a:cs typeface="Segoe UI" panose="020B0502040204020203" pitchFamily="34" charset="0"/>
              </a:rPr>
              <a:t>E o foco é uma solução completa</a:t>
            </a:r>
            <a:br>
              <a:rPr lang="pt-BR" sz="2400" b="1" dirty="0">
                <a:solidFill>
                  <a:prstClr val="white"/>
                </a:solidFill>
                <a:latin typeface="Segoe UI" panose="020B0502040204020203" pitchFamily="34" charset="0"/>
                <a:cs typeface="Segoe UI" panose="020B0502040204020203" pitchFamily="34" charset="0"/>
              </a:rPr>
            </a:br>
            <a:r>
              <a:rPr lang="pt-BR" sz="2400" b="1" dirty="0">
                <a:solidFill>
                  <a:prstClr val="white"/>
                </a:solidFill>
                <a:latin typeface="Segoe UI" panose="020B0502040204020203" pitchFamily="34" charset="0"/>
                <a:cs typeface="Segoe UI" panose="020B0502040204020203" pitchFamily="34" charset="0"/>
              </a:rPr>
              <a:t>ao cliente, por meio da venda do Claro </a:t>
            </a:r>
            <a:r>
              <a:rPr lang="pt-BR" sz="2400" b="1" dirty="0" err="1">
                <a:solidFill>
                  <a:prstClr val="white"/>
                </a:solidFill>
                <a:latin typeface="Segoe UI" panose="020B0502040204020203" pitchFamily="34" charset="0"/>
                <a:cs typeface="Segoe UI" panose="020B0502040204020203" pitchFamily="34" charset="0"/>
              </a:rPr>
              <a:t>Multi</a:t>
            </a:r>
            <a:r>
              <a:rPr lang="pt-BR" sz="2400" b="1" dirty="0">
                <a:solidFill>
                  <a:prstClr val="white"/>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2255923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535C730-1DE5-7A50-87EF-58E718B9C38E}"/>
              </a:ext>
            </a:extLst>
          </p:cNvPr>
          <p:cNvSpPr txBox="1"/>
          <p:nvPr/>
        </p:nvSpPr>
        <p:spPr>
          <a:xfrm>
            <a:off x="1598427" y="3730766"/>
            <a:ext cx="8927806" cy="707886"/>
          </a:xfrm>
          <a:prstGeom prst="rect">
            <a:avLst/>
          </a:prstGeom>
          <a:noFill/>
        </p:spPr>
        <p:txBody>
          <a:bodyPr wrap="square" rtlCol="0">
            <a:spAutoFit/>
          </a:bodyPr>
          <a:lstStyle/>
          <a:p>
            <a:r>
              <a:rPr lang="pt-BR" sz="2000">
                <a:solidFill>
                  <a:schemeClr val="bg1"/>
                </a:solidFill>
                <a:latin typeface="Segoe UI" panose="020B0502040204020203" pitchFamily="34" charset="0"/>
                <a:ea typeface="Segoe UI Historic" panose="020B0502040204020203" pitchFamily="34" charset="0"/>
                <a:cs typeface="Segoe UI" panose="020B0502040204020203" pitchFamily="34" charset="0"/>
              </a:rPr>
              <a:t>Isso representa mais de 98% da população do nosso país (</a:t>
            </a:r>
            <a:r>
              <a:rPr lang="pt-BR" sz="2000" b="1">
                <a:solidFill>
                  <a:schemeClr val="bg1"/>
                </a:solidFill>
                <a:latin typeface="Segoe UI" panose="020B0502040204020203" pitchFamily="34" charset="0"/>
                <a:ea typeface="Segoe UI Historic" panose="020B0502040204020203" pitchFamily="34" charset="0"/>
                <a:cs typeface="Segoe UI" panose="020B0502040204020203" pitchFamily="34" charset="0"/>
              </a:rPr>
              <a:t>a Claro ainda não está em todas as cidades do Brasil</a:t>
            </a:r>
            <a:r>
              <a:rPr lang="pt-BR" sz="2000">
                <a:solidFill>
                  <a:schemeClr val="bg1"/>
                </a:solidFill>
                <a:latin typeface="Segoe UI" panose="020B0502040204020203" pitchFamily="34" charset="0"/>
                <a:ea typeface="Segoe UI Historic" panose="020B0502040204020203" pitchFamily="34" charset="0"/>
                <a:cs typeface="Segoe UI" panose="020B0502040204020203" pitchFamily="34" charset="0"/>
              </a:rPr>
              <a:t>, assim como nenhuma outra operadora).</a:t>
            </a:r>
          </a:p>
        </p:txBody>
      </p:sp>
      <p:sp>
        <p:nvSpPr>
          <p:cNvPr id="3" name="CaixaDeTexto 2">
            <a:extLst>
              <a:ext uri="{FF2B5EF4-FFF2-40B4-BE49-F238E27FC236}">
                <a16:creationId xmlns:a16="http://schemas.microsoft.com/office/drawing/2014/main" id="{B48FC939-AD7A-38CD-4B2D-9C1BC48AB980}"/>
              </a:ext>
            </a:extLst>
          </p:cNvPr>
          <p:cNvSpPr txBox="1"/>
          <p:nvPr/>
        </p:nvSpPr>
        <p:spPr>
          <a:xfrm>
            <a:off x="1598427" y="2173128"/>
            <a:ext cx="6524847" cy="954107"/>
          </a:xfrm>
          <a:prstGeom prst="rect">
            <a:avLst/>
          </a:prstGeom>
          <a:noFill/>
        </p:spPr>
        <p:txBody>
          <a:bodyPr wrap="square" rtlCol="0">
            <a:spAutoFit/>
          </a:bodyPr>
          <a:lstStyle/>
          <a:p>
            <a:r>
              <a:rPr lang="pt-BR" sz="2800">
                <a:solidFill>
                  <a:schemeClr val="bg1"/>
                </a:solidFill>
                <a:latin typeface="Roboto" panose="02000000000000000000" pitchFamily="2" charset="0"/>
              </a:rPr>
              <a:t>De acordo com dados da Anatel, a Claro cobre quase </a:t>
            </a:r>
            <a:r>
              <a:rPr lang="pt-BR" sz="2800" b="1">
                <a:solidFill>
                  <a:schemeClr val="bg1"/>
                </a:solidFill>
                <a:latin typeface="Roboto" panose="02000000000000000000" pitchFamily="2" charset="0"/>
              </a:rPr>
              <a:t>4.800 cidades brasileiras</a:t>
            </a:r>
            <a:r>
              <a:rPr lang="pt-BR" sz="2800">
                <a:solidFill>
                  <a:schemeClr val="bg1"/>
                </a:solidFill>
                <a:latin typeface="Roboto" panose="02000000000000000000" pitchFamily="2" charset="0"/>
              </a:rPr>
              <a:t>. </a:t>
            </a:r>
          </a:p>
        </p:txBody>
      </p:sp>
      <p:sp>
        <p:nvSpPr>
          <p:cNvPr id="4" name="Retângulo 3">
            <a:extLst>
              <a:ext uri="{FF2B5EF4-FFF2-40B4-BE49-F238E27FC236}">
                <a16:creationId xmlns:a16="http://schemas.microsoft.com/office/drawing/2014/main" id="{6DC67E74-7DB8-86E7-85DD-E855619850E8}"/>
              </a:ext>
            </a:extLst>
          </p:cNvPr>
          <p:cNvSpPr/>
          <p:nvPr/>
        </p:nvSpPr>
        <p:spPr>
          <a:xfrm rot="5400000">
            <a:off x="2347543" y="2616517"/>
            <a:ext cx="6336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83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DC264-BF85-BF9A-908C-DAAC8F952054}"/>
            </a:ext>
          </a:extLst>
        </p:cNvPr>
        <p:cNvGrpSpPr/>
        <p:nvPr/>
      </p:nvGrpSpPr>
      <p:grpSpPr>
        <a:xfrm>
          <a:off x="0" y="0"/>
          <a:ext cx="0" cy="0"/>
          <a:chOff x="0" y="0"/>
          <a:chExt cx="0" cy="0"/>
        </a:xfrm>
      </p:grpSpPr>
      <p:sp>
        <p:nvSpPr>
          <p:cNvPr id="6" name="Retângulo 5">
            <a:extLst>
              <a:ext uri="{FF2B5EF4-FFF2-40B4-BE49-F238E27FC236}">
                <a16:creationId xmlns:a16="http://schemas.microsoft.com/office/drawing/2014/main" id="{2C61EAE1-9E8A-C470-A49D-BA55B1EBCF6E}"/>
              </a:ext>
            </a:extLst>
          </p:cNvPr>
          <p:cNvSpPr/>
          <p:nvPr/>
        </p:nvSpPr>
        <p:spPr>
          <a:xfrm>
            <a:off x="1246473" y="4866040"/>
            <a:ext cx="11585107" cy="707887"/>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ED59F955-6B63-6ECA-4F6A-2A37BF07B359}"/>
              </a:ext>
            </a:extLst>
          </p:cNvPr>
          <p:cNvSpPr txBox="1"/>
          <p:nvPr/>
        </p:nvSpPr>
        <p:spPr>
          <a:xfrm>
            <a:off x="1362181" y="2286589"/>
            <a:ext cx="778181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Variable Text" pitchFamily="2" charset="0"/>
                <a:ea typeface="+mn-ea"/>
                <a:cs typeface="+mn-cs"/>
              </a:rPr>
              <a:t>Permite ao cliente reunir em um único lugar tudo o que ele precisa: internet móvel, internet fixa, telefone fixo e TV</a:t>
            </a:r>
          </a:p>
        </p:txBody>
      </p:sp>
      <p:sp>
        <p:nvSpPr>
          <p:cNvPr id="3" name="CaixaDeTexto 2">
            <a:extLst>
              <a:ext uri="{FF2B5EF4-FFF2-40B4-BE49-F238E27FC236}">
                <a16:creationId xmlns:a16="http://schemas.microsoft.com/office/drawing/2014/main" id="{297EF5DE-B996-8DD7-9BD4-9977F05DE7F3}"/>
              </a:ext>
            </a:extLst>
          </p:cNvPr>
          <p:cNvSpPr txBox="1"/>
          <p:nvPr/>
        </p:nvSpPr>
        <p:spPr>
          <a:xfrm>
            <a:off x="1362181" y="1037854"/>
            <a:ext cx="90151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Claro </a:t>
            </a:r>
            <a:r>
              <a:rPr kumimoji="0" lang="pt-BR" sz="2800" b="1" u="none" strike="noStrike" kern="1200" cap="none" spc="0" normalizeH="0" baseline="0" noProof="0" err="1">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Multi</a:t>
            </a:r>
            <a:r>
              <a:rPr kumimoji="0" lang="pt-BR" sz="2800" b="1"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a:t>
            </a: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solução ideal para quem busca </a:t>
            </a:r>
            <a:r>
              <a:rPr kumimoji="0" lang="pt-BR" sz="2800" b="1"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conectividade, economia e praticidade</a:t>
            </a:r>
          </a:p>
        </p:txBody>
      </p:sp>
      <p:sp>
        <p:nvSpPr>
          <p:cNvPr id="4" name="CaixaDeTexto 3">
            <a:extLst>
              <a:ext uri="{FF2B5EF4-FFF2-40B4-BE49-F238E27FC236}">
                <a16:creationId xmlns:a16="http://schemas.microsoft.com/office/drawing/2014/main" id="{481A083D-E77C-77A5-E848-092957385310}"/>
              </a:ext>
            </a:extLst>
          </p:cNvPr>
          <p:cNvSpPr txBox="1"/>
          <p:nvPr/>
        </p:nvSpPr>
        <p:spPr>
          <a:xfrm>
            <a:off x="1362181" y="3289104"/>
            <a:ext cx="66515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2000" i="0" u="none" strike="noStrike" kern="1200" cap="none" spc="0" normalizeH="0" baseline="0" noProof="0">
                <a:ln>
                  <a:noFill/>
                </a:ln>
                <a:solidFill>
                  <a:prstClr val="white"/>
                </a:solidFill>
                <a:effectLst/>
                <a:uLnTx/>
                <a:uFillTx/>
                <a:latin typeface="Segoe UI Variable Text" pitchFamily="2" charset="0"/>
                <a:ea typeface="+mn-ea"/>
                <a:cs typeface="+mn-cs"/>
              </a:rPr>
              <a:t>Ainda </a:t>
            </a:r>
            <a:r>
              <a:rPr kumimoji="0" lang="pt-BR" sz="2000" b="1" i="0" u="none" strike="noStrike" kern="1200" cap="none" spc="0" normalizeH="0" baseline="0" noProof="0">
                <a:ln>
                  <a:noFill/>
                </a:ln>
                <a:solidFill>
                  <a:prstClr val="white"/>
                </a:solidFill>
                <a:effectLst/>
                <a:uLnTx/>
                <a:uFillTx/>
                <a:latin typeface="Segoe UI Variable Text" pitchFamily="2" charset="0"/>
                <a:ea typeface="+mn-ea"/>
                <a:cs typeface="+mn-cs"/>
              </a:rPr>
              <a:t>compartilhar seu plano de internet móvel com até 5 dependentes</a:t>
            </a:r>
            <a:r>
              <a:rPr kumimoji="0" lang="pt-BR" sz="2000" i="0" u="none" strike="noStrike" kern="1200" cap="none" spc="0" normalizeH="0" baseline="0" noProof="0">
                <a:ln>
                  <a:noFill/>
                </a:ln>
                <a:solidFill>
                  <a:prstClr val="white"/>
                </a:solidFill>
                <a:effectLst/>
                <a:uLnTx/>
                <a:uFillTx/>
                <a:latin typeface="Segoe UI Variable Text" pitchFamily="2" charset="0"/>
                <a:ea typeface="+mn-ea"/>
                <a:cs typeface="+mn-cs"/>
              </a:rPr>
              <a:t>, tudo em uma única fatura, com controle centralizado e benefícios exclusivos. </a:t>
            </a:r>
          </a:p>
        </p:txBody>
      </p:sp>
      <p:sp>
        <p:nvSpPr>
          <p:cNvPr id="5" name="CaixaDeTexto 4">
            <a:extLst>
              <a:ext uri="{FF2B5EF4-FFF2-40B4-BE49-F238E27FC236}">
                <a16:creationId xmlns:a16="http://schemas.microsoft.com/office/drawing/2014/main" id="{C33AA9EC-624D-8C2C-ECF0-B10444696E92}"/>
              </a:ext>
            </a:extLst>
          </p:cNvPr>
          <p:cNvSpPr txBox="1"/>
          <p:nvPr/>
        </p:nvSpPr>
        <p:spPr>
          <a:xfrm>
            <a:off x="1362181" y="4935442"/>
            <a:ext cx="10235991"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80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E mais: </a:t>
            </a:r>
            <a:r>
              <a:rPr kumimoji="0" lang="pt-BR" sz="2800" b="1"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cliente ganha o dobro de internet no seu plano móvel!</a:t>
            </a:r>
            <a:endParaRPr kumimoji="0" lang="pt-BR" sz="2800" b="1"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endParaRPr>
          </a:p>
        </p:txBody>
      </p:sp>
    </p:spTree>
    <p:custDataLst>
      <p:tags r:id="rId1"/>
    </p:custDataLst>
    <p:extLst>
      <p:ext uri="{BB962C8B-B14F-4D97-AF65-F5344CB8AC3E}">
        <p14:creationId xmlns:p14="http://schemas.microsoft.com/office/powerpoint/2010/main" val="86664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01DC1-C925-6436-D363-66F989FFB494}"/>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03D6F388-29DD-64A3-DAD1-E7E329B1D720}"/>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7" name="Imagem 2">
            <a:extLst>
              <a:ext uri="{FF2B5EF4-FFF2-40B4-BE49-F238E27FC236}">
                <a16:creationId xmlns:a16="http://schemas.microsoft.com/office/drawing/2014/main" id="{8E2ABDB8-C583-75F8-8D5B-3F4FBCFEB5C9}"/>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B06987E6-2AFE-79DA-6C33-9E16F32F37C2}"/>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a:extLst>
              <a:ext uri="{FF2B5EF4-FFF2-40B4-BE49-F238E27FC236}">
                <a16:creationId xmlns:a16="http://schemas.microsoft.com/office/drawing/2014/main" id="{0B29379E-1FAF-8DF0-F7DD-7428BF80C78B}"/>
              </a:ext>
            </a:extLst>
          </p:cNvPr>
          <p:cNvSpPr txBox="1"/>
          <p:nvPr/>
        </p:nvSpPr>
        <p:spPr>
          <a:xfrm>
            <a:off x="5890040" y="2704660"/>
            <a:ext cx="4861560"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pt-BR" sz="2400" dirty="0">
                <a:solidFill>
                  <a:prstClr val="white"/>
                </a:solidFill>
                <a:latin typeface="Segoe UI" panose="020B0502040204020203" pitchFamily="34" charset="0"/>
                <a:cs typeface="Segoe UI" panose="020B0502040204020203" pitchFamily="34" charset="0"/>
              </a:rPr>
              <a:t>Permite ao cliente reunir em um único lugar tudo o que ele precisa: </a:t>
            </a:r>
            <a:r>
              <a:rPr lang="pt-BR" sz="2400" b="1" dirty="0">
                <a:solidFill>
                  <a:prstClr val="white"/>
                </a:solidFill>
                <a:latin typeface="Segoe UI" panose="020B0502040204020203" pitchFamily="34" charset="0"/>
                <a:cs typeface="Segoe UI" panose="020B0502040204020203" pitchFamily="34" charset="0"/>
              </a:rPr>
              <a:t>internet móvel, internet fixa, telefone fixo e TV</a:t>
            </a:r>
          </a:p>
        </p:txBody>
      </p:sp>
    </p:spTree>
    <p:extLst>
      <p:ext uri="{BB962C8B-B14F-4D97-AF65-F5344CB8AC3E}">
        <p14:creationId xmlns:p14="http://schemas.microsoft.com/office/powerpoint/2010/main" val="24306636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4CBFD-CA4C-3740-4B94-EF13CEF76A46}"/>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801D193F-E747-6D46-B612-3C5F1A33E116}"/>
              </a:ext>
            </a:extLst>
          </p:cNvPr>
          <p:cNvSpPr txBox="1"/>
          <p:nvPr/>
        </p:nvSpPr>
        <p:spPr>
          <a:xfrm>
            <a:off x="822980" y="2274838"/>
            <a:ext cx="5870224" cy="2308324"/>
          </a:xfrm>
          <a:prstGeom prst="rect">
            <a:avLst/>
          </a:prstGeom>
          <a:noFill/>
        </p:spPr>
        <p:txBody>
          <a:bodyPr wrap="square" rtlCol="0">
            <a:spAutoFit/>
          </a:bodyPr>
          <a:lstStyle/>
          <a:p>
            <a:pPr lvl="0">
              <a:defRPr/>
            </a:pPr>
            <a:r>
              <a:rPr lang="pt-BR" sz="2800" b="1">
                <a:solidFill>
                  <a:schemeClr val="bg1"/>
                </a:solidFill>
                <a:latin typeface="Segoe UI" panose="020B0502040204020203" pitchFamily="34" charset="0"/>
                <a:cs typeface="Segoe UI" panose="020B0502040204020203" pitchFamily="34" charset="0"/>
              </a:rPr>
              <a:t>Por que vender o Claro </a:t>
            </a:r>
            <a:r>
              <a:rPr lang="pt-BR" sz="2800" b="1" err="1">
                <a:solidFill>
                  <a:schemeClr val="bg1"/>
                </a:solidFill>
                <a:latin typeface="Segoe UI" panose="020B0502040204020203" pitchFamily="34" charset="0"/>
                <a:cs typeface="Segoe UI" panose="020B0502040204020203" pitchFamily="34" charset="0"/>
              </a:rPr>
              <a:t>Multi</a:t>
            </a:r>
            <a:r>
              <a:rPr lang="pt-BR" sz="2800" b="1">
                <a:solidFill>
                  <a:schemeClr val="bg1"/>
                </a:solidFill>
                <a:latin typeface="Segoe UI" panose="020B0502040204020203" pitchFamily="34" charset="0"/>
                <a:cs typeface="Segoe UI" panose="020B0502040204020203" pitchFamily="34" charset="0"/>
              </a:rPr>
              <a:t>?</a:t>
            </a:r>
          </a:p>
          <a:p>
            <a:pPr lvl="0">
              <a:defRPr/>
            </a:pPr>
            <a:endParaRPr lang="pt-BR" sz="3200">
              <a:solidFill>
                <a:schemeClr val="bg1"/>
              </a:solidFill>
              <a:latin typeface="Segoe UI" panose="020B0502040204020203" pitchFamily="34" charset="0"/>
              <a:cs typeface="Segoe UI" panose="020B0502040204020203" pitchFamily="34" charset="0"/>
            </a:endParaRPr>
          </a:p>
          <a:p>
            <a:pPr marL="457200" lvl="0" indent="-457200">
              <a:buFont typeface="Arial" panose="020B0604020202020204" pitchFamily="34" charset="0"/>
              <a:buChar char="•"/>
              <a:defRPr/>
            </a:pPr>
            <a:r>
              <a:rPr lang="pt-BR" sz="2000" b="1">
                <a:solidFill>
                  <a:schemeClr val="bg1"/>
                </a:solidFill>
                <a:latin typeface="Segoe UI" panose="020B0502040204020203" pitchFamily="34" charset="0"/>
                <a:cs typeface="Segoe UI" panose="020B0502040204020203" pitchFamily="34" charset="0"/>
              </a:rPr>
              <a:t>Mais valor para o cliente: </a:t>
            </a:r>
            <a:r>
              <a:rPr lang="pt-BR" sz="2000">
                <a:solidFill>
                  <a:schemeClr val="bg1"/>
                </a:solidFill>
                <a:latin typeface="Segoe UI" panose="020B0502040204020203" pitchFamily="34" charset="0"/>
                <a:cs typeface="Segoe UI" panose="020B0502040204020203" pitchFamily="34" charset="0"/>
              </a:rPr>
              <a:t>ele paga menos por linha e ganha mais internet.</a:t>
            </a:r>
          </a:p>
          <a:p>
            <a:pPr marL="457200" lvl="0" indent="-457200">
              <a:buFont typeface="Arial" panose="020B0604020202020204" pitchFamily="34" charset="0"/>
              <a:buChar char="•"/>
              <a:defRPr/>
            </a:pPr>
            <a:r>
              <a:rPr lang="pt-BR" sz="2000" b="1">
                <a:solidFill>
                  <a:schemeClr val="bg1"/>
                </a:solidFill>
                <a:latin typeface="Segoe UI" panose="020B0502040204020203" pitchFamily="34" charset="0"/>
                <a:cs typeface="Segoe UI" panose="020B0502040204020203" pitchFamily="34" charset="0"/>
              </a:rPr>
              <a:t>Mais fidelização: </a:t>
            </a:r>
            <a:r>
              <a:rPr lang="pt-BR" sz="2000">
                <a:solidFill>
                  <a:schemeClr val="bg1"/>
                </a:solidFill>
                <a:latin typeface="Segoe UI" panose="020B0502040204020203" pitchFamily="34" charset="0"/>
                <a:cs typeface="Segoe UI" panose="020B0502040204020203" pitchFamily="34" charset="0"/>
              </a:rPr>
              <a:t>planos compartilhados aumentam o vínculo com a operadora.</a:t>
            </a:r>
          </a:p>
        </p:txBody>
      </p:sp>
      <p:sp>
        <p:nvSpPr>
          <p:cNvPr id="4" name="Retângulo 3">
            <a:extLst>
              <a:ext uri="{FF2B5EF4-FFF2-40B4-BE49-F238E27FC236}">
                <a16:creationId xmlns:a16="http://schemas.microsoft.com/office/drawing/2014/main" id="{C9703E83-3BDF-3450-46A3-CD3BEA4106B2}"/>
              </a:ext>
            </a:extLst>
          </p:cNvPr>
          <p:cNvSpPr/>
          <p:nvPr/>
        </p:nvSpPr>
        <p:spPr>
          <a:xfrm rot="5400000">
            <a:off x="2147549" y="4071846"/>
            <a:ext cx="97889"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m 4">
            <a:extLst>
              <a:ext uri="{FF2B5EF4-FFF2-40B4-BE49-F238E27FC236}">
                <a16:creationId xmlns:a16="http://schemas.microsoft.com/office/drawing/2014/main" id="{AE380D70-B7B6-DA02-A238-B5874BB7E642}"/>
              </a:ext>
            </a:extLst>
          </p:cNvPr>
          <p:cNvPicPr>
            <a:picLocks noChangeAspect="1"/>
          </p:cNvPicPr>
          <p:nvPr/>
        </p:nvPicPr>
        <p:blipFill rotWithShape="1">
          <a:blip r:embed="rId4"/>
          <a:srcRect l="856" r="19324"/>
          <a:stretch/>
        </p:blipFill>
        <p:spPr>
          <a:xfrm>
            <a:off x="6693204" y="1131613"/>
            <a:ext cx="5498796" cy="4594773"/>
          </a:xfrm>
          <a:prstGeom prst="rect">
            <a:avLst/>
          </a:prstGeom>
        </p:spPr>
      </p:pic>
    </p:spTree>
    <p:custDataLst>
      <p:tags r:id="rId1"/>
    </p:custDataLst>
    <p:extLst>
      <p:ext uri="{BB962C8B-B14F-4D97-AF65-F5344CB8AC3E}">
        <p14:creationId xmlns:p14="http://schemas.microsoft.com/office/powerpoint/2010/main" val="177466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85FCA-E62E-F0A9-C6A8-644C55D9487E}"/>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40410EE0-5D37-A495-185C-D66933534F2D}"/>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7" name="Imagem 2">
            <a:extLst>
              <a:ext uri="{FF2B5EF4-FFF2-40B4-BE49-F238E27FC236}">
                <a16:creationId xmlns:a16="http://schemas.microsoft.com/office/drawing/2014/main" id="{86A61B76-D5FA-DBD6-2799-FA18479E984B}"/>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451BF26D-2427-194F-193A-907C6D8AAF76}"/>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a:extLst>
              <a:ext uri="{FF2B5EF4-FFF2-40B4-BE49-F238E27FC236}">
                <a16:creationId xmlns:a16="http://schemas.microsoft.com/office/drawing/2014/main" id="{7A3493FA-2822-04F5-7285-6E68DE2C0660}"/>
              </a:ext>
            </a:extLst>
          </p:cNvPr>
          <p:cNvSpPr txBox="1"/>
          <p:nvPr/>
        </p:nvSpPr>
        <p:spPr>
          <a:xfrm>
            <a:off x="5890040" y="2704660"/>
            <a:ext cx="4861560"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608330">
              <a:spcBef>
                <a:spcPts val="3145"/>
              </a:spcBef>
              <a:defRPr/>
            </a:pPr>
            <a:r>
              <a:rPr lang="pt-BR" sz="2400" dirty="0">
                <a:solidFill>
                  <a:prstClr val="white"/>
                </a:solidFill>
                <a:latin typeface="Segoe UI" panose="020B0502040204020203" pitchFamily="34" charset="0"/>
                <a:ea typeface="Segoe UI Black" panose="020B0A02040204020203" pitchFamily="34" charset="0"/>
                <a:cs typeface="Segoe UI" panose="020B0502040204020203" pitchFamily="34" charset="0"/>
              </a:rPr>
              <a:t>Vamos juntos transformar cada abordagem em uma oportunidade de mostrar como o Claro </a:t>
            </a:r>
            <a:r>
              <a:rPr lang="pt-BR" sz="2400" dirty="0" err="1">
                <a:solidFill>
                  <a:prstClr val="white"/>
                </a:solidFill>
                <a:latin typeface="Segoe UI" panose="020B0502040204020203" pitchFamily="34" charset="0"/>
                <a:ea typeface="Segoe UI Black" panose="020B0A02040204020203" pitchFamily="34" charset="0"/>
                <a:cs typeface="Segoe UI" panose="020B0502040204020203" pitchFamily="34" charset="0"/>
              </a:rPr>
              <a:t>Multi</a:t>
            </a:r>
            <a:r>
              <a:rPr lang="pt-BR" sz="2400" dirty="0">
                <a:solidFill>
                  <a:prstClr val="white"/>
                </a:solidFill>
                <a:latin typeface="Segoe UI" panose="020B0502040204020203" pitchFamily="34" charset="0"/>
                <a:ea typeface="Segoe UI Black" panose="020B0A02040204020203" pitchFamily="34" charset="0"/>
                <a:cs typeface="Segoe UI" panose="020B0502040204020203" pitchFamily="34" charset="0"/>
              </a:rPr>
              <a:t> é a escolha inteligente e econômica </a:t>
            </a:r>
          </a:p>
        </p:txBody>
      </p:sp>
    </p:spTree>
    <p:extLst>
      <p:ext uri="{BB962C8B-B14F-4D97-AF65-F5344CB8AC3E}">
        <p14:creationId xmlns:p14="http://schemas.microsoft.com/office/powerpoint/2010/main" val="1726208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Gráfico 2"/>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
        <p:nvSpPr>
          <p:cNvPr id="4" name="CaixaDeTexto 3"/>
          <p:cNvSpPr txBox="1"/>
          <p:nvPr/>
        </p:nvSpPr>
        <p:spPr>
          <a:xfrm>
            <a:off x="815245" y="1713396"/>
            <a:ext cx="10724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DEPENDENTES PÓS </a:t>
            </a:r>
            <a:r>
              <a:rPr kumimoji="0" lang="pt-BR" sz="2400" b="0" i="0" u="none" strike="noStrike" kern="1200" cap="none" spc="0" normalizeH="0" baseline="0" noProof="0" dirty="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NO MULTI</a:t>
            </a:r>
          </a:p>
        </p:txBody>
      </p:sp>
      <p:sp>
        <p:nvSpPr>
          <p:cNvPr id="6" name="TextBox 14"/>
          <p:cNvSpPr txBox="1"/>
          <p:nvPr/>
        </p:nvSpPr>
        <p:spPr>
          <a:xfrm>
            <a:off x="2978989" y="2323738"/>
            <a:ext cx="6028900" cy="830997"/>
          </a:xfrm>
          <a:prstGeom prst="rect">
            <a:avLst/>
          </a:prstGeom>
          <a:noFill/>
        </p:spPr>
        <p:txBody>
          <a:bodyPr wrap="square" rtlCol="0">
            <a:spAutoFit/>
          </a:body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240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COMPARTILHAMENTO TOTAL </a:t>
            </a:r>
            <a:br>
              <a:rPr kumimoji="0" lang="pt-BR" altLang="ko-KR" sz="2400" b="0" i="0" u="none" strike="noStrike" kern="1200" cap="none" spc="0" normalizeH="0" baseline="0" noProof="0">
                <a:ln>
                  <a:noFill/>
                </a:ln>
                <a:solidFill>
                  <a:srgbClr val="FFFFFF"/>
                </a:solidFill>
                <a:effectLst/>
                <a:uLnTx/>
                <a:uFillTx/>
                <a:latin typeface="Segoe UI" panose="020B0502040204020203" pitchFamily="34" charset="0"/>
                <a:ea typeface="Malgun Gothic" panose="020B0503020000020004" pitchFamily="34" charset="-127"/>
                <a:cs typeface="Segoe UI" panose="020B0502040204020203" pitchFamily="34" charset="0"/>
              </a:rPr>
            </a:br>
            <a:r>
              <a:rPr kumimoji="0" lang="pt-BR" altLang="ko-KR" sz="2400" b="0" i="0" u="none" strike="noStrike" kern="1200" cap="none" spc="0" normalizeH="0" baseline="0" noProof="0">
                <a:ln>
                  <a:noFill/>
                </a:ln>
                <a:solidFill>
                  <a:srgbClr val="FFFFFF"/>
                </a:solidFill>
                <a:effectLst/>
                <a:uLnTx/>
                <a:uFillTx/>
                <a:latin typeface="Segoe UI" panose="020B0502040204020203" pitchFamily="34" charset="0"/>
                <a:ea typeface="Malgun Gothic" panose="020B0503020000020004" pitchFamily="34" charset="-127"/>
                <a:cs typeface="Segoe UI" panose="020B0502040204020203" pitchFamily="34" charset="0"/>
              </a:rPr>
              <a:t>Internet + Minutos + SMS </a:t>
            </a:r>
          </a:p>
        </p:txBody>
      </p:sp>
      <p:graphicFrame>
        <p:nvGraphicFramePr>
          <p:cNvPr id="9" name="Tabela 6"/>
          <p:cNvGraphicFramePr>
            <a:graphicFrameLocks noGrp="1"/>
          </p:cNvGraphicFramePr>
          <p:nvPr/>
        </p:nvGraphicFramePr>
        <p:xfrm>
          <a:off x="659813" y="3269327"/>
          <a:ext cx="10548314" cy="2592000"/>
        </p:xfrm>
        <a:graphic>
          <a:graphicData uri="http://schemas.openxmlformats.org/drawingml/2006/table">
            <a:tbl>
              <a:tblPr firstRow="1" bandRow="1">
                <a:tableStyleId>{21E4AEA4-8DFA-4A89-87EB-49C32662AFE0}</a:tableStyleId>
              </a:tblPr>
              <a:tblGrid>
                <a:gridCol w="2032587">
                  <a:extLst>
                    <a:ext uri="{9D8B030D-6E8A-4147-A177-3AD203B41FA5}">
                      <a16:colId xmlns:a16="http://schemas.microsoft.com/office/drawing/2014/main" val="20000"/>
                    </a:ext>
                  </a:extLst>
                </a:gridCol>
                <a:gridCol w="1223222">
                  <a:extLst>
                    <a:ext uri="{9D8B030D-6E8A-4147-A177-3AD203B41FA5}">
                      <a16:colId xmlns:a16="http://schemas.microsoft.com/office/drawing/2014/main" val="20001"/>
                    </a:ext>
                  </a:extLst>
                </a:gridCol>
                <a:gridCol w="1345491">
                  <a:extLst>
                    <a:ext uri="{9D8B030D-6E8A-4147-A177-3AD203B41FA5}">
                      <a16:colId xmlns:a16="http://schemas.microsoft.com/office/drawing/2014/main" val="20002"/>
                    </a:ext>
                  </a:extLst>
                </a:gridCol>
                <a:gridCol w="1571511">
                  <a:extLst>
                    <a:ext uri="{9D8B030D-6E8A-4147-A177-3AD203B41FA5}">
                      <a16:colId xmlns:a16="http://schemas.microsoft.com/office/drawing/2014/main" val="3588345814"/>
                    </a:ext>
                  </a:extLst>
                </a:gridCol>
                <a:gridCol w="1458501">
                  <a:extLst>
                    <a:ext uri="{9D8B030D-6E8A-4147-A177-3AD203B41FA5}">
                      <a16:colId xmlns:a16="http://schemas.microsoft.com/office/drawing/2014/main" val="20003"/>
                    </a:ext>
                  </a:extLst>
                </a:gridCol>
                <a:gridCol w="1458501">
                  <a:extLst>
                    <a:ext uri="{9D8B030D-6E8A-4147-A177-3AD203B41FA5}">
                      <a16:colId xmlns:a16="http://schemas.microsoft.com/office/drawing/2014/main" val="20004"/>
                    </a:ext>
                  </a:extLst>
                </a:gridCol>
                <a:gridCol w="1458501">
                  <a:extLst>
                    <a:ext uri="{9D8B030D-6E8A-4147-A177-3AD203B41FA5}">
                      <a16:colId xmlns:a16="http://schemas.microsoft.com/office/drawing/2014/main" val="20005"/>
                    </a:ext>
                  </a:extLst>
                </a:gridCol>
              </a:tblGrid>
              <a:tr h="648000">
                <a:tc>
                  <a:txBody>
                    <a:bodyPr/>
                    <a:lstStyle/>
                    <a:p>
                      <a:pPr algn="ctr"/>
                      <a:r>
                        <a:rPr lang="pt-BR" sz="2000" b="0" dirty="0">
                          <a:latin typeface="Segoe UI Black" panose="020B0A02040204020203"/>
                          <a:ea typeface="Segoe UI Black" panose="020B0A02040204020203"/>
                          <a:cs typeface="Segoe UI" panose="020B0502040204020203"/>
                        </a:rPr>
                        <a:t>DEPENDENTES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50GB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100GB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120GB</a:t>
                      </a:r>
                    </a:p>
                    <a:p>
                      <a:pPr algn="ctr"/>
                      <a:r>
                        <a:rPr lang="pt-BR" sz="1500" b="0" dirty="0">
                          <a:latin typeface="Segoe UI Black" panose="020B0A02040204020203"/>
                          <a:ea typeface="Segoe UI Black" panose="020B0A02040204020203"/>
                          <a:cs typeface="Segoe UI" panose="020B0502040204020203"/>
                        </a:rPr>
                        <a:t>Cloud </a:t>
                      </a:r>
                      <a:r>
                        <a:rPr lang="pt-BR" sz="1500" b="0" dirty="0" err="1">
                          <a:latin typeface="Segoe UI Black" panose="020B0A02040204020203"/>
                          <a:ea typeface="Segoe UI Black" panose="020B0A02040204020203"/>
                          <a:cs typeface="Segoe UI" panose="020B0502040204020203"/>
                        </a:rPr>
                        <a:t>Gaming</a:t>
                      </a:r>
                      <a:endParaRPr lang="pt-BR" sz="1500" b="0" dirty="0">
                        <a:latin typeface="Segoe UI Black" panose="020B0A02040204020203"/>
                        <a:ea typeface="Segoe UI Black" panose="020B0A02040204020203"/>
                        <a:cs typeface="Segoe UI" panose="020B05020402040202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200GB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300GB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2000" b="0" dirty="0">
                          <a:latin typeface="Segoe UI Black" panose="020B0A02040204020203"/>
                          <a:ea typeface="Segoe UI Black" panose="020B0A02040204020203"/>
                          <a:cs typeface="Segoe UI" panose="020B0502040204020203"/>
                        </a:rPr>
                        <a:t>600GB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extLst>
                  <a:ext uri="{0D108BD9-81ED-4DB2-BD59-A6C34878D82A}">
                    <a16:rowId xmlns:a16="http://schemas.microsoft.com/office/drawing/2014/main" val="10000"/>
                  </a:ext>
                </a:extLst>
              </a:tr>
              <a:tr h="648000">
                <a:tc>
                  <a:txBody>
                    <a:bodyPr/>
                    <a:lstStyle/>
                    <a:p>
                      <a:pPr algn="ctr"/>
                      <a:r>
                        <a:rPr lang="pt-BR" sz="1800" b="1" dirty="0">
                          <a:solidFill>
                            <a:schemeClr val="bg1"/>
                          </a:solidFill>
                          <a:latin typeface="Segoe UI Black" panose="020B0A02040204020203"/>
                          <a:ea typeface="Segoe UI Black" panose="020B0A02040204020203"/>
                          <a:cs typeface="Segoe UI" panose="020B0502040204020203"/>
                        </a:rPr>
                        <a:t>INCLUSO(S)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1800" b="0" dirty="0">
                          <a:latin typeface="Segoe UI" panose="020B0502040204020203"/>
                          <a:cs typeface="Segoe UI" panose="020B0502040204020203"/>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48000">
                <a:tc>
                  <a:txBody>
                    <a:bodyPr/>
                    <a:lstStyle/>
                    <a:p>
                      <a:pPr algn="ctr"/>
                      <a:r>
                        <a:rPr lang="pt-BR" sz="1800" b="1" dirty="0">
                          <a:solidFill>
                            <a:schemeClr val="bg1"/>
                          </a:solidFill>
                          <a:latin typeface="Segoe UI Black" panose="020B0A02040204020203"/>
                          <a:ea typeface="Segoe UI Black" panose="020B0A02040204020203"/>
                          <a:cs typeface="Segoe UI" panose="020B0502040204020203"/>
                        </a:rPr>
                        <a:t> R$55,00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1800" b="0" dirty="0">
                          <a:latin typeface="Segoe UI" panose="020B0502040204020203"/>
                          <a:cs typeface="Segoe UI" panose="020B0502040204020203"/>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48000">
                <a:tc>
                  <a:txBody>
                    <a:bodyPr/>
                    <a:lstStyle/>
                    <a:p>
                      <a:pPr algn="ctr"/>
                      <a:r>
                        <a:rPr lang="pt-BR" sz="1800" b="1" dirty="0">
                          <a:solidFill>
                            <a:schemeClr val="bg1"/>
                          </a:solidFill>
                          <a:latin typeface="Segoe UI Black" panose="020B0A02040204020203"/>
                          <a:ea typeface="Segoe UI Black" panose="020B0A02040204020203"/>
                          <a:cs typeface="Segoe UI" panose="020B0502040204020203"/>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alpha val="63000"/>
                      </a:srgbClr>
                    </a:solidFill>
                  </a:tcPr>
                </a:tc>
                <a:tc>
                  <a:txBody>
                    <a:bodyPr/>
                    <a:lstStyle/>
                    <a:p>
                      <a:pPr algn="ctr"/>
                      <a:r>
                        <a:rPr lang="pt-BR" sz="1800" b="0" dirty="0">
                          <a:latin typeface="Segoe UI" panose="020B0502040204020203"/>
                          <a:cs typeface="Segoe UI" panose="020B0502040204020203"/>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t-BR" sz="1800" b="0" dirty="0">
                          <a:latin typeface="Segoe UI" panose="020B0502040204020203"/>
                          <a:cs typeface="Segoe UI" panose="020B0502040204020203"/>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3ED7-3F36-E594-3289-35AD0200C358}"/>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5E030679-C5E2-CA25-8CF9-8D378702221B}"/>
              </a:ext>
            </a:extLst>
          </p:cNvPr>
          <p:cNvSpPr txBox="1"/>
          <p:nvPr/>
        </p:nvSpPr>
        <p:spPr>
          <a:xfrm>
            <a:off x="6025091" y="2687844"/>
            <a:ext cx="5281083" cy="1631216"/>
          </a:xfrm>
          <a:prstGeom prst="rect">
            <a:avLst/>
          </a:prstGeom>
          <a:noFill/>
        </p:spPr>
        <p:txBody>
          <a:bodyPr wrap="square" anchor="ctr">
            <a:spAutoFit/>
          </a:bodyPr>
          <a:lstStyle/>
          <a:p>
            <a:pPr lvl="0">
              <a:spcBef>
                <a:spcPts val="1200"/>
              </a:spcBef>
              <a:defRPr/>
            </a:pPr>
            <a:r>
              <a:rPr lang="pt-BR" sz="2500" dirty="0">
                <a:solidFill>
                  <a:prstClr val="white"/>
                </a:solidFill>
                <a:latin typeface="Segoe UI" panose="020B0502040204020203" pitchFamily="34" charset="0"/>
                <a:cs typeface="Segoe UI" panose="020B0502040204020203" pitchFamily="34" charset="0"/>
              </a:rPr>
              <a:t>Na venda do Claro </a:t>
            </a:r>
            <a:r>
              <a:rPr lang="pt-BR" sz="2500" dirty="0" err="1">
                <a:solidFill>
                  <a:prstClr val="white"/>
                </a:solidFill>
                <a:latin typeface="Segoe UI" panose="020B0502040204020203" pitchFamily="34" charset="0"/>
                <a:cs typeface="Segoe UI" panose="020B0502040204020203" pitchFamily="34" charset="0"/>
              </a:rPr>
              <a:t>Multi</a:t>
            </a:r>
            <a:r>
              <a:rPr lang="pt-BR" sz="2500" dirty="0">
                <a:solidFill>
                  <a:prstClr val="white"/>
                </a:solidFill>
                <a:latin typeface="Segoe UI" panose="020B0502040204020203" pitchFamily="34" charset="0"/>
                <a:cs typeface="Segoe UI" panose="020B0502040204020203" pitchFamily="34" charset="0"/>
              </a:rPr>
              <a:t> com qualquer plano Pós, o cliente tem ChatGPT Plus sem custo adicional por 4 meses</a:t>
            </a:r>
            <a:r>
              <a:rPr kumimoji="0" lang="pt-BR" sz="25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t>
            </a:r>
          </a:p>
        </p:txBody>
      </p:sp>
      <p:sp>
        <p:nvSpPr>
          <p:cNvPr id="5" name="CaixaDeTexto 4">
            <a:extLst>
              <a:ext uri="{FF2B5EF4-FFF2-40B4-BE49-F238E27FC236}">
                <a16:creationId xmlns:a16="http://schemas.microsoft.com/office/drawing/2014/main" id="{9446B5D1-ADD5-5730-6E82-CEF1EEB265A4}"/>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pic>
        <p:nvPicPr>
          <p:cNvPr id="6" name="Imagem 2">
            <a:extLst>
              <a:ext uri="{FF2B5EF4-FFF2-40B4-BE49-F238E27FC236}">
                <a16:creationId xmlns:a16="http://schemas.microsoft.com/office/drawing/2014/main" id="{183D2513-197D-79CD-C484-665853223237}"/>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7" name="Retângulo 6">
            <a:extLst>
              <a:ext uri="{FF2B5EF4-FFF2-40B4-BE49-F238E27FC236}">
                <a16:creationId xmlns:a16="http://schemas.microsoft.com/office/drawing/2014/main" id="{C27556AD-0E55-0ABE-9F70-E7B9050AD8F7}"/>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6802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813792" y="1269362"/>
            <a:ext cx="28537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Planos</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1" name="CaixaDeTexto 20"/>
          <p:cNvSpPr txBox="1"/>
          <p:nvPr/>
        </p:nvSpPr>
        <p:spPr>
          <a:xfrm>
            <a:off x="811538" y="1684188"/>
            <a:ext cx="8526627" cy="461665"/>
          </a:xfrm>
          <a:prstGeom prst="rect">
            <a:avLst/>
          </a:prstGeom>
          <a:noFill/>
        </p:spPr>
        <p:txBody>
          <a:bodyPr wrap="square" rtlCol="0">
            <a:spAutoFit/>
          </a:bodyPr>
          <a:lstStyle/>
          <a:p>
            <a:pPr marL="0" marR="0" lvl="0" indent="0" algn="l" defTabSz="450850"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LINHAS ADICIONAIS </a:t>
            </a: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VÁLIDAS PARA CONTRATAÇÃO</a:t>
            </a:r>
          </a:p>
        </p:txBody>
      </p:sp>
      <p:sp>
        <p:nvSpPr>
          <p:cNvPr id="18" name="Retângulo 17"/>
          <p:cNvSpPr/>
          <p:nvPr/>
        </p:nvSpPr>
        <p:spPr>
          <a:xfrm>
            <a:off x="7979355" y="2745579"/>
            <a:ext cx="3609268" cy="892552"/>
          </a:xfrm>
          <a:prstGeom prst="rect">
            <a:avLst/>
          </a:prstGeom>
          <a:solidFill>
            <a:srgbClr val="BD920E"/>
          </a:solidFill>
          <a:ln>
            <a:solidFill>
              <a:srgbClr val="BD920E"/>
            </a:solidFill>
          </a:ln>
        </p:spPr>
        <p:txBody>
          <a:bodyPr wrap="square">
            <a:spAutoFit/>
          </a:bodyPr>
          <a:lstStyle/>
          <a:p>
            <a:pPr marL="0" marR="0" lvl="0" indent="0" algn="ctr" defTabSz="574040" rtl="0" eaLnBrk="1" fontAlgn="auto" latinLnBrk="0" hangingPunct="1">
              <a:lnSpc>
                <a:spcPct val="100000"/>
              </a:lnSpc>
              <a:spcBef>
                <a:spcPts val="0"/>
              </a:spcBef>
              <a:spcAft>
                <a:spcPts val="0"/>
              </a:spcAft>
              <a:buClrTx/>
              <a:buSzTx/>
              <a:buFontTx/>
              <a:buNone/>
              <a:defRPr/>
            </a:pPr>
            <a:r>
              <a:rPr kumimoji="0" lang="pt-BR" sz="1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Calibri" panose="020F0502020204030204" pitchFamily="34" charset="0"/>
              </a:rPr>
              <a:t>CLARO INTERNET</a:t>
            </a:r>
            <a:br>
              <a:rPr kumimoji="0" lang="pt-BR" sz="20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Calibri" panose="020F0502020204030204" pitchFamily="34" charset="0"/>
              </a:rPr>
            </a:b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Não compartilha internet, utiliza</a:t>
            </a:r>
            <a:b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os benefícios do Claro internet.</a:t>
            </a: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grpSp>
        <p:nvGrpSpPr>
          <p:cNvPr id="3" name="Agrupar 2"/>
          <p:cNvGrpSpPr/>
          <p:nvPr/>
        </p:nvGrpSpPr>
        <p:grpSpPr>
          <a:xfrm>
            <a:off x="552390" y="2745579"/>
            <a:ext cx="3826507" cy="1292662"/>
            <a:chOff x="719473" y="2555895"/>
            <a:chExt cx="3826507" cy="1292662"/>
          </a:xfrm>
        </p:grpSpPr>
        <p:sp>
          <p:nvSpPr>
            <p:cNvPr id="17" name="Retângulo 16"/>
            <p:cNvSpPr/>
            <p:nvPr/>
          </p:nvSpPr>
          <p:spPr>
            <a:xfrm>
              <a:off x="719473" y="2555895"/>
              <a:ext cx="3826507" cy="646331"/>
            </a:xfrm>
            <a:prstGeom prst="rect">
              <a:avLst/>
            </a:prstGeom>
            <a:solidFill>
              <a:srgbClr val="BD920E"/>
            </a:solidFill>
            <a:ln>
              <a:solidFill>
                <a:srgbClr val="BD920E"/>
              </a:solidFill>
            </a:ln>
          </p:spPr>
          <p:txBody>
            <a:bodyPr wrap="square">
              <a:spAutoFit/>
            </a:bodyPr>
            <a:lstStyle/>
            <a:p>
              <a:pPr marL="141605" marR="0" lvl="0" indent="-141605" algn="ctr" defTabSz="436880" rtl="0" eaLnBrk="1" fontAlgn="ctr" latinLnBrk="0" hangingPunct="1">
                <a:lnSpc>
                  <a:spcPct val="100000"/>
                </a:lnSpc>
                <a:spcBef>
                  <a:spcPts val="0"/>
                </a:spcBef>
                <a:spcAft>
                  <a:spcPts val="0"/>
                </a:spcAft>
                <a:buClrTx/>
                <a:buSzTx/>
                <a:buFontTx/>
                <a:buNone/>
                <a:defRPr/>
              </a:pPr>
              <a:r>
                <a:rPr kumimoji="0" lang="pt-BR" sz="18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Calibri" panose="020F0502020204030204" pitchFamily="34" charset="0"/>
                </a:rPr>
                <a:t>COMPARTILHAMENTO TOTAL</a:t>
              </a:r>
            </a:p>
            <a:p>
              <a:pPr marL="141605" marR="0" lvl="0" indent="-141605" algn="ctr" defTabSz="436880" rtl="0" eaLnBrk="1" fontAlgn="ctr" latinLnBrk="0" hangingPunct="1">
                <a:lnSpc>
                  <a:spcPct val="100000"/>
                </a:lnSpc>
                <a:spcBef>
                  <a:spcPts val="0"/>
                </a:spcBef>
                <a:spcAft>
                  <a:spcPts val="0"/>
                </a:spcAft>
                <a:buClrTx/>
                <a:buSzTx/>
                <a:buFontTx/>
                <a:buNone/>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(INTERNET + MINUTOS + SMS)</a:t>
              </a:r>
            </a:p>
          </p:txBody>
        </p:sp>
        <p:sp>
          <p:nvSpPr>
            <p:cNvPr id="19" name="TextBox 11"/>
            <p:cNvSpPr txBox="1"/>
            <p:nvPr/>
          </p:nvSpPr>
          <p:spPr>
            <a:xfrm>
              <a:off x="719473" y="3202226"/>
              <a:ext cx="3826507" cy="646331"/>
            </a:xfrm>
            <a:prstGeom prst="rect">
              <a:avLst/>
            </a:prstGeom>
            <a:noFill/>
            <a:ln>
              <a:solidFill>
                <a:srgbClr val="BD920E"/>
              </a:solidFill>
            </a:ln>
          </p:spPr>
          <p:txBody>
            <a:bodyPr wrap="square" rtlCol="0" anchor="ctr">
              <a:noAutofit/>
            </a:bodyPr>
            <a:lstStyle/>
            <a:p>
              <a:pPr marL="0" marR="0" lvl="0" indent="0" algn="ctr" defTabSz="437515" rtl="0" eaLnBrk="1" fontAlgn="auto" latinLnBrk="0" hangingPunct="1">
                <a:lnSpc>
                  <a:spcPct val="100000"/>
                </a:lnSpc>
                <a:spcBef>
                  <a:spcPts val="0"/>
                </a:spcBef>
                <a:spcAft>
                  <a:spcPts val="0"/>
                </a:spcAft>
                <a:buClrTx/>
                <a:buSzTx/>
                <a:buFontTx/>
                <a:buNone/>
                <a:defRPr/>
              </a:pPr>
              <a:r>
                <a:rPr kumimoji="0" lang="pt-BR"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R$ 55,00</a:t>
              </a:r>
              <a:endParaRPr kumimoji="0" lang="pt-BR"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2" name="Agrupar 1"/>
          <p:cNvGrpSpPr/>
          <p:nvPr/>
        </p:nvGrpSpPr>
        <p:grpSpPr>
          <a:xfrm>
            <a:off x="4573795" y="2745579"/>
            <a:ext cx="3210662" cy="1292662"/>
            <a:chOff x="595163" y="3394475"/>
            <a:chExt cx="3826506" cy="1292662"/>
          </a:xfrm>
        </p:grpSpPr>
        <p:sp>
          <p:nvSpPr>
            <p:cNvPr id="16" name="Retângulo 15"/>
            <p:cNvSpPr/>
            <p:nvPr/>
          </p:nvSpPr>
          <p:spPr>
            <a:xfrm>
              <a:off x="595163" y="3394475"/>
              <a:ext cx="3826506" cy="646331"/>
            </a:xfrm>
            <a:prstGeom prst="rect">
              <a:avLst/>
            </a:prstGeom>
            <a:solidFill>
              <a:srgbClr val="BD920E"/>
            </a:solidFill>
            <a:ln>
              <a:solidFill>
                <a:srgbClr val="BD920E"/>
              </a:solidFill>
            </a:ln>
          </p:spPr>
          <p:txBody>
            <a:bodyPr wrap="square">
              <a:spAutoFit/>
            </a:bodyPr>
            <a:lstStyle/>
            <a:p>
              <a:pPr marL="0" marR="0" lvl="0" indent="0" algn="ctr" defTabSz="436880" rtl="0" eaLnBrk="1" fontAlgn="auto" latinLnBrk="0" hangingPunct="1">
                <a:lnSpc>
                  <a:spcPct val="100000"/>
                </a:lnSpc>
                <a:spcBef>
                  <a:spcPts val="0"/>
                </a:spcBef>
                <a:spcAft>
                  <a:spcPts val="0"/>
                </a:spcAft>
                <a:buClrTx/>
                <a:buSzTx/>
                <a:buFontTx/>
                <a:buNone/>
                <a:defRPr/>
              </a:pPr>
              <a:r>
                <a:rPr kumimoji="0" lang="pt-BR" sz="18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Calibri" panose="020F0502020204030204" pitchFamily="34" charset="0"/>
                </a:rPr>
                <a:t>COMPARTILHAMENTO </a:t>
              </a:r>
            </a:p>
            <a:p>
              <a:pPr marL="0" marR="0" lvl="0" indent="0" algn="ctr" defTabSz="436880" rtl="0" eaLnBrk="1" fontAlgn="auto" latinLnBrk="0" hangingPunct="1">
                <a:lnSpc>
                  <a:spcPct val="100000"/>
                </a:lnSpc>
                <a:spcBef>
                  <a:spcPts val="0"/>
                </a:spcBef>
                <a:spcAft>
                  <a:spcPts val="0"/>
                </a:spcAft>
                <a:buClrTx/>
                <a:buSzTx/>
                <a:buFontTx/>
                <a:buNone/>
                <a:defRPr/>
              </a:pPr>
              <a:r>
                <a:rPr kumimoji="0" lang="pt-BR" sz="18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Calibri" panose="020F0502020204030204" pitchFamily="34" charset="0"/>
                </a:rPr>
                <a:t>DE INTERNET</a:t>
              </a:r>
            </a:p>
          </p:txBody>
        </p:sp>
        <p:sp>
          <p:nvSpPr>
            <p:cNvPr id="20" name="TextBox 11"/>
            <p:cNvSpPr txBox="1"/>
            <p:nvPr/>
          </p:nvSpPr>
          <p:spPr>
            <a:xfrm>
              <a:off x="595163" y="4045209"/>
              <a:ext cx="3826506" cy="641928"/>
            </a:xfrm>
            <a:prstGeom prst="rect">
              <a:avLst/>
            </a:prstGeom>
            <a:noFill/>
            <a:ln>
              <a:solidFill>
                <a:srgbClr val="BD920E"/>
              </a:solidFill>
            </a:ln>
          </p:spPr>
          <p:txBody>
            <a:bodyPr wrap="square" rtlCol="0" anchor="ctr">
              <a:noAutofit/>
            </a:bodyPr>
            <a:lstStyle/>
            <a:p>
              <a:pPr marL="0" marR="0" lvl="0" indent="0" algn="ctr" defTabSz="437515" rtl="0" eaLnBrk="1" fontAlgn="auto" latinLnBrk="0" hangingPunct="1">
                <a:lnSpc>
                  <a:spcPct val="100000"/>
                </a:lnSpc>
                <a:spcBef>
                  <a:spcPts val="0"/>
                </a:spcBef>
                <a:spcAft>
                  <a:spcPts val="0"/>
                </a:spcAft>
                <a:buClrTx/>
                <a:buSzTx/>
                <a:buFontTx/>
                <a:buNone/>
                <a:defRPr/>
              </a:pPr>
              <a:r>
                <a:rPr kumimoji="0" lang="pt-BR" sz="1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R$ 29,99</a:t>
              </a:r>
            </a:p>
          </p:txBody>
        </p:sp>
      </p:grpSp>
      <p:graphicFrame>
        <p:nvGraphicFramePr>
          <p:cNvPr id="22" name="Tabela 21"/>
          <p:cNvGraphicFramePr>
            <a:graphicFrameLocks noGrp="1"/>
          </p:cNvGraphicFramePr>
          <p:nvPr/>
        </p:nvGraphicFramePr>
        <p:xfrm>
          <a:off x="7979355" y="3631201"/>
          <a:ext cx="3609268" cy="892552"/>
        </p:xfrm>
        <a:graphic>
          <a:graphicData uri="http://schemas.openxmlformats.org/drawingml/2006/table">
            <a:tbl>
              <a:tblPr firstRow="1" bandRow="1">
                <a:tableStyleId>{5C22544A-7EE6-4342-B048-85BDC9FD1C3A}</a:tableStyleId>
              </a:tblPr>
              <a:tblGrid>
                <a:gridCol w="3609268">
                  <a:extLst>
                    <a:ext uri="{9D8B030D-6E8A-4147-A177-3AD203B41FA5}">
                      <a16:colId xmlns:a16="http://schemas.microsoft.com/office/drawing/2014/main" val="20002"/>
                    </a:ext>
                  </a:extLst>
                </a:gridCol>
              </a:tblGrid>
              <a:tr h="441686">
                <a:tc>
                  <a:txBody>
                    <a:bodyPr/>
                    <a:lstStyle/>
                    <a:p>
                      <a:pPr marL="85725" marR="0" lvl="0" indent="-85725" algn="ctr" defTabSz="417830" rtl="0" eaLnBrk="1" fontAlgn="ctr" latinLnBrk="0" hangingPunct="1">
                        <a:lnSpc>
                          <a:spcPct val="100000"/>
                        </a:lnSpc>
                        <a:spcBef>
                          <a:spcPts val="0"/>
                        </a:spcBef>
                        <a:spcAft>
                          <a:spcPts val="0"/>
                        </a:spcAft>
                        <a:buClrTx/>
                        <a:buSzTx/>
                        <a:buFontTx/>
                        <a:buNone/>
                        <a:defRPr/>
                      </a:pPr>
                      <a:r>
                        <a:rPr kumimoji="0" lang="pt-BR" sz="1600" b="0" i="0" u="none" strike="noStrike" kern="1200" cap="none" spc="0" normalizeH="0" baseline="0" noProof="0">
                          <a:ln>
                            <a:noFill/>
                          </a:ln>
                          <a:solidFill>
                            <a:schemeClr val="bg1"/>
                          </a:solidFill>
                          <a:effectLst/>
                          <a:uLnTx/>
                          <a:uFillTx/>
                          <a:latin typeface="Segoe UI Black" panose="020B0A02040204020203" pitchFamily="34" charset="0"/>
                          <a:ea typeface="Segoe UI Black" panose="020B0A02040204020203" pitchFamily="34" charset="0"/>
                          <a:cs typeface="Segoe UI" panose="020B0502040204020203" pitchFamily="34" charset="0"/>
                        </a:rPr>
                        <a:t>120 GB</a:t>
                      </a:r>
                      <a:endParaRPr kumimoji="0" lang="pt-BR" sz="1600" b="0" i="0" u="none" strike="noStrike" kern="1200" cap="none" spc="0" normalizeH="0" baseline="0" noProof="0">
                        <a:ln>
                          <a:noFill/>
                        </a:ln>
                        <a:solidFill>
                          <a:schemeClr val="bg1"/>
                        </a:solidFill>
                        <a:effectLst/>
                        <a:uLnTx/>
                        <a:uFillTx/>
                        <a:latin typeface="Segoe UI" panose="020B0502040204020203" pitchFamily="34" charset="0"/>
                        <a:ea typeface="Segoe UI Black" panose="020B0A02040204020203" pitchFamily="34" charset="0"/>
                        <a:cs typeface="Segoe UI" panose="020B0502040204020203" pitchFamily="34" charset="0"/>
                      </a:endParaRPr>
                    </a:p>
                  </a:txBody>
                  <a:tcPr marL="10842" marR="10842" marT="10842"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920E"/>
                    </a:solidFill>
                  </a:tcPr>
                </a:tc>
                <a:extLst>
                  <a:ext uri="{0D108BD9-81ED-4DB2-BD59-A6C34878D82A}">
                    <a16:rowId xmlns:a16="http://schemas.microsoft.com/office/drawing/2014/main" val="10000"/>
                  </a:ext>
                </a:extLst>
              </a:tr>
              <a:tr h="450866">
                <a:tc>
                  <a:txBody>
                    <a:bodyPr/>
                    <a:lstStyle/>
                    <a:p>
                      <a:pPr marL="85725" indent="-85725" algn="ctr" fontAlgn="ctr"/>
                      <a:r>
                        <a:rPr lang="pt-BR" sz="1600" b="0" i="0" u="none" strike="noStrike" kern="1200" dirty="0">
                          <a:solidFill>
                            <a:schemeClr val="tx1"/>
                          </a:solidFill>
                          <a:effectLst/>
                          <a:latin typeface="Segoe UI Black" panose="020B0A02040204020203" pitchFamily="34" charset="0"/>
                          <a:ea typeface="Segoe UI Black" panose="020B0A02040204020203" pitchFamily="34" charset="0"/>
                          <a:cs typeface="Segoe UI" panose="020B0502040204020203" pitchFamily="34" charset="0"/>
                        </a:rPr>
                        <a:t>R$ 109,90</a:t>
                      </a:r>
                    </a:p>
                  </a:txBody>
                  <a:tcPr marL="10842" marR="10842" marT="108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4" name="CaixaDeTexto 33"/>
          <p:cNvSpPr txBox="1"/>
          <p:nvPr/>
        </p:nvSpPr>
        <p:spPr>
          <a:xfrm>
            <a:off x="2614388" y="6044255"/>
            <a:ext cx="6963224" cy="261610"/>
          </a:xfrm>
          <a:prstGeom prst="rect">
            <a:avLst/>
          </a:prstGeom>
          <a:noFill/>
        </p:spPr>
        <p:txBody>
          <a:bodyPr wrap="square" rtlCol="0">
            <a:spAutoFit/>
          </a:bodyPr>
          <a:lstStyle/>
          <a:p>
            <a:pPr marL="0" marR="0" lvl="0" indent="-299720" algn="ctr" defTabSz="914400" rtl="0" eaLnBrk="1" fontAlgn="auto" latinLnBrk="0" hangingPunct="1">
              <a:lnSpc>
                <a:spcPct val="100000"/>
              </a:lnSpc>
              <a:spcBef>
                <a:spcPts val="1200"/>
              </a:spcBef>
              <a:spcAft>
                <a:spcPts val="0"/>
              </a:spcAft>
              <a:buClrTx/>
              <a:buSzTx/>
              <a:buFontTx/>
              <a:buNone/>
              <a:defRPr/>
            </a:pPr>
            <a:r>
              <a:rPr kumimoji="0" lang="pt-BR"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Consulte sempre os </a:t>
            </a:r>
            <a:r>
              <a:rPr kumimoji="0" lang="pt-BR"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valores atualizados </a:t>
            </a:r>
            <a:r>
              <a:rPr kumimoji="0" lang="pt-BR"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no momento da venda nos books e tabelas de preços.</a:t>
            </a:r>
          </a:p>
        </p:txBody>
      </p:sp>
      <p:pic>
        <p:nvPicPr>
          <p:cNvPr id="5" name="Gráfico 4"/>
          <p:cNvPicPr>
            <a:picLocks noChangeAspect="1"/>
          </p:cNvPicPr>
          <p:nvPr/>
        </p:nvPicPr>
        <p:blipFill rotWithShape="1">
          <a:blip r:embed="rId3"/>
          <a:srcRect l="53177" t="3241" r="-1335" b="-3241"/>
          <a:stretch>
            <a:fillRect/>
          </a:stretch>
        </p:blipFill>
        <p:spPr>
          <a:xfrm>
            <a:off x="47625" y="886284"/>
            <a:ext cx="553425" cy="1144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animBg="1"/>
      <p:bldP spid="3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11288" y="4933184"/>
            <a:ext cx="4758232" cy="1310907"/>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813792" y="1269362"/>
            <a:ext cx="2853746" cy="400110"/>
          </a:xfrm>
          <a:prstGeom prst="rect">
            <a:avLst/>
          </a:prstGeom>
          <a:noFill/>
        </p:spPr>
        <p:txBody>
          <a:bodyPr wrap="square" rtlCol="0">
            <a:spAutoFit/>
          </a:bodyPr>
          <a:lstStyle/>
          <a:p>
            <a:r>
              <a:rPr lang="pt-BR" sz="2000" b="1" dirty="0">
                <a:solidFill>
                  <a:schemeClr val="bg1"/>
                </a:solidFill>
                <a:latin typeface="Segoe UI Black" panose="020B0A02040204020203" pitchFamily="34" charset="0"/>
                <a:cs typeface="Segoe UI Black" panose="020B0A02040204020203" pitchFamily="34" charset="0"/>
              </a:rPr>
              <a:t>Planos</a:t>
            </a:r>
            <a:endParaRPr lang="pt-BR" sz="2000" dirty="0">
              <a:solidFill>
                <a:schemeClr val="bg1"/>
              </a:solidFill>
              <a:latin typeface="Segoe UI" panose="020B0502040204020203" pitchFamily="34" charset="0"/>
              <a:cs typeface="Segoe UI" panose="020B0502040204020203" pitchFamily="34" charset="0"/>
            </a:endParaRPr>
          </a:p>
        </p:txBody>
      </p:sp>
      <p:sp>
        <p:nvSpPr>
          <p:cNvPr id="21" name="CaixaDeTexto 20"/>
          <p:cNvSpPr txBox="1"/>
          <p:nvPr/>
        </p:nvSpPr>
        <p:spPr>
          <a:xfrm>
            <a:off x="811539" y="1684188"/>
            <a:ext cx="3559842" cy="461665"/>
          </a:xfrm>
          <a:prstGeom prst="rect">
            <a:avLst/>
          </a:prstGeom>
          <a:noFill/>
        </p:spPr>
        <p:txBody>
          <a:bodyPr wrap="square" rtlCol="0">
            <a:spAutoFit/>
          </a:bodyPr>
          <a:lstStyle/>
          <a:p>
            <a:pPr lvl="0" defTabSz="450850">
              <a:defRPr/>
            </a:pPr>
            <a:r>
              <a:rPr lang="pt-BR" sz="2400" b="1">
                <a:solidFill>
                  <a:schemeClr val="bg1"/>
                </a:solidFill>
                <a:latin typeface="Segoe UI" panose="020B0502040204020203" pitchFamily="34" charset="0"/>
                <a:ea typeface="Segoe UI Black" panose="020B0A02040204020203" pitchFamily="34" charset="0"/>
                <a:cs typeface="Segoe UI" panose="020B0502040204020203" pitchFamily="34" charset="0"/>
              </a:rPr>
              <a:t>GESTOR DE INTERNET</a:t>
            </a:r>
          </a:p>
        </p:txBody>
      </p:sp>
      <p:sp>
        <p:nvSpPr>
          <p:cNvPr id="8" name="CaixaDeTexto 7"/>
          <p:cNvSpPr txBox="1"/>
          <p:nvPr/>
        </p:nvSpPr>
        <p:spPr>
          <a:xfrm>
            <a:off x="894664" y="2321262"/>
            <a:ext cx="4353992" cy="2400657"/>
          </a:xfrm>
          <a:prstGeom prst="rect">
            <a:avLst/>
          </a:prstGeom>
          <a:noFill/>
        </p:spPr>
        <p:txBody>
          <a:bodyPr wrap="square" rtlCol="0">
            <a:spAutoFit/>
          </a:bodyPr>
          <a:lstStyle/>
          <a:p>
            <a:pPr>
              <a:spcBef>
                <a:spcPts val="1200"/>
              </a:spcBef>
            </a:pPr>
            <a:r>
              <a:rPr lang="pt-BR" sz="2000" dirty="0">
                <a:solidFill>
                  <a:schemeClr val="bg1"/>
                </a:solidFill>
                <a:latin typeface="Segoe UI" panose="020B0502040204020203" pitchFamily="34" charset="0"/>
              </a:rPr>
              <a:t>Uma nova ferramenta que permite </a:t>
            </a:r>
            <a:br>
              <a:rPr lang="pt-BR" sz="2000" dirty="0">
                <a:solidFill>
                  <a:schemeClr val="bg1"/>
                </a:solidFill>
                <a:latin typeface="Segoe UI" panose="020B0502040204020203" pitchFamily="34" charset="0"/>
              </a:rPr>
            </a:br>
            <a:r>
              <a:rPr lang="pt-BR" sz="2000" dirty="0">
                <a:solidFill>
                  <a:schemeClr val="bg1"/>
                </a:solidFill>
                <a:latin typeface="Segoe UI" panose="020B0502040204020203" pitchFamily="34" charset="0"/>
              </a:rPr>
              <a:t>que o cliente pós </a:t>
            </a:r>
            <a:r>
              <a:rPr lang="pt-BR" sz="2000" b="1" dirty="0">
                <a:solidFill>
                  <a:schemeClr val="bg1"/>
                </a:solidFill>
                <a:latin typeface="Segoe UI" panose="020B0502040204020203" pitchFamily="34" charset="0"/>
              </a:rPr>
              <a:t>controle quanto </a:t>
            </a:r>
            <a:br>
              <a:rPr lang="pt-BR" sz="2000" b="1" dirty="0">
                <a:solidFill>
                  <a:schemeClr val="bg1"/>
                </a:solidFill>
                <a:latin typeface="Segoe UI" panose="020B0502040204020203" pitchFamily="34" charset="0"/>
              </a:rPr>
            </a:br>
            <a:r>
              <a:rPr lang="pt-BR" sz="2000" b="1" dirty="0">
                <a:solidFill>
                  <a:schemeClr val="bg1"/>
                </a:solidFill>
                <a:latin typeface="Segoe UI" panose="020B0502040204020203" pitchFamily="34" charset="0"/>
              </a:rPr>
              <a:t>cada linha vai poder gastar </a:t>
            </a:r>
            <a:br>
              <a:rPr lang="pt-BR" sz="2000" b="1" dirty="0">
                <a:solidFill>
                  <a:schemeClr val="bg1"/>
                </a:solidFill>
                <a:latin typeface="Segoe UI" panose="020B0502040204020203" pitchFamily="34" charset="0"/>
              </a:rPr>
            </a:br>
            <a:r>
              <a:rPr lang="pt-BR" sz="2000" b="1" dirty="0">
                <a:solidFill>
                  <a:schemeClr val="bg1"/>
                </a:solidFill>
                <a:latin typeface="Segoe UI" panose="020B0502040204020203" pitchFamily="34" charset="0"/>
              </a:rPr>
              <a:t>da franquia compartilhada</a:t>
            </a:r>
            <a:r>
              <a:rPr lang="pt-BR" sz="2000" dirty="0">
                <a:solidFill>
                  <a:schemeClr val="bg1"/>
                </a:solidFill>
                <a:latin typeface="Segoe UI" panose="020B0502040204020203" pitchFamily="34" charset="0"/>
              </a:rPr>
              <a:t>. </a:t>
            </a:r>
          </a:p>
          <a:p>
            <a:pPr>
              <a:spcBef>
                <a:spcPts val="1200"/>
              </a:spcBef>
            </a:pPr>
            <a:r>
              <a:rPr lang="pt-BR" sz="2000" dirty="0">
                <a:solidFill>
                  <a:schemeClr val="bg1"/>
                </a:solidFill>
                <a:latin typeface="Segoe UI" panose="020B0502040204020203" pitchFamily="34" charset="0"/>
              </a:rPr>
              <a:t>Veja o exemplo ao lado:</a:t>
            </a:r>
            <a:br>
              <a:rPr lang="pt-BR" sz="2000" dirty="0">
                <a:solidFill>
                  <a:schemeClr val="bg1"/>
                </a:solidFill>
                <a:latin typeface="Segoe UI" panose="020B0502040204020203" pitchFamily="34" charset="0"/>
              </a:rPr>
            </a:br>
            <a:r>
              <a:rPr lang="pt-BR" sz="2000" dirty="0">
                <a:solidFill>
                  <a:schemeClr val="bg1"/>
                </a:solidFill>
                <a:latin typeface="Segoe UI" panose="020B0502040204020203" pitchFamily="34" charset="0"/>
              </a:rPr>
              <a:t>o cliente assina um plano de</a:t>
            </a:r>
            <a:br>
              <a:rPr lang="pt-BR" sz="2000" dirty="0">
                <a:solidFill>
                  <a:schemeClr val="bg1"/>
                </a:solidFill>
                <a:latin typeface="Segoe UI" panose="020B0502040204020203" pitchFamily="34" charset="0"/>
              </a:rPr>
            </a:br>
            <a:r>
              <a:rPr lang="pt-BR" sz="2000" dirty="0">
                <a:solidFill>
                  <a:schemeClr val="bg1"/>
                </a:solidFill>
                <a:latin typeface="Segoe UI" panose="020B0502040204020203" pitchFamily="34" charset="0"/>
              </a:rPr>
              <a:t>200 GB, com 2 linhas</a:t>
            </a:r>
          </a:p>
        </p:txBody>
      </p:sp>
      <p:sp>
        <p:nvSpPr>
          <p:cNvPr id="9" name="CaixaDeTexto 8"/>
          <p:cNvSpPr txBox="1"/>
          <p:nvPr/>
        </p:nvSpPr>
        <p:spPr>
          <a:xfrm>
            <a:off x="1044288" y="5154878"/>
            <a:ext cx="4442112" cy="923330"/>
          </a:xfrm>
          <a:prstGeom prst="rect">
            <a:avLst/>
          </a:prstGeom>
          <a:noFill/>
        </p:spPr>
        <p:txBody>
          <a:bodyPr wrap="square" rtlCol="0">
            <a:spAutoFit/>
          </a:bodyPr>
          <a:lstStyle/>
          <a:p>
            <a:pPr>
              <a:spcBef>
                <a:spcPts val="1200"/>
              </a:spcBef>
            </a:pPr>
            <a:r>
              <a:rPr lang="pt-BR" dirty="0">
                <a:solidFill>
                  <a:schemeClr val="bg1"/>
                </a:solidFill>
                <a:latin typeface="Segoe UI Black" panose="020B0A02040204020203" pitchFamily="34" charset="0"/>
                <a:ea typeface="Segoe UI Black" panose="020B0A02040204020203" pitchFamily="34" charset="0"/>
              </a:rPr>
              <a:t>NÃO É POSSÍVEL DIVIDIR BÔNUS </a:t>
            </a:r>
            <a:br>
              <a:rPr lang="pt-BR" dirty="0">
                <a:solidFill>
                  <a:schemeClr val="bg1"/>
                </a:solidFill>
                <a:latin typeface="Segoe UI Black" panose="020B0A02040204020203" pitchFamily="34" charset="0"/>
                <a:ea typeface="Segoe UI Black" panose="020B0A02040204020203" pitchFamily="34" charset="0"/>
              </a:rPr>
            </a:br>
            <a:r>
              <a:rPr lang="pt-BR" dirty="0">
                <a:solidFill>
                  <a:schemeClr val="bg1"/>
                </a:solidFill>
                <a:latin typeface="Segoe UI Black" panose="020B0A02040204020203" pitchFamily="34" charset="0"/>
                <a:ea typeface="Segoe UI Black" panose="020B0A02040204020203" pitchFamily="34" charset="0"/>
              </a:rPr>
              <a:t>DE DADOS </a:t>
            </a:r>
            <a:r>
              <a:rPr lang="pt-BR" dirty="0">
                <a:solidFill>
                  <a:schemeClr val="bg1"/>
                </a:solidFill>
                <a:latin typeface="Segoe UI" panose="020B0502040204020203" pitchFamily="34" charset="0"/>
              </a:rPr>
              <a:t>(Ex.: Portabilidade, </a:t>
            </a:r>
            <a:br>
              <a:rPr lang="pt-BR" dirty="0">
                <a:solidFill>
                  <a:schemeClr val="bg1"/>
                </a:solidFill>
                <a:latin typeface="Segoe UI" panose="020B0502040204020203" pitchFamily="34" charset="0"/>
              </a:rPr>
            </a:br>
            <a:r>
              <a:rPr lang="pt-BR" dirty="0">
                <a:solidFill>
                  <a:schemeClr val="bg1"/>
                </a:solidFill>
                <a:latin typeface="Segoe UI" panose="020B0502040204020203" pitchFamily="34" charset="0"/>
              </a:rPr>
              <a:t>Quem Combina Ganha Mais, Black Friday). </a:t>
            </a:r>
          </a:p>
        </p:txBody>
      </p:sp>
      <p:grpSp>
        <p:nvGrpSpPr>
          <p:cNvPr id="3" name="Agrupar 2"/>
          <p:cNvGrpSpPr/>
          <p:nvPr/>
        </p:nvGrpSpPr>
        <p:grpSpPr>
          <a:xfrm>
            <a:off x="6177889" y="1427812"/>
            <a:ext cx="2509873" cy="4990407"/>
            <a:chOff x="7344678" y="1203434"/>
            <a:chExt cx="2744262" cy="5456445"/>
          </a:xfrm>
        </p:grpSpPr>
        <p:grpSp>
          <p:nvGrpSpPr>
            <p:cNvPr id="29" name="Agrupar 28"/>
            <p:cNvGrpSpPr/>
            <p:nvPr/>
          </p:nvGrpSpPr>
          <p:grpSpPr>
            <a:xfrm>
              <a:off x="7344678" y="1203434"/>
              <a:ext cx="2744262" cy="5456445"/>
              <a:chOff x="725011" y="2871978"/>
              <a:chExt cx="2232800" cy="4439499"/>
            </a:xfrm>
          </p:grpSpPr>
          <p:sp>
            <p:nvSpPr>
              <p:cNvPr id="30" name="Retângulo arredondado 29"/>
              <p:cNvSpPr/>
              <p:nvPr/>
            </p:nvSpPr>
            <p:spPr>
              <a:xfrm>
                <a:off x="725011" y="2871978"/>
                <a:ext cx="2232800" cy="4439499"/>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Oval 30"/>
              <p:cNvSpPr/>
              <p:nvPr/>
            </p:nvSpPr>
            <p:spPr>
              <a:xfrm>
                <a:off x="1792785" y="2982169"/>
                <a:ext cx="74065" cy="74065"/>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 name="Agrupar 1"/>
            <p:cNvGrpSpPr/>
            <p:nvPr/>
          </p:nvGrpSpPr>
          <p:grpSpPr>
            <a:xfrm>
              <a:off x="7486106" y="1604611"/>
              <a:ext cx="2461406" cy="4755875"/>
              <a:chOff x="9912711" y="1684188"/>
              <a:chExt cx="2461406" cy="4755875"/>
            </a:xfrm>
          </p:grpSpPr>
          <p:grpSp>
            <p:nvGrpSpPr>
              <p:cNvPr id="11" name="Agrupar 10"/>
              <p:cNvGrpSpPr/>
              <p:nvPr/>
            </p:nvGrpSpPr>
            <p:grpSpPr>
              <a:xfrm>
                <a:off x="9912711" y="1684188"/>
                <a:ext cx="2461406" cy="4755875"/>
                <a:chOff x="7481176" y="2136700"/>
                <a:chExt cx="2461406" cy="4755875"/>
              </a:xfrm>
              <a:solidFill>
                <a:schemeClr val="tx1"/>
              </a:solidFill>
            </p:grpSpPr>
            <p:grpSp>
              <p:nvGrpSpPr>
                <p:cNvPr id="17" name="Grupo 29"/>
                <p:cNvGrpSpPr/>
                <p:nvPr/>
              </p:nvGrpSpPr>
              <p:grpSpPr>
                <a:xfrm>
                  <a:off x="7794588" y="4104885"/>
                  <a:ext cx="220441" cy="221371"/>
                  <a:chOff x="-2224389" y="1071631"/>
                  <a:chExt cx="361567" cy="393185"/>
                </a:xfrm>
                <a:grpFill/>
              </p:grpSpPr>
              <p:sp>
                <p:nvSpPr>
                  <p:cNvPr id="19" name="AutoShape 2" descr="blob:https://web.whatsapp.com/12045914-14d4-46cd-ae8f-f5e9aa6e7a5c"/>
                  <p:cNvSpPr>
                    <a:spLocks noChangeAspect="1" noChangeArrowheads="1"/>
                  </p:cNvSpPr>
                  <p:nvPr/>
                </p:nvSpPr>
                <p:spPr bwMode="auto">
                  <a:xfrm>
                    <a:off x="-2224389" y="1071631"/>
                    <a:ext cx="180784" cy="196593"/>
                  </a:xfrm>
                  <a:prstGeom prst="rect">
                    <a:avLst/>
                  </a:prstGeom>
                  <a:grpFill/>
                </p:spPr>
                <p:txBody>
                  <a:bodyPr vert="horz" wrap="square" lIns="121920" tIns="60960" rIns="121920" bIns="60960" numCol="1" anchor="t" anchorCtr="0" compatLnSpc="1"/>
                  <a:lstStyle/>
                  <a:p>
                    <a:endParaRPr lang="pt-BR" sz="2400"/>
                  </a:p>
                </p:txBody>
              </p:sp>
              <p:sp>
                <p:nvSpPr>
                  <p:cNvPr id="20" name="AutoShape 5" descr="blob:https://web.whatsapp.com/24ebcc62-f67a-4a7d-a4d6-290f93f81f33"/>
                  <p:cNvSpPr>
                    <a:spLocks noChangeAspect="1" noChangeArrowheads="1"/>
                  </p:cNvSpPr>
                  <p:nvPr/>
                </p:nvSpPr>
                <p:spPr bwMode="auto">
                  <a:xfrm>
                    <a:off x="-2133998" y="1169927"/>
                    <a:ext cx="180784" cy="196593"/>
                  </a:xfrm>
                  <a:prstGeom prst="rect">
                    <a:avLst/>
                  </a:prstGeom>
                  <a:grpFill/>
                </p:spPr>
                <p:txBody>
                  <a:bodyPr vert="horz" wrap="square" lIns="121920" tIns="60960" rIns="121920" bIns="60960" numCol="1" anchor="t" anchorCtr="0" compatLnSpc="1"/>
                  <a:lstStyle/>
                  <a:p>
                    <a:endParaRPr lang="pt-BR" sz="2400"/>
                  </a:p>
                </p:txBody>
              </p:sp>
              <p:sp>
                <p:nvSpPr>
                  <p:cNvPr id="25" name="AutoShape 9" descr="blob:https://web.whatsapp.com/b8e2524b-e30c-4795-936b-7ce627440534"/>
                  <p:cNvSpPr>
                    <a:spLocks noChangeAspect="1" noChangeArrowheads="1"/>
                  </p:cNvSpPr>
                  <p:nvPr/>
                </p:nvSpPr>
                <p:spPr bwMode="auto">
                  <a:xfrm>
                    <a:off x="-2043606" y="1268223"/>
                    <a:ext cx="180784" cy="196593"/>
                  </a:xfrm>
                  <a:prstGeom prst="rect">
                    <a:avLst/>
                  </a:prstGeom>
                  <a:grpFill/>
                </p:spPr>
                <p:txBody>
                  <a:bodyPr vert="horz" wrap="square" lIns="121920" tIns="60960" rIns="121920" bIns="60960" numCol="1" anchor="t" anchorCtr="0" compatLnSpc="1"/>
                  <a:lstStyle/>
                  <a:p>
                    <a:endParaRPr lang="pt-BR" sz="2400"/>
                  </a:p>
                </p:txBody>
              </p:sp>
            </p:grpSp>
            <p:sp>
              <p:nvSpPr>
                <p:cNvPr id="15" name="Retângulo 14"/>
                <p:cNvSpPr/>
                <p:nvPr/>
              </p:nvSpPr>
              <p:spPr>
                <a:xfrm>
                  <a:off x="7481176" y="2136700"/>
                  <a:ext cx="2461406" cy="4755875"/>
                </a:xfrm>
                <a:prstGeom prst="rect">
                  <a:avLst/>
                </a:prstGeom>
                <a:grpFill/>
                <a:ln w="3810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32" name="Imagem 31"/>
              <p:cNvPicPr>
                <a:picLocks noChangeAspect="1"/>
              </p:cNvPicPr>
              <p:nvPr/>
            </p:nvPicPr>
            <p:blipFill rotWithShape="1">
              <a:blip r:embed="rId3" cstate="print">
                <a:extLst>
                  <a:ext uri="{28A0092B-C50C-407E-A947-70E740481C1C}">
                    <a14:useLocalDpi xmlns:a14="http://schemas.microsoft.com/office/drawing/2010/main" val="0"/>
                  </a:ext>
                </a:extLst>
              </a:blip>
              <a:srcRect b="26733"/>
              <a:stretch>
                <a:fillRect/>
              </a:stretch>
            </p:blipFill>
            <p:spPr>
              <a:xfrm>
                <a:off x="9923385" y="2118457"/>
                <a:ext cx="2450731" cy="3882342"/>
              </a:xfrm>
              <a:prstGeom prst="rect">
                <a:avLst/>
              </a:prstGeom>
              <a:ln>
                <a:solidFill>
                  <a:srgbClr val="DA1E3C"/>
                </a:solidFill>
              </a:ln>
            </p:spPr>
          </p:pic>
        </p:grpSp>
      </p:grpSp>
      <p:grpSp>
        <p:nvGrpSpPr>
          <p:cNvPr id="4" name="Agrupar 3"/>
          <p:cNvGrpSpPr/>
          <p:nvPr/>
        </p:nvGrpSpPr>
        <p:grpSpPr>
          <a:xfrm>
            <a:off x="8868335" y="1427812"/>
            <a:ext cx="2509873" cy="4990407"/>
            <a:chOff x="8868335" y="1427812"/>
            <a:chExt cx="2509873" cy="4990407"/>
          </a:xfrm>
        </p:grpSpPr>
        <p:grpSp>
          <p:nvGrpSpPr>
            <p:cNvPr id="33" name="Agrupar 32"/>
            <p:cNvGrpSpPr/>
            <p:nvPr/>
          </p:nvGrpSpPr>
          <p:grpSpPr>
            <a:xfrm>
              <a:off x="8868335" y="1427812"/>
              <a:ext cx="2509873" cy="4990407"/>
              <a:chOff x="7344678" y="1203434"/>
              <a:chExt cx="2744262" cy="5456445"/>
            </a:xfrm>
          </p:grpSpPr>
          <p:grpSp>
            <p:nvGrpSpPr>
              <p:cNvPr id="34" name="Agrupar 33"/>
              <p:cNvGrpSpPr/>
              <p:nvPr/>
            </p:nvGrpSpPr>
            <p:grpSpPr>
              <a:xfrm>
                <a:off x="7344678" y="1203434"/>
                <a:ext cx="2744262" cy="5456445"/>
                <a:chOff x="725011" y="2871978"/>
                <a:chExt cx="2232800" cy="4439499"/>
              </a:xfrm>
            </p:grpSpPr>
            <p:sp>
              <p:nvSpPr>
                <p:cNvPr id="43" name="Retângulo arredondado 42"/>
                <p:cNvSpPr/>
                <p:nvPr/>
              </p:nvSpPr>
              <p:spPr>
                <a:xfrm>
                  <a:off x="725011" y="2871978"/>
                  <a:ext cx="2232800" cy="4439499"/>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Oval 43"/>
                <p:cNvSpPr/>
                <p:nvPr/>
              </p:nvSpPr>
              <p:spPr>
                <a:xfrm>
                  <a:off x="1792785" y="2982169"/>
                  <a:ext cx="74065" cy="74065"/>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6" name="Agrupar 35"/>
              <p:cNvGrpSpPr/>
              <p:nvPr/>
            </p:nvGrpSpPr>
            <p:grpSpPr>
              <a:xfrm>
                <a:off x="7486106" y="1604611"/>
                <a:ext cx="2461406" cy="4755875"/>
                <a:chOff x="7481176" y="2136700"/>
                <a:chExt cx="2461406" cy="4755875"/>
              </a:xfrm>
              <a:solidFill>
                <a:schemeClr val="tx1"/>
              </a:solidFill>
            </p:grpSpPr>
            <p:grpSp>
              <p:nvGrpSpPr>
                <p:cNvPr id="38" name="Grupo 29"/>
                <p:cNvGrpSpPr/>
                <p:nvPr/>
              </p:nvGrpSpPr>
              <p:grpSpPr>
                <a:xfrm>
                  <a:off x="7794588" y="4104885"/>
                  <a:ext cx="220441" cy="221371"/>
                  <a:chOff x="-2224389" y="1071631"/>
                  <a:chExt cx="361567" cy="393185"/>
                </a:xfrm>
                <a:grpFill/>
              </p:grpSpPr>
              <p:sp>
                <p:nvSpPr>
                  <p:cNvPr id="40" name="AutoShape 2" descr="blob:https://web.whatsapp.com/12045914-14d4-46cd-ae8f-f5e9aa6e7a5c"/>
                  <p:cNvSpPr>
                    <a:spLocks noChangeAspect="1" noChangeArrowheads="1"/>
                  </p:cNvSpPr>
                  <p:nvPr/>
                </p:nvSpPr>
                <p:spPr bwMode="auto">
                  <a:xfrm>
                    <a:off x="-2224389" y="1071631"/>
                    <a:ext cx="180784" cy="196593"/>
                  </a:xfrm>
                  <a:prstGeom prst="rect">
                    <a:avLst/>
                  </a:prstGeom>
                  <a:grpFill/>
                </p:spPr>
                <p:txBody>
                  <a:bodyPr vert="horz" wrap="square" lIns="121920" tIns="60960" rIns="121920" bIns="60960" numCol="1" anchor="t" anchorCtr="0" compatLnSpc="1"/>
                  <a:lstStyle/>
                  <a:p>
                    <a:endParaRPr lang="pt-BR" sz="2400"/>
                  </a:p>
                </p:txBody>
              </p:sp>
              <p:sp>
                <p:nvSpPr>
                  <p:cNvPr id="41" name="AutoShape 5" descr="blob:https://web.whatsapp.com/24ebcc62-f67a-4a7d-a4d6-290f93f81f33"/>
                  <p:cNvSpPr>
                    <a:spLocks noChangeAspect="1" noChangeArrowheads="1"/>
                  </p:cNvSpPr>
                  <p:nvPr/>
                </p:nvSpPr>
                <p:spPr bwMode="auto">
                  <a:xfrm>
                    <a:off x="-2133998" y="1169927"/>
                    <a:ext cx="180784" cy="196593"/>
                  </a:xfrm>
                  <a:prstGeom prst="rect">
                    <a:avLst/>
                  </a:prstGeom>
                  <a:grpFill/>
                </p:spPr>
                <p:txBody>
                  <a:bodyPr vert="horz" wrap="square" lIns="121920" tIns="60960" rIns="121920" bIns="60960" numCol="1" anchor="t" anchorCtr="0" compatLnSpc="1"/>
                  <a:lstStyle/>
                  <a:p>
                    <a:endParaRPr lang="pt-BR" sz="2400"/>
                  </a:p>
                </p:txBody>
              </p:sp>
              <p:sp>
                <p:nvSpPr>
                  <p:cNvPr id="42" name="AutoShape 9" descr="blob:https://web.whatsapp.com/b8e2524b-e30c-4795-936b-7ce627440534"/>
                  <p:cNvSpPr>
                    <a:spLocks noChangeAspect="1" noChangeArrowheads="1"/>
                  </p:cNvSpPr>
                  <p:nvPr/>
                </p:nvSpPr>
                <p:spPr bwMode="auto">
                  <a:xfrm>
                    <a:off x="-2043606" y="1268223"/>
                    <a:ext cx="180784" cy="196593"/>
                  </a:xfrm>
                  <a:prstGeom prst="rect">
                    <a:avLst/>
                  </a:prstGeom>
                  <a:grpFill/>
                </p:spPr>
                <p:txBody>
                  <a:bodyPr vert="horz" wrap="square" lIns="121920" tIns="60960" rIns="121920" bIns="60960" numCol="1" anchor="t" anchorCtr="0" compatLnSpc="1"/>
                  <a:lstStyle/>
                  <a:p>
                    <a:endParaRPr lang="pt-BR" sz="2400"/>
                  </a:p>
                </p:txBody>
              </p:sp>
            </p:grpSp>
            <p:sp>
              <p:nvSpPr>
                <p:cNvPr id="39" name="Retângulo 38"/>
                <p:cNvSpPr/>
                <p:nvPr/>
              </p:nvSpPr>
              <p:spPr>
                <a:xfrm>
                  <a:off x="7481176" y="2136700"/>
                  <a:ext cx="2461406" cy="4755875"/>
                </a:xfrm>
                <a:prstGeom prst="rect">
                  <a:avLst/>
                </a:prstGeom>
                <a:grpFill/>
                <a:ln w="3810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45" name="Imagem 44"/>
            <p:cNvPicPr>
              <a:picLocks noChangeAspect="1"/>
            </p:cNvPicPr>
            <p:nvPr/>
          </p:nvPicPr>
          <p:blipFill rotWithShape="1">
            <a:blip r:embed="rId4" cstate="print">
              <a:extLst>
                <a:ext uri="{28A0092B-C50C-407E-A947-70E740481C1C}">
                  <a14:useLocalDpi xmlns:a14="http://schemas.microsoft.com/office/drawing/2010/main" val="0"/>
                </a:ext>
              </a:extLst>
            </a:blip>
            <a:srcRect b="26733"/>
            <a:stretch>
              <a:fillRect/>
            </a:stretch>
          </p:blipFill>
          <p:spPr>
            <a:xfrm>
              <a:off x="9015046" y="2212013"/>
              <a:ext cx="2241413" cy="3550752"/>
            </a:xfrm>
            <a:prstGeom prst="rect">
              <a:avLst/>
            </a:prstGeom>
            <a:ln>
              <a:solidFill>
                <a:srgbClr val="DA1E3C"/>
              </a:solidFill>
            </a:ln>
          </p:spPr>
        </p:pic>
      </p:grpSp>
      <p:pic>
        <p:nvPicPr>
          <p:cNvPr id="6" name="Gráfico 5"/>
          <p:cNvPicPr>
            <a:picLocks noChangeAspect="1"/>
          </p:cNvPicPr>
          <p:nvPr/>
        </p:nvPicPr>
        <p:blipFill rotWithShape="1">
          <a:blip r:embed="rId5"/>
          <a:srcRect l="53177" t="3241" r="-1335" b="-3241"/>
          <a:stretch>
            <a:fillRect/>
          </a:stretch>
        </p:blipFill>
        <p:spPr>
          <a:xfrm>
            <a:off x="47625" y="886284"/>
            <a:ext cx="553425" cy="1144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13792" y="1697359"/>
            <a:ext cx="11176000"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0" i="0">
                <a:solidFill>
                  <a:schemeClr val="bg1"/>
                </a:solidFill>
                <a:effectLst/>
                <a:latin typeface="Segoe UI" panose="020B0502040204020203" pitchFamily="34" charset="0"/>
                <a:cs typeface="Segoe UI" panose="020B0502040204020203" pitchFamily="34" charset="0"/>
              </a:rPr>
              <a:t>E ainda </a:t>
            </a:r>
            <a:r>
              <a:rPr lang="pt-BR" sz="2000">
                <a:solidFill>
                  <a:schemeClr val="bg1"/>
                </a:solidFill>
                <a:latin typeface="Segoe UI" panose="020B0502040204020203" pitchFamily="34" charset="0"/>
                <a:cs typeface="Segoe UI" panose="020B0502040204020203" pitchFamily="34" charset="0"/>
              </a:rPr>
              <a:t>é possível ter </a:t>
            </a:r>
            <a:r>
              <a:rPr lang="pt-BR" sz="2000" err="1">
                <a:solidFill>
                  <a:schemeClr val="bg1"/>
                </a:solidFill>
                <a:latin typeface="Segoe UI" panose="020B0502040204020203" pitchFamily="34" charset="0"/>
                <a:cs typeface="Segoe UI" panose="020B0502040204020203" pitchFamily="34" charset="0"/>
              </a:rPr>
              <a:t>SVAs</a:t>
            </a:r>
            <a:r>
              <a:rPr lang="pt-BR" sz="2000">
                <a:solidFill>
                  <a:schemeClr val="bg1"/>
                </a:solidFill>
                <a:latin typeface="Segoe UI" panose="020B0502040204020203" pitchFamily="34" charset="0"/>
                <a:cs typeface="Segoe UI" panose="020B0502040204020203" pitchFamily="34" charset="0"/>
              </a:rPr>
              <a:t> qu</a:t>
            </a:r>
            <a:r>
              <a:rPr lang="pt-BR" sz="2000" b="0" i="0">
                <a:solidFill>
                  <a:schemeClr val="bg1"/>
                </a:solidFill>
                <a:effectLst/>
                <a:latin typeface="Segoe UI" panose="020B0502040204020203" pitchFamily="34" charset="0"/>
                <a:cs typeface="Segoe UI" panose="020B0502040204020203" pitchFamily="34" charset="0"/>
              </a:rPr>
              <a:t>e podem ser agregados ao contrato móvel, como por exemplo:</a:t>
            </a:r>
            <a:endParaRPr lang="pt-BR" sz="2000">
              <a:solidFill>
                <a:schemeClr val="bg1"/>
              </a:solidFill>
              <a:latin typeface="Segoe UI" panose="020B0502040204020203" pitchFamily="34" charset="0"/>
              <a:cs typeface="Segoe UI" panose="020B0502040204020203" pitchFamily="34" charset="0"/>
            </a:endParaRPr>
          </a:p>
        </p:txBody>
      </p:sp>
      <p:sp>
        <p:nvSpPr>
          <p:cNvPr id="4" name="CaixaDeTexto 3"/>
          <p:cNvSpPr txBox="1"/>
          <p:nvPr/>
        </p:nvSpPr>
        <p:spPr>
          <a:xfrm>
            <a:off x="1694376" y="5037770"/>
            <a:ext cx="9101504"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a:solidFill>
                  <a:schemeClr val="bg1"/>
                </a:solidFill>
                <a:latin typeface="Segoe UI" panose="020B0502040204020203" pitchFamily="34" charset="0"/>
                <a:cs typeface="Segoe UI" panose="020B0502040204020203" pitchFamily="34" charset="0"/>
              </a:rPr>
              <a:t>Para entender mais os </a:t>
            </a:r>
            <a:r>
              <a:rPr lang="pt-BR" sz="2000" err="1">
                <a:solidFill>
                  <a:schemeClr val="bg1"/>
                </a:solidFill>
                <a:latin typeface="Segoe UI" panose="020B0502040204020203" pitchFamily="34" charset="0"/>
                <a:cs typeface="Segoe UI" panose="020B0502040204020203" pitchFamily="34" charset="0"/>
              </a:rPr>
              <a:t>SVAs</a:t>
            </a:r>
            <a:r>
              <a:rPr lang="pt-BR" sz="2000">
                <a:solidFill>
                  <a:schemeClr val="bg1"/>
                </a:solidFill>
                <a:latin typeface="Segoe UI" panose="020B0502040204020203" pitchFamily="34" charset="0"/>
                <a:cs typeface="Segoe UI" panose="020B0502040204020203" pitchFamily="34" charset="0"/>
              </a:rPr>
              <a:t> que estão inclusos em cada plano, basta verificar as tabelas de preço para conhecer os planos e suas particularidades!</a:t>
            </a:r>
          </a:p>
        </p:txBody>
      </p:sp>
      <p:grpSp>
        <p:nvGrpSpPr>
          <p:cNvPr id="14" name="Agrupar 13"/>
          <p:cNvGrpSpPr/>
          <p:nvPr/>
        </p:nvGrpSpPr>
        <p:grpSpPr>
          <a:xfrm>
            <a:off x="1037287" y="2649236"/>
            <a:ext cx="10415682" cy="1950678"/>
            <a:chOff x="1037287" y="2649236"/>
            <a:chExt cx="10415682" cy="1950678"/>
          </a:xfrm>
        </p:grpSpPr>
        <p:sp>
          <p:nvSpPr>
            <p:cNvPr id="2" name="Retângulo 1"/>
            <p:cNvSpPr/>
            <p:nvPr/>
          </p:nvSpPr>
          <p:spPr>
            <a:xfrm>
              <a:off x="1037287" y="2649236"/>
              <a:ext cx="10415682" cy="1950678"/>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pic>
          <p:nvPicPr>
            <p:cNvPr id="5" name="Gráfico 4"/>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94376" y="3114312"/>
              <a:ext cx="2408661" cy="400110"/>
            </a:xfrm>
            <a:prstGeom prst="rect">
              <a:avLst/>
            </a:prstGeom>
          </p:spPr>
        </p:pic>
        <p:pic>
          <p:nvPicPr>
            <p:cNvPr id="6" name="Gráfico 5"/>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51803" y="3036030"/>
              <a:ext cx="2080574" cy="556675"/>
            </a:xfrm>
            <a:prstGeom prst="rect">
              <a:avLst/>
            </a:prstGeom>
          </p:spPr>
        </p:pic>
        <p:pic>
          <p:nvPicPr>
            <p:cNvPr id="7" name="Gráfico 6"/>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07416" y="3837062"/>
              <a:ext cx="2094490" cy="400110"/>
            </a:xfrm>
            <a:prstGeom prst="rect">
              <a:avLst/>
            </a:prstGeom>
          </p:spPr>
        </p:pic>
        <p:pic>
          <p:nvPicPr>
            <p:cNvPr id="8" name="Gráfico 7"/>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35225" y="3096138"/>
              <a:ext cx="2214895" cy="400110"/>
            </a:xfrm>
            <a:prstGeom prst="rect">
              <a:avLst/>
            </a:prstGeom>
          </p:spPr>
        </p:pic>
        <p:pic>
          <p:nvPicPr>
            <p:cNvPr id="9" name="Gráfico 8"/>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82276" y="3834585"/>
              <a:ext cx="2056219" cy="400110"/>
            </a:xfrm>
            <a:prstGeom prst="rect">
              <a:avLst/>
            </a:prstGeom>
          </p:spPr>
        </p:pic>
      </p:grpSp>
      <p:sp>
        <p:nvSpPr>
          <p:cNvPr id="11" name="CaixaDeTexto 10"/>
          <p:cNvSpPr txBox="1"/>
          <p:nvPr/>
        </p:nvSpPr>
        <p:spPr>
          <a:xfrm>
            <a:off x="813792" y="1269362"/>
            <a:ext cx="2853746" cy="400110"/>
          </a:xfrm>
          <a:prstGeom prst="rect">
            <a:avLst/>
          </a:prstGeom>
          <a:noFill/>
        </p:spPr>
        <p:txBody>
          <a:bodyPr wrap="square" rtlCol="0">
            <a:spAutoFit/>
          </a:bodyPr>
          <a:lstStyle/>
          <a:p>
            <a:r>
              <a:rPr lang="pt-BR" sz="2000" b="1">
                <a:solidFill>
                  <a:schemeClr val="bg1"/>
                </a:solidFill>
                <a:latin typeface="Segoe UI Black" panose="020B0A02040204020203" pitchFamily="34" charset="0"/>
                <a:cs typeface="Segoe UI Black" panose="020B0A02040204020203" pitchFamily="34" charset="0"/>
              </a:rPr>
              <a:t>Planos</a:t>
            </a:r>
            <a:endParaRPr lang="pt-BR" sz="2000">
              <a:solidFill>
                <a:schemeClr val="bg1"/>
              </a:solidFill>
              <a:latin typeface="Segoe UI" panose="020B0502040204020203" pitchFamily="34" charset="0"/>
              <a:cs typeface="Segoe UI" panose="020B0502040204020203" pitchFamily="34" charset="0"/>
            </a:endParaRPr>
          </a:p>
        </p:txBody>
      </p:sp>
      <p:pic>
        <p:nvPicPr>
          <p:cNvPr id="13" name="Gráfico 12"/>
          <p:cNvPicPr>
            <a:picLocks noChangeAspect="1"/>
          </p:cNvPicPr>
          <p:nvPr/>
        </p:nvPicPr>
        <p:blipFill rotWithShape="1">
          <a:blip r:embed="rId7"/>
          <a:srcRect l="53177" t="3241" r="-1335" b="-3241"/>
          <a:stretch>
            <a:fillRect/>
          </a:stretch>
        </p:blipFill>
        <p:spPr>
          <a:xfrm>
            <a:off x="47625" y="886284"/>
            <a:ext cx="553425" cy="1144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891480" y="2967335"/>
            <a:ext cx="2056957" cy="923330"/>
          </a:xfrm>
          <a:prstGeom prst="rect">
            <a:avLst/>
          </a:prstGeom>
          <a:noFill/>
        </p:spPr>
        <p:txBody>
          <a:bodyPr wrap="square" rtlCol="0">
            <a:spAutoFit/>
          </a:bodyPr>
          <a:lstStyle/>
          <a:p>
            <a:pPr algn="ctr"/>
            <a:r>
              <a:rPr lang="pt-BR" sz="5400" b="1">
                <a:solidFill>
                  <a:schemeClr val="bg1"/>
                </a:solidFill>
                <a:latin typeface="Segoe UI Black" panose="020B0A02040204020203" pitchFamily="34" charset="0"/>
                <a:cs typeface="Segoe UI Black" panose="020B0A02040204020203" pitchFamily="34" charset="0"/>
              </a:rPr>
              <a:t>DICA</a:t>
            </a:r>
          </a:p>
        </p:txBody>
      </p:sp>
      <p:pic>
        <p:nvPicPr>
          <p:cNvPr id="7" name="Imagem 2"/>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8" name="Retângulo 7"/>
          <p:cNvSpPr/>
          <p:nvPr/>
        </p:nvSpPr>
        <p:spPr>
          <a:xfrm rot="5400000">
            <a:off x="3899665" y="2990352"/>
            <a:ext cx="88710"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5655763" y="1151453"/>
            <a:ext cx="5472486" cy="181588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800" dirty="0">
                <a:solidFill>
                  <a:schemeClr val="bg1"/>
                </a:solidFill>
                <a:latin typeface="Segoe UI" panose="020B0502040204020203" pitchFamily="34" charset="0"/>
                <a:cs typeface="Segoe UI" panose="020B0502040204020203" pitchFamily="34" charset="0"/>
              </a:rPr>
              <a:t>Para conhecer mais a respeito dos </a:t>
            </a:r>
            <a:r>
              <a:rPr lang="pt-BR" sz="2800" b="1" dirty="0">
                <a:solidFill>
                  <a:schemeClr val="bg1"/>
                </a:solidFill>
                <a:latin typeface="Segoe UI" panose="020B0502040204020203" pitchFamily="34" charset="0"/>
                <a:cs typeface="Segoe UI" panose="020B0502040204020203" pitchFamily="34" charset="0"/>
              </a:rPr>
              <a:t>Serviços Digitais</a:t>
            </a:r>
            <a:r>
              <a:rPr lang="pt-BR" sz="2800" dirty="0">
                <a:solidFill>
                  <a:schemeClr val="bg1"/>
                </a:solidFill>
                <a:latin typeface="Segoe UI" panose="020B0502040204020203" pitchFamily="34" charset="0"/>
                <a:cs typeface="Segoe UI" panose="020B0502040204020203" pitchFamily="34" charset="0"/>
              </a:rPr>
              <a:t>, você pode verificar o </a:t>
            </a:r>
            <a:r>
              <a:rPr lang="pt-BR" sz="2800" b="1" dirty="0">
                <a:solidFill>
                  <a:schemeClr val="bg1"/>
                </a:solidFill>
                <a:latin typeface="Segoe UI" panose="020B0502040204020203" pitchFamily="34" charset="0"/>
                <a:cs typeface="Segoe UI" panose="020B0502040204020203" pitchFamily="34" charset="0"/>
              </a:rPr>
              <a:t>Manual de </a:t>
            </a:r>
            <a:r>
              <a:rPr lang="pt-BR" sz="2800" b="1" dirty="0" err="1">
                <a:solidFill>
                  <a:schemeClr val="bg1"/>
                </a:solidFill>
                <a:latin typeface="Segoe UI" panose="020B0502040204020203" pitchFamily="34" charset="0"/>
                <a:cs typeface="Segoe UI" panose="020B0502040204020203" pitchFamily="34" charset="0"/>
              </a:rPr>
              <a:t>SVAs</a:t>
            </a:r>
            <a:r>
              <a:rPr lang="pt-BR" sz="2800" b="1" dirty="0">
                <a:solidFill>
                  <a:schemeClr val="bg1"/>
                </a:solidFill>
                <a:latin typeface="Segoe UI" panose="020B0502040204020203" pitchFamily="34" charset="0"/>
                <a:cs typeface="Segoe UI" panose="020B0502040204020203" pitchFamily="34" charset="0"/>
              </a:rPr>
              <a:t> </a:t>
            </a:r>
            <a:r>
              <a:rPr lang="pt-BR" sz="2800" dirty="0">
                <a:solidFill>
                  <a:schemeClr val="bg1"/>
                </a:solidFill>
                <a:latin typeface="Segoe UI" panose="020B0502040204020203" pitchFamily="34" charset="0"/>
                <a:cs typeface="Segoe UI" panose="020B0502040204020203" pitchFamily="34" charset="0"/>
              </a:rPr>
              <a:t>a realizando leitura do QR </a:t>
            </a:r>
            <a:r>
              <a:rPr lang="pt-BR" sz="2800" dirty="0" err="1">
                <a:solidFill>
                  <a:schemeClr val="bg1"/>
                </a:solidFill>
                <a:latin typeface="Segoe UI" panose="020B0502040204020203" pitchFamily="34" charset="0"/>
                <a:cs typeface="Segoe UI" panose="020B0502040204020203" pitchFamily="34" charset="0"/>
              </a:rPr>
              <a:t>Code</a:t>
            </a:r>
            <a:r>
              <a:rPr lang="pt-BR" sz="2800" dirty="0">
                <a:solidFill>
                  <a:schemeClr val="bg1"/>
                </a:solidFill>
                <a:latin typeface="Segoe UI" panose="020B0502040204020203" pitchFamily="34" charset="0"/>
                <a:cs typeface="Segoe UI" panose="020B0502040204020203" pitchFamily="34" charset="0"/>
              </a:rPr>
              <a:t>:</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43565" y="3291134"/>
            <a:ext cx="2481476" cy="24814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70AB-148B-0EE8-CF55-1800F1E65AD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709A5F9D-FCFA-3213-1C53-064E54AE67C0}"/>
              </a:ext>
            </a:extLst>
          </p:cNvPr>
          <p:cNvSpPr txBox="1"/>
          <p:nvPr/>
        </p:nvSpPr>
        <p:spPr>
          <a:xfrm>
            <a:off x="1855149" y="408943"/>
            <a:ext cx="4108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O que vamos ver</a:t>
            </a:r>
          </a:p>
        </p:txBody>
      </p:sp>
      <p:sp>
        <p:nvSpPr>
          <p:cNvPr id="7" name="Retângulo 6">
            <a:extLst>
              <a:ext uri="{FF2B5EF4-FFF2-40B4-BE49-F238E27FC236}">
                <a16:creationId xmlns:a16="http://schemas.microsoft.com/office/drawing/2014/main" id="{70AF934A-9EB5-EF48-7B0E-F346F1401EEA}"/>
              </a:ext>
            </a:extLst>
          </p:cNvPr>
          <p:cNvSpPr/>
          <p:nvPr/>
        </p:nvSpPr>
        <p:spPr>
          <a:xfrm rot="5400000">
            <a:off x="5035886" y="383093"/>
            <a:ext cx="83941" cy="1561598"/>
          </a:xfrm>
          <a:prstGeom prst="rect">
            <a:avLst/>
          </a:prstGeom>
          <a:solidFill>
            <a:srgbClr val="A27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8" name="Gráfico 7">
            <a:extLst>
              <a:ext uri="{FF2B5EF4-FFF2-40B4-BE49-F238E27FC236}">
                <a16:creationId xmlns:a16="http://schemas.microsoft.com/office/drawing/2014/main" id="{924F16F4-9F5E-33E2-9486-649AA918C59D}"/>
              </a:ext>
            </a:extLst>
          </p:cNvPr>
          <p:cNvPicPr>
            <a:picLocks noChangeAspect="1"/>
          </p:cNvPicPr>
          <p:nvPr/>
        </p:nvPicPr>
        <p:blipFill rotWithShape="1">
          <a:blip>
            <a:extLst>
              <a:ext uri="{96DAC541-7B7A-43D3-8B79-37D633B846F1}">
                <asvg:svgBlip xmlns:asvg="http://schemas.microsoft.com/office/drawing/2016/SVG/main" r:embed="rId3"/>
              </a:ext>
            </a:extLst>
          </a:blip>
          <a:srcRect l="6933" t="-566" r="4840" b="-2460"/>
          <a:stretch/>
        </p:blipFill>
        <p:spPr>
          <a:xfrm>
            <a:off x="5539517" y="370750"/>
            <a:ext cx="4881690" cy="6132389"/>
          </a:xfrm>
          <a:prstGeom prst="rect">
            <a:avLst/>
          </a:prstGeom>
        </p:spPr>
      </p:pic>
      <p:cxnSp>
        <p:nvCxnSpPr>
          <p:cNvPr id="10" name="Conector Reto 31">
            <a:extLst>
              <a:ext uri="{FF2B5EF4-FFF2-40B4-BE49-F238E27FC236}">
                <a16:creationId xmlns:a16="http://schemas.microsoft.com/office/drawing/2014/main" id="{3A86AF2D-9381-7681-46D0-5D4896CA1563}"/>
              </a:ext>
            </a:extLst>
          </p:cNvPr>
          <p:cNvCxnSpPr>
            <a:cxnSpLocks/>
          </p:cNvCxnSpPr>
          <p:nvPr/>
        </p:nvCxnSpPr>
        <p:spPr>
          <a:xfrm flipH="1">
            <a:off x="5858655" y="5202613"/>
            <a:ext cx="974574" cy="0"/>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cxnSp>
        <p:nvCxnSpPr>
          <p:cNvPr id="12" name="Conector Reto 33">
            <a:extLst>
              <a:ext uri="{FF2B5EF4-FFF2-40B4-BE49-F238E27FC236}">
                <a16:creationId xmlns:a16="http://schemas.microsoft.com/office/drawing/2014/main" id="{F4D8C33F-8E38-E351-8143-A5424C182F01}"/>
              </a:ext>
            </a:extLst>
          </p:cNvPr>
          <p:cNvCxnSpPr>
            <a:cxnSpLocks/>
          </p:cNvCxnSpPr>
          <p:nvPr/>
        </p:nvCxnSpPr>
        <p:spPr>
          <a:xfrm flipV="1">
            <a:off x="5858655" y="1860114"/>
            <a:ext cx="0" cy="3342499"/>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4DF9FE88-1BF2-52F8-A911-B8D73ECBBED2}"/>
              </a:ext>
            </a:extLst>
          </p:cNvPr>
          <p:cNvSpPr txBox="1"/>
          <p:nvPr/>
        </p:nvSpPr>
        <p:spPr>
          <a:xfrm>
            <a:off x="2475188" y="1978687"/>
            <a:ext cx="3109299" cy="32316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Telefonia</a:t>
            </a:r>
            <a:r>
              <a:rPr kumimoji="0" lang="pt-BR" sz="2200" b="0" i="0" u="none" strike="noStrike" kern="1200" cap="none" spc="0" normalizeH="0" noProof="0">
                <a:ln>
                  <a:noFill/>
                </a:ln>
                <a:solidFill>
                  <a:prstClr val="white"/>
                </a:solidFill>
                <a:effectLst/>
                <a:uLnTx/>
                <a:uFillTx/>
                <a:latin typeface="Segoe UI" panose="020B0502040204020203" pitchFamily="34" charset="0"/>
                <a:ea typeface="+mn-ea"/>
                <a:cs typeface="Segoe UI" panose="020B0502040204020203" pitchFamily="34" charset="0"/>
              </a:rPr>
              <a:t> Móvel</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baseline="0">
                <a:solidFill>
                  <a:prstClr val="white"/>
                </a:solidFill>
                <a:latin typeface="Segoe UI" panose="020B0502040204020203" pitchFamily="34" charset="0"/>
                <a:cs typeface="Segoe UI" panose="020B0502040204020203" pitchFamily="34" charset="0"/>
              </a:rPr>
              <a:t>Planos</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a:t>
            </a:r>
            <a:r>
              <a:rPr kumimoji="0" lang="pt-BR" sz="22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Portabilidade</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a:solidFill>
                  <a:prstClr val="white"/>
                </a:solidFill>
                <a:latin typeface="Segoe UI" panose="020B0502040204020203" pitchFamily="34" charset="0"/>
                <a:cs typeface="Segoe UI" panose="020B0502040204020203" pitchFamily="34" charset="0"/>
              </a:rPr>
              <a:t>TV</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Minha Claro e Claro clube</a:t>
            </a:r>
          </a:p>
        </p:txBody>
      </p:sp>
      <p:sp>
        <p:nvSpPr>
          <p:cNvPr id="15" name="Retângulo 14">
            <a:extLst>
              <a:ext uri="{FF2B5EF4-FFF2-40B4-BE49-F238E27FC236}">
                <a16:creationId xmlns:a16="http://schemas.microsoft.com/office/drawing/2014/main" id="{2600534A-E0D0-E837-C8C8-EA7BDAB04FE5}"/>
              </a:ext>
            </a:extLst>
          </p:cNvPr>
          <p:cNvSpPr/>
          <p:nvPr/>
        </p:nvSpPr>
        <p:spPr>
          <a:xfrm>
            <a:off x="3742660" y="2513018"/>
            <a:ext cx="1796857" cy="430887"/>
          </a:xfrm>
          <a:prstGeom prst="rect">
            <a:avLst/>
          </a:prstGeom>
          <a:solidFill>
            <a:srgbClr val="F50242"/>
          </a:solid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Planos</a:t>
            </a:r>
          </a:p>
        </p:txBody>
      </p:sp>
    </p:spTree>
    <p:extLst>
      <p:ext uri="{BB962C8B-B14F-4D97-AF65-F5344CB8AC3E}">
        <p14:creationId xmlns:p14="http://schemas.microsoft.com/office/powerpoint/2010/main" val="34814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4" fill="hold" nodeType="withEffect">
                                  <p:stCondLst>
                                    <p:cond delay="3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300"/>
                            </p:stCondLst>
                            <p:childTnLst>
                              <p:par>
                                <p:cTn id="20" presetID="53" presetClass="entr" presetSubtype="16"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4">
                                            <p:txEl>
                                              <p:pRg st="0" end="0"/>
                                            </p:txEl>
                                          </p:spTgt>
                                        </p:tgtEl>
                                      </p:cBhvr>
                                    </p:animEffect>
                                  </p:childTnLst>
                                </p:cTn>
                              </p:par>
                            </p:childTnLst>
                          </p:cTn>
                        </p:par>
                        <p:par>
                          <p:cTn id="25" fill="hold">
                            <p:stCondLst>
                              <p:cond delay="1800"/>
                            </p:stCondLst>
                            <p:childTnLst>
                              <p:par>
                                <p:cTn id="26" presetID="53" presetClass="entr" presetSubtype="16"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 calcmode="lin" valueType="num">
                                      <p:cBhvr>
                                        <p:cTn id="28"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4">
                                            <p:txEl>
                                              <p:pRg st="1" end="1"/>
                                            </p:txEl>
                                          </p:spTgt>
                                        </p:tgtEl>
                                      </p:cBhvr>
                                    </p:animEffect>
                                  </p:childTnLst>
                                </p:cTn>
                              </p:par>
                            </p:childTnLst>
                          </p:cTn>
                        </p:par>
                        <p:par>
                          <p:cTn id="31" fill="hold">
                            <p:stCondLst>
                              <p:cond delay="2300"/>
                            </p:stCondLst>
                            <p:childTnLst>
                              <p:par>
                                <p:cTn id="32" presetID="53" presetClass="entr" presetSubtype="16" fill="hold" grpId="0" nodeType="after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 calcmode="lin" valueType="num">
                                      <p:cBhvr>
                                        <p:cTn id="34"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14">
                                            <p:txEl>
                                              <p:pRg st="2" end="2"/>
                                            </p:txEl>
                                          </p:spTgt>
                                        </p:tgtEl>
                                      </p:cBhvr>
                                    </p:animEffect>
                                  </p:childTnLst>
                                </p:cTn>
                              </p:par>
                            </p:childTnLst>
                          </p:cTn>
                        </p:par>
                        <p:par>
                          <p:cTn id="37" fill="hold">
                            <p:stCondLst>
                              <p:cond delay="2800"/>
                            </p:stCondLst>
                            <p:childTnLst>
                              <p:par>
                                <p:cTn id="38" presetID="53" presetClass="entr" presetSubtype="16" fill="hold" grpId="0" nodeType="after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 calcmode="lin" valueType="num">
                                      <p:cBhvr>
                                        <p:cTn id="40"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4">
                                            <p:txEl>
                                              <p:pRg st="3" end="3"/>
                                            </p:txEl>
                                          </p:spTgt>
                                        </p:tgtEl>
                                      </p:cBhvr>
                                    </p:animEffect>
                                  </p:childTnLst>
                                </p:cTn>
                              </p:par>
                            </p:childTnLst>
                          </p:cTn>
                        </p:par>
                        <p:par>
                          <p:cTn id="43" fill="hold">
                            <p:stCondLst>
                              <p:cond delay="3300"/>
                            </p:stCondLst>
                            <p:childTnLst>
                              <p:par>
                                <p:cTn id="44" presetID="53" presetClass="entr" presetSubtype="16" fill="hold" grpId="0" nodeType="after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 calcmode="lin" valueType="num">
                                      <p:cBhvr>
                                        <p:cTn id="46"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14">
                                            <p:txEl>
                                              <p:pRg st="4" end="4"/>
                                            </p:txEl>
                                          </p:spTgt>
                                        </p:tgtEl>
                                      </p:cBhvr>
                                    </p:animEffect>
                                  </p:childTnLst>
                                </p:cTn>
                              </p:par>
                            </p:childTnLst>
                          </p:cTn>
                        </p:par>
                        <p:par>
                          <p:cTn id="49" fill="hold">
                            <p:stCondLst>
                              <p:cond delay="3800"/>
                            </p:stCondLst>
                            <p:childTnLst>
                              <p:par>
                                <p:cTn id="50" presetID="53" presetClass="entr" presetSubtype="16" fill="hold" grpId="0" nodeType="after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 calcmode="lin" valueType="num">
                                      <p:cBhvr>
                                        <p:cTn id="52"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14">
                                            <p:txEl>
                                              <p:pRg st="5" end="5"/>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uiExpand="1" build="p"/>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765627" y="2642022"/>
            <a:ext cx="483226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 cliente que adquire o </a:t>
            </a:r>
            <a:r>
              <a:rPr kumimoji="0" lang="pt-BR" sz="24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Multi</a:t>
            </a:r>
            <a:r>
              <a:rPr kumimoji="0" lang="pt-BR"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ganha muitos benefícios e tem acesso aos melhores produtos da Claro! É muito mais vantagem para o seu cliente!</a:t>
            </a:r>
          </a:p>
        </p:txBody>
      </p:sp>
      <p:sp>
        <p:nvSpPr>
          <p:cNvPr id="6" name="CaixaDeTexto 5"/>
          <p:cNvSpPr txBox="1"/>
          <p:nvPr/>
        </p:nvSpPr>
        <p:spPr>
          <a:xfrm>
            <a:off x="2891480" y="2967335"/>
            <a:ext cx="20569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5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DICA</a:t>
            </a:r>
          </a:p>
        </p:txBody>
      </p:sp>
      <p:pic>
        <p:nvPicPr>
          <p:cNvPr id="7" name="Imagem 2"/>
          <p:cNvPicPr>
            <a:picLocks noChangeAspect="1"/>
          </p:cNvPicPr>
          <p:nvPr/>
        </p:nvPicPr>
        <p:blipFill rotWithShape="1">
          <a:blip r:embed="rId3"/>
          <a:srcRect l="68237" r="-1907"/>
          <a:stretch>
            <a:fillRect/>
          </a:stretch>
        </p:blipFill>
        <p:spPr>
          <a:xfrm>
            <a:off x="-2287" y="807633"/>
            <a:ext cx="1895494" cy="5607771"/>
          </a:xfrm>
          <a:prstGeom prst="rect">
            <a:avLst/>
          </a:prstGeom>
        </p:spPr>
      </p:pic>
      <p:sp>
        <p:nvSpPr>
          <p:cNvPr id="8" name="Retângulo 7"/>
          <p:cNvSpPr/>
          <p:nvPr/>
        </p:nvSpPr>
        <p:spPr>
          <a:xfrm rot="5400000">
            <a:off x="3939652" y="2975287"/>
            <a:ext cx="58581"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a:xfrm>
            <a:off x="787460" y="3220135"/>
            <a:ext cx="335079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São muitas possibilidades </a:t>
            </a:r>
          </a:p>
          <a:p>
            <a:pPr marL="0" marR="0" lvl="0" indent="0" algn="l" defTabSz="914400" rtl="0" eaLnBrk="1" fontAlgn="auto" latinLnBrk="0" hangingPunct="1">
              <a:lnSpc>
                <a:spcPct val="100000"/>
              </a:lnSpc>
              <a:spcBef>
                <a:spcPts val="0"/>
              </a:spcBef>
              <a:spcAft>
                <a:spcPts val="0"/>
              </a:spcAft>
              <a:buClrTx/>
              <a:buSzTx/>
              <a:buFontTx/>
              <a:buNone/>
              <a:defRPr/>
            </a:pPr>
            <a:r>
              <a:rPr kumimoji="0" lang="pt-BR"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 </a:t>
            </a:r>
            <a:r>
              <a:rPr kumimoji="0" lang="pt-BR" sz="3200" b="1" i="0" u="none" strike="noStrike" kern="1200" cap="none" spc="0" normalizeH="0" baseline="0" noProof="0" dirty="0">
                <a:ln>
                  <a:noFill/>
                </a:ln>
                <a:solidFill>
                  <a:prstClr val="white"/>
                </a:solidFill>
                <a:effectLst/>
                <a:uLnTx/>
                <a:uFillTx/>
                <a:latin typeface="Segoe UI Black" panose="020B0A02040204020203" pitchFamily="34" charset="0"/>
                <a:ea typeface="+mn-ea"/>
                <a:cs typeface="Segoe UI Black" panose="020B0A02040204020203" pitchFamily="34" charset="0"/>
              </a:rPr>
              <a:t>combinação</a:t>
            </a:r>
          </a:p>
        </p:txBody>
      </p:sp>
      <p:grpSp>
        <p:nvGrpSpPr>
          <p:cNvPr id="13" name="Agrupar 12"/>
          <p:cNvGrpSpPr/>
          <p:nvPr/>
        </p:nvGrpSpPr>
        <p:grpSpPr>
          <a:xfrm>
            <a:off x="6586258" y="5203983"/>
            <a:ext cx="900014" cy="900014"/>
            <a:chOff x="3066442" y="6942417"/>
            <a:chExt cx="1112447" cy="1112447"/>
          </a:xfrm>
        </p:grpSpPr>
        <p:sp>
          <p:nvSpPr>
            <p:cNvPr id="16" name="Elipse 96"/>
            <p:cNvSpPr/>
            <p:nvPr/>
          </p:nvSpPr>
          <p:spPr>
            <a:xfrm>
              <a:off x="3066442" y="6942417"/>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áfico 16"/>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6065" y="7159567"/>
              <a:ext cx="748474" cy="678148"/>
            </a:xfrm>
            <a:prstGeom prst="rect">
              <a:avLst/>
            </a:prstGeom>
          </p:spPr>
        </p:pic>
      </p:grpSp>
      <p:grpSp>
        <p:nvGrpSpPr>
          <p:cNvPr id="18" name="Agrupar 17"/>
          <p:cNvGrpSpPr/>
          <p:nvPr/>
        </p:nvGrpSpPr>
        <p:grpSpPr>
          <a:xfrm>
            <a:off x="5142841" y="5203984"/>
            <a:ext cx="900014" cy="900014"/>
            <a:chOff x="1551617" y="7040419"/>
            <a:chExt cx="1112447" cy="1112447"/>
          </a:xfrm>
        </p:grpSpPr>
        <p:sp>
          <p:nvSpPr>
            <p:cNvPr id="19" name="Elipse 100"/>
            <p:cNvSpPr/>
            <p:nvPr/>
          </p:nvSpPr>
          <p:spPr>
            <a:xfrm>
              <a:off x="1551617" y="7040419"/>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áfico 20"/>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76043" y="7222869"/>
              <a:ext cx="463594" cy="747546"/>
            </a:xfrm>
            <a:prstGeom prst="rect">
              <a:avLst/>
            </a:prstGeom>
          </p:spPr>
        </p:pic>
      </p:grpSp>
      <p:grpSp>
        <p:nvGrpSpPr>
          <p:cNvPr id="22" name="Agrupar 21"/>
          <p:cNvGrpSpPr/>
          <p:nvPr/>
        </p:nvGrpSpPr>
        <p:grpSpPr>
          <a:xfrm>
            <a:off x="9415716" y="5203984"/>
            <a:ext cx="900014" cy="900014"/>
            <a:chOff x="5043047" y="6891928"/>
            <a:chExt cx="1112447" cy="1112447"/>
          </a:xfrm>
        </p:grpSpPr>
        <p:sp>
          <p:nvSpPr>
            <p:cNvPr id="23" name="Elipse 104"/>
            <p:cNvSpPr/>
            <p:nvPr/>
          </p:nvSpPr>
          <p:spPr>
            <a:xfrm>
              <a:off x="5043047" y="6891928"/>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áfico 23"/>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87831" y="7222967"/>
              <a:ext cx="822878" cy="504158"/>
            </a:xfrm>
            <a:prstGeom prst="rect">
              <a:avLst/>
            </a:prstGeom>
          </p:spPr>
        </p:pic>
      </p:grpSp>
      <p:grpSp>
        <p:nvGrpSpPr>
          <p:cNvPr id="25" name="Agrupar 24"/>
          <p:cNvGrpSpPr/>
          <p:nvPr/>
        </p:nvGrpSpPr>
        <p:grpSpPr>
          <a:xfrm>
            <a:off x="8004646" y="5203983"/>
            <a:ext cx="900014" cy="900014"/>
            <a:chOff x="6312445" y="7001086"/>
            <a:chExt cx="1112447" cy="1112447"/>
          </a:xfrm>
        </p:grpSpPr>
        <p:sp>
          <p:nvSpPr>
            <p:cNvPr id="26" name="Elipse 107"/>
            <p:cNvSpPr/>
            <p:nvPr/>
          </p:nvSpPr>
          <p:spPr>
            <a:xfrm>
              <a:off x="6312445" y="7001086"/>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ráfico 26"/>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62131" y="7142972"/>
              <a:ext cx="359284" cy="828674"/>
            </a:xfrm>
            <a:prstGeom prst="rect">
              <a:avLst/>
            </a:prstGeom>
          </p:spPr>
        </p:pic>
      </p:grpSp>
      <p:grpSp>
        <p:nvGrpSpPr>
          <p:cNvPr id="28" name="Agrupar 27"/>
          <p:cNvGrpSpPr/>
          <p:nvPr/>
        </p:nvGrpSpPr>
        <p:grpSpPr>
          <a:xfrm>
            <a:off x="6584450" y="4133442"/>
            <a:ext cx="900014" cy="900014"/>
            <a:chOff x="3066442" y="6942417"/>
            <a:chExt cx="1112447" cy="1112447"/>
          </a:xfrm>
        </p:grpSpPr>
        <p:sp>
          <p:nvSpPr>
            <p:cNvPr id="29" name="Elipse 56"/>
            <p:cNvSpPr/>
            <p:nvPr/>
          </p:nvSpPr>
          <p:spPr>
            <a:xfrm>
              <a:off x="3066442" y="6942417"/>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áfico 29"/>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6065" y="7159567"/>
              <a:ext cx="748474" cy="678148"/>
            </a:xfrm>
            <a:prstGeom prst="rect">
              <a:avLst/>
            </a:prstGeom>
          </p:spPr>
        </p:pic>
      </p:grpSp>
      <p:grpSp>
        <p:nvGrpSpPr>
          <p:cNvPr id="31" name="Agrupar 30"/>
          <p:cNvGrpSpPr/>
          <p:nvPr/>
        </p:nvGrpSpPr>
        <p:grpSpPr>
          <a:xfrm>
            <a:off x="5146966" y="4133443"/>
            <a:ext cx="900014" cy="900014"/>
            <a:chOff x="1551617" y="7040419"/>
            <a:chExt cx="1112447" cy="1112447"/>
          </a:xfrm>
        </p:grpSpPr>
        <p:sp>
          <p:nvSpPr>
            <p:cNvPr id="32" name="Elipse 59"/>
            <p:cNvSpPr/>
            <p:nvPr/>
          </p:nvSpPr>
          <p:spPr>
            <a:xfrm>
              <a:off x="1551617" y="7040419"/>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Gráfico 32"/>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76043" y="7222869"/>
              <a:ext cx="463594" cy="747546"/>
            </a:xfrm>
            <a:prstGeom prst="rect">
              <a:avLst/>
            </a:prstGeom>
          </p:spPr>
        </p:pic>
      </p:grpSp>
      <p:grpSp>
        <p:nvGrpSpPr>
          <p:cNvPr id="34" name="Agrupar 33"/>
          <p:cNvGrpSpPr/>
          <p:nvPr/>
        </p:nvGrpSpPr>
        <p:grpSpPr>
          <a:xfrm>
            <a:off x="8004646" y="4133442"/>
            <a:ext cx="900014" cy="900014"/>
            <a:chOff x="6312445" y="7001086"/>
            <a:chExt cx="1112447" cy="1112447"/>
          </a:xfrm>
        </p:grpSpPr>
        <p:sp>
          <p:nvSpPr>
            <p:cNvPr id="35" name="Elipse 65"/>
            <p:cNvSpPr/>
            <p:nvPr/>
          </p:nvSpPr>
          <p:spPr>
            <a:xfrm>
              <a:off x="6312445" y="7001086"/>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áfico 35"/>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62131" y="7142972"/>
              <a:ext cx="359284" cy="828674"/>
            </a:xfrm>
            <a:prstGeom prst="rect">
              <a:avLst/>
            </a:prstGeom>
          </p:spPr>
        </p:pic>
      </p:grpSp>
      <p:grpSp>
        <p:nvGrpSpPr>
          <p:cNvPr id="37" name="Agrupar 36"/>
          <p:cNvGrpSpPr/>
          <p:nvPr/>
        </p:nvGrpSpPr>
        <p:grpSpPr>
          <a:xfrm>
            <a:off x="6581511" y="3086259"/>
            <a:ext cx="900014" cy="900014"/>
            <a:chOff x="3066442" y="6942417"/>
            <a:chExt cx="1112447" cy="1112447"/>
          </a:xfrm>
        </p:grpSpPr>
        <p:sp>
          <p:nvSpPr>
            <p:cNvPr id="38" name="Elipse 76"/>
            <p:cNvSpPr/>
            <p:nvPr/>
          </p:nvSpPr>
          <p:spPr>
            <a:xfrm>
              <a:off x="3066442" y="6942417"/>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áfico 38"/>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6065" y="7159567"/>
              <a:ext cx="748474" cy="678148"/>
            </a:xfrm>
            <a:prstGeom prst="rect">
              <a:avLst/>
            </a:prstGeom>
          </p:spPr>
        </p:pic>
      </p:grpSp>
      <p:grpSp>
        <p:nvGrpSpPr>
          <p:cNvPr id="40" name="Agrupar 39"/>
          <p:cNvGrpSpPr/>
          <p:nvPr/>
        </p:nvGrpSpPr>
        <p:grpSpPr>
          <a:xfrm>
            <a:off x="5142841" y="3086260"/>
            <a:ext cx="900014" cy="900014"/>
            <a:chOff x="1551617" y="7040419"/>
            <a:chExt cx="1112447" cy="1112447"/>
          </a:xfrm>
        </p:grpSpPr>
        <p:sp>
          <p:nvSpPr>
            <p:cNvPr id="41" name="Elipse 79"/>
            <p:cNvSpPr/>
            <p:nvPr/>
          </p:nvSpPr>
          <p:spPr>
            <a:xfrm>
              <a:off x="1551617" y="7040419"/>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Gráfico 4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76043" y="7222869"/>
              <a:ext cx="463594" cy="747546"/>
            </a:xfrm>
            <a:prstGeom prst="rect">
              <a:avLst/>
            </a:prstGeom>
          </p:spPr>
        </p:pic>
      </p:grpSp>
      <p:grpSp>
        <p:nvGrpSpPr>
          <p:cNvPr id="43" name="Agrupar 42"/>
          <p:cNvGrpSpPr/>
          <p:nvPr/>
        </p:nvGrpSpPr>
        <p:grpSpPr>
          <a:xfrm>
            <a:off x="7966581" y="3086260"/>
            <a:ext cx="900014" cy="900014"/>
            <a:chOff x="5043047" y="6891928"/>
            <a:chExt cx="1112447" cy="1112447"/>
          </a:xfrm>
        </p:grpSpPr>
        <p:sp>
          <p:nvSpPr>
            <p:cNvPr id="44" name="Elipse 82"/>
            <p:cNvSpPr/>
            <p:nvPr/>
          </p:nvSpPr>
          <p:spPr>
            <a:xfrm>
              <a:off x="5043047" y="6891928"/>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áfico 44"/>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87831" y="7222967"/>
              <a:ext cx="822878" cy="504158"/>
            </a:xfrm>
            <a:prstGeom prst="rect">
              <a:avLst/>
            </a:prstGeom>
          </p:spPr>
        </p:pic>
      </p:grpSp>
      <p:grpSp>
        <p:nvGrpSpPr>
          <p:cNvPr id="46" name="Agrupar 45"/>
          <p:cNvGrpSpPr/>
          <p:nvPr/>
        </p:nvGrpSpPr>
        <p:grpSpPr>
          <a:xfrm>
            <a:off x="6581511" y="2039076"/>
            <a:ext cx="900014" cy="900014"/>
            <a:chOff x="3066442" y="6942417"/>
            <a:chExt cx="1112447" cy="1112447"/>
          </a:xfrm>
        </p:grpSpPr>
        <p:sp>
          <p:nvSpPr>
            <p:cNvPr id="47" name="Elipse 89"/>
            <p:cNvSpPr/>
            <p:nvPr/>
          </p:nvSpPr>
          <p:spPr>
            <a:xfrm>
              <a:off x="3066442" y="6942417"/>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Gráfico 47"/>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66065" y="7159567"/>
              <a:ext cx="748474" cy="678148"/>
            </a:xfrm>
            <a:prstGeom prst="rect">
              <a:avLst/>
            </a:prstGeom>
          </p:spPr>
        </p:pic>
      </p:grpSp>
      <p:grpSp>
        <p:nvGrpSpPr>
          <p:cNvPr id="49" name="Agrupar 48"/>
          <p:cNvGrpSpPr/>
          <p:nvPr/>
        </p:nvGrpSpPr>
        <p:grpSpPr>
          <a:xfrm>
            <a:off x="5126560" y="2039077"/>
            <a:ext cx="900014" cy="900014"/>
            <a:chOff x="1551617" y="7040419"/>
            <a:chExt cx="1112447" cy="1112447"/>
          </a:xfrm>
        </p:grpSpPr>
        <p:sp>
          <p:nvSpPr>
            <p:cNvPr id="50" name="Elipse 111"/>
            <p:cNvSpPr/>
            <p:nvPr/>
          </p:nvSpPr>
          <p:spPr>
            <a:xfrm>
              <a:off x="1551617" y="7040419"/>
              <a:ext cx="1112447" cy="1112447"/>
            </a:xfrm>
            <a:prstGeom prst="ellipse">
              <a:avLst/>
            </a:prstGeom>
            <a:solidFill>
              <a:srgbClr val="F40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Gráfico 50"/>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76043" y="7222869"/>
              <a:ext cx="463594" cy="747546"/>
            </a:xfrm>
            <a:prstGeom prst="rect">
              <a:avLst/>
            </a:prstGeom>
          </p:spPr>
        </p:pic>
      </p:grpSp>
      <p:sp>
        <p:nvSpPr>
          <p:cNvPr id="52" name="Sinal de Adição 19"/>
          <p:cNvSpPr/>
          <p:nvPr/>
        </p:nvSpPr>
        <p:spPr>
          <a:xfrm>
            <a:off x="6050958" y="2240761"/>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Sinal de Adição 19"/>
          <p:cNvSpPr/>
          <p:nvPr/>
        </p:nvSpPr>
        <p:spPr>
          <a:xfrm>
            <a:off x="6071978" y="3294949"/>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Sinal de Adição 19"/>
          <p:cNvSpPr/>
          <p:nvPr/>
        </p:nvSpPr>
        <p:spPr>
          <a:xfrm>
            <a:off x="7490875" y="3294949"/>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Sinal de Adição 19"/>
          <p:cNvSpPr/>
          <p:nvPr/>
        </p:nvSpPr>
        <p:spPr>
          <a:xfrm>
            <a:off x="6071978" y="4348728"/>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Sinal de Adição 19"/>
          <p:cNvSpPr/>
          <p:nvPr/>
        </p:nvSpPr>
        <p:spPr>
          <a:xfrm>
            <a:off x="7490875" y="4348728"/>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Sinal de Adição 19"/>
          <p:cNvSpPr/>
          <p:nvPr/>
        </p:nvSpPr>
        <p:spPr>
          <a:xfrm>
            <a:off x="6071978" y="5410227"/>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Sinal de Adição 19"/>
          <p:cNvSpPr/>
          <p:nvPr/>
        </p:nvSpPr>
        <p:spPr>
          <a:xfrm>
            <a:off x="7490875" y="5410227"/>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Sinal de Adição 19"/>
          <p:cNvSpPr/>
          <p:nvPr/>
        </p:nvSpPr>
        <p:spPr>
          <a:xfrm>
            <a:off x="8906207" y="5410227"/>
            <a:ext cx="496642" cy="496642"/>
          </a:xfrm>
          <a:prstGeom prst="mathPlus">
            <a:avLst/>
          </a:prstGeom>
          <a:solidFill>
            <a:srgbClr val="BD9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pt-BR" sz="133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p:cNvPicPr>
            <a:picLocks noChangeAspect="1"/>
          </p:cNvPicPr>
          <p:nvPr/>
        </p:nvPicPr>
        <p:blipFill rotWithShape="1">
          <a:blip r:embed="rId7"/>
          <a:srcRect l="53177" t="3241" r="-1335" b="-3241"/>
          <a:stretch>
            <a:fillRect/>
          </a:stretch>
        </p:blipFill>
        <p:spPr>
          <a:xfrm>
            <a:off x="47625" y="886284"/>
            <a:ext cx="553425" cy="1144747"/>
          </a:xfrm>
          <a:prstGeom prst="rect">
            <a:avLst/>
          </a:prstGeom>
        </p:spPr>
      </p:pic>
      <p:sp>
        <p:nvSpPr>
          <p:cNvPr id="2" name="CaixaDeTexto 1"/>
          <p:cNvSpPr txBox="1"/>
          <p:nvPr/>
        </p:nvSpPr>
        <p:spPr>
          <a:xfrm>
            <a:off x="813792" y="1269362"/>
            <a:ext cx="2853746" cy="400110"/>
          </a:xfrm>
          <a:prstGeom prst="rect">
            <a:avLst/>
          </a:prstGeom>
          <a:noFill/>
        </p:spPr>
        <p:txBody>
          <a:bodyPr wrap="square" rtlCol="0">
            <a:spAutoFit/>
          </a:bodyPr>
          <a:lstStyle/>
          <a:p>
            <a:r>
              <a:rPr lang="pt-BR" sz="2000" b="1" dirty="0">
                <a:solidFill>
                  <a:schemeClr val="bg1"/>
                </a:solidFill>
                <a:latin typeface="Segoe UI Black" panose="020B0A02040204020203" pitchFamily="34" charset="0"/>
                <a:cs typeface="Segoe UI Black" panose="020B0A02040204020203" pitchFamily="34" charset="0"/>
              </a:rPr>
              <a:t>Planos</a:t>
            </a:r>
            <a:endParaRPr lang="pt-BR" sz="2000" dirty="0">
              <a:solidFill>
                <a:schemeClr val="bg1"/>
              </a:solidFill>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2" grpId="0" animBg="1"/>
      <p:bldP spid="53" grpId="0" animBg="1"/>
      <p:bldP spid="54" grpId="0" animBg="1"/>
      <p:bldP spid="55" grpId="0" animBg="1"/>
      <p:bldP spid="56" grpId="0" animBg="1"/>
      <p:bldP spid="57" grpId="0" animBg="1"/>
      <p:bldP spid="58" grpId="0" animBg="1"/>
      <p:bldP spid="5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EFFDE-304E-CBF2-F8D3-62DA52724F7A}"/>
            </a:ext>
          </a:extLst>
        </p:cNvPr>
        <p:cNvGrpSpPr/>
        <p:nvPr/>
      </p:nvGrpSpPr>
      <p:grpSpPr>
        <a:xfrm>
          <a:off x="0" y="0"/>
          <a:ext cx="0" cy="0"/>
          <a:chOff x="0" y="0"/>
          <a:chExt cx="0" cy="0"/>
        </a:xfrm>
      </p:grpSpPr>
      <p:sp>
        <p:nvSpPr>
          <p:cNvPr id="20" name="Retângulo 19">
            <a:extLst>
              <a:ext uri="{FF2B5EF4-FFF2-40B4-BE49-F238E27FC236}">
                <a16:creationId xmlns:a16="http://schemas.microsoft.com/office/drawing/2014/main" id="{54D21FB9-D42A-59DB-453D-A351FF09595B}"/>
              </a:ext>
            </a:extLst>
          </p:cNvPr>
          <p:cNvSpPr/>
          <p:nvPr/>
        </p:nvSpPr>
        <p:spPr>
          <a:xfrm>
            <a:off x="833681" y="2890391"/>
            <a:ext cx="3983060" cy="1077218"/>
          </a:xfrm>
          <a:prstGeom prst="rect">
            <a:avLst/>
          </a:prstGeom>
        </p:spPr>
        <p:txBody>
          <a:bodyPr wrap="square">
            <a:spAutoFit/>
          </a:bodyPr>
          <a:lstStyle/>
          <a:p>
            <a:pPr marL="0" marR="0" lvl="0" indent="0" algn="l" defTabSz="443865"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Vantagens se ele for </a:t>
            </a:r>
            <a:r>
              <a:rPr kumimoji="0" lang="pt-BR" sz="32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panose="020B0502040204020203" pitchFamily="34" charset="0"/>
              </a:rPr>
              <a:t>MPLAY</a:t>
            </a:r>
            <a:r>
              <a:rPr kumimoji="0" lang="pt-BR" sz="3200" b="1"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 MARCADO</a:t>
            </a:r>
          </a:p>
        </p:txBody>
      </p:sp>
      <p:sp>
        <p:nvSpPr>
          <p:cNvPr id="60" name="Retângulo 59">
            <a:extLst>
              <a:ext uri="{FF2B5EF4-FFF2-40B4-BE49-F238E27FC236}">
                <a16:creationId xmlns:a16="http://schemas.microsoft.com/office/drawing/2014/main" id="{40355A0C-9E89-95CC-8CE5-577330FB44FB}"/>
              </a:ext>
            </a:extLst>
          </p:cNvPr>
          <p:cNvSpPr/>
          <p:nvPr/>
        </p:nvSpPr>
        <p:spPr>
          <a:xfrm>
            <a:off x="4972859" y="1305341"/>
            <a:ext cx="6280529" cy="4247317"/>
          </a:xfrm>
          <a:prstGeom prst="rect">
            <a:avLst/>
          </a:prstGeom>
        </p:spPr>
        <p:txBody>
          <a:bodyPr wrap="square">
            <a:spAutoFit/>
          </a:bodyPr>
          <a:lstStyle/>
          <a:p>
            <a:pPr marL="361950" marR="0" lvl="0" indent="-3619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Um só contrato com todos os produtos;</a:t>
            </a:r>
          </a:p>
          <a:p>
            <a:pPr marL="361950" marR="0" lvl="0" indent="-3619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Recebe fatura única;</a:t>
            </a:r>
          </a:p>
          <a:p>
            <a:pPr marL="361950" marR="0" lvl="0" indent="-3619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Atendimento exclusivo;</a:t>
            </a:r>
          </a:p>
          <a:p>
            <a:pPr marL="361950" marR="0" lvl="0" indent="-3619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Único vencimento e ofertas exclusivas;</a:t>
            </a:r>
          </a:p>
          <a:p>
            <a:pPr marL="361950" marR="0" lvl="0" indent="-3619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Bônus ou dobro de internet nos planos da Móvel;</a:t>
            </a:r>
          </a:p>
          <a:p>
            <a:pPr marL="361950" marR="0" lvl="0" indent="-3619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Régua de comunicação segmentada com ofertas </a:t>
            </a:r>
            <a:b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b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e incentivos especiais;</a:t>
            </a:r>
          </a:p>
          <a:p>
            <a:pPr marL="361950" marR="0" lvl="0" indent="-3619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Cliente que é marcado e combina 2 ou mais produtos, é conhecido como </a:t>
            </a:r>
            <a:r>
              <a:rPr kumimoji="0" lang="pt-BR" sz="2000" b="0" i="0" u="none" strike="noStrike" kern="1200" cap="none" spc="0" normalizeH="0" baseline="0" noProof="0" err="1">
                <a:ln>
                  <a:noFill/>
                </a:ln>
                <a:solidFill>
                  <a:prstClr val="white"/>
                </a:solidFill>
                <a:effectLst/>
                <a:uLnTx/>
                <a:uFillTx/>
                <a:latin typeface="Segoe UI" panose="020B0502040204020203" pitchFamily="34" charset="0"/>
                <a:ea typeface="+mn-ea"/>
                <a:cs typeface="+mn-cs"/>
              </a:rPr>
              <a:t>Multi</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a:t>
            </a:r>
          </a:p>
        </p:txBody>
      </p:sp>
      <p:pic>
        <p:nvPicPr>
          <p:cNvPr id="2" name="Imagem 4">
            <a:extLst>
              <a:ext uri="{FF2B5EF4-FFF2-40B4-BE49-F238E27FC236}">
                <a16:creationId xmlns:a16="http://schemas.microsoft.com/office/drawing/2014/main" id="{7DE956DE-9515-2D07-4F21-3C24F6D9C6F8}"/>
              </a:ext>
            </a:extLst>
          </p:cNvPr>
          <p:cNvPicPr>
            <a:picLocks noChangeAspect="1"/>
          </p:cNvPicPr>
          <p:nvPr/>
        </p:nvPicPr>
        <p:blipFill rotWithShape="1">
          <a:blip r:embed="rId4"/>
          <a:srcRect l="53177" t="3241" r="-1335" b="-3241"/>
          <a:stretch>
            <a:fillRect/>
          </a:stretch>
        </p:blipFill>
        <p:spPr>
          <a:xfrm>
            <a:off x="47625" y="886284"/>
            <a:ext cx="553425" cy="1144747"/>
          </a:xfrm>
          <a:prstGeom prst="rect">
            <a:avLst/>
          </a:prstGeom>
        </p:spPr>
      </p:pic>
    </p:spTree>
    <p:custDataLst>
      <p:tags r:id="rId1"/>
    </p:custDataLst>
    <p:extLst>
      <p:ext uri="{BB962C8B-B14F-4D97-AF65-F5344CB8AC3E}">
        <p14:creationId xmlns:p14="http://schemas.microsoft.com/office/powerpoint/2010/main" val="6938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0">
                                            <p:txEl>
                                              <p:pRg st="0" end="0"/>
                                            </p:txEl>
                                          </p:spTgt>
                                        </p:tgtEl>
                                        <p:attrNameLst>
                                          <p:attrName>style.visibility</p:attrName>
                                        </p:attrNameLst>
                                      </p:cBhvr>
                                      <p:to>
                                        <p:strVal val="visible"/>
                                      </p:to>
                                    </p:set>
                                    <p:animEffect transition="in" filter="fade">
                                      <p:cBhvr>
                                        <p:cTn id="11" dur="500"/>
                                        <p:tgtEl>
                                          <p:spTgt spid="6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0">
                                            <p:txEl>
                                              <p:pRg st="1" end="1"/>
                                            </p:txEl>
                                          </p:spTgt>
                                        </p:tgtEl>
                                        <p:attrNameLst>
                                          <p:attrName>style.visibility</p:attrName>
                                        </p:attrNameLst>
                                      </p:cBhvr>
                                      <p:to>
                                        <p:strVal val="visible"/>
                                      </p:to>
                                    </p:set>
                                    <p:animEffect transition="in" filter="fade">
                                      <p:cBhvr>
                                        <p:cTn id="15" dur="500"/>
                                        <p:tgtEl>
                                          <p:spTgt spid="60">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0">
                                            <p:txEl>
                                              <p:pRg st="2" end="2"/>
                                            </p:txEl>
                                          </p:spTgt>
                                        </p:tgtEl>
                                        <p:attrNameLst>
                                          <p:attrName>style.visibility</p:attrName>
                                        </p:attrNameLst>
                                      </p:cBhvr>
                                      <p:to>
                                        <p:strVal val="visible"/>
                                      </p:to>
                                    </p:set>
                                    <p:animEffect transition="in" filter="fade">
                                      <p:cBhvr>
                                        <p:cTn id="19" dur="500"/>
                                        <p:tgtEl>
                                          <p:spTgt spid="6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0">
                                            <p:txEl>
                                              <p:pRg st="3" end="3"/>
                                            </p:txEl>
                                          </p:spTgt>
                                        </p:tgtEl>
                                        <p:attrNameLst>
                                          <p:attrName>style.visibility</p:attrName>
                                        </p:attrNameLst>
                                      </p:cBhvr>
                                      <p:to>
                                        <p:strVal val="visible"/>
                                      </p:to>
                                    </p:set>
                                    <p:animEffect transition="in" filter="fade">
                                      <p:cBhvr>
                                        <p:cTn id="23" dur="500"/>
                                        <p:tgtEl>
                                          <p:spTgt spid="6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0">
                                            <p:txEl>
                                              <p:pRg st="4" end="4"/>
                                            </p:txEl>
                                          </p:spTgt>
                                        </p:tgtEl>
                                        <p:attrNameLst>
                                          <p:attrName>style.visibility</p:attrName>
                                        </p:attrNameLst>
                                      </p:cBhvr>
                                      <p:to>
                                        <p:strVal val="visible"/>
                                      </p:to>
                                    </p:set>
                                    <p:animEffect transition="in" filter="fade">
                                      <p:cBhvr>
                                        <p:cTn id="27" dur="500"/>
                                        <p:tgtEl>
                                          <p:spTgt spid="6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0">
                                            <p:txEl>
                                              <p:pRg st="5" end="5"/>
                                            </p:txEl>
                                          </p:spTgt>
                                        </p:tgtEl>
                                        <p:attrNameLst>
                                          <p:attrName>style.visibility</p:attrName>
                                        </p:attrNameLst>
                                      </p:cBhvr>
                                      <p:to>
                                        <p:strVal val="visible"/>
                                      </p:to>
                                    </p:set>
                                    <p:animEffect transition="in" filter="fade">
                                      <p:cBhvr>
                                        <p:cTn id="31" dur="500"/>
                                        <p:tgtEl>
                                          <p:spTgt spid="6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0">
                                            <p:txEl>
                                              <p:pRg st="6" end="6"/>
                                            </p:txEl>
                                          </p:spTgt>
                                        </p:tgtEl>
                                        <p:attrNameLst>
                                          <p:attrName>style.visibility</p:attrName>
                                        </p:attrNameLst>
                                      </p:cBhvr>
                                      <p:to>
                                        <p:strVal val="visible"/>
                                      </p:to>
                                    </p:set>
                                    <p:animEffect transition="in" filter="fade">
                                      <p:cBhvr>
                                        <p:cTn id="35" dur="500"/>
                                        <p:tgtEl>
                                          <p:spTgt spid="6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4DB51-51AD-7C3E-1387-BB1E9877114C}"/>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EC7C0036-27D7-7482-C416-8F7CB77809A4}"/>
              </a:ext>
            </a:extLst>
          </p:cNvPr>
          <p:cNvSpPr txBox="1"/>
          <p:nvPr/>
        </p:nvSpPr>
        <p:spPr>
          <a:xfrm>
            <a:off x="5258347" y="1675956"/>
            <a:ext cx="6235153" cy="3506088"/>
          </a:xfrm>
          <a:prstGeom prst="rect">
            <a:avLst/>
          </a:prstGeom>
          <a:noFill/>
        </p:spPr>
        <p:txBody>
          <a:bodyPr wrap="square" rtlCol="0">
            <a:spAutoFit/>
          </a:bodyPr>
          <a:lstStyle/>
          <a:p>
            <a:pPr marL="0" marR="0" lvl="0" indent="0" algn="l" defTabSz="608330" rtl="0" eaLnBrk="1" fontAlgn="auto" latinLnBrk="0" hangingPunct="1">
              <a:lnSpc>
                <a:spcPct val="100000"/>
              </a:lnSpc>
              <a:spcBef>
                <a:spcPts val="3145"/>
              </a:spcBef>
              <a:spcAft>
                <a:spcPts val="0"/>
              </a:spcAft>
              <a:buClrTx/>
              <a:buSzTx/>
              <a:buFontTx/>
              <a:buNone/>
              <a:tabLst/>
              <a:defRPr/>
            </a:pP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Para que o cliente tenha todas as vantagens e benefícios do </a:t>
            </a:r>
            <a:r>
              <a:rPr kumimoji="0" lang="pt-BR" sz="2800" u="none" strike="noStrike" kern="1200" cap="none" spc="0" normalizeH="0" baseline="0" noProof="0" err="1">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multi</a:t>
            </a: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preste atenção ao cadastrar a venda! </a:t>
            </a:r>
          </a:p>
          <a:p>
            <a:pPr marL="0" marR="0" lvl="0" indent="0" algn="l" defTabSz="608330" rtl="0" eaLnBrk="1" fontAlgn="auto" latinLnBrk="0" hangingPunct="1">
              <a:lnSpc>
                <a:spcPct val="100000"/>
              </a:lnSpc>
              <a:spcBef>
                <a:spcPts val="3145"/>
              </a:spcBef>
              <a:spcAft>
                <a:spcPts val="0"/>
              </a:spcAft>
              <a:buClrTx/>
              <a:buSzTx/>
              <a:buFontTx/>
              <a:buNone/>
              <a:tabLst/>
              <a:defRPr/>
            </a:pP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É essencial que o cliente</a:t>
            </a:r>
            <a:r>
              <a:rPr kumimoji="0" lang="pt-BR" sz="2800" u="none" strike="noStrike" kern="1200" cap="none" spc="0" normalizeH="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a:t>
            </a: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seja cadastrado</a:t>
            </a:r>
            <a:r>
              <a:rPr kumimoji="0" lang="pt-BR" sz="2800" u="none" strike="noStrike" kern="1200" cap="none" spc="0" normalizeH="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a:t>
            </a: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corretamente</a:t>
            </a:r>
            <a:b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no sistemas,</a:t>
            </a:r>
            <a:r>
              <a:rPr kumimoji="0" lang="pt-BR" sz="2800" u="none" strike="noStrike" kern="1200" cap="none" spc="0" normalizeH="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 </a:t>
            </a: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caso contrário,</a:t>
            </a:r>
            <a:b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pt-BR" sz="2800" u="none" strike="noStrike" kern="120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não receberá os seus benefícios.</a:t>
            </a:r>
          </a:p>
        </p:txBody>
      </p:sp>
      <p:sp>
        <p:nvSpPr>
          <p:cNvPr id="6" name="CaixaDeTexto 5">
            <a:extLst>
              <a:ext uri="{FF2B5EF4-FFF2-40B4-BE49-F238E27FC236}">
                <a16:creationId xmlns:a16="http://schemas.microsoft.com/office/drawing/2014/main" id="{24D5ECAA-B974-0C76-EB1A-39D9104C0CDF}"/>
              </a:ext>
            </a:extLst>
          </p:cNvPr>
          <p:cNvSpPr txBox="1"/>
          <p:nvPr/>
        </p:nvSpPr>
        <p:spPr>
          <a:xfrm>
            <a:off x="2891480" y="2967335"/>
            <a:ext cx="20569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DICA</a:t>
            </a:r>
          </a:p>
        </p:txBody>
      </p:sp>
      <p:pic>
        <p:nvPicPr>
          <p:cNvPr id="7" name="Imagem 2">
            <a:extLst>
              <a:ext uri="{FF2B5EF4-FFF2-40B4-BE49-F238E27FC236}">
                <a16:creationId xmlns:a16="http://schemas.microsoft.com/office/drawing/2014/main" id="{E1A0FCAE-6511-ECFA-A049-6DC231C8F969}"/>
              </a:ext>
            </a:extLst>
          </p:cNvPr>
          <p:cNvPicPr>
            <a:picLocks noChangeAspect="1"/>
          </p:cNvPicPr>
          <p:nvPr/>
        </p:nvPicPr>
        <p:blipFill rotWithShape="1">
          <a:blip r:embed="rId4"/>
          <a:srcRect l="68237" r="-1907"/>
          <a:stretch>
            <a:fillRect/>
          </a:stretch>
        </p:blipFill>
        <p:spPr>
          <a:xfrm>
            <a:off x="-2287" y="807633"/>
            <a:ext cx="1895494" cy="5607771"/>
          </a:xfrm>
          <a:prstGeom prst="rect">
            <a:avLst/>
          </a:prstGeom>
        </p:spPr>
      </p:pic>
      <p:sp>
        <p:nvSpPr>
          <p:cNvPr id="8" name="Retângulo 7">
            <a:extLst>
              <a:ext uri="{FF2B5EF4-FFF2-40B4-BE49-F238E27FC236}">
                <a16:creationId xmlns:a16="http://schemas.microsoft.com/office/drawing/2014/main" id="{9949E764-C889-D093-CF2D-58B29036A7BB}"/>
              </a:ext>
            </a:extLst>
          </p:cNvPr>
          <p:cNvSpPr/>
          <p:nvPr/>
        </p:nvSpPr>
        <p:spPr>
          <a:xfrm rot="5400000">
            <a:off x="3939652" y="2975287"/>
            <a:ext cx="58581" cy="1895493"/>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928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85B75-9F1E-872D-3A97-0B5255E63CB6}"/>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EA795BA7-7B72-0FDE-3A29-F7BBDF23CA14}"/>
              </a:ext>
            </a:extLst>
          </p:cNvPr>
          <p:cNvSpPr txBox="1"/>
          <p:nvPr/>
        </p:nvSpPr>
        <p:spPr>
          <a:xfrm>
            <a:off x="1312571" y="1189806"/>
            <a:ext cx="956685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Veja um exemplo prático de como o cliente gera mais economia ao contratar o Claro </a:t>
            </a:r>
            <a:r>
              <a:rPr kumimoji="0" lang="pt-BR" sz="1800" b="1"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em comparação à contratação dos produtos de forma individual (Claro single).</a:t>
            </a:r>
          </a:p>
        </p:txBody>
      </p:sp>
      <p:grpSp>
        <p:nvGrpSpPr>
          <p:cNvPr id="2" name="Agrupar 1">
            <a:extLst>
              <a:ext uri="{FF2B5EF4-FFF2-40B4-BE49-F238E27FC236}">
                <a16:creationId xmlns:a16="http://schemas.microsoft.com/office/drawing/2014/main" id="{AE2FB378-84CA-62E8-5292-BA8A4AC76415}"/>
              </a:ext>
            </a:extLst>
          </p:cNvPr>
          <p:cNvGrpSpPr/>
          <p:nvPr/>
        </p:nvGrpSpPr>
        <p:grpSpPr>
          <a:xfrm>
            <a:off x="1851772" y="2402760"/>
            <a:ext cx="3729022" cy="3809160"/>
            <a:chOff x="1851772" y="2402760"/>
            <a:chExt cx="3729022" cy="3809160"/>
          </a:xfrm>
        </p:grpSpPr>
        <p:pic>
          <p:nvPicPr>
            <p:cNvPr id="31" name="Imagem 30" descr="Ícone&#10;&#10;O conteúdo gerado por IA pode estar incorreto.">
              <a:extLst>
                <a:ext uri="{FF2B5EF4-FFF2-40B4-BE49-F238E27FC236}">
                  <a16:creationId xmlns:a16="http://schemas.microsoft.com/office/drawing/2014/main" id="{FFE89FE7-F340-D155-1D27-7283485C07A2}"/>
                </a:ext>
              </a:extLst>
            </p:cNvPr>
            <p:cNvPicPr>
              <a:picLocks noChangeAspect="1"/>
            </p:cNvPicPr>
            <p:nvPr/>
          </p:nvPicPr>
          <p:blipFill>
            <a:blip r:embed="rId4"/>
            <a:stretch>
              <a:fillRect/>
            </a:stretch>
          </p:blipFill>
          <p:spPr>
            <a:xfrm>
              <a:off x="1851772" y="2402760"/>
              <a:ext cx="3660188" cy="3809160"/>
            </a:xfrm>
            <a:prstGeom prst="rect">
              <a:avLst/>
            </a:prstGeom>
          </p:spPr>
        </p:pic>
        <p:sp>
          <p:nvSpPr>
            <p:cNvPr id="29" name="CaixaDeTexto 28">
              <a:extLst>
                <a:ext uri="{FF2B5EF4-FFF2-40B4-BE49-F238E27FC236}">
                  <a16:creationId xmlns:a16="http://schemas.microsoft.com/office/drawing/2014/main" id="{2615AB5B-9FC5-AEA6-81A1-2E55639AD83C}"/>
                </a:ext>
              </a:extLst>
            </p:cNvPr>
            <p:cNvSpPr txBox="1"/>
            <p:nvPr/>
          </p:nvSpPr>
          <p:spPr>
            <a:xfrm>
              <a:off x="2951532" y="2834392"/>
              <a:ext cx="2629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CLARO SINGLE</a:t>
              </a:r>
            </a:p>
          </p:txBody>
        </p:sp>
        <p:pic>
          <p:nvPicPr>
            <p:cNvPr id="35" name="Imagem 34" descr="Forma&#10;&#10;O conteúdo gerado por IA pode estar incorreto.">
              <a:extLst>
                <a:ext uri="{FF2B5EF4-FFF2-40B4-BE49-F238E27FC236}">
                  <a16:creationId xmlns:a16="http://schemas.microsoft.com/office/drawing/2014/main" id="{18E4C90E-1DA8-6442-6E70-3F8E3ACE7D00}"/>
                </a:ext>
              </a:extLst>
            </p:cNvPr>
            <p:cNvPicPr>
              <a:picLocks noChangeAspect="1"/>
            </p:cNvPicPr>
            <p:nvPr/>
          </p:nvPicPr>
          <p:blipFill>
            <a:blip r:embed="rId5"/>
            <a:stretch>
              <a:fillRect/>
            </a:stretch>
          </p:blipFill>
          <p:spPr>
            <a:xfrm>
              <a:off x="2432155" y="2839606"/>
              <a:ext cx="410536" cy="461665"/>
            </a:xfrm>
            <a:prstGeom prst="rect">
              <a:avLst/>
            </a:prstGeom>
          </p:spPr>
        </p:pic>
        <p:pic>
          <p:nvPicPr>
            <p:cNvPr id="39" name="Imagem 38">
              <a:extLst>
                <a:ext uri="{FF2B5EF4-FFF2-40B4-BE49-F238E27FC236}">
                  <a16:creationId xmlns:a16="http://schemas.microsoft.com/office/drawing/2014/main" id="{A23ECA3F-AA63-2B6B-F846-E8BD6D48A4EB}"/>
                </a:ext>
              </a:extLst>
            </p:cNvPr>
            <p:cNvPicPr>
              <a:picLocks noChangeAspect="1"/>
            </p:cNvPicPr>
            <p:nvPr/>
          </p:nvPicPr>
          <p:blipFill>
            <a:blip r:embed="rId6"/>
            <a:srcRect/>
            <a:stretch/>
          </p:blipFill>
          <p:spPr>
            <a:xfrm>
              <a:off x="2530627" y="3863159"/>
              <a:ext cx="396189" cy="673607"/>
            </a:xfrm>
            <a:prstGeom prst="rect">
              <a:avLst/>
            </a:prstGeom>
          </p:spPr>
        </p:pic>
        <p:pic>
          <p:nvPicPr>
            <p:cNvPr id="41" name="Imagem 40">
              <a:extLst>
                <a:ext uri="{FF2B5EF4-FFF2-40B4-BE49-F238E27FC236}">
                  <a16:creationId xmlns:a16="http://schemas.microsoft.com/office/drawing/2014/main" id="{D9025D26-01A1-EA9D-B363-B7EA94E98C23}"/>
                </a:ext>
              </a:extLst>
            </p:cNvPr>
            <p:cNvPicPr>
              <a:picLocks noChangeAspect="1"/>
            </p:cNvPicPr>
            <p:nvPr/>
          </p:nvPicPr>
          <p:blipFill>
            <a:blip r:embed="rId7"/>
            <a:srcRect/>
            <a:stretch/>
          </p:blipFill>
          <p:spPr>
            <a:xfrm>
              <a:off x="2492436" y="5191825"/>
              <a:ext cx="472569" cy="463352"/>
            </a:xfrm>
            <a:prstGeom prst="rect">
              <a:avLst/>
            </a:prstGeom>
          </p:spPr>
        </p:pic>
        <p:pic>
          <p:nvPicPr>
            <p:cNvPr id="43" name="Imagem 42">
              <a:extLst>
                <a:ext uri="{FF2B5EF4-FFF2-40B4-BE49-F238E27FC236}">
                  <a16:creationId xmlns:a16="http://schemas.microsoft.com/office/drawing/2014/main" id="{822D8A04-4852-8758-1E81-96E833D6A297}"/>
                </a:ext>
              </a:extLst>
            </p:cNvPr>
            <p:cNvPicPr>
              <a:picLocks noChangeAspect="1"/>
            </p:cNvPicPr>
            <p:nvPr/>
          </p:nvPicPr>
          <p:blipFill>
            <a:blip r:embed="rId8"/>
            <a:srcRect/>
            <a:stretch/>
          </p:blipFill>
          <p:spPr>
            <a:xfrm>
              <a:off x="2451669" y="4667270"/>
              <a:ext cx="540373" cy="378337"/>
            </a:xfrm>
            <a:prstGeom prst="rect">
              <a:avLst/>
            </a:prstGeom>
          </p:spPr>
        </p:pic>
        <p:sp>
          <p:nvSpPr>
            <p:cNvPr id="44" name="CaixaDeTexto 43">
              <a:extLst>
                <a:ext uri="{FF2B5EF4-FFF2-40B4-BE49-F238E27FC236}">
                  <a16:creationId xmlns:a16="http://schemas.microsoft.com/office/drawing/2014/main" id="{1B79AFEB-8887-BD22-DBFE-9D63339626D3}"/>
                </a:ext>
              </a:extLst>
            </p:cNvPr>
            <p:cNvSpPr txBox="1"/>
            <p:nvPr/>
          </p:nvSpPr>
          <p:spPr>
            <a:xfrm>
              <a:off x="3061141" y="3748224"/>
              <a:ext cx="176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mn-cs"/>
                </a:rPr>
                <a:t>R$ 119,90</a:t>
              </a:r>
            </a:p>
          </p:txBody>
        </p:sp>
        <p:sp>
          <p:nvSpPr>
            <p:cNvPr id="45" name="CaixaDeTexto 44">
              <a:extLst>
                <a:ext uri="{FF2B5EF4-FFF2-40B4-BE49-F238E27FC236}">
                  <a16:creationId xmlns:a16="http://schemas.microsoft.com/office/drawing/2014/main" id="{D76879B5-E63D-3112-5B72-6E8B6FAAC581}"/>
                </a:ext>
              </a:extLst>
            </p:cNvPr>
            <p:cNvSpPr txBox="1"/>
            <p:nvPr/>
          </p:nvSpPr>
          <p:spPr>
            <a:xfrm>
              <a:off x="3061141" y="4126776"/>
              <a:ext cx="11648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Pós 25GB</a:t>
              </a:r>
            </a:p>
          </p:txBody>
        </p:sp>
        <p:sp>
          <p:nvSpPr>
            <p:cNvPr id="46" name="CaixaDeTexto 45">
              <a:extLst>
                <a:ext uri="{FF2B5EF4-FFF2-40B4-BE49-F238E27FC236}">
                  <a16:creationId xmlns:a16="http://schemas.microsoft.com/office/drawing/2014/main" id="{06DAE457-C992-C25E-5105-59083D49C8AA}"/>
                </a:ext>
              </a:extLst>
            </p:cNvPr>
            <p:cNvSpPr txBox="1"/>
            <p:nvPr/>
          </p:nvSpPr>
          <p:spPr>
            <a:xfrm>
              <a:off x="3076126" y="4491813"/>
              <a:ext cx="18804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mn-cs"/>
                </a:rPr>
                <a:t>R$ 99,90</a:t>
              </a:r>
            </a:p>
          </p:txBody>
        </p:sp>
        <p:sp>
          <p:nvSpPr>
            <p:cNvPr id="47" name="CaixaDeTexto 46">
              <a:extLst>
                <a:ext uri="{FF2B5EF4-FFF2-40B4-BE49-F238E27FC236}">
                  <a16:creationId xmlns:a16="http://schemas.microsoft.com/office/drawing/2014/main" id="{281ABF0A-D11C-6BBD-64AF-031931FBC1BE}"/>
                </a:ext>
              </a:extLst>
            </p:cNvPr>
            <p:cNvSpPr txBox="1"/>
            <p:nvPr/>
          </p:nvSpPr>
          <p:spPr>
            <a:xfrm>
              <a:off x="3061141" y="4784675"/>
              <a:ext cx="1500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BL 600MB</a:t>
              </a:r>
            </a:p>
          </p:txBody>
        </p:sp>
        <p:sp>
          <p:nvSpPr>
            <p:cNvPr id="48" name="CaixaDeTexto 47">
              <a:extLst>
                <a:ext uri="{FF2B5EF4-FFF2-40B4-BE49-F238E27FC236}">
                  <a16:creationId xmlns:a16="http://schemas.microsoft.com/office/drawing/2014/main" id="{03EA0797-94DB-5DA1-CEB9-9704492CC5D6}"/>
                </a:ext>
              </a:extLst>
            </p:cNvPr>
            <p:cNvSpPr txBox="1"/>
            <p:nvPr/>
          </p:nvSpPr>
          <p:spPr>
            <a:xfrm>
              <a:off x="3042224" y="5088285"/>
              <a:ext cx="18804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mn-cs"/>
                </a:rPr>
                <a:t>R$ 2.198,80</a:t>
              </a:r>
            </a:p>
          </p:txBody>
        </p:sp>
        <p:sp>
          <p:nvSpPr>
            <p:cNvPr id="49" name="CaixaDeTexto 48">
              <a:extLst>
                <a:ext uri="{FF2B5EF4-FFF2-40B4-BE49-F238E27FC236}">
                  <a16:creationId xmlns:a16="http://schemas.microsoft.com/office/drawing/2014/main" id="{41E34BAC-5256-3DD3-2D85-846C7506DDBA}"/>
                </a:ext>
              </a:extLst>
            </p:cNvPr>
            <p:cNvSpPr txBox="1"/>
            <p:nvPr/>
          </p:nvSpPr>
          <p:spPr>
            <a:xfrm>
              <a:off x="3051523" y="5470511"/>
              <a:ext cx="2429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TOTAL EM 12 MESES</a:t>
              </a:r>
            </a:p>
          </p:txBody>
        </p:sp>
      </p:grpSp>
      <p:grpSp>
        <p:nvGrpSpPr>
          <p:cNvPr id="13" name="Agrupar 12">
            <a:extLst>
              <a:ext uri="{FF2B5EF4-FFF2-40B4-BE49-F238E27FC236}">
                <a16:creationId xmlns:a16="http://schemas.microsoft.com/office/drawing/2014/main" id="{593C212B-3F3A-2C23-C307-EE8FBBB20F92}"/>
              </a:ext>
            </a:extLst>
          </p:cNvPr>
          <p:cNvGrpSpPr/>
          <p:nvPr/>
        </p:nvGrpSpPr>
        <p:grpSpPr>
          <a:xfrm>
            <a:off x="6096000" y="2402760"/>
            <a:ext cx="4027778" cy="4349906"/>
            <a:chOff x="6096000" y="2402760"/>
            <a:chExt cx="4027778" cy="4349906"/>
          </a:xfrm>
        </p:grpSpPr>
        <p:grpSp>
          <p:nvGrpSpPr>
            <p:cNvPr id="3" name="Agrupar 2">
              <a:extLst>
                <a:ext uri="{FF2B5EF4-FFF2-40B4-BE49-F238E27FC236}">
                  <a16:creationId xmlns:a16="http://schemas.microsoft.com/office/drawing/2014/main" id="{299190C7-4643-732B-3689-11034B026652}"/>
                </a:ext>
              </a:extLst>
            </p:cNvPr>
            <p:cNvGrpSpPr/>
            <p:nvPr/>
          </p:nvGrpSpPr>
          <p:grpSpPr>
            <a:xfrm>
              <a:off x="6096000" y="2402760"/>
              <a:ext cx="4027778" cy="3809160"/>
              <a:chOff x="6395935" y="2270476"/>
              <a:chExt cx="4027778" cy="3809160"/>
            </a:xfrm>
          </p:grpSpPr>
          <p:pic>
            <p:nvPicPr>
              <p:cNvPr id="32" name="Imagem 31" descr="Ícone&#10;&#10;O conteúdo gerado por IA pode estar incorreto.">
                <a:extLst>
                  <a:ext uri="{FF2B5EF4-FFF2-40B4-BE49-F238E27FC236}">
                    <a16:creationId xmlns:a16="http://schemas.microsoft.com/office/drawing/2014/main" id="{23B0A2A8-478A-CEEB-5FAB-1657D5C82D38}"/>
                  </a:ext>
                </a:extLst>
              </p:cNvPr>
              <p:cNvPicPr>
                <a:picLocks noChangeAspect="1"/>
              </p:cNvPicPr>
              <p:nvPr/>
            </p:nvPicPr>
            <p:blipFill>
              <a:blip r:embed="rId4"/>
              <a:stretch>
                <a:fillRect/>
              </a:stretch>
            </p:blipFill>
            <p:spPr>
              <a:xfrm>
                <a:off x="6395935" y="2270476"/>
                <a:ext cx="3660188" cy="3809160"/>
              </a:xfrm>
              <a:prstGeom prst="rect">
                <a:avLst/>
              </a:prstGeom>
            </p:spPr>
          </p:pic>
          <p:sp>
            <p:nvSpPr>
              <p:cNvPr id="33" name="CaixaDeTexto 32">
                <a:extLst>
                  <a:ext uri="{FF2B5EF4-FFF2-40B4-BE49-F238E27FC236}">
                    <a16:creationId xmlns:a16="http://schemas.microsoft.com/office/drawing/2014/main" id="{24F62172-1699-1C11-6835-F6AFD41090ED}"/>
                  </a:ext>
                </a:extLst>
              </p:cNvPr>
              <p:cNvSpPr txBox="1"/>
              <p:nvPr/>
            </p:nvSpPr>
            <p:spPr>
              <a:xfrm>
                <a:off x="7794451" y="2713119"/>
                <a:ext cx="2629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CLARO MULTI</a:t>
                </a:r>
              </a:p>
            </p:txBody>
          </p:sp>
          <p:pic>
            <p:nvPicPr>
              <p:cNvPr id="37" name="Imagem 36" descr="Forma&#10;&#10;O conteúdo gerado por IA pode estar incorreto.">
                <a:extLst>
                  <a:ext uri="{FF2B5EF4-FFF2-40B4-BE49-F238E27FC236}">
                    <a16:creationId xmlns:a16="http://schemas.microsoft.com/office/drawing/2014/main" id="{57BD6864-EBE3-F4F6-13FB-C2986C3F84B7}"/>
                  </a:ext>
                </a:extLst>
              </p:cNvPr>
              <p:cNvPicPr>
                <a:picLocks noChangeAspect="1"/>
              </p:cNvPicPr>
              <p:nvPr/>
            </p:nvPicPr>
            <p:blipFill>
              <a:blip r:embed="rId9"/>
              <a:stretch>
                <a:fillRect/>
              </a:stretch>
            </p:blipFill>
            <p:spPr>
              <a:xfrm>
                <a:off x="6964415" y="2801809"/>
                <a:ext cx="821511" cy="461665"/>
              </a:xfrm>
              <a:prstGeom prst="rect">
                <a:avLst/>
              </a:prstGeom>
            </p:spPr>
          </p:pic>
          <p:pic>
            <p:nvPicPr>
              <p:cNvPr id="50" name="Imagem 49">
                <a:extLst>
                  <a:ext uri="{FF2B5EF4-FFF2-40B4-BE49-F238E27FC236}">
                    <a16:creationId xmlns:a16="http://schemas.microsoft.com/office/drawing/2014/main" id="{DF081EF7-F1C3-ABD3-81E4-69DD033AD5D8}"/>
                  </a:ext>
                </a:extLst>
              </p:cNvPr>
              <p:cNvPicPr>
                <a:picLocks noChangeAspect="1"/>
              </p:cNvPicPr>
              <p:nvPr/>
            </p:nvPicPr>
            <p:blipFill>
              <a:blip r:embed="rId6"/>
              <a:srcRect/>
              <a:stretch/>
            </p:blipFill>
            <p:spPr>
              <a:xfrm>
                <a:off x="6902552" y="3896306"/>
                <a:ext cx="304879" cy="518360"/>
              </a:xfrm>
              <a:prstGeom prst="rect">
                <a:avLst/>
              </a:prstGeom>
            </p:spPr>
          </p:pic>
          <p:pic>
            <p:nvPicPr>
              <p:cNvPr id="51" name="Imagem 50">
                <a:extLst>
                  <a:ext uri="{FF2B5EF4-FFF2-40B4-BE49-F238E27FC236}">
                    <a16:creationId xmlns:a16="http://schemas.microsoft.com/office/drawing/2014/main" id="{123554D2-3227-081C-941D-7378C3F8CA56}"/>
                  </a:ext>
                </a:extLst>
              </p:cNvPr>
              <p:cNvPicPr>
                <a:picLocks noChangeAspect="1"/>
              </p:cNvPicPr>
              <p:nvPr/>
            </p:nvPicPr>
            <p:blipFill>
              <a:blip r:embed="rId8"/>
              <a:srcRect/>
              <a:stretch/>
            </p:blipFill>
            <p:spPr>
              <a:xfrm>
                <a:off x="7305643" y="3985425"/>
                <a:ext cx="415832" cy="291141"/>
              </a:xfrm>
              <a:prstGeom prst="rect">
                <a:avLst/>
              </a:prstGeom>
            </p:spPr>
          </p:pic>
          <p:pic>
            <p:nvPicPr>
              <p:cNvPr id="52" name="Imagem 51">
                <a:extLst>
                  <a:ext uri="{FF2B5EF4-FFF2-40B4-BE49-F238E27FC236}">
                    <a16:creationId xmlns:a16="http://schemas.microsoft.com/office/drawing/2014/main" id="{636D646E-82C0-3C27-FCBC-B4B3D58C9B89}"/>
                  </a:ext>
                </a:extLst>
              </p:cNvPr>
              <p:cNvPicPr>
                <a:picLocks noChangeAspect="1"/>
              </p:cNvPicPr>
              <p:nvPr/>
            </p:nvPicPr>
            <p:blipFill>
              <a:blip r:embed="rId7"/>
              <a:srcRect/>
              <a:stretch/>
            </p:blipFill>
            <p:spPr>
              <a:xfrm>
                <a:off x="6854591" y="4642418"/>
                <a:ext cx="472569" cy="463352"/>
              </a:xfrm>
              <a:prstGeom prst="rect">
                <a:avLst/>
              </a:prstGeom>
            </p:spPr>
          </p:pic>
          <p:sp>
            <p:nvSpPr>
              <p:cNvPr id="53" name="CaixaDeTexto 52">
                <a:extLst>
                  <a:ext uri="{FF2B5EF4-FFF2-40B4-BE49-F238E27FC236}">
                    <a16:creationId xmlns:a16="http://schemas.microsoft.com/office/drawing/2014/main" id="{5B94F734-2259-0257-798E-691A3EA37C09}"/>
                  </a:ext>
                </a:extLst>
              </p:cNvPr>
              <p:cNvSpPr txBox="1"/>
              <p:nvPr/>
            </p:nvSpPr>
            <p:spPr>
              <a:xfrm>
                <a:off x="7721475" y="3754592"/>
                <a:ext cx="176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mn-cs"/>
                  </a:rPr>
                  <a:t>R$</a:t>
                </a:r>
                <a:r>
                  <a:rPr kumimoji="0" lang="pt-BR" sz="24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mn-cs"/>
                  </a:rPr>
                  <a:t>159,80</a:t>
                </a:r>
              </a:p>
            </p:txBody>
          </p:sp>
          <p:sp>
            <p:nvSpPr>
              <p:cNvPr id="54" name="CaixaDeTexto 53">
                <a:extLst>
                  <a:ext uri="{FF2B5EF4-FFF2-40B4-BE49-F238E27FC236}">
                    <a16:creationId xmlns:a16="http://schemas.microsoft.com/office/drawing/2014/main" id="{52ADFC4E-0F50-C500-1A18-FFDE75817047}"/>
                  </a:ext>
                </a:extLst>
              </p:cNvPr>
              <p:cNvSpPr txBox="1"/>
              <p:nvPr/>
            </p:nvSpPr>
            <p:spPr>
              <a:xfrm>
                <a:off x="7674659" y="4138794"/>
                <a:ext cx="2486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Pós 25GB + BL 600MB</a:t>
                </a:r>
              </a:p>
            </p:txBody>
          </p:sp>
          <p:sp>
            <p:nvSpPr>
              <p:cNvPr id="55" name="CaixaDeTexto 54">
                <a:extLst>
                  <a:ext uri="{FF2B5EF4-FFF2-40B4-BE49-F238E27FC236}">
                    <a16:creationId xmlns:a16="http://schemas.microsoft.com/office/drawing/2014/main" id="{90395E93-386C-C0FB-9753-D5B1D629FD95}"/>
                  </a:ext>
                </a:extLst>
              </p:cNvPr>
              <p:cNvSpPr txBox="1"/>
              <p:nvPr/>
            </p:nvSpPr>
            <p:spPr>
              <a:xfrm>
                <a:off x="7690109" y="4508126"/>
                <a:ext cx="2318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err="1">
                    <a:ln>
                      <a:noFill/>
                    </a:ln>
                    <a:solidFill>
                      <a:prstClr val="white"/>
                    </a:solidFill>
                    <a:effectLst/>
                    <a:uLnTx/>
                    <a:uFillTx/>
                    <a:latin typeface="Segoe UI" panose="020B0502040204020203" pitchFamily="34" charset="0"/>
                    <a:ea typeface="+mn-ea"/>
                    <a:cs typeface="+mn-cs"/>
                  </a:rPr>
                  <a:t>R</a:t>
                </a: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mn-cs"/>
                  </a:rPr>
                  <a:t>$ 1.917,60</a:t>
                </a:r>
              </a:p>
            </p:txBody>
          </p:sp>
          <p:sp>
            <p:nvSpPr>
              <p:cNvPr id="56" name="CaixaDeTexto 55">
                <a:extLst>
                  <a:ext uri="{FF2B5EF4-FFF2-40B4-BE49-F238E27FC236}">
                    <a16:creationId xmlns:a16="http://schemas.microsoft.com/office/drawing/2014/main" id="{3FBE6474-A3DF-CF43-D7C1-2226225F2741}"/>
                  </a:ext>
                </a:extLst>
              </p:cNvPr>
              <p:cNvSpPr txBox="1"/>
              <p:nvPr/>
            </p:nvSpPr>
            <p:spPr>
              <a:xfrm>
                <a:off x="7690109" y="4879711"/>
                <a:ext cx="23569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TOTAL EM 12 MESES</a:t>
                </a:r>
              </a:p>
            </p:txBody>
          </p:sp>
        </p:grpSp>
        <p:sp>
          <p:nvSpPr>
            <p:cNvPr id="5" name="Elipse 4">
              <a:extLst>
                <a:ext uri="{FF2B5EF4-FFF2-40B4-BE49-F238E27FC236}">
                  <a16:creationId xmlns:a16="http://schemas.microsoft.com/office/drawing/2014/main" id="{35E21755-2DAB-B387-2DBD-490F4B8EB949}"/>
                </a:ext>
              </a:extLst>
            </p:cNvPr>
            <p:cNvSpPr/>
            <p:nvPr/>
          </p:nvSpPr>
          <p:spPr>
            <a:xfrm>
              <a:off x="7433596" y="5393944"/>
              <a:ext cx="1358722" cy="1358722"/>
            </a:xfrm>
            <a:prstGeom prst="ellipse">
              <a:avLst/>
            </a:prstGeom>
            <a:solidFill>
              <a:srgbClr val="93640E"/>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Agrupar 11">
              <a:extLst>
                <a:ext uri="{FF2B5EF4-FFF2-40B4-BE49-F238E27FC236}">
                  <a16:creationId xmlns:a16="http://schemas.microsoft.com/office/drawing/2014/main" id="{4EB115FA-84D5-6A0F-F7FD-83976B99DAD5}"/>
                </a:ext>
              </a:extLst>
            </p:cNvPr>
            <p:cNvGrpSpPr/>
            <p:nvPr/>
          </p:nvGrpSpPr>
          <p:grpSpPr>
            <a:xfrm>
              <a:off x="7420101" y="5474025"/>
              <a:ext cx="1491033" cy="1086455"/>
              <a:chOff x="7664671" y="5494247"/>
              <a:chExt cx="1491033" cy="1086455"/>
            </a:xfrm>
          </p:grpSpPr>
          <p:pic>
            <p:nvPicPr>
              <p:cNvPr id="8" name="Imagem 7" descr="Ícone&#10;&#10;O conteúdo gerado por IA pode estar incorreto.">
                <a:extLst>
                  <a:ext uri="{FF2B5EF4-FFF2-40B4-BE49-F238E27FC236}">
                    <a16:creationId xmlns:a16="http://schemas.microsoft.com/office/drawing/2014/main" id="{90E2FA5E-C91D-02F8-7464-2100391B0CE8}"/>
                  </a:ext>
                </a:extLst>
              </p:cNvPr>
              <p:cNvPicPr>
                <a:picLocks noChangeAspect="1"/>
              </p:cNvPicPr>
              <p:nvPr/>
            </p:nvPicPr>
            <p:blipFill>
              <a:blip r:embed="rId10"/>
              <a:stretch>
                <a:fillRect/>
              </a:stretch>
            </p:blipFill>
            <p:spPr>
              <a:xfrm>
                <a:off x="8211575" y="5494247"/>
                <a:ext cx="291904" cy="371599"/>
              </a:xfrm>
              <a:prstGeom prst="rect">
                <a:avLst/>
              </a:prstGeom>
            </p:spPr>
          </p:pic>
          <p:sp>
            <p:nvSpPr>
              <p:cNvPr id="9" name="CaixaDeTexto 8">
                <a:extLst>
                  <a:ext uri="{FF2B5EF4-FFF2-40B4-BE49-F238E27FC236}">
                    <a16:creationId xmlns:a16="http://schemas.microsoft.com/office/drawing/2014/main" id="{F4D69118-620C-825F-3DBB-01B7543D606A}"/>
                  </a:ext>
                </a:extLst>
              </p:cNvPr>
              <p:cNvSpPr txBox="1"/>
              <p:nvPr/>
            </p:nvSpPr>
            <p:spPr>
              <a:xfrm>
                <a:off x="7664671" y="5810251"/>
                <a:ext cx="1438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ECONOMIA</a:t>
                </a:r>
              </a:p>
            </p:txBody>
          </p:sp>
          <p:sp>
            <p:nvSpPr>
              <p:cNvPr id="10" name="CaixaDeTexto 9">
                <a:extLst>
                  <a:ext uri="{FF2B5EF4-FFF2-40B4-BE49-F238E27FC236}">
                    <a16:creationId xmlns:a16="http://schemas.microsoft.com/office/drawing/2014/main" id="{9C2D7F89-4CD2-2953-8FD4-F588EAC9301D}"/>
                  </a:ext>
                </a:extLst>
              </p:cNvPr>
              <p:cNvSpPr txBox="1"/>
              <p:nvPr/>
            </p:nvSpPr>
            <p:spPr>
              <a:xfrm>
                <a:off x="7739086" y="6058032"/>
                <a:ext cx="14166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EM 12 MESES</a:t>
                </a:r>
              </a:p>
            </p:txBody>
          </p:sp>
          <p:sp>
            <p:nvSpPr>
              <p:cNvPr id="11" name="CaixaDeTexto 10">
                <a:extLst>
                  <a:ext uri="{FF2B5EF4-FFF2-40B4-BE49-F238E27FC236}">
                    <a16:creationId xmlns:a16="http://schemas.microsoft.com/office/drawing/2014/main" id="{87E84BB4-38BF-BD55-4727-1F42DAF48C54}"/>
                  </a:ext>
                </a:extLst>
              </p:cNvPr>
              <p:cNvSpPr txBox="1"/>
              <p:nvPr/>
            </p:nvSpPr>
            <p:spPr>
              <a:xfrm>
                <a:off x="7841155" y="6272925"/>
                <a:ext cx="12289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R$ 281,20</a:t>
                </a:r>
              </a:p>
            </p:txBody>
          </p:sp>
        </p:grpSp>
      </p:grpSp>
    </p:spTree>
    <p:custDataLst>
      <p:tags r:id="rId1"/>
    </p:custDataLst>
    <p:extLst>
      <p:ext uri="{BB962C8B-B14F-4D97-AF65-F5344CB8AC3E}">
        <p14:creationId xmlns:p14="http://schemas.microsoft.com/office/powerpoint/2010/main" val="30323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86C16"/>
        </a:solidFill>
        <a:effectLst/>
      </p:bgPr>
    </p:bg>
    <p:spTree>
      <p:nvGrpSpPr>
        <p:cNvPr id="1" name="">
          <a:extLst>
            <a:ext uri="{FF2B5EF4-FFF2-40B4-BE49-F238E27FC236}">
              <a16:creationId xmlns:a16="http://schemas.microsoft.com/office/drawing/2014/main" id="{89A8E214-3A1D-661D-CA47-BC7718EE24CE}"/>
            </a:ext>
          </a:extLst>
        </p:cNvPr>
        <p:cNvGrpSpPr/>
        <p:nvPr/>
      </p:nvGrpSpPr>
      <p:grpSpPr>
        <a:xfrm>
          <a:off x="0" y="0"/>
          <a:ext cx="0" cy="0"/>
          <a:chOff x="0" y="0"/>
          <a:chExt cx="0" cy="0"/>
        </a:xfrm>
      </p:grpSpPr>
      <p:pic>
        <p:nvPicPr>
          <p:cNvPr id="3" name="Gráfico 2">
            <a:extLst>
              <a:ext uri="{FF2B5EF4-FFF2-40B4-BE49-F238E27FC236}">
                <a16:creationId xmlns:a16="http://schemas.microsoft.com/office/drawing/2014/main" id="{352C7EB9-FC4B-E336-E9C7-0685748B48D1}"/>
              </a:ext>
            </a:extLst>
          </p:cNvPr>
          <p:cNvPicPr>
            <a:picLocks noChangeAspect="1"/>
          </p:cNvPicPr>
          <p:nvPr/>
        </p:nvPicPr>
        <p:blipFill rotWithShape="1">
          <a:blip r:embed="rId4"/>
          <a:srcRect l="53177" t="3241" r="-1335" b="-3241"/>
          <a:stretch>
            <a:fillRect/>
          </a:stretch>
        </p:blipFill>
        <p:spPr>
          <a:xfrm>
            <a:off x="47625" y="886284"/>
            <a:ext cx="553425" cy="1144747"/>
          </a:xfrm>
          <a:prstGeom prst="rect">
            <a:avLst/>
          </a:prstGeom>
        </p:spPr>
      </p:pic>
      <p:sp>
        <p:nvSpPr>
          <p:cNvPr id="4" name="CaixaDeTexto 3">
            <a:extLst>
              <a:ext uri="{FF2B5EF4-FFF2-40B4-BE49-F238E27FC236}">
                <a16:creationId xmlns:a16="http://schemas.microsoft.com/office/drawing/2014/main" id="{31CD771A-ACA9-857B-9246-1E7EF56C2A69}"/>
              </a:ext>
            </a:extLst>
          </p:cNvPr>
          <p:cNvSpPr txBox="1"/>
          <p:nvPr/>
        </p:nvSpPr>
        <p:spPr>
          <a:xfrm>
            <a:off x="532956" y="996992"/>
            <a:ext cx="10724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DEPENDENTES PÓS </a:t>
            </a:r>
            <a:r>
              <a:rPr kumimoji="0" lang="pt-BR" sz="2400" b="0" i="0" u="none" strike="noStrike" kern="1200" cap="none" spc="0" normalizeH="0" baseline="0" noProof="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NO MULTI</a:t>
            </a:r>
          </a:p>
        </p:txBody>
      </p:sp>
      <p:sp>
        <p:nvSpPr>
          <p:cNvPr id="6" name="TextBox 14">
            <a:extLst>
              <a:ext uri="{FF2B5EF4-FFF2-40B4-BE49-F238E27FC236}">
                <a16:creationId xmlns:a16="http://schemas.microsoft.com/office/drawing/2014/main" id="{1FAC60FA-BE0D-E435-1929-A49ABDDFF46C}"/>
              </a:ext>
            </a:extLst>
          </p:cNvPr>
          <p:cNvSpPr txBox="1"/>
          <p:nvPr/>
        </p:nvSpPr>
        <p:spPr>
          <a:xfrm>
            <a:off x="2775637" y="1530638"/>
            <a:ext cx="6028900" cy="830997"/>
          </a:xfrm>
          <a:prstGeom prst="rect">
            <a:avLst/>
          </a:prstGeom>
          <a:noFill/>
        </p:spPr>
        <p:txBody>
          <a:bodyPr wrap="square" rtlCol="0">
            <a:spAutoFit/>
          </a:bodyPr>
          <a:lstStyle/>
          <a:p>
            <a:pPr marL="0" marR="0" lvl="0" indent="0" algn="ctr" defTabSz="1217930" rtl="0" eaLnBrk="1" fontAlgn="auto" latinLnBrk="1" hangingPunct="1">
              <a:lnSpc>
                <a:spcPct val="100000"/>
              </a:lnSpc>
              <a:spcBef>
                <a:spcPts val="0"/>
              </a:spcBef>
              <a:spcAft>
                <a:spcPts val="0"/>
              </a:spcAft>
              <a:buClrTx/>
              <a:buSzTx/>
              <a:buFontTx/>
              <a:buNone/>
              <a:tabLst/>
              <a:defRPr/>
            </a:pPr>
            <a:r>
              <a:rPr kumimoji="0" lang="pt-BR" altLang="ko-KR" sz="240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COMPARTILHAMENTO TOTAL </a:t>
            </a:r>
            <a:br>
              <a:rPr kumimoji="0" lang="pt-BR" altLang="ko-KR" sz="2400" b="0" i="0" u="none" strike="noStrike" kern="1200" cap="none" spc="0" normalizeH="0" baseline="0" noProof="0">
                <a:ln>
                  <a:noFill/>
                </a:ln>
                <a:solidFill>
                  <a:srgbClr val="FFFFFF"/>
                </a:solidFill>
                <a:effectLst/>
                <a:uLnTx/>
                <a:uFillTx/>
                <a:latin typeface="Segoe UI" panose="020B0502040204020203" pitchFamily="34" charset="0"/>
                <a:ea typeface="Malgun Gothic" panose="020B0503020000020004" pitchFamily="34" charset="-127"/>
                <a:cs typeface="Segoe UI" panose="020B0502040204020203" pitchFamily="34" charset="0"/>
              </a:rPr>
            </a:br>
            <a:r>
              <a:rPr kumimoji="0" lang="pt-BR" altLang="ko-KR" sz="2400" b="0" i="0" u="none" strike="noStrike" kern="1200" cap="none" spc="0" normalizeH="0" baseline="0" noProof="0">
                <a:ln>
                  <a:noFill/>
                </a:ln>
                <a:solidFill>
                  <a:srgbClr val="FFFFFF"/>
                </a:solidFill>
                <a:effectLst/>
                <a:uLnTx/>
                <a:uFillTx/>
                <a:latin typeface="Segoe UI" panose="020B0502040204020203" pitchFamily="34" charset="0"/>
                <a:ea typeface="Malgun Gothic" panose="020B0503020000020004" pitchFamily="34" charset="-127"/>
                <a:cs typeface="Segoe UI" panose="020B0502040204020203" pitchFamily="34" charset="0"/>
              </a:rPr>
              <a:t>Internet + Minutos + SMS </a:t>
            </a:r>
          </a:p>
        </p:txBody>
      </p:sp>
      <p:sp>
        <p:nvSpPr>
          <p:cNvPr id="5" name="CaixaDeTexto 4">
            <a:extLst>
              <a:ext uri="{FF2B5EF4-FFF2-40B4-BE49-F238E27FC236}">
                <a16:creationId xmlns:a16="http://schemas.microsoft.com/office/drawing/2014/main" id="{D571428E-D421-923A-3954-003B21E5DCEB}"/>
              </a:ext>
            </a:extLst>
          </p:cNvPr>
          <p:cNvSpPr txBox="1"/>
          <p:nvPr/>
        </p:nvSpPr>
        <p:spPr>
          <a:xfrm>
            <a:off x="3760572" y="5828018"/>
            <a:ext cx="5017262"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 dependente pagante tem um custo adicional de R$ 50,00/mês</a:t>
            </a:r>
          </a:p>
        </p:txBody>
      </p:sp>
      <p:sp>
        <p:nvSpPr>
          <p:cNvPr id="8" name="CaixaDeTexto 7">
            <a:extLst>
              <a:ext uri="{FF2B5EF4-FFF2-40B4-BE49-F238E27FC236}">
                <a16:creationId xmlns:a16="http://schemas.microsoft.com/office/drawing/2014/main" id="{78FA33C1-5D53-ECB9-9718-6889765A8069}"/>
              </a:ext>
            </a:extLst>
          </p:cNvPr>
          <p:cNvSpPr txBox="1"/>
          <p:nvPr/>
        </p:nvSpPr>
        <p:spPr>
          <a:xfrm>
            <a:off x="1281264" y="2398414"/>
            <a:ext cx="997587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No Claro </a:t>
            </a:r>
            <a:r>
              <a:rPr kumimoji="0" lang="pt-BR" sz="1800" b="0" i="0" u="none" strike="noStrike" kern="1200" cap="none" spc="0" normalizeH="0" baseline="0" noProof="0" err="1">
                <a:ln>
                  <a:noFill/>
                </a:ln>
                <a:solidFill>
                  <a:prstClr val="white"/>
                </a:solidFill>
                <a:effectLst/>
                <a:uLnTx/>
                <a:uFillTx/>
                <a:latin typeface="Segoe UI" panose="020B0502040204020203" pitchFamily="34" charset="0"/>
                <a:ea typeface="+mn-ea"/>
                <a:cs typeface="+mn-cs"/>
              </a:rPr>
              <a:t>Multi</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 você pode incluir dependentes sem custo adicional, é um super diferencial que valoriza ainda mais a oferta e permite ao cliente compartilhar os benefícios com toda a família, sem pagar a mais por isso!</a:t>
            </a:r>
          </a:p>
        </p:txBody>
      </p:sp>
      <p:graphicFrame>
        <p:nvGraphicFramePr>
          <p:cNvPr id="17" name="Tabela 16">
            <a:extLst>
              <a:ext uri="{FF2B5EF4-FFF2-40B4-BE49-F238E27FC236}">
                <a16:creationId xmlns:a16="http://schemas.microsoft.com/office/drawing/2014/main" id="{2BD8C059-5970-F466-7B7A-AAB145D038D5}"/>
              </a:ext>
            </a:extLst>
          </p:cNvPr>
          <p:cNvGraphicFramePr>
            <a:graphicFrameLocks noGrp="1"/>
          </p:cNvGraphicFramePr>
          <p:nvPr/>
        </p:nvGraphicFramePr>
        <p:xfrm>
          <a:off x="1479884" y="3404937"/>
          <a:ext cx="8862097" cy="2256695"/>
        </p:xfrm>
        <a:graphic>
          <a:graphicData uri="http://schemas.openxmlformats.org/drawingml/2006/table">
            <a:tbl>
              <a:tblPr firstRow="1" bandRow="1">
                <a:tableStyleId>{5C22544A-7EE6-4342-B048-85BDC9FD1C3A}</a:tableStyleId>
              </a:tblPr>
              <a:tblGrid>
                <a:gridCol w="1736852">
                  <a:extLst>
                    <a:ext uri="{9D8B030D-6E8A-4147-A177-3AD203B41FA5}">
                      <a16:colId xmlns:a16="http://schemas.microsoft.com/office/drawing/2014/main" val="1895054216"/>
                    </a:ext>
                  </a:extLst>
                </a:gridCol>
                <a:gridCol w="1425049">
                  <a:extLst>
                    <a:ext uri="{9D8B030D-6E8A-4147-A177-3AD203B41FA5}">
                      <a16:colId xmlns:a16="http://schemas.microsoft.com/office/drawing/2014/main" val="3861743569"/>
                    </a:ext>
                  </a:extLst>
                </a:gridCol>
                <a:gridCol w="1425049">
                  <a:extLst>
                    <a:ext uri="{9D8B030D-6E8A-4147-A177-3AD203B41FA5}">
                      <a16:colId xmlns:a16="http://schemas.microsoft.com/office/drawing/2014/main" val="2163416119"/>
                    </a:ext>
                  </a:extLst>
                </a:gridCol>
                <a:gridCol w="1425049">
                  <a:extLst>
                    <a:ext uri="{9D8B030D-6E8A-4147-A177-3AD203B41FA5}">
                      <a16:colId xmlns:a16="http://schemas.microsoft.com/office/drawing/2014/main" val="3956782841"/>
                    </a:ext>
                  </a:extLst>
                </a:gridCol>
                <a:gridCol w="1425049">
                  <a:extLst>
                    <a:ext uri="{9D8B030D-6E8A-4147-A177-3AD203B41FA5}">
                      <a16:colId xmlns:a16="http://schemas.microsoft.com/office/drawing/2014/main" val="870552877"/>
                    </a:ext>
                  </a:extLst>
                </a:gridCol>
                <a:gridCol w="1425049">
                  <a:extLst>
                    <a:ext uri="{9D8B030D-6E8A-4147-A177-3AD203B41FA5}">
                      <a16:colId xmlns:a16="http://schemas.microsoft.com/office/drawing/2014/main" val="2116278573"/>
                    </a:ext>
                  </a:extLst>
                </a:gridCol>
              </a:tblGrid>
              <a:tr h="467527">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a:ln>
                            <a:noFill/>
                          </a:ln>
                          <a:solidFill>
                            <a:schemeClr val="bg1"/>
                          </a:solidFill>
                          <a:latin typeface="Segoe UI" panose="020B0502040204020203" pitchFamily="34" charset="0"/>
                          <a:cs typeface="Segoe UI" panose="020B0502040204020203" pitchFamily="34" charset="0"/>
                        </a:rPr>
                        <a:t>A quantidade de dependente seguirá como abaixo: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solidFill>
                      <a:srgbClr val="886C16"/>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211155722"/>
                  </a:ext>
                </a:extLst>
              </a:tr>
              <a:tr h="447292">
                <a:tc>
                  <a:txBody>
                    <a:bodyPr/>
                    <a:lstStyle/>
                    <a:p>
                      <a:pPr algn="ctr"/>
                      <a:r>
                        <a:rPr lang="pt-BR">
                          <a:ln>
                            <a:noFill/>
                          </a:ln>
                          <a:solidFill>
                            <a:schemeClr val="bg1"/>
                          </a:solidFill>
                          <a:latin typeface="Segoe UI" panose="020B0502040204020203" pitchFamily="34" charset="0"/>
                          <a:cs typeface="Segoe UI" panose="020B0502040204020203" pitchFamily="34" charset="0"/>
                        </a:rPr>
                        <a:t>Plano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b="1">
                          <a:ln>
                            <a:noFill/>
                          </a:ln>
                          <a:solidFill>
                            <a:schemeClr val="bg1"/>
                          </a:solidFill>
                          <a:latin typeface="Segoe UI" panose="020B0502040204020203" pitchFamily="34" charset="0"/>
                          <a:cs typeface="Segoe UI" panose="020B0502040204020203" pitchFamily="34" charset="0"/>
                        </a:rPr>
                        <a:t>25GB</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50GB</a:t>
                      </a:r>
                      <a:endParaRPr lang="pt-BR">
                        <a:ln>
                          <a:noFill/>
                        </a:ln>
                        <a:solidFill>
                          <a:schemeClr val="bg1"/>
                        </a:solidFill>
                        <a:latin typeface="Segoe UI" panose="020B0502040204020203" pitchFamily="34" charset="0"/>
                        <a:cs typeface="Segoe UI" panose="020B0502040204020203" pitchFamily="34" charset="0"/>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100GB</a:t>
                      </a:r>
                      <a:endParaRPr lang="pt-BR">
                        <a:ln>
                          <a:noFill/>
                        </a:ln>
                        <a:solidFill>
                          <a:schemeClr val="bg1"/>
                        </a:solidFill>
                        <a:latin typeface="Segoe UI" panose="020B0502040204020203" pitchFamily="34" charset="0"/>
                        <a:cs typeface="Segoe UI" panose="020B0502040204020203" pitchFamily="34" charset="0"/>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150GB</a:t>
                      </a:r>
                      <a:endParaRPr lang="pt-BR">
                        <a:ln>
                          <a:noFill/>
                        </a:ln>
                        <a:solidFill>
                          <a:schemeClr val="bg1"/>
                        </a:solidFill>
                        <a:latin typeface="Segoe UI" panose="020B0502040204020203" pitchFamily="34" charset="0"/>
                        <a:cs typeface="Segoe UI" panose="020B0502040204020203" pitchFamily="34" charset="0"/>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300GB</a:t>
                      </a:r>
                      <a:endParaRPr lang="pt-BR">
                        <a:ln>
                          <a:noFill/>
                        </a:ln>
                        <a:solidFill>
                          <a:schemeClr val="bg1"/>
                        </a:solidFill>
                        <a:latin typeface="Segoe UI" panose="020B0502040204020203" pitchFamily="34" charset="0"/>
                        <a:cs typeface="Segoe UI" panose="020B0502040204020203" pitchFamily="34" charset="0"/>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99568113"/>
                  </a:ext>
                </a:extLst>
              </a:tr>
              <a:tr h="447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err="1">
                          <a:ln>
                            <a:noFill/>
                          </a:ln>
                          <a:solidFill>
                            <a:schemeClr val="bg1"/>
                          </a:solidFill>
                          <a:latin typeface="Segoe UI" panose="020B0502040204020203" pitchFamily="34" charset="0"/>
                          <a:cs typeface="Segoe UI" panose="020B0502040204020203" pitchFamily="34" charset="0"/>
                        </a:rPr>
                        <a:t>Dep</a:t>
                      </a:r>
                      <a:r>
                        <a:rPr lang="pt-BR">
                          <a:ln>
                            <a:noFill/>
                          </a:ln>
                          <a:solidFill>
                            <a:schemeClr val="bg1"/>
                          </a:solidFill>
                          <a:latin typeface="Segoe UI" panose="020B0502040204020203" pitchFamily="34" charset="0"/>
                          <a:cs typeface="Segoe UI" panose="020B0502040204020203" pitchFamily="34" charset="0"/>
                        </a:rPr>
                        <a:t> sem custo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b="1">
                          <a:ln>
                            <a:noFill/>
                          </a:ln>
                          <a:solidFill>
                            <a:schemeClr val="bg1"/>
                          </a:solidFill>
                          <a:latin typeface="Segoe UI" panose="020B0502040204020203" pitchFamily="34" charset="0"/>
                          <a:cs typeface="Segoe UI" panose="020B0502040204020203" pitchFamily="34" charset="0"/>
                        </a:rPr>
                        <a:t>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0</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1</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2</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3</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1074497164"/>
                  </a:ext>
                </a:extLst>
              </a:tr>
              <a:tr h="447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err="1">
                          <a:ln>
                            <a:noFill/>
                          </a:ln>
                          <a:solidFill>
                            <a:schemeClr val="bg1"/>
                          </a:solidFill>
                          <a:latin typeface="Segoe UI" panose="020B0502040204020203" pitchFamily="34" charset="0"/>
                          <a:cs typeface="Segoe UI" panose="020B0502040204020203" pitchFamily="34" charset="0"/>
                        </a:rPr>
                        <a:t>Dep</a:t>
                      </a:r>
                      <a:r>
                        <a:rPr lang="pt-BR">
                          <a:ln>
                            <a:noFill/>
                          </a:ln>
                          <a:solidFill>
                            <a:schemeClr val="bg1"/>
                          </a:solidFill>
                          <a:latin typeface="Segoe UI" panose="020B0502040204020203" pitchFamily="34" charset="0"/>
                          <a:cs typeface="Segoe UI" panose="020B0502040204020203" pitchFamily="34" charset="0"/>
                        </a:rPr>
                        <a:t> pago</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1</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2</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2</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2</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2</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461150915"/>
                  </a:ext>
                </a:extLst>
              </a:tr>
              <a:tr h="447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a:ln>
                            <a:noFill/>
                          </a:ln>
                          <a:solidFill>
                            <a:schemeClr val="bg1"/>
                          </a:solidFill>
                          <a:latin typeface="Segoe UI" panose="020B0502040204020203" pitchFamily="34" charset="0"/>
                          <a:cs typeface="Segoe UI" panose="020B0502040204020203" pitchFamily="34" charset="0"/>
                        </a:rPr>
                        <a:t>Limite de </a:t>
                      </a:r>
                      <a:r>
                        <a:rPr lang="pt-BR" err="1">
                          <a:ln>
                            <a:noFill/>
                          </a:ln>
                          <a:solidFill>
                            <a:schemeClr val="bg1"/>
                          </a:solidFill>
                          <a:latin typeface="Segoe UI" panose="020B0502040204020203" pitchFamily="34" charset="0"/>
                          <a:cs typeface="Segoe UI" panose="020B0502040204020203" pitchFamily="34" charset="0"/>
                        </a:rPr>
                        <a:t>dep</a:t>
                      </a:r>
                      <a:endParaRPr lang="pt-BR">
                        <a:ln>
                          <a:noFill/>
                        </a:ln>
                        <a:solidFill>
                          <a:schemeClr val="bg1"/>
                        </a:solidFill>
                        <a:latin typeface="Segoe UI" panose="020B0502040204020203" pitchFamily="34" charset="0"/>
                        <a:cs typeface="Segoe UI" panose="020B0502040204020203" pitchFamily="34" charset="0"/>
                      </a:endParaRP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1</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2</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3</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4</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tc>
                  <a:txBody>
                    <a:bodyPr/>
                    <a:lstStyle/>
                    <a:p>
                      <a:pPr algn="ctr"/>
                      <a:r>
                        <a:rPr lang="pt-BR" b="1">
                          <a:ln>
                            <a:noFill/>
                          </a:ln>
                          <a:solidFill>
                            <a:schemeClr val="bg1"/>
                          </a:solidFill>
                          <a:latin typeface="Segoe UI" panose="020B0502040204020203" pitchFamily="34" charset="0"/>
                          <a:cs typeface="Segoe UI" panose="020B0502040204020203" pitchFamily="34" charset="0"/>
                        </a:rPr>
                        <a:t>5</a:t>
                      </a:r>
                    </a:p>
                  </a:txBody>
                  <a:tcPr anchor="ctr">
                    <a:lnL w="12700" cap="flat" cmpd="sng" algn="ctr">
                      <a:solidFill>
                        <a:srgbClr val="886C16"/>
                      </a:solidFill>
                      <a:prstDash val="solid"/>
                      <a:round/>
                      <a:headEnd type="none" w="med" len="med"/>
                      <a:tailEnd type="none" w="med" len="med"/>
                    </a:lnL>
                    <a:lnR w="12700" cap="flat" cmpd="sng" algn="ctr">
                      <a:solidFill>
                        <a:srgbClr val="886C16"/>
                      </a:solidFill>
                      <a:prstDash val="solid"/>
                      <a:round/>
                      <a:headEnd type="none" w="med" len="med"/>
                      <a:tailEnd type="none" w="med" len="med"/>
                    </a:lnR>
                    <a:lnT w="12700" cap="flat" cmpd="sng" algn="ctr">
                      <a:solidFill>
                        <a:srgbClr val="886C16"/>
                      </a:solidFill>
                      <a:prstDash val="solid"/>
                      <a:round/>
                      <a:headEnd type="none" w="med" len="med"/>
                      <a:tailEnd type="none" w="med" len="med"/>
                    </a:lnT>
                    <a:lnB w="12700" cap="flat" cmpd="sng" algn="ctr">
                      <a:solidFill>
                        <a:srgbClr val="886C16"/>
                      </a:solidFill>
                      <a:prstDash val="solid"/>
                      <a:round/>
                      <a:headEnd type="none" w="med" len="med"/>
                      <a:tailEnd type="none" w="med" len="med"/>
                    </a:lnB>
                    <a:noFill/>
                  </a:tcPr>
                </a:tc>
                <a:extLst>
                  <a:ext uri="{0D108BD9-81ED-4DB2-BD59-A6C34878D82A}">
                    <a16:rowId xmlns:a16="http://schemas.microsoft.com/office/drawing/2014/main" val="2438573880"/>
                  </a:ext>
                </a:extLst>
              </a:tr>
            </a:tbl>
          </a:graphicData>
        </a:graphic>
      </p:graphicFrame>
    </p:spTree>
    <p:custDataLst>
      <p:tags r:id="rId1"/>
    </p:custDataLst>
    <p:extLst>
      <p:ext uri="{BB962C8B-B14F-4D97-AF65-F5344CB8AC3E}">
        <p14:creationId xmlns:p14="http://schemas.microsoft.com/office/powerpoint/2010/main" val="218428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ACAA1B-069F-EE24-D04A-5C822911EE4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427773-D0A9-73BD-EA13-C6C19BD339F3}"/>
              </a:ext>
            </a:extLst>
          </p:cNvPr>
          <p:cNvSpPr>
            <a:spLocks noGrp="1"/>
          </p:cNvSpPr>
          <p:nvPr>
            <p:ph type="title"/>
          </p:nvPr>
        </p:nvSpPr>
        <p:spPr>
          <a:xfrm>
            <a:off x="838200" y="124446"/>
            <a:ext cx="10515600" cy="1325563"/>
          </a:xfrm>
        </p:spPr>
        <p:txBody>
          <a:bodyPr>
            <a:normAutofit/>
          </a:bodyPr>
          <a:lstStyle/>
          <a:p>
            <a:r>
              <a:rPr lang="pt-BR" sz="2000"/>
              <a:t>Agora que já conhecemos detalhes do nosso </a:t>
            </a:r>
            <a:r>
              <a:rPr lang="pt-BR" sz="2000" err="1"/>
              <a:t>Multi</a:t>
            </a:r>
            <a:r>
              <a:rPr lang="pt-BR" sz="2000"/>
              <a:t>, como é a Concorrência?</a:t>
            </a:r>
          </a:p>
        </p:txBody>
      </p:sp>
      <p:sp>
        <p:nvSpPr>
          <p:cNvPr id="4" name="CaixaDeTexto 3">
            <a:extLst>
              <a:ext uri="{FF2B5EF4-FFF2-40B4-BE49-F238E27FC236}">
                <a16:creationId xmlns:a16="http://schemas.microsoft.com/office/drawing/2014/main" id="{4128FF24-1F09-63C7-41DB-FAEC56DD1D4D}"/>
              </a:ext>
            </a:extLst>
          </p:cNvPr>
          <p:cNvSpPr txBox="1"/>
          <p:nvPr/>
        </p:nvSpPr>
        <p:spPr>
          <a:xfrm>
            <a:off x="2243471" y="124446"/>
            <a:ext cx="6544677" cy="369332"/>
          </a:xfrm>
          <a:prstGeom prst="rect">
            <a:avLst/>
          </a:prstGeom>
          <a:noFill/>
        </p:spPr>
        <p:txBody>
          <a:bodyPr wrap="none" rtlCol="0">
            <a:spAutoFit/>
          </a:bodyPr>
          <a:lstStyle/>
          <a:p>
            <a:r>
              <a:rPr lang="pt-BR">
                <a:highlight>
                  <a:srgbClr val="FFFF00"/>
                </a:highlight>
              </a:rPr>
              <a:t>NOTA: ELABORAR TABELA DE MODO QUE DADOS SEJAM EDITÁVEIS. </a:t>
            </a:r>
          </a:p>
        </p:txBody>
      </p:sp>
      <p:pic>
        <p:nvPicPr>
          <p:cNvPr id="5" name="Imagem 4">
            <a:extLst>
              <a:ext uri="{FF2B5EF4-FFF2-40B4-BE49-F238E27FC236}">
                <a16:creationId xmlns:a16="http://schemas.microsoft.com/office/drawing/2014/main" id="{546725CE-D438-2957-68FB-4D1EDD17F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3765" y="1280755"/>
            <a:ext cx="9024470" cy="5156840"/>
          </a:xfrm>
          <a:prstGeom prst="rect">
            <a:avLst/>
          </a:prstGeom>
          <a:noFill/>
          <a:ln>
            <a:noFill/>
          </a:ln>
        </p:spPr>
      </p:pic>
      <p:sp>
        <p:nvSpPr>
          <p:cNvPr id="3" name="Retângulo Arredondado 2">
            <a:extLst>
              <a:ext uri="{FF2B5EF4-FFF2-40B4-BE49-F238E27FC236}">
                <a16:creationId xmlns:a16="http://schemas.microsoft.com/office/drawing/2014/main" id="{D7F29081-30DA-3270-8DF1-DE6417CA4058}"/>
              </a:ext>
            </a:extLst>
          </p:cNvPr>
          <p:cNvSpPr/>
          <p:nvPr/>
        </p:nvSpPr>
        <p:spPr>
          <a:xfrm>
            <a:off x="9129713" y="124446"/>
            <a:ext cx="3062287" cy="19186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Normalmente não colocamos concorrência os materiais por conta </a:t>
            </a:r>
            <a:r>
              <a:rPr lang="pt-BR" dirty="0" err="1"/>
              <a:t>ds</a:t>
            </a:r>
            <a:r>
              <a:rPr lang="pt-BR" dirty="0"/>
              <a:t> atualizações e de ações regionais.</a:t>
            </a:r>
          </a:p>
          <a:p>
            <a:pPr algn="ctr"/>
            <a:r>
              <a:rPr lang="pt-BR" dirty="0"/>
              <a:t>Como devemos proceder?</a:t>
            </a:r>
          </a:p>
        </p:txBody>
      </p:sp>
    </p:spTree>
    <p:extLst>
      <p:ext uri="{BB962C8B-B14F-4D97-AF65-F5344CB8AC3E}">
        <p14:creationId xmlns:p14="http://schemas.microsoft.com/office/powerpoint/2010/main" val="3823147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932F4-F058-7854-B005-5BD79D4D2E23}"/>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DECF210-2457-462E-83E7-946C31BB64EC}"/>
              </a:ext>
            </a:extLst>
          </p:cNvPr>
          <p:cNvSpPr txBox="1"/>
          <p:nvPr/>
        </p:nvSpPr>
        <p:spPr>
          <a:xfrm>
            <a:off x="1855149" y="408943"/>
            <a:ext cx="4108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Segoe UI Black" panose="020B0502040204020203" pitchFamily="34" charset="0"/>
                <a:ea typeface="+mn-ea"/>
                <a:cs typeface="Segoe UI Black" panose="020B0502040204020203" pitchFamily="34" charset="0"/>
              </a:rPr>
              <a:t>O que vamos ver</a:t>
            </a:r>
          </a:p>
        </p:txBody>
      </p:sp>
      <p:sp>
        <p:nvSpPr>
          <p:cNvPr id="7" name="Retângulo 6">
            <a:extLst>
              <a:ext uri="{FF2B5EF4-FFF2-40B4-BE49-F238E27FC236}">
                <a16:creationId xmlns:a16="http://schemas.microsoft.com/office/drawing/2014/main" id="{4D5B3E47-FD8A-2CF5-4B38-78F0ADC816B8}"/>
              </a:ext>
            </a:extLst>
          </p:cNvPr>
          <p:cNvSpPr/>
          <p:nvPr/>
        </p:nvSpPr>
        <p:spPr>
          <a:xfrm rot="5400000">
            <a:off x="5035886" y="383093"/>
            <a:ext cx="83941" cy="1561598"/>
          </a:xfrm>
          <a:prstGeom prst="rect">
            <a:avLst/>
          </a:prstGeom>
          <a:solidFill>
            <a:srgbClr val="A27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8" name="Gráfico 7">
            <a:extLst>
              <a:ext uri="{FF2B5EF4-FFF2-40B4-BE49-F238E27FC236}">
                <a16:creationId xmlns:a16="http://schemas.microsoft.com/office/drawing/2014/main" id="{8DEA4439-5959-B4E8-B70E-2C9C7C2DE45C}"/>
              </a:ext>
            </a:extLst>
          </p:cNvPr>
          <p:cNvPicPr>
            <a:picLocks noChangeAspect="1"/>
          </p:cNvPicPr>
          <p:nvPr/>
        </p:nvPicPr>
        <p:blipFill rotWithShape="1">
          <a:blip>
            <a:extLst>
              <a:ext uri="{96DAC541-7B7A-43D3-8B79-37D633B846F1}">
                <asvg:svgBlip xmlns:asvg="http://schemas.microsoft.com/office/drawing/2016/SVG/main" r:embed="rId3"/>
              </a:ext>
            </a:extLst>
          </a:blip>
          <a:srcRect l="6933" t="-566" r="4840" b="-2460"/>
          <a:stretch/>
        </p:blipFill>
        <p:spPr>
          <a:xfrm>
            <a:off x="5539517" y="370750"/>
            <a:ext cx="4881690" cy="6132389"/>
          </a:xfrm>
          <a:prstGeom prst="rect">
            <a:avLst/>
          </a:prstGeom>
        </p:spPr>
      </p:pic>
      <p:cxnSp>
        <p:nvCxnSpPr>
          <p:cNvPr id="10" name="Conector Reto 31">
            <a:extLst>
              <a:ext uri="{FF2B5EF4-FFF2-40B4-BE49-F238E27FC236}">
                <a16:creationId xmlns:a16="http://schemas.microsoft.com/office/drawing/2014/main" id="{078C257A-B5FA-B7A7-C776-79FA36FDB64E}"/>
              </a:ext>
            </a:extLst>
          </p:cNvPr>
          <p:cNvCxnSpPr>
            <a:cxnSpLocks/>
          </p:cNvCxnSpPr>
          <p:nvPr/>
        </p:nvCxnSpPr>
        <p:spPr>
          <a:xfrm flipH="1">
            <a:off x="5858655" y="5202613"/>
            <a:ext cx="974574" cy="0"/>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cxnSp>
        <p:nvCxnSpPr>
          <p:cNvPr id="12" name="Conector Reto 33">
            <a:extLst>
              <a:ext uri="{FF2B5EF4-FFF2-40B4-BE49-F238E27FC236}">
                <a16:creationId xmlns:a16="http://schemas.microsoft.com/office/drawing/2014/main" id="{DB678CC0-616D-BF2D-B184-CAA8628139CD}"/>
              </a:ext>
            </a:extLst>
          </p:cNvPr>
          <p:cNvCxnSpPr>
            <a:cxnSpLocks/>
          </p:cNvCxnSpPr>
          <p:nvPr/>
        </p:nvCxnSpPr>
        <p:spPr>
          <a:xfrm flipV="1">
            <a:off x="5858655" y="1860114"/>
            <a:ext cx="0" cy="3342499"/>
          </a:xfrm>
          <a:prstGeom prst="line">
            <a:avLst/>
          </a:prstGeom>
          <a:ln w="19050">
            <a:solidFill>
              <a:srgbClr val="E1AD09"/>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A00B20A6-30D8-0252-C52A-4A29F8307E6F}"/>
              </a:ext>
            </a:extLst>
          </p:cNvPr>
          <p:cNvSpPr txBox="1"/>
          <p:nvPr/>
        </p:nvSpPr>
        <p:spPr>
          <a:xfrm>
            <a:off x="2475188" y="1978687"/>
            <a:ext cx="3109299" cy="32316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Telefonia</a:t>
            </a:r>
            <a:r>
              <a:rPr kumimoji="0" lang="pt-BR" sz="2200" b="0" i="0" u="none" strike="noStrike" kern="1200" cap="none" spc="0" normalizeH="0" noProof="0">
                <a:ln>
                  <a:noFill/>
                </a:ln>
                <a:solidFill>
                  <a:prstClr val="white"/>
                </a:solidFill>
                <a:effectLst/>
                <a:uLnTx/>
                <a:uFillTx/>
                <a:latin typeface="Segoe UI" panose="020B0502040204020203" pitchFamily="34" charset="0"/>
                <a:ea typeface="+mn-ea"/>
                <a:cs typeface="Segoe UI" panose="020B0502040204020203" pitchFamily="34" charset="0"/>
              </a:rPr>
              <a:t> Móvel</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baseline="0">
                <a:solidFill>
                  <a:prstClr val="white"/>
                </a:solidFill>
                <a:latin typeface="Segoe UI" panose="020B0502040204020203" pitchFamily="34" charset="0"/>
                <a:cs typeface="Segoe UI" panose="020B0502040204020203" pitchFamily="34" charset="0"/>
              </a:rPr>
              <a:t>Planos</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Claro </a:t>
            </a:r>
            <a:r>
              <a:rPr kumimoji="0" lang="pt-BR" sz="22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Multi</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Portabilidade</a:t>
            </a:r>
          </a:p>
          <a:p>
            <a:pPr marL="0" marR="0" lvl="0" indent="0" algn="r" defTabSz="914400" rtl="0" eaLnBrk="1" fontAlgn="auto" latinLnBrk="0" hangingPunct="1">
              <a:lnSpc>
                <a:spcPct val="100000"/>
              </a:lnSpc>
              <a:spcBef>
                <a:spcPts val="1200"/>
              </a:spcBef>
              <a:spcAft>
                <a:spcPts val="0"/>
              </a:spcAft>
              <a:buClrTx/>
              <a:buSzTx/>
              <a:buFontTx/>
              <a:buNone/>
              <a:tabLst/>
              <a:defRPr/>
            </a:pPr>
            <a:r>
              <a:rPr lang="pt-BR" sz="2200">
                <a:solidFill>
                  <a:prstClr val="white"/>
                </a:solidFill>
                <a:latin typeface="Segoe UI" panose="020B0502040204020203" pitchFamily="34" charset="0"/>
                <a:cs typeface="Segoe UI" panose="020B0502040204020203" pitchFamily="34" charset="0"/>
              </a:rPr>
              <a:t>TV</a:t>
            </a:r>
            <a:endPar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Minha Claro e Claro clube</a:t>
            </a:r>
          </a:p>
        </p:txBody>
      </p:sp>
      <p:sp>
        <p:nvSpPr>
          <p:cNvPr id="15" name="Retângulo 14">
            <a:extLst>
              <a:ext uri="{FF2B5EF4-FFF2-40B4-BE49-F238E27FC236}">
                <a16:creationId xmlns:a16="http://schemas.microsoft.com/office/drawing/2014/main" id="{43DC1F26-C875-B7B2-4BE4-2AAC7639434C}"/>
              </a:ext>
            </a:extLst>
          </p:cNvPr>
          <p:cNvSpPr/>
          <p:nvPr/>
        </p:nvSpPr>
        <p:spPr>
          <a:xfrm>
            <a:off x="3423686" y="3465943"/>
            <a:ext cx="2160802" cy="430887"/>
          </a:xfrm>
          <a:prstGeom prst="rect">
            <a:avLst/>
          </a:prstGeom>
          <a:solidFill>
            <a:srgbClr val="F50242"/>
          </a:solidFill>
        </p:spPr>
        <p:txBody>
          <a:bodyPr wrap="square">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pt-BR" sz="22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Portabilidade</a:t>
            </a:r>
          </a:p>
        </p:txBody>
      </p:sp>
    </p:spTree>
    <p:extLst>
      <p:ext uri="{BB962C8B-B14F-4D97-AF65-F5344CB8AC3E}">
        <p14:creationId xmlns:p14="http://schemas.microsoft.com/office/powerpoint/2010/main" val="348433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4" fill="hold" nodeType="withEffect">
                                  <p:stCondLst>
                                    <p:cond delay="3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300"/>
                            </p:stCondLst>
                            <p:childTnLst>
                              <p:par>
                                <p:cTn id="20" presetID="53" presetClass="entr" presetSubtype="16"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4">
                                            <p:txEl>
                                              <p:pRg st="0" end="0"/>
                                            </p:txEl>
                                          </p:spTgt>
                                        </p:tgtEl>
                                      </p:cBhvr>
                                    </p:animEffect>
                                  </p:childTnLst>
                                </p:cTn>
                              </p:par>
                            </p:childTnLst>
                          </p:cTn>
                        </p:par>
                        <p:par>
                          <p:cTn id="25" fill="hold">
                            <p:stCondLst>
                              <p:cond delay="1800"/>
                            </p:stCondLst>
                            <p:childTnLst>
                              <p:par>
                                <p:cTn id="26" presetID="53" presetClass="entr" presetSubtype="16"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 calcmode="lin" valueType="num">
                                      <p:cBhvr>
                                        <p:cTn id="28"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4">
                                            <p:txEl>
                                              <p:pRg st="1" end="1"/>
                                            </p:txEl>
                                          </p:spTgt>
                                        </p:tgtEl>
                                      </p:cBhvr>
                                    </p:animEffect>
                                  </p:childTnLst>
                                </p:cTn>
                              </p:par>
                            </p:childTnLst>
                          </p:cTn>
                        </p:par>
                        <p:par>
                          <p:cTn id="31" fill="hold">
                            <p:stCondLst>
                              <p:cond delay="2300"/>
                            </p:stCondLst>
                            <p:childTnLst>
                              <p:par>
                                <p:cTn id="32" presetID="53" presetClass="entr" presetSubtype="16" fill="hold" grpId="0" nodeType="after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 calcmode="lin" valueType="num">
                                      <p:cBhvr>
                                        <p:cTn id="34"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14">
                                            <p:txEl>
                                              <p:pRg st="2" end="2"/>
                                            </p:txEl>
                                          </p:spTgt>
                                        </p:tgtEl>
                                      </p:cBhvr>
                                    </p:animEffect>
                                  </p:childTnLst>
                                </p:cTn>
                              </p:par>
                            </p:childTnLst>
                          </p:cTn>
                        </p:par>
                        <p:par>
                          <p:cTn id="37" fill="hold">
                            <p:stCondLst>
                              <p:cond delay="2800"/>
                            </p:stCondLst>
                            <p:childTnLst>
                              <p:par>
                                <p:cTn id="38" presetID="53" presetClass="entr" presetSubtype="16" fill="hold" grpId="0" nodeType="after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 calcmode="lin" valueType="num">
                                      <p:cBhvr>
                                        <p:cTn id="40"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4">
                                            <p:txEl>
                                              <p:pRg st="3" end="3"/>
                                            </p:txEl>
                                          </p:spTgt>
                                        </p:tgtEl>
                                      </p:cBhvr>
                                    </p:animEffect>
                                  </p:childTnLst>
                                </p:cTn>
                              </p:par>
                            </p:childTnLst>
                          </p:cTn>
                        </p:par>
                        <p:par>
                          <p:cTn id="43" fill="hold">
                            <p:stCondLst>
                              <p:cond delay="3300"/>
                            </p:stCondLst>
                            <p:childTnLst>
                              <p:par>
                                <p:cTn id="44" presetID="53" presetClass="entr" presetSubtype="16" fill="hold" grpId="0" nodeType="after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 calcmode="lin" valueType="num">
                                      <p:cBhvr>
                                        <p:cTn id="46"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14">
                                            <p:txEl>
                                              <p:pRg st="4" end="4"/>
                                            </p:txEl>
                                          </p:spTgt>
                                        </p:tgtEl>
                                      </p:cBhvr>
                                    </p:animEffect>
                                  </p:childTnLst>
                                </p:cTn>
                              </p:par>
                            </p:childTnLst>
                          </p:cTn>
                        </p:par>
                        <p:par>
                          <p:cTn id="49" fill="hold">
                            <p:stCondLst>
                              <p:cond delay="3800"/>
                            </p:stCondLst>
                            <p:childTnLst>
                              <p:par>
                                <p:cTn id="50" presetID="53" presetClass="entr" presetSubtype="16" fill="hold" grpId="0" nodeType="after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 calcmode="lin" valueType="num">
                                      <p:cBhvr>
                                        <p:cTn id="52"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14">
                                            <p:txEl>
                                              <p:pRg st="5" end="5"/>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uiExpand="1" build="p"/>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p:cNvPicPr>
            <a:picLocks noChangeAspect="1"/>
          </p:cNvPicPr>
          <p:nvPr/>
        </p:nvPicPr>
        <p:blipFill rotWithShape="1">
          <a:blip r:embed="rId3"/>
          <a:srcRect l="55600" t="1539" r="-3758" b="-1539"/>
          <a:stretch>
            <a:fillRect/>
          </a:stretch>
        </p:blipFill>
        <p:spPr>
          <a:xfrm>
            <a:off x="47625" y="1286219"/>
            <a:ext cx="2315848" cy="4790279"/>
          </a:xfrm>
          <a:prstGeom prst="rect">
            <a:avLst/>
          </a:prstGeom>
        </p:spPr>
      </p:pic>
      <p:sp>
        <p:nvSpPr>
          <p:cNvPr id="19" name="Retângulo 18"/>
          <p:cNvSpPr/>
          <p:nvPr/>
        </p:nvSpPr>
        <p:spPr>
          <a:xfrm rot="5400000">
            <a:off x="3678131" y="2489058"/>
            <a:ext cx="6336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ixaDeTexto 1"/>
          <p:cNvSpPr txBox="1"/>
          <p:nvPr/>
        </p:nvSpPr>
        <p:spPr>
          <a:xfrm>
            <a:off x="2846013" y="1531952"/>
            <a:ext cx="5559529"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endParaRPr kumimoji="0" lang="pt-BR"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CaixaDeTexto 2"/>
          <p:cNvSpPr txBox="1"/>
          <p:nvPr/>
        </p:nvSpPr>
        <p:spPr>
          <a:xfrm>
            <a:off x="2846013" y="2165772"/>
            <a:ext cx="7047495"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3125"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portabilidade numérica é a possibilidade de </a:t>
            </a: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trocar de operadora sem perder seu número</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de telefone atual.</a:t>
            </a:r>
          </a:p>
        </p:txBody>
      </p:sp>
      <p:grpSp>
        <p:nvGrpSpPr>
          <p:cNvPr id="22" name="Agrupar 21"/>
          <p:cNvGrpSpPr/>
          <p:nvPr/>
        </p:nvGrpSpPr>
        <p:grpSpPr>
          <a:xfrm>
            <a:off x="2779359" y="3784351"/>
            <a:ext cx="2687375" cy="5083486"/>
            <a:chOff x="2779359" y="3784351"/>
            <a:chExt cx="2687375" cy="5083486"/>
          </a:xfrm>
        </p:grpSpPr>
        <p:grpSp>
          <p:nvGrpSpPr>
            <p:cNvPr id="30" name="Agrupar 29"/>
            <p:cNvGrpSpPr/>
            <p:nvPr/>
          </p:nvGrpSpPr>
          <p:grpSpPr>
            <a:xfrm>
              <a:off x="2779359" y="3784351"/>
              <a:ext cx="2687375" cy="5083486"/>
              <a:chOff x="2779359" y="3784351"/>
              <a:chExt cx="2633662" cy="4426289"/>
            </a:xfrm>
          </p:grpSpPr>
          <p:sp>
            <p:nvSpPr>
              <p:cNvPr id="33" name="Retângulo Arredondado 6"/>
              <p:cNvSpPr/>
              <p:nvPr/>
            </p:nvSpPr>
            <p:spPr>
              <a:xfrm>
                <a:off x="2779359" y="3784351"/>
                <a:ext cx="2633662" cy="4426289"/>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tângulo 33"/>
              <p:cNvSpPr/>
              <p:nvPr/>
            </p:nvSpPr>
            <p:spPr>
              <a:xfrm>
                <a:off x="2893193" y="4117486"/>
                <a:ext cx="2398824" cy="3980032"/>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8"/>
              <p:cNvSpPr/>
              <p:nvPr/>
            </p:nvSpPr>
            <p:spPr>
              <a:xfrm>
                <a:off x="4054221" y="3894542"/>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Retângulo 30"/>
            <p:cNvSpPr/>
            <p:nvPr/>
          </p:nvSpPr>
          <p:spPr>
            <a:xfrm>
              <a:off x="2910075" y="4166949"/>
              <a:ext cx="2433187" cy="3805430"/>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Seu número: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9999-0000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2" name="Gráfico 4"/>
            <p:cNvPicPr>
              <a:picLocks noChangeAspect="1"/>
            </p:cNvPicPr>
            <p:nvPr/>
          </p:nvPicPr>
          <p:blipFill>
            <a:blip cstate="print">
              <a:extLst>
                <a:ext uri="{96DAC541-7B7A-43D3-8B79-37D633B846F1}">
                  <asvg:svgBlip xmlns:asvg="http://schemas.microsoft.com/office/drawing/2016/SVG/main" r:embed="rId4"/>
                </a:ext>
              </a:extLst>
            </a:blip>
            <a:stretch>
              <a:fillRect/>
            </a:stretch>
          </p:blipFill>
          <p:spPr>
            <a:xfrm>
              <a:off x="3709814" y="5449042"/>
              <a:ext cx="819150" cy="714375"/>
            </a:xfrm>
            <a:prstGeom prst="rect">
              <a:avLst/>
            </a:prstGeom>
          </p:spPr>
        </p:pic>
      </p:grpSp>
      <p:sp>
        <p:nvSpPr>
          <p:cNvPr id="23" name="CaixaDeTexto 8"/>
          <p:cNvSpPr txBox="1"/>
          <p:nvPr/>
        </p:nvSpPr>
        <p:spPr>
          <a:xfrm>
            <a:off x="5496805" y="4953839"/>
            <a:ext cx="2249245"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Concorrente</a:t>
            </a:r>
          </a:p>
        </p:txBody>
      </p:sp>
      <p:sp>
        <p:nvSpPr>
          <p:cNvPr id="24" name="CaixaDeTexto 9"/>
          <p:cNvSpPr txBox="1"/>
          <p:nvPr/>
        </p:nvSpPr>
        <p:spPr>
          <a:xfrm>
            <a:off x="10325311" y="4953839"/>
            <a:ext cx="1084751"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F40342"/>
                </a:solidFill>
                <a:effectLst/>
                <a:uLnTx/>
                <a:uFillTx/>
                <a:latin typeface="Segoe UI" panose="020B0502040204020203" pitchFamily="34" charset="0"/>
                <a:ea typeface="+mn-ea"/>
                <a:cs typeface="Segoe UI" panose="020B0502040204020203" pitchFamily="34" charset="0"/>
              </a:rPr>
              <a:t>Claro</a:t>
            </a:r>
          </a:p>
        </p:txBody>
      </p:sp>
      <p:sp>
        <p:nvSpPr>
          <p:cNvPr id="25" name="Seta para a direita 145"/>
          <p:cNvSpPr/>
          <p:nvPr/>
        </p:nvSpPr>
        <p:spPr>
          <a:xfrm>
            <a:off x="7895618" y="5044953"/>
            <a:ext cx="482625" cy="34099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6565" rtl="0" eaLnBrk="1" fontAlgn="auto" latinLnBrk="0" hangingPunct="1">
              <a:lnSpc>
                <a:spcPct val="100000"/>
              </a:lnSpc>
              <a:spcBef>
                <a:spcPts val="0"/>
              </a:spcBef>
              <a:spcAft>
                <a:spcPts val="0"/>
              </a:spcAft>
              <a:buClrTx/>
              <a:buSzTx/>
              <a:buFontTx/>
              <a:buNone/>
              <a:tabLst/>
              <a:defRPr/>
            </a:pPr>
            <a:endParaRPr kumimoji="0" lang="pt-BR" sz="1795"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7" name="Seta para a direita 145"/>
          <p:cNvSpPr/>
          <p:nvPr/>
        </p:nvSpPr>
        <p:spPr>
          <a:xfrm>
            <a:off x="9610242" y="5044953"/>
            <a:ext cx="482625" cy="34099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6565" rtl="0" eaLnBrk="1" fontAlgn="auto" latinLnBrk="0" hangingPunct="1">
              <a:lnSpc>
                <a:spcPct val="100000"/>
              </a:lnSpc>
              <a:spcBef>
                <a:spcPts val="0"/>
              </a:spcBef>
              <a:spcAft>
                <a:spcPts val="0"/>
              </a:spcAft>
              <a:buClrTx/>
              <a:buSzTx/>
              <a:buFontTx/>
              <a:buNone/>
              <a:tabLst/>
              <a:defRPr/>
            </a:pPr>
            <a:endParaRPr kumimoji="0" lang="pt-BR" sz="1795"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5" name="Gráfico 14">
            <a:extLst>
              <a:ext uri="{FF2B5EF4-FFF2-40B4-BE49-F238E27FC236}">
                <a16:creationId xmlns:a16="http://schemas.microsoft.com/office/drawing/2014/main" id="{72F09C09-D9EA-01B8-416E-FB3C2EA4EB6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62681" y="4768382"/>
            <a:ext cx="894133" cy="894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P spid="23" grpId="0"/>
      <p:bldP spid="24" grpId="0"/>
      <p:bldP spid="25" grpId="0" animBg="1"/>
      <p:bldP spid="2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1172034"/>
            <a:ext cx="553425" cy="1144747"/>
          </a:xfrm>
          <a:prstGeom prst="rect">
            <a:avLst/>
          </a:prstGeom>
        </p:spPr>
      </p:pic>
      <p:sp>
        <p:nvSpPr>
          <p:cNvPr id="3" name="CaixaDeTexto 1"/>
          <p:cNvSpPr txBox="1"/>
          <p:nvPr/>
        </p:nvSpPr>
        <p:spPr>
          <a:xfrm>
            <a:off x="790842" y="2012939"/>
            <a:ext cx="8967755"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O processo de portabilidade para a claro é simples e rápido. </a:t>
            </a:r>
          </a:p>
        </p:txBody>
      </p:sp>
      <p:sp>
        <p:nvSpPr>
          <p:cNvPr id="11" name="CaixaDeTexto 10"/>
          <p:cNvSpPr txBox="1"/>
          <p:nvPr/>
        </p:nvSpPr>
        <p:spPr>
          <a:xfrm>
            <a:off x="790842" y="1490981"/>
            <a:ext cx="5559529"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4" name="Agrupar 3">
            <a:extLst>
              <a:ext uri="{FF2B5EF4-FFF2-40B4-BE49-F238E27FC236}">
                <a16:creationId xmlns:a16="http://schemas.microsoft.com/office/drawing/2014/main" id="{9B2CF2BA-7D51-1496-C412-0B2D42510C1C}"/>
              </a:ext>
            </a:extLst>
          </p:cNvPr>
          <p:cNvGrpSpPr/>
          <p:nvPr/>
        </p:nvGrpSpPr>
        <p:grpSpPr>
          <a:xfrm>
            <a:off x="790842" y="2722775"/>
            <a:ext cx="5086640" cy="2238969"/>
            <a:chOff x="790842" y="2722775"/>
            <a:chExt cx="5086640" cy="2238969"/>
          </a:xfrm>
        </p:grpSpPr>
        <p:sp>
          <p:nvSpPr>
            <p:cNvPr id="9" name="Retângulo 8">
              <a:extLst>
                <a:ext uri="{FF2B5EF4-FFF2-40B4-BE49-F238E27FC236}">
                  <a16:creationId xmlns:a16="http://schemas.microsoft.com/office/drawing/2014/main" id="{0BEA8F56-227B-8AB6-940B-FD021B261785}"/>
                </a:ext>
              </a:extLst>
            </p:cNvPr>
            <p:cNvSpPr/>
            <p:nvPr/>
          </p:nvSpPr>
          <p:spPr>
            <a:xfrm>
              <a:off x="790842" y="2722775"/>
              <a:ext cx="5086640" cy="2238969"/>
            </a:xfrm>
            <a:prstGeom prst="rect">
              <a:avLst/>
            </a:prstGeom>
            <a:solidFill>
              <a:srgbClr val="BD920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9926D95-0242-03EA-08D2-4A5EDD7871B9}"/>
                </a:ext>
              </a:extLst>
            </p:cNvPr>
            <p:cNvSpPr txBox="1"/>
            <p:nvPr/>
          </p:nvSpPr>
          <p:spPr>
            <a:xfrm>
              <a:off x="932391" y="2965096"/>
              <a:ext cx="4832269" cy="1754326"/>
            </a:xfrm>
            <a:prstGeom prst="rect">
              <a:avLst/>
            </a:prstGeom>
            <a:noFill/>
          </p:spPr>
          <p:txBody>
            <a:bodyPr wrap="square" rtlCol="0">
              <a:spAutoFit/>
            </a:bodyPr>
            <a:lstStyle/>
            <a:p>
              <a:pPr lvl="0">
                <a:defRPr/>
              </a:pPr>
              <a:r>
                <a:rPr lang="pt-BR">
                  <a:solidFill>
                    <a:prstClr val="white"/>
                  </a:solidFill>
                  <a:latin typeface="Segoe UI" panose="020B0502040204020203" pitchFamily="34" charset="0"/>
                  <a:cs typeface="Segoe UI" panose="020B0502040204020203" pitchFamily="34" charset="0"/>
                </a:rPr>
                <a:t>E o cliente tem a </a:t>
              </a:r>
              <a:r>
                <a:rPr lang="pt-BR" b="1">
                  <a:solidFill>
                    <a:prstClr val="white"/>
                  </a:solidFill>
                  <a:latin typeface="Segoe UI" panose="020B0502040204020203" pitchFamily="34" charset="0"/>
                  <a:cs typeface="Segoe UI" panose="020B0502040204020203" pitchFamily="34" charset="0"/>
                </a:rPr>
                <a:t>vantagem</a:t>
              </a:r>
              <a:r>
                <a:rPr lang="pt-BR">
                  <a:solidFill>
                    <a:prstClr val="white"/>
                  </a:solidFill>
                  <a:latin typeface="Segoe UI" panose="020B0502040204020203" pitchFamily="34" charset="0"/>
                  <a:cs typeface="Segoe UI" panose="020B0502040204020203" pitchFamily="34" charset="0"/>
                </a:rPr>
                <a:t> de não precisar atualizar o número para os amigos e família ou refazer cadastros em sites e empresas!</a:t>
              </a:r>
            </a:p>
            <a:p>
              <a:pPr lvl="0">
                <a:defRPr/>
              </a:pPr>
              <a:endParaRPr lang="pt-BR">
                <a:solidFill>
                  <a:prstClr val="white"/>
                </a:solidFill>
                <a:latin typeface="Segoe UI" panose="020B0502040204020203" pitchFamily="34" charset="0"/>
                <a:cs typeface="Segoe UI" panose="020B0502040204020203" pitchFamily="34" charset="0"/>
              </a:endParaRPr>
            </a:p>
            <a:p>
              <a:pPr lvl="0">
                <a:defRPr/>
              </a:pPr>
              <a:r>
                <a:rPr lang="pt-BR" b="1">
                  <a:solidFill>
                    <a:prstClr val="white"/>
                  </a:solidFill>
                  <a:latin typeface="Segoe UI" panose="020B0502040204020203" pitchFamily="34" charset="0"/>
                  <a:cs typeface="Segoe UI" panose="020B0502040204020203" pitchFamily="34" charset="0"/>
                </a:rPr>
                <a:t>O cliente ganha inúmeros benefícios </a:t>
              </a:r>
              <a:br>
                <a:rPr lang="pt-BR" b="1">
                  <a:solidFill>
                    <a:prstClr val="white"/>
                  </a:solidFill>
                  <a:latin typeface="Segoe UI" panose="020B0502040204020203" pitchFamily="34" charset="0"/>
                  <a:cs typeface="Segoe UI" panose="020B0502040204020203" pitchFamily="34" charset="0"/>
                </a:rPr>
              </a:br>
              <a:r>
                <a:rPr lang="pt-BR" b="1">
                  <a:solidFill>
                    <a:prstClr val="white"/>
                  </a:solidFill>
                  <a:latin typeface="Segoe UI" panose="020B0502040204020203" pitchFamily="34" charset="0"/>
                  <a:cs typeface="Segoe UI" panose="020B0502040204020203" pitchFamily="34" charset="0"/>
                </a:rPr>
                <a:t>sem perder seu número!</a:t>
              </a:r>
            </a:p>
          </p:txBody>
        </p:sp>
      </p:grpSp>
      <p:grpSp>
        <p:nvGrpSpPr>
          <p:cNvPr id="5" name="Agrupar 4">
            <a:extLst>
              <a:ext uri="{FF2B5EF4-FFF2-40B4-BE49-F238E27FC236}">
                <a16:creationId xmlns:a16="http://schemas.microsoft.com/office/drawing/2014/main" id="{97EA76F9-C982-DEBA-F19A-1F824D53A044}"/>
              </a:ext>
            </a:extLst>
          </p:cNvPr>
          <p:cNvGrpSpPr/>
          <p:nvPr/>
        </p:nvGrpSpPr>
        <p:grpSpPr>
          <a:xfrm>
            <a:off x="6095999" y="2722775"/>
            <a:ext cx="5086639" cy="2238969"/>
            <a:chOff x="6095999" y="2722775"/>
            <a:chExt cx="5086639" cy="2238969"/>
          </a:xfrm>
        </p:grpSpPr>
        <p:sp>
          <p:nvSpPr>
            <p:cNvPr id="8" name="CaixaDeTexto 7">
              <a:extLst>
                <a:ext uri="{FF2B5EF4-FFF2-40B4-BE49-F238E27FC236}">
                  <a16:creationId xmlns:a16="http://schemas.microsoft.com/office/drawing/2014/main" id="{6DC51A83-DD0C-CCBA-B72C-D8B16C625B4B}"/>
                </a:ext>
              </a:extLst>
            </p:cNvPr>
            <p:cNvSpPr txBox="1"/>
            <p:nvPr/>
          </p:nvSpPr>
          <p:spPr>
            <a:xfrm>
              <a:off x="6350371" y="3380594"/>
              <a:ext cx="4352606" cy="923330"/>
            </a:xfrm>
            <a:prstGeom prst="rect">
              <a:avLst/>
            </a:prstGeom>
            <a:noFill/>
          </p:spPr>
          <p:txBody>
            <a:bodyPr wrap="square" rtlCol="0">
              <a:spAutoFit/>
            </a:bodyPr>
            <a:lstStyle/>
            <a:p>
              <a:pPr lvl="0">
                <a:defRPr/>
              </a:pPr>
              <a:r>
                <a:rPr lang="pt-BR">
                  <a:solidFill>
                    <a:prstClr val="white"/>
                  </a:solidFill>
                  <a:latin typeface="Segoe UI" panose="020B0502040204020203" pitchFamily="34" charset="0"/>
                  <a:cs typeface="Segoe UI" panose="020B0502040204020203" pitchFamily="34" charset="0"/>
                </a:rPr>
                <a:t>Clientes da concorrência que migraram de PJ Pós para PF </a:t>
              </a:r>
              <a:r>
                <a:rPr lang="pt-BR" err="1">
                  <a:solidFill>
                    <a:prstClr val="white"/>
                  </a:solidFill>
                  <a:latin typeface="Segoe UI" panose="020B0502040204020203" pitchFamily="34" charset="0"/>
                  <a:cs typeface="Segoe UI" panose="020B0502040204020203" pitchFamily="34" charset="0"/>
                </a:rPr>
                <a:t>Pré</a:t>
              </a:r>
              <a:r>
                <a:rPr lang="pt-BR">
                  <a:solidFill>
                    <a:prstClr val="white"/>
                  </a:solidFill>
                  <a:latin typeface="Segoe UI" panose="020B0502040204020203" pitchFamily="34" charset="0"/>
                  <a:cs typeface="Segoe UI" panose="020B0502040204020203" pitchFamily="34" charset="0"/>
                </a:rPr>
                <a:t> poderão fazer a portabilidade para a Claro como PF Pós.</a:t>
              </a:r>
            </a:p>
          </p:txBody>
        </p:sp>
        <p:sp>
          <p:nvSpPr>
            <p:cNvPr id="10" name="Retângulo Arredondado 9">
              <a:extLst>
                <a:ext uri="{FF2B5EF4-FFF2-40B4-BE49-F238E27FC236}">
                  <a16:creationId xmlns:a16="http://schemas.microsoft.com/office/drawing/2014/main" id="{D037DEDA-84C6-476D-EDD8-0C784CA9AEF0}"/>
                </a:ext>
              </a:extLst>
            </p:cNvPr>
            <p:cNvSpPr/>
            <p:nvPr/>
          </p:nvSpPr>
          <p:spPr>
            <a:xfrm>
              <a:off x="6095999" y="2722775"/>
              <a:ext cx="5086639" cy="2238969"/>
            </a:xfrm>
            <a:prstGeom prst="roundRect">
              <a:avLst>
                <a:gd name="adj" fmla="val 0"/>
              </a:avLst>
            </a:prstGeom>
            <a:noFill/>
            <a:ln>
              <a:solidFill>
                <a:srgbClr val="F403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n>
                  <a:solidFill>
                    <a:srgbClr val="F50342"/>
                  </a:solidFill>
                </a:ln>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p:cNvPicPr>
            <a:picLocks noChangeAspect="1"/>
          </p:cNvPicPr>
          <p:nvPr/>
        </p:nvPicPr>
        <p:blipFill rotWithShape="1">
          <a:blip>
            <a:extLst>
              <a:ext uri="{96DAC541-7B7A-43D3-8B79-37D633B846F1}">
                <asvg:svgBlip xmlns:asvg="http://schemas.microsoft.com/office/drawing/2016/SVG/main" r:embed="rId3"/>
              </a:ext>
            </a:extLst>
          </a:blip>
          <a:srcRect l="55600" t="1539" r="-3758" b="-1539"/>
          <a:stretch>
            <a:fillRect/>
          </a:stretch>
        </p:blipFill>
        <p:spPr>
          <a:xfrm>
            <a:off x="47625" y="1286219"/>
            <a:ext cx="2315848" cy="4790279"/>
          </a:xfrm>
          <a:prstGeom prst="rect">
            <a:avLst/>
          </a:prstGeom>
        </p:spPr>
      </p:pic>
      <p:sp>
        <p:nvSpPr>
          <p:cNvPr id="19" name="Retângulo 18"/>
          <p:cNvSpPr/>
          <p:nvPr/>
        </p:nvSpPr>
        <p:spPr>
          <a:xfrm rot="5400000">
            <a:off x="3884825" y="3747078"/>
            <a:ext cx="6336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1"/>
          <p:cNvSpPr txBox="1"/>
          <p:nvPr/>
        </p:nvSpPr>
        <p:spPr>
          <a:xfrm>
            <a:off x="3023758" y="2716487"/>
            <a:ext cx="2853746"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3600" b="1">
                <a:solidFill>
                  <a:schemeClr val="bg1"/>
                </a:solidFill>
                <a:latin typeface="Segoe UI Black" panose="020B0A02040204020203" pitchFamily="34" charset="0"/>
                <a:cs typeface="Segoe UI Black" panose="020B0A02040204020203" pitchFamily="34" charset="0"/>
              </a:rPr>
              <a:t>Planos</a:t>
            </a:r>
            <a:endParaRPr lang="pt-BR" sz="2800">
              <a:solidFill>
                <a:schemeClr val="bg1"/>
              </a:solidFill>
              <a:latin typeface="Segoe UI" panose="020B0502040204020203" pitchFamily="34" charset="0"/>
              <a:cs typeface="Segoe UI" panose="020B0502040204020203" pitchFamily="34" charset="0"/>
            </a:endParaRPr>
          </a:p>
        </p:txBody>
      </p:sp>
      <p:sp>
        <p:nvSpPr>
          <p:cNvPr id="5" name="CaixaDeTexto 2"/>
          <p:cNvSpPr txBox="1"/>
          <p:nvPr/>
        </p:nvSpPr>
        <p:spPr>
          <a:xfrm>
            <a:off x="3023757" y="3449301"/>
            <a:ext cx="3526779"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400">
                <a:solidFill>
                  <a:schemeClr val="bg1"/>
                </a:solidFill>
                <a:latin typeface="Segoe UI" panose="020B0502040204020203" pitchFamily="34" charset="0"/>
                <a:cs typeface="Segoe UI" panose="020B0502040204020203" pitchFamily="34" charset="0"/>
              </a:rPr>
              <a:t>Olha só os planos que vamos conhecer hoje:</a:t>
            </a:r>
          </a:p>
        </p:txBody>
      </p:sp>
      <p:grpSp>
        <p:nvGrpSpPr>
          <p:cNvPr id="21" name="Agrupar 20"/>
          <p:cNvGrpSpPr/>
          <p:nvPr/>
        </p:nvGrpSpPr>
        <p:grpSpPr>
          <a:xfrm>
            <a:off x="7144310" y="2697183"/>
            <a:ext cx="3184793" cy="5352553"/>
            <a:chOff x="7144310" y="2697183"/>
            <a:chExt cx="3184793" cy="5352553"/>
          </a:xfrm>
        </p:grpSpPr>
        <p:grpSp>
          <p:nvGrpSpPr>
            <p:cNvPr id="6" name="Agrupar 5"/>
            <p:cNvGrpSpPr/>
            <p:nvPr/>
          </p:nvGrpSpPr>
          <p:grpSpPr>
            <a:xfrm>
              <a:off x="7144310" y="2697183"/>
              <a:ext cx="3184793" cy="5352553"/>
              <a:chOff x="7144310" y="2697183"/>
              <a:chExt cx="2633662" cy="4426289"/>
            </a:xfrm>
          </p:grpSpPr>
          <p:sp>
            <p:nvSpPr>
              <p:cNvPr id="16" name="Retângulo Arredondado 6"/>
              <p:cNvSpPr/>
              <p:nvPr/>
            </p:nvSpPr>
            <p:spPr>
              <a:xfrm>
                <a:off x="7144310" y="2697183"/>
                <a:ext cx="2633662" cy="4426289"/>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17" name="Retângulo 16"/>
              <p:cNvSpPr/>
              <p:nvPr/>
            </p:nvSpPr>
            <p:spPr>
              <a:xfrm>
                <a:off x="7258144" y="3030318"/>
                <a:ext cx="2398824" cy="3980032"/>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0" name="Oval 8"/>
              <p:cNvSpPr/>
              <p:nvPr/>
            </p:nvSpPr>
            <p:spPr>
              <a:xfrm>
                <a:off x="8419172" y="2807374"/>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grpSp>
        <p:grpSp>
          <p:nvGrpSpPr>
            <p:cNvPr id="7" name="Agrupar 6"/>
            <p:cNvGrpSpPr/>
            <p:nvPr/>
          </p:nvGrpSpPr>
          <p:grpSpPr>
            <a:xfrm>
              <a:off x="7618136" y="3370075"/>
              <a:ext cx="2241653" cy="514238"/>
              <a:chOff x="7618136" y="3370075"/>
              <a:chExt cx="2241653" cy="514238"/>
            </a:xfrm>
          </p:grpSpPr>
          <p:sp>
            <p:nvSpPr>
              <p:cNvPr id="14" name="Retângulo Arredondado 12"/>
              <p:cNvSpPr/>
              <p:nvPr/>
            </p:nvSpPr>
            <p:spPr>
              <a:xfrm>
                <a:off x="7619501" y="3370075"/>
                <a:ext cx="2240288" cy="514238"/>
              </a:xfrm>
              <a:prstGeom prst="roundRect">
                <a:avLst>
                  <a:gd name="adj" fmla="val 15511"/>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15" name="CaixaDeTexto 9"/>
              <p:cNvSpPr txBox="1"/>
              <p:nvPr/>
            </p:nvSpPr>
            <p:spPr>
              <a:xfrm>
                <a:off x="7618136" y="3442528"/>
                <a:ext cx="2240288" cy="369332"/>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a:solidFill>
                      <a:schemeClr val="bg1"/>
                    </a:solidFill>
                    <a:latin typeface="Segoe UI Black" panose="020B0A02040204020203" pitchFamily="34" charset="0"/>
                    <a:cs typeface="Segoe UI Black" panose="020B0A02040204020203" pitchFamily="34" charset="0"/>
                  </a:rPr>
                  <a:t>Pré-pago</a:t>
                </a:r>
              </a:p>
            </p:txBody>
          </p:sp>
        </p:grpSp>
        <p:grpSp>
          <p:nvGrpSpPr>
            <p:cNvPr id="8" name="Agrupar 7"/>
            <p:cNvGrpSpPr/>
            <p:nvPr/>
          </p:nvGrpSpPr>
          <p:grpSpPr>
            <a:xfrm>
              <a:off x="7618136" y="4045935"/>
              <a:ext cx="2241653" cy="514238"/>
              <a:chOff x="7618136" y="4045935"/>
              <a:chExt cx="2241653" cy="514238"/>
            </a:xfrm>
          </p:grpSpPr>
          <p:sp>
            <p:nvSpPr>
              <p:cNvPr id="12" name="Retângulo Arredondado 15"/>
              <p:cNvSpPr/>
              <p:nvPr/>
            </p:nvSpPr>
            <p:spPr>
              <a:xfrm>
                <a:off x="7619501" y="4045935"/>
                <a:ext cx="2240288" cy="514238"/>
              </a:xfrm>
              <a:prstGeom prst="roundRect">
                <a:avLst>
                  <a:gd name="adj" fmla="val 15511"/>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13" name="CaixaDeTexto 12"/>
              <p:cNvSpPr txBox="1"/>
              <p:nvPr/>
            </p:nvSpPr>
            <p:spPr>
              <a:xfrm>
                <a:off x="7618136" y="4118388"/>
                <a:ext cx="2240288" cy="369332"/>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a:solidFill>
                      <a:schemeClr val="bg1"/>
                    </a:solidFill>
                    <a:latin typeface="Segoe UI Black" panose="020B0A02040204020203" pitchFamily="34" charset="0"/>
                    <a:cs typeface="Segoe UI Black" panose="020B0A02040204020203" pitchFamily="34" charset="0"/>
                  </a:rPr>
                  <a:t>Controle</a:t>
                </a:r>
              </a:p>
            </p:txBody>
          </p:sp>
        </p:grpSp>
        <p:grpSp>
          <p:nvGrpSpPr>
            <p:cNvPr id="9" name="Agrupar 8"/>
            <p:cNvGrpSpPr/>
            <p:nvPr/>
          </p:nvGrpSpPr>
          <p:grpSpPr>
            <a:xfrm>
              <a:off x="7618136" y="4761553"/>
              <a:ext cx="2241653" cy="514238"/>
              <a:chOff x="7618136" y="4761553"/>
              <a:chExt cx="2241653" cy="514238"/>
            </a:xfrm>
          </p:grpSpPr>
          <p:sp>
            <p:nvSpPr>
              <p:cNvPr id="10" name="Retângulo Arredondado 20"/>
              <p:cNvSpPr/>
              <p:nvPr/>
            </p:nvSpPr>
            <p:spPr>
              <a:xfrm>
                <a:off x="7619501" y="4761553"/>
                <a:ext cx="2240288" cy="514238"/>
              </a:xfrm>
              <a:prstGeom prst="roundRect">
                <a:avLst>
                  <a:gd name="adj" fmla="val 15511"/>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11" name="CaixaDeTexto 15"/>
              <p:cNvSpPr txBox="1"/>
              <p:nvPr/>
            </p:nvSpPr>
            <p:spPr>
              <a:xfrm>
                <a:off x="7618136" y="4834006"/>
                <a:ext cx="2240288" cy="369332"/>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a:solidFill>
                      <a:schemeClr val="bg1"/>
                    </a:solidFill>
                    <a:latin typeface="Segoe UI Black" panose="020B0A02040204020203" pitchFamily="34" charset="0"/>
                    <a:cs typeface="Segoe UI Black" panose="020B0A02040204020203" pitchFamily="34" charset="0"/>
                  </a:rPr>
                  <a:t>Pós-pago</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702714"/>
            <a:ext cx="553425" cy="1144747"/>
          </a:xfrm>
          <a:prstGeom prst="rect">
            <a:avLst/>
          </a:prstGeom>
        </p:spPr>
      </p:pic>
      <p:sp>
        <p:nvSpPr>
          <p:cNvPr id="11" name="CaixaDeTexto 10"/>
          <p:cNvSpPr txBox="1"/>
          <p:nvPr/>
        </p:nvSpPr>
        <p:spPr>
          <a:xfrm>
            <a:off x="790842" y="985927"/>
            <a:ext cx="3759913"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4" name="CaixaDeTexto 1"/>
          <p:cNvSpPr txBox="1"/>
          <p:nvPr/>
        </p:nvSpPr>
        <p:spPr>
          <a:xfrm>
            <a:off x="776088" y="1518223"/>
            <a:ext cx="4267245"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DADOS NECESSÁRIOS</a:t>
            </a:r>
          </a:p>
        </p:txBody>
      </p:sp>
      <p:sp>
        <p:nvSpPr>
          <p:cNvPr id="8" name="Retângulo 7"/>
          <p:cNvSpPr/>
          <p:nvPr/>
        </p:nvSpPr>
        <p:spPr>
          <a:xfrm>
            <a:off x="1059883" y="2646592"/>
            <a:ext cx="6025897" cy="7078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prstClr val="white"/>
              </a:buClr>
              <a:buSzTx/>
              <a:buFont typeface="+mj-lt"/>
              <a:buAutoNum type="arabicPeriod" startAt="2"/>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Número</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do documento de </a:t>
            </a: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identidade</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e </a:t>
            </a: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CPF</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no caso de pessoa física.</a:t>
            </a:r>
          </a:p>
        </p:txBody>
      </p:sp>
      <p:sp>
        <p:nvSpPr>
          <p:cNvPr id="9" name="Retângulo 8"/>
          <p:cNvSpPr/>
          <p:nvPr/>
        </p:nvSpPr>
        <p:spPr>
          <a:xfrm>
            <a:off x="1059884" y="2107806"/>
            <a:ext cx="3220683"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prstClr val="white"/>
              </a:buClr>
              <a:buSzTx/>
              <a:buFont typeface="+mj-lt"/>
              <a:buAutoNum type="arabicPeriod"/>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Nome</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completo.</a:t>
            </a:r>
          </a:p>
        </p:txBody>
      </p:sp>
      <p:sp>
        <p:nvSpPr>
          <p:cNvPr id="10" name="Retângulo 9"/>
          <p:cNvSpPr/>
          <p:nvPr/>
        </p:nvSpPr>
        <p:spPr>
          <a:xfrm>
            <a:off x="1059883" y="4339716"/>
            <a:ext cx="3699655"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prstClr val="white"/>
              </a:buClr>
              <a:buSzTx/>
              <a:buFont typeface="+mj-lt"/>
              <a:buAutoNum type="arabicPeriod" startAt="4"/>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Código de acesso.</a:t>
            </a:r>
          </a:p>
        </p:txBody>
      </p:sp>
      <p:sp>
        <p:nvSpPr>
          <p:cNvPr id="12" name="Retângulo 11"/>
          <p:cNvSpPr/>
          <p:nvPr/>
        </p:nvSpPr>
        <p:spPr>
          <a:xfrm>
            <a:off x="1059883" y="3493154"/>
            <a:ext cx="6190913" cy="7078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prstClr val="white"/>
              </a:buClr>
              <a:buSzTx/>
              <a:buFont typeface="+mj-lt"/>
              <a:buAutoNum type="arabicPeriod" startAt="3"/>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Número</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do registro no </a:t>
            </a: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cadastro do Ministério da Fazenda</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no caso de pessoa jurídica.</a:t>
            </a:r>
          </a:p>
        </p:txBody>
      </p:sp>
      <p:sp>
        <p:nvSpPr>
          <p:cNvPr id="13" name="Retângulo 12"/>
          <p:cNvSpPr/>
          <p:nvPr/>
        </p:nvSpPr>
        <p:spPr>
          <a:xfrm>
            <a:off x="1059883" y="5419462"/>
            <a:ext cx="5932381"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prstClr val="white"/>
              </a:buClr>
              <a:buSzTx/>
              <a:buFont typeface="+mj-lt"/>
              <a:buAutoNum type="arabicPeriod" startAt="6"/>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Nome da Prestadora Doadora.</a:t>
            </a:r>
          </a:p>
        </p:txBody>
      </p:sp>
      <p:sp>
        <p:nvSpPr>
          <p:cNvPr id="14" name="Retângulo 13"/>
          <p:cNvSpPr/>
          <p:nvPr/>
        </p:nvSpPr>
        <p:spPr>
          <a:xfrm>
            <a:off x="1059883" y="4880676"/>
            <a:ext cx="4267245" cy="40011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prstClr val="white"/>
              </a:buClr>
              <a:buSzTx/>
              <a:buFont typeface="+mj-lt"/>
              <a:buAutoNum type="arabicPeriod" startAt="5"/>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Endereço</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completo.</a:t>
            </a:r>
          </a:p>
        </p:txBody>
      </p:sp>
      <p:grpSp>
        <p:nvGrpSpPr>
          <p:cNvPr id="30" name="Agrupar 29"/>
          <p:cNvGrpSpPr/>
          <p:nvPr/>
        </p:nvGrpSpPr>
        <p:grpSpPr>
          <a:xfrm>
            <a:off x="8348365" y="1004038"/>
            <a:ext cx="2553127" cy="4829540"/>
            <a:chOff x="7760820" y="1596367"/>
            <a:chExt cx="2553127" cy="4829540"/>
          </a:xfrm>
        </p:grpSpPr>
        <p:grpSp>
          <p:nvGrpSpPr>
            <p:cNvPr id="7" name="Agrupar 6"/>
            <p:cNvGrpSpPr/>
            <p:nvPr/>
          </p:nvGrpSpPr>
          <p:grpSpPr>
            <a:xfrm>
              <a:off x="7760820" y="1596367"/>
              <a:ext cx="2553127" cy="4829540"/>
              <a:chOff x="7760820" y="1596367"/>
              <a:chExt cx="2633662" cy="4426289"/>
            </a:xfrm>
          </p:grpSpPr>
          <p:sp>
            <p:nvSpPr>
              <p:cNvPr id="27" name="Retângulo Arredondado 14"/>
              <p:cNvSpPr/>
              <p:nvPr/>
            </p:nvSpPr>
            <p:spPr>
              <a:xfrm>
                <a:off x="7760820" y="1596367"/>
                <a:ext cx="2633662" cy="4426289"/>
              </a:xfrm>
              <a:prstGeom prst="roundRect">
                <a:avLst>
                  <a:gd name="adj" fmla="val 6973"/>
                </a:avLst>
              </a:prstGeom>
              <a:noFill/>
              <a:ln w="19050">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tângulo 27"/>
              <p:cNvSpPr/>
              <p:nvPr/>
            </p:nvSpPr>
            <p:spPr>
              <a:xfrm>
                <a:off x="7874654" y="1929502"/>
                <a:ext cx="2398824" cy="3980032"/>
              </a:xfrm>
              <a:prstGeom prst="rect">
                <a:avLst/>
              </a:prstGeom>
              <a:noFill/>
              <a:ln>
                <a:solidFill>
                  <a:srgbClr val="F40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16"/>
              <p:cNvSpPr/>
              <p:nvPr/>
            </p:nvSpPr>
            <p:spPr>
              <a:xfrm>
                <a:off x="9035682" y="1706558"/>
                <a:ext cx="113122" cy="113122"/>
              </a:xfrm>
              <a:prstGeom prst="ellipse">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Elipse 14"/>
            <p:cNvSpPr/>
            <p:nvPr/>
          </p:nvSpPr>
          <p:spPr>
            <a:xfrm>
              <a:off x="8059971" y="2537140"/>
              <a:ext cx="790789" cy="790789"/>
            </a:xfrm>
            <a:prstGeom prst="ellipse">
              <a:avLst/>
            </a:prstGeom>
            <a:solidFill>
              <a:srgbClr val="DB2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ipse 15"/>
            <p:cNvSpPr/>
            <p:nvPr/>
          </p:nvSpPr>
          <p:spPr>
            <a:xfrm>
              <a:off x="8059971" y="3738098"/>
              <a:ext cx="790789" cy="790789"/>
            </a:xfrm>
            <a:prstGeom prst="ellipse">
              <a:avLst/>
            </a:prstGeom>
            <a:solidFill>
              <a:srgbClr val="DB2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lipse 16"/>
            <p:cNvSpPr/>
            <p:nvPr/>
          </p:nvSpPr>
          <p:spPr>
            <a:xfrm>
              <a:off x="8059971" y="4955385"/>
              <a:ext cx="790789" cy="790789"/>
            </a:xfrm>
            <a:prstGeom prst="ellipse">
              <a:avLst/>
            </a:prstGeom>
            <a:solidFill>
              <a:srgbClr val="DB2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Elipse 17"/>
            <p:cNvSpPr/>
            <p:nvPr/>
          </p:nvSpPr>
          <p:spPr>
            <a:xfrm>
              <a:off x="9205054" y="2537140"/>
              <a:ext cx="790789" cy="790789"/>
            </a:xfrm>
            <a:prstGeom prst="ellipse">
              <a:avLst/>
            </a:prstGeom>
            <a:solidFill>
              <a:srgbClr val="DB2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Elipse 18"/>
            <p:cNvSpPr/>
            <p:nvPr/>
          </p:nvSpPr>
          <p:spPr>
            <a:xfrm>
              <a:off x="9205054" y="3738098"/>
              <a:ext cx="790789" cy="790789"/>
            </a:xfrm>
            <a:prstGeom prst="ellipse">
              <a:avLst/>
            </a:prstGeom>
            <a:solidFill>
              <a:srgbClr val="DB2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Elipse 19"/>
            <p:cNvSpPr/>
            <p:nvPr/>
          </p:nvSpPr>
          <p:spPr>
            <a:xfrm>
              <a:off x="9205054" y="4955385"/>
              <a:ext cx="790789" cy="790789"/>
            </a:xfrm>
            <a:prstGeom prst="ellipse">
              <a:avLst/>
            </a:prstGeom>
            <a:solidFill>
              <a:srgbClr val="DB2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aixaDeTexto 18"/>
            <p:cNvSpPr txBox="1"/>
            <p:nvPr/>
          </p:nvSpPr>
          <p:spPr>
            <a:xfrm>
              <a:off x="8232963" y="2590708"/>
              <a:ext cx="407484" cy="646331"/>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22" name="CaixaDeTexto 19"/>
            <p:cNvSpPr txBox="1"/>
            <p:nvPr/>
          </p:nvSpPr>
          <p:spPr>
            <a:xfrm>
              <a:off x="9378046" y="2586614"/>
              <a:ext cx="461986" cy="646331"/>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23" name="CaixaDeTexto 20"/>
            <p:cNvSpPr txBox="1"/>
            <p:nvPr/>
          </p:nvSpPr>
          <p:spPr>
            <a:xfrm>
              <a:off x="8232963" y="3797851"/>
              <a:ext cx="461986" cy="646331"/>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24" name="CaixaDeTexto 21"/>
            <p:cNvSpPr txBox="1"/>
            <p:nvPr/>
          </p:nvSpPr>
          <p:spPr>
            <a:xfrm>
              <a:off x="9353166" y="3793757"/>
              <a:ext cx="471604" cy="646331"/>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sp>
          <p:nvSpPr>
            <p:cNvPr id="25" name="CaixaDeTexto 22"/>
            <p:cNvSpPr txBox="1"/>
            <p:nvPr/>
          </p:nvSpPr>
          <p:spPr>
            <a:xfrm>
              <a:off x="8232963" y="5026729"/>
              <a:ext cx="461986" cy="646331"/>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
          <p:nvSpPr>
            <p:cNvPr id="26" name="CaixaDeTexto 23"/>
            <p:cNvSpPr txBox="1"/>
            <p:nvPr/>
          </p:nvSpPr>
          <p:spPr>
            <a:xfrm>
              <a:off x="9367781" y="5026729"/>
              <a:ext cx="461986" cy="646331"/>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6</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47625" y="717595"/>
            <a:ext cx="553425" cy="1144747"/>
          </a:xfrm>
          <a:prstGeom prst="rect">
            <a:avLst/>
          </a:prstGeom>
        </p:spPr>
      </p:pic>
      <p:sp>
        <p:nvSpPr>
          <p:cNvPr id="11" name="CaixaDeTexto 10"/>
          <p:cNvSpPr txBox="1"/>
          <p:nvPr/>
        </p:nvSpPr>
        <p:spPr>
          <a:xfrm>
            <a:off x="806975" y="1006995"/>
            <a:ext cx="4114691"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CaixaDeTexto 1"/>
          <p:cNvSpPr txBox="1"/>
          <p:nvPr/>
        </p:nvSpPr>
        <p:spPr>
          <a:xfrm>
            <a:off x="806975" y="1486572"/>
            <a:ext cx="704119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COMO FUNCIONA - </a:t>
            </a:r>
            <a:r>
              <a:rPr kumimoji="0" lang="pt-BR" sz="2400" b="0"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AUTENTICAÇÃO</a:t>
            </a:r>
          </a:p>
        </p:txBody>
      </p:sp>
      <p:sp>
        <p:nvSpPr>
          <p:cNvPr id="31" name="Retângulo 30"/>
          <p:cNvSpPr/>
          <p:nvPr/>
        </p:nvSpPr>
        <p:spPr>
          <a:xfrm>
            <a:off x="806975" y="2171904"/>
            <a:ext cx="7872330" cy="64633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3125"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Desde março de 2010, se uma solicitação de </a:t>
            </a:r>
            <a:r>
              <a:rPr kumimoji="0" lang="pt-BR" sz="18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port</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out não for autenticada no prazo de 24h úteis, a ABRT autoriza tacitamente a migração do número.</a:t>
            </a:r>
          </a:p>
        </p:txBody>
      </p:sp>
      <p:grpSp>
        <p:nvGrpSpPr>
          <p:cNvPr id="5" name="Agrupar 4">
            <a:extLst>
              <a:ext uri="{FF2B5EF4-FFF2-40B4-BE49-F238E27FC236}">
                <a16:creationId xmlns:a16="http://schemas.microsoft.com/office/drawing/2014/main" id="{35F9EF6E-209C-65EF-6623-E4330871E48D}"/>
              </a:ext>
            </a:extLst>
          </p:cNvPr>
          <p:cNvGrpSpPr/>
          <p:nvPr/>
        </p:nvGrpSpPr>
        <p:grpSpPr>
          <a:xfrm>
            <a:off x="3852618" y="3073980"/>
            <a:ext cx="4308299" cy="2334653"/>
            <a:chOff x="3852618" y="3073980"/>
            <a:chExt cx="4308299" cy="2334653"/>
          </a:xfrm>
        </p:grpSpPr>
        <p:sp>
          <p:nvSpPr>
            <p:cNvPr id="32" name="Retângulo 31"/>
            <p:cNvSpPr/>
            <p:nvPr/>
          </p:nvSpPr>
          <p:spPr>
            <a:xfrm>
              <a:off x="4444237" y="3262630"/>
              <a:ext cx="3716680" cy="1554272"/>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AGENDA A JANELA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 nova operadora agenda a </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data da Janela, período de 2 horas em que o telefone do cliente ficará mudo para ser ativado.</a:t>
              </a:r>
            </a:p>
          </p:txBody>
        </p:sp>
        <p:sp>
          <p:nvSpPr>
            <p:cNvPr id="33" name="Retângulo 32"/>
            <p:cNvSpPr/>
            <p:nvPr/>
          </p:nvSpPr>
          <p:spPr>
            <a:xfrm>
              <a:off x="4513979" y="4823858"/>
              <a:ext cx="3577195" cy="584775"/>
            </a:xfrm>
            <a:prstGeom prst="rect">
              <a:avLst/>
            </a:prstGeom>
            <a:solidFill>
              <a:srgbClr val="F40342">
                <a:alpha val="53114"/>
              </a:srgbClr>
            </a:solid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Será recusado se</a:t>
              </a:r>
              <a:r>
                <a:rPr kumimoji="0" lang="pt-BR"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 nº inexistente; dados incorretos; pedido já ativado. </a:t>
              </a:r>
            </a:p>
          </p:txBody>
        </p:sp>
        <p:sp>
          <p:nvSpPr>
            <p:cNvPr id="34" name="CaixaDeTexto 7"/>
            <p:cNvSpPr txBox="1"/>
            <p:nvPr/>
          </p:nvSpPr>
          <p:spPr>
            <a:xfrm>
              <a:off x="3852618" y="3073980"/>
              <a:ext cx="724019"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srgbClr val="F40342"/>
                  </a:solidFill>
                  <a:effectLst/>
                  <a:uLnTx/>
                  <a:uFillTx/>
                  <a:latin typeface="Segoe UI Black" panose="020B0A02040204020203" pitchFamily="34" charset="0"/>
                  <a:ea typeface="+mn-ea"/>
                  <a:cs typeface="Segoe UI Black" panose="020B0A02040204020203" pitchFamily="34" charset="0"/>
                </a:rPr>
                <a:t>2</a:t>
              </a:r>
            </a:p>
          </p:txBody>
        </p:sp>
      </p:grpSp>
      <p:grpSp>
        <p:nvGrpSpPr>
          <p:cNvPr id="8" name="Agrupar 7">
            <a:extLst>
              <a:ext uri="{FF2B5EF4-FFF2-40B4-BE49-F238E27FC236}">
                <a16:creationId xmlns:a16="http://schemas.microsoft.com/office/drawing/2014/main" id="{FD1352A0-5C3E-ABF9-7657-0AC6AC50F6D9}"/>
              </a:ext>
            </a:extLst>
          </p:cNvPr>
          <p:cNvGrpSpPr/>
          <p:nvPr/>
        </p:nvGrpSpPr>
        <p:grpSpPr>
          <a:xfrm>
            <a:off x="8290481" y="3039315"/>
            <a:ext cx="3523177" cy="2012305"/>
            <a:chOff x="8290481" y="3039315"/>
            <a:chExt cx="3523177" cy="2012305"/>
          </a:xfrm>
        </p:grpSpPr>
        <p:sp>
          <p:nvSpPr>
            <p:cNvPr id="35" name="CaixaDeTexto 8"/>
            <p:cNvSpPr txBox="1"/>
            <p:nvPr/>
          </p:nvSpPr>
          <p:spPr>
            <a:xfrm>
              <a:off x="8290481" y="3039315"/>
              <a:ext cx="724019"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srgbClr val="F40342"/>
                  </a:solidFill>
                  <a:effectLst/>
                  <a:uLnTx/>
                  <a:uFillTx/>
                  <a:latin typeface="Segoe UI Black" panose="020B0A02040204020203" pitchFamily="34" charset="0"/>
                  <a:ea typeface="+mn-ea"/>
                  <a:cs typeface="Segoe UI Black" panose="020B0A02040204020203" pitchFamily="34" charset="0"/>
                </a:rPr>
                <a:t>3</a:t>
              </a:r>
            </a:p>
          </p:txBody>
        </p:sp>
        <p:sp>
          <p:nvSpPr>
            <p:cNvPr id="36" name="Retângulo 35"/>
            <p:cNvSpPr/>
            <p:nvPr/>
          </p:nvSpPr>
          <p:spPr>
            <a:xfrm>
              <a:off x="8865479" y="3220349"/>
              <a:ext cx="2948179" cy="183127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EMISSÃO DO TICKET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 nova operadora abre </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o Bilhete de Portabilidade (BP) com os dados de identificação dele </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para validar.</a:t>
              </a:r>
            </a:p>
          </p:txBody>
        </p:sp>
      </p:grpSp>
      <p:grpSp>
        <p:nvGrpSpPr>
          <p:cNvPr id="4" name="Agrupar 3">
            <a:extLst>
              <a:ext uri="{FF2B5EF4-FFF2-40B4-BE49-F238E27FC236}">
                <a16:creationId xmlns:a16="http://schemas.microsoft.com/office/drawing/2014/main" id="{68D5D6CF-4A81-4282-4700-EC4D0742C356}"/>
              </a:ext>
            </a:extLst>
          </p:cNvPr>
          <p:cNvGrpSpPr/>
          <p:nvPr/>
        </p:nvGrpSpPr>
        <p:grpSpPr>
          <a:xfrm>
            <a:off x="693234" y="3044391"/>
            <a:ext cx="3029821" cy="2012305"/>
            <a:chOff x="693234" y="3044391"/>
            <a:chExt cx="3029821" cy="2012305"/>
          </a:xfrm>
        </p:grpSpPr>
        <p:sp>
          <p:nvSpPr>
            <p:cNvPr id="6" name="CaixaDeTexto 3"/>
            <p:cNvSpPr txBox="1"/>
            <p:nvPr/>
          </p:nvSpPr>
          <p:spPr>
            <a:xfrm>
              <a:off x="693234" y="3044391"/>
              <a:ext cx="724019"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srgbClr val="F40342"/>
                  </a:solidFill>
                  <a:effectLst/>
                  <a:uLnTx/>
                  <a:uFillTx/>
                  <a:latin typeface="Segoe UI Black" panose="020B0A02040204020203" pitchFamily="34" charset="0"/>
                  <a:ea typeface="+mn-ea"/>
                  <a:cs typeface="Segoe UI Black" panose="020B0A02040204020203" pitchFamily="34" charset="0"/>
                </a:rPr>
                <a:t>1</a:t>
              </a:r>
            </a:p>
          </p:txBody>
        </p:sp>
        <p:sp>
          <p:nvSpPr>
            <p:cNvPr id="7" name="Retângulo 6">
              <a:extLst>
                <a:ext uri="{FF2B5EF4-FFF2-40B4-BE49-F238E27FC236}">
                  <a16:creationId xmlns:a16="http://schemas.microsoft.com/office/drawing/2014/main" id="{F5F13243-F4CF-E37D-8BA8-D6A435689107}"/>
                </a:ext>
              </a:extLst>
            </p:cNvPr>
            <p:cNvSpPr/>
            <p:nvPr/>
          </p:nvSpPr>
          <p:spPr>
            <a:xfrm>
              <a:off x="1205575" y="3225425"/>
              <a:ext cx="2517480" cy="183127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SOLICITA PORTABILIDADE</a:t>
              </a:r>
            </a:p>
            <a:p>
              <a:pPr lvl="0" defTabSz="873125">
                <a:defRPr/>
              </a:pPr>
              <a:r>
                <a:rPr lang="pt-BR">
                  <a:solidFill>
                    <a:prstClr val="white"/>
                  </a:solidFill>
                  <a:latin typeface="Segoe UI" panose="020B0502040204020203" pitchFamily="34" charset="0"/>
                  <a:cs typeface="Segoe UI" panose="020B0502040204020203" pitchFamily="34" charset="0"/>
                </a:rPr>
                <a:t>O cliente pede para manter o seu número atual numa nova operadora.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C4EF3DF4-81CD-D571-188C-F2ECEB17FFFA}"/>
              </a:ext>
            </a:extLst>
          </p:cNvPr>
          <p:cNvGrpSpPr/>
          <p:nvPr/>
        </p:nvGrpSpPr>
        <p:grpSpPr>
          <a:xfrm>
            <a:off x="3803381" y="2921168"/>
            <a:ext cx="2819870" cy="2036839"/>
            <a:chOff x="3803381" y="2921168"/>
            <a:chExt cx="2819870" cy="2036839"/>
          </a:xfrm>
        </p:grpSpPr>
        <p:sp>
          <p:nvSpPr>
            <p:cNvPr id="8" name="CaixaDeTexto 3"/>
            <p:cNvSpPr txBox="1"/>
            <p:nvPr/>
          </p:nvSpPr>
          <p:spPr>
            <a:xfrm>
              <a:off x="3803381" y="2921168"/>
              <a:ext cx="724019"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srgbClr val="F40342"/>
                  </a:solidFill>
                  <a:effectLst/>
                  <a:uLnTx/>
                  <a:uFillTx/>
                  <a:latin typeface="Segoe UI Black" panose="020B0A02040204020203" pitchFamily="34" charset="0"/>
                  <a:ea typeface="+mn-ea"/>
                  <a:cs typeface="Segoe UI Black" panose="020B0A02040204020203" pitchFamily="34" charset="0"/>
                </a:rPr>
                <a:t>5</a:t>
              </a:r>
            </a:p>
          </p:txBody>
        </p:sp>
        <p:sp>
          <p:nvSpPr>
            <p:cNvPr id="12" name="Retângulo 11"/>
            <p:cNvSpPr/>
            <p:nvPr/>
          </p:nvSpPr>
          <p:spPr>
            <a:xfrm>
              <a:off x="4322600" y="3126736"/>
              <a:ext cx="2300651" cy="183127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CONFIRMAÇÃO </a:t>
              </a:r>
              <a:b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DE DADOS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Operadora do </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cliente (Doadora) autentica o BP junto </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à Administradora.</a:t>
              </a:r>
            </a:p>
          </p:txBody>
        </p:sp>
      </p:grpSp>
      <p:grpSp>
        <p:nvGrpSpPr>
          <p:cNvPr id="7" name="Agrupar 6">
            <a:extLst>
              <a:ext uri="{FF2B5EF4-FFF2-40B4-BE49-F238E27FC236}">
                <a16:creationId xmlns:a16="http://schemas.microsoft.com/office/drawing/2014/main" id="{9CCAA615-75D1-F81B-92AF-1164E9FF8021}"/>
              </a:ext>
            </a:extLst>
          </p:cNvPr>
          <p:cNvGrpSpPr/>
          <p:nvPr/>
        </p:nvGrpSpPr>
        <p:grpSpPr>
          <a:xfrm>
            <a:off x="6539788" y="2921168"/>
            <a:ext cx="2534431" cy="1715477"/>
            <a:chOff x="6539788" y="2921168"/>
            <a:chExt cx="2534431" cy="1715477"/>
          </a:xfrm>
        </p:grpSpPr>
        <p:sp>
          <p:nvSpPr>
            <p:cNvPr id="9" name="CaixaDeTexto 4"/>
            <p:cNvSpPr txBox="1"/>
            <p:nvPr/>
          </p:nvSpPr>
          <p:spPr>
            <a:xfrm>
              <a:off x="6539788" y="2921168"/>
              <a:ext cx="724019"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srgbClr val="F40342"/>
                  </a:solidFill>
                  <a:effectLst/>
                  <a:uLnTx/>
                  <a:uFillTx/>
                  <a:latin typeface="Segoe UI Black" panose="020B0A02040204020203" pitchFamily="34" charset="0"/>
                  <a:ea typeface="+mn-ea"/>
                  <a:cs typeface="Segoe UI Black" panose="020B0A02040204020203" pitchFamily="34" charset="0"/>
                </a:rPr>
                <a:t>6</a:t>
              </a:r>
            </a:p>
          </p:txBody>
        </p:sp>
        <p:sp>
          <p:nvSpPr>
            <p:cNvPr id="13" name="Retângulo 12"/>
            <p:cNvSpPr/>
            <p:nvPr/>
          </p:nvSpPr>
          <p:spPr>
            <a:xfrm>
              <a:off x="7084571" y="3082373"/>
              <a:ext cx="1989648" cy="1554272"/>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CONFIRMA </a:t>
              </a:r>
              <a:b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 JANELA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Entidade Administradora confirma a Janela.</a:t>
              </a:r>
            </a:p>
          </p:txBody>
        </p:sp>
      </p:grpSp>
      <p:grpSp>
        <p:nvGrpSpPr>
          <p:cNvPr id="2" name="Agrupar 1">
            <a:extLst>
              <a:ext uri="{FF2B5EF4-FFF2-40B4-BE49-F238E27FC236}">
                <a16:creationId xmlns:a16="http://schemas.microsoft.com/office/drawing/2014/main" id="{554BEB00-1621-EA4E-D14F-ADE6C3015B77}"/>
              </a:ext>
            </a:extLst>
          </p:cNvPr>
          <p:cNvGrpSpPr/>
          <p:nvPr/>
        </p:nvGrpSpPr>
        <p:grpSpPr>
          <a:xfrm>
            <a:off x="407430" y="2921167"/>
            <a:ext cx="3220070" cy="2406618"/>
            <a:chOff x="407430" y="2921167"/>
            <a:chExt cx="3220070" cy="2406618"/>
          </a:xfrm>
        </p:grpSpPr>
        <p:sp>
          <p:nvSpPr>
            <p:cNvPr id="4" name="CaixaDeTexto 1"/>
            <p:cNvSpPr txBox="1"/>
            <p:nvPr/>
          </p:nvSpPr>
          <p:spPr>
            <a:xfrm>
              <a:off x="407430" y="2921167"/>
              <a:ext cx="724019"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srgbClr val="F40342"/>
                  </a:solidFill>
                  <a:effectLst/>
                  <a:uLnTx/>
                  <a:uFillTx/>
                  <a:latin typeface="Segoe UI Black" panose="020B0A02040204020203" pitchFamily="34" charset="0"/>
                  <a:ea typeface="+mn-ea"/>
                  <a:cs typeface="Segoe UI Black" panose="020B0A02040204020203" pitchFamily="34" charset="0"/>
                </a:rPr>
                <a:t>4</a:t>
              </a:r>
            </a:p>
          </p:txBody>
        </p:sp>
        <p:sp>
          <p:nvSpPr>
            <p:cNvPr id="14" name="Retângulo 13"/>
            <p:cNvSpPr/>
            <p:nvPr/>
          </p:nvSpPr>
          <p:spPr>
            <a:xfrm>
              <a:off x="945321" y="3142571"/>
              <a:ext cx="2682179" cy="2185214"/>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SOLICITAÇÃO</a:t>
              </a:r>
              <a:b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DE DADOS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Entidade Administradora (empresa que administra a portabilidade entre as operadoras) solicita confirmação de dados.</a:t>
              </a:r>
            </a:p>
          </p:txBody>
        </p:sp>
      </p:grpSp>
      <p:grpSp>
        <p:nvGrpSpPr>
          <p:cNvPr id="11" name="Agrupar 10">
            <a:extLst>
              <a:ext uri="{FF2B5EF4-FFF2-40B4-BE49-F238E27FC236}">
                <a16:creationId xmlns:a16="http://schemas.microsoft.com/office/drawing/2014/main" id="{C98C037A-8A27-05CA-B26D-498EA4C7825A}"/>
              </a:ext>
            </a:extLst>
          </p:cNvPr>
          <p:cNvGrpSpPr/>
          <p:nvPr/>
        </p:nvGrpSpPr>
        <p:grpSpPr>
          <a:xfrm>
            <a:off x="8944665" y="2921167"/>
            <a:ext cx="2778629" cy="1992477"/>
            <a:chOff x="8944665" y="2921167"/>
            <a:chExt cx="2778629" cy="1992477"/>
          </a:xfrm>
        </p:grpSpPr>
        <p:sp>
          <p:nvSpPr>
            <p:cNvPr id="10" name="CaixaDeTexto 5"/>
            <p:cNvSpPr txBox="1"/>
            <p:nvPr/>
          </p:nvSpPr>
          <p:spPr>
            <a:xfrm>
              <a:off x="8944665" y="2921167"/>
              <a:ext cx="724019"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srgbClr val="F40342"/>
                  </a:solidFill>
                  <a:effectLst/>
                  <a:uLnTx/>
                  <a:uFillTx/>
                  <a:latin typeface="Segoe UI Black" panose="020B0A02040204020203" pitchFamily="34" charset="0"/>
                  <a:ea typeface="+mn-ea"/>
                  <a:cs typeface="Segoe UI Black" panose="020B0A02040204020203" pitchFamily="34" charset="0"/>
                </a:rPr>
                <a:t>7</a:t>
              </a:r>
            </a:p>
          </p:txBody>
        </p:sp>
        <p:sp>
          <p:nvSpPr>
            <p:cNvPr id="15" name="Retângulo 14"/>
            <p:cNvSpPr/>
            <p:nvPr/>
          </p:nvSpPr>
          <p:spPr>
            <a:xfrm>
              <a:off x="9535539" y="3082373"/>
              <a:ext cx="2187755" cy="183127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1"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TROCA DE OPERADORA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Cliente realiza troca de operadora mantendo o </a:t>
              </a:r>
              <a:b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mesmo número.</a:t>
              </a:r>
            </a:p>
          </p:txBody>
        </p:sp>
      </p:grpSp>
      <p:pic>
        <p:nvPicPr>
          <p:cNvPr id="5" name="Gráfico 1">
            <a:extLst>
              <a:ext uri="{FF2B5EF4-FFF2-40B4-BE49-F238E27FC236}">
                <a16:creationId xmlns:a16="http://schemas.microsoft.com/office/drawing/2014/main" id="{A265CA90-3C5A-CD4C-0D02-986F51BC0D7F}"/>
              </a:ext>
            </a:extLst>
          </p:cNvPr>
          <p:cNvPicPr>
            <a:picLocks noChangeAspect="1"/>
          </p:cNvPicPr>
          <p:nvPr/>
        </p:nvPicPr>
        <p:blipFill rotWithShape="1">
          <a:blip r:embed="rId3"/>
          <a:srcRect l="53177" t="3241" r="-1335" b="-3241"/>
          <a:stretch>
            <a:fillRect/>
          </a:stretch>
        </p:blipFill>
        <p:spPr>
          <a:xfrm>
            <a:off x="47625" y="717595"/>
            <a:ext cx="553425" cy="1144747"/>
          </a:xfrm>
          <a:prstGeom prst="rect">
            <a:avLst/>
          </a:prstGeom>
        </p:spPr>
      </p:pic>
      <p:sp>
        <p:nvSpPr>
          <p:cNvPr id="6" name="CaixaDeTexto 5">
            <a:extLst>
              <a:ext uri="{FF2B5EF4-FFF2-40B4-BE49-F238E27FC236}">
                <a16:creationId xmlns:a16="http://schemas.microsoft.com/office/drawing/2014/main" id="{418D8919-5653-1374-55F2-A78FD33256BA}"/>
              </a:ext>
            </a:extLst>
          </p:cNvPr>
          <p:cNvSpPr txBox="1"/>
          <p:nvPr/>
        </p:nvSpPr>
        <p:spPr>
          <a:xfrm>
            <a:off x="806975" y="1109177"/>
            <a:ext cx="4114691"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0" name="CaixaDeTexto 1">
            <a:extLst>
              <a:ext uri="{FF2B5EF4-FFF2-40B4-BE49-F238E27FC236}">
                <a16:creationId xmlns:a16="http://schemas.microsoft.com/office/drawing/2014/main" id="{0F086DFB-1976-ABDA-BE42-AD37A9C75225}"/>
              </a:ext>
            </a:extLst>
          </p:cNvPr>
          <p:cNvSpPr txBox="1"/>
          <p:nvPr/>
        </p:nvSpPr>
        <p:spPr>
          <a:xfrm>
            <a:off x="790842" y="1530215"/>
            <a:ext cx="7041193"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COMO FUNCIONA - </a:t>
            </a:r>
            <a:r>
              <a:rPr kumimoji="0" lang="pt-BR" sz="2400" b="0"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AUTENTICAÇÃO</a:t>
            </a:r>
          </a:p>
        </p:txBody>
      </p:sp>
      <p:sp>
        <p:nvSpPr>
          <p:cNvPr id="21" name="Retângulo 20">
            <a:extLst>
              <a:ext uri="{FF2B5EF4-FFF2-40B4-BE49-F238E27FC236}">
                <a16:creationId xmlns:a16="http://schemas.microsoft.com/office/drawing/2014/main" id="{251A1686-3EFA-999E-E325-E063CB82AE9C}"/>
              </a:ext>
            </a:extLst>
          </p:cNvPr>
          <p:cNvSpPr/>
          <p:nvPr/>
        </p:nvSpPr>
        <p:spPr>
          <a:xfrm>
            <a:off x="806975" y="2033736"/>
            <a:ext cx="9955514" cy="646331"/>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3125"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Desde março de 2010, se uma solicitação de </a:t>
            </a:r>
            <a:r>
              <a:rPr kumimoji="0" lang="pt-BR" sz="18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port</a:t>
            </a:r>
            <a:r>
              <a:rPr kumimoji="0" lang="pt-BR"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out não for autenticada no prazo de 24h úteis, a ABRT autoriza tacitamente a migração do número.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73E94-2FFC-FC32-9D7E-9F7C554F184B}"/>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38856424-94E3-9425-ECDD-81137B82F2E4}"/>
              </a:ext>
            </a:extLst>
          </p:cNvPr>
          <p:cNvSpPr txBox="1"/>
          <p:nvPr/>
        </p:nvSpPr>
        <p:spPr>
          <a:xfrm>
            <a:off x="5695309" y="2090172"/>
            <a:ext cx="5022660" cy="2677656"/>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Por determinação da Anatel, todas as solicitações de portabilidade para linhas Pré-pago passarão a exigir a autenticação dos dados cadastrais do titular (Nome e CPF). Ou seja, as informações na doadora e na receptora devem ser iguais.</a:t>
            </a:r>
          </a:p>
        </p:txBody>
      </p:sp>
      <p:pic>
        <p:nvPicPr>
          <p:cNvPr id="6" name="Imagem 2">
            <a:extLst>
              <a:ext uri="{FF2B5EF4-FFF2-40B4-BE49-F238E27FC236}">
                <a16:creationId xmlns:a16="http://schemas.microsoft.com/office/drawing/2014/main" id="{8C64E43B-82CC-142A-86A8-2D0D069AE3BD}"/>
              </a:ext>
            </a:extLst>
          </p:cNvPr>
          <p:cNvPicPr>
            <a:picLocks noChangeAspect="1"/>
          </p:cNvPicPr>
          <p:nvPr/>
        </p:nvPicPr>
        <p:blipFill rotWithShape="1">
          <a:blip r:embed="rId3"/>
          <a:srcRect l="66964" r="-634"/>
          <a:stretch>
            <a:fillRect/>
          </a:stretch>
        </p:blipFill>
        <p:spPr>
          <a:xfrm>
            <a:off x="-2287" y="807633"/>
            <a:ext cx="1895494" cy="5607771"/>
          </a:xfrm>
          <a:prstGeom prst="rect">
            <a:avLst/>
          </a:prstGeom>
        </p:spPr>
      </p:pic>
      <p:sp>
        <p:nvSpPr>
          <p:cNvPr id="2" name="CaixaDeTexto 1">
            <a:extLst>
              <a:ext uri="{FF2B5EF4-FFF2-40B4-BE49-F238E27FC236}">
                <a16:creationId xmlns:a16="http://schemas.microsoft.com/office/drawing/2014/main" id="{312A9653-A805-2D1A-914D-6578F9CEBA82}"/>
              </a:ext>
            </a:extLst>
          </p:cNvPr>
          <p:cNvSpPr txBox="1"/>
          <p:nvPr/>
        </p:nvSpPr>
        <p:spPr>
          <a:xfrm>
            <a:off x="2388914" y="3135547"/>
            <a:ext cx="30054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ATENÇÃO</a:t>
            </a:r>
          </a:p>
        </p:txBody>
      </p:sp>
      <p:sp>
        <p:nvSpPr>
          <p:cNvPr id="3" name="Retângulo 2">
            <a:extLst>
              <a:ext uri="{FF2B5EF4-FFF2-40B4-BE49-F238E27FC236}">
                <a16:creationId xmlns:a16="http://schemas.microsoft.com/office/drawing/2014/main" id="{6D7C1C5F-B135-3A7C-4640-5ACE56481A07}"/>
              </a:ext>
            </a:extLst>
          </p:cNvPr>
          <p:cNvSpPr/>
          <p:nvPr/>
        </p:nvSpPr>
        <p:spPr>
          <a:xfrm rot="5400000">
            <a:off x="3822826" y="2678801"/>
            <a:ext cx="100093" cy="2529977"/>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779043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8844" y="1070999"/>
            <a:ext cx="553425" cy="1144747"/>
          </a:xfrm>
          <a:prstGeom prst="rect">
            <a:avLst/>
          </a:prstGeom>
        </p:spPr>
      </p:pic>
      <p:sp>
        <p:nvSpPr>
          <p:cNvPr id="11" name="CaixaDeTexto 10"/>
          <p:cNvSpPr txBox="1"/>
          <p:nvPr/>
        </p:nvSpPr>
        <p:spPr>
          <a:xfrm>
            <a:off x="825977" y="1090362"/>
            <a:ext cx="3858066"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CaixaDeTexto 2"/>
          <p:cNvSpPr txBox="1"/>
          <p:nvPr/>
        </p:nvSpPr>
        <p:spPr>
          <a:xfrm>
            <a:off x="825977" y="1622276"/>
            <a:ext cx="3677641"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PROCESSO</a:t>
            </a:r>
            <a:endParaRPr kumimoji="0" lang="pt-BR" sz="2400" b="0"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20" name="Retângulo 19"/>
          <p:cNvSpPr/>
          <p:nvPr/>
        </p:nvSpPr>
        <p:spPr>
          <a:xfrm>
            <a:off x="825977" y="2215746"/>
            <a:ext cx="7746476" cy="707886"/>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3125"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Para ser um </a:t>
            </a: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cliente Claro</a:t>
            </a: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trazendo o número de outra operadora, o cliente deve entrar em contato com Claro.</a:t>
            </a:r>
            <a:endParaRPr kumimoji="0" lang="pt-BR" sz="2000" b="0" i="0" u="none" strike="sng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22" name="Agrupar 21"/>
          <p:cNvGrpSpPr/>
          <p:nvPr/>
        </p:nvGrpSpPr>
        <p:grpSpPr>
          <a:xfrm>
            <a:off x="914398" y="3082402"/>
            <a:ext cx="9882814" cy="2285126"/>
            <a:chOff x="1154723" y="3372447"/>
            <a:chExt cx="9882814" cy="2381624"/>
          </a:xfrm>
        </p:grpSpPr>
        <p:sp>
          <p:nvSpPr>
            <p:cNvPr id="5" name="Retângulo 4"/>
            <p:cNvSpPr/>
            <p:nvPr/>
          </p:nvSpPr>
          <p:spPr>
            <a:xfrm>
              <a:off x="1154723" y="3372447"/>
              <a:ext cx="9882814" cy="2381624"/>
            </a:xfrm>
            <a:prstGeom prst="rect">
              <a:avLst/>
            </a:prstGeom>
            <a:solidFill>
              <a:srgbClr val="BD920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tângulo 20"/>
            <p:cNvSpPr/>
            <p:nvPr/>
          </p:nvSpPr>
          <p:spPr>
            <a:xfrm>
              <a:off x="1311097" y="3670707"/>
              <a:ext cx="9726440" cy="1785104"/>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3125" rtl="0" eaLnBrk="1" fontAlgn="auto" latinLnBrk="0" hangingPunct="1">
                <a:lnSpc>
                  <a:spcPct val="100000"/>
                </a:lnSpc>
                <a:spcBef>
                  <a:spcPts val="0"/>
                </a:spcBef>
                <a:spcAft>
                  <a:spcPts val="120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Resolução Geral Portabilidade </a:t>
              </a:r>
              <a:b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Art. 50. Parágrafo 3º</a:t>
              </a:r>
            </a:p>
            <a:p>
              <a:pPr marL="0" marR="0" lvl="0" indent="0" algn="l" defTabSz="873125" rtl="0" eaLnBrk="1" fontAlgn="auto" latinLnBrk="0" hangingPunct="1">
                <a:lnSpc>
                  <a:spcPct val="100000"/>
                </a:lnSpc>
                <a:spcBef>
                  <a:spcPts val="0"/>
                </a:spcBef>
                <a:spcAft>
                  <a:spcPts val="120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 habilitação na Prestadora Receptora deve ser feita presencialmente ou utilizando outros métodos seguros de identificação, mediante apresentação de documentos que comprovem os dados informados quando da Solicitação de Portabilidade.”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2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669334" y="2003846"/>
            <a:ext cx="4890175" cy="3323987"/>
          </a:xfrm>
          <a:prstGeom prst="rect">
            <a:avLst/>
          </a:prstGeom>
        </p:spPr>
        <p:txBody>
          <a:bodyPr wrap="square">
            <a:spAutoFit/>
          </a:bodyPr>
          <a:lstStyle/>
          <a:p>
            <a:pPr marL="95250" marR="0" lvl="0" indent="0" algn="l" defTabSz="914400" rtl="0" eaLnBrk="1" fontAlgn="auto" latinLnBrk="0" hangingPunct="1">
              <a:lnSpc>
                <a:spcPct val="100000"/>
              </a:lnSpc>
              <a:spcBef>
                <a:spcPts val="0"/>
              </a:spcBef>
              <a:spcAft>
                <a:spcPts val="1200"/>
              </a:spcAft>
              <a:buClr>
                <a:srgbClr val="B70710"/>
              </a:buClr>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 cliente pode realizar a solicitação</a:t>
            </a:r>
            <a:b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 portabilidade com o SMS Prévio.</a:t>
            </a:r>
            <a:b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 solicitação é feita por meio de um</a:t>
            </a:r>
            <a:b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SMS enviado pelo cliente com a palavra </a:t>
            </a:r>
            <a:r>
              <a:rPr kumimoji="0" lang="pt-BR"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Portabilidade</a:t>
            </a: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para o número </a:t>
            </a:r>
            <a:r>
              <a:rPr kumimoji="0" lang="pt-BR"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7678</a:t>
            </a: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t>
            </a:r>
            <a:b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endPar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95250" marR="0" lvl="0" indent="0" algn="l" defTabSz="914400" rtl="0" eaLnBrk="1" fontAlgn="auto" latinLnBrk="0" hangingPunct="1">
              <a:lnSpc>
                <a:spcPct val="100000"/>
              </a:lnSpc>
              <a:spcBef>
                <a:spcPts val="0"/>
              </a:spcBef>
              <a:spcAft>
                <a:spcPts val="1200"/>
              </a:spcAft>
              <a:buClr>
                <a:srgbClr val="B70710"/>
              </a:buClr>
              <a:buSzTx/>
              <a:buFontTx/>
              <a:buNone/>
              <a:tabLst/>
              <a:defRPr/>
            </a:pP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Na sequência, o cliente deve responder</a:t>
            </a:r>
            <a:r>
              <a:rPr kumimoji="0" lang="pt-BR" sz="2000" b="0" i="0" u="none" strike="noStrike" kern="1200" cap="none" spc="0" normalizeH="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à mensagem recebida pelo 7678 coma palavra </a:t>
            </a:r>
            <a:r>
              <a:rPr kumimoji="0" lang="pt-BR"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Claro</a:t>
            </a: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se não</a:t>
            </a:r>
            <a:r>
              <a:rPr kumimoji="0" lang="pt-BR" sz="2000" b="0" i="0" u="none" strike="noStrike" kern="1200" cap="none" spc="0" normalizeH="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retornar em até 30 minutos, o</a:t>
            </a:r>
            <a:r>
              <a:rPr lang="pt-BR" sz="2000" dirty="0">
                <a:solidFill>
                  <a:prstClr val="white"/>
                </a:solidFill>
                <a:latin typeface="Segoe UI" panose="020B0502040204020203" pitchFamily="34" charset="0"/>
                <a:cs typeface="Segoe UI" panose="020B0502040204020203" pitchFamily="34" charset="0"/>
              </a:rPr>
              <a:t> </a:t>
            </a:r>
            <a:r>
              <a:rPr kumimoji="0" lang="pt-BR"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processo precisará recomeçar.</a:t>
            </a:r>
          </a:p>
        </p:txBody>
      </p:sp>
      <p:sp>
        <p:nvSpPr>
          <p:cNvPr id="4" name="CaixaDeTexto 3"/>
          <p:cNvSpPr txBox="1"/>
          <p:nvPr/>
        </p:nvSpPr>
        <p:spPr>
          <a:xfrm>
            <a:off x="761117" y="1298598"/>
            <a:ext cx="3298378"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SMS Prévio</a:t>
            </a:r>
            <a:endPar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21" name="Gráfico 1">
            <a:extLst>
              <a:ext uri="{FF2B5EF4-FFF2-40B4-BE49-F238E27FC236}">
                <a16:creationId xmlns:a16="http://schemas.microsoft.com/office/drawing/2014/main" id="{B19D11DE-38AC-F7A4-C81F-D1170A8F32E7}"/>
              </a:ext>
            </a:extLst>
          </p:cNvPr>
          <p:cNvPicPr>
            <a:picLocks noChangeAspect="1"/>
          </p:cNvPicPr>
          <p:nvPr/>
        </p:nvPicPr>
        <p:blipFill rotWithShape="1">
          <a:blip r:embed="rId3"/>
          <a:srcRect l="53177" t="3241" r="-1335" b="-3241"/>
          <a:stretch>
            <a:fillRect/>
          </a:stretch>
        </p:blipFill>
        <p:spPr>
          <a:xfrm>
            <a:off x="0" y="1298598"/>
            <a:ext cx="553425" cy="1144747"/>
          </a:xfrm>
          <a:prstGeom prst="rect">
            <a:avLst/>
          </a:prstGeom>
        </p:spPr>
      </p:pic>
      <p:grpSp>
        <p:nvGrpSpPr>
          <p:cNvPr id="5" name="Agrupar 4">
            <a:extLst>
              <a:ext uri="{FF2B5EF4-FFF2-40B4-BE49-F238E27FC236}">
                <a16:creationId xmlns:a16="http://schemas.microsoft.com/office/drawing/2014/main" id="{C5F0F72F-572E-D557-C3A3-A045FC1938EF}"/>
              </a:ext>
            </a:extLst>
          </p:cNvPr>
          <p:cNvGrpSpPr/>
          <p:nvPr/>
        </p:nvGrpSpPr>
        <p:grpSpPr>
          <a:xfrm>
            <a:off x="5855298" y="1466128"/>
            <a:ext cx="7111193" cy="3925743"/>
            <a:chOff x="5855298" y="1466128"/>
            <a:chExt cx="7111193" cy="3925743"/>
          </a:xfrm>
        </p:grpSpPr>
        <p:sp>
          <p:nvSpPr>
            <p:cNvPr id="3" name="Retângulo 2">
              <a:extLst>
                <a:ext uri="{FF2B5EF4-FFF2-40B4-BE49-F238E27FC236}">
                  <a16:creationId xmlns:a16="http://schemas.microsoft.com/office/drawing/2014/main" id="{EE6408F8-0A2B-0606-AD74-4F5BECA79107}"/>
                </a:ext>
              </a:extLst>
            </p:cNvPr>
            <p:cNvSpPr/>
            <p:nvPr/>
          </p:nvSpPr>
          <p:spPr>
            <a:xfrm>
              <a:off x="5855298" y="1466128"/>
              <a:ext cx="7111193" cy="3925743"/>
            </a:xfrm>
            <a:prstGeom prst="rect">
              <a:avLst/>
            </a:prstGeom>
            <a:solidFill>
              <a:srgbClr val="BD920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ixaDeTexto 14"/>
            <p:cNvSpPr txBox="1"/>
            <p:nvPr/>
          </p:nvSpPr>
          <p:spPr>
            <a:xfrm>
              <a:off x="6110990" y="1805132"/>
              <a:ext cx="2938462" cy="461665"/>
            </a:xfrm>
            <a:prstGeom prst="rect">
              <a:avLst/>
            </a:prstGeom>
            <a:noFill/>
          </p:spPr>
          <p:txBody>
            <a:bodyPr wrap="square">
              <a:spAutoFit/>
            </a:bodyPr>
            <a:lstStyle/>
            <a:p>
              <a:pPr marL="0" marR="0" lvl="0" indent="0" algn="l" defTabSz="901065"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REGRAS</a:t>
              </a:r>
            </a:p>
          </p:txBody>
        </p:sp>
        <p:sp>
          <p:nvSpPr>
            <p:cNvPr id="2" name="CaixaDeTexto 1">
              <a:extLst>
                <a:ext uri="{FF2B5EF4-FFF2-40B4-BE49-F238E27FC236}">
                  <a16:creationId xmlns:a16="http://schemas.microsoft.com/office/drawing/2014/main" id="{4C01CEF9-233D-5CE0-E72D-450F4F9D622D}"/>
                </a:ext>
              </a:extLst>
            </p:cNvPr>
            <p:cNvSpPr txBox="1"/>
            <p:nvPr/>
          </p:nvSpPr>
          <p:spPr>
            <a:xfrm>
              <a:off x="6183772" y="2373179"/>
              <a:ext cx="5536367" cy="2585323"/>
            </a:xfrm>
            <a:prstGeom prst="rect">
              <a:avLst/>
            </a:prstGeom>
            <a:noFill/>
          </p:spPr>
          <p:txBody>
            <a:bodyPr wrap="square" rtlCol="0">
              <a:spAutoFit/>
            </a:bodyPr>
            <a:lstStyle/>
            <a:p>
              <a:pPr marL="285750" lvl="0" indent="-285750" defTabSz="901065">
                <a:buFont typeface="Arial" panose="020B0604020202020204" pitchFamily="34" charset="0"/>
                <a:buChar char="•"/>
                <a:defRPr/>
              </a:pPr>
              <a:r>
                <a:rPr lang="pt-BR" dirty="0">
                  <a:solidFill>
                    <a:prstClr val="white"/>
                  </a:solidFill>
                  <a:latin typeface="Segoe UI" panose="020B0502040204020203" pitchFamily="34" charset="0"/>
                  <a:cs typeface="Segoe UI" panose="020B0502040204020203" pitchFamily="34" charset="0"/>
                </a:rPr>
                <a:t>O tempo de resposta entre o envio da palavra “Portabilidade” e o nome da operadora receptora deverá ser de até 30 minutos.</a:t>
              </a:r>
            </a:p>
            <a:p>
              <a:pPr lvl="0" defTabSz="901065">
                <a:defRPr/>
              </a:pPr>
              <a:endParaRPr lang="pt-BR" dirty="0">
                <a:solidFill>
                  <a:prstClr val="white"/>
                </a:solidFill>
                <a:latin typeface="Segoe UI" panose="020B0502040204020203" pitchFamily="34" charset="0"/>
                <a:cs typeface="Segoe UI" panose="020B0502040204020203" pitchFamily="34" charset="0"/>
              </a:endParaRPr>
            </a:p>
            <a:p>
              <a:pPr marL="285750" lvl="0" indent="-285750" defTabSz="901065">
                <a:buFont typeface="Arial" panose="020B0604020202020204" pitchFamily="34" charset="0"/>
                <a:buChar char="•"/>
                <a:defRPr/>
              </a:pPr>
              <a:r>
                <a:rPr lang="pt-BR" dirty="0">
                  <a:solidFill>
                    <a:prstClr val="white"/>
                  </a:solidFill>
                  <a:latin typeface="Segoe UI" panose="020B0502040204020203" pitchFamily="34" charset="0"/>
                  <a:cs typeface="Segoe UI" panose="020B0502040204020203" pitchFamily="34" charset="0"/>
                </a:rPr>
                <a:t>Após o envio da palavra “Claro”, o bilhete de portabilidade deverá ser aberto em até 2 horas. Caso não seja aberto nesse período, o SMS prévio será invalidado e após a criação do bilhete, a portabilidade entrará no fluxo do paralelismo.</a:t>
              </a:r>
            </a:p>
          </p:txBody>
        </p:sp>
      </p:grpSp>
    </p:spTree>
    <p:extLst>
      <p:ext uri="{BB962C8B-B14F-4D97-AF65-F5344CB8AC3E}">
        <p14:creationId xmlns:p14="http://schemas.microsoft.com/office/powerpoint/2010/main" val="7823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933061" y="2517549"/>
            <a:ext cx="4533884" cy="2954599"/>
          </a:xfrm>
          <a:prstGeom prst="rect">
            <a:avLst/>
          </a:prstGeom>
          <a:solidFill>
            <a:srgbClr val="BD920E">
              <a:alpha val="70000"/>
            </a:srgbClr>
          </a:solidFill>
        </p:spPr>
        <p:txBody>
          <a:bodyPr wrap="square"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0106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CaixaDeTexto 14"/>
          <p:cNvSpPr txBox="1"/>
          <p:nvPr/>
        </p:nvSpPr>
        <p:spPr>
          <a:xfrm>
            <a:off x="856777" y="1870971"/>
            <a:ext cx="2938462" cy="461665"/>
          </a:xfrm>
          <a:prstGeom prst="rect">
            <a:avLst/>
          </a:prstGeom>
          <a:noFill/>
        </p:spPr>
        <p:txBody>
          <a:bodyPr wrap="square">
            <a:spAutoFit/>
          </a:bodyPr>
          <a:lstStyle/>
          <a:p>
            <a:pPr marL="0" marR="0" lvl="0" indent="0" algn="l" defTabSz="901065"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REGRAS</a:t>
            </a:r>
          </a:p>
        </p:txBody>
      </p:sp>
      <p:grpSp>
        <p:nvGrpSpPr>
          <p:cNvPr id="5" name="Group 15">
            <a:extLst>
              <a:ext uri="{FF2B5EF4-FFF2-40B4-BE49-F238E27FC236}">
                <a16:creationId xmlns:a16="http://schemas.microsoft.com/office/drawing/2014/main" id="{5B0A84B6-E4A3-661A-6F8C-D806AD6F1AC9}"/>
              </a:ext>
            </a:extLst>
          </p:cNvPr>
          <p:cNvGrpSpPr/>
          <p:nvPr/>
        </p:nvGrpSpPr>
        <p:grpSpPr>
          <a:xfrm>
            <a:off x="5770297" y="1911541"/>
            <a:ext cx="1770428" cy="3775784"/>
            <a:chOff x="5730075" y="1114523"/>
            <a:chExt cx="2245046" cy="4788000"/>
          </a:xfrm>
        </p:grpSpPr>
        <p:sp>
          <p:nvSpPr>
            <p:cNvPr id="6" name="Retângulo 1">
              <a:extLst>
                <a:ext uri="{FF2B5EF4-FFF2-40B4-BE49-F238E27FC236}">
                  <a16:creationId xmlns:a16="http://schemas.microsoft.com/office/drawing/2014/main" id="{8868E7AE-ECE1-3C28-91BF-52FE57990080}"/>
                </a:ext>
              </a:extLst>
            </p:cNvPr>
            <p:cNvSpPr/>
            <p:nvPr/>
          </p:nvSpPr>
          <p:spPr>
            <a:xfrm>
              <a:off x="5730075" y="1114523"/>
              <a:ext cx="2245046" cy="4788000"/>
            </a:xfrm>
            <a:prstGeom prst="roundRect">
              <a:avLst>
                <a:gd name="adj" fmla="val 14345"/>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p:txBody>
        </p:sp>
        <p:pic>
          <p:nvPicPr>
            <p:cNvPr id="7" name="Imagem 4">
              <a:extLst>
                <a:ext uri="{FF2B5EF4-FFF2-40B4-BE49-F238E27FC236}">
                  <a16:creationId xmlns:a16="http://schemas.microsoft.com/office/drawing/2014/main" id="{F311F1F1-4AFA-82DD-1199-5E49CDE3BA67}"/>
                </a:ext>
              </a:extLst>
            </p:cNvPr>
            <p:cNvPicPr>
              <a:picLocks noChangeAspect="1"/>
            </p:cNvPicPr>
            <p:nvPr/>
          </p:nvPicPr>
          <p:blipFill>
            <a:blip r:embed="rId3"/>
            <a:srcRect l="6199" t="5238" r="69122" b="4815"/>
            <a:stretch/>
          </p:blipFill>
          <p:spPr>
            <a:xfrm>
              <a:off x="5772014" y="1161681"/>
              <a:ext cx="2161168" cy="4716000"/>
            </a:xfrm>
            <a:prstGeom prst="roundRect">
              <a:avLst>
                <a:gd name="adj" fmla="val 12773"/>
              </a:avLst>
            </a:prstGeom>
          </p:spPr>
        </p:pic>
      </p:grpSp>
      <p:grpSp>
        <p:nvGrpSpPr>
          <p:cNvPr id="9" name="Group 22">
            <a:extLst>
              <a:ext uri="{FF2B5EF4-FFF2-40B4-BE49-F238E27FC236}">
                <a16:creationId xmlns:a16="http://schemas.microsoft.com/office/drawing/2014/main" id="{E5F64485-2F41-6E47-ABEE-810ABE053689}"/>
              </a:ext>
            </a:extLst>
          </p:cNvPr>
          <p:cNvGrpSpPr/>
          <p:nvPr/>
        </p:nvGrpSpPr>
        <p:grpSpPr>
          <a:xfrm>
            <a:off x="7594500" y="1911541"/>
            <a:ext cx="1770428" cy="3775784"/>
            <a:chOff x="5730075" y="1114523"/>
            <a:chExt cx="2245046" cy="4788000"/>
          </a:xfrm>
        </p:grpSpPr>
        <p:sp>
          <p:nvSpPr>
            <p:cNvPr id="10" name="Retângulo 1">
              <a:extLst>
                <a:ext uri="{FF2B5EF4-FFF2-40B4-BE49-F238E27FC236}">
                  <a16:creationId xmlns:a16="http://schemas.microsoft.com/office/drawing/2014/main" id="{B311067F-2372-9B0C-FC44-EDE833E46FAF}"/>
                </a:ext>
              </a:extLst>
            </p:cNvPr>
            <p:cNvSpPr/>
            <p:nvPr/>
          </p:nvSpPr>
          <p:spPr>
            <a:xfrm>
              <a:off x="5730075" y="1114523"/>
              <a:ext cx="2245046" cy="4788000"/>
            </a:xfrm>
            <a:prstGeom prst="roundRect">
              <a:avLst>
                <a:gd name="adj" fmla="val 14345"/>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p:txBody>
        </p:sp>
        <p:pic>
          <p:nvPicPr>
            <p:cNvPr id="11" name="Imagem 4">
              <a:extLst>
                <a:ext uri="{FF2B5EF4-FFF2-40B4-BE49-F238E27FC236}">
                  <a16:creationId xmlns:a16="http://schemas.microsoft.com/office/drawing/2014/main" id="{631F5347-87EB-EA6B-F215-892054777BB0}"/>
                </a:ext>
              </a:extLst>
            </p:cNvPr>
            <p:cNvPicPr>
              <a:picLocks noChangeAspect="1"/>
            </p:cNvPicPr>
            <p:nvPr/>
          </p:nvPicPr>
          <p:blipFill>
            <a:blip r:embed="rId3"/>
            <a:srcRect l="37660" t="5238" r="37661" b="4815"/>
            <a:stretch/>
          </p:blipFill>
          <p:spPr>
            <a:xfrm>
              <a:off x="5772014" y="1161681"/>
              <a:ext cx="2161168" cy="4715999"/>
            </a:xfrm>
            <a:prstGeom prst="roundRect">
              <a:avLst>
                <a:gd name="adj" fmla="val 12773"/>
              </a:avLst>
            </a:prstGeom>
          </p:spPr>
        </p:pic>
      </p:grpSp>
      <p:grpSp>
        <p:nvGrpSpPr>
          <p:cNvPr id="12" name="Group 25">
            <a:extLst>
              <a:ext uri="{FF2B5EF4-FFF2-40B4-BE49-F238E27FC236}">
                <a16:creationId xmlns:a16="http://schemas.microsoft.com/office/drawing/2014/main" id="{531D50E9-742F-F1C1-260A-8992DC1FB1DB}"/>
              </a:ext>
            </a:extLst>
          </p:cNvPr>
          <p:cNvGrpSpPr/>
          <p:nvPr/>
        </p:nvGrpSpPr>
        <p:grpSpPr>
          <a:xfrm>
            <a:off x="9432825" y="1911541"/>
            <a:ext cx="1770428" cy="3775784"/>
            <a:chOff x="5730075" y="1114523"/>
            <a:chExt cx="2245046" cy="4788000"/>
          </a:xfrm>
        </p:grpSpPr>
        <p:sp>
          <p:nvSpPr>
            <p:cNvPr id="14" name="Retângulo 1">
              <a:extLst>
                <a:ext uri="{FF2B5EF4-FFF2-40B4-BE49-F238E27FC236}">
                  <a16:creationId xmlns:a16="http://schemas.microsoft.com/office/drawing/2014/main" id="{9B113275-8146-8DBF-906E-A9FC0D2D7252}"/>
                </a:ext>
              </a:extLst>
            </p:cNvPr>
            <p:cNvSpPr/>
            <p:nvPr/>
          </p:nvSpPr>
          <p:spPr>
            <a:xfrm>
              <a:off x="5730075" y="1114523"/>
              <a:ext cx="2245046" cy="4788000"/>
            </a:xfrm>
            <a:prstGeom prst="roundRect">
              <a:avLst>
                <a:gd name="adj" fmla="val 14345"/>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p:txBody>
        </p:sp>
        <p:pic>
          <p:nvPicPr>
            <p:cNvPr id="17" name="Imagem 4">
              <a:extLst>
                <a:ext uri="{FF2B5EF4-FFF2-40B4-BE49-F238E27FC236}">
                  <a16:creationId xmlns:a16="http://schemas.microsoft.com/office/drawing/2014/main" id="{D21FCEE5-EB8D-1408-9C08-EADAB6983AA1}"/>
                </a:ext>
              </a:extLst>
            </p:cNvPr>
            <p:cNvPicPr>
              <a:picLocks noChangeAspect="1"/>
            </p:cNvPicPr>
            <p:nvPr/>
          </p:nvPicPr>
          <p:blipFill>
            <a:blip r:embed="rId3"/>
            <a:srcRect l="69543" t="5238" r="5778" b="4815"/>
            <a:stretch/>
          </p:blipFill>
          <p:spPr>
            <a:xfrm>
              <a:off x="5772014" y="1161681"/>
              <a:ext cx="2161168" cy="4715999"/>
            </a:xfrm>
            <a:prstGeom prst="roundRect">
              <a:avLst>
                <a:gd name="adj" fmla="val 12773"/>
              </a:avLst>
            </a:prstGeom>
          </p:spPr>
        </p:pic>
      </p:grpSp>
      <p:grpSp>
        <p:nvGrpSpPr>
          <p:cNvPr id="18" name="Group 29">
            <a:extLst>
              <a:ext uri="{FF2B5EF4-FFF2-40B4-BE49-F238E27FC236}">
                <a16:creationId xmlns:a16="http://schemas.microsoft.com/office/drawing/2014/main" id="{96A4B411-108E-8562-E134-834617641567}"/>
              </a:ext>
            </a:extLst>
          </p:cNvPr>
          <p:cNvGrpSpPr/>
          <p:nvPr/>
        </p:nvGrpSpPr>
        <p:grpSpPr>
          <a:xfrm>
            <a:off x="6404389" y="5322396"/>
            <a:ext cx="560271" cy="560271"/>
            <a:chOff x="962527" y="3137835"/>
            <a:chExt cx="1366787" cy="1366787"/>
          </a:xfrm>
        </p:grpSpPr>
        <p:grpSp>
          <p:nvGrpSpPr>
            <p:cNvPr id="19" name="Group 30">
              <a:extLst>
                <a:ext uri="{FF2B5EF4-FFF2-40B4-BE49-F238E27FC236}">
                  <a16:creationId xmlns:a16="http://schemas.microsoft.com/office/drawing/2014/main" id="{97BD6445-E995-14AA-0FCC-FB6E75020F06}"/>
                </a:ext>
              </a:extLst>
            </p:cNvPr>
            <p:cNvGrpSpPr/>
            <p:nvPr/>
          </p:nvGrpSpPr>
          <p:grpSpPr>
            <a:xfrm>
              <a:off x="962527" y="3137835"/>
              <a:ext cx="1366787" cy="1366787"/>
              <a:chOff x="1020278" y="3147461"/>
              <a:chExt cx="1366787" cy="1366787"/>
            </a:xfrm>
          </p:grpSpPr>
          <p:sp>
            <p:nvSpPr>
              <p:cNvPr id="21" name="Oval 32">
                <a:extLst>
                  <a:ext uri="{FF2B5EF4-FFF2-40B4-BE49-F238E27FC236}">
                    <a16:creationId xmlns:a16="http://schemas.microsoft.com/office/drawing/2014/main" id="{46C51B90-3013-926D-D805-BB6FB405EDF1}"/>
                  </a:ext>
                </a:extLst>
              </p:cNvPr>
              <p:cNvSpPr/>
              <p:nvPr/>
            </p:nvSpPr>
            <p:spPr>
              <a:xfrm>
                <a:off x="1020278" y="3147461"/>
                <a:ext cx="1366787" cy="1366787"/>
              </a:xfrm>
              <a:prstGeom prst="ellipse">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sp>
            <p:nvSpPr>
              <p:cNvPr id="22" name="Oval 33">
                <a:extLst>
                  <a:ext uri="{FF2B5EF4-FFF2-40B4-BE49-F238E27FC236}">
                    <a16:creationId xmlns:a16="http://schemas.microsoft.com/office/drawing/2014/main" id="{86217600-675D-FBBC-F2F0-2E4D52DF4F9B}"/>
                  </a:ext>
                </a:extLst>
              </p:cNvPr>
              <p:cNvSpPr/>
              <p:nvPr/>
            </p:nvSpPr>
            <p:spPr>
              <a:xfrm>
                <a:off x="1116529" y="3243713"/>
                <a:ext cx="1174284" cy="1174282"/>
              </a:xfrm>
              <a:prstGeom prst="ellipse">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grpSp>
        <p:pic>
          <p:nvPicPr>
            <p:cNvPr id="20" name="Graphic 31">
              <a:extLst>
                <a:ext uri="{FF2B5EF4-FFF2-40B4-BE49-F238E27FC236}">
                  <a16:creationId xmlns:a16="http://schemas.microsoft.com/office/drawing/2014/main" id="{2EEB3FB5-8CD5-9B06-BCD8-CFD9DA26F71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340831" y="3503156"/>
              <a:ext cx="610180" cy="636145"/>
            </a:xfrm>
            <a:prstGeom prst="rect">
              <a:avLst/>
            </a:prstGeom>
          </p:spPr>
        </p:pic>
      </p:grpSp>
      <p:grpSp>
        <p:nvGrpSpPr>
          <p:cNvPr id="23" name="Group 34">
            <a:extLst>
              <a:ext uri="{FF2B5EF4-FFF2-40B4-BE49-F238E27FC236}">
                <a16:creationId xmlns:a16="http://schemas.microsoft.com/office/drawing/2014/main" id="{B52F1A5C-00AC-8EFE-2EBF-61B48E9E00F3}"/>
              </a:ext>
            </a:extLst>
          </p:cNvPr>
          <p:cNvGrpSpPr/>
          <p:nvPr/>
        </p:nvGrpSpPr>
        <p:grpSpPr>
          <a:xfrm>
            <a:off x="8228592" y="5322396"/>
            <a:ext cx="560271" cy="560271"/>
            <a:chOff x="962527" y="3137835"/>
            <a:chExt cx="1366787" cy="1366787"/>
          </a:xfrm>
        </p:grpSpPr>
        <p:grpSp>
          <p:nvGrpSpPr>
            <p:cNvPr id="24" name="Group 35">
              <a:extLst>
                <a:ext uri="{FF2B5EF4-FFF2-40B4-BE49-F238E27FC236}">
                  <a16:creationId xmlns:a16="http://schemas.microsoft.com/office/drawing/2014/main" id="{747753AD-A1ED-5E87-4B08-D595BA5F3621}"/>
                </a:ext>
              </a:extLst>
            </p:cNvPr>
            <p:cNvGrpSpPr/>
            <p:nvPr/>
          </p:nvGrpSpPr>
          <p:grpSpPr>
            <a:xfrm>
              <a:off x="962527" y="3137835"/>
              <a:ext cx="1366787" cy="1366787"/>
              <a:chOff x="1020278" y="3147461"/>
              <a:chExt cx="1366787" cy="1366787"/>
            </a:xfrm>
          </p:grpSpPr>
          <p:sp>
            <p:nvSpPr>
              <p:cNvPr id="26" name="Oval 37">
                <a:extLst>
                  <a:ext uri="{FF2B5EF4-FFF2-40B4-BE49-F238E27FC236}">
                    <a16:creationId xmlns:a16="http://schemas.microsoft.com/office/drawing/2014/main" id="{196393A2-8256-35D4-E9C2-040C5175B755}"/>
                  </a:ext>
                </a:extLst>
              </p:cNvPr>
              <p:cNvSpPr/>
              <p:nvPr/>
            </p:nvSpPr>
            <p:spPr>
              <a:xfrm>
                <a:off x="1020278" y="3147461"/>
                <a:ext cx="1366787" cy="1366787"/>
              </a:xfrm>
              <a:prstGeom prst="ellipse">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sp>
            <p:nvSpPr>
              <p:cNvPr id="27" name="Oval 38">
                <a:extLst>
                  <a:ext uri="{FF2B5EF4-FFF2-40B4-BE49-F238E27FC236}">
                    <a16:creationId xmlns:a16="http://schemas.microsoft.com/office/drawing/2014/main" id="{0C46DF94-A160-DAA2-3EA8-E373E5027E8C}"/>
                  </a:ext>
                </a:extLst>
              </p:cNvPr>
              <p:cNvSpPr/>
              <p:nvPr/>
            </p:nvSpPr>
            <p:spPr>
              <a:xfrm>
                <a:off x="1116529" y="3243713"/>
                <a:ext cx="1174284" cy="1174282"/>
              </a:xfrm>
              <a:prstGeom prst="ellipse">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grpSp>
        <p:pic>
          <p:nvPicPr>
            <p:cNvPr id="25" name="Graphic 36">
              <a:extLst>
                <a:ext uri="{FF2B5EF4-FFF2-40B4-BE49-F238E27FC236}">
                  <a16:creationId xmlns:a16="http://schemas.microsoft.com/office/drawing/2014/main" id="{574AC0AB-1ABF-22BF-A916-3DE7F3128B4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340831" y="3503156"/>
              <a:ext cx="610180" cy="636145"/>
            </a:xfrm>
            <a:prstGeom prst="rect">
              <a:avLst/>
            </a:prstGeom>
          </p:spPr>
        </p:pic>
      </p:grpSp>
      <p:grpSp>
        <p:nvGrpSpPr>
          <p:cNvPr id="28" name="Group 39">
            <a:extLst>
              <a:ext uri="{FF2B5EF4-FFF2-40B4-BE49-F238E27FC236}">
                <a16:creationId xmlns:a16="http://schemas.microsoft.com/office/drawing/2014/main" id="{2A8631AE-917F-77D1-B156-F8000DC069D9}"/>
              </a:ext>
            </a:extLst>
          </p:cNvPr>
          <p:cNvGrpSpPr/>
          <p:nvPr/>
        </p:nvGrpSpPr>
        <p:grpSpPr>
          <a:xfrm>
            <a:off x="10068589" y="5322396"/>
            <a:ext cx="560271" cy="560271"/>
            <a:chOff x="962527" y="3137835"/>
            <a:chExt cx="1366787" cy="1366787"/>
          </a:xfrm>
        </p:grpSpPr>
        <p:grpSp>
          <p:nvGrpSpPr>
            <p:cNvPr id="29" name="Group 40">
              <a:extLst>
                <a:ext uri="{FF2B5EF4-FFF2-40B4-BE49-F238E27FC236}">
                  <a16:creationId xmlns:a16="http://schemas.microsoft.com/office/drawing/2014/main" id="{32A27D82-07F6-893A-BF5E-E9689602D10F}"/>
                </a:ext>
              </a:extLst>
            </p:cNvPr>
            <p:cNvGrpSpPr/>
            <p:nvPr/>
          </p:nvGrpSpPr>
          <p:grpSpPr>
            <a:xfrm>
              <a:off x="962527" y="3137835"/>
              <a:ext cx="1366787" cy="1366787"/>
              <a:chOff x="1020278" y="3147461"/>
              <a:chExt cx="1366787" cy="1366787"/>
            </a:xfrm>
          </p:grpSpPr>
          <p:sp>
            <p:nvSpPr>
              <p:cNvPr id="31" name="Oval 42">
                <a:extLst>
                  <a:ext uri="{FF2B5EF4-FFF2-40B4-BE49-F238E27FC236}">
                    <a16:creationId xmlns:a16="http://schemas.microsoft.com/office/drawing/2014/main" id="{598FC6EC-2F68-D866-A7B7-1FBA57DA4585}"/>
                  </a:ext>
                </a:extLst>
              </p:cNvPr>
              <p:cNvSpPr/>
              <p:nvPr/>
            </p:nvSpPr>
            <p:spPr>
              <a:xfrm>
                <a:off x="1020278" y="3147461"/>
                <a:ext cx="1366787" cy="1366787"/>
              </a:xfrm>
              <a:prstGeom prst="ellipse">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sp>
            <p:nvSpPr>
              <p:cNvPr id="32" name="Oval 43">
                <a:extLst>
                  <a:ext uri="{FF2B5EF4-FFF2-40B4-BE49-F238E27FC236}">
                    <a16:creationId xmlns:a16="http://schemas.microsoft.com/office/drawing/2014/main" id="{E94CC304-CAE9-EF54-D689-31B0FC1D4E3B}"/>
                  </a:ext>
                </a:extLst>
              </p:cNvPr>
              <p:cNvSpPr/>
              <p:nvPr/>
            </p:nvSpPr>
            <p:spPr>
              <a:xfrm>
                <a:off x="1116529" y="3243713"/>
                <a:ext cx="1174284" cy="1174282"/>
              </a:xfrm>
              <a:prstGeom prst="ellipse">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grpSp>
        <p:pic>
          <p:nvPicPr>
            <p:cNvPr id="30" name="Graphic 41">
              <a:extLst>
                <a:ext uri="{FF2B5EF4-FFF2-40B4-BE49-F238E27FC236}">
                  <a16:creationId xmlns:a16="http://schemas.microsoft.com/office/drawing/2014/main" id="{F7ACDCE8-C3D2-3420-8E90-2615C197F87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340831" y="3503156"/>
              <a:ext cx="610180" cy="636145"/>
            </a:xfrm>
            <a:prstGeom prst="rect">
              <a:avLst/>
            </a:prstGeom>
          </p:spPr>
        </p:pic>
      </p:grpSp>
      <p:sp>
        <p:nvSpPr>
          <p:cNvPr id="41" name="CaixaDeTexto 40">
            <a:extLst>
              <a:ext uri="{FF2B5EF4-FFF2-40B4-BE49-F238E27FC236}">
                <a16:creationId xmlns:a16="http://schemas.microsoft.com/office/drawing/2014/main" id="{643A363D-8BB2-35C3-A0F9-766036F6A0CC}"/>
              </a:ext>
            </a:extLst>
          </p:cNvPr>
          <p:cNvSpPr txBox="1"/>
          <p:nvPr/>
        </p:nvSpPr>
        <p:spPr>
          <a:xfrm>
            <a:off x="838066" y="1385852"/>
            <a:ext cx="3298378"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SMS Prévio</a:t>
            </a:r>
            <a:endParaRPr kumimoji="0" lang="pt-BR"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42" name="Gráfico 1">
            <a:extLst>
              <a:ext uri="{FF2B5EF4-FFF2-40B4-BE49-F238E27FC236}">
                <a16:creationId xmlns:a16="http://schemas.microsoft.com/office/drawing/2014/main" id="{BFEBD6E6-212A-A269-588A-619FD7FD592B}"/>
              </a:ext>
            </a:extLst>
          </p:cNvPr>
          <p:cNvPicPr>
            <a:picLocks noChangeAspect="1"/>
          </p:cNvPicPr>
          <p:nvPr/>
        </p:nvPicPr>
        <p:blipFill rotWithShape="1">
          <a:blip r:embed="rId5"/>
          <a:srcRect l="53177" t="3241" r="-1335" b="-3241"/>
          <a:stretch>
            <a:fillRect/>
          </a:stretch>
        </p:blipFill>
        <p:spPr>
          <a:xfrm>
            <a:off x="0" y="1298598"/>
            <a:ext cx="553425" cy="1144747"/>
          </a:xfrm>
          <a:prstGeom prst="rect">
            <a:avLst/>
          </a:prstGeom>
        </p:spPr>
      </p:pic>
      <p:sp>
        <p:nvSpPr>
          <p:cNvPr id="2" name="CaixaDeTexto 1">
            <a:extLst>
              <a:ext uri="{FF2B5EF4-FFF2-40B4-BE49-F238E27FC236}">
                <a16:creationId xmlns:a16="http://schemas.microsoft.com/office/drawing/2014/main" id="{E30390D2-18DF-C45A-38DD-C2CCA1759E84}"/>
              </a:ext>
            </a:extLst>
          </p:cNvPr>
          <p:cNvSpPr txBox="1"/>
          <p:nvPr/>
        </p:nvSpPr>
        <p:spPr>
          <a:xfrm>
            <a:off x="1176344" y="2840686"/>
            <a:ext cx="4047318" cy="2308324"/>
          </a:xfrm>
          <a:prstGeom prst="rect">
            <a:avLst/>
          </a:prstGeom>
          <a:noFill/>
        </p:spPr>
        <p:txBody>
          <a:bodyPr wrap="square" rtlCol="0">
            <a:spAutoFit/>
          </a:bodyPr>
          <a:lstStyle/>
          <a:p>
            <a:pPr marL="285750" lvl="0" indent="-285750" defTabSz="901065">
              <a:buFont typeface="Arial" panose="020B0604020202020204" pitchFamily="34" charset="0"/>
              <a:buChar char="•"/>
              <a:defRPr/>
            </a:pPr>
            <a:r>
              <a:rPr lang="pt-BR">
                <a:solidFill>
                  <a:prstClr val="white"/>
                </a:solidFill>
                <a:latin typeface="Segoe UI" panose="020B0502040204020203" pitchFamily="34" charset="0"/>
                <a:cs typeface="Segoe UI" panose="020B0502040204020203" pitchFamily="34" charset="0"/>
              </a:rPr>
              <a:t>Não pode haver erro de digitação nas palavras PORTABILIDADE e CLARO (podem ser maiúsculas</a:t>
            </a:r>
            <a:br>
              <a:rPr lang="pt-BR">
                <a:solidFill>
                  <a:prstClr val="white"/>
                </a:solidFill>
                <a:latin typeface="Segoe UI" panose="020B0502040204020203" pitchFamily="34" charset="0"/>
                <a:cs typeface="Segoe UI" panose="020B0502040204020203" pitchFamily="34" charset="0"/>
              </a:rPr>
            </a:br>
            <a:r>
              <a:rPr lang="pt-BR">
                <a:solidFill>
                  <a:prstClr val="white"/>
                </a:solidFill>
                <a:latin typeface="Segoe UI" panose="020B0502040204020203" pitchFamily="34" charset="0"/>
                <a:cs typeface="Segoe UI" panose="020B0502040204020203" pitchFamily="34" charset="0"/>
              </a:rPr>
              <a:t>ou minúsculas).</a:t>
            </a:r>
          </a:p>
          <a:p>
            <a:pPr lvl="0" defTabSz="901065">
              <a:defRPr/>
            </a:pPr>
            <a:endParaRPr lang="pt-BR">
              <a:solidFill>
                <a:prstClr val="white"/>
              </a:solidFill>
              <a:latin typeface="Segoe UI" panose="020B0502040204020203" pitchFamily="34" charset="0"/>
              <a:cs typeface="Segoe UI" panose="020B0502040204020203" pitchFamily="34" charset="0"/>
            </a:endParaRPr>
          </a:p>
          <a:p>
            <a:pPr marL="285750" lvl="0" indent="-285750" defTabSz="901065">
              <a:buFont typeface="Arial" panose="020B0604020202020204" pitchFamily="34" charset="0"/>
              <a:buChar char="•"/>
              <a:defRPr/>
            </a:pPr>
            <a:r>
              <a:rPr lang="pt-BR">
                <a:solidFill>
                  <a:prstClr val="white"/>
                </a:solidFill>
                <a:latin typeface="Segoe UI" panose="020B0502040204020203" pitchFamily="34" charset="0"/>
                <a:cs typeface="Segoe UI" panose="020B0502040204020203" pitchFamily="34" charset="0"/>
              </a:rPr>
              <a:t>Responder “SIM” para o 7678 antes da abertura do bilhete não validará a autorização de portabilidade.</a:t>
            </a:r>
          </a:p>
        </p:txBody>
      </p:sp>
    </p:spTree>
    <p:extLst>
      <p:ext uri="{BB962C8B-B14F-4D97-AF65-F5344CB8AC3E}">
        <p14:creationId xmlns:p14="http://schemas.microsoft.com/office/powerpoint/2010/main" val="405388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5" presetClass="path" presetSubtype="0" accel="50000" decel="50000" fill="hold" nodeType="withEffect">
                                  <p:stCondLst>
                                    <p:cond delay="250"/>
                                  </p:stCondLst>
                                  <p:childTnLst>
                                    <p:animMotion origin="layout" path="M 0.04779 4.81481E-6 L -3.33333E-6 4.81481E-6 " pathEditMode="relative" rAng="0" ptsTypes="AA">
                                      <p:cBhvr>
                                        <p:cTn id="12" dur="1500" fill="hold"/>
                                        <p:tgtEl>
                                          <p:spTgt spid="5"/>
                                        </p:tgtEl>
                                        <p:attrNameLst>
                                          <p:attrName>ppt_x</p:attrName>
                                          <p:attrName>ppt_y</p:attrName>
                                        </p:attrNameLst>
                                      </p:cBhvr>
                                      <p:rCtr x="-2396" y="0"/>
                                    </p:animMotion>
                                  </p:childTnLst>
                                </p:cTn>
                              </p:par>
                              <p:par>
                                <p:cTn id="13" presetID="10" presetClass="entr" presetSubtype="0" fill="hold" nodeType="withEffect">
                                  <p:stCondLst>
                                    <p:cond delay="3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35" presetClass="path" presetSubtype="0" accel="50000" decel="50000" fill="hold" nodeType="withEffect">
                                  <p:stCondLst>
                                    <p:cond delay="350"/>
                                  </p:stCondLst>
                                  <p:childTnLst>
                                    <p:animMotion origin="layout" path="M 0.04779 4.81481E-6 L -2.70833E-6 4.81481E-6 " pathEditMode="relative" rAng="0" ptsTypes="AA">
                                      <p:cBhvr>
                                        <p:cTn id="17" dur="1500" fill="hold"/>
                                        <p:tgtEl>
                                          <p:spTgt spid="9"/>
                                        </p:tgtEl>
                                        <p:attrNameLst>
                                          <p:attrName>ppt_x</p:attrName>
                                          <p:attrName>ppt_y</p:attrName>
                                        </p:attrNameLst>
                                      </p:cBhvr>
                                      <p:rCtr x="-2396" y="0"/>
                                    </p:animMotion>
                                  </p:childTnLst>
                                </p:cTn>
                              </p:par>
                              <p:par>
                                <p:cTn id="18" presetID="10" presetClass="entr" presetSubtype="0" fill="hold" nodeType="withEffect">
                                  <p:stCondLst>
                                    <p:cond delay="4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5" presetClass="path" presetSubtype="0" accel="50000" decel="50000" fill="hold" nodeType="withEffect">
                                  <p:stCondLst>
                                    <p:cond delay="450"/>
                                  </p:stCondLst>
                                  <p:childTnLst>
                                    <p:animMotion origin="layout" path="M 0.04779 4.81481E-6 L -3.95833E-6 4.81481E-6 " pathEditMode="relative" rAng="0" ptsTypes="AA">
                                      <p:cBhvr>
                                        <p:cTn id="22" dur="1500" fill="hold"/>
                                        <p:tgtEl>
                                          <p:spTgt spid="12"/>
                                        </p:tgtEl>
                                        <p:attrNameLst>
                                          <p:attrName>ppt_x</p:attrName>
                                          <p:attrName>ppt_y</p:attrName>
                                        </p:attrNameLst>
                                      </p:cBhvr>
                                      <p:rCtr x="-2396" y="0"/>
                                    </p:animMotion>
                                  </p:childTnLst>
                                </p:cTn>
                              </p:par>
                            </p:childTnLst>
                          </p:cTn>
                        </p:par>
                        <p:par>
                          <p:cTn id="23" fill="hold">
                            <p:stCondLst>
                              <p:cond delay="195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childTnLst>
                          </p:cTn>
                        </p:par>
                        <p:par>
                          <p:cTn id="30" fill="hold">
                            <p:stCondLst>
                              <p:cond delay="2450"/>
                            </p:stCondLst>
                            <p:childTnLst>
                              <p:par>
                                <p:cTn id="31" presetID="49" presetClass="entr" presetSubtype="0" decel="100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 calcmode="lin" valueType="num">
                                      <p:cBhvr>
                                        <p:cTn id="35" dur="500" fill="hold"/>
                                        <p:tgtEl>
                                          <p:spTgt spid="23"/>
                                        </p:tgtEl>
                                        <p:attrNameLst>
                                          <p:attrName>style.rotation</p:attrName>
                                        </p:attrNameLst>
                                      </p:cBhvr>
                                      <p:tavLst>
                                        <p:tav tm="0">
                                          <p:val>
                                            <p:fltVal val="360"/>
                                          </p:val>
                                        </p:tav>
                                        <p:tav tm="100000">
                                          <p:val>
                                            <p:fltVal val="0"/>
                                          </p:val>
                                        </p:tav>
                                      </p:tavLst>
                                    </p:anim>
                                    <p:animEffect transition="in" filter="fade">
                                      <p:cBhvr>
                                        <p:cTn id="36" dur="500"/>
                                        <p:tgtEl>
                                          <p:spTgt spid="23"/>
                                        </p:tgtEl>
                                      </p:cBhvr>
                                    </p:animEffect>
                                  </p:childTnLst>
                                </p:cTn>
                              </p:par>
                            </p:childTnLst>
                          </p:cTn>
                        </p:par>
                        <p:par>
                          <p:cTn id="37" fill="hold">
                            <p:stCondLst>
                              <p:cond delay="2950"/>
                            </p:stCondLst>
                            <p:childTnLst>
                              <p:par>
                                <p:cTn id="38" presetID="49" presetClass="entr" presetSubtype="0" decel="100000"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 calcmode="lin" valueType="num">
                                      <p:cBhvr>
                                        <p:cTn id="42" dur="500" fill="hold"/>
                                        <p:tgtEl>
                                          <p:spTgt spid="28"/>
                                        </p:tgtEl>
                                        <p:attrNameLst>
                                          <p:attrName>style.rotation</p:attrName>
                                        </p:attrNameLst>
                                      </p:cBhvr>
                                      <p:tavLst>
                                        <p:tav tm="0">
                                          <p:val>
                                            <p:fltVal val="360"/>
                                          </p:val>
                                        </p:tav>
                                        <p:tav tm="100000">
                                          <p:val>
                                            <p:fltVal val="0"/>
                                          </p:val>
                                        </p:tav>
                                      </p:tavLst>
                                    </p:anim>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a:extLst>
              <a:ext uri="{FF2B5EF4-FFF2-40B4-BE49-F238E27FC236}">
                <a16:creationId xmlns:a16="http://schemas.microsoft.com/office/drawing/2014/main" id="{EAB861A6-7F7C-90D7-FFC8-AA6EF4708339}"/>
              </a:ext>
            </a:extLst>
          </p:cNvPr>
          <p:cNvGrpSpPr/>
          <p:nvPr/>
        </p:nvGrpSpPr>
        <p:grpSpPr>
          <a:xfrm>
            <a:off x="1311076" y="1684835"/>
            <a:ext cx="2066581" cy="4407388"/>
            <a:chOff x="1417694" y="1927046"/>
            <a:chExt cx="2066581" cy="4407388"/>
          </a:xfrm>
        </p:grpSpPr>
        <p:sp>
          <p:nvSpPr>
            <p:cNvPr id="3" name="Retângulo 1">
              <a:extLst>
                <a:ext uri="{FF2B5EF4-FFF2-40B4-BE49-F238E27FC236}">
                  <a16:creationId xmlns:a16="http://schemas.microsoft.com/office/drawing/2014/main" id="{685BC324-D574-1D2D-8249-F0C308075F68}"/>
                </a:ext>
              </a:extLst>
            </p:cNvPr>
            <p:cNvSpPr/>
            <p:nvPr/>
          </p:nvSpPr>
          <p:spPr>
            <a:xfrm>
              <a:off x="1417694" y="1927046"/>
              <a:ext cx="2066581" cy="4407388"/>
            </a:xfrm>
            <a:prstGeom prst="roundRect">
              <a:avLst>
                <a:gd name="adj" fmla="val 14345"/>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p:txBody>
        </p:sp>
        <p:pic>
          <p:nvPicPr>
            <p:cNvPr id="8" name="Imagem 4">
              <a:extLst>
                <a:ext uri="{FF2B5EF4-FFF2-40B4-BE49-F238E27FC236}">
                  <a16:creationId xmlns:a16="http://schemas.microsoft.com/office/drawing/2014/main" id="{B72E3E5B-F195-BED1-4732-ABA2620064F5}"/>
                </a:ext>
              </a:extLst>
            </p:cNvPr>
            <p:cNvPicPr>
              <a:picLocks noChangeAspect="1"/>
            </p:cNvPicPr>
            <p:nvPr/>
          </p:nvPicPr>
          <p:blipFill>
            <a:blip r:embed="rId3"/>
            <a:srcRect l="2233" t="4153" r="77950" b="3375"/>
            <a:stretch/>
          </p:blipFill>
          <p:spPr>
            <a:xfrm>
              <a:off x="1453882" y="1970455"/>
              <a:ext cx="1994204" cy="4341111"/>
            </a:xfrm>
            <a:prstGeom prst="roundRect">
              <a:avLst>
                <a:gd name="adj" fmla="val 13105"/>
              </a:avLst>
            </a:prstGeom>
          </p:spPr>
        </p:pic>
      </p:grpSp>
      <p:grpSp>
        <p:nvGrpSpPr>
          <p:cNvPr id="33" name="Group 62">
            <a:extLst>
              <a:ext uri="{FF2B5EF4-FFF2-40B4-BE49-F238E27FC236}">
                <a16:creationId xmlns:a16="http://schemas.microsoft.com/office/drawing/2014/main" id="{3A8CA890-13F0-9814-3D61-BF009CBC7E38}"/>
              </a:ext>
            </a:extLst>
          </p:cNvPr>
          <p:cNvGrpSpPr/>
          <p:nvPr/>
        </p:nvGrpSpPr>
        <p:grpSpPr>
          <a:xfrm>
            <a:off x="3741085" y="1684835"/>
            <a:ext cx="2066581" cy="4407388"/>
            <a:chOff x="1417694" y="1927046"/>
            <a:chExt cx="2066581" cy="4407388"/>
          </a:xfrm>
        </p:grpSpPr>
        <p:sp>
          <p:nvSpPr>
            <p:cNvPr id="34" name="Retângulo 1">
              <a:extLst>
                <a:ext uri="{FF2B5EF4-FFF2-40B4-BE49-F238E27FC236}">
                  <a16:creationId xmlns:a16="http://schemas.microsoft.com/office/drawing/2014/main" id="{90AA591C-26CB-5A4B-40E9-155F975923B2}"/>
                </a:ext>
              </a:extLst>
            </p:cNvPr>
            <p:cNvSpPr/>
            <p:nvPr/>
          </p:nvSpPr>
          <p:spPr>
            <a:xfrm>
              <a:off x="1417694" y="1927046"/>
              <a:ext cx="2066581" cy="4407388"/>
            </a:xfrm>
            <a:prstGeom prst="roundRect">
              <a:avLst>
                <a:gd name="adj" fmla="val 14345"/>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p:txBody>
        </p:sp>
        <p:pic>
          <p:nvPicPr>
            <p:cNvPr id="35" name="Imagem 4">
              <a:extLst>
                <a:ext uri="{FF2B5EF4-FFF2-40B4-BE49-F238E27FC236}">
                  <a16:creationId xmlns:a16="http://schemas.microsoft.com/office/drawing/2014/main" id="{5FAB6CAE-E300-954C-E125-9B78A9484078}"/>
                </a:ext>
              </a:extLst>
            </p:cNvPr>
            <p:cNvPicPr>
              <a:picLocks noChangeAspect="1"/>
            </p:cNvPicPr>
            <p:nvPr/>
          </p:nvPicPr>
          <p:blipFill>
            <a:blip r:embed="rId3"/>
            <a:srcRect l="27574" t="4153" r="52609" b="3375"/>
            <a:stretch/>
          </p:blipFill>
          <p:spPr>
            <a:xfrm>
              <a:off x="1453882" y="1970455"/>
              <a:ext cx="1994204" cy="4341111"/>
            </a:xfrm>
            <a:prstGeom prst="roundRect">
              <a:avLst>
                <a:gd name="adj" fmla="val 13105"/>
              </a:avLst>
            </a:prstGeom>
          </p:spPr>
        </p:pic>
      </p:grpSp>
      <p:grpSp>
        <p:nvGrpSpPr>
          <p:cNvPr id="36" name="Group 65">
            <a:extLst>
              <a:ext uri="{FF2B5EF4-FFF2-40B4-BE49-F238E27FC236}">
                <a16:creationId xmlns:a16="http://schemas.microsoft.com/office/drawing/2014/main" id="{F76781B2-568D-B25A-05ED-183163687221}"/>
              </a:ext>
            </a:extLst>
          </p:cNvPr>
          <p:cNvGrpSpPr/>
          <p:nvPr/>
        </p:nvGrpSpPr>
        <p:grpSpPr>
          <a:xfrm>
            <a:off x="6171096" y="1684835"/>
            <a:ext cx="2066581" cy="4407388"/>
            <a:chOff x="1417694" y="1927046"/>
            <a:chExt cx="2066581" cy="4407388"/>
          </a:xfrm>
        </p:grpSpPr>
        <p:sp>
          <p:nvSpPr>
            <p:cNvPr id="37" name="Retângulo 1">
              <a:extLst>
                <a:ext uri="{FF2B5EF4-FFF2-40B4-BE49-F238E27FC236}">
                  <a16:creationId xmlns:a16="http://schemas.microsoft.com/office/drawing/2014/main" id="{2F3DC9E3-303D-1EDB-9386-BD8B7B734476}"/>
                </a:ext>
              </a:extLst>
            </p:cNvPr>
            <p:cNvSpPr/>
            <p:nvPr/>
          </p:nvSpPr>
          <p:spPr>
            <a:xfrm>
              <a:off x="1417694" y="1927046"/>
              <a:ext cx="2066581" cy="4407388"/>
            </a:xfrm>
            <a:prstGeom prst="roundRect">
              <a:avLst>
                <a:gd name="adj" fmla="val 14345"/>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p:txBody>
        </p:sp>
        <p:pic>
          <p:nvPicPr>
            <p:cNvPr id="38" name="Imagem 4">
              <a:extLst>
                <a:ext uri="{FF2B5EF4-FFF2-40B4-BE49-F238E27FC236}">
                  <a16:creationId xmlns:a16="http://schemas.microsoft.com/office/drawing/2014/main" id="{BF00E1E9-47D9-99AA-C996-1E8E105A770D}"/>
                </a:ext>
              </a:extLst>
            </p:cNvPr>
            <p:cNvPicPr>
              <a:picLocks noChangeAspect="1"/>
            </p:cNvPicPr>
            <p:nvPr/>
          </p:nvPicPr>
          <p:blipFill>
            <a:blip r:embed="rId3"/>
            <a:srcRect l="52914" t="4153" r="27269" b="3375"/>
            <a:stretch/>
          </p:blipFill>
          <p:spPr>
            <a:xfrm>
              <a:off x="1453882" y="1970455"/>
              <a:ext cx="1994204" cy="4341111"/>
            </a:xfrm>
            <a:prstGeom prst="roundRect">
              <a:avLst>
                <a:gd name="adj" fmla="val 13105"/>
              </a:avLst>
            </a:prstGeom>
          </p:spPr>
        </p:pic>
      </p:grpSp>
      <p:grpSp>
        <p:nvGrpSpPr>
          <p:cNvPr id="39" name="Group 68">
            <a:extLst>
              <a:ext uri="{FF2B5EF4-FFF2-40B4-BE49-F238E27FC236}">
                <a16:creationId xmlns:a16="http://schemas.microsoft.com/office/drawing/2014/main" id="{B32B8CA4-40E2-CEA7-8AFD-CC699B0FE79D}"/>
              </a:ext>
            </a:extLst>
          </p:cNvPr>
          <p:cNvGrpSpPr/>
          <p:nvPr/>
        </p:nvGrpSpPr>
        <p:grpSpPr>
          <a:xfrm>
            <a:off x="8601105" y="1684835"/>
            <a:ext cx="2066581" cy="4407388"/>
            <a:chOff x="1417694" y="1927046"/>
            <a:chExt cx="2066581" cy="4407388"/>
          </a:xfrm>
        </p:grpSpPr>
        <p:sp>
          <p:nvSpPr>
            <p:cNvPr id="40" name="Retângulo 1">
              <a:extLst>
                <a:ext uri="{FF2B5EF4-FFF2-40B4-BE49-F238E27FC236}">
                  <a16:creationId xmlns:a16="http://schemas.microsoft.com/office/drawing/2014/main" id="{9886FDDC-57AD-D691-3843-3AE0310A0F2D}"/>
                </a:ext>
              </a:extLst>
            </p:cNvPr>
            <p:cNvSpPr/>
            <p:nvPr/>
          </p:nvSpPr>
          <p:spPr>
            <a:xfrm>
              <a:off x="1417694" y="1927046"/>
              <a:ext cx="2066581" cy="4407388"/>
            </a:xfrm>
            <a:prstGeom prst="roundRect">
              <a:avLst>
                <a:gd name="adj" fmla="val 14345"/>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a:ln>
                  <a:noFill/>
                </a:ln>
                <a:solidFill>
                  <a:prstClr val="white"/>
                </a:solidFill>
                <a:effectLst/>
                <a:uLnTx/>
                <a:uFillTx/>
                <a:latin typeface="AMX" pitchFamily="2" charset="77"/>
                <a:ea typeface="+mn-ea"/>
                <a:cs typeface="Segoe UI" panose="020B0502040204020203" pitchFamily="34" charset="0"/>
              </a:endParaRPr>
            </a:p>
          </p:txBody>
        </p:sp>
        <p:pic>
          <p:nvPicPr>
            <p:cNvPr id="41" name="Imagem 4">
              <a:extLst>
                <a:ext uri="{FF2B5EF4-FFF2-40B4-BE49-F238E27FC236}">
                  <a16:creationId xmlns:a16="http://schemas.microsoft.com/office/drawing/2014/main" id="{EBED0E60-DABE-2685-2C78-BEF32338DEE5}"/>
                </a:ext>
              </a:extLst>
            </p:cNvPr>
            <p:cNvPicPr>
              <a:picLocks noChangeAspect="1"/>
            </p:cNvPicPr>
            <p:nvPr/>
          </p:nvPicPr>
          <p:blipFill>
            <a:blip r:embed="rId3"/>
            <a:srcRect l="78119" t="4028" r="2064" b="3501"/>
            <a:stretch/>
          </p:blipFill>
          <p:spPr>
            <a:xfrm>
              <a:off x="1453882" y="1970455"/>
              <a:ext cx="1994204" cy="4341111"/>
            </a:xfrm>
            <a:prstGeom prst="roundRect">
              <a:avLst>
                <a:gd name="adj" fmla="val 13105"/>
              </a:avLst>
            </a:prstGeom>
          </p:spPr>
        </p:pic>
      </p:grpSp>
      <p:grpSp>
        <p:nvGrpSpPr>
          <p:cNvPr id="42" name="Group 71">
            <a:extLst>
              <a:ext uri="{FF2B5EF4-FFF2-40B4-BE49-F238E27FC236}">
                <a16:creationId xmlns:a16="http://schemas.microsoft.com/office/drawing/2014/main" id="{2F853DD0-0F23-16F0-3A94-F3152C0C0618}"/>
              </a:ext>
            </a:extLst>
          </p:cNvPr>
          <p:cNvGrpSpPr/>
          <p:nvPr/>
        </p:nvGrpSpPr>
        <p:grpSpPr>
          <a:xfrm>
            <a:off x="5539592" y="5348899"/>
            <a:ext cx="899576" cy="899576"/>
            <a:chOff x="962527" y="3137835"/>
            <a:chExt cx="1366787" cy="1366787"/>
          </a:xfrm>
        </p:grpSpPr>
        <p:grpSp>
          <p:nvGrpSpPr>
            <p:cNvPr id="43" name="Group 72">
              <a:extLst>
                <a:ext uri="{FF2B5EF4-FFF2-40B4-BE49-F238E27FC236}">
                  <a16:creationId xmlns:a16="http://schemas.microsoft.com/office/drawing/2014/main" id="{508E5B9C-5420-4752-FB94-1901D7CB10FA}"/>
                </a:ext>
              </a:extLst>
            </p:cNvPr>
            <p:cNvGrpSpPr/>
            <p:nvPr/>
          </p:nvGrpSpPr>
          <p:grpSpPr>
            <a:xfrm>
              <a:off x="962527" y="3137835"/>
              <a:ext cx="1366787" cy="1366787"/>
              <a:chOff x="1020278" y="3147461"/>
              <a:chExt cx="1366787" cy="1366787"/>
            </a:xfrm>
          </p:grpSpPr>
          <p:sp>
            <p:nvSpPr>
              <p:cNvPr id="45" name="Oval 74">
                <a:extLst>
                  <a:ext uri="{FF2B5EF4-FFF2-40B4-BE49-F238E27FC236}">
                    <a16:creationId xmlns:a16="http://schemas.microsoft.com/office/drawing/2014/main" id="{F62A7B6B-1C91-8D6E-3AC0-D74E0AEE4C91}"/>
                  </a:ext>
                </a:extLst>
              </p:cNvPr>
              <p:cNvSpPr/>
              <p:nvPr/>
            </p:nvSpPr>
            <p:spPr>
              <a:xfrm>
                <a:off x="1020278" y="3147461"/>
                <a:ext cx="1366787" cy="1366787"/>
              </a:xfrm>
              <a:prstGeom prst="ellipse">
                <a:avLst/>
              </a:prstGeom>
              <a:solidFill>
                <a:srgbClr val="AF2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sp>
            <p:nvSpPr>
              <p:cNvPr id="46" name="Oval 75">
                <a:extLst>
                  <a:ext uri="{FF2B5EF4-FFF2-40B4-BE49-F238E27FC236}">
                    <a16:creationId xmlns:a16="http://schemas.microsoft.com/office/drawing/2014/main" id="{EA2EAD98-D910-96BC-B77E-924D935AB132}"/>
                  </a:ext>
                </a:extLst>
              </p:cNvPr>
              <p:cNvSpPr/>
              <p:nvPr/>
            </p:nvSpPr>
            <p:spPr>
              <a:xfrm>
                <a:off x="1116529" y="3243713"/>
                <a:ext cx="1174284" cy="1174282"/>
              </a:xfrm>
              <a:prstGeom prst="ellipse">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X" pitchFamily="2" charset="77"/>
                  <a:ea typeface="+mn-ea"/>
                  <a:cs typeface="+mn-cs"/>
                </a:endParaRPr>
              </a:p>
            </p:txBody>
          </p:sp>
        </p:grpSp>
        <p:pic>
          <p:nvPicPr>
            <p:cNvPr id="44" name="Graphic 73">
              <a:extLst>
                <a:ext uri="{FF2B5EF4-FFF2-40B4-BE49-F238E27FC236}">
                  <a16:creationId xmlns:a16="http://schemas.microsoft.com/office/drawing/2014/main" id="{82123C40-4AFB-E829-D343-13746E3341C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309610" y="3558742"/>
              <a:ext cx="672624" cy="524972"/>
            </a:xfrm>
            <a:prstGeom prst="rect">
              <a:avLst/>
            </a:prstGeom>
          </p:spPr>
        </p:pic>
      </p:grpSp>
      <p:sp>
        <p:nvSpPr>
          <p:cNvPr id="18" name="CaixaDeTexto 17">
            <a:extLst>
              <a:ext uri="{FF2B5EF4-FFF2-40B4-BE49-F238E27FC236}">
                <a16:creationId xmlns:a16="http://schemas.microsoft.com/office/drawing/2014/main" id="{968D27BA-CB79-110E-2049-4EA97B75F8CE}"/>
              </a:ext>
            </a:extLst>
          </p:cNvPr>
          <p:cNvSpPr txBox="1"/>
          <p:nvPr/>
        </p:nvSpPr>
        <p:spPr>
          <a:xfrm>
            <a:off x="924264" y="826904"/>
            <a:ext cx="4906786" cy="76944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SMS Prévio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Processo correto</a:t>
            </a:r>
          </a:p>
        </p:txBody>
      </p:sp>
      <p:pic>
        <p:nvPicPr>
          <p:cNvPr id="19" name="Gráfico 1">
            <a:extLst>
              <a:ext uri="{FF2B5EF4-FFF2-40B4-BE49-F238E27FC236}">
                <a16:creationId xmlns:a16="http://schemas.microsoft.com/office/drawing/2014/main" id="{497EA360-9C62-07F3-7A31-34675C5A4878}"/>
              </a:ext>
            </a:extLst>
          </p:cNvPr>
          <p:cNvPicPr>
            <a:picLocks noChangeAspect="1"/>
          </p:cNvPicPr>
          <p:nvPr/>
        </p:nvPicPr>
        <p:blipFill rotWithShape="1">
          <a:blip r:embed="rId5"/>
          <a:srcRect l="53177" t="3241" r="-1335" b="-3241"/>
          <a:stretch>
            <a:fillRect/>
          </a:stretch>
        </p:blipFill>
        <p:spPr>
          <a:xfrm>
            <a:off x="0" y="826904"/>
            <a:ext cx="553425" cy="1144747"/>
          </a:xfrm>
          <a:prstGeom prst="rect">
            <a:avLst/>
          </a:prstGeom>
        </p:spPr>
      </p:pic>
    </p:spTree>
    <p:extLst>
      <p:ext uri="{BB962C8B-B14F-4D97-AF65-F5344CB8AC3E}">
        <p14:creationId xmlns:p14="http://schemas.microsoft.com/office/powerpoint/2010/main" val="426555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4" presetClass="path" presetSubtype="0" accel="50000" decel="50000" fill="hold" nodeType="withEffect">
                                  <p:stCondLst>
                                    <p:cond delay="350"/>
                                  </p:stCondLst>
                                  <p:childTnLst>
                                    <p:animMotion origin="layout" path="M 2.29167E-6 0.07153 L 2.29167E-6 1.85185E-6 " pathEditMode="relative" rAng="0" ptsTypes="AA">
                                      <p:cBhvr>
                                        <p:cTn id="12" dur="2000" fill="hold"/>
                                        <p:tgtEl>
                                          <p:spTgt spid="2"/>
                                        </p:tgtEl>
                                        <p:attrNameLst>
                                          <p:attrName>ppt_x</p:attrName>
                                          <p:attrName>ppt_y</p:attrName>
                                        </p:attrNameLst>
                                      </p:cBhvr>
                                      <p:rCtr x="0" y="-3588"/>
                                    </p:animMotion>
                                  </p:childTnLst>
                                </p:cTn>
                              </p:par>
                              <p:par>
                                <p:cTn id="13" presetID="10" presetClass="entr" presetSubtype="0" fill="hold" nodeType="withEffect">
                                  <p:stCondLst>
                                    <p:cond delay="35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64" presetClass="path" presetSubtype="0" accel="50000" decel="50000" fill="hold" nodeType="withEffect">
                                  <p:stCondLst>
                                    <p:cond delay="350"/>
                                  </p:stCondLst>
                                  <p:childTnLst>
                                    <p:animMotion origin="layout" path="M 3.54167E-6 0.07153 L 3.54167E-6 1.85185E-6 " pathEditMode="relative" rAng="0" ptsTypes="AA">
                                      <p:cBhvr>
                                        <p:cTn id="17" dur="2000" fill="hold"/>
                                        <p:tgtEl>
                                          <p:spTgt spid="33"/>
                                        </p:tgtEl>
                                        <p:attrNameLst>
                                          <p:attrName>ppt_x</p:attrName>
                                          <p:attrName>ppt_y</p:attrName>
                                        </p:attrNameLst>
                                      </p:cBhvr>
                                      <p:rCtr x="0" y="-3588"/>
                                    </p:animMotion>
                                  </p:childTnLst>
                                </p:cTn>
                              </p:par>
                              <p:par>
                                <p:cTn id="18" presetID="10" presetClass="entr" presetSubtype="0" fill="hold" nodeType="withEffect">
                                  <p:stCondLst>
                                    <p:cond delay="45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64" presetClass="path" presetSubtype="0" accel="50000" decel="50000" fill="hold" nodeType="withEffect">
                                  <p:stCondLst>
                                    <p:cond delay="450"/>
                                  </p:stCondLst>
                                  <p:childTnLst>
                                    <p:animMotion origin="layout" path="M 4.58333E-6 0.07153 L 4.58333E-6 1.85185E-6 " pathEditMode="relative" rAng="0" ptsTypes="AA">
                                      <p:cBhvr>
                                        <p:cTn id="22" dur="2000" fill="hold"/>
                                        <p:tgtEl>
                                          <p:spTgt spid="36"/>
                                        </p:tgtEl>
                                        <p:attrNameLst>
                                          <p:attrName>ppt_x</p:attrName>
                                          <p:attrName>ppt_y</p:attrName>
                                        </p:attrNameLst>
                                      </p:cBhvr>
                                      <p:rCtr x="0" y="-3588"/>
                                    </p:animMotion>
                                  </p:childTnLst>
                                </p:cTn>
                              </p:par>
                              <p:par>
                                <p:cTn id="23" presetID="10" presetClass="entr" presetSubtype="0" fill="hold" nodeType="withEffect">
                                  <p:stCondLst>
                                    <p:cond delay="55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64" presetClass="path" presetSubtype="0" accel="50000" decel="50000" fill="hold" nodeType="withEffect">
                                  <p:stCondLst>
                                    <p:cond delay="550"/>
                                  </p:stCondLst>
                                  <p:childTnLst>
                                    <p:animMotion origin="layout" path="M -4.375E-6 0.07153 L -4.375E-6 1.85185E-6 " pathEditMode="relative" rAng="0" ptsTypes="AA">
                                      <p:cBhvr>
                                        <p:cTn id="27" dur="2000" fill="hold"/>
                                        <p:tgtEl>
                                          <p:spTgt spid="39"/>
                                        </p:tgtEl>
                                        <p:attrNameLst>
                                          <p:attrName>ppt_x</p:attrName>
                                          <p:attrName>ppt_y</p:attrName>
                                        </p:attrNameLst>
                                      </p:cBhvr>
                                      <p:rCtr x="0" y="-3588"/>
                                    </p:animMotion>
                                  </p:childTnLst>
                                </p:cTn>
                              </p:par>
                            </p:childTnLst>
                          </p:cTn>
                        </p:par>
                        <p:par>
                          <p:cTn id="28" fill="hold">
                            <p:stCondLst>
                              <p:cond delay="2550"/>
                            </p:stCondLst>
                            <p:childTnLst>
                              <p:par>
                                <p:cTn id="29" presetID="49" presetClass="entr" presetSubtype="0" decel="10000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 calcmode="lin" valueType="num">
                                      <p:cBhvr>
                                        <p:cTn id="33" dur="500" fill="hold"/>
                                        <p:tgtEl>
                                          <p:spTgt spid="42"/>
                                        </p:tgtEl>
                                        <p:attrNameLst>
                                          <p:attrName>style.rotation</p:attrName>
                                        </p:attrNameLst>
                                      </p:cBhvr>
                                      <p:tavLst>
                                        <p:tav tm="0">
                                          <p:val>
                                            <p:fltVal val="360"/>
                                          </p:val>
                                        </p:tav>
                                        <p:tav tm="100000">
                                          <p:val>
                                            <p:fltVal val="0"/>
                                          </p:val>
                                        </p:tav>
                                      </p:tavLst>
                                    </p:anim>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spect="1"/>
          </p:cNvPicPr>
          <p:nvPr/>
        </p:nvPicPr>
        <p:blipFill rotWithShape="1">
          <a:blip r:embed="rId3"/>
          <a:srcRect l="53177" t="3241" r="-1335" b="-3241"/>
          <a:stretch>
            <a:fillRect/>
          </a:stretch>
        </p:blipFill>
        <p:spPr>
          <a:xfrm>
            <a:off x="0" y="1144907"/>
            <a:ext cx="553425" cy="1144747"/>
          </a:xfrm>
          <a:prstGeom prst="rect">
            <a:avLst/>
          </a:prstGeom>
        </p:spPr>
      </p:pic>
      <p:sp>
        <p:nvSpPr>
          <p:cNvPr id="11" name="CaixaDeTexto 10"/>
          <p:cNvSpPr txBox="1"/>
          <p:nvPr/>
        </p:nvSpPr>
        <p:spPr>
          <a:xfrm>
            <a:off x="946117" y="1237876"/>
            <a:ext cx="4265983" cy="76944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PROCESSO</a:t>
            </a:r>
            <a:endParaRPr kumimoji="0" lang="pt-BR" sz="2400" b="0"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3" name="Retângulo 2"/>
          <p:cNvSpPr/>
          <p:nvPr/>
        </p:nvSpPr>
        <p:spPr>
          <a:xfrm>
            <a:off x="946117" y="3013501"/>
            <a:ext cx="3522366" cy="830997"/>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Em caso de reagendamento:</a:t>
            </a:r>
          </a:p>
        </p:txBody>
      </p:sp>
      <p:sp>
        <p:nvSpPr>
          <p:cNvPr id="4" name="Retângulo 3"/>
          <p:cNvSpPr/>
          <p:nvPr/>
        </p:nvSpPr>
        <p:spPr>
          <a:xfrm>
            <a:off x="4573919" y="2247539"/>
            <a:ext cx="6299199" cy="2362920"/>
          </a:xfrm>
          <a:prstGeom prst="rect">
            <a:avLst/>
          </a:prstGeom>
          <a:solidFill>
            <a:srgbClr val="BD920E">
              <a:alpha val="70000"/>
            </a:srgbClr>
          </a:solidFill>
        </p:spPr>
        <p:txBody>
          <a:bodyPr wrap="square"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marR="0" lvl="0" indent="0" algn="l" defTabSz="913765" rtl="0" eaLnBrk="1" fontAlgn="base" latinLnBrk="0" hangingPunct="1">
              <a:lnSpc>
                <a:spcPct val="100000"/>
              </a:lnSpc>
              <a:spcBef>
                <a:spcPct val="0"/>
              </a:spcBef>
              <a:spcAft>
                <a:spcPct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 cliente pode solicitar o reagendamento até 4 horas antes da janela escolhida para </a:t>
            </a:r>
            <a:b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portabilidade, via 1052 ou solicitar ao Executivo que solicita a demanda via Protocolo no PS8.</a:t>
            </a:r>
          </a:p>
        </p:txBody>
      </p:sp>
      <p:sp>
        <p:nvSpPr>
          <p:cNvPr id="23" name="Retângulo 18"/>
          <p:cNvSpPr/>
          <p:nvPr/>
        </p:nvSpPr>
        <p:spPr>
          <a:xfrm rot="5400000">
            <a:off x="1787669" y="3182940"/>
            <a:ext cx="6336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animBg="1"/>
      <p:bldP spid="2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946117" y="2897430"/>
            <a:ext cx="2597183" cy="830997"/>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0043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E se o cliente quiser cancelar?</a:t>
            </a:r>
          </a:p>
        </p:txBody>
      </p:sp>
      <p:sp>
        <p:nvSpPr>
          <p:cNvPr id="7" name="Retângulo 6"/>
          <p:cNvSpPr/>
          <p:nvPr/>
        </p:nvSpPr>
        <p:spPr>
          <a:xfrm>
            <a:off x="4533370" y="2242676"/>
            <a:ext cx="6124754" cy="2372648"/>
          </a:xfrm>
          <a:prstGeom prst="rect">
            <a:avLst/>
          </a:prstGeom>
          <a:solidFill>
            <a:srgbClr val="BD920E">
              <a:alpha val="70000"/>
            </a:srgbClr>
          </a:solidFill>
        </p:spPr>
        <p:txBody>
          <a:bodyPr wrap="square"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marR="0" lvl="0" indent="0" algn="l" defTabSz="913765" rtl="0" eaLnBrk="1" fontAlgn="base" latinLnBrk="0" hangingPunct="1">
              <a:lnSpc>
                <a:spcPct val="100000"/>
              </a:lnSpc>
              <a:spcBef>
                <a:spcPct val="0"/>
              </a:spcBef>
              <a:spcAft>
                <a:spcPct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 cancelamento da portabilidade pode </a:t>
            </a:r>
            <a:b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pt-BR" sz="2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ser realizado até 4 horas antes da sua efetivação, via 1052 ou solicitar ao Executivo que solicita a demanda via Protocolo no PS8.</a:t>
            </a:r>
          </a:p>
        </p:txBody>
      </p:sp>
      <p:pic>
        <p:nvPicPr>
          <p:cNvPr id="18" name="Gráfico 1">
            <a:extLst>
              <a:ext uri="{FF2B5EF4-FFF2-40B4-BE49-F238E27FC236}">
                <a16:creationId xmlns:a16="http://schemas.microsoft.com/office/drawing/2014/main" id="{22F407D2-87C9-462B-ABC8-37F630C815B2}"/>
              </a:ext>
            </a:extLst>
          </p:cNvPr>
          <p:cNvPicPr>
            <a:picLocks noChangeAspect="1"/>
          </p:cNvPicPr>
          <p:nvPr/>
        </p:nvPicPr>
        <p:blipFill rotWithShape="1">
          <a:blip r:embed="rId3"/>
          <a:srcRect l="53177" t="3241" r="-1335" b="-3241"/>
          <a:stretch>
            <a:fillRect/>
          </a:stretch>
        </p:blipFill>
        <p:spPr>
          <a:xfrm>
            <a:off x="0" y="1144907"/>
            <a:ext cx="553425" cy="1144747"/>
          </a:xfrm>
          <a:prstGeom prst="rect">
            <a:avLst/>
          </a:prstGeom>
        </p:spPr>
      </p:pic>
      <p:sp>
        <p:nvSpPr>
          <p:cNvPr id="19" name="CaixaDeTexto 18">
            <a:extLst>
              <a:ext uri="{FF2B5EF4-FFF2-40B4-BE49-F238E27FC236}">
                <a16:creationId xmlns:a16="http://schemas.microsoft.com/office/drawing/2014/main" id="{B69E23DA-0411-C479-F4A7-B97A77AE5BB6}"/>
              </a:ext>
            </a:extLst>
          </p:cNvPr>
          <p:cNvSpPr txBox="1"/>
          <p:nvPr/>
        </p:nvSpPr>
        <p:spPr>
          <a:xfrm>
            <a:off x="946117" y="1237876"/>
            <a:ext cx="4265983" cy="76944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Segoe UI Black" panose="020B0A02040204020203" pitchFamily="34" charset="0"/>
                <a:ea typeface="+mn-ea"/>
                <a:cs typeface="Segoe UI Black" panose="020B0A02040204020203" pitchFamily="34" charset="0"/>
              </a:rPr>
              <a:t>Portabilidade numérica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rPr>
              <a:t>PROCESSO</a:t>
            </a:r>
            <a:endParaRPr kumimoji="0" lang="pt-BR" sz="2400" b="0" i="0" u="none" strike="noStrike" kern="0" cap="none" spc="0" normalizeH="0" baseline="0" noProof="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25" name="Retângulo 18"/>
          <p:cNvSpPr/>
          <p:nvPr/>
        </p:nvSpPr>
        <p:spPr>
          <a:xfrm rot="5400000">
            <a:off x="1787669" y="3112931"/>
            <a:ext cx="63366" cy="1561598"/>
          </a:xfrm>
          <a:prstGeom prst="rect">
            <a:avLst/>
          </a:prstGeom>
          <a:solidFill>
            <a:srgbClr val="F40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9" grpId="0"/>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TEMA DO OFFICE" val="ShRER2p5"/>
  <p:tag name="ARTICULATE_PROJECT_OPEN" val="0"/>
  <p:tag name="ARTICULATE_SLIDE_COUNT" val="56"/>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MediaLengthInSeconds xmlns="05ec3496-d55f-4088-b91d-c078abc80e92" xsi:nil="true"/>
    <SharedWithUsers xmlns="81d509b4-a50c-4eb4-9c41-c741e6a7502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0BAA0BFA4660643A687B2FDCEE2805C" ma:contentTypeVersion="16" ma:contentTypeDescription="Crie um novo documento." ma:contentTypeScope="" ma:versionID="647acb2a824c6431a37f6af358d67c65">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017b5abd3d24e432af8a16732bc6ba5e"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EA7E11-25F6-468B-8013-D38F4EEA6844}">
  <ds:schemaRefs>
    <ds:schemaRef ds:uri="http://schemas.microsoft.com/sharepoint/v3/contenttype/forms"/>
  </ds:schemaRefs>
</ds:datastoreItem>
</file>

<file path=customXml/itemProps2.xml><?xml version="1.0" encoding="utf-8"?>
<ds:datastoreItem xmlns:ds="http://schemas.openxmlformats.org/officeDocument/2006/customXml" ds:itemID="{C5228977-AE6F-4E77-A571-5641B50D62E7}">
  <ds:schemaRefs>
    <ds:schemaRef ds:uri="05ec3496-d55f-4088-b91d-c078abc80e92"/>
    <ds:schemaRef ds:uri="81d509b4-a50c-4eb4-9c41-c741e6a750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C8DC0F9-FB18-408E-82B0-6871901C91B4}">
  <ds:schemaRefs>
    <ds:schemaRef ds:uri="05ec3496-d55f-4088-b91d-c078abc80e92"/>
    <ds:schemaRef ds:uri="81d509b4-a50c-4eb4-9c41-c741e6a750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95</TotalTime>
  <Words>12232</Words>
  <Application>Microsoft Office PowerPoint</Application>
  <PresentationFormat>Widescreen</PresentationFormat>
  <Paragraphs>1605</Paragraphs>
  <Slides>157</Slides>
  <Notes>138</Notes>
  <HiddenSlides>6</HiddenSlides>
  <MMClips>3</MMClips>
  <ScaleCrop>false</ScaleCrop>
  <HeadingPairs>
    <vt:vector size="6" baseType="variant">
      <vt:variant>
        <vt:lpstr>Fontes usadas</vt:lpstr>
      </vt:variant>
      <vt:variant>
        <vt:i4>15</vt:i4>
      </vt:variant>
      <vt:variant>
        <vt:lpstr>Tema</vt:lpstr>
      </vt:variant>
      <vt:variant>
        <vt:i4>2</vt:i4>
      </vt:variant>
      <vt:variant>
        <vt:lpstr>Títulos de slides</vt:lpstr>
      </vt:variant>
      <vt:variant>
        <vt:i4>157</vt:i4>
      </vt:variant>
    </vt:vector>
  </HeadingPairs>
  <TitlesOfParts>
    <vt:vector size="174" baseType="lpstr">
      <vt:lpstr>AMX</vt:lpstr>
      <vt:lpstr>Arial</vt:lpstr>
      <vt:lpstr>Arial,Sans-Serif</vt:lpstr>
      <vt:lpstr>Calibri</vt:lpstr>
      <vt:lpstr>Calibri Light</vt:lpstr>
      <vt:lpstr>Open Sans</vt:lpstr>
      <vt:lpstr>Product Sans</vt:lpstr>
      <vt:lpstr>Roboto</vt:lpstr>
      <vt:lpstr>Segoe UI</vt:lpstr>
      <vt:lpstr>Segoe UI Black</vt:lpstr>
      <vt:lpstr>Segoe UI Light</vt:lpstr>
      <vt:lpstr>Segoe UI Semibold</vt:lpstr>
      <vt:lpstr>Segoe UI Semilight</vt:lpstr>
      <vt:lpstr>Segoe UI Variable Text</vt:lpstr>
      <vt:lpstr>Tahoma</vt:lpstr>
      <vt:lpstr>1_Tema do Office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Agora que já conhecemos detalhes do nosso Multi, como é a Concorrência?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Lauren Cirello</dc:creator>
  <cp:lastModifiedBy>WILLIAN HIROSHI DE SOUZA TERASHIMA</cp:lastModifiedBy>
  <cp:revision>6</cp:revision>
  <dcterms:created xsi:type="dcterms:W3CDTF">2022-06-06T13:29:56Z</dcterms:created>
  <dcterms:modified xsi:type="dcterms:W3CDTF">2026-06-01T13:49:57Z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0x01010030BAA0BFA4660643A687B2FDCEE2805C</vt:lpwstr>
  </property>
  <property fmtid="{D5CDD505-2E9C-101B-9397-08002B2CF9AE}" pid="3" name="Order">
    <vt:lpwstr>22700.0000000000</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ArticulateGUID">
    <vt:lpwstr>8AF91127-C5CC-4F38-931E-1D2ECB0C5AC0</vt:lpwstr>
  </property>
  <property fmtid="{D5CDD505-2E9C-101B-9397-08002B2CF9AE}" pid="9" name="ArticulatePath">
    <vt:lpwstr>2025.12.23_Parte2_Executivo_Premium_final_AE</vt:lpwstr>
  </property>
</Properties>
</file>