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heme/theme2.xml" ContentType="application/vnd.openxmlformats-officedocument.theme+xml"/>
  <Override PartName="/ppt/tags/tag15.xml" ContentType="application/vnd.openxmlformats-officedocument.presentationml.tags+xml"/>
  <Override PartName="/ppt/notesSlides/notesSlide1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2.xml" ContentType="application/vnd.openxmlformats-officedocument.presentationml.notesSlide+xml"/>
  <Override PartName="/ppt/tags/tag18.xml" ContentType="application/vnd.openxmlformats-officedocument.presentationml.tags+xml"/>
  <Override PartName="/ppt/notesSlides/notesSlide3.xml" ContentType="application/vnd.openxmlformats-officedocument.presentationml.notesSlide+xml"/>
  <Override PartName="/ppt/tags/tag19.xml" ContentType="application/vnd.openxmlformats-officedocument.presentationml.tags+xml"/>
  <Override PartName="/ppt/notesSlides/notesSlide4.xml" ContentType="application/vnd.openxmlformats-officedocument.presentationml.notesSlide+xml"/>
  <Override PartName="/ppt/tags/tag20.xml" ContentType="application/vnd.openxmlformats-officedocument.presentationml.tags+xml"/>
  <Override PartName="/ppt/notesSlides/notesSlide5.xml" ContentType="application/vnd.openxmlformats-officedocument.presentationml.notesSlide+xml"/>
  <Override PartName="/ppt/tags/tag2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3.xml" ContentType="application/vnd.openxmlformats-officedocument.presentationml.tags+xml"/>
  <Override PartName="/ppt/notesSlides/notesSlide10.xml" ContentType="application/vnd.openxmlformats-officedocument.presentationml.notesSlide+xml"/>
  <Override PartName="/ppt/tags/tag24.xml" ContentType="application/vnd.openxmlformats-officedocument.presentationml.tags+xml"/>
  <Override PartName="/ppt/notesSlides/notesSlide11.xml" ContentType="application/vnd.openxmlformats-officedocument.presentationml.notesSlide+xml"/>
  <Override PartName="/ppt/tags/tag25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26.xml" ContentType="application/vnd.openxmlformats-officedocument.presentationml.tags+xml"/>
  <Override PartName="/ppt/notesSlides/notesSlide14.xml" ContentType="application/vnd.openxmlformats-officedocument.presentationml.notesSlide+xml"/>
  <Override PartName="/ppt/tags/tag27.xml" ContentType="application/vnd.openxmlformats-officedocument.presentationml.tags+xml"/>
  <Override PartName="/ppt/notesSlides/notesSlide15.xml" ContentType="application/vnd.openxmlformats-officedocument.presentationml.notesSlide+xml"/>
  <Override PartName="/ppt/tags/tag28.xml" ContentType="application/vnd.openxmlformats-officedocument.presentationml.tags+xml"/>
  <Override PartName="/ppt/notesSlides/notesSlide16.xml" ContentType="application/vnd.openxmlformats-officedocument.presentationml.notesSlide+xml"/>
  <Override PartName="/ppt/tags/tag29.xml" ContentType="application/vnd.openxmlformats-officedocument.presentationml.tags+xml"/>
  <Override PartName="/ppt/notesSlides/notesSlide17.xml" ContentType="application/vnd.openxmlformats-officedocument.presentationml.notesSlide+xml"/>
  <Override PartName="/ppt/tags/tag30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31.xml" ContentType="application/vnd.openxmlformats-officedocument.presentationml.tags+xml"/>
  <Override PartName="/ppt/notesSlides/notesSlide20.xml" ContentType="application/vnd.openxmlformats-officedocument.presentationml.notesSlide+xml"/>
  <Override PartName="/ppt/tags/tag32.xml" ContentType="application/vnd.openxmlformats-officedocument.presentationml.tags+xml"/>
  <Override PartName="/ppt/notesSlides/notesSlide21.xml" ContentType="application/vnd.openxmlformats-officedocument.presentationml.notesSlide+xml"/>
  <Override PartName="/ppt/tags/tag33.xml" ContentType="application/vnd.openxmlformats-officedocument.presentationml.tags+xml"/>
  <Override PartName="/ppt/notesSlides/notesSlide22.xml" ContentType="application/vnd.openxmlformats-officedocument.presentationml.notesSlide+xml"/>
  <Override PartName="/ppt/tags/tag34.xml" ContentType="application/vnd.openxmlformats-officedocument.presentationml.tags+xml"/>
  <Override PartName="/ppt/notesSlides/notesSlide23.xml" ContentType="application/vnd.openxmlformats-officedocument.presentationml.notesSlide+xml"/>
  <Override PartName="/ppt/tags/tag35.xml" ContentType="application/vnd.openxmlformats-officedocument.presentationml.tags+xml"/>
  <Override PartName="/ppt/notesSlides/notesSlide24.xml" ContentType="application/vnd.openxmlformats-officedocument.presentationml.notesSlide+xml"/>
  <Override PartName="/ppt/tags/tag36.xml" ContentType="application/vnd.openxmlformats-officedocument.presentationml.tags+xml"/>
  <Override PartName="/ppt/notesSlides/notesSlide25.xml" ContentType="application/vnd.openxmlformats-officedocument.presentationml.notesSlide+xml"/>
  <Override PartName="/ppt/tags/tag37.xml" ContentType="application/vnd.openxmlformats-officedocument.presentationml.tags+xml"/>
  <Override PartName="/ppt/notesSlides/notesSlide26.xml" ContentType="application/vnd.openxmlformats-officedocument.presentationml.notesSlide+xml"/>
  <Override PartName="/ppt/tags/tag38.xml" ContentType="application/vnd.openxmlformats-officedocument.presentationml.tags+xml"/>
  <Override PartName="/ppt/notesSlides/notesSlide27.xml" ContentType="application/vnd.openxmlformats-officedocument.presentationml.notesSlide+xml"/>
  <Override PartName="/ppt/tags/tag39.xml" ContentType="application/vnd.openxmlformats-officedocument.presentationml.tags+xml"/>
  <Override PartName="/ppt/notesSlides/notesSlide28.xml" ContentType="application/vnd.openxmlformats-officedocument.presentationml.notesSlide+xml"/>
  <Override PartName="/ppt/tags/tag40.xml" ContentType="application/vnd.openxmlformats-officedocument.presentationml.tags+xml"/>
  <Override PartName="/ppt/notesSlides/notesSlide29.xml" ContentType="application/vnd.openxmlformats-officedocument.presentationml.notesSlide+xml"/>
  <Override PartName="/ppt/tags/tag41.xml" ContentType="application/vnd.openxmlformats-officedocument.presentationml.tags+xml"/>
  <Override PartName="/ppt/notesSlides/notesSlide30.xml" ContentType="application/vnd.openxmlformats-officedocument.presentationml.notesSlide+xml"/>
  <Override PartName="/ppt/tags/tag42.xml" ContentType="application/vnd.openxmlformats-officedocument.presentationml.tags+xml"/>
  <Override PartName="/ppt/notesSlides/notesSlide31.xml" ContentType="application/vnd.openxmlformats-officedocument.presentationml.notesSlide+xml"/>
  <Override PartName="/ppt/tags/tag43.xml" ContentType="application/vnd.openxmlformats-officedocument.presentationml.tags+xml"/>
  <Override PartName="/ppt/notesSlides/notesSlide32.xml" ContentType="application/vnd.openxmlformats-officedocument.presentationml.notesSlide+xml"/>
  <Override PartName="/ppt/tags/tag44.xml" ContentType="application/vnd.openxmlformats-officedocument.presentationml.tags+xml"/>
  <Override PartName="/ppt/notesSlides/notesSlide33.xml" ContentType="application/vnd.openxmlformats-officedocument.presentationml.notesSlide+xml"/>
  <Override PartName="/ppt/tags/tag45.xml" ContentType="application/vnd.openxmlformats-officedocument.presentationml.tags+xml"/>
  <Override PartName="/ppt/notesSlides/notesSlide34.xml" ContentType="application/vnd.openxmlformats-officedocument.presentationml.notesSlide+xml"/>
  <Override PartName="/ppt/tags/tag46.xml" ContentType="application/vnd.openxmlformats-officedocument.presentationml.tags+xml"/>
  <Override PartName="/ppt/notesSlides/notesSlide35.xml" ContentType="application/vnd.openxmlformats-officedocument.presentationml.notesSlide+xml"/>
  <Override PartName="/ppt/tags/tag47.xml" ContentType="application/vnd.openxmlformats-officedocument.presentationml.tags+xml"/>
  <Override PartName="/ppt/notesSlides/notesSlide36.xml" ContentType="application/vnd.openxmlformats-officedocument.presentationml.notesSlide+xml"/>
  <Override PartName="/ppt/tags/tag48.xml" ContentType="application/vnd.openxmlformats-officedocument.presentationml.tags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tags/tag49.xml" ContentType="application/vnd.openxmlformats-officedocument.presentationml.tags+xml"/>
  <Override PartName="/ppt/notesSlides/notesSlide39.xml" ContentType="application/vnd.openxmlformats-officedocument.presentationml.notesSlide+xml"/>
  <Override PartName="/ppt/tags/tag50.xml" ContentType="application/vnd.openxmlformats-officedocument.presentationml.tags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media/image64.jpg" ContentType="image/jpg"/>
  <Override PartName="/ppt/media/image65.jpg" ContentType="image/jpg"/>
  <Override PartName="/ppt/media/image66.jpg" ContentType="image/jpg"/>
  <Override PartName="/ppt/notesSlides/notesSlide45.xml" ContentType="application/vnd.openxmlformats-officedocument.presentationml.notesSlide+xml"/>
  <Override PartName="/ppt/media/image67.jpg" ContentType="image/jpg"/>
  <Override PartName="/ppt/media/image68.jpg" ContentType="image/jpg"/>
  <Override PartName="/ppt/media/image69.jpg" ContentType="image/jpg"/>
  <Override PartName="/ppt/notesSlides/notesSlide46.xml" ContentType="application/vnd.openxmlformats-officedocument.presentationml.notesSlide+xml"/>
  <Override PartName="/ppt/media/image70.jpg" ContentType="image/jpg"/>
  <Override PartName="/ppt/media/image71.jpg" ContentType="image/jpg"/>
  <Override PartName="/ppt/media/image72.jpg" ContentType="image/jpg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tags/tag51.xml" ContentType="application/vnd.openxmlformats-officedocument.presentationml.tags+xml"/>
  <Override PartName="/ppt/notesSlides/notesSlide51.xml" ContentType="application/vnd.openxmlformats-officedocument.presentationml.notesSlide+xml"/>
  <Override PartName="/ppt/tags/tag52.xml" ContentType="application/vnd.openxmlformats-officedocument.presentationml.tags+xml"/>
  <Override PartName="/ppt/notesSlides/notesSlide52.xml" ContentType="application/vnd.openxmlformats-officedocument.presentationml.notesSlide+xml"/>
  <Override PartName="/ppt/tags/tag53.xml" ContentType="application/vnd.openxmlformats-officedocument.presentationml.tags+xml"/>
  <Override PartName="/ppt/notesSlides/notesSlide53.xml" ContentType="application/vnd.openxmlformats-officedocument.presentationml.notesSlide+xml"/>
  <Override PartName="/ppt/tags/tag54.xml" ContentType="application/vnd.openxmlformats-officedocument.presentationml.tags+xml"/>
  <Override PartName="/ppt/notesSlides/notesSlide54.xml" ContentType="application/vnd.openxmlformats-officedocument.presentationml.notesSlide+xml"/>
  <Override PartName="/ppt/tags/tag55.xml" ContentType="application/vnd.openxmlformats-officedocument.presentationml.tags+xml"/>
  <Override PartName="/ppt/notesSlides/notesSlide55.xml" ContentType="application/vnd.openxmlformats-officedocument.presentationml.notesSlide+xml"/>
  <Override PartName="/ppt/tags/tag56.xml" ContentType="application/vnd.openxmlformats-officedocument.presentationml.tags+xml"/>
  <Override PartName="/ppt/notesSlides/notesSlide56.xml" ContentType="application/vnd.openxmlformats-officedocument.presentationml.notesSlide+xml"/>
  <Override PartName="/ppt/tags/tag57.xml" ContentType="application/vnd.openxmlformats-officedocument.presentationml.tags+xml"/>
  <Override PartName="/ppt/notesSlides/notesSlide57.xml" ContentType="application/vnd.openxmlformats-officedocument.presentationml.notesSlide+xml"/>
  <Override PartName="/ppt/tags/tag58.xml" ContentType="application/vnd.openxmlformats-officedocument.presentationml.tags+xml"/>
  <Override PartName="/ppt/notesSlides/notesSlide58.xml" ContentType="application/vnd.openxmlformats-officedocument.presentationml.notesSlide+xml"/>
  <Override PartName="/ppt/tags/tag59.xml" ContentType="application/vnd.openxmlformats-officedocument.presentationml.tags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tags/tag60.xml" ContentType="application/vnd.openxmlformats-officedocument.presentationml.tags+xml"/>
  <Override PartName="/ppt/notesSlides/notesSlide62.xml" ContentType="application/vnd.openxmlformats-officedocument.presentationml.notesSlide+xml"/>
  <Override PartName="/ppt/tags/tag61.xml" ContentType="application/vnd.openxmlformats-officedocument.presentationml.tags+xml"/>
  <Override PartName="/ppt/notesSlides/notesSlide63.xml" ContentType="application/vnd.openxmlformats-officedocument.presentationml.notesSlide+xml"/>
  <Override PartName="/ppt/tags/tag62.xml" ContentType="application/vnd.openxmlformats-officedocument.presentationml.tags+xml"/>
  <Override PartName="/ppt/notesSlides/notesSlide64.xml" ContentType="application/vnd.openxmlformats-officedocument.presentationml.notesSlide+xml"/>
  <Override PartName="/ppt/tags/tag63.xml" ContentType="application/vnd.openxmlformats-officedocument.presentationml.tags+xml"/>
  <Override PartName="/ppt/notesSlides/notesSlide65.xml" ContentType="application/vnd.openxmlformats-officedocument.presentationml.notesSlide+xml"/>
  <Override PartName="/ppt/tags/tag64.xml" ContentType="application/vnd.openxmlformats-officedocument.presentationml.tags+xml"/>
  <Override PartName="/ppt/notesSlides/notesSlide66.xml" ContentType="application/vnd.openxmlformats-officedocument.presentationml.notesSlide+xml"/>
  <Override PartName="/ppt/tags/tag65.xml" ContentType="application/vnd.openxmlformats-officedocument.presentationml.tags+xml"/>
  <Override PartName="/ppt/notesSlides/notesSlide67.xml" ContentType="application/vnd.openxmlformats-officedocument.presentationml.notesSlide+xml"/>
  <Override PartName="/ppt/tags/tag66.xml" ContentType="application/vnd.openxmlformats-officedocument.presentationml.tags+xml"/>
  <Override PartName="/ppt/notesSlides/notesSlide68.xml" ContentType="application/vnd.openxmlformats-officedocument.presentationml.notesSlide+xml"/>
  <Override PartName="/ppt/tags/tag67.xml" ContentType="application/vnd.openxmlformats-officedocument.presentationml.tags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tags/tag68.xml" ContentType="application/vnd.openxmlformats-officedocument.presentationml.tags+xml"/>
  <Override PartName="/ppt/notesSlides/notesSlide71.xml" ContentType="application/vnd.openxmlformats-officedocument.presentationml.notesSlide+xml"/>
  <Override PartName="/ppt/tags/tag69.xml" ContentType="application/vnd.openxmlformats-officedocument.presentationml.tags+xml"/>
  <Override PartName="/ppt/notesSlides/notesSlide72.xml" ContentType="application/vnd.openxmlformats-officedocument.presentationml.notesSlide+xml"/>
  <Override PartName="/ppt/tags/tag70.xml" ContentType="application/vnd.openxmlformats-officedocument.presentationml.tags+xml"/>
  <Override PartName="/ppt/notesSlides/notesSlide73.xml" ContentType="application/vnd.openxmlformats-officedocument.presentationml.notesSlide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notesSlides/notesSlide74.xml" ContentType="application/vnd.openxmlformats-officedocument.presentationml.notesSlide+xml"/>
  <Override PartName="/ppt/tags/tag73.xml" ContentType="application/vnd.openxmlformats-officedocument.presentationml.tags+xml"/>
  <Override PartName="/ppt/notesSlides/notesSlide7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86"/>
  </p:notesMasterIdLst>
  <p:sldIdLst>
    <p:sldId id="2147471080" r:id="rId5"/>
    <p:sldId id="506" r:id="rId6"/>
    <p:sldId id="258" r:id="rId7"/>
    <p:sldId id="259" r:id="rId8"/>
    <p:sldId id="260" r:id="rId9"/>
    <p:sldId id="2147471083" r:id="rId10"/>
    <p:sldId id="262" r:id="rId11"/>
    <p:sldId id="2147471178" r:id="rId12"/>
    <p:sldId id="2147471100" r:id="rId13"/>
    <p:sldId id="2147471096" r:id="rId14"/>
    <p:sldId id="263" r:id="rId15"/>
    <p:sldId id="264" r:id="rId16"/>
    <p:sldId id="2147471090" r:id="rId17"/>
    <p:sldId id="266" r:id="rId18"/>
    <p:sldId id="267" r:id="rId19"/>
    <p:sldId id="2147471188" r:id="rId20"/>
    <p:sldId id="268" r:id="rId21"/>
    <p:sldId id="269" r:id="rId22"/>
    <p:sldId id="2147471182" r:id="rId23"/>
    <p:sldId id="271" r:id="rId24"/>
    <p:sldId id="272" r:id="rId25"/>
    <p:sldId id="273" r:id="rId26"/>
    <p:sldId id="274" r:id="rId27"/>
    <p:sldId id="275" r:id="rId28"/>
    <p:sldId id="2147471183" r:id="rId29"/>
    <p:sldId id="278" r:id="rId30"/>
    <p:sldId id="279" r:id="rId31"/>
    <p:sldId id="280" r:id="rId32"/>
    <p:sldId id="2147471184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147471185" r:id="rId41"/>
    <p:sldId id="2147471086" r:id="rId42"/>
    <p:sldId id="2147471179" r:id="rId43"/>
    <p:sldId id="2147471181" r:id="rId44"/>
    <p:sldId id="2147471087" r:id="rId45"/>
    <p:sldId id="2147470846" r:id="rId46"/>
    <p:sldId id="330" r:id="rId47"/>
    <p:sldId id="2147471069" r:id="rId48"/>
    <p:sldId id="295" r:id="rId49"/>
    <p:sldId id="296" r:id="rId50"/>
    <p:sldId id="297" r:id="rId51"/>
    <p:sldId id="298" r:id="rId52"/>
    <p:sldId id="299" r:id="rId53"/>
    <p:sldId id="300" r:id="rId54"/>
    <p:sldId id="301" r:id="rId55"/>
    <p:sldId id="302" r:id="rId56"/>
    <p:sldId id="2147471186" r:id="rId57"/>
    <p:sldId id="304" r:id="rId58"/>
    <p:sldId id="305" r:id="rId59"/>
    <p:sldId id="306" r:id="rId60"/>
    <p:sldId id="307" r:id="rId61"/>
    <p:sldId id="308" r:id="rId62"/>
    <p:sldId id="309" r:id="rId63"/>
    <p:sldId id="310" r:id="rId64"/>
    <p:sldId id="311" r:id="rId65"/>
    <p:sldId id="312" r:id="rId66"/>
    <p:sldId id="313" r:id="rId67"/>
    <p:sldId id="314" r:id="rId68"/>
    <p:sldId id="315" r:id="rId69"/>
    <p:sldId id="316" r:id="rId70"/>
    <p:sldId id="317" r:id="rId71"/>
    <p:sldId id="318" r:id="rId72"/>
    <p:sldId id="319" r:id="rId73"/>
    <p:sldId id="320" r:id="rId74"/>
    <p:sldId id="2147471187" r:id="rId75"/>
    <p:sldId id="2147471064" r:id="rId76"/>
    <p:sldId id="321" r:id="rId77"/>
    <p:sldId id="322" r:id="rId78"/>
    <p:sldId id="323" r:id="rId79"/>
    <p:sldId id="324" r:id="rId80"/>
    <p:sldId id="325" r:id="rId81"/>
    <p:sldId id="326" r:id="rId82"/>
    <p:sldId id="327" r:id="rId83"/>
    <p:sldId id="2147470847" r:id="rId84"/>
    <p:sldId id="2147471085" r:id="rId85"/>
  </p:sldIdLst>
  <p:sldSz cx="12192000" cy="6858000"/>
  <p:notesSz cx="6858000" cy="9144000"/>
  <p:custDataLst>
    <p:tags r:id="rId87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920E"/>
    <a:srgbClr val="F40342"/>
    <a:srgbClr val="D3A575"/>
    <a:srgbClr val="3C3C3C"/>
    <a:srgbClr val="252421"/>
    <a:srgbClr val="FF0000"/>
    <a:srgbClr val="F40242"/>
    <a:srgbClr val="0F0F0F"/>
    <a:srgbClr val="1313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04C7F2-5990-4C43-B763-D5559FE68B5F}" v="2" dt="2026-05-21T19:19:50.9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Estilo Claro 1 - Ênfas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65" autoAdjust="0"/>
    <p:restoredTop sz="95171" autoAdjust="0"/>
  </p:normalViewPr>
  <p:slideViewPr>
    <p:cSldViewPr snapToGrid="0">
      <p:cViewPr varScale="1">
        <p:scale>
          <a:sx n="105" d="100"/>
          <a:sy n="105" d="100"/>
        </p:scale>
        <p:origin x="690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viewProps" Target="viewProp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theme" Target="theme/theme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tags" Target="tags/tag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NESSA RODRIGUES DA SILVA" userId="d40e3e5b-b729-4155-b1b4-f12f632267fc" providerId="ADAL" clId="{3EC06510-12EA-4743-B927-38B9A2FE22BA}"/>
    <pc:docChg chg="addSld delSld modSld">
      <pc:chgData name="VANESSA RODRIGUES DA SILVA" userId="d40e3e5b-b729-4155-b1b4-f12f632267fc" providerId="ADAL" clId="{3EC06510-12EA-4743-B927-38B9A2FE22BA}" dt="2026-05-21T19:22:15.289" v="26" actId="1076"/>
      <pc:docMkLst>
        <pc:docMk/>
      </pc:docMkLst>
      <pc:sldChg chg="addSp modSp mod">
        <pc:chgData name="VANESSA RODRIGUES DA SILVA" userId="d40e3e5b-b729-4155-b1b4-f12f632267fc" providerId="ADAL" clId="{3EC06510-12EA-4743-B927-38B9A2FE22BA}" dt="2026-05-21T19:22:15.289" v="26" actId="1076"/>
        <pc:sldMkLst>
          <pc:docMk/>
          <pc:sldMk cId="1870887712" sldId="2147471087"/>
        </pc:sldMkLst>
        <pc:picChg chg="add mod">
          <ac:chgData name="VANESSA RODRIGUES DA SILVA" userId="d40e3e5b-b729-4155-b1b4-f12f632267fc" providerId="ADAL" clId="{3EC06510-12EA-4743-B927-38B9A2FE22BA}" dt="2026-05-21T19:22:15.289" v="26" actId="1076"/>
          <ac:picMkLst>
            <pc:docMk/>
            <pc:sldMk cId="1870887712" sldId="2147471087"/>
            <ac:picMk id="3" creationId="{4375A076-EB9C-9CA9-E801-017DCC075E61}"/>
          </ac:picMkLst>
        </pc:picChg>
      </pc:sldChg>
      <pc:sldChg chg="add del">
        <pc:chgData name="VANESSA RODRIGUES DA SILVA" userId="d40e3e5b-b729-4155-b1b4-f12f632267fc" providerId="ADAL" clId="{3EC06510-12EA-4743-B927-38B9A2FE22BA}" dt="2026-05-21T19:19:47.317" v="1" actId="47"/>
        <pc:sldMkLst>
          <pc:docMk/>
          <pc:sldMk cId="439183672" sldId="2147471188"/>
        </pc:sldMkLst>
      </pc:sldChg>
      <pc:sldChg chg="addSp modSp add mod">
        <pc:chgData name="VANESSA RODRIGUES DA SILVA" userId="d40e3e5b-b729-4155-b1b4-f12f632267fc" providerId="ADAL" clId="{3EC06510-12EA-4743-B927-38B9A2FE22BA}" dt="2026-05-21T19:20:48.213" v="21" actId="207"/>
        <pc:sldMkLst>
          <pc:docMk/>
          <pc:sldMk cId="1774225456" sldId="2147471188"/>
        </pc:sldMkLst>
        <pc:spChg chg="add mod">
          <ac:chgData name="VANESSA RODRIGUES DA SILVA" userId="d40e3e5b-b729-4155-b1b4-f12f632267fc" providerId="ADAL" clId="{3EC06510-12EA-4743-B927-38B9A2FE22BA}" dt="2026-05-21T19:20:48.213" v="21" actId="207"/>
          <ac:spMkLst>
            <pc:docMk/>
            <pc:sldMk cId="1774225456" sldId="2147471188"/>
            <ac:spMk id="5" creationId="{E2653D55-701A-9CCD-7A35-A2DF3F40FC2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" panose="020B0502040204020203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" panose="020B0502040204020203" pitchFamily="34" charset="0"/>
              </a:defRPr>
            </a:lvl1pPr>
          </a:lstStyle>
          <a:p>
            <a:fld id="{254BAF3C-A014-4522-9176-A319675334A0}" type="datetimeFigureOut">
              <a:rPr lang="pt-BR" smtClean="0"/>
              <a:pPr/>
              <a:t>01/06/2026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Segoe UI" panose="020B0502040204020203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" panose="020B0502040204020203" pitchFamily="34" charset="0"/>
              </a:defRPr>
            </a:lvl1pPr>
          </a:lstStyle>
          <a:p>
            <a:fld id="{4CF3003C-46C3-451E-98B8-A41E9ABD28B3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09653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hdim.fa.us2.oraclecloud.com/hcmUI/faces/FuseWelcome?_adf.ctrl-state=ik60klhvn_1&amp;_adf.no-new-window-redirect=true&amp;_adf.no-new-window-redirect=true&amp;_afrLoop=28386915016139490&amp;_afrWindowMode=2&amp;_afrWindowId=null&amp;_afrFS=16&amp;_afrMT=screen&amp;_afrMFW=1280&amp;_afrMFH=577&amp;_afrMFDW=1280&amp;_afrMFDH=720&amp;_afrMFC=8&amp;_afrMFCI=0&amp;_afrMFM=0&amp;_afrMFR=144&amp;_afrMFG=0&amp;_afrMFS=0&amp;_afrMFO=0" TargetMode="External"/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A12B5-10A2-0186-4454-30F482D7D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D79FC6B-399B-782E-C934-908FAB625D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A6A7BDD-3498-CEB1-C555-35F0B6EDD8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Facilitador: essa tela é a que vai ficar aberta enquanto os alunos chegam e se acomodam, recepcione calorosamente eles e assim que estiverem nos lugares prossiga.</a:t>
            </a:r>
          </a:p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959E453-CB2B-B896-390D-D800789B37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38478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Facilitador: Explique brevemente sobre o canal, conforme o slide e você também pode questionar a respeito das expectativas deles sobre o curso.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45707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Facilitador, apresente o condomínio residencial ara eles e diga que será o local de trabalho deles.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73839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D14D60-F437-D2D0-5209-E123C71FC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6AF6339-2853-C3C3-CA34-D51D65748D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559C245-04A3-3406-01F1-63A586E463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Facilitador: “Dá só uma olhada em tudo que vamos aprender hoje!” Apresente os temas que serão abordados durante o treinamento.</a:t>
            </a:r>
          </a:p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3150D9B-3520-2C5A-AEA1-E8519281C7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7099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17111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Clr>
                <a:srgbClr val="D22B2C"/>
              </a:buClr>
              <a:buFont typeface="Wingdings" pitchFamily="2" charset="2"/>
              <a:buNone/>
            </a:pPr>
            <a:r>
              <a:rPr lang="pt-BR" sz="1200" dirty="0">
                <a:solidFill>
                  <a:srgbClr val="252525"/>
                </a:solidFill>
              </a:rPr>
              <a:t>Facilitador: explique os objetivos do canal Premium, explorando cada tópico.</a:t>
            </a:r>
          </a:p>
          <a:p>
            <a:pPr marL="276225" indent="-276225">
              <a:buClr>
                <a:srgbClr val="D22B2C"/>
              </a:buClr>
              <a:buFont typeface="Wingdings" pitchFamily="2" charset="2"/>
              <a:buChar char="§"/>
            </a:pPr>
            <a:r>
              <a:rPr lang="pt-BR" sz="1200" dirty="0">
                <a:solidFill>
                  <a:srgbClr val="252525"/>
                </a:solidFill>
              </a:rPr>
              <a:t>Prospectar novos clientes nos condomínios previamente definidos;</a:t>
            </a:r>
          </a:p>
          <a:p>
            <a:pPr marL="276225" indent="-276225">
              <a:buClr>
                <a:srgbClr val="D22B2C"/>
              </a:buClr>
              <a:buFont typeface="Wingdings" pitchFamily="2" charset="2"/>
              <a:buChar char="§"/>
            </a:pPr>
            <a:r>
              <a:rPr lang="pt-BR" sz="1200" dirty="0">
                <a:solidFill>
                  <a:srgbClr val="252525"/>
                </a:solidFill>
              </a:rPr>
              <a:t>Estreitar o relacionamento com os clientes através de um </a:t>
            </a:r>
            <a:r>
              <a:rPr lang="pt-BR" sz="1200" b="1" dirty="0">
                <a:solidFill>
                  <a:srgbClr val="252525"/>
                </a:solidFill>
              </a:rPr>
              <a:t>atendimento personalizado</a:t>
            </a:r>
            <a:r>
              <a:rPr lang="pt-BR" sz="1200" dirty="0">
                <a:solidFill>
                  <a:srgbClr val="252525"/>
                </a:solidFill>
              </a:rPr>
              <a:t>;</a:t>
            </a:r>
          </a:p>
          <a:p>
            <a:pPr marL="276225" indent="-276225">
              <a:buClr>
                <a:srgbClr val="D22B2C"/>
              </a:buClr>
              <a:buFont typeface="Wingdings" pitchFamily="2" charset="2"/>
              <a:buChar char="§"/>
            </a:pPr>
            <a:r>
              <a:rPr lang="pt-BR" sz="1200" dirty="0">
                <a:solidFill>
                  <a:srgbClr val="252525"/>
                </a:solidFill>
              </a:rPr>
              <a:t>Garantir a </a:t>
            </a:r>
            <a:r>
              <a:rPr lang="pt-BR" sz="1200" b="1" dirty="0">
                <a:solidFill>
                  <a:srgbClr val="252525"/>
                </a:solidFill>
              </a:rPr>
              <a:t>base de clientes</a:t>
            </a:r>
            <a:r>
              <a:rPr lang="pt-BR" sz="1200" dirty="0">
                <a:solidFill>
                  <a:srgbClr val="252525"/>
                </a:solidFill>
              </a:rPr>
              <a:t> conectados;</a:t>
            </a:r>
          </a:p>
          <a:p>
            <a:pPr marL="276225" indent="-276225">
              <a:buClr>
                <a:srgbClr val="D22B2C"/>
              </a:buClr>
              <a:buFont typeface="Wingdings" pitchFamily="2" charset="2"/>
              <a:buChar char="§"/>
            </a:pPr>
            <a:r>
              <a:rPr lang="pt-BR" sz="1200" dirty="0">
                <a:solidFill>
                  <a:srgbClr val="252525"/>
                </a:solidFill>
              </a:rPr>
              <a:t>Ter um </a:t>
            </a:r>
            <a:r>
              <a:rPr lang="pt-BR" sz="1200" b="1" dirty="0">
                <a:solidFill>
                  <a:srgbClr val="252525"/>
                </a:solidFill>
              </a:rPr>
              <a:t>olhar consultivo e estratégico</a:t>
            </a:r>
            <a:r>
              <a:rPr lang="pt-BR" sz="1200" dirty="0">
                <a:solidFill>
                  <a:srgbClr val="252525"/>
                </a:solidFill>
              </a:rPr>
              <a:t>, visando oportunidades de incremento e/ou rentabilização de produtos e serviços.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20375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Explique as funções do canal Premium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88607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Facilitador: explique a importância da confiança no relacionamento com o cliente, e o quanto isso faz a diferença no atendimento.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27342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Facilitador: Peça aos alunos para acessarem o chat e responderem a pergunta acima colocando na mensagem. </a:t>
            </a:r>
          </a:p>
          <a:p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Após a atividade, convide-os a conhecer as vantagens e relacionarem com o que escreveram para ver se acertaram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28524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48865D-4644-41B0-488B-AC37BAB534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8316139-D3ED-5FAE-C9C6-C0B1A4E81E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0814FA9-D34E-8233-896B-F57130E2B6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Facilitador: “Dá só uma olhada em tudo que vamos aprender hoje!” Apresente os temas que serão abordados durante o treinamento.</a:t>
            </a:r>
          </a:p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AF821B7-7AEF-0623-45B0-65B5DD1F56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3603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Facilitador: após a atividade, convide-os a conhecer as vantagens e relacionarem com o que escreveram na atividade anterior para ver se acertaram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3609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Atividade quebra gelo</a:t>
            </a:r>
          </a:p>
          <a:p>
            <a:endParaRPr lang="pt-BR"/>
          </a:p>
          <a:p>
            <a:r>
              <a:rPr lang="pt-BR" b="0" i="0">
                <a:solidFill>
                  <a:srgbClr val="212529"/>
                </a:solidFill>
                <a:effectLst/>
                <a:latin typeface="open_sansregular"/>
              </a:rPr>
              <a:t>O facilitador deve pedir que todos do grupo se apresentem dizendo o nome e uma qualidade que os defina e que comece com a primeira letra do nome deles. Essa é uma maneira simples de fazer com que todos busquem qualidades dentro de si.</a:t>
            </a:r>
            <a:endParaRPr lang="pt-BR"/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71486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Facilitador: explique que g</a:t>
            </a:r>
            <a:r>
              <a:rPr lang="pt-BR" b="0" i="0" dirty="0">
                <a:solidFill>
                  <a:srgbClr val="202124"/>
                </a:solidFill>
                <a:effectLst/>
              </a:rPr>
              <a:t>eralmente, as </a:t>
            </a:r>
            <a:r>
              <a:rPr lang="pt-BR" b="1" i="0" dirty="0">
                <a:solidFill>
                  <a:srgbClr val="202124"/>
                </a:solidFill>
                <a:effectLst/>
              </a:rPr>
              <a:t>pessoas proativas</a:t>
            </a:r>
            <a:r>
              <a:rPr lang="pt-BR" b="0" i="0" dirty="0">
                <a:solidFill>
                  <a:srgbClr val="202124"/>
                </a:solidFill>
                <a:effectLst/>
              </a:rPr>
              <a:t> têm uma boa visão de futuro, identificando necessidades e antecipando problemas, </a:t>
            </a:r>
            <a:r>
              <a:rPr lang="pt-BR" b="1" i="0" dirty="0">
                <a:solidFill>
                  <a:srgbClr val="202124"/>
                </a:solidFill>
                <a:effectLst/>
              </a:rPr>
              <a:t>o que</a:t>
            </a:r>
            <a:r>
              <a:rPr lang="pt-BR" b="0" i="0" dirty="0">
                <a:solidFill>
                  <a:srgbClr val="202124"/>
                </a:solidFill>
                <a:effectLst/>
              </a:rPr>
              <a:t> confere vantagens para sua equipe e empresa. Isso é visto com bons olhos pelos clientes, eles se sentem importantes!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Facilitador: explique que com essa abordagem, o cliente se sente mais confortável e dá mais abertura durante a conversa!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96479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Facilitador: quanto maior o esforço do profissional, maiores serão os resultados positivos! Se o Executivo Premium se mantém motivado e sempre buscando melhorias ele proporciona um atendimento de referência para os seus clientes!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Facilitador: explique que por conta do cliente estar em um ambiente confortável para ele, ele se sente mais tranquilo o que promove ainda mais atenção da parte dele para com o produto que você está oferecendo. Aproveite essa atenção e explore cada minuto dela!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7183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Facilitador: a personalização do atendimento é de suma importância para conquistar cada cliente. Como atendemos várias pessoas, encontramos vários tipos de personalidade, saber lidar com cada uma delas é um diferencial e tanto! E isso abre mais portas e oportunidades!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13780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Facilitador, encerre o assunto anterior seguindo para o próximo conteúdo que são as funções dos profissionais!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92207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492FD6-9734-9F8B-4C5C-6AAB04EEB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4FDF861-8AAD-DF38-8C45-38C265FB39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FE5BB02-39EB-2F70-E275-F0CE98119B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Facilitador: “Dá só uma olhada em tudo que vamos aprender hoje!” Apresente os temas que serão abordados durante o treinamento.</a:t>
            </a:r>
          </a:p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8A367BD-E505-1025-195E-9D28E855D8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27723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Explique sobre a função da área de planejamento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66120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Explique as funções do canal Premium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88607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Explique as funções do Coordenador Premium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1350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3F1DB4-6C63-F5E1-6DB2-941454053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D8D877E-C492-8F85-F330-DC199D1F2C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AE97980-C1DF-4263-B13A-50DA4C4584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Facilitador: “Dá só uma olhada em tudo que vamos aprender hoje!” Apresente os temas que serão abordados durante o treinamento.</a:t>
            </a:r>
          </a:p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0FFD309-40CE-2DA1-33B2-8B3FF84CBE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4363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>
                <a:ea typeface="Calibri" panose="020F0502020204030204" pitchFamily="34" charset="0"/>
                <a:cs typeface="Times New Roman" panose="02020603050405020304" pitchFamily="18" charset="0"/>
              </a:rPr>
              <a:t>Facilitador, apresente as responsabilidades brevemente e prossiga para conhecer mais afundo cada uma.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3378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Facilitador: fale para os alunos o objetivo do treinamento e o que eles vão aprender.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56677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Facilitador explique que eles vão atuar em condomínios de alto valor, e a missão deles é conquistar esses clientes!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Explique que a gerir clientes é uma habilidade muito importante na hora de fazer negócio, direcionar a conversa para frisar os benefícios e conhecer as necessidades do seu cliente é muito importante.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/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210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Não é porque um cliente já possui um serviço Claro que ele não precisa de você, saber entender as necessidades do seu cliente vai te ajudar a encontrar os pontos que podem ser melhorados com os produtos da Claro!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Se você faz a diferença no atendimento e recomenda os melhores produtos, o cliente vai confiar em você e na Claro. Porque ele saberá que está adquirindo sempre o melhor, então ele vai dar preferência para os produtos Claro.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/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66596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O profissional precisa ter em mente que é responsável pelos indicadores, estabelecer metas é o primeiro passo para atingir o objetivo!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67791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A disponibilidade é a ferramenta ideal para realizar um pós-venda de qualidade! O cliente se sentirá valorizado, pois sabe que se ele precisar você estará lá para ajudá-lo.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Além de promover os produtos e serviços incríveis que a Claro pensa para os seus clientes!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26029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E não podemos esquecer de que você tem o poder de expandir ainda mais a Claro pelo condomínio! Sempre terá alguém que precisa de você, seja para prospectar ou para promover melhorias!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222569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Esteja pronto para auxiliar o seu cliente!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17309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AD76A5-E43D-F409-E579-F09F579BFE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53A895F-DFCD-6304-A810-7AAFA4DF6C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4EFC4A0-B4C4-ACA0-F86F-03B577274D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Facilitador: “Dá só uma olhada em tudo que vamos aprender hoje!” Apresente os temas que serão abordados durante o treinamento.</a:t>
            </a:r>
          </a:p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7BED6E3-7923-4C2A-AF4F-4BD899433D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89738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13637C-7211-07BB-809E-C546D640A0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900985F-3328-40F6-BE78-D1EEF97005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1BA0C25-8750-691F-0A13-E2114A6D0E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Realizando plantões nos condomínios se torna muito mais fácil conquistar clientes, o fluxo de pessoas favorece o atendimento e interesse delas pelos produtos.</a:t>
            </a:r>
          </a:p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6D719A8-7ADA-3C84-EACF-3F9E6083E0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74820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C8C6F2-3E50-EFEC-A601-76E703C69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4C027F1-8D23-736F-D2A2-BEA03365B3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E07C9E4-153E-1A4B-6C81-E6500F8B7D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E814BB4-2865-74F9-BC8C-94E12CEBC5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949719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8F5C96-5DFC-1297-2CEB-DDADCFA58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635EDA5-BB6F-B80A-43DC-3744FF6FCD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6A2581B-2DA4-D47F-D9C8-53A202C6F0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Facilitador: fale para os alunos o objetivo do treinamento e o que eles vão aprender.</a:t>
            </a:r>
          </a:p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27637CA-443C-2FCE-7328-921CC0BA29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4403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altLang="ja-JP" b="0" dirty="0">
                <a:solidFill>
                  <a:schemeClr val="tx1"/>
                </a:solidFill>
                <a:ea typeface="Arial"/>
              </a:rPr>
              <a:t>Facilitador: Consulte semanalmente o site www.teleco.com.br,</a:t>
            </a:r>
            <a:r>
              <a:rPr lang="pt-BR" altLang="ja-JP" b="0" baseline="0" dirty="0">
                <a:solidFill>
                  <a:schemeClr val="tx1"/>
                </a:solidFill>
                <a:ea typeface="Arial"/>
              </a:rPr>
              <a:t> é o principal site de Telecom. Contém diversas informações do mercado em que a Claro atua.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altLang="ja-JP" b="0" baseline="0" dirty="0">
                <a:solidFill>
                  <a:schemeClr val="tx1"/>
                </a:solidFill>
                <a:ea typeface="Arial"/>
              </a:rPr>
              <a:t>Passe o site da Teleco para os participantes acessarem, é importante para ficar antenado com o que acontece com a Claro e com as concorrentes.</a:t>
            </a:r>
          </a:p>
          <a:p>
            <a:r>
              <a:rPr lang="pt-BR" b="0" baseline="0" dirty="0">
                <a:solidFill>
                  <a:schemeClr val="tx1"/>
                </a:solidFill>
              </a:rPr>
              <a:t>Item 3 - </a:t>
            </a:r>
            <a:r>
              <a:rPr lang="pt-BR" sz="1200" dirty="0"/>
              <a:t>Claro</a:t>
            </a:r>
          </a:p>
          <a:p>
            <a:r>
              <a:rPr lang="pt-BR" sz="1200" dirty="0"/>
              <a:t>Nasceu no Brasil em 2003 da união de seis operadoras regionais.</a:t>
            </a:r>
          </a:p>
          <a:p>
            <a:r>
              <a:rPr lang="pt-BR" sz="1200" dirty="0"/>
              <a:t>A marca Claro foi escolhida por transmitir os atributos desejados pela nova empresa: transparência, inovação e proximidade.</a:t>
            </a:r>
          </a:p>
          <a:p>
            <a:r>
              <a:rPr lang="pt-BR" sz="1200" dirty="0"/>
              <a:t>Hoje na Claro o cliente fala à vontade e tem o 4g mais rápido do Brasil.</a:t>
            </a:r>
            <a:br>
              <a:rPr lang="pt-BR" sz="1200" dirty="0"/>
            </a:br>
            <a:r>
              <a:rPr lang="pt-BR" sz="1200" dirty="0"/>
              <a:t>Tem muito conteúdo em seu smartphone com milhares de filmes, séries e desenhos.</a:t>
            </a:r>
            <a:br>
              <a:rPr lang="pt-BR" sz="1200" dirty="0"/>
            </a:br>
            <a:r>
              <a:rPr lang="pt-BR" sz="1200" dirty="0"/>
              <a:t>E ainda milhões de músicas sem gastar sua internet.</a:t>
            </a:r>
            <a:br>
              <a:rPr lang="pt-BR" sz="1200" dirty="0"/>
            </a:br>
            <a:r>
              <a:rPr lang="pt-BR" sz="1200" dirty="0"/>
              <a:t>A Claro está um passo além!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b="0" baseline="0" dirty="0">
              <a:solidFill>
                <a:schemeClr val="tx1"/>
              </a:solidFill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738526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A0325D-4D4F-7861-A7A6-32BCC99DF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3922F01-C7D4-91F9-51B7-C1C697CABE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ED4DFFD-1DAC-6226-0399-FC02A0B54F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Realizando plantões nos condomínios se torna muito mais fácil conquistar clientes, o fluxo de pessoas favorece o atendimento e interesse delas pelos produtos.</a:t>
            </a:r>
          </a:p>
          <a:p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>
                <a:highlight>
                  <a:srgbClr val="FFFF00"/>
                </a:highlight>
              </a:rPr>
              <a:t>NOTA: deixar no slide espaço para fotos. Serão incluídas pela matriz posteriormente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D1CC34E-CBD6-5364-0B16-B0245EDCF5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80573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/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938151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pt-BR">
              <a:cs typeface="Calibri" panose="020F0502020204030204"/>
            </a:endParaRPr>
          </a:p>
          <a:p>
            <a:pPr>
              <a:defRPr/>
            </a:pPr>
            <a:endParaRPr lang="en-US"/>
          </a:p>
          <a:p>
            <a:pPr>
              <a:defRPr/>
            </a:pPr>
            <a:endParaRPr lang="pt-BR">
              <a:cs typeface="Calibri" panose="020F0502020204030204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44</a:t>
            </a:fld>
            <a:endParaRPr lang="pt-BR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317316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789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/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090934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/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863522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49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333428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/>
          </a:p>
          <a:p>
            <a:pPr marL="342900" indent="-342900">
              <a:buClr>
                <a:srgbClr val="D22B2C"/>
              </a:buClr>
              <a:buFont typeface="Wingdings" panose="05000000000000000000" pitchFamily="2" charset="2"/>
              <a:buChar char="§"/>
            </a:pPr>
            <a:r>
              <a:rPr lang="pt-BR" sz="1200">
                <a:solidFill>
                  <a:srgbClr val="252525"/>
                </a:solidFill>
              </a:rPr>
              <a:t>Foto Padronizada;</a:t>
            </a:r>
          </a:p>
          <a:p>
            <a:pPr marL="342900" indent="-342900">
              <a:buClr>
                <a:srgbClr val="D22B2C"/>
              </a:buClr>
              <a:buFont typeface="Wingdings" panose="05000000000000000000" pitchFamily="2" charset="2"/>
              <a:buChar char="§"/>
            </a:pPr>
            <a:r>
              <a:rPr lang="pt-BR" sz="1200">
                <a:solidFill>
                  <a:srgbClr val="252525"/>
                </a:solidFill>
              </a:rPr>
              <a:t>Identificação como executivo de relacionamento CLARO;</a:t>
            </a:r>
          </a:p>
          <a:p>
            <a:pPr marL="342900" indent="-342900">
              <a:buClr>
                <a:srgbClr val="D22B2C"/>
              </a:buClr>
              <a:buFont typeface="Wingdings" panose="05000000000000000000" pitchFamily="2" charset="2"/>
              <a:buChar char="§"/>
            </a:pPr>
            <a:r>
              <a:rPr lang="pt-BR" sz="1200">
                <a:solidFill>
                  <a:srgbClr val="252525"/>
                </a:solidFill>
              </a:rPr>
              <a:t>Local e tipo de negócio padronizados;</a:t>
            </a:r>
          </a:p>
          <a:p>
            <a:pPr marL="342900" indent="-342900">
              <a:buClr>
                <a:srgbClr val="D22B2C"/>
              </a:buClr>
              <a:buFont typeface="Wingdings" panose="05000000000000000000" pitchFamily="2" charset="2"/>
              <a:buChar char="§"/>
            </a:pPr>
            <a:r>
              <a:rPr lang="pt-BR" sz="1200">
                <a:solidFill>
                  <a:srgbClr val="252525"/>
                </a:solidFill>
              </a:rPr>
              <a:t>Texto explicativo da empresa;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50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429856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51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92020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F9B7C-878E-6D3D-7C53-F36305380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65C7041-8F03-B97B-6237-F04AB84976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42E2E9F-F9F3-BEC7-0FB2-02C030F894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Marcos que contam a historia da Claro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636BB03-10CC-F680-5A6E-B897BEA7AF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083066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52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084917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848C3E-858C-4A9F-24BE-5E1629FC43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E7CF792-7DC0-C7D9-2901-4120C30826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3107530-0B48-B3F7-F173-9017FA7C77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Facilitador: “Dá só uma olhada em tudo que vamos aprender hoje!” Apresente os temas que serão abordados durante o treinamento.</a:t>
            </a:r>
          </a:p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78761E1-F950-4DAA-E5FE-4ABCC467FC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53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266995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Questione os alunos o que eles pensam sobre isso.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54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637572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A sua apresentação pessoal é a primeira coisa observada pelo cliente na abordagem, portanto sim, a sua imagem interfere diretamente no sucesso do seu atendimento!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55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216012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Questione os alunos sobre qual imagem parece profissional para eles.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56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298827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Discorra sobre a importância da uniformização.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57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237616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Apresente os uniformes da Claro para eles.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58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397042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Discorra sobre a importância da uniformização.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59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620257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Explique como a casa do cliente é um local íntimo e precisa de alguns cuidados para não deixar o cliente desconfortável. Você pode perguntar como eles se sentem na casa deles, e se deixariam alguém que não passasse confiança e segurança entrarem, assim como para nós lar é importante, se colocar no lugar do cliente é essencial para entender limites.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60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790769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61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55737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Facilitador: questione os alunos para saber se já conhecem o canal, ou sabem algo sobre. Incentive eles a falar o que acham que é.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331057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Facilitador: peça para os alunos se voluntariarem e responderem as questões.</a:t>
            </a:r>
          </a:p>
          <a:p>
            <a:pPr marL="228600" indent="-228600">
              <a:buAutoNum type="arabicPeriod"/>
            </a:pPr>
            <a:r>
              <a:rPr lang="pt-BR"/>
              <a:t>A resposta correta é desempenho.</a:t>
            </a:r>
          </a:p>
          <a:p>
            <a:pPr marL="228600" indent="-228600">
              <a:buAutoNum type="arabicPeriod"/>
            </a:pPr>
            <a:r>
              <a:rPr lang="pt-BR"/>
              <a:t>A resposta correta é plantões. 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62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84943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3.A resposta correta é alto.</a:t>
            </a:r>
          </a:p>
          <a:p>
            <a:r>
              <a:rPr lang="pt-BR"/>
              <a:t>4.A resposta correta é Personalizável.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63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641906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64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533331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Explique que no atendimento é imprescindível o respeito, mesmo com uma abordagem mais descontraída é importante saber os limites para não fazer “brincadeiras” que o cliente se sinta ofendido.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65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982124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A sua função é promover o produto, saber o momento certo de oferecer e o limite para não importunar o cliente é essencial!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66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666785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Mantenha a educação sempre! Lembre-se que você representa a Claro.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67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363899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Quem não gosta de conversar com alguém educado, gentil e empático? Pois é, seu cliente também ama! E isso pode ser a chave para desbloquear oportunidades.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68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954958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69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325028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70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911789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8DC0B2-C34D-112A-3D6D-0AEF1CAE1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A43C6A1-2C84-6B40-C66A-7411E34C7D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9733C34-7B9D-B9C0-841E-63206E2C1B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Facilitador: “Dá só uma olhada em tudo que vamos aprender hoje!” Apresente os temas que serão abordados durante o treinamento.</a:t>
            </a:r>
          </a:p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A40F47E-258E-1F08-3A64-EFA5F88D27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71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7283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23F230-D96D-F911-3BF4-498CF0ABE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8F0A23F-124D-C3B5-DD24-4197CB9ED0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A5227B8-62B7-2FE7-4067-EFDEA1629F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FC2652A-0284-3D81-746C-2564AF9DFC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718180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3003C-46C3-451E-98B8-A41E9ABD28B3}" type="slidenum">
              <a:rPr lang="pt-BR" smtClean="0"/>
              <a:t>72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694416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Recapitule tudo que foi estudado no dia brevemente.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73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20872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Finalize o dia de curso e informe que haverá a avaliação na sequência.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74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073026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3003C-46C3-451E-98B8-A41E9ABD28B3}" type="slidenum">
              <a:rPr lang="pt-BR" smtClean="0"/>
              <a:pPr/>
              <a:t>75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2196734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Analista, segue o link do Conecte-se para que o Executivo possa acessar para fazer curso da</a:t>
            </a:r>
          </a:p>
          <a:p>
            <a:r>
              <a:rPr lang="pt-BR" dirty="0">
                <a:hlinkClick r:id="rId3"/>
              </a:rPr>
              <a:t>https://hdim.fa.us2.oraclecloud.com/hcmUI/faces/FuseWelcome?_adf.ctrl-state=ik60klhvn_1&amp;_adf.no-new-window-redirect=true&amp;_adf.no-new-window-redirect=true&amp;_afrLoop=28386915016139490&amp;_afrWindowMode=2&amp;_afrWindowId=null&amp;_afrFS=16&amp;_afrMT=screen&amp;_afrMFW=1280&amp;_afrMFH=577&amp;_afrMFDW=1280&amp;_afrMFDH=720&amp;_afrMFC=8&amp;_afrMFCI=0&amp;_afrMFM=0&amp;_afrMFR=144&amp;_afrMFG=0&amp;_afrMFS=0&amp;_afrMFO=0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96911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703EAF-2F49-AF43-2CEA-6E890AFA9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394C85B-BE7F-9BE2-D63F-6026B79E64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6DFF0E4-7E71-824B-6906-8AC4C4A1C3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Facilitador: essa tela é a que vai ficar aberta enquanto os alunos chegam e se acomodam, recepcione calorosamente eles e assim que estiverem nos lugares prossiga.</a:t>
            </a:r>
          </a:p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49DD2C8-39A5-3825-A9E0-AA7BB19E65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81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73051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3E3CBB-D62B-6372-61C3-17ED2A1987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8320F43-6EB5-E18B-BB82-8F49C1753E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787A317-EA45-18E2-DD83-B6EC2D39FC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b="0" baseline="0" dirty="0">
              <a:solidFill>
                <a:schemeClr val="tx1"/>
              </a:solidFill>
            </a:endParaRP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271CE58-0B66-5710-768B-F87247E426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78323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Facilitador: questione os alunos para saber se já conhecem o canal, ou sabem algo sobre. Incentive eles a falar o que acham que é.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3310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3.jpe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Título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243372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userDrawn="1">
          <p15:clr>
            <a:srgbClr val="FBAE40"/>
          </p15:clr>
        </p15:guide>
        <p15:guide id="2" pos="7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0893C8-5353-EDC8-113D-92F6668EF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2388525-F934-7334-22DE-A22B14A378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F8E1E97-B771-1458-E647-4BDB2D246B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F5B381E-567A-B858-415C-A3337869C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2FD30-E497-AA42-9F20-85D0E9FD157B}" type="datetimeFigureOut">
              <a:rPr lang="pt-BR" smtClean="0"/>
              <a:t>01/06/2026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EB0D87E-35DD-6082-A3EE-BC9371620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B1BC600-88C5-1134-B9BF-4C53CD3C9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ABB8A-722C-DF4D-B23F-90011C4855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7424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026CA9-80AA-1E86-5591-91A2EFB8C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ACDCB4E-8D82-F319-7A6E-CA8D5EC62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239EB94-C7F5-D769-0973-F84FE5E682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183BAEE-1F7B-BC13-B179-1F40E01FE8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9A090ADC-5335-3866-9D74-7E6A67B9F2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D4490DAE-1634-9530-CA52-1714A1139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2FD30-E497-AA42-9F20-85D0E9FD157B}" type="datetimeFigureOut">
              <a:rPr lang="pt-BR" smtClean="0"/>
              <a:t>01/06/2026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F31377A-8630-9FAD-4A0D-210A1C799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9931405-F7D8-8BCF-8EEC-62E9261D1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ABB8A-722C-DF4D-B23F-90011C4855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97829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F2E2E0-1583-AE57-5B0A-8A1C20B4D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D67158C-4E2E-B69B-03F5-B7A20D49D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2FD30-E497-AA42-9F20-85D0E9FD157B}" type="datetimeFigureOut">
              <a:rPr lang="pt-BR" smtClean="0"/>
              <a:t>01/06/2026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98F31EF-0AE5-7646-15E8-A00913432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8AB6338-166D-C4DA-6E2B-751684B9B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ABB8A-722C-DF4D-B23F-90011C4855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05957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4E3BA01-0668-4BDA-0158-849403ED2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2FD30-E497-AA42-9F20-85D0E9FD157B}" type="datetimeFigureOut">
              <a:rPr lang="pt-BR" smtClean="0"/>
              <a:t>01/06/2026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8CE09E6-35B7-81F4-901D-368D11797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7D31CED-5E05-BD44-77DC-1D54A3E46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ABB8A-722C-DF4D-B23F-90011C48556F}" type="slidenum">
              <a:rPr lang="pt-BR" smtClean="0"/>
              <a:t>‹nº›</a:t>
            </a:fld>
            <a:endParaRPr lang="pt-B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6742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41165094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11545A-3025-F3A6-C084-CE8D45BEC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819631-B3BE-EF8A-09E7-A7ED1FB3FB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7EEC863-FB28-6A16-04FF-1CEC746CE2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A71838D-0014-4EE5-3057-367A89478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2FD30-E497-AA42-9F20-85D0E9FD157B}" type="datetimeFigureOut">
              <a:rPr lang="pt-BR" smtClean="0"/>
              <a:t>01/06/2026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FF9545C-4F3E-0317-4B0B-FFA33EC56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EDD60C0-F57E-2E77-1D37-8F83E3953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ABB8A-722C-DF4D-B23F-90011C4855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79993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27F9DF-C433-714D-90C6-DBAFEDCFD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E74EF1BD-77DC-910B-B8FA-8776A4360F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4698B7C-2F39-E23F-1828-C840FC9EF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AB8CC1E-0D54-4980-ECBA-37604E822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2FD30-E497-AA42-9F20-85D0E9FD157B}" type="datetimeFigureOut">
              <a:rPr lang="pt-BR" smtClean="0"/>
              <a:t>01/06/2026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E3B1B5E-0E88-281B-F403-DD10E56AB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4466E4F-CE70-1166-C3D2-BEF57F734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ABB8A-722C-DF4D-B23F-90011C4855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9850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580B07-5F5C-2304-A076-17CFB4924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00B7648-B967-C885-CD80-A276D0CA7B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9031A77-C9B5-A836-3386-F9E42E2BA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2FD30-E497-AA42-9F20-85D0E9FD157B}" type="datetimeFigureOut">
              <a:rPr lang="pt-BR" smtClean="0"/>
              <a:t>01/06/2026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6CD1DA9-D25C-FD08-A729-777206AC1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C8EF3A9-DA27-DB68-AAA8-9A044190D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ABB8A-722C-DF4D-B23F-90011C48556F}" type="slidenum">
              <a:rPr lang="pt-BR" smtClean="0"/>
              <a:t>‹nº›</a:t>
            </a:fld>
            <a:endParaRPr lang="pt-B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14106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CA35616-8B50-21FA-6F98-8204229F06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FD6F0A5-AB3E-F047-80F6-2724CFDFF8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026ECC1-FCD0-543D-EDCC-E23416073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2FD30-E497-AA42-9F20-85D0E9FD157B}" type="datetimeFigureOut">
              <a:rPr lang="pt-BR" smtClean="0"/>
              <a:t>01/06/2026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C9B204E-7047-EC0E-14D4-825863247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DC54F52-A13E-53C9-75DE-A3668B89F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ABB8A-722C-DF4D-B23F-90011C4855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3179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25CBC8-DCE9-E7AF-9DAF-4124CD4E8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94783FB-69E4-3D63-C098-A3E1FD4CE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2FD30-E497-AA42-9F20-85D0E9FD157B}" type="datetimeFigureOut">
              <a:rPr lang="pt-BR" smtClean="0"/>
              <a:t>01/06/2026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FD7C43E-F27A-748D-4FCB-1255F4A07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2243CBE-828D-8860-C24C-CB436187C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ABB8A-722C-DF4D-B23F-90011C48556F}" type="slidenum">
              <a:rPr lang="pt-BR" smtClean="0"/>
              <a:t>‹nº›</a:t>
            </a:fld>
            <a:endParaRPr lang="pt-B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19121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ado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9983590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údo">
    <p:bg>
      <p:bgPr>
        <a:blipFill dpi="0" rotWithShape="1">
          <a:blip r:embed="rId3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17">
            <a:extLst>
              <a:ext uri="{FF2B5EF4-FFF2-40B4-BE49-F238E27FC236}">
                <a16:creationId xmlns:a16="http://schemas.microsoft.com/office/drawing/2014/main" id="{5E06F651-2CF0-A482-D514-CFA7B70A4890}"/>
              </a:ext>
            </a:extLst>
          </p:cNvPr>
          <p:cNvSpPr/>
          <p:nvPr userDrawn="1"/>
        </p:nvSpPr>
        <p:spPr>
          <a:xfrm rot="19389644">
            <a:off x="4473709" y="1964605"/>
            <a:ext cx="10153738" cy="6094913"/>
          </a:xfrm>
          <a:custGeom>
            <a:avLst/>
            <a:gdLst>
              <a:gd name="connsiteX0" fmla="*/ 0 w 11177500"/>
              <a:gd name="connsiteY0" fmla="*/ 0 h 3923820"/>
              <a:gd name="connsiteX1" fmla="*/ 11177500 w 11177500"/>
              <a:gd name="connsiteY1" fmla="*/ 0 h 3923820"/>
              <a:gd name="connsiteX2" fmla="*/ 11177500 w 11177500"/>
              <a:gd name="connsiteY2" fmla="*/ 3923820 h 3923820"/>
              <a:gd name="connsiteX3" fmla="*/ 0 w 11177500"/>
              <a:gd name="connsiteY3" fmla="*/ 3923820 h 3923820"/>
              <a:gd name="connsiteX4" fmla="*/ 0 w 11177500"/>
              <a:gd name="connsiteY4" fmla="*/ 0 h 3923820"/>
              <a:gd name="connsiteX0" fmla="*/ 0 w 11177500"/>
              <a:gd name="connsiteY0" fmla="*/ 0 h 7559575"/>
              <a:gd name="connsiteX1" fmla="*/ 11177500 w 11177500"/>
              <a:gd name="connsiteY1" fmla="*/ 0 h 7559575"/>
              <a:gd name="connsiteX2" fmla="*/ 11177500 w 11177500"/>
              <a:gd name="connsiteY2" fmla="*/ 3923820 h 7559575"/>
              <a:gd name="connsiteX3" fmla="*/ 5536218 w 11177500"/>
              <a:gd name="connsiteY3" fmla="*/ 7559575 h 7559575"/>
              <a:gd name="connsiteX4" fmla="*/ 0 w 11177500"/>
              <a:gd name="connsiteY4" fmla="*/ 0 h 7559575"/>
              <a:gd name="connsiteX0" fmla="*/ 0 w 11177500"/>
              <a:gd name="connsiteY0" fmla="*/ 0 h 7559575"/>
              <a:gd name="connsiteX1" fmla="*/ 11177500 w 11177500"/>
              <a:gd name="connsiteY1" fmla="*/ 0 h 7559575"/>
              <a:gd name="connsiteX2" fmla="*/ 9143760 w 11177500"/>
              <a:gd name="connsiteY2" fmla="*/ 2740309 h 7559575"/>
              <a:gd name="connsiteX3" fmla="*/ 5536218 w 11177500"/>
              <a:gd name="connsiteY3" fmla="*/ 7559575 h 7559575"/>
              <a:gd name="connsiteX4" fmla="*/ 0 w 11177500"/>
              <a:gd name="connsiteY4" fmla="*/ 0 h 7559575"/>
              <a:gd name="connsiteX0" fmla="*/ 0 w 11177500"/>
              <a:gd name="connsiteY0" fmla="*/ 0 h 7614775"/>
              <a:gd name="connsiteX1" fmla="*/ 11177500 w 11177500"/>
              <a:gd name="connsiteY1" fmla="*/ 0 h 7614775"/>
              <a:gd name="connsiteX2" fmla="*/ 9143760 w 11177500"/>
              <a:gd name="connsiteY2" fmla="*/ 2740309 h 7614775"/>
              <a:gd name="connsiteX3" fmla="*/ 5564360 w 11177500"/>
              <a:gd name="connsiteY3" fmla="*/ 7614775 h 7614775"/>
              <a:gd name="connsiteX4" fmla="*/ 0 w 11177500"/>
              <a:gd name="connsiteY4" fmla="*/ 0 h 7614775"/>
              <a:gd name="connsiteX0" fmla="*/ 0 w 11136389"/>
              <a:gd name="connsiteY0" fmla="*/ 3491132 h 7614775"/>
              <a:gd name="connsiteX1" fmla="*/ 11136389 w 11136389"/>
              <a:gd name="connsiteY1" fmla="*/ 0 h 7614775"/>
              <a:gd name="connsiteX2" fmla="*/ 9102649 w 11136389"/>
              <a:gd name="connsiteY2" fmla="*/ 2740309 h 7614775"/>
              <a:gd name="connsiteX3" fmla="*/ 5523249 w 11136389"/>
              <a:gd name="connsiteY3" fmla="*/ 7614775 h 7614775"/>
              <a:gd name="connsiteX4" fmla="*/ 0 w 11136389"/>
              <a:gd name="connsiteY4" fmla="*/ 3491132 h 7614775"/>
              <a:gd name="connsiteX0" fmla="*/ 0 w 9591534"/>
              <a:gd name="connsiteY0" fmla="*/ 1367530 h 5491173"/>
              <a:gd name="connsiteX1" fmla="*/ 9591534 w 9591534"/>
              <a:gd name="connsiteY1" fmla="*/ 0 h 5491173"/>
              <a:gd name="connsiteX2" fmla="*/ 9102649 w 9591534"/>
              <a:gd name="connsiteY2" fmla="*/ 616707 h 5491173"/>
              <a:gd name="connsiteX3" fmla="*/ 5523249 w 9591534"/>
              <a:gd name="connsiteY3" fmla="*/ 5491173 h 5491173"/>
              <a:gd name="connsiteX4" fmla="*/ 0 w 9591534"/>
              <a:gd name="connsiteY4" fmla="*/ 1367530 h 5491173"/>
              <a:gd name="connsiteX0" fmla="*/ 0 w 10265841"/>
              <a:gd name="connsiteY0" fmla="*/ 844641 h 5491173"/>
              <a:gd name="connsiteX1" fmla="*/ 10265841 w 10265841"/>
              <a:gd name="connsiteY1" fmla="*/ 0 h 5491173"/>
              <a:gd name="connsiteX2" fmla="*/ 9776956 w 10265841"/>
              <a:gd name="connsiteY2" fmla="*/ 616707 h 5491173"/>
              <a:gd name="connsiteX3" fmla="*/ 6197556 w 10265841"/>
              <a:gd name="connsiteY3" fmla="*/ 5491173 h 5491173"/>
              <a:gd name="connsiteX4" fmla="*/ 0 w 10265841"/>
              <a:gd name="connsiteY4" fmla="*/ 844641 h 5491173"/>
              <a:gd name="connsiteX0" fmla="*/ 0 w 9776956"/>
              <a:gd name="connsiteY0" fmla="*/ 1419415 h 6065947"/>
              <a:gd name="connsiteX1" fmla="*/ 9583825 w 9776956"/>
              <a:gd name="connsiteY1" fmla="*/ 0 h 6065947"/>
              <a:gd name="connsiteX2" fmla="*/ 9776956 w 9776956"/>
              <a:gd name="connsiteY2" fmla="*/ 1191481 h 6065947"/>
              <a:gd name="connsiteX3" fmla="*/ 6197556 w 9776956"/>
              <a:gd name="connsiteY3" fmla="*/ 6065947 h 6065947"/>
              <a:gd name="connsiteX4" fmla="*/ 0 w 9776956"/>
              <a:gd name="connsiteY4" fmla="*/ 1419415 h 6065947"/>
              <a:gd name="connsiteX0" fmla="*/ 0 w 10299844"/>
              <a:gd name="connsiteY0" fmla="*/ 1419415 h 6065947"/>
              <a:gd name="connsiteX1" fmla="*/ 9583825 w 10299844"/>
              <a:gd name="connsiteY1" fmla="*/ 0 h 6065947"/>
              <a:gd name="connsiteX2" fmla="*/ 10299844 w 10299844"/>
              <a:gd name="connsiteY2" fmla="*/ 517176 h 6065947"/>
              <a:gd name="connsiteX3" fmla="*/ 6197556 w 10299844"/>
              <a:gd name="connsiteY3" fmla="*/ 6065947 h 6065947"/>
              <a:gd name="connsiteX4" fmla="*/ 0 w 10299844"/>
              <a:gd name="connsiteY4" fmla="*/ 1419415 h 6065947"/>
              <a:gd name="connsiteX0" fmla="*/ 0 w 10299844"/>
              <a:gd name="connsiteY0" fmla="*/ 1461885 h 6108417"/>
              <a:gd name="connsiteX1" fmla="*/ 9505334 w 10299844"/>
              <a:gd name="connsiteY1" fmla="*/ 0 h 6108417"/>
              <a:gd name="connsiteX2" fmla="*/ 10299844 w 10299844"/>
              <a:gd name="connsiteY2" fmla="*/ 559646 h 6108417"/>
              <a:gd name="connsiteX3" fmla="*/ 6197556 w 10299844"/>
              <a:gd name="connsiteY3" fmla="*/ 6108417 h 6108417"/>
              <a:gd name="connsiteX4" fmla="*/ 0 w 10299844"/>
              <a:gd name="connsiteY4" fmla="*/ 1461885 h 6108417"/>
              <a:gd name="connsiteX0" fmla="*/ 0 w 10284383"/>
              <a:gd name="connsiteY0" fmla="*/ 1461885 h 6108417"/>
              <a:gd name="connsiteX1" fmla="*/ 9505334 w 10284383"/>
              <a:gd name="connsiteY1" fmla="*/ 0 h 6108417"/>
              <a:gd name="connsiteX2" fmla="*/ 10284383 w 10284383"/>
              <a:gd name="connsiteY2" fmla="*/ 580504 h 6108417"/>
              <a:gd name="connsiteX3" fmla="*/ 6197556 w 10284383"/>
              <a:gd name="connsiteY3" fmla="*/ 6108417 h 6108417"/>
              <a:gd name="connsiteX4" fmla="*/ 0 w 10284383"/>
              <a:gd name="connsiteY4" fmla="*/ 1461885 h 6108417"/>
              <a:gd name="connsiteX0" fmla="*/ 0 w 10284383"/>
              <a:gd name="connsiteY0" fmla="*/ 1461885 h 6128914"/>
              <a:gd name="connsiteX1" fmla="*/ 9505334 w 10284383"/>
              <a:gd name="connsiteY1" fmla="*/ 0 h 6128914"/>
              <a:gd name="connsiteX2" fmla="*/ 10284383 w 10284383"/>
              <a:gd name="connsiteY2" fmla="*/ 580504 h 6128914"/>
              <a:gd name="connsiteX3" fmla="*/ 6140351 w 10284383"/>
              <a:gd name="connsiteY3" fmla="*/ 6128914 h 6128914"/>
              <a:gd name="connsiteX4" fmla="*/ 0 w 10284383"/>
              <a:gd name="connsiteY4" fmla="*/ 1461885 h 6128914"/>
              <a:gd name="connsiteX0" fmla="*/ 0 w 10254114"/>
              <a:gd name="connsiteY0" fmla="*/ 1461885 h 6128914"/>
              <a:gd name="connsiteX1" fmla="*/ 9505334 w 10254114"/>
              <a:gd name="connsiteY1" fmla="*/ 0 h 6128914"/>
              <a:gd name="connsiteX2" fmla="*/ 10254114 w 10254114"/>
              <a:gd name="connsiteY2" fmla="*/ 621451 h 6128914"/>
              <a:gd name="connsiteX3" fmla="*/ 6140351 w 10254114"/>
              <a:gd name="connsiteY3" fmla="*/ 6128914 h 6128914"/>
              <a:gd name="connsiteX4" fmla="*/ 0 w 10254114"/>
              <a:gd name="connsiteY4" fmla="*/ 1461885 h 6128914"/>
              <a:gd name="connsiteX0" fmla="*/ 0 w 10254114"/>
              <a:gd name="connsiteY0" fmla="*/ 1458460 h 6125489"/>
              <a:gd name="connsiteX1" fmla="*/ 9481776 w 10254114"/>
              <a:gd name="connsiteY1" fmla="*/ 0 h 6125489"/>
              <a:gd name="connsiteX2" fmla="*/ 10254114 w 10254114"/>
              <a:gd name="connsiteY2" fmla="*/ 618026 h 6125489"/>
              <a:gd name="connsiteX3" fmla="*/ 6140351 w 10254114"/>
              <a:gd name="connsiteY3" fmla="*/ 6125489 h 6125489"/>
              <a:gd name="connsiteX4" fmla="*/ 0 w 10254114"/>
              <a:gd name="connsiteY4" fmla="*/ 1458460 h 6125489"/>
              <a:gd name="connsiteX0" fmla="*/ 0 w 10254114"/>
              <a:gd name="connsiteY0" fmla="*/ 1441387 h 6108416"/>
              <a:gd name="connsiteX1" fmla="*/ 9448128 w 10254114"/>
              <a:gd name="connsiteY1" fmla="*/ 0 h 6108416"/>
              <a:gd name="connsiteX2" fmla="*/ 10254114 w 10254114"/>
              <a:gd name="connsiteY2" fmla="*/ 600953 h 6108416"/>
              <a:gd name="connsiteX3" fmla="*/ 6140351 w 10254114"/>
              <a:gd name="connsiteY3" fmla="*/ 6108416 h 6108416"/>
              <a:gd name="connsiteX4" fmla="*/ 0 w 10254114"/>
              <a:gd name="connsiteY4" fmla="*/ 1441387 h 6108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54114" h="6108416">
                <a:moveTo>
                  <a:pt x="0" y="1441387"/>
                </a:moveTo>
                <a:lnTo>
                  <a:pt x="9448128" y="0"/>
                </a:lnTo>
                <a:lnTo>
                  <a:pt x="10254114" y="600953"/>
                </a:lnTo>
                <a:lnTo>
                  <a:pt x="6140351" y="6108416"/>
                </a:lnTo>
                <a:lnTo>
                  <a:pt x="0" y="1441387"/>
                </a:lnTo>
                <a:close/>
              </a:path>
            </a:pathLst>
          </a:custGeom>
          <a:gradFill flip="none" rotWithShape="1">
            <a:gsLst>
              <a:gs pos="34000">
                <a:srgbClr val="272627"/>
              </a:gs>
              <a:gs pos="58000">
                <a:srgbClr val="11101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latin typeface="Segoe UI" panose="020B0502040204020203" pitchFamily="34" charset="0"/>
              </a:rPr>
              <a:t> 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E6B345AB-F92A-2996-2CE7-0F2E8BD28DE6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pic>
        <p:nvPicPr>
          <p:cNvPr id="5" name="Imagem 4" descr="Uma imagem contendo computador, mesa, pente&#10;&#10;Descrição gerada automaticamente">
            <a:extLst>
              <a:ext uri="{FF2B5EF4-FFF2-40B4-BE49-F238E27FC236}">
                <a16:creationId xmlns:a16="http://schemas.microsoft.com/office/drawing/2014/main" id="{3338E9B6-351F-9715-8A40-4D05C66355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12000"/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131313">
              <a:alpha val="9000"/>
            </a:srgbClr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92250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BDADA3-CE48-1310-E0E6-B6FF51DE7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FDF4177-1E61-341C-8359-DE0E2DD7C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2FD30-E497-AA42-9F20-85D0E9FD157B}" type="datetimeFigureOut">
              <a:rPr lang="pt-BR" smtClean="0"/>
              <a:t>01/06/2026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7289747-5743-54F6-9056-6B3A69468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588193C-BFE8-C8FC-F7C3-F2A7BF982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ABB8A-722C-DF4D-B23F-90011C48556F}" type="slidenum">
              <a:rPr lang="pt-BR" smtClean="0"/>
              <a:t>‹nº›</a:t>
            </a:fld>
            <a:endParaRPr lang="pt-B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1789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E8D3FA90-3AFE-F349-59E2-172A6878A245}"/>
              </a:ext>
            </a:extLst>
          </p:cNvPr>
          <p:cNvSpPr/>
          <p:nvPr userDrawn="1"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11" name="Retângulo 17">
            <a:extLst>
              <a:ext uri="{FF2B5EF4-FFF2-40B4-BE49-F238E27FC236}">
                <a16:creationId xmlns:a16="http://schemas.microsoft.com/office/drawing/2014/main" id="{DFF09C6F-BC36-E741-F3DD-AD416F7F5897}"/>
              </a:ext>
            </a:extLst>
          </p:cNvPr>
          <p:cNvSpPr/>
          <p:nvPr userDrawn="1"/>
        </p:nvSpPr>
        <p:spPr>
          <a:xfrm rot="19389644">
            <a:off x="4375870" y="2005907"/>
            <a:ext cx="10318175" cy="6065072"/>
          </a:xfrm>
          <a:custGeom>
            <a:avLst/>
            <a:gdLst>
              <a:gd name="connsiteX0" fmla="*/ 0 w 11177500"/>
              <a:gd name="connsiteY0" fmla="*/ 0 h 3923820"/>
              <a:gd name="connsiteX1" fmla="*/ 11177500 w 11177500"/>
              <a:gd name="connsiteY1" fmla="*/ 0 h 3923820"/>
              <a:gd name="connsiteX2" fmla="*/ 11177500 w 11177500"/>
              <a:gd name="connsiteY2" fmla="*/ 3923820 h 3923820"/>
              <a:gd name="connsiteX3" fmla="*/ 0 w 11177500"/>
              <a:gd name="connsiteY3" fmla="*/ 3923820 h 3923820"/>
              <a:gd name="connsiteX4" fmla="*/ 0 w 11177500"/>
              <a:gd name="connsiteY4" fmla="*/ 0 h 3923820"/>
              <a:gd name="connsiteX0" fmla="*/ 0 w 11177500"/>
              <a:gd name="connsiteY0" fmla="*/ 0 h 7559575"/>
              <a:gd name="connsiteX1" fmla="*/ 11177500 w 11177500"/>
              <a:gd name="connsiteY1" fmla="*/ 0 h 7559575"/>
              <a:gd name="connsiteX2" fmla="*/ 11177500 w 11177500"/>
              <a:gd name="connsiteY2" fmla="*/ 3923820 h 7559575"/>
              <a:gd name="connsiteX3" fmla="*/ 5536218 w 11177500"/>
              <a:gd name="connsiteY3" fmla="*/ 7559575 h 7559575"/>
              <a:gd name="connsiteX4" fmla="*/ 0 w 11177500"/>
              <a:gd name="connsiteY4" fmla="*/ 0 h 7559575"/>
              <a:gd name="connsiteX0" fmla="*/ 0 w 11177500"/>
              <a:gd name="connsiteY0" fmla="*/ 0 h 7559575"/>
              <a:gd name="connsiteX1" fmla="*/ 11177500 w 11177500"/>
              <a:gd name="connsiteY1" fmla="*/ 0 h 7559575"/>
              <a:gd name="connsiteX2" fmla="*/ 9143760 w 11177500"/>
              <a:gd name="connsiteY2" fmla="*/ 2740309 h 7559575"/>
              <a:gd name="connsiteX3" fmla="*/ 5536218 w 11177500"/>
              <a:gd name="connsiteY3" fmla="*/ 7559575 h 7559575"/>
              <a:gd name="connsiteX4" fmla="*/ 0 w 11177500"/>
              <a:gd name="connsiteY4" fmla="*/ 0 h 7559575"/>
              <a:gd name="connsiteX0" fmla="*/ 0 w 11177500"/>
              <a:gd name="connsiteY0" fmla="*/ 0 h 7614775"/>
              <a:gd name="connsiteX1" fmla="*/ 11177500 w 11177500"/>
              <a:gd name="connsiteY1" fmla="*/ 0 h 7614775"/>
              <a:gd name="connsiteX2" fmla="*/ 9143760 w 11177500"/>
              <a:gd name="connsiteY2" fmla="*/ 2740309 h 7614775"/>
              <a:gd name="connsiteX3" fmla="*/ 5564360 w 11177500"/>
              <a:gd name="connsiteY3" fmla="*/ 7614775 h 7614775"/>
              <a:gd name="connsiteX4" fmla="*/ 0 w 11177500"/>
              <a:gd name="connsiteY4" fmla="*/ 0 h 7614775"/>
              <a:gd name="connsiteX0" fmla="*/ 0 w 11136389"/>
              <a:gd name="connsiteY0" fmla="*/ 3491132 h 7614775"/>
              <a:gd name="connsiteX1" fmla="*/ 11136389 w 11136389"/>
              <a:gd name="connsiteY1" fmla="*/ 0 h 7614775"/>
              <a:gd name="connsiteX2" fmla="*/ 9102649 w 11136389"/>
              <a:gd name="connsiteY2" fmla="*/ 2740309 h 7614775"/>
              <a:gd name="connsiteX3" fmla="*/ 5523249 w 11136389"/>
              <a:gd name="connsiteY3" fmla="*/ 7614775 h 7614775"/>
              <a:gd name="connsiteX4" fmla="*/ 0 w 11136389"/>
              <a:gd name="connsiteY4" fmla="*/ 3491132 h 7614775"/>
              <a:gd name="connsiteX0" fmla="*/ 0 w 9591534"/>
              <a:gd name="connsiteY0" fmla="*/ 1367530 h 5491173"/>
              <a:gd name="connsiteX1" fmla="*/ 9591534 w 9591534"/>
              <a:gd name="connsiteY1" fmla="*/ 0 h 5491173"/>
              <a:gd name="connsiteX2" fmla="*/ 9102649 w 9591534"/>
              <a:gd name="connsiteY2" fmla="*/ 616707 h 5491173"/>
              <a:gd name="connsiteX3" fmla="*/ 5523249 w 9591534"/>
              <a:gd name="connsiteY3" fmla="*/ 5491173 h 5491173"/>
              <a:gd name="connsiteX4" fmla="*/ 0 w 9591534"/>
              <a:gd name="connsiteY4" fmla="*/ 1367530 h 5491173"/>
              <a:gd name="connsiteX0" fmla="*/ 0 w 10265841"/>
              <a:gd name="connsiteY0" fmla="*/ 844641 h 5491173"/>
              <a:gd name="connsiteX1" fmla="*/ 10265841 w 10265841"/>
              <a:gd name="connsiteY1" fmla="*/ 0 h 5491173"/>
              <a:gd name="connsiteX2" fmla="*/ 9776956 w 10265841"/>
              <a:gd name="connsiteY2" fmla="*/ 616707 h 5491173"/>
              <a:gd name="connsiteX3" fmla="*/ 6197556 w 10265841"/>
              <a:gd name="connsiteY3" fmla="*/ 5491173 h 5491173"/>
              <a:gd name="connsiteX4" fmla="*/ 0 w 10265841"/>
              <a:gd name="connsiteY4" fmla="*/ 844641 h 5491173"/>
              <a:gd name="connsiteX0" fmla="*/ 0 w 9776956"/>
              <a:gd name="connsiteY0" fmla="*/ 1419415 h 6065947"/>
              <a:gd name="connsiteX1" fmla="*/ 9583825 w 9776956"/>
              <a:gd name="connsiteY1" fmla="*/ 0 h 6065947"/>
              <a:gd name="connsiteX2" fmla="*/ 9776956 w 9776956"/>
              <a:gd name="connsiteY2" fmla="*/ 1191481 h 6065947"/>
              <a:gd name="connsiteX3" fmla="*/ 6197556 w 9776956"/>
              <a:gd name="connsiteY3" fmla="*/ 6065947 h 6065947"/>
              <a:gd name="connsiteX4" fmla="*/ 0 w 9776956"/>
              <a:gd name="connsiteY4" fmla="*/ 1419415 h 6065947"/>
              <a:gd name="connsiteX0" fmla="*/ 0 w 10299844"/>
              <a:gd name="connsiteY0" fmla="*/ 1419415 h 6065947"/>
              <a:gd name="connsiteX1" fmla="*/ 9583825 w 10299844"/>
              <a:gd name="connsiteY1" fmla="*/ 0 h 6065947"/>
              <a:gd name="connsiteX2" fmla="*/ 10299844 w 10299844"/>
              <a:gd name="connsiteY2" fmla="*/ 517176 h 6065947"/>
              <a:gd name="connsiteX3" fmla="*/ 6197556 w 10299844"/>
              <a:gd name="connsiteY3" fmla="*/ 6065947 h 6065947"/>
              <a:gd name="connsiteX4" fmla="*/ 0 w 10299844"/>
              <a:gd name="connsiteY4" fmla="*/ 1419415 h 6065947"/>
              <a:gd name="connsiteX0" fmla="*/ 0 w 10299844"/>
              <a:gd name="connsiteY0" fmla="*/ 1461885 h 6108417"/>
              <a:gd name="connsiteX1" fmla="*/ 9505334 w 10299844"/>
              <a:gd name="connsiteY1" fmla="*/ 0 h 6108417"/>
              <a:gd name="connsiteX2" fmla="*/ 10299844 w 10299844"/>
              <a:gd name="connsiteY2" fmla="*/ 559646 h 6108417"/>
              <a:gd name="connsiteX3" fmla="*/ 6197556 w 10299844"/>
              <a:gd name="connsiteY3" fmla="*/ 6108417 h 6108417"/>
              <a:gd name="connsiteX4" fmla="*/ 0 w 10299844"/>
              <a:gd name="connsiteY4" fmla="*/ 1461885 h 6108417"/>
              <a:gd name="connsiteX0" fmla="*/ 0 w 10284383"/>
              <a:gd name="connsiteY0" fmla="*/ 1461885 h 6108417"/>
              <a:gd name="connsiteX1" fmla="*/ 9505334 w 10284383"/>
              <a:gd name="connsiteY1" fmla="*/ 0 h 6108417"/>
              <a:gd name="connsiteX2" fmla="*/ 10284383 w 10284383"/>
              <a:gd name="connsiteY2" fmla="*/ 580504 h 6108417"/>
              <a:gd name="connsiteX3" fmla="*/ 6197556 w 10284383"/>
              <a:gd name="connsiteY3" fmla="*/ 6108417 h 6108417"/>
              <a:gd name="connsiteX4" fmla="*/ 0 w 10284383"/>
              <a:gd name="connsiteY4" fmla="*/ 1461885 h 6108417"/>
              <a:gd name="connsiteX0" fmla="*/ 0 w 10284383"/>
              <a:gd name="connsiteY0" fmla="*/ 1461885 h 6128914"/>
              <a:gd name="connsiteX1" fmla="*/ 9505334 w 10284383"/>
              <a:gd name="connsiteY1" fmla="*/ 0 h 6128914"/>
              <a:gd name="connsiteX2" fmla="*/ 10284383 w 10284383"/>
              <a:gd name="connsiteY2" fmla="*/ 580504 h 6128914"/>
              <a:gd name="connsiteX3" fmla="*/ 6140351 w 10284383"/>
              <a:gd name="connsiteY3" fmla="*/ 6128914 h 6128914"/>
              <a:gd name="connsiteX4" fmla="*/ 0 w 10284383"/>
              <a:gd name="connsiteY4" fmla="*/ 1461885 h 6128914"/>
              <a:gd name="connsiteX0" fmla="*/ 0 w 10254114"/>
              <a:gd name="connsiteY0" fmla="*/ 1461885 h 6128914"/>
              <a:gd name="connsiteX1" fmla="*/ 9505334 w 10254114"/>
              <a:gd name="connsiteY1" fmla="*/ 0 h 6128914"/>
              <a:gd name="connsiteX2" fmla="*/ 10254114 w 10254114"/>
              <a:gd name="connsiteY2" fmla="*/ 621451 h 6128914"/>
              <a:gd name="connsiteX3" fmla="*/ 6140351 w 10254114"/>
              <a:gd name="connsiteY3" fmla="*/ 6128914 h 6128914"/>
              <a:gd name="connsiteX4" fmla="*/ 0 w 10254114"/>
              <a:gd name="connsiteY4" fmla="*/ 1461885 h 6128914"/>
              <a:gd name="connsiteX0" fmla="*/ 0 w 10254114"/>
              <a:gd name="connsiteY0" fmla="*/ 1458460 h 6125489"/>
              <a:gd name="connsiteX1" fmla="*/ 9481776 w 10254114"/>
              <a:gd name="connsiteY1" fmla="*/ 0 h 6125489"/>
              <a:gd name="connsiteX2" fmla="*/ 10254114 w 10254114"/>
              <a:gd name="connsiteY2" fmla="*/ 618026 h 6125489"/>
              <a:gd name="connsiteX3" fmla="*/ 6140351 w 10254114"/>
              <a:gd name="connsiteY3" fmla="*/ 6125489 h 6125489"/>
              <a:gd name="connsiteX4" fmla="*/ 0 w 10254114"/>
              <a:gd name="connsiteY4" fmla="*/ 1458460 h 6125489"/>
              <a:gd name="connsiteX0" fmla="*/ 0 w 10254114"/>
              <a:gd name="connsiteY0" fmla="*/ 1441387 h 6108416"/>
              <a:gd name="connsiteX1" fmla="*/ 9448128 w 10254114"/>
              <a:gd name="connsiteY1" fmla="*/ 0 h 6108416"/>
              <a:gd name="connsiteX2" fmla="*/ 10254114 w 10254114"/>
              <a:gd name="connsiteY2" fmla="*/ 600953 h 6108416"/>
              <a:gd name="connsiteX3" fmla="*/ 6140351 w 10254114"/>
              <a:gd name="connsiteY3" fmla="*/ 6108416 h 6108416"/>
              <a:gd name="connsiteX4" fmla="*/ 0 w 10254114"/>
              <a:gd name="connsiteY4" fmla="*/ 1441387 h 6108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54114" h="6108416">
                <a:moveTo>
                  <a:pt x="0" y="1441387"/>
                </a:moveTo>
                <a:lnTo>
                  <a:pt x="9448128" y="0"/>
                </a:lnTo>
                <a:lnTo>
                  <a:pt x="10254114" y="600953"/>
                </a:lnTo>
                <a:lnTo>
                  <a:pt x="6140351" y="6108416"/>
                </a:lnTo>
                <a:lnTo>
                  <a:pt x="0" y="1441387"/>
                </a:lnTo>
                <a:close/>
              </a:path>
            </a:pathLst>
          </a:custGeom>
          <a:gradFill flip="none" rotWithShape="1">
            <a:gsLst>
              <a:gs pos="34000">
                <a:srgbClr val="272627"/>
              </a:gs>
              <a:gs pos="58000">
                <a:srgbClr val="11101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pic>
        <p:nvPicPr>
          <p:cNvPr id="3" name="Imagem 2" descr="Uma imagem contendo computador, mesa, pente&#10;&#10;Descrição gerada automaticamente">
            <a:extLst>
              <a:ext uri="{FF2B5EF4-FFF2-40B4-BE49-F238E27FC236}">
                <a16:creationId xmlns:a16="http://schemas.microsoft.com/office/drawing/2014/main" id="{EE87D4AB-1ED7-AD0B-EF16-9D49D1C0E4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12000"/>
          </a:blip>
          <a:srcRect b="15625"/>
          <a:stretch/>
        </p:blipFill>
        <p:spPr>
          <a:xfrm>
            <a:off x="10510" y="-1"/>
            <a:ext cx="12192000" cy="6858000"/>
          </a:xfrm>
          <a:prstGeom prst="rect">
            <a:avLst/>
          </a:prstGeom>
        </p:spPr>
      </p:pic>
      <p:pic>
        <p:nvPicPr>
          <p:cNvPr id="2" name="Imagem 1" descr="Ícone&#10;&#10;Descrição gerada automaticamente">
            <a:extLst>
              <a:ext uri="{FF2B5EF4-FFF2-40B4-BE49-F238E27FC236}">
                <a16:creationId xmlns:a16="http://schemas.microsoft.com/office/drawing/2014/main" id="{621AEB82-FA25-9A60-46C4-6B8D845146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32313"/>
          <a:stretch/>
        </p:blipFill>
        <p:spPr>
          <a:xfrm>
            <a:off x="614146" y="347971"/>
            <a:ext cx="997959" cy="344618"/>
          </a:xfrm>
          <a:prstGeom prst="rect">
            <a:avLst/>
          </a:prstGeom>
        </p:spPr>
      </p:pic>
      <p:pic>
        <p:nvPicPr>
          <p:cNvPr id="4" name="Imagem 3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8C5BD49C-A28A-8EF4-0228-AD077F0B969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132" y="6109753"/>
            <a:ext cx="1072594" cy="406692"/>
          </a:xfrm>
          <a:prstGeom prst="rect">
            <a:avLst/>
          </a:prstGeom>
        </p:spPr>
      </p:pic>
      <p:cxnSp>
        <p:nvCxnSpPr>
          <p:cNvPr id="5" name="Conector Reto 18">
            <a:extLst>
              <a:ext uri="{FF2B5EF4-FFF2-40B4-BE49-F238E27FC236}">
                <a16:creationId xmlns:a16="http://schemas.microsoft.com/office/drawing/2014/main" id="{FBF8A39C-BA3D-B30A-AA40-7AE2D782F91B}"/>
              </a:ext>
            </a:extLst>
          </p:cNvPr>
          <p:cNvCxnSpPr>
            <a:cxnSpLocks/>
          </p:cNvCxnSpPr>
          <p:nvPr userDrawn="1"/>
        </p:nvCxnSpPr>
        <p:spPr>
          <a:xfrm flipH="1">
            <a:off x="1784104" y="6316661"/>
            <a:ext cx="8644812" cy="0"/>
          </a:xfrm>
          <a:prstGeom prst="line">
            <a:avLst/>
          </a:prstGeom>
          <a:ln w="12700">
            <a:gradFill>
              <a:gsLst>
                <a:gs pos="100000">
                  <a:schemeClr val="accent4">
                    <a:lumMod val="75000"/>
                  </a:schemeClr>
                </a:gs>
                <a:gs pos="0">
                  <a:srgbClr val="A17E11">
                    <a:alpha val="17650"/>
                  </a:srgbClr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ângulo 5">
            <a:extLst>
              <a:ext uri="{FF2B5EF4-FFF2-40B4-BE49-F238E27FC236}">
                <a16:creationId xmlns:a16="http://schemas.microsoft.com/office/drawing/2014/main" id="{3B1DF1E5-052B-9F54-C9F6-ADD9042A63F2}"/>
              </a:ext>
            </a:extLst>
          </p:cNvPr>
          <p:cNvSpPr/>
          <p:nvPr userDrawn="1"/>
        </p:nvSpPr>
        <p:spPr>
          <a:xfrm>
            <a:off x="664684" y="6067208"/>
            <a:ext cx="1138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i="1" dirty="0">
                <a:solidFill>
                  <a:schemeClr val="bg2">
                    <a:lumMod val="9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Parte 1</a:t>
            </a:r>
          </a:p>
        </p:txBody>
      </p:sp>
      <p:cxnSp>
        <p:nvCxnSpPr>
          <p:cNvPr id="10" name="Conector Reto 20">
            <a:extLst>
              <a:ext uri="{FF2B5EF4-FFF2-40B4-BE49-F238E27FC236}">
                <a16:creationId xmlns:a16="http://schemas.microsoft.com/office/drawing/2014/main" id="{97D06C89-A6D8-E5B4-CDE4-2E2A4710E9A9}"/>
              </a:ext>
            </a:extLst>
          </p:cNvPr>
          <p:cNvCxnSpPr>
            <a:cxnSpLocks/>
          </p:cNvCxnSpPr>
          <p:nvPr userDrawn="1"/>
        </p:nvCxnSpPr>
        <p:spPr>
          <a:xfrm flipV="1">
            <a:off x="600459" y="6067208"/>
            <a:ext cx="0" cy="461665"/>
          </a:xfrm>
          <a:prstGeom prst="line">
            <a:avLst/>
          </a:prstGeom>
          <a:ln w="15875">
            <a:solidFill>
              <a:srgbClr val="BD92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963058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" userDrawn="1">
          <p15:clr>
            <a:srgbClr val="FBAE40"/>
          </p15:clr>
        </p15:guide>
        <p15:guide id="2" pos="37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enção/Di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E8D3FA90-3AFE-F349-59E2-172A6878A245}"/>
              </a:ext>
            </a:extLst>
          </p:cNvPr>
          <p:cNvSpPr/>
          <p:nvPr userDrawn="1"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11" name="Retângulo 17">
            <a:extLst>
              <a:ext uri="{FF2B5EF4-FFF2-40B4-BE49-F238E27FC236}">
                <a16:creationId xmlns:a16="http://schemas.microsoft.com/office/drawing/2014/main" id="{DFF09C6F-BC36-E741-F3DD-AD416F7F5897}"/>
              </a:ext>
            </a:extLst>
          </p:cNvPr>
          <p:cNvSpPr/>
          <p:nvPr userDrawn="1"/>
        </p:nvSpPr>
        <p:spPr>
          <a:xfrm rot="19389644">
            <a:off x="4375870" y="2005907"/>
            <a:ext cx="10318175" cy="6065072"/>
          </a:xfrm>
          <a:custGeom>
            <a:avLst/>
            <a:gdLst>
              <a:gd name="connsiteX0" fmla="*/ 0 w 11177500"/>
              <a:gd name="connsiteY0" fmla="*/ 0 h 3923820"/>
              <a:gd name="connsiteX1" fmla="*/ 11177500 w 11177500"/>
              <a:gd name="connsiteY1" fmla="*/ 0 h 3923820"/>
              <a:gd name="connsiteX2" fmla="*/ 11177500 w 11177500"/>
              <a:gd name="connsiteY2" fmla="*/ 3923820 h 3923820"/>
              <a:gd name="connsiteX3" fmla="*/ 0 w 11177500"/>
              <a:gd name="connsiteY3" fmla="*/ 3923820 h 3923820"/>
              <a:gd name="connsiteX4" fmla="*/ 0 w 11177500"/>
              <a:gd name="connsiteY4" fmla="*/ 0 h 3923820"/>
              <a:gd name="connsiteX0" fmla="*/ 0 w 11177500"/>
              <a:gd name="connsiteY0" fmla="*/ 0 h 7559575"/>
              <a:gd name="connsiteX1" fmla="*/ 11177500 w 11177500"/>
              <a:gd name="connsiteY1" fmla="*/ 0 h 7559575"/>
              <a:gd name="connsiteX2" fmla="*/ 11177500 w 11177500"/>
              <a:gd name="connsiteY2" fmla="*/ 3923820 h 7559575"/>
              <a:gd name="connsiteX3" fmla="*/ 5536218 w 11177500"/>
              <a:gd name="connsiteY3" fmla="*/ 7559575 h 7559575"/>
              <a:gd name="connsiteX4" fmla="*/ 0 w 11177500"/>
              <a:gd name="connsiteY4" fmla="*/ 0 h 7559575"/>
              <a:gd name="connsiteX0" fmla="*/ 0 w 11177500"/>
              <a:gd name="connsiteY0" fmla="*/ 0 h 7559575"/>
              <a:gd name="connsiteX1" fmla="*/ 11177500 w 11177500"/>
              <a:gd name="connsiteY1" fmla="*/ 0 h 7559575"/>
              <a:gd name="connsiteX2" fmla="*/ 9143760 w 11177500"/>
              <a:gd name="connsiteY2" fmla="*/ 2740309 h 7559575"/>
              <a:gd name="connsiteX3" fmla="*/ 5536218 w 11177500"/>
              <a:gd name="connsiteY3" fmla="*/ 7559575 h 7559575"/>
              <a:gd name="connsiteX4" fmla="*/ 0 w 11177500"/>
              <a:gd name="connsiteY4" fmla="*/ 0 h 7559575"/>
              <a:gd name="connsiteX0" fmla="*/ 0 w 11177500"/>
              <a:gd name="connsiteY0" fmla="*/ 0 h 7614775"/>
              <a:gd name="connsiteX1" fmla="*/ 11177500 w 11177500"/>
              <a:gd name="connsiteY1" fmla="*/ 0 h 7614775"/>
              <a:gd name="connsiteX2" fmla="*/ 9143760 w 11177500"/>
              <a:gd name="connsiteY2" fmla="*/ 2740309 h 7614775"/>
              <a:gd name="connsiteX3" fmla="*/ 5564360 w 11177500"/>
              <a:gd name="connsiteY3" fmla="*/ 7614775 h 7614775"/>
              <a:gd name="connsiteX4" fmla="*/ 0 w 11177500"/>
              <a:gd name="connsiteY4" fmla="*/ 0 h 7614775"/>
              <a:gd name="connsiteX0" fmla="*/ 0 w 11136389"/>
              <a:gd name="connsiteY0" fmla="*/ 3491132 h 7614775"/>
              <a:gd name="connsiteX1" fmla="*/ 11136389 w 11136389"/>
              <a:gd name="connsiteY1" fmla="*/ 0 h 7614775"/>
              <a:gd name="connsiteX2" fmla="*/ 9102649 w 11136389"/>
              <a:gd name="connsiteY2" fmla="*/ 2740309 h 7614775"/>
              <a:gd name="connsiteX3" fmla="*/ 5523249 w 11136389"/>
              <a:gd name="connsiteY3" fmla="*/ 7614775 h 7614775"/>
              <a:gd name="connsiteX4" fmla="*/ 0 w 11136389"/>
              <a:gd name="connsiteY4" fmla="*/ 3491132 h 7614775"/>
              <a:gd name="connsiteX0" fmla="*/ 0 w 9591534"/>
              <a:gd name="connsiteY0" fmla="*/ 1367530 h 5491173"/>
              <a:gd name="connsiteX1" fmla="*/ 9591534 w 9591534"/>
              <a:gd name="connsiteY1" fmla="*/ 0 h 5491173"/>
              <a:gd name="connsiteX2" fmla="*/ 9102649 w 9591534"/>
              <a:gd name="connsiteY2" fmla="*/ 616707 h 5491173"/>
              <a:gd name="connsiteX3" fmla="*/ 5523249 w 9591534"/>
              <a:gd name="connsiteY3" fmla="*/ 5491173 h 5491173"/>
              <a:gd name="connsiteX4" fmla="*/ 0 w 9591534"/>
              <a:gd name="connsiteY4" fmla="*/ 1367530 h 5491173"/>
              <a:gd name="connsiteX0" fmla="*/ 0 w 10265841"/>
              <a:gd name="connsiteY0" fmla="*/ 844641 h 5491173"/>
              <a:gd name="connsiteX1" fmla="*/ 10265841 w 10265841"/>
              <a:gd name="connsiteY1" fmla="*/ 0 h 5491173"/>
              <a:gd name="connsiteX2" fmla="*/ 9776956 w 10265841"/>
              <a:gd name="connsiteY2" fmla="*/ 616707 h 5491173"/>
              <a:gd name="connsiteX3" fmla="*/ 6197556 w 10265841"/>
              <a:gd name="connsiteY3" fmla="*/ 5491173 h 5491173"/>
              <a:gd name="connsiteX4" fmla="*/ 0 w 10265841"/>
              <a:gd name="connsiteY4" fmla="*/ 844641 h 5491173"/>
              <a:gd name="connsiteX0" fmla="*/ 0 w 9776956"/>
              <a:gd name="connsiteY0" fmla="*/ 1419415 h 6065947"/>
              <a:gd name="connsiteX1" fmla="*/ 9583825 w 9776956"/>
              <a:gd name="connsiteY1" fmla="*/ 0 h 6065947"/>
              <a:gd name="connsiteX2" fmla="*/ 9776956 w 9776956"/>
              <a:gd name="connsiteY2" fmla="*/ 1191481 h 6065947"/>
              <a:gd name="connsiteX3" fmla="*/ 6197556 w 9776956"/>
              <a:gd name="connsiteY3" fmla="*/ 6065947 h 6065947"/>
              <a:gd name="connsiteX4" fmla="*/ 0 w 9776956"/>
              <a:gd name="connsiteY4" fmla="*/ 1419415 h 6065947"/>
              <a:gd name="connsiteX0" fmla="*/ 0 w 10299844"/>
              <a:gd name="connsiteY0" fmla="*/ 1419415 h 6065947"/>
              <a:gd name="connsiteX1" fmla="*/ 9583825 w 10299844"/>
              <a:gd name="connsiteY1" fmla="*/ 0 h 6065947"/>
              <a:gd name="connsiteX2" fmla="*/ 10299844 w 10299844"/>
              <a:gd name="connsiteY2" fmla="*/ 517176 h 6065947"/>
              <a:gd name="connsiteX3" fmla="*/ 6197556 w 10299844"/>
              <a:gd name="connsiteY3" fmla="*/ 6065947 h 6065947"/>
              <a:gd name="connsiteX4" fmla="*/ 0 w 10299844"/>
              <a:gd name="connsiteY4" fmla="*/ 1419415 h 6065947"/>
              <a:gd name="connsiteX0" fmla="*/ 0 w 10299844"/>
              <a:gd name="connsiteY0" fmla="*/ 1461885 h 6108417"/>
              <a:gd name="connsiteX1" fmla="*/ 9505334 w 10299844"/>
              <a:gd name="connsiteY1" fmla="*/ 0 h 6108417"/>
              <a:gd name="connsiteX2" fmla="*/ 10299844 w 10299844"/>
              <a:gd name="connsiteY2" fmla="*/ 559646 h 6108417"/>
              <a:gd name="connsiteX3" fmla="*/ 6197556 w 10299844"/>
              <a:gd name="connsiteY3" fmla="*/ 6108417 h 6108417"/>
              <a:gd name="connsiteX4" fmla="*/ 0 w 10299844"/>
              <a:gd name="connsiteY4" fmla="*/ 1461885 h 6108417"/>
              <a:gd name="connsiteX0" fmla="*/ 0 w 10284383"/>
              <a:gd name="connsiteY0" fmla="*/ 1461885 h 6108417"/>
              <a:gd name="connsiteX1" fmla="*/ 9505334 w 10284383"/>
              <a:gd name="connsiteY1" fmla="*/ 0 h 6108417"/>
              <a:gd name="connsiteX2" fmla="*/ 10284383 w 10284383"/>
              <a:gd name="connsiteY2" fmla="*/ 580504 h 6108417"/>
              <a:gd name="connsiteX3" fmla="*/ 6197556 w 10284383"/>
              <a:gd name="connsiteY3" fmla="*/ 6108417 h 6108417"/>
              <a:gd name="connsiteX4" fmla="*/ 0 w 10284383"/>
              <a:gd name="connsiteY4" fmla="*/ 1461885 h 6108417"/>
              <a:gd name="connsiteX0" fmla="*/ 0 w 10284383"/>
              <a:gd name="connsiteY0" fmla="*/ 1461885 h 6128914"/>
              <a:gd name="connsiteX1" fmla="*/ 9505334 w 10284383"/>
              <a:gd name="connsiteY1" fmla="*/ 0 h 6128914"/>
              <a:gd name="connsiteX2" fmla="*/ 10284383 w 10284383"/>
              <a:gd name="connsiteY2" fmla="*/ 580504 h 6128914"/>
              <a:gd name="connsiteX3" fmla="*/ 6140351 w 10284383"/>
              <a:gd name="connsiteY3" fmla="*/ 6128914 h 6128914"/>
              <a:gd name="connsiteX4" fmla="*/ 0 w 10284383"/>
              <a:gd name="connsiteY4" fmla="*/ 1461885 h 6128914"/>
              <a:gd name="connsiteX0" fmla="*/ 0 w 10254114"/>
              <a:gd name="connsiteY0" fmla="*/ 1461885 h 6128914"/>
              <a:gd name="connsiteX1" fmla="*/ 9505334 w 10254114"/>
              <a:gd name="connsiteY1" fmla="*/ 0 h 6128914"/>
              <a:gd name="connsiteX2" fmla="*/ 10254114 w 10254114"/>
              <a:gd name="connsiteY2" fmla="*/ 621451 h 6128914"/>
              <a:gd name="connsiteX3" fmla="*/ 6140351 w 10254114"/>
              <a:gd name="connsiteY3" fmla="*/ 6128914 h 6128914"/>
              <a:gd name="connsiteX4" fmla="*/ 0 w 10254114"/>
              <a:gd name="connsiteY4" fmla="*/ 1461885 h 6128914"/>
              <a:gd name="connsiteX0" fmla="*/ 0 w 10254114"/>
              <a:gd name="connsiteY0" fmla="*/ 1458460 h 6125489"/>
              <a:gd name="connsiteX1" fmla="*/ 9481776 w 10254114"/>
              <a:gd name="connsiteY1" fmla="*/ 0 h 6125489"/>
              <a:gd name="connsiteX2" fmla="*/ 10254114 w 10254114"/>
              <a:gd name="connsiteY2" fmla="*/ 618026 h 6125489"/>
              <a:gd name="connsiteX3" fmla="*/ 6140351 w 10254114"/>
              <a:gd name="connsiteY3" fmla="*/ 6125489 h 6125489"/>
              <a:gd name="connsiteX4" fmla="*/ 0 w 10254114"/>
              <a:gd name="connsiteY4" fmla="*/ 1458460 h 6125489"/>
              <a:gd name="connsiteX0" fmla="*/ 0 w 10254114"/>
              <a:gd name="connsiteY0" fmla="*/ 1441387 h 6108416"/>
              <a:gd name="connsiteX1" fmla="*/ 9448128 w 10254114"/>
              <a:gd name="connsiteY1" fmla="*/ 0 h 6108416"/>
              <a:gd name="connsiteX2" fmla="*/ 10254114 w 10254114"/>
              <a:gd name="connsiteY2" fmla="*/ 600953 h 6108416"/>
              <a:gd name="connsiteX3" fmla="*/ 6140351 w 10254114"/>
              <a:gd name="connsiteY3" fmla="*/ 6108416 h 6108416"/>
              <a:gd name="connsiteX4" fmla="*/ 0 w 10254114"/>
              <a:gd name="connsiteY4" fmla="*/ 1441387 h 6108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54114" h="6108416">
                <a:moveTo>
                  <a:pt x="0" y="1441387"/>
                </a:moveTo>
                <a:lnTo>
                  <a:pt x="9448128" y="0"/>
                </a:lnTo>
                <a:lnTo>
                  <a:pt x="10254114" y="600953"/>
                </a:lnTo>
                <a:lnTo>
                  <a:pt x="6140351" y="6108416"/>
                </a:lnTo>
                <a:lnTo>
                  <a:pt x="0" y="1441387"/>
                </a:lnTo>
                <a:close/>
              </a:path>
            </a:pathLst>
          </a:custGeom>
          <a:gradFill flip="none" rotWithShape="1">
            <a:gsLst>
              <a:gs pos="34000">
                <a:srgbClr val="272627"/>
              </a:gs>
              <a:gs pos="58000">
                <a:srgbClr val="11101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933DA621-4F44-2935-2210-436B816DE18D}"/>
              </a:ext>
            </a:extLst>
          </p:cNvPr>
          <p:cNvSpPr/>
          <p:nvPr userDrawn="1"/>
        </p:nvSpPr>
        <p:spPr>
          <a:xfrm rot="10800000">
            <a:off x="1" y="-1"/>
            <a:ext cx="12191999" cy="6857999"/>
          </a:xfrm>
          <a:prstGeom prst="rect">
            <a:avLst/>
          </a:prstGeom>
          <a:gradFill flip="none" rotWithShape="1">
            <a:gsLst>
              <a:gs pos="22000">
                <a:schemeClr val="bg2">
                  <a:lumMod val="10000"/>
                </a:schemeClr>
              </a:gs>
              <a:gs pos="87011">
                <a:srgbClr val="8B3320"/>
              </a:gs>
              <a:gs pos="100000">
                <a:srgbClr val="8C0A28"/>
              </a:gs>
              <a:gs pos="65000">
                <a:srgbClr val="8A6B15"/>
              </a:gs>
              <a:gs pos="53000">
                <a:srgbClr val="6B540E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pic>
        <p:nvPicPr>
          <p:cNvPr id="2" name="Imagem 1" descr="Uma imagem contendo computador, mesa, pente&#10;&#10;Descrição gerada automaticamente">
            <a:extLst>
              <a:ext uri="{FF2B5EF4-FFF2-40B4-BE49-F238E27FC236}">
                <a16:creationId xmlns:a16="http://schemas.microsoft.com/office/drawing/2014/main" id="{554F1FD8-A639-D786-B9C2-E250EA1BE5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12000"/>
          </a:blip>
          <a:srcRect b="15625"/>
          <a:stretch/>
        </p:blipFill>
        <p:spPr>
          <a:xfrm>
            <a:off x="31729" y="71438"/>
            <a:ext cx="12192000" cy="6858000"/>
          </a:xfrm>
          <a:prstGeom prst="rect">
            <a:avLst/>
          </a:prstGeom>
        </p:spPr>
      </p:pic>
      <p:pic>
        <p:nvPicPr>
          <p:cNvPr id="5" name="Imagem 4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DFE47D71-8CD0-508F-B3D0-372AF410079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132" y="6109753"/>
            <a:ext cx="1072594" cy="406692"/>
          </a:xfrm>
          <a:prstGeom prst="rect">
            <a:avLst/>
          </a:prstGeom>
        </p:spPr>
      </p:pic>
      <p:cxnSp>
        <p:nvCxnSpPr>
          <p:cNvPr id="6" name="Conector Reto 18">
            <a:extLst>
              <a:ext uri="{FF2B5EF4-FFF2-40B4-BE49-F238E27FC236}">
                <a16:creationId xmlns:a16="http://schemas.microsoft.com/office/drawing/2014/main" id="{AA9FC954-3C0B-26B7-EE90-9F64FB05BBAA}"/>
              </a:ext>
            </a:extLst>
          </p:cNvPr>
          <p:cNvCxnSpPr>
            <a:cxnSpLocks/>
          </p:cNvCxnSpPr>
          <p:nvPr userDrawn="1"/>
        </p:nvCxnSpPr>
        <p:spPr>
          <a:xfrm flipH="1">
            <a:off x="1784104" y="6316661"/>
            <a:ext cx="8644812" cy="0"/>
          </a:xfrm>
          <a:prstGeom prst="line">
            <a:avLst/>
          </a:prstGeom>
          <a:ln w="12700">
            <a:gradFill>
              <a:gsLst>
                <a:gs pos="100000">
                  <a:schemeClr val="accent4">
                    <a:lumMod val="75000"/>
                  </a:schemeClr>
                </a:gs>
                <a:gs pos="0">
                  <a:srgbClr val="A17E11">
                    <a:alpha val="17650"/>
                  </a:srgbClr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ângulo 7">
            <a:extLst>
              <a:ext uri="{FF2B5EF4-FFF2-40B4-BE49-F238E27FC236}">
                <a16:creationId xmlns:a16="http://schemas.microsoft.com/office/drawing/2014/main" id="{1F8BE66C-B4D4-2AD1-AD1B-2DE52E7A3F23}"/>
              </a:ext>
            </a:extLst>
          </p:cNvPr>
          <p:cNvSpPr/>
          <p:nvPr userDrawn="1"/>
        </p:nvSpPr>
        <p:spPr>
          <a:xfrm>
            <a:off x="664684" y="6067208"/>
            <a:ext cx="1138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i="1" dirty="0">
                <a:solidFill>
                  <a:schemeClr val="bg2">
                    <a:lumMod val="9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Parte 1</a:t>
            </a:r>
          </a:p>
        </p:txBody>
      </p:sp>
      <p:cxnSp>
        <p:nvCxnSpPr>
          <p:cNvPr id="9" name="Conector Reto 20">
            <a:extLst>
              <a:ext uri="{FF2B5EF4-FFF2-40B4-BE49-F238E27FC236}">
                <a16:creationId xmlns:a16="http://schemas.microsoft.com/office/drawing/2014/main" id="{588D1112-42EA-7292-141E-A5AD96F30641}"/>
              </a:ext>
            </a:extLst>
          </p:cNvPr>
          <p:cNvCxnSpPr>
            <a:cxnSpLocks/>
          </p:cNvCxnSpPr>
          <p:nvPr userDrawn="1"/>
        </p:nvCxnSpPr>
        <p:spPr>
          <a:xfrm flipV="1">
            <a:off x="600459" y="6067208"/>
            <a:ext cx="0" cy="461665"/>
          </a:xfrm>
          <a:prstGeom prst="line">
            <a:avLst/>
          </a:prstGeom>
          <a:ln w="15875">
            <a:solidFill>
              <a:srgbClr val="BD92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0298004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05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ivid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87D1FE17-D2D8-C514-6807-833F1C1B3AD4}"/>
              </a:ext>
            </a:extLst>
          </p:cNvPr>
          <p:cNvSpPr/>
          <p:nvPr userDrawn="1"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046101B8-FC5C-596F-BCF4-BC08595D72C6}"/>
              </a:ext>
            </a:extLst>
          </p:cNvPr>
          <p:cNvSpPr/>
          <p:nvPr userDrawn="1"/>
        </p:nvSpPr>
        <p:spPr>
          <a:xfrm rot="10800000">
            <a:off x="1" y="-1"/>
            <a:ext cx="12191999" cy="6857999"/>
          </a:xfrm>
          <a:prstGeom prst="rect">
            <a:avLst/>
          </a:prstGeom>
          <a:gradFill flip="none" rotWithShape="1">
            <a:gsLst>
              <a:gs pos="22000">
                <a:schemeClr val="bg2">
                  <a:lumMod val="10000"/>
                </a:schemeClr>
              </a:gs>
              <a:gs pos="87011">
                <a:srgbClr val="8B3320"/>
              </a:gs>
              <a:gs pos="100000">
                <a:srgbClr val="8C0A28"/>
              </a:gs>
              <a:gs pos="65000">
                <a:srgbClr val="8A6B15"/>
              </a:gs>
              <a:gs pos="53000">
                <a:srgbClr val="6B540E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pic>
        <p:nvPicPr>
          <p:cNvPr id="16" name="Imagem 15" descr="Uma imagem contendo computador, mesa, pente&#10;&#10;Descrição gerada automaticamente">
            <a:extLst>
              <a:ext uri="{FF2B5EF4-FFF2-40B4-BE49-F238E27FC236}">
                <a16:creationId xmlns:a16="http://schemas.microsoft.com/office/drawing/2014/main" id="{70F06D92-F5EB-7348-9148-81CE7CBBE2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12000"/>
          </a:blip>
          <a:srcRect b="15625"/>
          <a:stretch/>
        </p:blipFill>
        <p:spPr>
          <a:xfrm>
            <a:off x="-2" y="11215"/>
            <a:ext cx="12192000" cy="6858000"/>
          </a:xfrm>
          <a:prstGeom prst="rect">
            <a:avLst/>
          </a:prstGeom>
        </p:spPr>
      </p:pic>
      <p:sp>
        <p:nvSpPr>
          <p:cNvPr id="33" name="Forma Livre 32">
            <a:extLst>
              <a:ext uri="{FF2B5EF4-FFF2-40B4-BE49-F238E27FC236}">
                <a16:creationId xmlns:a16="http://schemas.microsoft.com/office/drawing/2014/main" id="{FDA885C0-D4E7-7B10-3FED-2163E5F020D9}"/>
              </a:ext>
            </a:extLst>
          </p:cNvPr>
          <p:cNvSpPr/>
          <p:nvPr userDrawn="1"/>
        </p:nvSpPr>
        <p:spPr>
          <a:xfrm rot="2642045">
            <a:off x="-2106977" y="318068"/>
            <a:ext cx="6198065" cy="6244294"/>
          </a:xfrm>
          <a:custGeom>
            <a:avLst/>
            <a:gdLst>
              <a:gd name="connsiteX0" fmla="*/ 0 w 6198065"/>
              <a:gd name="connsiteY0" fmla="*/ 1333198 h 6244294"/>
              <a:gd name="connsiteX1" fmla="*/ 1378924 w 6198065"/>
              <a:gd name="connsiteY1" fmla="*/ 0 h 6244294"/>
              <a:gd name="connsiteX2" fmla="*/ 5157329 w 6198065"/>
              <a:gd name="connsiteY2" fmla="*/ 0 h 6244294"/>
              <a:gd name="connsiteX3" fmla="*/ 6198065 w 6198065"/>
              <a:gd name="connsiteY3" fmla="*/ 1040736 h 6244294"/>
              <a:gd name="connsiteX4" fmla="*/ 6198065 w 6198065"/>
              <a:gd name="connsiteY4" fmla="*/ 4879894 h 6244294"/>
              <a:gd name="connsiteX5" fmla="*/ 4786868 w 6198065"/>
              <a:gd name="connsiteY5" fmla="*/ 6244294 h 6244294"/>
              <a:gd name="connsiteX6" fmla="*/ 4748240 w 6198065"/>
              <a:gd name="connsiteY6" fmla="*/ 6244294 h 6244294"/>
              <a:gd name="connsiteX7" fmla="*/ 0 w 6198065"/>
              <a:gd name="connsiteY7" fmla="*/ 1333198 h 624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98065" h="6244294">
                <a:moveTo>
                  <a:pt x="0" y="1333198"/>
                </a:moveTo>
                <a:lnTo>
                  <a:pt x="1378924" y="0"/>
                </a:lnTo>
                <a:lnTo>
                  <a:pt x="5157329" y="0"/>
                </a:lnTo>
                <a:cubicBezTo>
                  <a:pt x="5732113" y="0"/>
                  <a:pt x="6198065" y="465953"/>
                  <a:pt x="6198065" y="1040736"/>
                </a:cubicBezTo>
                <a:lnTo>
                  <a:pt x="6198065" y="4879894"/>
                </a:lnTo>
                <a:lnTo>
                  <a:pt x="4786868" y="6244294"/>
                </a:lnTo>
                <a:lnTo>
                  <a:pt x="4748240" y="6244294"/>
                </a:lnTo>
                <a:lnTo>
                  <a:pt x="0" y="1333198"/>
                </a:lnTo>
                <a:close/>
              </a:path>
            </a:pathLst>
          </a:custGeom>
          <a:gradFill flip="none" rotWithShape="1">
            <a:gsLst>
              <a:gs pos="0">
                <a:srgbClr val="BD920E">
                  <a:alpha val="10005"/>
                </a:srgbClr>
              </a:gs>
              <a:gs pos="56000">
                <a:srgbClr val="B17114">
                  <a:alpha val="65000"/>
                </a:srgbClr>
              </a:gs>
              <a:gs pos="100000">
                <a:srgbClr val="8B2E0C"/>
              </a:gs>
            </a:gsLst>
            <a:lin ang="6000000" scaled="0"/>
            <a:tileRect/>
          </a:gradFill>
          <a:ln>
            <a:noFill/>
          </a:ln>
          <a:effectLst>
            <a:outerShdw blurRad="888975" dist="100972" dir="10020000" rotWithShape="0">
              <a:schemeClr val="bg1">
                <a:alpha val="19737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pic>
        <p:nvPicPr>
          <p:cNvPr id="5" name="Imagem 4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9CF5CD92-DCC2-096F-C07A-06FC7C19D20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132" y="6109753"/>
            <a:ext cx="1072594" cy="406692"/>
          </a:xfrm>
          <a:prstGeom prst="rect">
            <a:avLst/>
          </a:prstGeom>
        </p:spPr>
      </p:pic>
      <p:cxnSp>
        <p:nvCxnSpPr>
          <p:cNvPr id="6" name="Conector Reto 18">
            <a:extLst>
              <a:ext uri="{FF2B5EF4-FFF2-40B4-BE49-F238E27FC236}">
                <a16:creationId xmlns:a16="http://schemas.microsoft.com/office/drawing/2014/main" id="{4625AAB2-F1D6-81E0-BF70-A58C709FE94B}"/>
              </a:ext>
            </a:extLst>
          </p:cNvPr>
          <p:cNvCxnSpPr>
            <a:cxnSpLocks/>
          </p:cNvCxnSpPr>
          <p:nvPr userDrawn="1"/>
        </p:nvCxnSpPr>
        <p:spPr>
          <a:xfrm flipH="1">
            <a:off x="1784104" y="6316661"/>
            <a:ext cx="8644812" cy="0"/>
          </a:xfrm>
          <a:prstGeom prst="line">
            <a:avLst/>
          </a:prstGeom>
          <a:ln w="12700">
            <a:gradFill>
              <a:gsLst>
                <a:gs pos="100000">
                  <a:schemeClr val="accent4">
                    <a:lumMod val="75000"/>
                  </a:schemeClr>
                </a:gs>
                <a:gs pos="0">
                  <a:srgbClr val="A17E11">
                    <a:alpha val="17650"/>
                  </a:srgbClr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tângulo 6">
            <a:extLst>
              <a:ext uri="{FF2B5EF4-FFF2-40B4-BE49-F238E27FC236}">
                <a16:creationId xmlns:a16="http://schemas.microsoft.com/office/drawing/2014/main" id="{77117142-2949-96CD-AB81-D2E625A8483B}"/>
              </a:ext>
            </a:extLst>
          </p:cNvPr>
          <p:cNvSpPr/>
          <p:nvPr userDrawn="1"/>
        </p:nvSpPr>
        <p:spPr>
          <a:xfrm>
            <a:off x="664684" y="6067208"/>
            <a:ext cx="1138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i="1" dirty="0">
                <a:solidFill>
                  <a:schemeClr val="bg2">
                    <a:lumMod val="9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Parte 1</a:t>
            </a:r>
          </a:p>
        </p:txBody>
      </p:sp>
      <p:cxnSp>
        <p:nvCxnSpPr>
          <p:cNvPr id="8" name="Conector Reto 20">
            <a:extLst>
              <a:ext uri="{FF2B5EF4-FFF2-40B4-BE49-F238E27FC236}">
                <a16:creationId xmlns:a16="http://schemas.microsoft.com/office/drawing/2014/main" id="{3763DB26-39E9-CB90-800E-F40CA0769A9F}"/>
              </a:ext>
            </a:extLst>
          </p:cNvPr>
          <p:cNvCxnSpPr>
            <a:cxnSpLocks/>
          </p:cNvCxnSpPr>
          <p:nvPr userDrawn="1"/>
        </p:nvCxnSpPr>
        <p:spPr>
          <a:xfrm flipV="1">
            <a:off x="600459" y="6067208"/>
            <a:ext cx="0" cy="461665"/>
          </a:xfrm>
          <a:prstGeom prst="line">
            <a:avLst/>
          </a:prstGeom>
          <a:ln w="15875">
            <a:solidFill>
              <a:srgbClr val="BD92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69519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BD1B0E4F-732F-90AD-F016-908C85E0DD7F}"/>
              </a:ext>
            </a:extLst>
          </p:cNvPr>
          <p:cNvSpPr/>
          <p:nvPr userDrawn="1"/>
        </p:nvSpPr>
        <p:spPr>
          <a:xfrm rot="10800000">
            <a:off x="1" y="1"/>
            <a:ext cx="12191999" cy="6857999"/>
          </a:xfrm>
          <a:prstGeom prst="rect">
            <a:avLst/>
          </a:prstGeom>
          <a:gradFill flip="none" rotWithShape="1">
            <a:gsLst>
              <a:gs pos="0">
                <a:srgbClr val="75132D"/>
              </a:gs>
              <a:gs pos="60000">
                <a:srgbClr val="8E1535"/>
              </a:gs>
              <a:gs pos="100000">
                <a:srgbClr val="F40342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pic>
        <p:nvPicPr>
          <p:cNvPr id="11" name="Imagem 10" descr="Uma imagem contendo computador, mesa, pente&#10;&#10;Descrição gerada automaticamente">
            <a:extLst>
              <a:ext uri="{FF2B5EF4-FFF2-40B4-BE49-F238E27FC236}">
                <a16:creationId xmlns:a16="http://schemas.microsoft.com/office/drawing/2014/main" id="{22574C74-9B4C-F183-F410-FB692B6EDC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12000"/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m 1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3492C66C-08FC-8B3D-3C4A-BBB7F285C37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132" y="6109753"/>
            <a:ext cx="1072594" cy="406692"/>
          </a:xfrm>
          <a:prstGeom prst="rect">
            <a:avLst/>
          </a:prstGeom>
        </p:spPr>
      </p:pic>
      <p:cxnSp>
        <p:nvCxnSpPr>
          <p:cNvPr id="3" name="Conector Reto 18">
            <a:extLst>
              <a:ext uri="{FF2B5EF4-FFF2-40B4-BE49-F238E27FC236}">
                <a16:creationId xmlns:a16="http://schemas.microsoft.com/office/drawing/2014/main" id="{B597E8DF-FD9F-49B6-5A58-E4E5E83C7C44}"/>
              </a:ext>
            </a:extLst>
          </p:cNvPr>
          <p:cNvCxnSpPr>
            <a:cxnSpLocks/>
          </p:cNvCxnSpPr>
          <p:nvPr userDrawn="1"/>
        </p:nvCxnSpPr>
        <p:spPr>
          <a:xfrm flipH="1">
            <a:off x="1784104" y="6316661"/>
            <a:ext cx="8644812" cy="0"/>
          </a:xfrm>
          <a:prstGeom prst="line">
            <a:avLst/>
          </a:prstGeom>
          <a:ln w="12700">
            <a:gradFill>
              <a:gsLst>
                <a:gs pos="100000">
                  <a:schemeClr val="accent4">
                    <a:lumMod val="75000"/>
                  </a:schemeClr>
                </a:gs>
                <a:gs pos="0">
                  <a:srgbClr val="A17E11">
                    <a:alpha val="17650"/>
                  </a:srgbClr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>
            <a:extLst>
              <a:ext uri="{FF2B5EF4-FFF2-40B4-BE49-F238E27FC236}">
                <a16:creationId xmlns:a16="http://schemas.microsoft.com/office/drawing/2014/main" id="{368969E6-A3AB-9587-1B1F-9EEF773D3CA6}"/>
              </a:ext>
            </a:extLst>
          </p:cNvPr>
          <p:cNvSpPr/>
          <p:nvPr userDrawn="1"/>
        </p:nvSpPr>
        <p:spPr>
          <a:xfrm>
            <a:off x="664684" y="6067208"/>
            <a:ext cx="1138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i="1" dirty="0">
                <a:solidFill>
                  <a:schemeClr val="bg2">
                    <a:lumMod val="9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Parte 1</a:t>
            </a:r>
          </a:p>
        </p:txBody>
      </p:sp>
      <p:cxnSp>
        <p:nvCxnSpPr>
          <p:cNvPr id="5" name="Conector Reto 20">
            <a:extLst>
              <a:ext uri="{FF2B5EF4-FFF2-40B4-BE49-F238E27FC236}">
                <a16:creationId xmlns:a16="http://schemas.microsoft.com/office/drawing/2014/main" id="{9A5385B7-5144-1D8A-E64D-288D8EAA0499}"/>
              </a:ext>
            </a:extLst>
          </p:cNvPr>
          <p:cNvCxnSpPr>
            <a:cxnSpLocks/>
          </p:cNvCxnSpPr>
          <p:nvPr userDrawn="1"/>
        </p:nvCxnSpPr>
        <p:spPr>
          <a:xfrm flipV="1">
            <a:off x="600459" y="6067208"/>
            <a:ext cx="0" cy="461665"/>
          </a:xfrm>
          <a:prstGeom prst="line">
            <a:avLst/>
          </a:prstGeom>
          <a:ln w="15875">
            <a:solidFill>
              <a:srgbClr val="BD92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1269966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1FF33BB5-D484-454E-EEB8-F10624BBC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7A0FC34-DCBC-AB9F-3D8D-8D3D1845F2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EA85373-0A52-7564-F354-504B6D96D4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fld id="{2022FD30-E497-AA42-9F20-85D0E9FD157B}" type="datetimeFigureOut">
              <a:rPr lang="pt-BR" smtClean="0"/>
              <a:pPr/>
              <a:t>01/06/2026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7E75741-5DEE-6EF6-E81D-A9A8A217CB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298A003-3393-A5B8-717B-CEE8534FBA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fld id="{0DEABB8A-722C-DF4D-B23F-90011C48556F}" type="slidenum">
              <a:rPr lang="pt-BR" smtClean="0"/>
              <a:pPr/>
              <a:t>‹nº›</a:t>
            </a:fld>
            <a:endParaRPr lang="pt-BR" dirty="0"/>
          </a:p>
        </p:txBody>
      </p:sp>
    </p:spTree>
    <p:custDataLst>
      <p:tags r:id="rId20"/>
    </p:custDataLst>
    <p:extLst>
      <p:ext uri="{BB962C8B-B14F-4D97-AF65-F5344CB8AC3E}">
        <p14:creationId xmlns:p14="http://schemas.microsoft.com/office/powerpoint/2010/main" val="8490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1" r:id="rId2"/>
    <p:sldLayoutId id="2147483690" r:id="rId3"/>
    <p:sldLayoutId id="2147483662" r:id="rId4"/>
    <p:sldLayoutId id="2147483677" r:id="rId5"/>
    <p:sldLayoutId id="2147483650" r:id="rId6"/>
    <p:sldLayoutId id="2147483660" r:id="rId7"/>
    <p:sldLayoutId id="2147483661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64" r:id="rId14"/>
    <p:sldLayoutId id="2147483656" r:id="rId15"/>
    <p:sldLayoutId id="2147483657" r:id="rId16"/>
    <p:sldLayoutId id="2147483658" r:id="rId17"/>
    <p:sldLayoutId id="214748365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3.xml"/><Relationship Id="rId5" Type="http://schemas.openxmlformats.org/officeDocument/2006/relationships/image" Target="../media/image27.svg"/><Relationship Id="rId4" Type="http://schemas.openxmlformats.org/officeDocument/2006/relationships/image" Target="../media/image3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4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5.xml"/><Relationship Id="rId4" Type="http://schemas.openxmlformats.org/officeDocument/2006/relationships/image" Target="../media/image3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8.sv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6.xml"/><Relationship Id="rId6" Type="http://schemas.openxmlformats.org/officeDocument/2006/relationships/image" Target="../media/image37.svg"/><Relationship Id="rId5" Type="http://schemas.openxmlformats.org/officeDocument/2006/relationships/image" Target="../media/image36.svg"/><Relationship Id="rId4" Type="http://schemas.openxmlformats.org/officeDocument/2006/relationships/image" Target="../media/image2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7.xml"/><Relationship Id="rId5" Type="http://schemas.openxmlformats.org/officeDocument/2006/relationships/image" Target="../media/image27.svg"/><Relationship Id="rId4" Type="http://schemas.openxmlformats.org/officeDocument/2006/relationships/image" Target="../media/image4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8.xml"/><Relationship Id="rId6" Type="http://schemas.openxmlformats.org/officeDocument/2006/relationships/image" Target="../media/image27.svg"/><Relationship Id="rId5" Type="http://schemas.openxmlformats.org/officeDocument/2006/relationships/image" Target="../media/image41.png"/><Relationship Id="rId4" Type="http://schemas.openxmlformats.org/officeDocument/2006/relationships/image" Target="../media/image3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9.xml"/><Relationship Id="rId5" Type="http://schemas.openxmlformats.org/officeDocument/2006/relationships/image" Target="../media/image41.png"/><Relationship Id="rId4" Type="http://schemas.openxmlformats.org/officeDocument/2006/relationships/image" Target="../media/image2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0.xml"/><Relationship Id="rId4" Type="http://schemas.openxmlformats.org/officeDocument/2006/relationships/image" Target="../media/image3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6.xml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7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2.xml"/><Relationship Id="rId6" Type="http://schemas.openxmlformats.org/officeDocument/2006/relationships/image" Target="../media/image27.sv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3.xml"/><Relationship Id="rId5" Type="http://schemas.openxmlformats.org/officeDocument/2006/relationships/image" Target="../media/image27.sv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4.xml"/><Relationship Id="rId5" Type="http://schemas.openxmlformats.org/officeDocument/2006/relationships/image" Target="../media/image47.png"/><Relationship Id="rId4" Type="http://schemas.openxmlformats.org/officeDocument/2006/relationships/image" Target="../media/image27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5.xml"/><Relationship Id="rId4" Type="http://schemas.openxmlformats.org/officeDocument/2006/relationships/image" Target="../media/image35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6.xml"/><Relationship Id="rId6" Type="http://schemas.openxmlformats.org/officeDocument/2006/relationships/image" Target="../media/image27.svg"/><Relationship Id="rId5" Type="http://schemas.openxmlformats.org/officeDocument/2006/relationships/image" Target="../media/image49.svg"/><Relationship Id="rId4" Type="http://schemas.openxmlformats.org/officeDocument/2006/relationships/image" Target="../media/image48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7.xml"/><Relationship Id="rId5" Type="http://schemas.openxmlformats.org/officeDocument/2006/relationships/image" Target="../media/image27.svg"/><Relationship Id="rId4" Type="http://schemas.openxmlformats.org/officeDocument/2006/relationships/image" Target="../media/image40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8.xml"/><Relationship Id="rId5" Type="http://schemas.openxmlformats.org/officeDocument/2006/relationships/image" Target="../media/image27.svg"/><Relationship Id="rId4" Type="http://schemas.openxmlformats.org/officeDocument/2006/relationships/image" Target="../media/image50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9.xml"/><Relationship Id="rId4" Type="http://schemas.openxmlformats.org/officeDocument/2006/relationships/image" Target="../media/image3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51.sv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0.xml"/><Relationship Id="rId6" Type="http://schemas.openxmlformats.org/officeDocument/2006/relationships/image" Target="../media/image39.svg"/><Relationship Id="rId5" Type="http://schemas.openxmlformats.org/officeDocument/2006/relationships/image" Target="../media/image38.svg"/><Relationship Id="rId4" Type="http://schemas.openxmlformats.org/officeDocument/2006/relationships/image" Target="../media/image27.svg"/><Relationship Id="rId9" Type="http://schemas.openxmlformats.org/officeDocument/2006/relationships/image" Target="../media/image53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27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2.xml"/><Relationship Id="rId6" Type="http://schemas.openxmlformats.org/officeDocument/2006/relationships/image" Target="../media/image27.sv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3.xml"/><Relationship Id="rId5" Type="http://schemas.openxmlformats.org/officeDocument/2006/relationships/image" Target="../media/image27.svg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4.xml"/><Relationship Id="rId6" Type="http://schemas.openxmlformats.org/officeDocument/2006/relationships/image" Target="../media/image27.sv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5.xml"/><Relationship Id="rId6" Type="http://schemas.openxmlformats.org/officeDocument/2006/relationships/image" Target="../media/image27.svg"/><Relationship Id="rId5" Type="http://schemas.openxmlformats.org/officeDocument/2006/relationships/image" Target="../media/image49.svg"/><Relationship Id="rId4" Type="http://schemas.openxmlformats.org/officeDocument/2006/relationships/image" Target="../media/image48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6.xml"/><Relationship Id="rId6" Type="http://schemas.openxmlformats.org/officeDocument/2006/relationships/image" Target="../media/image27.svg"/><Relationship Id="rId5" Type="http://schemas.openxmlformats.org/officeDocument/2006/relationships/image" Target="../media/image50.svg"/><Relationship Id="rId4" Type="http://schemas.openxmlformats.org/officeDocument/2006/relationships/image" Target="../media/image53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7.xml"/><Relationship Id="rId4" Type="http://schemas.openxmlformats.org/officeDocument/2006/relationships/image" Target="../media/image35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8.xml"/><Relationship Id="rId5" Type="http://schemas.openxmlformats.org/officeDocument/2006/relationships/image" Target="../media/image61.png"/><Relationship Id="rId4" Type="http://schemas.openxmlformats.org/officeDocument/2006/relationships/image" Target="../media/image27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.xml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0.xml"/><Relationship Id="rId5" Type="http://schemas.openxmlformats.org/officeDocument/2006/relationships/image" Target="../media/image62.jpeg"/><Relationship Id="rId4" Type="http://schemas.openxmlformats.org/officeDocument/2006/relationships/image" Target="../media/image27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cap.claro.com.br/loginapp2fa/?bmctx=2CB10C3CBDA68EEA32BB0C587A8EA8BC&amp;password=secure_string&amp;contextType=external&amp;username=string&amp;challenge_url=https%3A%2F%2Fcap.claro.com.br%2Floginapp2fa%2F&amp;request_id=8258847426401762258&amp;authn_try_count=0&amp;locale=pt_BR&amp;resource_url=%252Fuser%252Floginsso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sv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svg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svg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svg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9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1.xml"/><Relationship Id="rId4" Type="http://schemas.openxmlformats.org/officeDocument/2006/relationships/image" Target="../media/image35.sv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2.xml"/><Relationship Id="rId5" Type="http://schemas.openxmlformats.org/officeDocument/2006/relationships/image" Target="../media/image78.png"/><Relationship Id="rId4" Type="http://schemas.openxmlformats.org/officeDocument/2006/relationships/image" Target="../media/image27.sv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7" Type="http://schemas.openxmlformats.org/officeDocument/2006/relationships/image" Target="../media/image81.sv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3.xml"/><Relationship Id="rId6" Type="http://schemas.openxmlformats.org/officeDocument/2006/relationships/image" Target="../media/image80.svg"/><Relationship Id="rId5" Type="http://schemas.openxmlformats.org/officeDocument/2006/relationships/image" Target="../media/image79.svg"/><Relationship Id="rId4" Type="http://schemas.openxmlformats.org/officeDocument/2006/relationships/image" Target="../media/image27.sv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7" Type="http://schemas.openxmlformats.org/officeDocument/2006/relationships/image" Target="../media/image27.sv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4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sv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notesSlide" Target="../notesSlides/notesSlide55.xml"/><Relationship Id="rId7" Type="http://schemas.openxmlformats.org/officeDocument/2006/relationships/image" Target="../media/image86.sv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5.xml"/><Relationship Id="rId6" Type="http://schemas.openxmlformats.org/officeDocument/2006/relationships/image" Target="../media/image85.svg"/><Relationship Id="rId5" Type="http://schemas.openxmlformats.org/officeDocument/2006/relationships/image" Target="../media/image84.svg"/><Relationship Id="rId4" Type="http://schemas.openxmlformats.org/officeDocument/2006/relationships/image" Target="../media/image80.sv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notesSlide" Target="../notesSlides/notesSlide56.xml"/><Relationship Id="rId7" Type="http://schemas.openxmlformats.org/officeDocument/2006/relationships/image" Target="../media/image9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6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10" Type="http://schemas.openxmlformats.org/officeDocument/2006/relationships/image" Target="../media/image27.sv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7" Type="http://schemas.openxmlformats.org/officeDocument/2006/relationships/image" Target="../media/image27.sv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7.xml"/><Relationship Id="rId6" Type="http://schemas.openxmlformats.org/officeDocument/2006/relationships/image" Target="../media/image94.png"/><Relationship Id="rId5" Type="http://schemas.openxmlformats.org/officeDocument/2006/relationships/image" Target="../media/image93.svg"/><Relationship Id="rId4" Type="http://schemas.openxmlformats.org/officeDocument/2006/relationships/image" Target="../media/image7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0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6.png"/><Relationship Id="rId9" Type="http://schemas.openxmlformats.org/officeDocument/2006/relationships/image" Target="../media/image2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8.xml"/><Relationship Id="rId4" Type="http://schemas.openxmlformats.org/officeDocument/2006/relationships/image" Target="../media/image27.sv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notesSlide" Target="../notesSlides/notesSlide59.xml"/><Relationship Id="rId7" Type="http://schemas.openxmlformats.org/officeDocument/2006/relationships/hyperlink" Target="https://www.claro.com.br/produtosclaro/executivos/" TargetMode="Externa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9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0.xml"/><Relationship Id="rId5" Type="http://schemas.openxmlformats.org/officeDocument/2006/relationships/image" Target="../media/image27.svg"/><Relationship Id="rId4" Type="http://schemas.openxmlformats.org/officeDocument/2006/relationships/image" Target="../media/image9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1.xml"/><Relationship Id="rId6" Type="http://schemas.openxmlformats.org/officeDocument/2006/relationships/image" Target="../media/image27.svg"/><Relationship Id="rId5" Type="http://schemas.openxmlformats.org/officeDocument/2006/relationships/image" Target="../media/image100.svg"/><Relationship Id="rId4" Type="http://schemas.openxmlformats.org/officeDocument/2006/relationships/image" Target="../media/image9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2.xml"/><Relationship Id="rId5" Type="http://schemas.openxmlformats.org/officeDocument/2006/relationships/image" Target="../media/image27.svg"/><Relationship Id="rId4" Type="http://schemas.openxmlformats.org/officeDocument/2006/relationships/image" Target="../media/image101.sv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3.xml"/><Relationship Id="rId6" Type="http://schemas.openxmlformats.org/officeDocument/2006/relationships/image" Target="../media/image27.svg"/><Relationship Id="rId5" Type="http://schemas.openxmlformats.org/officeDocument/2006/relationships/image" Target="../media/image103.png"/><Relationship Id="rId4" Type="http://schemas.openxmlformats.org/officeDocument/2006/relationships/image" Target="../media/image102.sv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4.xml"/><Relationship Id="rId5" Type="http://schemas.openxmlformats.org/officeDocument/2006/relationships/image" Target="../media/image27.svg"/><Relationship Id="rId4" Type="http://schemas.openxmlformats.org/officeDocument/2006/relationships/image" Target="../media/image10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5.xml"/><Relationship Id="rId5" Type="http://schemas.openxmlformats.org/officeDocument/2006/relationships/image" Target="../media/image27.svg"/><Relationship Id="rId4" Type="http://schemas.openxmlformats.org/officeDocument/2006/relationships/image" Target="../media/image10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.xml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6.xml"/><Relationship Id="rId4" Type="http://schemas.openxmlformats.org/officeDocument/2006/relationships/image" Target="../media/image27.sv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7.xml"/><Relationship Id="rId4" Type="http://schemas.openxmlformats.org/officeDocument/2006/relationships/image" Target="../media/image35.sv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sv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8.xml"/><Relationship Id="rId5" Type="http://schemas.openxmlformats.org/officeDocument/2006/relationships/image" Target="../media/image107.png"/><Relationship Id="rId4" Type="http://schemas.openxmlformats.org/officeDocument/2006/relationships/image" Target="../media/image27.sv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9.xml"/><Relationship Id="rId5" Type="http://schemas.openxmlformats.org/officeDocument/2006/relationships/image" Target="../media/image27.svg"/><Relationship Id="rId4" Type="http://schemas.openxmlformats.org/officeDocument/2006/relationships/image" Target="../media/image10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0.xml"/><Relationship Id="rId4" Type="http://schemas.openxmlformats.org/officeDocument/2006/relationships/image" Target="../media/image109.sv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sv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svg"/><Relationship Id="rId1" Type="http://schemas.openxmlformats.org/officeDocument/2006/relationships/slideLayout" Target="../slideLayouts/slideLayout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svg"/><Relationship Id="rId1" Type="http://schemas.openxmlformats.org/officeDocument/2006/relationships/slideLayout" Target="../slideLayouts/slideLayout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sv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2.xml"/><Relationship Id="rId6" Type="http://schemas.openxmlformats.org/officeDocument/2006/relationships/image" Target="../media/image111.png"/><Relationship Id="rId5" Type="http://schemas.openxmlformats.org/officeDocument/2006/relationships/hyperlink" Target="https://cap.claro.com.br/loginapp2fa/?bmctx=2CB10C3CBDA68EEA32BB0C587A8EA8BC&amp;password=secure_string&amp;contextType=external&amp;username=string&amp;challenge_url=https%3A%2F%2Fcap.claro.com.br%2Floginapp2fa%2F&amp;request_id=8258847426401762258&amp;authn_try_count=0&amp;locale=pt_BR&amp;resource_url=%252Fuser%252Floginsso" TargetMode="External"/><Relationship Id="rId4" Type="http://schemas.openxmlformats.org/officeDocument/2006/relationships/image" Target="../media/image110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75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3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51415"/>
            </a:gs>
            <a:gs pos="59000">
              <a:srgbClr val="3D2E06"/>
            </a:gs>
            <a:gs pos="91000">
              <a:srgbClr val="F50242"/>
            </a:gs>
          </a:gsLst>
          <a:lin ang="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F44B8D-68DF-EDEC-C212-58D915F38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ângulo 32">
            <a:extLst>
              <a:ext uri="{FF2B5EF4-FFF2-40B4-BE49-F238E27FC236}">
                <a16:creationId xmlns:a16="http://schemas.microsoft.com/office/drawing/2014/main" id="{500FDC7B-7BC1-DD00-9212-C67573D3C804}"/>
              </a:ext>
            </a:extLst>
          </p:cNvPr>
          <p:cNvSpPr/>
          <p:nvPr/>
        </p:nvSpPr>
        <p:spPr>
          <a:xfrm>
            <a:off x="35817" y="147595"/>
            <a:ext cx="12192000" cy="6839290"/>
          </a:xfrm>
          <a:prstGeom prst="rect">
            <a:avLst/>
          </a:prstGeom>
          <a:solidFill>
            <a:srgbClr val="131313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1AA88A6B-EB8B-944A-F7BC-21D9E5A94238}"/>
              </a:ext>
            </a:extLst>
          </p:cNvPr>
          <p:cNvSpPr/>
          <p:nvPr/>
        </p:nvSpPr>
        <p:spPr>
          <a:xfrm>
            <a:off x="6651570" y="-1978349"/>
            <a:ext cx="12201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i="1" dirty="0">
                <a:solidFill>
                  <a:schemeClr val="bg2">
                    <a:lumMod val="9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parte 1 </a:t>
            </a: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4DDBF9EB-C451-A04A-BEFE-6378DEC665A0}"/>
              </a:ext>
            </a:extLst>
          </p:cNvPr>
          <p:cNvCxnSpPr>
            <a:cxnSpLocks/>
          </p:cNvCxnSpPr>
          <p:nvPr/>
        </p:nvCxnSpPr>
        <p:spPr>
          <a:xfrm flipH="1">
            <a:off x="8110947" y="2254650"/>
            <a:ext cx="2694187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E1AD09"/>
                </a:gs>
                <a:gs pos="100000">
                  <a:srgbClr val="F50242"/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9303B577-94C3-84A0-D1CD-6E70C60C3D3F}"/>
              </a:ext>
            </a:extLst>
          </p:cNvPr>
          <p:cNvCxnSpPr>
            <a:cxnSpLocks/>
          </p:cNvCxnSpPr>
          <p:nvPr/>
        </p:nvCxnSpPr>
        <p:spPr>
          <a:xfrm flipV="1">
            <a:off x="5541150" y="-1478877"/>
            <a:ext cx="0" cy="461665"/>
          </a:xfrm>
          <a:prstGeom prst="line">
            <a:avLst/>
          </a:prstGeom>
          <a:ln w="15875">
            <a:solidFill>
              <a:srgbClr val="BD92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25792180-713D-F7E1-6EFF-798C97B69F81}"/>
              </a:ext>
            </a:extLst>
          </p:cNvPr>
          <p:cNvSpPr/>
          <p:nvPr userDrawn="1"/>
        </p:nvSpPr>
        <p:spPr>
          <a:xfrm rot="7062917">
            <a:off x="-5313927" y="1039804"/>
            <a:ext cx="7255225" cy="7255225"/>
          </a:xfrm>
          <a:prstGeom prst="ellipse">
            <a:avLst/>
          </a:prstGeom>
          <a:gradFill>
            <a:gsLst>
              <a:gs pos="100000">
                <a:srgbClr val="222122"/>
              </a:gs>
              <a:gs pos="0">
                <a:schemeClr val="tx1"/>
              </a:gs>
            </a:gsLst>
            <a:lin ang="5400000" scaled="1"/>
          </a:gradFill>
          <a:ln>
            <a:noFill/>
          </a:ln>
          <a:effectLst>
            <a:outerShdw blurRad="888975" dist="100972" dir="10020000" rotWithShape="0">
              <a:schemeClr val="bg1">
                <a:alpha val="19737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CF04CCE9-578D-73A8-DA0C-FCA97BFCC232}"/>
              </a:ext>
            </a:extLst>
          </p:cNvPr>
          <p:cNvGrpSpPr/>
          <p:nvPr userDrawn="1"/>
        </p:nvGrpSpPr>
        <p:grpSpPr>
          <a:xfrm rot="4946910">
            <a:off x="-5067147" y="1392849"/>
            <a:ext cx="6500044" cy="6549135"/>
            <a:chOff x="-3473330" y="1692107"/>
            <a:chExt cx="9569330" cy="956933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1ACB545-6285-E74C-93E2-55D6F1FE92AE}"/>
                </a:ext>
              </a:extLst>
            </p:cNvPr>
            <p:cNvSpPr/>
            <p:nvPr userDrawn="1"/>
          </p:nvSpPr>
          <p:spPr>
            <a:xfrm>
              <a:off x="-3473330" y="1692107"/>
              <a:ext cx="9569330" cy="9569330"/>
            </a:xfrm>
            <a:prstGeom prst="ellipse">
              <a:avLst/>
            </a:prstGeom>
            <a:noFill/>
            <a:ln w="28575">
              <a:gradFill flip="none" rotWithShape="1">
                <a:gsLst>
                  <a:gs pos="0">
                    <a:srgbClr val="151415"/>
                  </a:gs>
                  <a:gs pos="45000">
                    <a:srgbClr val="3D2E06"/>
                  </a:gs>
                  <a:gs pos="91000">
                    <a:srgbClr val="F5024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lt1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DE75AE6-93D9-84B2-5568-8ECD5C32219F}"/>
                </a:ext>
              </a:extLst>
            </p:cNvPr>
            <p:cNvSpPr/>
            <p:nvPr userDrawn="1"/>
          </p:nvSpPr>
          <p:spPr>
            <a:xfrm>
              <a:off x="-2962942" y="2202495"/>
              <a:ext cx="8548554" cy="8548554"/>
            </a:xfrm>
            <a:prstGeom prst="ellipse">
              <a:avLst/>
            </a:prstGeom>
            <a:noFill/>
            <a:ln w="28575">
              <a:gradFill flip="none" rotWithShape="1">
                <a:gsLst>
                  <a:gs pos="0">
                    <a:srgbClr val="151415"/>
                  </a:gs>
                  <a:gs pos="45000">
                    <a:srgbClr val="3D2E06"/>
                  </a:gs>
                  <a:gs pos="91000">
                    <a:srgbClr val="F5024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lt1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3414054-DCF8-3DAB-337B-405D7ED1648B}"/>
                </a:ext>
              </a:extLst>
            </p:cNvPr>
            <p:cNvSpPr/>
            <p:nvPr userDrawn="1"/>
          </p:nvSpPr>
          <p:spPr>
            <a:xfrm>
              <a:off x="-2219909" y="2818444"/>
              <a:ext cx="7193037" cy="7193037"/>
            </a:xfrm>
            <a:prstGeom prst="ellipse">
              <a:avLst/>
            </a:prstGeom>
            <a:noFill/>
            <a:ln w="28575">
              <a:gradFill flip="none" rotWithShape="1">
                <a:gsLst>
                  <a:gs pos="0">
                    <a:srgbClr val="151415"/>
                  </a:gs>
                  <a:gs pos="45000">
                    <a:srgbClr val="3D2E06"/>
                  </a:gs>
                  <a:gs pos="91000">
                    <a:srgbClr val="F5024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lt1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F99BDB2-ABA0-EFDA-EDA7-4411A56D132E}"/>
                </a:ext>
              </a:extLst>
            </p:cNvPr>
            <p:cNvSpPr/>
            <p:nvPr userDrawn="1"/>
          </p:nvSpPr>
          <p:spPr>
            <a:xfrm>
              <a:off x="-1616274" y="3462184"/>
              <a:ext cx="5976566" cy="5976566"/>
            </a:xfrm>
            <a:prstGeom prst="ellipse">
              <a:avLst/>
            </a:prstGeom>
            <a:noFill/>
            <a:ln w="28575">
              <a:gradFill flip="none" rotWithShape="1">
                <a:gsLst>
                  <a:gs pos="0">
                    <a:srgbClr val="151415"/>
                  </a:gs>
                  <a:gs pos="45000">
                    <a:srgbClr val="3D2E06"/>
                  </a:gs>
                  <a:gs pos="91000">
                    <a:srgbClr val="F5024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lt1"/>
                </a:solidFill>
                <a:latin typeface="Segoe UI" panose="020B0502040204020203" pitchFamily="34" charset="0"/>
              </a:endParaRPr>
            </a:p>
          </p:txBody>
        </p:sp>
      </p:grpSp>
      <p:pic>
        <p:nvPicPr>
          <p:cNvPr id="31" name="Imagem 30" descr="Imagem em preto e branco&#10;&#10;Descrição gerada automaticamente">
            <a:extLst>
              <a:ext uri="{FF2B5EF4-FFF2-40B4-BE49-F238E27FC236}">
                <a16:creationId xmlns:a16="http://schemas.microsoft.com/office/drawing/2014/main" id="{2F3460A1-CAD0-7EF1-F73B-45A95E6BF3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173" t="40879" r="42450" b="38612"/>
          <a:stretch/>
        </p:blipFill>
        <p:spPr>
          <a:xfrm>
            <a:off x="10879675" y="-2327659"/>
            <a:ext cx="1233512" cy="1406517"/>
          </a:xfrm>
          <a:prstGeom prst="rect">
            <a:avLst/>
          </a:prstGeom>
        </p:spPr>
      </p:pic>
      <p:sp>
        <p:nvSpPr>
          <p:cNvPr id="38" name="Retângulo 37">
            <a:extLst>
              <a:ext uri="{FF2B5EF4-FFF2-40B4-BE49-F238E27FC236}">
                <a16:creationId xmlns:a16="http://schemas.microsoft.com/office/drawing/2014/main" id="{F85FA06E-4669-8CD6-37C1-D2FEBF381919}"/>
              </a:ext>
            </a:extLst>
          </p:cNvPr>
          <p:cNvSpPr/>
          <p:nvPr/>
        </p:nvSpPr>
        <p:spPr>
          <a:xfrm>
            <a:off x="-25651805" y="3162407"/>
            <a:ext cx="12191999" cy="6858000"/>
          </a:xfrm>
          <a:prstGeom prst="rect">
            <a:avLst/>
          </a:prstGeom>
          <a:solidFill>
            <a:srgbClr val="131313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pic>
        <p:nvPicPr>
          <p:cNvPr id="9" name="Imagem 8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C231860A-32A3-E31C-4247-41E285C12E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235" y="5910057"/>
            <a:ext cx="1072594" cy="406692"/>
          </a:xfrm>
          <a:prstGeom prst="rect">
            <a:avLst/>
          </a:prstGeom>
        </p:spPr>
      </p:pic>
      <p:pic>
        <p:nvPicPr>
          <p:cNvPr id="20" name="Imagem 19" descr="Uma imagem contendo Gráfico&#10;&#10;O conteúdo gerado por IA pode estar incorreto.">
            <a:extLst>
              <a:ext uri="{FF2B5EF4-FFF2-40B4-BE49-F238E27FC236}">
                <a16:creationId xmlns:a16="http://schemas.microsoft.com/office/drawing/2014/main" id="{62517339-8FF9-A7A6-EFDF-7BC2C36BC0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8" b="23988"/>
          <a:stretch>
            <a:fillRect/>
          </a:stretch>
        </p:blipFill>
        <p:spPr>
          <a:xfrm>
            <a:off x="2690022" y="4170993"/>
            <a:ext cx="6883590" cy="2687054"/>
          </a:xfrm>
          <a:prstGeom prst="rect">
            <a:avLst/>
          </a:prstGeom>
        </p:spPr>
      </p:pic>
      <p:pic>
        <p:nvPicPr>
          <p:cNvPr id="24" name="Imagem 23" descr="Logotipo&#10;&#10;O conteúdo gerado por IA pode estar incorreto.">
            <a:extLst>
              <a:ext uri="{FF2B5EF4-FFF2-40B4-BE49-F238E27FC236}">
                <a16:creationId xmlns:a16="http://schemas.microsoft.com/office/drawing/2014/main" id="{6D058204-94CD-09A7-1706-8FD281AEBE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861" y="1875215"/>
            <a:ext cx="5175528" cy="614390"/>
          </a:xfrm>
          <a:prstGeom prst="rect">
            <a:avLst/>
          </a:prstGeom>
        </p:spPr>
      </p:pic>
      <p:pic>
        <p:nvPicPr>
          <p:cNvPr id="34" name="Imagem 33" descr="Ícone&#10;&#10;Descrição gerada automaticamente">
            <a:extLst>
              <a:ext uri="{FF2B5EF4-FFF2-40B4-BE49-F238E27FC236}">
                <a16:creationId xmlns:a16="http://schemas.microsoft.com/office/drawing/2014/main" id="{D8E8A4C5-D998-A6A6-D4C7-316B4ED7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32313"/>
          <a:stretch/>
        </p:blipFill>
        <p:spPr>
          <a:xfrm>
            <a:off x="707947" y="350575"/>
            <a:ext cx="997959" cy="344618"/>
          </a:xfrm>
          <a:prstGeom prst="rect">
            <a:avLst/>
          </a:prstGeom>
        </p:spPr>
      </p:pic>
      <p:pic>
        <p:nvPicPr>
          <p:cNvPr id="36" name="Imagem 35" descr="Imagem em preto e branco&#10;&#10;Descrição gerada automaticamente">
            <a:extLst>
              <a:ext uri="{FF2B5EF4-FFF2-40B4-BE49-F238E27FC236}">
                <a16:creationId xmlns:a16="http://schemas.microsoft.com/office/drawing/2014/main" id="{0BC1FFD7-6AF9-EE35-B1DC-6EC1AC9995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173" t="40879" r="42450" b="38612"/>
          <a:stretch/>
        </p:blipFill>
        <p:spPr>
          <a:xfrm>
            <a:off x="1968508" y="3720345"/>
            <a:ext cx="659360" cy="751838"/>
          </a:xfrm>
          <a:prstGeom prst="rect">
            <a:avLst/>
          </a:prstGeom>
        </p:spPr>
      </p:pic>
      <p:pic>
        <p:nvPicPr>
          <p:cNvPr id="37" name="Imagem 36" descr="Imagem em preto e branco&#10;&#10;Descrição gerada automaticamente">
            <a:extLst>
              <a:ext uri="{FF2B5EF4-FFF2-40B4-BE49-F238E27FC236}">
                <a16:creationId xmlns:a16="http://schemas.microsoft.com/office/drawing/2014/main" id="{5E606B10-0D6F-6272-4BD9-C4B633F0BE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173" t="40879" r="42450" b="38612"/>
          <a:stretch/>
        </p:blipFill>
        <p:spPr>
          <a:xfrm>
            <a:off x="7789515" y="1943703"/>
            <a:ext cx="612520" cy="698428"/>
          </a:xfrm>
          <a:prstGeom prst="rect">
            <a:avLst/>
          </a:prstGeom>
        </p:spPr>
      </p:pic>
      <p:pic>
        <p:nvPicPr>
          <p:cNvPr id="39" name="Imagem 38" descr="Imagem em preto e branco&#10;&#10;Descrição gerada automaticamente">
            <a:extLst>
              <a:ext uri="{FF2B5EF4-FFF2-40B4-BE49-F238E27FC236}">
                <a16:creationId xmlns:a16="http://schemas.microsoft.com/office/drawing/2014/main" id="{5D217417-F1E9-0FF5-9D1B-A86209287D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173" t="40879" r="42450" b="38612"/>
          <a:stretch/>
        </p:blipFill>
        <p:spPr>
          <a:xfrm>
            <a:off x="5869634" y="1594489"/>
            <a:ext cx="612520" cy="698428"/>
          </a:xfrm>
          <a:prstGeom prst="rect">
            <a:avLst/>
          </a:prstGeom>
        </p:spPr>
      </p:pic>
      <p:pic>
        <p:nvPicPr>
          <p:cNvPr id="44" name="Imagem 43" descr="Imagem em preto e branco&#10;&#10;Descrição gerada automaticamente">
            <a:extLst>
              <a:ext uri="{FF2B5EF4-FFF2-40B4-BE49-F238E27FC236}">
                <a16:creationId xmlns:a16="http://schemas.microsoft.com/office/drawing/2014/main" id="{44452F63-65F2-19C7-62E1-315FA56DA2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173" t="40879" r="42450" b="38612"/>
          <a:stretch/>
        </p:blipFill>
        <p:spPr>
          <a:xfrm>
            <a:off x="10374948" y="3712981"/>
            <a:ext cx="659360" cy="751838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522ECF98-09F9-3F4A-7A51-93CEEAFB620B}"/>
              </a:ext>
            </a:extLst>
          </p:cNvPr>
          <p:cNvSpPr/>
          <p:nvPr/>
        </p:nvSpPr>
        <p:spPr>
          <a:xfrm>
            <a:off x="10172682" y="339075"/>
            <a:ext cx="12201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i="1" dirty="0">
                <a:solidFill>
                  <a:schemeClr val="bg2">
                    <a:lumMod val="9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parte 1 </a:t>
            </a:r>
          </a:p>
        </p:txBody>
      </p:sp>
      <p:cxnSp>
        <p:nvCxnSpPr>
          <p:cNvPr id="6" name="Conector Reto 7">
            <a:extLst>
              <a:ext uri="{FF2B5EF4-FFF2-40B4-BE49-F238E27FC236}">
                <a16:creationId xmlns:a16="http://schemas.microsoft.com/office/drawing/2014/main" id="{BF687A19-2560-4D68-A096-49AF270245F0}"/>
              </a:ext>
            </a:extLst>
          </p:cNvPr>
          <p:cNvCxnSpPr>
            <a:cxnSpLocks/>
          </p:cNvCxnSpPr>
          <p:nvPr/>
        </p:nvCxnSpPr>
        <p:spPr>
          <a:xfrm flipV="1">
            <a:off x="11392824" y="339075"/>
            <a:ext cx="0" cy="461665"/>
          </a:xfrm>
          <a:prstGeom prst="line">
            <a:avLst/>
          </a:prstGeom>
          <a:ln w="15875">
            <a:solidFill>
              <a:srgbClr val="D3A5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m 9" descr="Logotipo&#10;&#10;O conteúdo gerado por IA pode estar incorreto.">
            <a:extLst>
              <a:ext uri="{FF2B5EF4-FFF2-40B4-BE49-F238E27FC236}">
                <a16:creationId xmlns:a16="http://schemas.microsoft.com/office/drawing/2014/main" id="{9AAFCAE4-458F-5C9D-6A28-DC4B58D0D91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861" y="2822297"/>
            <a:ext cx="8379248" cy="1270174"/>
          </a:xfrm>
          <a:prstGeom prst="rect">
            <a:avLst/>
          </a:prstGeom>
        </p:spPr>
      </p:pic>
      <p:pic>
        <p:nvPicPr>
          <p:cNvPr id="43" name="Imagem 42" descr="Imagem em preto e branco&#10;&#10;Descrição gerada automaticamente">
            <a:extLst>
              <a:ext uri="{FF2B5EF4-FFF2-40B4-BE49-F238E27FC236}">
                <a16:creationId xmlns:a16="http://schemas.microsoft.com/office/drawing/2014/main" id="{EE40C48A-A7CA-6D76-FB41-C29425FEA2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173" t="40879" r="42450" b="38612"/>
          <a:stretch/>
        </p:blipFill>
        <p:spPr>
          <a:xfrm>
            <a:off x="10220315" y="2491403"/>
            <a:ext cx="659360" cy="751838"/>
          </a:xfrm>
          <a:prstGeom prst="rect">
            <a:avLst/>
          </a:prstGeom>
        </p:spPr>
      </p:pic>
      <p:pic>
        <p:nvPicPr>
          <p:cNvPr id="42" name="Imagem 41" descr="Imagem em preto e branco&#10;&#10;Descrição gerada automaticamente">
            <a:extLst>
              <a:ext uri="{FF2B5EF4-FFF2-40B4-BE49-F238E27FC236}">
                <a16:creationId xmlns:a16="http://schemas.microsoft.com/office/drawing/2014/main" id="{96014001-05CD-B7AD-1488-25A9AE95F3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173" t="40879" r="42450" b="38612"/>
          <a:stretch/>
        </p:blipFill>
        <p:spPr>
          <a:xfrm>
            <a:off x="1988899" y="2504270"/>
            <a:ext cx="659360" cy="751838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C02BCA07-D440-53DE-6F6E-B85F36F2DF8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32965" y="-1325277"/>
            <a:ext cx="45719" cy="11005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2364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9DEEEB40-9E82-872E-8D28-41E99E7596B1}"/>
              </a:ext>
            </a:extLst>
          </p:cNvPr>
          <p:cNvSpPr txBox="1"/>
          <p:nvPr/>
        </p:nvSpPr>
        <p:spPr>
          <a:xfrm>
            <a:off x="1799269" y="3011354"/>
            <a:ext cx="44834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600" b="1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Você já conhece o canal Premium?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D249AB6C-2983-2C99-566A-2017EF3356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6" r="19324"/>
          <a:stretch/>
        </p:blipFill>
        <p:spPr>
          <a:xfrm>
            <a:off x="6693204" y="1314133"/>
            <a:ext cx="5498796" cy="4594773"/>
          </a:xfrm>
          <a:prstGeom prst="rect">
            <a:avLst/>
          </a:prstGeom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AB389587-19CC-167F-3B9E-1B1E710B08F7}"/>
              </a:ext>
            </a:extLst>
          </p:cNvPr>
          <p:cNvSpPr/>
          <p:nvPr/>
        </p:nvSpPr>
        <p:spPr>
          <a:xfrm rot="5400000">
            <a:off x="5352973" y="3681691"/>
            <a:ext cx="88392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71">
            <a:extLst>
              <a:ext uri="{FF2B5EF4-FFF2-40B4-BE49-F238E27FC236}">
                <a16:creationId xmlns:a16="http://schemas.microsoft.com/office/drawing/2014/main" id="{BEEC71CE-8D4D-4619-6A71-0F1AED71610A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6513" r="-183"/>
          <a:stretch/>
        </p:blipFill>
        <p:spPr>
          <a:xfrm>
            <a:off x="47625" y="897883"/>
            <a:ext cx="1895494" cy="560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06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ED0F186C-6361-5D4B-0942-752FBC333A0A}"/>
              </a:ext>
            </a:extLst>
          </p:cNvPr>
          <p:cNvGrpSpPr/>
          <p:nvPr/>
        </p:nvGrpSpPr>
        <p:grpSpPr>
          <a:xfrm>
            <a:off x="6228740" y="1150841"/>
            <a:ext cx="5659764" cy="5157688"/>
            <a:chOff x="6228740" y="1150841"/>
            <a:chExt cx="5659764" cy="5157688"/>
          </a:xfrm>
        </p:grpSpPr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1138024B-7CD6-4683-2CA9-9AAF31565056}"/>
                </a:ext>
              </a:extLst>
            </p:cNvPr>
            <p:cNvSpPr/>
            <p:nvPr/>
          </p:nvSpPr>
          <p:spPr>
            <a:xfrm>
              <a:off x="7788438" y="1827817"/>
              <a:ext cx="1489365" cy="3883249"/>
            </a:xfrm>
            <a:prstGeom prst="rect">
              <a:avLst/>
            </a:prstGeom>
            <a:gradFill flip="none" rotWithShape="1">
              <a:gsLst>
                <a:gs pos="63000">
                  <a:srgbClr val="131313">
                    <a:alpha val="53743"/>
                  </a:srgbClr>
                </a:gs>
                <a:gs pos="99000">
                  <a:srgbClr val="2D2C2E"/>
                </a:gs>
                <a:gs pos="0">
                  <a:srgbClr val="6B540E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Segoe UI" panose="020B0502040204020203" pitchFamily="34" charset="0"/>
              </a:endParaRPr>
            </a:p>
          </p:txBody>
        </p:sp>
        <p:pic>
          <p:nvPicPr>
            <p:cNvPr id="20" name="Gráfico 19">
              <a:extLst>
                <a:ext uri="{FF2B5EF4-FFF2-40B4-BE49-F238E27FC236}">
                  <a16:creationId xmlns:a16="http://schemas.microsoft.com/office/drawing/2014/main" id="{2ECFB8D1-4CFE-760E-69C6-4AC186912DF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28740" y="1150841"/>
              <a:ext cx="5659764" cy="5157688"/>
            </a:xfrm>
            <a:prstGeom prst="rect">
              <a:avLst/>
            </a:prstGeom>
          </p:spPr>
        </p:pic>
      </p:grp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2ACFBF0-7D17-8F66-E02B-B94BBD127576}"/>
              </a:ext>
            </a:extLst>
          </p:cNvPr>
          <p:cNvSpPr txBox="1"/>
          <p:nvPr/>
        </p:nvSpPr>
        <p:spPr>
          <a:xfrm>
            <a:off x="1753698" y="2304851"/>
            <a:ext cx="54634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Premium é um </a:t>
            </a:r>
            <a:r>
              <a:rPr lang="pt-BR" sz="2400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canal com atuação 360º</a:t>
            </a:r>
            <a:r>
              <a:rPr lang="pt-BR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ou seja, temos como objetivo </a:t>
            </a:r>
            <a:r>
              <a:rPr lang="pt-BR" sz="24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aumentar a penetração, blindar, rentabilizar e atender</a:t>
            </a:r>
            <a:r>
              <a:rPr lang="pt-BR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nossa base de </a:t>
            </a:r>
            <a:r>
              <a:rPr lang="pt-BR" sz="24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clientes alto valor</a:t>
            </a:r>
            <a:r>
              <a:rPr lang="pt-BR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pic>
        <p:nvPicPr>
          <p:cNvPr id="3" name="Imagem 71">
            <a:extLst>
              <a:ext uri="{FF2B5EF4-FFF2-40B4-BE49-F238E27FC236}">
                <a16:creationId xmlns:a16="http://schemas.microsoft.com/office/drawing/2014/main" id="{6F2CB01E-7C37-0212-94EF-28E523CD9FFF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6513" r="-183"/>
          <a:stretch/>
        </p:blipFill>
        <p:spPr>
          <a:xfrm>
            <a:off x="47625" y="1827817"/>
            <a:ext cx="1201581" cy="35548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681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AB389587-19CC-167F-3B9E-1B1E710B08F7}"/>
              </a:ext>
            </a:extLst>
          </p:cNvPr>
          <p:cNvSpPr/>
          <p:nvPr/>
        </p:nvSpPr>
        <p:spPr>
          <a:xfrm rot="5400000">
            <a:off x="1733611" y="449175"/>
            <a:ext cx="71749" cy="1561598"/>
          </a:xfrm>
          <a:prstGeom prst="rect">
            <a:avLst/>
          </a:prstGeom>
          <a:solidFill>
            <a:srgbClr val="A27E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pic>
        <p:nvPicPr>
          <p:cNvPr id="22" name="Gráfico 21">
            <a:extLst>
              <a:ext uri="{FF2B5EF4-FFF2-40B4-BE49-F238E27FC236}">
                <a16:creationId xmlns:a16="http://schemas.microsoft.com/office/drawing/2014/main" id="{DA2A1256-052A-4B99-A01B-E542CD6D3F44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0869" t="-1227" r="45775" b="9289"/>
          <a:stretch/>
        </p:blipFill>
        <p:spPr>
          <a:xfrm>
            <a:off x="5358356" y="1355054"/>
            <a:ext cx="1974729" cy="5098134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EFFD0F1F-50B1-59D3-4515-196639EFFCD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311641" y="2128929"/>
            <a:ext cx="1974728" cy="4309625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BA639042-FEC0-5734-A25F-CE6725747201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3106" t="-1227" r="21755" b="15681"/>
          <a:stretch/>
        </p:blipFill>
        <p:spPr>
          <a:xfrm>
            <a:off x="9264924" y="1709475"/>
            <a:ext cx="1279976" cy="4743708"/>
          </a:xfrm>
          <a:prstGeom prst="rect">
            <a:avLst/>
          </a:prstGeom>
        </p:spPr>
      </p:pic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FCD62FFE-AF20-810C-59A6-5E28634294FB}"/>
              </a:ext>
            </a:extLst>
          </p:cNvPr>
          <p:cNvCxnSpPr>
            <a:cxnSpLocks/>
          </p:cNvCxnSpPr>
          <p:nvPr/>
        </p:nvCxnSpPr>
        <p:spPr>
          <a:xfrm flipH="1">
            <a:off x="6096000" y="6453188"/>
            <a:ext cx="4448900" cy="0"/>
          </a:xfrm>
          <a:prstGeom prst="line">
            <a:avLst/>
          </a:prstGeom>
          <a:ln w="12700">
            <a:solidFill>
              <a:srgbClr val="BD92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áfico 7">
            <a:extLst>
              <a:ext uri="{FF2B5EF4-FFF2-40B4-BE49-F238E27FC236}">
                <a16:creationId xmlns:a16="http://schemas.microsoft.com/office/drawing/2014/main" id="{EE7C7C4A-46E6-0043-F75B-F4C223BC5EC8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8245" t="-1227" r="2274" b="26441"/>
          <a:stretch/>
        </p:blipFill>
        <p:spPr>
          <a:xfrm>
            <a:off x="10544900" y="1709475"/>
            <a:ext cx="1647100" cy="4147038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83EB1D60-44F0-D4F4-81A3-D4AB6DE488B5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055" t="-1227" r="70832" b="12370"/>
          <a:stretch/>
        </p:blipFill>
        <p:spPr>
          <a:xfrm>
            <a:off x="3142695" y="1652764"/>
            <a:ext cx="2207782" cy="4927310"/>
          </a:xfrm>
          <a:prstGeom prst="rect">
            <a:avLst/>
          </a:prstGeom>
        </p:spPr>
      </p:pic>
      <p:sp>
        <p:nvSpPr>
          <p:cNvPr id="4" name="Triângulo 3">
            <a:extLst>
              <a:ext uri="{FF2B5EF4-FFF2-40B4-BE49-F238E27FC236}">
                <a16:creationId xmlns:a16="http://schemas.microsoft.com/office/drawing/2014/main" id="{79774DDC-EAE3-525F-8C57-CA48BDDC9999}"/>
              </a:ext>
            </a:extLst>
          </p:cNvPr>
          <p:cNvSpPr/>
          <p:nvPr/>
        </p:nvSpPr>
        <p:spPr>
          <a:xfrm rot="5017852">
            <a:off x="4503504" y="6414847"/>
            <a:ext cx="2677386" cy="4192487"/>
          </a:xfrm>
          <a:prstGeom prst="triangle">
            <a:avLst/>
          </a:prstGeom>
          <a:solidFill>
            <a:srgbClr val="E1AD09">
              <a:alpha val="50000"/>
            </a:srgbClr>
          </a:solidFill>
          <a:ln w="15875">
            <a:solidFill>
              <a:srgbClr val="E1AD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pic>
        <p:nvPicPr>
          <p:cNvPr id="3" name="Imagem 2" descr="Cidade com prédios altos&#10;&#10;Descrição gerada automaticamente">
            <a:extLst>
              <a:ext uri="{FF2B5EF4-FFF2-40B4-BE49-F238E27FC236}">
                <a16:creationId xmlns:a16="http://schemas.microsoft.com/office/drawing/2014/main" id="{4307D49A-75E7-DACE-6996-9E55B34295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" t="1323" r="49854" b="22988"/>
          <a:stretch/>
        </p:blipFill>
        <p:spPr>
          <a:xfrm>
            <a:off x="2397897" y="7423719"/>
            <a:ext cx="2640235" cy="2650346"/>
          </a:xfrm>
          <a:prstGeom prst="ellipse">
            <a:avLst/>
          </a:prstGeom>
          <a:ln w="28575">
            <a:solidFill>
              <a:srgbClr val="E1AD09"/>
            </a:solidFill>
          </a:ln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4647530E-90E5-354D-F9BE-039568BD4FB4}"/>
              </a:ext>
            </a:extLst>
          </p:cNvPr>
          <p:cNvSpPr txBox="1"/>
          <p:nvPr/>
        </p:nvSpPr>
        <p:spPr>
          <a:xfrm>
            <a:off x="940561" y="1401224"/>
            <a:ext cx="51073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Para seguir, vamos entrar no condomínio residencial, nosso local de trabalho!</a:t>
            </a:r>
          </a:p>
        </p:txBody>
      </p:sp>
      <p:pic>
        <p:nvPicPr>
          <p:cNvPr id="17" name="Imagem 16" descr="Imagem em preto e branco&#10;&#10;Descrição gerada automaticamente">
            <a:extLst>
              <a:ext uri="{FF2B5EF4-FFF2-40B4-BE49-F238E27FC236}">
                <a16:creationId xmlns:a16="http://schemas.microsoft.com/office/drawing/2014/main" id="{AE739EF3-9ABF-AB1A-D064-CEBE7749D60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173" t="40879" r="42450" b="38612"/>
          <a:stretch/>
        </p:blipFill>
        <p:spPr>
          <a:xfrm>
            <a:off x="8729415" y="1749965"/>
            <a:ext cx="768366" cy="876132"/>
          </a:xfrm>
          <a:prstGeom prst="rect">
            <a:avLst/>
          </a:prstGeom>
        </p:spPr>
      </p:pic>
      <p:sp>
        <p:nvSpPr>
          <p:cNvPr id="5" name="Triângulo 4">
            <a:extLst>
              <a:ext uri="{FF2B5EF4-FFF2-40B4-BE49-F238E27FC236}">
                <a16:creationId xmlns:a16="http://schemas.microsoft.com/office/drawing/2014/main" id="{E29719CA-CA5E-D30F-9BE3-8EA8FB6E00A5}"/>
              </a:ext>
            </a:extLst>
          </p:cNvPr>
          <p:cNvSpPr/>
          <p:nvPr/>
        </p:nvSpPr>
        <p:spPr>
          <a:xfrm rot="5017852">
            <a:off x="5011662" y="2037419"/>
            <a:ext cx="2575314" cy="3989599"/>
          </a:xfrm>
          <a:prstGeom prst="triangle">
            <a:avLst/>
          </a:prstGeom>
          <a:solidFill>
            <a:srgbClr val="F40342">
              <a:alpha val="50000"/>
            </a:srgbClr>
          </a:solidFill>
          <a:ln>
            <a:solidFill>
              <a:srgbClr val="F40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pic>
        <p:nvPicPr>
          <p:cNvPr id="7" name="Imagem 6" descr="Cidade com prédios altos&#10;&#10;Descrição gerada automaticamente">
            <a:extLst>
              <a:ext uri="{FF2B5EF4-FFF2-40B4-BE49-F238E27FC236}">
                <a16:creationId xmlns:a16="http://schemas.microsoft.com/office/drawing/2014/main" id="{E5C9F85E-6ECC-3A66-3B66-659D005F38D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" t="1323" r="49854" b="22988"/>
          <a:stretch/>
        </p:blipFill>
        <p:spPr>
          <a:xfrm>
            <a:off x="2754476" y="2958569"/>
            <a:ext cx="2640235" cy="2650346"/>
          </a:xfrm>
          <a:prstGeom prst="ellipse">
            <a:avLst/>
          </a:prstGeom>
          <a:ln w="28575">
            <a:solidFill>
              <a:srgbClr val="F40342"/>
            </a:solidFill>
          </a:ln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414454C2-AFE0-1E9D-4B3D-F92A75BE884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58852" y="8538594"/>
            <a:ext cx="1943100" cy="441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449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2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2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200"/>
                                </p:stCondLst>
                                <p:childTnLst>
                                  <p:par>
                                    <p:cTn id="47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2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4" grpId="0" animBg="1"/>
          <p:bldP spid="24" grpId="0"/>
          <p:bldP spid="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2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2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200"/>
                                </p:stCondLst>
                                <p:childTnLst>
                                  <p:par>
                                    <p:cTn id="47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2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4" grpId="0" animBg="1"/>
          <p:bldP spid="24" grpId="0"/>
          <p:bldP spid="5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7B6E57-DC65-4487-94F7-F3274C8A2C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7DE5C23C-8C50-19B1-EF43-5B8CA68E05FA}"/>
              </a:ext>
            </a:extLst>
          </p:cNvPr>
          <p:cNvSpPr txBox="1"/>
          <p:nvPr/>
        </p:nvSpPr>
        <p:spPr>
          <a:xfrm>
            <a:off x="2078743" y="571593"/>
            <a:ext cx="4108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O que vamos ver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47C56697-5EB5-6C50-C336-0085F036E303}"/>
              </a:ext>
            </a:extLst>
          </p:cNvPr>
          <p:cNvSpPr/>
          <p:nvPr/>
        </p:nvSpPr>
        <p:spPr>
          <a:xfrm rot="5400000">
            <a:off x="5259480" y="545743"/>
            <a:ext cx="83941" cy="1561598"/>
          </a:xfrm>
          <a:prstGeom prst="rect">
            <a:avLst/>
          </a:prstGeom>
          <a:solidFill>
            <a:srgbClr val="A27E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B4E52526-945D-AC01-8936-1E85A2990D05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933" t="-566" r="4840" b="-2460"/>
          <a:stretch/>
        </p:blipFill>
        <p:spPr>
          <a:xfrm>
            <a:off x="5763111" y="533400"/>
            <a:ext cx="4881690" cy="6132389"/>
          </a:xfrm>
          <a:prstGeom prst="rect">
            <a:avLst/>
          </a:prstGeom>
        </p:spPr>
      </p:pic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04A714FF-AC9A-F940-CF1E-F0D79E94AF90}"/>
              </a:ext>
            </a:extLst>
          </p:cNvPr>
          <p:cNvCxnSpPr>
            <a:cxnSpLocks/>
          </p:cNvCxnSpPr>
          <p:nvPr/>
        </p:nvCxnSpPr>
        <p:spPr>
          <a:xfrm flipH="1">
            <a:off x="6082249" y="5365263"/>
            <a:ext cx="974574" cy="0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6407B7D4-E47F-8DE2-C9B7-6E28B9558E4A}"/>
              </a:ext>
            </a:extLst>
          </p:cNvPr>
          <p:cNvCxnSpPr>
            <a:cxnSpLocks/>
          </p:cNvCxnSpPr>
          <p:nvPr/>
        </p:nvCxnSpPr>
        <p:spPr>
          <a:xfrm flipV="1">
            <a:off x="6082249" y="2022764"/>
            <a:ext cx="0" cy="3342499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4C2109CA-EDF8-1F3C-6F7A-550AD0188BD7}"/>
              </a:ext>
            </a:extLst>
          </p:cNvPr>
          <p:cNvSpPr txBox="1"/>
          <p:nvPr/>
        </p:nvSpPr>
        <p:spPr>
          <a:xfrm>
            <a:off x="2698782" y="1849740"/>
            <a:ext cx="3109299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 Canal Premium</a:t>
            </a:r>
          </a:p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Vantagens</a:t>
            </a:r>
          </a:p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Funções</a:t>
            </a:r>
          </a:p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Responsabilidades</a:t>
            </a:r>
          </a:p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Plantões</a:t>
            </a:r>
          </a:p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Apresentação pessoal e abordagem</a:t>
            </a:r>
          </a:p>
          <a:p>
            <a:pPr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Giga clube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45CF1E6D-A7C2-6DBF-0DA3-E4842091E182}"/>
              </a:ext>
            </a:extLst>
          </p:cNvPr>
          <p:cNvSpPr/>
          <p:nvPr/>
        </p:nvSpPr>
        <p:spPr>
          <a:xfrm>
            <a:off x="3356792" y="1916387"/>
            <a:ext cx="2458271" cy="369332"/>
          </a:xfrm>
          <a:prstGeom prst="rect">
            <a:avLst/>
          </a:prstGeom>
          <a:solidFill>
            <a:srgbClr val="F50242"/>
          </a:solidFill>
        </p:spPr>
        <p:txBody>
          <a:bodyPr wrap="square">
            <a:spAutoFit/>
          </a:bodyPr>
          <a:lstStyle/>
          <a:p>
            <a:pPr lvl="0" algn="r"/>
            <a:r>
              <a:rPr lang="pt-BR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O Canal Premium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0189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3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8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3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8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3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8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  <p:bldP spid="37" grpId="0" uiExpand="1" build="p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9DEEEB40-9E82-872E-8D28-41E99E7596B1}"/>
              </a:ext>
            </a:extLst>
          </p:cNvPr>
          <p:cNvSpPr txBox="1"/>
          <p:nvPr/>
        </p:nvSpPr>
        <p:spPr>
          <a:xfrm>
            <a:off x="3515590" y="2693461"/>
            <a:ext cx="6788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O que é o canal Premium?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2ACFBF0-7D17-8F66-E02B-B94BBD127576}"/>
              </a:ext>
            </a:extLst>
          </p:cNvPr>
          <p:cNvSpPr txBox="1"/>
          <p:nvPr/>
        </p:nvSpPr>
        <p:spPr>
          <a:xfrm>
            <a:off x="3515591" y="3510599"/>
            <a:ext cx="65428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Muito bem! Vamos conhecer o primeiro tema que será abordado, vamos entender mais o que é o Canal Premium!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24616D9F-DA27-7D80-5D68-9411C88EF48B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4555" t="-1308" r="-2713" b="-1058"/>
          <a:stretch/>
        </p:blipFill>
        <p:spPr>
          <a:xfrm>
            <a:off x="47625" y="1286219"/>
            <a:ext cx="2315848" cy="4903613"/>
          </a:xfrm>
          <a:prstGeom prst="rect">
            <a:avLst/>
          </a:prstGeom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09D7A7C8-6F62-419C-44BB-8CE41D43C299}"/>
              </a:ext>
            </a:extLst>
          </p:cNvPr>
          <p:cNvSpPr/>
          <p:nvPr/>
        </p:nvSpPr>
        <p:spPr>
          <a:xfrm rot="5400000">
            <a:off x="4311850" y="4149271"/>
            <a:ext cx="96667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425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>
            <a:extLst>
              <a:ext uri="{FF2B5EF4-FFF2-40B4-BE49-F238E27FC236}">
                <a16:creationId xmlns:a16="http://schemas.microsoft.com/office/drawing/2014/main" id="{42ACFBF0-7D17-8F66-E02B-B94BBD127576}"/>
              </a:ext>
            </a:extLst>
          </p:cNvPr>
          <p:cNvSpPr txBox="1"/>
          <p:nvPr/>
        </p:nvSpPr>
        <p:spPr>
          <a:xfrm>
            <a:off x="890821" y="2644170"/>
            <a:ext cx="44892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Claro possui diferentes canais para atender os clientes e o </a:t>
            </a:r>
            <a:r>
              <a:rPr lang="pt-BR" sz="2400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PREMIUM</a:t>
            </a:r>
            <a:r>
              <a:rPr lang="pt-BR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é um deles, onde os </a:t>
            </a:r>
            <a:r>
              <a:rPr lang="pt-BR" sz="2400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principais objetivos</a:t>
            </a:r>
            <a:r>
              <a:rPr lang="pt-BR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são: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20F1CCF-D11E-3580-5DD2-E1A549838BA8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3177" t="3241" r="-1335" b="-3241"/>
          <a:stretch/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007635D8-1383-E9BB-BBE7-F627077ACD54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20620"/>
          <a:stretch/>
        </p:blipFill>
        <p:spPr>
          <a:xfrm>
            <a:off x="9361905" y="3651458"/>
            <a:ext cx="1977403" cy="156966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43377AAF-F90C-BBD9-FC1D-2F1D4158D6FF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8863" r="7416" b="17812"/>
          <a:stretch/>
        </p:blipFill>
        <p:spPr>
          <a:xfrm>
            <a:off x="7103543" y="3771624"/>
            <a:ext cx="1529900" cy="1501900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5C5B4CA7-45F7-7764-004F-792EA40FDFED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875" r="10206" b="21550"/>
          <a:stretch/>
        </p:blipFill>
        <p:spPr>
          <a:xfrm>
            <a:off x="7224560" y="1596055"/>
            <a:ext cx="1287866" cy="1264205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2C34763F-FC9E-A977-DC11-1DF10A5AA0AE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9876" r="10516" b="17812"/>
          <a:stretch/>
        </p:blipFill>
        <p:spPr>
          <a:xfrm>
            <a:off x="9706673" y="1558953"/>
            <a:ext cx="1287866" cy="1329618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C34EAF4F-1438-8F16-995A-D86AFC3BCA23}"/>
              </a:ext>
            </a:extLst>
          </p:cNvPr>
          <p:cNvSpPr txBox="1"/>
          <p:nvPr/>
        </p:nvSpPr>
        <p:spPr>
          <a:xfrm flipH="1">
            <a:off x="7005464" y="2893242"/>
            <a:ext cx="1726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PROSPECÇÃO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68D011AA-0500-16A1-140B-97AA24374A07}"/>
              </a:ext>
            </a:extLst>
          </p:cNvPr>
          <p:cNvSpPr txBox="1"/>
          <p:nvPr/>
        </p:nvSpPr>
        <p:spPr>
          <a:xfrm flipH="1">
            <a:off x="9607521" y="2898402"/>
            <a:ext cx="1486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CONFIANÇA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B61021A9-7A07-80F4-D6AF-4E32601B981A}"/>
              </a:ext>
            </a:extLst>
          </p:cNvPr>
          <p:cNvSpPr txBox="1"/>
          <p:nvPr/>
        </p:nvSpPr>
        <p:spPr>
          <a:xfrm flipH="1">
            <a:off x="7005464" y="5273524"/>
            <a:ext cx="1726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CONEXÃO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D0A9FA68-B83A-CF62-B088-341D69858992}"/>
              </a:ext>
            </a:extLst>
          </p:cNvPr>
          <p:cNvSpPr txBox="1"/>
          <p:nvPr/>
        </p:nvSpPr>
        <p:spPr>
          <a:xfrm flipH="1">
            <a:off x="9487577" y="5273524"/>
            <a:ext cx="1726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ESTRATÉGIA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63672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  <p:bldP spid="17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ED84532E-3C59-C09F-A132-745D13E59E44}"/>
              </a:ext>
            </a:extLst>
          </p:cNvPr>
          <p:cNvGrpSpPr>
            <a:grpSpLocks noChangeAspect="1"/>
          </p:cNvGrpSpPr>
          <p:nvPr/>
        </p:nvGrpSpPr>
        <p:grpSpPr>
          <a:xfrm>
            <a:off x="8262596" y="88899"/>
            <a:ext cx="934514" cy="917577"/>
            <a:chOff x="5641604" y="1863545"/>
            <a:chExt cx="3512596" cy="3448924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3091FC2-7CF1-AA5A-C34D-436B0C738280}"/>
                </a:ext>
              </a:extLst>
            </p:cNvPr>
            <p:cNvSpPr/>
            <p:nvPr/>
          </p:nvSpPr>
          <p:spPr>
            <a:xfrm>
              <a:off x="6636362" y="2943240"/>
              <a:ext cx="1523081" cy="1469895"/>
            </a:xfrm>
            <a:prstGeom prst="ellipse">
              <a:avLst/>
            </a:prstGeom>
            <a:gradFill flip="none" rotWithShape="1">
              <a:gsLst>
                <a:gs pos="63000">
                  <a:srgbClr val="131313">
                    <a:alpha val="53743"/>
                  </a:srgbClr>
                </a:gs>
                <a:gs pos="99000">
                  <a:srgbClr val="2D2C2E"/>
                </a:gs>
                <a:gs pos="0">
                  <a:srgbClr val="8A6B15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Segoe UI" panose="020B0502040204020203" pitchFamily="34" charset="0"/>
              </a:endParaRPr>
            </a:p>
          </p:txBody>
        </p:sp>
        <p:pic>
          <p:nvPicPr>
            <p:cNvPr id="3" name="Gráfico 2">
              <a:extLst>
                <a:ext uri="{FF2B5EF4-FFF2-40B4-BE49-F238E27FC236}">
                  <a16:creationId xmlns:a16="http://schemas.microsoft.com/office/drawing/2014/main" id="{C5D0702F-2B7F-8F8C-EC84-1A7E0A0664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2146" r="11762" b="25287"/>
            <a:stretch/>
          </p:blipFill>
          <p:spPr>
            <a:xfrm>
              <a:off x="5641604" y="1863545"/>
              <a:ext cx="3512596" cy="3448924"/>
            </a:xfrm>
            <a:prstGeom prst="rect">
              <a:avLst/>
            </a:prstGeom>
          </p:spPr>
        </p:pic>
      </p:grpSp>
      <p:pic>
        <p:nvPicPr>
          <p:cNvPr id="2" name="Imagem 17">
            <a:extLst>
              <a:ext uri="{FF2B5EF4-FFF2-40B4-BE49-F238E27FC236}">
                <a16:creationId xmlns:a16="http://schemas.microsoft.com/office/drawing/2014/main" id="{96B44614-8691-C9C4-EE64-05B17A76939E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4144" r="-2302"/>
          <a:stretch/>
        </p:blipFill>
        <p:spPr>
          <a:xfrm>
            <a:off x="47625" y="886110"/>
            <a:ext cx="553425" cy="1144748"/>
          </a:xfrm>
          <a:prstGeom prst="rect">
            <a:avLst/>
          </a:prstGeom>
        </p:spPr>
      </p:pic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1C8EC04F-DD6A-FBE0-92EE-403791C12755}"/>
              </a:ext>
            </a:extLst>
          </p:cNvPr>
          <p:cNvGraphicFramePr>
            <a:graphicFrameLocks noGrp="1"/>
          </p:cNvGraphicFramePr>
          <p:nvPr/>
        </p:nvGraphicFramePr>
        <p:xfrm>
          <a:off x="601051" y="1120777"/>
          <a:ext cx="5070722" cy="5223803"/>
        </p:xfrm>
        <a:graphic>
          <a:graphicData uri="http://schemas.openxmlformats.org/drawingml/2006/table">
            <a:tbl>
              <a:tblPr/>
              <a:tblGrid>
                <a:gridCol w="5070722">
                  <a:extLst>
                    <a:ext uri="{9D8B030D-6E8A-4147-A177-3AD203B41FA5}">
                      <a16:colId xmlns:a16="http://schemas.microsoft.com/office/drawing/2014/main" val="3734043318"/>
                    </a:ext>
                  </a:extLst>
                </a:gridCol>
              </a:tblGrid>
              <a:tr h="4068228">
                <a:tc>
                  <a:txBody>
                    <a:bodyPr/>
                    <a:lstStyle/>
                    <a:p>
                      <a:pPr fontAlgn="t">
                        <a:lnSpc>
                          <a:spcPts val="1500"/>
                        </a:lnSpc>
                        <a:buNone/>
                      </a:pPr>
                      <a:r>
                        <a:rPr lang="pt-BR" sz="2000" b="1" kern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Tahoma" panose="020B0604030504040204" pitchFamily="34" charset="0"/>
                          <a:cs typeface="Segoe UI" panose="020B0502040204020203" pitchFamily="34" charset="0"/>
                        </a:rPr>
                        <a:t>📌 Canal Premium – Nacional</a:t>
                      </a:r>
                    </a:p>
                    <a:p>
                      <a:pPr fontAlgn="t">
                        <a:lnSpc>
                          <a:spcPts val="1500"/>
                        </a:lnSpc>
                        <a:buNone/>
                      </a:pPr>
                      <a:endParaRPr lang="pt-BR" sz="2000" b="1" kern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Tahoma" panose="020B0604030504040204" pitchFamily="34" charset="0"/>
                        <a:cs typeface="Segoe UI" panose="020B0502040204020203" pitchFamily="34" charset="0"/>
                      </a:endParaRPr>
                    </a:p>
                    <a:p>
                      <a:pPr fontAlgn="t">
                        <a:lnSpc>
                          <a:spcPts val="1500"/>
                        </a:lnSpc>
                        <a:buNone/>
                      </a:pPr>
                      <a:r>
                        <a:rPr lang="pt-BR" sz="1600" kern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Tahoma" panose="020B0604030504040204" pitchFamily="34" charset="0"/>
                          <a:cs typeface="Segoe UI" panose="020B0502040204020203" pitchFamily="34" charset="0"/>
                        </a:rPr>
                        <a:t>Responsável pela estratégia nacional e </a:t>
                      </a:r>
                      <a:br>
                        <a:rPr lang="pt-BR" sz="1600" kern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Tahoma" panose="020B0604030504040204" pitchFamily="34" charset="0"/>
                          <a:cs typeface="Segoe UI" panose="020B0502040204020203" pitchFamily="34" charset="0"/>
                        </a:rPr>
                      </a:br>
                      <a:r>
                        <a:rPr lang="pt-BR" sz="1600" kern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Tahoma" panose="020B0604030504040204" pitchFamily="34" charset="0"/>
                          <a:cs typeface="Segoe UI" panose="020B0502040204020203" pitchFamily="34" charset="0"/>
                        </a:rPr>
                        <a:t>padronização dos processos</a:t>
                      </a:r>
                    </a:p>
                    <a:p>
                      <a:pPr fontAlgn="t">
                        <a:lnSpc>
                          <a:spcPts val="1500"/>
                        </a:lnSpc>
                        <a:buNone/>
                      </a:pPr>
                      <a:endParaRPr lang="pt-BR" sz="1600" kern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Tahoma" panose="020B0604030504040204" pitchFamily="34" charset="0"/>
                        <a:cs typeface="Segoe UI" panose="020B0502040204020203" pitchFamily="34" charset="0"/>
                      </a:endParaRPr>
                    </a:p>
                    <a:p>
                      <a:pPr fontAlgn="t">
                        <a:lnSpc>
                          <a:spcPts val="1500"/>
                        </a:lnSpc>
                        <a:buNone/>
                      </a:pPr>
                      <a:r>
                        <a:rPr lang="pt-BR" sz="1600" b="1" kern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Tahoma" panose="020B0604030504040204" pitchFamily="34" charset="0"/>
                          <a:cs typeface="Segoe UI" panose="020B0502040204020203" pitchFamily="34" charset="0"/>
                        </a:rPr>
                        <a:t>🎯 Principais atividades</a:t>
                      </a:r>
                    </a:p>
                    <a:p>
                      <a:pPr marL="285750" indent="-285750" fontAlgn="t">
                        <a:lnSpc>
                          <a:spcPts val="15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sz="1600" kern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Tahoma" panose="020B0604030504040204" pitchFamily="34" charset="0"/>
                          <a:cs typeface="Segoe UI" panose="020B0502040204020203" pitchFamily="34" charset="0"/>
                        </a:rPr>
                        <a:t>Definição de estratégia comercial </a:t>
                      </a:r>
                    </a:p>
                    <a:p>
                      <a:pPr marL="742950" lvl="1" indent="-285750" fontAlgn="t">
                        <a:lnSpc>
                          <a:spcPts val="15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sz="1600" kern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Tahoma" panose="020B0604030504040204" pitchFamily="34" charset="0"/>
                          <a:cs typeface="Segoe UI" panose="020B0502040204020203" pitchFamily="34" charset="0"/>
                        </a:rPr>
                        <a:t>Metas nacionais</a:t>
                      </a:r>
                    </a:p>
                    <a:p>
                      <a:pPr marL="742950" lvl="1" indent="-285750" fontAlgn="t">
                        <a:lnSpc>
                          <a:spcPts val="15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sz="1600" kern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Tahoma" panose="020B0604030504040204" pitchFamily="34" charset="0"/>
                          <a:cs typeface="Segoe UI" panose="020B0502040204020203" pitchFamily="34" charset="0"/>
                        </a:rPr>
                        <a:t>Mix de produtos </a:t>
                      </a:r>
                    </a:p>
                    <a:p>
                      <a:pPr marL="742950" lvl="1" indent="-285750" fontAlgn="t">
                        <a:lnSpc>
                          <a:spcPts val="15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sz="1600" kern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Tahoma" panose="020B0604030504040204" pitchFamily="34" charset="0"/>
                          <a:cs typeface="Segoe UI" panose="020B0502040204020203" pitchFamily="34" charset="0"/>
                        </a:rPr>
                        <a:t>Estruturação da carteira</a:t>
                      </a:r>
                    </a:p>
                    <a:p>
                      <a:pPr marL="742950" lvl="1" indent="-285750" fontAlgn="t">
                        <a:lnSpc>
                          <a:spcPts val="1500"/>
                        </a:lnSpc>
                        <a:buFont typeface="Arial" panose="020B0604020202020204" pitchFamily="34" charset="0"/>
                        <a:buChar char="•"/>
                      </a:pPr>
                      <a:endParaRPr lang="pt-BR" sz="1600" kern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Tahoma" panose="020B0604030504040204" pitchFamily="34" charset="0"/>
                        <a:cs typeface="Segoe UI" panose="020B0502040204020203" pitchFamily="34" charset="0"/>
                      </a:endParaRPr>
                    </a:p>
                    <a:p>
                      <a:pPr marL="285750" indent="-285750" fontAlgn="t">
                        <a:lnSpc>
                          <a:spcPts val="15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sz="1600" b="1" kern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Tahoma" panose="020B0604030504040204" pitchFamily="34" charset="0"/>
                          <a:cs typeface="Segoe UI" panose="020B0502040204020203" pitchFamily="34" charset="0"/>
                        </a:rPr>
                        <a:t>Criação de políticas </a:t>
                      </a:r>
                    </a:p>
                    <a:p>
                      <a:pPr marL="742950" lvl="1" indent="-285750" fontAlgn="t">
                        <a:lnSpc>
                          <a:spcPts val="15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sz="1600" kern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Tahoma" panose="020B0604030504040204" pitchFamily="34" charset="0"/>
                          <a:cs typeface="Segoe UI" panose="020B0502040204020203" pitchFamily="34" charset="0"/>
                        </a:rPr>
                        <a:t>Regras de comissionamento</a:t>
                      </a:r>
                    </a:p>
                    <a:p>
                      <a:pPr marL="742950" lvl="1" indent="-285750" fontAlgn="t">
                        <a:lnSpc>
                          <a:spcPts val="15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sz="1600" kern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Tahoma" panose="020B0604030504040204" pitchFamily="34" charset="0"/>
                          <a:cs typeface="Segoe UI" panose="020B0502040204020203" pitchFamily="34" charset="0"/>
                        </a:rPr>
                        <a:t>Política de campanhas</a:t>
                      </a:r>
                    </a:p>
                    <a:p>
                      <a:pPr fontAlgn="t">
                        <a:lnSpc>
                          <a:spcPts val="1500"/>
                        </a:lnSpc>
                        <a:buFont typeface="Arial" panose="020B0604020202020204" pitchFamily="34" charset="0"/>
                        <a:buChar char="•"/>
                      </a:pPr>
                      <a:endParaRPr lang="pt-BR" sz="1600" kern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Tahoma" panose="020B0604030504040204" pitchFamily="34" charset="0"/>
                        <a:cs typeface="Segoe UI" panose="020B0502040204020203" pitchFamily="34" charset="0"/>
                      </a:endParaRPr>
                    </a:p>
                    <a:p>
                      <a:pPr marL="285750" indent="-285750" fontAlgn="t">
                        <a:lnSpc>
                          <a:spcPts val="15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sz="1600" b="1" kern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Tahoma" panose="020B0604030504040204" pitchFamily="34" charset="0"/>
                          <a:cs typeface="Segoe UI" panose="020B0502040204020203" pitchFamily="34" charset="0"/>
                        </a:rPr>
                        <a:t>Gestão de performance </a:t>
                      </a:r>
                    </a:p>
                    <a:p>
                      <a:pPr marL="742950" lvl="1" indent="-285750" fontAlgn="t">
                        <a:lnSpc>
                          <a:spcPts val="15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sz="1600" kern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Tahoma" panose="020B0604030504040204" pitchFamily="34" charset="0"/>
                          <a:cs typeface="Segoe UI" panose="020B0502040204020203" pitchFamily="34" charset="0"/>
                        </a:rPr>
                        <a:t>Acompanhamento de KPIs (vendas, </a:t>
                      </a:r>
                      <a:r>
                        <a:rPr lang="pt-BR" sz="1600" kern="1200" dirty="0" err="1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Tahoma" panose="020B0604030504040204" pitchFamily="34" charset="0"/>
                          <a:cs typeface="Segoe UI" panose="020B0502040204020203" pitchFamily="34" charset="0"/>
                        </a:rPr>
                        <a:t>churn</a:t>
                      </a:r>
                      <a:r>
                        <a:rPr lang="pt-BR" sz="1600" kern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Tahoma" panose="020B0604030504040204" pitchFamily="34" charset="0"/>
                          <a:cs typeface="Segoe UI" panose="020B0502040204020203" pitchFamily="34" charset="0"/>
                        </a:rPr>
                        <a:t> e qualidade)</a:t>
                      </a:r>
                    </a:p>
                    <a:p>
                      <a:pPr marL="742950" marR="0" lvl="1" indent="-285750" algn="l" defTabSz="914400" rtl="0" eaLnBrk="1" fontAlgn="t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t-BR" sz="1600" kern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Tahoma" panose="020B0604030504040204" pitchFamily="34" charset="0"/>
                          <a:cs typeface="Segoe UI" panose="020B0502040204020203" pitchFamily="34" charset="0"/>
                        </a:rPr>
                        <a:t>Compliance e prevenção a fraude</a:t>
                      </a:r>
                    </a:p>
                    <a:p>
                      <a:pPr fontAlgn="t">
                        <a:lnSpc>
                          <a:spcPts val="1500"/>
                        </a:lnSpc>
                        <a:buFont typeface="Arial" panose="020B0604020202020204" pitchFamily="34" charset="0"/>
                        <a:buChar char="•"/>
                      </a:pPr>
                      <a:endParaRPr lang="pt-BR" sz="1600" kern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Tahoma" panose="020B0604030504040204" pitchFamily="34" charset="0"/>
                        <a:cs typeface="Segoe UI" panose="020B0502040204020203" pitchFamily="34" charset="0"/>
                      </a:endParaRPr>
                    </a:p>
                    <a:p>
                      <a:pPr marL="285750" indent="-285750" fontAlgn="t">
                        <a:lnSpc>
                          <a:spcPts val="15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sz="1600" b="1" kern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Tahoma" panose="020B0604030504040204" pitchFamily="34" charset="0"/>
                          <a:cs typeface="Segoe UI" panose="020B0502040204020203" pitchFamily="34" charset="0"/>
                        </a:rPr>
                        <a:t>Padronização do canal</a:t>
                      </a:r>
                    </a:p>
                    <a:p>
                      <a:pPr marL="742950" lvl="1" indent="-285750" fontAlgn="t">
                        <a:lnSpc>
                          <a:spcPts val="15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sz="1600" kern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Tahoma" panose="020B0604030504040204" pitchFamily="34" charset="0"/>
                          <a:cs typeface="Segoe UI" panose="020B0502040204020203" pitchFamily="34" charset="0"/>
                        </a:rPr>
                        <a:t>Material de marketing e treinamento</a:t>
                      </a:r>
                    </a:p>
                    <a:p>
                      <a:pPr marL="742950" lvl="1" indent="-285750" fontAlgn="t">
                        <a:lnSpc>
                          <a:spcPts val="1500"/>
                        </a:lnSpc>
                        <a:buFont typeface="Arial" panose="020B0604020202020204" pitchFamily="34" charset="0"/>
                        <a:buChar char="•"/>
                      </a:pPr>
                      <a:endParaRPr lang="pt-BR" sz="1600" kern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Tahoma" panose="020B0604030504040204" pitchFamily="34" charset="0"/>
                        <a:cs typeface="Segoe UI" panose="020B0502040204020203" pitchFamily="34" charset="0"/>
                      </a:endParaRPr>
                    </a:p>
                    <a:p>
                      <a:pPr marL="285750" indent="-285750" fontAlgn="t">
                        <a:lnSpc>
                          <a:spcPts val="15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sz="1600" b="1" kern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Tahoma" panose="020B0604030504040204" pitchFamily="34" charset="0"/>
                          <a:cs typeface="Segoe UI" panose="020B0502040204020203" pitchFamily="34" charset="0"/>
                        </a:rPr>
                        <a:t>Ferramentas</a:t>
                      </a:r>
                    </a:p>
                    <a:p>
                      <a:pPr marL="742950" lvl="1" indent="-285750" fontAlgn="t">
                        <a:lnSpc>
                          <a:spcPts val="15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sz="1600" kern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Tahoma" panose="020B0604030504040204" pitchFamily="34" charset="0"/>
                          <a:cs typeface="Segoe UI" panose="020B0502040204020203" pitchFamily="34" charset="0"/>
                        </a:rPr>
                        <a:t>Sistemas (Solar, legados e </a:t>
                      </a:r>
                      <a:r>
                        <a:rPr lang="pt-BR" sz="1600" kern="1200" dirty="0" err="1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Tahoma" panose="020B0604030504040204" pitchFamily="34" charset="0"/>
                          <a:cs typeface="Segoe UI" panose="020B0502040204020203" pitchFamily="34" charset="0"/>
                        </a:rPr>
                        <a:t>PaP</a:t>
                      </a:r>
                      <a:r>
                        <a:rPr lang="pt-BR" sz="1600" kern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Tahoma" panose="020B0604030504040204" pitchFamily="34" charset="0"/>
                          <a:cs typeface="Segoe UI" panose="020B0502040204020203" pitchFamily="34" charset="0"/>
                        </a:rPr>
                        <a:t> Tools)</a:t>
                      </a:r>
                    </a:p>
                    <a:p>
                      <a:pPr marL="742950" lvl="1" indent="-285750" fontAlgn="t">
                        <a:lnSpc>
                          <a:spcPts val="15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sz="1600" kern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Tahoma" panose="020B0604030504040204" pitchFamily="34" charset="0"/>
                          <a:cs typeface="Segoe UI" panose="020B0502040204020203" pitchFamily="34" charset="0"/>
                        </a:rPr>
                        <a:t>Processos</a:t>
                      </a:r>
                    </a:p>
                    <a:p>
                      <a:pPr marL="457200" lvl="1" indent="0" fontAlgn="t">
                        <a:lnSpc>
                          <a:spcPts val="1500"/>
                        </a:lnSpc>
                        <a:buFont typeface="Arial" panose="020B0604020202020204" pitchFamily="34" charset="0"/>
                        <a:buNone/>
                      </a:pPr>
                      <a:endParaRPr lang="pt-BR" sz="1500" kern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Tahom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70777" marR="70777" marT="35389" marB="35389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7200648"/>
                  </a:ext>
                </a:extLst>
              </a:tr>
            </a:tbl>
          </a:graphicData>
        </a:graphic>
      </p:graphicFrame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08592D42-B3E7-AEE6-08C1-F88510FB0717}"/>
              </a:ext>
            </a:extLst>
          </p:cNvPr>
          <p:cNvGraphicFramePr>
            <a:graphicFrameLocks noGrp="1"/>
          </p:cNvGraphicFramePr>
          <p:nvPr/>
        </p:nvGraphicFramePr>
        <p:xfrm>
          <a:off x="6520227" y="1082677"/>
          <a:ext cx="5070722" cy="5225293"/>
        </p:xfrm>
        <a:graphic>
          <a:graphicData uri="http://schemas.openxmlformats.org/drawingml/2006/table">
            <a:tbl>
              <a:tblPr/>
              <a:tblGrid>
                <a:gridCol w="5070722">
                  <a:extLst>
                    <a:ext uri="{9D8B030D-6E8A-4147-A177-3AD203B41FA5}">
                      <a16:colId xmlns:a16="http://schemas.microsoft.com/office/drawing/2014/main" val="1250354784"/>
                    </a:ext>
                  </a:extLst>
                </a:gridCol>
              </a:tblGrid>
              <a:tr h="4077507">
                <a:tc>
                  <a:txBody>
                    <a:bodyPr/>
                    <a:lstStyle/>
                    <a:p>
                      <a:pPr algn="l" defTabSz="914400" rtl="0" eaLnBrk="1" fontAlgn="t" latinLnBrk="0" hangingPunct="1">
                        <a:lnSpc>
                          <a:spcPts val="1500"/>
                        </a:lnSpc>
                        <a:buNone/>
                      </a:pPr>
                      <a:r>
                        <a:rPr lang="pt-BR" sz="2000" b="1" kern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Tahoma" panose="020B0604030504040204" pitchFamily="34" charset="0"/>
                          <a:cs typeface="Segoe UI" panose="020B0502040204020203" pitchFamily="34" charset="0"/>
                        </a:rPr>
                        <a:t>📍 Canal Premium – Regional</a:t>
                      </a:r>
                    </a:p>
                    <a:p>
                      <a:pPr algn="l" defTabSz="914400" rtl="0" eaLnBrk="1" fontAlgn="t" latinLnBrk="0" hangingPunct="1">
                        <a:lnSpc>
                          <a:spcPts val="1500"/>
                        </a:lnSpc>
                        <a:buNone/>
                      </a:pPr>
                      <a:endParaRPr lang="pt-BR" sz="2000" b="1" kern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Tahoma" panose="020B0604030504040204" pitchFamily="34" charset="0"/>
                        <a:cs typeface="Segoe UI" panose="020B0502040204020203" pitchFamily="34" charset="0"/>
                      </a:endParaRPr>
                    </a:p>
                    <a:p>
                      <a:pPr algn="l" defTabSz="914400" rtl="0" eaLnBrk="1" fontAlgn="t" latinLnBrk="0" hangingPunct="1">
                        <a:lnSpc>
                          <a:spcPts val="1500"/>
                        </a:lnSpc>
                        <a:buNone/>
                      </a:pPr>
                      <a:r>
                        <a:rPr lang="pt-BR" sz="1700" kern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Tahoma" panose="020B0604030504040204" pitchFamily="34" charset="0"/>
                          <a:cs typeface="Segoe UI" panose="020B0502040204020203" pitchFamily="34" charset="0"/>
                        </a:rPr>
                        <a:t>Responsável pela execução regional e </a:t>
                      </a:r>
                      <a:br>
                        <a:rPr lang="pt-BR" sz="1700" kern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Tahoma" panose="020B0604030504040204" pitchFamily="34" charset="0"/>
                          <a:cs typeface="Segoe UI" panose="020B0502040204020203" pitchFamily="34" charset="0"/>
                        </a:rPr>
                      </a:br>
                      <a:r>
                        <a:rPr lang="pt-BR" sz="1700" kern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Tahoma" panose="020B0604030504040204" pitchFamily="34" charset="0"/>
                          <a:cs typeface="Segoe UI" panose="020B0502040204020203" pitchFamily="34" charset="0"/>
                        </a:rPr>
                        <a:t>por fazer a venda acontecer</a:t>
                      </a:r>
                    </a:p>
                    <a:p>
                      <a:pPr algn="l" defTabSz="914400" rtl="0" eaLnBrk="1" fontAlgn="t" latinLnBrk="0" hangingPunct="1">
                        <a:lnSpc>
                          <a:spcPts val="1500"/>
                        </a:lnSpc>
                        <a:buNone/>
                      </a:pPr>
                      <a:endParaRPr lang="pt-BR" sz="1700" kern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Tahoma" panose="020B0604030504040204" pitchFamily="34" charset="0"/>
                        <a:cs typeface="Segoe UI" panose="020B0502040204020203" pitchFamily="34" charset="0"/>
                      </a:endParaRPr>
                    </a:p>
                    <a:p>
                      <a:pPr algn="l" defTabSz="914400" rtl="0" eaLnBrk="1" fontAlgn="t" latinLnBrk="0" hangingPunct="1">
                        <a:lnSpc>
                          <a:spcPts val="1500"/>
                        </a:lnSpc>
                        <a:buNone/>
                      </a:pPr>
                      <a:r>
                        <a:rPr lang="pt-BR" sz="1700" b="1" kern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Tahoma" panose="020B0604030504040204" pitchFamily="34" charset="0"/>
                          <a:cs typeface="Segoe UI" panose="020B0502040204020203" pitchFamily="34" charset="0"/>
                        </a:rPr>
                        <a:t>🎯 </a:t>
                      </a:r>
                      <a:r>
                        <a:rPr lang="pt-BR" sz="1600" b="1" kern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Tahoma" panose="020B0604030504040204" pitchFamily="34" charset="0"/>
                          <a:cs typeface="Segoe UI" panose="020B0502040204020203" pitchFamily="34" charset="0"/>
                        </a:rPr>
                        <a:t>Principais atividades</a:t>
                      </a:r>
                    </a:p>
                    <a:p>
                      <a:pPr marL="285750" indent="-285750" algn="l" defTabSz="914400" rtl="0" eaLnBrk="1" fontAlgn="t" latinLnBrk="0" hangingPunct="1">
                        <a:lnSpc>
                          <a:spcPts val="15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sz="1600" kern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Tahoma" panose="020B0604030504040204" pitchFamily="34" charset="0"/>
                          <a:cs typeface="Segoe UI" panose="020B0502040204020203" pitchFamily="34" charset="0"/>
                        </a:rPr>
                        <a:t>Execução da venda</a:t>
                      </a:r>
                    </a:p>
                    <a:p>
                      <a:pPr marL="742950" lvl="1" indent="-285750" algn="l" defTabSz="914400" rtl="0" eaLnBrk="1" fontAlgn="t" latinLnBrk="0" hangingPunct="1">
                        <a:lnSpc>
                          <a:spcPts val="15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sz="1600" kern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Tahoma" panose="020B0604030504040204" pitchFamily="34" charset="0"/>
                          <a:cs typeface="Segoe UI" panose="020B0502040204020203" pitchFamily="34" charset="0"/>
                        </a:rPr>
                        <a:t>Conversão e atendimento de clientes</a:t>
                      </a:r>
                    </a:p>
                    <a:p>
                      <a:pPr marL="742950" lvl="1" indent="-285750" algn="l" defTabSz="914400" rtl="0" eaLnBrk="1" fontAlgn="t" latinLnBrk="0" hangingPunct="1">
                        <a:lnSpc>
                          <a:spcPts val="1500"/>
                        </a:lnSpc>
                        <a:buFont typeface="Arial" panose="020B0604020202020204" pitchFamily="34" charset="0"/>
                        <a:buChar char="•"/>
                      </a:pPr>
                      <a:endParaRPr lang="pt-BR" sz="1600" kern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Tahoma" panose="020B0604030504040204" pitchFamily="34" charset="0"/>
                        <a:cs typeface="Segoe UI" panose="020B0502040204020203" pitchFamily="34" charset="0"/>
                      </a:endParaRPr>
                    </a:p>
                    <a:p>
                      <a:pPr marL="285750" indent="-285750" algn="l" defTabSz="914400" rtl="0" eaLnBrk="1" fontAlgn="t" latinLnBrk="0" hangingPunct="1">
                        <a:lnSpc>
                          <a:spcPts val="15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sz="1600" b="1" kern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Tahoma" panose="020B0604030504040204" pitchFamily="34" charset="0"/>
                          <a:cs typeface="Segoe UI" panose="020B0502040204020203" pitchFamily="34" charset="0"/>
                        </a:rPr>
                        <a:t>Gestão de equipes</a:t>
                      </a:r>
                    </a:p>
                    <a:p>
                      <a:pPr marL="742950" lvl="1" indent="-285750" algn="l" defTabSz="914400" rtl="0" eaLnBrk="1" fontAlgn="t" latinLnBrk="0" hangingPunct="1">
                        <a:lnSpc>
                          <a:spcPts val="15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sz="1600" kern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Tahoma" panose="020B0604030504040204" pitchFamily="34" charset="0"/>
                          <a:cs typeface="Segoe UI" panose="020B0502040204020203" pitchFamily="34" charset="0"/>
                        </a:rPr>
                        <a:t>Gestão/contratação dos executivos</a:t>
                      </a:r>
                    </a:p>
                    <a:p>
                      <a:pPr marL="742950" lvl="1" indent="-285750" algn="l" defTabSz="914400" rtl="0" eaLnBrk="1" fontAlgn="t" latinLnBrk="0" hangingPunct="1">
                        <a:lnSpc>
                          <a:spcPts val="1500"/>
                        </a:lnSpc>
                        <a:buFont typeface="Arial" panose="020B0604020202020204" pitchFamily="34" charset="0"/>
                        <a:buChar char="•"/>
                      </a:pPr>
                      <a:endParaRPr lang="pt-BR" sz="1600" kern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Tahoma" panose="020B0604030504040204" pitchFamily="34" charset="0"/>
                        <a:cs typeface="Segoe UI" panose="020B0502040204020203" pitchFamily="34" charset="0"/>
                      </a:endParaRPr>
                    </a:p>
                    <a:p>
                      <a:pPr marL="285750" indent="-285750" algn="l" defTabSz="914400" rtl="0" eaLnBrk="1" fontAlgn="t" latinLnBrk="0" hangingPunct="1">
                        <a:lnSpc>
                          <a:spcPts val="15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sz="1600" b="1" kern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Tahoma" panose="020B0604030504040204" pitchFamily="34" charset="0"/>
                          <a:cs typeface="Segoe UI" panose="020B0502040204020203" pitchFamily="34" charset="0"/>
                        </a:rPr>
                        <a:t>Treinamento prático </a:t>
                      </a:r>
                    </a:p>
                    <a:p>
                      <a:pPr marL="742950" lvl="1" indent="-285750" algn="l" defTabSz="914400" rtl="0" eaLnBrk="1" fontAlgn="t" latinLnBrk="0" hangingPunct="1">
                        <a:lnSpc>
                          <a:spcPts val="15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sz="1600" kern="1200" dirty="0" err="1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Tahoma" panose="020B0604030504040204" pitchFamily="34" charset="0"/>
                          <a:cs typeface="Segoe UI" panose="020B0502040204020203" pitchFamily="34" charset="0"/>
                        </a:rPr>
                        <a:t>Onboarding</a:t>
                      </a:r>
                      <a:r>
                        <a:rPr lang="pt-BR" sz="1600" kern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Tahoma" panose="020B0604030504040204" pitchFamily="34" charset="0"/>
                          <a:cs typeface="Segoe UI" panose="020B0502040204020203" pitchFamily="34" charset="0"/>
                        </a:rPr>
                        <a:t> de vendedores</a:t>
                      </a:r>
                    </a:p>
                    <a:p>
                      <a:pPr marL="742950" lvl="1" indent="-285750" algn="l" defTabSz="914400" rtl="0" eaLnBrk="1" fontAlgn="t" latinLnBrk="0" hangingPunct="1">
                        <a:lnSpc>
                          <a:spcPts val="15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sz="1600" kern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Tahoma" panose="020B0604030504040204" pitchFamily="34" charset="0"/>
                          <a:cs typeface="Segoe UI" panose="020B0502040204020203" pitchFamily="34" charset="0"/>
                        </a:rPr>
                        <a:t>Reciclagem focada na realidade local</a:t>
                      </a:r>
                    </a:p>
                    <a:p>
                      <a:pPr marL="742950" lvl="1" indent="-285750" algn="l" defTabSz="914400" rtl="0" eaLnBrk="1" fontAlgn="t" latinLnBrk="0" hangingPunct="1">
                        <a:lnSpc>
                          <a:spcPts val="1500"/>
                        </a:lnSpc>
                        <a:buFont typeface="Arial" panose="020B0604020202020204" pitchFamily="34" charset="0"/>
                        <a:buChar char="•"/>
                      </a:pPr>
                      <a:endParaRPr lang="pt-BR" sz="1600" kern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Tahoma" panose="020B0604030504040204" pitchFamily="34" charset="0"/>
                        <a:cs typeface="Segoe UI" panose="020B0502040204020203" pitchFamily="34" charset="0"/>
                      </a:endParaRPr>
                    </a:p>
                    <a:p>
                      <a:pPr marL="285750" indent="-285750" algn="l" defTabSz="914400" rtl="0" eaLnBrk="1" fontAlgn="t" latinLnBrk="0" hangingPunct="1">
                        <a:lnSpc>
                          <a:spcPts val="15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sz="1600" b="1" kern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Tahoma" panose="020B0604030504040204" pitchFamily="34" charset="0"/>
                          <a:cs typeface="Segoe UI" panose="020B0502040204020203" pitchFamily="34" charset="0"/>
                        </a:rPr>
                        <a:t>Acompanhamento diário </a:t>
                      </a:r>
                    </a:p>
                    <a:p>
                      <a:pPr marL="742950" lvl="1" indent="-285750" algn="l" defTabSz="914400" rtl="0" eaLnBrk="1" fontAlgn="t" latinLnBrk="0" hangingPunct="1">
                        <a:lnSpc>
                          <a:spcPts val="15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sz="1600" kern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Tahoma" panose="020B0604030504040204" pitchFamily="34" charset="0"/>
                          <a:cs typeface="Segoe UI" panose="020B0502040204020203" pitchFamily="34" charset="0"/>
                        </a:rPr>
                        <a:t>Produtividade da equipe</a:t>
                      </a:r>
                    </a:p>
                    <a:p>
                      <a:pPr marL="742950" lvl="1" indent="-285750" algn="l" defTabSz="914400" rtl="0" eaLnBrk="1" fontAlgn="t" latinLnBrk="0" hangingPunct="1">
                        <a:lnSpc>
                          <a:spcPts val="15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sz="1600" kern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Tahoma" panose="020B0604030504040204" pitchFamily="34" charset="0"/>
                          <a:cs typeface="Segoe UI" panose="020B0502040204020203" pitchFamily="34" charset="0"/>
                        </a:rPr>
                        <a:t>Qualidade das vendas</a:t>
                      </a:r>
                    </a:p>
                    <a:p>
                      <a:pPr marL="742950" lvl="1" indent="-285750" algn="l" defTabSz="914400" rtl="0" eaLnBrk="1" fontAlgn="t" latinLnBrk="0" hangingPunct="1">
                        <a:lnSpc>
                          <a:spcPts val="1500"/>
                        </a:lnSpc>
                        <a:buFont typeface="Arial" panose="020B0604020202020204" pitchFamily="34" charset="0"/>
                        <a:buChar char="•"/>
                      </a:pPr>
                      <a:endParaRPr lang="pt-BR" sz="1600" kern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Tahoma" panose="020B0604030504040204" pitchFamily="34" charset="0"/>
                        <a:cs typeface="Segoe UI" panose="020B0502040204020203" pitchFamily="34" charset="0"/>
                      </a:endParaRPr>
                    </a:p>
                    <a:p>
                      <a:pPr marL="285750" indent="-285750" algn="l" defTabSz="914400" rtl="0" eaLnBrk="1" fontAlgn="t" latinLnBrk="0" hangingPunct="1">
                        <a:lnSpc>
                          <a:spcPts val="15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sz="1600" b="1" kern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Tahoma" panose="020B0604030504040204" pitchFamily="34" charset="0"/>
                          <a:cs typeface="Segoe UI" panose="020B0502040204020203" pitchFamily="34" charset="0"/>
                        </a:rPr>
                        <a:t>Inteligência territorial </a:t>
                      </a:r>
                    </a:p>
                    <a:p>
                      <a:pPr marL="742950" lvl="1" indent="-285750" algn="l" defTabSz="914400" rtl="0" eaLnBrk="1" fontAlgn="t" latinLnBrk="0" hangingPunct="1">
                        <a:lnSpc>
                          <a:spcPts val="15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sz="1600" kern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Tahoma" panose="020B0604030504040204" pitchFamily="34" charset="0"/>
                          <a:cs typeface="Segoe UI" panose="020B0502040204020203" pitchFamily="34" charset="0"/>
                        </a:rPr>
                        <a:t>Planejamento de rotas</a:t>
                      </a:r>
                    </a:p>
                    <a:p>
                      <a:pPr marL="742950" lvl="1" indent="-285750" algn="l" defTabSz="914400" rtl="0" eaLnBrk="1" fontAlgn="t" latinLnBrk="0" hangingPunct="1">
                        <a:lnSpc>
                          <a:spcPts val="15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sz="1600" kern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Tahoma" panose="020B0604030504040204" pitchFamily="34" charset="0"/>
                          <a:cs typeface="Segoe UI" panose="020B0502040204020203" pitchFamily="34" charset="0"/>
                        </a:rPr>
                        <a:t>Atuação por bairros, ruas ou condomínios</a:t>
                      </a:r>
                    </a:p>
                    <a:p>
                      <a:pPr marL="742950" lvl="1" indent="-285750" algn="l" defTabSz="914400" rtl="0" eaLnBrk="1" fontAlgn="t" latinLnBrk="0" hangingPunct="1">
                        <a:lnSpc>
                          <a:spcPts val="1500"/>
                        </a:lnSpc>
                        <a:buFont typeface="Arial" panose="020B0604020202020204" pitchFamily="34" charset="0"/>
                        <a:buChar char="•"/>
                      </a:pPr>
                      <a:endParaRPr lang="pt-BR" sz="1600" kern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Tahoma" panose="020B0604030504040204" pitchFamily="34" charset="0"/>
                        <a:cs typeface="Segoe UI" panose="020B0502040204020203" pitchFamily="34" charset="0"/>
                      </a:endParaRPr>
                    </a:p>
                    <a:p>
                      <a:pPr marL="285750" indent="-285750" algn="l" defTabSz="914400" rtl="0" eaLnBrk="1" fontAlgn="t" latinLnBrk="0" hangingPunct="1">
                        <a:lnSpc>
                          <a:spcPts val="15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sz="1600" b="1" kern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Tahoma" panose="020B0604030504040204" pitchFamily="34" charset="0"/>
                          <a:cs typeface="Segoe UI" panose="020B0502040204020203" pitchFamily="34" charset="0"/>
                        </a:rPr>
                        <a:t>Relacionamento local </a:t>
                      </a:r>
                    </a:p>
                    <a:p>
                      <a:pPr marL="742950" lvl="1" indent="-285750" algn="l" defTabSz="914400" rtl="0" eaLnBrk="1" fontAlgn="t" latinLnBrk="0" hangingPunct="1">
                        <a:lnSpc>
                          <a:spcPts val="15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sz="1600" kern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Tahoma" panose="020B0604030504040204" pitchFamily="34" charset="0"/>
                          <a:cs typeface="Segoe UI" panose="020B0502040204020203" pitchFamily="34" charset="0"/>
                        </a:rPr>
                        <a:t>Síndicos/Condôminos</a:t>
                      </a:r>
                    </a:p>
                    <a:p>
                      <a:pPr marL="742950" lvl="1" indent="-285750" algn="l" defTabSz="914400" rtl="0" eaLnBrk="1" fontAlgn="t" latinLnBrk="0" hangingPunct="1">
                        <a:lnSpc>
                          <a:spcPts val="15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sz="1600" kern="1200" dirty="0" err="1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Tahoma" panose="020B0604030504040204" pitchFamily="34" charset="0"/>
                          <a:cs typeface="Segoe UI" panose="020B0502040204020203" pitchFamily="34" charset="0"/>
                        </a:rPr>
                        <a:t>PMEs</a:t>
                      </a:r>
                      <a:endParaRPr lang="pt-BR" sz="1600" kern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Tahom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458" marR="68458" marT="34229" marB="34229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4255950"/>
                  </a:ext>
                </a:extLst>
              </a:tr>
            </a:tbl>
          </a:graphicData>
        </a:graphic>
      </p:graphicFrame>
      <p:sp>
        <p:nvSpPr>
          <p:cNvPr id="10" name="CaixaDeTexto 9">
            <a:extLst>
              <a:ext uri="{FF2B5EF4-FFF2-40B4-BE49-F238E27FC236}">
                <a16:creationId xmlns:a16="http://schemas.microsoft.com/office/drawing/2014/main" id="{9F19C9E9-6813-5154-B3D8-B29939374495}"/>
              </a:ext>
            </a:extLst>
          </p:cNvPr>
          <p:cNvSpPr txBox="1"/>
          <p:nvPr/>
        </p:nvSpPr>
        <p:spPr>
          <a:xfrm>
            <a:off x="2702790" y="239779"/>
            <a:ext cx="6788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Modelo de Atuação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C662BA4A-9807-5C33-BBA7-5385FA654666}"/>
              </a:ext>
            </a:extLst>
          </p:cNvPr>
          <p:cNvSpPr/>
          <p:nvPr/>
        </p:nvSpPr>
        <p:spPr>
          <a:xfrm>
            <a:off x="2249424" y="1298448"/>
            <a:ext cx="7132320" cy="286207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Deixar esse Slide com menos texto.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422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>
            <a:extLst>
              <a:ext uri="{FF2B5EF4-FFF2-40B4-BE49-F238E27FC236}">
                <a16:creationId xmlns:a16="http://schemas.microsoft.com/office/drawing/2014/main" id="{42ACFBF0-7D17-8F66-E02B-B94BBD127576}"/>
              </a:ext>
            </a:extLst>
          </p:cNvPr>
          <p:cNvSpPr txBox="1"/>
          <p:nvPr/>
        </p:nvSpPr>
        <p:spPr>
          <a:xfrm>
            <a:off x="495521" y="2076693"/>
            <a:ext cx="58481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rgbClr val="FF0037"/>
              </a:buClr>
            </a:pP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Esse tipo de venda é “olho no olho” e proporciona ao cliente um ponto muito importante que é uma relação de 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2C34763F-FC9E-A977-DC11-1DF10A5AA0AE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876" r="10516" b="17812"/>
          <a:stretch/>
        </p:blipFill>
        <p:spPr>
          <a:xfrm>
            <a:off x="878703" y="3292411"/>
            <a:ext cx="1069488" cy="1104161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BAC7EB5F-90F9-F86A-97CA-447067B6BF24}"/>
              </a:ext>
            </a:extLst>
          </p:cNvPr>
          <p:cNvSpPr txBox="1"/>
          <p:nvPr/>
        </p:nvSpPr>
        <p:spPr>
          <a:xfrm>
            <a:off x="2159217" y="3215293"/>
            <a:ext cx="37372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CONFIANÇA</a:t>
            </a: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entre o Executivo Premium e o cliente, assim o atendimento se torna muito mais agradável e te ajuda a realizar a venda! 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CB0782C-1788-81E2-550B-08129F9EC3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345" t="15836" r="13865" b="8774"/>
          <a:stretch/>
        </p:blipFill>
        <p:spPr>
          <a:xfrm>
            <a:off x="6848169" y="1705103"/>
            <a:ext cx="5385278" cy="3884744"/>
          </a:xfrm>
          <a:prstGeom prst="rect">
            <a:avLst/>
          </a:prstGeom>
        </p:spPr>
      </p:pic>
      <p:pic>
        <p:nvPicPr>
          <p:cNvPr id="2" name="Imagem 4">
            <a:extLst>
              <a:ext uri="{FF2B5EF4-FFF2-40B4-BE49-F238E27FC236}">
                <a16:creationId xmlns:a16="http://schemas.microsoft.com/office/drawing/2014/main" id="{08BAB624-7104-D644-BAA8-CD82FA9F94BF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53177" t="3241" r="-1335" b="-3241"/>
          <a:stretch/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909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aixaDeTexto 19">
            <a:extLst>
              <a:ext uri="{FF2B5EF4-FFF2-40B4-BE49-F238E27FC236}">
                <a16:creationId xmlns:a16="http://schemas.microsoft.com/office/drawing/2014/main" id="{BAC7EB5F-90F9-F86A-97CA-447067B6BF24}"/>
              </a:ext>
            </a:extLst>
          </p:cNvPr>
          <p:cNvSpPr txBox="1"/>
          <p:nvPr/>
        </p:nvSpPr>
        <p:spPr>
          <a:xfrm>
            <a:off x="820586" y="2828836"/>
            <a:ext cx="45646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Como essa abordagem olho no olho faz a diferença no atendimento ao cliente?</a:t>
            </a:r>
          </a:p>
        </p:txBody>
      </p:sp>
      <p:pic>
        <p:nvPicPr>
          <p:cNvPr id="4" name="Imagem 4">
            <a:extLst>
              <a:ext uri="{FF2B5EF4-FFF2-40B4-BE49-F238E27FC236}">
                <a16:creationId xmlns:a16="http://schemas.microsoft.com/office/drawing/2014/main" id="{03FA28B5-BED5-E779-A147-6EBB3ED4977A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3177" t="3241" r="-1335" b="-3241"/>
          <a:stretch/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8FAD605-D634-5D89-16E4-DEF8723DAC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345" t="15836" r="13865" b="8774"/>
          <a:stretch/>
        </p:blipFill>
        <p:spPr>
          <a:xfrm>
            <a:off x="6243145" y="1677394"/>
            <a:ext cx="5385278" cy="3884744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62A1C536-1A05-4B4E-E93B-A4920BFEFA9C}"/>
              </a:ext>
            </a:extLst>
          </p:cNvPr>
          <p:cNvSpPr txBox="1"/>
          <p:nvPr/>
        </p:nvSpPr>
        <p:spPr>
          <a:xfrm>
            <a:off x="820586" y="1323145"/>
            <a:ext cx="31513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Segoe UI Black" panose="020B0502040204020203" pitchFamily="34" charset="0"/>
              </a:rPr>
              <a:t>ATIVIDADE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5F50B5AC-25FA-18F9-AD5B-0C9D3743C4BA}"/>
              </a:ext>
            </a:extLst>
          </p:cNvPr>
          <p:cNvSpPr/>
          <p:nvPr/>
        </p:nvSpPr>
        <p:spPr>
          <a:xfrm rot="5400000">
            <a:off x="2346209" y="866399"/>
            <a:ext cx="100093" cy="2529977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640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1" grpId="0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E4BDBA-3F85-859E-C04A-57C664B46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6CE22A08-7727-B43C-A3B1-95AE04CF8D0C}"/>
              </a:ext>
            </a:extLst>
          </p:cNvPr>
          <p:cNvSpPr txBox="1"/>
          <p:nvPr/>
        </p:nvSpPr>
        <p:spPr>
          <a:xfrm>
            <a:off x="2078743" y="571593"/>
            <a:ext cx="4108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O que vamos ver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9D8EFF9B-2B94-DBB9-B5CC-606515ACBA01}"/>
              </a:ext>
            </a:extLst>
          </p:cNvPr>
          <p:cNvSpPr/>
          <p:nvPr/>
        </p:nvSpPr>
        <p:spPr>
          <a:xfrm rot="5400000">
            <a:off x="5259480" y="545743"/>
            <a:ext cx="83941" cy="1561598"/>
          </a:xfrm>
          <a:prstGeom prst="rect">
            <a:avLst/>
          </a:prstGeom>
          <a:solidFill>
            <a:srgbClr val="A27E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072E2C18-5DBF-812F-AD7D-FDEA02B03562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933" t="-566" r="4840" b="-2460"/>
          <a:stretch/>
        </p:blipFill>
        <p:spPr>
          <a:xfrm>
            <a:off x="5763111" y="533400"/>
            <a:ext cx="4881690" cy="6132389"/>
          </a:xfrm>
          <a:prstGeom prst="rect">
            <a:avLst/>
          </a:prstGeom>
        </p:spPr>
      </p:pic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EB32CAAD-6FBA-3D00-B8FF-43A2EEE3E47F}"/>
              </a:ext>
            </a:extLst>
          </p:cNvPr>
          <p:cNvCxnSpPr>
            <a:cxnSpLocks/>
          </p:cNvCxnSpPr>
          <p:nvPr/>
        </p:nvCxnSpPr>
        <p:spPr>
          <a:xfrm flipH="1">
            <a:off x="6082249" y="5365263"/>
            <a:ext cx="974574" cy="0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09022698-EC55-DF42-E257-25A17044C531}"/>
              </a:ext>
            </a:extLst>
          </p:cNvPr>
          <p:cNvCxnSpPr>
            <a:cxnSpLocks/>
          </p:cNvCxnSpPr>
          <p:nvPr/>
        </p:nvCxnSpPr>
        <p:spPr>
          <a:xfrm flipV="1">
            <a:off x="6082249" y="2022764"/>
            <a:ext cx="0" cy="3342499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18C2B61B-B57E-CF6B-404E-94D3FFA9D4A0}"/>
              </a:ext>
            </a:extLst>
          </p:cNvPr>
          <p:cNvSpPr txBox="1"/>
          <p:nvPr/>
        </p:nvSpPr>
        <p:spPr>
          <a:xfrm>
            <a:off x="2698782" y="1849740"/>
            <a:ext cx="3109299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 Canal Premium</a:t>
            </a:r>
          </a:p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Vantagens</a:t>
            </a:r>
          </a:p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Funções</a:t>
            </a:r>
          </a:p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Responsabilidades</a:t>
            </a:r>
          </a:p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Plantões</a:t>
            </a:r>
          </a:p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Apresentação pessoal e abordagem</a:t>
            </a:r>
          </a:p>
          <a:p>
            <a:pPr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Giga clube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1857C008-37BC-F294-EE83-BFF012F96DF9}"/>
              </a:ext>
            </a:extLst>
          </p:cNvPr>
          <p:cNvSpPr/>
          <p:nvPr/>
        </p:nvSpPr>
        <p:spPr>
          <a:xfrm>
            <a:off x="3356792" y="2411059"/>
            <a:ext cx="2458271" cy="369332"/>
          </a:xfrm>
          <a:prstGeom prst="rect">
            <a:avLst/>
          </a:prstGeom>
          <a:solidFill>
            <a:srgbClr val="F50242"/>
          </a:solidFill>
        </p:spPr>
        <p:txBody>
          <a:bodyPr wrap="square">
            <a:spAutoFit/>
          </a:bodyPr>
          <a:lstStyle/>
          <a:p>
            <a:pPr lvl="0" algn="r"/>
            <a:r>
              <a:rPr lang="pt-BR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Vantagens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069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3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8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3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8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3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8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  <p:bldP spid="37" grpId="0" uiExpand="1" build="p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2-12-23 at 10.30.49">
            <a:hlinkClick r:id="" action="ppaction://media"/>
            <a:extLst>
              <a:ext uri="{FF2B5EF4-FFF2-40B4-BE49-F238E27FC236}">
                <a16:creationId xmlns:a16="http://schemas.microsoft.com/office/drawing/2014/main" id="{CF3AB90E-9868-5086-71CD-098CDDED92D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4" y="4763"/>
            <a:ext cx="12182475" cy="68633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170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9DEEEB40-9E82-872E-8D28-41E99E7596B1}"/>
              </a:ext>
            </a:extLst>
          </p:cNvPr>
          <p:cNvSpPr txBox="1"/>
          <p:nvPr/>
        </p:nvSpPr>
        <p:spPr>
          <a:xfrm>
            <a:off x="3515590" y="2693461"/>
            <a:ext cx="6788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Vantagens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2ACFBF0-7D17-8F66-E02B-B94BBD127576}"/>
              </a:ext>
            </a:extLst>
          </p:cNvPr>
          <p:cNvSpPr txBox="1"/>
          <p:nvPr/>
        </p:nvSpPr>
        <p:spPr>
          <a:xfrm>
            <a:off x="3515591" y="3580965"/>
            <a:ext cx="47521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Muito bem! Vamos conferir as vantagens dessa abordagem: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09D7A7C8-6F62-419C-44BB-8CE41D43C299}"/>
              </a:ext>
            </a:extLst>
          </p:cNvPr>
          <p:cNvSpPr/>
          <p:nvPr/>
        </p:nvSpPr>
        <p:spPr>
          <a:xfrm rot="5400000">
            <a:off x="4372354" y="3907410"/>
            <a:ext cx="70147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7">
            <a:extLst>
              <a:ext uri="{FF2B5EF4-FFF2-40B4-BE49-F238E27FC236}">
                <a16:creationId xmlns:a16="http://schemas.microsoft.com/office/drawing/2014/main" id="{DD3DD6B6-03F4-6B4A-D490-B7810BFA8A24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4555" t="-1308" r="-2713" b="-3076"/>
          <a:stretch/>
        </p:blipFill>
        <p:spPr>
          <a:xfrm>
            <a:off x="47625" y="1286219"/>
            <a:ext cx="2315848" cy="500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68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4330BDCC-2C2E-FEAA-604A-4A1CE3008D30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4144" r="-2302"/>
          <a:stretch/>
        </p:blipFill>
        <p:spPr>
          <a:xfrm>
            <a:off x="47625" y="886110"/>
            <a:ext cx="553425" cy="1144748"/>
          </a:xfrm>
          <a:prstGeom prst="rect">
            <a:avLst/>
          </a:prstGeom>
        </p:spPr>
      </p:pic>
      <p:sp>
        <p:nvSpPr>
          <p:cNvPr id="26" name="CaixaDeTexto 25">
            <a:extLst>
              <a:ext uri="{FF2B5EF4-FFF2-40B4-BE49-F238E27FC236}">
                <a16:creationId xmlns:a16="http://schemas.microsoft.com/office/drawing/2014/main" id="{F54ADD25-DCEE-B91B-E55C-82BF29FAE01A}"/>
              </a:ext>
            </a:extLst>
          </p:cNvPr>
          <p:cNvSpPr txBox="1"/>
          <p:nvPr/>
        </p:nvSpPr>
        <p:spPr>
          <a:xfrm>
            <a:off x="726294" y="4700045"/>
            <a:ext cx="42122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buClr>
                <a:srgbClr val="FF0037"/>
              </a:buClr>
            </a:pP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Abordagem proativa: o Executivo Premium busca o cliente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D1C0CE38-167C-E104-7779-C4C56FB270B0}"/>
              </a:ext>
            </a:extLst>
          </p:cNvPr>
          <p:cNvSpPr txBox="1"/>
          <p:nvPr/>
        </p:nvSpPr>
        <p:spPr>
          <a:xfrm>
            <a:off x="7204078" y="4700045"/>
            <a:ext cx="42122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rgbClr val="FF0037"/>
              </a:buClr>
            </a:pP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É muito bem-aceito pelos clientes</a:t>
            </a:r>
          </a:p>
        </p:txBody>
      </p:sp>
      <p:pic>
        <p:nvPicPr>
          <p:cNvPr id="33" name="Imagem 32">
            <a:extLst>
              <a:ext uri="{FF2B5EF4-FFF2-40B4-BE49-F238E27FC236}">
                <a16:creationId xmlns:a16="http://schemas.microsoft.com/office/drawing/2014/main" id="{D166EA42-98DD-65C0-C26E-9CDF73BD5EB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974338" y="1603573"/>
            <a:ext cx="4413935" cy="2942623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44F410A1-B79F-1F57-E610-6D7AAAB708E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224" t="4031" r="19073" b="26644"/>
          <a:stretch/>
        </p:blipFill>
        <p:spPr>
          <a:xfrm>
            <a:off x="590525" y="1600847"/>
            <a:ext cx="4590185" cy="29480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3670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aixaDeTexto 25">
            <a:extLst>
              <a:ext uri="{FF2B5EF4-FFF2-40B4-BE49-F238E27FC236}">
                <a16:creationId xmlns:a16="http://schemas.microsoft.com/office/drawing/2014/main" id="{F54ADD25-DCEE-B91B-E55C-82BF29FAE01A}"/>
              </a:ext>
            </a:extLst>
          </p:cNvPr>
          <p:cNvSpPr txBox="1"/>
          <p:nvPr/>
        </p:nvSpPr>
        <p:spPr>
          <a:xfrm>
            <a:off x="1121125" y="4760067"/>
            <a:ext cx="36149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buClr>
                <a:srgbClr val="FF0037"/>
              </a:buClr>
            </a:pP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Está diretamente relacionado ao seu desempenho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D1C0CE38-167C-E104-7779-C4C56FB270B0}"/>
              </a:ext>
            </a:extLst>
          </p:cNvPr>
          <p:cNvSpPr txBox="1"/>
          <p:nvPr/>
        </p:nvSpPr>
        <p:spPr>
          <a:xfrm>
            <a:off x="7204078" y="4763906"/>
            <a:ext cx="42122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buClr>
                <a:srgbClr val="FF0037"/>
              </a:buClr>
            </a:pP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Permite que você tenha mais atenção do cliente</a:t>
            </a:r>
            <a:endParaRPr lang="pt-BR" sz="2000" dirty="0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9FC23B4-CFE4-81D2-865E-4FCA5201FDE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810" r="6810"/>
          <a:stretch/>
        </p:blipFill>
        <p:spPr>
          <a:xfrm>
            <a:off x="721625" y="1608600"/>
            <a:ext cx="4413935" cy="295417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B78F878-1712-24F0-9559-30035DB2C6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26" r="5307" b="7233"/>
          <a:stretch/>
        </p:blipFill>
        <p:spPr>
          <a:xfrm>
            <a:off x="7056442" y="1646458"/>
            <a:ext cx="4359838" cy="2883979"/>
          </a:xfrm>
          <a:prstGeom prst="rect">
            <a:avLst/>
          </a:prstGeom>
        </p:spPr>
      </p:pic>
      <p:pic>
        <p:nvPicPr>
          <p:cNvPr id="4" name="Imagem 17">
            <a:extLst>
              <a:ext uri="{FF2B5EF4-FFF2-40B4-BE49-F238E27FC236}">
                <a16:creationId xmlns:a16="http://schemas.microsoft.com/office/drawing/2014/main" id="{23C88399-7D47-7AB8-5B28-BFB7C1045A7B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54144" r="-2302"/>
          <a:stretch/>
        </p:blipFill>
        <p:spPr>
          <a:xfrm>
            <a:off x="47625" y="886110"/>
            <a:ext cx="553425" cy="11447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999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aixaDeTexto 29">
            <a:extLst>
              <a:ext uri="{FF2B5EF4-FFF2-40B4-BE49-F238E27FC236}">
                <a16:creationId xmlns:a16="http://schemas.microsoft.com/office/drawing/2014/main" id="{D1C0CE38-167C-E104-7779-C4C56FB270B0}"/>
              </a:ext>
            </a:extLst>
          </p:cNvPr>
          <p:cNvSpPr txBox="1"/>
          <p:nvPr/>
        </p:nvSpPr>
        <p:spPr>
          <a:xfrm>
            <a:off x="7562322" y="2832340"/>
            <a:ext cx="35237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rgbClr val="FF0037"/>
              </a:buClr>
            </a:pP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Tem a interação totalmente personalizável de acordo com o cliente.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E48AC4AB-87F7-1EAC-5C1D-B4FC8D77FB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3" t="1464" r="801" b="660"/>
          <a:stretch/>
        </p:blipFill>
        <p:spPr>
          <a:xfrm>
            <a:off x="928048" y="1629071"/>
            <a:ext cx="5704764" cy="3755793"/>
          </a:xfrm>
          <a:prstGeom prst="rect">
            <a:avLst/>
          </a:prstGeom>
        </p:spPr>
      </p:pic>
      <p:pic>
        <p:nvPicPr>
          <p:cNvPr id="4" name="Imagem 17">
            <a:extLst>
              <a:ext uri="{FF2B5EF4-FFF2-40B4-BE49-F238E27FC236}">
                <a16:creationId xmlns:a16="http://schemas.microsoft.com/office/drawing/2014/main" id="{191629BD-0883-7AB2-45E6-CF8E62C31951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4144" r="-2302"/>
          <a:stretch/>
        </p:blipFill>
        <p:spPr>
          <a:xfrm>
            <a:off x="47625" y="886110"/>
            <a:ext cx="553425" cy="11447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441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9DEEEB40-9E82-872E-8D28-41E99E7596B1}"/>
              </a:ext>
            </a:extLst>
          </p:cNvPr>
          <p:cNvSpPr txBox="1"/>
          <p:nvPr/>
        </p:nvSpPr>
        <p:spPr>
          <a:xfrm>
            <a:off x="2022764" y="2090172"/>
            <a:ext cx="42362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Agora você já conheceu um pouco sobre o PAP Premium,  vamos ver quais as funções do profissional que trabalha nesse canal!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08CC46D2-E35F-2299-C546-6DC615FB6F49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3032" r="-590"/>
          <a:stretch/>
        </p:blipFill>
        <p:spPr>
          <a:xfrm>
            <a:off x="0" y="807633"/>
            <a:ext cx="1551335" cy="5607771"/>
          </a:xfrm>
          <a:prstGeom prst="rect">
            <a:avLst/>
          </a:prstGeom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AB389587-19CC-167F-3B9E-1B1E710B08F7}"/>
              </a:ext>
            </a:extLst>
          </p:cNvPr>
          <p:cNvSpPr/>
          <p:nvPr/>
        </p:nvSpPr>
        <p:spPr>
          <a:xfrm rot="5400000">
            <a:off x="5327204" y="4085030"/>
            <a:ext cx="60417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EF9222B-1543-67AD-F9FB-50ABF04BF0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397" r="1062" b="21334"/>
          <a:stretch/>
        </p:blipFill>
        <p:spPr>
          <a:xfrm>
            <a:off x="6872519" y="1611140"/>
            <a:ext cx="5319481" cy="36357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477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1D5009-86C9-504E-06A0-48A77C1628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2B034DF1-2EC1-C7F6-A181-1E6FDB560856}"/>
              </a:ext>
            </a:extLst>
          </p:cNvPr>
          <p:cNvSpPr txBox="1"/>
          <p:nvPr/>
        </p:nvSpPr>
        <p:spPr>
          <a:xfrm>
            <a:off x="2078743" y="571593"/>
            <a:ext cx="4108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O que vamos ver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7F0A6F54-0341-B88E-BA75-FA485B12719A}"/>
              </a:ext>
            </a:extLst>
          </p:cNvPr>
          <p:cNvSpPr/>
          <p:nvPr/>
        </p:nvSpPr>
        <p:spPr>
          <a:xfrm rot="5400000">
            <a:off x="5259480" y="545743"/>
            <a:ext cx="83941" cy="1561598"/>
          </a:xfrm>
          <a:prstGeom prst="rect">
            <a:avLst/>
          </a:prstGeom>
          <a:solidFill>
            <a:srgbClr val="A27E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5A2742B1-DC4C-E1CC-8073-FD670E3012D8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933" t="-566" r="4840" b="-2460"/>
          <a:stretch/>
        </p:blipFill>
        <p:spPr>
          <a:xfrm>
            <a:off x="5763111" y="533400"/>
            <a:ext cx="4881690" cy="6132389"/>
          </a:xfrm>
          <a:prstGeom prst="rect">
            <a:avLst/>
          </a:prstGeom>
        </p:spPr>
      </p:pic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8AF42EE2-2BC3-7863-F123-6897A1AEFECD}"/>
              </a:ext>
            </a:extLst>
          </p:cNvPr>
          <p:cNvCxnSpPr>
            <a:cxnSpLocks/>
          </p:cNvCxnSpPr>
          <p:nvPr/>
        </p:nvCxnSpPr>
        <p:spPr>
          <a:xfrm flipH="1">
            <a:off x="6082249" y="5365263"/>
            <a:ext cx="974574" cy="0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9DFD5CB4-3B2F-5A63-614C-7231A6951AE7}"/>
              </a:ext>
            </a:extLst>
          </p:cNvPr>
          <p:cNvCxnSpPr>
            <a:cxnSpLocks/>
          </p:cNvCxnSpPr>
          <p:nvPr/>
        </p:nvCxnSpPr>
        <p:spPr>
          <a:xfrm flipV="1">
            <a:off x="6082249" y="2022764"/>
            <a:ext cx="0" cy="3342499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B18A7691-B522-0A96-2895-25C736E279AE}"/>
              </a:ext>
            </a:extLst>
          </p:cNvPr>
          <p:cNvSpPr txBox="1"/>
          <p:nvPr/>
        </p:nvSpPr>
        <p:spPr>
          <a:xfrm>
            <a:off x="2698782" y="1849740"/>
            <a:ext cx="3109299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 Canal Premium</a:t>
            </a:r>
          </a:p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Vantagens</a:t>
            </a:r>
          </a:p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Funções</a:t>
            </a:r>
          </a:p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Responsabilidades</a:t>
            </a:r>
          </a:p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Plantões</a:t>
            </a:r>
          </a:p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Apresentação pessoal e abordagem</a:t>
            </a:r>
          </a:p>
          <a:p>
            <a:pPr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Giga clube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D8C1D187-DD90-C3BA-0BF8-28128973F0C1}"/>
              </a:ext>
            </a:extLst>
          </p:cNvPr>
          <p:cNvSpPr/>
          <p:nvPr/>
        </p:nvSpPr>
        <p:spPr>
          <a:xfrm>
            <a:off x="3356792" y="2875753"/>
            <a:ext cx="2458271" cy="369332"/>
          </a:xfrm>
          <a:prstGeom prst="rect">
            <a:avLst/>
          </a:prstGeom>
          <a:solidFill>
            <a:srgbClr val="F50242"/>
          </a:solidFill>
        </p:spPr>
        <p:txBody>
          <a:bodyPr wrap="square">
            <a:spAutoFit/>
          </a:bodyPr>
          <a:lstStyle/>
          <a:p>
            <a:pPr lvl="0" algn="r"/>
            <a:r>
              <a:rPr lang="pt-BR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Funções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5376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3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8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3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8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3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8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  <p:bldP spid="37" grpId="0" uiExpand="1" build="p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>
            <a:extLst>
              <a:ext uri="{FF2B5EF4-FFF2-40B4-BE49-F238E27FC236}">
                <a16:creationId xmlns:a16="http://schemas.microsoft.com/office/drawing/2014/main" id="{41374234-A9B5-4578-E22F-6A123E05E8FD}"/>
              </a:ext>
            </a:extLst>
          </p:cNvPr>
          <p:cNvSpPr txBox="1"/>
          <p:nvPr/>
        </p:nvSpPr>
        <p:spPr>
          <a:xfrm>
            <a:off x="727788" y="1221500"/>
            <a:ext cx="59531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Quem são os clientes Premium?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E3A8E621-BC83-299F-F4EB-17CD8DA5DA55}"/>
              </a:ext>
            </a:extLst>
          </p:cNvPr>
          <p:cNvSpPr txBox="1"/>
          <p:nvPr/>
        </p:nvSpPr>
        <p:spPr>
          <a:xfrm>
            <a:off x="743248" y="1891315"/>
            <a:ext cx="5937706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0656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u="non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Black" panose="020B0502040204020203" pitchFamily="34" charset="0"/>
                <a:ea typeface="Segoe UI Black" panose="020B0A02040204020203" pitchFamily="34" charset="0"/>
                <a:cs typeface="Segoe UI Black" panose="020B0502040204020203" pitchFamily="34" charset="0"/>
              </a:rPr>
              <a:t>A ÁREA INTELIGÊNCIA DE MERCADO,</a:t>
            </a:r>
          </a:p>
          <a:p>
            <a:pPr marR="0" lvl="0" defTabSz="450656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Identifica condomínios de Alto Valor com alto potencial de venda e que possuem &lt;40% dos apartamentos utilizando nossos produtos residenciais e que tenha ticket médio acima de</a:t>
            </a:r>
            <a:r>
              <a:rPr kumimoji="0" lang="pt-BR" sz="24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R$ 207.</a:t>
            </a:r>
            <a:b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</a:br>
            <a:endParaRPr lang="pt-BR" sz="2400" dirty="0">
              <a:solidFill>
                <a:schemeClr val="bg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  <a:p>
            <a:pPr marL="342900" marR="0" lvl="0" indent="-342900" defTabSz="450656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400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Com base nesta informação são traçados estratégias de atuação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.</a:t>
            </a:r>
          </a:p>
        </p:txBody>
      </p: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26414DAA-2D50-0F74-1AE4-F542BC8D42AB}"/>
              </a:ext>
            </a:extLst>
          </p:cNvPr>
          <p:cNvGrpSpPr/>
          <p:nvPr/>
        </p:nvGrpSpPr>
        <p:grpSpPr>
          <a:xfrm>
            <a:off x="7589804" y="1593035"/>
            <a:ext cx="3598324" cy="4261985"/>
            <a:chOff x="7589804" y="1593035"/>
            <a:chExt cx="3598324" cy="4261985"/>
          </a:xfrm>
        </p:grpSpPr>
        <p:sp>
          <p:nvSpPr>
            <p:cNvPr id="31" name="Forma Livre 30">
              <a:extLst>
                <a:ext uri="{FF2B5EF4-FFF2-40B4-BE49-F238E27FC236}">
                  <a16:creationId xmlns:a16="http://schemas.microsoft.com/office/drawing/2014/main" id="{C4E292A4-8CE3-B051-8715-274D6439B8F4}"/>
                </a:ext>
              </a:extLst>
            </p:cNvPr>
            <p:cNvSpPr/>
            <p:nvPr/>
          </p:nvSpPr>
          <p:spPr>
            <a:xfrm>
              <a:off x="8546086" y="3429000"/>
              <a:ext cx="1522253" cy="2418335"/>
            </a:xfrm>
            <a:custGeom>
              <a:avLst/>
              <a:gdLst>
                <a:gd name="connsiteX0" fmla="*/ 1191429 w 1515518"/>
                <a:gd name="connsiteY0" fmla="*/ 532 h 2238626"/>
                <a:gd name="connsiteX1" fmla="*/ 1510241 w 1515518"/>
                <a:gd name="connsiteY1" fmla="*/ 95948 h 2238626"/>
                <a:gd name="connsiteX2" fmla="*/ 1510241 w 1515518"/>
                <a:gd name="connsiteY2" fmla="*/ 666408 h 2238626"/>
                <a:gd name="connsiteX3" fmla="*/ 1515518 w 1515518"/>
                <a:gd name="connsiteY3" fmla="*/ 666408 h 2238626"/>
                <a:gd name="connsiteX4" fmla="*/ 1515518 w 1515518"/>
                <a:gd name="connsiteY4" fmla="*/ 2238626 h 2238626"/>
                <a:gd name="connsiteX5" fmla="*/ 5277 w 1515518"/>
                <a:gd name="connsiteY5" fmla="*/ 2238626 h 2238626"/>
                <a:gd name="connsiteX6" fmla="*/ 5277 w 1515518"/>
                <a:gd name="connsiteY6" fmla="*/ 872502 h 2238626"/>
                <a:gd name="connsiteX7" fmla="*/ 0 w 1515518"/>
                <a:gd name="connsiteY7" fmla="*/ 859275 h 2238626"/>
                <a:gd name="connsiteX8" fmla="*/ 0 w 1515518"/>
                <a:gd name="connsiteY8" fmla="*/ 95948 h 2238626"/>
                <a:gd name="connsiteX9" fmla="*/ 318812 w 1515518"/>
                <a:gd name="connsiteY9" fmla="*/ 37554 h 2238626"/>
                <a:gd name="connsiteX10" fmla="*/ 671151 w 1515518"/>
                <a:gd name="connsiteY10" fmla="*/ 133065 h 2238626"/>
                <a:gd name="connsiteX11" fmla="*/ 1191429 w 1515518"/>
                <a:gd name="connsiteY11" fmla="*/ 532 h 223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15518" h="2238626">
                  <a:moveTo>
                    <a:pt x="1191429" y="532"/>
                  </a:moveTo>
                  <a:cubicBezTo>
                    <a:pt x="1331277" y="-5670"/>
                    <a:pt x="1510241" y="43279"/>
                    <a:pt x="1510241" y="95948"/>
                  </a:cubicBezTo>
                  <a:lnTo>
                    <a:pt x="1510241" y="666408"/>
                  </a:lnTo>
                  <a:lnTo>
                    <a:pt x="1515518" y="666408"/>
                  </a:lnTo>
                  <a:lnTo>
                    <a:pt x="1515518" y="2238626"/>
                  </a:lnTo>
                  <a:lnTo>
                    <a:pt x="5277" y="2238626"/>
                  </a:lnTo>
                  <a:lnTo>
                    <a:pt x="5277" y="872502"/>
                  </a:lnTo>
                  <a:lnTo>
                    <a:pt x="0" y="859275"/>
                  </a:lnTo>
                  <a:lnTo>
                    <a:pt x="0" y="95948"/>
                  </a:lnTo>
                  <a:cubicBezTo>
                    <a:pt x="0" y="148618"/>
                    <a:pt x="206903" y="31352"/>
                    <a:pt x="318812" y="37554"/>
                  </a:cubicBezTo>
                  <a:cubicBezTo>
                    <a:pt x="430721" y="43756"/>
                    <a:pt x="525715" y="139267"/>
                    <a:pt x="671151" y="133065"/>
                  </a:cubicBezTo>
                  <a:cubicBezTo>
                    <a:pt x="816587" y="126863"/>
                    <a:pt x="1051581" y="6734"/>
                    <a:pt x="1191429" y="532"/>
                  </a:cubicBezTo>
                  <a:close/>
                </a:path>
              </a:pathLst>
            </a:custGeom>
            <a:gradFill>
              <a:gsLst>
                <a:gs pos="73000">
                  <a:srgbClr val="131313">
                    <a:alpha val="53743"/>
                  </a:srgbClr>
                </a:gs>
                <a:gs pos="99000">
                  <a:srgbClr val="2D2C2E"/>
                </a:gs>
                <a:gs pos="0">
                  <a:srgbClr val="8A6B15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>
                <a:latin typeface="Segoe UI" panose="020B0502040204020203" pitchFamily="34" charset="0"/>
              </a:endParaRPr>
            </a:p>
          </p:txBody>
        </p:sp>
        <p:grpSp>
          <p:nvGrpSpPr>
            <p:cNvPr id="27" name="Agrupar 26">
              <a:extLst>
                <a:ext uri="{FF2B5EF4-FFF2-40B4-BE49-F238E27FC236}">
                  <a16:creationId xmlns:a16="http://schemas.microsoft.com/office/drawing/2014/main" id="{5444AFBC-55E0-0C63-954D-678DD95E3EFB}"/>
                </a:ext>
              </a:extLst>
            </p:cNvPr>
            <p:cNvGrpSpPr/>
            <p:nvPr/>
          </p:nvGrpSpPr>
          <p:grpSpPr>
            <a:xfrm>
              <a:off x="7589804" y="1593035"/>
              <a:ext cx="3598324" cy="4261985"/>
              <a:chOff x="7416384" y="1593035"/>
              <a:chExt cx="3598324" cy="4261985"/>
            </a:xfrm>
          </p:grpSpPr>
          <p:pic>
            <p:nvPicPr>
              <p:cNvPr id="22" name="Gráfico 21">
                <a:extLst>
                  <a:ext uri="{FF2B5EF4-FFF2-40B4-BE49-F238E27FC236}">
                    <a16:creationId xmlns:a16="http://schemas.microsoft.com/office/drawing/2014/main" id="{E688AEE0-A1AE-9ECA-307C-6D8184B1C6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39896" r="40295"/>
              <a:stretch/>
            </p:blipFill>
            <p:spPr>
              <a:xfrm>
                <a:off x="8371339" y="1593035"/>
                <a:ext cx="1522253" cy="4261985"/>
              </a:xfrm>
              <a:prstGeom prst="rect">
                <a:avLst/>
              </a:prstGeom>
            </p:spPr>
          </p:pic>
          <p:cxnSp>
            <p:nvCxnSpPr>
              <p:cNvPr id="23" name="Conector Reto 22">
                <a:extLst>
                  <a:ext uri="{FF2B5EF4-FFF2-40B4-BE49-F238E27FC236}">
                    <a16:creationId xmlns:a16="http://schemas.microsoft.com/office/drawing/2014/main" id="{F3CDBC79-FF16-F2D1-C564-3D2B72DEDF9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416384" y="5841860"/>
                <a:ext cx="3598324" cy="0"/>
              </a:xfrm>
              <a:prstGeom prst="line">
                <a:avLst/>
              </a:prstGeom>
              <a:ln w="19050">
                <a:solidFill>
                  <a:srgbClr val="F4034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6" name="Gráfico 25">
                <a:extLst>
                  <a:ext uri="{FF2B5EF4-FFF2-40B4-BE49-F238E27FC236}">
                    <a16:creationId xmlns:a16="http://schemas.microsoft.com/office/drawing/2014/main" id="{54169EFA-892D-8C38-994B-044FA7A31B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7512477" y="4834890"/>
                <a:ext cx="3502231" cy="1012445"/>
              </a:xfrm>
              <a:prstGeom prst="rect">
                <a:avLst/>
              </a:prstGeom>
            </p:spPr>
          </p:pic>
        </p:grpSp>
      </p:grpSp>
      <p:pic>
        <p:nvPicPr>
          <p:cNvPr id="2" name="Imagem 17">
            <a:extLst>
              <a:ext uri="{FF2B5EF4-FFF2-40B4-BE49-F238E27FC236}">
                <a16:creationId xmlns:a16="http://schemas.microsoft.com/office/drawing/2014/main" id="{579D85DE-1EA1-F1A5-1890-B3E565899BDB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54144" r="-2302"/>
          <a:stretch/>
        </p:blipFill>
        <p:spPr>
          <a:xfrm>
            <a:off x="47625" y="886110"/>
            <a:ext cx="553425" cy="11447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1510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>
            <a:extLst>
              <a:ext uri="{FF2B5EF4-FFF2-40B4-BE49-F238E27FC236}">
                <a16:creationId xmlns:a16="http://schemas.microsoft.com/office/drawing/2014/main" id="{41374234-A9B5-4578-E22F-6A123E05E8FD}"/>
              </a:ext>
            </a:extLst>
          </p:cNvPr>
          <p:cNvSpPr txBox="1"/>
          <p:nvPr/>
        </p:nvSpPr>
        <p:spPr>
          <a:xfrm>
            <a:off x="727788" y="1221500"/>
            <a:ext cx="4541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Funções Gerente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7534DD9-8D7F-71B1-06C9-B32215930257}"/>
              </a:ext>
            </a:extLst>
          </p:cNvPr>
          <p:cNvSpPr txBox="1"/>
          <p:nvPr/>
        </p:nvSpPr>
        <p:spPr>
          <a:xfrm>
            <a:off x="759873" y="1993928"/>
            <a:ext cx="6638454" cy="400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0656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Black" panose="020B0502040204020203" pitchFamily="34" charset="0"/>
                <a:ea typeface="Segoe UI Black" panose="020B0A02040204020203" pitchFamily="34" charset="0"/>
                <a:cs typeface="Segoe UI Black" panose="020B0502040204020203" pitchFamily="34" charset="0"/>
              </a:rPr>
              <a:t>CANAL PREMIUM - NACIONAL</a:t>
            </a:r>
          </a:p>
          <a:p>
            <a:pPr marL="296863" marR="0" lvl="0" indent="-285750" defTabSz="450656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Comunica estratégia nacional;</a:t>
            </a:r>
          </a:p>
          <a:p>
            <a:pPr marL="296863" marR="0" lvl="0" indent="-285750" defTabSz="450656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Informações gerenciais para definição de estratégia regional;</a:t>
            </a:r>
          </a:p>
          <a:p>
            <a:pPr marL="296863" lvl="0" indent="-285750" defTabSz="450656"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pt-BR" spc="-70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Estabelece as metas da carteira.</a:t>
            </a:r>
            <a:endParaRPr lang="pt-BR" dirty="0">
              <a:solidFill>
                <a:schemeClr val="bg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  <a:p>
            <a:pPr marL="296863" marR="0" lvl="0" indent="-285750" defTabSz="450656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pt-BR" dirty="0">
              <a:solidFill>
                <a:schemeClr val="bg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  <a:p>
            <a:pPr marL="11113" defTabSz="450656">
              <a:spcBef>
                <a:spcPts val="1200"/>
              </a:spcBef>
              <a:buClr>
                <a:schemeClr val="bg1"/>
              </a:buClr>
              <a:defRPr/>
            </a:pPr>
            <a:r>
              <a:rPr lang="pt-BR" sz="2400" b="1" dirty="0">
                <a:solidFill>
                  <a:schemeClr val="bg1"/>
                </a:solidFill>
                <a:latin typeface="Segoe UI Black" panose="020B0502040204020203" pitchFamily="34" charset="0"/>
                <a:ea typeface="Segoe UI Black" panose="020B0A02040204020203" pitchFamily="34" charset="0"/>
                <a:cs typeface="Segoe UI Black" panose="020B0502040204020203" pitchFamily="34" charset="0"/>
              </a:rPr>
              <a:t>CANAL PREMIUM - REGIONAL</a:t>
            </a:r>
          </a:p>
          <a:p>
            <a:pPr marL="377825" marR="0" lvl="0" indent="-285750" algn="l" defTabSz="450656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Estratégia regional;</a:t>
            </a:r>
          </a:p>
          <a:p>
            <a:pPr marL="377825" marR="0" lvl="0" indent="-285750" algn="l" defTabSz="450656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Quantidade de executivos por carteira;</a:t>
            </a:r>
          </a:p>
          <a:p>
            <a:pPr marL="377825" marR="0" lvl="0" indent="-285750" algn="l" defTabSz="450656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Lista de condomínios com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sua localizações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.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ED84532E-3C59-C09F-A132-745D13E59E44}"/>
              </a:ext>
            </a:extLst>
          </p:cNvPr>
          <p:cNvGrpSpPr/>
          <p:nvPr/>
        </p:nvGrpSpPr>
        <p:grpSpPr>
          <a:xfrm>
            <a:off x="7587106" y="1993227"/>
            <a:ext cx="3512596" cy="3448924"/>
            <a:chOff x="5641604" y="1863545"/>
            <a:chExt cx="3512596" cy="3448924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3091FC2-7CF1-AA5A-C34D-436B0C738280}"/>
                </a:ext>
              </a:extLst>
            </p:cNvPr>
            <p:cNvSpPr/>
            <p:nvPr/>
          </p:nvSpPr>
          <p:spPr>
            <a:xfrm>
              <a:off x="6636362" y="2943240"/>
              <a:ext cx="1523081" cy="1469895"/>
            </a:xfrm>
            <a:prstGeom prst="ellipse">
              <a:avLst/>
            </a:prstGeom>
            <a:gradFill flip="none" rotWithShape="1">
              <a:gsLst>
                <a:gs pos="63000">
                  <a:srgbClr val="131313">
                    <a:alpha val="53743"/>
                  </a:srgbClr>
                </a:gs>
                <a:gs pos="99000">
                  <a:srgbClr val="2D2C2E"/>
                </a:gs>
                <a:gs pos="0">
                  <a:srgbClr val="8A6B15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Segoe UI" panose="020B0502040204020203" pitchFamily="34" charset="0"/>
              </a:endParaRPr>
            </a:p>
          </p:txBody>
        </p:sp>
        <p:pic>
          <p:nvPicPr>
            <p:cNvPr id="3" name="Gráfico 2">
              <a:extLst>
                <a:ext uri="{FF2B5EF4-FFF2-40B4-BE49-F238E27FC236}">
                  <a16:creationId xmlns:a16="http://schemas.microsoft.com/office/drawing/2014/main" id="{C5D0702F-2B7F-8F8C-EC84-1A7E0A0664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2146" r="11762" b="25287"/>
            <a:stretch/>
          </p:blipFill>
          <p:spPr>
            <a:xfrm>
              <a:off x="5641604" y="1863545"/>
              <a:ext cx="3512596" cy="3448924"/>
            </a:xfrm>
            <a:prstGeom prst="rect">
              <a:avLst/>
            </a:prstGeom>
          </p:spPr>
        </p:pic>
      </p:grpSp>
      <p:pic>
        <p:nvPicPr>
          <p:cNvPr id="2" name="Imagem 17">
            <a:extLst>
              <a:ext uri="{FF2B5EF4-FFF2-40B4-BE49-F238E27FC236}">
                <a16:creationId xmlns:a16="http://schemas.microsoft.com/office/drawing/2014/main" id="{96B44614-8691-C9C4-EE64-05B17A76939E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4144" r="-2302"/>
          <a:stretch/>
        </p:blipFill>
        <p:spPr>
          <a:xfrm>
            <a:off x="47625" y="886110"/>
            <a:ext cx="553425" cy="11447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884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>
            <a:extLst>
              <a:ext uri="{FF2B5EF4-FFF2-40B4-BE49-F238E27FC236}">
                <a16:creationId xmlns:a16="http://schemas.microsoft.com/office/drawing/2014/main" id="{41374234-A9B5-4578-E22F-6A123E05E8FD}"/>
              </a:ext>
            </a:extLst>
          </p:cNvPr>
          <p:cNvSpPr txBox="1"/>
          <p:nvPr/>
        </p:nvSpPr>
        <p:spPr>
          <a:xfrm>
            <a:off x="727789" y="1221500"/>
            <a:ext cx="1755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Funções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7534DD9-8D7F-71B1-06C9-B32215930257}"/>
              </a:ext>
            </a:extLst>
          </p:cNvPr>
          <p:cNvSpPr txBox="1"/>
          <p:nvPr/>
        </p:nvSpPr>
        <p:spPr>
          <a:xfrm>
            <a:off x="759873" y="2272753"/>
            <a:ext cx="7169478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0656">
              <a:spcBef>
                <a:spcPts val="1200"/>
              </a:spcBef>
              <a:defRPr/>
            </a:pPr>
            <a:r>
              <a:rPr lang="pt-BR" sz="2400" b="1" spc="-120" dirty="0">
                <a:solidFill>
                  <a:schemeClr val="bg1"/>
                </a:solidFill>
                <a:latin typeface="Segoe UI Black" panose="020B0502040204020203" pitchFamily="34" charset="0"/>
                <a:ea typeface="Segoe UI Black" panose="020B0A02040204020203" pitchFamily="34" charset="0"/>
                <a:cs typeface="Segoe UI Black" panose="020B0502040204020203" pitchFamily="34" charset="0"/>
              </a:rPr>
              <a:t>COORDENADOR PREMIUM</a:t>
            </a:r>
          </a:p>
          <a:p>
            <a:pPr marL="377825" lvl="0" indent="-285750" defTabSz="450656"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pt-BR" spc="-70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Traça as estratégias operacionais dos executivos da sua carteira;</a:t>
            </a:r>
          </a:p>
          <a:p>
            <a:pPr marL="377825" lvl="0" indent="-285750" defTabSz="450656"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pt-BR" spc="-70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Traça rotas;</a:t>
            </a:r>
          </a:p>
          <a:p>
            <a:pPr marL="377825" lvl="0" indent="-285750" defTabSz="450656"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pt-BR" spc="-70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Acompanha os plantões  aos condomínios da sua carteira de executivo, assim como  visitas a síndicos ou administradores, a fim de estreitar o relacionamento com os moradores/clientes de alto valor;</a:t>
            </a:r>
          </a:p>
          <a:p>
            <a:pPr marL="377825" lvl="0" indent="-285750" defTabSz="450656"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pt-BR" spc="-70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Realiza reuniões de alinhamento periodicamente.</a:t>
            </a:r>
          </a:p>
          <a:p>
            <a:pPr marL="0" marR="0" lvl="0" indent="0" defTabSz="450656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3DFA2456-86E0-763A-FD33-EAF98420D0E2}"/>
              </a:ext>
            </a:extLst>
          </p:cNvPr>
          <p:cNvGrpSpPr/>
          <p:nvPr/>
        </p:nvGrpSpPr>
        <p:grpSpPr>
          <a:xfrm>
            <a:off x="8376800" y="2030858"/>
            <a:ext cx="2710846" cy="3183955"/>
            <a:chOff x="9076047" y="2018158"/>
            <a:chExt cx="2710846" cy="3183955"/>
          </a:xfrm>
        </p:grpSpPr>
        <p:sp>
          <p:nvSpPr>
            <p:cNvPr id="17" name="Retângulo com Canto Arredondado do Mesmo Lado 16">
              <a:extLst>
                <a:ext uri="{FF2B5EF4-FFF2-40B4-BE49-F238E27FC236}">
                  <a16:creationId xmlns:a16="http://schemas.microsoft.com/office/drawing/2014/main" id="{8EF45003-6984-5529-A459-473CA62E4157}"/>
                </a:ext>
              </a:extLst>
            </p:cNvPr>
            <p:cNvSpPr/>
            <p:nvPr/>
          </p:nvSpPr>
          <p:spPr>
            <a:xfrm>
              <a:off x="9452356" y="3471667"/>
              <a:ext cx="2082310" cy="1605057"/>
            </a:xfrm>
            <a:prstGeom prst="round2SameRect">
              <a:avLst>
                <a:gd name="adj1" fmla="val 48148"/>
                <a:gd name="adj2" fmla="val 0"/>
              </a:avLst>
            </a:prstGeom>
            <a:gradFill flip="none" rotWithShape="1">
              <a:gsLst>
                <a:gs pos="63000">
                  <a:srgbClr val="131313">
                    <a:alpha val="53743"/>
                  </a:srgbClr>
                </a:gs>
                <a:gs pos="99000">
                  <a:srgbClr val="2D2C2E"/>
                </a:gs>
                <a:gs pos="0">
                  <a:srgbClr val="8A6B15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Segoe UI" panose="020B0502040204020203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FADD0A1-6D18-0D7A-8278-4108C010D94E}"/>
                </a:ext>
              </a:extLst>
            </p:cNvPr>
            <p:cNvSpPr/>
            <p:nvPr/>
          </p:nvSpPr>
          <p:spPr>
            <a:xfrm>
              <a:off x="9864842" y="2189978"/>
              <a:ext cx="1218316" cy="1175773"/>
            </a:xfrm>
            <a:prstGeom prst="ellipse">
              <a:avLst/>
            </a:prstGeom>
            <a:gradFill flip="none" rotWithShape="1">
              <a:gsLst>
                <a:gs pos="63000">
                  <a:srgbClr val="131313">
                    <a:alpha val="53743"/>
                  </a:srgbClr>
                </a:gs>
                <a:gs pos="99000">
                  <a:srgbClr val="2D2C2E"/>
                </a:gs>
                <a:gs pos="0">
                  <a:srgbClr val="8A6B15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Segoe UI" panose="020B0502040204020203" pitchFamily="34" charset="0"/>
              </a:endParaRPr>
            </a:p>
          </p:txBody>
        </p:sp>
        <p:pic>
          <p:nvPicPr>
            <p:cNvPr id="9" name="Gráfico 8">
              <a:extLst>
                <a:ext uri="{FF2B5EF4-FFF2-40B4-BE49-F238E27FC236}">
                  <a16:creationId xmlns:a16="http://schemas.microsoft.com/office/drawing/2014/main" id="{9265DA2B-93E8-B7CA-CCB1-4898D78725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1399" t="-4445" r="15397" b="18465"/>
            <a:stretch/>
          </p:blipFill>
          <p:spPr>
            <a:xfrm>
              <a:off x="9076047" y="2018158"/>
              <a:ext cx="2710846" cy="3183955"/>
            </a:xfrm>
            <a:prstGeom prst="rect">
              <a:avLst/>
            </a:prstGeom>
          </p:spPr>
        </p:pic>
      </p:grpSp>
      <p:pic>
        <p:nvPicPr>
          <p:cNvPr id="3" name="Imagem 17">
            <a:extLst>
              <a:ext uri="{FF2B5EF4-FFF2-40B4-BE49-F238E27FC236}">
                <a16:creationId xmlns:a16="http://schemas.microsoft.com/office/drawing/2014/main" id="{524E4A57-1963-554C-78AC-7905F26D2260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4144" r="-2302"/>
          <a:stretch/>
        </p:blipFill>
        <p:spPr>
          <a:xfrm>
            <a:off x="47625" y="886110"/>
            <a:ext cx="553425" cy="11447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014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CC9DBD-47A3-D0A2-1DBC-B9A64142A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2B2212D4-EBB3-6994-BAC6-F2E9B6836D9F}"/>
              </a:ext>
            </a:extLst>
          </p:cNvPr>
          <p:cNvSpPr txBox="1"/>
          <p:nvPr/>
        </p:nvSpPr>
        <p:spPr>
          <a:xfrm>
            <a:off x="2078743" y="571593"/>
            <a:ext cx="4108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O que vamos ver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89B8FA9E-04EE-625A-5F5E-E20447B56DA1}"/>
              </a:ext>
            </a:extLst>
          </p:cNvPr>
          <p:cNvSpPr/>
          <p:nvPr/>
        </p:nvSpPr>
        <p:spPr>
          <a:xfrm rot="5400000">
            <a:off x="5259480" y="545743"/>
            <a:ext cx="83941" cy="1561598"/>
          </a:xfrm>
          <a:prstGeom prst="rect">
            <a:avLst/>
          </a:prstGeom>
          <a:solidFill>
            <a:srgbClr val="A27E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93225E3A-6251-0FF1-2330-EAF05EAB6A30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933" t="-566" r="4840" b="-2460"/>
          <a:stretch/>
        </p:blipFill>
        <p:spPr>
          <a:xfrm>
            <a:off x="5763111" y="533400"/>
            <a:ext cx="4881690" cy="6132389"/>
          </a:xfrm>
          <a:prstGeom prst="rect">
            <a:avLst/>
          </a:prstGeom>
        </p:spPr>
      </p:pic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E717A0DB-EE78-B6C9-B364-D1A381B60F3C}"/>
              </a:ext>
            </a:extLst>
          </p:cNvPr>
          <p:cNvCxnSpPr>
            <a:cxnSpLocks/>
          </p:cNvCxnSpPr>
          <p:nvPr/>
        </p:nvCxnSpPr>
        <p:spPr>
          <a:xfrm flipH="1">
            <a:off x="6082249" y="5365263"/>
            <a:ext cx="974574" cy="0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0823AD5E-8A4F-E2EB-4B9B-5378EF7A24D4}"/>
              </a:ext>
            </a:extLst>
          </p:cNvPr>
          <p:cNvCxnSpPr>
            <a:cxnSpLocks/>
          </p:cNvCxnSpPr>
          <p:nvPr/>
        </p:nvCxnSpPr>
        <p:spPr>
          <a:xfrm flipV="1">
            <a:off x="6082249" y="2022764"/>
            <a:ext cx="0" cy="3342499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78941D7F-70C7-CB4A-F95B-5B716813A20D}"/>
              </a:ext>
            </a:extLst>
          </p:cNvPr>
          <p:cNvSpPr txBox="1"/>
          <p:nvPr/>
        </p:nvSpPr>
        <p:spPr>
          <a:xfrm>
            <a:off x="2698782" y="1849740"/>
            <a:ext cx="3109299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 Canal Premium</a:t>
            </a:r>
          </a:p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Vantagens</a:t>
            </a:r>
          </a:p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Funções</a:t>
            </a:r>
          </a:p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Responsabilidades</a:t>
            </a:r>
          </a:p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Plantões</a:t>
            </a:r>
          </a:p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Apresentação pessoal e abordagem</a:t>
            </a:r>
          </a:p>
          <a:p>
            <a:pPr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Giga clube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70D60C3D-728E-E45A-00F2-D74D9B85C59F}"/>
              </a:ext>
            </a:extLst>
          </p:cNvPr>
          <p:cNvSpPr/>
          <p:nvPr/>
        </p:nvSpPr>
        <p:spPr>
          <a:xfrm>
            <a:off x="3356792" y="3385420"/>
            <a:ext cx="2458271" cy="369332"/>
          </a:xfrm>
          <a:prstGeom prst="rect">
            <a:avLst/>
          </a:prstGeom>
          <a:solidFill>
            <a:srgbClr val="F50242"/>
          </a:solidFill>
        </p:spPr>
        <p:txBody>
          <a:bodyPr wrap="square">
            <a:spAutoFit/>
          </a:bodyPr>
          <a:lstStyle/>
          <a:p>
            <a:pPr lvl="0" algn="r"/>
            <a:r>
              <a:rPr lang="pt-BR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Responsabilidades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86025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3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8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3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8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3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8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  <p:bldP spid="37" grpId="0" uiExpand="1" build="p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CaixaDeTexto 36">
            <a:extLst>
              <a:ext uri="{FF2B5EF4-FFF2-40B4-BE49-F238E27FC236}">
                <a16:creationId xmlns:a16="http://schemas.microsoft.com/office/drawing/2014/main" id="{0CBAC20E-303F-1580-FC98-E70233C98D6E}"/>
              </a:ext>
            </a:extLst>
          </p:cNvPr>
          <p:cNvSpPr txBox="1"/>
          <p:nvPr/>
        </p:nvSpPr>
        <p:spPr>
          <a:xfrm flipH="1">
            <a:off x="7017487" y="3013501"/>
            <a:ext cx="40941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Bem-vindos a formação de Executivo </a:t>
            </a:r>
            <a:r>
              <a:rPr lang="pt-BR" sz="2400" dirty="0">
                <a:solidFill>
                  <a:schemeClr val="bg1"/>
                </a:solidFill>
                <a:latin typeface="Segoe UI Variable Small Semilig" pitchFamily="2" charset="0"/>
                <a:cs typeface="Segoe UI" panose="020B0502040204020203" pitchFamily="34" charset="0"/>
              </a:rPr>
              <a:t>Premium</a:t>
            </a:r>
            <a:r>
              <a:rPr lang="pt-BR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!</a:t>
            </a:r>
            <a:endParaRPr lang="pt-BR" sz="2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73" name="Agrupar 72">
            <a:extLst>
              <a:ext uri="{FF2B5EF4-FFF2-40B4-BE49-F238E27FC236}">
                <a16:creationId xmlns:a16="http://schemas.microsoft.com/office/drawing/2014/main" id="{D2B9FD05-5E62-C82C-3CB8-20689554A087}"/>
              </a:ext>
            </a:extLst>
          </p:cNvPr>
          <p:cNvGrpSpPr/>
          <p:nvPr/>
        </p:nvGrpSpPr>
        <p:grpSpPr>
          <a:xfrm>
            <a:off x="0" y="1835650"/>
            <a:ext cx="6113253" cy="4017696"/>
            <a:chOff x="-17253" y="1844031"/>
            <a:chExt cx="6113253" cy="4017696"/>
          </a:xfrm>
        </p:grpSpPr>
        <p:pic>
          <p:nvPicPr>
            <p:cNvPr id="53" name="Imagem 52">
              <a:extLst>
                <a:ext uri="{FF2B5EF4-FFF2-40B4-BE49-F238E27FC236}">
                  <a16:creationId xmlns:a16="http://schemas.microsoft.com/office/drawing/2014/main" id="{71F0C394-34C1-3D3A-073B-328170F8D4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831" t="596" r="19765" b="17642"/>
            <a:stretch/>
          </p:blipFill>
          <p:spPr>
            <a:xfrm>
              <a:off x="-17253" y="1844031"/>
              <a:ext cx="6113253" cy="4017696"/>
            </a:xfrm>
            <a:prstGeom prst="rect">
              <a:avLst/>
            </a:prstGeom>
          </p:spPr>
        </p:pic>
        <p:pic>
          <p:nvPicPr>
            <p:cNvPr id="57" name="Imagem 56" descr="Uma imagem contendo pessoa, raquete, quadra, jogador&#10;&#10;Descrição gerada automaticamente">
              <a:extLst>
                <a:ext uri="{FF2B5EF4-FFF2-40B4-BE49-F238E27FC236}">
                  <a16:creationId xmlns:a16="http://schemas.microsoft.com/office/drawing/2014/main" id="{B95A926C-F9DD-A337-F3C3-C6FC835CE6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  <a14:imgEffect>
                        <a14:brightnessContrast bright="-17000" contrast="33000"/>
                      </a14:imgEffect>
                    </a14:imgLayer>
                  </a14:imgProps>
                </a:ext>
              </a:extLst>
            </a:blip>
            <a:srcRect l="3812" t="15323" r="36167" b="31753"/>
            <a:stretch/>
          </p:blipFill>
          <p:spPr>
            <a:xfrm>
              <a:off x="60824" y="2580705"/>
              <a:ext cx="4700838" cy="2544345"/>
            </a:xfrm>
            <a:prstGeom prst="rect">
              <a:avLst/>
            </a:prstGeom>
            <a:effectLst>
              <a:outerShdw blurRad="178620" dist="38100" dir="3780000" sx="102000" sy="102000" algn="tl" rotWithShape="0">
                <a:prstClr val="black">
                  <a:alpha val="51619"/>
                </a:prstClr>
              </a:outerShdw>
            </a:effectLst>
          </p:spPr>
        </p:pic>
      </p:grp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9DEEEB40-9E82-872E-8D28-41E99E7596B1}"/>
              </a:ext>
            </a:extLst>
          </p:cNvPr>
          <p:cNvSpPr txBox="1"/>
          <p:nvPr/>
        </p:nvSpPr>
        <p:spPr>
          <a:xfrm>
            <a:off x="7581037" y="2176934"/>
            <a:ext cx="353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600" b="1" dirty="0">
                <a:solidFill>
                  <a:schemeClr val="bg1"/>
                </a:solidFill>
                <a:latin typeface="Segoe UI Variable Small Semibol" pitchFamily="2" charset="0"/>
                <a:cs typeface="Segoe UI Black" panose="020B0502040204020203" pitchFamily="34" charset="0"/>
              </a:rPr>
              <a:t>Apresentação</a:t>
            </a:r>
          </a:p>
        </p:txBody>
      </p:sp>
      <p:sp>
        <p:nvSpPr>
          <p:cNvPr id="75" name="Retângulo 74">
            <a:extLst>
              <a:ext uri="{FF2B5EF4-FFF2-40B4-BE49-F238E27FC236}">
                <a16:creationId xmlns:a16="http://schemas.microsoft.com/office/drawing/2014/main" id="{E0709E19-9330-52EC-1B6A-DACCCF54CF9C}"/>
              </a:ext>
            </a:extLst>
          </p:cNvPr>
          <p:cNvSpPr/>
          <p:nvPr/>
        </p:nvSpPr>
        <p:spPr>
          <a:xfrm rot="5400000">
            <a:off x="10200942" y="4736000"/>
            <a:ext cx="53023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42155B7-4364-AE78-DEA9-BAADC48C7189}"/>
              </a:ext>
            </a:extLst>
          </p:cNvPr>
          <p:cNvSpPr txBox="1"/>
          <p:nvPr/>
        </p:nvSpPr>
        <p:spPr>
          <a:xfrm flipH="1">
            <a:off x="7017487" y="4034228"/>
            <a:ext cx="40941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Para começar essa jornada de aprendizado, que tal nos apresentarmos?</a:t>
            </a:r>
          </a:p>
        </p:txBody>
      </p:sp>
      <p:pic>
        <p:nvPicPr>
          <p:cNvPr id="14" name="Imagem 13" descr="Imagem em preto e branco&#10;&#10;Descrição gerada automaticamente">
            <a:extLst>
              <a:ext uri="{FF2B5EF4-FFF2-40B4-BE49-F238E27FC236}">
                <a16:creationId xmlns:a16="http://schemas.microsoft.com/office/drawing/2014/main" id="{51D9A2B5-7BA9-EE8C-E4DE-96BC7E2F537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173" t="40879" r="42450" b="38612"/>
          <a:stretch/>
        </p:blipFill>
        <p:spPr>
          <a:xfrm>
            <a:off x="10494880" y="3330969"/>
            <a:ext cx="1233512" cy="140651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F55D71A-FA7D-EB32-C159-08D759AF155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267" r="12356" b="14291"/>
          <a:stretch/>
        </p:blipFill>
        <p:spPr>
          <a:xfrm>
            <a:off x="-17285" y="1835647"/>
            <a:ext cx="6438916" cy="4017698"/>
          </a:xfrm>
          <a:prstGeom prst="rect">
            <a:avLst/>
          </a:prstGeom>
        </p:spPr>
      </p:pic>
      <p:pic>
        <p:nvPicPr>
          <p:cNvPr id="72" name="Imagem 71">
            <a:extLst>
              <a:ext uri="{FF2B5EF4-FFF2-40B4-BE49-F238E27FC236}">
                <a16:creationId xmlns:a16="http://schemas.microsoft.com/office/drawing/2014/main" id="{4F1BD1B1-955C-0366-203E-8A1A911F17F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4" r="4094"/>
          <a:stretch/>
        </p:blipFill>
        <p:spPr>
          <a:xfrm>
            <a:off x="112143" y="897881"/>
            <a:ext cx="1895494" cy="56077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366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11" grpId="0"/>
      <p:bldP spid="75" grpId="0" animBg="1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9DEEEB40-9E82-872E-8D28-41E99E7596B1}"/>
              </a:ext>
            </a:extLst>
          </p:cNvPr>
          <p:cNvSpPr txBox="1"/>
          <p:nvPr/>
        </p:nvSpPr>
        <p:spPr>
          <a:xfrm>
            <a:off x="2828972" y="1741304"/>
            <a:ext cx="4880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Responsabilidades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24616D9F-DA27-7D80-5D68-9411C88EF48B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2579" r="-737"/>
          <a:stretch/>
        </p:blipFill>
        <p:spPr>
          <a:xfrm>
            <a:off x="47625" y="1286219"/>
            <a:ext cx="2315848" cy="4790279"/>
          </a:xfrm>
          <a:prstGeom prst="rect">
            <a:avLst/>
          </a:prstGeom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09D7A7C8-6F62-419C-44BB-8CE41D43C299}"/>
              </a:ext>
            </a:extLst>
          </p:cNvPr>
          <p:cNvSpPr/>
          <p:nvPr/>
        </p:nvSpPr>
        <p:spPr>
          <a:xfrm rot="5400000">
            <a:off x="3696967" y="1748892"/>
            <a:ext cx="101900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8F6A293-B3F7-D03F-542A-CCA0908F30EA}"/>
              </a:ext>
            </a:extLst>
          </p:cNvPr>
          <p:cNvSpPr txBox="1"/>
          <p:nvPr/>
        </p:nvSpPr>
        <p:spPr>
          <a:xfrm>
            <a:off x="2866436" y="2808472"/>
            <a:ext cx="6647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Agora vamos conhecer as suas responsabilidades!</a:t>
            </a: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8322F198-0F6C-9253-D850-A09D6D65824E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9875" r="10206" b="21550"/>
          <a:stretch/>
        </p:blipFill>
        <p:spPr>
          <a:xfrm>
            <a:off x="4778425" y="4082512"/>
            <a:ext cx="844258" cy="828747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176EE4B4-8CB0-E7FF-3047-270EDF58B0A4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9876" r="10516" b="17812"/>
          <a:stretch/>
        </p:blipFill>
        <p:spPr>
          <a:xfrm>
            <a:off x="9837123" y="3961380"/>
            <a:ext cx="844258" cy="871628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6397B991-F6FA-DB0B-6A3C-C12AE9EB4256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r="3073" b="19245"/>
          <a:stretch/>
        </p:blipFill>
        <p:spPr>
          <a:xfrm>
            <a:off x="6098615" y="3933861"/>
            <a:ext cx="1297120" cy="1080695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01EBA579-5776-D40E-A52E-4327D0120954}"/>
              </a:ext>
            </a:extLst>
          </p:cNvPr>
          <p:cNvSpPr txBox="1"/>
          <p:nvPr/>
        </p:nvSpPr>
        <p:spPr>
          <a:xfrm>
            <a:off x="2664526" y="5069001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Condomínios de alto valor</a:t>
            </a:r>
            <a:endParaRPr lang="pt-BR" sz="1600" strike="sngStrike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8547F231-2D96-644A-793F-B04B1CEB70C3}"/>
              </a:ext>
            </a:extLst>
          </p:cNvPr>
          <p:cNvSpPr txBox="1"/>
          <p:nvPr/>
        </p:nvSpPr>
        <p:spPr>
          <a:xfrm>
            <a:off x="4343400" y="5050826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Prospecção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EDCDF07E-63DC-24E2-F9F1-9613EACC8236}"/>
              </a:ext>
            </a:extLst>
          </p:cNvPr>
          <p:cNvSpPr txBox="1"/>
          <p:nvPr/>
        </p:nvSpPr>
        <p:spPr>
          <a:xfrm>
            <a:off x="5993380" y="5075678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Promover melhorias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ED23E607-5DB9-7025-5190-11A8D9B99B89}"/>
              </a:ext>
            </a:extLst>
          </p:cNvPr>
          <p:cNvSpPr txBox="1"/>
          <p:nvPr/>
        </p:nvSpPr>
        <p:spPr>
          <a:xfrm>
            <a:off x="7837938" y="5096992"/>
            <a:ext cx="14647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Suporte ao cliente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8A70CFF6-7DB2-FFC8-37C6-23CF29F9AADD}"/>
              </a:ext>
            </a:extLst>
          </p:cNvPr>
          <p:cNvSpPr txBox="1"/>
          <p:nvPr/>
        </p:nvSpPr>
        <p:spPr>
          <a:xfrm>
            <a:off x="9459693" y="5096992"/>
            <a:ext cx="1888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Fidelização e blindagem</a:t>
            </a: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072DB935-A05E-2513-41DE-5249E6532053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b="18994"/>
          <a:stretch/>
        </p:blipFill>
        <p:spPr>
          <a:xfrm>
            <a:off x="2724772" y="3603301"/>
            <a:ext cx="1692354" cy="1370913"/>
          </a:xfrm>
          <a:prstGeom prst="rect">
            <a:avLst/>
          </a:prstGeom>
        </p:spPr>
      </p:pic>
      <p:pic>
        <p:nvPicPr>
          <p:cNvPr id="29" name="Gráfico 28">
            <a:extLst>
              <a:ext uri="{FF2B5EF4-FFF2-40B4-BE49-F238E27FC236}">
                <a16:creationId xmlns:a16="http://schemas.microsoft.com/office/drawing/2014/main" id="{D14AFE63-DB68-0C70-6B3F-E408C2A71D7A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8197" t="5891" r="7416" b="28459"/>
          <a:stretch/>
        </p:blipFill>
        <p:spPr>
          <a:xfrm>
            <a:off x="7962541" y="3944141"/>
            <a:ext cx="1145046" cy="8907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286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  <p:bldP spid="13" grpId="0"/>
      <p:bldP spid="23" grpId="0"/>
      <p:bldP spid="24" grpId="0"/>
      <p:bldP spid="25" grpId="0"/>
      <p:bldP spid="26" grpId="0"/>
      <p:bldP spid="2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A35E929E-1325-BF91-B6CC-0D77C2EDC53F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4144" r="-2302"/>
          <a:stretch/>
        </p:blipFill>
        <p:spPr>
          <a:xfrm>
            <a:off x="47625" y="839653"/>
            <a:ext cx="553425" cy="114474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D502C66-8695-B433-E818-960E5BF3CB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5" r="-514"/>
          <a:stretch/>
        </p:blipFill>
        <p:spPr>
          <a:xfrm>
            <a:off x="1022658" y="1808485"/>
            <a:ext cx="4518326" cy="3002500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2F0DFDBA-72A0-862C-B5ED-39895632ED69}"/>
              </a:ext>
            </a:extLst>
          </p:cNvPr>
          <p:cNvSpPr txBox="1"/>
          <p:nvPr/>
        </p:nvSpPr>
        <p:spPr>
          <a:xfrm>
            <a:off x="1215364" y="4923777"/>
            <a:ext cx="40377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22B2C"/>
              </a:buClr>
              <a:buSzTx/>
              <a:tabLst/>
              <a:defRPr/>
            </a:pPr>
            <a:r>
              <a:rPr kumimoji="0" lang="pt-BR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Atuar em condomínios de alto valor, prospectando novos clientes para a venda de produtos Claro.</a:t>
            </a:r>
            <a:endParaRPr lang="pt-BR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8D7A4D9A-DC05-4FF8-5166-DB275585297F}"/>
              </a:ext>
            </a:extLst>
          </p:cNvPr>
          <p:cNvSpPr txBox="1"/>
          <p:nvPr/>
        </p:nvSpPr>
        <p:spPr>
          <a:xfrm>
            <a:off x="6747465" y="4980221"/>
            <a:ext cx="43432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D22B2C"/>
              </a:buClr>
              <a:defRPr/>
            </a:pPr>
            <a:r>
              <a:rPr lang="pt-BR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Atuar nos condomínios de alto valor com visão comercial e gestão de clientes. 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172EE69B-979A-CC41-1F33-1477A0868FD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197" r="5197"/>
          <a:stretch/>
        </p:blipFill>
        <p:spPr>
          <a:xfrm>
            <a:off x="6674272" y="1807508"/>
            <a:ext cx="4516857" cy="30034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45263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ixaDeTexto 18">
            <a:extLst>
              <a:ext uri="{FF2B5EF4-FFF2-40B4-BE49-F238E27FC236}">
                <a16:creationId xmlns:a16="http://schemas.microsoft.com/office/drawing/2014/main" id="{2F0DFDBA-72A0-862C-B5ED-39895632ED69}"/>
              </a:ext>
            </a:extLst>
          </p:cNvPr>
          <p:cNvSpPr txBox="1"/>
          <p:nvPr/>
        </p:nvSpPr>
        <p:spPr>
          <a:xfrm>
            <a:off x="949128" y="4980927"/>
            <a:ext cx="45656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Clr>
                <a:srgbClr val="D22B2C"/>
              </a:buClr>
              <a:defRPr/>
            </a:pPr>
            <a:r>
              <a:rPr lang="pt-BR"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Rentabilizar os clientes da base, oferecendo os demais serviços da companhia ou melhoria no que já possuem.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8D7A4D9A-DC05-4FF8-5166-DB275585297F}"/>
              </a:ext>
            </a:extLst>
          </p:cNvPr>
          <p:cNvSpPr txBox="1"/>
          <p:nvPr/>
        </p:nvSpPr>
        <p:spPr>
          <a:xfrm>
            <a:off x="6677247" y="4980927"/>
            <a:ext cx="47897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Clr>
                <a:srgbClr val="D22B2C"/>
              </a:buClr>
              <a:defRPr/>
            </a:pPr>
            <a:r>
              <a:rPr lang="pt-BR"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Fidelizar e blindar os clientes dos condomínios de alto valor, proporcionando uma experiência diferenciada do mercado.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7F52C05-BCE1-E3AA-A5E9-AA5A5044F05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919" r="5919"/>
          <a:stretch/>
        </p:blipFill>
        <p:spPr>
          <a:xfrm>
            <a:off x="6808963" y="1777727"/>
            <a:ext cx="4526312" cy="2977901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AF6408E1-F6DE-F71D-A7FA-4489A089408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49127" y="1791537"/>
            <a:ext cx="4526312" cy="2950282"/>
          </a:xfrm>
          <a:prstGeom prst="rect">
            <a:avLst/>
          </a:prstGeom>
        </p:spPr>
      </p:pic>
      <p:pic>
        <p:nvPicPr>
          <p:cNvPr id="2" name="Imagem 11">
            <a:extLst>
              <a:ext uri="{FF2B5EF4-FFF2-40B4-BE49-F238E27FC236}">
                <a16:creationId xmlns:a16="http://schemas.microsoft.com/office/drawing/2014/main" id="{4E26E0B9-18D2-8164-862B-38A890BFDDD2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54144" r="-2302"/>
          <a:stretch/>
        </p:blipFill>
        <p:spPr>
          <a:xfrm>
            <a:off x="47625" y="839653"/>
            <a:ext cx="553425" cy="11447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166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ixaDeTexto 18">
            <a:extLst>
              <a:ext uri="{FF2B5EF4-FFF2-40B4-BE49-F238E27FC236}">
                <a16:creationId xmlns:a16="http://schemas.microsoft.com/office/drawing/2014/main" id="{2F0DFDBA-72A0-862C-B5ED-39895632ED69}"/>
              </a:ext>
            </a:extLst>
          </p:cNvPr>
          <p:cNvSpPr txBox="1"/>
          <p:nvPr/>
        </p:nvSpPr>
        <p:spPr>
          <a:xfrm>
            <a:off x="7096333" y="2607001"/>
            <a:ext cx="455353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rgbClr val="D22B2C"/>
              </a:buClr>
              <a:defRPr/>
            </a:pPr>
            <a:r>
              <a:rPr lang="pt-BR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Atuar em uma carteira preestabelecida de condomínios, onde será responsável por todos os indicadores de vendas, qualidade e base de clientes.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C19AAAF7-8E72-0C39-BBCA-2CC716C14B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" r="37" b="2462"/>
          <a:stretch/>
        </p:blipFill>
        <p:spPr>
          <a:xfrm>
            <a:off x="907889" y="1867586"/>
            <a:ext cx="5540375" cy="3607570"/>
          </a:xfrm>
          <a:prstGeom prst="rect">
            <a:avLst/>
          </a:prstGeom>
        </p:spPr>
      </p:pic>
      <p:pic>
        <p:nvPicPr>
          <p:cNvPr id="2" name="Imagem 11">
            <a:extLst>
              <a:ext uri="{FF2B5EF4-FFF2-40B4-BE49-F238E27FC236}">
                <a16:creationId xmlns:a16="http://schemas.microsoft.com/office/drawing/2014/main" id="{F31C7084-F264-4FF0-0025-CF6CAF7CCD02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4144" r="-2302"/>
          <a:stretch/>
        </p:blipFill>
        <p:spPr>
          <a:xfrm>
            <a:off x="47625" y="839653"/>
            <a:ext cx="553425" cy="11447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702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ixaDeTexto 18">
            <a:extLst>
              <a:ext uri="{FF2B5EF4-FFF2-40B4-BE49-F238E27FC236}">
                <a16:creationId xmlns:a16="http://schemas.microsoft.com/office/drawing/2014/main" id="{2F0DFDBA-72A0-862C-B5ED-39895632ED69}"/>
              </a:ext>
            </a:extLst>
          </p:cNvPr>
          <p:cNvSpPr txBox="1"/>
          <p:nvPr/>
        </p:nvSpPr>
        <p:spPr>
          <a:xfrm>
            <a:off x="949127" y="5005149"/>
            <a:ext cx="45656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Clr>
                <a:srgbClr val="D22B2C"/>
              </a:buClr>
              <a:defRPr/>
            </a:pPr>
            <a:r>
              <a:rPr lang="pt-BR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Estar sempre disponível para realizar atendimento ao cliente. 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8D7A4D9A-DC05-4FF8-5166-DB275585297F}"/>
              </a:ext>
            </a:extLst>
          </p:cNvPr>
          <p:cNvSpPr txBox="1"/>
          <p:nvPr/>
        </p:nvSpPr>
        <p:spPr>
          <a:xfrm>
            <a:off x="7197972" y="5005149"/>
            <a:ext cx="36424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Clr>
                <a:srgbClr val="D22B2C"/>
              </a:buClr>
              <a:defRPr/>
            </a:pPr>
            <a:r>
              <a:rPr lang="pt-BR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Realizar ações de relacionamento na carteira de condomínios.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B8D4A445-89DF-72FC-3186-519AB610082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28684" y="1995025"/>
            <a:ext cx="4006511" cy="2669363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4F3F640A-9DE8-F73B-C860-C05C9E23BC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892" t="5669" r="1650" b="5873"/>
          <a:stretch/>
        </p:blipFill>
        <p:spPr>
          <a:xfrm>
            <a:off x="6756022" y="1995530"/>
            <a:ext cx="4526312" cy="2662244"/>
          </a:xfrm>
          <a:prstGeom prst="rect">
            <a:avLst/>
          </a:prstGeom>
        </p:spPr>
      </p:pic>
      <p:pic>
        <p:nvPicPr>
          <p:cNvPr id="2" name="Imagem 11">
            <a:extLst>
              <a:ext uri="{FF2B5EF4-FFF2-40B4-BE49-F238E27FC236}">
                <a16:creationId xmlns:a16="http://schemas.microsoft.com/office/drawing/2014/main" id="{41BD3B74-F4A0-FB41-7B14-384A0452DE3E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54144" r="-2302"/>
          <a:stretch/>
        </p:blipFill>
        <p:spPr>
          <a:xfrm>
            <a:off x="47625" y="839653"/>
            <a:ext cx="553425" cy="11447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063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aixaDeTexto 19">
            <a:extLst>
              <a:ext uri="{FF2B5EF4-FFF2-40B4-BE49-F238E27FC236}">
                <a16:creationId xmlns:a16="http://schemas.microsoft.com/office/drawing/2014/main" id="{E3A8E621-BC83-299F-F4EB-17CD8DA5DA55}"/>
              </a:ext>
            </a:extLst>
          </p:cNvPr>
          <p:cNvSpPr txBox="1"/>
          <p:nvPr/>
        </p:nvSpPr>
        <p:spPr>
          <a:xfrm>
            <a:off x="833881" y="3055347"/>
            <a:ext cx="39220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0656">
              <a:spcBef>
                <a:spcPts val="1200"/>
              </a:spcBef>
              <a:defRPr/>
            </a:pPr>
            <a:r>
              <a:rPr lang="pt-BR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Aumentar a penetração nos condomínios </a:t>
            </a:r>
            <a:r>
              <a:rPr lang="pt-BR" sz="2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carteirizados</a:t>
            </a:r>
            <a:r>
              <a:rPr lang="pt-BR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EF439D7C-552E-BD6A-8109-DCBEC0C88F0E}"/>
              </a:ext>
            </a:extLst>
          </p:cNvPr>
          <p:cNvGrpSpPr/>
          <p:nvPr/>
        </p:nvGrpSpPr>
        <p:grpSpPr>
          <a:xfrm>
            <a:off x="5627604" y="1375934"/>
            <a:ext cx="5132293" cy="4265724"/>
            <a:chOff x="6103854" y="1384888"/>
            <a:chExt cx="5132293" cy="4265724"/>
          </a:xfrm>
        </p:grpSpPr>
        <p:sp>
          <p:nvSpPr>
            <p:cNvPr id="15" name="Forma Livre 14">
              <a:extLst>
                <a:ext uri="{FF2B5EF4-FFF2-40B4-BE49-F238E27FC236}">
                  <a16:creationId xmlns:a16="http://schemas.microsoft.com/office/drawing/2014/main" id="{A3C2829C-4C8D-FFC7-0D39-F4C306518AE4}"/>
                </a:ext>
              </a:extLst>
            </p:cNvPr>
            <p:cNvSpPr/>
            <p:nvPr/>
          </p:nvSpPr>
          <p:spPr>
            <a:xfrm>
              <a:off x="8582389" y="3906982"/>
              <a:ext cx="1834499" cy="1739879"/>
            </a:xfrm>
            <a:custGeom>
              <a:avLst/>
              <a:gdLst>
                <a:gd name="connsiteX0" fmla="*/ 1191429 w 1515518"/>
                <a:gd name="connsiteY0" fmla="*/ 532 h 2238626"/>
                <a:gd name="connsiteX1" fmla="*/ 1510241 w 1515518"/>
                <a:gd name="connsiteY1" fmla="*/ 95948 h 2238626"/>
                <a:gd name="connsiteX2" fmla="*/ 1510241 w 1515518"/>
                <a:gd name="connsiteY2" fmla="*/ 666408 h 2238626"/>
                <a:gd name="connsiteX3" fmla="*/ 1515518 w 1515518"/>
                <a:gd name="connsiteY3" fmla="*/ 666408 h 2238626"/>
                <a:gd name="connsiteX4" fmla="*/ 1515518 w 1515518"/>
                <a:gd name="connsiteY4" fmla="*/ 2238626 h 2238626"/>
                <a:gd name="connsiteX5" fmla="*/ 5277 w 1515518"/>
                <a:gd name="connsiteY5" fmla="*/ 2238626 h 2238626"/>
                <a:gd name="connsiteX6" fmla="*/ 5277 w 1515518"/>
                <a:gd name="connsiteY6" fmla="*/ 872502 h 2238626"/>
                <a:gd name="connsiteX7" fmla="*/ 0 w 1515518"/>
                <a:gd name="connsiteY7" fmla="*/ 859275 h 2238626"/>
                <a:gd name="connsiteX8" fmla="*/ 0 w 1515518"/>
                <a:gd name="connsiteY8" fmla="*/ 95948 h 2238626"/>
                <a:gd name="connsiteX9" fmla="*/ 318812 w 1515518"/>
                <a:gd name="connsiteY9" fmla="*/ 37554 h 2238626"/>
                <a:gd name="connsiteX10" fmla="*/ 671151 w 1515518"/>
                <a:gd name="connsiteY10" fmla="*/ 133065 h 2238626"/>
                <a:gd name="connsiteX11" fmla="*/ 1191429 w 1515518"/>
                <a:gd name="connsiteY11" fmla="*/ 532 h 223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15518" h="2238626">
                  <a:moveTo>
                    <a:pt x="1191429" y="532"/>
                  </a:moveTo>
                  <a:cubicBezTo>
                    <a:pt x="1331277" y="-5670"/>
                    <a:pt x="1510241" y="43279"/>
                    <a:pt x="1510241" y="95948"/>
                  </a:cubicBezTo>
                  <a:lnTo>
                    <a:pt x="1510241" y="666408"/>
                  </a:lnTo>
                  <a:lnTo>
                    <a:pt x="1515518" y="666408"/>
                  </a:lnTo>
                  <a:lnTo>
                    <a:pt x="1515518" y="2238626"/>
                  </a:lnTo>
                  <a:lnTo>
                    <a:pt x="5277" y="2238626"/>
                  </a:lnTo>
                  <a:lnTo>
                    <a:pt x="5277" y="872502"/>
                  </a:lnTo>
                  <a:lnTo>
                    <a:pt x="0" y="859275"/>
                  </a:lnTo>
                  <a:lnTo>
                    <a:pt x="0" y="95948"/>
                  </a:lnTo>
                  <a:cubicBezTo>
                    <a:pt x="0" y="148618"/>
                    <a:pt x="206903" y="31352"/>
                    <a:pt x="318812" y="37554"/>
                  </a:cubicBezTo>
                  <a:cubicBezTo>
                    <a:pt x="430721" y="43756"/>
                    <a:pt x="525715" y="139267"/>
                    <a:pt x="671151" y="133065"/>
                  </a:cubicBezTo>
                  <a:cubicBezTo>
                    <a:pt x="816587" y="126863"/>
                    <a:pt x="1051581" y="6734"/>
                    <a:pt x="1191429" y="532"/>
                  </a:cubicBezTo>
                  <a:close/>
                </a:path>
              </a:pathLst>
            </a:custGeom>
            <a:gradFill>
              <a:gsLst>
                <a:gs pos="86000">
                  <a:srgbClr val="131313">
                    <a:alpha val="53743"/>
                  </a:srgbClr>
                </a:gs>
                <a:gs pos="99000">
                  <a:srgbClr val="2D2C2E"/>
                </a:gs>
                <a:gs pos="0">
                  <a:srgbClr val="8A6B15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>
                <a:latin typeface="Segoe UI" panose="020B0502040204020203" pitchFamily="34" charset="0"/>
              </a:endParaRPr>
            </a:p>
          </p:txBody>
        </p:sp>
        <p:sp>
          <p:nvSpPr>
            <p:cNvPr id="31" name="Forma Livre 30">
              <a:extLst>
                <a:ext uri="{FF2B5EF4-FFF2-40B4-BE49-F238E27FC236}">
                  <a16:creationId xmlns:a16="http://schemas.microsoft.com/office/drawing/2014/main" id="{C4E292A4-8CE3-B051-8715-274D6439B8F4}"/>
                </a:ext>
              </a:extLst>
            </p:cNvPr>
            <p:cNvSpPr/>
            <p:nvPr/>
          </p:nvSpPr>
          <p:spPr>
            <a:xfrm>
              <a:off x="7060136" y="2136298"/>
              <a:ext cx="1522253" cy="3510564"/>
            </a:xfrm>
            <a:custGeom>
              <a:avLst/>
              <a:gdLst>
                <a:gd name="connsiteX0" fmla="*/ 1191429 w 1515518"/>
                <a:gd name="connsiteY0" fmla="*/ 532 h 2238626"/>
                <a:gd name="connsiteX1" fmla="*/ 1510241 w 1515518"/>
                <a:gd name="connsiteY1" fmla="*/ 95948 h 2238626"/>
                <a:gd name="connsiteX2" fmla="*/ 1510241 w 1515518"/>
                <a:gd name="connsiteY2" fmla="*/ 666408 h 2238626"/>
                <a:gd name="connsiteX3" fmla="*/ 1515518 w 1515518"/>
                <a:gd name="connsiteY3" fmla="*/ 666408 h 2238626"/>
                <a:gd name="connsiteX4" fmla="*/ 1515518 w 1515518"/>
                <a:gd name="connsiteY4" fmla="*/ 2238626 h 2238626"/>
                <a:gd name="connsiteX5" fmla="*/ 5277 w 1515518"/>
                <a:gd name="connsiteY5" fmla="*/ 2238626 h 2238626"/>
                <a:gd name="connsiteX6" fmla="*/ 5277 w 1515518"/>
                <a:gd name="connsiteY6" fmla="*/ 872502 h 2238626"/>
                <a:gd name="connsiteX7" fmla="*/ 0 w 1515518"/>
                <a:gd name="connsiteY7" fmla="*/ 859275 h 2238626"/>
                <a:gd name="connsiteX8" fmla="*/ 0 w 1515518"/>
                <a:gd name="connsiteY8" fmla="*/ 95948 h 2238626"/>
                <a:gd name="connsiteX9" fmla="*/ 318812 w 1515518"/>
                <a:gd name="connsiteY9" fmla="*/ 37554 h 2238626"/>
                <a:gd name="connsiteX10" fmla="*/ 671151 w 1515518"/>
                <a:gd name="connsiteY10" fmla="*/ 133065 h 2238626"/>
                <a:gd name="connsiteX11" fmla="*/ 1191429 w 1515518"/>
                <a:gd name="connsiteY11" fmla="*/ 532 h 223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15518" h="2238626">
                  <a:moveTo>
                    <a:pt x="1191429" y="532"/>
                  </a:moveTo>
                  <a:cubicBezTo>
                    <a:pt x="1331277" y="-5670"/>
                    <a:pt x="1510241" y="43279"/>
                    <a:pt x="1510241" y="95948"/>
                  </a:cubicBezTo>
                  <a:lnTo>
                    <a:pt x="1510241" y="666408"/>
                  </a:lnTo>
                  <a:lnTo>
                    <a:pt x="1515518" y="666408"/>
                  </a:lnTo>
                  <a:lnTo>
                    <a:pt x="1515518" y="2238626"/>
                  </a:lnTo>
                  <a:lnTo>
                    <a:pt x="5277" y="2238626"/>
                  </a:lnTo>
                  <a:lnTo>
                    <a:pt x="5277" y="872502"/>
                  </a:lnTo>
                  <a:lnTo>
                    <a:pt x="0" y="859275"/>
                  </a:lnTo>
                  <a:lnTo>
                    <a:pt x="0" y="95948"/>
                  </a:lnTo>
                  <a:cubicBezTo>
                    <a:pt x="0" y="148618"/>
                    <a:pt x="206903" y="31352"/>
                    <a:pt x="318812" y="37554"/>
                  </a:cubicBezTo>
                  <a:cubicBezTo>
                    <a:pt x="430721" y="43756"/>
                    <a:pt x="525715" y="139267"/>
                    <a:pt x="671151" y="133065"/>
                  </a:cubicBezTo>
                  <a:cubicBezTo>
                    <a:pt x="816587" y="126863"/>
                    <a:pt x="1051581" y="6734"/>
                    <a:pt x="1191429" y="532"/>
                  </a:cubicBezTo>
                  <a:close/>
                </a:path>
              </a:pathLst>
            </a:custGeom>
            <a:gradFill>
              <a:gsLst>
                <a:gs pos="86000">
                  <a:srgbClr val="131313">
                    <a:alpha val="53743"/>
                  </a:srgbClr>
                </a:gs>
                <a:gs pos="99000">
                  <a:srgbClr val="2D2C2E"/>
                </a:gs>
                <a:gs pos="0">
                  <a:srgbClr val="8A6B15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>
                <a:latin typeface="Segoe UI" panose="020B0502040204020203" pitchFamily="34" charset="0"/>
              </a:endParaRPr>
            </a:p>
          </p:txBody>
        </p:sp>
        <p:grpSp>
          <p:nvGrpSpPr>
            <p:cNvPr id="27" name="Agrupar 26">
              <a:extLst>
                <a:ext uri="{FF2B5EF4-FFF2-40B4-BE49-F238E27FC236}">
                  <a16:creationId xmlns:a16="http://schemas.microsoft.com/office/drawing/2014/main" id="{5444AFBC-55E0-0C63-954D-678DD95E3EFB}"/>
                </a:ext>
              </a:extLst>
            </p:cNvPr>
            <p:cNvGrpSpPr/>
            <p:nvPr/>
          </p:nvGrpSpPr>
          <p:grpSpPr>
            <a:xfrm>
              <a:off x="6103854" y="1384888"/>
              <a:ext cx="5132293" cy="4265724"/>
              <a:chOff x="7416384" y="1585362"/>
              <a:chExt cx="5132293" cy="4265724"/>
            </a:xfrm>
          </p:grpSpPr>
          <p:pic>
            <p:nvPicPr>
              <p:cNvPr id="22" name="Gráfico 21">
                <a:extLst>
                  <a:ext uri="{FF2B5EF4-FFF2-40B4-BE49-F238E27FC236}">
                    <a16:creationId xmlns:a16="http://schemas.microsoft.com/office/drawing/2014/main" id="{E688AEE0-A1AE-9ECA-307C-6D8184B1C6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39896" r="16423"/>
              <a:stretch/>
            </p:blipFill>
            <p:spPr>
              <a:xfrm>
                <a:off x="8372666" y="1585362"/>
                <a:ext cx="3356752" cy="4261985"/>
              </a:xfrm>
              <a:prstGeom prst="rect">
                <a:avLst/>
              </a:prstGeom>
            </p:spPr>
          </p:pic>
          <p:cxnSp>
            <p:nvCxnSpPr>
              <p:cNvPr id="23" name="Conector Reto 22">
                <a:extLst>
                  <a:ext uri="{FF2B5EF4-FFF2-40B4-BE49-F238E27FC236}">
                    <a16:creationId xmlns:a16="http://schemas.microsoft.com/office/drawing/2014/main" id="{F3CDBC79-FF16-F2D1-C564-3D2B72DEDF9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416384" y="5841860"/>
                <a:ext cx="5132293" cy="0"/>
              </a:xfrm>
              <a:prstGeom prst="line">
                <a:avLst/>
              </a:prstGeom>
              <a:ln w="19050">
                <a:solidFill>
                  <a:srgbClr val="F4034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6" name="Gráfico 25">
                <a:extLst>
                  <a:ext uri="{FF2B5EF4-FFF2-40B4-BE49-F238E27FC236}">
                    <a16:creationId xmlns:a16="http://schemas.microsoft.com/office/drawing/2014/main" id="{54169EFA-892D-8C38-994B-044FA7A31BE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r="30602"/>
              <a:stretch/>
            </p:blipFill>
            <p:spPr>
              <a:xfrm>
                <a:off x="7464430" y="4838641"/>
                <a:ext cx="2430489" cy="1012445"/>
              </a:xfrm>
              <a:prstGeom prst="rect">
                <a:avLst/>
              </a:prstGeom>
            </p:spPr>
          </p:pic>
          <p:pic>
            <p:nvPicPr>
              <p:cNvPr id="13" name="Gráfico 12">
                <a:extLst>
                  <a:ext uri="{FF2B5EF4-FFF2-40B4-BE49-F238E27FC236}">
                    <a16:creationId xmlns:a16="http://schemas.microsoft.com/office/drawing/2014/main" id="{D979FC0A-102A-6ADF-FAFA-E9ACE98DA0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l="9656" r="67429"/>
              <a:stretch/>
            </p:blipFill>
            <p:spPr>
              <a:xfrm>
                <a:off x="11290880" y="4838641"/>
                <a:ext cx="802539" cy="1012445"/>
              </a:xfrm>
              <a:prstGeom prst="rect">
                <a:avLst/>
              </a:prstGeom>
            </p:spPr>
          </p:pic>
        </p:grpSp>
      </p:grpSp>
      <p:sp>
        <p:nvSpPr>
          <p:cNvPr id="14" name="Retângulo 13">
            <a:extLst>
              <a:ext uri="{FF2B5EF4-FFF2-40B4-BE49-F238E27FC236}">
                <a16:creationId xmlns:a16="http://schemas.microsoft.com/office/drawing/2014/main" id="{1D0F85C1-67B0-3C55-01A2-EFF1F0C8DB8F}"/>
              </a:ext>
            </a:extLst>
          </p:cNvPr>
          <p:cNvSpPr/>
          <p:nvPr/>
        </p:nvSpPr>
        <p:spPr>
          <a:xfrm rot="5400000">
            <a:off x="1687060" y="3323279"/>
            <a:ext cx="78276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pic>
        <p:nvPicPr>
          <p:cNvPr id="2" name="Imagem 11">
            <a:extLst>
              <a:ext uri="{FF2B5EF4-FFF2-40B4-BE49-F238E27FC236}">
                <a16:creationId xmlns:a16="http://schemas.microsoft.com/office/drawing/2014/main" id="{C26A73E0-EF2B-8B7F-FA4E-0BD4A52C3102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54144" r="-2302"/>
          <a:stretch/>
        </p:blipFill>
        <p:spPr>
          <a:xfrm>
            <a:off x="47625" y="839653"/>
            <a:ext cx="553425" cy="11447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476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aixaDeTexto 19">
            <a:extLst>
              <a:ext uri="{FF2B5EF4-FFF2-40B4-BE49-F238E27FC236}">
                <a16:creationId xmlns:a16="http://schemas.microsoft.com/office/drawing/2014/main" id="{E3A8E621-BC83-299F-F4EB-17CD8DA5DA55}"/>
              </a:ext>
            </a:extLst>
          </p:cNvPr>
          <p:cNvSpPr txBox="1"/>
          <p:nvPr/>
        </p:nvSpPr>
        <p:spPr>
          <a:xfrm>
            <a:off x="3628463" y="2338621"/>
            <a:ext cx="5338320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Clr>
                <a:srgbClr val="D22B2C"/>
              </a:buClr>
              <a:defRPr/>
            </a:pPr>
            <a:r>
              <a:rPr lang="pt-BR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Você é a ponte entre o cliente e as áreas especialistas como suporte, técnica e comercial da companhia.</a:t>
            </a:r>
          </a:p>
          <a:p>
            <a:pPr marL="0" marR="0" lvl="0" indent="0" defTabSz="450656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BE84AB85-1F74-B775-0E2F-237CFA7CD824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197" t="5891" r="7416" b="28459"/>
          <a:stretch/>
        </p:blipFill>
        <p:spPr>
          <a:xfrm>
            <a:off x="9224422" y="3114019"/>
            <a:ext cx="2169459" cy="1687749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8002BBA9-1B27-5553-EFC3-5FC11D248B86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1399" t="-4445" r="15397" b="18465"/>
          <a:stretch/>
        </p:blipFill>
        <p:spPr>
          <a:xfrm>
            <a:off x="1048155" y="2250428"/>
            <a:ext cx="2322669" cy="2728031"/>
          </a:xfrm>
          <a:prstGeom prst="rect">
            <a:avLst/>
          </a:prstGeom>
        </p:spPr>
      </p:pic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3B43B0D0-CF77-ABA5-03E0-EBED6054BF4E}"/>
              </a:ext>
            </a:extLst>
          </p:cNvPr>
          <p:cNvCxnSpPr>
            <a:cxnSpLocks/>
          </p:cNvCxnSpPr>
          <p:nvPr/>
        </p:nvCxnSpPr>
        <p:spPr>
          <a:xfrm>
            <a:off x="3628463" y="4161062"/>
            <a:ext cx="5338320" cy="0"/>
          </a:xfrm>
          <a:prstGeom prst="straightConnector1">
            <a:avLst/>
          </a:prstGeom>
          <a:ln w="28575">
            <a:solidFill>
              <a:srgbClr val="F4034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11">
            <a:extLst>
              <a:ext uri="{FF2B5EF4-FFF2-40B4-BE49-F238E27FC236}">
                <a16:creationId xmlns:a16="http://schemas.microsoft.com/office/drawing/2014/main" id="{A10162BF-062F-95B8-3369-DBC63B715F1F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54144" r="-2302"/>
          <a:stretch/>
        </p:blipFill>
        <p:spPr>
          <a:xfrm>
            <a:off x="47625" y="839653"/>
            <a:ext cx="553425" cy="11447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252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12399E-5E61-2F0F-1431-C3841ECC0C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BAA22B54-9975-719C-1259-A65D0783A3FB}"/>
              </a:ext>
            </a:extLst>
          </p:cNvPr>
          <p:cNvSpPr txBox="1"/>
          <p:nvPr/>
        </p:nvSpPr>
        <p:spPr>
          <a:xfrm>
            <a:off x="2078743" y="571593"/>
            <a:ext cx="4108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O que vamos ver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D6B28654-BCB1-84C4-88FB-EBD704EB80EB}"/>
              </a:ext>
            </a:extLst>
          </p:cNvPr>
          <p:cNvSpPr/>
          <p:nvPr/>
        </p:nvSpPr>
        <p:spPr>
          <a:xfrm rot="5400000">
            <a:off x="5259480" y="545743"/>
            <a:ext cx="83941" cy="1561598"/>
          </a:xfrm>
          <a:prstGeom prst="rect">
            <a:avLst/>
          </a:prstGeom>
          <a:solidFill>
            <a:srgbClr val="A27E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4B7F347E-48E4-28FD-EFB5-F52FC1872643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933" t="-566" r="4840" b="-2460"/>
          <a:stretch/>
        </p:blipFill>
        <p:spPr>
          <a:xfrm>
            <a:off x="5763111" y="533400"/>
            <a:ext cx="4881690" cy="6132389"/>
          </a:xfrm>
          <a:prstGeom prst="rect">
            <a:avLst/>
          </a:prstGeom>
        </p:spPr>
      </p:pic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88CA7802-4760-AB49-3A5C-F2339A03243C}"/>
              </a:ext>
            </a:extLst>
          </p:cNvPr>
          <p:cNvCxnSpPr>
            <a:cxnSpLocks/>
          </p:cNvCxnSpPr>
          <p:nvPr/>
        </p:nvCxnSpPr>
        <p:spPr>
          <a:xfrm flipH="1">
            <a:off x="6082249" y="5365263"/>
            <a:ext cx="974574" cy="0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BD5CD549-201B-8212-D95D-8E2685936ED8}"/>
              </a:ext>
            </a:extLst>
          </p:cNvPr>
          <p:cNvCxnSpPr>
            <a:cxnSpLocks/>
          </p:cNvCxnSpPr>
          <p:nvPr/>
        </p:nvCxnSpPr>
        <p:spPr>
          <a:xfrm flipV="1">
            <a:off x="6082249" y="2022764"/>
            <a:ext cx="0" cy="3342499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6AA65075-519D-8B42-2500-6F362B3D6660}"/>
              </a:ext>
            </a:extLst>
          </p:cNvPr>
          <p:cNvSpPr txBox="1"/>
          <p:nvPr/>
        </p:nvSpPr>
        <p:spPr>
          <a:xfrm>
            <a:off x="2698782" y="1849740"/>
            <a:ext cx="3109299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 Canal Premium</a:t>
            </a:r>
          </a:p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Vantagens</a:t>
            </a:r>
          </a:p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Funções</a:t>
            </a:r>
          </a:p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Responsabilidades</a:t>
            </a:r>
          </a:p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Plantões</a:t>
            </a:r>
          </a:p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Apresentação pessoal e abordagem</a:t>
            </a:r>
          </a:p>
          <a:p>
            <a:pPr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Giga clube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F85C8919-7C5C-B568-E3F8-CBF2C863B257}"/>
              </a:ext>
            </a:extLst>
          </p:cNvPr>
          <p:cNvSpPr/>
          <p:nvPr/>
        </p:nvSpPr>
        <p:spPr>
          <a:xfrm>
            <a:off x="3356792" y="3820135"/>
            <a:ext cx="2458271" cy="369332"/>
          </a:xfrm>
          <a:prstGeom prst="rect">
            <a:avLst/>
          </a:prstGeom>
          <a:solidFill>
            <a:srgbClr val="F50242"/>
          </a:solidFill>
        </p:spPr>
        <p:txBody>
          <a:bodyPr wrap="square">
            <a:spAutoFit/>
          </a:bodyPr>
          <a:lstStyle/>
          <a:p>
            <a:pPr lvl="0" algn="r"/>
            <a:r>
              <a:rPr lang="pt-BR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Plantões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29894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3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8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3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8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3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8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  <p:bldP spid="37" grpId="0" uiExpand="1" build="p"/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6810EF-DE13-BA11-DE95-A50D273F1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EC0A5391-9656-10E8-F413-213D588E394D}"/>
              </a:ext>
            </a:extLst>
          </p:cNvPr>
          <p:cNvSpPr txBox="1"/>
          <p:nvPr/>
        </p:nvSpPr>
        <p:spPr>
          <a:xfrm>
            <a:off x="2130703" y="1316012"/>
            <a:ext cx="2557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Plantões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FCEBDF32-3428-FA89-ED88-8236825EFF30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6665" t="-622" r="-1293" b="622"/>
          <a:stretch/>
        </p:blipFill>
        <p:spPr>
          <a:xfrm>
            <a:off x="0" y="1286219"/>
            <a:ext cx="1665204" cy="4790279"/>
          </a:xfrm>
          <a:prstGeom prst="rect">
            <a:avLst/>
          </a:prstGeom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77F293C2-B954-5D37-AFC1-D55F99790378}"/>
              </a:ext>
            </a:extLst>
          </p:cNvPr>
          <p:cNvSpPr/>
          <p:nvPr/>
        </p:nvSpPr>
        <p:spPr>
          <a:xfrm rot="5400000" flipH="1">
            <a:off x="3164839" y="1150666"/>
            <a:ext cx="62342" cy="1857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F591998-5B5B-E1AA-8DC2-D3F1A03C6EFA}"/>
              </a:ext>
            </a:extLst>
          </p:cNvPr>
          <p:cNvSpPr txBox="1"/>
          <p:nvPr/>
        </p:nvSpPr>
        <p:spPr>
          <a:xfrm>
            <a:off x="2168167" y="2383180"/>
            <a:ext cx="483114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Realizar plantões e positivações em condomínios com o objetivo de vendas </a:t>
            </a:r>
            <a:b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 fidelização do cliente.</a:t>
            </a:r>
          </a:p>
          <a:p>
            <a:endParaRPr lang="pt-BR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Os locais utilizados para essa sinalização são as </a:t>
            </a:r>
            <a:r>
              <a:rPr lang="pt-BR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áreas comuns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e elevadores, e devem ser sinalizados com 1 semana de antecedência...</a:t>
            </a:r>
          </a:p>
          <a:p>
            <a:endParaRPr lang="pt-BR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Um dia antes do plantão o cliente recebe um </a:t>
            </a:r>
            <a:r>
              <a:rPr lang="pt-BR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SMS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com a informação que terá plantão e que o executivo estará disponível a partir do </a:t>
            </a:r>
            <a:r>
              <a:rPr lang="pt-BR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horário X 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para atendê-lo se necessário.</a:t>
            </a:r>
          </a:p>
          <a:p>
            <a:endParaRPr lang="pt-BR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72651C5-C668-3A4E-9375-EFCAEA4066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69" r="10384"/>
          <a:stretch/>
        </p:blipFill>
        <p:spPr>
          <a:xfrm>
            <a:off x="7313344" y="1962343"/>
            <a:ext cx="4878656" cy="38026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548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  <p:bldP spid="1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95AC87-CD62-E4DB-95EA-CEBB8E495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1F5621EB-5789-D21B-8C6E-ECE47E648C0C}"/>
              </a:ext>
            </a:extLst>
          </p:cNvPr>
          <p:cNvSpPr txBox="1"/>
          <p:nvPr/>
        </p:nvSpPr>
        <p:spPr>
          <a:xfrm>
            <a:off x="3515590" y="2618961"/>
            <a:ext cx="6788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O que é o plantão?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EC1A0128-B990-3B03-6073-143EDB7A2896}"/>
              </a:ext>
            </a:extLst>
          </p:cNvPr>
          <p:cNvSpPr txBox="1"/>
          <p:nvPr/>
        </p:nvSpPr>
        <p:spPr>
          <a:xfrm>
            <a:off x="3515589" y="3351138"/>
            <a:ext cx="75782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Um </a:t>
            </a:r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plantão de vendas </a:t>
            </a:r>
            <a:r>
              <a:rPr lang="pt-BR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é uma ação comercial estratégica no condomínio, voltada para </a:t>
            </a:r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intensificar as vendas</a:t>
            </a:r>
            <a:r>
              <a:rPr lang="pt-BR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— em um período específico, com foco </a:t>
            </a:r>
          </a:p>
          <a:p>
            <a:r>
              <a:rPr lang="pt-BR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em </a:t>
            </a:r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resultados rápidos e alto volume de conversões.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B3BF9C97-B107-D956-398E-34025AF4A3AF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4555" t="-1308" r="-2713" b="-1058"/>
          <a:stretch/>
        </p:blipFill>
        <p:spPr>
          <a:xfrm>
            <a:off x="47625" y="1286219"/>
            <a:ext cx="2315848" cy="4903613"/>
          </a:xfrm>
          <a:prstGeom prst="rect">
            <a:avLst/>
          </a:prstGeom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80F3B758-D17B-5AE2-91FD-44B80147A835}"/>
              </a:ext>
            </a:extLst>
          </p:cNvPr>
          <p:cNvSpPr/>
          <p:nvPr/>
        </p:nvSpPr>
        <p:spPr>
          <a:xfrm rot="5400000">
            <a:off x="5064728" y="3618659"/>
            <a:ext cx="96667" cy="3044329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9563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9DEEEB40-9E82-872E-8D28-41E99E7596B1}"/>
              </a:ext>
            </a:extLst>
          </p:cNvPr>
          <p:cNvSpPr txBox="1"/>
          <p:nvPr/>
        </p:nvSpPr>
        <p:spPr>
          <a:xfrm>
            <a:off x="1624647" y="720942"/>
            <a:ext cx="353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Objetivo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2ACFBF0-7D17-8F66-E02B-B94BBD127576}"/>
              </a:ext>
            </a:extLst>
          </p:cNvPr>
          <p:cNvSpPr txBox="1"/>
          <p:nvPr/>
        </p:nvSpPr>
        <p:spPr>
          <a:xfrm>
            <a:off x="1624647" y="1535392"/>
            <a:ext cx="6555254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768">
              <a:lnSpc>
                <a:spcPct val="100000"/>
              </a:lnSpc>
              <a:spcBef>
                <a:spcPts val="1200"/>
              </a:spcBef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objetivo desse treinamento é ensinar a:</a:t>
            </a:r>
          </a:p>
          <a:p>
            <a:pPr marL="285750" indent="-285750" defTabSz="913768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Aumentar a penetração de clientes Claro nos condomínios da sua carteira.</a:t>
            </a:r>
          </a:p>
          <a:p>
            <a:pPr marL="285750" indent="-285750" defTabSz="913768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Ajudar os clientes a escolherem as melhores opções de PLANOS, SERVIÇOS e EQUIPAMENTOS.</a:t>
            </a:r>
          </a:p>
          <a:p>
            <a:pPr marL="285750" indent="-285750" defTabSz="913768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Identificar as reais necessidades do cliente. </a:t>
            </a:r>
          </a:p>
          <a:p>
            <a:pPr marL="285750" indent="-285750" defTabSz="913768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Como atender com qualidade.</a:t>
            </a:r>
          </a:p>
          <a:p>
            <a:pPr marL="285750" indent="-285750" defTabSz="913768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Blindar e rentabilizar a base de clientes Claro.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E2FD550C-8B74-3431-32DB-7D61603F854C}"/>
              </a:ext>
            </a:extLst>
          </p:cNvPr>
          <p:cNvSpPr/>
          <p:nvPr/>
        </p:nvSpPr>
        <p:spPr>
          <a:xfrm>
            <a:off x="1589565" y="471334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219170">
              <a:spcBef>
                <a:spcPts val="1200"/>
              </a:spcBef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Assim, você estará preparado para prestar um atendimento de qualidade e conquistar o seu cliente! Vamos lá?</a:t>
            </a:r>
          </a:p>
        </p:txBody>
      </p:sp>
      <p:grpSp>
        <p:nvGrpSpPr>
          <p:cNvPr id="54" name="Agrupar 53">
            <a:extLst>
              <a:ext uri="{FF2B5EF4-FFF2-40B4-BE49-F238E27FC236}">
                <a16:creationId xmlns:a16="http://schemas.microsoft.com/office/drawing/2014/main" id="{C09D8B31-29E6-3D6A-5BFD-855CC1BBB7A1}"/>
              </a:ext>
            </a:extLst>
          </p:cNvPr>
          <p:cNvGrpSpPr/>
          <p:nvPr/>
        </p:nvGrpSpPr>
        <p:grpSpPr>
          <a:xfrm>
            <a:off x="8402153" y="2349390"/>
            <a:ext cx="3036834" cy="3033502"/>
            <a:chOff x="8209282" y="2103487"/>
            <a:chExt cx="3295433" cy="3291818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138024B-7CD6-4683-2CA9-9AAF31565056}"/>
                </a:ext>
              </a:extLst>
            </p:cNvPr>
            <p:cNvSpPr/>
            <p:nvPr/>
          </p:nvSpPr>
          <p:spPr>
            <a:xfrm>
              <a:off x="8759395" y="2632912"/>
              <a:ext cx="2282112" cy="2202422"/>
            </a:xfrm>
            <a:prstGeom prst="ellipse">
              <a:avLst/>
            </a:prstGeom>
            <a:gradFill flip="none" rotWithShape="1">
              <a:gsLst>
                <a:gs pos="63000">
                  <a:srgbClr val="131313">
                    <a:alpha val="53743"/>
                  </a:srgbClr>
                </a:gs>
                <a:gs pos="99000">
                  <a:srgbClr val="2D2C2E"/>
                </a:gs>
                <a:gs pos="0">
                  <a:srgbClr val="8A6B15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Segoe UI" panose="020B0502040204020203" pitchFamily="34" charset="0"/>
              </a:endParaRPr>
            </a:p>
          </p:txBody>
        </p:sp>
        <p:sp>
          <p:nvSpPr>
            <p:cNvPr id="10" name="Forma Livre 9">
              <a:extLst>
                <a:ext uri="{FF2B5EF4-FFF2-40B4-BE49-F238E27FC236}">
                  <a16:creationId xmlns:a16="http://schemas.microsoft.com/office/drawing/2014/main" id="{445E751C-8489-2B4F-3418-80881B198F84}"/>
                </a:ext>
              </a:extLst>
            </p:cNvPr>
            <p:cNvSpPr/>
            <p:nvPr/>
          </p:nvSpPr>
          <p:spPr>
            <a:xfrm>
              <a:off x="8209282" y="2103487"/>
              <a:ext cx="3295433" cy="3291818"/>
            </a:xfrm>
            <a:custGeom>
              <a:avLst/>
              <a:gdLst>
                <a:gd name="connsiteX0" fmla="*/ 2331722 w 3295433"/>
                <a:gd name="connsiteY0" fmla="*/ 801009 h 3291818"/>
                <a:gd name="connsiteX1" fmla="*/ 1645922 w 3295433"/>
                <a:gd name="connsiteY1" fmla="*/ 559599 h 3291818"/>
                <a:gd name="connsiteX2" fmla="*/ 559613 w 3295433"/>
                <a:gd name="connsiteY2" fmla="*/ 1645900 h 3291818"/>
                <a:gd name="connsiteX3" fmla="*/ 1645922 w 3295433"/>
                <a:gd name="connsiteY3" fmla="*/ 2732200 h 3291818"/>
                <a:gd name="connsiteX4" fmla="*/ 2732230 w 3295433"/>
                <a:gd name="connsiteY4" fmla="*/ 1645900 h 3291818"/>
                <a:gd name="connsiteX5" fmla="*/ 2490818 w 3295433"/>
                <a:gd name="connsiteY5" fmla="*/ 960104 h 3291818"/>
                <a:gd name="connsiteX6" fmla="*/ 2540186 w 3295433"/>
                <a:gd name="connsiteY6" fmla="*/ 910737 h 3291818"/>
                <a:gd name="connsiteX7" fmla="*/ 2803524 w 3295433"/>
                <a:gd name="connsiteY7" fmla="*/ 1645900 h 3291818"/>
                <a:gd name="connsiteX8" fmla="*/ 1645892 w 3295433"/>
                <a:gd name="connsiteY8" fmla="*/ 2803523 h 3291818"/>
                <a:gd name="connsiteX9" fmla="*/ 488261 w 3295433"/>
                <a:gd name="connsiteY9" fmla="*/ 1645900 h 3291818"/>
                <a:gd name="connsiteX10" fmla="*/ 1645892 w 3295433"/>
                <a:gd name="connsiteY10" fmla="*/ 488277 h 3291818"/>
                <a:gd name="connsiteX11" fmla="*/ 2381061 w 3295433"/>
                <a:gd name="connsiteY11" fmla="*/ 751612 h 3291818"/>
                <a:gd name="connsiteX12" fmla="*/ 2029960 w 3295433"/>
                <a:gd name="connsiteY12" fmla="*/ 1102730 h 3291818"/>
                <a:gd name="connsiteX13" fmla="*/ 1645922 w 3295433"/>
                <a:gd name="connsiteY13" fmla="*/ 982030 h 3291818"/>
                <a:gd name="connsiteX14" fmla="*/ 976580 w 3295433"/>
                <a:gd name="connsiteY14" fmla="*/ 1651367 h 3291818"/>
                <a:gd name="connsiteX15" fmla="*/ 1645922 w 3295433"/>
                <a:gd name="connsiteY15" fmla="*/ 2315236 h 3291818"/>
                <a:gd name="connsiteX16" fmla="*/ 2315263 w 3295433"/>
                <a:gd name="connsiteY16" fmla="*/ 1645900 h 3291818"/>
                <a:gd name="connsiteX17" fmla="*/ 2194562 w 3295433"/>
                <a:gd name="connsiteY17" fmla="*/ 1261864 h 3291818"/>
                <a:gd name="connsiteX18" fmla="*/ 2139679 w 3295433"/>
                <a:gd name="connsiteY18" fmla="*/ 1311231 h 3291818"/>
                <a:gd name="connsiteX19" fmla="*/ 2243930 w 3295433"/>
                <a:gd name="connsiteY19" fmla="*/ 1645900 h 3291818"/>
                <a:gd name="connsiteX20" fmla="*/ 1645922 w 3295433"/>
                <a:gd name="connsiteY20" fmla="*/ 2243904 h 3291818"/>
                <a:gd name="connsiteX21" fmla="*/ 1047913 w 3295433"/>
                <a:gd name="connsiteY21" fmla="*/ 1645900 h 3291818"/>
                <a:gd name="connsiteX22" fmla="*/ 1645922 w 3295433"/>
                <a:gd name="connsiteY22" fmla="*/ 1047896 h 3291818"/>
                <a:gd name="connsiteX23" fmla="*/ 1980592 w 3295433"/>
                <a:gd name="connsiteY23" fmla="*/ 1152146 h 3291818"/>
                <a:gd name="connsiteX24" fmla="*/ 1662371 w 3295433"/>
                <a:gd name="connsiteY24" fmla="*/ 1470316 h 3291818"/>
                <a:gd name="connsiteX25" fmla="*/ 1645912 w 3295433"/>
                <a:gd name="connsiteY25" fmla="*/ 1470316 h 3291818"/>
                <a:gd name="connsiteX26" fmla="*/ 1470327 w 3295433"/>
                <a:gd name="connsiteY26" fmla="*/ 1645900 h 3291818"/>
                <a:gd name="connsiteX27" fmla="*/ 1645912 w 3295433"/>
                <a:gd name="connsiteY27" fmla="*/ 1821483 h 3291818"/>
                <a:gd name="connsiteX28" fmla="*/ 1821496 w 3295433"/>
                <a:gd name="connsiteY28" fmla="*/ 1645900 h 3291818"/>
                <a:gd name="connsiteX29" fmla="*/ 1821496 w 3295433"/>
                <a:gd name="connsiteY29" fmla="*/ 1629441 h 3291818"/>
                <a:gd name="connsiteX30" fmla="*/ 1722760 w 3295433"/>
                <a:gd name="connsiteY30" fmla="*/ 1728176 h 3291818"/>
                <a:gd name="connsiteX31" fmla="*/ 1640484 w 3295433"/>
                <a:gd name="connsiteY31" fmla="*/ 1761094 h 3291818"/>
                <a:gd name="connsiteX32" fmla="*/ 1558208 w 3295433"/>
                <a:gd name="connsiteY32" fmla="*/ 1728176 h 3291818"/>
                <a:gd name="connsiteX33" fmla="*/ 1525289 w 3295433"/>
                <a:gd name="connsiteY33" fmla="*/ 1651367 h 3291818"/>
                <a:gd name="connsiteX34" fmla="*/ 1558208 w 3295433"/>
                <a:gd name="connsiteY34" fmla="*/ 1569091 h 3291818"/>
                <a:gd name="connsiteX35" fmla="*/ 3017513 w 3295433"/>
                <a:gd name="connsiteY35" fmla="*/ 735153 h 3291818"/>
                <a:gd name="connsiteX36" fmla="*/ 2968145 w 3295433"/>
                <a:gd name="connsiteY36" fmla="*/ 784521 h 3291818"/>
                <a:gd name="connsiteX37" fmla="*/ 3226006 w 3295433"/>
                <a:gd name="connsiteY37" fmla="*/ 1645900 h 3291818"/>
                <a:gd name="connsiteX38" fmla="*/ 1645922 w 3295433"/>
                <a:gd name="connsiteY38" fmla="*/ 3225973 h 3291818"/>
                <a:gd name="connsiteX39" fmla="*/ 65837 w 3295433"/>
                <a:gd name="connsiteY39" fmla="*/ 1645900 h 3291818"/>
                <a:gd name="connsiteX40" fmla="*/ 1645922 w 3295433"/>
                <a:gd name="connsiteY40" fmla="*/ 65827 h 3291818"/>
                <a:gd name="connsiteX41" fmla="*/ 2507307 w 3295433"/>
                <a:gd name="connsiteY41" fmla="*/ 323686 h 3291818"/>
                <a:gd name="connsiteX42" fmla="*/ 2556675 w 3295433"/>
                <a:gd name="connsiteY42" fmla="*/ 274318 h 3291818"/>
                <a:gd name="connsiteX43" fmla="*/ 1645922 w 3295433"/>
                <a:gd name="connsiteY43" fmla="*/ 0 h 3291818"/>
                <a:gd name="connsiteX44" fmla="*/ 0 w 3295433"/>
                <a:gd name="connsiteY44" fmla="*/ 1645910 h 3291818"/>
                <a:gd name="connsiteX45" fmla="*/ 1645922 w 3295433"/>
                <a:gd name="connsiteY45" fmla="*/ 3291819 h 3291818"/>
                <a:gd name="connsiteX46" fmla="*/ 3291843 w 3295433"/>
                <a:gd name="connsiteY46" fmla="*/ 1645910 h 3291818"/>
                <a:gd name="connsiteX47" fmla="*/ 3017523 w 3295433"/>
                <a:gd name="connsiteY47" fmla="*/ 735163 h 3291818"/>
                <a:gd name="connsiteX48" fmla="*/ 2496314 w 3295433"/>
                <a:gd name="connsiteY48" fmla="*/ 449892 h 3291818"/>
                <a:gd name="connsiteX49" fmla="*/ 2935237 w 3295433"/>
                <a:gd name="connsiteY49" fmla="*/ 10973 h 3291818"/>
                <a:gd name="connsiteX50" fmla="*/ 2973661 w 3295433"/>
                <a:gd name="connsiteY50" fmla="*/ 5496 h 3291818"/>
                <a:gd name="connsiteX51" fmla="*/ 2995587 w 3295433"/>
                <a:gd name="connsiteY51" fmla="*/ 38414 h 3291818"/>
                <a:gd name="connsiteX52" fmla="*/ 2979138 w 3295433"/>
                <a:gd name="connsiteY52" fmla="*/ 318209 h 3291818"/>
                <a:gd name="connsiteX53" fmla="*/ 3258934 w 3295433"/>
                <a:gd name="connsiteY53" fmla="*/ 301750 h 3291818"/>
                <a:gd name="connsiteX54" fmla="*/ 3291843 w 3295433"/>
                <a:gd name="connsiteY54" fmla="*/ 323676 h 3291818"/>
                <a:gd name="connsiteX55" fmla="*/ 3286366 w 3295433"/>
                <a:gd name="connsiteY55" fmla="*/ 362100 h 3291818"/>
                <a:gd name="connsiteX56" fmla="*/ 2847444 w 3295433"/>
                <a:gd name="connsiteY56" fmla="*/ 801019 h 3291818"/>
                <a:gd name="connsiteX57" fmla="*/ 2825518 w 3295433"/>
                <a:gd name="connsiteY57" fmla="*/ 812002 h 3291818"/>
                <a:gd name="connsiteX58" fmla="*/ 2518289 w 3295433"/>
                <a:gd name="connsiteY58" fmla="*/ 828461 h 3291818"/>
                <a:gd name="connsiteX59" fmla="*/ 1667848 w 3295433"/>
                <a:gd name="connsiteY59" fmla="*/ 1667835 h 3291818"/>
                <a:gd name="connsiteX60" fmla="*/ 1645922 w 3295433"/>
                <a:gd name="connsiteY60" fmla="*/ 1678818 h 3291818"/>
                <a:gd name="connsiteX61" fmla="*/ 1623986 w 3295433"/>
                <a:gd name="connsiteY61" fmla="*/ 1667835 h 3291818"/>
                <a:gd name="connsiteX62" fmla="*/ 1623986 w 3295433"/>
                <a:gd name="connsiteY62" fmla="*/ 1618468 h 3291818"/>
                <a:gd name="connsiteX63" fmla="*/ 2468873 w 3295433"/>
                <a:gd name="connsiteY63" fmla="*/ 773587 h 3291818"/>
                <a:gd name="connsiteX64" fmla="*/ 2485332 w 3295433"/>
                <a:gd name="connsiteY64" fmla="*/ 466361 h 3291818"/>
                <a:gd name="connsiteX65" fmla="*/ 2496314 w 3295433"/>
                <a:gd name="connsiteY65" fmla="*/ 449901 h 3291818"/>
                <a:gd name="connsiteX66" fmla="*/ 2534700 w 3295433"/>
                <a:gd name="connsiteY66" fmla="*/ 757118 h 3291818"/>
                <a:gd name="connsiteX67" fmla="*/ 2803543 w 3295433"/>
                <a:gd name="connsiteY67" fmla="*/ 740659 h 3291818"/>
                <a:gd name="connsiteX68" fmla="*/ 3171132 w 3295433"/>
                <a:gd name="connsiteY68" fmla="*/ 373073 h 3291818"/>
                <a:gd name="connsiteX69" fmla="*/ 2940703 w 3295433"/>
                <a:gd name="connsiteY69" fmla="*/ 384016 h 3291818"/>
                <a:gd name="connsiteX70" fmla="*/ 2913262 w 3295433"/>
                <a:gd name="connsiteY70" fmla="*/ 373034 h 3291818"/>
                <a:gd name="connsiteX71" fmla="*/ 2902279 w 3295433"/>
                <a:gd name="connsiteY71" fmla="*/ 345602 h 3291818"/>
                <a:gd name="connsiteX72" fmla="*/ 2918738 w 3295433"/>
                <a:gd name="connsiteY72" fmla="*/ 115174 h 3291818"/>
                <a:gd name="connsiteX73" fmla="*/ 2551149 w 3295433"/>
                <a:gd name="connsiteY73" fmla="*/ 482761 h 3291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3295433" h="3291818">
                  <a:moveTo>
                    <a:pt x="2331722" y="801009"/>
                  </a:moveTo>
                  <a:cubicBezTo>
                    <a:pt x="2145194" y="647391"/>
                    <a:pt x="1903783" y="559599"/>
                    <a:pt x="1645922" y="559599"/>
                  </a:cubicBezTo>
                  <a:cubicBezTo>
                    <a:pt x="1047913" y="559599"/>
                    <a:pt x="559613" y="1047886"/>
                    <a:pt x="559613" y="1645900"/>
                  </a:cubicBezTo>
                  <a:cubicBezTo>
                    <a:pt x="559613" y="2243914"/>
                    <a:pt x="1047903" y="2732200"/>
                    <a:pt x="1645922" y="2732200"/>
                  </a:cubicBezTo>
                  <a:cubicBezTo>
                    <a:pt x="2243940" y="2732200"/>
                    <a:pt x="2732230" y="2243914"/>
                    <a:pt x="2732230" y="1645900"/>
                  </a:cubicBezTo>
                  <a:cubicBezTo>
                    <a:pt x="2732230" y="1388041"/>
                    <a:pt x="2638971" y="1146631"/>
                    <a:pt x="2490818" y="960104"/>
                  </a:cubicBezTo>
                  <a:lnTo>
                    <a:pt x="2540186" y="910737"/>
                  </a:lnTo>
                  <a:cubicBezTo>
                    <a:pt x="2704788" y="1108246"/>
                    <a:pt x="2803524" y="1366105"/>
                    <a:pt x="2803524" y="1645900"/>
                  </a:cubicBezTo>
                  <a:cubicBezTo>
                    <a:pt x="2803524" y="2282328"/>
                    <a:pt x="2282325" y="2803523"/>
                    <a:pt x="1645892" y="2803523"/>
                  </a:cubicBezTo>
                  <a:cubicBezTo>
                    <a:pt x="1009459" y="2803523"/>
                    <a:pt x="488261" y="2282328"/>
                    <a:pt x="488261" y="1645900"/>
                  </a:cubicBezTo>
                  <a:cubicBezTo>
                    <a:pt x="488300" y="1009472"/>
                    <a:pt x="1009499" y="488277"/>
                    <a:pt x="1645892" y="488277"/>
                  </a:cubicBezTo>
                  <a:cubicBezTo>
                    <a:pt x="1925689" y="488277"/>
                    <a:pt x="2178073" y="587012"/>
                    <a:pt x="2381061" y="751612"/>
                  </a:cubicBezTo>
                  <a:close/>
                  <a:moveTo>
                    <a:pt x="2029960" y="1102730"/>
                  </a:moveTo>
                  <a:cubicBezTo>
                    <a:pt x="1920242" y="1025921"/>
                    <a:pt x="1788549" y="982030"/>
                    <a:pt x="1645922" y="982030"/>
                  </a:cubicBezTo>
                  <a:cubicBezTo>
                    <a:pt x="1278333" y="982030"/>
                    <a:pt x="976580" y="1283790"/>
                    <a:pt x="976580" y="1651367"/>
                  </a:cubicBezTo>
                  <a:cubicBezTo>
                    <a:pt x="976580" y="2018953"/>
                    <a:pt x="1278342" y="2315236"/>
                    <a:pt x="1645922" y="2315236"/>
                  </a:cubicBezTo>
                  <a:cubicBezTo>
                    <a:pt x="2013501" y="2315236"/>
                    <a:pt x="2315263" y="2013476"/>
                    <a:pt x="2315263" y="1645900"/>
                  </a:cubicBezTo>
                  <a:cubicBezTo>
                    <a:pt x="2315263" y="1503264"/>
                    <a:pt x="2271372" y="1371581"/>
                    <a:pt x="2194562" y="1261864"/>
                  </a:cubicBezTo>
                  <a:lnTo>
                    <a:pt x="2139679" y="1311231"/>
                  </a:lnTo>
                  <a:cubicBezTo>
                    <a:pt x="2205506" y="1404500"/>
                    <a:pt x="2243930" y="1525200"/>
                    <a:pt x="2243930" y="1645900"/>
                  </a:cubicBezTo>
                  <a:cubicBezTo>
                    <a:pt x="2243930" y="1975101"/>
                    <a:pt x="1975086" y="2243904"/>
                    <a:pt x="1645922" y="2243904"/>
                  </a:cubicBezTo>
                  <a:cubicBezTo>
                    <a:pt x="1316718" y="2243904"/>
                    <a:pt x="1047913" y="1975062"/>
                    <a:pt x="1047913" y="1645900"/>
                  </a:cubicBezTo>
                  <a:cubicBezTo>
                    <a:pt x="1047913" y="1316698"/>
                    <a:pt x="1316757" y="1047896"/>
                    <a:pt x="1645922" y="1047896"/>
                  </a:cubicBezTo>
                  <a:cubicBezTo>
                    <a:pt x="1772099" y="1047896"/>
                    <a:pt x="1887333" y="1086320"/>
                    <a:pt x="1980592" y="1152146"/>
                  </a:cubicBezTo>
                  <a:close/>
                  <a:moveTo>
                    <a:pt x="1662371" y="1470316"/>
                  </a:moveTo>
                  <a:lnTo>
                    <a:pt x="1645912" y="1470316"/>
                  </a:lnTo>
                  <a:cubicBezTo>
                    <a:pt x="1547176" y="1470316"/>
                    <a:pt x="1470327" y="1547125"/>
                    <a:pt x="1470327" y="1645900"/>
                  </a:cubicBezTo>
                  <a:cubicBezTo>
                    <a:pt x="1470327" y="1744635"/>
                    <a:pt x="1547137" y="1821483"/>
                    <a:pt x="1645912" y="1821483"/>
                  </a:cubicBezTo>
                  <a:cubicBezTo>
                    <a:pt x="1744647" y="1821483"/>
                    <a:pt x="1821496" y="1744674"/>
                    <a:pt x="1821496" y="1645900"/>
                  </a:cubicBezTo>
                  <a:lnTo>
                    <a:pt x="1821496" y="1629441"/>
                  </a:lnTo>
                  <a:lnTo>
                    <a:pt x="1722760" y="1728176"/>
                  </a:lnTo>
                  <a:cubicBezTo>
                    <a:pt x="1700835" y="1750111"/>
                    <a:pt x="1673393" y="1761094"/>
                    <a:pt x="1640484" y="1761094"/>
                  </a:cubicBezTo>
                  <a:cubicBezTo>
                    <a:pt x="1613042" y="1761094"/>
                    <a:pt x="1580134" y="1750111"/>
                    <a:pt x="1558208" y="1728176"/>
                  </a:cubicBezTo>
                  <a:cubicBezTo>
                    <a:pt x="1536272" y="1706250"/>
                    <a:pt x="1525289" y="1678808"/>
                    <a:pt x="1525289" y="1651367"/>
                  </a:cubicBezTo>
                  <a:cubicBezTo>
                    <a:pt x="1525289" y="1623935"/>
                    <a:pt x="1536272" y="1591016"/>
                    <a:pt x="1558208" y="1569091"/>
                  </a:cubicBezTo>
                  <a:close/>
                  <a:moveTo>
                    <a:pt x="3017513" y="735153"/>
                  </a:moveTo>
                  <a:lnTo>
                    <a:pt x="2968145" y="784521"/>
                  </a:lnTo>
                  <a:cubicBezTo>
                    <a:pt x="3132747" y="1031397"/>
                    <a:pt x="3226006" y="1327681"/>
                    <a:pt x="3226006" y="1645900"/>
                  </a:cubicBezTo>
                  <a:cubicBezTo>
                    <a:pt x="3226006" y="2518222"/>
                    <a:pt x="2518280" y="3225973"/>
                    <a:pt x="1645922" y="3225973"/>
                  </a:cubicBezTo>
                  <a:cubicBezTo>
                    <a:pt x="773593" y="3225973"/>
                    <a:pt x="65837" y="2518212"/>
                    <a:pt x="65837" y="1645900"/>
                  </a:cubicBezTo>
                  <a:cubicBezTo>
                    <a:pt x="65837" y="773587"/>
                    <a:pt x="773603" y="65827"/>
                    <a:pt x="1645922" y="65827"/>
                  </a:cubicBezTo>
                  <a:cubicBezTo>
                    <a:pt x="1964133" y="65827"/>
                    <a:pt x="2260389" y="159095"/>
                    <a:pt x="2507307" y="323686"/>
                  </a:cubicBezTo>
                  <a:lnTo>
                    <a:pt x="2556675" y="274318"/>
                  </a:lnTo>
                  <a:cubicBezTo>
                    <a:pt x="2293337" y="98735"/>
                    <a:pt x="1980592" y="0"/>
                    <a:pt x="1645922" y="0"/>
                  </a:cubicBezTo>
                  <a:cubicBezTo>
                    <a:pt x="740684" y="0"/>
                    <a:pt x="0" y="740679"/>
                    <a:pt x="0" y="1645910"/>
                  </a:cubicBezTo>
                  <a:cubicBezTo>
                    <a:pt x="0" y="2551140"/>
                    <a:pt x="740684" y="3291819"/>
                    <a:pt x="1645922" y="3291819"/>
                  </a:cubicBezTo>
                  <a:cubicBezTo>
                    <a:pt x="2551159" y="3291819"/>
                    <a:pt x="3291843" y="2551140"/>
                    <a:pt x="3291843" y="1645910"/>
                  </a:cubicBezTo>
                  <a:cubicBezTo>
                    <a:pt x="3291843" y="1311241"/>
                    <a:pt x="3187592" y="993022"/>
                    <a:pt x="3017523" y="735163"/>
                  </a:cubicBezTo>
                  <a:close/>
                  <a:moveTo>
                    <a:pt x="2496314" y="449892"/>
                  </a:moveTo>
                  <a:lnTo>
                    <a:pt x="2935237" y="10973"/>
                  </a:lnTo>
                  <a:cubicBezTo>
                    <a:pt x="2946219" y="-10"/>
                    <a:pt x="2962678" y="-10"/>
                    <a:pt x="2973661" y="5496"/>
                  </a:cubicBezTo>
                  <a:cubicBezTo>
                    <a:pt x="2984644" y="10973"/>
                    <a:pt x="2995587" y="21955"/>
                    <a:pt x="2995587" y="38414"/>
                  </a:cubicBezTo>
                  <a:lnTo>
                    <a:pt x="2979138" y="318209"/>
                  </a:lnTo>
                  <a:lnTo>
                    <a:pt x="3258934" y="301750"/>
                  </a:lnTo>
                  <a:cubicBezTo>
                    <a:pt x="3275384" y="301750"/>
                    <a:pt x="3286366" y="307227"/>
                    <a:pt x="3291843" y="323676"/>
                  </a:cubicBezTo>
                  <a:cubicBezTo>
                    <a:pt x="3297310" y="334668"/>
                    <a:pt x="3297310" y="351118"/>
                    <a:pt x="3286366" y="362100"/>
                  </a:cubicBezTo>
                  <a:lnTo>
                    <a:pt x="2847444" y="801019"/>
                  </a:lnTo>
                  <a:cubicBezTo>
                    <a:pt x="2841978" y="806496"/>
                    <a:pt x="2836462" y="812002"/>
                    <a:pt x="2825518" y="812002"/>
                  </a:cubicBezTo>
                  <a:lnTo>
                    <a:pt x="2518289" y="828461"/>
                  </a:lnTo>
                  <a:lnTo>
                    <a:pt x="1667848" y="1667835"/>
                  </a:lnTo>
                  <a:cubicBezTo>
                    <a:pt x="1662371" y="1673312"/>
                    <a:pt x="1651389" y="1678818"/>
                    <a:pt x="1645922" y="1678818"/>
                  </a:cubicBezTo>
                  <a:cubicBezTo>
                    <a:pt x="1634939" y="1678818"/>
                    <a:pt x="1629462" y="1673351"/>
                    <a:pt x="1623986" y="1667835"/>
                  </a:cubicBezTo>
                  <a:cubicBezTo>
                    <a:pt x="1613003" y="1656853"/>
                    <a:pt x="1613003" y="1634927"/>
                    <a:pt x="1623986" y="1618468"/>
                  </a:cubicBezTo>
                  <a:lnTo>
                    <a:pt x="2468873" y="773587"/>
                  </a:lnTo>
                  <a:lnTo>
                    <a:pt x="2485332" y="466361"/>
                  </a:lnTo>
                  <a:cubicBezTo>
                    <a:pt x="2485332" y="466361"/>
                    <a:pt x="2485332" y="455378"/>
                    <a:pt x="2496314" y="449901"/>
                  </a:cubicBezTo>
                  <a:close/>
                  <a:moveTo>
                    <a:pt x="2534700" y="757118"/>
                  </a:moveTo>
                  <a:lnTo>
                    <a:pt x="2803543" y="740659"/>
                  </a:lnTo>
                  <a:lnTo>
                    <a:pt x="3171132" y="373073"/>
                  </a:lnTo>
                  <a:lnTo>
                    <a:pt x="2940703" y="384016"/>
                  </a:lnTo>
                  <a:cubicBezTo>
                    <a:pt x="2929721" y="384016"/>
                    <a:pt x="2924244" y="378549"/>
                    <a:pt x="2913262" y="373034"/>
                  </a:cubicBezTo>
                  <a:cubicBezTo>
                    <a:pt x="2907795" y="367567"/>
                    <a:pt x="2902279" y="356584"/>
                    <a:pt x="2902279" y="345602"/>
                  </a:cubicBezTo>
                  <a:lnTo>
                    <a:pt x="2918738" y="115174"/>
                  </a:lnTo>
                  <a:lnTo>
                    <a:pt x="2551149" y="482761"/>
                  </a:lnTo>
                  <a:close/>
                </a:path>
              </a:pathLst>
            </a:custGeom>
            <a:solidFill>
              <a:srgbClr val="F40342"/>
            </a:solidFill>
            <a:ln w="5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Segoe UI" panose="020B0502040204020203" pitchFamily="34" charset="0"/>
              </a:endParaRPr>
            </a:p>
          </p:txBody>
        </p:sp>
      </p:grp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3E0D5437-DB87-AC3D-7D78-F3756073E990}"/>
              </a:ext>
            </a:extLst>
          </p:cNvPr>
          <p:cNvSpPr txBox="1"/>
          <p:nvPr/>
        </p:nvSpPr>
        <p:spPr>
          <a:xfrm>
            <a:off x="9144000" y="7179013"/>
            <a:ext cx="183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61" name="Retângulo 60">
            <a:extLst>
              <a:ext uri="{FF2B5EF4-FFF2-40B4-BE49-F238E27FC236}">
                <a16:creationId xmlns:a16="http://schemas.microsoft.com/office/drawing/2014/main" id="{78CAC10B-DCC7-40EC-DDBA-C741BD4E3273}"/>
              </a:ext>
            </a:extLst>
          </p:cNvPr>
          <p:cNvSpPr/>
          <p:nvPr/>
        </p:nvSpPr>
        <p:spPr>
          <a:xfrm rot="5400000">
            <a:off x="2373282" y="5026591"/>
            <a:ext cx="64328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46EBE53-A166-4D3D-9AAB-211B408D08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5" y="1957423"/>
            <a:ext cx="1459542" cy="39644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685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" grpId="0"/>
      <p:bldP spid="6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CDE209-CE97-A87D-CC15-29DD897DC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4EEE358E-6FB7-3B01-8EB4-93639FABC422}"/>
              </a:ext>
            </a:extLst>
          </p:cNvPr>
          <p:cNvSpPr txBox="1"/>
          <p:nvPr/>
        </p:nvSpPr>
        <p:spPr>
          <a:xfrm>
            <a:off x="669099" y="889222"/>
            <a:ext cx="8189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O que caracteriza um plantão de vendas?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35C2DAC2-2E7E-FEE7-70B8-D94916C14D4C}"/>
              </a:ext>
            </a:extLst>
          </p:cNvPr>
          <p:cNvSpPr txBox="1"/>
          <p:nvPr/>
        </p:nvSpPr>
        <p:spPr>
          <a:xfrm>
            <a:off x="9144000" y="7179013"/>
            <a:ext cx="183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>
              <a:latin typeface="Segoe UI" panose="020B0502040204020203" pitchFamily="34" charset="0"/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C2925FE5-87CF-66BC-BFE2-5E5E8AEFD18B}"/>
              </a:ext>
            </a:extLst>
          </p:cNvPr>
          <p:cNvGrpSpPr/>
          <p:nvPr/>
        </p:nvGrpSpPr>
        <p:grpSpPr>
          <a:xfrm>
            <a:off x="1080578" y="4482868"/>
            <a:ext cx="9640762" cy="1333941"/>
            <a:chOff x="863408" y="4520784"/>
            <a:chExt cx="9640762" cy="1333941"/>
          </a:xfrm>
        </p:grpSpPr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B8250FBB-98A3-7B9D-4621-0A858B68322A}"/>
                </a:ext>
              </a:extLst>
            </p:cNvPr>
            <p:cNvSpPr txBox="1"/>
            <p:nvPr/>
          </p:nvSpPr>
          <p:spPr>
            <a:xfrm>
              <a:off x="863409" y="4931395"/>
              <a:ext cx="9640761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Além de acelerar as vendas, o plantão é o momento ideal para </a:t>
              </a:r>
              <a:r>
                <a:rPr lang="pt-BR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ouvir o cliente, entender suas dores e resolver com agilidade</a:t>
              </a:r>
              <a: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. Seja uma dúvida, pendência ou necessidade específica, a Claro está presente para </a:t>
              </a:r>
              <a:r>
                <a:rPr lang="pt-BR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entregar soluções completas e fortalecer o relacionamento</a:t>
              </a:r>
              <a: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.</a:t>
              </a:r>
              <a:endParaRPr kumimoji="0" lang="pt-BR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9" name="Agrupar 8">
              <a:extLst>
                <a:ext uri="{FF2B5EF4-FFF2-40B4-BE49-F238E27FC236}">
                  <a16:creationId xmlns:a16="http://schemas.microsoft.com/office/drawing/2014/main" id="{D093AB3A-8760-DCB5-8ABA-6E15F6425323}"/>
                </a:ext>
              </a:extLst>
            </p:cNvPr>
            <p:cNvGrpSpPr/>
            <p:nvPr/>
          </p:nvGrpSpPr>
          <p:grpSpPr>
            <a:xfrm>
              <a:off x="863408" y="4520784"/>
              <a:ext cx="5114481" cy="360000"/>
              <a:chOff x="4208052" y="5354713"/>
              <a:chExt cx="1240248" cy="377170"/>
            </a:xfrm>
          </p:grpSpPr>
          <p:sp>
            <p:nvSpPr>
              <p:cNvPr id="13" name="Retângulo 12">
                <a:extLst>
                  <a:ext uri="{FF2B5EF4-FFF2-40B4-BE49-F238E27FC236}">
                    <a16:creationId xmlns:a16="http://schemas.microsoft.com/office/drawing/2014/main" id="{200A5E3F-3AC4-BE77-D316-4CD6D23CFF64}"/>
                  </a:ext>
                </a:extLst>
              </p:cNvPr>
              <p:cNvSpPr/>
              <p:nvPr/>
            </p:nvSpPr>
            <p:spPr>
              <a:xfrm rot="5400000">
                <a:off x="4639591" y="4923174"/>
                <a:ext cx="377170" cy="1240247"/>
              </a:xfrm>
              <a:prstGeom prst="rect">
                <a:avLst/>
              </a:prstGeom>
              <a:solidFill>
                <a:srgbClr val="F403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Segoe UI" panose="020B0502040204020203" pitchFamily="34" charset="0"/>
                </a:endParaRPr>
              </a:p>
            </p:txBody>
          </p:sp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FDCD3BD2-AC7F-0086-3968-5C7371ED9C68}"/>
                  </a:ext>
                </a:extLst>
              </p:cNvPr>
              <p:cNvSpPr txBox="1"/>
              <p:nvPr/>
            </p:nvSpPr>
            <p:spPr>
              <a:xfrm>
                <a:off x="4208053" y="5371812"/>
                <a:ext cx="1240247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pt-BR" sz="1600" b="1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PLANTÃO DE VENDAS QUE VENDE E RESOLVE!</a:t>
                </a:r>
              </a:p>
            </p:txBody>
          </p:sp>
        </p:grpSp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30A55E55-E943-B977-F52F-BBB23548DD53}"/>
              </a:ext>
            </a:extLst>
          </p:cNvPr>
          <p:cNvGrpSpPr/>
          <p:nvPr/>
        </p:nvGrpSpPr>
        <p:grpSpPr>
          <a:xfrm>
            <a:off x="1080579" y="3177675"/>
            <a:ext cx="10303702" cy="1035264"/>
            <a:chOff x="863409" y="3073323"/>
            <a:chExt cx="10303702" cy="1035264"/>
          </a:xfrm>
        </p:grpSpPr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7071F513-6CC0-2E7E-7926-E098DEFB5378}"/>
                </a:ext>
              </a:extLst>
            </p:cNvPr>
            <p:cNvSpPr txBox="1"/>
            <p:nvPr/>
          </p:nvSpPr>
          <p:spPr>
            <a:xfrm>
              <a:off x="863409" y="3462256"/>
              <a:ext cx="1030370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No plantão de vendas, a Claro vai até o cliente: seja por </a:t>
              </a:r>
              <a:r>
                <a:rPr lang="pt-BR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ligações estratégicas ou presencialmente</a:t>
              </a:r>
              <a: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. Tudo pensado para </a:t>
              </a:r>
              <a:r>
                <a:rPr lang="pt-BR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conectar oportunidades e fechar negócios com agilidade</a:t>
              </a:r>
              <a: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.</a:t>
              </a:r>
            </a:p>
          </p:txBody>
        </p:sp>
        <p:grpSp>
          <p:nvGrpSpPr>
            <p:cNvPr id="15" name="Agrupar 14">
              <a:extLst>
                <a:ext uri="{FF2B5EF4-FFF2-40B4-BE49-F238E27FC236}">
                  <a16:creationId xmlns:a16="http://schemas.microsoft.com/office/drawing/2014/main" id="{0760C84D-DA8F-AB87-23A5-98B540C5BF8D}"/>
                </a:ext>
              </a:extLst>
            </p:cNvPr>
            <p:cNvGrpSpPr/>
            <p:nvPr/>
          </p:nvGrpSpPr>
          <p:grpSpPr>
            <a:xfrm>
              <a:off x="863409" y="3073323"/>
              <a:ext cx="5114476" cy="360000"/>
              <a:chOff x="4208052" y="5354713"/>
              <a:chExt cx="1240248" cy="377170"/>
            </a:xfrm>
          </p:grpSpPr>
          <p:sp>
            <p:nvSpPr>
              <p:cNvPr id="16" name="Retângulo 15">
                <a:extLst>
                  <a:ext uri="{FF2B5EF4-FFF2-40B4-BE49-F238E27FC236}">
                    <a16:creationId xmlns:a16="http://schemas.microsoft.com/office/drawing/2014/main" id="{8C76EC36-E01C-6879-880E-92EBF2203865}"/>
                  </a:ext>
                </a:extLst>
              </p:cNvPr>
              <p:cNvSpPr/>
              <p:nvPr/>
            </p:nvSpPr>
            <p:spPr>
              <a:xfrm rot="5400000">
                <a:off x="4639591" y="4923174"/>
                <a:ext cx="377170" cy="1240247"/>
              </a:xfrm>
              <a:prstGeom prst="rect">
                <a:avLst/>
              </a:prstGeom>
              <a:solidFill>
                <a:srgbClr val="F403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Segoe UI" panose="020B0502040204020203" pitchFamily="34" charset="0"/>
                </a:endParaRPr>
              </a:p>
            </p:txBody>
          </p:sp>
          <p:sp>
            <p:nvSpPr>
              <p:cNvPr id="17" name="CaixaDeTexto 16">
                <a:extLst>
                  <a:ext uri="{FF2B5EF4-FFF2-40B4-BE49-F238E27FC236}">
                    <a16:creationId xmlns:a16="http://schemas.microsoft.com/office/drawing/2014/main" id="{394C32A0-95A9-18F2-7FF5-139ABAA539E8}"/>
                  </a:ext>
                </a:extLst>
              </p:cNvPr>
              <p:cNvSpPr txBox="1"/>
              <p:nvPr/>
            </p:nvSpPr>
            <p:spPr>
              <a:xfrm>
                <a:off x="4208053" y="5371812"/>
                <a:ext cx="1240247" cy="3600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pt-BR" sz="1600" b="1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ABORDAGEM ATIVA QUE GERA RESULTADO!</a:t>
                </a:r>
              </a:p>
            </p:txBody>
          </p:sp>
        </p:grp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654AE324-E076-4928-ECE0-298786DF4EF1}"/>
              </a:ext>
            </a:extLst>
          </p:cNvPr>
          <p:cNvGrpSpPr/>
          <p:nvPr/>
        </p:nvGrpSpPr>
        <p:grpSpPr>
          <a:xfrm>
            <a:off x="1080578" y="1594341"/>
            <a:ext cx="9469312" cy="1313404"/>
            <a:chOff x="863408" y="1619364"/>
            <a:chExt cx="9469312" cy="1313404"/>
          </a:xfrm>
        </p:grpSpPr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99FCCEF7-A1BC-F18B-502D-4707A59A0225}"/>
                </a:ext>
              </a:extLst>
            </p:cNvPr>
            <p:cNvSpPr txBox="1"/>
            <p:nvPr/>
          </p:nvSpPr>
          <p:spPr>
            <a:xfrm>
              <a:off x="863409" y="2009438"/>
              <a:ext cx="9469311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Durante o plantão, o executivos altamente preparado atua com foco total em </a:t>
              </a:r>
              <a:r>
                <a:rPr lang="pt-BR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abordar clientes, apresentar as melhores ofertas e fechar negócios com agilidade e excelência</a:t>
              </a:r>
              <a: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. É energia comercial concentrada para gerar resultados reais!</a:t>
              </a:r>
              <a:endPara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8" name="Agrupar 17">
              <a:extLst>
                <a:ext uri="{FF2B5EF4-FFF2-40B4-BE49-F238E27FC236}">
                  <a16:creationId xmlns:a16="http://schemas.microsoft.com/office/drawing/2014/main" id="{E471F2A6-66A1-B08B-8248-76371714C8F7}"/>
                </a:ext>
              </a:extLst>
            </p:cNvPr>
            <p:cNvGrpSpPr/>
            <p:nvPr/>
          </p:nvGrpSpPr>
          <p:grpSpPr>
            <a:xfrm>
              <a:off x="863408" y="1619364"/>
              <a:ext cx="5114471" cy="360000"/>
              <a:chOff x="4208052" y="5354713"/>
              <a:chExt cx="1240247" cy="377170"/>
            </a:xfrm>
          </p:grpSpPr>
          <p:sp>
            <p:nvSpPr>
              <p:cNvPr id="19" name="Retângulo 18">
                <a:extLst>
                  <a:ext uri="{FF2B5EF4-FFF2-40B4-BE49-F238E27FC236}">
                    <a16:creationId xmlns:a16="http://schemas.microsoft.com/office/drawing/2014/main" id="{97551CAA-3FDB-78D8-9654-6F99EA6C00D9}"/>
                  </a:ext>
                </a:extLst>
              </p:cNvPr>
              <p:cNvSpPr/>
              <p:nvPr/>
            </p:nvSpPr>
            <p:spPr>
              <a:xfrm rot="5400000">
                <a:off x="4639591" y="4923174"/>
                <a:ext cx="377170" cy="1240247"/>
              </a:xfrm>
              <a:prstGeom prst="rect">
                <a:avLst/>
              </a:prstGeom>
              <a:solidFill>
                <a:srgbClr val="F403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Segoe UI" panose="020B0502040204020203" pitchFamily="34" charset="0"/>
                </a:endParaRPr>
              </a:p>
            </p:txBody>
          </p:sp>
          <p:sp>
            <p:nvSpPr>
              <p:cNvPr id="20" name="CaixaDeTexto 19">
                <a:extLst>
                  <a:ext uri="{FF2B5EF4-FFF2-40B4-BE49-F238E27FC236}">
                    <a16:creationId xmlns:a16="http://schemas.microsoft.com/office/drawing/2014/main" id="{BFE1849E-FB0B-8482-BF69-779CAAED58C3}"/>
                  </a:ext>
                </a:extLst>
              </p:cNvPr>
              <p:cNvSpPr txBox="1"/>
              <p:nvPr/>
            </p:nvSpPr>
            <p:spPr>
              <a:xfrm>
                <a:off x="4208053" y="5371812"/>
                <a:ext cx="1240246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pt-BR" sz="1600" b="1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TIME 100% FOCADO EM VENDER!</a:t>
                </a:r>
                <a:endPara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4548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3F882-997D-9CC4-5EC2-7D2B70533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4EDF27B1-AC1E-DBC6-6479-EC5E6DAE4026}"/>
              </a:ext>
            </a:extLst>
          </p:cNvPr>
          <p:cNvSpPr txBox="1"/>
          <p:nvPr/>
        </p:nvSpPr>
        <p:spPr>
          <a:xfrm>
            <a:off x="2168167" y="1264902"/>
            <a:ext cx="8275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Confira algumas ações realizadas!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2B7CC2C3-1348-CA76-D9DF-9A4EF76A699F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6665" t="-622" r="-1293" b="622"/>
          <a:stretch/>
        </p:blipFill>
        <p:spPr>
          <a:xfrm>
            <a:off x="0" y="1286219"/>
            <a:ext cx="1665204" cy="4790279"/>
          </a:xfrm>
          <a:prstGeom prst="rect">
            <a:avLst/>
          </a:prstGeom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D57E9D7A-7EB2-A5A2-BA9C-5C5C914724C6}"/>
              </a:ext>
            </a:extLst>
          </p:cNvPr>
          <p:cNvSpPr/>
          <p:nvPr/>
        </p:nvSpPr>
        <p:spPr>
          <a:xfrm rot="5400000" flipH="1">
            <a:off x="3164839" y="1150666"/>
            <a:ext cx="62342" cy="1857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8967FE56-4F5C-30D3-EEB4-48F61556C0BC}"/>
              </a:ext>
            </a:extLst>
          </p:cNvPr>
          <p:cNvSpPr txBox="1"/>
          <p:nvPr/>
        </p:nvSpPr>
        <p:spPr>
          <a:xfrm>
            <a:off x="2168167" y="2383180"/>
            <a:ext cx="88307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Executivo, sabia que você pode solicitar verba para ações estratégicas e diferenciadas no condomínio? </a:t>
            </a:r>
          </a:p>
          <a:p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Essa é a sua chance de criar experiências únicas que atraem mais clientes e potencializam suas vendas! </a:t>
            </a:r>
          </a:p>
          <a:p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Converse com o seu gestor.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9212782-6E1F-3BF9-8512-5FE93C229AF2}"/>
              </a:ext>
            </a:extLst>
          </p:cNvPr>
          <p:cNvSpPr txBox="1"/>
          <p:nvPr/>
        </p:nvSpPr>
        <p:spPr>
          <a:xfrm>
            <a:off x="1418945" y="4805681"/>
            <a:ext cx="51646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highlight>
                  <a:srgbClr val="FFFF00"/>
                </a:highlight>
                <a:latin typeface="Segoe UI" panose="020B0502040204020203" pitchFamily="34" charset="0"/>
              </a:rPr>
              <a:t>Espaço para fotos que serão incluídas pela matriz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375A076-EB9C-9CA9-E801-017DCC075E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979" y="1253341"/>
            <a:ext cx="4778910" cy="47789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088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  <p:bldP spid="1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C0CC8E7C-E101-4A61-D360-2B62DA1ED83F}"/>
              </a:ext>
            </a:extLst>
          </p:cNvPr>
          <p:cNvSpPr txBox="1"/>
          <p:nvPr/>
        </p:nvSpPr>
        <p:spPr>
          <a:xfrm>
            <a:off x="725009" y="1257611"/>
            <a:ext cx="1592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Plantões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DFB086B-EB42-8D17-CFF0-F2A488548C9F}"/>
              </a:ext>
            </a:extLst>
          </p:cNvPr>
          <p:cNvSpPr txBox="1"/>
          <p:nvPr/>
        </p:nvSpPr>
        <p:spPr>
          <a:xfrm>
            <a:off x="759873" y="2168373"/>
            <a:ext cx="6767598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0656">
              <a:spcBef>
                <a:spcPts val="1200"/>
              </a:spcBef>
              <a:defRPr/>
            </a:pPr>
            <a:r>
              <a:rPr lang="pt-BR" sz="2400" b="1" spc="-120" dirty="0">
                <a:solidFill>
                  <a:schemeClr val="bg1"/>
                </a:solidFill>
                <a:latin typeface="Segoe UI Black" panose="020B0502040204020203" pitchFamily="34" charset="0"/>
                <a:ea typeface="Segoe UI Black" panose="020B0A02040204020203" pitchFamily="34" charset="0"/>
                <a:cs typeface="Segoe UI Black" panose="020B0502040204020203" pitchFamily="34" charset="0"/>
              </a:rPr>
              <a:t>PONTOS IMPORTANTES</a:t>
            </a:r>
            <a:endParaRPr lang="pt-BR" dirty="0">
              <a:solidFill>
                <a:schemeClr val="bg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  <a:p>
            <a:pPr defTabSz="450656">
              <a:spcBef>
                <a:spcPts val="1200"/>
              </a:spcBef>
              <a:defRPr/>
            </a:pP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Para que todos os moradores recebam o SMS sinalizando sobre o plantão é importante que o executivo realize o </a:t>
            </a:r>
            <a: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registro do plantão </a:t>
            </a: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 </a:t>
            </a:r>
            <a: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Conexão</a:t>
            </a: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defTabSz="450656">
              <a:spcBef>
                <a:spcPts val="1200"/>
              </a:spcBef>
              <a:defRPr/>
            </a:pPr>
            <a:endParaRPr lang="pt-BR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450656">
              <a:spcBef>
                <a:spcPts val="1200"/>
              </a:spcBef>
              <a:defRPr/>
            </a:pP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É muito importante sinalizar o condomínio antes do dia do plantão para que os condôminos fiquem sabendo com antecedência que na data X terá a presença do executivo. </a:t>
            </a:r>
          </a:p>
        </p:txBody>
      </p:sp>
      <p:pic>
        <p:nvPicPr>
          <p:cNvPr id="2" name="Imagem 11">
            <a:extLst>
              <a:ext uri="{FF2B5EF4-FFF2-40B4-BE49-F238E27FC236}">
                <a16:creationId xmlns:a16="http://schemas.microsoft.com/office/drawing/2014/main" id="{62545333-4FE2-A2F6-08DD-25C59465EEE6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4144" r="-2302"/>
          <a:stretch/>
        </p:blipFill>
        <p:spPr>
          <a:xfrm>
            <a:off x="47625" y="839653"/>
            <a:ext cx="553425" cy="1144748"/>
          </a:xfrm>
          <a:prstGeom prst="rect">
            <a:avLst/>
          </a:prstGeom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68AEB6B6-C4AE-1BC0-BE7D-D0A31EE6D696}"/>
              </a:ext>
            </a:extLst>
          </p:cNvPr>
          <p:cNvGrpSpPr/>
          <p:nvPr/>
        </p:nvGrpSpPr>
        <p:grpSpPr>
          <a:xfrm>
            <a:off x="7785654" y="3429000"/>
            <a:ext cx="3904656" cy="935549"/>
            <a:chOff x="7785654" y="3429000"/>
            <a:chExt cx="3904656" cy="935549"/>
          </a:xfrm>
        </p:grpSpPr>
        <p:sp>
          <p:nvSpPr>
            <p:cNvPr id="6" name="Retângulo Arredondado 18">
              <a:hlinkClick r:id="rId4"/>
              <a:extLst>
                <a:ext uri="{FF2B5EF4-FFF2-40B4-BE49-F238E27FC236}">
                  <a16:creationId xmlns:a16="http://schemas.microsoft.com/office/drawing/2014/main" id="{72BE418B-895E-8715-7D96-658074181364}"/>
                </a:ext>
              </a:extLst>
            </p:cNvPr>
            <p:cNvSpPr/>
            <p:nvPr/>
          </p:nvSpPr>
          <p:spPr>
            <a:xfrm>
              <a:off x="7785654" y="3429000"/>
              <a:ext cx="3904656" cy="935549"/>
            </a:xfrm>
            <a:prstGeom prst="roundRect">
              <a:avLst>
                <a:gd name="adj" fmla="val 35365"/>
              </a:avLst>
            </a:prstGeom>
            <a:gradFill flip="none" rotWithShape="1">
              <a:gsLst>
                <a:gs pos="0">
                  <a:srgbClr val="BD920E"/>
                </a:gs>
                <a:gs pos="99000">
                  <a:srgbClr val="131313"/>
                </a:gs>
                <a:gs pos="85000">
                  <a:srgbClr val="131313">
                    <a:alpha val="54000"/>
                  </a:srgbClr>
                </a:gs>
              </a:gsLst>
              <a:lin ang="2700000" scaled="1"/>
              <a:tileRect/>
            </a:gradFill>
            <a:ln w="38100">
              <a:solidFill>
                <a:srgbClr val="F4024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Segoe UI" panose="020B0502040204020203" pitchFamily="34" charset="0"/>
              </a:endParaRPr>
            </a:p>
          </p:txBody>
        </p:sp>
        <p:sp>
          <p:nvSpPr>
            <p:cNvPr id="7" name="Balão de Fala: Retângulo com Cantos Arredondados 4">
              <a:hlinkClick r:id="rId4"/>
              <a:extLst>
                <a:ext uri="{FF2B5EF4-FFF2-40B4-BE49-F238E27FC236}">
                  <a16:creationId xmlns:a16="http://schemas.microsoft.com/office/drawing/2014/main" id="{2156B4D3-B851-3BC0-0D27-AB9B6C2395AA}"/>
                </a:ext>
              </a:extLst>
            </p:cNvPr>
            <p:cNvSpPr/>
            <p:nvPr/>
          </p:nvSpPr>
          <p:spPr>
            <a:xfrm>
              <a:off x="8040819" y="3526249"/>
              <a:ext cx="3394327" cy="726790"/>
            </a:xfrm>
            <a:prstGeom prst="wedgeRoundRectCallout">
              <a:avLst>
                <a:gd name="adj1" fmla="val 11888"/>
                <a:gd name="adj2" fmla="val 50282"/>
                <a:gd name="adj3" fmla="val 16667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i="1" dirty="0">
                  <a:latin typeface="Segoe UI Semibold" panose="020B0502040204020203" pitchFamily="34" charset="0"/>
                  <a:cs typeface="Segoe UI Semibold" panose="020B0502040204020203" pitchFamily="34" charset="0"/>
                </a:rPr>
                <a:t>Confira como agendar um plantão no </a:t>
              </a:r>
              <a:r>
                <a:rPr lang="pt-BR" b="1" i="1" dirty="0" err="1">
                  <a:latin typeface="Segoe UI Semibold" panose="020B0502040204020203" pitchFamily="34" charset="0"/>
                  <a:cs typeface="Segoe UI Semibold" panose="020B0502040204020203" pitchFamily="34" charset="0"/>
                </a:rPr>
                <a:t>PaP</a:t>
              </a:r>
              <a:r>
                <a:rPr lang="pt-BR" b="1" i="1" dirty="0">
                  <a:latin typeface="Segoe UI Semibold" panose="020B0502040204020203" pitchFamily="34" charset="0"/>
                  <a:cs typeface="Segoe UI Semibold" panose="020B0502040204020203" pitchFamily="34" charset="0"/>
                </a:rPr>
                <a:t> Tools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36374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D6691264-9D61-A4BB-3D26-4F48770112C8}"/>
              </a:ext>
            </a:extLst>
          </p:cNvPr>
          <p:cNvSpPr txBox="1"/>
          <p:nvPr/>
        </p:nvSpPr>
        <p:spPr>
          <a:xfrm>
            <a:off x="2891480" y="2967335"/>
            <a:ext cx="20569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DICA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7F96398A-8305-220F-0B0F-C13A26EBBE67}"/>
              </a:ext>
            </a:extLst>
          </p:cNvPr>
          <p:cNvSpPr/>
          <p:nvPr/>
        </p:nvSpPr>
        <p:spPr>
          <a:xfrm rot="5400000">
            <a:off x="3877255" y="2988699"/>
            <a:ext cx="85404" cy="1895493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1FE489E-4BBF-5328-77F2-C7EC74D07FB6}"/>
              </a:ext>
            </a:extLst>
          </p:cNvPr>
          <p:cNvSpPr txBox="1"/>
          <p:nvPr/>
        </p:nvSpPr>
        <p:spPr>
          <a:xfrm>
            <a:off x="5515387" y="2397948"/>
            <a:ext cx="5716206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spcBef>
                <a:spcPts val="1200"/>
              </a:spcBef>
              <a:defRPr/>
            </a:pPr>
            <a:r>
              <a:rPr lang="pt-BR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horário que normalmente tem mais “movimento” é no </a:t>
            </a:r>
            <a:r>
              <a:rPr lang="pt-BR" sz="2400" b="1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final da tarde </a:t>
            </a:r>
            <a:r>
              <a:rPr lang="pt-BR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onde os moradores estão voltando para casa.</a:t>
            </a:r>
          </a:p>
          <a:p>
            <a:pPr lvl="0" defTabSz="457200">
              <a:spcBef>
                <a:spcPts val="1200"/>
              </a:spcBef>
              <a:defRPr/>
            </a:pPr>
            <a:endParaRPr lang="pt-BR" sz="24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 defTabSz="457200">
              <a:spcBef>
                <a:spcPts val="1200"/>
              </a:spcBef>
              <a:defRPr/>
            </a:pPr>
            <a:r>
              <a:rPr lang="pt-BR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 plantão você precisa, com a análise que já foi feita previamente, ligar para os clientes e oferecer o seu serviço!</a:t>
            </a:r>
          </a:p>
        </p:txBody>
      </p:sp>
      <p:pic>
        <p:nvPicPr>
          <p:cNvPr id="6" name="Imagem 2">
            <a:extLst>
              <a:ext uri="{FF2B5EF4-FFF2-40B4-BE49-F238E27FC236}">
                <a16:creationId xmlns:a16="http://schemas.microsoft.com/office/drawing/2014/main" id="{4E05E3E8-79B6-37C5-250A-FF8358D4CF77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66964" r="-634"/>
          <a:stretch/>
        </p:blipFill>
        <p:spPr>
          <a:xfrm>
            <a:off x="-2287" y="807633"/>
            <a:ext cx="1895494" cy="560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42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2891480" y="2967335"/>
            <a:ext cx="20569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>
                <a:solidFill>
                  <a:schemeClr val="bg1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DICA</a:t>
            </a:r>
          </a:p>
        </p:txBody>
      </p:sp>
      <p:pic>
        <p:nvPicPr>
          <p:cNvPr id="7" name="Imagem 2"/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6964" r="-634"/>
          <a:stretch>
            <a:fillRect/>
          </a:stretch>
        </p:blipFill>
        <p:spPr>
          <a:xfrm>
            <a:off x="-2287" y="807633"/>
            <a:ext cx="1895494" cy="5607771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 rot="5400000">
            <a:off x="3899665" y="2990352"/>
            <a:ext cx="88710" cy="1895493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5749858" y="1454778"/>
            <a:ext cx="601669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Estabelecer uma boa relação com o síndico do condomínio pode abrir muitas oportunidades de negócio com os seus clientes!</a:t>
            </a:r>
          </a:p>
          <a:p>
            <a:endParaRPr lang="pt-BR" sz="2800" b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t-BR" sz="2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 uma boa relação, o síndico pode atuar como uma ponte para a prospecção de novos clientes, indicando ou informando a respeito do seu trabalho!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9DEEEB40-9E82-872E-8D28-41E99E7596B1}"/>
              </a:ext>
            </a:extLst>
          </p:cNvPr>
          <p:cNvSpPr txBox="1"/>
          <p:nvPr/>
        </p:nvSpPr>
        <p:spPr>
          <a:xfrm>
            <a:off x="404686" y="2600319"/>
            <a:ext cx="53955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Claro ainda preparou algumas ferramentas que vão ajudar os moradores a ficarem ligados nos Plantões e ainda auxiliam como entrar em contato!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AB389587-19CC-167F-3B9E-1B1E710B08F7}"/>
              </a:ext>
            </a:extLst>
          </p:cNvPr>
          <p:cNvSpPr/>
          <p:nvPr/>
        </p:nvSpPr>
        <p:spPr>
          <a:xfrm rot="5400000">
            <a:off x="4829313" y="4202653"/>
            <a:ext cx="69731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960EFB4-D2E5-E3FF-EAFB-2AADD53ECE7E}"/>
              </a:ext>
            </a:extLst>
          </p:cNvPr>
          <p:cNvSpPr txBox="1"/>
          <p:nvPr/>
        </p:nvSpPr>
        <p:spPr>
          <a:xfrm>
            <a:off x="725009" y="1257611"/>
            <a:ext cx="1592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Plantões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3DAA476-7BB9-4D1A-9B51-A5F3DECAE9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0" t="6521" r="2330"/>
          <a:stretch/>
        </p:blipFill>
        <p:spPr>
          <a:xfrm>
            <a:off x="6391803" y="1897379"/>
            <a:ext cx="5800198" cy="3763429"/>
          </a:xfrm>
          <a:prstGeom prst="rect">
            <a:avLst/>
          </a:prstGeom>
        </p:spPr>
      </p:pic>
      <p:pic>
        <p:nvPicPr>
          <p:cNvPr id="2" name="Imagem 11">
            <a:extLst>
              <a:ext uri="{FF2B5EF4-FFF2-40B4-BE49-F238E27FC236}">
                <a16:creationId xmlns:a16="http://schemas.microsoft.com/office/drawing/2014/main" id="{592B54EE-06E5-E297-C5A5-AF53FD5739FC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4144" r="-2302"/>
          <a:stretch/>
        </p:blipFill>
        <p:spPr>
          <a:xfrm>
            <a:off x="47625" y="839653"/>
            <a:ext cx="553425" cy="114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2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C0CC8E7C-E101-4A61-D360-2B62DA1ED83F}"/>
              </a:ext>
            </a:extLst>
          </p:cNvPr>
          <p:cNvSpPr txBox="1"/>
          <p:nvPr/>
        </p:nvSpPr>
        <p:spPr>
          <a:xfrm>
            <a:off x="725009" y="957811"/>
            <a:ext cx="1592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Plantões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DFB086B-EB42-8D17-CFF0-F2A488548C9F}"/>
              </a:ext>
            </a:extLst>
          </p:cNvPr>
          <p:cNvSpPr txBox="1"/>
          <p:nvPr/>
        </p:nvSpPr>
        <p:spPr>
          <a:xfrm>
            <a:off x="725009" y="1309099"/>
            <a:ext cx="67675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0656">
              <a:spcBef>
                <a:spcPts val="1200"/>
              </a:spcBef>
              <a:defRPr/>
            </a:pP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Olha só quanta coisa: </a:t>
            </a:r>
          </a:p>
        </p:txBody>
      </p:sp>
      <p:pic>
        <p:nvPicPr>
          <p:cNvPr id="8" name="object 3">
            <a:extLst>
              <a:ext uri="{FF2B5EF4-FFF2-40B4-BE49-F238E27FC236}">
                <a16:creationId xmlns:a16="http://schemas.microsoft.com/office/drawing/2014/main" id="{DD9F3D52-A47A-D5FB-FD17-BBADEC59CA3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9024" y="2225728"/>
            <a:ext cx="2702162" cy="3753351"/>
          </a:xfrm>
          <a:prstGeom prst="rect">
            <a:avLst/>
          </a:prstGeom>
          <a:noFill/>
          <a:ln>
            <a:noFill/>
          </a:ln>
          <a:effectLst>
            <a:outerShdw blurRad="3175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object 3">
            <a:extLst>
              <a:ext uri="{FF2B5EF4-FFF2-40B4-BE49-F238E27FC236}">
                <a16:creationId xmlns:a16="http://schemas.microsoft.com/office/drawing/2014/main" id="{FFE4B576-531E-6742-587C-02AACB9AA55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68695" y="2207116"/>
            <a:ext cx="2617661" cy="3787821"/>
          </a:xfrm>
          <a:prstGeom prst="rect">
            <a:avLst/>
          </a:prstGeom>
          <a:noFill/>
          <a:ln>
            <a:noFill/>
          </a:ln>
          <a:effectLst>
            <a:outerShdw blurRad="3175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object 3">
            <a:extLst>
              <a:ext uri="{FF2B5EF4-FFF2-40B4-BE49-F238E27FC236}">
                <a16:creationId xmlns:a16="http://schemas.microsoft.com/office/drawing/2014/main" id="{33D5459C-0602-8DC4-A36A-2A1BFE5FBBD6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263865" y="2631169"/>
            <a:ext cx="2916643" cy="3002472"/>
          </a:xfrm>
          <a:prstGeom prst="rect">
            <a:avLst/>
          </a:prstGeom>
          <a:noFill/>
          <a:ln>
            <a:noFill/>
          </a:ln>
          <a:effectLst>
            <a:outerShdw blurRad="317500" dist="12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CB98E970-996F-7A43-DDC7-ECA6019F60E9}"/>
              </a:ext>
            </a:extLst>
          </p:cNvPr>
          <p:cNvSpPr txBox="1"/>
          <p:nvPr/>
        </p:nvSpPr>
        <p:spPr>
          <a:xfrm>
            <a:off x="704689" y="1876084"/>
            <a:ext cx="28326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Black" panose="020B0502040204020203" pitchFamily="34" charset="0"/>
                <a:cs typeface="Segoe UI Black" panose="020B0502040204020203" pitchFamily="34" charset="0"/>
              </a:rPr>
              <a:t>CARTAZ A4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26B892EA-B53C-350A-97A1-75668E7DC20F}"/>
              </a:ext>
            </a:extLst>
          </p:cNvPr>
          <p:cNvSpPr txBox="1"/>
          <p:nvPr/>
        </p:nvSpPr>
        <p:spPr>
          <a:xfrm>
            <a:off x="4971085" y="1855664"/>
            <a:ext cx="17945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Black" panose="020B0502040204020203" pitchFamily="34" charset="0"/>
                <a:cs typeface="Segoe UI Black" panose="020B0502040204020203" pitchFamily="34" charset="0"/>
              </a:rPr>
              <a:t>BANNER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3877F790-479B-3815-6718-82A75A37667A}"/>
              </a:ext>
            </a:extLst>
          </p:cNvPr>
          <p:cNvSpPr txBox="1"/>
          <p:nvPr/>
        </p:nvSpPr>
        <p:spPr>
          <a:xfrm>
            <a:off x="8565700" y="2223472"/>
            <a:ext cx="2318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Black" panose="020B0502040204020203" pitchFamily="34" charset="0"/>
                <a:cs typeface="Segoe UI Black" panose="020B0502040204020203" pitchFamily="34" charset="0"/>
              </a:rPr>
              <a:t>CARD WHATSAPP</a:t>
            </a:r>
          </a:p>
        </p:txBody>
      </p:sp>
      <p:pic>
        <p:nvPicPr>
          <p:cNvPr id="2" name="Imagem 11">
            <a:extLst>
              <a:ext uri="{FF2B5EF4-FFF2-40B4-BE49-F238E27FC236}">
                <a16:creationId xmlns:a16="http://schemas.microsoft.com/office/drawing/2014/main" id="{EFC95A69-8407-0B17-4438-B94BD845617F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54144" r="-2302"/>
          <a:stretch/>
        </p:blipFill>
        <p:spPr>
          <a:xfrm>
            <a:off x="47625" y="839653"/>
            <a:ext cx="553425" cy="114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24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2" grpId="0"/>
      <p:bldP spid="16" grpId="0"/>
      <p:bldP spid="1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C0CC8E7C-E101-4A61-D360-2B62DA1ED83F}"/>
              </a:ext>
            </a:extLst>
          </p:cNvPr>
          <p:cNvSpPr txBox="1"/>
          <p:nvPr/>
        </p:nvSpPr>
        <p:spPr>
          <a:xfrm>
            <a:off x="725009" y="857554"/>
            <a:ext cx="1592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Plantões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DFB086B-EB42-8D17-CFF0-F2A488548C9F}"/>
              </a:ext>
            </a:extLst>
          </p:cNvPr>
          <p:cNvSpPr txBox="1"/>
          <p:nvPr/>
        </p:nvSpPr>
        <p:spPr>
          <a:xfrm>
            <a:off x="725009" y="1208842"/>
            <a:ext cx="67675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0656">
              <a:spcBef>
                <a:spcPts val="1200"/>
              </a:spcBef>
              <a:defRPr/>
            </a:pP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Olha só quanta coisa: 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B98E970-996F-7A43-DDC7-ECA6019F60E9}"/>
              </a:ext>
            </a:extLst>
          </p:cNvPr>
          <p:cNvSpPr txBox="1"/>
          <p:nvPr/>
        </p:nvSpPr>
        <p:spPr>
          <a:xfrm>
            <a:off x="610560" y="1695762"/>
            <a:ext cx="28326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Black" panose="020B0502040204020203" pitchFamily="34" charset="0"/>
                <a:cs typeface="Segoe UI Black" panose="020B0502040204020203" pitchFamily="34" charset="0"/>
              </a:rPr>
              <a:t>CARTA AO SÍNDICO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26B892EA-B53C-350A-97A1-75668E7DC20F}"/>
              </a:ext>
            </a:extLst>
          </p:cNvPr>
          <p:cNvSpPr txBox="1"/>
          <p:nvPr/>
        </p:nvSpPr>
        <p:spPr>
          <a:xfrm>
            <a:off x="3996299" y="1675342"/>
            <a:ext cx="28326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Black" panose="020B0502040204020203" pitchFamily="34" charset="0"/>
                <a:cs typeface="Segoe UI Black" panose="020B0502040204020203" pitchFamily="34" charset="0"/>
              </a:rPr>
              <a:t>CARTA AO MORADOR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3877F790-479B-3815-6718-82A75A37667A}"/>
              </a:ext>
            </a:extLst>
          </p:cNvPr>
          <p:cNvSpPr txBox="1"/>
          <p:nvPr/>
        </p:nvSpPr>
        <p:spPr>
          <a:xfrm>
            <a:off x="7277085" y="2646471"/>
            <a:ext cx="4306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Black" panose="020B0502040204020203" pitchFamily="34" charset="0"/>
                <a:cs typeface="Segoe UI Black" panose="020B0502040204020203" pitchFamily="34" charset="0"/>
              </a:rPr>
              <a:t>FAIXA</a:t>
            </a:r>
          </a:p>
        </p:txBody>
      </p:sp>
      <p:pic>
        <p:nvPicPr>
          <p:cNvPr id="11" name="object 3">
            <a:extLst>
              <a:ext uri="{FF2B5EF4-FFF2-40B4-BE49-F238E27FC236}">
                <a16:creationId xmlns:a16="http://schemas.microsoft.com/office/drawing/2014/main" id="{EA59510A-1A93-EB98-18F9-C38B56FE783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5009" y="2043150"/>
            <a:ext cx="2782850" cy="3999895"/>
          </a:xfrm>
          <a:prstGeom prst="rect">
            <a:avLst/>
          </a:prstGeom>
          <a:noFill/>
          <a:ln>
            <a:noFill/>
          </a:ln>
          <a:effectLst>
            <a:outerShdw blurRad="3175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object 3">
            <a:extLst>
              <a:ext uri="{FF2B5EF4-FFF2-40B4-BE49-F238E27FC236}">
                <a16:creationId xmlns:a16="http://schemas.microsoft.com/office/drawing/2014/main" id="{CD91A915-D765-4F2B-87BC-4AFC1D550FE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56016" y="2043150"/>
            <a:ext cx="2872911" cy="3964451"/>
          </a:xfrm>
          <a:prstGeom prst="rect">
            <a:avLst/>
          </a:prstGeom>
          <a:noFill/>
          <a:ln>
            <a:noFill/>
          </a:ln>
          <a:effectLst>
            <a:outerShdw blurRad="3175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object 3">
            <a:extLst>
              <a:ext uri="{FF2B5EF4-FFF2-40B4-BE49-F238E27FC236}">
                <a16:creationId xmlns:a16="http://schemas.microsoft.com/office/drawing/2014/main" id="{ED8A01BB-291E-CBDB-755A-C901E50215CF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79335" y="3028943"/>
            <a:ext cx="4306649" cy="1691983"/>
          </a:xfrm>
          <a:prstGeom prst="rect">
            <a:avLst/>
          </a:prstGeom>
          <a:noFill/>
          <a:ln>
            <a:noFill/>
          </a:ln>
          <a:effectLst>
            <a:outerShdw blurRad="3175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m 11">
            <a:extLst>
              <a:ext uri="{FF2B5EF4-FFF2-40B4-BE49-F238E27FC236}">
                <a16:creationId xmlns:a16="http://schemas.microsoft.com/office/drawing/2014/main" id="{42262F08-1CC3-D07F-6233-ED409B8B215F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54144" r="-2302"/>
          <a:stretch/>
        </p:blipFill>
        <p:spPr>
          <a:xfrm>
            <a:off x="47625" y="839653"/>
            <a:ext cx="553425" cy="114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08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C0CC8E7C-E101-4A61-D360-2B62DA1ED83F}"/>
              </a:ext>
            </a:extLst>
          </p:cNvPr>
          <p:cNvSpPr txBox="1"/>
          <p:nvPr/>
        </p:nvSpPr>
        <p:spPr>
          <a:xfrm>
            <a:off x="725009" y="943281"/>
            <a:ext cx="1592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Plantões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DFB086B-EB42-8D17-CFF0-F2A488548C9F}"/>
              </a:ext>
            </a:extLst>
          </p:cNvPr>
          <p:cNvSpPr txBox="1"/>
          <p:nvPr/>
        </p:nvSpPr>
        <p:spPr>
          <a:xfrm>
            <a:off x="725009" y="1294569"/>
            <a:ext cx="67675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0656">
              <a:spcBef>
                <a:spcPts val="1200"/>
              </a:spcBef>
              <a:defRPr/>
            </a:pP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Tudo pensado para uma experiência incrível!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B98E970-996F-7A43-DDC7-ECA6019F60E9}"/>
              </a:ext>
            </a:extLst>
          </p:cNvPr>
          <p:cNvSpPr txBox="1"/>
          <p:nvPr/>
        </p:nvSpPr>
        <p:spPr>
          <a:xfrm>
            <a:off x="842744" y="1861554"/>
            <a:ext cx="14456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400" b="1" noProof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LAMÁ</a:t>
            </a:r>
            <a:endParaRPr kumimoji="0" lang="pt-BR" sz="1400" b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Black" panose="020B0502040204020203" pitchFamily="34" charset="0"/>
              <a:cs typeface="Segoe UI Black" panose="020B0502040204020203" pitchFamily="34" charset="0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26B892EA-B53C-350A-97A1-75668E7DC20F}"/>
              </a:ext>
            </a:extLst>
          </p:cNvPr>
          <p:cNvSpPr txBox="1"/>
          <p:nvPr/>
        </p:nvSpPr>
        <p:spPr>
          <a:xfrm>
            <a:off x="4091798" y="1841134"/>
            <a:ext cx="17945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Black" panose="020B0502040204020203" pitchFamily="34" charset="0"/>
                <a:cs typeface="Segoe UI Black" panose="020B0502040204020203" pitchFamily="34" charset="0"/>
              </a:rPr>
              <a:t>CRACHÁ VIRTUAL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3877F790-479B-3815-6718-82A75A37667A}"/>
              </a:ext>
            </a:extLst>
          </p:cNvPr>
          <p:cNvSpPr txBox="1"/>
          <p:nvPr/>
        </p:nvSpPr>
        <p:spPr>
          <a:xfrm>
            <a:off x="7510140" y="1841134"/>
            <a:ext cx="2318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Black" panose="020B0502040204020203" pitchFamily="34" charset="0"/>
                <a:cs typeface="Segoe UI Black" panose="020B0502040204020203" pitchFamily="34" charset="0"/>
              </a:rPr>
              <a:t>CAVALETE</a:t>
            </a:r>
          </a:p>
        </p:txBody>
      </p:sp>
      <p:pic>
        <p:nvPicPr>
          <p:cNvPr id="11" name="object 3">
            <a:extLst>
              <a:ext uri="{FF2B5EF4-FFF2-40B4-BE49-F238E27FC236}">
                <a16:creationId xmlns:a16="http://schemas.microsoft.com/office/drawing/2014/main" id="{CB912B75-B28D-7158-E0FA-B46E2BA63DF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19316" y="2169418"/>
            <a:ext cx="2288253" cy="3843229"/>
          </a:xfrm>
          <a:prstGeom prst="rect">
            <a:avLst/>
          </a:prstGeom>
          <a:noFill/>
          <a:ln>
            <a:noFill/>
          </a:ln>
          <a:effectLst>
            <a:outerShdw blurRad="3175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object 3">
            <a:extLst>
              <a:ext uri="{FF2B5EF4-FFF2-40B4-BE49-F238E27FC236}">
                <a16:creationId xmlns:a16="http://schemas.microsoft.com/office/drawing/2014/main" id="{76877A0C-162F-119D-CFFE-54F97FFC388A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09803" y="2169418"/>
            <a:ext cx="1348052" cy="3807869"/>
          </a:xfrm>
          <a:prstGeom prst="rect">
            <a:avLst/>
          </a:prstGeom>
          <a:noFill/>
          <a:ln>
            <a:noFill/>
          </a:ln>
          <a:effectLst>
            <a:outerShdw blurRad="3175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object 3">
            <a:extLst>
              <a:ext uri="{FF2B5EF4-FFF2-40B4-BE49-F238E27FC236}">
                <a16:creationId xmlns:a16="http://schemas.microsoft.com/office/drawing/2014/main" id="{A25CE011-24E3-9575-3979-F4C7CD4E15EB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557723" y="2169419"/>
            <a:ext cx="2251005" cy="3707502"/>
          </a:xfrm>
          <a:prstGeom prst="rect">
            <a:avLst/>
          </a:prstGeom>
          <a:noFill/>
          <a:ln>
            <a:noFill/>
          </a:ln>
          <a:effectLst>
            <a:outerShdw blurRad="3175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m 11">
            <a:extLst>
              <a:ext uri="{FF2B5EF4-FFF2-40B4-BE49-F238E27FC236}">
                <a16:creationId xmlns:a16="http://schemas.microsoft.com/office/drawing/2014/main" id="{45F78B12-CD62-8E47-6D60-800693537AAE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54144" r="-2302"/>
          <a:stretch/>
        </p:blipFill>
        <p:spPr>
          <a:xfrm>
            <a:off x="47625" y="839653"/>
            <a:ext cx="553425" cy="114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63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2" grpId="0"/>
      <p:bldP spid="16" grpId="0"/>
      <p:bldP spid="1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9DEEEB40-9E82-872E-8D28-41E99E7596B1}"/>
              </a:ext>
            </a:extLst>
          </p:cNvPr>
          <p:cNvSpPr txBox="1"/>
          <p:nvPr/>
        </p:nvSpPr>
        <p:spPr>
          <a:xfrm>
            <a:off x="1023257" y="2600319"/>
            <a:ext cx="4776942" cy="1993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 não para por aí! Para entrar em contato o cliente ainda pode iniciar uma conversa com você a partir do Whatsapp Business, vamos ver como: 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AB389587-19CC-167F-3B9E-1B1E710B08F7}"/>
              </a:ext>
            </a:extLst>
          </p:cNvPr>
          <p:cNvSpPr/>
          <p:nvPr/>
        </p:nvSpPr>
        <p:spPr>
          <a:xfrm rot="5400000">
            <a:off x="4812441" y="4219527"/>
            <a:ext cx="103476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960EFB4-D2E5-E3FF-EAFB-2AADD53ECE7E}"/>
              </a:ext>
            </a:extLst>
          </p:cNvPr>
          <p:cNvSpPr txBox="1"/>
          <p:nvPr/>
        </p:nvSpPr>
        <p:spPr>
          <a:xfrm>
            <a:off x="725009" y="1257611"/>
            <a:ext cx="1592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Plantões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70EE0B2-E7A3-BFC3-FAD1-F493EB9580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64" b="5224"/>
          <a:stretch/>
        </p:blipFill>
        <p:spPr>
          <a:xfrm>
            <a:off x="6277232" y="1754659"/>
            <a:ext cx="5914767" cy="3988786"/>
          </a:xfrm>
          <a:prstGeom prst="rect">
            <a:avLst/>
          </a:prstGeom>
        </p:spPr>
      </p:pic>
      <p:pic>
        <p:nvPicPr>
          <p:cNvPr id="2" name="Imagem 11">
            <a:extLst>
              <a:ext uri="{FF2B5EF4-FFF2-40B4-BE49-F238E27FC236}">
                <a16:creationId xmlns:a16="http://schemas.microsoft.com/office/drawing/2014/main" id="{32533399-DF64-E903-E278-9532CB24F88F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4144" r="-2302"/>
          <a:stretch/>
        </p:blipFill>
        <p:spPr>
          <a:xfrm>
            <a:off x="47625" y="839653"/>
            <a:ext cx="553425" cy="114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44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aixaDeTexto 51">
            <a:extLst>
              <a:ext uri="{FF2B5EF4-FFF2-40B4-BE49-F238E27FC236}">
                <a16:creationId xmlns:a16="http://schemas.microsoft.com/office/drawing/2014/main" id="{3E0D5437-DB87-AC3D-7D78-F3756073E990}"/>
              </a:ext>
            </a:extLst>
          </p:cNvPr>
          <p:cNvSpPr txBox="1"/>
          <p:nvPr/>
        </p:nvSpPr>
        <p:spPr>
          <a:xfrm>
            <a:off x="9144000" y="7179013"/>
            <a:ext cx="183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9AA0237E-CC84-137A-973D-E35BC7444BAB}"/>
              </a:ext>
            </a:extLst>
          </p:cNvPr>
          <p:cNvSpPr txBox="1"/>
          <p:nvPr/>
        </p:nvSpPr>
        <p:spPr>
          <a:xfrm>
            <a:off x="4019762" y="1748941"/>
            <a:ext cx="463350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583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cs typeface="Segoe UI Black" panose="020B0502040204020203" pitchFamily="34" charset="0"/>
              </a:rPr>
              <a:t>1. 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É parte do Grupo América Móvil, que está presente em 17 países da América Latina e nos Estados Unidos, totalizando 18 países no continente americano.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BAD41867-D609-269B-4598-FEC3F74033DC}"/>
              </a:ext>
            </a:extLst>
          </p:cNvPr>
          <p:cNvSpPr txBox="1"/>
          <p:nvPr/>
        </p:nvSpPr>
        <p:spPr>
          <a:xfrm>
            <a:off x="4019762" y="3190792"/>
            <a:ext cx="43994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cs typeface="Segoe UI Black" panose="020B0502040204020203" pitchFamily="34" charset="0"/>
              </a:rPr>
              <a:t>2. 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Na Europa está presente através da Telekom </a:t>
            </a: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Austria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, que está em 7 países.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F5A0AD48-6796-EB46-3C81-0AE42164798A}"/>
              </a:ext>
            </a:extLst>
          </p:cNvPr>
          <p:cNvSpPr txBox="1"/>
          <p:nvPr/>
        </p:nvSpPr>
        <p:spPr>
          <a:xfrm>
            <a:off x="4019762" y="4140201"/>
            <a:ext cx="43994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cs typeface="Segoe UI Black" panose="020B0502040204020203" pitchFamily="34" charset="0"/>
              </a:rPr>
              <a:t>3. 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 grupo América Móvil é o 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5º maior grupo de telefonia móvel do mundo e 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 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1º maior da América Latina!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11EF3E34-A932-0C29-6BC2-DBC7B843AF79}"/>
              </a:ext>
            </a:extLst>
          </p:cNvPr>
          <p:cNvGrpSpPr/>
          <p:nvPr/>
        </p:nvGrpSpPr>
        <p:grpSpPr>
          <a:xfrm>
            <a:off x="4111068" y="5354712"/>
            <a:ext cx="5808783" cy="425865"/>
            <a:chOff x="4208053" y="5354712"/>
            <a:chExt cx="6897731" cy="425865"/>
          </a:xfrm>
        </p:grpSpPr>
        <p:sp>
          <p:nvSpPr>
            <p:cNvPr id="61" name="Retângulo 60">
              <a:extLst>
                <a:ext uri="{FF2B5EF4-FFF2-40B4-BE49-F238E27FC236}">
                  <a16:creationId xmlns:a16="http://schemas.microsoft.com/office/drawing/2014/main" id="{78CAC10B-DCC7-40EC-DDBA-C741BD4E3273}"/>
                </a:ext>
              </a:extLst>
            </p:cNvPr>
            <p:cNvSpPr/>
            <p:nvPr/>
          </p:nvSpPr>
          <p:spPr>
            <a:xfrm rot="5400000">
              <a:off x="7443986" y="2118779"/>
              <a:ext cx="425865" cy="6897731"/>
            </a:xfrm>
            <a:prstGeom prst="rect">
              <a:avLst/>
            </a:prstGeom>
            <a:solidFill>
              <a:srgbClr val="F403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Segoe UI" panose="020B0502040204020203" pitchFamily="34" charset="0"/>
              </a:endParaRPr>
            </a:p>
          </p:txBody>
        </p:sp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57465B27-F6D9-83E0-147A-12F218332D3C}"/>
                </a:ext>
              </a:extLst>
            </p:cNvPr>
            <p:cNvSpPr txBox="1"/>
            <p:nvPr/>
          </p:nvSpPr>
          <p:spPr>
            <a:xfrm>
              <a:off x="4208053" y="5393328"/>
              <a:ext cx="689773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E ainda tem a internet móvel 5G mais rápida do Brasil!</a:t>
              </a:r>
            </a:p>
          </p:txBody>
        </p:sp>
      </p:grpSp>
      <p:pic>
        <p:nvPicPr>
          <p:cNvPr id="29" name="Imagem 28" descr="Ícone&#10;&#10;Descrição gerada automaticamente">
            <a:extLst>
              <a:ext uri="{FF2B5EF4-FFF2-40B4-BE49-F238E27FC236}">
                <a16:creationId xmlns:a16="http://schemas.microsoft.com/office/drawing/2014/main" id="{E40F401F-C516-450C-3731-8D0A7C9DDC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32313"/>
          <a:stretch/>
        </p:blipFill>
        <p:spPr>
          <a:xfrm>
            <a:off x="1260684" y="2485633"/>
            <a:ext cx="1547941" cy="534539"/>
          </a:xfrm>
          <a:prstGeom prst="rect">
            <a:avLst/>
          </a:prstGeom>
        </p:spPr>
      </p:pic>
      <p:pic>
        <p:nvPicPr>
          <p:cNvPr id="4" name="Imagem 3" descr="Círculo&#10;&#10;O conteúdo gerado por IA pode estar incorreto.">
            <a:extLst>
              <a:ext uri="{FF2B5EF4-FFF2-40B4-BE49-F238E27FC236}">
                <a16:creationId xmlns:a16="http://schemas.microsoft.com/office/drawing/2014/main" id="{1C67104B-2835-160C-8DDE-AED75591A0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13" y="1277881"/>
            <a:ext cx="3277281" cy="326810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F3282AFF-7C02-B5DE-5303-4828446E2689}"/>
              </a:ext>
            </a:extLst>
          </p:cNvPr>
          <p:cNvSpPr txBox="1"/>
          <p:nvPr/>
        </p:nvSpPr>
        <p:spPr>
          <a:xfrm>
            <a:off x="1624646" y="887199"/>
            <a:ext cx="8544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Primeiro, vamos conhecer a Claro!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66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C0CC8E7C-E101-4A61-D360-2B62DA1ED83F}"/>
              </a:ext>
            </a:extLst>
          </p:cNvPr>
          <p:cNvSpPr txBox="1"/>
          <p:nvPr/>
        </p:nvSpPr>
        <p:spPr>
          <a:xfrm>
            <a:off x="725009" y="1257611"/>
            <a:ext cx="1592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Plantões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DFB086B-EB42-8D17-CFF0-F2A488548C9F}"/>
              </a:ext>
            </a:extLst>
          </p:cNvPr>
          <p:cNvSpPr txBox="1"/>
          <p:nvPr/>
        </p:nvSpPr>
        <p:spPr>
          <a:xfrm>
            <a:off x="725009" y="1788388"/>
            <a:ext cx="44830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Como deve ficar sua tela de perfil para o cliente te identificar: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C681B1B9-8B13-EFDC-5073-1CAF8757C5A7}"/>
              </a:ext>
            </a:extLst>
          </p:cNvPr>
          <p:cNvGrpSpPr/>
          <p:nvPr/>
        </p:nvGrpSpPr>
        <p:grpSpPr>
          <a:xfrm>
            <a:off x="7481176" y="1111308"/>
            <a:ext cx="2461492" cy="4755875"/>
            <a:chOff x="7481176" y="2136700"/>
            <a:chExt cx="2461492" cy="4755875"/>
          </a:xfrm>
        </p:grpSpPr>
        <p:grpSp>
          <p:nvGrpSpPr>
            <p:cNvPr id="21" name="Grupo 30">
              <a:extLst>
                <a:ext uri="{FF2B5EF4-FFF2-40B4-BE49-F238E27FC236}">
                  <a16:creationId xmlns:a16="http://schemas.microsoft.com/office/drawing/2014/main" id="{77F0BF07-F72B-C973-EAC5-CADDF154D743}"/>
                </a:ext>
              </a:extLst>
            </p:cNvPr>
            <p:cNvGrpSpPr/>
            <p:nvPr/>
          </p:nvGrpSpPr>
          <p:grpSpPr>
            <a:xfrm>
              <a:off x="7503754" y="2136700"/>
              <a:ext cx="2438914" cy="4755875"/>
              <a:chOff x="1358978" y="1763501"/>
              <a:chExt cx="1596118" cy="3318236"/>
            </a:xfrm>
          </p:grpSpPr>
          <p:pic>
            <p:nvPicPr>
              <p:cNvPr id="31" name="Picture 2">
                <a:extLst>
                  <a:ext uri="{FF2B5EF4-FFF2-40B4-BE49-F238E27FC236}">
                    <a16:creationId xmlns:a16="http://schemas.microsoft.com/office/drawing/2014/main" id="{87324CF9-3BBB-64DC-F251-E55F073F0D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710" t="47753" r="76622" b="37514"/>
              <a:stretch/>
            </p:blipFill>
            <p:spPr bwMode="auto">
              <a:xfrm>
                <a:off x="1358978" y="1763501"/>
                <a:ext cx="1596118" cy="1245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3" name="Grupo 29">
                <a:extLst>
                  <a:ext uri="{FF2B5EF4-FFF2-40B4-BE49-F238E27FC236}">
                    <a16:creationId xmlns:a16="http://schemas.microsoft.com/office/drawing/2014/main" id="{56AE4210-7F4D-F5AB-EE04-1334A717B88E}"/>
                  </a:ext>
                </a:extLst>
              </p:cNvPr>
              <p:cNvGrpSpPr/>
              <p:nvPr/>
            </p:nvGrpSpPr>
            <p:grpSpPr>
              <a:xfrm>
                <a:off x="1361249" y="2818927"/>
                <a:ext cx="1593791" cy="2262810"/>
                <a:chOff x="-2695718" y="262615"/>
                <a:chExt cx="3994463" cy="5760329"/>
              </a:xfrm>
            </p:grpSpPr>
            <p:sp>
              <p:nvSpPr>
                <p:cNvPr id="25" name="AutoShape 2" descr="blob:https://web.whatsapp.com/12045914-14d4-46cd-ae8f-f5e9aa6e7a5c">
                  <a:extLst>
                    <a:ext uri="{FF2B5EF4-FFF2-40B4-BE49-F238E27FC236}">
                      <a16:creationId xmlns:a16="http://schemas.microsoft.com/office/drawing/2014/main" id="{06EBAEC4-6D2B-7930-C454-5965192E8A0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-2224389" y="1071631"/>
                  <a:ext cx="180784" cy="19659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 sz="2400"/>
                </a:p>
              </p:txBody>
            </p:sp>
            <p:sp>
              <p:nvSpPr>
                <p:cNvPr id="26" name="AutoShape 5" descr="blob:https://web.whatsapp.com/24ebcc62-f67a-4a7d-a4d6-290f93f81f33">
                  <a:extLst>
                    <a:ext uri="{FF2B5EF4-FFF2-40B4-BE49-F238E27FC236}">
                      <a16:creationId xmlns:a16="http://schemas.microsoft.com/office/drawing/2014/main" id="{20B013AB-B7A3-7188-A184-9C66894E376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-2133998" y="1169927"/>
                  <a:ext cx="180784" cy="19659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 sz="2400"/>
                </a:p>
              </p:txBody>
            </p:sp>
            <p:pic>
              <p:nvPicPr>
                <p:cNvPr id="27" name="Picture 7">
                  <a:extLst>
                    <a:ext uri="{FF2B5EF4-FFF2-40B4-BE49-F238E27FC236}">
                      <a16:creationId xmlns:a16="http://schemas.microsoft.com/office/drawing/2014/main" id="{5DF52F80-BBEC-4421-4DFB-23E17E24A8F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6415" b="8991"/>
                <a:stretch/>
              </p:blipFill>
              <p:spPr bwMode="auto">
                <a:xfrm>
                  <a:off x="-2695718" y="262615"/>
                  <a:ext cx="3994463" cy="57603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8" name="AutoShape 9" descr="blob:https://web.whatsapp.com/b8e2524b-e30c-4795-936b-7ce627440534">
                  <a:extLst>
                    <a:ext uri="{FF2B5EF4-FFF2-40B4-BE49-F238E27FC236}">
                      <a16:creationId xmlns:a16="http://schemas.microsoft.com/office/drawing/2014/main" id="{177562C9-DEAC-273A-06E7-9C275B1E305C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-2043606" y="1268223"/>
                  <a:ext cx="180784" cy="19659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 sz="2400"/>
                </a:p>
              </p:txBody>
            </p:sp>
            <p:pic>
              <p:nvPicPr>
                <p:cNvPr id="29" name="Picture 7">
                  <a:extLst>
                    <a:ext uri="{FF2B5EF4-FFF2-40B4-BE49-F238E27FC236}">
                      <a16:creationId xmlns:a16="http://schemas.microsoft.com/office/drawing/2014/main" id="{C66BFDC5-A97A-0745-5F39-F842E9AD553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0327" t="19159" b="77745"/>
                <a:stretch/>
              </p:blipFill>
              <p:spPr bwMode="auto">
                <a:xfrm>
                  <a:off x="-2224390" y="4928257"/>
                  <a:ext cx="469804" cy="243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4" name="Picture 7">
                  <a:extLst>
                    <a:ext uri="{FF2B5EF4-FFF2-40B4-BE49-F238E27FC236}">
                      <a16:creationId xmlns:a16="http://schemas.microsoft.com/office/drawing/2014/main" id="{AD6F9C56-677E-5142-3534-AE01D2E5AA0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0327" t="19159" b="77745"/>
                <a:stretch/>
              </p:blipFill>
              <p:spPr bwMode="auto">
                <a:xfrm>
                  <a:off x="96042" y="5472097"/>
                  <a:ext cx="967871" cy="5014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24" name="Picture 7">
                <a:extLst>
                  <a:ext uri="{FF2B5EF4-FFF2-40B4-BE49-F238E27FC236}">
                    <a16:creationId xmlns:a16="http://schemas.microsoft.com/office/drawing/2014/main" id="{05CC50FB-CFB3-B47E-0BCB-549071AB8B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327" t="19159" b="77745"/>
              <a:stretch/>
            </p:blipFill>
            <p:spPr bwMode="auto">
              <a:xfrm>
                <a:off x="1497663" y="4824556"/>
                <a:ext cx="450758" cy="1015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2D51E879-7BA9-0D75-2C3A-4E37984D9672}"/>
                </a:ext>
              </a:extLst>
            </p:cNvPr>
            <p:cNvSpPr/>
            <p:nvPr/>
          </p:nvSpPr>
          <p:spPr>
            <a:xfrm>
              <a:off x="7481176" y="2136700"/>
              <a:ext cx="2461406" cy="4755875"/>
            </a:xfrm>
            <a:prstGeom prst="rect">
              <a:avLst/>
            </a:prstGeom>
            <a:noFill/>
            <a:ln w="38100">
              <a:solidFill>
                <a:srgbClr val="F403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35" name="Retângulo 34">
            <a:extLst>
              <a:ext uri="{FF2B5EF4-FFF2-40B4-BE49-F238E27FC236}">
                <a16:creationId xmlns:a16="http://schemas.microsoft.com/office/drawing/2014/main" id="{DEE79C76-FFA4-E599-757F-6E024B112F59}"/>
              </a:ext>
            </a:extLst>
          </p:cNvPr>
          <p:cNvSpPr/>
          <p:nvPr/>
        </p:nvSpPr>
        <p:spPr>
          <a:xfrm>
            <a:off x="725009" y="2644325"/>
            <a:ext cx="597023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Mensagem Padrão:</a:t>
            </a:r>
          </a:p>
          <a:p>
            <a:endParaRPr lang="pt-BR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“Executivo de Alto Valor - </a:t>
            </a:r>
            <a:r>
              <a:rPr lang="pt-BR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CLARO 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tem como foco o atendimento personalizado e exclusivo para um grupo seleto de clientes, moradores de condomínios na cidade XXXX, com a intenção de aprimorar a experiência do assinante através do suporte único e pessoal.”</a:t>
            </a:r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A4D62522-B320-F74B-71EB-1A3554EF325F}"/>
              </a:ext>
            </a:extLst>
          </p:cNvPr>
          <p:cNvSpPr/>
          <p:nvPr/>
        </p:nvSpPr>
        <p:spPr>
          <a:xfrm>
            <a:off x="3380092" y="4744914"/>
            <a:ext cx="32369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Horário de trabalho </a:t>
            </a:r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46E94753-A700-6C1C-D9E2-9E4ED8FEAB92}"/>
              </a:ext>
            </a:extLst>
          </p:cNvPr>
          <p:cNvSpPr/>
          <p:nvPr/>
        </p:nvSpPr>
        <p:spPr>
          <a:xfrm>
            <a:off x="3860991" y="5083942"/>
            <a:ext cx="27442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E-mail do Executivo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5BD26BE5-E166-1B94-A782-5AB1ACE86873}"/>
              </a:ext>
            </a:extLst>
          </p:cNvPr>
          <p:cNvGrpSpPr/>
          <p:nvPr/>
        </p:nvGrpSpPr>
        <p:grpSpPr>
          <a:xfrm>
            <a:off x="6695247" y="4843766"/>
            <a:ext cx="2809114" cy="593698"/>
            <a:chOff x="6695247" y="5527668"/>
            <a:chExt cx="2809114" cy="593698"/>
          </a:xfrm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B1899BB2-15D9-A068-E720-158CAFA4DB08}"/>
                </a:ext>
              </a:extLst>
            </p:cNvPr>
            <p:cNvSpPr/>
            <p:nvPr/>
          </p:nvSpPr>
          <p:spPr>
            <a:xfrm>
              <a:off x="7507138" y="5527668"/>
              <a:ext cx="1997223" cy="255767"/>
            </a:xfrm>
            <a:prstGeom prst="rect">
              <a:avLst/>
            </a:prstGeom>
            <a:solidFill>
              <a:srgbClr val="E1AD09">
                <a:alpha val="33032"/>
              </a:srgbClr>
            </a:solidFill>
            <a:ln w="28575">
              <a:solidFill>
                <a:srgbClr val="BD92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466FE107-50C0-8B71-F809-FF343BE8F45D}"/>
                </a:ext>
              </a:extLst>
            </p:cNvPr>
            <p:cNvSpPr/>
            <p:nvPr/>
          </p:nvSpPr>
          <p:spPr>
            <a:xfrm>
              <a:off x="7507138" y="5865599"/>
              <a:ext cx="1997223" cy="255767"/>
            </a:xfrm>
            <a:prstGeom prst="rect">
              <a:avLst/>
            </a:prstGeom>
            <a:solidFill>
              <a:srgbClr val="E1AD09">
                <a:alpha val="33000"/>
              </a:srgbClr>
            </a:solidFill>
            <a:ln w="28575">
              <a:solidFill>
                <a:srgbClr val="BD92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8" name="Conector Reto 7">
              <a:extLst>
                <a:ext uri="{FF2B5EF4-FFF2-40B4-BE49-F238E27FC236}">
                  <a16:creationId xmlns:a16="http://schemas.microsoft.com/office/drawing/2014/main" id="{ECB898FE-616C-B63F-F82F-78D22E0CC7A0}"/>
                </a:ext>
              </a:extLst>
            </p:cNvPr>
            <p:cNvCxnSpPr/>
            <p:nvPr/>
          </p:nvCxnSpPr>
          <p:spPr>
            <a:xfrm flipH="1">
              <a:off x="6695247" y="5659757"/>
              <a:ext cx="785843" cy="0"/>
            </a:xfrm>
            <a:prstGeom prst="line">
              <a:avLst/>
            </a:prstGeom>
            <a:ln w="28575">
              <a:solidFill>
                <a:srgbClr val="BD920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ector Reto 38">
              <a:extLst>
                <a:ext uri="{FF2B5EF4-FFF2-40B4-BE49-F238E27FC236}">
                  <a16:creationId xmlns:a16="http://schemas.microsoft.com/office/drawing/2014/main" id="{4BC8DE33-A7B2-C4D2-55E0-AEC4D0AE23C0}"/>
                </a:ext>
              </a:extLst>
            </p:cNvPr>
            <p:cNvCxnSpPr/>
            <p:nvPr/>
          </p:nvCxnSpPr>
          <p:spPr>
            <a:xfrm flipH="1">
              <a:off x="6711431" y="5977809"/>
              <a:ext cx="785843" cy="0"/>
            </a:xfrm>
            <a:prstGeom prst="line">
              <a:avLst/>
            </a:prstGeom>
            <a:ln w="28575">
              <a:solidFill>
                <a:srgbClr val="BD920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AA6EDB73-A4A5-1B56-579A-55E0D08ADA63}"/>
              </a:ext>
            </a:extLst>
          </p:cNvPr>
          <p:cNvGrpSpPr/>
          <p:nvPr/>
        </p:nvGrpSpPr>
        <p:grpSpPr>
          <a:xfrm>
            <a:off x="7344678" y="717652"/>
            <a:ext cx="2744262" cy="5456445"/>
            <a:chOff x="725011" y="2871978"/>
            <a:chExt cx="2232800" cy="4439499"/>
          </a:xfrm>
        </p:grpSpPr>
        <p:sp>
          <p:nvSpPr>
            <p:cNvPr id="41" name="Retângulo Arredondado 40">
              <a:extLst>
                <a:ext uri="{FF2B5EF4-FFF2-40B4-BE49-F238E27FC236}">
                  <a16:creationId xmlns:a16="http://schemas.microsoft.com/office/drawing/2014/main" id="{B9EED227-FD46-D946-E502-0101EAF955F4}"/>
                </a:ext>
              </a:extLst>
            </p:cNvPr>
            <p:cNvSpPr/>
            <p:nvPr/>
          </p:nvSpPr>
          <p:spPr>
            <a:xfrm>
              <a:off x="725011" y="2871978"/>
              <a:ext cx="2232800" cy="4439499"/>
            </a:xfrm>
            <a:prstGeom prst="roundRect">
              <a:avLst>
                <a:gd name="adj" fmla="val 6973"/>
              </a:avLst>
            </a:prstGeom>
            <a:noFill/>
            <a:ln w="19050">
              <a:solidFill>
                <a:srgbClr val="F403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B0C3D21-658E-5BF5-EAF8-07A02590CE69}"/>
                </a:ext>
              </a:extLst>
            </p:cNvPr>
            <p:cNvSpPr/>
            <p:nvPr/>
          </p:nvSpPr>
          <p:spPr>
            <a:xfrm>
              <a:off x="1792785" y="2982169"/>
              <a:ext cx="74065" cy="74065"/>
            </a:xfrm>
            <a:prstGeom prst="ellipse">
              <a:avLst/>
            </a:prstGeom>
            <a:solidFill>
              <a:srgbClr val="F403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3" name="Imagem 11">
            <a:extLst>
              <a:ext uri="{FF2B5EF4-FFF2-40B4-BE49-F238E27FC236}">
                <a16:creationId xmlns:a16="http://schemas.microsoft.com/office/drawing/2014/main" id="{7199AA0F-11DC-FA0C-0417-D567B2B8DBEE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4144" r="-2302"/>
          <a:stretch/>
        </p:blipFill>
        <p:spPr>
          <a:xfrm>
            <a:off x="47625" y="839653"/>
            <a:ext cx="553425" cy="114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4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5" grpId="0"/>
      <p:bldP spid="36" grpId="0"/>
      <p:bldP spid="3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Agrupar 16">
            <a:extLst>
              <a:ext uri="{FF2B5EF4-FFF2-40B4-BE49-F238E27FC236}">
                <a16:creationId xmlns:a16="http://schemas.microsoft.com/office/drawing/2014/main" id="{E494CFF9-65B4-192F-5CEA-200F4DD74243}"/>
              </a:ext>
            </a:extLst>
          </p:cNvPr>
          <p:cNvGrpSpPr/>
          <p:nvPr/>
        </p:nvGrpSpPr>
        <p:grpSpPr>
          <a:xfrm>
            <a:off x="856663" y="2606513"/>
            <a:ext cx="2633662" cy="4426289"/>
            <a:chOff x="725010" y="2871978"/>
            <a:chExt cx="2633662" cy="4426289"/>
          </a:xfrm>
        </p:grpSpPr>
        <p:sp>
          <p:nvSpPr>
            <p:cNvPr id="11" name="Retângulo Arredondado 10">
              <a:extLst>
                <a:ext uri="{FF2B5EF4-FFF2-40B4-BE49-F238E27FC236}">
                  <a16:creationId xmlns:a16="http://schemas.microsoft.com/office/drawing/2014/main" id="{8CB0B41D-E86C-4504-E20E-ACFB5F94FC31}"/>
                </a:ext>
              </a:extLst>
            </p:cNvPr>
            <p:cNvSpPr/>
            <p:nvPr/>
          </p:nvSpPr>
          <p:spPr>
            <a:xfrm>
              <a:off x="725010" y="2871978"/>
              <a:ext cx="2633662" cy="4426289"/>
            </a:xfrm>
            <a:prstGeom prst="roundRect">
              <a:avLst>
                <a:gd name="adj" fmla="val 6973"/>
              </a:avLst>
            </a:prstGeom>
            <a:noFill/>
            <a:ln w="19050">
              <a:solidFill>
                <a:srgbClr val="F403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49D5DE46-913B-F9B4-C5BF-F9F86670CF51}"/>
                </a:ext>
              </a:extLst>
            </p:cNvPr>
            <p:cNvSpPr/>
            <p:nvPr/>
          </p:nvSpPr>
          <p:spPr>
            <a:xfrm>
              <a:off x="838844" y="3205113"/>
              <a:ext cx="2398824" cy="3980032"/>
            </a:xfrm>
            <a:prstGeom prst="rect">
              <a:avLst/>
            </a:prstGeom>
            <a:noFill/>
            <a:ln>
              <a:solidFill>
                <a:srgbClr val="F403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EB34C64-AC47-AA4A-3E50-70521E23B462}"/>
                </a:ext>
              </a:extLst>
            </p:cNvPr>
            <p:cNvSpPr/>
            <p:nvPr/>
          </p:nvSpPr>
          <p:spPr>
            <a:xfrm>
              <a:off x="1999872" y="2982169"/>
              <a:ext cx="113122" cy="113122"/>
            </a:xfrm>
            <a:prstGeom prst="ellipse">
              <a:avLst/>
            </a:prstGeom>
            <a:solidFill>
              <a:srgbClr val="F403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0CC8E7C-E101-4A61-D360-2B62DA1ED83F}"/>
              </a:ext>
            </a:extLst>
          </p:cNvPr>
          <p:cNvSpPr txBox="1"/>
          <p:nvPr/>
        </p:nvSpPr>
        <p:spPr>
          <a:xfrm>
            <a:off x="725009" y="1257611"/>
            <a:ext cx="1592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Plantões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DFB086B-EB42-8D17-CFF0-F2A488548C9F}"/>
              </a:ext>
            </a:extLst>
          </p:cNvPr>
          <p:cNvSpPr txBox="1"/>
          <p:nvPr/>
        </p:nvSpPr>
        <p:spPr>
          <a:xfrm>
            <a:off x="725009" y="1700641"/>
            <a:ext cx="55895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Mensagens padrão conforme cada situação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811A7FB0-4031-ED59-3940-ABD2F70D609D}"/>
              </a:ext>
            </a:extLst>
          </p:cNvPr>
          <p:cNvSpPr txBox="1"/>
          <p:nvPr/>
        </p:nvSpPr>
        <p:spPr>
          <a:xfrm>
            <a:off x="1450687" y="2258748"/>
            <a:ext cx="14456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400" b="1" noProof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BOAS VINDAS</a:t>
            </a:r>
            <a:endParaRPr kumimoji="0" lang="pt-BR" sz="1400" b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Black" panose="020B0502040204020203" pitchFamily="34" charset="0"/>
              <a:cs typeface="Segoe UI Black" panose="020B0502040204020203" pitchFamily="34" charset="0"/>
            </a:endParaRP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55F10F89-708F-A68C-92F3-0D73250CB6F9}"/>
              </a:ext>
            </a:extLst>
          </p:cNvPr>
          <p:cNvSpPr txBox="1"/>
          <p:nvPr/>
        </p:nvSpPr>
        <p:spPr>
          <a:xfrm>
            <a:off x="4495870" y="2244153"/>
            <a:ext cx="17945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Black" panose="020B0502040204020203" pitchFamily="34" charset="0"/>
                <a:cs typeface="Segoe UI Black" panose="020B0502040204020203" pitchFamily="34" charset="0"/>
              </a:rPr>
              <a:t>AUSENTE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A9075DC5-EFF9-23A5-2454-4F412A44138A}"/>
              </a:ext>
            </a:extLst>
          </p:cNvPr>
          <p:cNvSpPr txBox="1"/>
          <p:nvPr/>
        </p:nvSpPr>
        <p:spPr>
          <a:xfrm>
            <a:off x="7556389" y="2244152"/>
            <a:ext cx="2318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Black" panose="020B0502040204020203" pitchFamily="34" charset="0"/>
                <a:cs typeface="Segoe UI Black" panose="020B0502040204020203" pitchFamily="34" charset="0"/>
              </a:rPr>
              <a:t>FÉRIAS</a:t>
            </a:r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3F6555AF-2E6E-589B-73AE-E8E6150FC890}"/>
              </a:ext>
            </a:extLst>
          </p:cNvPr>
          <p:cNvGrpSpPr/>
          <p:nvPr/>
        </p:nvGrpSpPr>
        <p:grpSpPr>
          <a:xfrm>
            <a:off x="1352670" y="3746238"/>
            <a:ext cx="1937051" cy="1518886"/>
            <a:chOff x="1099751" y="4011703"/>
            <a:chExt cx="1937051" cy="1518886"/>
          </a:xfrm>
        </p:grpSpPr>
        <p:sp>
          <p:nvSpPr>
            <p:cNvPr id="46" name="Retângulo Arredondado 45">
              <a:extLst>
                <a:ext uri="{FF2B5EF4-FFF2-40B4-BE49-F238E27FC236}">
                  <a16:creationId xmlns:a16="http://schemas.microsoft.com/office/drawing/2014/main" id="{A46AC0A7-624D-CD45-7E42-268BBFE79197}"/>
                </a:ext>
              </a:extLst>
            </p:cNvPr>
            <p:cNvSpPr/>
            <p:nvPr/>
          </p:nvSpPr>
          <p:spPr>
            <a:xfrm>
              <a:off x="1099751" y="4011703"/>
              <a:ext cx="1937051" cy="1518886"/>
            </a:xfrm>
            <a:prstGeom prst="roundRect">
              <a:avLst>
                <a:gd name="adj" fmla="val 7835"/>
              </a:avLst>
            </a:prstGeom>
            <a:solidFill>
              <a:srgbClr val="F403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CaixaDeTexto 39">
              <a:extLst>
                <a:ext uri="{FF2B5EF4-FFF2-40B4-BE49-F238E27FC236}">
                  <a16:creationId xmlns:a16="http://schemas.microsoft.com/office/drawing/2014/main" id="{7FEFD207-B306-44F3-BEAF-69AC0F621D9A}"/>
                </a:ext>
              </a:extLst>
            </p:cNvPr>
            <p:cNvSpPr txBox="1"/>
            <p:nvPr/>
          </p:nvSpPr>
          <p:spPr>
            <a:xfrm>
              <a:off x="1197768" y="4110309"/>
              <a:ext cx="1839034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6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Seja bem-vindo(a) ao atendimento exclusivo da CLARO! Como posso ajudar?</a:t>
              </a:r>
            </a:p>
          </p:txBody>
        </p:sp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F3A32391-AA6C-A29A-5F71-8DCB67A27B81}"/>
              </a:ext>
            </a:extLst>
          </p:cNvPr>
          <p:cNvGrpSpPr/>
          <p:nvPr/>
        </p:nvGrpSpPr>
        <p:grpSpPr>
          <a:xfrm>
            <a:off x="1072908" y="3242087"/>
            <a:ext cx="760580" cy="353972"/>
            <a:chOff x="819989" y="3507552"/>
            <a:chExt cx="760580" cy="353972"/>
          </a:xfrm>
        </p:grpSpPr>
        <p:sp>
          <p:nvSpPr>
            <p:cNvPr id="10" name="Retângulo Arredondado 9">
              <a:extLst>
                <a:ext uri="{FF2B5EF4-FFF2-40B4-BE49-F238E27FC236}">
                  <a16:creationId xmlns:a16="http://schemas.microsoft.com/office/drawing/2014/main" id="{5659CF07-8909-C1DA-CFCE-4F3AA380B060}"/>
                </a:ext>
              </a:extLst>
            </p:cNvPr>
            <p:cNvSpPr/>
            <p:nvPr/>
          </p:nvSpPr>
          <p:spPr>
            <a:xfrm>
              <a:off x="819989" y="3507552"/>
              <a:ext cx="760580" cy="353972"/>
            </a:xfrm>
            <a:prstGeom prst="roundRect">
              <a:avLst/>
            </a:prstGeom>
            <a:solidFill>
              <a:srgbClr val="BD920E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id="{FAC3A3A1-F4DF-8C78-BF07-B1D5F6917058}"/>
                </a:ext>
              </a:extLst>
            </p:cNvPr>
            <p:cNvSpPr txBox="1"/>
            <p:nvPr/>
          </p:nvSpPr>
          <p:spPr>
            <a:xfrm>
              <a:off x="898714" y="3522970"/>
              <a:ext cx="6031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Olá!</a:t>
              </a:r>
            </a:p>
          </p:txBody>
        </p:sp>
      </p:grpSp>
      <p:grpSp>
        <p:nvGrpSpPr>
          <p:cNvPr id="47" name="Agrupar 46">
            <a:extLst>
              <a:ext uri="{FF2B5EF4-FFF2-40B4-BE49-F238E27FC236}">
                <a16:creationId xmlns:a16="http://schemas.microsoft.com/office/drawing/2014/main" id="{2FC812DD-3778-F8A8-F186-543F9032CAE1}"/>
              </a:ext>
            </a:extLst>
          </p:cNvPr>
          <p:cNvGrpSpPr/>
          <p:nvPr/>
        </p:nvGrpSpPr>
        <p:grpSpPr>
          <a:xfrm>
            <a:off x="4079923" y="2606513"/>
            <a:ext cx="2633662" cy="4426289"/>
            <a:chOff x="725010" y="2871978"/>
            <a:chExt cx="2633662" cy="4426289"/>
          </a:xfrm>
        </p:grpSpPr>
        <p:sp>
          <p:nvSpPr>
            <p:cNvPr id="48" name="Retângulo Arredondado 47">
              <a:extLst>
                <a:ext uri="{FF2B5EF4-FFF2-40B4-BE49-F238E27FC236}">
                  <a16:creationId xmlns:a16="http://schemas.microsoft.com/office/drawing/2014/main" id="{0347A526-203C-EB40-0CBB-6ED101491455}"/>
                </a:ext>
              </a:extLst>
            </p:cNvPr>
            <p:cNvSpPr/>
            <p:nvPr/>
          </p:nvSpPr>
          <p:spPr>
            <a:xfrm>
              <a:off x="725010" y="2871978"/>
              <a:ext cx="2633662" cy="4426289"/>
            </a:xfrm>
            <a:prstGeom prst="roundRect">
              <a:avLst>
                <a:gd name="adj" fmla="val 6973"/>
              </a:avLst>
            </a:prstGeom>
            <a:noFill/>
            <a:ln w="19050">
              <a:solidFill>
                <a:srgbClr val="F403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4BA5D03A-29EB-B189-40A8-3FA061AF9FEC}"/>
                </a:ext>
              </a:extLst>
            </p:cNvPr>
            <p:cNvSpPr/>
            <p:nvPr/>
          </p:nvSpPr>
          <p:spPr>
            <a:xfrm>
              <a:off x="838844" y="3205113"/>
              <a:ext cx="2398824" cy="3980032"/>
            </a:xfrm>
            <a:prstGeom prst="rect">
              <a:avLst/>
            </a:prstGeom>
            <a:noFill/>
            <a:ln>
              <a:solidFill>
                <a:srgbClr val="F403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E6E9589C-A003-DBA7-0CD7-3005F993E621}"/>
                </a:ext>
              </a:extLst>
            </p:cNvPr>
            <p:cNvSpPr/>
            <p:nvPr/>
          </p:nvSpPr>
          <p:spPr>
            <a:xfrm>
              <a:off x="1999872" y="2982169"/>
              <a:ext cx="113122" cy="113122"/>
            </a:xfrm>
            <a:prstGeom prst="ellipse">
              <a:avLst/>
            </a:prstGeom>
            <a:solidFill>
              <a:srgbClr val="F403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51" name="Agrupar 50">
            <a:extLst>
              <a:ext uri="{FF2B5EF4-FFF2-40B4-BE49-F238E27FC236}">
                <a16:creationId xmlns:a16="http://schemas.microsoft.com/office/drawing/2014/main" id="{06EEB03F-D090-B35A-E8F6-BBF9B8B56647}"/>
              </a:ext>
            </a:extLst>
          </p:cNvPr>
          <p:cNvGrpSpPr/>
          <p:nvPr/>
        </p:nvGrpSpPr>
        <p:grpSpPr>
          <a:xfrm>
            <a:off x="4513174" y="3746238"/>
            <a:ext cx="2022667" cy="2227468"/>
            <a:chOff x="1036995" y="4011703"/>
            <a:chExt cx="2022667" cy="2227468"/>
          </a:xfrm>
        </p:grpSpPr>
        <p:sp>
          <p:nvSpPr>
            <p:cNvPr id="52" name="Retângulo Arredondado 51">
              <a:extLst>
                <a:ext uri="{FF2B5EF4-FFF2-40B4-BE49-F238E27FC236}">
                  <a16:creationId xmlns:a16="http://schemas.microsoft.com/office/drawing/2014/main" id="{4DFD60BF-0D60-E7EF-6D6E-217AB8028BCC}"/>
                </a:ext>
              </a:extLst>
            </p:cNvPr>
            <p:cNvSpPr/>
            <p:nvPr/>
          </p:nvSpPr>
          <p:spPr>
            <a:xfrm>
              <a:off x="1036995" y="4011703"/>
              <a:ext cx="1999808" cy="2227468"/>
            </a:xfrm>
            <a:prstGeom prst="roundRect">
              <a:avLst>
                <a:gd name="adj" fmla="val 7835"/>
              </a:avLst>
            </a:prstGeom>
            <a:solidFill>
              <a:srgbClr val="F403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CaixaDeTexto 52">
              <a:extLst>
                <a:ext uri="{FF2B5EF4-FFF2-40B4-BE49-F238E27FC236}">
                  <a16:creationId xmlns:a16="http://schemas.microsoft.com/office/drawing/2014/main" id="{A02715CA-1CB1-8F17-B9AD-54A079743543}"/>
                </a:ext>
              </a:extLst>
            </p:cNvPr>
            <p:cNvSpPr txBox="1"/>
            <p:nvPr/>
          </p:nvSpPr>
          <p:spPr>
            <a:xfrm>
              <a:off x="1093735" y="4110309"/>
              <a:ext cx="1965927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6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Olá, agradeço pela mensagem. Não estou disponível </a:t>
              </a:r>
              <a:br>
                <a:rPr lang="pt-BR" sz="16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pt-BR" sz="16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no momento. Mas retornarei assim que possível. Em caso de urgência ligue para 10621.</a:t>
              </a:r>
            </a:p>
          </p:txBody>
        </p:sp>
      </p:grpSp>
      <p:grpSp>
        <p:nvGrpSpPr>
          <p:cNvPr id="54" name="Agrupar 53">
            <a:extLst>
              <a:ext uri="{FF2B5EF4-FFF2-40B4-BE49-F238E27FC236}">
                <a16:creationId xmlns:a16="http://schemas.microsoft.com/office/drawing/2014/main" id="{E293D7BA-0575-1E2D-FFFB-56BC9DA7EF28}"/>
              </a:ext>
            </a:extLst>
          </p:cNvPr>
          <p:cNvGrpSpPr/>
          <p:nvPr/>
        </p:nvGrpSpPr>
        <p:grpSpPr>
          <a:xfrm>
            <a:off x="4296168" y="3242087"/>
            <a:ext cx="760580" cy="353972"/>
            <a:chOff x="819989" y="3507552"/>
            <a:chExt cx="760580" cy="353972"/>
          </a:xfrm>
        </p:grpSpPr>
        <p:sp>
          <p:nvSpPr>
            <p:cNvPr id="55" name="Retângulo Arredondado 54">
              <a:extLst>
                <a:ext uri="{FF2B5EF4-FFF2-40B4-BE49-F238E27FC236}">
                  <a16:creationId xmlns:a16="http://schemas.microsoft.com/office/drawing/2014/main" id="{B85C74A1-A0FA-43F9-6408-00AAF3BC0646}"/>
                </a:ext>
              </a:extLst>
            </p:cNvPr>
            <p:cNvSpPr/>
            <p:nvPr/>
          </p:nvSpPr>
          <p:spPr>
            <a:xfrm>
              <a:off x="819989" y="3507552"/>
              <a:ext cx="760580" cy="353972"/>
            </a:xfrm>
            <a:prstGeom prst="roundRect">
              <a:avLst/>
            </a:prstGeom>
            <a:solidFill>
              <a:srgbClr val="BD920E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6" name="CaixaDeTexto 55">
              <a:extLst>
                <a:ext uri="{FF2B5EF4-FFF2-40B4-BE49-F238E27FC236}">
                  <a16:creationId xmlns:a16="http://schemas.microsoft.com/office/drawing/2014/main" id="{0CFFF499-5997-9A43-036B-62AAE3339D43}"/>
                </a:ext>
              </a:extLst>
            </p:cNvPr>
            <p:cNvSpPr txBox="1"/>
            <p:nvPr/>
          </p:nvSpPr>
          <p:spPr>
            <a:xfrm>
              <a:off x="898714" y="3522970"/>
              <a:ext cx="6031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Olá!</a:t>
              </a:r>
            </a:p>
          </p:txBody>
        </p:sp>
      </p:grpSp>
      <p:grpSp>
        <p:nvGrpSpPr>
          <p:cNvPr id="57" name="Agrupar 56">
            <a:extLst>
              <a:ext uri="{FF2B5EF4-FFF2-40B4-BE49-F238E27FC236}">
                <a16:creationId xmlns:a16="http://schemas.microsoft.com/office/drawing/2014/main" id="{EEF37065-F9D0-F426-2243-1208AB5CC2F3}"/>
              </a:ext>
            </a:extLst>
          </p:cNvPr>
          <p:cNvGrpSpPr/>
          <p:nvPr/>
        </p:nvGrpSpPr>
        <p:grpSpPr>
          <a:xfrm>
            <a:off x="7383561" y="2606513"/>
            <a:ext cx="2633662" cy="4426289"/>
            <a:chOff x="725010" y="2871978"/>
            <a:chExt cx="2633662" cy="4426289"/>
          </a:xfrm>
        </p:grpSpPr>
        <p:sp>
          <p:nvSpPr>
            <p:cNvPr id="58" name="Retângulo Arredondado 57">
              <a:extLst>
                <a:ext uri="{FF2B5EF4-FFF2-40B4-BE49-F238E27FC236}">
                  <a16:creationId xmlns:a16="http://schemas.microsoft.com/office/drawing/2014/main" id="{EA01AA26-C2F1-02A9-E3C9-8F234988F780}"/>
                </a:ext>
              </a:extLst>
            </p:cNvPr>
            <p:cNvSpPr/>
            <p:nvPr/>
          </p:nvSpPr>
          <p:spPr>
            <a:xfrm>
              <a:off x="725010" y="2871978"/>
              <a:ext cx="2633662" cy="4426289"/>
            </a:xfrm>
            <a:prstGeom prst="roundRect">
              <a:avLst>
                <a:gd name="adj" fmla="val 6973"/>
              </a:avLst>
            </a:prstGeom>
            <a:noFill/>
            <a:ln w="19050">
              <a:solidFill>
                <a:srgbClr val="F403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9868BB0B-DFD4-B4EA-D46F-CEEFC9908BE2}"/>
                </a:ext>
              </a:extLst>
            </p:cNvPr>
            <p:cNvSpPr/>
            <p:nvPr/>
          </p:nvSpPr>
          <p:spPr>
            <a:xfrm>
              <a:off x="838844" y="3205113"/>
              <a:ext cx="2398824" cy="3980032"/>
            </a:xfrm>
            <a:prstGeom prst="rect">
              <a:avLst/>
            </a:prstGeom>
            <a:noFill/>
            <a:ln>
              <a:solidFill>
                <a:srgbClr val="F403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B6838891-8C8B-09F5-7F49-9786B1ABA360}"/>
                </a:ext>
              </a:extLst>
            </p:cNvPr>
            <p:cNvSpPr/>
            <p:nvPr/>
          </p:nvSpPr>
          <p:spPr>
            <a:xfrm>
              <a:off x="1999872" y="2982169"/>
              <a:ext cx="113122" cy="113122"/>
            </a:xfrm>
            <a:prstGeom prst="ellipse">
              <a:avLst/>
            </a:prstGeom>
            <a:solidFill>
              <a:srgbClr val="F403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61" name="Agrupar 60">
            <a:extLst>
              <a:ext uri="{FF2B5EF4-FFF2-40B4-BE49-F238E27FC236}">
                <a16:creationId xmlns:a16="http://schemas.microsoft.com/office/drawing/2014/main" id="{DA8D62CD-C491-EABC-003C-7935DA3A90D0}"/>
              </a:ext>
            </a:extLst>
          </p:cNvPr>
          <p:cNvGrpSpPr/>
          <p:nvPr/>
        </p:nvGrpSpPr>
        <p:grpSpPr>
          <a:xfrm>
            <a:off x="7802064" y="3746237"/>
            <a:ext cx="2079407" cy="2872902"/>
            <a:chOff x="1022247" y="4011702"/>
            <a:chExt cx="2079407" cy="2872902"/>
          </a:xfrm>
        </p:grpSpPr>
        <p:sp>
          <p:nvSpPr>
            <p:cNvPr id="62" name="Retângulo Arredondado 61">
              <a:extLst>
                <a:ext uri="{FF2B5EF4-FFF2-40B4-BE49-F238E27FC236}">
                  <a16:creationId xmlns:a16="http://schemas.microsoft.com/office/drawing/2014/main" id="{0F903FC2-BA25-3306-8344-BA43B7483F70}"/>
                </a:ext>
              </a:extLst>
            </p:cNvPr>
            <p:cNvSpPr/>
            <p:nvPr/>
          </p:nvSpPr>
          <p:spPr>
            <a:xfrm>
              <a:off x="1022247" y="4011702"/>
              <a:ext cx="1999808" cy="2872902"/>
            </a:xfrm>
            <a:prstGeom prst="roundRect">
              <a:avLst>
                <a:gd name="adj" fmla="val 7835"/>
              </a:avLst>
            </a:prstGeom>
            <a:solidFill>
              <a:srgbClr val="F403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3" name="CaixaDeTexto 62">
              <a:extLst>
                <a:ext uri="{FF2B5EF4-FFF2-40B4-BE49-F238E27FC236}">
                  <a16:creationId xmlns:a16="http://schemas.microsoft.com/office/drawing/2014/main" id="{97AA1568-2FA7-B31E-1139-C70FC3CB582E}"/>
                </a:ext>
              </a:extLst>
            </p:cNvPr>
            <p:cNvSpPr txBox="1"/>
            <p:nvPr/>
          </p:nvSpPr>
          <p:spPr>
            <a:xfrm>
              <a:off x="1089919" y="4069089"/>
              <a:ext cx="2011735" cy="2800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6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Olá, agradeço pela mensagem! Estou </a:t>
              </a:r>
            </a:p>
            <a:p>
              <a:r>
                <a:rPr lang="pt-BR" sz="16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em período de férias. Entre em contato com a executivo(a) </a:t>
              </a:r>
              <a:r>
                <a:rPr lang="pt-BR" sz="160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xxx</a:t>
              </a:r>
              <a:r>
                <a:rPr lang="pt-BR" sz="16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 </a:t>
              </a:r>
              <a:br>
                <a:rPr lang="pt-BR" sz="16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pt-BR" sz="16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 atenderemos </a:t>
              </a:r>
              <a:br>
                <a:rPr lang="pt-BR" sz="16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pt-BR" sz="16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 sua solicitação. </a:t>
              </a:r>
            </a:p>
            <a:p>
              <a:r>
                <a:rPr lang="pt-BR" sz="16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Contato: </a:t>
              </a:r>
              <a:r>
                <a:rPr lang="pt-BR" sz="160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xxx</a:t>
              </a:r>
              <a:endParaRPr lang="pt-BR"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r>
                <a:rPr lang="pt-BR" sz="16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Celular: (11) </a:t>
              </a:r>
              <a:r>
                <a:rPr lang="pt-BR" sz="160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xxxx</a:t>
              </a:r>
              <a:endParaRPr lang="pt-BR"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r>
                <a:rPr lang="pt-BR" sz="16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E-mail: </a:t>
              </a:r>
              <a:r>
                <a:rPr lang="pt-BR" sz="160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xxx</a:t>
              </a:r>
              <a:r>
                <a:rPr lang="pt-BR" sz="16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”</a:t>
              </a:r>
            </a:p>
          </p:txBody>
        </p:sp>
      </p:grpSp>
      <p:grpSp>
        <p:nvGrpSpPr>
          <p:cNvPr id="64" name="Agrupar 63">
            <a:extLst>
              <a:ext uri="{FF2B5EF4-FFF2-40B4-BE49-F238E27FC236}">
                <a16:creationId xmlns:a16="http://schemas.microsoft.com/office/drawing/2014/main" id="{E3E18ADA-8F67-21E7-90A0-D5039A8C01FD}"/>
              </a:ext>
            </a:extLst>
          </p:cNvPr>
          <p:cNvGrpSpPr/>
          <p:nvPr/>
        </p:nvGrpSpPr>
        <p:grpSpPr>
          <a:xfrm>
            <a:off x="7599806" y="3242087"/>
            <a:ext cx="760580" cy="353972"/>
            <a:chOff x="819989" y="3507552"/>
            <a:chExt cx="760580" cy="353972"/>
          </a:xfrm>
        </p:grpSpPr>
        <p:sp>
          <p:nvSpPr>
            <p:cNvPr id="65" name="Retângulo Arredondado 64">
              <a:extLst>
                <a:ext uri="{FF2B5EF4-FFF2-40B4-BE49-F238E27FC236}">
                  <a16:creationId xmlns:a16="http://schemas.microsoft.com/office/drawing/2014/main" id="{22D7496F-4733-D475-3DEE-7DE84196425C}"/>
                </a:ext>
              </a:extLst>
            </p:cNvPr>
            <p:cNvSpPr/>
            <p:nvPr/>
          </p:nvSpPr>
          <p:spPr>
            <a:xfrm>
              <a:off x="819989" y="3507552"/>
              <a:ext cx="760580" cy="353972"/>
            </a:xfrm>
            <a:prstGeom prst="roundRect">
              <a:avLst/>
            </a:prstGeom>
            <a:solidFill>
              <a:srgbClr val="BD920E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6" name="CaixaDeTexto 65">
              <a:extLst>
                <a:ext uri="{FF2B5EF4-FFF2-40B4-BE49-F238E27FC236}">
                  <a16:creationId xmlns:a16="http://schemas.microsoft.com/office/drawing/2014/main" id="{0FF67663-DDFC-CDAB-74AE-689718F5317D}"/>
                </a:ext>
              </a:extLst>
            </p:cNvPr>
            <p:cNvSpPr txBox="1"/>
            <p:nvPr/>
          </p:nvSpPr>
          <p:spPr>
            <a:xfrm>
              <a:off x="898714" y="3522970"/>
              <a:ext cx="6031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Olá!</a:t>
              </a:r>
            </a:p>
          </p:txBody>
        </p:sp>
      </p:grpSp>
      <p:pic>
        <p:nvPicPr>
          <p:cNvPr id="2" name="Imagem 11">
            <a:extLst>
              <a:ext uri="{FF2B5EF4-FFF2-40B4-BE49-F238E27FC236}">
                <a16:creationId xmlns:a16="http://schemas.microsoft.com/office/drawing/2014/main" id="{F548E9E1-4F0C-DE8D-0F08-391BFA39608A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4144" r="-2302"/>
          <a:stretch/>
        </p:blipFill>
        <p:spPr>
          <a:xfrm>
            <a:off x="47625" y="839653"/>
            <a:ext cx="553425" cy="114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26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0" grpId="0"/>
      <p:bldP spid="32" grpId="0"/>
      <p:bldP spid="3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C0CC8E7C-E101-4A61-D360-2B62DA1ED83F}"/>
              </a:ext>
            </a:extLst>
          </p:cNvPr>
          <p:cNvSpPr txBox="1"/>
          <p:nvPr/>
        </p:nvSpPr>
        <p:spPr>
          <a:xfrm>
            <a:off x="725009" y="1257611"/>
            <a:ext cx="1592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Plantões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DFB086B-EB42-8D17-CFF0-F2A488548C9F}"/>
              </a:ext>
            </a:extLst>
          </p:cNvPr>
          <p:cNvSpPr txBox="1"/>
          <p:nvPr/>
        </p:nvSpPr>
        <p:spPr>
          <a:xfrm>
            <a:off x="725009" y="2045568"/>
            <a:ext cx="57504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D82C2D"/>
              </a:buClr>
            </a:pPr>
            <a:r>
              <a:rPr lang="pt-BR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Regras Período de Férias do Executivo</a:t>
            </a: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DEE79C76-FFA4-E599-757F-6E024B112F59}"/>
              </a:ext>
            </a:extLst>
          </p:cNvPr>
          <p:cNvSpPr/>
          <p:nvPr/>
        </p:nvSpPr>
        <p:spPr>
          <a:xfrm>
            <a:off x="725009" y="2647737"/>
            <a:ext cx="9501342" cy="3529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4058" indent="-364058">
              <a:spcBef>
                <a:spcPts val="1333"/>
              </a:spcBef>
              <a:buClr>
                <a:schemeClr val="bg1"/>
              </a:buClr>
              <a:buFont typeface="+mj-lt"/>
              <a:buAutoNum type="arabicPeriod"/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coordenador indica um colaborador de sua equipe para cobrir o </a:t>
            </a:r>
            <a:r>
              <a:rPr lang="pt-BR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Executivo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no período de suas férias.</a:t>
            </a:r>
          </a:p>
          <a:p>
            <a:pPr marL="364058" indent="-364058">
              <a:spcBef>
                <a:spcPts val="1333"/>
              </a:spcBef>
              <a:buClr>
                <a:schemeClr val="bg1"/>
              </a:buClr>
              <a:buFont typeface="+mj-lt"/>
              <a:buAutoNum type="arabicPeriod"/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As chamadas recebidas são direcionadas para o celular do </a:t>
            </a:r>
            <a:r>
              <a:rPr lang="pt-BR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Executivo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que foi indicado pelo Coordenador.</a:t>
            </a:r>
          </a:p>
          <a:p>
            <a:pPr marL="364058" indent="-364058">
              <a:spcBef>
                <a:spcPts val="1333"/>
              </a:spcBef>
              <a:buClr>
                <a:schemeClr val="bg1"/>
              </a:buClr>
              <a:buFont typeface="+mj-lt"/>
              <a:buAutoNum type="arabicPeriod"/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WhatsApp deve direcionar mensagem </a:t>
            </a:r>
            <a:r>
              <a:rPr lang="pt-BR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padrão 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sobre as férias e as informações do Executivo que irá atender sua carteira durante sua ausência.</a:t>
            </a:r>
          </a:p>
          <a:p>
            <a:pPr marL="457189" indent="-457189">
              <a:spcBef>
                <a:spcPts val="1333"/>
              </a:spcBef>
              <a:buClr>
                <a:schemeClr val="bg1"/>
              </a:buClr>
              <a:buFont typeface="+mj-lt"/>
              <a:buAutoNum type="arabicPeriod" startAt="4"/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celular deve ficar com o Coordenador no período de férias.</a:t>
            </a:r>
          </a:p>
          <a:p>
            <a:pPr marL="457189" indent="-457189">
              <a:spcBef>
                <a:spcPts val="1333"/>
              </a:spcBef>
              <a:buClr>
                <a:schemeClr val="bg1"/>
              </a:buClr>
              <a:buFont typeface="+mj-lt"/>
              <a:buAutoNum type="arabicPeriod" startAt="4"/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colaborador que temporariamente cobrir a carteira de um consultor em decorrência de afastamento ou férias e efetuar alguma movimentação, venda ou ativação ganhará pela produção efetuada.</a:t>
            </a:r>
          </a:p>
        </p:txBody>
      </p:sp>
      <p:pic>
        <p:nvPicPr>
          <p:cNvPr id="2" name="Imagem 11">
            <a:extLst>
              <a:ext uri="{FF2B5EF4-FFF2-40B4-BE49-F238E27FC236}">
                <a16:creationId xmlns:a16="http://schemas.microsoft.com/office/drawing/2014/main" id="{F215AE4E-F6B9-A4F1-5A40-016A3E6AC37E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4144" r="-2302"/>
          <a:stretch/>
        </p:blipFill>
        <p:spPr>
          <a:xfrm>
            <a:off x="47625" y="839653"/>
            <a:ext cx="553425" cy="114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8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430CE2-9D82-DCEF-27DD-E9A404464D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0D2F0CF0-0709-1C05-410D-12353D4EE3F1}"/>
              </a:ext>
            </a:extLst>
          </p:cNvPr>
          <p:cNvSpPr txBox="1"/>
          <p:nvPr/>
        </p:nvSpPr>
        <p:spPr>
          <a:xfrm>
            <a:off x="2078743" y="571593"/>
            <a:ext cx="4108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O que vamos ver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BB2009C2-673D-8429-E114-F8525041406B}"/>
              </a:ext>
            </a:extLst>
          </p:cNvPr>
          <p:cNvSpPr/>
          <p:nvPr/>
        </p:nvSpPr>
        <p:spPr>
          <a:xfrm rot="5400000">
            <a:off x="5259480" y="545743"/>
            <a:ext cx="83941" cy="1561598"/>
          </a:xfrm>
          <a:prstGeom prst="rect">
            <a:avLst/>
          </a:prstGeom>
          <a:solidFill>
            <a:srgbClr val="A27E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881279D4-C689-9430-78D0-3A9648E730A7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933" t="-566" r="4840" b="-2460"/>
          <a:stretch/>
        </p:blipFill>
        <p:spPr>
          <a:xfrm>
            <a:off x="5763111" y="533400"/>
            <a:ext cx="4881690" cy="6132389"/>
          </a:xfrm>
          <a:prstGeom prst="rect">
            <a:avLst/>
          </a:prstGeom>
        </p:spPr>
      </p:pic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65191DD3-7319-52B3-CF55-A799E570D87F}"/>
              </a:ext>
            </a:extLst>
          </p:cNvPr>
          <p:cNvCxnSpPr>
            <a:cxnSpLocks/>
          </p:cNvCxnSpPr>
          <p:nvPr/>
        </p:nvCxnSpPr>
        <p:spPr>
          <a:xfrm flipH="1">
            <a:off x="6082249" y="5365263"/>
            <a:ext cx="974574" cy="0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A5CA7B19-DB47-A0CF-BE34-C79FD7CFA7A5}"/>
              </a:ext>
            </a:extLst>
          </p:cNvPr>
          <p:cNvCxnSpPr>
            <a:cxnSpLocks/>
          </p:cNvCxnSpPr>
          <p:nvPr/>
        </p:nvCxnSpPr>
        <p:spPr>
          <a:xfrm flipV="1">
            <a:off x="6082249" y="2022764"/>
            <a:ext cx="0" cy="3342499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3AAF7E93-D46E-520E-2568-869F8CF58210}"/>
              </a:ext>
            </a:extLst>
          </p:cNvPr>
          <p:cNvSpPr txBox="1"/>
          <p:nvPr/>
        </p:nvSpPr>
        <p:spPr>
          <a:xfrm>
            <a:off x="2698782" y="1849740"/>
            <a:ext cx="3109299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 Canal Premium</a:t>
            </a:r>
          </a:p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Vantagens</a:t>
            </a:r>
          </a:p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Funções</a:t>
            </a:r>
          </a:p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Responsabilidades</a:t>
            </a:r>
          </a:p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Plantões</a:t>
            </a:r>
          </a:p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Apresentação pessoal e abordagem</a:t>
            </a:r>
          </a:p>
          <a:p>
            <a:pPr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Giga clube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0E5CD220-7FAE-5467-8B4F-BD63D0D405EB}"/>
              </a:ext>
            </a:extLst>
          </p:cNvPr>
          <p:cNvSpPr/>
          <p:nvPr/>
        </p:nvSpPr>
        <p:spPr>
          <a:xfrm>
            <a:off x="2698782" y="4363065"/>
            <a:ext cx="3116281" cy="646331"/>
          </a:xfrm>
          <a:prstGeom prst="rect">
            <a:avLst/>
          </a:prstGeom>
          <a:solidFill>
            <a:srgbClr val="F50242"/>
          </a:solidFill>
        </p:spPr>
        <p:txBody>
          <a:bodyPr wrap="square">
            <a:spAutoFit/>
          </a:bodyPr>
          <a:lstStyle/>
          <a:p>
            <a:pPr lvl="0" algn="r"/>
            <a:r>
              <a:rPr lang="pt-BR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Apresentação Pessoal e abordagem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30362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3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8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3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8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3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8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  <p:bldP spid="37" grpId="0" uiExpand="1" build="p"/>
      <p:bldP spid="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9DEEEB40-9E82-872E-8D28-41E99E7596B1}"/>
              </a:ext>
            </a:extLst>
          </p:cNvPr>
          <p:cNvSpPr txBox="1"/>
          <p:nvPr/>
        </p:nvSpPr>
        <p:spPr>
          <a:xfrm>
            <a:off x="2250659" y="2164967"/>
            <a:ext cx="4164483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Agora você já sabe as suas responsabilidades, vamos para uma perguntinha importante: Você acha que a imagem que você passa interfere no seu atendimento?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08CC46D2-E35F-2299-C546-6DC615FB6F49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3239" r="-797"/>
          <a:stretch/>
        </p:blipFill>
        <p:spPr>
          <a:xfrm>
            <a:off x="0" y="807633"/>
            <a:ext cx="1551335" cy="5607771"/>
          </a:xfrm>
          <a:prstGeom prst="rect">
            <a:avLst/>
          </a:prstGeom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AB389587-19CC-167F-3B9E-1B1E710B08F7}"/>
              </a:ext>
            </a:extLst>
          </p:cNvPr>
          <p:cNvSpPr/>
          <p:nvPr/>
        </p:nvSpPr>
        <p:spPr>
          <a:xfrm rot="5400000">
            <a:off x="5425118" y="4566091"/>
            <a:ext cx="88528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B5D2D7B-F377-3933-A83F-F5BAD0F6A9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05" t="9845" r="20409" b="4825"/>
          <a:stretch/>
        </p:blipFill>
        <p:spPr>
          <a:xfrm>
            <a:off x="7114465" y="1679508"/>
            <a:ext cx="5077535" cy="41054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162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9DEEEB40-9E82-872E-8D28-41E99E7596B1}"/>
              </a:ext>
            </a:extLst>
          </p:cNvPr>
          <p:cNvSpPr txBox="1"/>
          <p:nvPr/>
        </p:nvSpPr>
        <p:spPr>
          <a:xfrm>
            <a:off x="2863496" y="1298771"/>
            <a:ext cx="8592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A resposta para essa pergunta é SIM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24616D9F-DA27-7D80-5D68-9411C88EF48B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3897" r="-2055"/>
          <a:stretch/>
        </p:blipFill>
        <p:spPr>
          <a:xfrm>
            <a:off x="47625" y="1286219"/>
            <a:ext cx="2315848" cy="4790279"/>
          </a:xfrm>
          <a:prstGeom prst="rect">
            <a:avLst/>
          </a:prstGeom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09D7A7C8-6F62-419C-44BB-8CE41D43C299}"/>
              </a:ext>
            </a:extLst>
          </p:cNvPr>
          <p:cNvSpPr/>
          <p:nvPr/>
        </p:nvSpPr>
        <p:spPr>
          <a:xfrm rot="5400000">
            <a:off x="3695180" y="1307054"/>
            <a:ext cx="65561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BE79605-2C44-4FCD-75EE-C2075EAE2A8B}"/>
              </a:ext>
            </a:extLst>
          </p:cNvPr>
          <p:cNvSpPr txBox="1"/>
          <p:nvPr/>
        </p:nvSpPr>
        <p:spPr>
          <a:xfrm>
            <a:off x="5643534" y="5384032"/>
            <a:ext cx="1917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Uniformização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CE59F39-1972-43E3-BB35-36B1734BDC5D}"/>
              </a:ext>
            </a:extLst>
          </p:cNvPr>
          <p:cNvSpPr txBox="1"/>
          <p:nvPr/>
        </p:nvSpPr>
        <p:spPr>
          <a:xfrm>
            <a:off x="8276754" y="5384032"/>
            <a:ext cx="1917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Crachá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0EAB9E1-146A-5F3A-862A-AF9A21931475}"/>
              </a:ext>
            </a:extLst>
          </p:cNvPr>
          <p:cNvSpPr txBox="1"/>
          <p:nvPr/>
        </p:nvSpPr>
        <p:spPr>
          <a:xfrm>
            <a:off x="2980164" y="5257516"/>
            <a:ext cx="1642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Higiene Pessoal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A19174B7-1B2E-112E-0548-3F305BBEDB80}"/>
              </a:ext>
            </a:extLst>
          </p:cNvPr>
          <p:cNvSpPr/>
          <p:nvPr/>
        </p:nvSpPr>
        <p:spPr>
          <a:xfrm>
            <a:off x="2884541" y="2586522"/>
            <a:ext cx="80740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Para se apresentar de maneira adequada e conquistar o cliente no primeiro momento, vamos conhecer alguns aspectos importantes: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218B2767-6C5F-439B-2DD4-B57CB59C5BFD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8202" r="18201" b="18938"/>
          <a:stretch/>
        </p:blipFill>
        <p:spPr>
          <a:xfrm>
            <a:off x="8716450" y="3859433"/>
            <a:ext cx="1038307" cy="1323439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22B5906B-7D20-FB55-F7D2-DFA1773458BE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8523" t="6803" r="28635" b="30150"/>
          <a:stretch/>
        </p:blipFill>
        <p:spPr>
          <a:xfrm>
            <a:off x="6059353" y="3703360"/>
            <a:ext cx="1086062" cy="1598261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51ECC4A1-0F48-BE6A-EF1E-B5E2E2A4599B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1790" t="11396" r="13719" b="28363"/>
          <a:stretch/>
        </p:blipFill>
        <p:spPr>
          <a:xfrm>
            <a:off x="2981458" y="3828894"/>
            <a:ext cx="1636477" cy="13234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541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  <p:bldP spid="6" grpId="0"/>
      <p:bldP spid="7" grpId="0"/>
      <p:bldP spid="8" grpId="0"/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ixaDeTexto 14">
            <a:extLst>
              <a:ext uri="{FF2B5EF4-FFF2-40B4-BE49-F238E27FC236}">
                <a16:creationId xmlns:a16="http://schemas.microsoft.com/office/drawing/2014/main" id="{7DFB086B-EB42-8D17-CFF0-F2A488548C9F}"/>
              </a:ext>
            </a:extLst>
          </p:cNvPr>
          <p:cNvSpPr txBox="1"/>
          <p:nvPr/>
        </p:nvSpPr>
        <p:spPr>
          <a:xfrm>
            <a:off x="870708" y="1625868"/>
            <a:ext cx="10025891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0656">
              <a:spcBef>
                <a:spcPts val="1200"/>
              </a:spcBef>
              <a:defRPr/>
            </a:pPr>
            <a:r>
              <a:rPr lang="pt-BR" sz="2400" b="1" spc="-120" dirty="0">
                <a:solidFill>
                  <a:schemeClr val="bg1"/>
                </a:solidFill>
                <a:latin typeface="Segoe UI Black" panose="020B0502040204020203" pitchFamily="34" charset="0"/>
                <a:ea typeface="Segoe UI Black" panose="020B0A02040204020203" pitchFamily="34" charset="0"/>
                <a:cs typeface="Segoe UI Black" panose="020B0502040204020203" pitchFamily="34" charset="0"/>
              </a:rPr>
              <a:t>HIGIENE PESSOAL</a:t>
            </a:r>
          </a:p>
          <a:p>
            <a:pPr defTabSz="450656">
              <a:spcBef>
                <a:spcPts val="1200"/>
              </a:spcBef>
              <a:defRPr/>
            </a:pP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Uma boa maneira de entender a importância da boa higiene pessoal é se colocar no lugar do cliente, a sua imagem representa alguém por quem você gostaria de ser atendido? Qual visual representa mais seriedade e profissionalismo?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80798EC7-7F3A-2328-C43E-C09F9875DFF4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1790" t="11396" r="13719" b="28363"/>
          <a:stretch/>
        </p:blipFill>
        <p:spPr>
          <a:xfrm>
            <a:off x="5289557" y="3504860"/>
            <a:ext cx="1636477" cy="1323439"/>
          </a:xfrm>
          <a:prstGeom prst="rect">
            <a:avLst/>
          </a:prstGeom>
        </p:spPr>
      </p:pic>
      <p:sp>
        <p:nvSpPr>
          <p:cNvPr id="11" name="Triângulo 10">
            <a:extLst>
              <a:ext uri="{FF2B5EF4-FFF2-40B4-BE49-F238E27FC236}">
                <a16:creationId xmlns:a16="http://schemas.microsoft.com/office/drawing/2014/main" id="{C96B5537-AB19-E33A-A015-E7CA579B7176}"/>
              </a:ext>
            </a:extLst>
          </p:cNvPr>
          <p:cNvSpPr/>
          <p:nvPr/>
        </p:nvSpPr>
        <p:spPr>
          <a:xfrm rot="5017852">
            <a:off x="2583931" y="3275702"/>
            <a:ext cx="2699633" cy="2655485"/>
          </a:xfrm>
          <a:prstGeom prst="triangle">
            <a:avLst>
              <a:gd name="adj" fmla="val 48195"/>
            </a:avLst>
          </a:prstGeom>
          <a:solidFill>
            <a:srgbClr val="E1AD09">
              <a:alpha val="50000"/>
            </a:srgbClr>
          </a:solidFill>
          <a:ln>
            <a:solidFill>
              <a:srgbClr val="BD92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D40D1A4A-2986-433F-A326-35B278FF67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730" t="5700" r="22121" b="5289"/>
          <a:stretch/>
        </p:blipFill>
        <p:spPr>
          <a:xfrm>
            <a:off x="1086450" y="3434441"/>
            <a:ext cx="2640235" cy="2650346"/>
          </a:xfrm>
          <a:prstGeom prst="ellipse">
            <a:avLst/>
          </a:prstGeom>
          <a:ln w="28575">
            <a:solidFill>
              <a:srgbClr val="BD920E"/>
            </a:solidFill>
          </a:ln>
        </p:spPr>
      </p:pic>
      <p:sp>
        <p:nvSpPr>
          <p:cNvPr id="16" name="Triângulo 15">
            <a:extLst>
              <a:ext uri="{FF2B5EF4-FFF2-40B4-BE49-F238E27FC236}">
                <a16:creationId xmlns:a16="http://schemas.microsoft.com/office/drawing/2014/main" id="{A321A661-0B78-ABBE-BD9D-2FB79B3DBCA4}"/>
              </a:ext>
            </a:extLst>
          </p:cNvPr>
          <p:cNvSpPr/>
          <p:nvPr/>
        </p:nvSpPr>
        <p:spPr>
          <a:xfrm rot="16582021">
            <a:off x="6989995" y="3197149"/>
            <a:ext cx="2699633" cy="2655485"/>
          </a:xfrm>
          <a:prstGeom prst="triangle">
            <a:avLst>
              <a:gd name="adj" fmla="val 48195"/>
            </a:avLst>
          </a:prstGeom>
          <a:solidFill>
            <a:srgbClr val="E1AD09">
              <a:alpha val="50000"/>
            </a:srgbClr>
          </a:solidFill>
          <a:ln>
            <a:solidFill>
              <a:srgbClr val="BD92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317CE418-B3DF-D9AF-0A0E-19CB7859C27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425" t="5818" r="20425" b="5168"/>
          <a:stretch/>
        </p:blipFill>
        <p:spPr>
          <a:xfrm>
            <a:off x="8488937" y="3363279"/>
            <a:ext cx="2640235" cy="2650346"/>
          </a:xfrm>
          <a:prstGeom prst="ellipse">
            <a:avLst/>
          </a:prstGeom>
          <a:ln w="28575">
            <a:solidFill>
              <a:srgbClr val="BD920E"/>
            </a:solidFill>
          </a:ln>
        </p:spPr>
      </p:pic>
      <p:pic>
        <p:nvPicPr>
          <p:cNvPr id="2" name="Imagem 11">
            <a:extLst>
              <a:ext uri="{FF2B5EF4-FFF2-40B4-BE49-F238E27FC236}">
                <a16:creationId xmlns:a16="http://schemas.microsoft.com/office/drawing/2014/main" id="{9C4E1581-24E7-B218-7238-8F78A5D67D31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4144" r="-2302"/>
          <a:stretch/>
        </p:blipFill>
        <p:spPr>
          <a:xfrm>
            <a:off x="47625" y="839653"/>
            <a:ext cx="553425" cy="11447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668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 animBg="1"/>
      <p:bldP spid="1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ixaDeTexto 14">
            <a:extLst>
              <a:ext uri="{FF2B5EF4-FFF2-40B4-BE49-F238E27FC236}">
                <a16:creationId xmlns:a16="http://schemas.microsoft.com/office/drawing/2014/main" id="{7DFB086B-EB42-8D17-CFF0-F2A488548C9F}"/>
              </a:ext>
            </a:extLst>
          </p:cNvPr>
          <p:cNvSpPr txBox="1"/>
          <p:nvPr/>
        </p:nvSpPr>
        <p:spPr>
          <a:xfrm>
            <a:off x="870708" y="1668728"/>
            <a:ext cx="10025891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0656">
              <a:spcBef>
                <a:spcPts val="1200"/>
              </a:spcBef>
              <a:defRPr/>
            </a:pPr>
            <a:r>
              <a:rPr lang="pt-BR" sz="2400" b="1" spc="-120" dirty="0">
                <a:solidFill>
                  <a:schemeClr val="bg1"/>
                </a:solidFill>
                <a:latin typeface="Segoe UI Black" panose="020B0502040204020203" pitchFamily="34" charset="0"/>
                <a:ea typeface="Segoe UI Black" panose="020B0A02040204020203" pitchFamily="34" charset="0"/>
                <a:cs typeface="Segoe UI Black" panose="020B0502040204020203" pitchFamily="34" charset="0"/>
              </a:rPr>
              <a:t>UNIFORMIZAÇÃO</a:t>
            </a:r>
          </a:p>
          <a:p>
            <a:pPr defTabSz="450656">
              <a:spcBef>
                <a:spcPts val="1200"/>
              </a:spcBef>
              <a:defRPr/>
            </a:pP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uniformização é importante para que o cliente quando é abordado reconheça a marca que você está representando. E os cuidados que você têm com o seu uniforme podem ainda mostrar suas características pessoais, você sabia? Olha só: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82FAD10E-FF50-B484-AA56-AD1F6E566C82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8523" t="6803" r="28635" b="30150"/>
          <a:stretch/>
        </p:blipFill>
        <p:spPr>
          <a:xfrm>
            <a:off x="1356725" y="3859248"/>
            <a:ext cx="1086062" cy="1598261"/>
          </a:xfrm>
          <a:prstGeom prst="rect">
            <a:avLst/>
          </a:prstGeom>
        </p:spPr>
      </p:pic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1BA72B1D-9E7A-9DDB-81F6-BFB531EF214F}"/>
              </a:ext>
            </a:extLst>
          </p:cNvPr>
          <p:cNvCxnSpPr>
            <a:cxnSpLocks/>
          </p:cNvCxnSpPr>
          <p:nvPr/>
        </p:nvCxnSpPr>
        <p:spPr>
          <a:xfrm>
            <a:off x="2521230" y="4787961"/>
            <a:ext cx="1845497" cy="0"/>
          </a:xfrm>
          <a:prstGeom prst="straightConnector1">
            <a:avLst/>
          </a:prstGeom>
          <a:ln w="28575">
            <a:solidFill>
              <a:srgbClr val="F4034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BE4C8F96-F945-8B44-CDFD-1CB67ED0D98D}"/>
              </a:ext>
            </a:extLst>
          </p:cNvPr>
          <p:cNvSpPr txBox="1"/>
          <p:nvPr/>
        </p:nvSpPr>
        <p:spPr>
          <a:xfrm>
            <a:off x="6343374" y="5257454"/>
            <a:ext cx="2446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Transparência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7AEB4D6-AEA0-2C18-005E-141704A479F2}"/>
              </a:ext>
            </a:extLst>
          </p:cNvPr>
          <p:cNvSpPr txBox="1"/>
          <p:nvPr/>
        </p:nvSpPr>
        <p:spPr>
          <a:xfrm>
            <a:off x="8547387" y="5257454"/>
            <a:ext cx="2446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Segurança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04C53EB3-9316-B448-ABE0-15694DB7AFB8}"/>
              </a:ext>
            </a:extLst>
          </p:cNvPr>
          <p:cNvSpPr txBox="1"/>
          <p:nvPr/>
        </p:nvSpPr>
        <p:spPr>
          <a:xfrm>
            <a:off x="4366727" y="5257454"/>
            <a:ext cx="20956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Cuidado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48410AE2-F4B3-F719-4602-9BFE146FEE19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4932" t="4626" r="12085" b="23266"/>
          <a:stretch/>
        </p:blipFill>
        <p:spPr>
          <a:xfrm>
            <a:off x="6915988" y="3956832"/>
            <a:ext cx="1282507" cy="1267148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5AC4ADF0-3BF6-1DB5-A973-6DB074BC8D19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6621" t="6259" r="18617" b="25986"/>
          <a:stretch/>
        </p:blipFill>
        <p:spPr>
          <a:xfrm>
            <a:off x="9231388" y="4026430"/>
            <a:ext cx="1078126" cy="1127952"/>
          </a:xfrm>
          <a:prstGeom prst="rect">
            <a:avLst/>
          </a:prstGeom>
        </p:spPr>
      </p:pic>
      <p:pic>
        <p:nvPicPr>
          <p:cNvPr id="21" name="Gráfico 20">
            <a:extLst>
              <a:ext uri="{FF2B5EF4-FFF2-40B4-BE49-F238E27FC236}">
                <a16:creationId xmlns:a16="http://schemas.microsoft.com/office/drawing/2014/main" id="{70BBB976-2E4A-4FB0-BDED-27D3D59E8CFA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8731" t="4354" r="9637" b="22758"/>
          <a:stretch/>
        </p:blipFill>
        <p:spPr>
          <a:xfrm>
            <a:off x="4651818" y="3956832"/>
            <a:ext cx="1419169" cy="1267148"/>
          </a:xfrm>
          <a:prstGeom prst="rect">
            <a:avLst/>
          </a:prstGeom>
        </p:spPr>
      </p:pic>
      <p:pic>
        <p:nvPicPr>
          <p:cNvPr id="2" name="Imagem 11">
            <a:extLst>
              <a:ext uri="{FF2B5EF4-FFF2-40B4-BE49-F238E27FC236}">
                <a16:creationId xmlns:a16="http://schemas.microsoft.com/office/drawing/2014/main" id="{E1CFE31D-2782-E463-89CA-F58758AD505E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54144" r="-2302"/>
          <a:stretch/>
        </p:blipFill>
        <p:spPr>
          <a:xfrm>
            <a:off x="47625" y="839653"/>
            <a:ext cx="553425" cy="11447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141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  <p:bldP spid="2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ixaDeTexto 14">
            <a:extLst>
              <a:ext uri="{FF2B5EF4-FFF2-40B4-BE49-F238E27FC236}">
                <a16:creationId xmlns:a16="http://schemas.microsoft.com/office/drawing/2014/main" id="{7DFB086B-EB42-8D17-CFF0-F2A488548C9F}"/>
              </a:ext>
            </a:extLst>
          </p:cNvPr>
          <p:cNvSpPr txBox="1"/>
          <p:nvPr/>
        </p:nvSpPr>
        <p:spPr>
          <a:xfrm>
            <a:off x="870709" y="1511567"/>
            <a:ext cx="29361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0656">
              <a:spcBef>
                <a:spcPts val="1200"/>
              </a:spcBef>
              <a:defRPr/>
            </a:pPr>
            <a:r>
              <a:rPr lang="pt-BR" sz="2400" b="1" spc="-120" dirty="0">
                <a:solidFill>
                  <a:schemeClr val="bg1"/>
                </a:solidFill>
                <a:latin typeface="Segoe UI Black" panose="020B0502040204020203" pitchFamily="34" charset="0"/>
                <a:ea typeface="Segoe UI Black" panose="020B0A02040204020203" pitchFamily="34" charset="0"/>
                <a:cs typeface="Segoe UI Black" panose="020B0502040204020203" pitchFamily="34" charset="0"/>
              </a:rPr>
              <a:t>UNIFORMIZAÇÃO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FAEE8AD1-A56B-1053-112A-0F2B5D8F9D5F}"/>
              </a:ext>
            </a:extLst>
          </p:cNvPr>
          <p:cNvSpPr/>
          <p:nvPr/>
        </p:nvSpPr>
        <p:spPr>
          <a:xfrm>
            <a:off x="870709" y="3067770"/>
            <a:ext cx="33848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 preparando assim para abordar o seu cliente você vai garantir uma excelente primeira impressão.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BADE497C-93D8-150C-867B-E46E877E9C11}"/>
              </a:ext>
            </a:extLst>
          </p:cNvPr>
          <p:cNvSpPr txBox="1"/>
          <p:nvPr/>
        </p:nvSpPr>
        <p:spPr>
          <a:xfrm>
            <a:off x="5511800" y="2170789"/>
            <a:ext cx="6156585" cy="656516"/>
          </a:xfrm>
          <a:prstGeom prst="rect">
            <a:avLst/>
          </a:prstGeom>
          <a:solidFill>
            <a:srgbClr val="E1AD09">
              <a:alpha val="43945"/>
            </a:srgbClr>
          </a:solidFill>
        </p:spPr>
        <p:txBody>
          <a:bodyPr wrap="square" rtlCol="0" anchor="ctr">
            <a:noAutofit/>
          </a:bodyPr>
          <a:lstStyle/>
          <a:p>
            <a:pPr marL="182563" algn="r">
              <a:spcBef>
                <a:spcPts val="1200"/>
              </a:spcBef>
            </a:pPr>
            <a:r>
              <a:rPr lang="pt-BR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Mulheres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6FE4ADB9-DEE1-B3C6-C820-FCCA6FF754EB}"/>
              </a:ext>
            </a:extLst>
          </p:cNvPr>
          <p:cNvSpPr txBox="1"/>
          <p:nvPr/>
        </p:nvSpPr>
        <p:spPr>
          <a:xfrm>
            <a:off x="5310410" y="4472076"/>
            <a:ext cx="6357975" cy="656516"/>
          </a:xfrm>
          <a:prstGeom prst="rect">
            <a:avLst/>
          </a:prstGeom>
          <a:solidFill>
            <a:srgbClr val="E1AD09">
              <a:alpha val="43945"/>
            </a:srgbClr>
          </a:solidFill>
        </p:spPr>
        <p:txBody>
          <a:bodyPr wrap="square" rtlCol="0" anchor="ctr">
            <a:noAutofit/>
          </a:bodyPr>
          <a:lstStyle/>
          <a:p>
            <a:pPr marL="182563" algn="r">
              <a:spcBef>
                <a:spcPts val="1200"/>
              </a:spcBef>
            </a:pPr>
            <a:r>
              <a:rPr lang="pt-BR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Homens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20D52C0A-0940-24B6-CAB3-BFB0AADBC5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8" t="2921" r="7399" b="11732"/>
          <a:stretch/>
        </p:blipFill>
        <p:spPr>
          <a:xfrm>
            <a:off x="5310410" y="3915511"/>
            <a:ext cx="1034935" cy="1995056"/>
          </a:xfrm>
          <a:prstGeom prst="rect">
            <a:avLst/>
          </a:prstGeom>
          <a:ln w="19050">
            <a:solidFill>
              <a:srgbClr val="F40342"/>
            </a:solidFill>
          </a:ln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15CF934E-9696-979D-3F2B-E57EC3575F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864" t="8023" r="8990" b="12384"/>
          <a:stretch/>
        </p:blipFill>
        <p:spPr>
          <a:xfrm>
            <a:off x="5310410" y="1518991"/>
            <a:ext cx="1001685" cy="1911927"/>
          </a:xfrm>
          <a:prstGeom prst="rect">
            <a:avLst/>
          </a:prstGeom>
          <a:ln w="19050">
            <a:solidFill>
              <a:srgbClr val="F40342"/>
            </a:solidFill>
          </a:ln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2DADA78B-8B5C-6053-14F6-EF58487C826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55" t="6432" r="3061" b="12026"/>
          <a:stretch/>
        </p:blipFill>
        <p:spPr>
          <a:xfrm>
            <a:off x="7298710" y="1518991"/>
            <a:ext cx="960120" cy="2082339"/>
          </a:xfrm>
          <a:prstGeom prst="rect">
            <a:avLst/>
          </a:prstGeom>
          <a:ln w="19050">
            <a:solidFill>
              <a:srgbClr val="F40342"/>
            </a:solidFill>
          </a:ln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93A0A25E-BF36-025D-F030-97B3D033A49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20" t="1694" r="3840" b="7297"/>
          <a:stretch/>
        </p:blipFill>
        <p:spPr>
          <a:xfrm>
            <a:off x="9241616" y="3957077"/>
            <a:ext cx="1014153" cy="1953490"/>
          </a:xfrm>
          <a:prstGeom prst="rect">
            <a:avLst/>
          </a:prstGeom>
          <a:ln w="19050">
            <a:solidFill>
              <a:srgbClr val="F40342"/>
            </a:solidFill>
          </a:ln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6D4ABAE2-5108-1321-88F5-CDC0E12B17D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14" t="1393" r="3389" b="7650"/>
          <a:stretch/>
        </p:blipFill>
        <p:spPr>
          <a:xfrm>
            <a:off x="9233303" y="1518991"/>
            <a:ext cx="1022466" cy="1949335"/>
          </a:xfrm>
          <a:prstGeom prst="rect">
            <a:avLst/>
          </a:prstGeom>
          <a:ln w="19050">
            <a:solidFill>
              <a:srgbClr val="F40342"/>
            </a:solidFill>
          </a:ln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B5A36F1C-0225-2CCD-BC25-84CEFC7E409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771" t="2520" r="10291" b="7896"/>
          <a:stretch/>
        </p:blipFill>
        <p:spPr>
          <a:xfrm>
            <a:off x="7240521" y="3836541"/>
            <a:ext cx="1076498" cy="2074026"/>
          </a:xfrm>
          <a:prstGeom prst="rect">
            <a:avLst/>
          </a:prstGeom>
          <a:ln w="19050">
            <a:solidFill>
              <a:srgbClr val="F40342"/>
            </a:solidFill>
          </a:ln>
        </p:spPr>
      </p:pic>
      <p:sp>
        <p:nvSpPr>
          <p:cNvPr id="28" name="CaixaDeTexto 27">
            <a:extLst>
              <a:ext uri="{FF2B5EF4-FFF2-40B4-BE49-F238E27FC236}">
                <a16:creationId xmlns:a16="http://schemas.microsoft.com/office/drawing/2014/main" id="{04495943-9272-BD49-26EC-0FF1F5AF2434}"/>
              </a:ext>
            </a:extLst>
          </p:cNvPr>
          <p:cNvSpPr txBox="1"/>
          <p:nvPr/>
        </p:nvSpPr>
        <p:spPr>
          <a:xfrm>
            <a:off x="4878386" y="3318828"/>
            <a:ext cx="1882356" cy="656516"/>
          </a:xfrm>
          <a:prstGeom prst="rect">
            <a:avLst/>
          </a:prstGeom>
          <a:solidFill>
            <a:srgbClr val="F40342"/>
          </a:solidFill>
        </p:spPr>
        <p:txBody>
          <a:bodyPr wrap="square" rtlCol="0" anchor="ctr">
            <a:noAutofit/>
          </a:bodyPr>
          <a:lstStyle/>
          <a:p>
            <a:pPr algn="ctr">
              <a:spcBef>
                <a:spcPts val="1200"/>
              </a:spcBef>
            </a:pPr>
            <a:r>
              <a:rPr lang="pt-BR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Camisa Social Logo vermelho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55ECA5E9-5D1E-25A4-BCB5-90F023D222F9}"/>
              </a:ext>
            </a:extLst>
          </p:cNvPr>
          <p:cNvSpPr txBox="1"/>
          <p:nvPr/>
        </p:nvSpPr>
        <p:spPr>
          <a:xfrm>
            <a:off x="6837592" y="3318828"/>
            <a:ext cx="1882356" cy="656516"/>
          </a:xfrm>
          <a:prstGeom prst="rect">
            <a:avLst/>
          </a:prstGeom>
          <a:solidFill>
            <a:srgbClr val="F40342"/>
          </a:solidFill>
        </p:spPr>
        <p:txBody>
          <a:bodyPr wrap="square" rtlCol="0" anchor="ctr">
            <a:noAutofit/>
          </a:bodyPr>
          <a:lstStyle/>
          <a:p>
            <a:pPr algn="ctr">
              <a:spcBef>
                <a:spcPts val="1200"/>
              </a:spcBef>
            </a:pPr>
            <a:r>
              <a:rPr lang="pt-BR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Calça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979788F8-FCB2-98B1-41EC-D5D8ABEBCF21}"/>
              </a:ext>
            </a:extLst>
          </p:cNvPr>
          <p:cNvSpPr txBox="1"/>
          <p:nvPr/>
        </p:nvSpPr>
        <p:spPr>
          <a:xfrm>
            <a:off x="8803358" y="3318828"/>
            <a:ext cx="1882356" cy="656516"/>
          </a:xfrm>
          <a:prstGeom prst="rect">
            <a:avLst/>
          </a:prstGeom>
          <a:solidFill>
            <a:srgbClr val="F40342"/>
          </a:solidFill>
        </p:spPr>
        <p:txBody>
          <a:bodyPr wrap="square" rtlCol="0" anchor="ctr">
            <a:noAutofit/>
          </a:bodyPr>
          <a:lstStyle/>
          <a:p>
            <a:pPr algn="ctr">
              <a:spcBef>
                <a:spcPts val="1200"/>
              </a:spcBef>
            </a:pPr>
            <a:r>
              <a:rPr lang="pt-BR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Casaco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5F7BEBBB-A4DF-E908-0D9C-62673F406AF7}"/>
              </a:ext>
            </a:extLst>
          </p:cNvPr>
          <p:cNvSpPr txBox="1"/>
          <p:nvPr/>
        </p:nvSpPr>
        <p:spPr>
          <a:xfrm>
            <a:off x="1705947" y="7850172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Segoe UI" panose="020B0502040204020203" pitchFamily="34" charset="0"/>
              </a:rPr>
              <a:t>Facilitando o primeiro contato com o seu cliente!</a:t>
            </a:r>
          </a:p>
        </p:txBody>
      </p:sp>
      <p:pic>
        <p:nvPicPr>
          <p:cNvPr id="3" name="Imagem 11">
            <a:extLst>
              <a:ext uri="{FF2B5EF4-FFF2-40B4-BE49-F238E27FC236}">
                <a16:creationId xmlns:a16="http://schemas.microsoft.com/office/drawing/2014/main" id="{11F5CEFF-EE89-67C0-BFC0-3C7A8D12B609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54144" r="-2302"/>
          <a:stretch/>
        </p:blipFill>
        <p:spPr>
          <a:xfrm>
            <a:off x="47625" y="839653"/>
            <a:ext cx="553425" cy="11447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000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 animBg="1"/>
      <p:bldP spid="18" grpId="0" animBg="1"/>
      <p:bldP spid="28" grpId="0" animBg="1"/>
      <p:bldP spid="29" grpId="0" animBg="1"/>
      <p:bldP spid="30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ixaDeTexto 14">
            <a:extLst>
              <a:ext uri="{FF2B5EF4-FFF2-40B4-BE49-F238E27FC236}">
                <a16:creationId xmlns:a16="http://schemas.microsoft.com/office/drawing/2014/main" id="{7DFB086B-EB42-8D17-CFF0-F2A488548C9F}"/>
              </a:ext>
            </a:extLst>
          </p:cNvPr>
          <p:cNvSpPr txBox="1"/>
          <p:nvPr/>
        </p:nvSpPr>
        <p:spPr>
          <a:xfrm>
            <a:off x="870708" y="1597292"/>
            <a:ext cx="10025891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0656">
              <a:spcBef>
                <a:spcPts val="1200"/>
              </a:spcBef>
              <a:defRPr/>
            </a:pPr>
            <a:r>
              <a:rPr lang="pt-BR" sz="2400" b="1" spc="-120" dirty="0">
                <a:solidFill>
                  <a:schemeClr val="bg1"/>
                </a:solidFill>
                <a:latin typeface="Segoe UI Black" panose="020B0502040204020203" pitchFamily="34" charset="0"/>
                <a:ea typeface="Segoe UI Black" panose="020B0A02040204020203" pitchFamily="34" charset="0"/>
                <a:cs typeface="Segoe UI Black" panose="020B0502040204020203" pitchFamily="34" charset="0"/>
              </a:rPr>
              <a:t>USO DO CRACHÁ</a:t>
            </a:r>
          </a:p>
          <a:p>
            <a:pPr defTabSz="450656">
              <a:spcBef>
                <a:spcPts val="1200"/>
              </a:spcBef>
              <a:defRPr/>
            </a:pP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Assim como o uniforme, o crachá é uma peça essencial na apresentação pessoal, </a:t>
            </a:r>
            <a:b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utilização é imprescindível para promover ao seu cliente:</a:t>
            </a:r>
          </a:p>
        </p:txBody>
      </p: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1BA72B1D-9E7A-9DDB-81F6-BFB531EF214F}"/>
              </a:ext>
            </a:extLst>
          </p:cNvPr>
          <p:cNvCxnSpPr>
            <a:cxnSpLocks/>
          </p:cNvCxnSpPr>
          <p:nvPr/>
        </p:nvCxnSpPr>
        <p:spPr>
          <a:xfrm>
            <a:off x="3713828" y="4716525"/>
            <a:ext cx="1845497" cy="0"/>
          </a:xfrm>
          <a:prstGeom prst="straightConnector1">
            <a:avLst/>
          </a:prstGeom>
          <a:ln w="28575">
            <a:solidFill>
              <a:srgbClr val="F4034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BE4C8F96-F945-8B44-CDFD-1CB67ED0D98D}"/>
              </a:ext>
            </a:extLst>
          </p:cNvPr>
          <p:cNvSpPr txBox="1"/>
          <p:nvPr/>
        </p:nvSpPr>
        <p:spPr>
          <a:xfrm>
            <a:off x="7822726" y="5186018"/>
            <a:ext cx="2446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Representação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04C53EB3-9316-B448-ABE0-15694DB7AFB8}"/>
              </a:ext>
            </a:extLst>
          </p:cNvPr>
          <p:cNvSpPr txBox="1"/>
          <p:nvPr/>
        </p:nvSpPr>
        <p:spPr>
          <a:xfrm>
            <a:off x="5810909" y="5186018"/>
            <a:ext cx="20956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Identificação</a:t>
            </a:r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5020BF9F-9633-6BB1-E3EA-09B9AF75494A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8202" r="18201" b="18938"/>
          <a:stretch/>
        </p:blipFill>
        <p:spPr>
          <a:xfrm>
            <a:off x="2253020" y="3830857"/>
            <a:ext cx="1038307" cy="1323439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3C368B78-6AF0-4B76-D695-B086E9749D51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264" r="16985" b="18338"/>
          <a:stretch/>
        </p:blipFill>
        <p:spPr>
          <a:xfrm>
            <a:off x="6322829" y="3829105"/>
            <a:ext cx="1097986" cy="1323439"/>
          </a:xfrm>
          <a:prstGeom prst="rect">
            <a:avLst/>
          </a:prstGeom>
        </p:spPr>
      </p:pic>
      <p:pic>
        <p:nvPicPr>
          <p:cNvPr id="7" name="Imagem 6" descr="Logotipo, Ícone&#10;&#10;Descrição gerada automaticamente">
            <a:extLst>
              <a:ext uri="{FF2B5EF4-FFF2-40B4-BE49-F238E27FC236}">
                <a16:creationId xmlns:a16="http://schemas.microsoft.com/office/drawing/2014/main" id="{804358E4-EB51-A58E-F5DF-8827BDC128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0169" y="3829104"/>
            <a:ext cx="1323439" cy="1323439"/>
          </a:xfrm>
          <a:prstGeom prst="rect">
            <a:avLst/>
          </a:prstGeom>
        </p:spPr>
      </p:pic>
      <p:pic>
        <p:nvPicPr>
          <p:cNvPr id="2" name="Imagem 11">
            <a:extLst>
              <a:ext uri="{FF2B5EF4-FFF2-40B4-BE49-F238E27FC236}">
                <a16:creationId xmlns:a16="http://schemas.microsoft.com/office/drawing/2014/main" id="{332D8F5C-4381-F866-F8D0-1668607F769D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4144" r="-2302"/>
          <a:stretch/>
        </p:blipFill>
        <p:spPr>
          <a:xfrm>
            <a:off x="47625" y="839653"/>
            <a:ext cx="553425" cy="11447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255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2B8684-14A2-2986-4FB0-53279D4A9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aixaDeTexto 51">
            <a:extLst>
              <a:ext uri="{FF2B5EF4-FFF2-40B4-BE49-F238E27FC236}">
                <a16:creationId xmlns:a16="http://schemas.microsoft.com/office/drawing/2014/main" id="{FA70F604-B15B-FE8A-C4BE-A1D5A90302E4}"/>
              </a:ext>
            </a:extLst>
          </p:cNvPr>
          <p:cNvSpPr txBox="1"/>
          <p:nvPr/>
        </p:nvSpPr>
        <p:spPr>
          <a:xfrm>
            <a:off x="9144000" y="7179013"/>
            <a:ext cx="183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>
              <a:latin typeface="Segoe UI" panose="020B0502040204020203" pitchFamily="34" charset="0"/>
            </a:endParaRPr>
          </a:p>
        </p:txBody>
      </p:sp>
      <p:pic>
        <p:nvPicPr>
          <p:cNvPr id="3" name="Imagem 71">
            <a:extLst>
              <a:ext uri="{FF2B5EF4-FFF2-40B4-BE49-F238E27FC236}">
                <a16:creationId xmlns:a16="http://schemas.microsoft.com/office/drawing/2014/main" id="{0A4168F7-3A1F-787B-39E5-1B39D115CE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4" r="4094"/>
          <a:stretch>
            <a:fillRect/>
          </a:stretch>
        </p:blipFill>
        <p:spPr>
          <a:xfrm>
            <a:off x="0" y="1422768"/>
            <a:ext cx="850216" cy="324205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83855116-B2C7-B529-78A8-204496BC2C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2336" y="2101239"/>
            <a:ext cx="2063776" cy="211873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8653468B-822B-089F-EBB8-0FD52534E8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9534" y="2088573"/>
            <a:ext cx="2054487" cy="2124286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82C891D6-1354-8104-213D-CF5E175B89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7443" y="2014624"/>
            <a:ext cx="2415208" cy="2266631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E889E0C0-EBCA-BE73-94F6-97985C2AFA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96073" y="2085444"/>
            <a:ext cx="2062291" cy="2118730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D9F457BF-5647-0674-744F-04E83BE531D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71788" y="2088573"/>
            <a:ext cx="2062291" cy="2115601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56D35DD5-22CD-C7A8-FD57-17A40F0C55A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2336" y="4436990"/>
            <a:ext cx="2062292" cy="2132981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F3D2C6D9-AC36-A9FC-35DA-F3C8A0427BB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4027" y="4459230"/>
            <a:ext cx="2019286" cy="2088501"/>
          </a:xfrm>
          <a:prstGeom prst="rect">
            <a:avLst/>
          </a:prstGeom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id="{E352C488-AEBA-0C4C-4B29-599429C0E61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2712" y="4445679"/>
            <a:ext cx="2043963" cy="2115602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05FAEE64-316C-07BC-FDAC-05948986105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96073" y="4459230"/>
            <a:ext cx="2235747" cy="20885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F1AA17C8-F7B6-67E3-3500-E4964C766C7B}"/>
              </a:ext>
            </a:extLst>
          </p:cNvPr>
          <p:cNvSpPr txBox="1"/>
          <p:nvPr/>
        </p:nvSpPr>
        <p:spPr>
          <a:xfrm>
            <a:off x="1624646" y="887199"/>
            <a:ext cx="8544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Uma história de realizações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727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D6691264-9D61-A4BB-3D26-4F48770112C8}"/>
              </a:ext>
            </a:extLst>
          </p:cNvPr>
          <p:cNvSpPr txBox="1"/>
          <p:nvPr/>
        </p:nvSpPr>
        <p:spPr>
          <a:xfrm>
            <a:off x="2891480" y="2967335"/>
            <a:ext cx="20569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DICA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7F96398A-8305-220F-0B0F-C13A26EBBE67}"/>
              </a:ext>
            </a:extLst>
          </p:cNvPr>
          <p:cNvSpPr/>
          <p:nvPr/>
        </p:nvSpPr>
        <p:spPr>
          <a:xfrm rot="5400000" flipH="1">
            <a:off x="3897095" y="2923135"/>
            <a:ext cx="45719" cy="1895493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1FE489E-4BBF-5328-77F2-C7EC74D07FB6}"/>
              </a:ext>
            </a:extLst>
          </p:cNvPr>
          <p:cNvSpPr txBox="1"/>
          <p:nvPr/>
        </p:nvSpPr>
        <p:spPr>
          <a:xfrm>
            <a:off x="5462634" y="1536174"/>
            <a:ext cx="598495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casa do seu cliente é o local onde ele se sente: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Seguro;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Acolhido;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 confortável.</a:t>
            </a:r>
          </a:p>
          <a:p>
            <a:endParaRPr lang="pt-BR" sz="2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identificação gera a confiança necessária para que ele não se sinta ameaçado e desconfortável. Com a sua apresentação pessoal adequada você abre oportunidades no atendimento!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F3060C83-003C-6CB5-9CA5-841F22F98DDC}"/>
              </a:ext>
            </a:extLst>
          </p:cNvPr>
          <p:cNvSpPr/>
          <p:nvPr/>
        </p:nvSpPr>
        <p:spPr>
          <a:xfrm>
            <a:off x="5462634" y="4660088"/>
            <a:ext cx="56174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D22B2C"/>
              </a:buClr>
              <a:defRPr/>
            </a:pPr>
            <a:r>
              <a:rPr lang="pt-BR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Para deixar o cliente ainda mais confortável com o atendimento, ele pode acessar </a:t>
            </a:r>
            <a:br>
              <a:rPr lang="pt-BR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página oficial.</a:t>
            </a:r>
          </a:p>
        </p:txBody>
      </p:sp>
      <p:pic>
        <p:nvPicPr>
          <p:cNvPr id="7" name="Imagem 2">
            <a:extLst>
              <a:ext uri="{FF2B5EF4-FFF2-40B4-BE49-F238E27FC236}">
                <a16:creationId xmlns:a16="http://schemas.microsoft.com/office/drawing/2014/main" id="{A584D101-48EA-9CF7-1AB9-57466351BD47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6964" r="-634"/>
          <a:stretch/>
        </p:blipFill>
        <p:spPr>
          <a:xfrm>
            <a:off x="-2287" y="807633"/>
            <a:ext cx="1895494" cy="56077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326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/>
      <p:bldP spid="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ixaDeTexto 14">
            <a:extLst>
              <a:ext uri="{FF2B5EF4-FFF2-40B4-BE49-F238E27FC236}">
                <a16:creationId xmlns:a16="http://schemas.microsoft.com/office/drawing/2014/main" id="{7DFB086B-EB42-8D17-CFF0-F2A488548C9F}"/>
              </a:ext>
            </a:extLst>
          </p:cNvPr>
          <p:cNvSpPr txBox="1"/>
          <p:nvPr/>
        </p:nvSpPr>
        <p:spPr>
          <a:xfrm>
            <a:off x="1731158" y="1217090"/>
            <a:ext cx="25231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0656">
              <a:spcBef>
                <a:spcPts val="1200"/>
              </a:spcBef>
              <a:defRPr/>
            </a:pPr>
            <a:r>
              <a:rPr lang="pt-BR" sz="2400" b="1" spc="-120" dirty="0">
                <a:solidFill>
                  <a:schemeClr val="bg1"/>
                </a:solidFill>
                <a:latin typeface="Segoe UI Black" panose="020B0502040204020203" pitchFamily="34" charset="0"/>
                <a:ea typeface="Segoe UI Black" panose="020B0A02040204020203" pitchFamily="34" charset="0"/>
                <a:cs typeface="Segoe UI Black" panose="020B0502040204020203" pitchFamily="34" charset="0"/>
              </a:rPr>
              <a:t>LANDING PAGE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C15FC94-345D-9F47-8F8F-980685A947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909" t="20188" r="22159" b="9273"/>
          <a:stretch/>
        </p:blipFill>
        <p:spPr>
          <a:xfrm>
            <a:off x="1167256" y="3236280"/>
            <a:ext cx="3650929" cy="2543262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CD218607-AC4F-6EFC-0837-00EA681F6E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272"/>
          <a:stretch/>
        </p:blipFill>
        <p:spPr>
          <a:xfrm>
            <a:off x="1167256" y="1735515"/>
            <a:ext cx="3650929" cy="1284165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D8AD69A2-28D8-F2A8-6734-4FD020E179EF}"/>
              </a:ext>
            </a:extLst>
          </p:cNvPr>
          <p:cNvSpPr/>
          <p:nvPr/>
        </p:nvSpPr>
        <p:spPr>
          <a:xfrm>
            <a:off x="5275799" y="2652520"/>
            <a:ext cx="381684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Segurança para os clientes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Divulgações através do site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Utilização do QR </a:t>
            </a:r>
            <a:r>
              <a:rPr lang="pt-BR" sz="20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code</a:t>
            </a: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nas peças de comunicação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2ED57602-EA51-6509-0717-32659E570A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640" y="2463487"/>
            <a:ext cx="1681667" cy="1701503"/>
          </a:xfrm>
          <a:prstGeom prst="rect">
            <a:avLst/>
          </a:prstGeom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5193C142-140D-EEAE-3141-EC620C6119C7}"/>
              </a:ext>
            </a:extLst>
          </p:cNvPr>
          <p:cNvSpPr/>
          <p:nvPr/>
        </p:nvSpPr>
        <p:spPr>
          <a:xfrm>
            <a:off x="5811253" y="4200134"/>
            <a:ext cx="4534649" cy="307777"/>
          </a:xfrm>
          <a:prstGeom prst="rect">
            <a:avLst/>
          </a:prstGeom>
          <a:solidFill>
            <a:srgbClr val="F40342"/>
          </a:solidFill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https://www.claro.com.br/produtosclaro/executivos/</a:t>
            </a:r>
            <a:endParaRPr lang="pt-BR" sz="1400" b="1" dirty="0">
              <a:solidFill>
                <a:schemeClr val="bg1"/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pic>
        <p:nvPicPr>
          <p:cNvPr id="2" name="Imagem 11">
            <a:extLst>
              <a:ext uri="{FF2B5EF4-FFF2-40B4-BE49-F238E27FC236}">
                <a16:creationId xmlns:a16="http://schemas.microsoft.com/office/drawing/2014/main" id="{A9582108-F9A2-0E0E-879E-02A224A43330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54144" r="-2302"/>
          <a:stretch/>
        </p:blipFill>
        <p:spPr>
          <a:xfrm>
            <a:off x="47625" y="839653"/>
            <a:ext cx="553425" cy="11447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130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3" grpId="0"/>
      <p:bldP spid="1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7B76132A-2726-0411-79D9-99A6661D62AF}"/>
              </a:ext>
            </a:extLst>
          </p:cNvPr>
          <p:cNvSpPr txBox="1"/>
          <p:nvPr/>
        </p:nvSpPr>
        <p:spPr>
          <a:xfrm flipH="1">
            <a:off x="5075539" y="2113640"/>
            <a:ext cx="6519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1) Uma das vantagens do atendimento Premium é: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80C0B02-2DA0-91B9-5DE8-AEB129B97665}"/>
              </a:ext>
            </a:extLst>
          </p:cNvPr>
          <p:cNvSpPr txBox="1"/>
          <p:nvPr/>
        </p:nvSpPr>
        <p:spPr>
          <a:xfrm>
            <a:off x="354317" y="3406140"/>
            <a:ext cx="3341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ATIVIDADE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88084C75-4C38-C207-F094-D6C9ABA0DF48}"/>
              </a:ext>
            </a:extLst>
          </p:cNvPr>
          <p:cNvSpPr/>
          <p:nvPr/>
        </p:nvSpPr>
        <p:spPr>
          <a:xfrm rot="5400000">
            <a:off x="1943704" y="2705893"/>
            <a:ext cx="101240" cy="2794397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F97422C6-B700-5B8A-88F0-97D6F901E43F}"/>
              </a:ext>
            </a:extLst>
          </p:cNvPr>
          <p:cNvSpPr/>
          <p:nvPr/>
        </p:nvSpPr>
        <p:spPr>
          <a:xfrm>
            <a:off x="5434097" y="2632232"/>
            <a:ext cx="60083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buClr>
                <a:srgbClr val="FF0037"/>
              </a:buClr>
            </a:pP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Está diretamente relacionado ao seu _______________;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B508A078-FD22-5230-3A38-97023527CFB6}"/>
              </a:ext>
            </a:extLst>
          </p:cNvPr>
          <p:cNvSpPr/>
          <p:nvPr/>
        </p:nvSpPr>
        <p:spPr>
          <a:xfrm>
            <a:off x="9635833" y="2632232"/>
            <a:ext cx="1806640" cy="400110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pt-BR" sz="2000" b="1">
                <a:solidFill>
                  <a:srgbClr val="F4034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desempenho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3972B1B3-3D10-D316-10F2-FA8FE40A35A1}"/>
              </a:ext>
            </a:extLst>
          </p:cNvPr>
          <p:cNvSpPr txBox="1"/>
          <p:nvPr/>
        </p:nvSpPr>
        <p:spPr>
          <a:xfrm flipH="1">
            <a:off x="5075539" y="3880674"/>
            <a:ext cx="6519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2) Uma</a:t>
            </a:r>
            <a:r>
              <a:rPr lang="pt-BR" sz="2000"/>
              <a:t> </a:t>
            </a:r>
            <a:r>
              <a:rPr lang="pt-BR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das funções do profissional é: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8766389D-1023-ED75-ACE6-CE74214C71F3}"/>
              </a:ext>
            </a:extLst>
          </p:cNvPr>
          <p:cNvSpPr/>
          <p:nvPr/>
        </p:nvSpPr>
        <p:spPr>
          <a:xfrm>
            <a:off x="5434097" y="4359509"/>
            <a:ext cx="5844181" cy="958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buClr>
                <a:srgbClr val="FF0037"/>
              </a:buClr>
            </a:pP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Realizar  ____________. em condomínios com o objetivo de vendas e fidelização do cliente.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C725D5EA-B813-F8AC-8335-ED95C1174E14}"/>
              </a:ext>
            </a:extLst>
          </p:cNvPr>
          <p:cNvSpPr/>
          <p:nvPr/>
        </p:nvSpPr>
        <p:spPr>
          <a:xfrm>
            <a:off x="6514946" y="4428230"/>
            <a:ext cx="1324392" cy="400110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pt-BR" sz="2000" b="1">
                <a:solidFill>
                  <a:srgbClr val="F4034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plantões</a:t>
            </a:r>
          </a:p>
        </p:txBody>
      </p:sp>
    </p:spTree>
    <p:extLst>
      <p:ext uri="{BB962C8B-B14F-4D97-AF65-F5344CB8AC3E}">
        <p14:creationId xmlns:p14="http://schemas.microsoft.com/office/powerpoint/2010/main" val="102954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2" grpId="0"/>
      <p:bldP spid="14" grpId="0" animBg="1"/>
      <p:bldP spid="10" grpId="0"/>
      <p:bldP spid="11" grpId="0"/>
      <p:bldP spid="1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7B76132A-2726-0411-79D9-99A6661D62AF}"/>
              </a:ext>
            </a:extLst>
          </p:cNvPr>
          <p:cNvSpPr txBox="1"/>
          <p:nvPr/>
        </p:nvSpPr>
        <p:spPr>
          <a:xfrm flipH="1">
            <a:off x="4936391" y="1982791"/>
            <a:ext cx="6519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3) Uma das funções do Executivo é: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80C0B02-2DA0-91B9-5DE8-AEB129B97665}"/>
              </a:ext>
            </a:extLst>
          </p:cNvPr>
          <p:cNvSpPr txBox="1"/>
          <p:nvPr/>
        </p:nvSpPr>
        <p:spPr>
          <a:xfrm>
            <a:off x="354317" y="3406140"/>
            <a:ext cx="3341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ATIVIDADE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F97422C6-B700-5B8A-88F0-97D6F901E43F}"/>
              </a:ext>
            </a:extLst>
          </p:cNvPr>
          <p:cNvSpPr/>
          <p:nvPr/>
        </p:nvSpPr>
        <p:spPr>
          <a:xfrm>
            <a:off x="5294949" y="2501383"/>
            <a:ext cx="6757903" cy="958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buClr>
                <a:srgbClr val="D22B2C"/>
              </a:buClr>
              <a:defRPr/>
            </a:pP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Atuar em condomínios de  _________  valor, prospectando novos clientes para a venda de produtos Claro.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B508A078-FD22-5230-3A38-97023527CFB6}"/>
              </a:ext>
            </a:extLst>
          </p:cNvPr>
          <p:cNvSpPr/>
          <p:nvPr/>
        </p:nvSpPr>
        <p:spPr>
          <a:xfrm>
            <a:off x="8414496" y="2581844"/>
            <a:ext cx="1021735" cy="400110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pt-BR" sz="2000" b="1">
                <a:solidFill>
                  <a:srgbClr val="F4034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alto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3972B1B3-3D10-D316-10F2-FA8FE40A35A1}"/>
              </a:ext>
            </a:extLst>
          </p:cNvPr>
          <p:cNvSpPr txBox="1"/>
          <p:nvPr/>
        </p:nvSpPr>
        <p:spPr>
          <a:xfrm flipH="1">
            <a:off x="4936391" y="3749825"/>
            <a:ext cx="6519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4) Uma</a:t>
            </a:r>
            <a:r>
              <a:rPr lang="pt-BR" sz="2000"/>
              <a:t> </a:t>
            </a:r>
            <a:r>
              <a:rPr lang="pt-BR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das vantagens do atendimento Premium é: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8766389D-1023-ED75-ACE6-CE74214C71F3}"/>
              </a:ext>
            </a:extLst>
          </p:cNvPr>
          <p:cNvSpPr/>
          <p:nvPr/>
        </p:nvSpPr>
        <p:spPr>
          <a:xfrm>
            <a:off x="5294949" y="4297381"/>
            <a:ext cx="58441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FF0037"/>
              </a:buClr>
            </a:pP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Tem a interação totalmente  _________________</a:t>
            </a:r>
            <a:b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 acordo com o cliente;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C725D5EA-B813-F8AC-8335-ED95C1174E14}"/>
              </a:ext>
            </a:extLst>
          </p:cNvPr>
          <p:cNvSpPr/>
          <p:nvPr/>
        </p:nvSpPr>
        <p:spPr>
          <a:xfrm>
            <a:off x="8609331" y="4282391"/>
            <a:ext cx="2258536" cy="400110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pt-BR" sz="2000" b="1">
                <a:solidFill>
                  <a:srgbClr val="F4034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personalizável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3BEA75D9-1F95-2EE6-C7C5-F5E633430F88}"/>
              </a:ext>
            </a:extLst>
          </p:cNvPr>
          <p:cNvSpPr/>
          <p:nvPr/>
        </p:nvSpPr>
        <p:spPr>
          <a:xfrm rot="5400000">
            <a:off x="1943704" y="2705893"/>
            <a:ext cx="101240" cy="2794397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195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14" grpId="0" animBg="1"/>
      <p:bldP spid="10" grpId="0"/>
      <p:bldP spid="11" grpId="0"/>
      <p:bldP spid="12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9DEEEB40-9E82-872E-8D28-41E99E7596B1}"/>
              </a:ext>
            </a:extLst>
          </p:cNvPr>
          <p:cNvSpPr txBox="1"/>
          <p:nvPr/>
        </p:nvSpPr>
        <p:spPr>
          <a:xfrm>
            <a:off x="975996" y="2802201"/>
            <a:ext cx="477694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Vamos ver atitudes que vão te ajudar a realizar uma abordagem excepcional!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AB389587-19CC-167F-3B9E-1B1E710B08F7}"/>
              </a:ext>
            </a:extLst>
          </p:cNvPr>
          <p:cNvSpPr/>
          <p:nvPr/>
        </p:nvSpPr>
        <p:spPr>
          <a:xfrm rot="5400000">
            <a:off x="4820522" y="4035569"/>
            <a:ext cx="87314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6A92C7F5-2109-06ED-9066-EA8248860FD7}"/>
              </a:ext>
            </a:extLst>
          </p:cNvPr>
          <p:cNvSpPr txBox="1"/>
          <p:nvPr/>
        </p:nvSpPr>
        <p:spPr>
          <a:xfrm>
            <a:off x="806096" y="1257611"/>
            <a:ext cx="5005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Abordagem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6325624-2F01-9709-5956-CBE55FB6E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69" t="-594" b="15427"/>
          <a:stretch/>
        </p:blipFill>
        <p:spPr>
          <a:xfrm>
            <a:off x="6285311" y="2088215"/>
            <a:ext cx="5906689" cy="3563047"/>
          </a:xfrm>
          <a:prstGeom prst="rect">
            <a:avLst/>
          </a:prstGeom>
        </p:spPr>
      </p:pic>
      <p:pic>
        <p:nvPicPr>
          <p:cNvPr id="2" name="Imagem 11">
            <a:extLst>
              <a:ext uri="{FF2B5EF4-FFF2-40B4-BE49-F238E27FC236}">
                <a16:creationId xmlns:a16="http://schemas.microsoft.com/office/drawing/2014/main" id="{20A845BA-C57C-A856-4376-00FBB4DB4169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4144" r="-2302"/>
          <a:stretch/>
        </p:blipFill>
        <p:spPr>
          <a:xfrm>
            <a:off x="47625" y="839653"/>
            <a:ext cx="553425" cy="11447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647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8A10848A-E989-2D14-0FD3-1B6A41DC1E80}"/>
              </a:ext>
            </a:extLst>
          </p:cNvPr>
          <p:cNvSpPr txBox="1"/>
          <p:nvPr/>
        </p:nvSpPr>
        <p:spPr>
          <a:xfrm>
            <a:off x="1377385" y="2936241"/>
            <a:ext cx="5051380" cy="1618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0656">
              <a:spcBef>
                <a:spcPts val="1200"/>
              </a:spcBef>
              <a:defRPr/>
            </a:pPr>
            <a:r>
              <a:rPr lang="pt-BR" sz="3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Atenda o cliente com eficiência, profissionalismo e respeito.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5EC84976-49FA-0D9A-52AB-12D43C419395}"/>
              </a:ext>
            </a:extLst>
          </p:cNvPr>
          <p:cNvSpPr/>
          <p:nvPr/>
        </p:nvSpPr>
        <p:spPr>
          <a:xfrm rot="5400000">
            <a:off x="2283738" y="3981427"/>
            <a:ext cx="61964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0245BAD9-B980-F67D-3D52-D229A138AE97}"/>
              </a:ext>
            </a:extLst>
          </p:cNvPr>
          <p:cNvGrpSpPr/>
          <p:nvPr/>
        </p:nvGrpSpPr>
        <p:grpSpPr>
          <a:xfrm>
            <a:off x="7230372" y="1743253"/>
            <a:ext cx="2728221" cy="3895255"/>
            <a:chOff x="7230372" y="1900421"/>
            <a:chExt cx="2728221" cy="3895255"/>
          </a:xfrm>
        </p:grpSpPr>
        <p:pic>
          <p:nvPicPr>
            <p:cNvPr id="4" name="Gráfico 3">
              <a:extLst>
                <a:ext uri="{FF2B5EF4-FFF2-40B4-BE49-F238E27FC236}">
                  <a16:creationId xmlns:a16="http://schemas.microsoft.com/office/drawing/2014/main" id="{82139D36-686E-CD03-CFD5-D36BDED8C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7230372" y="2493866"/>
              <a:ext cx="2728221" cy="3301810"/>
            </a:xfrm>
            <a:prstGeom prst="rect">
              <a:avLst/>
            </a:prstGeom>
          </p:spPr>
        </p:pic>
        <p:pic>
          <p:nvPicPr>
            <p:cNvPr id="8" name="Gráfico 7">
              <a:extLst>
                <a:ext uri="{FF2B5EF4-FFF2-40B4-BE49-F238E27FC236}">
                  <a16:creationId xmlns:a16="http://schemas.microsoft.com/office/drawing/2014/main" id="{5A9ADACC-3FBB-717F-6AE2-019407378F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1820" t="9302" r="15788" b="28720"/>
            <a:stretch/>
          </p:blipFill>
          <p:spPr>
            <a:xfrm>
              <a:off x="8177825" y="1900421"/>
              <a:ext cx="844256" cy="838657"/>
            </a:xfrm>
            <a:prstGeom prst="rect">
              <a:avLst/>
            </a:prstGeom>
          </p:spPr>
        </p:pic>
      </p:grpSp>
      <p:pic>
        <p:nvPicPr>
          <p:cNvPr id="2" name="Imagem 11">
            <a:extLst>
              <a:ext uri="{FF2B5EF4-FFF2-40B4-BE49-F238E27FC236}">
                <a16:creationId xmlns:a16="http://schemas.microsoft.com/office/drawing/2014/main" id="{655D8252-87A1-23B7-D7CC-9CA8708BC8BF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54144" r="-2302"/>
          <a:stretch/>
        </p:blipFill>
        <p:spPr>
          <a:xfrm>
            <a:off x="47625" y="839653"/>
            <a:ext cx="553425" cy="11447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583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8A10848A-E989-2D14-0FD3-1B6A41DC1E80}"/>
              </a:ext>
            </a:extLst>
          </p:cNvPr>
          <p:cNvSpPr txBox="1"/>
          <p:nvPr/>
        </p:nvSpPr>
        <p:spPr>
          <a:xfrm>
            <a:off x="1296999" y="2553338"/>
            <a:ext cx="440690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Respeite as decisões </a:t>
            </a:r>
            <a:br>
              <a:rPr lang="pt-BR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dos clientes, reconheça </a:t>
            </a:r>
            <a:br>
              <a:rPr lang="pt-BR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os limites para não   ser inconveniente.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5EC84976-49FA-0D9A-52AB-12D43C419395}"/>
              </a:ext>
            </a:extLst>
          </p:cNvPr>
          <p:cNvSpPr/>
          <p:nvPr/>
        </p:nvSpPr>
        <p:spPr>
          <a:xfrm rot="5400000">
            <a:off x="2122903" y="4168365"/>
            <a:ext cx="73079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C76E5E69-3EB5-309B-D42D-F7AB82A09F00}"/>
              </a:ext>
            </a:extLst>
          </p:cNvPr>
          <p:cNvGrpSpPr/>
          <p:nvPr/>
        </p:nvGrpSpPr>
        <p:grpSpPr>
          <a:xfrm>
            <a:off x="7172719" y="1972588"/>
            <a:ext cx="3156423" cy="3223601"/>
            <a:chOff x="7670108" y="1933166"/>
            <a:chExt cx="3354183" cy="342557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024D10F-E6A2-4EEE-04A9-CE020AD765B3}"/>
                </a:ext>
              </a:extLst>
            </p:cNvPr>
            <p:cNvSpPr/>
            <p:nvPr/>
          </p:nvSpPr>
          <p:spPr>
            <a:xfrm>
              <a:off x="8027110" y="2436629"/>
              <a:ext cx="1320090" cy="1326004"/>
            </a:xfrm>
            <a:prstGeom prst="ellipse">
              <a:avLst/>
            </a:prstGeom>
            <a:gradFill flip="none" rotWithShape="1">
              <a:gsLst>
                <a:gs pos="63000">
                  <a:srgbClr val="131313">
                    <a:alpha val="53743"/>
                  </a:srgbClr>
                </a:gs>
                <a:gs pos="99000">
                  <a:srgbClr val="2D2C2E"/>
                </a:gs>
                <a:gs pos="0">
                  <a:srgbClr val="8A6B15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Segoe UI" panose="020B0502040204020203" pitchFamily="34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ABF3440-7352-4970-011B-C7576F78DB8E}"/>
                </a:ext>
              </a:extLst>
            </p:cNvPr>
            <p:cNvSpPr/>
            <p:nvPr/>
          </p:nvSpPr>
          <p:spPr>
            <a:xfrm rot="12175965">
              <a:off x="9381776" y="3497785"/>
              <a:ext cx="1320090" cy="1326004"/>
            </a:xfrm>
            <a:prstGeom prst="ellipse">
              <a:avLst/>
            </a:prstGeom>
            <a:gradFill flip="none" rotWithShape="1">
              <a:gsLst>
                <a:gs pos="63000">
                  <a:srgbClr val="131313">
                    <a:alpha val="53743"/>
                  </a:srgbClr>
                </a:gs>
                <a:gs pos="99000">
                  <a:srgbClr val="2D2C2E"/>
                </a:gs>
                <a:gs pos="0">
                  <a:srgbClr val="8A6B15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Segoe UI" panose="020B0502040204020203" pitchFamily="34" charset="0"/>
              </a:endParaRPr>
            </a:p>
          </p:txBody>
        </p:sp>
        <p:pic>
          <p:nvPicPr>
            <p:cNvPr id="3" name="Gráfico 2">
              <a:extLst>
                <a:ext uri="{FF2B5EF4-FFF2-40B4-BE49-F238E27FC236}">
                  <a16:creationId xmlns:a16="http://schemas.microsoft.com/office/drawing/2014/main" id="{14C0966E-6B81-F62A-0406-97B58BDCBA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9762" r="10278" b="18338"/>
            <a:stretch/>
          </p:blipFill>
          <p:spPr>
            <a:xfrm>
              <a:off x="7670108" y="1933166"/>
              <a:ext cx="3354183" cy="3425570"/>
            </a:xfrm>
            <a:prstGeom prst="rect">
              <a:avLst/>
            </a:prstGeom>
          </p:spPr>
        </p:pic>
      </p:grpSp>
      <p:pic>
        <p:nvPicPr>
          <p:cNvPr id="2" name="Imagem 11">
            <a:extLst>
              <a:ext uri="{FF2B5EF4-FFF2-40B4-BE49-F238E27FC236}">
                <a16:creationId xmlns:a16="http://schemas.microsoft.com/office/drawing/2014/main" id="{DCA86186-D0B8-183B-B379-6F3298135D5A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4144" r="-2302"/>
          <a:stretch/>
        </p:blipFill>
        <p:spPr>
          <a:xfrm>
            <a:off x="47625" y="839653"/>
            <a:ext cx="553425" cy="11447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829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8A10848A-E989-2D14-0FD3-1B6A41DC1E80}"/>
              </a:ext>
            </a:extLst>
          </p:cNvPr>
          <p:cNvSpPr txBox="1"/>
          <p:nvPr/>
        </p:nvSpPr>
        <p:spPr>
          <a:xfrm>
            <a:off x="1198298" y="2341075"/>
            <a:ext cx="500515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Não faça comentários ofensivos ou debochados sobre os clientes, a discrição </a:t>
            </a:r>
            <a:br>
              <a:rPr lang="pt-BR" sz="2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2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é importante para construção de uma relação de confiança </a:t>
            </a:r>
            <a:br>
              <a:rPr lang="pt-BR" sz="2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2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 respeito.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5EC84976-49FA-0D9A-52AB-12D43C419395}"/>
              </a:ext>
            </a:extLst>
          </p:cNvPr>
          <p:cNvSpPr/>
          <p:nvPr/>
        </p:nvSpPr>
        <p:spPr>
          <a:xfrm rot="5400000">
            <a:off x="2029050" y="4518706"/>
            <a:ext cx="97495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F75F25AB-61B7-5CCA-7E84-6B1C74BD8B83}"/>
              </a:ext>
            </a:extLst>
          </p:cNvPr>
          <p:cNvGrpSpPr/>
          <p:nvPr/>
        </p:nvGrpSpPr>
        <p:grpSpPr>
          <a:xfrm>
            <a:off x="6984232" y="1975109"/>
            <a:ext cx="4421765" cy="2971169"/>
            <a:chOff x="6320844" y="2143289"/>
            <a:chExt cx="4421765" cy="2971169"/>
          </a:xfrm>
        </p:grpSpPr>
        <p:pic>
          <p:nvPicPr>
            <p:cNvPr id="18" name="Gráfico 17">
              <a:extLst>
                <a:ext uri="{FF2B5EF4-FFF2-40B4-BE49-F238E27FC236}">
                  <a16:creationId xmlns:a16="http://schemas.microsoft.com/office/drawing/2014/main" id="{3AC2F9CF-59F2-1A4C-219F-1383962FA3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61529"/>
            <a:stretch/>
          </p:blipFill>
          <p:spPr>
            <a:xfrm rot="1946756">
              <a:off x="6320844" y="3690736"/>
              <a:ext cx="3389148" cy="1423722"/>
            </a:xfrm>
            <a:prstGeom prst="rect">
              <a:avLst/>
            </a:prstGeom>
          </p:spPr>
        </p:pic>
        <p:pic>
          <p:nvPicPr>
            <p:cNvPr id="21" name="Gráfico 20">
              <a:extLst>
                <a:ext uri="{FF2B5EF4-FFF2-40B4-BE49-F238E27FC236}">
                  <a16:creationId xmlns:a16="http://schemas.microsoft.com/office/drawing/2014/main" id="{969147C9-4F3D-004D-67BE-502C7706F3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154" b="58378"/>
            <a:stretch/>
          </p:blipFill>
          <p:spPr>
            <a:xfrm rot="1843000">
              <a:off x="7353462" y="2143289"/>
              <a:ext cx="3389147" cy="1534708"/>
            </a:xfrm>
            <a:prstGeom prst="rect">
              <a:avLst/>
            </a:prstGeom>
          </p:spPr>
        </p:pic>
        <p:pic>
          <p:nvPicPr>
            <p:cNvPr id="7" name="Gráfico 6">
              <a:extLst>
                <a:ext uri="{FF2B5EF4-FFF2-40B4-BE49-F238E27FC236}">
                  <a16:creationId xmlns:a16="http://schemas.microsoft.com/office/drawing/2014/main" id="{691790E2-6C9D-BFFE-409C-D1EBE1719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7592124" y="2961273"/>
              <a:ext cx="2309725" cy="1773619"/>
            </a:xfrm>
            <a:prstGeom prst="rect">
              <a:avLst/>
            </a:prstGeom>
          </p:spPr>
        </p:pic>
      </p:grpSp>
      <p:pic>
        <p:nvPicPr>
          <p:cNvPr id="2" name="Imagem 11">
            <a:extLst>
              <a:ext uri="{FF2B5EF4-FFF2-40B4-BE49-F238E27FC236}">
                <a16:creationId xmlns:a16="http://schemas.microsoft.com/office/drawing/2014/main" id="{886273EE-6E53-15A9-E443-C6609CD9E3E2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54144" r="-2302"/>
          <a:stretch/>
        </p:blipFill>
        <p:spPr>
          <a:xfrm>
            <a:off x="47625" y="839653"/>
            <a:ext cx="553425" cy="11447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836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8A10848A-E989-2D14-0FD3-1B6A41DC1E80}"/>
              </a:ext>
            </a:extLst>
          </p:cNvPr>
          <p:cNvSpPr txBox="1"/>
          <p:nvPr/>
        </p:nvSpPr>
        <p:spPr>
          <a:xfrm>
            <a:off x="1296998" y="2600535"/>
            <a:ext cx="318535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Seja cortês e gentil acima de tudo.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5EC84976-49FA-0D9A-52AB-12D43C419395}"/>
              </a:ext>
            </a:extLst>
          </p:cNvPr>
          <p:cNvSpPr/>
          <p:nvPr/>
        </p:nvSpPr>
        <p:spPr>
          <a:xfrm rot="5400000">
            <a:off x="2034296" y="3875847"/>
            <a:ext cx="87004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1DE2572C-1393-EB49-3161-0867602CFB9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451738" y="2062652"/>
            <a:ext cx="3596924" cy="3131037"/>
          </a:xfrm>
          <a:prstGeom prst="rect">
            <a:avLst/>
          </a:prstGeom>
        </p:spPr>
      </p:pic>
      <p:pic>
        <p:nvPicPr>
          <p:cNvPr id="2" name="Imagem 11">
            <a:extLst>
              <a:ext uri="{FF2B5EF4-FFF2-40B4-BE49-F238E27FC236}">
                <a16:creationId xmlns:a16="http://schemas.microsoft.com/office/drawing/2014/main" id="{4D6C7A0D-C399-6451-4C67-636DE42CF7CD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4144" r="-2302"/>
          <a:stretch/>
        </p:blipFill>
        <p:spPr>
          <a:xfrm>
            <a:off x="47625" y="839653"/>
            <a:ext cx="553425" cy="11447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912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9DEEEB40-9E82-872E-8D28-41E99E7596B1}"/>
              </a:ext>
            </a:extLst>
          </p:cNvPr>
          <p:cNvSpPr txBox="1"/>
          <p:nvPr/>
        </p:nvSpPr>
        <p:spPr>
          <a:xfrm>
            <a:off x="1160458" y="2704762"/>
            <a:ext cx="45203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Viu como uma boa apresentação faz toda a diferença? 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AB389587-19CC-167F-3B9E-1B1E710B08F7}"/>
              </a:ext>
            </a:extLst>
          </p:cNvPr>
          <p:cNvSpPr/>
          <p:nvPr/>
        </p:nvSpPr>
        <p:spPr>
          <a:xfrm rot="5400000">
            <a:off x="4692532" y="3914234"/>
            <a:ext cx="104257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A2A8FE99-1785-7650-15A7-E6C2119197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333759" y="1852405"/>
            <a:ext cx="5858241" cy="3748163"/>
          </a:xfrm>
          <a:prstGeom prst="rect">
            <a:avLst/>
          </a:prstGeom>
        </p:spPr>
      </p:pic>
      <p:pic>
        <p:nvPicPr>
          <p:cNvPr id="2" name="Imagem 11">
            <a:extLst>
              <a:ext uri="{FF2B5EF4-FFF2-40B4-BE49-F238E27FC236}">
                <a16:creationId xmlns:a16="http://schemas.microsoft.com/office/drawing/2014/main" id="{AD2B0DFE-8C74-FFD0-6D7C-AD1D458735C3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4144" r="-2302"/>
          <a:stretch/>
        </p:blipFill>
        <p:spPr>
          <a:xfrm>
            <a:off x="47625" y="839653"/>
            <a:ext cx="553425" cy="11447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815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9DEEEB40-9E82-872E-8D28-41E99E7596B1}"/>
              </a:ext>
            </a:extLst>
          </p:cNvPr>
          <p:cNvSpPr txBox="1"/>
          <p:nvPr/>
        </p:nvSpPr>
        <p:spPr>
          <a:xfrm>
            <a:off x="1785241" y="4241997"/>
            <a:ext cx="48564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600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Escolha quem lidera, escolha a Claro!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AB389587-19CC-167F-3B9E-1B1E710B08F7}"/>
              </a:ext>
            </a:extLst>
          </p:cNvPr>
          <p:cNvSpPr/>
          <p:nvPr/>
        </p:nvSpPr>
        <p:spPr>
          <a:xfrm rot="5400000">
            <a:off x="5581577" y="4851961"/>
            <a:ext cx="88392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pic>
        <p:nvPicPr>
          <p:cNvPr id="2" name="Imagem 71">
            <a:extLst>
              <a:ext uri="{FF2B5EF4-FFF2-40B4-BE49-F238E27FC236}">
                <a16:creationId xmlns:a16="http://schemas.microsoft.com/office/drawing/2014/main" id="{BEEC71CE-8D4D-4619-6A71-0F1AED71610A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6513" r="-183"/>
          <a:stretch/>
        </p:blipFill>
        <p:spPr>
          <a:xfrm>
            <a:off x="47625" y="897883"/>
            <a:ext cx="1895494" cy="560777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9DEDF4C-0BF9-4F06-6D18-F8BF7A2FB5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1" r="16311"/>
          <a:stretch/>
        </p:blipFill>
        <p:spPr>
          <a:xfrm>
            <a:off x="6838171" y="1278647"/>
            <a:ext cx="5353829" cy="454054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1AF9A01-04A7-8FA2-369E-3B6F4669570C}"/>
              </a:ext>
            </a:extLst>
          </p:cNvPr>
          <p:cNvSpPr txBox="1"/>
          <p:nvPr/>
        </p:nvSpPr>
        <p:spPr>
          <a:xfrm>
            <a:off x="1624647" y="1475120"/>
            <a:ext cx="5213524" cy="23759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685583">
              <a:lnSpc>
                <a:spcPct val="200000"/>
              </a:lnSpc>
              <a:spcBef>
                <a:spcPts val="1200"/>
              </a:spcBef>
              <a:defRPr/>
            </a:pPr>
            <a:r>
              <a:rPr lang="pt-BR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 a maior base de clientes do país, a Claro é a operadora número 1 em banda larga fixa. </a:t>
            </a:r>
          </a:p>
          <a:p>
            <a:pPr lvl="0" defTabSz="685583">
              <a:lnSpc>
                <a:spcPct val="200000"/>
              </a:lnSpc>
              <a:spcBef>
                <a:spcPts val="1200"/>
              </a:spcBef>
              <a:defRPr/>
            </a:pPr>
            <a:r>
              <a:rPr lang="pt-BR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São milhões de brasileiros conectados com </a:t>
            </a:r>
            <a:r>
              <a:rPr lang="pt-BR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velocidade</a:t>
            </a:r>
            <a:r>
              <a:rPr lang="pt-BR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pt-BR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estabilidade</a:t>
            </a:r>
            <a:r>
              <a:rPr lang="pt-BR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e </a:t>
            </a:r>
            <a:r>
              <a:rPr lang="pt-BR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tecnologia de ponta</a:t>
            </a:r>
            <a:r>
              <a:rPr lang="pt-BR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94AC34E-BB08-EA2D-8D54-9A541CDB2AEA}"/>
              </a:ext>
            </a:extLst>
          </p:cNvPr>
          <p:cNvSpPr txBox="1"/>
          <p:nvPr/>
        </p:nvSpPr>
        <p:spPr>
          <a:xfrm>
            <a:off x="1624647" y="632316"/>
            <a:ext cx="8942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Claro é líder em banda larga no Brasil!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136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  <p:bldP spid="3" grpId="0"/>
      <p:bldP spid="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D6691264-9D61-A4BB-3D26-4F48770112C8}"/>
              </a:ext>
            </a:extLst>
          </p:cNvPr>
          <p:cNvSpPr txBox="1"/>
          <p:nvPr/>
        </p:nvSpPr>
        <p:spPr>
          <a:xfrm>
            <a:off x="2891480" y="2967335"/>
            <a:ext cx="20569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DICA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7F96398A-8305-220F-0B0F-C13A26EBBE67}"/>
              </a:ext>
            </a:extLst>
          </p:cNvPr>
          <p:cNvSpPr/>
          <p:nvPr/>
        </p:nvSpPr>
        <p:spPr>
          <a:xfrm rot="5400000">
            <a:off x="3872293" y="2993660"/>
            <a:ext cx="95327" cy="1895493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1FE489E-4BBF-5328-77F2-C7EC74D07FB6}"/>
              </a:ext>
            </a:extLst>
          </p:cNvPr>
          <p:cNvSpPr txBox="1"/>
          <p:nvPr/>
        </p:nvSpPr>
        <p:spPr>
          <a:xfrm>
            <a:off x="5785364" y="2441576"/>
            <a:ext cx="481091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Tomando essas atitudes no atendimento com toda certeza você vai obter muito sucesso em suas vendas!</a:t>
            </a:r>
          </a:p>
        </p:txBody>
      </p:sp>
      <p:pic>
        <p:nvPicPr>
          <p:cNvPr id="6" name="Imagem 2">
            <a:extLst>
              <a:ext uri="{FF2B5EF4-FFF2-40B4-BE49-F238E27FC236}">
                <a16:creationId xmlns:a16="http://schemas.microsoft.com/office/drawing/2014/main" id="{FFA4256D-7ECB-59E2-2B1A-D3DB02B5BD06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6964" r="-634"/>
          <a:stretch/>
        </p:blipFill>
        <p:spPr>
          <a:xfrm>
            <a:off x="-2287" y="807633"/>
            <a:ext cx="1895494" cy="56077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260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FEB628-F55A-8A62-7002-8BFA1C17C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5AF365AB-FAAF-419C-817F-2CBBF7EBA187}"/>
              </a:ext>
            </a:extLst>
          </p:cNvPr>
          <p:cNvSpPr txBox="1"/>
          <p:nvPr/>
        </p:nvSpPr>
        <p:spPr>
          <a:xfrm>
            <a:off x="2078743" y="571593"/>
            <a:ext cx="4108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O que vamos ver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BF0D3B68-5900-4A07-3AC2-568A1D7C32AD}"/>
              </a:ext>
            </a:extLst>
          </p:cNvPr>
          <p:cNvSpPr/>
          <p:nvPr/>
        </p:nvSpPr>
        <p:spPr>
          <a:xfrm rot="5400000">
            <a:off x="5259480" y="545743"/>
            <a:ext cx="83941" cy="1561598"/>
          </a:xfrm>
          <a:prstGeom prst="rect">
            <a:avLst/>
          </a:prstGeom>
          <a:solidFill>
            <a:srgbClr val="A27E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8F66642C-128B-9194-1B36-50A38E11F15D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933" t="-566" r="4840" b="-2460"/>
          <a:stretch/>
        </p:blipFill>
        <p:spPr>
          <a:xfrm>
            <a:off x="5763111" y="533400"/>
            <a:ext cx="4881690" cy="6132389"/>
          </a:xfrm>
          <a:prstGeom prst="rect">
            <a:avLst/>
          </a:prstGeom>
        </p:spPr>
      </p:pic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63E06671-525B-EF72-24F1-7732B772A9E1}"/>
              </a:ext>
            </a:extLst>
          </p:cNvPr>
          <p:cNvCxnSpPr>
            <a:cxnSpLocks/>
          </p:cNvCxnSpPr>
          <p:nvPr/>
        </p:nvCxnSpPr>
        <p:spPr>
          <a:xfrm flipH="1">
            <a:off x="6082249" y="5365263"/>
            <a:ext cx="974574" cy="0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F3CC3963-A93D-5F1C-FDEF-61CAD9485FBF}"/>
              </a:ext>
            </a:extLst>
          </p:cNvPr>
          <p:cNvCxnSpPr>
            <a:cxnSpLocks/>
          </p:cNvCxnSpPr>
          <p:nvPr/>
        </p:nvCxnSpPr>
        <p:spPr>
          <a:xfrm flipV="1">
            <a:off x="6082249" y="2022764"/>
            <a:ext cx="0" cy="3342499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71F98FD0-A0E0-D8AD-B9EF-EF6D5A2A0BE1}"/>
              </a:ext>
            </a:extLst>
          </p:cNvPr>
          <p:cNvSpPr txBox="1"/>
          <p:nvPr/>
        </p:nvSpPr>
        <p:spPr>
          <a:xfrm>
            <a:off x="2698782" y="1849740"/>
            <a:ext cx="3109299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 Canal Premium</a:t>
            </a:r>
          </a:p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Vantagens</a:t>
            </a:r>
          </a:p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Funções</a:t>
            </a:r>
          </a:p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Responsabilidades</a:t>
            </a:r>
          </a:p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Plantões</a:t>
            </a:r>
          </a:p>
          <a:p>
            <a:pPr lvl="0"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Apresentação pessoal e abordagem</a:t>
            </a:r>
          </a:p>
          <a:p>
            <a:pPr algn="r">
              <a:spcBef>
                <a:spcPts val="1200"/>
              </a:spcBef>
            </a:pPr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Giga clube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3F22F3E6-5F72-670D-6840-084FDACDB094}"/>
              </a:ext>
            </a:extLst>
          </p:cNvPr>
          <p:cNvSpPr/>
          <p:nvPr/>
        </p:nvSpPr>
        <p:spPr>
          <a:xfrm>
            <a:off x="3461672" y="5179499"/>
            <a:ext cx="2353391" cy="369922"/>
          </a:xfrm>
          <a:prstGeom prst="rect">
            <a:avLst/>
          </a:prstGeom>
          <a:solidFill>
            <a:srgbClr val="F50242"/>
          </a:solidFill>
        </p:spPr>
        <p:txBody>
          <a:bodyPr wrap="square">
            <a:spAutoFit/>
          </a:bodyPr>
          <a:lstStyle/>
          <a:p>
            <a:pPr lvl="0" algn="r"/>
            <a:r>
              <a:rPr lang="pt-BR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Giga clube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20930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3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8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3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8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3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8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  <p:bldP spid="37" grpId="0" uiExpand="1" build="p"/>
      <p:bldP spid="2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2">
            <a:extLst>
              <a:ext uri="{FF2B5EF4-FFF2-40B4-BE49-F238E27FC236}">
                <a16:creationId xmlns:a16="http://schemas.microsoft.com/office/drawing/2014/main" id="{B6368BFE-010B-11E9-56C4-8EF02FFF9CD8}"/>
              </a:ext>
            </a:extLst>
          </p:cNvPr>
          <p:cNvSpPr txBox="1"/>
          <p:nvPr/>
        </p:nvSpPr>
        <p:spPr>
          <a:xfrm>
            <a:off x="806063" y="2448011"/>
            <a:ext cx="500122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3768">
              <a:lnSpc>
                <a:spcPct val="100000"/>
              </a:lnSpc>
              <a:spcBef>
                <a:spcPts val="1200"/>
              </a:spcBef>
            </a:pPr>
            <a:r>
              <a:rPr lang="pt-BR" sz="2400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Para recompensar seu </a:t>
            </a:r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esforço</a:t>
            </a:r>
            <a:r>
              <a:rPr lang="pt-BR" sz="2400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e seu </a:t>
            </a:r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sucesso</a:t>
            </a:r>
            <a:r>
              <a:rPr lang="pt-BR" sz="2400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nas vendas, a Claro criou o </a:t>
            </a:r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GIGA CLUBE</a:t>
            </a:r>
            <a:r>
              <a:rPr lang="pt-BR" sz="2400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, um programa de </a:t>
            </a:r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incentivo</a:t>
            </a:r>
            <a:r>
              <a:rPr lang="pt-BR" sz="2400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que atribui pontos às vendas de produtos participantes, que poderão ser trocados em prêmios via resgate no </a:t>
            </a:r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Catálogo de Prêmios.</a:t>
            </a:r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8F039600-CA2A-BA37-448B-EACAB44B4CC7}"/>
              </a:ext>
            </a:extLst>
          </p:cNvPr>
          <p:cNvGrpSpPr/>
          <p:nvPr/>
        </p:nvGrpSpPr>
        <p:grpSpPr>
          <a:xfrm>
            <a:off x="6000690" y="2356531"/>
            <a:ext cx="6096001" cy="3138468"/>
            <a:chOff x="6096000" y="2237101"/>
            <a:chExt cx="6096001" cy="3138468"/>
          </a:xfrm>
        </p:grpSpPr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88A1BCC2-8111-B53A-7AF9-51C5CEFEB200}"/>
                </a:ext>
              </a:extLst>
            </p:cNvPr>
            <p:cNvSpPr/>
            <p:nvPr/>
          </p:nvSpPr>
          <p:spPr>
            <a:xfrm rot="5400000">
              <a:off x="7574767" y="758334"/>
              <a:ext cx="3138468" cy="6096001"/>
            </a:xfrm>
            <a:prstGeom prst="rect">
              <a:avLst/>
            </a:prstGeom>
            <a:solidFill>
              <a:srgbClr val="BD920E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duct Sans" panose="020B0403030502040203" pitchFamily="34" charset="0"/>
                <a:ea typeface="+mn-ea"/>
                <a:cs typeface="+mn-cs"/>
              </a:endParaRPr>
            </a:p>
          </p:txBody>
        </p:sp>
        <p:pic>
          <p:nvPicPr>
            <p:cNvPr id="9" name="Imagem 8" descr="Código QR&#10;&#10;Descrição gerada automaticamente">
              <a:extLst>
                <a:ext uri="{FF2B5EF4-FFF2-40B4-BE49-F238E27FC236}">
                  <a16:creationId xmlns:a16="http://schemas.microsoft.com/office/drawing/2014/main" id="{2BB207E6-C20B-38BA-AB1E-2BB3108D20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9679" y="2499591"/>
              <a:ext cx="2598882" cy="2598882"/>
            </a:xfrm>
            <a:prstGeom prst="rect">
              <a:avLst/>
            </a:prstGeom>
          </p:spPr>
        </p:pic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3D54C381-270C-621D-2EE3-0D96EE3CA388}"/>
                </a:ext>
              </a:extLst>
            </p:cNvPr>
            <p:cNvSpPr txBox="1"/>
            <p:nvPr/>
          </p:nvSpPr>
          <p:spPr>
            <a:xfrm>
              <a:off x="6399516" y="3009658"/>
              <a:ext cx="2355272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Utilize o </a:t>
              </a:r>
              <a:r>
                <a:rPr lang="pt-BR" sz="20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QR </a:t>
              </a:r>
              <a:r>
                <a:rPr lang="pt-BR" sz="2000" b="1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Code</a:t>
              </a:r>
              <a:br>
                <a:rPr lang="pt-BR" sz="20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pt-BR" sz="20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para conferir</a:t>
              </a:r>
              <a:br>
                <a:rPr lang="pt-BR" sz="20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pt-BR" sz="20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mais detalhes</a:t>
              </a:r>
              <a:br>
                <a:rPr lang="pt-BR" sz="20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pt-BR" sz="20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no manual do</a:t>
              </a:r>
              <a:br>
                <a:rPr lang="pt-BR" sz="20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pt-BR" sz="20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Giga Clube</a:t>
              </a:r>
              <a:r>
                <a:rPr lang="pt-BR" sz="20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.</a:t>
              </a:r>
            </a:p>
          </p:txBody>
        </p:sp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F6EE856F-04F8-F2E2-4754-BC0ECBDC114F}"/>
              </a:ext>
            </a:extLst>
          </p:cNvPr>
          <p:cNvSpPr txBox="1"/>
          <p:nvPr/>
        </p:nvSpPr>
        <p:spPr>
          <a:xfrm>
            <a:off x="806096" y="1257611"/>
            <a:ext cx="5005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Giga Clube</a:t>
            </a:r>
          </a:p>
        </p:txBody>
      </p:sp>
      <p:pic>
        <p:nvPicPr>
          <p:cNvPr id="6" name="Imagem 11">
            <a:extLst>
              <a:ext uri="{FF2B5EF4-FFF2-40B4-BE49-F238E27FC236}">
                <a16:creationId xmlns:a16="http://schemas.microsoft.com/office/drawing/2014/main" id="{267CE634-3FEF-168F-BCC7-4937EED96882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4144" r="-2302"/>
          <a:stretch/>
        </p:blipFill>
        <p:spPr>
          <a:xfrm>
            <a:off x="47625" y="839653"/>
            <a:ext cx="553425" cy="1144748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F9019DF-92F2-DF31-4289-6BE0EA6A886A}"/>
              </a:ext>
            </a:extLst>
          </p:cNvPr>
          <p:cNvSpPr/>
          <p:nvPr/>
        </p:nvSpPr>
        <p:spPr>
          <a:xfrm>
            <a:off x="2862072" y="1586409"/>
            <a:ext cx="4105656" cy="154267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Atualizar manual Giga Clube</a:t>
            </a:r>
          </a:p>
        </p:txBody>
      </p:sp>
    </p:spTree>
    <p:extLst>
      <p:ext uri="{BB962C8B-B14F-4D97-AF65-F5344CB8AC3E}">
        <p14:creationId xmlns:p14="http://schemas.microsoft.com/office/powerpoint/2010/main" val="135045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9DEEEB40-9E82-872E-8D28-41E99E7596B1}"/>
              </a:ext>
            </a:extLst>
          </p:cNvPr>
          <p:cNvSpPr txBox="1"/>
          <p:nvPr/>
        </p:nvSpPr>
        <p:spPr>
          <a:xfrm>
            <a:off x="857171" y="1467425"/>
            <a:ext cx="5395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RECAPITULANDO....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08CC46D2-E35F-2299-C546-6DC615FB6F49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4096" t="2049" r="-1654" b="-2049"/>
          <a:stretch/>
        </p:blipFill>
        <p:spPr>
          <a:xfrm>
            <a:off x="1" y="1094158"/>
            <a:ext cx="1347010" cy="4869178"/>
          </a:xfrm>
          <a:prstGeom prst="rect">
            <a:avLst/>
          </a:prstGeom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AB389587-19CC-167F-3B9E-1B1E710B08F7}"/>
              </a:ext>
            </a:extLst>
          </p:cNvPr>
          <p:cNvSpPr/>
          <p:nvPr/>
        </p:nvSpPr>
        <p:spPr>
          <a:xfrm rot="5400000">
            <a:off x="5423747" y="3735649"/>
            <a:ext cx="96276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0F9385D-AF2F-DD1E-3757-F869466C19FA}"/>
              </a:ext>
            </a:extLst>
          </p:cNvPr>
          <p:cNvSpPr txBox="1"/>
          <p:nvPr/>
        </p:nvSpPr>
        <p:spPr>
          <a:xfrm>
            <a:off x="1541312" y="2100831"/>
            <a:ext cx="490235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Estamos chegando ao fim da parte 1 do nosso treinamento! Hoje aprendemos </a:t>
            </a:r>
            <a:b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que é</a:t>
            </a: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 Canal Premium, as </a:t>
            </a:r>
            <a: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funções</a:t>
            </a:r>
            <a:b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 </a:t>
            </a:r>
            <a: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responsabilidades</a:t>
            </a: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do Executivo que atua nessa área, como ter uma </a:t>
            </a:r>
            <a: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excelente apresentação pessoal</a:t>
            </a: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e ainda </a:t>
            </a:r>
            <a: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atitudes que transformam o atendimento!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95F98C3-2CD5-FCDD-42B6-64D9416DA19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275" r="5275"/>
          <a:stretch/>
        </p:blipFill>
        <p:spPr>
          <a:xfrm>
            <a:off x="6919492" y="1467425"/>
            <a:ext cx="5272508" cy="38512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195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  <p:bldP spid="10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9DEEEB40-9E82-872E-8D28-41E99E7596B1}"/>
              </a:ext>
            </a:extLst>
          </p:cNvPr>
          <p:cNvSpPr txBox="1"/>
          <p:nvPr/>
        </p:nvSpPr>
        <p:spPr>
          <a:xfrm>
            <a:off x="7768016" y="2617711"/>
            <a:ext cx="353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Chegamos ao fim da </a:t>
            </a:r>
            <a:r>
              <a:rPr lang="pt-BR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parte 1</a:t>
            </a:r>
            <a:r>
              <a:rPr lang="pt-BR" sz="3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do treinamento! </a:t>
            </a:r>
            <a:r>
              <a:rPr lang="pt-BR" sz="3600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Até a próxima.</a:t>
            </a:r>
          </a:p>
        </p:txBody>
      </p:sp>
      <p:sp>
        <p:nvSpPr>
          <p:cNvPr id="75" name="Retângulo 74">
            <a:extLst>
              <a:ext uri="{FF2B5EF4-FFF2-40B4-BE49-F238E27FC236}">
                <a16:creationId xmlns:a16="http://schemas.microsoft.com/office/drawing/2014/main" id="{E0709E19-9330-52EC-1B6A-DACCCF54CF9C}"/>
              </a:ext>
            </a:extLst>
          </p:cNvPr>
          <p:cNvSpPr/>
          <p:nvPr/>
        </p:nvSpPr>
        <p:spPr>
          <a:xfrm rot="5400000">
            <a:off x="10407458" y="4483421"/>
            <a:ext cx="96026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F032B0D-0151-57FB-D13B-635CA8627C3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65" b="565"/>
          <a:stretch/>
        </p:blipFill>
        <p:spPr>
          <a:xfrm>
            <a:off x="0" y="2156254"/>
            <a:ext cx="6856578" cy="3234576"/>
          </a:xfrm>
          <a:prstGeom prst="rect">
            <a:avLst/>
          </a:prstGeom>
        </p:spPr>
      </p:pic>
      <p:pic>
        <p:nvPicPr>
          <p:cNvPr id="72" name="Imagem 71">
            <a:extLst>
              <a:ext uri="{FF2B5EF4-FFF2-40B4-BE49-F238E27FC236}">
                <a16:creationId xmlns:a16="http://schemas.microsoft.com/office/drawing/2014/main" id="{4F1BD1B1-955C-0366-203E-8A1A911F17FF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6190" r="140"/>
          <a:stretch/>
        </p:blipFill>
        <p:spPr>
          <a:xfrm>
            <a:off x="0" y="967987"/>
            <a:ext cx="1895494" cy="56077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816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5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7B76132A-2726-0411-79D9-99A6661D62AF}"/>
              </a:ext>
            </a:extLst>
          </p:cNvPr>
          <p:cNvSpPr txBox="1"/>
          <p:nvPr/>
        </p:nvSpPr>
        <p:spPr>
          <a:xfrm flipH="1">
            <a:off x="5400289" y="1796116"/>
            <a:ext cx="51078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1) Em qual local o Executivo Premium trabalha?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80C0B02-2DA0-91B9-5DE8-AEB129B97665}"/>
              </a:ext>
            </a:extLst>
          </p:cNvPr>
          <p:cNvSpPr txBox="1"/>
          <p:nvPr/>
        </p:nvSpPr>
        <p:spPr>
          <a:xfrm>
            <a:off x="354317" y="3406140"/>
            <a:ext cx="3341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AVALIAÇÃO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2076373D-C895-8B36-08C3-54A52B1CCF25}"/>
              </a:ext>
            </a:extLst>
          </p:cNvPr>
          <p:cNvSpPr/>
          <p:nvPr/>
        </p:nvSpPr>
        <p:spPr>
          <a:xfrm>
            <a:off x="5737961" y="2910440"/>
            <a:ext cx="5856912" cy="2458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lphaLcParenR"/>
            </a:pP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Apartamentos comuns.</a:t>
            </a:r>
          </a:p>
          <a:p>
            <a:pPr marL="342900" indent="-342900">
              <a:lnSpc>
                <a:spcPct val="200000"/>
              </a:lnSpc>
              <a:buFont typeface="+mj-lt"/>
              <a:buAutoNum type="alphaLcParenR"/>
            </a:pP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Casas de veraneio.</a:t>
            </a:r>
          </a:p>
          <a:p>
            <a:pPr marL="342900" indent="-342900">
              <a:lnSpc>
                <a:spcPct val="200000"/>
              </a:lnSpc>
              <a:buFont typeface="+mj-lt"/>
              <a:buAutoNum type="alphaLcParenR"/>
            </a:pP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Condomínios de Alto Padrão.</a:t>
            </a:r>
          </a:p>
          <a:p>
            <a:pPr marL="342900" indent="-342900">
              <a:lnSpc>
                <a:spcPct val="200000"/>
              </a:lnSpc>
              <a:buFont typeface="+mj-lt"/>
              <a:buAutoNum type="alphaLcParenR"/>
            </a:pP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Todas as alternativas estão corretas.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3BEF3BC2-CC65-59D6-2DD2-59C0AD3ECF22}"/>
              </a:ext>
            </a:extLst>
          </p:cNvPr>
          <p:cNvGrpSpPr/>
          <p:nvPr/>
        </p:nvGrpSpPr>
        <p:grpSpPr>
          <a:xfrm>
            <a:off x="5576293" y="4352295"/>
            <a:ext cx="4536971" cy="400110"/>
            <a:chOff x="5576293" y="4352295"/>
            <a:chExt cx="4536971" cy="400110"/>
          </a:xfrm>
        </p:grpSpPr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B508A078-FD22-5230-3A38-97023527CFB6}"/>
                </a:ext>
              </a:extLst>
            </p:cNvPr>
            <p:cNvSpPr/>
            <p:nvPr/>
          </p:nvSpPr>
          <p:spPr>
            <a:xfrm>
              <a:off x="5576293" y="4352295"/>
              <a:ext cx="4536971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anchor="ctr">
              <a:spAutoFit/>
            </a:bodyPr>
            <a:lstStyle/>
            <a:p>
              <a:pPr algn="ctr"/>
              <a:r>
                <a:rPr lang="pt-BR" sz="2000" b="1">
                  <a:solidFill>
                    <a:srgbClr val="F4034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 Condomínios de Alto Padrão</a:t>
              </a:r>
            </a:p>
          </p:txBody>
        </p:sp>
        <p:pic>
          <p:nvPicPr>
            <p:cNvPr id="15" name="Gráfico 14" descr="Selo Tick1 com preenchimento sólido">
              <a:extLst>
                <a:ext uri="{FF2B5EF4-FFF2-40B4-BE49-F238E27FC236}">
                  <a16:creationId xmlns:a16="http://schemas.microsoft.com/office/drawing/2014/main" id="{EAC6E163-EDF6-4E20-A4A3-C80B5A109D62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788867" y="4392738"/>
              <a:ext cx="340015" cy="340015"/>
            </a:xfrm>
            <a:prstGeom prst="rect">
              <a:avLst/>
            </a:prstGeom>
          </p:spPr>
        </p:pic>
      </p:grpSp>
      <p:sp>
        <p:nvSpPr>
          <p:cNvPr id="2" name="Retângulo 1">
            <a:extLst>
              <a:ext uri="{FF2B5EF4-FFF2-40B4-BE49-F238E27FC236}">
                <a16:creationId xmlns:a16="http://schemas.microsoft.com/office/drawing/2014/main" id="{9E7B6BEF-16DF-4FE8-36EB-8D4356AB0E99}"/>
              </a:ext>
            </a:extLst>
          </p:cNvPr>
          <p:cNvSpPr/>
          <p:nvPr/>
        </p:nvSpPr>
        <p:spPr>
          <a:xfrm rot="5400000">
            <a:off x="1943704" y="2705893"/>
            <a:ext cx="101240" cy="2794397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602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build="p" bldLvl="4"/>
      <p:bldP spid="2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7B76132A-2726-0411-79D9-99A6661D62AF}"/>
              </a:ext>
            </a:extLst>
          </p:cNvPr>
          <p:cNvSpPr txBox="1"/>
          <p:nvPr/>
        </p:nvSpPr>
        <p:spPr>
          <a:xfrm flipH="1">
            <a:off x="5276736" y="2021145"/>
            <a:ext cx="58569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2) A afirmação “não importa a aparência, isso não faz diferença no atendimento” é: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80C0B02-2DA0-91B9-5DE8-AEB129B97665}"/>
              </a:ext>
            </a:extLst>
          </p:cNvPr>
          <p:cNvSpPr txBox="1"/>
          <p:nvPr/>
        </p:nvSpPr>
        <p:spPr>
          <a:xfrm>
            <a:off x="354317" y="3406140"/>
            <a:ext cx="3341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AVALIAÇÃO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2076373D-C895-8B36-08C3-54A52B1CCF25}"/>
              </a:ext>
            </a:extLst>
          </p:cNvPr>
          <p:cNvSpPr/>
          <p:nvPr/>
        </p:nvSpPr>
        <p:spPr>
          <a:xfrm>
            <a:off x="5576293" y="3978885"/>
            <a:ext cx="2057299" cy="61202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200000"/>
              </a:lnSpc>
            </a:pPr>
            <a:r>
              <a:rPr lang="pt-BR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VERDADEIRA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D7A11F03-2DE7-4F49-376A-E8820E3FB4EA}"/>
              </a:ext>
            </a:extLst>
          </p:cNvPr>
          <p:cNvSpPr/>
          <p:nvPr/>
        </p:nvSpPr>
        <p:spPr>
          <a:xfrm>
            <a:off x="8205192" y="3978884"/>
            <a:ext cx="2057299" cy="61202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200000"/>
              </a:lnSpc>
            </a:pPr>
            <a:r>
              <a:rPr lang="pt-BR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FALSA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3BEF3BC2-CC65-59D6-2DD2-59C0AD3ECF22}"/>
              </a:ext>
            </a:extLst>
          </p:cNvPr>
          <p:cNvGrpSpPr/>
          <p:nvPr/>
        </p:nvGrpSpPr>
        <p:grpSpPr>
          <a:xfrm>
            <a:off x="8133939" y="4216232"/>
            <a:ext cx="2057299" cy="400110"/>
            <a:chOff x="5576293" y="4342469"/>
            <a:chExt cx="2057299" cy="400110"/>
          </a:xfrm>
        </p:grpSpPr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B508A078-FD22-5230-3A38-97023527CFB6}"/>
                </a:ext>
              </a:extLst>
            </p:cNvPr>
            <p:cNvSpPr/>
            <p:nvPr/>
          </p:nvSpPr>
          <p:spPr>
            <a:xfrm>
              <a:off x="5576293" y="4342469"/>
              <a:ext cx="205729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anchor="ctr">
              <a:spAutoFit/>
            </a:bodyPr>
            <a:lstStyle/>
            <a:p>
              <a:pPr algn="ctr"/>
              <a:r>
                <a:rPr lang="pt-BR" sz="2000" b="1">
                  <a:solidFill>
                    <a:srgbClr val="F4034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 FALSA</a:t>
              </a:r>
            </a:p>
          </p:txBody>
        </p:sp>
        <p:pic>
          <p:nvPicPr>
            <p:cNvPr id="15" name="Gráfico 14" descr="Selo Tick1 com preenchimento sólido">
              <a:extLst>
                <a:ext uri="{FF2B5EF4-FFF2-40B4-BE49-F238E27FC236}">
                  <a16:creationId xmlns:a16="http://schemas.microsoft.com/office/drawing/2014/main" id="{EAC6E163-EDF6-4E20-A4A3-C80B5A109D62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788867" y="4392738"/>
              <a:ext cx="340015" cy="340015"/>
            </a:xfrm>
            <a:prstGeom prst="rect">
              <a:avLst/>
            </a:prstGeom>
          </p:spPr>
        </p:pic>
      </p:grpSp>
      <p:sp>
        <p:nvSpPr>
          <p:cNvPr id="2" name="Retângulo 1">
            <a:extLst>
              <a:ext uri="{FF2B5EF4-FFF2-40B4-BE49-F238E27FC236}">
                <a16:creationId xmlns:a16="http://schemas.microsoft.com/office/drawing/2014/main" id="{8B283D6E-BA12-53CD-99F3-470B8596F8F4}"/>
              </a:ext>
            </a:extLst>
          </p:cNvPr>
          <p:cNvSpPr/>
          <p:nvPr/>
        </p:nvSpPr>
        <p:spPr>
          <a:xfrm rot="5400000">
            <a:off x="1943704" y="2705893"/>
            <a:ext cx="101240" cy="2794397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407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build="p" bldLvl="4"/>
      <p:bldP spid="9" grpId="0" build="p" bldLvl="4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7B76132A-2726-0411-79D9-99A6661D62AF}"/>
              </a:ext>
            </a:extLst>
          </p:cNvPr>
          <p:cNvSpPr txBox="1"/>
          <p:nvPr/>
        </p:nvSpPr>
        <p:spPr>
          <a:xfrm flipH="1">
            <a:off x="5269659" y="1796116"/>
            <a:ext cx="59875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3) Além do uniforme e da higiene pessoal, qual objeto é importante para o atendimento?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80C0B02-2DA0-91B9-5DE8-AEB129B97665}"/>
              </a:ext>
            </a:extLst>
          </p:cNvPr>
          <p:cNvSpPr txBox="1"/>
          <p:nvPr/>
        </p:nvSpPr>
        <p:spPr>
          <a:xfrm>
            <a:off x="354317" y="3406140"/>
            <a:ext cx="3341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AVALIAÇÃO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2076373D-C895-8B36-08C3-54A52B1CCF25}"/>
              </a:ext>
            </a:extLst>
          </p:cNvPr>
          <p:cNvSpPr/>
          <p:nvPr/>
        </p:nvSpPr>
        <p:spPr>
          <a:xfrm>
            <a:off x="5528411" y="3181111"/>
            <a:ext cx="5856912" cy="2458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lphaLcParenR"/>
            </a:pP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Caneta</a:t>
            </a:r>
          </a:p>
          <a:p>
            <a:pPr marL="342900" indent="-342900">
              <a:lnSpc>
                <a:spcPct val="200000"/>
              </a:lnSpc>
              <a:buFont typeface="+mj-lt"/>
              <a:buAutoNum type="alphaLcParenR"/>
            </a:pP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Crachá</a:t>
            </a:r>
          </a:p>
          <a:p>
            <a:pPr marL="342900" indent="-342900">
              <a:lnSpc>
                <a:spcPct val="200000"/>
              </a:lnSpc>
              <a:buFont typeface="+mj-lt"/>
              <a:buAutoNum type="alphaLcParenR"/>
            </a:pP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Celular</a:t>
            </a:r>
          </a:p>
          <a:p>
            <a:pPr marL="342900" indent="-342900">
              <a:lnSpc>
                <a:spcPct val="200000"/>
              </a:lnSpc>
              <a:buFont typeface="+mj-lt"/>
              <a:buAutoNum type="alphaLcParenR"/>
            </a:pP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Computador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3BEF3BC2-CC65-59D6-2DD2-59C0AD3ECF22}"/>
              </a:ext>
            </a:extLst>
          </p:cNvPr>
          <p:cNvGrpSpPr/>
          <p:nvPr/>
        </p:nvGrpSpPr>
        <p:grpSpPr>
          <a:xfrm>
            <a:off x="5269659" y="4023407"/>
            <a:ext cx="2011050" cy="400110"/>
            <a:chOff x="5576294" y="4352295"/>
            <a:chExt cx="2011050" cy="400110"/>
          </a:xfrm>
        </p:grpSpPr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B508A078-FD22-5230-3A38-97023527CFB6}"/>
                </a:ext>
              </a:extLst>
            </p:cNvPr>
            <p:cNvSpPr/>
            <p:nvPr/>
          </p:nvSpPr>
          <p:spPr>
            <a:xfrm>
              <a:off x="5576294" y="4352295"/>
              <a:ext cx="201105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anchor="ctr">
              <a:spAutoFit/>
            </a:bodyPr>
            <a:lstStyle/>
            <a:p>
              <a:pPr algn="ctr"/>
              <a:r>
                <a:rPr lang="pt-BR" sz="2000" b="1">
                  <a:solidFill>
                    <a:srgbClr val="F4034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 Crachá</a:t>
              </a:r>
            </a:p>
          </p:txBody>
        </p:sp>
        <p:pic>
          <p:nvPicPr>
            <p:cNvPr id="15" name="Gráfico 14" descr="Selo Tick1 com preenchimento sólido">
              <a:extLst>
                <a:ext uri="{FF2B5EF4-FFF2-40B4-BE49-F238E27FC236}">
                  <a16:creationId xmlns:a16="http://schemas.microsoft.com/office/drawing/2014/main" id="{EAC6E163-EDF6-4E20-A4A3-C80B5A109D62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788867" y="4392738"/>
              <a:ext cx="340015" cy="340015"/>
            </a:xfrm>
            <a:prstGeom prst="rect">
              <a:avLst/>
            </a:prstGeom>
          </p:spPr>
        </p:pic>
      </p:grpSp>
      <p:sp>
        <p:nvSpPr>
          <p:cNvPr id="2" name="Retângulo 1">
            <a:extLst>
              <a:ext uri="{FF2B5EF4-FFF2-40B4-BE49-F238E27FC236}">
                <a16:creationId xmlns:a16="http://schemas.microsoft.com/office/drawing/2014/main" id="{5B2AE200-7E2C-C320-BEF0-5B36A18EBF4C}"/>
              </a:ext>
            </a:extLst>
          </p:cNvPr>
          <p:cNvSpPr/>
          <p:nvPr/>
        </p:nvSpPr>
        <p:spPr>
          <a:xfrm rot="5400000">
            <a:off x="1943704" y="2705893"/>
            <a:ext cx="101240" cy="2794397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46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uiExpand="1" build="p" bldLvl="4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7B76132A-2726-0411-79D9-99A6661D62AF}"/>
              </a:ext>
            </a:extLst>
          </p:cNvPr>
          <p:cNvSpPr txBox="1"/>
          <p:nvPr/>
        </p:nvSpPr>
        <p:spPr>
          <a:xfrm flipH="1">
            <a:off x="5269659" y="1796116"/>
            <a:ext cx="59875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4) Escolha a opção que representa uma atitude transformadora: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80C0B02-2DA0-91B9-5DE8-AEB129B97665}"/>
              </a:ext>
            </a:extLst>
          </p:cNvPr>
          <p:cNvSpPr txBox="1"/>
          <p:nvPr/>
        </p:nvSpPr>
        <p:spPr>
          <a:xfrm>
            <a:off x="354317" y="3406140"/>
            <a:ext cx="3341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AVALIAÇÃO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2076373D-C895-8B36-08C3-54A52B1CCF25}"/>
              </a:ext>
            </a:extLst>
          </p:cNvPr>
          <p:cNvSpPr/>
          <p:nvPr/>
        </p:nvSpPr>
        <p:spPr>
          <a:xfrm>
            <a:off x="5528411" y="3181111"/>
            <a:ext cx="5856912" cy="2458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lphaLcParenR"/>
            </a:pP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Gentileza</a:t>
            </a:r>
          </a:p>
          <a:p>
            <a:pPr marL="342900" indent="-342900">
              <a:lnSpc>
                <a:spcPct val="200000"/>
              </a:lnSpc>
              <a:buFont typeface="+mj-lt"/>
              <a:buAutoNum type="alphaLcParenR"/>
            </a:pP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Conhecimento</a:t>
            </a:r>
          </a:p>
          <a:p>
            <a:pPr marL="342900" indent="-342900">
              <a:lnSpc>
                <a:spcPct val="200000"/>
              </a:lnSpc>
              <a:buFont typeface="+mj-lt"/>
              <a:buAutoNum type="alphaLcParenR"/>
            </a:pP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Brincadeiras</a:t>
            </a:r>
          </a:p>
          <a:p>
            <a:pPr marL="342900" indent="-342900">
              <a:lnSpc>
                <a:spcPct val="200000"/>
              </a:lnSpc>
              <a:buFont typeface="+mj-lt"/>
              <a:buAutoNum type="alphaLcParenR"/>
            </a:pP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Ofensas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3BEF3BC2-CC65-59D6-2DD2-59C0AD3ECF22}"/>
              </a:ext>
            </a:extLst>
          </p:cNvPr>
          <p:cNvGrpSpPr/>
          <p:nvPr/>
        </p:nvGrpSpPr>
        <p:grpSpPr>
          <a:xfrm>
            <a:off x="5269659" y="3429000"/>
            <a:ext cx="2305517" cy="400110"/>
            <a:chOff x="5576294" y="4382342"/>
            <a:chExt cx="2305517" cy="400110"/>
          </a:xfrm>
        </p:grpSpPr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B508A078-FD22-5230-3A38-97023527CFB6}"/>
                </a:ext>
              </a:extLst>
            </p:cNvPr>
            <p:cNvSpPr/>
            <p:nvPr/>
          </p:nvSpPr>
          <p:spPr>
            <a:xfrm>
              <a:off x="5576294" y="4382342"/>
              <a:ext cx="230551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anchor="ctr">
              <a:spAutoFit/>
            </a:bodyPr>
            <a:lstStyle/>
            <a:p>
              <a:pPr algn="ctr"/>
              <a:r>
                <a:rPr lang="pt-BR" sz="2000" b="1">
                  <a:solidFill>
                    <a:srgbClr val="F4034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 Gentileza</a:t>
              </a:r>
            </a:p>
          </p:txBody>
        </p:sp>
        <p:pic>
          <p:nvPicPr>
            <p:cNvPr id="15" name="Gráfico 14" descr="Selo Tick1 com preenchimento sólido">
              <a:extLst>
                <a:ext uri="{FF2B5EF4-FFF2-40B4-BE49-F238E27FC236}">
                  <a16:creationId xmlns:a16="http://schemas.microsoft.com/office/drawing/2014/main" id="{EAC6E163-EDF6-4E20-A4A3-C80B5A109D62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788867" y="4419633"/>
              <a:ext cx="340015" cy="340015"/>
            </a:xfrm>
            <a:prstGeom prst="rect">
              <a:avLst/>
            </a:prstGeom>
          </p:spPr>
        </p:pic>
      </p:grpSp>
      <p:sp>
        <p:nvSpPr>
          <p:cNvPr id="2" name="Retângulo 1">
            <a:extLst>
              <a:ext uri="{FF2B5EF4-FFF2-40B4-BE49-F238E27FC236}">
                <a16:creationId xmlns:a16="http://schemas.microsoft.com/office/drawing/2014/main" id="{A1033F21-1B60-BBF0-9961-52E89F292B8F}"/>
              </a:ext>
            </a:extLst>
          </p:cNvPr>
          <p:cNvSpPr/>
          <p:nvPr/>
        </p:nvSpPr>
        <p:spPr>
          <a:xfrm rot="5400000">
            <a:off x="1943704" y="2705893"/>
            <a:ext cx="101240" cy="2794397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25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uiExpand="1" build="p" bldLvl="4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7B76132A-2726-0411-79D9-99A6661D62AF}"/>
              </a:ext>
            </a:extLst>
          </p:cNvPr>
          <p:cNvSpPr txBox="1"/>
          <p:nvPr/>
        </p:nvSpPr>
        <p:spPr>
          <a:xfrm flipH="1">
            <a:off x="5269659" y="1568114"/>
            <a:ext cx="598754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5) “Realizar ________ emergencial da sua carteira de condomínios para eventuais correções”. Escolha a alternativa que completa corretamente a frase: </a:t>
            </a:r>
          </a:p>
          <a:p>
            <a:endParaRPr lang="pt-BR" sz="2800" b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80C0B02-2DA0-91B9-5DE8-AEB129B97665}"/>
              </a:ext>
            </a:extLst>
          </p:cNvPr>
          <p:cNvSpPr txBox="1"/>
          <p:nvPr/>
        </p:nvSpPr>
        <p:spPr>
          <a:xfrm>
            <a:off x="354317" y="3406140"/>
            <a:ext cx="3341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AVALIAÇÃO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2076373D-C895-8B36-08C3-54A52B1CCF25}"/>
              </a:ext>
            </a:extLst>
          </p:cNvPr>
          <p:cNvSpPr/>
          <p:nvPr/>
        </p:nvSpPr>
        <p:spPr>
          <a:xfrm>
            <a:off x="5528411" y="3181111"/>
            <a:ext cx="5856912" cy="2458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lphaLcParenR"/>
            </a:pP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Empoderamento</a:t>
            </a:r>
          </a:p>
          <a:p>
            <a:pPr marL="342900" indent="-342900">
              <a:lnSpc>
                <a:spcPct val="200000"/>
              </a:lnSpc>
              <a:buFont typeface="+mj-lt"/>
              <a:buAutoNum type="alphaLcParenR"/>
            </a:pP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Discernimento</a:t>
            </a:r>
          </a:p>
          <a:p>
            <a:pPr marL="342900" indent="-342900">
              <a:lnSpc>
                <a:spcPct val="200000"/>
              </a:lnSpc>
              <a:buFont typeface="+mj-lt"/>
              <a:buAutoNum type="alphaLcParenR"/>
            </a:pP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Atendimento</a:t>
            </a:r>
          </a:p>
          <a:p>
            <a:pPr marL="342900" indent="-342900">
              <a:lnSpc>
                <a:spcPct val="200000"/>
              </a:lnSpc>
              <a:buFont typeface="+mj-lt"/>
              <a:buAutoNum type="alphaLcParenR"/>
            </a:pP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Conhecimento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3BEF3BC2-CC65-59D6-2DD2-59C0AD3ECF22}"/>
              </a:ext>
            </a:extLst>
          </p:cNvPr>
          <p:cNvGrpSpPr/>
          <p:nvPr/>
        </p:nvGrpSpPr>
        <p:grpSpPr>
          <a:xfrm>
            <a:off x="5319093" y="4642294"/>
            <a:ext cx="2902772" cy="400110"/>
            <a:chOff x="5576294" y="4382342"/>
            <a:chExt cx="2902772" cy="400110"/>
          </a:xfrm>
        </p:grpSpPr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B508A078-FD22-5230-3A38-97023527CFB6}"/>
                </a:ext>
              </a:extLst>
            </p:cNvPr>
            <p:cNvSpPr/>
            <p:nvPr/>
          </p:nvSpPr>
          <p:spPr>
            <a:xfrm>
              <a:off x="5576294" y="4382342"/>
              <a:ext cx="290277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anchor="ctr">
              <a:spAutoFit/>
            </a:bodyPr>
            <a:lstStyle/>
            <a:p>
              <a:pPr algn="ctr"/>
              <a:r>
                <a:rPr lang="pt-BR" sz="2000" b="1">
                  <a:solidFill>
                    <a:srgbClr val="F4034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Atendimento</a:t>
              </a:r>
            </a:p>
          </p:txBody>
        </p:sp>
        <p:pic>
          <p:nvPicPr>
            <p:cNvPr id="15" name="Gráfico 14" descr="Selo Tick1 com preenchimento sólido">
              <a:extLst>
                <a:ext uri="{FF2B5EF4-FFF2-40B4-BE49-F238E27FC236}">
                  <a16:creationId xmlns:a16="http://schemas.microsoft.com/office/drawing/2014/main" id="{EAC6E163-EDF6-4E20-A4A3-C80B5A109D62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788867" y="4419633"/>
              <a:ext cx="340015" cy="340015"/>
            </a:xfrm>
            <a:prstGeom prst="rect">
              <a:avLst/>
            </a:prstGeom>
          </p:spPr>
        </p:pic>
      </p:grpSp>
      <p:sp>
        <p:nvSpPr>
          <p:cNvPr id="2" name="Retângulo 1">
            <a:extLst>
              <a:ext uri="{FF2B5EF4-FFF2-40B4-BE49-F238E27FC236}">
                <a16:creationId xmlns:a16="http://schemas.microsoft.com/office/drawing/2014/main" id="{75596D6E-7075-D187-0676-4074B4FF7E5B}"/>
              </a:ext>
            </a:extLst>
          </p:cNvPr>
          <p:cNvSpPr/>
          <p:nvPr/>
        </p:nvSpPr>
        <p:spPr>
          <a:xfrm rot="5400000">
            <a:off x="1943704" y="2705893"/>
            <a:ext cx="101240" cy="2794397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14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uiExpand="1" build="p" bldLvl="4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D2BC3D-2960-00C9-9272-8CCCB20FB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6DB01125-6B45-D9E7-4A99-083920836887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4555" t="-1308" r="-2713" b="-1058"/>
          <a:stretch/>
        </p:blipFill>
        <p:spPr>
          <a:xfrm>
            <a:off x="47625" y="1286219"/>
            <a:ext cx="2315848" cy="4903613"/>
          </a:xfrm>
          <a:prstGeom prst="rect">
            <a:avLst/>
          </a:prstGeom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0FF48C79-F8EF-057C-0A87-4A2D80499E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6448836"/>
              </p:ext>
            </p:extLst>
          </p:nvPr>
        </p:nvGraphicFramePr>
        <p:xfrm>
          <a:off x="2988647" y="2068551"/>
          <a:ext cx="8424000" cy="244800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0851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447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40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8970">
                <a:tc>
                  <a:txBody>
                    <a:bodyPr/>
                    <a:lstStyle/>
                    <a:p>
                      <a:pPr algn="ctr">
                        <a:defRPr b="1"/>
                      </a:pPr>
                      <a:r>
                        <a:rPr sz="2000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Operadora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rgbClr val="BD92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920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1"/>
                      </a:pPr>
                      <a:r>
                        <a:rPr sz="2000" b="1" dirty="0" err="1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Acessos</a:t>
                      </a:r>
                      <a:r>
                        <a:rPr sz="2000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(</a:t>
                      </a:r>
                      <a:r>
                        <a:rPr lang="pt-BR" sz="2000" b="1" dirty="0" err="1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nov</a:t>
                      </a:r>
                      <a:r>
                        <a:rPr sz="2000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/2025)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BD92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92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920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1"/>
                      </a:pPr>
                      <a:r>
                        <a:rPr sz="2000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Market Share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BD92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92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5806">
                <a:tc>
                  <a:txBody>
                    <a:bodyPr/>
                    <a:lstStyle/>
                    <a:p>
                      <a:pPr algn="ctr">
                        <a:defRPr b="1">
                          <a:solidFill>
                            <a:srgbClr val="0066CC"/>
                          </a:solidFill>
                        </a:defRPr>
                      </a:pPr>
                      <a:r>
                        <a:rPr sz="1800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Claro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b="1">
                          <a:solidFill>
                            <a:srgbClr val="0066CC"/>
                          </a:solidFill>
                        </a:defRPr>
                      </a:pPr>
                      <a:r>
                        <a:rPr sz="18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10.</a:t>
                      </a:r>
                      <a:r>
                        <a:rPr lang="pt-BR" sz="18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583</a:t>
                      </a:r>
                      <a:r>
                        <a:rPr sz="18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</a:t>
                      </a:r>
                      <a:r>
                        <a:rPr lang="pt-BR" sz="18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440</a:t>
                      </a:r>
                      <a:endParaRPr sz="1800" b="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b="1">
                          <a:solidFill>
                            <a:srgbClr val="0066CC"/>
                          </a:solidFill>
                        </a:defRPr>
                      </a:pPr>
                      <a:r>
                        <a:rPr sz="18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20,0%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5806">
                <a:tc>
                  <a:txBody>
                    <a:bodyPr/>
                    <a:lstStyle/>
                    <a:p>
                      <a:pPr algn="ctr"/>
                      <a:r>
                        <a:rPr sz="1800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Vivo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7.994.172</a:t>
                      </a:r>
                      <a:endParaRPr sz="1800" b="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  <a:r>
                        <a:rPr lang="pt-BR" sz="18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  <a:r>
                        <a:rPr sz="18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,</a:t>
                      </a:r>
                      <a:r>
                        <a:rPr lang="pt-BR" sz="18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  <a:r>
                        <a:rPr sz="18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5806">
                <a:tc>
                  <a:txBody>
                    <a:bodyPr/>
                    <a:lstStyle/>
                    <a:p>
                      <a:pPr algn="ctr"/>
                      <a:r>
                        <a:rPr sz="1800" b="1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Oi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3.756.313</a:t>
                      </a:r>
                      <a:endParaRPr sz="1800" b="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7,1</a:t>
                      </a:r>
                      <a:r>
                        <a:rPr sz="18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5806">
                <a:tc>
                  <a:txBody>
                    <a:bodyPr/>
                    <a:lstStyle/>
                    <a:p>
                      <a:pPr algn="ctr"/>
                      <a:r>
                        <a:rPr sz="1800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Giga+ Fibra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1.465.036</a:t>
                      </a:r>
                      <a:endParaRPr sz="1800" b="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2,8</a:t>
                      </a:r>
                      <a:r>
                        <a:rPr sz="18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5806">
                <a:tc>
                  <a:txBody>
                    <a:bodyPr/>
                    <a:lstStyle/>
                    <a:p>
                      <a:pPr algn="ctr"/>
                      <a:r>
                        <a:rPr sz="1800" b="1" dirty="0" err="1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Brisanet</a:t>
                      </a:r>
                      <a:endParaRPr sz="1800" b="1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1.549.994</a:t>
                      </a:r>
                      <a:endParaRPr sz="1800" b="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2,9%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6983FFC2-E0DA-C1BA-4AAD-E2B0243FF2F5}"/>
              </a:ext>
            </a:extLst>
          </p:cNvPr>
          <p:cNvSpPr txBox="1"/>
          <p:nvPr/>
        </p:nvSpPr>
        <p:spPr>
          <a:xfrm>
            <a:off x="2988648" y="4736675"/>
            <a:ext cx="8423999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pt-BR" sz="1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Fontes das Informações</a:t>
            </a:r>
            <a:endParaRPr lang="pt-BR" sz="16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lvl="0" indent="-342900">
              <a:buAutoNum type="arabicPeriod"/>
              <a:defRPr/>
            </a:pPr>
            <a:r>
              <a:rPr lang="pt-BR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Anatel - Painel de Acessos: https://www.anatel.gov.br/paineis/acessos/ranking </a:t>
            </a:r>
          </a:p>
          <a:p>
            <a:pPr marL="342900" lvl="0" indent="-342900">
              <a:buAutoNum type="arabicPeriod"/>
              <a:defRPr/>
            </a:pPr>
            <a:r>
              <a:rPr lang="pt-BR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Teleco - Banda Larga Fixa: https://www.teleco.com.br/blarga.asp </a:t>
            </a:r>
          </a:p>
          <a:p>
            <a:pPr marL="342900" lvl="0" indent="-342900">
              <a:buAutoNum type="arabicPeriod"/>
              <a:defRPr/>
            </a:pPr>
            <a:r>
              <a:rPr lang="pt-BR" sz="16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TeleSíntese</a:t>
            </a:r>
            <a:r>
              <a:rPr lang="pt-BR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- Claro atinge 10 milhões: https://telesintese.com.br/claro-atinge-10-milhoes-de-assinantes-na-banda-larga-fixa-em-janeiro</a:t>
            </a: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7DE4BA7-5FA1-0FBE-51BE-76ECD5E52C52}"/>
              </a:ext>
            </a:extLst>
          </p:cNvPr>
          <p:cNvSpPr txBox="1"/>
          <p:nvPr/>
        </p:nvSpPr>
        <p:spPr>
          <a:xfrm>
            <a:off x="2910432" y="720942"/>
            <a:ext cx="8942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Banda Larga Fixa no Brasil – 2025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D56D6CA-3B6B-8950-317E-DD97A51DB199}"/>
              </a:ext>
            </a:extLst>
          </p:cNvPr>
          <p:cNvSpPr txBox="1"/>
          <p:nvPr/>
        </p:nvSpPr>
        <p:spPr>
          <a:xfrm>
            <a:off x="2910432" y="1459177"/>
            <a:ext cx="8584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0656">
              <a:spcBef>
                <a:spcPts val="1200"/>
              </a:spcBef>
              <a:defRPr/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Claro lidera o mercado com mais de 10 milhões de acessos e 20% de participação.</a:t>
            </a:r>
            <a:endParaRPr kumimoji="0" lang="pt-BR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04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91C72944-8B8F-E074-C691-1CE67DDB6FBB}"/>
              </a:ext>
            </a:extLst>
          </p:cNvPr>
          <p:cNvSpPr/>
          <p:nvPr/>
        </p:nvSpPr>
        <p:spPr>
          <a:xfrm>
            <a:off x="10510203" y="289448"/>
            <a:ext cx="12201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1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parte 1 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F361269D-6F3D-B62D-5231-863BBC76DA84}"/>
              </a:ext>
            </a:extLst>
          </p:cNvPr>
          <p:cNvCxnSpPr>
            <a:cxnSpLocks/>
          </p:cNvCxnSpPr>
          <p:nvPr/>
        </p:nvCxnSpPr>
        <p:spPr>
          <a:xfrm flipV="1">
            <a:off x="11760428" y="289448"/>
            <a:ext cx="0" cy="461665"/>
          </a:xfrm>
          <a:prstGeom prst="line">
            <a:avLst/>
          </a:prstGeom>
          <a:ln w="15875">
            <a:solidFill>
              <a:srgbClr val="BD92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m 8" descr="Interface gráfica do usuário&#10;&#10;Descrição gerada automaticamente">
            <a:extLst>
              <a:ext uri="{FF2B5EF4-FFF2-40B4-BE49-F238E27FC236}">
                <a16:creationId xmlns:a16="http://schemas.microsoft.com/office/drawing/2014/main" id="{2FAD0D05-3E35-DC87-DC8B-7BF38F0AF0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476" y="2051287"/>
            <a:ext cx="6333760" cy="278165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3BAAFF3C-A844-1634-8093-C56A05C9CAD5}"/>
              </a:ext>
            </a:extLst>
          </p:cNvPr>
          <p:cNvSpPr txBox="1"/>
          <p:nvPr/>
        </p:nvSpPr>
        <p:spPr>
          <a:xfrm>
            <a:off x="1012716" y="837461"/>
            <a:ext cx="100258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0656">
              <a:spcBef>
                <a:spcPts val="1200"/>
              </a:spcBef>
              <a:defRPr/>
            </a:pPr>
            <a:r>
              <a:rPr lang="pt-BR" sz="2400" b="1" spc="-120" dirty="0">
                <a:solidFill>
                  <a:schemeClr val="bg1"/>
                </a:solidFill>
                <a:latin typeface="Segoe UI Black" panose="020B0502040204020203" pitchFamily="34" charset="0"/>
                <a:ea typeface="Segoe UI Black" panose="020B0A02040204020203" pitchFamily="34" charset="0"/>
                <a:cs typeface="Segoe UI Black" panose="020B0502040204020203" pitchFamily="34" charset="0"/>
              </a:rPr>
              <a:t>CONECTE-SE</a:t>
            </a:r>
          </a:p>
          <a:p>
            <a:pPr defTabSz="450656">
              <a:spcBef>
                <a:spcPts val="1200"/>
              </a:spcBef>
              <a:defRPr/>
            </a:pP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Acesse o Conecte-se para a realização dos cursos:</a:t>
            </a:r>
          </a:p>
        </p:txBody>
      </p:sp>
      <p:sp>
        <p:nvSpPr>
          <p:cNvPr id="19" name="Retângulo Arredondado 18">
            <a:hlinkClick r:id="rId5"/>
            <a:extLst>
              <a:ext uri="{FF2B5EF4-FFF2-40B4-BE49-F238E27FC236}">
                <a16:creationId xmlns:a16="http://schemas.microsoft.com/office/drawing/2014/main" id="{5FD5A12C-62E7-6385-6176-8D5847358425}"/>
              </a:ext>
            </a:extLst>
          </p:cNvPr>
          <p:cNvSpPr/>
          <p:nvPr/>
        </p:nvSpPr>
        <p:spPr>
          <a:xfrm>
            <a:off x="3972710" y="5274123"/>
            <a:ext cx="4246580" cy="935549"/>
          </a:xfrm>
          <a:prstGeom prst="roundRect">
            <a:avLst>
              <a:gd name="adj" fmla="val 35365"/>
            </a:avLst>
          </a:prstGeom>
          <a:gradFill flip="none" rotWithShape="1">
            <a:gsLst>
              <a:gs pos="0">
                <a:srgbClr val="BD920E"/>
              </a:gs>
              <a:gs pos="99000">
                <a:srgbClr val="131313"/>
              </a:gs>
              <a:gs pos="85000">
                <a:srgbClr val="131313">
                  <a:alpha val="54000"/>
                </a:srgbClr>
              </a:gs>
            </a:gsLst>
            <a:lin ang="2700000" scaled="1"/>
            <a:tileRect/>
          </a:gradFill>
          <a:ln w="38100">
            <a:solidFill>
              <a:srgbClr val="F402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22" name="Balão de Fala: Retângulo com Cantos Arredondados 4">
            <a:hlinkClick r:id="rId5"/>
            <a:extLst>
              <a:ext uri="{FF2B5EF4-FFF2-40B4-BE49-F238E27FC236}">
                <a16:creationId xmlns:a16="http://schemas.microsoft.com/office/drawing/2014/main" id="{D4D7948F-BB23-9C67-6869-871A57355370}"/>
              </a:ext>
            </a:extLst>
          </p:cNvPr>
          <p:cNvSpPr/>
          <p:nvPr/>
        </p:nvSpPr>
        <p:spPr>
          <a:xfrm>
            <a:off x="3972710" y="5371372"/>
            <a:ext cx="4246580" cy="726790"/>
          </a:xfrm>
          <a:prstGeom prst="wedgeRoundRectCallout">
            <a:avLst>
              <a:gd name="adj1" fmla="val 11888"/>
              <a:gd name="adj2" fmla="val 50282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i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Clique aqui para acessar o Conecte-se</a:t>
            </a:r>
          </a:p>
        </p:txBody>
      </p: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A5B78B3C-2678-408B-DDF5-30C918FDDB71}"/>
              </a:ext>
            </a:extLst>
          </p:cNvPr>
          <p:cNvGrpSpPr/>
          <p:nvPr/>
        </p:nvGrpSpPr>
        <p:grpSpPr>
          <a:xfrm>
            <a:off x="395947" y="2005393"/>
            <a:ext cx="4747846" cy="2827545"/>
            <a:chOff x="395947" y="2005393"/>
            <a:chExt cx="4747846" cy="2827545"/>
          </a:xfrm>
        </p:grpSpPr>
        <p:grpSp>
          <p:nvGrpSpPr>
            <p:cNvPr id="16" name="Agrupar 15">
              <a:extLst>
                <a:ext uri="{FF2B5EF4-FFF2-40B4-BE49-F238E27FC236}">
                  <a16:creationId xmlns:a16="http://schemas.microsoft.com/office/drawing/2014/main" id="{0886D1C7-F850-5551-EFAB-353D14006C05}"/>
                </a:ext>
              </a:extLst>
            </p:cNvPr>
            <p:cNvGrpSpPr/>
            <p:nvPr/>
          </p:nvGrpSpPr>
          <p:grpSpPr>
            <a:xfrm>
              <a:off x="395947" y="2051287"/>
              <a:ext cx="4747846" cy="2781651"/>
              <a:chOff x="395947" y="2051287"/>
              <a:chExt cx="4747846" cy="2781651"/>
            </a:xfrm>
          </p:grpSpPr>
          <p:pic>
            <p:nvPicPr>
              <p:cNvPr id="9" name="Imagem 9" descr="Interface gráfica do usuário&#10;&#10;Descrição gerada automaticamente">
                <a:extLst>
                  <a:ext uri="{FF2B5EF4-FFF2-40B4-BE49-F238E27FC236}">
                    <a16:creationId xmlns:a16="http://schemas.microsoft.com/office/drawing/2014/main" id="{65C8286A-8F79-9B59-B5ED-306CB615E5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5947" y="2051287"/>
                <a:ext cx="4747846" cy="2781651"/>
              </a:xfrm>
              <a:prstGeom prst="rect">
                <a:avLst/>
              </a:prstGeom>
            </p:spPr>
          </p:pic>
          <p:sp>
            <p:nvSpPr>
              <p:cNvPr id="15" name="Retângulo 14">
                <a:extLst>
                  <a:ext uri="{FF2B5EF4-FFF2-40B4-BE49-F238E27FC236}">
                    <a16:creationId xmlns:a16="http://schemas.microsoft.com/office/drawing/2014/main" id="{7AD72006-8F57-77C1-F87A-FC4FA71FFD9A}"/>
                  </a:ext>
                </a:extLst>
              </p:cNvPr>
              <p:cNvSpPr/>
              <p:nvPr/>
            </p:nvSpPr>
            <p:spPr>
              <a:xfrm>
                <a:off x="1532074" y="2057343"/>
                <a:ext cx="2186082" cy="2281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Segoe UI" panose="020B0502040204020203" pitchFamily="34" charset="0"/>
                </a:endParaRPr>
              </a:p>
            </p:txBody>
          </p:sp>
        </p:grp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DEB177DA-03D3-91D4-274C-42058442098C}"/>
                </a:ext>
              </a:extLst>
            </p:cNvPr>
            <p:cNvSpPr txBox="1"/>
            <p:nvPr/>
          </p:nvSpPr>
          <p:spPr>
            <a:xfrm>
              <a:off x="1441239" y="2005393"/>
              <a:ext cx="9507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Usuário!</a:t>
              </a:r>
            </a:p>
          </p:txBody>
        </p:sp>
      </p:grp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525B6B3F-C5C9-FDBB-E368-3B5BE81C7901}"/>
              </a:ext>
            </a:extLst>
          </p:cNvPr>
          <p:cNvSpPr txBox="1"/>
          <p:nvPr/>
        </p:nvSpPr>
        <p:spPr>
          <a:xfrm>
            <a:off x="15885763" y="71912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9EDA285-98A3-9609-A4DF-02E278A951E4}"/>
              </a:ext>
            </a:extLst>
          </p:cNvPr>
          <p:cNvSpPr txBox="1"/>
          <p:nvPr/>
        </p:nvSpPr>
        <p:spPr>
          <a:xfrm>
            <a:off x="6467707" y="85864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144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51415"/>
            </a:gs>
            <a:gs pos="59000">
              <a:srgbClr val="3D2E06"/>
            </a:gs>
            <a:gs pos="91000">
              <a:srgbClr val="F50242"/>
            </a:gs>
          </a:gsLst>
          <a:lin ang="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F1EA53-0AC8-C017-5222-0B8577DCD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ângulo 32">
            <a:extLst>
              <a:ext uri="{FF2B5EF4-FFF2-40B4-BE49-F238E27FC236}">
                <a16:creationId xmlns:a16="http://schemas.microsoft.com/office/drawing/2014/main" id="{EBBF56C4-2352-90B6-E3A1-ED0EA22C4CA8}"/>
              </a:ext>
            </a:extLst>
          </p:cNvPr>
          <p:cNvSpPr/>
          <p:nvPr/>
        </p:nvSpPr>
        <p:spPr>
          <a:xfrm>
            <a:off x="35817" y="147595"/>
            <a:ext cx="12192000" cy="6839290"/>
          </a:xfrm>
          <a:prstGeom prst="rect">
            <a:avLst/>
          </a:prstGeom>
          <a:solidFill>
            <a:srgbClr val="131313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46A3D249-E784-DA3A-85C8-F37D8BCAA63C}"/>
              </a:ext>
            </a:extLst>
          </p:cNvPr>
          <p:cNvSpPr/>
          <p:nvPr/>
        </p:nvSpPr>
        <p:spPr>
          <a:xfrm>
            <a:off x="6651570" y="-1978349"/>
            <a:ext cx="12201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i="1" dirty="0">
                <a:solidFill>
                  <a:schemeClr val="bg2">
                    <a:lumMod val="9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parte 1 </a:t>
            </a: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4B87983D-B74E-7945-E101-DE03D48B25B5}"/>
              </a:ext>
            </a:extLst>
          </p:cNvPr>
          <p:cNvCxnSpPr>
            <a:cxnSpLocks/>
          </p:cNvCxnSpPr>
          <p:nvPr/>
        </p:nvCxnSpPr>
        <p:spPr>
          <a:xfrm flipH="1">
            <a:off x="8110947" y="2254650"/>
            <a:ext cx="2694187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E1AD09"/>
                </a:gs>
                <a:gs pos="100000">
                  <a:srgbClr val="F50242"/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65F5BC89-1EC0-033C-A699-250E9E480F0B}"/>
              </a:ext>
            </a:extLst>
          </p:cNvPr>
          <p:cNvCxnSpPr>
            <a:cxnSpLocks/>
          </p:cNvCxnSpPr>
          <p:nvPr/>
        </p:nvCxnSpPr>
        <p:spPr>
          <a:xfrm flipV="1">
            <a:off x="5541150" y="-1478877"/>
            <a:ext cx="0" cy="461665"/>
          </a:xfrm>
          <a:prstGeom prst="line">
            <a:avLst/>
          </a:prstGeom>
          <a:ln w="15875">
            <a:solidFill>
              <a:srgbClr val="BD92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66D82AC8-FD59-2B97-1CC0-BEA14498594F}"/>
              </a:ext>
            </a:extLst>
          </p:cNvPr>
          <p:cNvSpPr/>
          <p:nvPr userDrawn="1"/>
        </p:nvSpPr>
        <p:spPr>
          <a:xfrm rot="7062917">
            <a:off x="-5313927" y="1039804"/>
            <a:ext cx="7255225" cy="7255225"/>
          </a:xfrm>
          <a:prstGeom prst="ellipse">
            <a:avLst/>
          </a:prstGeom>
          <a:gradFill>
            <a:gsLst>
              <a:gs pos="100000">
                <a:srgbClr val="222122"/>
              </a:gs>
              <a:gs pos="0">
                <a:schemeClr val="tx1"/>
              </a:gs>
            </a:gsLst>
            <a:lin ang="5400000" scaled="1"/>
          </a:gradFill>
          <a:ln>
            <a:noFill/>
          </a:ln>
          <a:effectLst>
            <a:outerShdw blurRad="888975" dist="100972" dir="10020000" rotWithShape="0">
              <a:schemeClr val="bg1">
                <a:alpha val="19737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E0E2EDE0-FCDA-F2EE-6E4E-7D250B55ED09}"/>
              </a:ext>
            </a:extLst>
          </p:cNvPr>
          <p:cNvGrpSpPr/>
          <p:nvPr userDrawn="1"/>
        </p:nvGrpSpPr>
        <p:grpSpPr>
          <a:xfrm rot="4946910">
            <a:off x="-5067147" y="1392849"/>
            <a:ext cx="6500044" cy="6549135"/>
            <a:chOff x="-3473330" y="1692107"/>
            <a:chExt cx="9569330" cy="956933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9533262-0132-EE84-C7D1-43A69B811E38}"/>
                </a:ext>
              </a:extLst>
            </p:cNvPr>
            <p:cNvSpPr/>
            <p:nvPr userDrawn="1"/>
          </p:nvSpPr>
          <p:spPr>
            <a:xfrm>
              <a:off x="-3473330" y="1692107"/>
              <a:ext cx="9569330" cy="9569330"/>
            </a:xfrm>
            <a:prstGeom prst="ellipse">
              <a:avLst/>
            </a:prstGeom>
            <a:noFill/>
            <a:ln w="28575">
              <a:gradFill flip="none" rotWithShape="1">
                <a:gsLst>
                  <a:gs pos="0">
                    <a:srgbClr val="151415"/>
                  </a:gs>
                  <a:gs pos="45000">
                    <a:srgbClr val="3D2E06"/>
                  </a:gs>
                  <a:gs pos="91000">
                    <a:srgbClr val="F5024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lt1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6D17BE4F-E2C9-EFED-DA18-F4E5C240B336}"/>
                </a:ext>
              </a:extLst>
            </p:cNvPr>
            <p:cNvSpPr/>
            <p:nvPr userDrawn="1"/>
          </p:nvSpPr>
          <p:spPr>
            <a:xfrm>
              <a:off x="-2962942" y="2202495"/>
              <a:ext cx="8548554" cy="8548554"/>
            </a:xfrm>
            <a:prstGeom prst="ellipse">
              <a:avLst/>
            </a:prstGeom>
            <a:noFill/>
            <a:ln w="28575">
              <a:gradFill flip="none" rotWithShape="1">
                <a:gsLst>
                  <a:gs pos="0">
                    <a:srgbClr val="151415"/>
                  </a:gs>
                  <a:gs pos="45000">
                    <a:srgbClr val="3D2E06"/>
                  </a:gs>
                  <a:gs pos="91000">
                    <a:srgbClr val="F5024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lt1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6B96614-4EC3-E79E-62F8-6B41AC59D785}"/>
                </a:ext>
              </a:extLst>
            </p:cNvPr>
            <p:cNvSpPr/>
            <p:nvPr userDrawn="1"/>
          </p:nvSpPr>
          <p:spPr>
            <a:xfrm>
              <a:off x="-2219909" y="2818444"/>
              <a:ext cx="7193037" cy="7193037"/>
            </a:xfrm>
            <a:prstGeom prst="ellipse">
              <a:avLst/>
            </a:prstGeom>
            <a:noFill/>
            <a:ln w="28575">
              <a:gradFill flip="none" rotWithShape="1">
                <a:gsLst>
                  <a:gs pos="0">
                    <a:srgbClr val="151415"/>
                  </a:gs>
                  <a:gs pos="45000">
                    <a:srgbClr val="3D2E06"/>
                  </a:gs>
                  <a:gs pos="91000">
                    <a:srgbClr val="F5024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lt1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CA1316C-2634-397E-924E-AED2D6EC0341}"/>
                </a:ext>
              </a:extLst>
            </p:cNvPr>
            <p:cNvSpPr/>
            <p:nvPr userDrawn="1"/>
          </p:nvSpPr>
          <p:spPr>
            <a:xfrm>
              <a:off x="-1616274" y="3462184"/>
              <a:ext cx="5976566" cy="5976566"/>
            </a:xfrm>
            <a:prstGeom prst="ellipse">
              <a:avLst/>
            </a:prstGeom>
            <a:noFill/>
            <a:ln w="28575">
              <a:gradFill flip="none" rotWithShape="1">
                <a:gsLst>
                  <a:gs pos="0">
                    <a:srgbClr val="151415"/>
                  </a:gs>
                  <a:gs pos="45000">
                    <a:srgbClr val="3D2E06"/>
                  </a:gs>
                  <a:gs pos="91000">
                    <a:srgbClr val="F5024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lt1"/>
                </a:solidFill>
                <a:latin typeface="Segoe UI" panose="020B0502040204020203" pitchFamily="34" charset="0"/>
              </a:endParaRPr>
            </a:p>
          </p:txBody>
        </p:sp>
      </p:grpSp>
      <p:pic>
        <p:nvPicPr>
          <p:cNvPr id="31" name="Imagem 30" descr="Imagem em preto e branco&#10;&#10;Descrição gerada automaticamente">
            <a:extLst>
              <a:ext uri="{FF2B5EF4-FFF2-40B4-BE49-F238E27FC236}">
                <a16:creationId xmlns:a16="http://schemas.microsoft.com/office/drawing/2014/main" id="{E49AE62F-2F27-1513-1BD7-3291FA908B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173" t="40879" r="42450" b="38612"/>
          <a:stretch/>
        </p:blipFill>
        <p:spPr>
          <a:xfrm>
            <a:off x="10879675" y="-2327659"/>
            <a:ext cx="1233512" cy="1406517"/>
          </a:xfrm>
          <a:prstGeom prst="rect">
            <a:avLst/>
          </a:prstGeom>
        </p:spPr>
      </p:pic>
      <p:sp>
        <p:nvSpPr>
          <p:cNvPr id="38" name="Retângulo 37">
            <a:extLst>
              <a:ext uri="{FF2B5EF4-FFF2-40B4-BE49-F238E27FC236}">
                <a16:creationId xmlns:a16="http://schemas.microsoft.com/office/drawing/2014/main" id="{52B68BF5-FD7C-5A86-FC27-071BCF523F56}"/>
              </a:ext>
            </a:extLst>
          </p:cNvPr>
          <p:cNvSpPr/>
          <p:nvPr/>
        </p:nvSpPr>
        <p:spPr>
          <a:xfrm>
            <a:off x="-25651805" y="3162407"/>
            <a:ext cx="12191999" cy="6858000"/>
          </a:xfrm>
          <a:prstGeom prst="rect">
            <a:avLst/>
          </a:prstGeom>
          <a:solidFill>
            <a:srgbClr val="131313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pic>
        <p:nvPicPr>
          <p:cNvPr id="9" name="Imagem 8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C7C2F3CA-2D81-9CBD-B025-08610E669C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235" y="5910057"/>
            <a:ext cx="1072594" cy="406692"/>
          </a:xfrm>
          <a:prstGeom prst="rect">
            <a:avLst/>
          </a:prstGeom>
        </p:spPr>
      </p:pic>
      <p:pic>
        <p:nvPicPr>
          <p:cNvPr id="20" name="Imagem 19" descr="Uma imagem contendo Gráfico&#10;&#10;O conteúdo gerado por IA pode estar incorreto.">
            <a:extLst>
              <a:ext uri="{FF2B5EF4-FFF2-40B4-BE49-F238E27FC236}">
                <a16:creationId xmlns:a16="http://schemas.microsoft.com/office/drawing/2014/main" id="{4B0C06A4-31D1-67B6-B803-38897616CC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8" b="23988"/>
          <a:stretch>
            <a:fillRect/>
          </a:stretch>
        </p:blipFill>
        <p:spPr>
          <a:xfrm>
            <a:off x="2690022" y="4170993"/>
            <a:ext cx="6883590" cy="2687054"/>
          </a:xfrm>
          <a:prstGeom prst="rect">
            <a:avLst/>
          </a:prstGeom>
        </p:spPr>
      </p:pic>
      <p:pic>
        <p:nvPicPr>
          <p:cNvPr id="24" name="Imagem 23" descr="Logotipo&#10;&#10;O conteúdo gerado por IA pode estar incorreto.">
            <a:extLst>
              <a:ext uri="{FF2B5EF4-FFF2-40B4-BE49-F238E27FC236}">
                <a16:creationId xmlns:a16="http://schemas.microsoft.com/office/drawing/2014/main" id="{21D1CAC8-92E6-A1D1-30EA-9C9F5B10C4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861" y="1875215"/>
            <a:ext cx="5175528" cy="614390"/>
          </a:xfrm>
          <a:prstGeom prst="rect">
            <a:avLst/>
          </a:prstGeom>
        </p:spPr>
      </p:pic>
      <p:pic>
        <p:nvPicPr>
          <p:cNvPr id="34" name="Imagem 33" descr="Ícone&#10;&#10;Descrição gerada automaticamente">
            <a:extLst>
              <a:ext uri="{FF2B5EF4-FFF2-40B4-BE49-F238E27FC236}">
                <a16:creationId xmlns:a16="http://schemas.microsoft.com/office/drawing/2014/main" id="{7F42686A-8328-0BD3-75B0-9CB439CCE30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32313"/>
          <a:stretch/>
        </p:blipFill>
        <p:spPr>
          <a:xfrm>
            <a:off x="707947" y="350575"/>
            <a:ext cx="997959" cy="344618"/>
          </a:xfrm>
          <a:prstGeom prst="rect">
            <a:avLst/>
          </a:prstGeom>
        </p:spPr>
      </p:pic>
      <p:pic>
        <p:nvPicPr>
          <p:cNvPr id="36" name="Imagem 35" descr="Imagem em preto e branco&#10;&#10;Descrição gerada automaticamente">
            <a:extLst>
              <a:ext uri="{FF2B5EF4-FFF2-40B4-BE49-F238E27FC236}">
                <a16:creationId xmlns:a16="http://schemas.microsoft.com/office/drawing/2014/main" id="{D18D0A54-93CF-102E-CAE3-C5816D5CE3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173" t="40879" r="42450" b="38612"/>
          <a:stretch/>
        </p:blipFill>
        <p:spPr>
          <a:xfrm>
            <a:off x="2030662" y="3712981"/>
            <a:ext cx="659360" cy="751838"/>
          </a:xfrm>
          <a:prstGeom prst="rect">
            <a:avLst/>
          </a:prstGeom>
        </p:spPr>
      </p:pic>
      <p:pic>
        <p:nvPicPr>
          <p:cNvPr id="37" name="Imagem 36" descr="Imagem em preto e branco&#10;&#10;Descrição gerada automaticamente">
            <a:extLst>
              <a:ext uri="{FF2B5EF4-FFF2-40B4-BE49-F238E27FC236}">
                <a16:creationId xmlns:a16="http://schemas.microsoft.com/office/drawing/2014/main" id="{084EE64B-DE42-38F2-5DD9-AFEBD32DC8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173" t="40879" r="42450" b="38612"/>
          <a:stretch/>
        </p:blipFill>
        <p:spPr>
          <a:xfrm>
            <a:off x="7789515" y="1943703"/>
            <a:ext cx="612520" cy="698428"/>
          </a:xfrm>
          <a:prstGeom prst="rect">
            <a:avLst/>
          </a:prstGeom>
        </p:spPr>
      </p:pic>
      <p:pic>
        <p:nvPicPr>
          <p:cNvPr id="39" name="Imagem 38" descr="Imagem em preto e branco&#10;&#10;Descrição gerada automaticamente">
            <a:extLst>
              <a:ext uri="{FF2B5EF4-FFF2-40B4-BE49-F238E27FC236}">
                <a16:creationId xmlns:a16="http://schemas.microsoft.com/office/drawing/2014/main" id="{E068339A-F001-EA31-1718-41F84588BC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173" t="40879" r="42450" b="38612"/>
          <a:stretch/>
        </p:blipFill>
        <p:spPr>
          <a:xfrm>
            <a:off x="5869634" y="1594489"/>
            <a:ext cx="612520" cy="698428"/>
          </a:xfrm>
          <a:prstGeom prst="rect">
            <a:avLst/>
          </a:prstGeom>
        </p:spPr>
      </p:pic>
      <p:pic>
        <p:nvPicPr>
          <p:cNvPr id="44" name="Imagem 43" descr="Imagem em preto e branco&#10;&#10;Descrição gerada automaticamente">
            <a:extLst>
              <a:ext uri="{FF2B5EF4-FFF2-40B4-BE49-F238E27FC236}">
                <a16:creationId xmlns:a16="http://schemas.microsoft.com/office/drawing/2014/main" id="{8355AB22-EF09-756B-BA8D-474801578A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173" t="40879" r="42450" b="38612"/>
          <a:stretch/>
        </p:blipFill>
        <p:spPr>
          <a:xfrm>
            <a:off x="10374948" y="3712981"/>
            <a:ext cx="659360" cy="751838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D238B8E7-2C56-5DA0-30AB-2BFEBA80AAB7}"/>
              </a:ext>
            </a:extLst>
          </p:cNvPr>
          <p:cNvSpPr/>
          <p:nvPr/>
        </p:nvSpPr>
        <p:spPr>
          <a:xfrm>
            <a:off x="10172682" y="339075"/>
            <a:ext cx="12201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i="1" dirty="0">
                <a:solidFill>
                  <a:schemeClr val="bg2">
                    <a:lumMod val="9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parte 1 </a:t>
            </a:r>
          </a:p>
        </p:txBody>
      </p:sp>
      <p:cxnSp>
        <p:nvCxnSpPr>
          <p:cNvPr id="6" name="Conector Reto 7">
            <a:extLst>
              <a:ext uri="{FF2B5EF4-FFF2-40B4-BE49-F238E27FC236}">
                <a16:creationId xmlns:a16="http://schemas.microsoft.com/office/drawing/2014/main" id="{6ACE0B39-7821-5A01-EF7A-6E76B3A14913}"/>
              </a:ext>
            </a:extLst>
          </p:cNvPr>
          <p:cNvCxnSpPr>
            <a:cxnSpLocks/>
          </p:cNvCxnSpPr>
          <p:nvPr/>
        </p:nvCxnSpPr>
        <p:spPr>
          <a:xfrm flipV="1">
            <a:off x="11392824" y="339075"/>
            <a:ext cx="0" cy="461665"/>
          </a:xfrm>
          <a:prstGeom prst="line">
            <a:avLst/>
          </a:prstGeom>
          <a:ln w="15875">
            <a:solidFill>
              <a:srgbClr val="D3A5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m 9" descr="Logotipo&#10;&#10;O conteúdo gerado por IA pode estar incorreto.">
            <a:extLst>
              <a:ext uri="{FF2B5EF4-FFF2-40B4-BE49-F238E27FC236}">
                <a16:creationId xmlns:a16="http://schemas.microsoft.com/office/drawing/2014/main" id="{AB0477D5-EF54-681F-8578-BFCE5F35E11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861" y="2822297"/>
            <a:ext cx="8379248" cy="1270174"/>
          </a:xfrm>
          <a:prstGeom prst="rect">
            <a:avLst/>
          </a:prstGeom>
        </p:spPr>
      </p:pic>
      <p:pic>
        <p:nvPicPr>
          <p:cNvPr id="43" name="Imagem 42" descr="Imagem em preto e branco&#10;&#10;Descrição gerada automaticamente">
            <a:extLst>
              <a:ext uri="{FF2B5EF4-FFF2-40B4-BE49-F238E27FC236}">
                <a16:creationId xmlns:a16="http://schemas.microsoft.com/office/drawing/2014/main" id="{69761190-9850-F920-43F8-879E461BC7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173" t="40879" r="42450" b="38612"/>
          <a:stretch/>
        </p:blipFill>
        <p:spPr>
          <a:xfrm>
            <a:off x="10220315" y="2491403"/>
            <a:ext cx="659360" cy="751838"/>
          </a:xfrm>
          <a:prstGeom prst="rect">
            <a:avLst/>
          </a:prstGeom>
        </p:spPr>
      </p:pic>
      <p:pic>
        <p:nvPicPr>
          <p:cNvPr id="42" name="Imagem 41" descr="Imagem em preto e branco&#10;&#10;Descrição gerada automaticamente">
            <a:extLst>
              <a:ext uri="{FF2B5EF4-FFF2-40B4-BE49-F238E27FC236}">
                <a16:creationId xmlns:a16="http://schemas.microsoft.com/office/drawing/2014/main" id="{76E3B95B-5084-53B2-E863-0E2552120E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173" t="40879" r="42450" b="38612"/>
          <a:stretch/>
        </p:blipFill>
        <p:spPr>
          <a:xfrm>
            <a:off x="1988899" y="2504270"/>
            <a:ext cx="659360" cy="751838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029CBEBC-00A8-D793-F14D-5716A68EEB8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32965" y="-1325277"/>
            <a:ext cx="45719" cy="11005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8494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329CC4-B0F4-FCF4-70AE-4E94478A0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aixaDeTexto 51">
            <a:extLst>
              <a:ext uri="{FF2B5EF4-FFF2-40B4-BE49-F238E27FC236}">
                <a16:creationId xmlns:a16="http://schemas.microsoft.com/office/drawing/2014/main" id="{C135EADC-E341-6820-9478-FEDECFF18DA4}"/>
              </a:ext>
            </a:extLst>
          </p:cNvPr>
          <p:cNvSpPr txBox="1"/>
          <p:nvPr/>
        </p:nvSpPr>
        <p:spPr>
          <a:xfrm>
            <a:off x="9144000" y="7179013"/>
            <a:ext cx="183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96895796-4469-E44D-5FD6-33420F67B820}"/>
              </a:ext>
            </a:extLst>
          </p:cNvPr>
          <p:cNvSpPr txBox="1"/>
          <p:nvPr/>
        </p:nvSpPr>
        <p:spPr>
          <a:xfrm>
            <a:off x="4814011" y="1747485"/>
            <a:ext cx="55430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A essência da nossa razão de existirmos: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Conectar para uma vida mais divertida e produtiva.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9F650C2A-1029-54DF-9A18-A3825A5FB9D6}"/>
              </a:ext>
            </a:extLst>
          </p:cNvPr>
          <p:cNvSpPr txBox="1"/>
          <p:nvPr/>
        </p:nvSpPr>
        <p:spPr>
          <a:xfrm>
            <a:off x="4814011" y="3145014"/>
            <a:ext cx="53986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retrato do futuro que</a:t>
            </a:r>
            <a:r>
              <a:rPr kumimoji="0" lang="pt-BR" sz="1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queremos construir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: Transformar e Inovar, para ser admirada, crescer e liderar</a:t>
            </a:r>
            <a:endParaRPr lang="pt-BR" sz="16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C408520E-829D-0700-17D1-2D8FF9C74A90}"/>
              </a:ext>
            </a:extLst>
          </p:cNvPr>
          <p:cNvSpPr txBox="1"/>
          <p:nvPr/>
        </p:nvSpPr>
        <p:spPr>
          <a:xfrm>
            <a:off x="4814011" y="4563988"/>
            <a:ext cx="58351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Crenças essenciais e que servem como guia para os nossos comportamentos e atitudes.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Cliente, Inovação, Honestidade, Pessoas e Sustentabilidade.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B51BA046-07CE-9D49-88D3-769B3D19F248}"/>
              </a:ext>
            </a:extLst>
          </p:cNvPr>
          <p:cNvGrpSpPr/>
          <p:nvPr/>
        </p:nvGrpSpPr>
        <p:grpSpPr>
          <a:xfrm>
            <a:off x="4881738" y="4172479"/>
            <a:ext cx="1240248" cy="377170"/>
            <a:chOff x="4208052" y="5354713"/>
            <a:chExt cx="1240248" cy="377170"/>
          </a:xfrm>
        </p:grpSpPr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CB804523-9B8C-799D-D3B8-EDF814E98040}"/>
                </a:ext>
              </a:extLst>
            </p:cNvPr>
            <p:cNvSpPr/>
            <p:nvPr/>
          </p:nvSpPr>
          <p:spPr>
            <a:xfrm rot="5400000">
              <a:off x="4639591" y="4923174"/>
              <a:ext cx="377170" cy="1240247"/>
            </a:xfrm>
            <a:prstGeom prst="rect">
              <a:avLst/>
            </a:prstGeom>
            <a:solidFill>
              <a:srgbClr val="F403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Segoe UI" panose="020B0502040204020203" pitchFamily="34" charset="0"/>
              </a:endParaRPr>
            </a:p>
          </p:txBody>
        </p: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F0C69882-89DB-E4CE-2FB3-2C335FF5A8A8}"/>
                </a:ext>
              </a:extLst>
            </p:cNvPr>
            <p:cNvSpPr txBox="1"/>
            <p:nvPr/>
          </p:nvSpPr>
          <p:spPr>
            <a:xfrm>
              <a:off x="4208053" y="5393328"/>
              <a:ext cx="124024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16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VALORES</a:t>
              </a:r>
              <a:endPara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F6B0A7A4-D206-4777-B954-0EFAA1AF327D}"/>
              </a:ext>
            </a:extLst>
          </p:cNvPr>
          <p:cNvGrpSpPr/>
          <p:nvPr/>
        </p:nvGrpSpPr>
        <p:grpSpPr>
          <a:xfrm>
            <a:off x="4881738" y="2730673"/>
            <a:ext cx="1240248" cy="377170"/>
            <a:chOff x="4208052" y="5354713"/>
            <a:chExt cx="1240248" cy="377170"/>
          </a:xfrm>
        </p:grpSpPr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AB898EED-7EE9-C5D1-BF8D-27B5A5B23CC1}"/>
                </a:ext>
              </a:extLst>
            </p:cNvPr>
            <p:cNvSpPr/>
            <p:nvPr/>
          </p:nvSpPr>
          <p:spPr>
            <a:xfrm rot="5400000">
              <a:off x="4639591" y="4923174"/>
              <a:ext cx="377170" cy="1240247"/>
            </a:xfrm>
            <a:prstGeom prst="rect">
              <a:avLst/>
            </a:prstGeom>
            <a:solidFill>
              <a:srgbClr val="F403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Segoe UI" panose="020B0502040204020203" pitchFamily="34" charset="0"/>
              </a:endParaRPr>
            </a:p>
          </p:txBody>
        </p: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FF5250C5-5572-18A8-00AB-CE7A32F28C57}"/>
                </a:ext>
              </a:extLst>
            </p:cNvPr>
            <p:cNvSpPr txBox="1"/>
            <p:nvPr/>
          </p:nvSpPr>
          <p:spPr>
            <a:xfrm>
              <a:off x="4208053" y="5393328"/>
              <a:ext cx="124024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16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VISÃO</a:t>
              </a:r>
              <a:endParaRPr kumimoji="0" lang="pt-BR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7DA483EE-C7BD-1D2B-12D5-03BA4E1AD603}"/>
              </a:ext>
            </a:extLst>
          </p:cNvPr>
          <p:cNvGrpSpPr/>
          <p:nvPr/>
        </p:nvGrpSpPr>
        <p:grpSpPr>
          <a:xfrm>
            <a:off x="4881738" y="1326110"/>
            <a:ext cx="1240248" cy="377170"/>
            <a:chOff x="4208052" y="5354713"/>
            <a:chExt cx="1240248" cy="377170"/>
          </a:xfrm>
        </p:grpSpPr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B1C02719-E4A0-DD05-A162-B5F753275367}"/>
                </a:ext>
              </a:extLst>
            </p:cNvPr>
            <p:cNvSpPr/>
            <p:nvPr/>
          </p:nvSpPr>
          <p:spPr>
            <a:xfrm rot="5400000">
              <a:off x="4639591" y="4923174"/>
              <a:ext cx="377170" cy="1240247"/>
            </a:xfrm>
            <a:prstGeom prst="rect">
              <a:avLst/>
            </a:prstGeom>
            <a:solidFill>
              <a:srgbClr val="F403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Segoe UI" panose="020B0502040204020203" pitchFamily="34" charset="0"/>
              </a:endParaRPr>
            </a:p>
          </p:txBody>
        </p:sp>
        <p:sp>
          <p:nvSpPr>
            <p:cNvPr id="37" name="CaixaDeTexto 36">
              <a:extLst>
                <a:ext uri="{FF2B5EF4-FFF2-40B4-BE49-F238E27FC236}">
                  <a16:creationId xmlns:a16="http://schemas.microsoft.com/office/drawing/2014/main" id="{7ECCC195-D52D-4953-967C-70D8D49CC5FE}"/>
                </a:ext>
              </a:extLst>
            </p:cNvPr>
            <p:cNvSpPr txBox="1"/>
            <p:nvPr/>
          </p:nvSpPr>
          <p:spPr>
            <a:xfrm>
              <a:off x="4208053" y="5393328"/>
              <a:ext cx="124024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MISSÃO</a:t>
              </a:r>
            </a:p>
          </p:txBody>
        </p:sp>
      </p:grpSp>
      <p:pic>
        <p:nvPicPr>
          <p:cNvPr id="3" name="Imagem 2" descr="Ícone&#10;&#10;Descrição gerada automaticamente">
            <a:extLst>
              <a:ext uri="{FF2B5EF4-FFF2-40B4-BE49-F238E27FC236}">
                <a16:creationId xmlns:a16="http://schemas.microsoft.com/office/drawing/2014/main" id="{7F6FF809-40D4-3AD8-092C-E934364DF0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32313"/>
          <a:stretch/>
        </p:blipFill>
        <p:spPr>
          <a:xfrm>
            <a:off x="1260684" y="2485633"/>
            <a:ext cx="1547941" cy="534539"/>
          </a:xfrm>
          <a:prstGeom prst="rect">
            <a:avLst/>
          </a:prstGeom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1842209D-9629-7BF8-469C-3DF15B048A2F}"/>
              </a:ext>
            </a:extLst>
          </p:cNvPr>
          <p:cNvGrpSpPr/>
          <p:nvPr/>
        </p:nvGrpSpPr>
        <p:grpSpPr>
          <a:xfrm rot="3257991">
            <a:off x="639910" y="1436821"/>
            <a:ext cx="2789487" cy="2810554"/>
            <a:chOff x="-3473330" y="1692107"/>
            <a:chExt cx="9569330" cy="956933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BC34728-6A41-F3BE-7BA7-93AA8D4B5F67}"/>
                </a:ext>
              </a:extLst>
            </p:cNvPr>
            <p:cNvSpPr/>
            <p:nvPr userDrawn="1"/>
          </p:nvSpPr>
          <p:spPr>
            <a:xfrm>
              <a:off x="-3473330" y="1692107"/>
              <a:ext cx="9569330" cy="9569330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rgbClr val="BD920E"/>
                  </a:gs>
                  <a:gs pos="8000">
                    <a:srgbClr val="8A6B15"/>
                  </a:gs>
                  <a:gs pos="34000">
                    <a:srgbClr val="151415"/>
                  </a:gs>
                  <a:gs pos="73000">
                    <a:srgbClr val="6B540E"/>
                  </a:gs>
                  <a:gs pos="91000">
                    <a:srgbClr val="BD920E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lt1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D08D553-615F-327D-5961-A00D438BCA82}"/>
                </a:ext>
              </a:extLst>
            </p:cNvPr>
            <p:cNvSpPr/>
            <p:nvPr userDrawn="1"/>
          </p:nvSpPr>
          <p:spPr>
            <a:xfrm>
              <a:off x="-2962942" y="2202495"/>
              <a:ext cx="8548554" cy="8548554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rgbClr val="BD920E"/>
                  </a:gs>
                  <a:gs pos="8000">
                    <a:srgbClr val="8A6B15"/>
                  </a:gs>
                  <a:gs pos="34000">
                    <a:srgbClr val="151415"/>
                  </a:gs>
                  <a:gs pos="73000">
                    <a:srgbClr val="6B540E"/>
                  </a:gs>
                  <a:gs pos="91000">
                    <a:srgbClr val="BD920E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lt1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92C5760-F5EA-16F6-E316-27934D2A6AA3}"/>
                </a:ext>
              </a:extLst>
            </p:cNvPr>
            <p:cNvSpPr/>
            <p:nvPr userDrawn="1"/>
          </p:nvSpPr>
          <p:spPr>
            <a:xfrm>
              <a:off x="-2219909" y="2818444"/>
              <a:ext cx="7193037" cy="7193037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rgbClr val="BD920E"/>
                  </a:gs>
                  <a:gs pos="8000">
                    <a:srgbClr val="8A6B15"/>
                  </a:gs>
                  <a:gs pos="34000">
                    <a:srgbClr val="151415"/>
                  </a:gs>
                  <a:gs pos="73000">
                    <a:srgbClr val="6B540E"/>
                  </a:gs>
                  <a:gs pos="91000">
                    <a:srgbClr val="BD920E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lt1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996915F-0A49-2525-A69B-A4533A9965D8}"/>
                </a:ext>
              </a:extLst>
            </p:cNvPr>
            <p:cNvSpPr/>
            <p:nvPr userDrawn="1"/>
          </p:nvSpPr>
          <p:spPr>
            <a:xfrm>
              <a:off x="-1616274" y="3462184"/>
              <a:ext cx="5976566" cy="5976566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rgbClr val="BD920E"/>
                  </a:gs>
                  <a:gs pos="8000">
                    <a:srgbClr val="8A6B15"/>
                  </a:gs>
                  <a:gs pos="34000">
                    <a:srgbClr val="151415"/>
                  </a:gs>
                  <a:gs pos="73000">
                    <a:srgbClr val="6B540E"/>
                  </a:gs>
                  <a:gs pos="91000">
                    <a:srgbClr val="BD920E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lt1"/>
                </a:solidFill>
                <a:latin typeface="Segoe UI" panose="020B0502040204020203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1600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TEMA DO OFFICE" val="hyUMCHTw"/>
  <p:tag name="ARTICULATE_DESIGN_ID_PERSONALIZAR DESIGN" val="jOfVhw3f"/>
  <p:tag name="ARTICULATE_DESIGN_ID_1_PERSONALIZAR DESIGN" val="Jas5wmBg"/>
  <p:tag name="ARTICULATE_SLIDE_THUMBNAIL_REFRESH" val="1"/>
  <p:tag name="ARTICULATE_PROJECT_OPEN" val="0"/>
  <p:tag name="ARTICULATE_SLIDE_COUNT" val="6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5ec3496-d55f-4088-b91d-c078abc80e92">
      <Terms xmlns="http://schemas.microsoft.com/office/infopath/2007/PartnerControls"/>
    </lcf76f155ced4ddcb4097134ff3c332f>
    <TaxCatchAll xmlns="81d509b4-a50c-4eb4-9c41-c741e6a7502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0BAA0BFA4660643A687B2FDCEE2805C" ma:contentTypeVersion="16" ma:contentTypeDescription="Crie um novo documento." ma:contentTypeScope="" ma:versionID="6bb22af931fc60397c74301ec42d8558">
  <xsd:schema xmlns:xsd="http://www.w3.org/2001/XMLSchema" xmlns:xs="http://www.w3.org/2001/XMLSchema" xmlns:p="http://schemas.microsoft.com/office/2006/metadata/properties" xmlns:ns2="05ec3496-d55f-4088-b91d-c078abc80e92" xmlns:ns3="81d509b4-a50c-4eb4-9c41-c741e6a75022" targetNamespace="http://schemas.microsoft.com/office/2006/metadata/properties" ma:root="true" ma:fieldsID="691c8d6bfdcba53aab92b8dfcb9871d2" ns2:_="" ns3:_="">
    <xsd:import namespace="05ec3496-d55f-4088-b91d-c078abc80e92"/>
    <xsd:import namespace="81d509b4-a50c-4eb4-9c41-c741e6a750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ec3496-d55f-4088-b91d-c078abc80e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Marcações de imagem" ma:readOnly="false" ma:fieldId="{5cf76f15-5ced-4ddc-b409-7134ff3c332f}" ma:taxonomyMulti="true" ma:sspId="b62656bb-9f06-4eb9-a633-2fef78b9ad9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d509b4-a50c-4eb4-9c41-c741e6a7502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2c19a5d-29b4-4c37-a0bc-18ab980d9013}" ma:internalName="TaxCatchAll" ma:showField="CatchAllData" ma:web="81d509b4-a50c-4eb4-9c41-c741e6a750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EA8960E-BFFB-4E8D-8D43-4C77D4D031B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0C1E4EF-4B98-4EAB-99B5-0D6747C9B7E9}">
  <ds:schemaRefs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purl.org/dc/terms/"/>
    <ds:schemaRef ds:uri="http://schemas.microsoft.com/office/2006/documentManagement/types"/>
    <ds:schemaRef ds:uri="81d509b4-a50c-4eb4-9c41-c741e6a75022"/>
    <ds:schemaRef ds:uri="http://purl.org/dc/dcmitype/"/>
    <ds:schemaRef ds:uri="http://schemas.microsoft.com/office/infopath/2007/PartnerControls"/>
    <ds:schemaRef ds:uri="05ec3496-d55f-4088-b91d-c078abc80e92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5991E77-B638-4434-84C1-8A7D9C20049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5ec3496-d55f-4088-b91d-c078abc80e92"/>
    <ds:schemaRef ds:uri="81d509b4-a50c-4eb4-9c41-c741e6a750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8366</TotalTime>
  <Words>4698</Words>
  <Application>Microsoft Office PowerPoint</Application>
  <PresentationFormat>Widescreen</PresentationFormat>
  <Paragraphs>577</Paragraphs>
  <Slides>81</Slides>
  <Notes>75</Notes>
  <HiddenSlides>0</HiddenSlides>
  <MMClips>1</MMClips>
  <ScaleCrop>false</ScaleCrop>
  <HeadingPairs>
    <vt:vector size="6" baseType="variant">
      <vt:variant>
        <vt:lpstr>Fontes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81</vt:i4>
      </vt:variant>
    </vt:vector>
  </HeadingPairs>
  <TitlesOfParts>
    <vt:vector size="94" baseType="lpstr">
      <vt:lpstr>Arial</vt:lpstr>
      <vt:lpstr>Calibri</vt:lpstr>
      <vt:lpstr>Calibri Light</vt:lpstr>
      <vt:lpstr>open_sansregular</vt:lpstr>
      <vt:lpstr>Product Sans</vt:lpstr>
      <vt:lpstr>Segoe UI</vt:lpstr>
      <vt:lpstr>Segoe UI Black</vt:lpstr>
      <vt:lpstr>Segoe UI Light</vt:lpstr>
      <vt:lpstr>Segoe UI Semibold</vt:lpstr>
      <vt:lpstr>Segoe UI Variable Small Semibol</vt:lpstr>
      <vt:lpstr>Segoe UI Variable Small Semilig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Fernanda Bassani</dc:creator>
  <cp:lastModifiedBy>WILLIAN HIROSHI DE SOUZA TERASHIMA</cp:lastModifiedBy>
  <cp:revision>48</cp:revision>
  <dcterms:created xsi:type="dcterms:W3CDTF">2023-05-04T19:00:26Z</dcterms:created>
  <dcterms:modified xsi:type="dcterms:W3CDTF">2026-06-01T13:44:36Z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0x01010030BAA0BFA4660643A687B2FDCEE2805C</vt:lpwstr>
  </property>
  <property fmtid="{D5CDD505-2E9C-101B-9397-08002B2CF9AE}" pid="3" name="MediaServiceImageTags">
    <vt:lpwstr/>
  </property>
  <property fmtid="{D5CDD505-2E9C-101B-9397-08002B2CF9AE}" pid="4" name="ArticulateGUID">
    <vt:lpwstr>2B4DAC4C-56B2-483B-ACA6-905808FA2F04</vt:lpwstr>
  </property>
  <property fmtid="{D5CDD505-2E9C-101B-9397-08002B2CF9AE}" pid="5" name="ArticulatePath">
    <vt:lpwstr>1.2025_12_12_Executivo Premium_parte1_final_FB_DD</vt:lpwstr>
  </property>
</Properties>
</file>